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sldIdLst>
    <p:sldId id="257" r:id="rId4"/>
    <p:sldId id="258" r:id="rId5"/>
    <p:sldId id="273" r:id="rId6"/>
    <p:sldId id="260" r:id="rId7"/>
    <p:sldId id="262" r:id="rId8"/>
    <p:sldId id="263" r:id="rId9"/>
    <p:sldId id="264" r:id="rId10"/>
    <p:sldId id="265" r:id="rId11"/>
    <p:sldId id="269" r:id="rId12"/>
    <p:sldId id="270" r:id="rId13"/>
    <p:sldId id="27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6" userDrawn="1">
          <p15:clr>
            <a:srgbClr val="A4A3A4"/>
          </p15:clr>
        </p15:guide>
        <p15:guide id="2" pos="38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58A1"/>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26"/>
        <p:guide pos="384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Closing">
    <p:bg>
      <p:bgPr>
        <a:solidFill>
          <a:schemeClr val="accent1">
            <a:alpha val="1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5762" y="0"/>
            <a:ext cx="12186238" cy="6887026"/>
            <a:chOff x="5762" y="0"/>
            <a:chExt cx="12186238" cy="6887026"/>
          </a:xfrm>
        </p:grpSpPr>
        <p:sp>
          <p:nvSpPr>
            <p:cNvPr id="9" name="Freeform: Shape 8"/>
            <p:cNvSpPr/>
            <p:nvPr/>
          </p:nvSpPr>
          <p:spPr>
            <a:xfrm flipV="1">
              <a:off x="5173484" y="0"/>
              <a:ext cx="7015132" cy="6858000"/>
            </a:xfrm>
            <a:custGeom>
              <a:avLst/>
              <a:gdLst>
                <a:gd name="connsiteX0" fmla="*/ 0 w 7015132"/>
                <a:gd name="connsiteY0" fmla="*/ 6858000 h 6858000"/>
                <a:gd name="connsiteX1" fmla="*/ 7015132 w 7015132"/>
                <a:gd name="connsiteY1" fmla="*/ 6858000 h 6858000"/>
                <a:gd name="connsiteX2" fmla="*/ 7015132 w 7015132"/>
                <a:gd name="connsiteY2" fmla="*/ 0 h 6858000"/>
                <a:gd name="connsiteX3" fmla="*/ 6866425 w 7015132"/>
                <a:gd name="connsiteY3" fmla="*/ 0 h 6858000"/>
              </a:gdLst>
              <a:ahLst/>
              <a:cxnLst>
                <a:cxn ang="0">
                  <a:pos x="connsiteX0" y="connsiteY0"/>
                </a:cxn>
                <a:cxn ang="0">
                  <a:pos x="connsiteX1" y="connsiteY1"/>
                </a:cxn>
                <a:cxn ang="0">
                  <a:pos x="connsiteX2" y="connsiteY2"/>
                </a:cxn>
                <a:cxn ang="0">
                  <a:pos x="connsiteX3" y="connsiteY3"/>
                </a:cxn>
              </a:cxnLst>
              <a:rect l="l" t="t" r="r" b="b"/>
              <a:pathLst>
                <a:path w="7015132" h="6858000">
                  <a:moveTo>
                    <a:pt x="0" y="6858000"/>
                  </a:moveTo>
                  <a:lnTo>
                    <a:pt x="7015132" y="6858000"/>
                  </a:lnTo>
                  <a:lnTo>
                    <a:pt x="7015132" y="0"/>
                  </a:lnTo>
                  <a:lnTo>
                    <a:pt x="6866425" y="0"/>
                  </a:lnTo>
                  <a:close/>
                </a:path>
              </a:pathLst>
            </a:custGeom>
            <a:gradFill>
              <a:gsLst>
                <a:gs pos="100000">
                  <a:schemeClr val="accent2">
                    <a:alpha val="0"/>
                  </a:schemeClr>
                </a:gs>
                <a:gs pos="0">
                  <a:schemeClr val="accent2"/>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sp>
          <p:nvSpPr>
            <p:cNvPr id="10" name="Freeform: Shape 9"/>
            <p:cNvSpPr/>
            <p:nvPr/>
          </p:nvSpPr>
          <p:spPr>
            <a:xfrm flipV="1">
              <a:off x="5579713" y="1"/>
              <a:ext cx="6612287" cy="6604173"/>
            </a:xfrm>
            <a:custGeom>
              <a:avLst/>
              <a:gdLst>
                <a:gd name="connsiteX0" fmla="*/ 0 w 6612287"/>
                <a:gd name="connsiteY0" fmla="*/ 6604173 h 6604173"/>
                <a:gd name="connsiteX1" fmla="*/ 6612287 w 6612287"/>
                <a:gd name="connsiteY1" fmla="*/ 6604173 h 6604173"/>
                <a:gd name="connsiteX2" fmla="*/ 6612287 w 6612287"/>
                <a:gd name="connsiteY2" fmla="*/ 0 h 6604173"/>
              </a:gdLst>
              <a:ahLst/>
              <a:cxnLst>
                <a:cxn ang="0">
                  <a:pos x="connsiteX0" y="connsiteY0"/>
                </a:cxn>
                <a:cxn ang="0">
                  <a:pos x="connsiteX1" y="connsiteY1"/>
                </a:cxn>
                <a:cxn ang="0">
                  <a:pos x="connsiteX2" y="connsiteY2"/>
                </a:cxn>
              </a:cxnLst>
              <a:rect l="l" t="t" r="r" b="b"/>
              <a:pathLst>
                <a:path w="6612287" h="6604173">
                  <a:moveTo>
                    <a:pt x="0" y="6604173"/>
                  </a:moveTo>
                  <a:lnTo>
                    <a:pt x="6612287" y="6604173"/>
                  </a:lnTo>
                  <a:lnTo>
                    <a:pt x="6612287" y="0"/>
                  </a:lnTo>
                  <a:close/>
                </a:path>
              </a:pathLst>
            </a:custGeom>
            <a:gradFill>
              <a:gsLst>
                <a:gs pos="100000">
                  <a:schemeClr val="accent1"/>
                </a:gs>
                <a:gs pos="0">
                  <a:schemeClr val="accent1">
                    <a:alpha val="0"/>
                  </a:schemeClr>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sp>
          <p:nvSpPr>
            <p:cNvPr id="11" name="Freeform: Shape 10"/>
            <p:cNvSpPr/>
            <p:nvPr/>
          </p:nvSpPr>
          <p:spPr>
            <a:xfrm>
              <a:off x="5962482" y="0"/>
              <a:ext cx="6229518" cy="6221873"/>
            </a:xfrm>
            <a:custGeom>
              <a:avLst/>
              <a:gdLst>
                <a:gd name="connsiteX0" fmla="*/ 0 w 6229518"/>
                <a:gd name="connsiteY0" fmla="*/ 0 h 6221873"/>
                <a:gd name="connsiteX1" fmla="*/ 6229518 w 6229518"/>
                <a:gd name="connsiteY1" fmla="*/ 0 h 6221873"/>
                <a:gd name="connsiteX2" fmla="*/ 6229518 w 6229518"/>
                <a:gd name="connsiteY2" fmla="*/ 6221873 h 6221873"/>
              </a:gdLst>
              <a:ahLst/>
              <a:cxnLst>
                <a:cxn ang="0">
                  <a:pos x="connsiteX0" y="connsiteY0"/>
                </a:cxn>
                <a:cxn ang="0">
                  <a:pos x="connsiteX1" y="connsiteY1"/>
                </a:cxn>
                <a:cxn ang="0">
                  <a:pos x="connsiteX2" y="connsiteY2"/>
                </a:cxn>
              </a:cxnLst>
              <a:rect l="l" t="t" r="r" b="b"/>
              <a:pathLst>
                <a:path w="6229518" h="6221873">
                  <a:moveTo>
                    <a:pt x="0" y="0"/>
                  </a:moveTo>
                  <a:lnTo>
                    <a:pt x="6229518" y="0"/>
                  </a:lnTo>
                  <a:lnTo>
                    <a:pt x="6229518" y="6221873"/>
                  </a:lnTo>
                  <a:close/>
                </a:path>
              </a:pathLst>
            </a:custGeom>
            <a:blipFill rotWithShape="0">
              <a:blip r:embed="rId2"/>
              <a:srcRect/>
              <a:stretch>
                <a:fillRect r="-7816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grpSp>
          <p:nvGrpSpPr>
            <p:cNvPr id="12" name="Group 11"/>
            <p:cNvGrpSpPr/>
            <p:nvPr/>
          </p:nvGrpSpPr>
          <p:grpSpPr>
            <a:xfrm rot="10800000" flipH="1">
              <a:off x="5762" y="5675085"/>
              <a:ext cx="1558653" cy="1211941"/>
              <a:chOff x="0" y="0"/>
              <a:chExt cx="2333980" cy="1814802"/>
            </a:xfrm>
          </p:grpSpPr>
          <p:sp>
            <p:nvSpPr>
              <p:cNvPr id="16" name="Freeform: Shape 15"/>
              <p:cNvSpPr/>
              <p:nvPr/>
            </p:nvSpPr>
            <p:spPr>
              <a:xfrm>
                <a:off x="0" y="0"/>
                <a:ext cx="2333980" cy="952500"/>
              </a:xfrm>
              <a:custGeom>
                <a:avLst/>
                <a:gdLst>
                  <a:gd name="connsiteX0" fmla="*/ 0 w 2333980"/>
                  <a:gd name="connsiteY0" fmla="*/ 0 h 952500"/>
                  <a:gd name="connsiteX1" fmla="*/ 2333980 w 2333980"/>
                  <a:gd name="connsiteY1" fmla="*/ 0 h 952500"/>
                  <a:gd name="connsiteX2" fmla="*/ 1504952 w 2333980"/>
                  <a:gd name="connsiteY2" fmla="*/ 952500 h 952500"/>
                  <a:gd name="connsiteX3" fmla="*/ 0 w 233398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2333980" h="952500">
                    <a:moveTo>
                      <a:pt x="0" y="0"/>
                    </a:moveTo>
                    <a:lnTo>
                      <a:pt x="2333980" y="0"/>
                    </a:lnTo>
                    <a:lnTo>
                      <a:pt x="1504952" y="952500"/>
                    </a:lnTo>
                    <a:lnTo>
                      <a:pt x="0" y="952500"/>
                    </a:lnTo>
                    <a:close/>
                  </a:path>
                </a:pathLst>
              </a:custGeom>
              <a:gradFill>
                <a:gsLst>
                  <a:gs pos="100000">
                    <a:schemeClr val="accent2">
                      <a:alpha val="0"/>
                    </a:schemeClr>
                  </a:gs>
                  <a:gs pos="0">
                    <a:schemeClr val="accent2"/>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sp>
            <p:nvSpPr>
              <p:cNvPr id="17" name="Freeform: Shape 16"/>
              <p:cNvSpPr/>
              <p:nvPr/>
            </p:nvSpPr>
            <p:spPr>
              <a:xfrm>
                <a:off x="0" y="0"/>
                <a:ext cx="1407744" cy="1814802"/>
              </a:xfrm>
              <a:custGeom>
                <a:avLst/>
                <a:gdLst>
                  <a:gd name="connsiteX0" fmla="*/ 0 w 1407744"/>
                  <a:gd name="connsiteY0" fmla="*/ 0 h 1814802"/>
                  <a:gd name="connsiteX1" fmla="*/ 1407744 w 1407744"/>
                  <a:gd name="connsiteY1" fmla="*/ 0 h 1814802"/>
                  <a:gd name="connsiteX2" fmla="*/ 0 w 1407744"/>
                  <a:gd name="connsiteY2" fmla="*/ 1814802 h 1814802"/>
                </a:gdLst>
                <a:ahLst/>
                <a:cxnLst>
                  <a:cxn ang="0">
                    <a:pos x="connsiteX0" y="connsiteY0"/>
                  </a:cxn>
                  <a:cxn ang="0">
                    <a:pos x="connsiteX1" y="connsiteY1"/>
                  </a:cxn>
                  <a:cxn ang="0">
                    <a:pos x="connsiteX2" y="connsiteY2"/>
                  </a:cxn>
                </a:cxnLst>
                <a:rect l="l" t="t" r="r" b="b"/>
                <a:pathLst>
                  <a:path w="1407744" h="1814802">
                    <a:moveTo>
                      <a:pt x="0" y="0"/>
                    </a:moveTo>
                    <a:lnTo>
                      <a:pt x="1407744" y="0"/>
                    </a:lnTo>
                    <a:lnTo>
                      <a:pt x="0" y="1814802"/>
                    </a:lnTo>
                    <a:close/>
                  </a:path>
                </a:pathLst>
              </a:custGeom>
              <a:gradFill>
                <a:gsLst>
                  <a:gs pos="100000">
                    <a:schemeClr val="accent1"/>
                  </a:gs>
                  <a:gs pos="0">
                    <a:schemeClr val="accent1">
                      <a:alpha val="0"/>
                    </a:schemeClr>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grpSp>
      </p:grpSp>
      <p:sp>
        <p:nvSpPr>
          <p:cNvPr id="5" name="Title 4"/>
          <p:cNvSpPr>
            <a:spLocks noGrp="1"/>
          </p:cNvSpPr>
          <p:nvPr>
            <p:ph type="title" hasCustomPrompt="1"/>
          </p:nvPr>
        </p:nvSpPr>
        <p:spPr>
          <a:xfrm>
            <a:off x="660400" y="2030896"/>
            <a:ext cx="6229518" cy="2542381"/>
          </a:xfrm>
          <a:prstGeom prst="rect">
            <a:avLst/>
          </a:prstGeom>
        </p:spPr>
        <p:txBody>
          <a:bodyPr wrap="square" anchor="b">
            <a:normAutofit/>
          </a:bodyPr>
          <a:lstStyle>
            <a:lvl1pPr algn="l">
              <a:lnSpc>
                <a:spcPct val="100000"/>
              </a:lnSpc>
              <a:defRPr sz="6600">
                <a:ln w="19050">
                  <a:noFill/>
                </a:ln>
                <a:solidFill>
                  <a:schemeClr val="tx1"/>
                </a:solidFill>
              </a:defRPr>
            </a:lvl1pPr>
          </a:lstStyle>
          <a:p>
            <a:pPr lvl="0"/>
            <a:r>
              <a:rPr lang="en-US"/>
              <a:t>Click to add title</a:t>
            </a:r>
            <a:endParaRPr lang="en-US"/>
          </a:p>
        </p:txBody>
      </p:sp>
      <p:sp>
        <p:nvSpPr>
          <p:cNvPr id="4" name="Text Placeholder 3"/>
          <p:cNvSpPr>
            <a:spLocks noGrp="1"/>
          </p:cNvSpPr>
          <p:nvPr>
            <p:ph type="body" sz="quarter" idx="13" hasCustomPrompt="1"/>
          </p:nvPr>
        </p:nvSpPr>
        <p:spPr>
          <a:xfrm>
            <a:off x="2497203" y="5824512"/>
            <a:ext cx="1698670" cy="276999"/>
          </a:xfrm>
          <a:prstGeom prst="rect">
            <a:avLst/>
          </a:prstGeom>
        </p:spPr>
        <p:txBody>
          <a:bodyPr wrap="square" lIns="90000">
            <a:normAutofit/>
          </a:bodyPr>
          <a:lstStyle>
            <a:lvl1pPr marL="0" indent="0" algn="l">
              <a:lnSpc>
                <a:spcPct val="100000"/>
              </a:lnSpc>
              <a:buNone/>
              <a:defRPr sz="1200">
                <a:solidFill>
                  <a:schemeClr val="tx1"/>
                </a:solidFill>
              </a:defRPr>
            </a:lvl1pPr>
          </a:lstStyle>
          <a:p>
            <a:pPr lvl="0"/>
            <a:r>
              <a:rPr lang="en-US"/>
              <a:t>Presenter name</a:t>
            </a:r>
            <a:endParaRPr lang="en-US"/>
          </a:p>
        </p:txBody>
      </p:sp>
      <p:sp>
        <p:nvSpPr>
          <p:cNvPr id="7" name="Text Placeholder 6"/>
          <p:cNvSpPr>
            <a:spLocks noGrp="1"/>
          </p:cNvSpPr>
          <p:nvPr>
            <p:ph type="body" sz="quarter" idx="14" hasCustomPrompt="1"/>
          </p:nvPr>
        </p:nvSpPr>
        <p:spPr>
          <a:xfrm>
            <a:off x="713494" y="5824512"/>
            <a:ext cx="1698670" cy="276999"/>
          </a:xfrm>
          <a:prstGeom prst="rect">
            <a:avLst/>
          </a:prstGeom>
        </p:spPr>
        <p:txBody>
          <a:bodyPr wrap="none">
            <a:normAutofit/>
          </a:bodyPr>
          <a:lstStyle>
            <a:lvl1pPr marL="0" indent="0" algn="l">
              <a:lnSpc>
                <a:spcPct val="100000"/>
              </a:lnSpc>
              <a:buNone/>
              <a:defRPr sz="1200">
                <a:solidFill>
                  <a:schemeClr val="tx1"/>
                </a:solidFill>
              </a:defRPr>
            </a:lvl1pPr>
          </a:lstStyle>
          <a:p>
            <a:pPr lvl="0"/>
            <a:r>
              <a:rPr lang="en-US"/>
              <a:t>www.officeplus.cn</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838200" y="6356350"/>
            <a:ext cx="27432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81B85C12-5B63-40E2-82D1-19DD8ADAF270}" type="datetimeFigureOut">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3"/>
          </p:nvPr>
        </p:nvSpPr>
        <p:spPr>
          <a:xfrm>
            <a:off x="4038600" y="6356350"/>
            <a:ext cx="4114800" cy="365125"/>
          </a:xfrm>
        </p:spPr>
        <p:txBody>
          <a:bodyPr/>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605E8128-7468-4B8D-813E-0890EBF721FF}" type="slidenum">
              <a:rPr kumimoji="0" altLang="en-US" sz="18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3" name="直接连接符 1"/>
          <p:cNvCxnSpPr/>
          <p:nvPr/>
        </p:nvCxnSpPr>
        <p:spPr>
          <a:xfrm>
            <a:off x="842963" y="1233488"/>
            <a:ext cx="10550525" cy="0"/>
          </a:xfrm>
          <a:prstGeom prst="line">
            <a:avLst/>
          </a:prstGeom>
          <a:ln w="38100">
            <a:solidFill>
              <a:srgbClr val="3B5E94"/>
            </a:solidFill>
          </a:ln>
        </p:spPr>
        <p:style>
          <a:lnRef idx="1">
            <a:schemeClr val="accent6"/>
          </a:lnRef>
          <a:fillRef idx="0">
            <a:schemeClr val="accent6"/>
          </a:fillRef>
          <a:effectRef idx="0">
            <a:schemeClr val="accent6"/>
          </a:effectRef>
          <a:fontRef idx="minor">
            <a:schemeClr val="tx1"/>
          </a:fontRef>
        </p:style>
      </p:cxnSp>
      <p:sp>
        <p:nvSpPr>
          <p:cNvPr id="4" name="Rectangle 18"/>
          <p:cNvSpPr>
            <a:spLocks noChangeArrowheads="1"/>
          </p:cNvSpPr>
          <p:nvPr/>
        </p:nvSpPr>
        <p:spPr bwMode="auto">
          <a:xfrm>
            <a:off x="844550" y="6157913"/>
            <a:ext cx="10555288" cy="14288"/>
          </a:xfrm>
          <a:prstGeom prst="rect">
            <a:avLst/>
          </a:prstGeom>
          <a:solidFill>
            <a:srgbClr val="CCCCFF"/>
          </a:solidFill>
          <a:ln>
            <a:solidFill>
              <a:srgbClr val="F3981E"/>
            </a:solidFill>
          </a:ln>
        </p:spPr>
        <p:txBody>
          <a:bodyPr wrap="none" anchor="ctr"/>
          <a:lstStyle/>
          <a:p>
            <a:pPr marL="0" marR="0" lvl="0" indent="0" algn="l" defTabSz="411480" rtl="0" eaLnBrk="1" fontAlgn="base" latinLnBrk="0" hangingPunct="1">
              <a:lnSpc>
                <a:spcPct val="100000"/>
              </a:lnSpc>
              <a:spcBef>
                <a:spcPct val="0"/>
              </a:spcBef>
              <a:spcAft>
                <a:spcPct val="0"/>
              </a:spcAft>
              <a:buClrTx/>
              <a:buSzTx/>
              <a:buFontTx/>
              <a:buNone/>
              <a:defRPr/>
            </a:pPr>
            <a:endParaRPr kumimoji="0" lang="en-US" altLang="zh-CN" sz="162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6148" name="图片 3"/>
          <p:cNvPicPr>
            <a:picLocks noChangeAspect="1"/>
          </p:cNvPicPr>
          <p:nvPr userDrawn="1"/>
        </p:nvPicPr>
        <p:blipFill>
          <a:blip r:embed="rId3"/>
          <a:stretch>
            <a:fillRect/>
          </a:stretch>
        </p:blipFill>
        <p:spPr>
          <a:xfrm>
            <a:off x="9525000" y="323850"/>
            <a:ext cx="1692275" cy="407988"/>
          </a:xfrm>
          <a:prstGeom prst="rect">
            <a:avLst/>
          </a:prstGeom>
          <a:noFill/>
          <a:ln w="9525">
            <a:noFill/>
          </a:ln>
        </p:spPr>
      </p:pic>
      <p:sp>
        <p:nvSpPr>
          <p:cNvPr id="2" name="标题 1"/>
          <p:cNvSpPr>
            <a:spLocks noGrp="1"/>
          </p:cNvSpPr>
          <p:nvPr>
            <p:ph type="title"/>
          </p:nvPr>
        </p:nvSpPr>
        <p:spPr>
          <a:xfrm>
            <a:off x="842433" y="109539"/>
            <a:ext cx="10551584" cy="925512"/>
          </a:xfrm>
          <a:prstGeom prst="rect">
            <a:avLst/>
          </a:prstGeom>
        </p:spPr>
        <p:txBody>
          <a:bodyPr/>
          <a:lstStyle>
            <a:lvl1pPr>
              <a:defRPr>
                <a:solidFill>
                  <a:srgbClr val="66CCFF"/>
                </a:solidFill>
              </a:defRPr>
            </a:lvl1pPr>
          </a:lstStyle>
          <a:p>
            <a:pPr fontAlgn="base"/>
            <a:r>
              <a:rPr lang="zh-CN" altLang="en-US" strike="noStrike" noProof="1" dirty="0"/>
              <a:t>单击此处编辑母版标题样式</a:t>
            </a:r>
            <a:endParaRPr lang="zh-CN" altLang="en-US" strike="noStrike" noProof="1"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直接连接符 1"/>
          <p:cNvCxnSpPr/>
          <p:nvPr/>
        </p:nvCxnSpPr>
        <p:spPr>
          <a:xfrm>
            <a:off x="842963" y="1233488"/>
            <a:ext cx="10550525" cy="0"/>
          </a:xfrm>
          <a:prstGeom prst="line">
            <a:avLst/>
          </a:prstGeom>
          <a:ln w="38100">
            <a:solidFill>
              <a:srgbClr val="3B5E94"/>
            </a:solidFill>
          </a:ln>
        </p:spPr>
        <p:style>
          <a:lnRef idx="1">
            <a:schemeClr val="accent6"/>
          </a:lnRef>
          <a:fillRef idx="0">
            <a:schemeClr val="accent6"/>
          </a:fillRef>
          <a:effectRef idx="0">
            <a:schemeClr val="accent6"/>
          </a:effectRef>
          <a:fontRef idx="minor">
            <a:schemeClr val="tx1"/>
          </a:fontRef>
        </p:style>
      </p:cxnSp>
      <p:sp>
        <p:nvSpPr>
          <p:cNvPr id="5" name="Rectangle 18"/>
          <p:cNvSpPr>
            <a:spLocks noChangeArrowheads="1"/>
          </p:cNvSpPr>
          <p:nvPr/>
        </p:nvSpPr>
        <p:spPr bwMode="auto">
          <a:xfrm>
            <a:off x="844550" y="6157913"/>
            <a:ext cx="10555288" cy="14288"/>
          </a:xfrm>
          <a:prstGeom prst="rect">
            <a:avLst/>
          </a:prstGeom>
          <a:solidFill>
            <a:srgbClr val="CCCCFF"/>
          </a:solidFill>
          <a:ln>
            <a:solidFill>
              <a:srgbClr val="F99533"/>
            </a:solidFill>
          </a:ln>
        </p:spPr>
        <p:txBody>
          <a:bodyPr wrap="none" anchor="ctr"/>
          <a:lstStyle/>
          <a:p>
            <a:pPr marL="0" marR="0" lvl="0" indent="0" algn="l" defTabSz="411480" rtl="0" eaLnBrk="1" fontAlgn="base" latinLnBrk="0" hangingPunct="1">
              <a:lnSpc>
                <a:spcPct val="100000"/>
              </a:lnSpc>
              <a:spcBef>
                <a:spcPct val="0"/>
              </a:spcBef>
              <a:spcAft>
                <a:spcPct val="0"/>
              </a:spcAft>
              <a:buClrTx/>
              <a:buSzTx/>
              <a:buFontTx/>
              <a:buNone/>
              <a:defRPr/>
            </a:pPr>
            <a:endParaRPr kumimoji="0" lang="en-US" altLang="zh-CN" sz="162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7172" name="图片 3"/>
          <p:cNvPicPr>
            <a:picLocks noChangeAspect="1"/>
          </p:cNvPicPr>
          <p:nvPr userDrawn="1"/>
        </p:nvPicPr>
        <p:blipFill>
          <a:blip r:embed="rId3"/>
          <a:stretch>
            <a:fillRect/>
          </a:stretch>
        </p:blipFill>
        <p:spPr>
          <a:xfrm>
            <a:off x="9525000" y="323850"/>
            <a:ext cx="1692275" cy="407988"/>
          </a:xfrm>
          <a:prstGeom prst="rect">
            <a:avLst/>
          </a:prstGeom>
          <a:noFill/>
          <a:ln w="9525">
            <a:noFill/>
          </a:ln>
        </p:spPr>
      </p:pic>
      <p:sp>
        <p:nvSpPr>
          <p:cNvPr id="2" name="Titre 1"/>
          <p:cNvSpPr>
            <a:spLocks noGrp="1"/>
          </p:cNvSpPr>
          <p:nvPr>
            <p:ph type="title" hasCustomPrompt="1"/>
          </p:nvPr>
        </p:nvSpPr>
        <p:spPr>
          <a:xfrm>
            <a:off x="842441" y="110069"/>
            <a:ext cx="10551585" cy="925102"/>
          </a:xfrm>
          <a:prstGeom prst="rect">
            <a:avLst/>
          </a:prstGeom>
        </p:spPr>
        <p:txBody>
          <a:bodyPr/>
          <a:lstStyle/>
          <a:p>
            <a:pPr fontAlgn="base"/>
            <a:r>
              <a:rPr lang="fr-FR" strike="noStrike" noProof="1" dirty="0"/>
              <a:t>Cliquez et modifiez le titre</a:t>
            </a:r>
            <a:endParaRPr lang="fr-FR" strike="noStrike" noProof="1" dirty="0"/>
          </a:p>
        </p:txBody>
      </p:sp>
      <p:sp>
        <p:nvSpPr>
          <p:cNvPr id="3" name="Espace réservé du contenu 2"/>
          <p:cNvSpPr>
            <a:spLocks noGrp="1"/>
          </p:cNvSpPr>
          <p:nvPr>
            <p:ph idx="1" hasCustomPrompt="1"/>
          </p:nvPr>
        </p:nvSpPr>
        <p:spPr>
          <a:xfrm>
            <a:off x="842433" y="1389063"/>
            <a:ext cx="10551584" cy="4114800"/>
          </a:xfrm>
          <a:prstGeom prst="rect">
            <a:avLst/>
          </a:prstGeom>
        </p:spPr>
        <p:txBody>
          <a:bodyPr/>
          <a:lstStyle>
            <a:lvl1pPr marL="308610" indent="-308610">
              <a:buClr>
                <a:srgbClr val="FFC000"/>
              </a:buClr>
              <a:buSzPct val="100000"/>
              <a:buFont typeface="Wingdings" panose="05000000000000000000" pitchFamily="2" charset="2"/>
              <a:buChar char="l"/>
              <a:defRPr sz="1800">
                <a:solidFill>
                  <a:schemeClr val="accent1"/>
                </a:solidFill>
              </a:defRPr>
            </a:lvl1pPr>
            <a:lvl2pPr marL="668655" indent="-257175">
              <a:buSzPct val="80000"/>
              <a:buFont typeface="Wingdings" panose="05000000000000000000" pitchFamily="2" charset="2"/>
              <a:buChar char="u"/>
              <a:defRPr sz="1620" b="0"/>
            </a:lvl2pPr>
            <a:lvl3pPr marL="1028700" indent="-205740">
              <a:buClr>
                <a:srgbClr val="008000"/>
              </a:buClr>
              <a:buFont typeface="Wingdings" panose="05000000000000000000" pitchFamily="2" charset="2"/>
              <a:buChar char="Ø"/>
              <a:defRPr/>
            </a:lvl3pPr>
          </a:lstStyle>
          <a:p>
            <a:pPr lvl="0" fontAlgn="base"/>
            <a:r>
              <a:rPr lang="fr-FR" strike="noStrike" noProof="1" dirty="0"/>
              <a:t>Cliquez pour modifier les styles du texte du masque</a:t>
            </a:r>
            <a:endParaRPr lang="fr-FR" strike="noStrike" noProof="1" dirty="0"/>
          </a:p>
          <a:p>
            <a:pPr lvl="1" fontAlgn="base"/>
            <a:r>
              <a:rPr lang="fr-FR" sz="1620" strike="noStrike" noProof="1" dirty="0"/>
              <a:t>Deuxième niveau</a:t>
            </a:r>
            <a:endParaRPr lang="fr-FR" strike="noStrike" noProof="1" dirty="0"/>
          </a:p>
          <a:p>
            <a:pPr lvl="2" fontAlgn="base"/>
            <a:r>
              <a:rPr lang="fr-FR" strike="noStrike" noProof="1" dirty="0"/>
              <a:t>Troisième niveau</a:t>
            </a:r>
            <a:endParaRPr lang="fr-FR" strike="noStrike" noProof="1" dirty="0"/>
          </a:p>
          <a:p>
            <a:pPr lvl="3" fontAlgn="base"/>
            <a:r>
              <a:rPr lang="fr-FR" strike="noStrike" noProof="1" dirty="0"/>
              <a:t>Quatrième niveau</a:t>
            </a:r>
            <a:endParaRPr lang="fr-FR" strike="noStrike" noProof="1" dirty="0"/>
          </a:p>
          <a:p>
            <a:pPr lvl="4" fontAlgn="base"/>
            <a:r>
              <a:rPr lang="fr-FR" strike="noStrike" noProof="1" dirty="0"/>
              <a:t>Cinquième niveau</a:t>
            </a:r>
            <a:endParaRPr lang="fr-FR" strike="noStrike" noProof="1"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accent1">
            <a:alpha val="15000"/>
          </a:schemeClr>
        </a:solidFill>
        <a:effectLst/>
      </p:bgPr>
    </p:bg>
    <p:spTree>
      <p:nvGrpSpPr>
        <p:cNvPr id="1" name=""/>
        <p:cNvGrpSpPr/>
        <p:nvPr/>
      </p:nvGrpSpPr>
      <p:grpSpPr>
        <a:xfrm>
          <a:off x="0" y="0"/>
          <a:ext cx="0" cy="0"/>
          <a:chOff x="0" y="0"/>
          <a:chExt cx="0" cy="0"/>
        </a:xfrm>
      </p:grpSpPr>
      <p:grpSp>
        <p:nvGrpSpPr>
          <p:cNvPr id="27" name="Group 26"/>
          <p:cNvGrpSpPr/>
          <p:nvPr/>
        </p:nvGrpSpPr>
        <p:grpSpPr>
          <a:xfrm>
            <a:off x="5762" y="0"/>
            <a:ext cx="12186238" cy="6887026"/>
            <a:chOff x="5762" y="0"/>
            <a:chExt cx="12186238" cy="6887026"/>
          </a:xfrm>
        </p:grpSpPr>
        <p:sp>
          <p:nvSpPr>
            <p:cNvPr id="23" name="Freeform: Shape 22"/>
            <p:cNvSpPr/>
            <p:nvPr/>
          </p:nvSpPr>
          <p:spPr>
            <a:xfrm flipV="1">
              <a:off x="5173484" y="0"/>
              <a:ext cx="7015132" cy="6858000"/>
            </a:xfrm>
            <a:custGeom>
              <a:avLst/>
              <a:gdLst>
                <a:gd name="connsiteX0" fmla="*/ 0 w 7015132"/>
                <a:gd name="connsiteY0" fmla="*/ 6858000 h 6858000"/>
                <a:gd name="connsiteX1" fmla="*/ 7015132 w 7015132"/>
                <a:gd name="connsiteY1" fmla="*/ 6858000 h 6858000"/>
                <a:gd name="connsiteX2" fmla="*/ 7015132 w 7015132"/>
                <a:gd name="connsiteY2" fmla="*/ 0 h 6858000"/>
                <a:gd name="connsiteX3" fmla="*/ 6866425 w 7015132"/>
                <a:gd name="connsiteY3" fmla="*/ 0 h 6858000"/>
              </a:gdLst>
              <a:ahLst/>
              <a:cxnLst>
                <a:cxn ang="0">
                  <a:pos x="connsiteX0" y="connsiteY0"/>
                </a:cxn>
                <a:cxn ang="0">
                  <a:pos x="connsiteX1" y="connsiteY1"/>
                </a:cxn>
                <a:cxn ang="0">
                  <a:pos x="connsiteX2" y="connsiteY2"/>
                </a:cxn>
                <a:cxn ang="0">
                  <a:pos x="connsiteX3" y="connsiteY3"/>
                </a:cxn>
              </a:cxnLst>
              <a:rect l="l" t="t" r="r" b="b"/>
              <a:pathLst>
                <a:path w="7015132" h="6858000">
                  <a:moveTo>
                    <a:pt x="0" y="6858000"/>
                  </a:moveTo>
                  <a:lnTo>
                    <a:pt x="7015132" y="6858000"/>
                  </a:lnTo>
                  <a:lnTo>
                    <a:pt x="7015132" y="0"/>
                  </a:lnTo>
                  <a:lnTo>
                    <a:pt x="6866425" y="0"/>
                  </a:lnTo>
                  <a:close/>
                </a:path>
              </a:pathLst>
            </a:custGeom>
            <a:gradFill>
              <a:gsLst>
                <a:gs pos="100000">
                  <a:schemeClr val="accent2">
                    <a:alpha val="0"/>
                  </a:schemeClr>
                </a:gs>
                <a:gs pos="0">
                  <a:schemeClr val="accent2"/>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sp>
          <p:nvSpPr>
            <p:cNvPr id="21" name="Freeform: Shape 20"/>
            <p:cNvSpPr/>
            <p:nvPr/>
          </p:nvSpPr>
          <p:spPr>
            <a:xfrm flipV="1">
              <a:off x="5579713" y="1"/>
              <a:ext cx="6612287" cy="6604173"/>
            </a:xfrm>
            <a:custGeom>
              <a:avLst/>
              <a:gdLst>
                <a:gd name="connsiteX0" fmla="*/ 0 w 6612287"/>
                <a:gd name="connsiteY0" fmla="*/ 6604173 h 6604173"/>
                <a:gd name="connsiteX1" fmla="*/ 6612287 w 6612287"/>
                <a:gd name="connsiteY1" fmla="*/ 6604173 h 6604173"/>
                <a:gd name="connsiteX2" fmla="*/ 6612287 w 6612287"/>
                <a:gd name="connsiteY2" fmla="*/ 0 h 6604173"/>
              </a:gdLst>
              <a:ahLst/>
              <a:cxnLst>
                <a:cxn ang="0">
                  <a:pos x="connsiteX0" y="connsiteY0"/>
                </a:cxn>
                <a:cxn ang="0">
                  <a:pos x="connsiteX1" y="connsiteY1"/>
                </a:cxn>
                <a:cxn ang="0">
                  <a:pos x="connsiteX2" y="connsiteY2"/>
                </a:cxn>
              </a:cxnLst>
              <a:rect l="l" t="t" r="r" b="b"/>
              <a:pathLst>
                <a:path w="6612287" h="6604173">
                  <a:moveTo>
                    <a:pt x="0" y="6604173"/>
                  </a:moveTo>
                  <a:lnTo>
                    <a:pt x="6612287" y="6604173"/>
                  </a:lnTo>
                  <a:lnTo>
                    <a:pt x="6612287" y="0"/>
                  </a:lnTo>
                  <a:close/>
                </a:path>
              </a:pathLst>
            </a:custGeom>
            <a:gradFill>
              <a:gsLst>
                <a:gs pos="100000">
                  <a:schemeClr val="accent1"/>
                </a:gs>
                <a:gs pos="0">
                  <a:schemeClr val="accent1">
                    <a:alpha val="0"/>
                  </a:schemeClr>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sp>
          <p:nvSpPr>
            <p:cNvPr id="26" name="Freeform: Shape 25"/>
            <p:cNvSpPr/>
            <p:nvPr/>
          </p:nvSpPr>
          <p:spPr>
            <a:xfrm>
              <a:off x="5962482" y="0"/>
              <a:ext cx="6229518" cy="6221873"/>
            </a:xfrm>
            <a:custGeom>
              <a:avLst/>
              <a:gdLst>
                <a:gd name="connsiteX0" fmla="*/ 0 w 6229518"/>
                <a:gd name="connsiteY0" fmla="*/ 0 h 6221873"/>
                <a:gd name="connsiteX1" fmla="*/ 6229518 w 6229518"/>
                <a:gd name="connsiteY1" fmla="*/ 0 h 6221873"/>
                <a:gd name="connsiteX2" fmla="*/ 6229518 w 6229518"/>
                <a:gd name="connsiteY2" fmla="*/ 6221873 h 6221873"/>
              </a:gdLst>
              <a:ahLst/>
              <a:cxnLst>
                <a:cxn ang="0">
                  <a:pos x="connsiteX0" y="connsiteY0"/>
                </a:cxn>
                <a:cxn ang="0">
                  <a:pos x="connsiteX1" y="connsiteY1"/>
                </a:cxn>
                <a:cxn ang="0">
                  <a:pos x="connsiteX2" y="connsiteY2"/>
                </a:cxn>
              </a:cxnLst>
              <a:rect l="l" t="t" r="r" b="b"/>
              <a:pathLst>
                <a:path w="6229518" h="6221873">
                  <a:moveTo>
                    <a:pt x="0" y="0"/>
                  </a:moveTo>
                  <a:lnTo>
                    <a:pt x="6229518" y="0"/>
                  </a:lnTo>
                  <a:lnTo>
                    <a:pt x="6229518" y="6221873"/>
                  </a:lnTo>
                  <a:close/>
                </a:path>
              </a:pathLst>
            </a:custGeom>
            <a:blipFill rotWithShape="0">
              <a:blip r:embed="rId2"/>
              <a:srcRect/>
              <a:stretch>
                <a:fillRect r="-7816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grpSp>
          <p:nvGrpSpPr>
            <p:cNvPr id="6" name="Group 5"/>
            <p:cNvGrpSpPr/>
            <p:nvPr/>
          </p:nvGrpSpPr>
          <p:grpSpPr>
            <a:xfrm rot="10800000" flipH="1">
              <a:off x="5762" y="5675085"/>
              <a:ext cx="1558653" cy="1211941"/>
              <a:chOff x="0" y="0"/>
              <a:chExt cx="2333980" cy="1814802"/>
            </a:xfrm>
          </p:grpSpPr>
          <p:sp>
            <p:nvSpPr>
              <p:cNvPr id="8" name="Freeform: Shape 7"/>
              <p:cNvSpPr/>
              <p:nvPr/>
            </p:nvSpPr>
            <p:spPr>
              <a:xfrm>
                <a:off x="0" y="0"/>
                <a:ext cx="2333980" cy="952500"/>
              </a:xfrm>
              <a:custGeom>
                <a:avLst/>
                <a:gdLst>
                  <a:gd name="connsiteX0" fmla="*/ 0 w 2333980"/>
                  <a:gd name="connsiteY0" fmla="*/ 0 h 952500"/>
                  <a:gd name="connsiteX1" fmla="*/ 2333980 w 2333980"/>
                  <a:gd name="connsiteY1" fmla="*/ 0 h 952500"/>
                  <a:gd name="connsiteX2" fmla="*/ 1504952 w 2333980"/>
                  <a:gd name="connsiteY2" fmla="*/ 952500 h 952500"/>
                  <a:gd name="connsiteX3" fmla="*/ 0 w 233398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2333980" h="952500">
                    <a:moveTo>
                      <a:pt x="0" y="0"/>
                    </a:moveTo>
                    <a:lnTo>
                      <a:pt x="2333980" y="0"/>
                    </a:lnTo>
                    <a:lnTo>
                      <a:pt x="1504952" y="952500"/>
                    </a:lnTo>
                    <a:lnTo>
                      <a:pt x="0" y="952500"/>
                    </a:lnTo>
                    <a:close/>
                  </a:path>
                </a:pathLst>
              </a:custGeom>
              <a:gradFill>
                <a:gsLst>
                  <a:gs pos="100000">
                    <a:schemeClr val="accent2">
                      <a:alpha val="0"/>
                    </a:schemeClr>
                  </a:gs>
                  <a:gs pos="0">
                    <a:schemeClr val="accent2"/>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sp>
            <p:nvSpPr>
              <p:cNvPr id="10" name="Freeform: Shape 9"/>
              <p:cNvSpPr/>
              <p:nvPr/>
            </p:nvSpPr>
            <p:spPr>
              <a:xfrm>
                <a:off x="0" y="0"/>
                <a:ext cx="1407744" cy="1814802"/>
              </a:xfrm>
              <a:custGeom>
                <a:avLst/>
                <a:gdLst>
                  <a:gd name="connsiteX0" fmla="*/ 0 w 1407744"/>
                  <a:gd name="connsiteY0" fmla="*/ 0 h 1814802"/>
                  <a:gd name="connsiteX1" fmla="*/ 1407744 w 1407744"/>
                  <a:gd name="connsiteY1" fmla="*/ 0 h 1814802"/>
                  <a:gd name="connsiteX2" fmla="*/ 0 w 1407744"/>
                  <a:gd name="connsiteY2" fmla="*/ 1814802 h 1814802"/>
                </a:gdLst>
                <a:ahLst/>
                <a:cxnLst>
                  <a:cxn ang="0">
                    <a:pos x="connsiteX0" y="connsiteY0"/>
                  </a:cxn>
                  <a:cxn ang="0">
                    <a:pos x="connsiteX1" y="connsiteY1"/>
                  </a:cxn>
                  <a:cxn ang="0">
                    <a:pos x="connsiteX2" y="connsiteY2"/>
                  </a:cxn>
                </a:cxnLst>
                <a:rect l="l" t="t" r="r" b="b"/>
                <a:pathLst>
                  <a:path w="1407744" h="1814802">
                    <a:moveTo>
                      <a:pt x="0" y="0"/>
                    </a:moveTo>
                    <a:lnTo>
                      <a:pt x="1407744" y="0"/>
                    </a:lnTo>
                    <a:lnTo>
                      <a:pt x="0" y="1814802"/>
                    </a:lnTo>
                    <a:close/>
                  </a:path>
                </a:pathLst>
              </a:custGeom>
              <a:gradFill>
                <a:gsLst>
                  <a:gs pos="100000">
                    <a:schemeClr val="accent1"/>
                  </a:gs>
                  <a:gs pos="0">
                    <a:schemeClr val="accent1">
                      <a:alpha val="0"/>
                    </a:schemeClr>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grpSp>
      </p:grpSp>
      <p:sp>
        <p:nvSpPr>
          <p:cNvPr id="5" name="Title 4"/>
          <p:cNvSpPr>
            <a:spLocks noGrp="1"/>
          </p:cNvSpPr>
          <p:nvPr>
            <p:ph type="ctrTitle" hasCustomPrompt="1"/>
          </p:nvPr>
        </p:nvSpPr>
        <p:spPr>
          <a:xfrm>
            <a:off x="658941" y="2278743"/>
            <a:ext cx="5722809" cy="1813641"/>
          </a:xfrm>
          <a:prstGeom prst="rect">
            <a:avLst/>
          </a:prstGeom>
        </p:spPr>
        <p:txBody>
          <a:bodyPr wrap="square" anchor="b">
            <a:normAutofit/>
          </a:bodyPr>
          <a:lstStyle>
            <a:lvl1pPr algn="l">
              <a:lnSpc>
                <a:spcPct val="100000"/>
              </a:lnSpc>
              <a:defRPr sz="5400">
                <a:ln w="19050">
                  <a:noFill/>
                </a:ln>
                <a:solidFill>
                  <a:schemeClr val="tx1"/>
                </a:solidFill>
              </a:defRPr>
            </a:lvl1pPr>
          </a:lstStyle>
          <a:p>
            <a:pPr lvl="0"/>
            <a:r>
              <a:rPr lang="en-US"/>
              <a:t>Click to add title</a:t>
            </a:r>
            <a:endParaRPr lang="en-US"/>
          </a:p>
        </p:txBody>
      </p:sp>
      <p:sp>
        <p:nvSpPr>
          <p:cNvPr id="9" name="Subtitle 8"/>
          <p:cNvSpPr>
            <a:spLocks noGrp="1"/>
          </p:cNvSpPr>
          <p:nvPr>
            <p:ph type="subTitle" sz="quarter" idx="1" hasCustomPrompt="1"/>
          </p:nvPr>
        </p:nvSpPr>
        <p:spPr>
          <a:xfrm>
            <a:off x="658940" y="4337472"/>
            <a:ext cx="4389299" cy="626111"/>
          </a:xfrm>
          <a:prstGeom prst="roundRect">
            <a:avLst>
              <a:gd name="adj" fmla="val 0"/>
            </a:avLst>
          </a:prstGeom>
          <a:solidFill>
            <a:schemeClr val="accent1"/>
          </a:solidFill>
          <a:ln w="12700">
            <a:noFill/>
          </a:ln>
        </p:spPr>
        <p:txBody>
          <a:bodyPr vert="horz" wrap="square" lIns="91440" tIns="45720" rIns="91440" bIns="45720" rtlCol="0" anchor="ctr" anchorCtr="0">
            <a:normAutofit/>
          </a:bodyPr>
          <a:lstStyle>
            <a:lvl1pPr marL="0" indent="0" algn="ctr">
              <a:lnSpc>
                <a:spcPct val="100000"/>
              </a:lnSpc>
              <a:buNone/>
              <a:defRPr lang="en-US" sz="2000" b="1" dirty="0">
                <a:solidFill>
                  <a:srgbClr val="FFFFFF"/>
                </a:solidFill>
                <a:latin typeface="+mj-lt"/>
              </a:defRPr>
            </a:lvl1pPr>
          </a:lstStyle>
          <a:p>
            <a:pPr lvl="0"/>
            <a:r>
              <a:rPr lang="en-US"/>
              <a:t>Click to add subtitle</a:t>
            </a:r>
            <a:endParaRPr lang="en-US"/>
          </a:p>
        </p:txBody>
      </p:sp>
      <p:sp>
        <p:nvSpPr>
          <p:cNvPr id="4" name="Text Placeholder 3"/>
          <p:cNvSpPr>
            <a:spLocks noGrp="1"/>
          </p:cNvSpPr>
          <p:nvPr>
            <p:ph type="body" sz="quarter" idx="13" hasCustomPrompt="1"/>
          </p:nvPr>
        </p:nvSpPr>
        <p:spPr>
          <a:xfrm>
            <a:off x="2473684" y="5874101"/>
            <a:ext cx="1701801" cy="276999"/>
          </a:xfrm>
          <a:prstGeom prst="rect">
            <a:avLst/>
          </a:prstGeom>
        </p:spPr>
        <p:txBody>
          <a:bodyPr wrap="square" lIns="90000">
            <a:normAutofit/>
          </a:bodyPr>
          <a:lstStyle>
            <a:lvl1pPr marL="0" indent="0" algn="l">
              <a:lnSpc>
                <a:spcPct val="100000"/>
              </a:lnSpc>
              <a:buNone/>
              <a:defRPr sz="1200">
                <a:solidFill>
                  <a:schemeClr val="tx1"/>
                </a:solidFill>
              </a:defRPr>
            </a:lvl1pPr>
          </a:lstStyle>
          <a:p>
            <a:pPr lvl="0"/>
            <a:r>
              <a:rPr lang="en-US"/>
              <a:t>Presenter name</a:t>
            </a:r>
            <a:endParaRPr lang="en-US"/>
          </a:p>
        </p:txBody>
      </p:sp>
      <p:sp>
        <p:nvSpPr>
          <p:cNvPr id="7" name="Text Placeholder 6"/>
          <p:cNvSpPr>
            <a:spLocks noGrp="1"/>
          </p:cNvSpPr>
          <p:nvPr>
            <p:ph type="body" sz="quarter" idx="14" hasCustomPrompt="1"/>
          </p:nvPr>
        </p:nvSpPr>
        <p:spPr>
          <a:xfrm>
            <a:off x="688180" y="5874101"/>
            <a:ext cx="1701801" cy="276999"/>
          </a:xfrm>
          <a:prstGeom prst="rect">
            <a:avLst/>
          </a:prstGeom>
        </p:spPr>
        <p:txBody>
          <a:bodyPr wrap="none">
            <a:normAutofit/>
          </a:bodyPr>
          <a:lstStyle>
            <a:lvl1pPr marL="0" indent="0" algn="l">
              <a:lnSpc>
                <a:spcPct val="100000"/>
              </a:lnSpc>
              <a:buNone/>
              <a:defRPr sz="1200">
                <a:solidFill>
                  <a:schemeClr val="tx1"/>
                </a:solidFill>
              </a:defRPr>
            </a:lvl1pPr>
          </a:lstStyle>
          <a:p>
            <a:pPr lvl="0"/>
            <a:r>
              <a:rPr lang="en-US"/>
              <a:t>www.officeplus.cn</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1" name="Rectangle 10"/>
            <p:cNvSpPr/>
            <p:nvPr/>
          </p:nvSpPr>
          <p:spPr>
            <a:xfrm>
              <a:off x="0" y="0"/>
              <a:ext cx="12192000" cy="6858000"/>
            </a:xfrm>
            <a:prstGeom prst="rect">
              <a:avLst/>
            </a:prstGeom>
            <a:solidFill>
              <a:schemeClr val="accent1">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endParaRPr lang="en-US" dirty="0"/>
          </a:p>
        </p:txBody>
      </p:sp>
      <p:sp>
        <p:nvSpPr>
          <p:cNvPr id="8" name="Content Placeholder 7"/>
          <p:cNvSpPr>
            <a:spLocks noGrp="1"/>
          </p:cNvSpPr>
          <p:nvPr>
            <p:ph idx="1" hasCustomPrompt="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 name="Date Placeholder 1"/>
          <p:cNvSpPr>
            <a:spLocks noGrp="1"/>
          </p:cNvSpPr>
          <p:nvPr>
            <p:ph type="dt" sz="half" idx="10"/>
          </p:nvPr>
        </p:nvSpPr>
        <p:spPr/>
        <p:txBody>
          <a:bodyPr/>
          <a:lstStyle/>
          <a:p>
            <a:fld id="{E2982A54-1ED4-49C6-8154-FC2019FF8FB3}" type="datetime1">
              <a:rPr lang="zh-CN" altLang="en-US" smtClean="0"/>
            </a:fld>
            <a:endParaRPr lang="zh-CN" altLang="en-US"/>
          </a:p>
        </p:txBody>
      </p:sp>
      <p:sp>
        <p:nvSpPr>
          <p:cNvPr id="3" name="Footer Placeholder 2"/>
          <p:cNvSpPr>
            <a:spLocks noGrp="1"/>
          </p:cNvSpPr>
          <p:nvPr>
            <p:ph type="ftr" sz="quarter" idx="11"/>
          </p:nvPr>
        </p:nvSpPr>
        <p:spPr/>
        <p:txBody>
          <a:bodyPr/>
          <a:lstStyle/>
          <a:p>
            <a:r>
              <a:rPr lang="en-US"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p:cNvSpPr/>
            <p:nvPr/>
          </p:nvSpPr>
          <p:spPr>
            <a:xfrm>
              <a:off x="0" y="0"/>
              <a:ext cx="12192000" cy="685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itle 6"/>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endParaRPr lang="en-US"/>
          </a:p>
        </p:txBody>
      </p:sp>
      <p:sp>
        <p:nvSpPr>
          <p:cNvPr id="8" name="Content Placeholder 7"/>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2A27A813-B2FD-42E1-9222-83B574E99074}" type="datetime1">
              <a:rPr lang="zh-CN" altLang="en-US" smtClean="0"/>
            </a:fld>
            <a:endParaRPr lang="en-US" altLang="zh-CN"/>
          </a:p>
        </p:txBody>
      </p:sp>
      <p:sp>
        <p:nvSpPr>
          <p:cNvPr id="4" name="Footer Placeholder 3"/>
          <p:cNvSpPr>
            <a:spLocks noGrp="1"/>
          </p:cNvSpPr>
          <p:nvPr>
            <p:ph type="ftr" sz="quarter" idx="11"/>
          </p:nvPr>
        </p:nvSpPr>
        <p:spPr/>
        <p:txBody>
          <a:bodyPr/>
          <a:lstStyle/>
          <a:p>
            <a:r>
              <a:rPr lang="en-US" altLang="zh-CN"/>
              <a:t>OfficePLUS</a:t>
            </a:r>
            <a:endParaRPr lang="zh-CN" altLang="en-US"/>
          </a:p>
        </p:txBody>
      </p:sp>
      <p:sp>
        <p:nvSpPr>
          <p:cNvPr id="5" name="Slide Number Placeholder 4"/>
          <p:cNvSpPr>
            <a:spLocks noGrp="1"/>
          </p:cNvSpPr>
          <p:nvPr>
            <p:ph type="sldNum" sz="quarter" idx="12"/>
          </p:nvPr>
        </p:nvSpPr>
        <p:spPr/>
        <p:txBody>
          <a:bodyPr/>
          <a:lstStyle/>
          <a:p>
            <a:fld id="{7F65B630-C7FF-41C0-9923-C5E5E29EED81}" type="slidenum">
              <a:rPr lang="en-US" altLang="zh-CN" smtClean="0"/>
            </a:fld>
            <a:endParaRPr lang="en-US" altLang="zh-CN"/>
          </a:p>
        </p:txBody>
      </p:sp>
      <p:grpSp>
        <p:nvGrpSpPr>
          <p:cNvPr id="11" name="Group 10"/>
          <p:cNvGrpSpPr/>
          <p:nvPr/>
        </p:nvGrpSpPr>
        <p:grpSpPr>
          <a:xfrm>
            <a:off x="2626456" y="1500188"/>
            <a:ext cx="994563" cy="4634686"/>
            <a:chOff x="2626456" y="1500188"/>
            <a:chExt cx="994563" cy="4634686"/>
          </a:xfrm>
        </p:grpSpPr>
        <p:cxnSp>
          <p:nvCxnSpPr>
            <p:cNvPr id="12" name="Straight Connector 11"/>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13" name="Freeform: Shape 12"/>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accent1">
            <a:alpha val="10000"/>
          </a:schemeClr>
        </a:solidFill>
        <a:effectLst/>
      </p:bgPr>
    </p:bg>
    <p:spTree>
      <p:nvGrpSpPr>
        <p:cNvPr id="1" name=""/>
        <p:cNvGrpSpPr/>
        <p:nvPr/>
      </p:nvGrpSpPr>
      <p:grpSpPr>
        <a:xfrm>
          <a:off x="0" y="0"/>
          <a:ext cx="0" cy="0"/>
          <a:chOff x="0" y="0"/>
          <a:chExt cx="0" cy="0"/>
        </a:xfrm>
      </p:grpSpPr>
      <p:grpSp>
        <p:nvGrpSpPr>
          <p:cNvPr id="21" name="Group 20"/>
          <p:cNvGrpSpPr/>
          <p:nvPr/>
        </p:nvGrpSpPr>
        <p:grpSpPr>
          <a:xfrm flipH="1">
            <a:off x="5762" y="0"/>
            <a:ext cx="12186238" cy="6887026"/>
            <a:chOff x="5762" y="0"/>
            <a:chExt cx="12186238" cy="6887026"/>
          </a:xfrm>
        </p:grpSpPr>
        <p:sp>
          <p:nvSpPr>
            <p:cNvPr id="22" name="Freeform: Shape 21"/>
            <p:cNvSpPr/>
            <p:nvPr/>
          </p:nvSpPr>
          <p:spPr>
            <a:xfrm flipV="1">
              <a:off x="5173484" y="0"/>
              <a:ext cx="7015132" cy="6858000"/>
            </a:xfrm>
            <a:custGeom>
              <a:avLst/>
              <a:gdLst>
                <a:gd name="connsiteX0" fmla="*/ 0 w 7015132"/>
                <a:gd name="connsiteY0" fmla="*/ 6858000 h 6858000"/>
                <a:gd name="connsiteX1" fmla="*/ 7015132 w 7015132"/>
                <a:gd name="connsiteY1" fmla="*/ 6858000 h 6858000"/>
                <a:gd name="connsiteX2" fmla="*/ 7015132 w 7015132"/>
                <a:gd name="connsiteY2" fmla="*/ 0 h 6858000"/>
                <a:gd name="connsiteX3" fmla="*/ 6866425 w 7015132"/>
                <a:gd name="connsiteY3" fmla="*/ 0 h 6858000"/>
              </a:gdLst>
              <a:ahLst/>
              <a:cxnLst>
                <a:cxn ang="0">
                  <a:pos x="connsiteX0" y="connsiteY0"/>
                </a:cxn>
                <a:cxn ang="0">
                  <a:pos x="connsiteX1" y="connsiteY1"/>
                </a:cxn>
                <a:cxn ang="0">
                  <a:pos x="connsiteX2" y="connsiteY2"/>
                </a:cxn>
                <a:cxn ang="0">
                  <a:pos x="connsiteX3" y="connsiteY3"/>
                </a:cxn>
              </a:cxnLst>
              <a:rect l="l" t="t" r="r" b="b"/>
              <a:pathLst>
                <a:path w="7015132" h="6858000">
                  <a:moveTo>
                    <a:pt x="0" y="6858000"/>
                  </a:moveTo>
                  <a:lnTo>
                    <a:pt x="7015132" y="6858000"/>
                  </a:lnTo>
                  <a:lnTo>
                    <a:pt x="7015132" y="0"/>
                  </a:lnTo>
                  <a:lnTo>
                    <a:pt x="6866425" y="0"/>
                  </a:lnTo>
                  <a:close/>
                </a:path>
              </a:pathLst>
            </a:custGeom>
            <a:gradFill>
              <a:gsLst>
                <a:gs pos="100000">
                  <a:schemeClr val="accent2">
                    <a:alpha val="0"/>
                  </a:schemeClr>
                </a:gs>
                <a:gs pos="0">
                  <a:schemeClr val="accent2"/>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sp>
          <p:nvSpPr>
            <p:cNvPr id="23" name="Freeform: Shape 22"/>
            <p:cNvSpPr/>
            <p:nvPr/>
          </p:nvSpPr>
          <p:spPr>
            <a:xfrm flipV="1">
              <a:off x="5579713" y="1"/>
              <a:ext cx="6612287" cy="6604173"/>
            </a:xfrm>
            <a:custGeom>
              <a:avLst/>
              <a:gdLst>
                <a:gd name="connsiteX0" fmla="*/ 0 w 6612287"/>
                <a:gd name="connsiteY0" fmla="*/ 6604173 h 6604173"/>
                <a:gd name="connsiteX1" fmla="*/ 6612287 w 6612287"/>
                <a:gd name="connsiteY1" fmla="*/ 6604173 h 6604173"/>
                <a:gd name="connsiteX2" fmla="*/ 6612287 w 6612287"/>
                <a:gd name="connsiteY2" fmla="*/ 0 h 6604173"/>
              </a:gdLst>
              <a:ahLst/>
              <a:cxnLst>
                <a:cxn ang="0">
                  <a:pos x="connsiteX0" y="connsiteY0"/>
                </a:cxn>
                <a:cxn ang="0">
                  <a:pos x="connsiteX1" y="connsiteY1"/>
                </a:cxn>
                <a:cxn ang="0">
                  <a:pos x="connsiteX2" y="connsiteY2"/>
                </a:cxn>
              </a:cxnLst>
              <a:rect l="l" t="t" r="r" b="b"/>
              <a:pathLst>
                <a:path w="6612287" h="6604173">
                  <a:moveTo>
                    <a:pt x="0" y="6604173"/>
                  </a:moveTo>
                  <a:lnTo>
                    <a:pt x="6612287" y="6604173"/>
                  </a:lnTo>
                  <a:lnTo>
                    <a:pt x="6612287" y="0"/>
                  </a:lnTo>
                  <a:close/>
                </a:path>
              </a:pathLst>
            </a:custGeom>
            <a:gradFill>
              <a:gsLst>
                <a:gs pos="100000">
                  <a:schemeClr val="accent1"/>
                </a:gs>
                <a:gs pos="0">
                  <a:schemeClr val="accent1">
                    <a:alpha val="0"/>
                  </a:schemeClr>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sp>
          <p:nvSpPr>
            <p:cNvPr id="24" name="Freeform: Shape 23"/>
            <p:cNvSpPr/>
            <p:nvPr/>
          </p:nvSpPr>
          <p:spPr>
            <a:xfrm>
              <a:off x="5962482" y="0"/>
              <a:ext cx="6229518" cy="6221873"/>
            </a:xfrm>
            <a:custGeom>
              <a:avLst/>
              <a:gdLst>
                <a:gd name="connsiteX0" fmla="*/ 0 w 6229518"/>
                <a:gd name="connsiteY0" fmla="*/ 0 h 6221873"/>
                <a:gd name="connsiteX1" fmla="*/ 6229518 w 6229518"/>
                <a:gd name="connsiteY1" fmla="*/ 0 h 6221873"/>
                <a:gd name="connsiteX2" fmla="*/ 6229518 w 6229518"/>
                <a:gd name="connsiteY2" fmla="*/ 6221873 h 6221873"/>
              </a:gdLst>
              <a:ahLst/>
              <a:cxnLst>
                <a:cxn ang="0">
                  <a:pos x="connsiteX0" y="connsiteY0"/>
                </a:cxn>
                <a:cxn ang="0">
                  <a:pos x="connsiteX1" y="connsiteY1"/>
                </a:cxn>
                <a:cxn ang="0">
                  <a:pos x="connsiteX2" y="connsiteY2"/>
                </a:cxn>
              </a:cxnLst>
              <a:rect l="l" t="t" r="r" b="b"/>
              <a:pathLst>
                <a:path w="6229518" h="6221873">
                  <a:moveTo>
                    <a:pt x="0" y="0"/>
                  </a:moveTo>
                  <a:lnTo>
                    <a:pt x="6229518" y="0"/>
                  </a:lnTo>
                  <a:lnTo>
                    <a:pt x="6229518" y="6221873"/>
                  </a:lnTo>
                  <a:close/>
                </a:path>
              </a:pathLst>
            </a:custGeom>
            <a:blipFill rotWithShape="0">
              <a:blip r:embed="rId2"/>
              <a:srcRect/>
              <a:stretch>
                <a:fillRect r="-7816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grpSp>
          <p:nvGrpSpPr>
            <p:cNvPr id="26" name="Group 25"/>
            <p:cNvGrpSpPr/>
            <p:nvPr/>
          </p:nvGrpSpPr>
          <p:grpSpPr>
            <a:xfrm rot="10800000" flipH="1">
              <a:off x="5762" y="5675085"/>
              <a:ext cx="1558653" cy="1211941"/>
              <a:chOff x="0" y="0"/>
              <a:chExt cx="2333980" cy="1814802"/>
            </a:xfrm>
          </p:grpSpPr>
          <p:sp>
            <p:nvSpPr>
              <p:cNvPr id="27" name="Freeform: Shape 26"/>
              <p:cNvSpPr/>
              <p:nvPr/>
            </p:nvSpPr>
            <p:spPr>
              <a:xfrm>
                <a:off x="0" y="0"/>
                <a:ext cx="2333980" cy="952500"/>
              </a:xfrm>
              <a:custGeom>
                <a:avLst/>
                <a:gdLst>
                  <a:gd name="connsiteX0" fmla="*/ 0 w 2333980"/>
                  <a:gd name="connsiteY0" fmla="*/ 0 h 952500"/>
                  <a:gd name="connsiteX1" fmla="*/ 2333980 w 2333980"/>
                  <a:gd name="connsiteY1" fmla="*/ 0 h 952500"/>
                  <a:gd name="connsiteX2" fmla="*/ 1504952 w 2333980"/>
                  <a:gd name="connsiteY2" fmla="*/ 952500 h 952500"/>
                  <a:gd name="connsiteX3" fmla="*/ 0 w 233398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2333980" h="952500">
                    <a:moveTo>
                      <a:pt x="0" y="0"/>
                    </a:moveTo>
                    <a:lnTo>
                      <a:pt x="2333980" y="0"/>
                    </a:lnTo>
                    <a:lnTo>
                      <a:pt x="1504952" y="952500"/>
                    </a:lnTo>
                    <a:lnTo>
                      <a:pt x="0" y="952500"/>
                    </a:lnTo>
                    <a:close/>
                  </a:path>
                </a:pathLst>
              </a:custGeom>
              <a:gradFill>
                <a:gsLst>
                  <a:gs pos="100000">
                    <a:schemeClr val="accent2">
                      <a:alpha val="0"/>
                    </a:schemeClr>
                  </a:gs>
                  <a:gs pos="0">
                    <a:schemeClr val="accent2"/>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sp>
            <p:nvSpPr>
              <p:cNvPr id="28" name="Freeform: Shape 27"/>
              <p:cNvSpPr/>
              <p:nvPr/>
            </p:nvSpPr>
            <p:spPr>
              <a:xfrm>
                <a:off x="0" y="0"/>
                <a:ext cx="1407744" cy="1814802"/>
              </a:xfrm>
              <a:custGeom>
                <a:avLst/>
                <a:gdLst>
                  <a:gd name="connsiteX0" fmla="*/ 0 w 1407744"/>
                  <a:gd name="connsiteY0" fmla="*/ 0 h 1814802"/>
                  <a:gd name="connsiteX1" fmla="*/ 1407744 w 1407744"/>
                  <a:gd name="connsiteY1" fmla="*/ 0 h 1814802"/>
                  <a:gd name="connsiteX2" fmla="*/ 0 w 1407744"/>
                  <a:gd name="connsiteY2" fmla="*/ 1814802 h 1814802"/>
                </a:gdLst>
                <a:ahLst/>
                <a:cxnLst>
                  <a:cxn ang="0">
                    <a:pos x="connsiteX0" y="connsiteY0"/>
                  </a:cxn>
                  <a:cxn ang="0">
                    <a:pos x="connsiteX1" y="connsiteY1"/>
                  </a:cxn>
                  <a:cxn ang="0">
                    <a:pos x="connsiteX2" y="connsiteY2"/>
                  </a:cxn>
                </a:cxnLst>
                <a:rect l="l" t="t" r="r" b="b"/>
                <a:pathLst>
                  <a:path w="1407744" h="1814802">
                    <a:moveTo>
                      <a:pt x="0" y="0"/>
                    </a:moveTo>
                    <a:lnTo>
                      <a:pt x="1407744" y="0"/>
                    </a:lnTo>
                    <a:lnTo>
                      <a:pt x="0" y="1814802"/>
                    </a:lnTo>
                    <a:close/>
                  </a:path>
                </a:pathLst>
              </a:custGeom>
              <a:gradFill>
                <a:gsLst>
                  <a:gs pos="100000">
                    <a:schemeClr val="accent1"/>
                  </a:gs>
                  <a:gs pos="0">
                    <a:schemeClr val="accent1">
                      <a:alpha val="0"/>
                    </a:schemeClr>
                  </a:gs>
                </a:gsLst>
                <a:lin ang="108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charset="-122"/>
                </a:endParaRPr>
              </a:p>
            </p:txBody>
          </p:sp>
        </p:grpSp>
      </p:grpSp>
      <p:sp>
        <p:nvSpPr>
          <p:cNvPr id="5" name="Title 4"/>
          <p:cNvSpPr>
            <a:spLocks noGrp="1"/>
          </p:cNvSpPr>
          <p:nvPr>
            <p:ph type="title" hasCustomPrompt="1"/>
          </p:nvPr>
        </p:nvSpPr>
        <p:spPr>
          <a:xfrm>
            <a:off x="5120596" y="3253696"/>
            <a:ext cx="6398304" cy="830997"/>
          </a:xfrm>
          <a:prstGeom prst="rect">
            <a:avLst/>
          </a:prstGeom>
        </p:spPr>
        <p:txBody>
          <a:bodyPr>
            <a:normAutofit/>
          </a:bodyPr>
          <a:lstStyle>
            <a:lvl1pPr algn="r">
              <a:lnSpc>
                <a:spcPct val="100000"/>
              </a:lnSpc>
              <a:defRPr sz="4600"/>
            </a:lvl1pPr>
          </a:lstStyle>
          <a:p>
            <a:pPr lvl="0"/>
            <a:r>
              <a:rPr lang="en-US" dirty="0"/>
              <a:t>Click to add title</a:t>
            </a:r>
            <a:endParaRPr lang="en-US" dirty="0"/>
          </a:p>
        </p:txBody>
      </p:sp>
      <p:sp>
        <p:nvSpPr>
          <p:cNvPr id="25" name="Text Placeholder 24"/>
          <p:cNvSpPr>
            <a:spLocks noGrp="1"/>
          </p:cNvSpPr>
          <p:nvPr>
            <p:ph type="body" sz="quarter" idx="1" hasCustomPrompt="1"/>
          </p:nvPr>
        </p:nvSpPr>
        <p:spPr>
          <a:xfrm>
            <a:off x="5120596" y="4096546"/>
            <a:ext cx="6398304" cy="903506"/>
          </a:xfrm>
          <a:prstGeom prst="rect">
            <a:avLst/>
          </a:prstGeom>
        </p:spPr>
        <p:txBody>
          <a:bodyPr anchor="t">
            <a:normAutofit/>
          </a:bodyPr>
          <a:lstStyle>
            <a:lvl1pPr marL="0" indent="0" algn="r">
              <a:lnSpc>
                <a:spcPct val="120000"/>
              </a:lnSpc>
              <a:buFont typeface="+mj-lt"/>
              <a:buNone/>
              <a:defRPr sz="2000" b="0">
                <a:solidFill>
                  <a:schemeClr val="tx1"/>
                </a:solidFill>
                <a:latin typeface="+mn-lt"/>
              </a:defRPr>
            </a:lvl1pPr>
          </a:lstStyle>
          <a:p>
            <a:pPr lvl="0"/>
            <a:r>
              <a:rPr lang="en-US" dirty="0"/>
              <a:t>Click to add text</a:t>
            </a:r>
            <a:endParaRPr lang="en-US" dirty="0"/>
          </a:p>
        </p:txBody>
      </p:sp>
      <p:sp>
        <p:nvSpPr>
          <p:cNvPr id="4" name="Date Placeholder 3"/>
          <p:cNvSpPr>
            <a:spLocks noGrp="1"/>
          </p:cNvSpPr>
          <p:nvPr>
            <p:ph type="dt" sz="half" idx="10"/>
          </p:nvPr>
        </p:nvSpPr>
        <p:spPr/>
        <p:txBody>
          <a:bodyPr/>
          <a:lstStyle/>
          <a:p>
            <a:fld id="{2A27A813-B2FD-42E1-9222-83B574E99074}" type="datetime1">
              <a:rPr lang="zh-CN" altLang="en-US" smtClean="0"/>
            </a:fld>
            <a:endParaRPr lang="en-US" altLang="zh-CN"/>
          </a:p>
        </p:txBody>
      </p:sp>
      <p:sp>
        <p:nvSpPr>
          <p:cNvPr id="6" name="Footer Placeholder 5"/>
          <p:cNvSpPr>
            <a:spLocks noGrp="1"/>
          </p:cNvSpPr>
          <p:nvPr>
            <p:ph type="ftr" sz="quarter" idx="11"/>
          </p:nvPr>
        </p:nvSpPr>
        <p:spPr/>
        <p:txBody>
          <a:bodyPr/>
          <a:lstStyle/>
          <a:p>
            <a:r>
              <a:rPr lang="en-US"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pic>
        <p:nvPicPr>
          <p:cNvPr id="7" name="图片 6" descr="a34d62d1-2d6f-4f00-b5bf-39bfa0e7bef7"/>
          <p:cNvPicPr>
            <a:picLocks noChangeAspect="1"/>
          </p:cNvPicPr>
          <p:nvPr userDrawn="1"/>
        </p:nvPicPr>
        <p:blipFill>
          <a:blip r:embed="rId2"/>
          <a:stretch>
            <a:fillRect/>
          </a:stretch>
        </p:blipFill>
        <p:spPr>
          <a:xfrm>
            <a:off x="635" y="0"/>
            <a:ext cx="12192000" cy="962025"/>
          </a:xfrm>
          <a:prstGeom prst="rect">
            <a:avLst/>
          </a:prstGeom>
        </p:spPr>
      </p:pic>
      <p:sp>
        <p:nvSpPr>
          <p:cNvPr id="6" name="Title 5"/>
          <p:cNvSpPr>
            <a:spLocks noGrp="1"/>
          </p:cNvSpPr>
          <p:nvPr>
            <p:ph type="title" hasCustomPrompt="1"/>
          </p:nvPr>
        </p:nvSpPr>
        <p:spPr>
          <a:xfrm>
            <a:off x="660399" y="329939"/>
            <a:ext cx="10858500" cy="604494"/>
          </a:xfrm>
          <a:prstGeom prst="rect">
            <a:avLst/>
          </a:prstGeom>
        </p:spPr>
        <p:txBody>
          <a:bodyPr anchor="b" anchorCtr="0">
            <a:normAutofit/>
          </a:bodyPr>
          <a:lstStyle>
            <a:lvl1pPr>
              <a:lnSpc>
                <a:spcPct val="100000"/>
              </a:lnSpc>
              <a:defRPr>
                <a:solidFill>
                  <a:schemeClr val="accent1"/>
                </a:solidFill>
              </a:defRPr>
            </a:lvl1pPr>
          </a:lstStyle>
          <a:p>
            <a:pPr lvl="0"/>
            <a:r>
              <a:rPr lang="en-US" dirty="0"/>
              <a:t>Click to add title</a:t>
            </a:r>
            <a:endParaRPr lang="en-US" dirty="0"/>
          </a:p>
        </p:txBody>
      </p:sp>
      <p:sp>
        <p:nvSpPr>
          <p:cNvPr id="2" name="Date Placeholder 1"/>
          <p:cNvSpPr>
            <a:spLocks noGrp="1"/>
          </p:cNvSpPr>
          <p:nvPr>
            <p:ph type="dt" sz="half" idx="10"/>
          </p:nvPr>
        </p:nvSpPr>
        <p:spPr/>
        <p:txBody>
          <a:bodyPr/>
          <a:lstStyle/>
          <a:p>
            <a:fld id="{A9643B38-FCD2-4D0A-90BC-740ACC77290F}" type="datetime1">
              <a:rPr lang="zh-CN" altLang="en-US" smtClean="0"/>
            </a:fld>
            <a:endParaRPr lang="zh-CN" altLang="en-US"/>
          </a:p>
        </p:txBody>
      </p:sp>
      <p:sp>
        <p:nvSpPr>
          <p:cNvPr id="3" name="Footer Placeholder 2"/>
          <p:cNvSpPr>
            <a:spLocks noGrp="1"/>
          </p:cNvSpPr>
          <p:nvPr>
            <p:ph type="ftr" sz="quarter" idx="11"/>
          </p:nvPr>
        </p:nvSpPr>
        <p:spPr/>
        <p:txBody>
          <a:bodyPr/>
          <a:lstStyle/>
          <a:p>
            <a:r>
              <a:rPr lang="en-US"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fld>
            <a:endParaRPr lang="zh-CN" altLang="en-US"/>
          </a:p>
        </p:txBody>
      </p:sp>
      <p:sp>
        <p:nvSpPr>
          <p:cNvPr id="5" name="矩形 4"/>
          <p:cNvSpPr/>
          <p:nvPr userDrawn="1"/>
        </p:nvSpPr>
        <p:spPr>
          <a:xfrm>
            <a:off x="0" y="961390"/>
            <a:ext cx="12192635" cy="76200"/>
          </a:xfrm>
          <a:prstGeom prst="rect">
            <a:avLst/>
          </a:prstGeom>
          <a:gradFill flip="none" rotWithShape="1">
            <a:gsLst>
              <a:gs pos="0">
                <a:schemeClr val="accent1">
                  <a:lumMod val="5000"/>
                  <a:lumOff val="95000"/>
                </a:schemeClr>
              </a:gs>
              <a:gs pos="74000">
                <a:schemeClr val="accent4"/>
              </a:gs>
              <a:gs pos="83000">
                <a:schemeClr val="accent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5"/>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endParaRPr lang="en-US" dirty="0"/>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8" Type="http://schemas.openxmlformats.org/officeDocument/2006/relationships/slideLayout" Target="../slideLayouts/slideLayout9.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tags" Target="../tags/tag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3.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1" descr="F:\奥锐特VI\未标题-2-05.png未标题-2-05"/>
          <p:cNvPicPr>
            <a:picLocks noChangeAspect="1"/>
          </p:cNvPicPr>
          <p:nvPr/>
        </p:nvPicPr>
        <p:blipFill>
          <a:blip r:embed="rId1"/>
          <a:stretch>
            <a:fillRect/>
          </a:stretch>
        </p:blipFill>
        <p:spPr>
          <a:xfrm>
            <a:off x="479425" y="333375"/>
            <a:ext cx="1419860" cy="375285"/>
          </a:xfrm>
          <a:prstGeom prst="rect">
            <a:avLst/>
          </a:prstGeom>
          <a:noFill/>
          <a:ln w="9525">
            <a:noFill/>
          </a:ln>
        </p:spPr>
      </p:pic>
      <p:sp>
        <p:nvSpPr>
          <p:cNvPr id="2" name="Title 4"/>
          <p:cNvSpPr>
            <a:spLocks noGrp="1"/>
          </p:cNvSpPr>
          <p:nvPr/>
        </p:nvSpPr>
        <p:spPr>
          <a:xfrm>
            <a:off x="2567209" y="1196068"/>
            <a:ext cx="7332534" cy="1813641"/>
          </a:xfrm>
          <a:prstGeom prst="rect">
            <a:avLst/>
          </a:prstGeom>
        </p:spPr>
        <p:txBody>
          <a:bodyPr vert="horz" wrap="square" lIns="91440" tIns="45720" rIns="91440" bIns="45720" rtlCol="0" anchor="ctr">
            <a:normAutofit/>
          </a:bodyPr>
          <a:lstStyle>
            <a:lvl1pPr algn="l" defTabSz="914400" rtl="0" eaLnBrk="1" latinLnBrk="0" hangingPunct="1">
              <a:lnSpc>
                <a:spcPct val="100000"/>
              </a:lnSpc>
              <a:spcBef>
                <a:spcPct val="0"/>
              </a:spcBef>
              <a:buNone/>
              <a:defRPr sz="5400" b="1" kern="1200">
                <a:ln w="19050">
                  <a:noFill/>
                </a:ln>
                <a:solidFill>
                  <a:srgbClr val="000000"/>
                </a:solidFill>
                <a:latin typeface="Arial" panose="020B0604020202020204" pitchFamily="34" charset="0"/>
                <a:ea typeface="微软雅黑" panose="020B0503020204020204" charset="-122"/>
                <a:cs typeface="+mn-ea"/>
              </a:defRPr>
            </a:lvl1pPr>
          </a:lstStyle>
          <a:p>
            <a:pPr algn="ctr" fontAlgn="base"/>
            <a:r>
              <a:rPr lang="zh-CN" altLang="en-US" sz="4400" dirty="0"/>
              <a:t>恩扎卢胺片（君必坦</a:t>
            </a:r>
            <a:r>
              <a:rPr lang="en-US" altLang="zh-CN" sz="4400" baseline="30000" dirty="0"/>
              <a:t>®</a:t>
            </a:r>
            <a:r>
              <a:rPr lang="zh-CN" altLang="en-US" sz="4400" dirty="0"/>
              <a:t>）</a:t>
            </a:r>
            <a:endParaRPr lang="zh-CN" altLang="en-US" sz="3600" dirty="0"/>
          </a:p>
        </p:txBody>
      </p:sp>
      <p:sp>
        <p:nvSpPr>
          <p:cNvPr id="8" name="文本框 7"/>
          <p:cNvSpPr txBox="1"/>
          <p:nvPr/>
        </p:nvSpPr>
        <p:spPr>
          <a:xfrm>
            <a:off x="1919604" y="3317389"/>
            <a:ext cx="8410575" cy="523220"/>
          </a:xfrm>
          <a:prstGeom prst="rect">
            <a:avLst/>
          </a:prstGeom>
          <a:noFill/>
        </p:spPr>
        <p:txBody>
          <a:bodyPr wrap="square">
            <a:spAutoFit/>
          </a:bodyPr>
          <a:lstStyle/>
          <a:p>
            <a:pPr fontAlgn="base"/>
            <a:r>
              <a:rPr kumimoji="0" lang="zh-CN" altLang="en-US" sz="2800" b="1" i="0" u="none" strike="noStrike" kern="1200" cap="none" spc="0" normalizeH="0" baseline="0" noProof="0" dirty="0">
                <a:ln>
                  <a:noFill/>
                </a:ln>
                <a:solidFill>
                  <a:srgbClr val="C00000"/>
                </a:solidFill>
                <a:effectLst/>
                <a:uLnTx/>
                <a:uFillTx/>
                <a:latin typeface="Arial" panose="020B0604020202020204"/>
                <a:ea typeface="微软雅黑" panose="020B0503020204020204" charset="-122"/>
                <a:cs typeface="+mn-ea"/>
              </a:rPr>
              <a:t>唯一</a:t>
            </a:r>
            <a:r>
              <a:rPr kumimoji="0" lang="zh-CN" altLang="en-US" sz="2800" b="1" i="0" u="none" strike="noStrike" kern="1200" cap="none" spc="0" normalizeH="0" baseline="0" noProof="0" dirty="0">
                <a:ln>
                  <a:noFill/>
                </a:ln>
                <a:effectLst/>
                <a:uLnTx/>
                <a:uFillTx/>
                <a:latin typeface="Arial" panose="020B0604020202020204"/>
                <a:ea typeface="微软雅黑" panose="020B0503020204020204" charset="-122"/>
                <a:cs typeface="+mn-ea"/>
              </a:rPr>
              <a:t>涵盖晚期前列腺癌</a:t>
            </a:r>
            <a:r>
              <a:rPr kumimoji="0" lang="zh-CN" altLang="en-US" sz="2800" b="1" i="0" u="none" strike="noStrike" kern="1200" cap="none" spc="0" normalizeH="0" baseline="0" noProof="0" dirty="0">
                <a:ln>
                  <a:noFill/>
                </a:ln>
                <a:solidFill>
                  <a:srgbClr val="C00000"/>
                </a:solidFill>
                <a:effectLst/>
                <a:uLnTx/>
                <a:uFillTx/>
                <a:latin typeface="Arial" panose="020B0604020202020204"/>
                <a:ea typeface="微软雅黑" panose="020B0503020204020204" charset="-122"/>
                <a:cs typeface="+mn-ea"/>
              </a:rPr>
              <a:t>各阶段</a:t>
            </a:r>
            <a:r>
              <a:rPr kumimoji="0" lang="zh-CN" altLang="en-US" sz="2800" b="1" i="0" u="none" strike="noStrike" kern="1200" cap="none" spc="0" normalizeH="0" baseline="0" noProof="0" dirty="0">
                <a:ln>
                  <a:noFill/>
                </a:ln>
                <a:effectLst/>
                <a:uLnTx/>
                <a:uFillTx/>
                <a:latin typeface="Arial" panose="020B0604020202020204"/>
                <a:ea typeface="微软雅黑" panose="020B0503020204020204" charset="-122"/>
                <a:cs typeface="+mn-ea"/>
              </a:rPr>
              <a:t>的新型内分泌治疗药物</a:t>
            </a:r>
            <a:endParaRPr lang="zh-CN" altLang="en-US" dirty="0">
              <a:latin typeface="Arial" panose="020B0604020202020204" pitchFamily="34" charset="0"/>
              <a:ea typeface="宋体" panose="02010600030101010101" pitchFamily="2" charset="-122"/>
            </a:endParaRPr>
          </a:p>
        </p:txBody>
      </p:sp>
      <p:sp>
        <p:nvSpPr>
          <p:cNvPr id="3" name="Title 4"/>
          <p:cNvSpPr>
            <a:spLocks noGrp="1"/>
          </p:cNvSpPr>
          <p:nvPr/>
        </p:nvSpPr>
        <p:spPr>
          <a:xfrm>
            <a:off x="2671445" y="5311140"/>
            <a:ext cx="7332345" cy="840740"/>
          </a:xfrm>
          <a:prstGeom prst="rect">
            <a:avLst/>
          </a:prstGeom>
        </p:spPr>
        <p:txBody>
          <a:bodyPr vert="horz" wrap="square" lIns="91440" tIns="45720" rIns="91440" bIns="45720" rtlCol="0" anchor="ctr">
            <a:normAutofit/>
          </a:bodyPr>
          <a:lstStyle>
            <a:lvl1pPr algn="l" defTabSz="914400" rtl="0" eaLnBrk="1" latinLnBrk="0" hangingPunct="1">
              <a:lnSpc>
                <a:spcPct val="100000"/>
              </a:lnSpc>
              <a:spcBef>
                <a:spcPct val="0"/>
              </a:spcBef>
              <a:buNone/>
              <a:defRPr sz="5400" b="1" kern="1200">
                <a:ln w="19050">
                  <a:noFill/>
                </a:ln>
                <a:solidFill>
                  <a:srgbClr val="000000"/>
                </a:solidFill>
                <a:latin typeface="Arial" panose="020B0604020202020204" pitchFamily="34" charset="0"/>
                <a:ea typeface="微软雅黑" panose="020B0503020204020204" charset="-122"/>
                <a:cs typeface="+mn-ea"/>
              </a:defRPr>
            </a:lvl1pPr>
          </a:lstStyle>
          <a:p>
            <a:pPr algn="ctr" fontAlgn="base"/>
            <a:r>
              <a:rPr lang="zh-CN" altLang="en-US" sz="2800" dirty="0">
                <a:solidFill>
                  <a:schemeClr val="tx1"/>
                </a:solidFill>
              </a:rPr>
              <a:t>奥锐特药业股份有限公司</a:t>
            </a:r>
            <a:endParaRPr lang="zh-CN" altLang="en-US" sz="2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custDataLst>
              <p:tags r:id="rId1"/>
            </p:custDataLst>
          </p:nvPr>
        </p:nvGrpSpPr>
        <p:grpSpPr>
          <a:xfrm>
            <a:off x="533565" y="2027653"/>
            <a:ext cx="2517058" cy="435545"/>
            <a:chOff x="308712" y="1622323"/>
            <a:chExt cx="2517058" cy="435545"/>
          </a:xfrm>
        </p:grpSpPr>
        <p:sp>
          <p:nvSpPr>
            <p:cNvPr id="32" name="任意多边形 31"/>
            <p:cNvSpPr/>
            <p:nvPr>
              <p:custDataLst>
                <p:tags r:id="rId2"/>
              </p:custDataLst>
            </p:nvPr>
          </p:nvSpPr>
          <p:spPr>
            <a:xfrm>
              <a:off x="308712" y="1622323"/>
              <a:ext cx="2517058" cy="435545"/>
            </a:xfrm>
            <a:custGeom>
              <a:avLst/>
              <a:gdLst>
                <a:gd name="connsiteX0" fmla="*/ 83189 w 1848634"/>
                <a:gd name="connsiteY0" fmla="*/ 0 h 227840"/>
                <a:gd name="connsiteX1" fmla="*/ 1765445 w 1848634"/>
                <a:gd name="connsiteY1" fmla="*/ 0 h 227840"/>
                <a:gd name="connsiteX2" fmla="*/ 1848634 w 1848634"/>
                <a:gd name="connsiteY2" fmla="*/ 83189 h 227840"/>
                <a:gd name="connsiteX3" fmla="*/ 1848634 w 1848634"/>
                <a:gd name="connsiteY3" fmla="*/ 227840 h 227840"/>
                <a:gd name="connsiteX4" fmla="*/ 0 w 1848634"/>
                <a:gd name="connsiteY4" fmla="*/ 227840 h 227840"/>
                <a:gd name="connsiteX5" fmla="*/ 0 w 1848634"/>
                <a:gd name="connsiteY5" fmla="*/ 83189 h 227840"/>
                <a:gd name="connsiteX6" fmla="*/ 83189 w 1848634"/>
                <a:gd name="connsiteY6" fmla="*/ 0 h 22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634" h="227840">
                  <a:moveTo>
                    <a:pt x="83189" y="0"/>
                  </a:moveTo>
                  <a:lnTo>
                    <a:pt x="1765445" y="0"/>
                  </a:lnTo>
                  <a:cubicBezTo>
                    <a:pt x="1811389" y="0"/>
                    <a:pt x="1848634" y="37245"/>
                    <a:pt x="1848634" y="83189"/>
                  </a:cubicBezTo>
                  <a:lnTo>
                    <a:pt x="1848634" y="227840"/>
                  </a:lnTo>
                  <a:lnTo>
                    <a:pt x="0" y="227840"/>
                  </a:lnTo>
                  <a:lnTo>
                    <a:pt x="0" y="83189"/>
                  </a:lnTo>
                  <a:cubicBezTo>
                    <a:pt x="0" y="37245"/>
                    <a:pt x="37245" y="0"/>
                    <a:pt x="83189" y="0"/>
                  </a:cubicBezTo>
                  <a:close/>
                </a:path>
              </a:pathLst>
            </a:custGeom>
            <a:solidFill>
              <a:schemeClr val="accent1"/>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400" b="1" dirty="0">
                <a:solidFill>
                  <a:srgbClr val="FFFFFF"/>
                </a:solidFill>
              </a:endParaRPr>
            </a:p>
          </p:txBody>
        </p:sp>
        <p:sp>
          <p:nvSpPr>
            <p:cNvPr id="2" name="文本框 1"/>
            <p:cNvSpPr txBox="1"/>
            <p:nvPr>
              <p:custDataLst>
                <p:tags r:id="rId3"/>
              </p:custDataLst>
            </p:nvPr>
          </p:nvSpPr>
          <p:spPr>
            <a:xfrm>
              <a:off x="354913" y="1643364"/>
              <a:ext cx="2424656" cy="368300"/>
            </a:xfrm>
            <a:prstGeom prst="rect">
              <a:avLst/>
            </a:prstGeom>
            <a:noFill/>
          </p:spPr>
          <p:txBody>
            <a:bodyPr wrap="square">
              <a:spAutoFit/>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zh-CN" altLang="en-US" b="1" i="0" u="none" strike="noStrike" kern="1200" cap="none" spc="0" normalizeH="0" baseline="0" noProof="0" dirty="0">
                  <a:solidFill>
                    <a:schemeClr val="bg1"/>
                  </a:solidFill>
                </a:rPr>
                <a:t>对公共健康的影响</a:t>
              </a:r>
              <a:endParaRPr kumimoji="0" lang="zh-CN" altLang="en-US" b="1" i="0" u="none" strike="noStrike" kern="1200" cap="none" spc="0" normalizeH="0" baseline="0" noProof="0" dirty="0">
                <a:solidFill>
                  <a:schemeClr val="bg1"/>
                </a:solidFill>
              </a:endParaRPr>
            </a:p>
          </p:txBody>
        </p:sp>
      </p:grpSp>
      <p:sp>
        <p:nvSpPr>
          <p:cNvPr id="36" name="Title 35"/>
          <p:cNvSpPr>
            <a:spLocks noGrp="1"/>
          </p:cNvSpPr>
          <p:nvPr>
            <p:ph type="title"/>
          </p:nvPr>
        </p:nvSpPr>
        <p:spPr/>
        <p:txBody>
          <a:bodyPr wrap="square">
            <a:normAutofit/>
          </a:bodyPr>
          <a:lstStyle/>
          <a:p>
            <a:pPr lvl="0"/>
            <a:r>
              <a:rPr lang="zh-CN" altLang="en-US" dirty="0"/>
              <a:t>公平性</a:t>
            </a:r>
            <a:r>
              <a:rPr lang="en-US" altLang="zh-CN" dirty="0"/>
              <a:t>--</a:t>
            </a:r>
            <a:r>
              <a:rPr lang="zh-CN" altLang="en-US" dirty="0"/>
              <a:t>普惠各阶段前列腺癌患者，适配医保规范化管理</a:t>
            </a:r>
            <a:endParaRPr lang="en-US" dirty="0"/>
          </a:p>
        </p:txBody>
      </p:sp>
      <p:grpSp>
        <p:nvGrpSpPr>
          <p:cNvPr id="56" name="组合 55"/>
          <p:cNvGrpSpPr/>
          <p:nvPr>
            <p:custDataLst>
              <p:tags r:id="rId4"/>
            </p:custDataLst>
          </p:nvPr>
        </p:nvGrpSpPr>
        <p:grpSpPr>
          <a:xfrm>
            <a:off x="6280289" y="2027653"/>
            <a:ext cx="2517058" cy="435545"/>
            <a:chOff x="6363691" y="1622323"/>
            <a:chExt cx="2517058" cy="435545"/>
          </a:xfrm>
        </p:grpSpPr>
        <p:sp>
          <p:nvSpPr>
            <p:cNvPr id="34" name="任意多边形 33"/>
            <p:cNvSpPr/>
            <p:nvPr>
              <p:custDataLst>
                <p:tags r:id="rId5"/>
              </p:custDataLst>
            </p:nvPr>
          </p:nvSpPr>
          <p:spPr>
            <a:xfrm>
              <a:off x="6363691" y="1622323"/>
              <a:ext cx="2517058" cy="435545"/>
            </a:xfrm>
            <a:custGeom>
              <a:avLst/>
              <a:gdLst>
                <a:gd name="connsiteX0" fmla="*/ 83189 w 1848634"/>
                <a:gd name="connsiteY0" fmla="*/ 0 h 227840"/>
                <a:gd name="connsiteX1" fmla="*/ 1765445 w 1848634"/>
                <a:gd name="connsiteY1" fmla="*/ 0 h 227840"/>
                <a:gd name="connsiteX2" fmla="*/ 1848634 w 1848634"/>
                <a:gd name="connsiteY2" fmla="*/ 83189 h 227840"/>
                <a:gd name="connsiteX3" fmla="*/ 1848634 w 1848634"/>
                <a:gd name="connsiteY3" fmla="*/ 227840 h 227840"/>
                <a:gd name="connsiteX4" fmla="*/ 0 w 1848634"/>
                <a:gd name="connsiteY4" fmla="*/ 227840 h 227840"/>
                <a:gd name="connsiteX5" fmla="*/ 0 w 1848634"/>
                <a:gd name="connsiteY5" fmla="*/ 83189 h 227840"/>
                <a:gd name="connsiteX6" fmla="*/ 83189 w 1848634"/>
                <a:gd name="connsiteY6" fmla="*/ 0 h 22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634" h="227840">
                  <a:moveTo>
                    <a:pt x="83189" y="0"/>
                  </a:moveTo>
                  <a:lnTo>
                    <a:pt x="1765445" y="0"/>
                  </a:lnTo>
                  <a:cubicBezTo>
                    <a:pt x="1811389" y="0"/>
                    <a:pt x="1848634" y="37245"/>
                    <a:pt x="1848634" y="83189"/>
                  </a:cubicBezTo>
                  <a:lnTo>
                    <a:pt x="1848634" y="227840"/>
                  </a:lnTo>
                  <a:lnTo>
                    <a:pt x="0" y="227840"/>
                  </a:lnTo>
                  <a:lnTo>
                    <a:pt x="0" y="83189"/>
                  </a:lnTo>
                  <a:cubicBezTo>
                    <a:pt x="0" y="37245"/>
                    <a:pt x="37245" y="0"/>
                    <a:pt x="83189" y="0"/>
                  </a:cubicBezTo>
                  <a:close/>
                </a:path>
              </a:pathLst>
            </a:custGeom>
            <a:solidFill>
              <a:schemeClr val="accent1"/>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400" b="1" dirty="0">
                <a:solidFill>
                  <a:srgbClr val="FFFFFF"/>
                </a:solidFill>
              </a:endParaRPr>
            </a:p>
          </p:txBody>
        </p:sp>
        <p:sp>
          <p:nvSpPr>
            <p:cNvPr id="22" name="文本框 21"/>
            <p:cNvSpPr txBox="1"/>
            <p:nvPr>
              <p:custDataLst>
                <p:tags r:id="rId6"/>
              </p:custDataLst>
            </p:nvPr>
          </p:nvSpPr>
          <p:spPr>
            <a:xfrm>
              <a:off x="6446310" y="1650171"/>
              <a:ext cx="2351820" cy="368300"/>
            </a:xfrm>
            <a:prstGeom prst="rect">
              <a:avLst/>
            </a:prstGeom>
            <a:noFill/>
          </p:spPr>
          <p:txBody>
            <a:bodyPr wrap="square">
              <a:spAutoFit/>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zh-CN" altLang="en-US" b="1" i="0" u="none" strike="noStrike" kern="1200" cap="none" spc="0" normalizeH="0" baseline="0" noProof="0" dirty="0">
                  <a:solidFill>
                    <a:schemeClr val="bg1"/>
                  </a:solidFill>
                </a:rPr>
                <a:t>弥补目录短板</a:t>
              </a:r>
              <a:endParaRPr kumimoji="0" lang="zh-CN" altLang="en-US" b="1" i="0" u="none" strike="noStrike" kern="1200" cap="none" spc="0" normalizeH="0" baseline="0" noProof="0" dirty="0">
                <a:solidFill>
                  <a:schemeClr val="bg1"/>
                </a:solidFill>
              </a:endParaRPr>
            </a:p>
          </p:txBody>
        </p:sp>
      </p:grpSp>
      <p:sp>
        <p:nvSpPr>
          <p:cNvPr id="38" name="文本框 37"/>
          <p:cNvSpPr txBox="1"/>
          <p:nvPr>
            <p:custDataLst>
              <p:tags r:id="rId7"/>
            </p:custDataLst>
          </p:nvPr>
        </p:nvSpPr>
        <p:spPr>
          <a:xfrm>
            <a:off x="6163351" y="2685860"/>
            <a:ext cx="2809875" cy="2886710"/>
          </a:xfrm>
          <a:prstGeom prst="rect">
            <a:avLst/>
          </a:prstGeom>
          <a:noFill/>
        </p:spPr>
        <p:txBody>
          <a:bodyPr wrap="square">
            <a:spAutoFit/>
          </a:bodyPr>
          <a:lstStyle>
            <a:defPPr>
              <a:defRPr lang="en-US"/>
            </a:defPPr>
            <a:lvl1pPr lvl="0" defTabSz="913765">
              <a:buSzPct val="25000"/>
              <a:defRPr sz="1600"/>
            </a:lvl1pPr>
          </a:lstStyle>
          <a:p>
            <a:pPr>
              <a:lnSpc>
                <a:spcPct val="130000"/>
              </a:lnSpc>
            </a:pPr>
            <a:r>
              <a:rPr lang="en-US" altLang="zh-CN" sz="1400" dirty="0"/>
              <a:t>1</a:t>
            </a:r>
            <a:r>
              <a:rPr lang="zh-CN" altLang="en-US" sz="1400" dirty="0"/>
              <a:t>、恩扎卢胺片剂具备与胶囊同等的临床疗效，且拥有</a:t>
            </a:r>
            <a:r>
              <a:rPr lang="en-US" altLang="zh-CN" sz="1400" dirty="0"/>
              <a:t>40mg</a:t>
            </a:r>
            <a:r>
              <a:rPr lang="zh-CN" altLang="en-US" sz="1400" dirty="0"/>
              <a:t>和</a:t>
            </a:r>
            <a:r>
              <a:rPr lang="en-US" altLang="zh-CN" sz="1400" dirty="0"/>
              <a:t>80mg</a:t>
            </a:r>
            <a:r>
              <a:rPr lang="zh-CN" altLang="en-US" sz="1400" dirty="0"/>
              <a:t>两种规格，可丰富医院或药房的供给选择，医院可结合患者吞咽情况、用药偏好、用药量灵活调配剂型；</a:t>
            </a:r>
            <a:endParaRPr lang="en-US" altLang="zh-CN" sz="1400" dirty="0"/>
          </a:p>
          <a:p>
            <a:pPr>
              <a:lnSpc>
                <a:spcPct val="130000"/>
              </a:lnSpc>
            </a:pPr>
            <a:endParaRPr lang="en-US" altLang="zh-CN" sz="1400" dirty="0"/>
          </a:p>
          <a:p>
            <a:pPr>
              <a:lnSpc>
                <a:spcPct val="130000"/>
              </a:lnSpc>
            </a:pPr>
            <a:r>
              <a:rPr lang="en-US" altLang="zh-CN" sz="1400" dirty="0"/>
              <a:t>2</a:t>
            </a:r>
            <a:r>
              <a:rPr lang="zh-CN" altLang="en-US" sz="1400" dirty="0"/>
              <a:t>、国产恩扎卢胺片剂可进一步降低长期治疗成本，减轻临床治疗经济压力，拓宽药物普惠人群。</a:t>
            </a:r>
            <a:endParaRPr lang="zh-CN" altLang="en-US" sz="1400" dirty="0"/>
          </a:p>
        </p:txBody>
      </p:sp>
      <p:grpSp>
        <p:nvGrpSpPr>
          <p:cNvPr id="54" name="组合 53"/>
          <p:cNvGrpSpPr/>
          <p:nvPr>
            <p:custDataLst>
              <p:tags r:id="rId8"/>
            </p:custDataLst>
          </p:nvPr>
        </p:nvGrpSpPr>
        <p:grpSpPr>
          <a:xfrm>
            <a:off x="3406927" y="2027653"/>
            <a:ext cx="2517058" cy="435545"/>
            <a:chOff x="3216656" y="1639019"/>
            <a:chExt cx="2517058" cy="435545"/>
          </a:xfrm>
        </p:grpSpPr>
        <p:sp>
          <p:nvSpPr>
            <p:cNvPr id="46" name="任意多边形 33"/>
            <p:cNvSpPr/>
            <p:nvPr>
              <p:custDataLst>
                <p:tags r:id="rId9"/>
              </p:custDataLst>
            </p:nvPr>
          </p:nvSpPr>
          <p:spPr>
            <a:xfrm>
              <a:off x="3216656" y="1639019"/>
              <a:ext cx="2517058" cy="435545"/>
            </a:xfrm>
            <a:custGeom>
              <a:avLst/>
              <a:gdLst>
                <a:gd name="connsiteX0" fmla="*/ 83189 w 1848634"/>
                <a:gd name="connsiteY0" fmla="*/ 0 h 227840"/>
                <a:gd name="connsiteX1" fmla="*/ 1765445 w 1848634"/>
                <a:gd name="connsiteY1" fmla="*/ 0 h 227840"/>
                <a:gd name="connsiteX2" fmla="*/ 1848634 w 1848634"/>
                <a:gd name="connsiteY2" fmla="*/ 83189 h 227840"/>
                <a:gd name="connsiteX3" fmla="*/ 1848634 w 1848634"/>
                <a:gd name="connsiteY3" fmla="*/ 227840 h 227840"/>
                <a:gd name="connsiteX4" fmla="*/ 0 w 1848634"/>
                <a:gd name="connsiteY4" fmla="*/ 227840 h 227840"/>
                <a:gd name="connsiteX5" fmla="*/ 0 w 1848634"/>
                <a:gd name="connsiteY5" fmla="*/ 83189 h 227840"/>
                <a:gd name="connsiteX6" fmla="*/ 83189 w 1848634"/>
                <a:gd name="connsiteY6" fmla="*/ 0 h 22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634" h="227840">
                  <a:moveTo>
                    <a:pt x="83189" y="0"/>
                  </a:moveTo>
                  <a:lnTo>
                    <a:pt x="1765445" y="0"/>
                  </a:lnTo>
                  <a:cubicBezTo>
                    <a:pt x="1811389" y="0"/>
                    <a:pt x="1848634" y="37245"/>
                    <a:pt x="1848634" y="83189"/>
                  </a:cubicBezTo>
                  <a:lnTo>
                    <a:pt x="1848634" y="227840"/>
                  </a:lnTo>
                  <a:lnTo>
                    <a:pt x="0" y="227840"/>
                  </a:lnTo>
                  <a:lnTo>
                    <a:pt x="0" y="83189"/>
                  </a:lnTo>
                  <a:cubicBezTo>
                    <a:pt x="0" y="37245"/>
                    <a:pt x="37245" y="0"/>
                    <a:pt x="83189" y="0"/>
                  </a:cubicBezTo>
                  <a:close/>
                </a:path>
              </a:pathLst>
            </a:custGeom>
            <a:solidFill>
              <a:schemeClr val="accent4"/>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400" b="1" dirty="0">
                <a:solidFill>
                  <a:srgbClr val="FFFFFF"/>
                </a:solidFill>
              </a:endParaRPr>
            </a:p>
          </p:txBody>
        </p:sp>
        <p:sp>
          <p:nvSpPr>
            <p:cNvPr id="41" name="文本框 40"/>
            <p:cNvSpPr txBox="1"/>
            <p:nvPr>
              <p:custDataLst>
                <p:tags r:id="rId10"/>
              </p:custDataLst>
            </p:nvPr>
          </p:nvSpPr>
          <p:spPr>
            <a:xfrm>
              <a:off x="3272116" y="1672125"/>
              <a:ext cx="2406138" cy="368300"/>
            </a:xfrm>
            <a:prstGeom prst="rect">
              <a:avLst/>
            </a:prstGeom>
            <a:noFill/>
          </p:spPr>
          <p:txBody>
            <a:bodyPr wrap="square">
              <a:spAutoFit/>
            </a:bodyPr>
            <a:lstStyle/>
            <a:p>
              <a:pPr algn="ctr"/>
              <a:r>
                <a:rPr lang="zh-CN" altLang="en-US" b="1" dirty="0">
                  <a:solidFill>
                    <a:schemeClr val="bg1"/>
                  </a:solidFill>
                </a:rPr>
                <a:t>符合“保基本”原则</a:t>
              </a:r>
              <a:endParaRPr lang="zh-CN" altLang="en-US" b="1" dirty="0">
                <a:solidFill>
                  <a:schemeClr val="bg1"/>
                </a:solidFill>
              </a:endParaRPr>
            </a:p>
          </p:txBody>
        </p:sp>
      </p:grpSp>
      <p:sp>
        <p:nvSpPr>
          <p:cNvPr id="45" name="文本框 44"/>
          <p:cNvSpPr txBox="1"/>
          <p:nvPr>
            <p:custDataLst>
              <p:tags r:id="rId11"/>
            </p:custDataLst>
          </p:nvPr>
        </p:nvSpPr>
        <p:spPr>
          <a:xfrm>
            <a:off x="3290002" y="2685860"/>
            <a:ext cx="2809875" cy="2886710"/>
          </a:xfrm>
          <a:prstGeom prst="rect">
            <a:avLst/>
          </a:prstGeom>
          <a:noFill/>
        </p:spPr>
        <p:txBody>
          <a:bodyPr wrap="square">
            <a:spAutoFit/>
          </a:bodyPr>
          <a:lstStyle/>
          <a:p>
            <a:pPr>
              <a:lnSpc>
                <a:spcPct val="130000"/>
              </a:lnSpc>
            </a:pPr>
            <a:r>
              <a:rPr lang="en-US" altLang="zh-CN" sz="1400" dirty="0"/>
              <a:t>1</a:t>
            </a:r>
            <a:r>
              <a:rPr lang="zh-CN" altLang="en-US" sz="1400" dirty="0"/>
              <a:t>、恩扎卢胺片作为国家卫健委《新型抗肿瘤药物临床应用指导原则》推荐的基石药物，其临床价值明确且不可替代。</a:t>
            </a:r>
            <a:endParaRPr lang="zh-CN" altLang="en-US" sz="1400" dirty="0"/>
          </a:p>
          <a:p>
            <a:pPr>
              <a:lnSpc>
                <a:spcPct val="130000"/>
              </a:lnSpc>
            </a:pPr>
            <a:endParaRPr lang="en-US" altLang="zh-CN" sz="1400" dirty="0"/>
          </a:p>
          <a:p>
            <a:pPr>
              <a:lnSpc>
                <a:spcPct val="130000"/>
              </a:lnSpc>
            </a:pPr>
            <a:r>
              <a:rPr lang="en-US" altLang="zh-CN" sz="1400" dirty="0"/>
              <a:t>2</a:t>
            </a:r>
            <a:r>
              <a:rPr lang="zh-CN" altLang="en-US" sz="1400" dirty="0"/>
              <a:t>、纳入目录能在基金支出可控的前提下，让高价值的创新药惠及更广泛的普通患者，坚持了尽力而为、量力而行的定位，践行了保基本、惠民生的工作方针。</a:t>
            </a:r>
            <a:endParaRPr lang="zh-CN" altLang="en-US" sz="1400" dirty="0"/>
          </a:p>
        </p:txBody>
      </p:sp>
      <p:sp>
        <p:nvSpPr>
          <p:cNvPr id="64" name="矩形: 圆角 63"/>
          <p:cNvSpPr/>
          <p:nvPr/>
        </p:nvSpPr>
        <p:spPr>
          <a:xfrm>
            <a:off x="196215" y="1129030"/>
            <a:ext cx="11828145" cy="5603875"/>
          </a:xfrm>
          <a:prstGeom prst="roundRect">
            <a:avLst>
              <a:gd name="adj" fmla="val 1993"/>
            </a:avLst>
          </a:prstGeom>
          <a:noFill/>
          <a:ln w="12700" cap="flat" cmpd="sng" algn="ctr">
            <a:solidFill>
              <a:srgbClr val="FFFFFF">
                <a:lumMod val="85000"/>
              </a:srgbClr>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b="0" i="0" u="none" strike="noStrike" kern="0" cap="none" spc="0" normalizeH="0" baseline="0" noProof="0" dirty="0">
              <a:ln>
                <a:noFill/>
              </a:ln>
              <a:solidFill>
                <a:srgbClr val="FFFFFF"/>
              </a:solidFill>
              <a:effectLst/>
              <a:uLnTx/>
              <a:uFillTx/>
            </a:endParaRPr>
          </a:p>
        </p:txBody>
      </p:sp>
      <p:grpSp>
        <p:nvGrpSpPr>
          <p:cNvPr id="55" name="组合 54"/>
          <p:cNvGrpSpPr/>
          <p:nvPr>
            <p:custDataLst>
              <p:tags r:id="rId12"/>
            </p:custDataLst>
          </p:nvPr>
        </p:nvGrpSpPr>
        <p:grpSpPr>
          <a:xfrm>
            <a:off x="9153651" y="2027653"/>
            <a:ext cx="2517058" cy="435545"/>
            <a:chOff x="9263097" y="1597742"/>
            <a:chExt cx="2517058" cy="435545"/>
          </a:xfrm>
        </p:grpSpPr>
        <p:sp>
          <p:nvSpPr>
            <p:cNvPr id="52" name="任意多边形 33"/>
            <p:cNvSpPr/>
            <p:nvPr>
              <p:custDataLst>
                <p:tags r:id="rId13"/>
              </p:custDataLst>
            </p:nvPr>
          </p:nvSpPr>
          <p:spPr>
            <a:xfrm>
              <a:off x="9263097" y="1597742"/>
              <a:ext cx="2517058" cy="435545"/>
            </a:xfrm>
            <a:custGeom>
              <a:avLst/>
              <a:gdLst>
                <a:gd name="connsiteX0" fmla="*/ 83189 w 1848634"/>
                <a:gd name="connsiteY0" fmla="*/ 0 h 227840"/>
                <a:gd name="connsiteX1" fmla="*/ 1765445 w 1848634"/>
                <a:gd name="connsiteY1" fmla="*/ 0 h 227840"/>
                <a:gd name="connsiteX2" fmla="*/ 1848634 w 1848634"/>
                <a:gd name="connsiteY2" fmla="*/ 83189 h 227840"/>
                <a:gd name="connsiteX3" fmla="*/ 1848634 w 1848634"/>
                <a:gd name="connsiteY3" fmla="*/ 227840 h 227840"/>
                <a:gd name="connsiteX4" fmla="*/ 0 w 1848634"/>
                <a:gd name="connsiteY4" fmla="*/ 227840 h 227840"/>
                <a:gd name="connsiteX5" fmla="*/ 0 w 1848634"/>
                <a:gd name="connsiteY5" fmla="*/ 83189 h 227840"/>
                <a:gd name="connsiteX6" fmla="*/ 83189 w 1848634"/>
                <a:gd name="connsiteY6" fmla="*/ 0 h 22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634" h="227840">
                  <a:moveTo>
                    <a:pt x="83189" y="0"/>
                  </a:moveTo>
                  <a:lnTo>
                    <a:pt x="1765445" y="0"/>
                  </a:lnTo>
                  <a:cubicBezTo>
                    <a:pt x="1811389" y="0"/>
                    <a:pt x="1848634" y="37245"/>
                    <a:pt x="1848634" y="83189"/>
                  </a:cubicBezTo>
                  <a:lnTo>
                    <a:pt x="1848634" y="227840"/>
                  </a:lnTo>
                  <a:lnTo>
                    <a:pt x="0" y="227840"/>
                  </a:lnTo>
                  <a:lnTo>
                    <a:pt x="0" y="83189"/>
                  </a:lnTo>
                  <a:cubicBezTo>
                    <a:pt x="0" y="37245"/>
                    <a:pt x="37245" y="0"/>
                    <a:pt x="83189" y="0"/>
                  </a:cubicBezTo>
                  <a:close/>
                </a:path>
              </a:pathLst>
            </a:custGeom>
            <a:solidFill>
              <a:schemeClr val="accent4"/>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400" b="1" dirty="0">
                <a:solidFill>
                  <a:srgbClr val="FFFFFF"/>
                </a:solidFill>
              </a:endParaRPr>
            </a:p>
          </p:txBody>
        </p:sp>
        <p:sp>
          <p:nvSpPr>
            <p:cNvPr id="48" name="文本框 47"/>
            <p:cNvSpPr txBox="1"/>
            <p:nvPr>
              <p:custDataLst>
                <p:tags r:id="rId14"/>
              </p:custDataLst>
            </p:nvPr>
          </p:nvSpPr>
          <p:spPr>
            <a:xfrm>
              <a:off x="9528568" y="1628925"/>
              <a:ext cx="1986116" cy="379730"/>
            </a:xfrm>
            <a:prstGeom prst="rect">
              <a:avLst/>
            </a:prstGeom>
            <a:noFill/>
          </p:spPr>
          <p:txBody>
            <a:bodyPr wrap="square">
              <a:spAutoFit/>
            </a:bodyPr>
            <a:lstStyle/>
            <a:p>
              <a:pPr algn="ctr">
                <a:lnSpc>
                  <a:spcPts val="2250"/>
                </a:lnSpc>
                <a:spcBef>
                  <a:spcPts val="2400"/>
                </a:spcBef>
                <a:spcAft>
                  <a:spcPts val="1200"/>
                </a:spcAft>
                <a:buNone/>
              </a:pPr>
              <a:r>
                <a:rPr lang="zh-CN" altLang="en-US" b="1" dirty="0">
                  <a:solidFill>
                    <a:schemeClr val="bg1"/>
                  </a:solidFill>
                  <a:effectLst/>
                  <a:latin typeface="quote-cjk-patch"/>
                </a:rPr>
                <a:t>便于管理难度</a:t>
              </a:r>
              <a:endParaRPr lang="zh-CN" altLang="en-US" b="1" dirty="0">
                <a:solidFill>
                  <a:schemeClr val="bg1"/>
                </a:solidFill>
                <a:effectLst/>
                <a:latin typeface="quote-cjk-patch"/>
              </a:endParaRPr>
            </a:p>
          </p:txBody>
        </p:sp>
      </p:grpSp>
      <p:sp>
        <p:nvSpPr>
          <p:cNvPr id="49" name="文本框 48"/>
          <p:cNvSpPr txBox="1"/>
          <p:nvPr>
            <p:custDataLst>
              <p:tags r:id="rId15"/>
            </p:custDataLst>
          </p:nvPr>
        </p:nvSpPr>
        <p:spPr>
          <a:xfrm>
            <a:off x="9152890" y="2686050"/>
            <a:ext cx="2604770" cy="2914650"/>
          </a:xfrm>
          <a:prstGeom prst="rect">
            <a:avLst/>
          </a:prstGeom>
          <a:noFill/>
        </p:spPr>
        <p:txBody>
          <a:bodyPr wrap="square">
            <a:noAutofit/>
          </a:bodyPr>
          <a:lstStyle>
            <a:defPPr>
              <a:defRPr lang="en-US"/>
            </a:defPPr>
            <a:lvl1pPr lvl="0" defTabSz="913765">
              <a:buSzPct val="25000"/>
              <a:defRPr sz="1600"/>
            </a:lvl1pPr>
          </a:lstStyle>
          <a:p>
            <a:pPr>
              <a:lnSpc>
                <a:spcPct val="120000"/>
              </a:lnSpc>
            </a:pPr>
            <a:r>
              <a:rPr lang="en-US" altLang="zh-CN" sz="1400" dirty="0"/>
              <a:t>1</a:t>
            </a:r>
            <a:r>
              <a:rPr lang="zh-CN" altLang="en-US" sz="1400" dirty="0"/>
              <a:t>、该药适应症对应的肿瘤分期明确，临床诊断路径清晰，医保经办机构在日常审核时有明确的临床指南和检验指标作为依据，审核难度低。同时，其用药剂量固定，药物相互作用明确，临床滥用风险极低。</a:t>
            </a:r>
            <a:endParaRPr lang="zh-CN" altLang="en-US" sz="1400" dirty="0"/>
          </a:p>
          <a:p>
            <a:pPr>
              <a:lnSpc>
                <a:spcPct val="120000"/>
              </a:lnSpc>
            </a:pPr>
            <a:endParaRPr lang="en-US" altLang="zh-CN" sz="1400" dirty="0"/>
          </a:p>
          <a:p>
            <a:pPr>
              <a:lnSpc>
                <a:spcPct val="120000"/>
              </a:lnSpc>
            </a:pPr>
            <a:r>
              <a:rPr lang="en-US" altLang="zh-CN" sz="1400" dirty="0"/>
              <a:t>2</a:t>
            </a:r>
            <a:r>
              <a:rPr lang="zh-CN" altLang="en-US" sz="1400" dirty="0"/>
              <a:t>、整体来看，该品种的临床路径标准化程度高，非常便于各级医疗机构和医保部门进行规范化管理。</a:t>
            </a:r>
            <a:endParaRPr lang="zh-CN" altLang="en-US" sz="1400" dirty="0"/>
          </a:p>
        </p:txBody>
      </p:sp>
      <p:sp>
        <p:nvSpPr>
          <p:cNvPr id="3" name="文本框 2"/>
          <p:cNvSpPr txBox="1"/>
          <p:nvPr>
            <p:custDataLst>
              <p:tags r:id="rId16"/>
            </p:custDataLst>
          </p:nvPr>
        </p:nvSpPr>
        <p:spPr>
          <a:xfrm>
            <a:off x="533400" y="2714625"/>
            <a:ext cx="2517140" cy="3166745"/>
          </a:xfrm>
          <a:prstGeom prst="rect">
            <a:avLst/>
          </a:prstGeom>
          <a:noFill/>
        </p:spPr>
        <p:txBody>
          <a:bodyPr wrap="square" rtlCol="0" anchor="t">
            <a:spAutoFit/>
          </a:bodyPr>
          <a:p>
            <a:pPr lvl="0" indent="0" defTabSz="913765">
              <a:lnSpc>
                <a:spcPct val="130000"/>
              </a:lnSpc>
              <a:buSzPct val="25000"/>
              <a:buFont typeface="+mj-lt"/>
              <a:buNone/>
              <a:defRPr/>
            </a:pPr>
            <a:r>
              <a:rPr lang="en-US" altLang="zh-CN" sz="1400" dirty="0">
                <a:sym typeface="+mn-ea"/>
              </a:rPr>
              <a:t>1</a:t>
            </a:r>
            <a:r>
              <a:rPr lang="zh-CN" altLang="en-US" sz="1400" dirty="0">
                <a:sym typeface="+mn-ea"/>
              </a:rPr>
              <a:t>、前列腺癌是国内男性泌尿系统高发恶性肿瘤，晚期患者预后差、疾病负担极重。恩扎卢胺能有效延长患者生存期并显著提升生活质量。</a:t>
            </a:r>
            <a:endParaRPr lang="zh-CN" altLang="en-US" sz="1400" dirty="0"/>
          </a:p>
          <a:p>
            <a:pPr lvl="0" indent="0" defTabSz="913765">
              <a:lnSpc>
                <a:spcPct val="130000"/>
              </a:lnSpc>
              <a:buSzPct val="25000"/>
              <a:buFont typeface="+mj-lt"/>
              <a:buNone/>
              <a:defRPr/>
            </a:pPr>
            <a:endParaRPr lang="en-US" altLang="zh-CN" sz="1400" dirty="0">
              <a:sym typeface="+mn-ea"/>
            </a:endParaRPr>
          </a:p>
          <a:p>
            <a:pPr lvl="0" indent="0" defTabSz="913765">
              <a:lnSpc>
                <a:spcPct val="130000"/>
              </a:lnSpc>
              <a:buSzPct val="25000"/>
              <a:buFont typeface="+mj-lt"/>
              <a:buNone/>
              <a:defRPr/>
            </a:pPr>
            <a:r>
              <a:rPr lang="en-US" altLang="zh-CN" sz="1400" dirty="0">
                <a:sym typeface="+mn-ea"/>
              </a:rPr>
              <a:t>2</a:t>
            </a:r>
            <a:r>
              <a:rPr lang="zh-CN" altLang="en-US" sz="1400" dirty="0">
                <a:sym typeface="+mn-ea"/>
              </a:rPr>
              <a:t>、该产品纳入医保后将大幅降低患者经济负担，防止因病致贫，对保障广大男性尤其是老年男性的生命健康安全具有重大的公共卫生意义。</a:t>
            </a:r>
            <a:endParaRPr lang="zh-CN" altLang="en-US" sz="1400" dirty="0">
              <a:sym typeface="+mn-ea"/>
            </a:endParaRPr>
          </a:p>
        </p:txBody>
      </p:sp>
    </p:spTree>
    <p:custDataLst>
      <p:tags r:id="rId1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1" descr="F:\奥锐特VI\未标题-2-05.png未标题-2-05"/>
          <p:cNvPicPr>
            <a:picLocks noChangeAspect="1"/>
          </p:cNvPicPr>
          <p:nvPr/>
        </p:nvPicPr>
        <p:blipFill>
          <a:blip r:embed="rId1"/>
          <a:stretch>
            <a:fillRect/>
          </a:stretch>
        </p:blipFill>
        <p:spPr>
          <a:xfrm>
            <a:off x="479425" y="333375"/>
            <a:ext cx="1198245" cy="316865"/>
          </a:xfrm>
          <a:prstGeom prst="rect">
            <a:avLst/>
          </a:prstGeom>
          <a:noFill/>
          <a:ln w="9525">
            <a:noFill/>
          </a:ln>
        </p:spPr>
      </p:pic>
      <p:sp>
        <p:nvSpPr>
          <p:cNvPr id="2" name="Title 4"/>
          <p:cNvSpPr>
            <a:spLocks noGrp="1"/>
          </p:cNvSpPr>
          <p:nvPr/>
        </p:nvSpPr>
        <p:spPr>
          <a:xfrm>
            <a:off x="3103245" y="1748321"/>
            <a:ext cx="6229518" cy="2542381"/>
          </a:xfrm>
          <a:prstGeom prst="rect">
            <a:avLst/>
          </a:prstGeom>
        </p:spPr>
        <p:txBody>
          <a:bodyPr vert="horz" wrap="square" lIns="91440" tIns="45720" rIns="91440" bIns="45720" rtlCol="0" anchor="b">
            <a:normAutofit/>
          </a:bodyPr>
          <a:lstStyle>
            <a:lvl1pPr algn="l" defTabSz="914400" rtl="0" eaLnBrk="1" latinLnBrk="0" hangingPunct="1">
              <a:lnSpc>
                <a:spcPct val="100000"/>
              </a:lnSpc>
              <a:spcBef>
                <a:spcPct val="0"/>
              </a:spcBef>
              <a:buNone/>
              <a:defRPr sz="6600" b="1" kern="1200">
                <a:ln w="19050">
                  <a:noFill/>
                </a:ln>
                <a:solidFill>
                  <a:srgbClr val="000000"/>
                </a:solidFill>
                <a:latin typeface="Arial" panose="020B0604020202020204" pitchFamily="34" charset="0"/>
                <a:ea typeface="微软雅黑" panose="020B0503020204020204" charset="-122"/>
                <a:cs typeface="+mn-ea"/>
              </a:defRPr>
            </a:lvl1pPr>
          </a:lstStyle>
          <a:p>
            <a:pPr lvl="0" algn="ctr"/>
            <a:r>
              <a:rPr lang="zh-CN" altLang="en-US" dirty="0"/>
              <a:t>谢 </a:t>
            </a:r>
            <a:r>
              <a:rPr lang="en-US" altLang="zh-CN" dirty="0"/>
              <a:t>         </a:t>
            </a:r>
            <a:r>
              <a:rPr lang="zh-CN" altLang="en-US" dirty="0"/>
              <a:t>谢！</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8"/>
          <p:cNvSpPr/>
          <p:nvPr/>
        </p:nvSpPr>
        <p:spPr>
          <a:xfrm>
            <a:off x="959665" y="3362142"/>
            <a:ext cx="2993210" cy="862939"/>
          </a:xfrm>
          <a:prstGeom prst="roundRect">
            <a:avLst>
              <a:gd name="adj" fmla="val 7400"/>
            </a:avLst>
          </a:pr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b="1" dirty="0">
              <a:solidFill>
                <a:schemeClr val="accent1"/>
              </a:solidFill>
            </a:endParaRPr>
          </a:p>
        </p:txBody>
      </p:sp>
      <p:sp>
        <p:nvSpPr>
          <p:cNvPr id="7" name="圆角矩形 8"/>
          <p:cNvSpPr/>
          <p:nvPr/>
        </p:nvSpPr>
        <p:spPr>
          <a:xfrm>
            <a:off x="959665" y="4363457"/>
            <a:ext cx="2993210" cy="862939"/>
          </a:xfrm>
          <a:prstGeom prst="roundRect">
            <a:avLst>
              <a:gd name="adj" fmla="val 7400"/>
            </a:avLst>
          </a:pr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b="1" dirty="0">
              <a:solidFill>
                <a:schemeClr val="accent1"/>
              </a:solidFill>
            </a:endParaRPr>
          </a:p>
        </p:txBody>
      </p:sp>
      <p:sp>
        <p:nvSpPr>
          <p:cNvPr id="8" name="圆角矩形 8"/>
          <p:cNvSpPr/>
          <p:nvPr/>
        </p:nvSpPr>
        <p:spPr>
          <a:xfrm>
            <a:off x="959665" y="5364773"/>
            <a:ext cx="2993210" cy="862939"/>
          </a:xfrm>
          <a:prstGeom prst="roundRect">
            <a:avLst>
              <a:gd name="adj" fmla="val 7400"/>
            </a:avLst>
          </a:pr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b="1" dirty="0">
              <a:solidFill>
                <a:schemeClr val="accent1"/>
              </a:solidFill>
            </a:endParaRPr>
          </a:p>
        </p:txBody>
      </p:sp>
      <p:sp>
        <p:nvSpPr>
          <p:cNvPr id="5" name="圆角矩形 8"/>
          <p:cNvSpPr/>
          <p:nvPr/>
        </p:nvSpPr>
        <p:spPr>
          <a:xfrm>
            <a:off x="959665" y="2341654"/>
            <a:ext cx="2993210" cy="862939"/>
          </a:xfrm>
          <a:prstGeom prst="roundRect">
            <a:avLst>
              <a:gd name="adj" fmla="val 7400"/>
            </a:avLst>
          </a:pr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b="1" dirty="0">
              <a:solidFill>
                <a:schemeClr val="accent1"/>
              </a:solidFill>
            </a:endParaRPr>
          </a:p>
        </p:txBody>
      </p:sp>
      <p:sp>
        <p:nvSpPr>
          <p:cNvPr id="4" name="圆角矩形 8"/>
          <p:cNvSpPr/>
          <p:nvPr/>
        </p:nvSpPr>
        <p:spPr>
          <a:xfrm>
            <a:off x="959665" y="1360864"/>
            <a:ext cx="2993210" cy="862939"/>
          </a:xfrm>
          <a:prstGeom prst="roundRect">
            <a:avLst>
              <a:gd name="adj" fmla="val 7400"/>
            </a:avLst>
          </a:pr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b="1" dirty="0">
              <a:solidFill>
                <a:schemeClr val="accent1"/>
              </a:solidFill>
            </a:endParaRPr>
          </a:p>
        </p:txBody>
      </p:sp>
      <p:sp>
        <p:nvSpPr>
          <p:cNvPr id="44" name="Rectangle 43"/>
          <p:cNvSpPr/>
          <p:nvPr/>
        </p:nvSpPr>
        <p:spPr>
          <a:xfrm>
            <a:off x="1147533" y="1406280"/>
            <a:ext cx="986067"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3600" b="1" dirty="0">
                <a:solidFill>
                  <a:schemeClr val="accent1"/>
                </a:solidFill>
              </a:rPr>
              <a:t>01</a:t>
            </a:r>
            <a:endParaRPr kumimoji="1" lang="en-US" altLang="zh-CN" sz="3600" b="1" dirty="0">
              <a:solidFill>
                <a:schemeClr val="accent1"/>
              </a:solidFill>
            </a:endParaRPr>
          </a:p>
        </p:txBody>
      </p:sp>
      <p:sp>
        <p:nvSpPr>
          <p:cNvPr id="40" name="Rectangle 39"/>
          <p:cNvSpPr/>
          <p:nvPr/>
        </p:nvSpPr>
        <p:spPr>
          <a:xfrm>
            <a:off x="1147533" y="2387070"/>
            <a:ext cx="986067"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3600" b="1" dirty="0">
                <a:solidFill>
                  <a:schemeClr val="accent1"/>
                </a:solidFill>
              </a:rPr>
              <a:t>02</a:t>
            </a:r>
            <a:endParaRPr kumimoji="1" lang="en-US" altLang="zh-CN" sz="3600" b="1" dirty="0">
              <a:solidFill>
                <a:schemeClr val="accent1"/>
              </a:solidFill>
            </a:endParaRPr>
          </a:p>
        </p:txBody>
      </p:sp>
      <p:sp>
        <p:nvSpPr>
          <p:cNvPr id="36" name="Rectangle 35"/>
          <p:cNvSpPr/>
          <p:nvPr/>
        </p:nvSpPr>
        <p:spPr>
          <a:xfrm>
            <a:off x="1147533" y="3407558"/>
            <a:ext cx="986067"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3600" b="1" dirty="0">
                <a:solidFill>
                  <a:schemeClr val="accent1"/>
                </a:solidFill>
              </a:rPr>
              <a:t>03</a:t>
            </a:r>
            <a:endParaRPr kumimoji="1" lang="en-US" altLang="zh-CN" sz="3600" b="1" dirty="0">
              <a:solidFill>
                <a:schemeClr val="accent1"/>
              </a:solidFill>
            </a:endParaRPr>
          </a:p>
        </p:txBody>
      </p:sp>
      <p:sp>
        <p:nvSpPr>
          <p:cNvPr id="32" name="Rectangle 31"/>
          <p:cNvSpPr/>
          <p:nvPr/>
        </p:nvSpPr>
        <p:spPr>
          <a:xfrm>
            <a:off x="1147533" y="4408873"/>
            <a:ext cx="986067"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3600" b="1" dirty="0">
                <a:solidFill>
                  <a:schemeClr val="accent1"/>
                </a:solidFill>
              </a:rPr>
              <a:t>04</a:t>
            </a:r>
            <a:endParaRPr kumimoji="1" lang="en-US" altLang="zh-CN" sz="3600" b="1" dirty="0">
              <a:solidFill>
                <a:schemeClr val="accent1"/>
              </a:solidFill>
            </a:endParaRPr>
          </a:p>
        </p:txBody>
      </p:sp>
      <p:sp>
        <p:nvSpPr>
          <p:cNvPr id="49" name="Rectangle 48"/>
          <p:cNvSpPr/>
          <p:nvPr/>
        </p:nvSpPr>
        <p:spPr>
          <a:xfrm>
            <a:off x="1147533" y="5410189"/>
            <a:ext cx="986067"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3600" b="1" dirty="0">
                <a:solidFill>
                  <a:schemeClr val="accent1"/>
                </a:solidFill>
              </a:rPr>
              <a:t>05</a:t>
            </a:r>
            <a:endParaRPr kumimoji="1" lang="en-US" altLang="zh-CN" sz="3600" b="1" dirty="0">
              <a:solidFill>
                <a:schemeClr val="accent1"/>
              </a:solidFill>
            </a:endParaRPr>
          </a:p>
        </p:txBody>
      </p:sp>
      <p:sp>
        <p:nvSpPr>
          <p:cNvPr id="3" name="Rectangle 43"/>
          <p:cNvSpPr/>
          <p:nvPr/>
        </p:nvSpPr>
        <p:spPr>
          <a:xfrm>
            <a:off x="2119084" y="1498613"/>
            <a:ext cx="1490892"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zh-CN" altLang="en-US" sz="2400" b="1" dirty="0">
                <a:solidFill>
                  <a:schemeClr val="accent1"/>
                </a:solidFill>
              </a:rPr>
              <a:t>基本信息</a:t>
            </a:r>
            <a:endParaRPr kumimoji="1" lang="en-US" altLang="zh-CN" sz="2400" b="1" dirty="0">
              <a:solidFill>
                <a:schemeClr val="accent1"/>
              </a:solidFill>
            </a:endParaRPr>
          </a:p>
        </p:txBody>
      </p:sp>
      <p:sp>
        <p:nvSpPr>
          <p:cNvPr id="9" name="Rectangle 43"/>
          <p:cNvSpPr/>
          <p:nvPr/>
        </p:nvSpPr>
        <p:spPr>
          <a:xfrm>
            <a:off x="2119084" y="2479403"/>
            <a:ext cx="1490892"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zh-CN" altLang="en-US" sz="2400" b="1" dirty="0">
                <a:solidFill>
                  <a:schemeClr val="accent1"/>
                </a:solidFill>
              </a:rPr>
              <a:t>有效性</a:t>
            </a:r>
            <a:endParaRPr kumimoji="1" lang="en-US" altLang="zh-CN" sz="2400" b="1" dirty="0">
              <a:solidFill>
                <a:schemeClr val="accent1"/>
              </a:solidFill>
            </a:endParaRPr>
          </a:p>
        </p:txBody>
      </p:sp>
      <p:sp>
        <p:nvSpPr>
          <p:cNvPr id="10" name="Rectangle 43"/>
          <p:cNvSpPr/>
          <p:nvPr/>
        </p:nvSpPr>
        <p:spPr>
          <a:xfrm>
            <a:off x="2119084" y="3499891"/>
            <a:ext cx="1490892"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zh-CN" altLang="en-US" sz="2400" b="1" dirty="0">
                <a:solidFill>
                  <a:schemeClr val="accent1"/>
                </a:solidFill>
              </a:rPr>
              <a:t>安全性</a:t>
            </a:r>
            <a:endParaRPr kumimoji="1" lang="en-US" altLang="zh-CN" sz="2400" b="1" dirty="0">
              <a:solidFill>
                <a:schemeClr val="accent1"/>
              </a:solidFill>
            </a:endParaRPr>
          </a:p>
        </p:txBody>
      </p:sp>
      <p:sp>
        <p:nvSpPr>
          <p:cNvPr id="11" name="Rectangle 43"/>
          <p:cNvSpPr/>
          <p:nvPr/>
        </p:nvSpPr>
        <p:spPr>
          <a:xfrm>
            <a:off x="2119084" y="4501206"/>
            <a:ext cx="1490892"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zh-CN" altLang="en-US" sz="2400" b="1" dirty="0">
                <a:solidFill>
                  <a:schemeClr val="accent1"/>
                </a:solidFill>
              </a:rPr>
              <a:t>创新性</a:t>
            </a:r>
            <a:endParaRPr kumimoji="1" lang="en-US" altLang="zh-CN" sz="2400" b="1" dirty="0">
              <a:solidFill>
                <a:schemeClr val="accent1"/>
              </a:solidFill>
            </a:endParaRPr>
          </a:p>
        </p:txBody>
      </p:sp>
      <p:sp>
        <p:nvSpPr>
          <p:cNvPr id="12" name="Rectangle 43"/>
          <p:cNvSpPr/>
          <p:nvPr/>
        </p:nvSpPr>
        <p:spPr>
          <a:xfrm>
            <a:off x="2119084" y="5502522"/>
            <a:ext cx="1490892"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zh-CN" altLang="en-US" sz="2400" b="1" dirty="0">
                <a:solidFill>
                  <a:schemeClr val="accent1"/>
                </a:solidFill>
              </a:rPr>
              <a:t>公平性</a:t>
            </a:r>
            <a:endParaRPr kumimoji="1" lang="en-US" altLang="zh-CN" sz="2400" b="1" dirty="0">
              <a:solidFill>
                <a:schemeClr val="accent1"/>
              </a:solidFill>
            </a:endParaRPr>
          </a:p>
        </p:txBody>
      </p:sp>
      <p:sp>
        <p:nvSpPr>
          <p:cNvPr id="13" name="文本框 12"/>
          <p:cNvSpPr txBox="1"/>
          <p:nvPr/>
        </p:nvSpPr>
        <p:spPr>
          <a:xfrm>
            <a:off x="4352924" y="4610260"/>
            <a:ext cx="5981700" cy="369332"/>
          </a:xfrm>
          <a:prstGeom prst="rect">
            <a:avLst/>
          </a:prstGeom>
          <a:noFill/>
        </p:spPr>
        <p:txBody>
          <a:bodyPr wrap="square" rtlCol="0">
            <a:spAutoFit/>
          </a:bodyPr>
          <a:lstStyle/>
          <a:p>
            <a:r>
              <a:rPr lang="zh-CN" altLang="en-US" b="1" dirty="0"/>
              <a:t>片剂依托创新工艺，药效</a:t>
            </a:r>
            <a:r>
              <a:rPr lang="zh-CN" altLang="en-US" b="1" dirty="0">
                <a:solidFill>
                  <a:srgbClr val="C00000"/>
                </a:solidFill>
              </a:rPr>
              <a:t>稳定</a:t>
            </a:r>
            <a:r>
              <a:rPr lang="zh-CN" altLang="en-US" b="1" dirty="0"/>
              <a:t>，</a:t>
            </a:r>
            <a:r>
              <a:rPr lang="zh-CN" altLang="en-US" b="1" dirty="0">
                <a:solidFill>
                  <a:srgbClr val="C00000"/>
                </a:solidFill>
              </a:rPr>
              <a:t>提升</a:t>
            </a:r>
            <a:r>
              <a:rPr lang="zh-CN" altLang="en-US" b="1" dirty="0"/>
              <a:t>依从性与便捷性</a:t>
            </a:r>
            <a:endParaRPr lang="zh-CN" altLang="en-US" b="1" dirty="0"/>
          </a:p>
        </p:txBody>
      </p:sp>
      <p:sp>
        <p:nvSpPr>
          <p:cNvPr id="15" name="标题 14"/>
          <p:cNvSpPr>
            <a:spLocks noGrp="1"/>
          </p:cNvSpPr>
          <p:nvPr>
            <p:ph type="title"/>
          </p:nvPr>
        </p:nvSpPr>
        <p:spPr/>
        <p:txBody>
          <a:bodyPr>
            <a:normAutofit/>
          </a:bodyPr>
          <a:lstStyle/>
          <a:p>
            <a:r>
              <a:rPr lang="zh-CN" altLang="en-US" dirty="0"/>
              <a:t>目录</a:t>
            </a:r>
            <a:endParaRPr lang="zh-CN" altLang="en-US" dirty="0"/>
          </a:p>
        </p:txBody>
      </p:sp>
      <p:sp>
        <p:nvSpPr>
          <p:cNvPr id="17" name="文本框 16"/>
          <p:cNvSpPr txBox="1"/>
          <p:nvPr/>
        </p:nvSpPr>
        <p:spPr>
          <a:xfrm>
            <a:off x="4352924" y="1607667"/>
            <a:ext cx="6096000" cy="369332"/>
          </a:xfrm>
          <a:prstGeom prst="rect">
            <a:avLst/>
          </a:prstGeom>
          <a:noFill/>
        </p:spPr>
        <p:txBody>
          <a:bodyPr wrap="square">
            <a:spAutoFit/>
          </a:bodyPr>
          <a:lstStyle/>
          <a:p>
            <a:r>
              <a:rPr lang="zh-CN" altLang="en-US" b="1" dirty="0">
                <a:solidFill>
                  <a:srgbClr val="C00000"/>
                </a:solidFill>
              </a:rPr>
              <a:t>唯一</a:t>
            </a:r>
            <a:r>
              <a:rPr lang="zh-CN" altLang="en-US" b="1" dirty="0"/>
              <a:t>涵盖晚期前列腺癌</a:t>
            </a:r>
            <a:r>
              <a:rPr lang="zh-CN" altLang="en-US" b="1" dirty="0">
                <a:solidFill>
                  <a:srgbClr val="C00000"/>
                </a:solidFill>
              </a:rPr>
              <a:t>各阶段</a:t>
            </a:r>
            <a:r>
              <a:rPr lang="zh-CN" altLang="en-US" b="1" dirty="0"/>
              <a:t>的新型内分泌治疗药物</a:t>
            </a:r>
            <a:endParaRPr lang="zh-CN" altLang="en-US" b="1" dirty="0"/>
          </a:p>
        </p:txBody>
      </p:sp>
      <p:sp>
        <p:nvSpPr>
          <p:cNvPr id="19" name="文本框 18"/>
          <p:cNvSpPr txBox="1"/>
          <p:nvPr/>
        </p:nvSpPr>
        <p:spPr>
          <a:xfrm>
            <a:off x="4352924" y="2588457"/>
            <a:ext cx="6096000" cy="369332"/>
          </a:xfrm>
          <a:prstGeom prst="rect">
            <a:avLst/>
          </a:prstGeom>
          <a:noFill/>
        </p:spPr>
        <p:txBody>
          <a:bodyPr wrap="square">
            <a:spAutoFit/>
          </a:bodyPr>
          <a:lstStyle/>
          <a:p>
            <a:r>
              <a:rPr lang="zh-CN" altLang="en-US" b="1" dirty="0"/>
              <a:t>显著</a:t>
            </a:r>
            <a:r>
              <a:rPr lang="zh-CN" altLang="en-US" b="1" dirty="0">
                <a:solidFill>
                  <a:srgbClr val="C00000"/>
                </a:solidFill>
              </a:rPr>
              <a:t>降低</a:t>
            </a:r>
            <a:r>
              <a:rPr lang="zh-CN" altLang="en-US" b="1" dirty="0"/>
              <a:t>疾病进展或死亡风险，</a:t>
            </a:r>
            <a:r>
              <a:rPr lang="zh-CN" altLang="en-US" b="1" dirty="0">
                <a:solidFill>
                  <a:srgbClr val="C00000"/>
                </a:solidFill>
              </a:rPr>
              <a:t>延长</a:t>
            </a:r>
            <a:r>
              <a:rPr lang="zh-CN" altLang="en-US" b="1" dirty="0"/>
              <a:t>患者生存期</a:t>
            </a:r>
            <a:endParaRPr lang="zh-CN" altLang="en-US" b="1" dirty="0"/>
          </a:p>
        </p:txBody>
      </p:sp>
      <p:sp>
        <p:nvSpPr>
          <p:cNvPr id="21" name="文本框 20"/>
          <p:cNvSpPr txBox="1"/>
          <p:nvPr/>
        </p:nvSpPr>
        <p:spPr>
          <a:xfrm>
            <a:off x="4352924" y="3608945"/>
            <a:ext cx="6905625" cy="369332"/>
          </a:xfrm>
          <a:prstGeom prst="rect">
            <a:avLst/>
          </a:prstGeom>
          <a:noFill/>
        </p:spPr>
        <p:txBody>
          <a:bodyPr wrap="square">
            <a:spAutoFit/>
          </a:bodyPr>
          <a:lstStyle/>
          <a:p>
            <a:r>
              <a:rPr lang="zh-CN" altLang="en-US" b="1" dirty="0"/>
              <a:t>不良事件发生率与安慰剂</a:t>
            </a:r>
            <a:r>
              <a:rPr lang="zh-CN" altLang="en-US" b="1" dirty="0">
                <a:solidFill>
                  <a:srgbClr val="C00000"/>
                </a:solidFill>
              </a:rPr>
              <a:t>相当</a:t>
            </a:r>
            <a:r>
              <a:rPr lang="zh-CN" altLang="en-US" b="1" dirty="0"/>
              <a:t>，</a:t>
            </a:r>
            <a:r>
              <a:rPr lang="zh-CN" altLang="en-US" b="1" dirty="0">
                <a:solidFill>
                  <a:srgbClr val="C00000"/>
                </a:solidFill>
              </a:rPr>
              <a:t>延迟</a:t>
            </a:r>
            <a:r>
              <a:rPr lang="zh-CN" altLang="en-US" b="1" dirty="0"/>
              <a:t>首次出现≥</a:t>
            </a:r>
            <a:r>
              <a:rPr lang="en-US" altLang="zh-CN" b="1" dirty="0"/>
              <a:t>3</a:t>
            </a:r>
            <a:r>
              <a:rPr lang="zh-CN" altLang="en-US" b="1" dirty="0"/>
              <a:t>级不良事件的时间</a:t>
            </a:r>
            <a:endParaRPr lang="zh-CN" altLang="en-US" b="1" dirty="0"/>
          </a:p>
        </p:txBody>
      </p:sp>
      <p:sp>
        <p:nvSpPr>
          <p:cNvPr id="24" name="文本框 23"/>
          <p:cNvSpPr txBox="1"/>
          <p:nvPr/>
        </p:nvSpPr>
        <p:spPr>
          <a:xfrm>
            <a:off x="4352924" y="5611576"/>
            <a:ext cx="6096000" cy="369332"/>
          </a:xfrm>
          <a:prstGeom prst="rect">
            <a:avLst/>
          </a:prstGeom>
          <a:noFill/>
        </p:spPr>
        <p:txBody>
          <a:bodyPr wrap="square">
            <a:spAutoFit/>
          </a:bodyPr>
          <a:lstStyle/>
          <a:p>
            <a:r>
              <a:rPr lang="zh-CN" altLang="en-US" b="1" dirty="0">
                <a:solidFill>
                  <a:srgbClr val="C00000"/>
                </a:solidFill>
              </a:rPr>
              <a:t>普惠</a:t>
            </a:r>
            <a:r>
              <a:rPr lang="zh-CN" altLang="en-US" b="1" dirty="0"/>
              <a:t>各阶段前列腺癌患者，</a:t>
            </a:r>
            <a:r>
              <a:rPr lang="zh-CN" altLang="en-US" b="1" dirty="0">
                <a:solidFill>
                  <a:srgbClr val="C00000"/>
                </a:solidFill>
              </a:rPr>
              <a:t>适配</a:t>
            </a:r>
            <a:r>
              <a:rPr lang="zh-CN" altLang="en-US" b="1" dirty="0"/>
              <a:t>医保规范化管理</a:t>
            </a:r>
            <a:endParaRPr lang="zh-CN" altLang="en-US" b="1" dirty="0"/>
          </a:p>
        </p:txBody>
      </p:sp>
      <p:sp>
        <p:nvSpPr>
          <p:cNvPr id="55" name="矩形: 圆角 54"/>
          <p:cNvSpPr/>
          <p:nvPr/>
        </p:nvSpPr>
        <p:spPr>
          <a:xfrm>
            <a:off x="600075" y="1219201"/>
            <a:ext cx="10963275" cy="5211094"/>
          </a:xfrm>
          <a:prstGeom prst="roundRect">
            <a:avLst>
              <a:gd name="adj" fmla="val 1993"/>
            </a:avLst>
          </a:prstGeom>
          <a:noFill/>
          <a:ln w="12700" cap="flat" cmpd="sng" algn="ctr">
            <a:solidFill>
              <a:srgbClr val="FFFFFF">
                <a:lumMod val="85000"/>
              </a:srgbClr>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wrap="square">
            <a:normAutofit/>
          </a:bodyPr>
          <a:lstStyle/>
          <a:p>
            <a:pPr lvl="0"/>
            <a:r>
              <a:rPr lang="zh-CN" altLang="en-US" dirty="0">
                <a:solidFill>
                  <a:schemeClr val="accent1"/>
                </a:solidFill>
              </a:rPr>
              <a:t>基本信息</a:t>
            </a:r>
            <a:r>
              <a:rPr lang="en-US" altLang="zh-CN" dirty="0">
                <a:solidFill>
                  <a:schemeClr val="accent1"/>
                </a:solidFill>
              </a:rPr>
              <a:t>——</a:t>
            </a:r>
            <a:r>
              <a:rPr lang="zh-CN" altLang="en-US" dirty="0">
                <a:solidFill>
                  <a:srgbClr val="C00000"/>
                </a:solidFill>
              </a:rPr>
              <a:t>唯一</a:t>
            </a:r>
            <a:r>
              <a:rPr lang="zh-CN" altLang="en-US" dirty="0">
                <a:solidFill>
                  <a:schemeClr val="accent1"/>
                </a:solidFill>
              </a:rPr>
              <a:t>涵盖晚期前列腺癌</a:t>
            </a:r>
            <a:r>
              <a:rPr lang="zh-CN" altLang="en-US" dirty="0">
                <a:solidFill>
                  <a:srgbClr val="C00000"/>
                </a:solidFill>
              </a:rPr>
              <a:t>各阶段</a:t>
            </a:r>
            <a:r>
              <a:rPr lang="zh-CN" altLang="en-US" dirty="0">
                <a:solidFill>
                  <a:schemeClr val="accent1"/>
                </a:solidFill>
              </a:rPr>
              <a:t>的新型内分泌治疗药物</a:t>
            </a:r>
            <a:endParaRPr lang="en-US" dirty="0">
              <a:solidFill>
                <a:schemeClr val="accent1"/>
              </a:solidFill>
            </a:endParaRPr>
          </a:p>
        </p:txBody>
      </p:sp>
      <p:graphicFrame>
        <p:nvGraphicFramePr>
          <p:cNvPr id="5" name="表格 4"/>
          <p:cNvGraphicFramePr/>
          <p:nvPr/>
        </p:nvGraphicFramePr>
        <p:xfrm>
          <a:off x="414655" y="1126490"/>
          <a:ext cx="11176000" cy="5499735"/>
        </p:xfrm>
        <a:graphic>
          <a:graphicData uri="http://schemas.openxmlformats.org/drawingml/2006/table">
            <a:tbl>
              <a:tblPr/>
              <a:tblGrid>
                <a:gridCol w="2849880"/>
                <a:gridCol w="3404870"/>
                <a:gridCol w="3473450"/>
                <a:gridCol w="1447800"/>
              </a:tblGrid>
              <a:tr h="242570">
                <a:tc>
                  <a:txBody>
                    <a:bodyPr/>
                    <a:p>
                      <a:pPr algn="ctr" fontAlgn="ctr"/>
                      <a:r>
                        <a:rPr lang="zh-CN" altLang="en-US" sz="1400" b="1" i="0">
                          <a:solidFill>
                            <a:srgbClr val="FFFFFF"/>
                          </a:solidFill>
                          <a:latin typeface="微软雅黑" panose="020B0503020204020204" charset="-122"/>
                          <a:ea typeface="微软雅黑" panose="020B0503020204020204" charset="-122"/>
                        </a:rPr>
                        <a:t>通用名</a:t>
                      </a:r>
                      <a:endParaRPr lang="zh-CN" altLang="en-US" sz="1400" b="1" i="0">
                        <a:solidFill>
                          <a:srgbClr val="FFFFFF"/>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solidFill>
                      <a:srgbClr val="0458A1"/>
                    </a:solidFill>
                  </a:tcPr>
                </a:tc>
                <a:tc gridSpan="3">
                  <a:txBody>
                    <a:bodyPr/>
                    <a:p>
                      <a:pPr algn="l" fontAlgn="t"/>
                      <a:r>
                        <a:rPr lang="zh-CN" altLang="en-US" sz="1400" b="0" i="0">
                          <a:solidFill>
                            <a:srgbClr val="000000"/>
                          </a:solidFill>
                          <a:latin typeface="微软雅黑" panose="020B0503020204020204" charset="-122"/>
                          <a:ea typeface="微软雅黑" panose="020B0503020204020204" charset="-122"/>
                        </a:rPr>
                        <a:t>恩扎卢胺片</a:t>
                      </a:r>
                      <a:endParaRPr lang="zh-CN" altLang="en-US" sz="1400" b="0" i="0">
                        <a:solidFill>
                          <a:srgbClr val="000000"/>
                        </a:solidFill>
                        <a:latin typeface="微软雅黑" panose="020B0503020204020204" charset="-122"/>
                        <a:ea typeface="微软雅黑" panose="020B0503020204020204" charset="-122"/>
                      </a:endParaRPr>
                    </a:p>
                  </a:txBody>
                  <a:tcPr marL="6667" marR="6667" marT="6667" marB="0" anchor="t"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hMerge="1">
                  <a:tcP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c hMerge="1">
                  <a:tcPr>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r>
              <a:tr h="243205">
                <a:tc>
                  <a:txBody>
                    <a:bodyPr/>
                    <a:p>
                      <a:pPr algn="ctr" fontAlgn="ctr"/>
                      <a:r>
                        <a:rPr lang="zh-CN" altLang="en-US" sz="1400" b="1" i="0">
                          <a:solidFill>
                            <a:srgbClr val="FFFFFF"/>
                          </a:solidFill>
                          <a:latin typeface="微软雅黑" panose="020B0503020204020204" charset="-122"/>
                          <a:ea typeface="微软雅黑" panose="020B0503020204020204" charset="-122"/>
                        </a:rPr>
                        <a:t>注册分类</a:t>
                      </a:r>
                      <a:endParaRPr lang="zh-CN" altLang="en-US" sz="1400" b="1" i="0">
                        <a:solidFill>
                          <a:srgbClr val="FFFFFF"/>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solidFill>
                      <a:srgbClr val="0458A1"/>
                    </a:solidFill>
                  </a:tcPr>
                </a:tc>
                <a:tc gridSpan="3">
                  <a:txBody>
                    <a:bodyPr/>
                    <a:p>
                      <a:pPr algn="l" fontAlgn="t"/>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化学药品</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类</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txBody>
                  <a:tcPr marL="6667" marR="6667" marT="6667" marB="0" anchor="t"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hMerge="1">
                  <a:tcP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c hMerge="1">
                  <a:tcPr>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r>
              <a:tr h="1167765">
                <a:tc>
                  <a:txBody>
                    <a:bodyPr/>
                    <a:p>
                      <a:pPr algn="ctr" fontAlgn="ctr"/>
                      <a:r>
                        <a:rPr lang="zh-CN" altLang="en-US" sz="1400" b="1" i="0">
                          <a:solidFill>
                            <a:srgbClr val="FFFFFF"/>
                          </a:solidFill>
                          <a:latin typeface="微软雅黑" panose="020B0503020204020204" charset="-122"/>
                          <a:ea typeface="微软雅黑" panose="020B0503020204020204" charset="-122"/>
                        </a:rPr>
                        <a:t>注册规格</a:t>
                      </a:r>
                      <a:endParaRPr lang="zh-CN" altLang="en-US" sz="1400" b="1" i="0">
                        <a:solidFill>
                          <a:srgbClr val="FFFFFF"/>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solidFill>
                      <a:srgbClr val="0458A1"/>
                    </a:solidFill>
                  </a:tcPr>
                </a:tc>
                <a:tc gridSpan="3">
                  <a:txBody>
                    <a:bodyPr/>
                    <a:p>
                      <a:pPr>
                        <a:lnSpc>
                          <a:spcPct val="120000"/>
                        </a:lnSpc>
                      </a:pPr>
                      <a:endParaRPr lang="en-US" altLang="zh-CN" sz="1400" dirty="0">
                        <a:sym typeface="+mn-ea"/>
                      </a:endParaRPr>
                    </a:p>
                    <a:p>
                      <a:pPr>
                        <a:lnSpc>
                          <a:spcPct val="120000"/>
                        </a:lnSpc>
                      </a:pPr>
                      <a:endParaRPr lang="en-US" altLang="zh-CN" sz="1400" dirty="0">
                        <a:sym typeface="+mn-ea"/>
                      </a:endParaRPr>
                    </a:p>
                    <a:p>
                      <a:pPr>
                        <a:lnSpc>
                          <a:spcPct val="120000"/>
                        </a:lnSpc>
                      </a:pPr>
                      <a:r>
                        <a:rPr lang="en-US" altLang="zh-CN" sz="1400" dirty="0">
                          <a:sym typeface="+mn-ea"/>
                        </a:rPr>
                        <a:t>(1) 40mg</a:t>
                      </a:r>
                      <a:r>
                        <a:rPr lang="zh-CN" altLang="en-US" sz="1400" dirty="0">
                          <a:sym typeface="+mn-ea"/>
                        </a:rPr>
                        <a:t>                                                  </a:t>
                      </a:r>
                      <a:r>
                        <a:rPr lang="en-US" altLang="zh-CN" sz="1400" dirty="0">
                          <a:sym typeface="+mn-ea"/>
                        </a:rPr>
                        <a:t>                </a:t>
                      </a:r>
                      <a:r>
                        <a:rPr lang="zh-CN" altLang="en-US" sz="1400" dirty="0">
                          <a:sym typeface="+mn-ea"/>
                        </a:rPr>
                        <a:t> </a:t>
                      </a:r>
                      <a:r>
                        <a:rPr lang="en-US" altLang="zh-CN" sz="1400" dirty="0">
                          <a:sym typeface="+mn-ea"/>
                        </a:rPr>
                        <a:t>(2) 80mg</a:t>
                      </a:r>
                      <a:endParaRPr lang="en-US" altLang="zh-CN" sz="1400" b="0" i="0">
                        <a:solidFill>
                          <a:srgbClr val="000000"/>
                        </a:solidFill>
                        <a:latin typeface="微软雅黑" panose="020B0503020204020204" charset="-122"/>
                        <a:ea typeface="微软雅黑" panose="020B0503020204020204" charset="-122"/>
                        <a:cs typeface="微软雅黑" panose="020B0503020204020204" charset="-122"/>
                      </a:endParaRPr>
                    </a:p>
                  </a:txBody>
                  <a:tcPr marL="6667" marR="6667" marT="6667" marB="0" anchor="t"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hMerge="1">
                  <a:tcP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c hMerge="1">
                  <a:tcPr>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r>
              <a:tr h="1014730">
                <a:tc>
                  <a:txBody>
                    <a:bodyPr/>
                    <a:p>
                      <a:pPr algn="ctr" fontAlgn="ctr"/>
                      <a:r>
                        <a:rPr lang="zh-CN" altLang="en-US" sz="1400" b="1" i="0">
                          <a:solidFill>
                            <a:srgbClr val="FFFFFF"/>
                          </a:solidFill>
                          <a:latin typeface="微软雅黑" panose="020B0503020204020204" charset="-122"/>
                          <a:ea typeface="微软雅黑" panose="020B0503020204020204" charset="-122"/>
                        </a:rPr>
                        <a:t>适应症</a:t>
                      </a:r>
                      <a:endParaRPr lang="zh-CN" altLang="en-US" sz="1400" b="1" i="0">
                        <a:solidFill>
                          <a:srgbClr val="FFFFFF"/>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solidFill>
                      <a:srgbClr val="0458A1"/>
                    </a:solidFill>
                  </a:tcPr>
                </a:tc>
                <a:tc gridSpan="3">
                  <a:txBody>
                    <a:bodyPr/>
                    <a:p>
                      <a:pPr algn="l" fontAlgn="t">
                        <a:lnSpc>
                          <a:spcPct val="120000"/>
                        </a:lnSpc>
                      </a:pP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本品适用于</a:t>
                      </a:r>
                      <a:b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b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转移性激素敏感性前列腺癌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(mHSPC)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成年患者；</a:t>
                      </a:r>
                      <a:b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b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有高危转移风险的非转移性去势抵抗性前列腺癌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(NM-CRPC)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成年患者；</a:t>
                      </a:r>
                      <a:b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b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雄激素剥夺治疗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(ADT)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失败后无症状或有轻微症状且未接受化疗的转移性去势抵抗性前列腺癌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(CRPC)</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成年患者的治疗。</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txBody>
                  <a:tcPr marL="6667" marR="6667" marT="6667" marB="0" anchor="t"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hMerge="1">
                  <a:tcP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c hMerge="1">
                  <a:tcPr>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r>
              <a:tr h="243205">
                <a:tc>
                  <a:txBody>
                    <a:bodyPr/>
                    <a:p>
                      <a:pPr algn="ctr" fontAlgn="ctr"/>
                      <a:r>
                        <a:rPr lang="zh-CN" altLang="en-US" sz="1400" b="1" i="0">
                          <a:solidFill>
                            <a:srgbClr val="FFFFFF"/>
                          </a:solidFill>
                          <a:latin typeface="微软雅黑" panose="020B0503020204020204" charset="-122"/>
                          <a:ea typeface="微软雅黑" panose="020B0503020204020204" charset="-122"/>
                        </a:rPr>
                        <a:t>用法用量</a:t>
                      </a:r>
                      <a:endParaRPr lang="zh-CN" altLang="en-US" sz="1400" b="1" i="0">
                        <a:solidFill>
                          <a:srgbClr val="FFFFFF"/>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solidFill>
                      <a:srgbClr val="0458A1"/>
                    </a:solidFill>
                  </a:tcPr>
                </a:tc>
                <a:tc gridSpan="3">
                  <a:txBody>
                    <a:bodyPr/>
                    <a:p>
                      <a:pPr algn="l" fontAlgn="t"/>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推荐剂量为</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160mg</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恩扎卢胺，每日</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次，口服。</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txBody>
                  <a:tcPr marL="6667" marR="6667" marT="6667" marB="0" anchor="t"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hMerge="1">
                  <a:tcP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c hMerge="1">
                  <a:tcPr>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r>
              <a:tr h="1379855">
                <a:tc>
                  <a:txBody>
                    <a:bodyPr/>
                    <a:p>
                      <a:pPr algn="ctr" fontAlgn="ctr"/>
                      <a:r>
                        <a:rPr lang="zh-CN" altLang="en-US" sz="1400" b="1" i="0">
                          <a:solidFill>
                            <a:srgbClr val="FFFFFF"/>
                          </a:solidFill>
                          <a:latin typeface="微软雅黑" panose="020B0503020204020204" charset="-122"/>
                          <a:ea typeface="微软雅黑" panose="020B0503020204020204" charset="-122"/>
                        </a:rPr>
                        <a:t>疾病情况</a:t>
                      </a:r>
                      <a:endParaRPr lang="zh-CN" altLang="en-US" sz="1400" b="1" i="0">
                        <a:solidFill>
                          <a:srgbClr val="FFFFFF"/>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solidFill>
                      <a:srgbClr val="0458A1"/>
                    </a:solidFill>
                  </a:tcPr>
                </a:tc>
                <a:tc gridSpan="3">
                  <a:txBody>
                    <a:bodyPr/>
                    <a:p>
                      <a:pPr algn="l" fontAlgn="t">
                        <a:lnSpc>
                          <a:spcPct val="120000"/>
                        </a:lnSpc>
                      </a:pP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前列腺癌是男性泌尿生殖系统中最常见的恶性肿瘤，</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中国癌症报告数据显示：</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年我国前列腺癌新发病例约</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13.4</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万，死亡例数约</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4.75</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万。</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2014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中国多中心报告显示：中国初诊伴有远处转移的前列腺癌患者约占</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30.5%</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（新诊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mHSPC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患者）。远处转移是影响患者总生存期的独立风险因素，患者亟需接受有效的药物治疗改善预后 。</a:t>
                      </a:r>
                      <a:b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b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我国高达</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54%</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的患者在初诊时已发生转移，预后较差，特别是进展至转移性去势抵抗性前列腺癌（</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mCRPC</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）阶段后仍存在大量未被满足的治疗需求。</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txBody>
                  <a:tcPr marL="6667" marR="6667" marT="6667" marB="0" anchor="t"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hMerge="1">
                  <a:tcP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c hMerge="1">
                  <a:tcPr>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tcPr>
                </a:tc>
              </a:tr>
              <a:tr h="289560">
                <a:tc>
                  <a:txBody>
                    <a:bodyPr/>
                    <a:p>
                      <a:pPr algn="ctr" fontAlgn="ctr">
                        <a:buNone/>
                      </a:pPr>
                      <a:r>
                        <a:rPr lang="zh-CN" altLang="en-US" sz="1400" b="1" i="0">
                          <a:solidFill>
                            <a:srgbClr val="FFFFFF"/>
                          </a:solidFill>
                          <a:latin typeface="微软雅黑" panose="020B0503020204020204" charset="-122"/>
                          <a:ea typeface="微软雅黑" panose="020B0503020204020204" charset="-122"/>
                        </a:rPr>
                        <a:t>参照药品建议</a:t>
                      </a:r>
                      <a:endParaRPr lang="zh-CN" altLang="en-US" sz="1400" b="1" i="0">
                        <a:solidFill>
                          <a:srgbClr val="FFFFFF"/>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solidFill>
                      <a:srgbClr val="0458A1"/>
                    </a:solidFill>
                  </a:tcPr>
                </a:tc>
                <a:tc gridSpan="3">
                  <a:txBody>
                    <a:bodyPr/>
                    <a:p>
                      <a:pPr algn="l" fontAlgn="t">
                        <a:lnSpc>
                          <a:spcPct val="120000"/>
                        </a:lnSpc>
                        <a:buNone/>
                      </a:pPr>
                      <a:r>
                        <a:rPr lang="zh-CN" altLang="en-US" sz="1400">
                          <a:solidFill>
                            <a:srgbClr val="000000"/>
                          </a:solidFill>
                          <a:latin typeface="微软雅黑" panose="020B0503020204020204" charset="-122"/>
                          <a:ea typeface="微软雅黑" panose="020B0503020204020204" charset="-122"/>
                          <a:sym typeface="+mn-ea"/>
                        </a:rPr>
                        <a:t>恩扎卢胺软胶囊</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txBody>
                  <a:tcPr marL="6667" marR="6667" marT="6667" marB="0" anchor="t"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hMerge="1">
                  <a:tcPr>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hMerge="1">
                  <a:tcPr>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r>
              <a:tr h="243205">
                <a:tc>
                  <a:txBody>
                    <a:bodyPr/>
                    <a:p>
                      <a:pPr algn="ctr" fontAlgn="ctr"/>
                      <a:r>
                        <a:rPr lang="zh-CN" altLang="en-US" sz="1400" b="1" i="0">
                          <a:solidFill>
                            <a:srgbClr val="FFFFFF"/>
                          </a:solidFill>
                          <a:latin typeface="微软雅黑" panose="020B0503020204020204" charset="-122"/>
                          <a:ea typeface="微软雅黑" panose="020B0503020204020204" charset="-122"/>
                        </a:rPr>
                        <a:t>中国大陆首次上市时间</a:t>
                      </a:r>
                      <a:endParaRPr lang="zh-CN" altLang="en-US" sz="1400" b="1" i="0">
                        <a:solidFill>
                          <a:srgbClr val="FFFFFF"/>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solidFill>
                      <a:srgbClr val="0458A1"/>
                    </a:solidFill>
                  </a:tcPr>
                </a:tc>
                <a:tc>
                  <a:txBody>
                    <a:bodyPr/>
                    <a:p>
                      <a:pPr algn="l" fontAlgn="ct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2025</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11</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a:txBody>
                    <a:bodyPr/>
                    <a:p>
                      <a:pPr algn="ctr" fontAlgn="ctr"/>
                      <a:r>
                        <a:rPr lang="zh-CN" altLang="en-US" sz="1400" b="1" i="0">
                          <a:solidFill>
                            <a:srgbClr val="FFFFFF"/>
                          </a:solidFill>
                          <a:latin typeface="微软雅黑" panose="020B0503020204020204" charset="-122"/>
                          <a:ea typeface="微软雅黑" panose="020B0503020204020204" charset="-122"/>
                          <a:cs typeface="微软雅黑" panose="020B0503020204020204" charset="-122"/>
                        </a:rPr>
                        <a:t>是否为</a:t>
                      </a:r>
                      <a:r>
                        <a:rPr lang="en-US" altLang="zh-CN" sz="1400" b="1" i="0">
                          <a:solidFill>
                            <a:srgbClr val="FFFFFF"/>
                          </a:solidFill>
                          <a:latin typeface="微软雅黑" panose="020B0503020204020204" charset="-122"/>
                          <a:ea typeface="微软雅黑" panose="020B0503020204020204" charset="-122"/>
                          <a:cs typeface="微软雅黑" panose="020B0503020204020204" charset="-122"/>
                        </a:rPr>
                        <a:t>OTC</a:t>
                      </a:r>
                      <a:r>
                        <a:rPr lang="zh-CN" altLang="en-US" sz="1400" b="1" i="0">
                          <a:solidFill>
                            <a:srgbClr val="FFFFFF"/>
                          </a:solidFill>
                          <a:latin typeface="微软雅黑" panose="020B0503020204020204" charset="-122"/>
                          <a:ea typeface="微软雅黑" panose="020B0503020204020204" charset="-122"/>
                          <a:cs typeface="微软雅黑" panose="020B0503020204020204" charset="-122"/>
                        </a:rPr>
                        <a:t>药品</a:t>
                      </a:r>
                      <a:endParaRPr lang="zh-CN" altLang="en-US" sz="1400" b="1" i="0">
                        <a:solidFill>
                          <a:srgbClr val="FFFFFF"/>
                        </a:solidFill>
                        <a:latin typeface="微软雅黑" panose="020B0503020204020204" charset="-122"/>
                        <a:ea typeface="微软雅黑" panose="020B0503020204020204" charset="-122"/>
                        <a:cs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solidFill>
                      <a:srgbClr val="0458A1"/>
                    </a:solidFill>
                  </a:tcPr>
                </a:tc>
                <a:tc>
                  <a:txBody>
                    <a:bodyPr/>
                    <a:p>
                      <a:pPr algn="l" fontAlgn="ctr"/>
                      <a:r>
                        <a:rPr lang="zh-CN" altLang="en-US" sz="1400" b="1" i="0">
                          <a:solidFill>
                            <a:srgbClr val="000000"/>
                          </a:solidFill>
                          <a:latin typeface="微软雅黑" panose="020B0503020204020204" charset="-122"/>
                          <a:ea typeface="微软雅黑" panose="020B0503020204020204" charset="-122"/>
                        </a:rPr>
                        <a:t>否</a:t>
                      </a:r>
                      <a:endParaRPr lang="zh-CN" altLang="en-US" sz="1400" b="1" i="0">
                        <a:solidFill>
                          <a:srgbClr val="000000"/>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r>
              <a:tr h="242570">
                <a:tc>
                  <a:txBody>
                    <a:bodyPr/>
                    <a:p>
                      <a:pPr algn="ctr" fontAlgn="ctr"/>
                      <a:r>
                        <a:rPr lang="zh-CN" altLang="en-US" sz="1400" b="1" i="0">
                          <a:solidFill>
                            <a:srgbClr val="FFFFFF"/>
                          </a:solidFill>
                          <a:latin typeface="微软雅黑" panose="020B0503020204020204" charset="-122"/>
                          <a:ea typeface="微软雅黑" panose="020B0503020204020204" charset="-122"/>
                          <a:cs typeface="微软雅黑" panose="020B0503020204020204" charset="-122"/>
                        </a:rPr>
                        <a:t>全球首次上市国家</a:t>
                      </a:r>
                      <a:r>
                        <a:rPr lang="en-US" altLang="zh-CN" sz="1400" b="1" i="0">
                          <a:solidFill>
                            <a:srgbClr val="FFFFFF"/>
                          </a:solidFill>
                          <a:latin typeface="微软雅黑" panose="020B0503020204020204" charset="-122"/>
                          <a:ea typeface="微软雅黑" panose="020B0503020204020204" charset="-122"/>
                          <a:cs typeface="微软雅黑" panose="020B0503020204020204" charset="-122"/>
                        </a:rPr>
                        <a:t>/</a:t>
                      </a:r>
                      <a:r>
                        <a:rPr lang="zh-CN" altLang="en-US" sz="1400" b="1" i="0">
                          <a:solidFill>
                            <a:srgbClr val="FFFFFF"/>
                          </a:solidFill>
                          <a:latin typeface="微软雅黑" panose="020B0503020204020204" charset="-122"/>
                          <a:ea typeface="微软雅黑" panose="020B0503020204020204" charset="-122"/>
                          <a:cs typeface="微软雅黑" panose="020B0503020204020204" charset="-122"/>
                        </a:rPr>
                        <a:t>地区及上市时间</a:t>
                      </a:r>
                      <a:endParaRPr lang="zh-CN" altLang="en-US" sz="1400" b="1" i="0">
                        <a:solidFill>
                          <a:srgbClr val="FFFFFF"/>
                        </a:solidFill>
                        <a:latin typeface="微软雅黑" panose="020B0503020204020204" charset="-122"/>
                        <a:ea typeface="微软雅黑" panose="020B0503020204020204" charset="-122"/>
                        <a:cs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a:noFill/>
                    </a:lnB>
                    <a:solidFill>
                      <a:srgbClr val="0458A1"/>
                    </a:solidFill>
                  </a:tcPr>
                </a:tc>
                <a:tc>
                  <a:txBody>
                    <a:bodyPr/>
                    <a:p>
                      <a:pPr algn="l" fontAlgn="ctr"/>
                      <a:r>
                        <a:rPr lang="zh-CN" altLang="en-US" sz="1400" b="1" i="0">
                          <a:solidFill>
                            <a:srgbClr val="000000"/>
                          </a:solidFill>
                          <a:latin typeface="微软雅黑" panose="020B0503020204020204" charset="-122"/>
                          <a:ea typeface="微软雅黑" panose="020B0503020204020204" charset="-122"/>
                          <a:cs typeface="微软雅黑" panose="020B0503020204020204" charset="-122"/>
                        </a:rPr>
                        <a:t>日本</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b="1" i="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2018</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02</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c>
                  <a:txBody>
                    <a:bodyPr/>
                    <a:p>
                      <a:pPr algn="ctr" fontAlgn="ctr"/>
                      <a:r>
                        <a:rPr lang="zh-CN" altLang="en-US" sz="1400" b="1" i="0">
                          <a:solidFill>
                            <a:srgbClr val="FFFFFF"/>
                          </a:solidFill>
                          <a:latin typeface="微软雅黑" panose="020B0503020204020204" charset="-122"/>
                          <a:ea typeface="微软雅黑" panose="020B0503020204020204" charset="-122"/>
                        </a:rPr>
                        <a:t>目前大陆地区同通用名药品的上市情况</a:t>
                      </a:r>
                      <a:endParaRPr lang="zh-CN" altLang="en-US" sz="1400" b="1" i="0">
                        <a:solidFill>
                          <a:srgbClr val="FFFFFF"/>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a:noFill/>
                    </a:lnB>
                    <a:solidFill>
                      <a:srgbClr val="0458A1"/>
                    </a:solidFill>
                  </a:tcPr>
                </a:tc>
                <a:tc>
                  <a:txBody>
                    <a:bodyPr/>
                    <a:p>
                      <a:pPr algn="l" fontAlgn="ctr"/>
                      <a:r>
                        <a:rPr lang="zh-CN" altLang="en-US" sz="1400" b="0" i="0">
                          <a:solidFill>
                            <a:srgbClr val="000000"/>
                          </a:solidFill>
                          <a:latin typeface="微软雅黑" panose="020B0503020204020204" charset="-122"/>
                          <a:ea typeface="微软雅黑" panose="020B0503020204020204" charset="-122"/>
                        </a:rPr>
                        <a:t>无</a:t>
                      </a:r>
                      <a:endParaRPr lang="zh-CN" altLang="en-US" sz="1400" b="0" i="0">
                        <a:solidFill>
                          <a:srgbClr val="000000"/>
                        </a:solidFill>
                        <a:latin typeface="微软雅黑" panose="020B0503020204020204" charset="-122"/>
                        <a:ea typeface="微软雅黑" panose="020B0503020204020204" charset="-122"/>
                      </a:endParaRPr>
                    </a:p>
                  </a:txBody>
                  <a:tcPr marL="6667" marR="6667" marT="6667" marB="0" anchor="ctr" anchorCtr="0">
                    <a:lnL w="12700" cap="flat" cmpd="sng">
                      <a:solidFill>
                        <a:srgbClr val="BFBFBF"/>
                      </a:solidFill>
                      <a:prstDash val="solid"/>
                      <a:headEnd type="none" w="med" len="med"/>
                      <a:tailEnd type="none" w="med" len="med"/>
                    </a:lnL>
                    <a:lnR w="12700" cap="flat" cmpd="sng">
                      <a:solidFill>
                        <a:srgbClr val="BFBFBF"/>
                      </a:solidFill>
                      <a:prstDash val="solid"/>
                      <a:headEnd type="none" w="med" len="med"/>
                      <a:tailEnd type="none" w="med" len="med"/>
                    </a:lnR>
                    <a:lnT w="12700" cap="flat" cmpd="sng">
                      <a:solidFill>
                        <a:srgbClr val="BFBFBF"/>
                      </a:solidFill>
                      <a:prstDash val="solid"/>
                      <a:headEnd type="none" w="med" len="med"/>
                      <a:tailEnd type="none" w="med" len="med"/>
                    </a:lnT>
                    <a:lnB w="12700" cap="flat" cmpd="sng">
                      <a:solidFill>
                        <a:srgbClr val="BFBFBF"/>
                      </a:solidFill>
                      <a:prstDash val="solid"/>
                      <a:headEnd type="none" w="med" len="med"/>
                      <a:tailEnd type="none" w="med" len="med"/>
                    </a:lnB>
                    <a:noFill/>
                  </a:tcPr>
                </a:tc>
              </a:tr>
            </a:tbl>
          </a:graphicData>
        </a:graphic>
      </p:graphicFrame>
      <p:pic>
        <p:nvPicPr>
          <p:cNvPr id="6" name="图片 5"/>
          <p:cNvPicPr/>
          <p:nvPr/>
        </p:nvPicPr>
        <p:blipFill>
          <a:blip r:embed="rId1"/>
          <a:srcRect b="21052"/>
          <a:stretch>
            <a:fillRect/>
          </a:stretch>
        </p:blipFill>
        <p:spPr>
          <a:xfrm>
            <a:off x="4295140" y="1765935"/>
            <a:ext cx="1147445" cy="986155"/>
          </a:xfrm>
          <a:prstGeom prst="rect">
            <a:avLst/>
          </a:prstGeom>
          <a:effectLst>
            <a:outerShdw blurRad="50800" dist="38100" algn="l" rotWithShape="0">
              <a:prstClr val="black">
                <a:alpha val="40000"/>
              </a:prstClr>
            </a:outerShdw>
          </a:effectLst>
        </p:spPr>
      </p:pic>
      <p:pic>
        <p:nvPicPr>
          <p:cNvPr id="7" name="图片 6"/>
          <p:cNvPicPr/>
          <p:nvPr/>
        </p:nvPicPr>
        <p:blipFill>
          <a:blip r:embed="rId2"/>
          <a:stretch>
            <a:fillRect/>
          </a:stretch>
        </p:blipFill>
        <p:spPr>
          <a:xfrm>
            <a:off x="5872480" y="1765935"/>
            <a:ext cx="1147445" cy="986155"/>
          </a:xfrm>
          <a:prstGeom prst="rect">
            <a:avLst/>
          </a:prstGeom>
          <a:effectLst>
            <a:outerShdw blurRad="50800" dist="38100" algn="l" rotWithShape="0">
              <a:prstClr val="black">
                <a:alpha val="40000"/>
              </a:prstClr>
            </a:outerShdw>
          </a:effectLst>
        </p:spPr>
      </p:pic>
      <p:pic>
        <p:nvPicPr>
          <p:cNvPr id="8" name="图片 7"/>
          <p:cNvPicPr/>
          <p:nvPr/>
        </p:nvPicPr>
        <p:blipFill>
          <a:blip r:embed="rId3"/>
          <a:stretch>
            <a:fillRect/>
          </a:stretch>
        </p:blipFill>
        <p:spPr>
          <a:xfrm>
            <a:off x="8314055" y="1765935"/>
            <a:ext cx="1147445" cy="986155"/>
          </a:xfrm>
          <a:prstGeom prst="rect">
            <a:avLst/>
          </a:prstGeom>
          <a:effectLst>
            <a:outerShdw blurRad="50800" dist="38100" algn="l" rotWithShape="0">
              <a:prstClr val="black">
                <a:alpha val="40000"/>
              </a:prstClr>
            </a:outerShdw>
          </a:effectLst>
        </p:spPr>
      </p:pic>
      <p:pic>
        <p:nvPicPr>
          <p:cNvPr id="9" name="图片 8"/>
          <p:cNvPicPr/>
          <p:nvPr/>
        </p:nvPicPr>
        <p:blipFill>
          <a:blip r:embed="rId4"/>
          <a:stretch>
            <a:fillRect/>
          </a:stretch>
        </p:blipFill>
        <p:spPr>
          <a:xfrm>
            <a:off x="9791700" y="1765935"/>
            <a:ext cx="1147445" cy="986155"/>
          </a:xfrm>
          <a:prstGeom prst="rect">
            <a:avLst/>
          </a:prstGeom>
          <a:effectLst>
            <a:outerShdw blurRad="50800" dist="38100" algn="l" rotWithShape="0">
              <a:prstClr val="black">
                <a:alpha val="40000"/>
              </a:prstClr>
            </a:outerShdw>
          </a:effectLst>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圆角 35"/>
          <p:cNvSpPr/>
          <p:nvPr/>
        </p:nvSpPr>
        <p:spPr>
          <a:xfrm>
            <a:off x="3119881" y="2238454"/>
            <a:ext cx="46738" cy="771446"/>
          </a:xfrm>
          <a:prstGeom prst="roundRect">
            <a:avLst>
              <a:gd name="adj" fmla="val 1993"/>
            </a:avLst>
          </a:prstGeom>
          <a:solidFill>
            <a:schemeClr val="accent1"/>
          </a:solidFill>
          <a:ln w="12700" cap="flat" cmpd="sng" algn="ctr">
            <a:solidFill>
              <a:srgbClr val="FFFFFF">
                <a:lumMod val="85000"/>
              </a:srgbClr>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37" name="矩形: 圆角 36"/>
          <p:cNvSpPr/>
          <p:nvPr/>
        </p:nvSpPr>
        <p:spPr>
          <a:xfrm>
            <a:off x="3119881" y="3240268"/>
            <a:ext cx="46738" cy="701315"/>
          </a:xfrm>
          <a:prstGeom prst="roundRect">
            <a:avLst>
              <a:gd name="adj" fmla="val 1993"/>
            </a:avLst>
          </a:prstGeom>
          <a:solidFill>
            <a:schemeClr val="accent1"/>
          </a:solidFill>
          <a:ln w="12700" cap="flat" cmpd="sng" algn="ctr">
            <a:solidFill>
              <a:srgbClr val="FFFFFF">
                <a:lumMod val="85000"/>
              </a:srgbClr>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38" name="矩形: 圆角 37"/>
          <p:cNvSpPr/>
          <p:nvPr/>
        </p:nvSpPr>
        <p:spPr>
          <a:xfrm>
            <a:off x="3119881" y="4291052"/>
            <a:ext cx="46738" cy="771446"/>
          </a:xfrm>
          <a:prstGeom prst="roundRect">
            <a:avLst>
              <a:gd name="adj" fmla="val 1993"/>
            </a:avLst>
          </a:prstGeom>
          <a:solidFill>
            <a:schemeClr val="accent1"/>
          </a:solidFill>
          <a:ln w="12700" cap="flat" cmpd="sng" algn="ctr">
            <a:solidFill>
              <a:srgbClr val="FFFFFF">
                <a:lumMod val="85000"/>
              </a:srgbClr>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39" name="矩形: 圆角 38"/>
          <p:cNvSpPr/>
          <p:nvPr/>
        </p:nvSpPr>
        <p:spPr>
          <a:xfrm>
            <a:off x="3119881" y="5400675"/>
            <a:ext cx="46738" cy="771446"/>
          </a:xfrm>
          <a:prstGeom prst="roundRect">
            <a:avLst>
              <a:gd name="adj" fmla="val 1993"/>
            </a:avLst>
          </a:prstGeom>
          <a:solidFill>
            <a:schemeClr val="accent1"/>
          </a:solidFill>
          <a:ln w="12700" cap="flat" cmpd="sng" algn="ctr">
            <a:solidFill>
              <a:srgbClr val="FFFFFF">
                <a:lumMod val="85000"/>
              </a:srgbClr>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35" name="矩形: 圆角 34"/>
          <p:cNvSpPr/>
          <p:nvPr/>
        </p:nvSpPr>
        <p:spPr>
          <a:xfrm>
            <a:off x="3119881" y="1157327"/>
            <a:ext cx="46738" cy="771446"/>
          </a:xfrm>
          <a:prstGeom prst="roundRect">
            <a:avLst>
              <a:gd name="adj" fmla="val 1993"/>
            </a:avLst>
          </a:prstGeom>
          <a:solidFill>
            <a:schemeClr val="accent1"/>
          </a:solidFill>
          <a:ln w="12700" cap="flat" cmpd="sng" algn="ctr">
            <a:solidFill>
              <a:srgbClr val="FFFFFF">
                <a:lumMod val="85000"/>
              </a:srgbClr>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2" name="标题 1"/>
          <p:cNvSpPr>
            <a:spLocks noGrp="1"/>
          </p:cNvSpPr>
          <p:nvPr>
            <p:ph type="title"/>
          </p:nvPr>
        </p:nvSpPr>
        <p:spPr/>
        <p:txBody>
          <a:bodyPr>
            <a:normAutofit/>
          </a:bodyPr>
          <a:lstStyle/>
          <a:p>
            <a:r>
              <a:rPr lang="zh-CN" altLang="en-US" dirty="0"/>
              <a:t>有效性</a:t>
            </a:r>
            <a:r>
              <a:rPr lang="en-US" altLang="zh-CN" dirty="0"/>
              <a:t>(1/4)--</a:t>
            </a:r>
            <a:r>
              <a:rPr lang="zh-CN" altLang="en-US" dirty="0"/>
              <a:t>国内外指南</a:t>
            </a:r>
            <a:r>
              <a:rPr lang="en-US" altLang="zh-CN" dirty="0"/>
              <a:t>/</a:t>
            </a:r>
            <a:r>
              <a:rPr lang="zh-CN" altLang="en-US" dirty="0"/>
              <a:t>共识推荐恩扎卢胺为前列腺癌一线治疗药物</a:t>
            </a:r>
            <a:endParaRPr lang="zh-CN" altLang="en-US" dirty="0"/>
          </a:p>
        </p:txBody>
      </p:sp>
      <p:sp>
        <p:nvSpPr>
          <p:cNvPr id="4" name="文本框 3"/>
          <p:cNvSpPr txBox="1"/>
          <p:nvPr/>
        </p:nvSpPr>
        <p:spPr>
          <a:xfrm>
            <a:off x="3172690" y="1111692"/>
            <a:ext cx="6121977" cy="307777"/>
          </a:xfrm>
          <a:prstGeom prst="rect">
            <a:avLst/>
          </a:prstGeom>
          <a:noFill/>
        </p:spPr>
        <p:txBody>
          <a:bodyPr wrap="square">
            <a:spAutoFit/>
          </a:bodyPr>
          <a:lstStyle/>
          <a:p>
            <a:r>
              <a:rPr lang="en-US" altLang="zh-CN" sz="1400" b="1" i="1" dirty="0">
                <a:solidFill>
                  <a:schemeClr val="accent1"/>
                </a:solidFill>
              </a:rPr>
              <a:t>2022</a:t>
            </a:r>
            <a:r>
              <a:rPr lang="zh-CN" altLang="en-US" sz="1400" b="1" i="1" dirty="0">
                <a:solidFill>
                  <a:schemeClr val="accent1"/>
                </a:solidFill>
              </a:rPr>
              <a:t>版中国泌尿外科和男科疾病诊断治疗指南</a:t>
            </a:r>
            <a:r>
              <a:rPr lang="en-US" altLang="zh-CN" sz="1400" b="1" i="1" dirty="0">
                <a:solidFill>
                  <a:schemeClr val="accent1"/>
                </a:solidFill>
              </a:rPr>
              <a:t>-</a:t>
            </a:r>
            <a:r>
              <a:rPr lang="zh-CN" altLang="en-US" sz="1400" b="1" i="1" dirty="0">
                <a:solidFill>
                  <a:schemeClr val="accent1"/>
                </a:solidFill>
              </a:rPr>
              <a:t>前列腺癌诊断治疗指南</a:t>
            </a:r>
            <a:r>
              <a:rPr lang="en-US" altLang="zh-CN" sz="1400" b="1" i="1" baseline="30000" dirty="0">
                <a:solidFill>
                  <a:schemeClr val="accent1"/>
                </a:solidFill>
              </a:rPr>
              <a:t>1</a:t>
            </a:r>
            <a:endParaRPr lang="zh-CN" altLang="en-US" sz="1400" b="1" i="1" baseline="30000" dirty="0">
              <a:solidFill>
                <a:schemeClr val="accent1"/>
              </a:solidFill>
            </a:endParaRPr>
          </a:p>
        </p:txBody>
      </p:sp>
      <p:sp>
        <p:nvSpPr>
          <p:cNvPr id="6" name="文本框 5"/>
          <p:cNvSpPr txBox="1"/>
          <p:nvPr/>
        </p:nvSpPr>
        <p:spPr>
          <a:xfrm>
            <a:off x="3172690" y="2286297"/>
            <a:ext cx="5026602" cy="307777"/>
          </a:xfrm>
          <a:prstGeom prst="rect">
            <a:avLst/>
          </a:prstGeom>
          <a:noFill/>
        </p:spPr>
        <p:txBody>
          <a:bodyPr wrap="square">
            <a:spAutoFit/>
          </a:bodyPr>
          <a:lstStyle/>
          <a:p>
            <a:r>
              <a:rPr lang="en-US" altLang="zh-CN" sz="1400" b="1" i="1" dirty="0">
                <a:solidFill>
                  <a:schemeClr val="accent1"/>
                </a:solidFill>
              </a:rPr>
              <a:t>2023</a:t>
            </a:r>
            <a:r>
              <a:rPr lang="zh-CN" altLang="en-US" sz="1400" b="1" i="1" dirty="0">
                <a:solidFill>
                  <a:schemeClr val="accent1"/>
                </a:solidFill>
              </a:rPr>
              <a:t>年中国临床肿瘤学（</a:t>
            </a:r>
            <a:r>
              <a:rPr lang="en-US" altLang="zh-CN" sz="1400" b="1" i="1" dirty="0">
                <a:solidFill>
                  <a:schemeClr val="accent1"/>
                </a:solidFill>
              </a:rPr>
              <a:t>CSCO</a:t>
            </a:r>
            <a:r>
              <a:rPr lang="zh-CN" altLang="en-US" sz="1400" b="1" i="1" dirty="0">
                <a:solidFill>
                  <a:schemeClr val="accent1"/>
                </a:solidFill>
              </a:rPr>
              <a:t>）前列腺癌诊疗指南</a:t>
            </a:r>
            <a:r>
              <a:rPr lang="en-US" altLang="zh-CN" sz="1400" b="1" i="1" baseline="30000" dirty="0">
                <a:solidFill>
                  <a:schemeClr val="accent1"/>
                </a:solidFill>
              </a:rPr>
              <a:t>2</a:t>
            </a:r>
            <a:endParaRPr lang="zh-CN" altLang="en-US" sz="1400" b="1" i="1" baseline="30000" dirty="0">
              <a:solidFill>
                <a:schemeClr val="accent1"/>
              </a:solidFill>
            </a:endParaRPr>
          </a:p>
        </p:txBody>
      </p:sp>
      <p:sp>
        <p:nvSpPr>
          <p:cNvPr id="8" name="文本框 7"/>
          <p:cNvSpPr txBox="1"/>
          <p:nvPr/>
        </p:nvSpPr>
        <p:spPr>
          <a:xfrm>
            <a:off x="3172690" y="4249962"/>
            <a:ext cx="4855152" cy="307777"/>
          </a:xfrm>
          <a:prstGeom prst="rect">
            <a:avLst/>
          </a:prstGeom>
          <a:noFill/>
        </p:spPr>
        <p:txBody>
          <a:bodyPr wrap="square">
            <a:spAutoFit/>
          </a:bodyPr>
          <a:lstStyle/>
          <a:p>
            <a:r>
              <a:rPr lang="en-US" altLang="zh-CN" sz="1400" b="1" i="1" dirty="0">
                <a:solidFill>
                  <a:schemeClr val="accent1"/>
                </a:solidFill>
              </a:rPr>
              <a:t>2024</a:t>
            </a:r>
            <a:r>
              <a:rPr lang="zh-CN" altLang="en-US" sz="1400" b="1" i="1" dirty="0">
                <a:solidFill>
                  <a:schemeClr val="accent1"/>
                </a:solidFill>
              </a:rPr>
              <a:t>年</a:t>
            </a:r>
            <a:r>
              <a:rPr lang="en-US" altLang="zh-CN" sz="1400" b="1" i="1" dirty="0">
                <a:solidFill>
                  <a:schemeClr val="accent1"/>
                </a:solidFill>
              </a:rPr>
              <a:t>V3</a:t>
            </a:r>
            <a:r>
              <a:rPr lang="zh-CN" altLang="en-US" sz="1400" b="1" i="1" dirty="0">
                <a:solidFill>
                  <a:schemeClr val="accent1"/>
                </a:solidFill>
              </a:rPr>
              <a:t>美国国立综合癌症网络（</a:t>
            </a:r>
            <a:r>
              <a:rPr lang="en-US" altLang="zh-CN" sz="1400" b="1" i="1" dirty="0">
                <a:solidFill>
                  <a:schemeClr val="accent1"/>
                </a:solidFill>
              </a:rPr>
              <a:t>NCCN</a:t>
            </a:r>
            <a:r>
              <a:rPr lang="zh-CN" altLang="en-US" sz="1400" b="1" i="1" dirty="0">
                <a:solidFill>
                  <a:schemeClr val="accent1"/>
                </a:solidFill>
              </a:rPr>
              <a:t>）前列腺癌指南</a:t>
            </a:r>
            <a:r>
              <a:rPr lang="en-US" altLang="zh-CN" sz="1400" b="1" i="1" baseline="30000" dirty="0">
                <a:solidFill>
                  <a:schemeClr val="accent1"/>
                </a:solidFill>
              </a:rPr>
              <a:t>4</a:t>
            </a:r>
            <a:endParaRPr lang="zh-CN" altLang="en-US" sz="1400" b="1" i="1" baseline="30000" dirty="0">
              <a:solidFill>
                <a:schemeClr val="accent1"/>
              </a:solidFill>
            </a:endParaRPr>
          </a:p>
        </p:txBody>
      </p:sp>
      <p:sp>
        <p:nvSpPr>
          <p:cNvPr id="10" name="文本框 9"/>
          <p:cNvSpPr txBox="1"/>
          <p:nvPr/>
        </p:nvSpPr>
        <p:spPr>
          <a:xfrm>
            <a:off x="3172690" y="5450762"/>
            <a:ext cx="4855152" cy="307777"/>
          </a:xfrm>
          <a:prstGeom prst="rect">
            <a:avLst/>
          </a:prstGeom>
          <a:noFill/>
        </p:spPr>
        <p:txBody>
          <a:bodyPr wrap="square">
            <a:spAutoFit/>
          </a:bodyPr>
          <a:lstStyle/>
          <a:p>
            <a:r>
              <a:rPr lang="en-US" altLang="zh-CN" sz="1400" b="1" i="1" dirty="0">
                <a:solidFill>
                  <a:schemeClr val="accent1"/>
                </a:solidFill>
              </a:rPr>
              <a:t>2024</a:t>
            </a:r>
            <a:r>
              <a:rPr lang="zh-CN" altLang="en-US" sz="1400" b="1" i="1" dirty="0">
                <a:solidFill>
                  <a:schemeClr val="accent1"/>
                </a:solidFill>
              </a:rPr>
              <a:t>年欧洲泌尿外科学会（</a:t>
            </a:r>
            <a:r>
              <a:rPr lang="en-US" altLang="zh-CN" sz="1400" b="1" i="1" dirty="0">
                <a:solidFill>
                  <a:schemeClr val="accent1"/>
                </a:solidFill>
              </a:rPr>
              <a:t>EAU</a:t>
            </a:r>
            <a:r>
              <a:rPr lang="zh-CN" altLang="en-US" sz="1400" b="1" i="1" dirty="0">
                <a:solidFill>
                  <a:schemeClr val="accent1"/>
                </a:solidFill>
              </a:rPr>
              <a:t>）前列腺癌指南</a:t>
            </a:r>
            <a:r>
              <a:rPr lang="en-US" altLang="zh-CN" sz="1400" b="1" i="1" baseline="30000" dirty="0">
                <a:solidFill>
                  <a:schemeClr val="accent1"/>
                </a:solidFill>
              </a:rPr>
              <a:t>5</a:t>
            </a:r>
            <a:endParaRPr lang="zh-CN" altLang="en-US" sz="1400" b="1" i="1" baseline="30000" dirty="0">
              <a:solidFill>
                <a:schemeClr val="accent1"/>
              </a:solidFill>
            </a:endParaRPr>
          </a:p>
        </p:txBody>
      </p:sp>
      <p:sp>
        <p:nvSpPr>
          <p:cNvPr id="12" name="文本框 11"/>
          <p:cNvSpPr txBox="1"/>
          <p:nvPr/>
        </p:nvSpPr>
        <p:spPr>
          <a:xfrm>
            <a:off x="3172690" y="3294432"/>
            <a:ext cx="6674427" cy="307777"/>
          </a:xfrm>
          <a:prstGeom prst="rect">
            <a:avLst/>
          </a:prstGeom>
          <a:noFill/>
        </p:spPr>
        <p:txBody>
          <a:bodyPr wrap="square">
            <a:spAutoFit/>
          </a:bodyPr>
          <a:lstStyle/>
          <a:p>
            <a:r>
              <a:rPr lang="en-US" altLang="zh-CN" sz="1400" b="1" i="1" dirty="0">
                <a:solidFill>
                  <a:schemeClr val="accent1"/>
                </a:solidFill>
              </a:rPr>
              <a:t>2023</a:t>
            </a:r>
            <a:r>
              <a:rPr lang="zh-CN" altLang="en-US" sz="1400" b="1" i="1" dirty="0">
                <a:solidFill>
                  <a:schemeClr val="accent1"/>
                </a:solidFill>
              </a:rPr>
              <a:t>年更新版美国泌尿外科协会（</a:t>
            </a:r>
            <a:r>
              <a:rPr lang="en-US" altLang="zh-CN" sz="1400" b="1" i="1" dirty="0">
                <a:solidFill>
                  <a:schemeClr val="accent1"/>
                </a:solidFill>
              </a:rPr>
              <a:t>AUA</a:t>
            </a:r>
            <a:r>
              <a:rPr lang="zh-CN" altLang="en-US" sz="1400" b="1" i="1" dirty="0">
                <a:solidFill>
                  <a:schemeClr val="accent1"/>
                </a:solidFill>
              </a:rPr>
              <a:t>）晚期前列腺癌指南</a:t>
            </a:r>
            <a:r>
              <a:rPr lang="en-US" altLang="zh-CN" sz="1400" b="1" i="1" baseline="30000" dirty="0">
                <a:solidFill>
                  <a:schemeClr val="accent1"/>
                </a:solidFill>
              </a:rPr>
              <a:t>3</a:t>
            </a:r>
            <a:endParaRPr lang="zh-CN" altLang="en-US" sz="1400" b="1" i="1" baseline="30000" dirty="0">
              <a:solidFill>
                <a:schemeClr val="accent1"/>
              </a:solidFill>
            </a:endParaRPr>
          </a:p>
        </p:txBody>
      </p:sp>
      <p:pic>
        <p:nvPicPr>
          <p:cNvPr id="14" name="图片 13"/>
          <p:cNvPicPr/>
          <p:nvPr/>
        </p:nvPicPr>
        <p:blipFill>
          <a:blip r:embed="rId1"/>
          <a:srcRect t="1" b="7497"/>
          <a:stretch>
            <a:fillRect/>
          </a:stretch>
        </p:blipFill>
        <p:spPr>
          <a:xfrm>
            <a:off x="763732" y="1207511"/>
            <a:ext cx="2200275" cy="695325"/>
          </a:xfrm>
          <a:prstGeom prst="rect">
            <a:avLst/>
          </a:prstGeom>
          <a:effectLst>
            <a:outerShdw blurRad="50800" dist="38100" dir="5400000" algn="t" rotWithShape="0">
              <a:prstClr val="black">
                <a:alpha val="40000"/>
              </a:prstClr>
            </a:outerShdw>
          </a:effectLst>
        </p:spPr>
      </p:pic>
      <p:pic>
        <p:nvPicPr>
          <p:cNvPr id="16" name="图片 15"/>
          <p:cNvPicPr/>
          <p:nvPr/>
        </p:nvPicPr>
        <p:blipFill>
          <a:blip r:embed="rId2"/>
          <a:srcRect b="7416"/>
          <a:stretch>
            <a:fillRect/>
          </a:stretch>
        </p:blipFill>
        <p:spPr>
          <a:xfrm>
            <a:off x="763732" y="2244436"/>
            <a:ext cx="2200275" cy="695325"/>
          </a:xfrm>
          <a:prstGeom prst="rect">
            <a:avLst/>
          </a:prstGeom>
          <a:effectLst>
            <a:outerShdw blurRad="50800" dist="38100" dir="5400000" algn="t" rotWithShape="0">
              <a:prstClr val="black">
                <a:alpha val="40000"/>
              </a:prstClr>
            </a:outerShdw>
          </a:effectLst>
        </p:spPr>
      </p:pic>
      <p:pic>
        <p:nvPicPr>
          <p:cNvPr id="18" name="图片 17"/>
          <p:cNvPicPr/>
          <p:nvPr/>
        </p:nvPicPr>
        <p:blipFill>
          <a:blip r:embed="rId3"/>
          <a:srcRect r="1959"/>
          <a:stretch>
            <a:fillRect/>
          </a:stretch>
        </p:blipFill>
        <p:spPr>
          <a:xfrm>
            <a:off x="763732" y="5447434"/>
            <a:ext cx="2200275" cy="695325"/>
          </a:xfrm>
          <a:prstGeom prst="rect">
            <a:avLst/>
          </a:prstGeom>
          <a:effectLst>
            <a:outerShdw blurRad="50800" dist="38100" dir="5400000" algn="t" rotWithShape="0">
              <a:prstClr val="black">
                <a:alpha val="40000"/>
              </a:prstClr>
            </a:outerShdw>
          </a:effectLst>
        </p:spPr>
      </p:pic>
      <p:pic>
        <p:nvPicPr>
          <p:cNvPr id="20" name="图片 19"/>
          <p:cNvPicPr/>
          <p:nvPr/>
        </p:nvPicPr>
        <p:blipFill>
          <a:blip r:embed="rId4"/>
          <a:srcRect t="1" r="1678" b="1738"/>
          <a:stretch>
            <a:fillRect/>
          </a:stretch>
        </p:blipFill>
        <p:spPr>
          <a:xfrm>
            <a:off x="763732" y="3230707"/>
            <a:ext cx="2200275" cy="695325"/>
          </a:xfrm>
          <a:prstGeom prst="rect">
            <a:avLst/>
          </a:prstGeom>
          <a:solidFill>
            <a:schemeClr val="accent1"/>
          </a:solidFill>
          <a:effectLst>
            <a:outerShdw blurRad="50800" dist="38100" dir="5400000" algn="t" rotWithShape="0">
              <a:prstClr val="black">
                <a:alpha val="40000"/>
              </a:prstClr>
            </a:outerShdw>
          </a:effectLst>
        </p:spPr>
      </p:pic>
      <p:pic>
        <p:nvPicPr>
          <p:cNvPr id="22" name="图片 21"/>
          <p:cNvPicPr/>
          <p:nvPr/>
        </p:nvPicPr>
        <p:blipFill>
          <a:blip r:embed="rId5"/>
          <a:srcRect t="7334" b="8666"/>
          <a:stretch>
            <a:fillRect/>
          </a:stretch>
        </p:blipFill>
        <p:spPr>
          <a:xfrm>
            <a:off x="763732" y="4257675"/>
            <a:ext cx="2200275" cy="695325"/>
          </a:xfrm>
          <a:prstGeom prst="rect">
            <a:avLst/>
          </a:prstGeom>
          <a:effectLst>
            <a:outerShdw blurRad="50800" dist="38100" dir="5400000" algn="t" rotWithShape="0">
              <a:prstClr val="black">
                <a:alpha val="40000"/>
              </a:prstClr>
            </a:outerShdw>
          </a:effectLst>
        </p:spPr>
      </p:pic>
      <p:sp>
        <p:nvSpPr>
          <p:cNvPr id="24" name="文本框 23"/>
          <p:cNvSpPr txBox="1"/>
          <p:nvPr/>
        </p:nvSpPr>
        <p:spPr>
          <a:xfrm>
            <a:off x="3172690" y="1393159"/>
            <a:ext cx="7558521" cy="523220"/>
          </a:xfrm>
          <a:prstGeom prst="rect">
            <a:avLst/>
          </a:prstGeom>
          <a:noFill/>
        </p:spPr>
        <p:txBody>
          <a:bodyPr wrap="square">
            <a:spAutoFit/>
          </a:bodyPr>
          <a:lstStyle/>
          <a:p>
            <a:r>
              <a:rPr lang="zh-CN" altLang="en-US" sz="1400" dirty="0"/>
              <a:t>对于初诊转移且可耐受恩扎卢胺治疗的患者，采用药物</a:t>
            </a:r>
            <a:r>
              <a:rPr lang="en-US" altLang="zh-CN" sz="1400" dirty="0"/>
              <a:t>/</a:t>
            </a:r>
            <a:r>
              <a:rPr lang="zh-CN" altLang="en-US" sz="1400" dirty="0"/>
              <a:t>手术去势</a:t>
            </a:r>
            <a:r>
              <a:rPr lang="en-US" altLang="zh-CN" sz="1400" dirty="0"/>
              <a:t>ADT</a:t>
            </a:r>
            <a:r>
              <a:rPr lang="zh-CN" altLang="en-US" sz="1400" dirty="0"/>
              <a:t>联合</a:t>
            </a:r>
            <a:r>
              <a:rPr lang="zh-CN" altLang="en-US" sz="1400" b="1" dirty="0">
                <a:solidFill>
                  <a:srgbClr val="C00000"/>
                </a:solidFill>
              </a:rPr>
              <a:t>恩扎卢胺</a:t>
            </a:r>
            <a:r>
              <a:rPr lang="zh-CN" altLang="en-US" sz="1400" dirty="0"/>
              <a:t>的治疗方案</a:t>
            </a:r>
            <a:r>
              <a:rPr lang="zh-CN" altLang="en-US" sz="1400" b="1" dirty="0">
                <a:solidFill>
                  <a:srgbClr val="C00000"/>
                </a:solidFill>
              </a:rPr>
              <a:t>（证据级别：</a:t>
            </a:r>
            <a:r>
              <a:rPr lang="en-US" altLang="zh-CN" sz="1400" b="1" dirty="0">
                <a:solidFill>
                  <a:srgbClr val="C00000"/>
                </a:solidFill>
              </a:rPr>
              <a:t>1a</a:t>
            </a:r>
            <a:r>
              <a:rPr lang="zh-CN" altLang="en-US" sz="1400" b="1" dirty="0">
                <a:solidFill>
                  <a:srgbClr val="C00000"/>
                </a:solidFill>
              </a:rPr>
              <a:t>；推荐等级：强烈推荐）</a:t>
            </a:r>
            <a:endParaRPr lang="zh-CN" altLang="en-US" sz="1400" b="1" dirty="0">
              <a:solidFill>
                <a:srgbClr val="C00000"/>
              </a:solidFill>
            </a:endParaRPr>
          </a:p>
        </p:txBody>
      </p:sp>
      <p:sp>
        <p:nvSpPr>
          <p:cNvPr id="26" name="文本框 25"/>
          <p:cNvSpPr txBox="1"/>
          <p:nvPr/>
        </p:nvSpPr>
        <p:spPr>
          <a:xfrm>
            <a:off x="3172690" y="2566418"/>
            <a:ext cx="7558521" cy="307777"/>
          </a:xfrm>
          <a:prstGeom prst="rect">
            <a:avLst/>
          </a:prstGeom>
          <a:noFill/>
        </p:spPr>
        <p:txBody>
          <a:bodyPr wrap="square">
            <a:spAutoFit/>
          </a:bodyPr>
          <a:lstStyle/>
          <a:p>
            <a:r>
              <a:rPr lang="zh-CN" altLang="en-US" sz="1400" dirty="0"/>
              <a:t>高瘤负荷及低瘤负荷</a:t>
            </a:r>
            <a:r>
              <a:rPr lang="en-US" altLang="zh-CN" sz="1400" dirty="0" err="1"/>
              <a:t>mHSPC</a:t>
            </a:r>
            <a:r>
              <a:rPr lang="zh-CN" altLang="en-US" sz="1400" dirty="0"/>
              <a:t>患者，</a:t>
            </a:r>
            <a:r>
              <a:rPr lang="zh-CN" altLang="en-US" sz="1400" b="1" dirty="0">
                <a:solidFill>
                  <a:srgbClr val="C00000"/>
                </a:solidFill>
              </a:rPr>
              <a:t>恩扎卢胺</a:t>
            </a:r>
            <a:r>
              <a:rPr lang="en-US" altLang="zh-CN" sz="1400" dirty="0"/>
              <a:t>+ADT</a:t>
            </a:r>
            <a:r>
              <a:rPr lang="zh-CN" altLang="en-US" sz="1400" dirty="0"/>
              <a:t>方案均为</a:t>
            </a:r>
            <a:r>
              <a:rPr lang="en-US" altLang="zh-CN" sz="1400" dirty="0"/>
              <a:t>I</a:t>
            </a:r>
            <a:r>
              <a:rPr lang="zh-CN" altLang="en-US" sz="1400" dirty="0"/>
              <a:t>级推荐</a:t>
            </a:r>
            <a:r>
              <a:rPr lang="zh-CN" altLang="en-US" sz="1400" b="1" dirty="0">
                <a:solidFill>
                  <a:srgbClr val="C00000"/>
                </a:solidFill>
              </a:rPr>
              <a:t>（</a:t>
            </a:r>
            <a:r>
              <a:rPr lang="en-US" altLang="zh-CN" sz="1400" b="1" dirty="0">
                <a:solidFill>
                  <a:srgbClr val="C00000"/>
                </a:solidFill>
              </a:rPr>
              <a:t>IA</a:t>
            </a:r>
            <a:r>
              <a:rPr lang="zh-CN" altLang="en-US" sz="1400" b="1" dirty="0">
                <a:solidFill>
                  <a:srgbClr val="C00000"/>
                </a:solidFill>
              </a:rPr>
              <a:t>类证据）</a:t>
            </a:r>
            <a:endParaRPr lang="zh-CN" altLang="en-US" sz="1400" b="1" dirty="0">
              <a:solidFill>
                <a:srgbClr val="C00000"/>
              </a:solidFill>
            </a:endParaRPr>
          </a:p>
        </p:txBody>
      </p:sp>
      <p:sp>
        <p:nvSpPr>
          <p:cNvPr id="28" name="文本框 27"/>
          <p:cNvSpPr txBox="1"/>
          <p:nvPr/>
        </p:nvSpPr>
        <p:spPr>
          <a:xfrm>
            <a:off x="3172690" y="4526929"/>
            <a:ext cx="7558521" cy="523220"/>
          </a:xfrm>
          <a:prstGeom prst="rect">
            <a:avLst/>
          </a:prstGeom>
          <a:noFill/>
        </p:spPr>
        <p:txBody>
          <a:bodyPr wrap="square">
            <a:spAutoFit/>
          </a:bodyPr>
          <a:lstStyle/>
          <a:p>
            <a:r>
              <a:rPr lang="zh-CN" altLang="en-US" sz="1400" dirty="0"/>
              <a:t>转移性去势抵抗性前列腺癌（</a:t>
            </a:r>
            <a:r>
              <a:rPr lang="en-US" altLang="zh-CN" sz="1400" dirty="0" err="1"/>
              <a:t>mCSPC</a:t>
            </a:r>
            <a:r>
              <a:rPr lang="zh-CN" altLang="en-US" sz="1400" dirty="0"/>
              <a:t>）全人群患者（包括高瘤同时性转移、高瘤异时性转移、低瘤同时性转移、低瘤异时性转移各分类），</a:t>
            </a:r>
            <a:r>
              <a:rPr lang="zh-CN" altLang="en-US" sz="1400" b="1" dirty="0">
                <a:solidFill>
                  <a:srgbClr val="C00000"/>
                </a:solidFill>
              </a:rPr>
              <a:t>恩扎卢胺</a:t>
            </a:r>
            <a:r>
              <a:rPr lang="en-US" altLang="zh-CN" sz="1400" dirty="0"/>
              <a:t>+ADT</a:t>
            </a:r>
            <a:r>
              <a:rPr lang="zh-CN" altLang="en-US" sz="1400" dirty="0"/>
              <a:t>方案均为首选方案</a:t>
            </a:r>
            <a:r>
              <a:rPr lang="zh-CN" altLang="en-US" sz="1400" b="1" dirty="0">
                <a:solidFill>
                  <a:srgbClr val="C00000"/>
                </a:solidFill>
              </a:rPr>
              <a:t>（</a:t>
            </a:r>
            <a:r>
              <a:rPr lang="en-US" altLang="zh-CN" sz="1400" b="1" dirty="0">
                <a:solidFill>
                  <a:srgbClr val="C00000"/>
                </a:solidFill>
              </a:rPr>
              <a:t>1</a:t>
            </a:r>
            <a:r>
              <a:rPr lang="zh-CN" altLang="en-US" sz="1400" b="1" dirty="0">
                <a:solidFill>
                  <a:srgbClr val="C00000"/>
                </a:solidFill>
              </a:rPr>
              <a:t>类推荐）</a:t>
            </a:r>
            <a:endParaRPr lang="zh-CN" altLang="en-US" sz="1400" b="1" dirty="0">
              <a:solidFill>
                <a:srgbClr val="C00000"/>
              </a:solidFill>
            </a:endParaRPr>
          </a:p>
        </p:txBody>
      </p:sp>
      <p:sp>
        <p:nvSpPr>
          <p:cNvPr id="30" name="文本框 29"/>
          <p:cNvSpPr txBox="1"/>
          <p:nvPr/>
        </p:nvSpPr>
        <p:spPr>
          <a:xfrm>
            <a:off x="3172691" y="5711402"/>
            <a:ext cx="7342910" cy="523220"/>
          </a:xfrm>
          <a:prstGeom prst="rect">
            <a:avLst/>
          </a:prstGeom>
          <a:noFill/>
        </p:spPr>
        <p:txBody>
          <a:bodyPr wrap="square">
            <a:spAutoFit/>
          </a:bodyPr>
          <a:lstStyle/>
          <a:p>
            <a:r>
              <a:rPr lang="en-US" altLang="zh-CN" sz="1400" dirty="0" err="1"/>
              <a:t>mHSPC</a:t>
            </a:r>
            <a:r>
              <a:rPr lang="zh-CN" altLang="en-US" sz="1400" dirty="0"/>
              <a:t>患者的一线治疗，对于转移性疾病且可耐受恩扎卢胺治疗的患者，应给予</a:t>
            </a:r>
            <a:r>
              <a:rPr lang="en-US" altLang="zh-CN" sz="1400" dirty="0"/>
              <a:t>ADT</a:t>
            </a:r>
            <a:r>
              <a:rPr lang="zh-CN" altLang="en-US" sz="1400" dirty="0"/>
              <a:t>联合</a:t>
            </a:r>
            <a:r>
              <a:rPr lang="zh-CN" altLang="en-US" sz="1400" b="1" dirty="0">
                <a:solidFill>
                  <a:srgbClr val="C00000"/>
                </a:solidFill>
              </a:rPr>
              <a:t>恩扎卢胺</a:t>
            </a:r>
            <a:r>
              <a:rPr lang="zh-CN" altLang="en-US" sz="1400" dirty="0"/>
              <a:t>治疗方案</a:t>
            </a:r>
            <a:r>
              <a:rPr lang="zh-CN" altLang="en-US" sz="1400" b="1" dirty="0">
                <a:solidFill>
                  <a:srgbClr val="C00000"/>
                </a:solidFill>
              </a:rPr>
              <a:t>（推荐级别：强）</a:t>
            </a:r>
            <a:endParaRPr lang="zh-CN" altLang="en-US" sz="1400" b="1" dirty="0">
              <a:solidFill>
                <a:srgbClr val="C00000"/>
              </a:solidFill>
            </a:endParaRPr>
          </a:p>
        </p:txBody>
      </p:sp>
      <p:sp>
        <p:nvSpPr>
          <p:cNvPr id="32" name="文本框 31"/>
          <p:cNvSpPr txBox="1"/>
          <p:nvPr/>
        </p:nvSpPr>
        <p:spPr>
          <a:xfrm>
            <a:off x="3172690" y="3575204"/>
            <a:ext cx="7558521" cy="307777"/>
          </a:xfrm>
          <a:prstGeom prst="rect">
            <a:avLst/>
          </a:prstGeom>
          <a:noFill/>
        </p:spPr>
        <p:txBody>
          <a:bodyPr wrap="square">
            <a:spAutoFit/>
          </a:bodyPr>
          <a:lstStyle/>
          <a:p>
            <a:r>
              <a:rPr lang="en-US" altLang="zh-CN" sz="1400" dirty="0" err="1"/>
              <a:t>mHSPC</a:t>
            </a:r>
            <a:r>
              <a:rPr lang="zh-CN" altLang="en-US" sz="1400" dirty="0"/>
              <a:t>患者，应给予</a:t>
            </a:r>
            <a:r>
              <a:rPr lang="en-US" altLang="zh-CN" sz="1400" dirty="0"/>
              <a:t>ADT</a:t>
            </a:r>
            <a:r>
              <a:rPr lang="zh-CN" altLang="en-US" sz="1400" dirty="0"/>
              <a:t>联合雄激素通路靶向治疗</a:t>
            </a:r>
            <a:r>
              <a:rPr lang="zh-CN" altLang="en-US" sz="1400" b="1" dirty="0">
                <a:solidFill>
                  <a:srgbClr val="C00000"/>
                </a:solidFill>
              </a:rPr>
              <a:t>恩扎卢胺（强推荐，证据级别 </a:t>
            </a:r>
            <a:r>
              <a:rPr lang="en-US" altLang="zh-CN" sz="1400" b="1" dirty="0">
                <a:solidFill>
                  <a:srgbClr val="C00000"/>
                </a:solidFill>
              </a:rPr>
              <a:t>A</a:t>
            </a:r>
            <a:r>
              <a:rPr lang="zh-CN" altLang="en-US" sz="1400" b="1" dirty="0">
                <a:solidFill>
                  <a:srgbClr val="C00000"/>
                </a:solidFill>
              </a:rPr>
              <a:t>级）</a:t>
            </a:r>
            <a:endParaRPr lang="zh-CN" altLang="en-US" sz="1400" b="1" dirty="0">
              <a:solidFill>
                <a:srgbClr val="C00000"/>
              </a:solidFill>
            </a:endParaRPr>
          </a:p>
        </p:txBody>
      </p:sp>
      <p:sp>
        <p:nvSpPr>
          <p:cNvPr id="34" name="文本框 33"/>
          <p:cNvSpPr txBox="1"/>
          <p:nvPr/>
        </p:nvSpPr>
        <p:spPr>
          <a:xfrm>
            <a:off x="619124" y="6415385"/>
            <a:ext cx="10601325" cy="338554"/>
          </a:xfrm>
          <a:prstGeom prst="rect">
            <a:avLst/>
          </a:prstGeom>
          <a:noFill/>
        </p:spPr>
        <p:txBody>
          <a:bodyPr wrap="square">
            <a:spAutoFit/>
          </a:bodyPr>
          <a:lstStyle/>
          <a:p>
            <a:r>
              <a:rPr lang="en-US" altLang="zh-CN" sz="800" dirty="0"/>
              <a:t>1. </a:t>
            </a:r>
            <a:r>
              <a:rPr lang="zh-CN" altLang="en-US" sz="800" dirty="0"/>
              <a:t>中国泌尿外科和男科疾病诊断治疗指南 </a:t>
            </a:r>
            <a:r>
              <a:rPr lang="en-US" altLang="zh-CN" sz="800" dirty="0"/>
              <a:t>(2022</a:t>
            </a:r>
            <a:r>
              <a:rPr lang="zh-CN" altLang="en-US" sz="800" dirty="0"/>
              <a:t>年版</a:t>
            </a:r>
            <a:r>
              <a:rPr lang="en-US" altLang="zh-CN" sz="800" dirty="0"/>
              <a:t>) </a:t>
            </a:r>
            <a:r>
              <a:rPr lang="zh-CN" altLang="en-US" sz="800" dirty="0"/>
              <a:t>：</a:t>
            </a:r>
            <a:r>
              <a:rPr lang="en-US" altLang="zh-CN" sz="800" dirty="0"/>
              <a:t>167. 2. </a:t>
            </a:r>
            <a:r>
              <a:rPr lang="zh-CN" altLang="en-US" sz="800" dirty="0"/>
              <a:t>中国临床肿瘤学会指南工作委员会</a:t>
            </a:r>
            <a:r>
              <a:rPr lang="en-US" altLang="zh-CN" sz="800" dirty="0"/>
              <a:t>. </a:t>
            </a:r>
            <a:r>
              <a:rPr lang="zh-CN" altLang="en-US" sz="800" dirty="0"/>
              <a:t>前列腺癌诊疗指南 </a:t>
            </a:r>
            <a:r>
              <a:rPr lang="en-US" altLang="zh-CN" sz="800" dirty="0"/>
              <a:t>2023</a:t>
            </a:r>
            <a:r>
              <a:rPr lang="zh-CN" altLang="en-US" sz="800" dirty="0"/>
              <a:t>版：</a:t>
            </a:r>
            <a:r>
              <a:rPr lang="en-US" altLang="zh-CN" sz="800" dirty="0"/>
              <a:t>104-104. 3. </a:t>
            </a:r>
            <a:r>
              <a:rPr lang="da-DK" altLang="zh-CN" sz="800" dirty="0"/>
              <a:t>Lowrance WT et al. J Urol. 2023;209(6):1082-1090. </a:t>
            </a:r>
            <a:r>
              <a:rPr lang="en-US" altLang="zh-CN" sz="800" dirty="0"/>
              <a:t>4. NCCN Clinical Practice Guidelines in Prostate Cancer. v3.2024: PROS 13. 5. EAU-EANM-ESTRO-ESUR-ISUP-SIOG-Guidelines 2024: 115. </a:t>
            </a:r>
            <a:endParaRPr lang="zh-CN" alt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70" y="125730"/>
            <a:ext cx="12190730" cy="773430"/>
          </a:xfrm>
        </p:spPr>
        <p:txBody>
          <a:bodyPr>
            <a:normAutofit fontScale="90000"/>
          </a:bodyPr>
          <a:lstStyle/>
          <a:p>
            <a:pPr algn="ctr"/>
            <a:r>
              <a:rPr lang="zh-CN" altLang="en-US" sz="2335" dirty="0">
                <a:sym typeface="Arial" panose="020B0604020202020204" pitchFamily="34" charset="0"/>
              </a:rPr>
              <a:t>有效性(</a:t>
            </a:r>
            <a:r>
              <a:rPr lang="en-US" altLang="zh-CN" sz="2335" dirty="0">
                <a:sym typeface="Arial" panose="020B0604020202020204" pitchFamily="34" charset="0"/>
              </a:rPr>
              <a:t>2</a:t>
            </a:r>
            <a:r>
              <a:rPr lang="zh-CN" altLang="en-US" sz="2335" dirty="0">
                <a:sym typeface="Arial" panose="020B0604020202020204" pitchFamily="34" charset="0"/>
              </a:rPr>
              <a:t>/</a:t>
            </a:r>
            <a:r>
              <a:rPr lang="en-US" altLang="zh-CN" sz="2335" dirty="0">
                <a:sym typeface="Arial" panose="020B0604020202020204" pitchFamily="34" charset="0"/>
              </a:rPr>
              <a:t>4</a:t>
            </a:r>
            <a:r>
              <a:rPr lang="zh-CN" altLang="en-US" sz="2335" dirty="0">
                <a:sym typeface="Arial" panose="020B0604020202020204" pitchFamily="34" charset="0"/>
              </a:rPr>
              <a:t>)</a:t>
            </a:r>
            <a:r>
              <a:rPr lang="zh-CN" altLang="en-US" sz="2335" dirty="0"/>
              <a:t>恩扎卢胺显著改善未化疗</a:t>
            </a:r>
            <a:r>
              <a:rPr lang="en-US" altLang="zh-CN" sz="2335" dirty="0"/>
              <a:t>mCRPC</a:t>
            </a:r>
            <a:r>
              <a:rPr lang="zh-CN" altLang="en-US" sz="2335" dirty="0"/>
              <a:t>患者</a:t>
            </a:r>
            <a:r>
              <a:rPr lang="en-US" altLang="zh-CN" sz="2335" dirty="0"/>
              <a:t>OS</a:t>
            </a:r>
            <a:r>
              <a:rPr lang="zh-CN" altLang="en-US" sz="2335" dirty="0"/>
              <a:t>与</a:t>
            </a:r>
            <a:r>
              <a:rPr lang="en-US" altLang="zh-CN" sz="2335" dirty="0"/>
              <a:t>rPFS，</a:t>
            </a:r>
            <a:r>
              <a:rPr lang="zh-CN" altLang="en-US" sz="2335" dirty="0"/>
              <a:t>死亡风险降低</a:t>
            </a:r>
            <a:r>
              <a:rPr lang="zh-CN" altLang="en-US" sz="2335" dirty="0">
                <a:solidFill>
                  <a:srgbClr val="C00000"/>
                </a:solidFill>
              </a:rPr>
              <a:t>29%</a:t>
            </a:r>
            <a:r>
              <a:rPr lang="zh-CN" altLang="en-US" sz="2335" dirty="0"/>
              <a:t>且亚洲人群获益一致</a:t>
            </a:r>
            <a:endParaRPr lang="zh-CN" altLang="en-US" sz="2335" dirty="0"/>
          </a:p>
        </p:txBody>
      </p:sp>
      <p:sp>
        <p:nvSpPr>
          <p:cNvPr id="4" name="文本框 3"/>
          <p:cNvSpPr txBox="1"/>
          <p:nvPr/>
        </p:nvSpPr>
        <p:spPr>
          <a:xfrm>
            <a:off x="1507160" y="1287945"/>
            <a:ext cx="4564026" cy="369332"/>
          </a:xfrm>
          <a:prstGeom prst="rect">
            <a:avLst/>
          </a:prstGeom>
          <a:noFill/>
        </p:spPr>
        <p:txBody>
          <a:bodyPr wrap="square">
            <a:spAutoFit/>
          </a:bodyPr>
          <a:lstStyle/>
          <a:p>
            <a:pPr algn="ctr"/>
            <a:r>
              <a:rPr lang="en-US" altLang="zh-CN" b="1" dirty="0"/>
              <a:t>PREVAIL</a:t>
            </a:r>
            <a:r>
              <a:rPr lang="zh-CN" altLang="en-US" b="1" dirty="0"/>
              <a:t>研究结果显示</a:t>
            </a:r>
            <a:r>
              <a:rPr lang="en-US" altLang="zh-CN" b="1" baseline="30000" dirty="0"/>
              <a:t>1</a:t>
            </a:r>
            <a:r>
              <a:rPr lang="zh-CN" altLang="en-US" b="1" dirty="0"/>
              <a:t>：</a:t>
            </a:r>
            <a:endParaRPr lang="zh-CN" altLang="en-US" b="1" dirty="0"/>
          </a:p>
        </p:txBody>
      </p:sp>
      <p:sp>
        <p:nvSpPr>
          <p:cNvPr id="6" name="文本框 5"/>
          <p:cNvSpPr txBox="1"/>
          <p:nvPr/>
        </p:nvSpPr>
        <p:spPr>
          <a:xfrm>
            <a:off x="550235" y="6492718"/>
            <a:ext cx="6097772" cy="230832"/>
          </a:xfrm>
          <a:prstGeom prst="rect">
            <a:avLst/>
          </a:prstGeom>
          <a:noFill/>
        </p:spPr>
        <p:txBody>
          <a:bodyPr wrap="square">
            <a:spAutoFit/>
          </a:bodyPr>
          <a:lstStyle/>
          <a:p>
            <a:pPr lvl="0">
              <a:defRPr/>
            </a:pPr>
            <a:r>
              <a:rPr kumimoji="0" lang="da-DK"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1. Beer TM, et al. N Engl J Med. 2014;371(5):424-433; 2. </a:t>
            </a:r>
            <a:r>
              <a:rPr lang="en-US" altLang="zh-CN" sz="900" dirty="0">
                <a:solidFill>
                  <a:srgbClr val="000000"/>
                </a:solidFill>
              </a:rPr>
              <a:t>Pu YS,. Adv Ther. 2022;39(6)2641-2656.</a:t>
            </a:r>
            <a:endParaRPr kumimoji="0" lang="da-DK"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sp>
        <p:nvSpPr>
          <p:cNvPr id="34" name="文本框 33"/>
          <p:cNvSpPr txBox="1"/>
          <p:nvPr/>
        </p:nvSpPr>
        <p:spPr>
          <a:xfrm>
            <a:off x="4297558" y="1850917"/>
            <a:ext cx="3400412" cy="845616"/>
          </a:xfrm>
          <a:prstGeom prst="rect">
            <a:avLst/>
          </a:prstGeom>
          <a:solidFill>
            <a:schemeClr val="accent3">
              <a:lumMod val="20000"/>
              <a:lumOff val="80000"/>
              <a:alpha val="35000"/>
            </a:schemeClr>
          </a:solidFill>
        </p:spPr>
        <p:txBody>
          <a:bodyPr wrap="square">
            <a:spAutoFit/>
          </a:bodyPr>
          <a:lstStyle/>
          <a:p>
            <a:pPr>
              <a:lnSpc>
                <a:spcPct val="120000"/>
              </a:lnSpc>
            </a:pPr>
            <a:r>
              <a:rPr lang="zh-CN" altLang="en-US" sz="1400" dirty="0">
                <a:latin typeface="Arial" panose="020B0604020202020204"/>
                <a:ea typeface="微软雅黑" panose="020B0503020204020204" charset="-122"/>
              </a:rPr>
              <a:t>恩扎卢胺</a:t>
            </a:r>
            <a:r>
              <a:rPr lang="en-US" altLang="zh-CN" sz="1400" dirty="0" err="1">
                <a:latin typeface="Arial" panose="020B0604020202020204"/>
                <a:ea typeface="微软雅黑" panose="020B0503020204020204" charset="-122"/>
              </a:rPr>
              <a:t>rPFS</a:t>
            </a:r>
            <a:r>
              <a:rPr lang="zh-CN" altLang="en-US" sz="1400" dirty="0">
                <a:latin typeface="Arial" panose="020B0604020202020204"/>
                <a:ea typeface="微软雅黑" panose="020B0503020204020204" charset="-122"/>
              </a:rPr>
              <a:t>为 </a:t>
            </a:r>
            <a:r>
              <a:rPr lang="en-US" altLang="zh-CN" sz="1400" b="1" dirty="0">
                <a:solidFill>
                  <a:srgbClr val="C00000"/>
                </a:solidFill>
                <a:latin typeface="Arial" panose="020B0604020202020204"/>
                <a:ea typeface="微软雅黑" panose="020B0503020204020204" charset="-122"/>
              </a:rPr>
              <a:t>65%</a:t>
            </a:r>
            <a:r>
              <a:rPr lang="zh-CN" altLang="en-US" sz="1400" dirty="0">
                <a:latin typeface="Arial" panose="020B0604020202020204"/>
                <a:ea typeface="微软雅黑" panose="020B0503020204020204" charset="-122"/>
              </a:rPr>
              <a:t>，安慰剂组仅 </a:t>
            </a:r>
            <a:r>
              <a:rPr lang="en-US" altLang="zh-CN" sz="1400" dirty="0">
                <a:latin typeface="Arial" panose="020B0604020202020204"/>
                <a:ea typeface="微软雅黑" panose="020B0503020204020204" charset="-122"/>
              </a:rPr>
              <a:t>14%</a:t>
            </a:r>
            <a:r>
              <a:rPr lang="zh-CN" altLang="en-US" sz="1400" dirty="0">
                <a:latin typeface="Arial" panose="020B0604020202020204"/>
                <a:ea typeface="微软雅黑" panose="020B0503020204020204" charset="-122"/>
              </a:rPr>
              <a:t>；疾病进展风险</a:t>
            </a:r>
            <a:r>
              <a:rPr lang="zh-CN" altLang="en-US" sz="1400" b="1" dirty="0">
                <a:solidFill>
                  <a:srgbClr val="C00000"/>
                </a:solidFill>
                <a:latin typeface="Arial" panose="020B0604020202020204"/>
                <a:ea typeface="微软雅黑" panose="020B0503020204020204" charset="-122"/>
              </a:rPr>
              <a:t>下降 </a:t>
            </a:r>
            <a:r>
              <a:rPr lang="en-US" altLang="zh-CN" sz="1400" b="1" dirty="0">
                <a:solidFill>
                  <a:srgbClr val="C00000"/>
                </a:solidFill>
                <a:latin typeface="Arial" panose="020B0604020202020204"/>
                <a:ea typeface="微软雅黑" panose="020B0503020204020204" charset="-122"/>
              </a:rPr>
              <a:t>81%</a:t>
            </a:r>
            <a:r>
              <a:rPr lang="zh-CN" altLang="en-US" sz="1400" dirty="0">
                <a:latin typeface="Arial" panose="020B0604020202020204"/>
                <a:ea typeface="微软雅黑" panose="020B0503020204020204" charset="-122"/>
              </a:rPr>
              <a:t>（</a:t>
            </a:r>
            <a:r>
              <a:rPr lang="en-US" altLang="zh-CN" sz="1400" dirty="0">
                <a:latin typeface="Arial" panose="020B0604020202020204"/>
                <a:ea typeface="微软雅黑" panose="020B0503020204020204" charset="-122"/>
              </a:rPr>
              <a:t>HR=0.19</a:t>
            </a:r>
            <a:r>
              <a:rPr lang="zh-CN" altLang="en-US" sz="1400" dirty="0">
                <a:latin typeface="Arial" panose="020B0604020202020204"/>
                <a:ea typeface="微软雅黑" panose="020B0503020204020204" charset="-122"/>
              </a:rPr>
              <a:t>，</a:t>
            </a:r>
            <a:r>
              <a:rPr lang="en-US" altLang="zh-CN" sz="1400" dirty="0">
                <a:latin typeface="Arial" panose="020B0604020202020204"/>
                <a:ea typeface="微软雅黑" panose="020B0503020204020204" charset="-122"/>
              </a:rPr>
              <a:t>95% CI 0.15</a:t>
            </a:r>
            <a:r>
              <a:rPr lang="zh-CN" altLang="en-US" sz="1400" dirty="0">
                <a:latin typeface="Arial" panose="020B0604020202020204"/>
                <a:ea typeface="微软雅黑" panose="020B0503020204020204" charset="-122"/>
              </a:rPr>
              <a:t>～</a:t>
            </a:r>
            <a:r>
              <a:rPr lang="en-US" altLang="zh-CN" sz="1400" dirty="0">
                <a:latin typeface="Arial" panose="020B0604020202020204"/>
                <a:ea typeface="微软雅黑" panose="020B0503020204020204" charset="-122"/>
              </a:rPr>
              <a:t>0.23</a:t>
            </a:r>
            <a:r>
              <a:rPr lang="zh-CN" altLang="en-US" sz="1400" dirty="0">
                <a:latin typeface="Arial" panose="020B0604020202020204"/>
                <a:ea typeface="微软雅黑" panose="020B0503020204020204" charset="-122"/>
              </a:rPr>
              <a:t>，</a:t>
            </a:r>
            <a:r>
              <a:rPr lang="en-US" altLang="zh-CN" sz="1400" dirty="0">
                <a:latin typeface="Arial" panose="020B0604020202020204"/>
                <a:ea typeface="微软雅黑" panose="020B0503020204020204" charset="-122"/>
              </a:rPr>
              <a:t>P</a:t>
            </a:r>
            <a:r>
              <a:rPr lang="zh-CN" altLang="en-US" sz="1400" dirty="0">
                <a:latin typeface="Arial" panose="020B0604020202020204"/>
                <a:ea typeface="微软雅黑" panose="020B0503020204020204" charset="-122"/>
              </a:rPr>
              <a:t>＜</a:t>
            </a:r>
            <a:r>
              <a:rPr lang="en-US" altLang="zh-CN" sz="1400" dirty="0">
                <a:latin typeface="Arial" panose="020B0604020202020204"/>
                <a:ea typeface="微软雅黑" panose="020B0503020204020204" charset="-122"/>
              </a:rPr>
              <a:t>0.001</a:t>
            </a:r>
            <a:r>
              <a:rPr lang="zh-CN" altLang="en-US" sz="1400" dirty="0"/>
              <a:t>）。</a:t>
            </a:r>
            <a:endParaRPr lang="zh-CN" altLang="en-US" sz="1400" dirty="0"/>
          </a:p>
        </p:txBody>
      </p:sp>
      <p:pic>
        <p:nvPicPr>
          <p:cNvPr id="8" name="图片 7"/>
          <p:cNvPicPr/>
          <p:nvPr/>
        </p:nvPicPr>
        <p:blipFill>
          <a:blip r:embed="rId1"/>
          <a:stretch>
            <a:fillRect/>
          </a:stretch>
        </p:blipFill>
        <p:spPr>
          <a:xfrm>
            <a:off x="292580" y="3265748"/>
            <a:ext cx="3665186" cy="2975563"/>
          </a:xfrm>
          <a:prstGeom prst="rect">
            <a:avLst/>
          </a:prstGeom>
          <a:ln>
            <a:solidFill>
              <a:schemeClr val="accent1"/>
            </a:solidFill>
          </a:ln>
          <a:effectLst/>
        </p:spPr>
      </p:pic>
      <p:pic>
        <p:nvPicPr>
          <p:cNvPr id="10" name="图片 9"/>
          <p:cNvPicPr/>
          <p:nvPr/>
        </p:nvPicPr>
        <p:blipFill>
          <a:blip r:embed="rId2"/>
          <a:stretch>
            <a:fillRect/>
          </a:stretch>
        </p:blipFill>
        <p:spPr>
          <a:xfrm>
            <a:off x="4099871" y="3265748"/>
            <a:ext cx="3665186" cy="2975563"/>
          </a:xfrm>
          <a:prstGeom prst="rect">
            <a:avLst/>
          </a:prstGeom>
          <a:ln>
            <a:solidFill>
              <a:schemeClr val="accent1"/>
            </a:solidFill>
          </a:ln>
          <a:effectLst/>
        </p:spPr>
      </p:pic>
      <p:sp>
        <p:nvSpPr>
          <p:cNvPr id="11" name="矩形: 对角圆角 10"/>
          <p:cNvSpPr/>
          <p:nvPr/>
        </p:nvSpPr>
        <p:spPr>
          <a:xfrm>
            <a:off x="957890" y="2891834"/>
            <a:ext cx="2334567" cy="345649"/>
          </a:xfrm>
          <a:prstGeom prst="round2Diag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rPr>
              <a:t>OS</a:t>
            </a:r>
            <a:endParaRPr kumimoji="0" lang="zh-CN" altLang="en-US"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12" name="矩形: 对角圆角 11"/>
          <p:cNvSpPr/>
          <p:nvPr/>
        </p:nvSpPr>
        <p:spPr>
          <a:xfrm>
            <a:off x="4868202" y="2891834"/>
            <a:ext cx="2334567" cy="345649"/>
          </a:xfrm>
          <a:prstGeom prst="round2Diag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b="1" kern="0" dirty="0" err="1">
                <a:solidFill>
                  <a:srgbClr val="FFFFFF"/>
                </a:solidFill>
                <a:latin typeface="Arial" panose="020B0604020202020204"/>
                <a:ea typeface="黑体" panose="02010609060101010101" pitchFamily="49" charset="-122"/>
                <a:sym typeface="Arial" panose="020B0604020202020204" pitchFamily="34" charset="0"/>
              </a:rPr>
              <a:t>rPFS</a:t>
            </a:r>
            <a:endParaRPr kumimoji="0" lang="zh-CN" altLang="en-US"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14" name="文本框 13"/>
          <p:cNvSpPr txBox="1"/>
          <p:nvPr/>
        </p:nvSpPr>
        <p:spPr>
          <a:xfrm>
            <a:off x="167459" y="1840284"/>
            <a:ext cx="4032401" cy="845616"/>
          </a:xfrm>
          <a:prstGeom prst="rect">
            <a:avLst/>
          </a:prstGeom>
          <a:solidFill>
            <a:schemeClr val="accent3">
              <a:lumMod val="20000"/>
              <a:lumOff val="80000"/>
              <a:alpha val="35000"/>
            </a:schemeClr>
          </a:solidFill>
        </p:spPr>
        <p:txBody>
          <a:bodyPr wrap="square">
            <a:spAutoFit/>
          </a:bodyPr>
          <a:lstStyle/>
          <a:p>
            <a:pPr>
              <a:lnSpc>
                <a:spcPct val="120000"/>
              </a:lnSpc>
            </a:pPr>
            <a:r>
              <a:rPr lang="zh-CN" altLang="en-US" sz="1400" dirty="0"/>
              <a:t>恩扎卢胺组 </a:t>
            </a:r>
            <a:r>
              <a:rPr lang="en-US" altLang="zh-CN" sz="1400" b="1" dirty="0">
                <a:solidFill>
                  <a:srgbClr val="C00000"/>
                </a:solidFill>
              </a:rPr>
              <a:t>72%</a:t>
            </a:r>
            <a:r>
              <a:rPr lang="zh-CN" altLang="en-US" sz="1400" dirty="0"/>
              <a:t>患者存活，安慰剂</a:t>
            </a:r>
            <a:r>
              <a:rPr lang="en-US" altLang="zh-CN" sz="1400" dirty="0"/>
              <a:t>63%</a:t>
            </a:r>
            <a:r>
              <a:rPr lang="zh-CN" altLang="en-US" sz="1400" dirty="0"/>
              <a:t>患者存活；全因死亡风险</a:t>
            </a:r>
            <a:r>
              <a:rPr lang="zh-CN" altLang="en-US" sz="1400" b="1" dirty="0">
                <a:solidFill>
                  <a:srgbClr val="C00000"/>
                </a:solidFill>
              </a:rPr>
              <a:t>下降 </a:t>
            </a:r>
            <a:r>
              <a:rPr lang="en-US" altLang="zh-CN" sz="1400" b="1" dirty="0">
                <a:solidFill>
                  <a:srgbClr val="C00000"/>
                </a:solidFill>
              </a:rPr>
              <a:t>29%</a:t>
            </a:r>
            <a:r>
              <a:rPr lang="zh-CN" altLang="en-US" sz="1400" dirty="0"/>
              <a:t>（</a:t>
            </a:r>
            <a:r>
              <a:rPr lang="en-US" altLang="zh-CN" sz="1400" dirty="0"/>
              <a:t>HR=0.71</a:t>
            </a:r>
            <a:r>
              <a:rPr lang="zh-CN" altLang="en-US" sz="1400" dirty="0"/>
              <a:t>，</a:t>
            </a:r>
            <a:r>
              <a:rPr lang="en-US" altLang="zh-CN" sz="1400" dirty="0"/>
              <a:t>95% CI 0.60</a:t>
            </a:r>
            <a:r>
              <a:rPr lang="zh-CN" altLang="en-US" sz="1400" dirty="0"/>
              <a:t>～</a:t>
            </a:r>
            <a:r>
              <a:rPr lang="en-US" altLang="zh-CN" sz="1400" dirty="0"/>
              <a:t>0.84</a:t>
            </a:r>
            <a:r>
              <a:rPr lang="zh-CN" altLang="en-US" sz="1400" dirty="0"/>
              <a:t>，</a:t>
            </a:r>
            <a:r>
              <a:rPr lang="en-US" altLang="zh-CN" sz="1400" dirty="0"/>
              <a:t>P</a:t>
            </a:r>
            <a:r>
              <a:rPr lang="zh-CN" altLang="en-US" sz="1400" dirty="0"/>
              <a:t>＜</a:t>
            </a:r>
            <a:r>
              <a:rPr lang="en-US" altLang="zh-CN" sz="1400" dirty="0"/>
              <a:t>0.001</a:t>
            </a:r>
            <a:r>
              <a:rPr lang="zh-CN" altLang="en-US" sz="1400" dirty="0"/>
              <a:t>）。</a:t>
            </a:r>
            <a:endParaRPr lang="zh-CN" altLang="en-US" sz="1400" dirty="0"/>
          </a:p>
        </p:txBody>
      </p:sp>
      <p:sp>
        <p:nvSpPr>
          <p:cNvPr id="16" name="文本框 15"/>
          <p:cNvSpPr txBox="1"/>
          <p:nvPr/>
        </p:nvSpPr>
        <p:spPr>
          <a:xfrm>
            <a:off x="8353143" y="1287945"/>
            <a:ext cx="3441405" cy="369332"/>
          </a:xfrm>
          <a:prstGeom prst="rect">
            <a:avLst/>
          </a:prstGeom>
          <a:noFill/>
        </p:spPr>
        <p:txBody>
          <a:bodyPr wrap="square">
            <a:spAutoFit/>
          </a:bodyPr>
          <a:lstStyle/>
          <a:p>
            <a:pPr algn="ctr"/>
            <a:r>
              <a:rPr lang="en-US" altLang="zh-CN" b="1" dirty="0"/>
              <a:t>Asian PREVAIL</a:t>
            </a:r>
            <a:r>
              <a:rPr lang="zh-CN" altLang="en-US" b="1" dirty="0"/>
              <a:t>研究结果显示</a:t>
            </a:r>
            <a:r>
              <a:rPr lang="en-US" altLang="zh-CN" b="1" baseline="30000" dirty="0"/>
              <a:t>2</a:t>
            </a:r>
            <a:r>
              <a:rPr lang="zh-CN" altLang="en-US" b="1" dirty="0"/>
              <a:t>：</a:t>
            </a:r>
            <a:endParaRPr lang="zh-CN" altLang="en-US" b="1" dirty="0"/>
          </a:p>
        </p:txBody>
      </p:sp>
      <p:sp>
        <p:nvSpPr>
          <p:cNvPr id="18" name="文本框 17"/>
          <p:cNvSpPr txBox="1"/>
          <p:nvPr/>
        </p:nvSpPr>
        <p:spPr>
          <a:xfrm>
            <a:off x="7974409" y="1840284"/>
            <a:ext cx="4104176" cy="845616"/>
          </a:xfrm>
          <a:prstGeom prst="rect">
            <a:avLst/>
          </a:prstGeom>
          <a:solidFill>
            <a:schemeClr val="accent3">
              <a:lumMod val="20000"/>
              <a:lumOff val="80000"/>
              <a:alpha val="35000"/>
            </a:schemeClr>
          </a:solidFill>
        </p:spPr>
        <p:txBody>
          <a:bodyPr wrap="square">
            <a:spAutoFit/>
          </a:bodyPr>
          <a:lstStyle>
            <a:defPPr>
              <a:defRPr lang="en-US"/>
            </a:defPPr>
            <a:lvl1pPr>
              <a:lnSpc>
                <a:spcPct val="120000"/>
              </a:lnSpc>
              <a:defRPr sz="1400">
                <a:latin typeface="Arial" panose="020B0604020202020204"/>
                <a:ea typeface="微软雅黑" panose="020B0503020204020204" charset="-122"/>
              </a:defRPr>
            </a:lvl1pPr>
          </a:lstStyle>
          <a:p>
            <a:r>
              <a:rPr lang="zh-CN" altLang="en-US" dirty="0"/>
              <a:t>恩扎卢胺组中位 </a:t>
            </a:r>
            <a:r>
              <a:rPr lang="en-US" altLang="zh-CN" dirty="0"/>
              <a:t>PSA </a:t>
            </a:r>
            <a:r>
              <a:rPr lang="zh-CN" altLang="en-US" dirty="0"/>
              <a:t>进展时间 </a:t>
            </a:r>
            <a:r>
              <a:rPr lang="en-US" altLang="zh-CN" b="1" dirty="0">
                <a:solidFill>
                  <a:srgbClr val="C00000"/>
                </a:solidFill>
              </a:rPr>
              <a:t>8.31 </a:t>
            </a:r>
            <a:r>
              <a:rPr lang="zh-CN" altLang="en-US" b="1" dirty="0">
                <a:solidFill>
                  <a:srgbClr val="C00000"/>
                </a:solidFill>
              </a:rPr>
              <a:t>个月</a:t>
            </a:r>
            <a:r>
              <a:rPr lang="zh-CN" altLang="en-US" dirty="0"/>
              <a:t>，安慰剂组仅 </a:t>
            </a:r>
            <a:r>
              <a:rPr lang="en-US" altLang="zh-CN" dirty="0"/>
              <a:t>2.86 </a:t>
            </a:r>
            <a:r>
              <a:rPr lang="zh-CN" altLang="en-US" dirty="0"/>
              <a:t>个月。恩扎卢胺</a:t>
            </a:r>
            <a:r>
              <a:rPr lang="zh-CN" altLang="en-US" b="1" dirty="0">
                <a:solidFill>
                  <a:srgbClr val="C00000"/>
                </a:solidFill>
              </a:rPr>
              <a:t>降低</a:t>
            </a:r>
            <a:r>
              <a:rPr lang="en-US" altLang="zh-CN" b="1" dirty="0">
                <a:solidFill>
                  <a:srgbClr val="C00000"/>
                </a:solidFill>
              </a:rPr>
              <a:t>62%</a:t>
            </a:r>
            <a:r>
              <a:rPr lang="zh-CN" altLang="en-US" b="1" dirty="0">
                <a:solidFill>
                  <a:srgbClr val="C00000"/>
                </a:solidFill>
              </a:rPr>
              <a:t> </a:t>
            </a:r>
            <a:r>
              <a:rPr lang="en-US" altLang="zh-CN" dirty="0"/>
              <a:t>PSA </a:t>
            </a:r>
            <a:r>
              <a:rPr lang="zh-CN" altLang="en-US" dirty="0"/>
              <a:t>进展风险（</a:t>
            </a:r>
            <a:r>
              <a:rPr lang="en-US" altLang="zh-CN" dirty="0"/>
              <a:t>HR=0.38</a:t>
            </a:r>
            <a:r>
              <a:rPr lang="zh-CN" altLang="en-US" dirty="0"/>
              <a:t>，</a:t>
            </a:r>
            <a:r>
              <a:rPr lang="en-US" altLang="zh-CN" dirty="0"/>
              <a:t>95% CI</a:t>
            </a:r>
            <a:r>
              <a:rPr lang="zh-CN" altLang="en-US" dirty="0"/>
              <a:t>：</a:t>
            </a:r>
            <a:r>
              <a:rPr lang="en-US" altLang="zh-CN" dirty="0"/>
              <a:t>0.27</a:t>
            </a:r>
            <a:r>
              <a:rPr lang="zh-CN" altLang="en-US" dirty="0"/>
              <a:t>～</a:t>
            </a:r>
            <a:r>
              <a:rPr lang="en-US" altLang="zh-CN" dirty="0"/>
              <a:t>0.52</a:t>
            </a:r>
            <a:r>
              <a:rPr lang="zh-CN" altLang="en-US" dirty="0"/>
              <a:t>，</a:t>
            </a:r>
            <a:r>
              <a:rPr lang="en-US" altLang="zh-CN" dirty="0"/>
              <a:t>P</a:t>
            </a:r>
            <a:r>
              <a:rPr lang="zh-CN" altLang="en-US" dirty="0"/>
              <a:t>＜</a:t>
            </a:r>
            <a:r>
              <a:rPr lang="en-US" altLang="zh-CN" dirty="0"/>
              <a:t>0.0001</a:t>
            </a:r>
            <a:r>
              <a:rPr lang="zh-CN" altLang="en-US" dirty="0"/>
              <a:t>）。</a:t>
            </a:r>
            <a:endParaRPr lang="zh-CN" altLang="en-US" dirty="0"/>
          </a:p>
        </p:txBody>
      </p:sp>
      <p:pic>
        <p:nvPicPr>
          <p:cNvPr id="20" name="图片 19"/>
          <p:cNvPicPr/>
          <p:nvPr/>
        </p:nvPicPr>
        <p:blipFill>
          <a:blip r:embed="rId3"/>
          <a:stretch>
            <a:fillRect/>
          </a:stretch>
        </p:blipFill>
        <p:spPr>
          <a:xfrm>
            <a:off x="8241252" y="3265748"/>
            <a:ext cx="3665186" cy="2975563"/>
          </a:xfrm>
          <a:prstGeom prst="rect">
            <a:avLst/>
          </a:prstGeom>
          <a:ln>
            <a:solidFill>
              <a:schemeClr val="accent1"/>
            </a:solidFill>
          </a:ln>
          <a:effectLst/>
        </p:spPr>
      </p:pic>
      <p:sp>
        <p:nvSpPr>
          <p:cNvPr id="21" name="矩形: 对角圆角 20"/>
          <p:cNvSpPr/>
          <p:nvPr/>
        </p:nvSpPr>
        <p:spPr>
          <a:xfrm>
            <a:off x="8906562" y="2891834"/>
            <a:ext cx="2334567" cy="345649"/>
          </a:xfrm>
          <a:prstGeom prst="round2DiagRect">
            <a:avLst/>
          </a:prstGeom>
          <a:solidFill>
            <a:schemeClr val="accent1"/>
          </a:solidFill>
          <a:ln w="12700" cap="flat" cmpd="sng" algn="ctr">
            <a:noFill/>
            <a:prstDash val="solid"/>
            <a:miter lim="800000"/>
          </a:ln>
          <a:effectLst/>
        </p:spPr>
        <p:txBody>
          <a:bodyPr rtlCol="0" anchor="ctr"/>
          <a:lstStyle/>
          <a:p>
            <a:pPr lvl="0" algn="ctr">
              <a:defRPr/>
            </a:pPr>
            <a:r>
              <a:rPr lang="en-US" altLang="zh-CN" sz="1600" b="1" kern="0" dirty="0">
                <a:solidFill>
                  <a:srgbClr val="FFFFFF"/>
                </a:solidFill>
                <a:latin typeface="+mn-ea"/>
                <a:sym typeface="Arial" panose="020B0604020202020204" pitchFamily="34" charset="0"/>
              </a:rPr>
              <a:t>PSA</a:t>
            </a:r>
            <a:r>
              <a:rPr lang="zh-CN" altLang="en-US" sz="1600" b="1" kern="0" dirty="0">
                <a:solidFill>
                  <a:srgbClr val="FFFFFF"/>
                </a:solidFill>
                <a:latin typeface="+mn-ea"/>
                <a:sym typeface="Arial" panose="020B0604020202020204" pitchFamily="34" charset="0"/>
              </a:rPr>
              <a:t>无进展患者比例</a:t>
            </a:r>
            <a:endParaRPr lang="zh-CN" altLang="en-US" sz="1600" b="1" kern="0" dirty="0">
              <a:solidFill>
                <a:srgbClr val="FFFFFF"/>
              </a:solidFill>
              <a:latin typeface="+mn-ea"/>
              <a:sym typeface="Arial" panose="020B0604020202020204" pitchFamily="34" charset="0"/>
            </a:endParaRPr>
          </a:p>
        </p:txBody>
      </p:sp>
      <p:cxnSp>
        <p:nvCxnSpPr>
          <p:cNvPr id="24" name="直接连接符 23"/>
          <p:cNvCxnSpPr/>
          <p:nvPr/>
        </p:nvCxnSpPr>
        <p:spPr>
          <a:xfrm>
            <a:off x="287075" y="1690576"/>
            <a:ext cx="727267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415424" y="1690576"/>
            <a:ext cx="3099632"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 y="330200"/>
            <a:ext cx="11998325" cy="604520"/>
          </a:xfrm>
        </p:spPr>
        <p:txBody>
          <a:bodyPr>
            <a:normAutofit fontScale="90000"/>
          </a:bodyPr>
          <a:lstStyle/>
          <a:p>
            <a:r>
              <a:rPr lang="zh-CN" altLang="en-US" sz="2220" dirty="0">
                <a:sym typeface="Arial" panose="020B0604020202020204" pitchFamily="34" charset="0"/>
              </a:rPr>
              <a:t>有效性</a:t>
            </a:r>
            <a:r>
              <a:rPr lang="en-US" altLang="zh-CN" sz="2220" dirty="0">
                <a:sym typeface="Arial" panose="020B0604020202020204" pitchFamily="34" charset="0"/>
              </a:rPr>
              <a:t>(3/4)--</a:t>
            </a:r>
            <a:r>
              <a:rPr lang="en-US" altLang="zh-CN" sz="2220" dirty="0"/>
              <a:t>nmCRPC</a:t>
            </a:r>
            <a:r>
              <a:rPr lang="zh-CN" altLang="en-US" sz="2220" dirty="0"/>
              <a:t>治疗里程碑：恩扎卢胺组中位</a:t>
            </a:r>
            <a:r>
              <a:rPr lang="en-US" altLang="zh-CN" sz="2220" dirty="0"/>
              <a:t>MFS</a:t>
            </a:r>
            <a:r>
              <a:rPr lang="zh-CN" altLang="en-US" sz="2220" dirty="0"/>
              <a:t>达</a:t>
            </a:r>
            <a:r>
              <a:rPr lang="zh-CN" altLang="en-US" sz="2220" dirty="0">
                <a:solidFill>
                  <a:srgbClr val="C00000"/>
                </a:solidFill>
              </a:rPr>
              <a:t>36.6个月</a:t>
            </a:r>
            <a:r>
              <a:rPr lang="zh-CN" altLang="en-US" sz="2220" dirty="0"/>
              <a:t>，转移/死亡风险降低</a:t>
            </a:r>
            <a:r>
              <a:rPr lang="en-US" altLang="zh-CN" sz="2220" dirty="0">
                <a:solidFill>
                  <a:srgbClr val="C00000"/>
                </a:solidFill>
              </a:rPr>
              <a:t>71%</a:t>
            </a:r>
            <a:r>
              <a:rPr lang="zh-CN" altLang="en-US" sz="2220" dirty="0"/>
              <a:t>（</a:t>
            </a:r>
            <a:r>
              <a:rPr lang="en-US" altLang="zh-CN" sz="2220" dirty="0"/>
              <a:t>HR=0.29）</a:t>
            </a:r>
            <a:endParaRPr lang="en-US" altLang="zh-CN" sz="2220" dirty="0"/>
          </a:p>
        </p:txBody>
      </p:sp>
      <p:sp>
        <p:nvSpPr>
          <p:cNvPr id="4" name="文本框 3"/>
          <p:cNvSpPr txBox="1"/>
          <p:nvPr/>
        </p:nvSpPr>
        <p:spPr>
          <a:xfrm>
            <a:off x="762886" y="1149720"/>
            <a:ext cx="6097772" cy="369332"/>
          </a:xfrm>
          <a:prstGeom prst="rect">
            <a:avLst/>
          </a:prstGeom>
          <a:noFill/>
        </p:spPr>
        <p:txBody>
          <a:bodyPr wrap="square">
            <a:spAutoFit/>
          </a:bodyPr>
          <a:lstStyle/>
          <a:p>
            <a:r>
              <a:rPr lang="en-US" altLang="zh-CN" b="1" dirty="0"/>
              <a:t>PROSPER</a:t>
            </a:r>
            <a:r>
              <a:rPr lang="zh-CN" altLang="en-US" b="1" dirty="0"/>
              <a:t>研究结果显示：</a:t>
            </a:r>
            <a:endParaRPr lang="zh-CN" altLang="en-US" b="1" dirty="0"/>
          </a:p>
        </p:txBody>
      </p:sp>
      <p:sp>
        <p:nvSpPr>
          <p:cNvPr id="7" name="文本框 6"/>
          <p:cNvSpPr txBox="1"/>
          <p:nvPr/>
        </p:nvSpPr>
        <p:spPr>
          <a:xfrm>
            <a:off x="574602" y="6488815"/>
            <a:ext cx="3600450" cy="230832"/>
          </a:xfrm>
          <a:prstGeom prst="rect">
            <a:avLst/>
          </a:prstGeom>
          <a:noFill/>
        </p:spPr>
        <p:txBody>
          <a:bodyPr wrap="square">
            <a:spAutoFit/>
          </a:bodyPr>
          <a:lstStyle/>
          <a:p>
            <a:r>
              <a:rPr lang="da-DK" altLang="zh-CN" sz="900" dirty="0"/>
              <a:t>Hussain M, et al. N Engl J Med. 2018;378(26):2465-2474.</a:t>
            </a:r>
            <a:endParaRPr lang="zh-CN" altLang="en-US" sz="900" dirty="0"/>
          </a:p>
        </p:txBody>
      </p:sp>
      <p:pic>
        <p:nvPicPr>
          <p:cNvPr id="11" name="图片 10"/>
          <p:cNvPicPr/>
          <p:nvPr/>
        </p:nvPicPr>
        <p:blipFill>
          <a:blip r:embed="rId1"/>
          <a:stretch>
            <a:fillRect/>
          </a:stretch>
        </p:blipFill>
        <p:spPr>
          <a:xfrm>
            <a:off x="385653" y="3242933"/>
            <a:ext cx="3784879" cy="3019647"/>
          </a:xfrm>
          <a:prstGeom prst="rect">
            <a:avLst/>
          </a:prstGeom>
          <a:ln>
            <a:solidFill>
              <a:schemeClr val="tx1">
                <a:lumMod val="50000"/>
                <a:lumOff val="50000"/>
              </a:schemeClr>
            </a:solidFill>
          </a:ln>
        </p:spPr>
      </p:pic>
      <p:pic>
        <p:nvPicPr>
          <p:cNvPr id="13" name="图片 12"/>
          <p:cNvPicPr/>
          <p:nvPr/>
        </p:nvPicPr>
        <p:blipFill>
          <a:blip r:embed="rId2"/>
          <a:srcRect b="51059"/>
          <a:stretch>
            <a:fillRect/>
          </a:stretch>
        </p:blipFill>
        <p:spPr>
          <a:xfrm>
            <a:off x="4228529" y="3221668"/>
            <a:ext cx="3873481" cy="3094074"/>
          </a:xfrm>
          <a:prstGeom prst="rect">
            <a:avLst/>
          </a:prstGeom>
        </p:spPr>
      </p:pic>
      <p:sp>
        <p:nvSpPr>
          <p:cNvPr id="9" name="文本框 8"/>
          <p:cNvSpPr txBox="1"/>
          <p:nvPr/>
        </p:nvSpPr>
        <p:spPr>
          <a:xfrm>
            <a:off x="539600" y="1530835"/>
            <a:ext cx="11198744" cy="1323439"/>
          </a:xfrm>
          <a:prstGeom prst="rect">
            <a:avLst/>
          </a:prstGeom>
          <a:noFill/>
        </p:spPr>
        <p:txBody>
          <a:bodyPr wrap="square">
            <a:spAutoFit/>
          </a:bodyPr>
          <a:lstStyle/>
          <a:p>
            <a:pPr marL="285750" indent="-285750">
              <a:buFont typeface="Arial" panose="020B0604020202020204" pitchFamily="34" charset="0"/>
              <a:buChar char="•"/>
            </a:pPr>
            <a:r>
              <a:rPr lang="zh-CN" altLang="en-US" sz="1600" dirty="0"/>
              <a:t>恩扎卢胺中位无转移生存期 </a:t>
            </a:r>
            <a:r>
              <a:rPr lang="en-US" altLang="zh-CN" sz="1600" b="1" dirty="0">
                <a:solidFill>
                  <a:srgbClr val="C00000"/>
                </a:solidFill>
              </a:rPr>
              <a:t>36.6 </a:t>
            </a:r>
            <a:r>
              <a:rPr lang="zh-CN" altLang="en-US" sz="1600" b="1" dirty="0">
                <a:solidFill>
                  <a:srgbClr val="C00000"/>
                </a:solidFill>
              </a:rPr>
              <a:t>个月</a:t>
            </a:r>
            <a:r>
              <a:rPr lang="zh-CN" altLang="en-US" sz="1600" dirty="0"/>
              <a:t>，安慰剂组 </a:t>
            </a:r>
            <a:r>
              <a:rPr lang="en-US" altLang="zh-CN" sz="1600" dirty="0"/>
              <a:t>14.7 </a:t>
            </a:r>
            <a:r>
              <a:rPr lang="zh-CN" altLang="en-US" sz="1600" dirty="0"/>
              <a:t>个月，显著</a:t>
            </a:r>
            <a:r>
              <a:rPr lang="zh-CN" altLang="en-US" sz="1600" b="1" dirty="0">
                <a:solidFill>
                  <a:srgbClr val="C00000"/>
                </a:solidFill>
              </a:rPr>
              <a:t>降低 </a:t>
            </a:r>
            <a:r>
              <a:rPr lang="en-US" altLang="zh-CN" sz="1600" b="1" dirty="0">
                <a:solidFill>
                  <a:srgbClr val="C00000"/>
                </a:solidFill>
              </a:rPr>
              <a:t>71%</a:t>
            </a:r>
            <a:r>
              <a:rPr lang="zh-CN" altLang="en-US" sz="1600" dirty="0"/>
              <a:t>的转移或死亡风险（</a:t>
            </a:r>
            <a:r>
              <a:rPr lang="en-US" altLang="zh-CN" sz="1600" dirty="0"/>
              <a:t>HR=0.29</a:t>
            </a:r>
            <a:r>
              <a:rPr lang="zh-CN" altLang="en-US" sz="1600" dirty="0"/>
              <a:t>，</a:t>
            </a:r>
            <a:r>
              <a:rPr lang="en-US" altLang="zh-CN" sz="1600" dirty="0"/>
              <a:t>95% CI</a:t>
            </a:r>
            <a:r>
              <a:rPr lang="zh-CN" altLang="en-US" sz="1600" dirty="0"/>
              <a:t>：</a:t>
            </a:r>
            <a:r>
              <a:rPr lang="en-US" altLang="zh-CN" sz="1600" dirty="0"/>
              <a:t>0.24</a:t>
            </a:r>
            <a:r>
              <a:rPr lang="zh-CN" altLang="en-US" sz="1600" dirty="0"/>
              <a:t>～</a:t>
            </a:r>
            <a:r>
              <a:rPr lang="en-US" altLang="zh-CN" sz="1600" dirty="0"/>
              <a:t>0.35</a:t>
            </a:r>
            <a:r>
              <a:rPr lang="zh-CN" altLang="en-US" sz="1600" dirty="0"/>
              <a:t>，</a:t>
            </a:r>
            <a:r>
              <a:rPr lang="en-US" altLang="zh-CN" sz="1600" dirty="0"/>
              <a:t>P</a:t>
            </a:r>
            <a:r>
              <a:rPr lang="zh-CN" altLang="en-US" sz="1600" dirty="0"/>
              <a:t>＜</a:t>
            </a:r>
            <a:r>
              <a:rPr lang="en-US" altLang="zh-CN" sz="1600" dirty="0"/>
              <a:t>0.001</a:t>
            </a:r>
            <a:r>
              <a:rPr lang="zh-CN" altLang="en-US" sz="1600" dirty="0"/>
              <a:t>）；</a:t>
            </a:r>
            <a:endParaRPr lang="en-US" altLang="zh-CN" sz="1600" dirty="0"/>
          </a:p>
          <a:p>
            <a:pPr marL="285750" indent="-285750">
              <a:buFont typeface="Arial" panose="020B0604020202020204" pitchFamily="34" charset="0"/>
              <a:buChar char="•"/>
            </a:pPr>
            <a:r>
              <a:rPr lang="zh-CN" altLang="en-US" sz="1600" dirty="0"/>
              <a:t>中位 </a:t>
            </a:r>
            <a:r>
              <a:rPr lang="en-US" altLang="zh-CN" sz="1600" dirty="0"/>
              <a:t>PSA </a:t>
            </a:r>
            <a:r>
              <a:rPr lang="zh-CN" altLang="en-US" sz="1600" dirty="0"/>
              <a:t>进展时间：恩扎卢胺 </a:t>
            </a:r>
            <a:r>
              <a:rPr lang="en-US" altLang="zh-CN" sz="1600" b="1" dirty="0">
                <a:solidFill>
                  <a:srgbClr val="C00000"/>
                </a:solidFill>
              </a:rPr>
              <a:t>37.2 </a:t>
            </a:r>
            <a:r>
              <a:rPr lang="zh-CN" altLang="en-US" sz="1600" b="1" dirty="0">
                <a:solidFill>
                  <a:srgbClr val="C00000"/>
                </a:solidFill>
              </a:rPr>
              <a:t>个月</a:t>
            </a:r>
            <a:r>
              <a:rPr lang="zh-CN" altLang="en-US" sz="1600" dirty="0"/>
              <a:t>，安慰剂 </a:t>
            </a:r>
            <a:r>
              <a:rPr lang="en-US" altLang="zh-CN" sz="1600" dirty="0"/>
              <a:t>3.9 </a:t>
            </a:r>
            <a:r>
              <a:rPr lang="zh-CN" altLang="en-US" sz="1600" dirty="0"/>
              <a:t>个月，</a:t>
            </a:r>
            <a:r>
              <a:rPr lang="en-US" altLang="zh-CN" sz="1600" dirty="0"/>
              <a:t>HR=0.07</a:t>
            </a:r>
            <a:r>
              <a:rPr lang="zh-CN" altLang="en-US" sz="1600" dirty="0"/>
              <a:t>，</a:t>
            </a:r>
            <a:r>
              <a:rPr lang="en-US" altLang="zh-CN" sz="1600" dirty="0"/>
              <a:t>P</a:t>
            </a:r>
            <a:r>
              <a:rPr lang="zh-CN" altLang="en-US" sz="1600" dirty="0"/>
              <a:t>＜</a:t>
            </a:r>
            <a:r>
              <a:rPr lang="en-US" altLang="zh-CN" sz="1600" dirty="0"/>
              <a:t>0.001</a:t>
            </a:r>
            <a:r>
              <a:rPr lang="zh-CN" altLang="en-US" sz="1600" dirty="0"/>
              <a:t>；</a:t>
            </a:r>
            <a:r>
              <a:rPr lang="en-US" altLang="zh-CN" sz="1600" dirty="0"/>
              <a:t>PSA </a:t>
            </a:r>
            <a:r>
              <a:rPr lang="zh-CN" altLang="en-US" sz="1600" dirty="0"/>
              <a:t>进展发生率分别为 </a:t>
            </a:r>
            <a:r>
              <a:rPr lang="en-US" altLang="zh-CN" sz="1600" b="1" dirty="0">
                <a:solidFill>
                  <a:srgbClr val="C00000"/>
                </a:solidFill>
              </a:rPr>
              <a:t>22%</a:t>
            </a:r>
            <a:r>
              <a:rPr lang="zh-CN" altLang="en-US" sz="1600" dirty="0"/>
              <a:t>、</a:t>
            </a:r>
            <a:r>
              <a:rPr lang="en-US" altLang="zh-CN" sz="1600" dirty="0"/>
              <a:t>69%</a:t>
            </a:r>
            <a:r>
              <a:rPr lang="zh-CN" altLang="en-US" sz="1600" dirty="0"/>
              <a:t>。</a:t>
            </a:r>
            <a:endParaRPr lang="zh-CN" altLang="en-US" sz="1600" dirty="0"/>
          </a:p>
          <a:p>
            <a:pPr marL="285750" indent="-285750">
              <a:buFont typeface="Arial" panose="020B0604020202020204" pitchFamily="34" charset="0"/>
              <a:buChar char="•"/>
            </a:pPr>
            <a:r>
              <a:rPr lang="zh-CN" altLang="en-US" sz="1600" dirty="0"/>
              <a:t>恩扎卢胺首次启用后续抗肿瘤治疗中位时间 </a:t>
            </a:r>
            <a:r>
              <a:rPr lang="en-US" altLang="zh-CN" sz="1600" b="1" dirty="0">
                <a:solidFill>
                  <a:srgbClr val="C00000"/>
                </a:solidFill>
              </a:rPr>
              <a:t>39.6 </a:t>
            </a:r>
            <a:r>
              <a:rPr lang="zh-CN" altLang="en-US" sz="1600" b="1" dirty="0">
                <a:solidFill>
                  <a:srgbClr val="C00000"/>
                </a:solidFill>
              </a:rPr>
              <a:t>个月</a:t>
            </a:r>
            <a:r>
              <a:rPr lang="zh-CN" altLang="en-US" sz="1600" dirty="0"/>
              <a:t>，安慰剂组 </a:t>
            </a:r>
            <a:r>
              <a:rPr lang="en-US" altLang="zh-CN" sz="1600" dirty="0"/>
              <a:t>17.7 </a:t>
            </a:r>
            <a:r>
              <a:rPr lang="zh-CN" altLang="en-US" sz="1600" dirty="0"/>
              <a:t>个月，</a:t>
            </a:r>
            <a:r>
              <a:rPr lang="en-US" altLang="zh-CN" sz="1600" dirty="0"/>
              <a:t>HR=0.21</a:t>
            </a:r>
            <a:r>
              <a:rPr lang="zh-CN" altLang="en-US" sz="1600" dirty="0"/>
              <a:t>，</a:t>
            </a:r>
            <a:r>
              <a:rPr lang="en-US" altLang="zh-CN" sz="1600" dirty="0"/>
              <a:t>P</a:t>
            </a:r>
            <a:r>
              <a:rPr lang="zh-CN" altLang="en-US" sz="1600" dirty="0"/>
              <a:t>＜</a:t>
            </a:r>
            <a:r>
              <a:rPr lang="en-US" altLang="zh-CN" sz="1600" dirty="0"/>
              <a:t>0.001</a:t>
            </a:r>
            <a:r>
              <a:rPr lang="zh-CN" altLang="en-US" sz="1600" dirty="0"/>
              <a:t>；两组后续化疗用药比例分别为 </a:t>
            </a:r>
            <a:r>
              <a:rPr lang="en-US" altLang="zh-CN" sz="1600" b="1" dirty="0">
                <a:solidFill>
                  <a:srgbClr val="C00000"/>
                </a:solidFill>
              </a:rPr>
              <a:t>15%</a:t>
            </a:r>
            <a:r>
              <a:rPr lang="zh-CN" altLang="en-US" sz="1600" dirty="0"/>
              <a:t>、</a:t>
            </a:r>
            <a:r>
              <a:rPr lang="en-US" altLang="zh-CN" sz="1600" dirty="0"/>
              <a:t>48%</a:t>
            </a:r>
            <a:r>
              <a:rPr lang="zh-CN" altLang="en-US" sz="1600" dirty="0"/>
              <a:t>；</a:t>
            </a:r>
            <a:endParaRPr lang="en-US" altLang="zh-CN" sz="1600" dirty="0"/>
          </a:p>
        </p:txBody>
      </p:sp>
      <p:pic>
        <p:nvPicPr>
          <p:cNvPr id="14" name="图片 13"/>
          <p:cNvPicPr/>
          <p:nvPr/>
        </p:nvPicPr>
        <p:blipFill>
          <a:blip r:embed="rId2"/>
          <a:srcRect t="48157"/>
          <a:stretch>
            <a:fillRect/>
          </a:stretch>
        </p:blipFill>
        <p:spPr>
          <a:xfrm>
            <a:off x="8123587" y="3242933"/>
            <a:ext cx="3784879" cy="3104704"/>
          </a:xfrm>
          <a:prstGeom prst="rect">
            <a:avLst/>
          </a:prstGeom>
        </p:spPr>
      </p:pic>
      <p:sp>
        <p:nvSpPr>
          <p:cNvPr id="15" name="矩形: 对角圆角 14"/>
          <p:cNvSpPr/>
          <p:nvPr/>
        </p:nvSpPr>
        <p:spPr>
          <a:xfrm>
            <a:off x="1110809" y="2891834"/>
            <a:ext cx="2334567" cy="345649"/>
          </a:xfrm>
          <a:prstGeom prst="round2Diag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sym typeface="Arial" panose="020B0604020202020204" pitchFamily="34" charset="0"/>
              </a:rPr>
              <a:t>无转移生存期</a:t>
            </a:r>
            <a:endParaRPr kumimoji="0" lang="zh-CN" altLang="en-US" sz="1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6" name="矩形: 对角圆角 15"/>
          <p:cNvSpPr/>
          <p:nvPr/>
        </p:nvSpPr>
        <p:spPr>
          <a:xfrm>
            <a:off x="4997986" y="2891834"/>
            <a:ext cx="2334567" cy="345649"/>
          </a:xfrm>
          <a:prstGeom prst="round2Diag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rPr>
              <a:t>PSA</a:t>
            </a:r>
            <a:r>
              <a:rPr kumimoji="0" lang="zh-CN" altLang="en-US"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rPr>
              <a:t>进展</a:t>
            </a:r>
            <a:endParaRPr kumimoji="0" lang="zh-CN" altLang="en-US"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17" name="矩形: 对角圆角 16"/>
          <p:cNvSpPr/>
          <p:nvPr/>
        </p:nvSpPr>
        <p:spPr>
          <a:xfrm>
            <a:off x="8848743" y="2891834"/>
            <a:ext cx="2334567" cy="345649"/>
          </a:xfrm>
          <a:prstGeom prst="round2DiagRect">
            <a:avLst/>
          </a:prstGeom>
          <a:solidFill>
            <a:schemeClr val="accent1"/>
          </a:solidFill>
          <a:ln w="12700" cap="flat" cmpd="sng" algn="ctr">
            <a:noFill/>
            <a:prstDash val="solid"/>
            <a:miter lim="800000"/>
          </a:ln>
          <a:effectLst/>
        </p:spPr>
        <p:txBody>
          <a:bodyPr rtlCol="0" anchor="ctr"/>
          <a:lstStyle/>
          <a:p>
            <a:pPr lvl="0" algn="ctr">
              <a:defRPr/>
            </a:pPr>
            <a:r>
              <a:rPr lang="zh-CN" altLang="en-US" sz="1600" b="1" kern="0" dirty="0">
                <a:solidFill>
                  <a:srgbClr val="FFFFFF"/>
                </a:solidFill>
                <a:latin typeface="+mn-ea"/>
                <a:sym typeface="Arial" panose="020B0604020202020204" pitchFamily="34" charset="0"/>
              </a:rPr>
              <a:t>首次启动抗肿瘤治疗</a:t>
            </a:r>
            <a:endParaRPr lang="zh-CN" altLang="en-US" sz="1600" b="1" kern="0" dirty="0">
              <a:solidFill>
                <a:srgbClr val="FFFFFF"/>
              </a:solidFill>
              <a:latin typeface="+mn-ea"/>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54330"/>
            <a:ext cx="12144375" cy="604520"/>
          </a:xfrm>
        </p:spPr>
        <p:txBody>
          <a:bodyPr>
            <a:noAutofit/>
          </a:bodyPr>
          <a:lstStyle/>
          <a:p>
            <a:pPr algn="ctr"/>
            <a:r>
              <a:rPr lang="zh-CN" altLang="en-US" sz="2000" dirty="0">
                <a:sym typeface="Arial" panose="020B0604020202020204" pitchFamily="34" charset="0"/>
              </a:rPr>
              <a:t>有效性</a:t>
            </a:r>
            <a:r>
              <a:rPr lang="en-US" altLang="zh-CN" sz="2000" dirty="0">
                <a:sym typeface="Arial" panose="020B0604020202020204" pitchFamily="34" charset="0"/>
              </a:rPr>
              <a:t>(4/4)--</a:t>
            </a:r>
            <a:r>
              <a:rPr lang="zh-CN" altLang="en-US" sz="2000" dirty="0"/>
              <a:t>中国</a:t>
            </a:r>
            <a:r>
              <a:rPr lang="en-US" altLang="zh-CN" sz="2000" dirty="0"/>
              <a:t>ARCHES</a:t>
            </a:r>
            <a:r>
              <a:rPr lang="zh-CN" altLang="en-US" sz="2000" dirty="0"/>
              <a:t>研究表明，恩扎卢胺+</a:t>
            </a:r>
            <a:r>
              <a:rPr lang="en-US" altLang="zh-CN" sz="2000" dirty="0"/>
              <a:t>ADT</a:t>
            </a:r>
            <a:r>
              <a:rPr lang="zh-CN" altLang="en-US" sz="2000" dirty="0"/>
              <a:t>是中国</a:t>
            </a:r>
            <a:r>
              <a:rPr lang="en-US" altLang="zh-CN" sz="2000" dirty="0"/>
              <a:t>mHSPC</a:t>
            </a:r>
            <a:r>
              <a:rPr lang="zh-CN" altLang="en-US" sz="2000" dirty="0"/>
              <a:t>患者有效且耐受性良好的治疗选择</a:t>
            </a:r>
            <a:endParaRPr lang="zh-CN" altLang="en-US" sz="2000" dirty="0"/>
          </a:p>
        </p:txBody>
      </p:sp>
      <p:sp>
        <p:nvSpPr>
          <p:cNvPr id="4" name="文本框 3"/>
          <p:cNvSpPr txBox="1"/>
          <p:nvPr/>
        </p:nvSpPr>
        <p:spPr>
          <a:xfrm>
            <a:off x="703521" y="6443910"/>
            <a:ext cx="5739809" cy="2308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srgbClr val="000000"/>
                </a:solidFill>
                <a:effectLst/>
                <a:uLnTx/>
                <a:uFillTx/>
                <a:sym typeface="Arial" panose="020B0604020202020204" pitchFamily="34" charset="0"/>
              </a:rPr>
              <a:t>Armstrong AJ, et al. J Clin Oncol. 2022;40(15):1616-1622.</a:t>
            </a:r>
            <a:endParaRPr kumimoji="0" lang="zh-CN" altLang="en-US" sz="900" b="0" i="0" u="none" strike="noStrike" kern="0" cap="none" spc="0" normalizeH="0" baseline="0" noProof="0" dirty="0">
              <a:ln>
                <a:noFill/>
              </a:ln>
              <a:solidFill>
                <a:srgbClr val="000000"/>
              </a:solidFill>
              <a:effectLst/>
              <a:uLnTx/>
              <a:uFillTx/>
              <a:sym typeface="Arial" panose="020B0604020202020204" pitchFamily="34" charset="0"/>
            </a:endParaRPr>
          </a:p>
        </p:txBody>
      </p:sp>
      <p:sp>
        <p:nvSpPr>
          <p:cNvPr id="5" name="文本框 4"/>
          <p:cNvSpPr txBox="1"/>
          <p:nvPr/>
        </p:nvSpPr>
        <p:spPr>
          <a:xfrm>
            <a:off x="939150" y="1931727"/>
            <a:ext cx="5050236" cy="953274"/>
          </a:xfrm>
          <a:prstGeom prst="rect">
            <a:avLst/>
          </a:prstGeom>
          <a:solidFill>
            <a:schemeClr val="accent1">
              <a:lumMod val="20000"/>
              <a:lumOff val="80000"/>
              <a:alpha val="26000"/>
            </a:schemeClr>
          </a:solidFill>
          <a:ln>
            <a:solidFill>
              <a:srgbClr val="F5EFF3"/>
            </a:solidFill>
          </a:ln>
        </p:spPr>
        <p:txBody>
          <a:bodyPr wrap="square" anchor="ct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接受恩扎卢胺</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+ADT</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的患者死亡风险较接受安慰剂</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+ADT</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的患者</a:t>
            </a:r>
            <a:r>
              <a:rPr kumimoji="0" lang="zh-CN" altLang="en-US" sz="1600" b="1" i="0" u="none" strike="noStrike" kern="0" cap="none" spc="0" normalizeH="0" baseline="0" noProof="0" dirty="0">
                <a:ln>
                  <a:noFill/>
                </a:ln>
                <a:solidFill>
                  <a:srgbClr val="C00000"/>
                </a:solidFill>
                <a:effectLst/>
                <a:uLnTx/>
                <a:uFillTx/>
                <a:sym typeface="Arial" panose="020B0604020202020204" pitchFamily="34" charset="0"/>
              </a:rPr>
              <a:t>降低  </a:t>
            </a:r>
            <a:r>
              <a:rPr kumimoji="0" lang="en-US" altLang="zh-CN" sz="1600" b="1" i="0" u="none" strike="noStrike" kern="0" cap="none" spc="0" normalizeH="0" baseline="0" noProof="0" dirty="0">
                <a:ln>
                  <a:noFill/>
                </a:ln>
                <a:solidFill>
                  <a:srgbClr val="C00000"/>
                </a:solidFill>
                <a:effectLst/>
                <a:uLnTx/>
                <a:uFillTx/>
                <a:sym typeface="Arial" panose="020B0604020202020204" pitchFamily="34" charset="0"/>
              </a:rPr>
              <a:t>34%</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HR</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0.66</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95%</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 </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CI</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0.53-0.81</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P&lt;0.001</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a:t>
            </a:r>
            <a:endPar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endParaRPr>
          </a:p>
        </p:txBody>
      </p:sp>
      <p:pic>
        <p:nvPicPr>
          <p:cNvPr id="6" name="图片 5"/>
          <p:cNvPicPr/>
          <p:nvPr/>
        </p:nvPicPr>
        <p:blipFill>
          <a:blip r:embed="rId1"/>
          <a:stretch>
            <a:fillRect/>
          </a:stretch>
        </p:blipFill>
        <p:spPr>
          <a:xfrm>
            <a:off x="939150" y="3169222"/>
            <a:ext cx="5050236" cy="2941908"/>
          </a:xfrm>
          <a:prstGeom prst="rect">
            <a:avLst/>
          </a:prstGeom>
          <a:ln>
            <a:solidFill>
              <a:srgbClr val="E7E6E6">
                <a:lumMod val="90000"/>
              </a:srgbClr>
            </a:solidFill>
          </a:ln>
        </p:spPr>
      </p:pic>
      <p:sp>
        <p:nvSpPr>
          <p:cNvPr id="7" name="矩形: 对角圆角 6"/>
          <p:cNvSpPr/>
          <p:nvPr/>
        </p:nvSpPr>
        <p:spPr>
          <a:xfrm>
            <a:off x="941806" y="1610481"/>
            <a:ext cx="1247450" cy="329712"/>
          </a:xfrm>
          <a:prstGeom prst="round2Diag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rPr>
              <a:t>OS</a:t>
            </a:r>
            <a:endParaRPr kumimoji="0" lang="zh-CN" altLang="en-US"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8" name="文本框 7"/>
          <p:cNvSpPr txBox="1"/>
          <p:nvPr/>
        </p:nvSpPr>
        <p:spPr>
          <a:xfrm>
            <a:off x="6176564" y="1931727"/>
            <a:ext cx="5050236" cy="953274"/>
          </a:xfrm>
          <a:prstGeom prst="rect">
            <a:avLst/>
          </a:prstGeom>
          <a:solidFill>
            <a:schemeClr val="accent1">
              <a:lumMod val="20000"/>
              <a:lumOff val="80000"/>
              <a:alpha val="26000"/>
            </a:schemeClr>
          </a:solidFill>
          <a:ln>
            <a:solidFill>
              <a:srgbClr val="F5EFF3"/>
            </a:solidFill>
          </a:ln>
        </p:spPr>
        <p:txBody>
          <a:bodyPr wrap="square" anchor="ctr">
            <a:spAutoFit/>
          </a:bodyPr>
          <a:lstStyle>
            <a:defPPr>
              <a:defRPr lang="zh-CN"/>
            </a:defPPr>
            <a:lvl1pPr>
              <a:defRPr sz="1600"/>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与安慰剂</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+ADT</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相比，恩扎卢胺</a:t>
            </a:r>
            <a:r>
              <a:rPr kumimoji="0" lang="en-US" altLang="zh-CN" sz="1600" b="0" i="0" u="none" strike="noStrike" kern="0" cap="none" spc="0" normalizeH="0" baseline="0" noProof="0" dirty="0">
                <a:ln>
                  <a:noFill/>
                </a:ln>
                <a:solidFill>
                  <a:srgbClr val="000000"/>
                </a:solidFill>
                <a:effectLst/>
                <a:uLnTx/>
                <a:uFillTx/>
                <a:sym typeface="Arial" panose="020B0604020202020204" pitchFamily="34" charset="0"/>
              </a:rPr>
              <a:t>+ADT</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的患者影像学进展或死亡的风险</a:t>
            </a:r>
            <a:r>
              <a:rPr kumimoji="0" lang="zh-CN" altLang="en-US" sz="1600" b="1" i="0" u="none" strike="noStrike" kern="0" cap="none" spc="0" normalizeH="0" baseline="0" noProof="0" dirty="0">
                <a:ln>
                  <a:noFill/>
                </a:ln>
                <a:solidFill>
                  <a:srgbClr val="C00000"/>
                </a:solidFill>
                <a:effectLst/>
                <a:uLnTx/>
                <a:uFillTx/>
                <a:sym typeface="Arial" panose="020B0604020202020204" pitchFamily="34" charset="0"/>
              </a:rPr>
              <a:t>降低 </a:t>
            </a:r>
            <a:r>
              <a:rPr kumimoji="0" lang="en-US" altLang="zh-CN" sz="1600" b="1" i="0" u="none" strike="noStrike" kern="0" cap="none" spc="0" normalizeH="0" baseline="0" noProof="0" dirty="0">
                <a:ln>
                  <a:noFill/>
                </a:ln>
                <a:solidFill>
                  <a:srgbClr val="C00000"/>
                </a:solidFill>
                <a:effectLst/>
                <a:uLnTx/>
                <a:uFillTx/>
                <a:sym typeface="Arial" panose="020B0604020202020204" pitchFamily="34" charset="0"/>
              </a:rPr>
              <a:t>37%</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，中位无进展生存期</a:t>
            </a:r>
            <a:r>
              <a:rPr kumimoji="0" lang="zh-CN" altLang="en-US" sz="1600" b="1" i="0" u="none" strike="noStrike" kern="0" cap="none" spc="0" normalizeH="0" baseline="0" noProof="0" dirty="0">
                <a:ln>
                  <a:noFill/>
                </a:ln>
                <a:solidFill>
                  <a:srgbClr val="C00000"/>
                </a:solidFill>
                <a:effectLst/>
                <a:uLnTx/>
                <a:uFillTx/>
                <a:sym typeface="Arial" panose="020B0604020202020204" pitchFamily="34" charset="0"/>
              </a:rPr>
              <a:t>延长约 </a:t>
            </a:r>
            <a:r>
              <a:rPr kumimoji="0" lang="en-US" altLang="zh-CN" sz="1600" b="1" i="0" u="none" strike="noStrike" kern="0" cap="none" spc="0" normalizeH="0" baseline="0" noProof="0" dirty="0">
                <a:ln>
                  <a:noFill/>
                </a:ln>
                <a:solidFill>
                  <a:srgbClr val="C00000"/>
                </a:solidFill>
                <a:effectLst/>
                <a:uLnTx/>
                <a:uFillTx/>
                <a:sym typeface="Arial" panose="020B0604020202020204" pitchFamily="34" charset="0"/>
              </a:rPr>
              <a:t>11 </a:t>
            </a:r>
            <a:r>
              <a:rPr kumimoji="0" lang="zh-CN" altLang="en-US" sz="1600" b="1" i="0" u="none" strike="noStrike" kern="0" cap="none" spc="0" normalizeH="0" baseline="0" noProof="0" dirty="0">
                <a:ln>
                  <a:noFill/>
                </a:ln>
                <a:solidFill>
                  <a:srgbClr val="C00000"/>
                </a:solidFill>
                <a:effectLst/>
                <a:uLnTx/>
                <a:uFillTx/>
                <a:sym typeface="Arial" panose="020B0604020202020204" pitchFamily="34" charset="0"/>
              </a:rPr>
              <a:t>个月</a:t>
            </a:r>
            <a:r>
              <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rPr>
              <a:t>。</a:t>
            </a:r>
            <a:endParaRPr kumimoji="0" lang="zh-CN" altLang="en-US" sz="1600" b="0" i="0" u="none" strike="noStrike" kern="0" cap="none" spc="0" normalizeH="0" baseline="0" noProof="0" dirty="0">
              <a:ln>
                <a:noFill/>
              </a:ln>
              <a:solidFill>
                <a:srgbClr val="000000"/>
              </a:solidFill>
              <a:effectLst/>
              <a:uLnTx/>
              <a:uFillTx/>
              <a:sym typeface="Arial" panose="020B0604020202020204" pitchFamily="34" charset="0"/>
            </a:endParaRPr>
          </a:p>
        </p:txBody>
      </p:sp>
      <p:sp>
        <p:nvSpPr>
          <p:cNvPr id="9" name="矩形: 对角圆角 8"/>
          <p:cNvSpPr/>
          <p:nvPr/>
        </p:nvSpPr>
        <p:spPr>
          <a:xfrm>
            <a:off x="6176564" y="1610481"/>
            <a:ext cx="1247450" cy="329712"/>
          </a:xfrm>
          <a:prstGeom prst="round2Diag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err="1">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rPr>
              <a:t>rPFS</a:t>
            </a:r>
            <a:endParaRPr kumimoji="0" lang="zh-CN" altLang="en-US"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sym typeface="Arial" panose="020B0604020202020204" pitchFamily="34" charset="0"/>
            </a:endParaRPr>
          </a:p>
        </p:txBody>
      </p:sp>
      <p:pic>
        <p:nvPicPr>
          <p:cNvPr id="10" name="图片 9"/>
          <p:cNvPicPr/>
          <p:nvPr/>
        </p:nvPicPr>
        <p:blipFill>
          <a:blip r:embed="rId2"/>
          <a:stretch>
            <a:fillRect/>
          </a:stretch>
        </p:blipFill>
        <p:spPr>
          <a:xfrm>
            <a:off x="6176564" y="3169222"/>
            <a:ext cx="5050236" cy="2941908"/>
          </a:xfrm>
          <a:prstGeom prst="rect">
            <a:avLst/>
          </a:prstGeom>
          <a:ln>
            <a:solidFill>
              <a:srgbClr val="E7E6E6">
                <a:lumMod val="90000"/>
              </a:srgbClr>
            </a:solidFill>
          </a:ln>
        </p:spPr>
      </p:pic>
      <p:sp>
        <p:nvSpPr>
          <p:cNvPr id="11" name="文本框 10"/>
          <p:cNvSpPr txBox="1"/>
          <p:nvPr/>
        </p:nvSpPr>
        <p:spPr>
          <a:xfrm>
            <a:off x="2076834" y="2892754"/>
            <a:ext cx="2806762"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sym typeface="Arial" panose="020B0604020202020204" pitchFamily="34" charset="0"/>
              </a:rPr>
              <a:t>Kaplan-Meier</a:t>
            </a:r>
            <a:r>
              <a:rPr kumimoji="0" lang="zh-CN" altLang="en-US" sz="1200" b="1" i="0" u="none" strike="noStrike" kern="0" cap="none" spc="0" normalizeH="0" baseline="0" noProof="0" dirty="0">
                <a:ln>
                  <a:noFill/>
                </a:ln>
                <a:solidFill>
                  <a:srgbClr val="000000"/>
                </a:solidFill>
                <a:effectLst/>
                <a:uLnTx/>
                <a:uFillTx/>
                <a:sym typeface="Arial" panose="020B0604020202020204" pitchFamily="34" charset="0"/>
              </a:rPr>
              <a:t>总生存曲线分析</a:t>
            </a:r>
            <a:endParaRPr kumimoji="0" lang="zh-CN" altLang="en-US" sz="1200" b="1" i="0" u="none" strike="noStrike" kern="0" cap="none" spc="0" normalizeH="0" baseline="0" noProof="0" dirty="0">
              <a:ln>
                <a:noFill/>
              </a:ln>
              <a:solidFill>
                <a:srgbClr val="000000"/>
              </a:solidFill>
              <a:effectLst/>
              <a:uLnTx/>
              <a:uFillTx/>
              <a:sym typeface="Arial" panose="020B0604020202020204" pitchFamily="34" charset="0"/>
            </a:endParaRPr>
          </a:p>
        </p:txBody>
      </p:sp>
      <p:sp>
        <p:nvSpPr>
          <p:cNvPr id="12" name="文本框 11"/>
          <p:cNvSpPr txBox="1"/>
          <p:nvPr/>
        </p:nvSpPr>
        <p:spPr>
          <a:xfrm>
            <a:off x="7428555" y="2892754"/>
            <a:ext cx="2806762"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rgbClr val="000000"/>
                </a:solidFill>
                <a:effectLst/>
                <a:uLnTx/>
                <a:uFillTx/>
                <a:sym typeface="Arial" panose="020B0604020202020204" pitchFamily="34" charset="0"/>
              </a:rPr>
              <a:t>Kaplan-Meier </a:t>
            </a:r>
            <a:r>
              <a:rPr kumimoji="0" lang="en-US" altLang="zh-CN" sz="1200" b="1" i="0" u="none" strike="noStrike" kern="0" cap="none" spc="0" normalizeH="0" baseline="0" noProof="0" dirty="0" err="1">
                <a:ln>
                  <a:noFill/>
                </a:ln>
                <a:solidFill>
                  <a:srgbClr val="000000"/>
                </a:solidFill>
                <a:effectLst/>
                <a:uLnTx/>
                <a:uFillTx/>
                <a:sym typeface="Arial" panose="020B0604020202020204" pitchFamily="34" charset="0"/>
              </a:rPr>
              <a:t>rPFS</a:t>
            </a:r>
            <a:r>
              <a:rPr kumimoji="0" lang="zh-CN" altLang="en-US" sz="1200" b="1" i="0" u="none" strike="noStrike" kern="0" cap="none" spc="0" normalizeH="0" baseline="0" noProof="0" dirty="0">
                <a:ln>
                  <a:noFill/>
                </a:ln>
                <a:solidFill>
                  <a:srgbClr val="000000"/>
                </a:solidFill>
                <a:effectLst/>
                <a:uLnTx/>
                <a:uFillTx/>
                <a:sym typeface="Arial" panose="020B0604020202020204" pitchFamily="34" charset="0"/>
              </a:rPr>
              <a:t>曲线分析</a:t>
            </a:r>
            <a:endParaRPr kumimoji="0" lang="zh-CN" altLang="en-US" sz="1200" b="1" i="0" u="none" strike="noStrike" kern="0" cap="none" spc="0" normalizeH="0" baseline="0" noProof="0" dirty="0">
              <a:ln>
                <a:noFill/>
              </a:ln>
              <a:solidFill>
                <a:srgbClr val="000000"/>
              </a:solidFill>
              <a:effectLst/>
              <a:uLnTx/>
              <a:uFillTx/>
              <a:sym typeface="Arial" panose="020B0604020202020204" pitchFamily="34" charset="0"/>
            </a:endParaRPr>
          </a:p>
        </p:txBody>
      </p:sp>
      <p:sp>
        <p:nvSpPr>
          <p:cNvPr id="13" name="文本框 12"/>
          <p:cNvSpPr txBox="1"/>
          <p:nvPr/>
        </p:nvSpPr>
        <p:spPr>
          <a:xfrm>
            <a:off x="867558" y="6179403"/>
            <a:ext cx="6097772" cy="24622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rgbClr val="000000"/>
                </a:solidFill>
                <a:effectLst/>
                <a:uLnTx/>
                <a:uFillTx/>
                <a:sym typeface="Arial" panose="020B0604020202020204" pitchFamily="34" charset="0"/>
              </a:rPr>
              <a:t>ADT</a:t>
            </a:r>
            <a:r>
              <a:rPr kumimoji="0" lang="zh-CN" altLang="en-US" sz="1000" b="0" i="0" u="none" strike="noStrike" kern="0" cap="none" spc="0" normalizeH="0" baseline="0" noProof="0" dirty="0">
                <a:ln>
                  <a:noFill/>
                </a:ln>
                <a:solidFill>
                  <a:srgbClr val="000000"/>
                </a:solidFill>
                <a:effectLst/>
                <a:uLnTx/>
                <a:uFillTx/>
                <a:sym typeface="Arial" panose="020B0604020202020204" pitchFamily="34" charset="0"/>
              </a:rPr>
              <a:t>：雄激素剥夺治疗；</a:t>
            </a:r>
            <a:r>
              <a:rPr kumimoji="0" lang="en-US" altLang="zh-CN" sz="1000" b="0" i="0" u="none" strike="noStrike" kern="0" cap="none" spc="0" normalizeH="0" baseline="0" noProof="0" dirty="0">
                <a:ln>
                  <a:noFill/>
                </a:ln>
                <a:solidFill>
                  <a:srgbClr val="000000"/>
                </a:solidFill>
                <a:effectLst/>
                <a:uLnTx/>
                <a:uFillTx/>
                <a:sym typeface="Arial" panose="020B0604020202020204" pitchFamily="34" charset="0"/>
              </a:rPr>
              <a:t>OS</a:t>
            </a:r>
            <a:r>
              <a:rPr kumimoji="0" lang="zh-CN" altLang="en-US" sz="1000" b="0" i="0" u="none" strike="noStrike" kern="0" cap="none" spc="0" normalizeH="0" baseline="0" noProof="0" dirty="0">
                <a:ln>
                  <a:noFill/>
                </a:ln>
                <a:solidFill>
                  <a:srgbClr val="000000"/>
                </a:solidFill>
                <a:effectLst/>
                <a:uLnTx/>
                <a:uFillTx/>
                <a:sym typeface="Arial" panose="020B0604020202020204" pitchFamily="34" charset="0"/>
              </a:rPr>
              <a:t>：总生存期；</a:t>
            </a:r>
            <a:r>
              <a:rPr kumimoji="0" lang="en-US" altLang="zh-CN" sz="1000" b="0" i="0" u="none" strike="noStrike" kern="0" cap="none" spc="0" normalizeH="0" baseline="0" noProof="0" dirty="0" err="1">
                <a:ln>
                  <a:noFill/>
                </a:ln>
                <a:solidFill>
                  <a:srgbClr val="000000"/>
                </a:solidFill>
                <a:effectLst/>
                <a:uLnTx/>
                <a:uFillTx/>
                <a:sym typeface="Arial" panose="020B0604020202020204" pitchFamily="34" charset="0"/>
              </a:rPr>
              <a:t>rPFS</a:t>
            </a:r>
            <a:r>
              <a:rPr kumimoji="0" lang="zh-CN" altLang="en-US" sz="1000" b="0" i="0" u="none" strike="noStrike" kern="0" cap="none" spc="0" normalizeH="0" baseline="0" noProof="0" dirty="0">
                <a:ln>
                  <a:noFill/>
                </a:ln>
                <a:solidFill>
                  <a:srgbClr val="000000"/>
                </a:solidFill>
                <a:effectLst/>
                <a:uLnTx/>
                <a:uFillTx/>
                <a:sym typeface="Arial" panose="020B0604020202020204" pitchFamily="34" charset="0"/>
              </a:rPr>
              <a:t>：影像学无进展生存期</a:t>
            </a:r>
            <a:endParaRPr kumimoji="0" lang="zh-CN" altLang="en-US" sz="1000" b="0" i="0" u="none" strike="noStrike" kern="0" cap="none" spc="0" normalizeH="0" baseline="0" noProof="0" dirty="0">
              <a:ln>
                <a:noFill/>
              </a:ln>
              <a:solidFill>
                <a:srgbClr val="000000"/>
              </a:solidFill>
              <a:effectLst/>
              <a:uLnTx/>
              <a:uFillTx/>
              <a:sym typeface="Arial" panose="020B0604020202020204" pitchFamily="34" charset="0"/>
            </a:endParaRPr>
          </a:p>
        </p:txBody>
      </p:sp>
      <p:sp>
        <p:nvSpPr>
          <p:cNvPr id="15" name="文本框 14"/>
          <p:cNvSpPr txBox="1"/>
          <p:nvPr/>
        </p:nvSpPr>
        <p:spPr>
          <a:xfrm>
            <a:off x="846455" y="1179195"/>
            <a:ext cx="9389110" cy="368300"/>
          </a:xfrm>
          <a:prstGeom prst="rect">
            <a:avLst/>
          </a:prstGeom>
          <a:noFill/>
        </p:spPr>
        <p:txBody>
          <a:bodyPr wrap="square">
            <a:spAutoFit/>
          </a:bodyPr>
          <a:lstStyle/>
          <a:p>
            <a:r>
              <a:rPr kumimoji="0" lang="en-US" altLang="zh-CN" b="1" i="0" u="none" strike="noStrike" kern="1200" cap="none" spc="0" normalizeH="0" baseline="0" noProof="0" dirty="0">
                <a:ln>
                  <a:noFill/>
                </a:ln>
                <a:effectLst/>
                <a:uLnTx/>
                <a:uFillTx/>
                <a:latin typeface="Arial" panose="020B0604020202020204" pitchFamily="34" charset="0"/>
                <a:ea typeface="微软雅黑" panose="020B0503020204020204" charset="-122"/>
                <a:cs typeface="+mj-cs"/>
                <a:sym typeface="Arial" panose="020B0604020202020204" pitchFamily="34" charset="0"/>
              </a:rPr>
              <a:t>ARCHES</a:t>
            </a:r>
            <a:r>
              <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charset="-122"/>
                <a:cs typeface="+mj-cs"/>
                <a:sym typeface="Arial" panose="020B0604020202020204" pitchFamily="34" charset="0"/>
              </a:rPr>
              <a:t>研究结果显示：</a:t>
            </a:r>
            <a:r>
              <a:rPr lang="zh-CN" altLang="en-US" sz="1800" b="1" noProof="0" dirty="0">
                <a:ln>
                  <a:noFill/>
                </a:ln>
                <a:effectLst/>
                <a:uLnTx/>
                <a:uFillTx/>
                <a:latin typeface="Arial" panose="020B0604020202020204" pitchFamily="34" charset="0"/>
                <a:ea typeface="微软雅黑" panose="020B0503020204020204" charset="-122"/>
                <a:cs typeface="+mj-cs"/>
                <a:sym typeface="Arial" panose="020B0604020202020204" pitchFamily="34" charset="0"/>
              </a:rPr>
              <a:t>恩扎卢胺治疗mHSPC患者</a:t>
            </a:r>
            <a:r>
              <a:rPr lang="zh-CN" altLang="en-US" sz="1800" b="1" noProof="0" dirty="0">
                <a:ln>
                  <a:noFill/>
                </a:ln>
                <a:effectLst/>
                <a:uLnTx/>
                <a:uFillTx/>
                <a:latin typeface="Arial" panose="020B0604020202020204" pitchFamily="34" charset="0"/>
                <a:ea typeface="微软雅黑" panose="020B0503020204020204" charset="-122"/>
                <a:cs typeface="+mj-cs"/>
                <a:sym typeface="+mn-ea"/>
              </a:rPr>
              <a:t>OS、 rPFS显著获益</a:t>
            </a:r>
            <a:endParaRPr lang="zh-CN" altLang="en-US" sz="1800" b="1" noProof="0" dirty="0">
              <a:ln>
                <a:noFill/>
              </a:ln>
              <a:effectLst/>
              <a:uLnTx/>
              <a:uFillTx/>
              <a:latin typeface="Arial" panose="020B0604020202020204" pitchFamily="34" charset="0"/>
              <a:ea typeface="微软雅黑" panose="020B0503020204020204" charset="-122"/>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032209" y="1508193"/>
            <a:ext cx="5706140" cy="587084"/>
          </a:xfrm>
          <a:prstGeom prst="rect">
            <a:avLst/>
          </a:prstGeom>
          <a:solidFill>
            <a:schemeClr val="accent3">
              <a:lumMod val="20000"/>
              <a:lumOff val="80000"/>
              <a:alpha val="35000"/>
            </a:schemeClr>
          </a:solidFill>
        </p:spPr>
        <p:txBody>
          <a:bodyPr wrap="square" anchor="ctr">
            <a:spAutoFit/>
          </a:bodyPr>
          <a:lstStyle/>
          <a:p>
            <a:pPr marL="285750" indent="-285750">
              <a:lnSpc>
                <a:spcPct val="120000"/>
              </a:lnSpc>
              <a:buFont typeface="Arial" panose="020B0604020202020204" pitchFamily="34" charset="0"/>
              <a:buChar char="•"/>
            </a:pPr>
            <a:r>
              <a:rPr lang="zh-CN" altLang="en-US" sz="1400" dirty="0"/>
              <a:t>恩扎卢胺的不良事件发生率与安慰剂</a:t>
            </a:r>
            <a:r>
              <a:rPr lang="zh-CN" altLang="en-US" sz="1400" b="1" dirty="0">
                <a:solidFill>
                  <a:srgbClr val="C00000"/>
                </a:solidFill>
              </a:rPr>
              <a:t>相当</a:t>
            </a:r>
            <a:r>
              <a:rPr lang="en-US" altLang="zh-CN" sz="1400" baseline="30000" dirty="0"/>
              <a:t>1</a:t>
            </a:r>
            <a:endParaRPr lang="en-US" altLang="zh-CN" sz="1400" baseline="30000" dirty="0"/>
          </a:p>
          <a:p>
            <a:pPr marL="285750" indent="-285750">
              <a:lnSpc>
                <a:spcPct val="120000"/>
              </a:lnSpc>
              <a:buFont typeface="Arial" panose="020B0604020202020204" pitchFamily="34" charset="0"/>
              <a:buChar char="•"/>
            </a:pPr>
            <a:r>
              <a:rPr lang="zh-CN" altLang="en-US" sz="1400" dirty="0"/>
              <a:t>与安慰剂相比，恩扎卢胺首次出现≥</a:t>
            </a:r>
            <a:r>
              <a:rPr lang="en-US" altLang="zh-CN" sz="1400" dirty="0"/>
              <a:t>3</a:t>
            </a:r>
            <a:r>
              <a:rPr lang="zh-CN" altLang="en-US" sz="1400" dirty="0"/>
              <a:t>级不良事件的中位时间</a:t>
            </a:r>
            <a:r>
              <a:rPr lang="zh-CN" altLang="en-US" sz="1400" b="1" dirty="0">
                <a:solidFill>
                  <a:srgbClr val="C00000"/>
                </a:solidFill>
              </a:rPr>
              <a:t>延迟</a:t>
            </a:r>
            <a:r>
              <a:rPr lang="en-US" altLang="zh-CN" sz="1400" baseline="30000" dirty="0"/>
              <a:t>2,4</a:t>
            </a:r>
            <a:endParaRPr lang="zh-CN" altLang="en-US" sz="1400" dirty="0"/>
          </a:p>
        </p:txBody>
      </p:sp>
      <p:sp>
        <p:nvSpPr>
          <p:cNvPr id="2" name="标题 1"/>
          <p:cNvSpPr>
            <a:spLocks noGrp="1"/>
          </p:cNvSpPr>
          <p:nvPr>
            <p:ph type="title"/>
          </p:nvPr>
        </p:nvSpPr>
        <p:spPr/>
        <p:txBody>
          <a:bodyPr>
            <a:normAutofit/>
          </a:bodyPr>
          <a:lstStyle/>
          <a:p>
            <a:r>
              <a:rPr lang="zh-CN" altLang="en-US" dirty="0"/>
              <a:t>安全性</a:t>
            </a:r>
            <a:r>
              <a:rPr lang="en-US" altLang="zh-CN" dirty="0"/>
              <a:t>--</a:t>
            </a:r>
            <a:r>
              <a:rPr lang="zh-CN" altLang="en-US" dirty="0"/>
              <a:t>恩扎卢胺的不良事件发生率与安慰剂相当</a:t>
            </a:r>
            <a:endParaRPr lang="zh-CN" altLang="en-US" dirty="0"/>
          </a:p>
        </p:txBody>
      </p:sp>
      <p:graphicFrame>
        <p:nvGraphicFramePr>
          <p:cNvPr id="18" name="表格 17"/>
          <p:cNvGraphicFramePr>
            <a:graphicFrameLocks noGrp="1"/>
          </p:cNvGraphicFramePr>
          <p:nvPr/>
        </p:nvGraphicFramePr>
        <p:xfrm>
          <a:off x="6032209" y="2190308"/>
          <a:ext cx="5706140" cy="2843416"/>
        </p:xfrm>
        <a:graphic>
          <a:graphicData uri="http://schemas.openxmlformats.org/drawingml/2006/table">
            <a:tbl>
              <a:tblPr firstRow="1" bandRow="1">
                <a:tableStyleId>{5C22544A-7EE6-4342-B048-85BDC9FD1C3A}</a:tableStyleId>
              </a:tblPr>
              <a:tblGrid>
                <a:gridCol w="1538177"/>
                <a:gridCol w="2126512"/>
                <a:gridCol w="988828"/>
                <a:gridCol w="1052623"/>
              </a:tblGrid>
              <a:tr h="355427">
                <a:tc>
                  <a:txBody>
                    <a:bodyPr/>
                    <a:lstStyle/>
                    <a:p>
                      <a:pPr algn="ctr">
                        <a:lnSpc>
                          <a:spcPct val="120000"/>
                        </a:lnSpc>
                      </a:pPr>
                      <a:r>
                        <a:rPr lang="zh-CN" altLang="en-US" sz="1400" dirty="0"/>
                        <a:t>研究名称</a:t>
                      </a:r>
                      <a:endParaRPr lang="zh-CN" altLang="en-US" sz="1400" dirty="0"/>
                    </a:p>
                  </a:txBody>
                  <a:tcPr anchor="ctr">
                    <a:lnB w="38100" cmpd="sng">
                      <a:noFill/>
                    </a:lnB>
                    <a:solidFill>
                      <a:schemeClr val="tx1">
                        <a:lumMod val="50000"/>
                        <a:lumOff val="50000"/>
                      </a:schemeClr>
                    </a:solidFill>
                  </a:tcPr>
                </a:tc>
                <a:tc>
                  <a:txBody>
                    <a:bodyPr/>
                    <a:lstStyle/>
                    <a:p>
                      <a:pPr algn="ctr">
                        <a:lnSpc>
                          <a:spcPct val="120000"/>
                        </a:lnSpc>
                      </a:pPr>
                      <a:r>
                        <a:rPr lang="zh-CN" altLang="en-US" sz="1400" dirty="0"/>
                        <a:t>安全性指标</a:t>
                      </a:r>
                      <a:endParaRPr lang="zh-CN" altLang="en-US" sz="1400" dirty="0"/>
                    </a:p>
                  </a:txBody>
                  <a:tcPr anchor="ctr">
                    <a:solidFill>
                      <a:schemeClr val="tx1">
                        <a:lumMod val="50000"/>
                        <a:lumOff val="50000"/>
                      </a:schemeClr>
                    </a:solidFill>
                  </a:tcPr>
                </a:tc>
                <a:tc>
                  <a:txBody>
                    <a:bodyPr/>
                    <a:lstStyle/>
                    <a:p>
                      <a:pPr algn="ctr">
                        <a:lnSpc>
                          <a:spcPct val="120000"/>
                        </a:lnSpc>
                      </a:pPr>
                      <a:r>
                        <a:rPr lang="zh-CN" altLang="en-US" sz="1400" dirty="0"/>
                        <a:t>恩扎卢胺</a:t>
                      </a:r>
                      <a:endParaRPr lang="zh-CN" altLang="en-US" sz="1400" dirty="0"/>
                    </a:p>
                  </a:txBody>
                  <a:tcPr anchor="ctr">
                    <a:solidFill>
                      <a:schemeClr val="tx1">
                        <a:lumMod val="50000"/>
                        <a:lumOff val="50000"/>
                      </a:schemeClr>
                    </a:solidFill>
                  </a:tcPr>
                </a:tc>
                <a:tc>
                  <a:txBody>
                    <a:bodyPr/>
                    <a:lstStyle/>
                    <a:p>
                      <a:pPr algn="ctr">
                        <a:lnSpc>
                          <a:spcPct val="120000"/>
                        </a:lnSpc>
                      </a:pPr>
                      <a:r>
                        <a:rPr lang="zh-CN" altLang="en-US" sz="1400" dirty="0"/>
                        <a:t>安慰剂</a:t>
                      </a:r>
                      <a:endParaRPr lang="zh-CN" altLang="en-US" sz="1400" dirty="0"/>
                    </a:p>
                  </a:txBody>
                  <a:tcPr anchor="ctr">
                    <a:solidFill>
                      <a:schemeClr val="tx1">
                        <a:lumMod val="50000"/>
                        <a:lumOff val="50000"/>
                      </a:schemeClr>
                    </a:solidFill>
                  </a:tcPr>
                </a:tc>
              </a:tr>
              <a:tr h="355427">
                <a:tc rowSpan="2">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400" dirty="0"/>
                        <a:t>AFFIRM</a:t>
                      </a:r>
                      <a:r>
                        <a:rPr lang="zh-CN" altLang="en-US" sz="1400" dirty="0"/>
                        <a:t>研究</a:t>
                      </a:r>
                      <a:r>
                        <a:rPr lang="en-US" altLang="zh-CN" sz="1400" baseline="30000" dirty="0"/>
                        <a:t>1</a:t>
                      </a:r>
                      <a:endParaRPr lang="en-US" altLang="zh-CN" sz="1400" baseline="30000" dirty="0"/>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20000"/>
                        </a:lnSpc>
                      </a:pPr>
                      <a:r>
                        <a:rPr lang="zh-CN" altLang="en-US" sz="1400" dirty="0"/>
                        <a:t>≥</a:t>
                      </a:r>
                      <a:r>
                        <a:rPr lang="en-US" altLang="zh-CN" sz="1400" dirty="0"/>
                        <a:t>3</a:t>
                      </a:r>
                      <a:r>
                        <a:rPr lang="zh-CN" altLang="en-US" sz="1400" dirty="0"/>
                        <a:t>级不良反应</a:t>
                      </a:r>
                      <a:endParaRPr lang="zh-CN" altLang="en-US" sz="1400" dirty="0"/>
                    </a:p>
                  </a:txBody>
                  <a:tcPr anchor="ctr">
                    <a:lnL w="12700" cmpd="sng">
                      <a:noFill/>
                    </a:lnL>
                    <a:lnB w="12700" cmpd="sng">
                      <a:noFill/>
                    </a:lnB>
                    <a:solidFill>
                      <a:schemeClr val="bg2"/>
                    </a:solidFill>
                  </a:tcPr>
                </a:tc>
                <a:tc>
                  <a:txBody>
                    <a:bodyPr/>
                    <a:lstStyle/>
                    <a:p>
                      <a:pPr algn="ctr">
                        <a:lnSpc>
                          <a:spcPct val="120000"/>
                        </a:lnSpc>
                      </a:pPr>
                      <a:r>
                        <a:rPr lang="en-US" altLang="zh-CN" sz="1400" dirty="0"/>
                        <a:t>45%</a:t>
                      </a:r>
                      <a:endParaRPr lang="zh-CN" altLang="en-US" sz="1400" dirty="0"/>
                    </a:p>
                  </a:txBody>
                  <a:tcPr anchor="ctr">
                    <a:lnB w="12700" cmpd="sng">
                      <a:noFill/>
                    </a:lnB>
                    <a:solidFill>
                      <a:schemeClr val="bg2"/>
                    </a:solidFill>
                  </a:tcPr>
                </a:tc>
                <a:tc>
                  <a:txBody>
                    <a:bodyPr/>
                    <a:lstStyle/>
                    <a:p>
                      <a:pPr algn="ctr">
                        <a:lnSpc>
                          <a:spcPct val="120000"/>
                        </a:lnSpc>
                      </a:pPr>
                      <a:r>
                        <a:rPr lang="en-US" altLang="zh-CN" sz="1400" dirty="0"/>
                        <a:t>53%</a:t>
                      </a:r>
                      <a:endParaRPr lang="zh-CN" altLang="en-US" sz="1400" dirty="0"/>
                    </a:p>
                  </a:txBody>
                  <a:tcPr anchor="ctr">
                    <a:lnB w="12700" cmpd="sng">
                      <a:noFill/>
                    </a:lnB>
                    <a:solidFill>
                      <a:schemeClr val="bg2"/>
                    </a:solidFill>
                  </a:tcPr>
                </a:tc>
              </a:tr>
              <a:tr h="355427">
                <a:tc vMerge="1">
                  <a:tcPr/>
                </a:tc>
                <a:tc>
                  <a:txBody>
                    <a:bodyPr/>
                    <a:lstStyle/>
                    <a:p>
                      <a:pPr algn="ctr">
                        <a:lnSpc>
                          <a:spcPct val="120000"/>
                        </a:lnSpc>
                      </a:pPr>
                      <a:r>
                        <a:rPr lang="zh-CN" altLang="en-US" sz="1400" dirty="0"/>
                        <a:t>因不良事件而中止治疗</a:t>
                      </a:r>
                      <a:endParaRPr lang="zh-CN" altLang="en-US" sz="14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20000"/>
                        </a:lnSpc>
                      </a:pPr>
                      <a:r>
                        <a:rPr lang="en-US" altLang="zh-CN" sz="1400" dirty="0"/>
                        <a:t>8%</a:t>
                      </a:r>
                      <a:endParaRPr lang="zh-CN" altLang="en-US" sz="14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20000"/>
                        </a:lnSpc>
                      </a:pPr>
                      <a:r>
                        <a:rPr lang="en-US" altLang="zh-CN" sz="1400" dirty="0"/>
                        <a:t>10%</a:t>
                      </a:r>
                      <a:endParaRPr lang="zh-CN" altLang="en-US" sz="14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5427">
                <a:tc rowSpan="2">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400" dirty="0"/>
                        <a:t>PREVAIL</a:t>
                      </a:r>
                      <a:r>
                        <a:rPr lang="zh-CN" altLang="en-US" sz="1400" dirty="0"/>
                        <a:t>研究</a:t>
                      </a:r>
                      <a:r>
                        <a:rPr lang="en-US" altLang="zh-CN" sz="1400" baseline="30000" dirty="0"/>
                        <a:t>2</a:t>
                      </a:r>
                      <a:endParaRPr lang="en-US" altLang="zh-CN" sz="1400" baseline="300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zh-CN" altLang="en-US" sz="1400" dirty="0"/>
                        <a:t>≥</a:t>
                      </a:r>
                      <a:r>
                        <a:rPr lang="en-US" altLang="zh-CN" sz="1400" dirty="0"/>
                        <a:t>3</a:t>
                      </a:r>
                      <a:r>
                        <a:rPr lang="zh-CN" altLang="en-US" sz="1400" dirty="0"/>
                        <a:t>级不良反应</a:t>
                      </a:r>
                      <a:endParaRPr lang="zh-CN" altLang="en-US" sz="14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t>43%</a:t>
                      </a:r>
                      <a:endParaRPr lang="zh-CN" altLang="en-US" sz="14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t>37%</a:t>
                      </a:r>
                      <a:endParaRPr lang="zh-CN" altLang="en-US" sz="14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55427">
                <a:tc vMerge="1">
                  <a:tcPr anchor="ctr"/>
                </a:tc>
                <a:tc>
                  <a:txBody>
                    <a:bodyPr/>
                    <a:lstStyle/>
                    <a:p>
                      <a:pPr algn="ctr">
                        <a:lnSpc>
                          <a:spcPct val="120000"/>
                        </a:lnSpc>
                      </a:pPr>
                      <a:r>
                        <a:rPr lang="zh-CN" altLang="en-US" sz="1400" dirty="0"/>
                        <a:t>因不良事件而中止治疗</a:t>
                      </a:r>
                      <a:endParaRPr lang="zh-CN" altLang="en-US" sz="14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t>6%</a:t>
                      </a:r>
                      <a:endParaRPr lang="zh-CN" altLang="en-US" sz="14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t>6%</a:t>
                      </a:r>
                      <a:endParaRPr lang="zh-CN" altLang="en-US" sz="14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5427">
                <a:tc rowSpan="2">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400" dirty="0"/>
                        <a:t>PROSPER</a:t>
                      </a:r>
                      <a:r>
                        <a:rPr lang="zh-CN" altLang="en-US" sz="1400" dirty="0"/>
                        <a:t>研究</a:t>
                      </a:r>
                      <a:r>
                        <a:rPr lang="en-US" altLang="zh-CN" sz="1400" baseline="30000" dirty="0"/>
                        <a:t>3</a:t>
                      </a:r>
                      <a:endParaRPr lang="en-US" altLang="zh-CN" sz="1400" baseline="300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lnSpc>
                          <a:spcPct val="120000"/>
                        </a:lnSpc>
                      </a:pPr>
                      <a:r>
                        <a:rPr lang="zh-CN" altLang="en-US" sz="1400" dirty="0"/>
                        <a:t>≥</a:t>
                      </a:r>
                      <a:r>
                        <a:rPr lang="en-US" altLang="zh-CN" sz="1400" dirty="0"/>
                        <a:t>3</a:t>
                      </a:r>
                      <a:r>
                        <a:rPr lang="zh-CN" altLang="en-US" sz="1400" dirty="0"/>
                        <a:t>级不良反应</a:t>
                      </a:r>
                      <a:endParaRPr lang="zh-CN" altLang="en-US" sz="14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lnSpc>
                          <a:spcPct val="120000"/>
                        </a:lnSpc>
                      </a:pPr>
                      <a:r>
                        <a:rPr lang="en-US" altLang="zh-CN" sz="1400" dirty="0"/>
                        <a:t>31%</a:t>
                      </a:r>
                      <a:endParaRPr lang="zh-CN" altLang="en-US" sz="14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lnSpc>
                          <a:spcPct val="120000"/>
                        </a:lnSpc>
                      </a:pPr>
                      <a:r>
                        <a:rPr lang="en-US" altLang="zh-CN" sz="1400" dirty="0"/>
                        <a:t>23%</a:t>
                      </a:r>
                      <a:endParaRPr lang="zh-CN" altLang="en-US" sz="14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r>
              <a:tr h="355427">
                <a:tc vMerge="1">
                  <a:tcPr anchor="ctr"/>
                </a:tc>
                <a:tc>
                  <a:txBody>
                    <a:bodyPr/>
                    <a:lstStyle/>
                    <a:p>
                      <a:pPr algn="ctr">
                        <a:lnSpc>
                          <a:spcPct val="120000"/>
                        </a:lnSpc>
                      </a:pPr>
                      <a:r>
                        <a:rPr lang="zh-CN" altLang="en-US" sz="1400" dirty="0"/>
                        <a:t>因不良事件而中止治疗</a:t>
                      </a:r>
                      <a:endParaRPr lang="zh-CN" altLang="en-US" sz="14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lnSpc>
                          <a:spcPct val="120000"/>
                        </a:lnSpc>
                      </a:pPr>
                      <a:r>
                        <a:rPr lang="en-US" altLang="zh-CN" sz="1400" dirty="0"/>
                        <a:t>9%</a:t>
                      </a:r>
                      <a:endParaRPr lang="zh-CN" altLang="en-US" sz="14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lnSpc>
                          <a:spcPct val="120000"/>
                        </a:lnSpc>
                      </a:pPr>
                      <a:r>
                        <a:rPr lang="en-US" altLang="zh-CN" sz="1400" dirty="0"/>
                        <a:t>6%</a:t>
                      </a:r>
                      <a:endParaRPr lang="zh-CN" altLang="en-US" sz="14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r>
              <a:tr h="355427">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400" dirty="0"/>
                        <a:t>ARCHES</a:t>
                      </a:r>
                      <a:r>
                        <a:rPr lang="zh-CN" altLang="en-US" sz="1400" dirty="0"/>
                        <a:t>研究</a:t>
                      </a:r>
                      <a:r>
                        <a:rPr lang="en-US" altLang="zh-CN" sz="1400" baseline="30000" dirty="0"/>
                        <a:t>4</a:t>
                      </a:r>
                      <a:endParaRPr lang="en-US" altLang="zh-CN" sz="1400" baseline="300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t>3-4</a:t>
                      </a:r>
                      <a:r>
                        <a:rPr lang="zh-CN" altLang="en-US" sz="1400" dirty="0"/>
                        <a:t>级不良反应</a:t>
                      </a:r>
                      <a:endParaRPr lang="zh-CN" altLang="en-US"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t>39%</a:t>
                      </a:r>
                      <a:endParaRPr lang="zh-CN" altLang="en-US"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r>
                        <a:rPr lang="en-US" altLang="zh-CN" sz="1400" dirty="0"/>
                        <a:t>28%</a:t>
                      </a:r>
                      <a:endParaRPr lang="zh-CN" altLang="en-US"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2" name="文本框 21"/>
          <p:cNvSpPr txBox="1"/>
          <p:nvPr/>
        </p:nvSpPr>
        <p:spPr>
          <a:xfrm>
            <a:off x="368824" y="6467402"/>
            <a:ext cx="9625781" cy="369332"/>
          </a:xfrm>
          <a:prstGeom prst="rect">
            <a:avLst/>
          </a:prstGeom>
          <a:noFill/>
        </p:spPr>
        <p:txBody>
          <a:bodyPr wrap="square">
            <a:spAutoFit/>
          </a:bodyPr>
          <a:lstStyle/>
          <a:p>
            <a:pPr lvl="0">
              <a:defRPr/>
            </a:pPr>
            <a:r>
              <a:rPr kumimoji="0" lang="da-DK" altLang="zh-CN" sz="9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1. Scher HI, et al. N Engl J Med. 2012;367(13):1187-1197. 2. </a:t>
            </a:r>
            <a:r>
              <a:rPr lang="da-DK" altLang="zh-CN" sz="900" dirty="0"/>
              <a:t>Beer TM, et al. N Engl J Med. 2014;371(5):424-433. 3. </a:t>
            </a:r>
            <a:r>
              <a:rPr lang="da-DK" altLang="zh-CN" sz="900" dirty="0">
                <a:solidFill>
                  <a:srgbClr val="000000"/>
                </a:solidFill>
              </a:rPr>
              <a:t>Hussain M, et al. N Engl J Med. 2018;378(26):2465-2474.</a:t>
            </a:r>
            <a:endParaRPr lang="da-DK" altLang="zh-CN" sz="900" dirty="0">
              <a:solidFill>
                <a:srgbClr val="000000"/>
              </a:solidFill>
            </a:endParaRPr>
          </a:p>
          <a:p>
            <a:pPr>
              <a:defRPr/>
            </a:pPr>
            <a:r>
              <a:rPr lang="nl-NL" altLang="zh-CN" sz="900" dirty="0"/>
              <a:t>4. Armstrong AJ, et al. J Clin Oncol. 2022;40(15):1616-1622. 5.</a:t>
            </a:r>
            <a:r>
              <a:rPr lang="zh-CN" altLang="en-US" sz="900" dirty="0"/>
              <a:t>恩扎卢胺片说明书</a:t>
            </a:r>
            <a:r>
              <a:rPr lang="en-US" altLang="zh-CN" sz="900" dirty="0"/>
              <a:t>. </a:t>
            </a:r>
            <a:endParaRPr lang="zh-CN" altLang="en-US" sz="900" dirty="0"/>
          </a:p>
        </p:txBody>
      </p:sp>
      <p:pic>
        <p:nvPicPr>
          <p:cNvPr id="8" name="图片 7"/>
          <p:cNvPicPr>
            <a:picLocks noChangeAspect="1"/>
          </p:cNvPicPr>
          <p:nvPr/>
        </p:nvPicPr>
        <p:blipFill>
          <a:blip r:embed="rId1"/>
          <a:stretch>
            <a:fillRect/>
          </a:stretch>
        </p:blipFill>
        <p:spPr>
          <a:xfrm>
            <a:off x="616693" y="2955851"/>
            <a:ext cx="5155794" cy="3401365"/>
          </a:xfrm>
          <a:prstGeom prst="rect">
            <a:avLst/>
          </a:prstGeom>
        </p:spPr>
      </p:pic>
      <p:sp>
        <p:nvSpPr>
          <p:cNvPr id="4" name="文本框 3"/>
          <p:cNvSpPr txBox="1"/>
          <p:nvPr/>
        </p:nvSpPr>
        <p:spPr>
          <a:xfrm>
            <a:off x="680488" y="1508193"/>
            <a:ext cx="5050466" cy="1118053"/>
          </a:xfrm>
          <a:prstGeom prst="rect">
            <a:avLst/>
          </a:prstGeom>
          <a:solidFill>
            <a:schemeClr val="accent3">
              <a:lumMod val="20000"/>
              <a:lumOff val="80000"/>
              <a:alpha val="35000"/>
            </a:schemeClr>
          </a:solidFill>
        </p:spPr>
        <p:txBody>
          <a:bodyPr wrap="square" anchor="ctr">
            <a:noAutofit/>
          </a:bodyPr>
          <a:lstStyle/>
          <a:p>
            <a:pPr>
              <a:lnSpc>
                <a:spcPct val="120000"/>
              </a:lnSpc>
            </a:pPr>
            <a:r>
              <a:rPr lang="zh-CN" altLang="en-US" sz="1400" dirty="0"/>
              <a:t>在</a:t>
            </a:r>
            <a:r>
              <a:rPr lang="en-US" altLang="zh-CN" sz="1400" dirty="0"/>
              <a:t>4</a:t>
            </a:r>
            <a:r>
              <a:rPr lang="zh-CN" altLang="en-US" sz="1400" dirty="0"/>
              <a:t>项安慰剂对照试验（</a:t>
            </a:r>
            <a:r>
              <a:rPr lang="en-US" altLang="zh-CN" sz="1400" dirty="0"/>
              <a:t>AFFIRM</a:t>
            </a:r>
            <a:r>
              <a:rPr lang="zh-CN" altLang="en-US" sz="1400" dirty="0"/>
              <a:t>、</a:t>
            </a:r>
            <a:r>
              <a:rPr lang="en-US" altLang="zh-CN" sz="1400" dirty="0"/>
              <a:t>PROSPER</a:t>
            </a:r>
            <a:r>
              <a:rPr lang="zh-CN" altLang="en-US" sz="1400" dirty="0"/>
              <a:t>、</a:t>
            </a:r>
            <a:r>
              <a:rPr lang="en-US" altLang="zh-CN" sz="1400" dirty="0"/>
              <a:t>PREVAIL</a:t>
            </a:r>
            <a:r>
              <a:rPr lang="zh-CN" altLang="en-US" sz="1400" dirty="0"/>
              <a:t>和</a:t>
            </a:r>
            <a:r>
              <a:rPr lang="en-US" altLang="zh-CN" sz="1400" dirty="0"/>
              <a:t>ARCHES</a:t>
            </a:r>
            <a:r>
              <a:rPr lang="zh-CN" altLang="en-US" sz="1400" dirty="0"/>
              <a:t>）中，本品治疗组发生频率更高（比安慰剂组高≥</a:t>
            </a:r>
            <a:r>
              <a:rPr lang="en-US" altLang="zh-CN" sz="1400" dirty="0"/>
              <a:t>2%</a:t>
            </a:r>
            <a:r>
              <a:rPr lang="zh-CN" altLang="en-US" sz="1400" dirty="0"/>
              <a:t>）的最常见（≥</a:t>
            </a:r>
            <a:r>
              <a:rPr lang="en-US" altLang="zh-CN" sz="1400" dirty="0"/>
              <a:t>10%</a:t>
            </a:r>
            <a:r>
              <a:rPr lang="zh-CN" altLang="en-US" sz="1400" dirty="0"/>
              <a:t>）不良反应为</a:t>
            </a:r>
            <a:r>
              <a:rPr lang="zh-CN" altLang="en-US" sz="1400" b="1" dirty="0"/>
              <a:t>乏力</a:t>
            </a:r>
            <a:r>
              <a:rPr lang="en-US" altLang="zh-CN" sz="1400" b="1" dirty="0"/>
              <a:t>/</a:t>
            </a:r>
            <a:r>
              <a:rPr lang="zh-CN" altLang="en-US" sz="1400" b="1" dirty="0"/>
              <a:t>疲乏、背痛、潮热、便秘、关节痛、食欲下降、腹泻和高血压</a:t>
            </a:r>
            <a:r>
              <a:rPr lang="zh-CN" altLang="en-US" sz="1400" dirty="0"/>
              <a:t>。</a:t>
            </a:r>
            <a:endParaRPr lang="zh-CN" altLang="en-US" sz="1400" dirty="0"/>
          </a:p>
        </p:txBody>
      </p:sp>
      <p:sp>
        <p:nvSpPr>
          <p:cNvPr id="5" name="文本框 4"/>
          <p:cNvSpPr txBox="1"/>
          <p:nvPr/>
        </p:nvSpPr>
        <p:spPr>
          <a:xfrm>
            <a:off x="6032208" y="5500967"/>
            <a:ext cx="5706140" cy="845616"/>
          </a:xfrm>
          <a:prstGeom prst="rect">
            <a:avLst/>
          </a:prstGeom>
          <a:solidFill>
            <a:schemeClr val="accent3">
              <a:lumMod val="20000"/>
              <a:lumOff val="80000"/>
              <a:alpha val="35000"/>
            </a:schemeClr>
          </a:solidFill>
        </p:spPr>
        <p:txBody>
          <a:bodyPr wrap="square" anchor="ct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目前</a:t>
            </a:r>
            <a:r>
              <a:rPr kumimoji="0" lang="zh-CN" altLang="en-US" sz="1400" b="1" i="0" u="none" strike="noStrike" kern="1200" cap="none" spc="0" normalizeH="0" baseline="0" noProof="0" dirty="0">
                <a:ln>
                  <a:noFill/>
                </a:ln>
                <a:solidFill>
                  <a:srgbClr val="C00000"/>
                </a:solidFill>
                <a:effectLst/>
                <a:uLnTx/>
                <a:uFillTx/>
                <a:latin typeface="Arial" panose="020B0604020202020204"/>
                <a:ea typeface="微软雅黑" panose="020B0503020204020204" charset="-122"/>
                <a:cs typeface="+mn-cs"/>
              </a:rPr>
              <a:t>没有</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关于恩扎卢胺既定总体安全性特征的新的重大发现，认为恩扎卢胺的获益</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风险特征保持有利。上市后在欧美日等各国均</a:t>
            </a:r>
            <a:r>
              <a:rPr kumimoji="0" lang="zh-CN" altLang="en-US" sz="1400" b="1" i="0" u="none" strike="noStrike" kern="1200" cap="none" spc="0" normalizeH="0" baseline="0" noProof="0" dirty="0">
                <a:ln>
                  <a:noFill/>
                </a:ln>
                <a:solidFill>
                  <a:srgbClr val="C00000"/>
                </a:solidFill>
                <a:effectLst/>
                <a:uLnTx/>
                <a:uFillTx/>
                <a:latin typeface="Arial" panose="020B0604020202020204"/>
                <a:ea typeface="微软雅黑" panose="020B0503020204020204" charset="-122"/>
                <a:cs typeface="+mn-cs"/>
              </a:rPr>
              <a:t>未收到</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黑框警告和因安全性原因的撤市信息。</a:t>
            </a:r>
            <a:endPar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680488" y="1152148"/>
            <a:ext cx="3213691" cy="338554"/>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rPr>
              <a:t>药品说明书收载的安全性信息</a:t>
            </a:r>
            <a:r>
              <a:rPr kumimoji="0" lang="en-US" altLang="zh-CN" sz="1600" b="1" i="0" u="none" strike="noStrike" kern="1200" cap="none" spc="0" normalizeH="0" baseline="30000" noProof="0" dirty="0">
                <a:ln>
                  <a:noFill/>
                </a:ln>
                <a:solidFill>
                  <a:schemeClr val="bg1"/>
                </a:solidFill>
                <a:effectLst/>
                <a:uLnTx/>
                <a:uFillTx/>
                <a:latin typeface="Arial" panose="020B0604020202020204"/>
                <a:ea typeface="微软雅黑" panose="020B0503020204020204" charset="-122"/>
                <a:cs typeface="+mn-cs"/>
              </a:rPr>
              <a:t>1-5</a:t>
            </a:r>
            <a:r>
              <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rPr>
              <a:t>：</a:t>
            </a:r>
            <a:r>
              <a:rPr kumimoji="0" lang="en-US" altLang="zh-CN"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rPr>
              <a:t> </a:t>
            </a:r>
            <a:endParaRPr kumimoji="0" lang="en-US" altLang="zh-CN"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endParaRPr>
          </a:p>
        </p:txBody>
      </p:sp>
      <p:sp>
        <p:nvSpPr>
          <p:cNvPr id="10" name="文本框 9"/>
          <p:cNvSpPr txBox="1"/>
          <p:nvPr/>
        </p:nvSpPr>
        <p:spPr>
          <a:xfrm>
            <a:off x="1677292" y="2691439"/>
            <a:ext cx="2852184" cy="307777"/>
          </a:xfrm>
          <a:prstGeom prst="rect">
            <a:avLst/>
          </a:prstGeom>
          <a:noFill/>
        </p:spPr>
        <p:txBody>
          <a:bodyPr wrap="square">
            <a:spAutoFit/>
          </a:bodyPr>
          <a:lstStyle/>
          <a:p>
            <a:pPr algn="ctr"/>
            <a:r>
              <a:rPr lang="en-US" altLang="zh-CN" sz="1400" dirty="0"/>
              <a:t>AFFIRM</a:t>
            </a:r>
            <a:r>
              <a:rPr lang="zh-CN" altLang="en-US" sz="1400" dirty="0"/>
              <a:t>研究中的不良反应</a:t>
            </a:r>
            <a:r>
              <a:rPr lang="en-US" altLang="zh-CN" sz="1400" baseline="30000" dirty="0"/>
              <a:t>1</a:t>
            </a:r>
            <a:endParaRPr lang="zh-CN" altLang="en-US" sz="1400" baseline="30000" dirty="0"/>
          </a:p>
        </p:txBody>
      </p:sp>
      <p:sp>
        <p:nvSpPr>
          <p:cNvPr id="11" name="文本框 10"/>
          <p:cNvSpPr txBox="1"/>
          <p:nvPr/>
        </p:nvSpPr>
        <p:spPr>
          <a:xfrm>
            <a:off x="6032209" y="1152148"/>
            <a:ext cx="3213691" cy="338554"/>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rPr>
              <a:t>4</a:t>
            </a:r>
            <a:r>
              <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rPr>
              <a:t>项安慰剂对照试验不良反应</a:t>
            </a:r>
            <a:endParaRPr kumimoji="0" lang="en-US" altLang="zh-CN"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endParaRPr>
          </a:p>
        </p:txBody>
      </p:sp>
      <p:sp>
        <p:nvSpPr>
          <p:cNvPr id="13" name="文本框 12"/>
          <p:cNvSpPr txBox="1"/>
          <p:nvPr/>
        </p:nvSpPr>
        <p:spPr>
          <a:xfrm>
            <a:off x="6032209" y="5130493"/>
            <a:ext cx="4345173" cy="338554"/>
          </a:xfrm>
          <a:prstGeom prst="rect">
            <a:avLst/>
          </a:prstGeom>
          <a:solidFill>
            <a:schemeClr val="accent1"/>
          </a:solidFill>
        </p:spPr>
        <p:txBody>
          <a:bodyPr wrap="square">
            <a:spAutoFit/>
          </a:bodyPr>
          <a:lstStyle/>
          <a:p>
            <a:r>
              <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rPr>
              <a:t>药品不良反应监测情况和药品安全性研究结果</a:t>
            </a:r>
            <a:endParaRPr lang="zh-CN" altLang="en-US" sz="20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文本框 83"/>
          <p:cNvSpPr txBox="1"/>
          <p:nvPr/>
        </p:nvSpPr>
        <p:spPr>
          <a:xfrm>
            <a:off x="329565" y="1133475"/>
            <a:ext cx="11081385" cy="857250"/>
          </a:xfrm>
          <a:prstGeom prst="rect">
            <a:avLst/>
          </a:prstGeom>
          <a:gradFill>
            <a:gsLst>
              <a:gs pos="83000">
                <a:srgbClr val="EDF7FF"/>
              </a:gs>
              <a:gs pos="66000">
                <a:srgbClr val="F3FAFF"/>
              </a:gs>
              <a:gs pos="0">
                <a:schemeClr val="bg1"/>
              </a:gs>
              <a:gs pos="100000">
                <a:srgbClr val="E6F4FE"/>
              </a:gs>
            </a:gsLst>
            <a:lin ang="10800000" scaled="1"/>
          </a:gra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endParaRPr>
          </a:p>
        </p:txBody>
      </p:sp>
      <p:sp>
        <p:nvSpPr>
          <p:cNvPr id="82" name="矩形: 圆角 81"/>
          <p:cNvSpPr/>
          <p:nvPr/>
        </p:nvSpPr>
        <p:spPr>
          <a:xfrm>
            <a:off x="8823325" y="2070735"/>
            <a:ext cx="3041650" cy="4497070"/>
          </a:xfrm>
          <a:prstGeom prst="roundRect">
            <a:avLst>
              <a:gd name="adj" fmla="val 1993"/>
            </a:avLst>
          </a:prstGeom>
          <a:solidFill>
            <a:srgbClr val="F1F2F4"/>
          </a:solidFill>
          <a:ln w="12700" cap="flat" cmpd="sng" algn="ctr">
            <a:solidFill>
              <a:srgbClr val="FFFFFF">
                <a:lumMod val="85000"/>
              </a:srgbClr>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81" name="矩形: 圆角 80"/>
          <p:cNvSpPr/>
          <p:nvPr/>
        </p:nvSpPr>
        <p:spPr>
          <a:xfrm>
            <a:off x="328930" y="2071370"/>
            <a:ext cx="3034030" cy="4333240"/>
          </a:xfrm>
          <a:prstGeom prst="roundRect">
            <a:avLst>
              <a:gd name="adj" fmla="val 1993"/>
            </a:avLst>
          </a:prstGeom>
          <a:solidFill>
            <a:srgbClr val="E6F4FE"/>
          </a:solidFill>
          <a:ln w="12700" cap="flat" cmpd="sng" algn="ctr">
            <a:solidFill>
              <a:srgbClr val="FFFFFF">
                <a:lumMod val="85000"/>
              </a:srgbClr>
            </a:solidFill>
            <a:prstDash val="solid"/>
            <a:miter lim="800000"/>
          </a:ln>
          <a:effectLst>
            <a:outerShdw blurRad="63500" algn="ctr" rotWithShape="0">
              <a:prstClr val="black">
                <a:alpha val="40000"/>
              </a:prstClr>
            </a:outerShdw>
          </a:effectLst>
        </p:spPr>
        <p:txBody>
          <a:bodyPr rtlCol="0" anchor="ctr"/>
          <a:lstStyle/>
          <a:p>
            <a:pPr algn="ctr">
              <a:lnSpc>
                <a:spcPct val="120000"/>
              </a:lnSpc>
            </a:pPr>
            <a:endParaRPr kumimoji="0" lang="zh-CN" altLang="en-US" sz="1300" b="1" i="0" u="none" strike="noStrike" cap="none" spc="0" normalizeH="0" baseline="0" noProof="0" dirty="0">
              <a:ln>
                <a:noFill/>
              </a:ln>
              <a:solidFill>
                <a:schemeClr val="accent1"/>
              </a:solidFill>
              <a:effectLst/>
              <a:uLnTx/>
              <a:uFillTx/>
              <a:latin typeface="Arial" panose="020B0604020202020204"/>
              <a:ea typeface="微软雅黑" panose="020B0503020204020204" charset="-122"/>
            </a:endParaRPr>
          </a:p>
        </p:txBody>
      </p:sp>
      <p:sp>
        <p:nvSpPr>
          <p:cNvPr id="34" name="Title 33"/>
          <p:cNvSpPr>
            <a:spLocks noGrp="1"/>
          </p:cNvSpPr>
          <p:nvPr>
            <p:ph type="title"/>
          </p:nvPr>
        </p:nvSpPr>
        <p:spPr/>
        <p:txBody>
          <a:bodyPr wrap="square">
            <a:normAutofit/>
          </a:bodyPr>
          <a:lstStyle/>
          <a:p>
            <a:r>
              <a:rPr lang="zh-CN" altLang="en-US" dirty="0"/>
              <a:t>创新性</a:t>
            </a:r>
            <a:r>
              <a:rPr lang="en-US" altLang="zh-CN" dirty="0"/>
              <a:t>--</a:t>
            </a:r>
            <a:r>
              <a:rPr lang="zh-CN" altLang="en-US" dirty="0"/>
              <a:t>片剂依托创新工艺，药效稳定，提升依从性与便捷性</a:t>
            </a:r>
            <a:endParaRPr lang="en-US" dirty="0"/>
          </a:p>
        </p:txBody>
      </p:sp>
      <p:sp>
        <p:nvSpPr>
          <p:cNvPr id="42" name="文本框 41"/>
          <p:cNvSpPr txBox="1"/>
          <p:nvPr/>
        </p:nvSpPr>
        <p:spPr>
          <a:xfrm>
            <a:off x="329565" y="1119505"/>
            <a:ext cx="11535410" cy="866140"/>
          </a:xfrm>
          <a:prstGeom prst="rect">
            <a:avLst/>
          </a:prstGeom>
          <a:noFill/>
          <a:ln>
            <a:noFill/>
          </a:ln>
        </p:spPr>
        <p:txBody>
          <a:bodyPr wrap="square">
            <a:spAutoFit/>
          </a:bodyPr>
          <a:lstStyle/>
          <a:p>
            <a:pPr marR="0" lvl="0" algn="l" defTabSz="914400" rtl="0" eaLnBrk="1" fontAlgn="auto" latinLnBrk="0" hangingPunct="1">
              <a:lnSpc>
                <a:spcPct val="120000"/>
              </a:lnSpc>
              <a:spcBef>
                <a:spcPts val="0"/>
              </a:spcBef>
              <a:spcAft>
                <a:spcPts val="0"/>
              </a:spcAft>
              <a:buClrTx/>
              <a:buSzTx/>
              <a:defRPr/>
            </a:pP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恩扎卢胺属于生物药剂学分类系统（</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BCS</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II</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类难溶性药物，其制剂开发长期面临溶解度低、生物利用度控制严苛、原研专利壁垒高筑等关键挑战。奥锐特药业恩扎卢胺片（君</a:t>
            </a:r>
            <a:r>
              <a:rPr kumimoji="0" lang="zh-CN" altLang="en-US" sz="1400" b="0" i="0" u="none" strike="noStrike" kern="1200" cap="none" spc="0" normalizeH="0" baseline="0" noProof="0" dirty="0">
                <a:ln>
                  <a:noFill/>
                </a:ln>
                <a:effectLst/>
                <a:uLnTx/>
                <a:uFillTx/>
                <a:latin typeface="Arial" panose="020B0604020202020204"/>
                <a:ea typeface="微软雅黑" panose="020B0503020204020204" charset="-122"/>
                <a:cs typeface="+mn-cs"/>
              </a:rPr>
              <a:t>必坦</a:t>
            </a:r>
            <a:r>
              <a:rPr lang="en-US" altLang="zh-CN" sz="1400" b="1" baseline="30000" dirty="0">
                <a:latin typeface="Arial" panose="020B0604020202020204" pitchFamily="34" charset="0"/>
                <a:cs typeface="Arial" panose="020B0604020202020204" pitchFamily="34" charset="0"/>
              </a:rPr>
              <a:t>® </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）采用热熔挤出（</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HME</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）制剂技术，以优选的新载体体系替代原研单一</a:t>
            </a:r>
            <a:r>
              <a:rPr kumimoji="0" lang="en-US" altLang="zh-CN"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HPMCAS</a:t>
            </a:r>
            <a:r>
              <a:rPr kumimoji="0" lang="zh-CN" altLang="en-US" sz="1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载体，</a:t>
            </a:r>
            <a:r>
              <a:rPr kumimoji="0" lang="zh-CN" altLang="en-US" sz="1400" b="1" i="0" u="none" strike="noStrike" kern="1200" cap="none" spc="0" normalizeH="0" baseline="0" noProof="0" dirty="0">
                <a:ln>
                  <a:noFill/>
                </a:ln>
                <a:solidFill>
                  <a:schemeClr val="accent1"/>
                </a:solidFill>
                <a:effectLst/>
                <a:uLnTx/>
                <a:uFillTx/>
                <a:latin typeface="Arial" panose="020B0604020202020204"/>
                <a:ea typeface="微软雅黑" panose="020B0503020204020204" charset="-122"/>
                <a:cs typeface="+mn-cs"/>
              </a:rPr>
              <a:t>处方工艺相容性更强，能显著提升抑晶能力，有效解决恩扎卢胺溶解度低的问题，确保药物体内生物等效，使药效发挥更稳定可控。日本欧美市场已以片剂处方为主。</a:t>
            </a:r>
            <a:endParaRPr lang="zh-CN" altLang="en-US" sz="1400" b="1" dirty="0">
              <a:solidFill>
                <a:schemeClr val="accent1"/>
              </a:solidFill>
            </a:endParaRPr>
          </a:p>
        </p:txBody>
      </p:sp>
      <p:sp>
        <p:nvSpPr>
          <p:cNvPr id="50" name="任意多边形 31"/>
          <p:cNvSpPr/>
          <p:nvPr/>
        </p:nvSpPr>
        <p:spPr>
          <a:xfrm rot="16200000">
            <a:off x="-48576" y="1520267"/>
            <a:ext cx="813194" cy="58660"/>
          </a:xfrm>
          <a:custGeom>
            <a:avLst/>
            <a:gdLst>
              <a:gd name="connsiteX0" fmla="*/ 83189 w 1848634"/>
              <a:gd name="connsiteY0" fmla="*/ 0 h 227840"/>
              <a:gd name="connsiteX1" fmla="*/ 1765445 w 1848634"/>
              <a:gd name="connsiteY1" fmla="*/ 0 h 227840"/>
              <a:gd name="connsiteX2" fmla="*/ 1848634 w 1848634"/>
              <a:gd name="connsiteY2" fmla="*/ 83189 h 227840"/>
              <a:gd name="connsiteX3" fmla="*/ 1848634 w 1848634"/>
              <a:gd name="connsiteY3" fmla="*/ 227840 h 227840"/>
              <a:gd name="connsiteX4" fmla="*/ 0 w 1848634"/>
              <a:gd name="connsiteY4" fmla="*/ 227840 h 227840"/>
              <a:gd name="connsiteX5" fmla="*/ 0 w 1848634"/>
              <a:gd name="connsiteY5" fmla="*/ 83189 h 227840"/>
              <a:gd name="connsiteX6" fmla="*/ 83189 w 1848634"/>
              <a:gd name="connsiteY6" fmla="*/ 0 h 22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634" h="227840">
                <a:moveTo>
                  <a:pt x="83189" y="0"/>
                </a:moveTo>
                <a:lnTo>
                  <a:pt x="1765445" y="0"/>
                </a:lnTo>
                <a:cubicBezTo>
                  <a:pt x="1811389" y="0"/>
                  <a:pt x="1848634" y="37245"/>
                  <a:pt x="1848634" y="83189"/>
                </a:cubicBezTo>
                <a:lnTo>
                  <a:pt x="1848634" y="227840"/>
                </a:lnTo>
                <a:lnTo>
                  <a:pt x="0" y="227840"/>
                </a:lnTo>
                <a:lnTo>
                  <a:pt x="0" y="83189"/>
                </a:lnTo>
                <a:cubicBezTo>
                  <a:pt x="0" y="37245"/>
                  <a:pt x="37245" y="0"/>
                  <a:pt x="83189" y="0"/>
                </a:cubicBezTo>
                <a:close/>
              </a:path>
            </a:pathLst>
          </a:custGeom>
          <a:solidFill>
            <a:schemeClr val="accent1"/>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1400" b="1" dirty="0">
              <a:solidFill>
                <a:srgbClr val="FFFFFF"/>
              </a:solidFill>
            </a:endParaRPr>
          </a:p>
        </p:txBody>
      </p:sp>
      <p:sp>
        <p:nvSpPr>
          <p:cNvPr id="56" name="文本框 55"/>
          <p:cNvSpPr txBox="1"/>
          <p:nvPr/>
        </p:nvSpPr>
        <p:spPr>
          <a:xfrm>
            <a:off x="558800" y="4900295"/>
            <a:ext cx="2753360" cy="810260"/>
          </a:xfrm>
          <a:prstGeom prst="rect">
            <a:avLst/>
          </a:prstGeom>
          <a:noFill/>
        </p:spPr>
        <p:txBody>
          <a:bodyPr wrap="square">
            <a:spAutoFit/>
          </a:bodyPr>
          <a:lstStyle/>
          <a:p>
            <a:pPr indent="0">
              <a:lnSpc>
                <a:spcPct val="120000"/>
              </a:lnSpc>
              <a:buFont typeface="Arial" panose="020B0604020202020204" pitchFamily="34" charset="0"/>
              <a:buNone/>
            </a:pPr>
            <a:r>
              <a:rPr lang="zh-CN" altLang="en-US" sz="1300" dirty="0"/>
              <a:t>薄膜衣片剂热稳定性强，30°</a:t>
            </a:r>
            <a:r>
              <a:rPr lang="en-US" altLang="zh-CN" sz="1300" dirty="0"/>
              <a:t>C</a:t>
            </a:r>
            <a:r>
              <a:rPr lang="zh-CN" altLang="en-US" sz="1300" dirty="0"/>
              <a:t>短途存放无变形变质，冷链物流成本大幅降低；</a:t>
            </a:r>
            <a:endParaRPr lang="zh-CN" altLang="en-US" sz="1300" dirty="0"/>
          </a:p>
        </p:txBody>
      </p:sp>
      <p:sp>
        <p:nvSpPr>
          <p:cNvPr id="59" name="文本框 58"/>
          <p:cNvSpPr txBox="1"/>
          <p:nvPr/>
        </p:nvSpPr>
        <p:spPr>
          <a:xfrm>
            <a:off x="9047480" y="5261610"/>
            <a:ext cx="2879090" cy="810260"/>
          </a:xfrm>
          <a:prstGeom prst="rect">
            <a:avLst/>
          </a:prstGeom>
          <a:noFill/>
        </p:spPr>
        <p:txBody>
          <a:bodyPr wrap="square">
            <a:spAutoFit/>
          </a:bodyPr>
          <a:lstStyle/>
          <a:p>
            <a:pPr indent="0">
              <a:lnSpc>
                <a:spcPct val="120000"/>
              </a:lnSpc>
              <a:buFont typeface="Arial" panose="020B0604020202020204" pitchFamily="34" charset="0"/>
              <a:buNone/>
            </a:pPr>
            <a:r>
              <a:rPr lang="zh-CN" altLang="en-US" sz="1300" dirty="0">
                <a:solidFill>
                  <a:srgbClr val="000000"/>
                </a:solidFill>
                <a:latin typeface="Arial" panose="020B0604020202020204"/>
                <a:ea typeface="微软雅黑" panose="020B0503020204020204" charset="-122"/>
              </a:rPr>
              <a:t>明胶软胶遇高温(夏季车厢、室温偏高地区)软化、粘连、漏液、油脂酸败，须严格25°</a:t>
            </a:r>
            <a:r>
              <a:rPr lang="en-US" altLang="zh-CN" sz="1300" dirty="0">
                <a:solidFill>
                  <a:srgbClr val="000000"/>
                </a:solidFill>
                <a:latin typeface="Arial" panose="020B0604020202020204"/>
                <a:ea typeface="微软雅黑" panose="020B0503020204020204" charset="-122"/>
              </a:rPr>
              <a:t>C</a:t>
            </a:r>
            <a:r>
              <a:rPr lang="zh-CN" altLang="en-US" sz="1300" dirty="0">
                <a:solidFill>
                  <a:srgbClr val="000000"/>
                </a:solidFill>
                <a:latin typeface="Arial" panose="020B0604020202020204"/>
                <a:ea typeface="微软雅黑" panose="020B0503020204020204" charset="-122"/>
              </a:rPr>
              <a:t>以下恒温仓储运输；</a:t>
            </a:r>
            <a:endParaRPr lang="zh-CN" altLang="en-US" sz="1300" dirty="0"/>
          </a:p>
        </p:txBody>
      </p:sp>
      <p:sp>
        <p:nvSpPr>
          <p:cNvPr id="62" name="文本框 61"/>
          <p:cNvSpPr txBox="1"/>
          <p:nvPr/>
        </p:nvSpPr>
        <p:spPr>
          <a:xfrm>
            <a:off x="3625850" y="2320290"/>
            <a:ext cx="4947285" cy="938530"/>
          </a:xfrm>
          <a:prstGeom prst="wedgeRoundRectCallout">
            <a:avLst>
              <a:gd name="adj1" fmla="val -58561"/>
              <a:gd name="adj2" fmla="val 43572"/>
              <a:gd name="adj3" fmla="val 16667"/>
            </a:avLst>
          </a:prstGeom>
          <a:solidFill>
            <a:srgbClr val="E6F4FE"/>
          </a:solidFill>
          <a:ln>
            <a:solidFill>
              <a:schemeClr val="accent1"/>
            </a:solidFill>
          </a:ln>
        </p:spPr>
        <p:txBody>
          <a:bodyPr wrap="square">
            <a:noAutofit/>
          </a:bodyPr>
          <a:lstStyle/>
          <a:p>
            <a:pPr>
              <a:lnSpc>
                <a:spcPct val="120000"/>
              </a:lnSpc>
            </a:pPr>
            <a:r>
              <a:rPr lang="en-US" altLang="zh-CN" sz="1400" b="1">
                <a:solidFill>
                  <a:schemeClr val="accent1"/>
                </a:solidFill>
              </a:rPr>
              <a:t>84.0%</a:t>
            </a:r>
            <a:r>
              <a:rPr lang="zh-CN" altLang="en-US" sz="1400"/>
              <a:t>患者</a:t>
            </a:r>
            <a:r>
              <a:rPr lang="zh-CN" altLang="en-US" sz="1400" dirty="0"/>
              <a:t>更倾向于使用片剂而非胶囊</a:t>
            </a:r>
            <a:r>
              <a:rPr lang="en-US" altLang="zh-CN" sz="1400" baseline="30000"/>
              <a:t>1</a:t>
            </a:r>
            <a:r>
              <a:rPr lang="zh-CN" altLang="en-US" sz="1400"/>
              <a:t>。</a:t>
            </a:r>
            <a:r>
              <a:rPr lang="zh-CN" altLang="en-US" sz="1400" dirty="0"/>
              <a:t>一项病例研究</a:t>
            </a:r>
            <a:r>
              <a:rPr lang="en-US" altLang="zh-CN" sz="1400" baseline="30000"/>
              <a:t>2</a:t>
            </a:r>
            <a:r>
              <a:rPr lang="zh-CN" altLang="en-US" sz="1400"/>
              <a:t>显示</a:t>
            </a:r>
            <a:r>
              <a:rPr lang="zh-CN" altLang="en-US" sz="1400" dirty="0"/>
              <a:t>，将恩扎卢胺胶囊</a:t>
            </a:r>
            <a:r>
              <a:rPr lang="zh-CN" altLang="en-US" sz="1400" b="1" dirty="0">
                <a:solidFill>
                  <a:schemeClr val="accent1"/>
                </a:solidFill>
              </a:rPr>
              <a:t>转换为片剂，可提高用药依从性，有助于控制病情，减轻疲劳等不良反应</a:t>
            </a:r>
            <a:r>
              <a:rPr lang="zh-CN" altLang="en-US" sz="1400" dirty="0"/>
              <a:t>。</a:t>
            </a:r>
            <a:endParaRPr lang="zh-CN" altLang="en-US" sz="1400" dirty="0"/>
          </a:p>
        </p:txBody>
      </p:sp>
      <p:sp>
        <p:nvSpPr>
          <p:cNvPr id="64" name="文本框 63"/>
          <p:cNvSpPr txBox="1"/>
          <p:nvPr/>
        </p:nvSpPr>
        <p:spPr>
          <a:xfrm>
            <a:off x="328930" y="6404313"/>
            <a:ext cx="3924300" cy="369332"/>
          </a:xfrm>
          <a:prstGeom prst="rect">
            <a:avLst/>
          </a:prstGeom>
          <a:noFill/>
        </p:spPr>
        <p:txBody>
          <a:bodyPr wrap="square">
            <a:spAutoFit/>
          </a:bodyPr>
          <a:lstStyle/>
          <a:p>
            <a:pPr marL="342900" indent="-342900">
              <a:buFont typeface="+mj-lt"/>
              <a:buAutoNum type="arabicPeriod"/>
            </a:pPr>
            <a:r>
              <a:rPr lang="en-US" altLang="zh-CN" sz="900" dirty="0"/>
              <a:t>Ninomiya S, et al. Int J Urol. 2019;26(12):1161-1162. </a:t>
            </a:r>
            <a:endParaRPr lang="en-US" altLang="zh-CN" sz="900" dirty="0"/>
          </a:p>
          <a:p>
            <a:pPr marL="342900" indent="-342900">
              <a:buFont typeface="+mj-lt"/>
              <a:buAutoNum type="arabicPeriod"/>
            </a:pPr>
            <a:r>
              <a:rPr lang="en-US" altLang="zh-CN" sz="900" dirty="0"/>
              <a:t>Kawahara T, et al. IJU Case Rep. 2019;2(3):143-145. </a:t>
            </a:r>
            <a:endParaRPr lang="zh-CN" altLang="en-US" sz="900" dirty="0"/>
          </a:p>
        </p:txBody>
      </p:sp>
      <p:pic>
        <p:nvPicPr>
          <p:cNvPr id="66"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558663" y="2681560"/>
            <a:ext cx="2461307" cy="4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9167358" y="2681560"/>
            <a:ext cx="2461307" cy="4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组合 82"/>
          <p:cNvGrpSpPr/>
          <p:nvPr/>
        </p:nvGrpSpPr>
        <p:grpSpPr>
          <a:xfrm>
            <a:off x="3448051" y="3533775"/>
            <a:ext cx="5305425" cy="2066925"/>
            <a:chOff x="3448051" y="3209925"/>
            <a:chExt cx="5305425" cy="2066925"/>
          </a:xfrm>
        </p:grpSpPr>
        <p:sp>
          <p:nvSpPr>
            <p:cNvPr id="6" name="文本框 5"/>
            <p:cNvSpPr txBox="1"/>
            <p:nvPr/>
          </p:nvSpPr>
          <p:spPr>
            <a:xfrm>
              <a:off x="7121238" y="3312740"/>
              <a:ext cx="1302327" cy="369332"/>
            </a:xfrm>
            <a:prstGeom prst="rect">
              <a:avLst/>
            </a:prstGeom>
            <a:noFill/>
          </p:spPr>
          <p:txBody>
            <a:bodyPr wrap="square">
              <a:spAutoFit/>
            </a:bodyPr>
            <a:lstStyle/>
            <a:p>
              <a:pPr algn="ctr"/>
              <a:r>
                <a:rPr kumimoji="0" lang="zh-CN" altLang="en-US" sz="1800" b="1" i="0"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cs typeface="+mn-cs"/>
                </a:rPr>
                <a:t>原研胶囊</a:t>
              </a:r>
              <a:endParaRPr lang="zh-CN" altLang="en-US" b="1" dirty="0">
                <a:solidFill>
                  <a:schemeClr val="tx1">
                    <a:lumMod val="65000"/>
                    <a:lumOff val="35000"/>
                  </a:schemeClr>
                </a:solidFill>
              </a:endParaRPr>
            </a:p>
          </p:txBody>
        </p:sp>
        <p:sp>
          <p:nvSpPr>
            <p:cNvPr id="7" name="文本框 6"/>
            <p:cNvSpPr txBox="1"/>
            <p:nvPr/>
          </p:nvSpPr>
          <p:spPr>
            <a:xfrm>
              <a:off x="3560620" y="3312740"/>
              <a:ext cx="1737013" cy="369332"/>
            </a:xfrm>
            <a:prstGeom prst="rect">
              <a:avLst/>
            </a:prstGeom>
            <a:noFill/>
          </p:spPr>
          <p:txBody>
            <a:bodyPr wrap="square">
              <a:spAutoFit/>
            </a:bodyPr>
            <a:lstStyle/>
            <a:p>
              <a:pPr algn="ctr"/>
              <a:r>
                <a:rPr lang="zh-CN" altLang="en-US" b="1" dirty="0">
                  <a:solidFill>
                    <a:schemeClr val="accent1"/>
                  </a:solidFill>
                  <a:latin typeface="Arial" panose="020B0604020202020204"/>
                  <a:ea typeface="微软雅黑" panose="020B0503020204020204" charset="-122"/>
                </a:rPr>
                <a:t>片剂（君必坦</a:t>
              </a:r>
              <a:r>
                <a:rPr lang="en-US" altLang="zh-CN" b="1" baseline="30000" dirty="0">
                  <a:solidFill>
                    <a:schemeClr val="accent1"/>
                  </a:solidFill>
                  <a:latin typeface="Arial" panose="020B0604020202020204" pitchFamily="34" charset="0"/>
                  <a:cs typeface="Arial" panose="020B0604020202020204" pitchFamily="34" charset="0"/>
                </a:rPr>
                <a:t>® </a:t>
              </a:r>
              <a:r>
                <a:rPr lang="zh-CN" altLang="en-US" b="1" dirty="0">
                  <a:solidFill>
                    <a:schemeClr val="accent1"/>
                  </a:solidFill>
                  <a:latin typeface="Arial" panose="020B0604020202020204"/>
                  <a:ea typeface="微软雅黑" panose="020B0503020204020204" charset="-122"/>
                </a:rPr>
                <a:t>）</a:t>
              </a:r>
              <a:endParaRPr lang="zh-CN" altLang="en-US" b="1" dirty="0">
                <a:solidFill>
                  <a:schemeClr val="accent1"/>
                </a:solidFill>
              </a:endParaRPr>
            </a:p>
          </p:txBody>
        </p:sp>
        <p:pic>
          <p:nvPicPr>
            <p:cNvPr id="9" name="图片 8"/>
            <p:cNvPicPr/>
            <p:nvPr/>
          </p:nvPicPr>
          <p:blipFill>
            <a:blip r:embed="rId2"/>
            <a:stretch>
              <a:fillRect/>
            </a:stretch>
          </p:blipFill>
          <p:spPr>
            <a:xfrm>
              <a:off x="3934693" y="3858741"/>
              <a:ext cx="988867" cy="579658"/>
            </a:xfrm>
            <a:prstGeom prst="rect">
              <a:avLst/>
            </a:prstGeom>
          </p:spPr>
        </p:pic>
        <p:pic>
          <p:nvPicPr>
            <p:cNvPr id="15" name="图片 14"/>
            <p:cNvPicPr/>
            <p:nvPr/>
          </p:nvPicPr>
          <p:blipFill>
            <a:blip r:embed="rId3"/>
            <a:stretch>
              <a:fillRect/>
            </a:stretch>
          </p:blipFill>
          <p:spPr>
            <a:xfrm>
              <a:off x="7114310" y="3797877"/>
              <a:ext cx="1316182" cy="701386"/>
            </a:xfrm>
            <a:prstGeom prst="rect">
              <a:avLst/>
            </a:prstGeom>
          </p:spPr>
        </p:pic>
        <p:sp>
          <p:nvSpPr>
            <p:cNvPr id="16" name="文本框 15"/>
            <p:cNvSpPr txBox="1"/>
            <p:nvPr/>
          </p:nvSpPr>
          <p:spPr>
            <a:xfrm>
              <a:off x="3625563" y="4531940"/>
              <a:ext cx="1607127" cy="584775"/>
            </a:xfrm>
            <a:prstGeom prst="rect">
              <a:avLst/>
            </a:prstGeom>
            <a:noFill/>
          </p:spPr>
          <p:txBody>
            <a:bodyPr wrap="square">
              <a:spAutoFit/>
            </a:bodyPr>
            <a:lstStyle/>
            <a:p>
              <a:pPr algn="ctr"/>
              <a:r>
                <a:rPr lang="zh-CN" altLang="en-US" sz="1600" dirty="0">
                  <a:solidFill>
                    <a:schemeClr val="accent1"/>
                  </a:solidFill>
                  <a:latin typeface="Arial" panose="020B0604020202020204"/>
                  <a:ea typeface="微软雅黑" panose="020B0503020204020204" charset="-122"/>
                </a:rPr>
                <a:t>直径 </a:t>
              </a:r>
              <a:r>
                <a:rPr lang="en-US" altLang="zh-CN" sz="1600" dirty="0">
                  <a:solidFill>
                    <a:schemeClr val="accent1"/>
                  </a:solidFill>
                  <a:latin typeface="Arial" panose="020B0604020202020204"/>
                  <a:ea typeface="微软雅黑" panose="020B0503020204020204" charset="-122"/>
                </a:rPr>
                <a:t>10mm</a:t>
              </a:r>
              <a:endParaRPr lang="en-US" altLang="zh-CN" sz="1600" dirty="0">
                <a:solidFill>
                  <a:schemeClr val="accent1"/>
                </a:solidFill>
                <a:latin typeface="Arial" panose="020B0604020202020204"/>
                <a:ea typeface="微软雅黑" panose="020B0503020204020204" charset="-122"/>
              </a:endParaRPr>
            </a:p>
            <a:p>
              <a:pPr algn="ctr"/>
              <a:r>
                <a:rPr lang="zh-CN" altLang="en-US" sz="1600" dirty="0">
                  <a:solidFill>
                    <a:schemeClr val="accent1"/>
                  </a:solidFill>
                </a:rPr>
                <a:t>厚度 </a:t>
              </a:r>
              <a:r>
                <a:rPr lang="en-US" altLang="zh-CN" sz="1600" dirty="0">
                  <a:solidFill>
                    <a:schemeClr val="accent1"/>
                  </a:solidFill>
                </a:rPr>
                <a:t>6mm</a:t>
              </a:r>
              <a:endParaRPr lang="zh-CN" altLang="en-US" sz="1600" dirty="0">
                <a:solidFill>
                  <a:schemeClr val="accent1"/>
                </a:solidFill>
              </a:endParaRPr>
            </a:p>
          </p:txBody>
        </p:sp>
        <p:sp>
          <p:nvSpPr>
            <p:cNvPr id="20" name="文本框 19"/>
            <p:cNvSpPr txBox="1"/>
            <p:nvPr/>
          </p:nvSpPr>
          <p:spPr>
            <a:xfrm>
              <a:off x="6968838" y="4531940"/>
              <a:ext cx="1607127" cy="584775"/>
            </a:xfrm>
            <a:prstGeom prst="rect">
              <a:avLst/>
            </a:prstGeom>
            <a:noFill/>
          </p:spPr>
          <p:txBody>
            <a:bodyPr wrap="square">
              <a:spAutoFit/>
            </a:bodyPr>
            <a:lstStyle/>
            <a:p>
              <a:pPr algn="ctr"/>
              <a:r>
                <a:rPr lang="zh-CN" altLang="en-US" sz="1600" dirty="0">
                  <a:solidFill>
                    <a:schemeClr val="tx1">
                      <a:lumMod val="65000"/>
                      <a:lumOff val="35000"/>
                    </a:schemeClr>
                  </a:solidFill>
                  <a:latin typeface="Arial" panose="020B0604020202020204"/>
                  <a:ea typeface="微软雅黑" panose="020B0503020204020204" charset="-122"/>
                </a:rPr>
                <a:t>长度 </a:t>
              </a:r>
              <a:r>
                <a:rPr lang="en-US" altLang="zh-CN" sz="1600" dirty="0">
                  <a:solidFill>
                    <a:schemeClr val="tx1">
                      <a:lumMod val="65000"/>
                      <a:lumOff val="35000"/>
                    </a:schemeClr>
                  </a:solidFill>
                  <a:latin typeface="Arial" panose="020B0604020202020204"/>
                  <a:ea typeface="微软雅黑" panose="020B0503020204020204" charset="-122"/>
                </a:rPr>
                <a:t>20mm</a:t>
              </a:r>
              <a:endParaRPr lang="en-US" altLang="zh-CN" sz="1600" dirty="0">
                <a:solidFill>
                  <a:schemeClr val="tx1">
                    <a:lumMod val="65000"/>
                    <a:lumOff val="35000"/>
                  </a:schemeClr>
                </a:solidFill>
                <a:latin typeface="Arial" panose="020B0604020202020204"/>
                <a:ea typeface="微软雅黑" panose="020B0503020204020204" charset="-122"/>
              </a:endParaRPr>
            </a:p>
            <a:p>
              <a:pPr algn="ctr"/>
              <a:r>
                <a:rPr lang="zh-CN" altLang="en-US" sz="1600" dirty="0">
                  <a:solidFill>
                    <a:schemeClr val="tx1">
                      <a:lumMod val="65000"/>
                      <a:lumOff val="35000"/>
                    </a:schemeClr>
                  </a:solidFill>
                </a:rPr>
                <a:t>厚度 </a:t>
              </a:r>
              <a:r>
                <a:rPr lang="en-US" altLang="zh-CN" sz="1600" dirty="0">
                  <a:solidFill>
                    <a:schemeClr val="tx1">
                      <a:lumMod val="65000"/>
                      <a:lumOff val="35000"/>
                    </a:schemeClr>
                  </a:solidFill>
                </a:rPr>
                <a:t>9mm</a:t>
              </a:r>
              <a:endParaRPr lang="zh-CN" altLang="en-US" sz="1600" dirty="0">
                <a:solidFill>
                  <a:schemeClr val="tx1">
                    <a:lumMod val="65000"/>
                    <a:lumOff val="35000"/>
                  </a:schemeClr>
                </a:solidFill>
              </a:endParaRPr>
            </a:p>
          </p:txBody>
        </p:sp>
        <p:grpSp>
          <p:nvGrpSpPr>
            <p:cNvPr id="21" name="组合 20"/>
            <p:cNvGrpSpPr/>
            <p:nvPr/>
          </p:nvGrpSpPr>
          <p:grpSpPr>
            <a:xfrm>
              <a:off x="5419068" y="3483119"/>
              <a:ext cx="1352268" cy="1653886"/>
              <a:chOff x="4389430" y="1350963"/>
              <a:chExt cx="3399204" cy="4566189"/>
            </a:xfrm>
          </p:grpSpPr>
          <p:sp>
            <p:nvSpPr>
              <p:cNvPr id="22" name="任意多边形: 形状 21"/>
              <p:cNvSpPr/>
              <p:nvPr/>
            </p:nvSpPr>
            <p:spPr>
              <a:xfrm rot="18900000">
                <a:off x="4611051" y="2209356"/>
                <a:ext cx="2956179" cy="2956179"/>
              </a:xfrm>
              <a:custGeom>
                <a:avLst/>
                <a:gdLst>
                  <a:gd name="connsiteX0" fmla="*/ 2956180 w 2956179"/>
                  <a:gd name="connsiteY0" fmla="*/ 1478090 h 2956179"/>
                  <a:gd name="connsiteX1" fmla="*/ 1478090 w 2956179"/>
                  <a:gd name="connsiteY1" fmla="*/ 2956180 h 2956179"/>
                  <a:gd name="connsiteX2" fmla="*/ 0 w 2956179"/>
                  <a:gd name="connsiteY2" fmla="*/ 1478090 h 2956179"/>
                  <a:gd name="connsiteX3" fmla="*/ 1478090 w 2956179"/>
                  <a:gd name="connsiteY3" fmla="*/ 0 h 2956179"/>
                  <a:gd name="connsiteX4" fmla="*/ 2956180 w 2956179"/>
                  <a:gd name="connsiteY4" fmla="*/ 1478090 h 295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179" h="2956179">
                    <a:moveTo>
                      <a:pt x="2956180" y="1478090"/>
                    </a:moveTo>
                    <a:cubicBezTo>
                      <a:pt x="2956180" y="2294417"/>
                      <a:pt x="2294417" y="2956180"/>
                      <a:pt x="1478090" y="2956180"/>
                    </a:cubicBezTo>
                    <a:cubicBezTo>
                      <a:pt x="661764" y="2956180"/>
                      <a:pt x="0" y="2294417"/>
                      <a:pt x="0" y="1478090"/>
                    </a:cubicBezTo>
                    <a:cubicBezTo>
                      <a:pt x="0" y="661764"/>
                      <a:pt x="661764" y="0"/>
                      <a:pt x="1478090" y="0"/>
                    </a:cubicBezTo>
                    <a:cubicBezTo>
                      <a:pt x="2294417" y="0"/>
                      <a:pt x="2956180" y="661764"/>
                      <a:pt x="2956180" y="1478090"/>
                    </a:cubicBezTo>
                    <a:close/>
                  </a:path>
                </a:pathLst>
              </a:custGeom>
              <a:solidFill>
                <a:schemeClr val="accent1"/>
              </a:solidFill>
              <a:ln w="0" cap="flat">
                <a:noFill/>
                <a:prstDash val="solid"/>
                <a:miter/>
              </a:ln>
            </p:spPr>
            <p:txBody>
              <a:bodyPr rtlCol="0" anchor="ctr"/>
              <a:lstStyle/>
              <a:p>
                <a:endParaRPr lang="zh-CN" altLang="en-US"/>
              </a:p>
            </p:txBody>
          </p:sp>
          <p:sp>
            <p:nvSpPr>
              <p:cNvPr id="23" name="任意多边形: 形状 22"/>
              <p:cNvSpPr/>
              <p:nvPr/>
            </p:nvSpPr>
            <p:spPr>
              <a:xfrm>
                <a:off x="5319744" y="1350963"/>
                <a:ext cx="1539239" cy="4566189"/>
              </a:xfrm>
              <a:custGeom>
                <a:avLst/>
                <a:gdLst>
                  <a:gd name="connsiteX0" fmla="*/ 1397889 w 1539239"/>
                  <a:gd name="connsiteY0" fmla="*/ 270224 h 4566189"/>
                  <a:gd name="connsiteX1" fmla="*/ 1396556 w 1539239"/>
                  <a:gd name="connsiteY1" fmla="*/ 272987 h 4566189"/>
                  <a:gd name="connsiteX2" fmla="*/ 1195578 w 1539239"/>
                  <a:gd name="connsiteY2" fmla="*/ 725329 h 4566189"/>
                  <a:gd name="connsiteX3" fmla="*/ 906590 w 1539239"/>
                  <a:gd name="connsiteY3" fmla="*/ 1455801 h 4566189"/>
                  <a:gd name="connsiteX4" fmla="*/ 377380 w 1539239"/>
                  <a:gd name="connsiteY4" fmla="*/ 3024854 h 4566189"/>
                  <a:gd name="connsiteX5" fmla="*/ 165449 w 1539239"/>
                  <a:gd name="connsiteY5" fmla="*/ 3780187 h 4566189"/>
                  <a:gd name="connsiteX6" fmla="*/ 51530 w 1539239"/>
                  <a:gd name="connsiteY6" fmla="*/ 4262628 h 4566189"/>
                  <a:gd name="connsiteX7" fmla="*/ 50959 w 1539239"/>
                  <a:gd name="connsiteY7" fmla="*/ 4265581 h 4566189"/>
                  <a:gd name="connsiteX8" fmla="*/ 0 w 1539239"/>
                  <a:gd name="connsiteY8" fmla="*/ 4566190 h 4566189"/>
                  <a:gd name="connsiteX9" fmla="*/ 141446 w 1539239"/>
                  <a:gd name="connsiteY9" fmla="*/ 4296061 h 4566189"/>
                  <a:gd name="connsiteX10" fmla="*/ 141446 w 1539239"/>
                  <a:gd name="connsiteY10" fmla="*/ 4296061 h 4566189"/>
                  <a:gd name="connsiteX11" fmla="*/ 345567 w 1539239"/>
                  <a:gd name="connsiteY11" fmla="*/ 3836861 h 4566189"/>
                  <a:gd name="connsiteX12" fmla="*/ 632746 w 1539239"/>
                  <a:gd name="connsiteY12" fmla="*/ 3110865 h 4566189"/>
                  <a:gd name="connsiteX13" fmla="*/ 1161383 w 1539239"/>
                  <a:gd name="connsiteY13" fmla="*/ 1541526 h 4566189"/>
                  <a:gd name="connsiteX14" fmla="*/ 1368743 w 1539239"/>
                  <a:gd name="connsiteY14" fmla="*/ 802291 h 4566189"/>
                  <a:gd name="connsiteX15" fmla="*/ 1487424 w 1539239"/>
                  <a:gd name="connsiteY15" fmla="*/ 303467 h 4566189"/>
                  <a:gd name="connsiteX16" fmla="*/ 1487996 w 1539239"/>
                  <a:gd name="connsiteY16" fmla="*/ 300514 h 4566189"/>
                  <a:gd name="connsiteX17" fmla="*/ 1539240 w 1539239"/>
                  <a:gd name="connsiteY17" fmla="*/ 0 h 4566189"/>
                  <a:gd name="connsiteX18" fmla="*/ 1398080 w 1539239"/>
                  <a:gd name="connsiteY18" fmla="*/ 270224 h 456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239" h="4566189">
                    <a:moveTo>
                      <a:pt x="1397889" y="270224"/>
                    </a:moveTo>
                    <a:lnTo>
                      <a:pt x="1396556" y="272987"/>
                    </a:lnTo>
                    <a:cubicBezTo>
                      <a:pt x="1323404" y="420910"/>
                      <a:pt x="1256348" y="571881"/>
                      <a:pt x="1195578" y="725329"/>
                    </a:cubicBezTo>
                    <a:lnTo>
                      <a:pt x="906590" y="1455801"/>
                    </a:lnTo>
                    <a:lnTo>
                      <a:pt x="377380" y="3024854"/>
                    </a:lnTo>
                    <a:lnTo>
                      <a:pt x="165449" y="3780187"/>
                    </a:lnTo>
                    <a:cubicBezTo>
                      <a:pt x="120777" y="3939349"/>
                      <a:pt x="82772" y="4100322"/>
                      <a:pt x="51530" y="4262628"/>
                    </a:cubicBezTo>
                    <a:lnTo>
                      <a:pt x="50959" y="4265581"/>
                    </a:lnTo>
                    <a:cubicBezTo>
                      <a:pt x="31814" y="4365022"/>
                      <a:pt x="13906" y="4464939"/>
                      <a:pt x="0" y="4566190"/>
                    </a:cubicBezTo>
                    <a:cubicBezTo>
                      <a:pt x="50197" y="4477131"/>
                      <a:pt x="96488" y="4386834"/>
                      <a:pt x="141446" y="4296061"/>
                    </a:cubicBezTo>
                    <a:lnTo>
                      <a:pt x="141446" y="4296061"/>
                    </a:lnTo>
                    <a:cubicBezTo>
                      <a:pt x="215837" y="4145852"/>
                      <a:pt x="283940" y="3992690"/>
                      <a:pt x="345567" y="3836861"/>
                    </a:cubicBezTo>
                    <a:lnTo>
                      <a:pt x="632746" y="3110865"/>
                    </a:lnTo>
                    <a:lnTo>
                      <a:pt x="1161383" y="1541526"/>
                    </a:lnTo>
                    <a:lnTo>
                      <a:pt x="1368743" y="802291"/>
                    </a:lnTo>
                    <a:cubicBezTo>
                      <a:pt x="1414939" y="637699"/>
                      <a:pt x="1454944" y="471392"/>
                      <a:pt x="1487424" y="303467"/>
                    </a:cubicBezTo>
                    <a:cubicBezTo>
                      <a:pt x="1487615" y="302514"/>
                      <a:pt x="1487805" y="301466"/>
                      <a:pt x="1487996" y="300514"/>
                    </a:cubicBezTo>
                    <a:cubicBezTo>
                      <a:pt x="1507236" y="201073"/>
                      <a:pt x="1525143" y="101156"/>
                      <a:pt x="1539240" y="0"/>
                    </a:cubicBezTo>
                    <a:cubicBezTo>
                      <a:pt x="1489139" y="89059"/>
                      <a:pt x="1443038" y="179451"/>
                      <a:pt x="1398080" y="270224"/>
                    </a:cubicBezTo>
                    <a:close/>
                  </a:path>
                </a:pathLst>
              </a:custGeom>
              <a:solidFill>
                <a:schemeClr val="accent3"/>
              </a:solidFill>
              <a:ln w="0" cap="flat">
                <a:noFill/>
                <a:prstDash val="solid"/>
                <a:miter/>
              </a:ln>
            </p:spPr>
            <p:txBody>
              <a:bodyPr rtlCol="0" anchor="ctr"/>
              <a:lstStyle/>
              <a:p>
                <a:endParaRPr lang="zh-CN" altLang="en-US"/>
              </a:p>
            </p:txBody>
          </p:sp>
          <p:grpSp>
            <p:nvGrpSpPr>
              <p:cNvPr id="33" name="图形 2"/>
              <p:cNvGrpSpPr/>
              <p:nvPr/>
            </p:nvGrpSpPr>
            <p:grpSpPr>
              <a:xfrm>
                <a:off x="4389430" y="2007616"/>
                <a:ext cx="3399204" cy="3359848"/>
                <a:chOff x="4389430" y="2007616"/>
                <a:chExt cx="3399204" cy="3359848"/>
              </a:xfrm>
            </p:grpSpPr>
            <p:grpSp>
              <p:nvGrpSpPr>
                <p:cNvPr id="35" name="图形 2"/>
                <p:cNvGrpSpPr/>
                <p:nvPr/>
              </p:nvGrpSpPr>
              <p:grpSpPr>
                <a:xfrm>
                  <a:off x="4389430" y="2007616"/>
                  <a:ext cx="2251057" cy="2361437"/>
                  <a:chOff x="4389430" y="2007616"/>
                  <a:chExt cx="2251057" cy="2361437"/>
                </a:xfrm>
              </p:grpSpPr>
              <p:sp>
                <p:nvSpPr>
                  <p:cNvPr id="39" name="任意多边形: 形状 38"/>
                  <p:cNvSpPr/>
                  <p:nvPr/>
                </p:nvSpPr>
                <p:spPr>
                  <a:xfrm>
                    <a:off x="4443825" y="2062004"/>
                    <a:ext cx="2142363" cy="2252757"/>
                  </a:xfrm>
                  <a:custGeom>
                    <a:avLst/>
                    <a:gdLst>
                      <a:gd name="connsiteX0" fmla="*/ 1581150 w 2142363"/>
                      <a:gd name="connsiteY0" fmla="*/ 0 h 2252757"/>
                      <a:gd name="connsiteX1" fmla="*/ 1084421 w 2142363"/>
                      <a:gd name="connsiteY1" fmla="*/ 1501235 h 2252757"/>
                      <a:gd name="connsiteX2" fmla="*/ 571119 w 2142363"/>
                      <a:gd name="connsiteY2" fmla="*/ 0 h 2252757"/>
                      <a:gd name="connsiteX3" fmla="*/ 0 w 2142363"/>
                      <a:gd name="connsiteY3" fmla="*/ 0 h 2252757"/>
                      <a:gd name="connsiteX4" fmla="*/ 805148 w 2142363"/>
                      <a:gd name="connsiteY4" fmla="*/ 2252758 h 2252757"/>
                      <a:gd name="connsiteX5" fmla="*/ 1335595 w 2142363"/>
                      <a:gd name="connsiteY5" fmla="*/ 2252758 h 2252757"/>
                      <a:gd name="connsiteX6" fmla="*/ 2142363 w 2142363"/>
                      <a:gd name="connsiteY6" fmla="*/ 0 h 2252757"/>
                      <a:gd name="connsiteX7" fmla="*/ 1581150 w 2142363"/>
                      <a:gd name="connsiteY7" fmla="*/ 0 h 225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2363" h="2252757">
                        <a:moveTo>
                          <a:pt x="1581150" y="0"/>
                        </a:moveTo>
                        <a:lnTo>
                          <a:pt x="1084421" y="1501235"/>
                        </a:lnTo>
                        <a:lnTo>
                          <a:pt x="571119" y="0"/>
                        </a:lnTo>
                        <a:lnTo>
                          <a:pt x="0" y="0"/>
                        </a:lnTo>
                        <a:lnTo>
                          <a:pt x="805148" y="2252758"/>
                        </a:lnTo>
                        <a:lnTo>
                          <a:pt x="1335595" y="2252758"/>
                        </a:lnTo>
                        <a:lnTo>
                          <a:pt x="2142363" y="0"/>
                        </a:lnTo>
                        <a:lnTo>
                          <a:pt x="1581150" y="0"/>
                        </a:lnTo>
                        <a:close/>
                      </a:path>
                    </a:pathLst>
                  </a:custGeom>
                  <a:solidFill>
                    <a:srgbClr val="FFFFFF"/>
                  </a:solidFill>
                  <a:ln w="0" cap="flat">
                    <a:noFill/>
                    <a:prstDash val="solid"/>
                    <a:miter/>
                  </a:ln>
                </p:spPr>
                <p:txBody>
                  <a:bodyPr rtlCol="0" anchor="ctr"/>
                  <a:lstStyle/>
                  <a:p>
                    <a:endParaRPr lang="zh-CN" altLang="en-US"/>
                  </a:p>
                </p:txBody>
              </p:sp>
              <p:sp>
                <p:nvSpPr>
                  <p:cNvPr id="40" name="任意多边形: 形状 39"/>
                  <p:cNvSpPr/>
                  <p:nvPr/>
                </p:nvSpPr>
                <p:spPr>
                  <a:xfrm>
                    <a:off x="4389430" y="2007616"/>
                    <a:ext cx="2251057" cy="2361437"/>
                  </a:xfrm>
                  <a:custGeom>
                    <a:avLst/>
                    <a:gdLst>
                      <a:gd name="connsiteX0" fmla="*/ 1389990 w 2251057"/>
                      <a:gd name="connsiteY0" fmla="*/ 2361438 h 2361437"/>
                      <a:gd name="connsiteX1" fmla="*/ 859543 w 2251057"/>
                      <a:gd name="connsiteY1" fmla="*/ 2361438 h 2361437"/>
                      <a:gd name="connsiteX2" fmla="*/ 808394 w 2251057"/>
                      <a:gd name="connsiteY2" fmla="*/ 2325338 h 2361437"/>
                      <a:gd name="connsiteX3" fmla="*/ 3150 w 2251057"/>
                      <a:gd name="connsiteY3" fmla="*/ 72676 h 2361437"/>
                      <a:gd name="connsiteX4" fmla="*/ 9913 w 2251057"/>
                      <a:gd name="connsiteY4" fmla="*/ 23050 h 2361437"/>
                      <a:gd name="connsiteX5" fmla="*/ 54300 w 2251057"/>
                      <a:gd name="connsiteY5" fmla="*/ 0 h 2361437"/>
                      <a:gd name="connsiteX6" fmla="*/ 625419 w 2251057"/>
                      <a:gd name="connsiteY6" fmla="*/ 0 h 2361437"/>
                      <a:gd name="connsiteX7" fmla="*/ 676854 w 2251057"/>
                      <a:gd name="connsiteY7" fmla="*/ 36767 h 2361437"/>
                      <a:gd name="connsiteX8" fmla="*/ 1137864 w 2251057"/>
                      <a:gd name="connsiteY8" fmla="*/ 1385126 h 2361437"/>
                      <a:gd name="connsiteX9" fmla="*/ 1583824 w 2251057"/>
                      <a:gd name="connsiteY9" fmla="*/ 37338 h 2361437"/>
                      <a:gd name="connsiteX10" fmla="*/ 1635450 w 2251057"/>
                      <a:gd name="connsiteY10" fmla="*/ 95 h 2361437"/>
                      <a:gd name="connsiteX11" fmla="*/ 2196663 w 2251057"/>
                      <a:gd name="connsiteY11" fmla="*/ 95 h 2361437"/>
                      <a:gd name="connsiteX12" fmla="*/ 2241144 w 2251057"/>
                      <a:gd name="connsiteY12" fmla="*/ 23146 h 2361437"/>
                      <a:gd name="connsiteX13" fmla="*/ 2247907 w 2251057"/>
                      <a:gd name="connsiteY13" fmla="*/ 72771 h 2361437"/>
                      <a:gd name="connsiteX14" fmla="*/ 1441140 w 2251057"/>
                      <a:gd name="connsiteY14" fmla="*/ 2325433 h 2361437"/>
                      <a:gd name="connsiteX15" fmla="*/ 1389990 w 2251057"/>
                      <a:gd name="connsiteY15" fmla="*/ 2361438 h 2361437"/>
                      <a:gd name="connsiteX16" fmla="*/ 897834 w 2251057"/>
                      <a:gd name="connsiteY16" fmla="*/ 2252758 h 2361437"/>
                      <a:gd name="connsiteX17" fmla="*/ 1351700 w 2251057"/>
                      <a:gd name="connsiteY17" fmla="*/ 2252758 h 2361437"/>
                      <a:gd name="connsiteX18" fmla="*/ 2119510 w 2251057"/>
                      <a:gd name="connsiteY18" fmla="*/ 108775 h 2361437"/>
                      <a:gd name="connsiteX19" fmla="*/ 1674788 w 2251057"/>
                      <a:gd name="connsiteY19" fmla="*/ 108775 h 2361437"/>
                      <a:gd name="connsiteX20" fmla="*/ 1190442 w 2251057"/>
                      <a:gd name="connsiteY20" fmla="*/ 1572673 h 2361437"/>
                      <a:gd name="connsiteX21" fmla="*/ 1139102 w 2251057"/>
                      <a:gd name="connsiteY21" fmla="*/ 1609916 h 2361437"/>
                      <a:gd name="connsiteX22" fmla="*/ 1138816 w 2251057"/>
                      <a:gd name="connsiteY22" fmla="*/ 1609916 h 2361437"/>
                      <a:gd name="connsiteX23" fmla="*/ 1087381 w 2251057"/>
                      <a:gd name="connsiteY23" fmla="*/ 1573149 h 2361437"/>
                      <a:gd name="connsiteX24" fmla="*/ 586652 w 2251057"/>
                      <a:gd name="connsiteY24" fmla="*/ 108775 h 2361437"/>
                      <a:gd name="connsiteX25" fmla="*/ 131547 w 2251057"/>
                      <a:gd name="connsiteY25" fmla="*/ 108775 h 2361437"/>
                      <a:gd name="connsiteX26" fmla="*/ 897929 w 2251057"/>
                      <a:gd name="connsiteY26" fmla="*/ 2252758 h 236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51057" h="2361437">
                        <a:moveTo>
                          <a:pt x="1389990" y="2361438"/>
                        </a:moveTo>
                        <a:lnTo>
                          <a:pt x="859543" y="2361438"/>
                        </a:lnTo>
                        <a:cubicBezTo>
                          <a:pt x="836588" y="2361438"/>
                          <a:pt x="816109" y="2346960"/>
                          <a:pt x="808394" y="2325338"/>
                        </a:cubicBezTo>
                        <a:lnTo>
                          <a:pt x="3150" y="72676"/>
                        </a:lnTo>
                        <a:cubicBezTo>
                          <a:pt x="-2755" y="56007"/>
                          <a:pt x="-279" y="37528"/>
                          <a:pt x="9913" y="23050"/>
                        </a:cubicBezTo>
                        <a:cubicBezTo>
                          <a:pt x="20105" y="8572"/>
                          <a:pt x="36678" y="0"/>
                          <a:pt x="54300" y="0"/>
                        </a:cubicBezTo>
                        <a:lnTo>
                          <a:pt x="625419" y="0"/>
                        </a:lnTo>
                        <a:cubicBezTo>
                          <a:pt x="648660" y="0"/>
                          <a:pt x="669329" y="14764"/>
                          <a:pt x="676854" y="36767"/>
                        </a:cubicBezTo>
                        <a:lnTo>
                          <a:pt x="1137864" y="1385126"/>
                        </a:lnTo>
                        <a:lnTo>
                          <a:pt x="1583824" y="37338"/>
                        </a:lnTo>
                        <a:cubicBezTo>
                          <a:pt x="1591158" y="15049"/>
                          <a:pt x="1612018" y="95"/>
                          <a:pt x="1635450" y="95"/>
                        </a:cubicBezTo>
                        <a:lnTo>
                          <a:pt x="2196663" y="95"/>
                        </a:lnTo>
                        <a:cubicBezTo>
                          <a:pt x="2214379" y="95"/>
                          <a:pt x="2230953" y="8668"/>
                          <a:pt x="2241144" y="23146"/>
                        </a:cubicBezTo>
                        <a:cubicBezTo>
                          <a:pt x="2251336" y="37624"/>
                          <a:pt x="2253813" y="56102"/>
                          <a:pt x="2247907" y="72771"/>
                        </a:cubicBezTo>
                        <a:lnTo>
                          <a:pt x="1441140" y="2325433"/>
                        </a:lnTo>
                        <a:cubicBezTo>
                          <a:pt x="1433424" y="2347055"/>
                          <a:pt x="1412946" y="2361438"/>
                          <a:pt x="1389990" y="2361438"/>
                        </a:cubicBezTo>
                        <a:close/>
                        <a:moveTo>
                          <a:pt x="897834" y="2252758"/>
                        </a:moveTo>
                        <a:lnTo>
                          <a:pt x="1351700" y="2252758"/>
                        </a:lnTo>
                        <a:lnTo>
                          <a:pt x="2119510" y="108775"/>
                        </a:lnTo>
                        <a:lnTo>
                          <a:pt x="1674788" y="108775"/>
                        </a:lnTo>
                        <a:lnTo>
                          <a:pt x="1190442" y="1572673"/>
                        </a:lnTo>
                        <a:cubicBezTo>
                          <a:pt x="1183107" y="1594866"/>
                          <a:pt x="1162438" y="1609820"/>
                          <a:pt x="1139102" y="1609916"/>
                        </a:cubicBezTo>
                        <a:lnTo>
                          <a:pt x="1138816" y="1609916"/>
                        </a:lnTo>
                        <a:cubicBezTo>
                          <a:pt x="1115575" y="1609916"/>
                          <a:pt x="1094906" y="1595152"/>
                          <a:pt x="1087381" y="1573149"/>
                        </a:cubicBezTo>
                        <a:lnTo>
                          <a:pt x="586652" y="108775"/>
                        </a:lnTo>
                        <a:lnTo>
                          <a:pt x="131547" y="108775"/>
                        </a:lnTo>
                        <a:lnTo>
                          <a:pt x="897929" y="2252758"/>
                        </a:lnTo>
                        <a:close/>
                      </a:path>
                    </a:pathLst>
                  </a:custGeom>
                  <a:solidFill>
                    <a:srgbClr val="000000"/>
                  </a:solidFill>
                  <a:ln w="0" cap="flat">
                    <a:noFill/>
                    <a:prstDash val="solid"/>
                    <a:miter/>
                  </a:ln>
                </p:spPr>
                <p:txBody>
                  <a:bodyPr rtlCol="0" anchor="ctr"/>
                  <a:lstStyle/>
                  <a:p>
                    <a:endParaRPr lang="zh-CN" altLang="en-US"/>
                  </a:p>
                </p:txBody>
              </p:sp>
            </p:grpSp>
            <p:grpSp>
              <p:nvGrpSpPr>
                <p:cNvPr id="36" name="图形 2"/>
                <p:cNvGrpSpPr/>
                <p:nvPr/>
              </p:nvGrpSpPr>
              <p:grpSpPr>
                <a:xfrm>
                  <a:off x="5833980" y="2927545"/>
                  <a:ext cx="1954654" cy="2439919"/>
                  <a:chOff x="5833980" y="2927545"/>
                  <a:chExt cx="1954654" cy="2439919"/>
                </a:xfrm>
              </p:grpSpPr>
              <p:sp>
                <p:nvSpPr>
                  <p:cNvPr id="37" name="任意多边形: 形状 36"/>
                  <p:cNvSpPr/>
                  <p:nvPr/>
                </p:nvSpPr>
                <p:spPr>
                  <a:xfrm>
                    <a:off x="5888577" y="2981813"/>
                    <a:ext cx="1846441" cy="2331275"/>
                  </a:xfrm>
                  <a:custGeom>
                    <a:avLst/>
                    <a:gdLst>
                      <a:gd name="connsiteX0" fmla="*/ 1771841 w 1846441"/>
                      <a:gd name="connsiteY0" fmla="*/ 1292658 h 2331275"/>
                      <a:gd name="connsiteX1" fmla="*/ 1528763 w 1846441"/>
                      <a:gd name="connsiteY1" fmla="*/ 1042912 h 2331275"/>
                      <a:gd name="connsiteX2" fmla="*/ 1056418 w 1846441"/>
                      <a:gd name="connsiteY2" fmla="*/ 857175 h 2331275"/>
                      <a:gd name="connsiteX3" fmla="*/ 682466 w 1846441"/>
                      <a:gd name="connsiteY3" fmla="*/ 701536 h 2331275"/>
                      <a:gd name="connsiteX4" fmla="*/ 639318 w 1846441"/>
                      <a:gd name="connsiteY4" fmla="*/ 602952 h 2331275"/>
                      <a:gd name="connsiteX5" fmla="*/ 694944 w 1846441"/>
                      <a:gd name="connsiteY5" fmla="*/ 508845 h 2331275"/>
                      <a:gd name="connsiteX6" fmla="*/ 969074 w 1846441"/>
                      <a:gd name="connsiteY6" fmla="*/ 454458 h 2331275"/>
                      <a:gd name="connsiteX7" fmla="*/ 1213104 w 1846441"/>
                      <a:gd name="connsiteY7" fmla="*/ 530943 h 2331275"/>
                      <a:gd name="connsiteX8" fmla="*/ 1304735 w 1846441"/>
                      <a:gd name="connsiteY8" fmla="*/ 747447 h 2331275"/>
                      <a:gd name="connsiteX9" fmla="*/ 1309307 w 1846441"/>
                      <a:gd name="connsiteY9" fmla="*/ 787833 h 2331275"/>
                      <a:gd name="connsiteX10" fmla="*/ 1832134 w 1846441"/>
                      <a:gd name="connsiteY10" fmla="*/ 793548 h 2331275"/>
                      <a:gd name="connsiteX11" fmla="*/ 1833086 w 1846441"/>
                      <a:gd name="connsiteY11" fmla="*/ 748018 h 2331275"/>
                      <a:gd name="connsiteX12" fmla="*/ 1629632 w 1846441"/>
                      <a:gd name="connsiteY12" fmla="*/ 226905 h 2331275"/>
                      <a:gd name="connsiteX13" fmla="*/ 998506 w 1846441"/>
                      <a:gd name="connsiteY13" fmla="*/ 2401 h 2331275"/>
                      <a:gd name="connsiteX14" fmla="*/ 551593 w 1846441"/>
                      <a:gd name="connsiteY14" fmla="*/ 56884 h 2331275"/>
                      <a:gd name="connsiteX15" fmla="*/ 480441 w 1846441"/>
                      <a:gd name="connsiteY15" fmla="*/ 86888 h 2331275"/>
                      <a:gd name="connsiteX16" fmla="*/ 187738 w 1846441"/>
                      <a:gd name="connsiteY16" fmla="*/ 904323 h 2331275"/>
                      <a:gd name="connsiteX17" fmla="*/ 318040 w 1846441"/>
                      <a:gd name="connsiteY17" fmla="*/ 1084632 h 2331275"/>
                      <a:gd name="connsiteX18" fmla="*/ 816864 w 1846441"/>
                      <a:gd name="connsiteY18" fmla="*/ 1336473 h 2331275"/>
                      <a:gd name="connsiteX19" fmla="*/ 1156335 w 1846441"/>
                      <a:gd name="connsiteY19" fmla="*/ 1448296 h 2331275"/>
                      <a:gd name="connsiteX20" fmla="*/ 1288828 w 1846441"/>
                      <a:gd name="connsiteY20" fmla="*/ 1535450 h 2331275"/>
                      <a:gd name="connsiteX21" fmla="*/ 1317498 w 1846441"/>
                      <a:gd name="connsiteY21" fmla="*/ 1638225 h 2331275"/>
                      <a:gd name="connsiteX22" fmla="*/ 1217771 w 1846441"/>
                      <a:gd name="connsiteY22" fmla="*/ 1806341 h 2331275"/>
                      <a:gd name="connsiteX23" fmla="*/ 925640 w 1846441"/>
                      <a:gd name="connsiteY23" fmla="*/ 1868920 h 2331275"/>
                      <a:gd name="connsiteX24" fmla="*/ 644652 w 1846441"/>
                      <a:gd name="connsiteY24" fmla="*/ 1764145 h 2331275"/>
                      <a:gd name="connsiteX25" fmla="*/ 520446 w 1846441"/>
                      <a:gd name="connsiteY25" fmla="*/ 1469727 h 2331275"/>
                      <a:gd name="connsiteX26" fmla="*/ 515303 w 1846441"/>
                      <a:gd name="connsiteY26" fmla="*/ 1427722 h 2331275"/>
                      <a:gd name="connsiteX27" fmla="*/ 0 w 1846441"/>
                      <a:gd name="connsiteY27" fmla="*/ 1449439 h 2331275"/>
                      <a:gd name="connsiteX28" fmla="*/ 2953 w 1846441"/>
                      <a:gd name="connsiteY28" fmla="*/ 1496207 h 2331275"/>
                      <a:gd name="connsiteX29" fmla="*/ 248698 w 1846441"/>
                      <a:gd name="connsiteY29" fmla="*/ 2091996 h 2331275"/>
                      <a:gd name="connsiteX30" fmla="*/ 896112 w 1846441"/>
                      <a:gd name="connsiteY30" fmla="*/ 2328406 h 2331275"/>
                      <a:gd name="connsiteX31" fmla="*/ 1387793 w 1846441"/>
                      <a:gd name="connsiteY31" fmla="*/ 2272875 h 2331275"/>
                      <a:gd name="connsiteX32" fmla="*/ 1714405 w 1846441"/>
                      <a:gd name="connsiteY32" fmla="*/ 2031702 h 2331275"/>
                      <a:gd name="connsiteX33" fmla="*/ 1844993 w 1846441"/>
                      <a:gd name="connsiteY33" fmla="*/ 1665847 h 2331275"/>
                      <a:gd name="connsiteX34" fmla="*/ 1772222 w 1846441"/>
                      <a:gd name="connsiteY34" fmla="*/ 1292943 h 233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6441" h="2331275">
                        <a:moveTo>
                          <a:pt x="1771841" y="1292658"/>
                        </a:moveTo>
                        <a:cubicBezTo>
                          <a:pt x="1715834" y="1189978"/>
                          <a:pt x="1634014" y="1105968"/>
                          <a:pt x="1528763" y="1042912"/>
                        </a:cubicBezTo>
                        <a:cubicBezTo>
                          <a:pt x="1427226" y="982142"/>
                          <a:pt x="1268349" y="919658"/>
                          <a:pt x="1056418" y="857175"/>
                        </a:cubicBezTo>
                        <a:cubicBezTo>
                          <a:pt x="805720" y="783261"/>
                          <a:pt x="714661" y="731730"/>
                          <a:pt x="682466" y="701536"/>
                        </a:cubicBezTo>
                        <a:cubicBezTo>
                          <a:pt x="651415" y="672390"/>
                          <a:pt x="637318" y="640100"/>
                          <a:pt x="639318" y="602952"/>
                        </a:cubicBezTo>
                        <a:cubicBezTo>
                          <a:pt x="641604" y="561709"/>
                          <a:pt x="659225" y="531801"/>
                          <a:pt x="694944" y="508845"/>
                        </a:cubicBezTo>
                        <a:cubicBezTo>
                          <a:pt x="760762" y="466364"/>
                          <a:pt x="852964" y="448076"/>
                          <a:pt x="969074" y="454458"/>
                        </a:cubicBezTo>
                        <a:cubicBezTo>
                          <a:pt x="1080516" y="460554"/>
                          <a:pt x="1162622" y="486366"/>
                          <a:pt x="1213104" y="530943"/>
                        </a:cubicBezTo>
                        <a:cubicBezTo>
                          <a:pt x="1262729" y="574854"/>
                          <a:pt x="1293495" y="647720"/>
                          <a:pt x="1304735" y="747447"/>
                        </a:cubicBezTo>
                        <a:lnTo>
                          <a:pt x="1309307" y="787833"/>
                        </a:lnTo>
                        <a:lnTo>
                          <a:pt x="1832134" y="793548"/>
                        </a:lnTo>
                        <a:lnTo>
                          <a:pt x="1833086" y="748018"/>
                        </a:lnTo>
                        <a:cubicBezTo>
                          <a:pt x="1837373" y="537135"/>
                          <a:pt x="1768888" y="361779"/>
                          <a:pt x="1629632" y="226905"/>
                        </a:cubicBezTo>
                        <a:cubicBezTo>
                          <a:pt x="1491710" y="93365"/>
                          <a:pt x="1279303" y="17832"/>
                          <a:pt x="998506" y="2401"/>
                        </a:cubicBezTo>
                        <a:cubicBezTo>
                          <a:pt x="827246" y="-7029"/>
                          <a:pt x="676847" y="11355"/>
                          <a:pt x="551593" y="56884"/>
                        </a:cubicBezTo>
                        <a:cubicBezTo>
                          <a:pt x="526828" y="65838"/>
                          <a:pt x="503111" y="75934"/>
                          <a:pt x="480441" y="86888"/>
                        </a:cubicBezTo>
                        <a:lnTo>
                          <a:pt x="187738" y="904323"/>
                        </a:lnTo>
                        <a:cubicBezTo>
                          <a:pt x="218884" y="968712"/>
                          <a:pt x="262318" y="1028910"/>
                          <a:pt x="318040" y="1084632"/>
                        </a:cubicBezTo>
                        <a:cubicBezTo>
                          <a:pt x="413861" y="1180453"/>
                          <a:pt x="577025" y="1262844"/>
                          <a:pt x="816864" y="1336473"/>
                        </a:cubicBezTo>
                        <a:cubicBezTo>
                          <a:pt x="993839" y="1390956"/>
                          <a:pt x="1108234" y="1428675"/>
                          <a:pt x="1156335" y="1448296"/>
                        </a:cubicBezTo>
                        <a:cubicBezTo>
                          <a:pt x="1221391" y="1475538"/>
                          <a:pt x="1265968" y="1504875"/>
                          <a:pt x="1288828" y="1535450"/>
                        </a:cubicBezTo>
                        <a:cubicBezTo>
                          <a:pt x="1310354" y="1564311"/>
                          <a:pt x="1319689" y="1597934"/>
                          <a:pt x="1317498" y="1638225"/>
                        </a:cubicBezTo>
                        <a:cubicBezTo>
                          <a:pt x="1313878" y="1704042"/>
                          <a:pt x="1281303" y="1759002"/>
                          <a:pt x="1217771" y="1806341"/>
                        </a:cubicBezTo>
                        <a:cubicBezTo>
                          <a:pt x="1152620" y="1854918"/>
                          <a:pt x="1054322" y="1875969"/>
                          <a:pt x="925640" y="1868920"/>
                        </a:cubicBezTo>
                        <a:cubicBezTo>
                          <a:pt x="805053" y="1862348"/>
                          <a:pt x="710470" y="1827010"/>
                          <a:pt x="644652" y="1764145"/>
                        </a:cubicBezTo>
                        <a:cubicBezTo>
                          <a:pt x="578549" y="1700994"/>
                          <a:pt x="536734" y="1601934"/>
                          <a:pt x="520446" y="1469727"/>
                        </a:cubicBezTo>
                        <a:lnTo>
                          <a:pt x="515303" y="1427722"/>
                        </a:lnTo>
                        <a:lnTo>
                          <a:pt x="0" y="1449439"/>
                        </a:lnTo>
                        <a:lnTo>
                          <a:pt x="2953" y="1496207"/>
                        </a:lnTo>
                        <a:cubicBezTo>
                          <a:pt x="18859" y="1749858"/>
                          <a:pt x="101441" y="1950264"/>
                          <a:pt x="248698" y="2091996"/>
                        </a:cubicBezTo>
                        <a:cubicBezTo>
                          <a:pt x="395478" y="2233347"/>
                          <a:pt x="613315" y="2312881"/>
                          <a:pt x="896112" y="2328406"/>
                        </a:cubicBezTo>
                        <a:cubicBezTo>
                          <a:pt x="1088708" y="2338979"/>
                          <a:pt x="1254157" y="2320310"/>
                          <a:pt x="1387793" y="2272875"/>
                        </a:cubicBezTo>
                        <a:cubicBezTo>
                          <a:pt x="1524667" y="2224298"/>
                          <a:pt x="1634585" y="2143145"/>
                          <a:pt x="1714405" y="2031702"/>
                        </a:cubicBezTo>
                        <a:cubicBezTo>
                          <a:pt x="1793843" y="1920831"/>
                          <a:pt x="1837753" y="1797673"/>
                          <a:pt x="1844993" y="1665847"/>
                        </a:cubicBezTo>
                        <a:cubicBezTo>
                          <a:pt x="1852898" y="1521448"/>
                          <a:pt x="1828419" y="1396004"/>
                          <a:pt x="1772222" y="1292943"/>
                        </a:cubicBezTo>
                        <a:close/>
                      </a:path>
                    </a:pathLst>
                  </a:custGeom>
                  <a:solidFill>
                    <a:srgbClr val="FFFFFF"/>
                  </a:solidFill>
                  <a:ln w="0" cap="flat">
                    <a:noFill/>
                    <a:prstDash val="solid"/>
                    <a:miter/>
                  </a:ln>
                </p:spPr>
                <p:txBody>
                  <a:bodyPr rtlCol="0" anchor="ctr"/>
                  <a:lstStyle/>
                  <a:p>
                    <a:endParaRPr lang="zh-CN" altLang="en-US"/>
                  </a:p>
                </p:txBody>
              </p:sp>
              <p:sp>
                <p:nvSpPr>
                  <p:cNvPr id="38" name="任意多边形: 形状 37"/>
                  <p:cNvSpPr/>
                  <p:nvPr/>
                </p:nvSpPr>
                <p:spPr>
                  <a:xfrm>
                    <a:off x="5833980" y="2927545"/>
                    <a:ext cx="1954654" cy="2439919"/>
                  </a:xfrm>
                  <a:custGeom>
                    <a:avLst/>
                    <a:gdLst>
                      <a:gd name="connsiteX0" fmla="*/ 1051960 w 1954654"/>
                      <a:gd name="connsiteY0" fmla="*/ 2439729 h 2439919"/>
                      <a:gd name="connsiteX1" fmla="*/ 947375 w 1954654"/>
                      <a:gd name="connsiteY1" fmla="*/ 2436776 h 2439919"/>
                      <a:gd name="connsiteX2" fmla="*/ 265290 w 1954654"/>
                      <a:gd name="connsiteY2" fmla="*/ 2185221 h 2439919"/>
                      <a:gd name="connsiteX3" fmla="*/ 3067 w 1954654"/>
                      <a:gd name="connsiteY3" fmla="*/ 1553714 h 2439919"/>
                      <a:gd name="connsiteX4" fmla="*/ 114 w 1954654"/>
                      <a:gd name="connsiteY4" fmla="*/ 1506946 h 2439919"/>
                      <a:gd name="connsiteX5" fmla="*/ 13925 w 1954654"/>
                      <a:gd name="connsiteY5" fmla="*/ 1467226 h 2439919"/>
                      <a:gd name="connsiteX6" fmla="*/ 52025 w 1954654"/>
                      <a:gd name="connsiteY6" fmla="*/ 1449319 h 2439919"/>
                      <a:gd name="connsiteX7" fmla="*/ 567328 w 1954654"/>
                      <a:gd name="connsiteY7" fmla="*/ 1427602 h 2439919"/>
                      <a:gd name="connsiteX8" fmla="*/ 623525 w 1954654"/>
                      <a:gd name="connsiteY8" fmla="*/ 1475227 h 2439919"/>
                      <a:gd name="connsiteX9" fmla="*/ 628669 w 1954654"/>
                      <a:gd name="connsiteY9" fmla="*/ 1517233 h 2439919"/>
                      <a:gd name="connsiteX10" fmla="*/ 736492 w 1954654"/>
                      <a:gd name="connsiteY10" fmla="*/ 1778980 h 2439919"/>
                      <a:gd name="connsiteX11" fmla="*/ 982904 w 1954654"/>
                      <a:gd name="connsiteY11" fmla="*/ 1868800 h 2439919"/>
                      <a:gd name="connsiteX12" fmla="*/ 1239507 w 1954654"/>
                      <a:gd name="connsiteY12" fmla="*/ 1816889 h 2439919"/>
                      <a:gd name="connsiteX13" fmla="*/ 1317422 w 1954654"/>
                      <a:gd name="connsiteY13" fmla="*/ 1689349 h 2439919"/>
                      <a:gd name="connsiteX14" fmla="*/ 1299419 w 1954654"/>
                      <a:gd name="connsiteY14" fmla="*/ 1622103 h 2439919"/>
                      <a:gd name="connsiteX15" fmla="*/ 1189501 w 1954654"/>
                      <a:gd name="connsiteY15" fmla="*/ 1552570 h 2439919"/>
                      <a:gd name="connsiteX16" fmla="*/ 855078 w 1954654"/>
                      <a:gd name="connsiteY16" fmla="*/ 1442557 h 2439919"/>
                      <a:gd name="connsiteX17" fmla="*/ 333775 w 1954654"/>
                      <a:gd name="connsiteY17" fmla="*/ 1177285 h 2439919"/>
                      <a:gd name="connsiteX18" fmla="*/ 192995 w 1954654"/>
                      <a:gd name="connsiteY18" fmla="*/ 982309 h 2439919"/>
                      <a:gd name="connsiteX19" fmla="*/ 190709 w 1954654"/>
                      <a:gd name="connsiteY19" fmla="*/ 940303 h 2439919"/>
                      <a:gd name="connsiteX20" fmla="*/ 483413 w 1954654"/>
                      <a:gd name="connsiteY20" fmla="*/ 122868 h 2439919"/>
                      <a:gd name="connsiteX21" fmla="*/ 510940 w 1954654"/>
                      <a:gd name="connsiteY21" fmla="*/ 92293 h 2439919"/>
                      <a:gd name="connsiteX22" fmla="*/ 587235 w 1954654"/>
                      <a:gd name="connsiteY22" fmla="*/ 60098 h 2439919"/>
                      <a:gd name="connsiteX23" fmla="*/ 1055675 w 1954654"/>
                      <a:gd name="connsiteY23" fmla="*/ 2472 h 2439919"/>
                      <a:gd name="connsiteX24" fmla="*/ 1721663 w 1954654"/>
                      <a:gd name="connsiteY24" fmla="*/ 242216 h 2439919"/>
                      <a:gd name="connsiteX25" fmla="*/ 1941690 w 1954654"/>
                      <a:gd name="connsiteY25" fmla="*/ 803524 h 2439919"/>
                      <a:gd name="connsiteX26" fmla="*/ 1940738 w 1954654"/>
                      <a:gd name="connsiteY26" fmla="*/ 849054 h 2439919"/>
                      <a:gd name="connsiteX27" fmla="*/ 1885779 w 1954654"/>
                      <a:gd name="connsiteY27" fmla="*/ 902299 h 2439919"/>
                      <a:gd name="connsiteX28" fmla="*/ 1362951 w 1954654"/>
                      <a:gd name="connsiteY28" fmla="*/ 896584 h 2439919"/>
                      <a:gd name="connsiteX29" fmla="*/ 1309516 w 1954654"/>
                      <a:gd name="connsiteY29" fmla="*/ 848292 h 2439919"/>
                      <a:gd name="connsiteX30" fmla="*/ 1304944 w 1954654"/>
                      <a:gd name="connsiteY30" fmla="*/ 807906 h 2439919"/>
                      <a:gd name="connsiteX31" fmla="*/ 1231316 w 1954654"/>
                      <a:gd name="connsiteY31" fmla="*/ 626074 h 2439919"/>
                      <a:gd name="connsiteX32" fmla="*/ 1020337 w 1954654"/>
                      <a:gd name="connsiteY32" fmla="*/ 563113 h 2439919"/>
                      <a:gd name="connsiteX33" fmla="*/ 778592 w 1954654"/>
                      <a:gd name="connsiteY33" fmla="*/ 608929 h 2439919"/>
                      <a:gd name="connsiteX34" fmla="*/ 747827 w 1954654"/>
                      <a:gd name="connsiteY34" fmla="*/ 660364 h 2439919"/>
                      <a:gd name="connsiteX35" fmla="*/ 773925 w 1954654"/>
                      <a:gd name="connsiteY35" fmla="*/ 716275 h 2439919"/>
                      <a:gd name="connsiteX36" fmla="*/ 1126064 w 1954654"/>
                      <a:gd name="connsiteY36" fmla="*/ 859436 h 2439919"/>
                      <a:gd name="connsiteX37" fmla="*/ 1610887 w 1954654"/>
                      <a:gd name="connsiteY37" fmla="*/ 1050698 h 2439919"/>
                      <a:gd name="connsiteX38" fmla="*/ 1873777 w 1954654"/>
                      <a:gd name="connsiteY38" fmla="*/ 1321113 h 2439919"/>
                      <a:gd name="connsiteX39" fmla="*/ 1873777 w 1954654"/>
                      <a:gd name="connsiteY39" fmla="*/ 1321113 h 2439919"/>
                      <a:gd name="connsiteX40" fmla="*/ 1953120 w 1954654"/>
                      <a:gd name="connsiteY40" fmla="*/ 1723068 h 2439919"/>
                      <a:gd name="connsiteX41" fmla="*/ 1812436 w 1954654"/>
                      <a:gd name="connsiteY41" fmla="*/ 2117593 h 2439919"/>
                      <a:gd name="connsiteX42" fmla="*/ 1459821 w 1954654"/>
                      <a:gd name="connsiteY42" fmla="*/ 2378388 h 2439919"/>
                      <a:gd name="connsiteX43" fmla="*/ 1051579 w 1954654"/>
                      <a:gd name="connsiteY43" fmla="*/ 2439919 h 2439919"/>
                      <a:gd name="connsiteX44" fmla="*/ 112033 w 1954654"/>
                      <a:gd name="connsiteY44" fmla="*/ 1555523 h 2439919"/>
                      <a:gd name="connsiteX45" fmla="*/ 340633 w 1954654"/>
                      <a:gd name="connsiteY45" fmla="*/ 2106925 h 2439919"/>
                      <a:gd name="connsiteX46" fmla="*/ 953281 w 1954654"/>
                      <a:gd name="connsiteY46" fmla="*/ 2328191 h 2439919"/>
                      <a:gd name="connsiteX47" fmla="*/ 1423816 w 1954654"/>
                      <a:gd name="connsiteY47" fmla="*/ 2275708 h 2439919"/>
                      <a:gd name="connsiteX48" fmla="*/ 1724425 w 1954654"/>
                      <a:gd name="connsiteY48" fmla="*/ 2054062 h 2439919"/>
                      <a:gd name="connsiteX49" fmla="*/ 1844916 w 1954654"/>
                      <a:gd name="connsiteY49" fmla="*/ 1716877 h 2439919"/>
                      <a:gd name="connsiteX50" fmla="*/ 1778717 w 1954654"/>
                      <a:gd name="connsiteY50" fmla="*/ 1373024 h 2439919"/>
                      <a:gd name="connsiteX51" fmla="*/ 1555356 w 1954654"/>
                      <a:gd name="connsiteY51" fmla="*/ 1143853 h 2439919"/>
                      <a:gd name="connsiteX52" fmla="*/ 1095584 w 1954654"/>
                      <a:gd name="connsiteY52" fmla="*/ 963640 h 2439919"/>
                      <a:gd name="connsiteX53" fmla="*/ 699821 w 1954654"/>
                      <a:gd name="connsiteY53" fmla="*/ 795523 h 2439919"/>
                      <a:gd name="connsiteX54" fmla="*/ 639623 w 1954654"/>
                      <a:gd name="connsiteY54" fmla="*/ 654363 h 2439919"/>
                      <a:gd name="connsiteX55" fmla="*/ 720109 w 1954654"/>
                      <a:gd name="connsiteY55" fmla="*/ 517584 h 2439919"/>
                      <a:gd name="connsiteX56" fmla="*/ 1026623 w 1954654"/>
                      <a:gd name="connsiteY56" fmla="*/ 454624 h 2439919"/>
                      <a:gd name="connsiteX57" fmla="*/ 1303706 w 1954654"/>
                      <a:gd name="connsiteY57" fmla="*/ 544730 h 2439919"/>
                      <a:gd name="connsiteX58" fmla="*/ 1412481 w 1954654"/>
                      <a:gd name="connsiteY58" fmla="*/ 788475 h 2439919"/>
                      <a:gd name="connsiteX59" fmla="*/ 1833391 w 1954654"/>
                      <a:gd name="connsiteY59" fmla="*/ 793047 h 2439919"/>
                      <a:gd name="connsiteX60" fmla="*/ 1646320 w 1954654"/>
                      <a:gd name="connsiteY60" fmla="*/ 320416 h 2439919"/>
                      <a:gd name="connsiteX61" fmla="*/ 1049960 w 1954654"/>
                      <a:gd name="connsiteY61" fmla="*/ 111152 h 2439919"/>
                      <a:gd name="connsiteX62" fmla="*/ 624573 w 1954654"/>
                      <a:gd name="connsiteY62" fmla="*/ 162397 h 2439919"/>
                      <a:gd name="connsiteX63" fmla="*/ 578282 w 1954654"/>
                      <a:gd name="connsiteY63" fmla="*/ 181066 h 2439919"/>
                      <a:gd name="connsiteX64" fmla="*/ 301104 w 1954654"/>
                      <a:gd name="connsiteY64" fmla="*/ 954972 h 2439919"/>
                      <a:gd name="connsiteX65" fmla="*/ 410737 w 1954654"/>
                      <a:gd name="connsiteY65" fmla="*/ 1100609 h 2439919"/>
                      <a:gd name="connsiteX66" fmla="*/ 887082 w 1954654"/>
                      <a:gd name="connsiteY66" fmla="*/ 1338925 h 2439919"/>
                      <a:gd name="connsiteX67" fmla="*/ 1231125 w 1954654"/>
                      <a:gd name="connsiteY67" fmla="*/ 1452367 h 2439919"/>
                      <a:gd name="connsiteX68" fmla="*/ 1386668 w 1954654"/>
                      <a:gd name="connsiteY68" fmla="*/ 1557333 h 2439919"/>
                      <a:gd name="connsiteX69" fmla="*/ 1426102 w 1954654"/>
                      <a:gd name="connsiteY69" fmla="*/ 1695541 h 2439919"/>
                      <a:gd name="connsiteX70" fmla="*/ 1304563 w 1954654"/>
                      <a:gd name="connsiteY70" fmla="*/ 1904233 h 2439919"/>
                      <a:gd name="connsiteX71" fmla="*/ 976998 w 1954654"/>
                      <a:gd name="connsiteY71" fmla="*/ 1977481 h 2439919"/>
                      <a:gd name="connsiteX72" fmla="*/ 661435 w 1954654"/>
                      <a:gd name="connsiteY72" fmla="*/ 1857751 h 2439919"/>
                      <a:gd name="connsiteX73" fmla="*/ 521798 w 1954654"/>
                      <a:gd name="connsiteY73" fmla="*/ 1538378 h 2439919"/>
                      <a:gd name="connsiteX74" fmla="*/ 112033 w 1954654"/>
                      <a:gd name="connsiteY74" fmla="*/ 1555618 h 24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954654" h="2439919">
                        <a:moveTo>
                          <a:pt x="1051960" y="2439729"/>
                        </a:moveTo>
                        <a:cubicBezTo>
                          <a:pt x="1017956" y="2439729"/>
                          <a:pt x="983094" y="2438776"/>
                          <a:pt x="947375" y="2436776"/>
                        </a:cubicBezTo>
                        <a:cubicBezTo>
                          <a:pt x="651148" y="2420489"/>
                          <a:pt x="421691" y="2335907"/>
                          <a:pt x="265290" y="2185221"/>
                        </a:cubicBezTo>
                        <a:cubicBezTo>
                          <a:pt x="108032" y="2033869"/>
                          <a:pt x="19831" y="1821366"/>
                          <a:pt x="3067" y="1553714"/>
                        </a:cubicBezTo>
                        <a:lnTo>
                          <a:pt x="114" y="1506946"/>
                        </a:lnTo>
                        <a:cubicBezTo>
                          <a:pt x="-838" y="1492373"/>
                          <a:pt x="4210" y="1478085"/>
                          <a:pt x="13925" y="1467226"/>
                        </a:cubicBezTo>
                        <a:cubicBezTo>
                          <a:pt x="23736" y="1456368"/>
                          <a:pt x="37452" y="1449891"/>
                          <a:pt x="52025" y="1449319"/>
                        </a:cubicBezTo>
                        <a:lnTo>
                          <a:pt x="567328" y="1427602"/>
                        </a:lnTo>
                        <a:cubicBezTo>
                          <a:pt x="595617" y="1426459"/>
                          <a:pt x="620096" y="1447129"/>
                          <a:pt x="623525" y="1475227"/>
                        </a:cubicBezTo>
                        <a:lnTo>
                          <a:pt x="628669" y="1517233"/>
                        </a:lnTo>
                        <a:cubicBezTo>
                          <a:pt x="643337" y="1636676"/>
                          <a:pt x="679628" y="1724687"/>
                          <a:pt x="736492" y="1778980"/>
                        </a:cubicBezTo>
                        <a:cubicBezTo>
                          <a:pt x="792689" y="1832701"/>
                          <a:pt x="875652" y="1862895"/>
                          <a:pt x="982904" y="1868800"/>
                        </a:cubicBezTo>
                        <a:cubicBezTo>
                          <a:pt x="1098537" y="1875182"/>
                          <a:pt x="1184834" y="1857656"/>
                          <a:pt x="1239507" y="1816889"/>
                        </a:cubicBezTo>
                        <a:cubicBezTo>
                          <a:pt x="1289990" y="1779265"/>
                          <a:pt x="1314755" y="1738784"/>
                          <a:pt x="1317422" y="1689349"/>
                        </a:cubicBezTo>
                        <a:cubicBezTo>
                          <a:pt x="1318946" y="1661917"/>
                          <a:pt x="1313231" y="1640581"/>
                          <a:pt x="1299419" y="1622103"/>
                        </a:cubicBezTo>
                        <a:cubicBezTo>
                          <a:pt x="1289894" y="1609340"/>
                          <a:pt x="1262939" y="1583336"/>
                          <a:pt x="1189501" y="1552570"/>
                        </a:cubicBezTo>
                        <a:cubicBezTo>
                          <a:pt x="1157783" y="1539616"/>
                          <a:pt x="1073582" y="1509803"/>
                          <a:pt x="855078" y="1442557"/>
                        </a:cubicBezTo>
                        <a:cubicBezTo>
                          <a:pt x="606571" y="1366261"/>
                          <a:pt x="436073" y="1279489"/>
                          <a:pt x="333775" y="1177285"/>
                        </a:cubicBezTo>
                        <a:cubicBezTo>
                          <a:pt x="274148" y="1117659"/>
                          <a:pt x="226809" y="1052032"/>
                          <a:pt x="192995" y="982309"/>
                        </a:cubicBezTo>
                        <a:cubicBezTo>
                          <a:pt x="186614" y="969164"/>
                          <a:pt x="185852" y="954019"/>
                          <a:pt x="190709" y="940303"/>
                        </a:cubicBezTo>
                        <a:lnTo>
                          <a:pt x="483413" y="122868"/>
                        </a:lnTo>
                        <a:cubicBezTo>
                          <a:pt x="488175" y="109438"/>
                          <a:pt x="498081" y="98484"/>
                          <a:pt x="510940" y="92293"/>
                        </a:cubicBezTo>
                        <a:cubicBezTo>
                          <a:pt x="535419" y="80386"/>
                          <a:pt x="561137" y="69623"/>
                          <a:pt x="587235" y="60098"/>
                        </a:cubicBezTo>
                        <a:cubicBezTo>
                          <a:pt x="719442" y="12092"/>
                          <a:pt x="877081" y="-7339"/>
                          <a:pt x="1055675" y="2472"/>
                        </a:cubicBezTo>
                        <a:cubicBezTo>
                          <a:pt x="1349997" y="18664"/>
                          <a:pt x="1574025" y="99246"/>
                          <a:pt x="1721663" y="242216"/>
                        </a:cubicBezTo>
                        <a:cubicBezTo>
                          <a:pt x="1872253" y="388044"/>
                          <a:pt x="1946262" y="576829"/>
                          <a:pt x="1941690" y="803524"/>
                        </a:cubicBezTo>
                        <a:lnTo>
                          <a:pt x="1940738" y="849054"/>
                        </a:lnTo>
                        <a:cubicBezTo>
                          <a:pt x="1940166" y="878867"/>
                          <a:pt x="1915401" y="902775"/>
                          <a:pt x="1885779" y="902299"/>
                        </a:cubicBezTo>
                        <a:lnTo>
                          <a:pt x="1362951" y="896584"/>
                        </a:lnTo>
                        <a:cubicBezTo>
                          <a:pt x="1335519" y="896298"/>
                          <a:pt x="1312564" y="875533"/>
                          <a:pt x="1309516" y="848292"/>
                        </a:cubicBezTo>
                        <a:lnTo>
                          <a:pt x="1304944" y="807906"/>
                        </a:lnTo>
                        <a:cubicBezTo>
                          <a:pt x="1295324" y="721990"/>
                          <a:pt x="1270463" y="660745"/>
                          <a:pt x="1231316" y="626074"/>
                        </a:cubicBezTo>
                        <a:cubicBezTo>
                          <a:pt x="1190834" y="590260"/>
                          <a:pt x="1117873" y="568447"/>
                          <a:pt x="1020337" y="563113"/>
                        </a:cubicBezTo>
                        <a:cubicBezTo>
                          <a:pt x="915848" y="557398"/>
                          <a:pt x="834599" y="572829"/>
                          <a:pt x="778592" y="608929"/>
                        </a:cubicBezTo>
                        <a:cubicBezTo>
                          <a:pt x="757447" y="622549"/>
                          <a:pt x="749065" y="636456"/>
                          <a:pt x="747827" y="660364"/>
                        </a:cubicBezTo>
                        <a:cubicBezTo>
                          <a:pt x="746969" y="675127"/>
                          <a:pt x="749446" y="693415"/>
                          <a:pt x="773925" y="716275"/>
                        </a:cubicBezTo>
                        <a:cubicBezTo>
                          <a:pt x="792308" y="733516"/>
                          <a:pt x="863460" y="781998"/>
                          <a:pt x="1126064" y="859436"/>
                        </a:cubicBezTo>
                        <a:cubicBezTo>
                          <a:pt x="1342377" y="923158"/>
                          <a:pt x="1505445" y="987547"/>
                          <a:pt x="1610887" y="1050698"/>
                        </a:cubicBezTo>
                        <a:cubicBezTo>
                          <a:pt x="1724615" y="1118802"/>
                          <a:pt x="1813103" y="1209766"/>
                          <a:pt x="1873777" y="1321113"/>
                        </a:cubicBezTo>
                        <a:lnTo>
                          <a:pt x="1873777" y="1321113"/>
                        </a:lnTo>
                        <a:cubicBezTo>
                          <a:pt x="1934927" y="1433127"/>
                          <a:pt x="1961597" y="1568382"/>
                          <a:pt x="1953120" y="1723068"/>
                        </a:cubicBezTo>
                        <a:cubicBezTo>
                          <a:pt x="1945310" y="1865467"/>
                          <a:pt x="1897971" y="1998150"/>
                          <a:pt x="1812436" y="2117593"/>
                        </a:cubicBezTo>
                        <a:cubicBezTo>
                          <a:pt x="1726044" y="2238275"/>
                          <a:pt x="1607363" y="2326000"/>
                          <a:pt x="1459821" y="2378388"/>
                        </a:cubicBezTo>
                        <a:cubicBezTo>
                          <a:pt x="1344473" y="2419345"/>
                          <a:pt x="1207503" y="2439919"/>
                          <a:pt x="1051579" y="2439919"/>
                        </a:cubicBezTo>
                        <a:close/>
                        <a:moveTo>
                          <a:pt x="112033" y="1555523"/>
                        </a:moveTo>
                        <a:cubicBezTo>
                          <a:pt x="128321" y="1791076"/>
                          <a:pt x="205187" y="1976528"/>
                          <a:pt x="340633" y="2106925"/>
                        </a:cubicBezTo>
                        <a:cubicBezTo>
                          <a:pt x="477793" y="2238942"/>
                          <a:pt x="683914" y="2313427"/>
                          <a:pt x="953281" y="2328191"/>
                        </a:cubicBezTo>
                        <a:cubicBezTo>
                          <a:pt x="1138637" y="2338383"/>
                          <a:pt x="1296943" y="2320666"/>
                          <a:pt x="1423816" y="2275708"/>
                        </a:cubicBezTo>
                        <a:cubicBezTo>
                          <a:pt x="1550022" y="2230941"/>
                          <a:pt x="1651178" y="2156360"/>
                          <a:pt x="1724425" y="2054062"/>
                        </a:cubicBezTo>
                        <a:cubicBezTo>
                          <a:pt x="1797767" y="1951668"/>
                          <a:pt x="1838249" y="1838225"/>
                          <a:pt x="1844916" y="1716877"/>
                        </a:cubicBezTo>
                        <a:cubicBezTo>
                          <a:pt x="1852250" y="1582765"/>
                          <a:pt x="1829962" y="1467036"/>
                          <a:pt x="1778717" y="1373024"/>
                        </a:cubicBezTo>
                        <a:cubicBezTo>
                          <a:pt x="1727378" y="1278917"/>
                          <a:pt x="1652225" y="1201860"/>
                          <a:pt x="1555356" y="1143853"/>
                        </a:cubicBezTo>
                        <a:cubicBezTo>
                          <a:pt x="1457820" y="1085465"/>
                          <a:pt x="1303134" y="1024790"/>
                          <a:pt x="1095584" y="963640"/>
                        </a:cubicBezTo>
                        <a:cubicBezTo>
                          <a:pt x="883177" y="901060"/>
                          <a:pt x="753637" y="846006"/>
                          <a:pt x="699821" y="795523"/>
                        </a:cubicBezTo>
                        <a:cubicBezTo>
                          <a:pt x="656958" y="755233"/>
                          <a:pt x="636670" y="707798"/>
                          <a:pt x="639623" y="654363"/>
                        </a:cubicBezTo>
                        <a:cubicBezTo>
                          <a:pt x="642861" y="595879"/>
                          <a:pt x="669912" y="549778"/>
                          <a:pt x="720109" y="517584"/>
                        </a:cubicBezTo>
                        <a:cubicBezTo>
                          <a:pt x="795642" y="468816"/>
                          <a:pt x="898893" y="447575"/>
                          <a:pt x="1026623" y="454624"/>
                        </a:cubicBezTo>
                        <a:cubicBezTo>
                          <a:pt x="1150639" y="461386"/>
                          <a:pt x="1243889" y="491771"/>
                          <a:pt x="1303706" y="544730"/>
                        </a:cubicBezTo>
                        <a:cubicBezTo>
                          <a:pt x="1362380" y="596737"/>
                          <a:pt x="1398956" y="678652"/>
                          <a:pt x="1412481" y="788475"/>
                        </a:cubicBezTo>
                        <a:lnTo>
                          <a:pt x="1833391" y="793047"/>
                        </a:lnTo>
                        <a:cubicBezTo>
                          <a:pt x="1835391" y="601594"/>
                          <a:pt x="1772431" y="442622"/>
                          <a:pt x="1646320" y="320416"/>
                        </a:cubicBezTo>
                        <a:cubicBezTo>
                          <a:pt x="1518018" y="196210"/>
                          <a:pt x="1317422" y="125821"/>
                          <a:pt x="1049960" y="111152"/>
                        </a:cubicBezTo>
                        <a:cubicBezTo>
                          <a:pt x="886034" y="102103"/>
                          <a:pt x="742874" y="119439"/>
                          <a:pt x="624573" y="162397"/>
                        </a:cubicBezTo>
                        <a:cubicBezTo>
                          <a:pt x="608857" y="168112"/>
                          <a:pt x="593426" y="174303"/>
                          <a:pt x="578282" y="181066"/>
                        </a:cubicBezTo>
                        <a:lnTo>
                          <a:pt x="301104" y="954972"/>
                        </a:lnTo>
                        <a:cubicBezTo>
                          <a:pt x="328727" y="1006407"/>
                          <a:pt x="365493" y="1055365"/>
                          <a:pt x="410737" y="1100609"/>
                        </a:cubicBezTo>
                        <a:cubicBezTo>
                          <a:pt x="500081" y="1190049"/>
                          <a:pt x="655910" y="1267964"/>
                          <a:pt x="887082" y="1338925"/>
                        </a:cubicBezTo>
                        <a:cubicBezTo>
                          <a:pt x="1065581" y="1393884"/>
                          <a:pt x="1181309" y="1432079"/>
                          <a:pt x="1231125" y="1452367"/>
                        </a:cubicBezTo>
                        <a:cubicBezTo>
                          <a:pt x="1306754" y="1483990"/>
                          <a:pt x="1357522" y="1518281"/>
                          <a:pt x="1386668" y="1557333"/>
                        </a:cubicBezTo>
                        <a:cubicBezTo>
                          <a:pt x="1415720" y="1596290"/>
                          <a:pt x="1428959" y="1642772"/>
                          <a:pt x="1426102" y="1695541"/>
                        </a:cubicBezTo>
                        <a:cubicBezTo>
                          <a:pt x="1421625" y="1777265"/>
                          <a:pt x="1380763" y="1847465"/>
                          <a:pt x="1304563" y="1904233"/>
                        </a:cubicBezTo>
                        <a:cubicBezTo>
                          <a:pt x="1228934" y="1960621"/>
                          <a:pt x="1118730" y="1985291"/>
                          <a:pt x="976998" y="1977481"/>
                        </a:cubicBezTo>
                        <a:cubicBezTo>
                          <a:pt x="843077" y="1970146"/>
                          <a:pt x="736873" y="1929856"/>
                          <a:pt x="661435" y="1857751"/>
                        </a:cubicBezTo>
                        <a:cubicBezTo>
                          <a:pt x="587330" y="1786981"/>
                          <a:pt x="540372" y="1679539"/>
                          <a:pt x="521798" y="1538378"/>
                        </a:cubicBezTo>
                        <a:lnTo>
                          <a:pt x="112033" y="1555618"/>
                        </a:lnTo>
                        <a:close/>
                      </a:path>
                    </a:pathLst>
                  </a:custGeom>
                  <a:solidFill>
                    <a:srgbClr val="000000"/>
                  </a:solidFill>
                  <a:ln w="0" cap="flat">
                    <a:noFill/>
                    <a:prstDash val="solid"/>
                    <a:miter/>
                  </a:ln>
                </p:spPr>
                <p:txBody>
                  <a:bodyPr rtlCol="0" anchor="ctr"/>
                  <a:lstStyle/>
                  <a:p>
                    <a:endParaRPr lang="zh-CN" altLang="en-US"/>
                  </a:p>
                </p:txBody>
              </p:sp>
            </p:grpSp>
          </p:grpSp>
        </p:grpSp>
        <p:sp>
          <p:nvSpPr>
            <p:cNvPr id="65" name="Rectangle: Rounded Corners 19"/>
            <p:cNvSpPr/>
            <p:nvPr/>
          </p:nvSpPr>
          <p:spPr>
            <a:xfrm>
              <a:off x="3448051" y="3209925"/>
              <a:ext cx="1962150" cy="2066925"/>
            </a:xfrm>
            <a:prstGeom prst="round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Rounded Corners 19"/>
            <p:cNvSpPr/>
            <p:nvPr/>
          </p:nvSpPr>
          <p:spPr>
            <a:xfrm>
              <a:off x="6791326" y="3209925"/>
              <a:ext cx="1962150" cy="206692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图形 40"/>
          <p:cNvSpPr/>
          <p:nvPr/>
        </p:nvSpPr>
        <p:spPr>
          <a:xfrm>
            <a:off x="8850181" y="2401721"/>
            <a:ext cx="197491" cy="196799"/>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tx1">
              <a:lumMod val="50000"/>
              <a:lumOff val="50000"/>
            </a:schemeClr>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80" name="图形 40"/>
          <p:cNvSpPr/>
          <p:nvPr/>
        </p:nvSpPr>
        <p:spPr>
          <a:xfrm>
            <a:off x="8832401" y="5339708"/>
            <a:ext cx="197491" cy="196799"/>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tx1">
              <a:lumMod val="50000"/>
              <a:lumOff val="50000"/>
            </a:schemeClr>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文本框 53"/>
          <p:cNvSpPr txBox="1"/>
          <p:nvPr/>
        </p:nvSpPr>
        <p:spPr>
          <a:xfrm>
            <a:off x="438150" y="3065780"/>
            <a:ext cx="2924810" cy="570865"/>
          </a:xfrm>
          <a:prstGeom prst="rect">
            <a:avLst/>
          </a:prstGeom>
          <a:noFill/>
        </p:spPr>
        <p:txBody>
          <a:bodyPr wrap="square">
            <a:spAutoFit/>
          </a:bodyPr>
          <a:lstStyle/>
          <a:p>
            <a:pPr indent="0">
              <a:lnSpc>
                <a:spcPct val="120000"/>
              </a:lnSpc>
              <a:buFont typeface="Arial" panose="020B0604020202020204" pitchFamily="34" charset="0"/>
              <a:buNone/>
            </a:pPr>
            <a:r>
              <a:rPr lang="en-US" altLang="zh-CN" sz="1300" dirty="0">
                <a:solidFill>
                  <a:srgbClr val="000000"/>
                </a:solidFill>
                <a:latin typeface="Arial" panose="020B0604020202020204"/>
                <a:ea typeface="微软雅黑" panose="020B0503020204020204" charset="-122"/>
              </a:rPr>
              <a:t>    </a:t>
            </a:r>
            <a:r>
              <a:rPr lang="zh-CN" altLang="en-US" sz="1300" dirty="0">
                <a:solidFill>
                  <a:srgbClr val="000000"/>
                </a:solidFill>
                <a:latin typeface="Arial" panose="020B0604020202020204"/>
                <a:ea typeface="微软雅黑" panose="020B0503020204020204" charset="-122"/>
              </a:rPr>
              <a:t>另有</a:t>
            </a:r>
            <a:r>
              <a:rPr lang="en-US" altLang="zh-CN" sz="1300" dirty="0">
                <a:solidFill>
                  <a:srgbClr val="000000"/>
                </a:solidFill>
                <a:latin typeface="Arial" panose="020B0604020202020204"/>
                <a:ea typeface="微软雅黑" panose="020B0503020204020204" charset="-122"/>
              </a:rPr>
              <a:t>80mg</a:t>
            </a:r>
            <a:r>
              <a:rPr lang="zh-CN" altLang="en-US" sz="1300" dirty="0">
                <a:solidFill>
                  <a:srgbClr val="000000"/>
                </a:solidFill>
                <a:latin typeface="Arial" panose="020B0604020202020204"/>
                <a:ea typeface="微软雅黑" panose="020B0503020204020204" charset="-122"/>
              </a:rPr>
              <a:t>大规格，每日仅需2片；</a:t>
            </a:r>
            <a:r>
              <a:rPr lang="en-US" altLang="zh-CN" sz="1300" dirty="0">
                <a:solidFill>
                  <a:srgbClr val="000000"/>
                </a:solidFill>
                <a:latin typeface="Arial" panose="020B0604020202020204"/>
                <a:ea typeface="微软雅黑" panose="020B0503020204020204" charset="-122"/>
              </a:rPr>
              <a:t>     </a:t>
            </a:r>
            <a:endParaRPr lang="en-US" altLang="zh-CN" sz="1300" dirty="0">
              <a:solidFill>
                <a:srgbClr val="000000"/>
              </a:solidFill>
              <a:latin typeface="Arial" panose="020B0604020202020204"/>
              <a:ea typeface="微软雅黑" panose="020B0503020204020204" charset="-122"/>
            </a:endParaRPr>
          </a:p>
          <a:p>
            <a:pPr indent="0">
              <a:lnSpc>
                <a:spcPct val="120000"/>
              </a:lnSpc>
              <a:buFont typeface="Arial" panose="020B0604020202020204" pitchFamily="34" charset="0"/>
              <a:buNone/>
            </a:pPr>
            <a:r>
              <a:rPr lang="en-US" altLang="zh-CN" sz="1300" dirty="0">
                <a:solidFill>
                  <a:srgbClr val="000000"/>
                </a:solidFill>
                <a:latin typeface="Arial" panose="020B0604020202020204"/>
                <a:ea typeface="微软雅黑" panose="020B0503020204020204" charset="-122"/>
              </a:rPr>
              <a:t>   </a:t>
            </a:r>
            <a:r>
              <a:rPr lang="zh-CN" altLang="en-US" sz="1300" dirty="0">
                <a:solidFill>
                  <a:srgbClr val="000000"/>
                </a:solidFill>
                <a:latin typeface="Arial" panose="020B0604020202020204"/>
                <a:ea typeface="微软雅黑" panose="020B0503020204020204" charset="-122"/>
              </a:rPr>
              <a:t>体积小，易于吞咽；</a:t>
            </a:r>
            <a:endParaRPr lang="zh-CN" altLang="en-US" sz="1300" dirty="0"/>
          </a:p>
        </p:txBody>
      </p:sp>
      <p:pic>
        <p:nvPicPr>
          <p:cNvPr id="67"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666115" y="4592320"/>
            <a:ext cx="2461260" cy="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1135380" y="2731135"/>
            <a:ext cx="1330960" cy="330835"/>
          </a:xfrm>
          <a:prstGeom prst="rect">
            <a:avLst/>
          </a:prstGeom>
          <a:noFill/>
        </p:spPr>
        <p:txBody>
          <a:bodyPr wrap="square" rtlCol="0" anchor="t">
            <a:spAutoFit/>
          </a:bodyPr>
          <a:p>
            <a:pPr algn="ctr">
              <a:lnSpc>
                <a:spcPct val="120000"/>
              </a:lnSpc>
            </a:pPr>
            <a:r>
              <a:rPr lang="zh-CN" altLang="en-US" sz="1300" b="1" noProof="0" dirty="0">
                <a:ln>
                  <a:noFill/>
                </a:ln>
                <a:solidFill>
                  <a:schemeClr val="accent1"/>
                </a:solidFill>
                <a:effectLst/>
                <a:uLnTx/>
                <a:uFillTx/>
                <a:latin typeface="Arial" panose="020B0604020202020204"/>
                <a:ea typeface="微软雅黑" panose="020B0503020204020204" charset="-122"/>
                <a:sym typeface="+mn-ea"/>
              </a:rPr>
              <a:t>患者依从性佳</a:t>
            </a:r>
            <a:endParaRPr lang="zh-CN" altLang="en-US" sz="1300" b="1" noProof="0" dirty="0">
              <a:ln>
                <a:noFill/>
              </a:ln>
              <a:solidFill>
                <a:schemeClr val="accent1"/>
              </a:solidFill>
              <a:effectLst/>
              <a:uLnTx/>
              <a:uFillTx/>
              <a:latin typeface="Arial" panose="020B0604020202020204"/>
              <a:ea typeface="微软雅黑" panose="020B0503020204020204" charset="-122"/>
              <a:sym typeface="+mn-ea"/>
            </a:endParaRPr>
          </a:p>
        </p:txBody>
      </p:sp>
      <p:sp>
        <p:nvSpPr>
          <p:cNvPr id="8" name="文本框 7"/>
          <p:cNvSpPr txBox="1"/>
          <p:nvPr/>
        </p:nvSpPr>
        <p:spPr>
          <a:xfrm>
            <a:off x="335915" y="3636645"/>
            <a:ext cx="3184525" cy="810260"/>
          </a:xfrm>
          <a:prstGeom prst="rect">
            <a:avLst/>
          </a:prstGeom>
        </p:spPr>
        <p:txBody>
          <a:bodyPr wrap="square">
            <a:spAutoFit/>
          </a:bodyPr>
          <a:p>
            <a:pPr indent="0" algn="l" defTabSz="914400">
              <a:lnSpc>
                <a:spcPct val="120000"/>
              </a:lnSpc>
              <a:buClrTx/>
              <a:buSzTx/>
              <a:buFont typeface="Arial" panose="020B0604020202020204" pitchFamily="34" charset="0"/>
              <a:buNone/>
            </a:pPr>
            <a:r>
              <a:rPr lang="en-US" altLang="zh-CN" sz="1300" dirty="0">
                <a:solidFill>
                  <a:srgbClr val="000000"/>
                </a:solidFill>
                <a:latin typeface="Arial" panose="020B0604020202020204"/>
                <a:ea typeface="微软雅黑" panose="020B0503020204020204" charset="-122"/>
              </a:rPr>
              <a:t>    </a:t>
            </a:r>
            <a:r>
              <a:rPr lang="zh-CN" altLang="en-US" sz="1300" dirty="0">
                <a:solidFill>
                  <a:srgbClr val="000000"/>
                </a:solidFill>
                <a:latin typeface="Arial" panose="020B0604020202020204"/>
                <a:ea typeface="微软雅黑" panose="020B0503020204020204" charset="-122"/>
              </a:rPr>
              <a:t>无动物源明胶使用，固体分散技术溶</a:t>
            </a:r>
            <a:endParaRPr lang="zh-CN" altLang="en-US" sz="1300" dirty="0">
              <a:solidFill>
                <a:srgbClr val="000000"/>
              </a:solidFill>
              <a:latin typeface="Arial" panose="020B0604020202020204"/>
              <a:ea typeface="微软雅黑" panose="020B0503020204020204" charset="-122"/>
            </a:endParaRPr>
          </a:p>
          <a:p>
            <a:pPr indent="0" algn="l" defTabSz="914400">
              <a:lnSpc>
                <a:spcPct val="120000"/>
              </a:lnSpc>
              <a:buClrTx/>
              <a:buSzTx/>
              <a:buFont typeface="Arial" panose="020B0604020202020204" pitchFamily="34" charset="0"/>
              <a:buNone/>
            </a:pPr>
            <a:r>
              <a:rPr lang="zh-CN" altLang="en-US" sz="1300" dirty="0">
                <a:solidFill>
                  <a:srgbClr val="000000"/>
                </a:solidFill>
                <a:latin typeface="Arial" panose="020B0604020202020204"/>
                <a:ea typeface="微软雅黑" panose="020B0503020204020204" charset="-122"/>
              </a:rPr>
              <a:t> </a:t>
            </a:r>
            <a:r>
              <a:rPr lang="en-US" altLang="zh-CN" sz="1300" dirty="0">
                <a:solidFill>
                  <a:srgbClr val="000000"/>
                </a:solidFill>
                <a:latin typeface="Arial" panose="020B0604020202020204"/>
                <a:ea typeface="微软雅黑" panose="020B0503020204020204" charset="-122"/>
              </a:rPr>
              <a:t>   </a:t>
            </a:r>
            <a:r>
              <a:rPr lang="zh-CN" altLang="en-US" sz="1300" dirty="0">
                <a:solidFill>
                  <a:srgbClr val="000000"/>
                </a:solidFill>
                <a:latin typeface="Arial" panose="020B0604020202020204"/>
                <a:ea typeface="微软雅黑" panose="020B0503020204020204" charset="-122"/>
              </a:rPr>
              <a:t>解药物，油性辅料大幅削减，长期耐</a:t>
            </a:r>
            <a:endParaRPr lang="zh-CN" altLang="en-US" sz="1300" dirty="0">
              <a:solidFill>
                <a:srgbClr val="000000"/>
              </a:solidFill>
              <a:latin typeface="Arial" panose="020B0604020202020204"/>
              <a:ea typeface="微软雅黑" panose="020B0503020204020204" charset="-122"/>
            </a:endParaRPr>
          </a:p>
          <a:p>
            <a:pPr indent="0" algn="l" defTabSz="914400">
              <a:lnSpc>
                <a:spcPct val="120000"/>
              </a:lnSpc>
              <a:buClrTx/>
              <a:buSzTx/>
              <a:buFont typeface="Arial" panose="020B0604020202020204" pitchFamily="34" charset="0"/>
              <a:buNone/>
            </a:pPr>
            <a:r>
              <a:rPr lang="zh-CN" altLang="en-US" sz="1300" dirty="0">
                <a:solidFill>
                  <a:srgbClr val="000000"/>
                </a:solidFill>
                <a:latin typeface="Arial" panose="020B0604020202020204"/>
                <a:ea typeface="微软雅黑" panose="020B0503020204020204" charset="-122"/>
              </a:rPr>
              <a:t> </a:t>
            </a:r>
            <a:r>
              <a:rPr lang="en-US" altLang="zh-CN" sz="1300" dirty="0">
                <a:solidFill>
                  <a:srgbClr val="000000"/>
                </a:solidFill>
                <a:latin typeface="Arial" panose="020B0604020202020204"/>
                <a:ea typeface="微软雅黑" panose="020B0503020204020204" charset="-122"/>
              </a:rPr>
              <a:t>   </a:t>
            </a:r>
            <a:r>
              <a:rPr lang="zh-CN" altLang="en-US" sz="1300" dirty="0">
                <a:solidFill>
                  <a:srgbClr val="000000"/>
                </a:solidFill>
                <a:latin typeface="Arial" panose="020B0604020202020204"/>
                <a:ea typeface="微软雅黑" panose="020B0503020204020204" charset="-122"/>
              </a:rPr>
              <a:t>受人群更广</a:t>
            </a:r>
            <a:endParaRPr lang="zh-CN" altLang="en-US" sz="1300" dirty="0">
              <a:solidFill>
                <a:srgbClr val="000000"/>
              </a:solidFill>
              <a:latin typeface="Arial" panose="020B0604020202020204"/>
              <a:ea typeface="微软雅黑" panose="020B0503020204020204" charset="-122"/>
            </a:endParaRPr>
          </a:p>
        </p:txBody>
      </p:sp>
      <p:sp>
        <p:nvSpPr>
          <p:cNvPr id="71" name="图形 40"/>
          <p:cNvSpPr/>
          <p:nvPr/>
        </p:nvSpPr>
        <p:spPr>
          <a:xfrm>
            <a:off x="387350" y="3143885"/>
            <a:ext cx="197485" cy="196850"/>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accent3"/>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2" name="图形 40"/>
          <p:cNvSpPr/>
          <p:nvPr/>
        </p:nvSpPr>
        <p:spPr>
          <a:xfrm>
            <a:off x="367665" y="3725545"/>
            <a:ext cx="197485" cy="196850"/>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accent3"/>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4" name="图形 40"/>
          <p:cNvSpPr/>
          <p:nvPr/>
        </p:nvSpPr>
        <p:spPr>
          <a:xfrm>
            <a:off x="374836" y="4984901"/>
            <a:ext cx="197491" cy="196799"/>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accent3"/>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7" name="文本框 56"/>
          <p:cNvSpPr txBox="1"/>
          <p:nvPr/>
        </p:nvSpPr>
        <p:spPr>
          <a:xfrm>
            <a:off x="8822690" y="2996565"/>
            <a:ext cx="3042285" cy="810260"/>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CN" altLang="en-US" sz="1300" dirty="0"/>
              <a:t>仅</a:t>
            </a:r>
            <a:r>
              <a:rPr lang="en-US" altLang="zh-CN" sz="1300" dirty="0"/>
              <a:t>40mg1</a:t>
            </a:r>
            <a:r>
              <a:rPr lang="zh-CN" altLang="en-US" sz="1300" dirty="0"/>
              <a:t>种规格，单次须服</a:t>
            </a:r>
            <a:r>
              <a:rPr lang="en-US" altLang="zh-CN" sz="1300" dirty="0"/>
              <a:t>4</a:t>
            </a:r>
            <a:r>
              <a:rPr lang="zh-CN" altLang="en-US" sz="1300" dirty="0"/>
              <a:t>粒；吞咽压力强，</a:t>
            </a:r>
            <a:r>
              <a:rPr lang="zh-CN" altLang="en-US" sz="1300" dirty="0">
                <a:sym typeface="+mn-ea"/>
              </a:rPr>
              <a:t>吞咽时增加呛咳、噎塞风险，导致</a:t>
            </a:r>
            <a:r>
              <a:rPr lang="zh-CN" altLang="en-US" sz="1300" dirty="0"/>
              <a:t>拒服；</a:t>
            </a:r>
            <a:endParaRPr lang="zh-CN" altLang="en-US" sz="1300" dirty="0"/>
          </a:p>
        </p:txBody>
      </p:sp>
      <p:pic>
        <p:nvPicPr>
          <p:cNvPr id="6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9113520" y="4900295"/>
            <a:ext cx="2461260" cy="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图形 40"/>
          <p:cNvSpPr/>
          <p:nvPr/>
        </p:nvSpPr>
        <p:spPr>
          <a:xfrm>
            <a:off x="8849995" y="3061970"/>
            <a:ext cx="197485" cy="196850"/>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tx1">
              <a:lumMod val="50000"/>
              <a:lumOff val="50000"/>
            </a:schemeClr>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7" name="图形 40"/>
          <p:cNvSpPr/>
          <p:nvPr/>
        </p:nvSpPr>
        <p:spPr>
          <a:xfrm>
            <a:off x="8849995" y="3922395"/>
            <a:ext cx="197485" cy="196850"/>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tx1">
              <a:lumMod val="50000"/>
              <a:lumOff val="50000"/>
            </a:schemeClr>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9342755" y="2709545"/>
            <a:ext cx="1875790" cy="352425"/>
          </a:xfrm>
          <a:prstGeom prst="rect">
            <a:avLst/>
          </a:prstGeom>
          <a:noFill/>
        </p:spPr>
        <p:txBody>
          <a:bodyPr wrap="square" rtlCol="0" anchor="t">
            <a:noAutofit/>
          </a:bodyPr>
          <a:p>
            <a:pPr algn="ctr">
              <a:lnSpc>
                <a:spcPct val="120000"/>
              </a:lnSpc>
            </a:pPr>
            <a:r>
              <a:rPr lang="zh-CN" altLang="en-US" sz="1300" b="1" noProof="0" dirty="0">
                <a:ln>
                  <a:noFill/>
                </a:ln>
                <a:solidFill>
                  <a:srgbClr val="000000"/>
                </a:solidFill>
                <a:effectLst/>
                <a:uLnTx/>
                <a:uFillTx/>
                <a:latin typeface="Arial" panose="020B0604020202020204"/>
                <a:ea typeface="微软雅黑" panose="020B0503020204020204" charset="-122"/>
                <a:sym typeface="+mn-ea"/>
              </a:rPr>
              <a:t>患者依从性问题</a:t>
            </a:r>
            <a:endParaRPr lang="zh-CN" altLang="en-US" sz="1300" b="1" noProof="0" dirty="0">
              <a:ln>
                <a:noFill/>
              </a:ln>
              <a:solidFill>
                <a:srgbClr val="000000"/>
              </a:solidFill>
              <a:effectLst/>
              <a:uLnTx/>
              <a:uFillTx/>
              <a:latin typeface="Arial" panose="020B0604020202020204"/>
              <a:ea typeface="微软雅黑" panose="020B0503020204020204" charset="-122"/>
              <a:sym typeface="+mn-ea"/>
            </a:endParaRPr>
          </a:p>
        </p:txBody>
      </p:sp>
      <p:sp>
        <p:nvSpPr>
          <p:cNvPr id="10" name="文本框 9"/>
          <p:cNvSpPr txBox="1"/>
          <p:nvPr/>
        </p:nvSpPr>
        <p:spPr>
          <a:xfrm>
            <a:off x="9048115" y="3806825"/>
            <a:ext cx="2699385" cy="1050290"/>
          </a:xfrm>
          <a:prstGeom prst="rect">
            <a:avLst/>
          </a:prstGeom>
        </p:spPr>
        <p:txBody>
          <a:bodyPr wrap="square">
            <a:spAutoFit/>
          </a:bodyPr>
          <a:p>
            <a:pPr indent="0" algn="l" defTabSz="914400">
              <a:lnSpc>
                <a:spcPct val="120000"/>
              </a:lnSpc>
              <a:buClrTx/>
              <a:buSzTx/>
              <a:buFont typeface="Arial" panose="020B0604020202020204" pitchFamily="34" charset="0"/>
              <a:buNone/>
            </a:pPr>
            <a:r>
              <a:rPr lang="zh-CN" altLang="en-US" sz="1300" dirty="0">
                <a:solidFill>
                  <a:srgbClr val="000000"/>
                </a:solidFill>
                <a:latin typeface="Arial" panose="020B0604020202020204"/>
                <a:ea typeface="微软雅黑" panose="020B0503020204020204" charset="-122"/>
                <a:sym typeface="+mn-ea"/>
              </a:rPr>
              <a:t>使用</a:t>
            </a:r>
            <a:r>
              <a:rPr lang="zh-CN" altLang="en-US" sz="1300" dirty="0">
                <a:solidFill>
                  <a:srgbClr val="000000"/>
                </a:solidFill>
                <a:latin typeface="Arial" panose="020B0604020202020204"/>
                <a:ea typeface="微软雅黑" panose="020B0503020204020204" charset="-122"/>
              </a:rPr>
              <a:t>动物源明胶，同时靠高比例油性助溶剂溶解低溶解度的有效成分，每日摄入数克表面活性剂，</a:t>
            </a:r>
            <a:r>
              <a:rPr lang="zh-CN" altLang="en-US" sz="1300" dirty="0">
                <a:solidFill>
                  <a:srgbClr val="000000"/>
                </a:solidFill>
                <a:latin typeface="Arial" panose="020B0604020202020204"/>
                <a:ea typeface="微软雅黑" panose="020B0503020204020204" charset="-122"/>
                <a:sym typeface="+mn-ea"/>
              </a:rPr>
              <a:t>长期</a:t>
            </a:r>
            <a:r>
              <a:rPr lang="zh-CN" altLang="en-US" sz="1300" dirty="0">
                <a:solidFill>
                  <a:srgbClr val="000000"/>
                </a:solidFill>
                <a:latin typeface="Arial" panose="020B0604020202020204"/>
                <a:ea typeface="微软雅黑" panose="020B0503020204020204" charset="-122"/>
              </a:rPr>
              <a:t>可能出现腹胀、恶心；</a:t>
            </a:r>
            <a:endParaRPr lang="zh-CN" altLang="en-US" sz="1300" dirty="0">
              <a:solidFill>
                <a:srgbClr val="000000"/>
              </a:solidFill>
              <a:latin typeface="Arial" panose="020B0604020202020204"/>
              <a:ea typeface="微软雅黑" panose="020B0503020204020204" charset="-122"/>
            </a:endParaRPr>
          </a:p>
        </p:txBody>
      </p:sp>
      <p:grpSp>
        <p:nvGrpSpPr>
          <p:cNvPr id="12" name="组合 11"/>
          <p:cNvGrpSpPr/>
          <p:nvPr/>
        </p:nvGrpSpPr>
        <p:grpSpPr>
          <a:xfrm>
            <a:off x="382270" y="5692775"/>
            <a:ext cx="2916555" cy="751205"/>
            <a:chOff x="652" y="5474"/>
            <a:chExt cx="4593" cy="1183"/>
          </a:xfrm>
        </p:grpSpPr>
        <p:sp>
          <p:nvSpPr>
            <p:cNvPr id="2" name="图形 40"/>
            <p:cNvSpPr/>
            <p:nvPr/>
          </p:nvSpPr>
          <p:spPr>
            <a:xfrm>
              <a:off x="652" y="5587"/>
              <a:ext cx="311" cy="310"/>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accent3"/>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1" name="文本框 10"/>
            <p:cNvSpPr txBox="1"/>
            <p:nvPr/>
          </p:nvSpPr>
          <p:spPr>
            <a:xfrm>
              <a:off x="930" y="5474"/>
              <a:ext cx="4315" cy="1183"/>
            </a:xfrm>
            <a:prstGeom prst="rect">
              <a:avLst/>
            </a:prstGeom>
            <a:noFill/>
          </p:spPr>
          <p:txBody>
            <a:bodyPr wrap="square" rtlCol="0" anchor="t">
              <a:spAutoFit/>
            </a:bodyPr>
            <a:p>
              <a:pPr algn="l">
                <a:lnSpc>
                  <a:spcPct val="110000"/>
                </a:lnSpc>
                <a:buClrTx/>
                <a:buSzTx/>
                <a:buNone/>
              </a:pPr>
              <a:r>
                <a:rPr lang="zh-CN" altLang="en-US" sz="1300" dirty="0">
                  <a:solidFill>
                    <a:srgbClr val="000000"/>
                  </a:solidFill>
                  <a:latin typeface="Arial" panose="020B0604020202020204"/>
                  <a:ea typeface="微软雅黑" panose="020B0503020204020204" charset="-122"/>
                </a:rPr>
                <a:t>密封完好前提下，可跟随外包装整体有效期（通常24个月），无强制6个月时限</a:t>
              </a:r>
              <a:endParaRPr lang="zh-CN" altLang="en-US" sz="1300" dirty="0">
                <a:solidFill>
                  <a:srgbClr val="000000"/>
                </a:solidFill>
                <a:latin typeface="Arial" panose="020B0604020202020204"/>
                <a:ea typeface="微软雅黑" panose="020B0503020204020204" charset="-122"/>
              </a:endParaRPr>
            </a:p>
          </p:txBody>
        </p:sp>
      </p:grpSp>
      <p:sp>
        <p:nvSpPr>
          <p:cNvPr id="17" name="文本框 16"/>
          <p:cNvSpPr txBox="1"/>
          <p:nvPr/>
        </p:nvSpPr>
        <p:spPr>
          <a:xfrm>
            <a:off x="9453880" y="2071370"/>
            <a:ext cx="1721485" cy="330835"/>
          </a:xfrm>
          <a:prstGeom prst="rect">
            <a:avLst/>
          </a:prstGeom>
          <a:noFill/>
        </p:spPr>
        <p:txBody>
          <a:bodyPr wrap="square" rtlCol="0" anchor="t">
            <a:spAutoFit/>
          </a:bodyPr>
          <a:p>
            <a:pPr algn="ctr">
              <a:lnSpc>
                <a:spcPct val="120000"/>
              </a:lnSpc>
            </a:pPr>
            <a:r>
              <a:rPr lang="zh-CN" altLang="en-US" sz="1300" b="1" dirty="0">
                <a:solidFill>
                  <a:srgbClr val="000000"/>
                </a:solidFill>
                <a:latin typeface="Arial" panose="020B0604020202020204"/>
                <a:ea typeface="微软雅黑" panose="020B0503020204020204" charset="-122"/>
                <a:sym typeface="+mn-ea"/>
              </a:rPr>
              <a:t>临床使用不灵活</a:t>
            </a:r>
            <a:endParaRPr lang="zh-CN" altLang="en-US" sz="1300" b="1" dirty="0">
              <a:solidFill>
                <a:srgbClr val="000000"/>
              </a:solidFill>
              <a:latin typeface="Arial" panose="020B0604020202020204"/>
              <a:ea typeface="微软雅黑" panose="020B0503020204020204" charset="-122"/>
              <a:sym typeface="+mn-ea"/>
            </a:endParaRPr>
          </a:p>
        </p:txBody>
      </p:sp>
      <p:sp>
        <p:nvSpPr>
          <p:cNvPr id="73" name="图形 40"/>
          <p:cNvSpPr/>
          <p:nvPr/>
        </p:nvSpPr>
        <p:spPr>
          <a:xfrm>
            <a:off x="361315" y="2401570"/>
            <a:ext cx="197485" cy="196850"/>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accent3"/>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 name="文本框 13"/>
          <p:cNvSpPr txBox="1"/>
          <p:nvPr/>
        </p:nvSpPr>
        <p:spPr>
          <a:xfrm>
            <a:off x="880745" y="2071370"/>
            <a:ext cx="1837055" cy="330835"/>
          </a:xfrm>
          <a:prstGeom prst="rect">
            <a:avLst/>
          </a:prstGeom>
          <a:noFill/>
        </p:spPr>
        <p:txBody>
          <a:bodyPr wrap="square" rtlCol="0" anchor="t">
            <a:spAutoFit/>
          </a:bodyPr>
          <a:p>
            <a:pPr algn="ctr">
              <a:lnSpc>
                <a:spcPct val="120000"/>
              </a:lnSpc>
            </a:pPr>
            <a:r>
              <a:rPr lang="zh-CN" altLang="en-US" sz="1300" b="1" noProof="0" dirty="0">
                <a:ln>
                  <a:noFill/>
                </a:ln>
                <a:solidFill>
                  <a:schemeClr val="accent1"/>
                </a:solidFill>
                <a:effectLst/>
                <a:uLnTx/>
                <a:uFillTx/>
                <a:latin typeface="Arial" panose="020B0604020202020204"/>
                <a:ea typeface="微软雅黑" panose="020B0503020204020204" charset="-122"/>
                <a:sym typeface="+mn-ea"/>
              </a:rPr>
              <a:t>临床使用灵活度高</a:t>
            </a:r>
            <a:endParaRPr lang="zh-CN" altLang="en-US" sz="1300" b="1" noProof="0" dirty="0">
              <a:ln>
                <a:noFill/>
              </a:ln>
              <a:solidFill>
                <a:schemeClr val="accent1"/>
              </a:solidFill>
              <a:effectLst/>
              <a:uLnTx/>
              <a:uFillTx/>
              <a:latin typeface="Arial" panose="020B0604020202020204"/>
              <a:ea typeface="微软雅黑" panose="020B0503020204020204" charset="-122"/>
              <a:sym typeface="+mn-ea"/>
            </a:endParaRPr>
          </a:p>
        </p:txBody>
      </p:sp>
      <p:sp>
        <p:nvSpPr>
          <p:cNvPr id="18" name="文本框 17"/>
          <p:cNvSpPr txBox="1"/>
          <p:nvPr/>
        </p:nvSpPr>
        <p:spPr>
          <a:xfrm>
            <a:off x="527050" y="2342515"/>
            <a:ext cx="2740025" cy="291465"/>
          </a:xfrm>
          <a:prstGeom prst="rect">
            <a:avLst/>
          </a:prstGeom>
          <a:noFill/>
        </p:spPr>
        <p:txBody>
          <a:bodyPr wrap="square" rtlCol="0" anchor="t">
            <a:spAutoFit/>
          </a:bodyPr>
          <a:p>
            <a:r>
              <a:rPr lang="zh-CN" altLang="en-US" sz="1300" dirty="0">
                <a:solidFill>
                  <a:srgbClr val="000000"/>
                </a:solidFill>
                <a:latin typeface="Arial" panose="020B0604020202020204"/>
                <a:ea typeface="微软雅黑" panose="020B0503020204020204" charset="-122"/>
              </a:rPr>
              <a:t>双规格精准调量</a:t>
            </a:r>
            <a:r>
              <a:rPr lang="en-US" altLang="zh-CN" sz="1300" dirty="0">
                <a:solidFill>
                  <a:srgbClr val="000000"/>
                </a:solidFill>
                <a:latin typeface="Arial" panose="020B0604020202020204"/>
                <a:ea typeface="微软雅黑" panose="020B0503020204020204" charset="-122"/>
              </a:rPr>
              <a:t>,</a:t>
            </a:r>
            <a:r>
              <a:rPr lang="zh-CN" altLang="en-US" sz="1300" dirty="0">
                <a:solidFill>
                  <a:srgbClr val="000000"/>
                </a:solidFill>
                <a:latin typeface="Arial" panose="020B0604020202020204"/>
                <a:ea typeface="微软雅黑" panose="020B0503020204020204" charset="-122"/>
              </a:rPr>
              <a:t>适配体弱减量人群；</a:t>
            </a:r>
            <a:endParaRPr lang="zh-CN" altLang="en-US" sz="1300" dirty="0">
              <a:solidFill>
                <a:srgbClr val="000000"/>
              </a:solidFill>
              <a:latin typeface="Arial" panose="020B0604020202020204"/>
              <a:ea typeface="微软雅黑" panose="020B0503020204020204" charset="-122"/>
            </a:endParaRPr>
          </a:p>
        </p:txBody>
      </p:sp>
      <p:sp>
        <p:nvSpPr>
          <p:cNvPr id="26" name="文本框 25"/>
          <p:cNvSpPr txBox="1"/>
          <p:nvPr/>
        </p:nvSpPr>
        <p:spPr>
          <a:xfrm>
            <a:off x="9007475" y="2342515"/>
            <a:ext cx="2740025" cy="291465"/>
          </a:xfrm>
          <a:prstGeom prst="rect">
            <a:avLst/>
          </a:prstGeom>
          <a:noFill/>
        </p:spPr>
        <p:txBody>
          <a:bodyPr wrap="square" rtlCol="0" anchor="t">
            <a:spAutoFit/>
          </a:bodyPr>
          <a:p>
            <a:r>
              <a:rPr lang="zh-CN" altLang="en-US" sz="1300" dirty="0">
                <a:solidFill>
                  <a:srgbClr val="000000"/>
                </a:solidFill>
                <a:latin typeface="Arial" panose="020B0604020202020204"/>
                <a:ea typeface="微软雅黑" panose="020B0503020204020204" charset="-122"/>
              </a:rPr>
              <a:t>单一规格</a:t>
            </a:r>
            <a:r>
              <a:rPr lang="en-US" altLang="zh-CN" sz="1300" dirty="0">
                <a:solidFill>
                  <a:srgbClr val="000000"/>
                </a:solidFill>
                <a:latin typeface="Arial" panose="020B0604020202020204"/>
                <a:ea typeface="微软雅黑" panose="020B0503020204020204" charset="-122"/>
              </a:rPr>
              <a:t>,</a:t>
            </a:r>
            <a:r>
              <a:rPr lang="zh-CN" altLang="en-US" sz="1300" dirty="0">
                <a:solidFill>
                  <a:srgbClr val="000000"/>
                </a:solidFill>
                <a:latin typeface="Arial" panose="020B0604020202020204"/>
                <a:ea typeface="微软雅黑" panose="020B0503020204020204" charset="-122"/>
              </a:rPr>
              <a:t>难以按人群情况适配；</a:t>
            </a:r>
            <a:endParaRPr lang="zh-CN" altLang="en-US" sz="1300" dirty="0">
              <a:solidFill>
                <a:srgbClr val="000000"/>
              </a:solidFill>
              <a:latin typeface="Arial" panose="020B0604020202020204"/>
              <a:ea typeface="微软雅黑" panose="020B0503020204020204" charset="-122"/>
            </a:endParaRPr>
          </a:p>
        </p:txBody>
      </p:sp>
      <p:sp>
        <p:nvSpPr>
          <p:cNvPr id="27" name="文本框 26"/>
          <p:cNvSpPr txBox="1"/>
          <p:nvPr/>
        </p:nvSpPr>
        <p:spPr>
          <a:xfrm>
            <a:off x="894080" y="4639945"/>
            <a:ext cx="1960245" cy="330835"/>
          </a:xfrm>
          <a:prstGeom prst="rect">
            <a:avLst/>
          </a:prstGeom>
          <a:noFill/>
        </p:spPr>
        <p:txBody>
          <a:bodyPr wrap="square" rtlCol="0" anchor="t">
            <a:spAutoFit/>
          </a:bodyPr>
          <a:p>
            <a:pPr algn="ctr">
              <a:lnSpc>
                <a:spcPct val="120000"/>
              </a:lnSpc>
            </a:pPr>
            <a:r>
              <a:rPr lang="zh-CN" altLang="en-US" sz="1300" b="1" dirty="0">
                <a:solidFill>
                  <a:schemeClr val="accent1"/>
                </a:solidFill>
                <a:latin typeface="Arial" panose="020B0604020202020204"/>
                <a:ea typeface="微软雅黑" panose="020B0503020204020204" charset="-122"/>
                <a:sym typeface="+mn-ea"/>
              </a:rPr>
              <a:t>运输与存储简便长效</a:t>
            </a:r>
            <a:endParaRPr lang="zh-CN" altLang="en-US" sz="1300" b="1" dirty="0">
              <a:solidFill>
                <a:schemeClr val="accent1"/>
              </a:solidFill>
              <a:latin typeface="Arial" panose="020B0604020202020204"/>
              <a:ea typeface="微软雅黑" panose="020B0503020204020204" charset="-122"/>
              <a:sym typeface="+mn-ea"/>
            </a:endParaRPr>
          </a:p>
        </p:txBody>
      </p:sp>
      <p:sp>
        <p:nvSpPr>
          <p:cNvPr id="28" name="文本框 27"/>
          <p:cNvSpPr txBox="1"/>
          <p:nvPr/>
        </p:nvSpPr>
        <p:spPr>
          <a:xfrm>
            <a:off x="9432290" y="4930775"/>
            <a:ext cx="1696720" cy="330835"/>
          </a:xfrm>
          <a:prstGeom prst="rect">
            <a:avLst/>
          </a:prstGeom>
          <a:noFill/>
        </p:spPr>
        <p:txBody>
          <a:bodyPr wrap="square" rtlCol="0" anchor="t">
            <a:spAutoFit/>
          </a:bodyPr>
          <a:p>
            <a:pPr algn="ctr">
              <a:lnSpc>
                <a:spcPct val="120000"/>
              </a:lnSpc>
            </a:pPr>
            <a:r>
              <a:rPr lang="zh-CN" altLang="en-US" sz="1300" b="1" noProof="0" dirty="0">
                <a:ln>
                  <a:noFill/>
                </a:ln>
                <a:solidFill>
                  <a:srgbClr val="000000"/>
                </a:solidFill>
                <a:effectLst/>
                <a:uLnTx/>
                <a:uFillTx/>
                <a:latin typeface="Arial" panose="020B0604020202020204"/>
                <a:ea typeface="微软雅黑" panose="020B0503020204020204" charset="-122"/>
                <a:sym typeface="+mn-ea"/>
              </a:rPr>
              <a:t>运输与存储受限</a:t>
            </a:r>
            <a:endParaRPr lang="zh-CN" altLang="en-US" sz="1300" b="1" noProof="0" dirty="0">
              <a:ln>
                <a:noFill/>
              </a:ln>
              <a:solidFill>
                <a:srgbClr val="000000"/>
              </a:solidFill>
              <a:effectLst/>
              <a:uLnTx/>
              <a:uFillTx/>
              <a:latin typeface="Arial" panose="020B0604020202020204"/>
              <a:ea typeface="微软雅黑" panose="020B0503020204020204" charset="-122"/>
              <a:sym typeface="+mn-ea"/>
            </a:endParaRPr>
          </a:p>
        </p:txBody>
      </p:sp>
      <p:sp>
        <p:nvSpPr>
          <p:cNvPr id="31" name="图形 40"/>
          <p:cNvSpPr/>
          <p:nvPr/>
        </p:nvSpPr>
        <p:spPr>
          <a:xfrm>
            <a:off x="8850181" y="6154413"/>
            <a:ext cx="197491" cy="196799"/>
          </a:xfrm>
          <a:custGeom>
            <a:avLst/>
            <a:gdLst>
              <a:gd name="connsiteX0" fmla="*/ 833438 w 1666875"/>
              <a:gd name="connsiteY0" fmla="*/ 0 h 1666875"/>
              <a:gd name="connsiteX1" fmla="*/ 0 w 1666875"/>
              <a:gd name="connsiteY1" fmla="*/ 833438 h 1666875"/>
              <a:gd name="connsiteX2" fmla="*/ 833438 w 1666875"/>
              <a:gd name="connsiteY2" fmla="*/ 1666875 h 1666875"/>
              <a:gd name="connsiteX3" fmla="*/ 1666875 w 1666875"/>
              <a:gd name="connsiteY3" fmla="*/ 833438 h 1666875"/>
              <a:gd name="connsiteX4" fmla="*/ 833438 w 1666875"/>
              <a:gd name="connsiteY4" fmla="*/ 0 h 1666875"/>
              <a:gd name="connsiteX5" fmla="*/ 1112046 w 1666875"/>
              <a:gd name="connsiteY5" fmla="*/ 878026 h 1666875"/>
              <a:gd name="connsiteX6" fmla="*/ 813915 w 1666875"/>
              <a:gd name="connsiteY6" fmla="*/ 1172885 h 1666875"/>
              <a:gd name="connsiteX7" fmla="*/ 772063 w 1666875"/>
              <a:gd name="connsiteY7" fmla="*/ 1190089 h 1666875"/>
              <a:gd name="connsiteX8" fmla="*/ 729738 w 1666875"/>
              <a:gd name="connsiteY8" fmla="*/ 1172409 h 1666875"/>
              <a:gd name="connsiteX9" fmla="*/ 730214 w 1666875"/>
              <a:gd name="connsiteY9" fmla="*/ 1088231 h 1666875"/>
              <a:gd name="connsiteX10" fmla="*/ 985841 w 1666875"/>
              <a:gd name="connsiteY10" fmla="*/ 835402 h 1666875"/>
              <a:gd name="connsiteX11" fmla="*/ 732298 w 1666875"/>
              <a:gd name="connsiteY11" fmla="*/ 581144 h 1666875"/>
              <a:gd name="connsiteX12" fmla="*/ 732417 w 1666875"/>
              <a:gd name="connsiteY12" fmla="*/ 496967 h 1666875"/>
              <a:gd name="connsiteX13" fmla="*/ 816594 w 1666875"/>
              <a:gd name="connsiteY13" fmla="*/ 497086 h 1666875"/>
              <a:gd name="connsiteX14" fmla="*/ 1112226 w 1666875"/>
              <a:gd name="connsiteY14" fmla="*/ 793550 h 1666875"/>
              <a:gd name="connsiteX15" fmla="*/ 1112345 w 1666875"/>
              <a:gd name="connsiteY15" fmla="*/ 793728 h 1666875"/>
              <a:gd name="connsiteX16" fmla="*/ 1112524 w 1666875"/>
              <a:gd name="connsiteY16" fmla="*/ 793847 h 1666875"/>
              <a:gd name="connsiteX17" fmla="*/ 1124787 w 1666875"/>
              <a:gd name="connsiteY17" fmla="*/ 812540 h 1666875"/>
              <a:gd name="connsiteX18" fmla="*/ 1125264 w 1666875"/>
              <a:gd name="connsiteY18" fmla="*/ 813255 h 1666875"/>
              <a:gd name="connsiteX19" fmla="*/ 1112048 w 1666875"/>
              <a:gd name="connsiteY19" fmla="*/ 87803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6875" h="1666875">
                <a:moveTo>
                  <a:pt x="833438" y="0"/>
                </a:moveTo>
                <a:cubicBezTo>
                  <a:pt x="373858" y="0"/>
                  <a:pt x="0" y="373858"/>
                  <a:pt x="0" y="833438"/>
                </a:cubicBezTo>
                <a:cubicBezTo>
                  <a:pt x="0" y="1293017"/>
                  <a:pt x="373858" y="1666875"/>
                  <a:pt x="833438" y="1666875"/>
                </a:cubicBezTo>
                <a:cubicBezTo>
                  <a:pt x="1293017" y="1666875"/>
                  <a:pt x="1666875" y="1293017"/>
                  <a:pt x="1666875" y="833438"/>
                </a:cubicBezTo>
                <a:cubicBezTo>
                  <a:pt x="1666875" y="373858"/>
                  <a:pt x="1293017" y="0"/>
                  <a:pt x="833438" y="0"/>
                </a:cubicBezTo>
                <a:close/>
                <a:moveTo>
                  <a:pt x="1112046" y="878026"/>
                </a:moveTo>
                <a:lnTo>
                  <a:pt x="813915" y="1172885"/>
                </a:lnTo>
                <a:cubicBezTo>
                  <a:pt x="802308" y="1184317"/>
                  <a:pt x="787184" y="1190089"/>
                  <a:pt x="772063" y="1190089"/>
                </a:cubicBezTo>
                <a:cubicBezTo>
                  <a:pt x="756705" y="1190089"/>
                  <a:pt x="741345" y="1184194"/>
                  <a:pt x="729738" y="1172409"/>
                </a:cubicBezTo>
                <a:cubicBezTo>
                  <a:pt x="706640" y="1149013"/>
                  <a:pt x="706818" y="1111387"/>
                  <a:pt x="730214" y="1088231"/>
                </a:cubicBezTo>
                <a:lnTo>
                  <a:pt x="985841" y="835402"/>
                </a:lnTo>
                <a:lnTo>
                  <a:pt x="732298" y="581144"/>
                </a:lnTo>
                <a:cubicBezTo>
                  <a:pt x="709080" y="557866"/>
                  <a:pt x="709142" y="520184"/>
                  <a:pt x="732417" y="496967"/>
                </a:cubicBezTo>
                <a:cubicBezTo>
                  <a:pt x="755695" y="473688"/>
                  <a:pt x="793377" y="473811"/>
                  <a:pt x="816594" y="497086"/>
                </a:cubicBezTo>
                <a:lnTo>
                  <a:pt x="1112226" y="793550"/>
                </a:lnTo>
                <a:cubicBezTo>
                  <a:pt x="1112288" y="793611"/>
                  <a:pt x="1112288" y="793669"/>
                  <a:pt x="1112345" y="793728"/>
                </a:cubicBezTo>
                <a:cubicBezTo>
                  <a:pt x="1112403" y="793788"/>
                  <a:pt x="1112464" y="793790"/>
                  <a:pt x="1112524" y="793847"/>
                </a:cubicBezTo>
                <a:cubicBezTo>
                  <a:pt x="1117999" y="799384"/>
                  <a:pt x="1121930" y="805813"/>
                  <a:pt x="1124787" y="812540"/>
                </a:cubicBezTo>
                <a:cubicBezTo>
                  <a:pt x="1124906" y="812776"/>
                  <a:pt x="1125204" y="813016"/>
                  <a:pt x="1125264" y="813255"/>
                </a:cubicBezTo>
                <a:cubicBezTo>
                  <a:pt x="1134074" y="834868"/>
                  <a:pt x="1129667" y="860587"/>
                  <a:pt x="1112048" y="878030"/>
                </a:cubicBezTo>
                <a:close/>
              </a:path>
            </a:pathLst>
          </a:custGeom>
          <a:solidFill>
            <a:schemeClr val="tx1">
              <a:lumMod val="50000"/>
              <a:lumOff val="50000"/>
            </a:schemeClr>
          </a:solidFill>
          <a:ln w="12700" cap="flat" cmpd="sng" algn="ctr">
            <a:noFill/>
            <a:prstDash val="solid"/>
            <a:miter lim="800000"/>
          </a:ln>
          <a:effectLst/>
        </p:spPr>
        <p:txBody>
          <a:bodyPr wrap="non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2" name="文本框 31"/>
          <p:cNvSpPr txBox="1"/>
          <p:nvPr/>
        </p:nvSpPr>
        <p:spPr>
          <a:xfrm>
            <a:off x="8870315" y="6106795"/>
            <a:ext cx="2648585" cy="291465"/>
          </a:xfrm>
          <a:prstGeom prst="rect">
            <a:avLst/>
          </a:prstGeom>
          <a:noFill/>
        </p:spPr>
        <p:txBody>
          <a:bodyPr wrap="square" rtlCol="0" anchor="t">
            <a:spAutoFit/>
          </a:bodyPr>
          <a:p>
            <a:r>
              <a:rPr lang="en-US" altLang="zh-CN" sz="1300" dirty="0"/>
              <a:t>    </a:t>
            </a:r>
            <a:r>
              <a:rPr lang="zh-CN" altLang="en-US" sz="1300" dirty="0"/>
              <a:t>开盖建议6个月内吃完</a:t>
            </a:r>
            <a:endParaRPr lang="zh-CN" altLang="en-US" sz="1300" dirty="0"/>
          </a:p>
        </p:txBody>
      </p:sp>
    </p:spTree>
    <p:custDataLst>
      <p:tags r:id="rId4"/>
    </p:custDataLst>
  </p:cSld>
  <p:clrMapOvr>
    <a:masterClrMapping/>
  </p:clrMapOvr>
</p:sld>
</file>

<file path=ppt/tags/tag1.xml><?xml version="1.0" encoding="utf-8"?>
<p:tagLst xmlns:p="http://schemas.openxmlformats.org/presentationml/2006/main">
  <p:tag name="OFFICEPLUS.TAG" val="7bbc12ee-40ec-489f-ab8c-4fa55cf2bf59"/>
  <p:tag name="OFFICEPLUS.TEMPLATE" val="28d67dd3-61fe-4c81-b9af-e895c260dca3.pptx"/>
</p:tagLst>
</file>

<file path=ppt/tags/tag10.xml><?xml version="1.0" encoding="utf-8"?>
<p:tagLst xmlns:p="http://schemas.openxmlformats.org/presentationml/2006/main">
  <p:tag name="KSO_WM_DIAGRAM_VIRTUALLY_FRAME" val="{&quot;height&quot;:484.57732283464566,&quot;left&quot;:26.45,&quot;top&quot;:96.90771653543307,&quot;width&quot;:899.35}"/>
</p:tagLst>
</file>

<file path=ppt/tags/tag11.xml><?xml version="1.0" encoding="utf-8"?>
<p:tagLst xmlns:p="http://schemas.openxmlformats.org/presentationml/2006/main">
  <p:tag name="KSO_WM_DIAGRAM_VIRTUALLY_FRAME" val="{&quot;height&quot;:484.57732283464566,&quot;left&quot;:26.45,&quot;top&quot;:96.90771653543307,&quot;width&quot;:899.35}"/>
</p:tagLst>
</file>

<file path=ppt/tags/tag12.xml><?xml version="1.0" encoding="utf-8"?>
<p:tagLst xmlns:p="http://schemas.openxmlformats.org/presentationml/2006/main">
  <p:tag name="KSO_WM_DIAGRAM_VIRTUALLY_FRAME" val="{&quot;height&quot;:484.57732283464566,&quot;left&quot;:26.45,&quot;top&quot;:96.90771653543307,&quot;width&quot;:899.35}"/>
</p:tagLst>
</file>

<file path=ppt/tags/tag13.xml><?xml version="1.0" encoding="utf-8"?>
<p:tagLst xmlns:p="http://schemas.openxmlformats.org/presentationml/2006/main">
  <p:tag name="KSO_WM_DIAGRAM_VIRTUALLY_FRAME" val="{&quot;height&quot;:484.57732283464566,&quot;left&quot;:26.45,&quot;top&quot;:96.90771653543307,&quot;width&quot;:899.35}"/>
</p:tagLst>
</file>

<file path=ppt/tags/tag14.xml><?xml version="1.0" encoding="utf-8"?>
<p:tagLst xmlns:p="http://schemas.openxmlformats.org/presentationml/2006/main">
  <p:tag name="KSO_WM_DIAGRAM_VIRTUALLY_FRAME" val="{&quot;height&quot;:484.57732283464566,&quot;left&quot;:26.45,&quot;top&quot;:96.90771653543307,&quot;width&quot;:899.35}"/>
</p:tagLst>
</file>

<file path=ppt/tags/tag15.xml><?xml version="1.0" encoding="utf-8"?>
<p:tagLst xmlns:p="http://schemas.openxmlformats.org/presentationml/2006/main">
  <p:tag name="KSO_WM_DIAGRAM_VIRTUALLY_FRAME" val="{&quot;height&quot;:484.57732283464566,&quot;left&quot;:26.45,&quot;top&quot;:96.90771653543307,&quot;width&quot;:899.35}"/>
</p:tagLst>
</file>

<file path=ppt/tags/tag16.xml><?xml version="1.0" encoding="utf-8"?>
<p:tagLst xmlns:p="http://schemas.openxmlformats.org/presentationml/2006/main">
  <p:tag name="KSO_WM_DIAGRAM_VIRTUALLY_FRAME" val="{&quot;height&quot;:484.57732283464566,&quot;left&quot;:26.45,&quot;top&quot;:96.90771653543307,&quot;width&quot;:899.35}"/>
</p:tagLst>
</file>

<file path=ppt/tags/tag17.xml><?xml version="1.0" encoding="utf-8"?>
<p:tagLst xmlns:p="http://schemas.openxmlformats.org/presentationml/2006/main">
  <p:tag name="KSO_WM_DIAGRAM_VIRTUALLY_FRAME" val="{&quot;height&quot;:484.57732283464566,&quot;left&quot;:26.45,&quot;top&quot;:96.90771653543307,&quot;width&quot;:899.35}"/>
</p:tagLst>
</file>

<file path=ppt/tags/tag18.xml><?xml version="1.0" encoding="utf-8"?>
<p:tagLst xmlns:p="http://schemas.openxmlformats.org/presentationml/2006/main">
  <p:tag name="KSO_WM_DIAGRAM_VIRTUALLY_FRAME" val="{&quot;height&quot;:484.57732283464566,&quot;left&quot;:26.45,&quot;top&quot;:96.90771653543307,&quot;width&quot;:899.35}"/>
</p:tagLst>
</file>

<file path=ppt/tags/tag19.xml><?xml version="1.0" encoding="utf-8"?>
<p:tagLst xmlns:p="http://schemas.openxmlformats.org/presentationml/2006/main">
  <p:tag name="KSO_WM_DIAGRAM_VIRTUALLY_FRAME" val="{&quot;height&quot;:484.57732283464566,&quot;left&quot;:26.45,&quot;top&quot;:96.90771653543307,&quot;width&quot;:899.35}"/>
</p:tagLst>
</file>

<file path=ppt/tags/tag2.xml><?xml version="1.0" encoding="utf-8"?>
<p:tagLst xmlns:p="http://schemas.openxmlformats.org/presentationml/2006/main">
  <p:tag name="OFFICEPLUS.TEMPLATE" val="4599b1e1-5f8c-4750-bf5a-8b10a1cbeaee.pptx"/>
  <p:tag name="OFFICEPLUS.TAG" val="9e4641ec-8dc6-4050-900b-dadf5fdb9e4c"/>
  <p:tag name="OFFICEPLUS.OUTLINECONTENT" val="19053164"/>
  <p:tag name="resource_record_key" val="{&quot;29&quot;:[50052436,50049398,50000068,50000038]}"/>
</p:tagLst>
</file>

<file path=ppt/tags/tag20.xml><?xml version="1.0" encoding="utf-8"?>
<p:tagLst xmlns:p="http://schemas.openxmlformats.org/presentationml/2006/main">
  <p:tag name="OFFICEPLUS.TEMPLATE" val="1a65d110-7ea6-4c52-b730-0c3692e379fe.pptx"/>
  <p:tag name="OFFICEPLUS.TAG" val="9e4641ec-8dc6-4050-900b-dadf5fdb9e4c"/>
  <p:tag name="OFFICEPLUS.OUTLINECONTENT" val="19053185"/>
  <p:tag name="ISLIDE.ICON" val="#95345;#133434;#171913;"/>
</p:tagLst>
</file>

<file path=ppt/tags/tag3.xml><?xml version="1.0" encoding="utf-8"?>
<p:tagLst xmlns:p="http://schemas.openxmlformats.org/presentationml/2006/main">
  <p:tag name="OFFICEPLUS.TEMPLATE" val="0bf86be1-92b9-40f9-822e-d664ebc51d19.pptx"/>
  <p:tag name="OFFICEPLUS.TAG" val="9e4641ec-8dc6-4050-900b-dadf5fdb9e4c"/>
  <p:tag name="OFFICEPLUS.OUTLINECONTENT" val="19053181"/>
  <p:tag name="ISLIDE.VECTOR" val="#4949534;"/>
</p:tagLst>
</file>

<file path=ppt/tags/tag4.xml><?xml version="1.0" encoding="utf-8"?>
<p:tagLst xmlns:p="http://schemas.openxmlformats.org/presentationml/2006/main">
  <p:tag name="KSO_WM_DIAGRAM_VIRTUALLY_FRAME" val="{&quot;height&quot;:484.57732283464566,&quot;left&quot;:26.45,&quot;top&quot;:96.90771653543307,&quot;width&quot;:899.35}"/>
</p:tagLst>
</file>

<file path=ppt/tags/tag5.xml><?xml version="1.0" encoding="utf-8"?>
<p:tagLst xmlns:p="http://schemas.openxmlformats.org/presentationml/2006/main">
  <p:tag name="KSO_WM_DIAGRAM_VIRTUALLY_FRAME" val="{&quot;height&quot;:484.57732283464566,&quot;left&quot;:26.45,&quot;top&quot;:96.90771653543307,&quot;width&quot;:899.35}"/>
</p:tagLst>
</file>

<file path=ppt/tags/tag6.xml><?xml version="1.0" encoding="utf-8"?>
<p:tagLst xmlns:p="http://schemas.openxmlformats.org/presentationml/2006/main">
  <p:tag name="KSO_WM_DIAGRAM_VIRTUALLY_FRAME" val="{&quot;height&quot;:484.57732283464566,&quot;left&quot;:26.45,&quot;top&quot;:96.90771653543307,&quot;width&quot;:899.35}"/>
</p:tagLst>
</file>

<file path=ppt/tags/tag7.xml><?xml version="1.0" encoding="utf-8"?>
<p:tagLst xmlns:p="http://schemas.openxmlformats.org/presentationml/2006/main">
  <p:tag name="KSO_WM_DIAGRAM_VIRTUALLY_FRAME" val="{&quot;height&quot;:484.57732283464566,&quot;left&quot;:26.45,&quot;top&quot;:96.90771653543307,&quot;width&quot;:899.35}"/>
</p:tagLst>
</file>

<file path=ppt/tags/tag8.xml><?xml version="1.0" encoding="utf-8"?>
<p:tagLst xmlns:p="http://schemas.openxmlformats.org/presentationml/2006/main">
  <p:tag name="KSO_WM_DIAGRAM_VIRTUALLY_FRAME" val="{&quot;height&quot;:484.57732283464566,&quot;left&quot;:26.45,&quot;top&quot;:96.90771653543307,&quot;width&quot;:899.35}"/>
</p:tagLst>
</file>

<file path=ppt/tags/tag9.xml><?xml version="1.0" encoding="utf-8"?>
<p:tagLst xmlns:p="http://schemas.openxmlformats.org/presentationml/2006/main">
  <p:tag name="KSO_WM_DIAGRAM_VIRTUALLY_FRAME" val="{&quot;height&quot;:484.57732283464566,&quot;left&quot;:26.45,&quot;top&quot;:96.90771653543307,&quot;width&quot;:899.35}"/>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005AAA"/>
      </a:accent1>
      <a:accent2>
        <a:srgbClr val="38D7FF"/>
      </a:accent2>
      <a:accent3>
        <a:srgbClr val="0E95F3"/>
      </a:accent3>
      <a:accent4>
        <a:srgbClr val="0575D6"/>
      </a:accent4>
      <a:accent5>
        <a:srgbClr val="00396F"/>
      </a:accent5>
      <a:accent6>
        <a:srgbClr val="613347"/>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5857</Words>
  <Application>WPS 演示</Application>
  <PresentationFormat>宽屏</PresentationFormat>
  <Paragraphs>361</Paragraphs>
  <Slides>11</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11</vt:i4>
      </vt:variant>
    </vt:vector>
  </HeadingPairs>
  <TitlesOfParts>
    <vt:vector size="23" baseType="lpstr">
      <vt:lpstr>Arial</vt:lpstr>
      <vt:lpstr>宋体</vt:lpstr>
      <vt:lpstr>Wingdings</vt:lpstr>
      <vt:lpstr>微软雅黑</vt:lpstr>
      <vt:lpstr>Arial</vt:lpstr>
      <vt:lpstr>黑体</vt:lpstr>
      <vt:lpstr>quote-cjk-patch</vt:lpstr>
      <vt:lpstr>Segoe Print</vt:lpstr>
      <vt:lpstr>Arial Unicode MS</vt:lpstr>
      <vt:lpstr>Calibri</vt:lpstr>
      <vt:lpstr>默认设计模板</vt:lpstr>
      <vt:lpstr>Designed by OfficePLUS</vt:lpstr>
      <vt:lpstr>PowerPoint 演示文稿</vt:lpstr>
      <vt:lpstr>目录</vt:lpstr>
      <vt:lpstr>基本信息——唯一涵盖晚期前列腺癌各阶段的新型内分泌治疗药物</vt:lpstr>
      <vt:lpstr>有效性(1/4)--国内外指南/共识推荐恩扎卢胺为前列腺癌一线治疗药物</vt:lpstr>
      <vt:lpstr>有效性(2/4)恩扎卢胺显著改善未化疗mCRPC患者OS与rPFS，死亡风险降低29%且亚洲人群获益一致</vt:lpstr>
      <vt:lpstr>有效性(3/4)--nmCRPC治疗里程碑：恩扎卢胺组中位MFS达36.6个月，转移/死亡风险降低71%（HR=0.29）</vt:lpstr>
      <vt:lpstr>有效性(4/4)--中国ARCHES研究表明，恩扎卢胺+ADT是中国mHSPC患者有效且耐受性良好的治疗选择</vt:lpstr>
      <vt:lpstr>安全性--恩扎卢胺的不良事件发生率与安慰剂相当</vt:lpstr>
      <vt:lpstr>创新性--片剂依托创新工艺，药效稳定，提升依从性与便捷性</vt:lpstr>
      <vt:lpstr>公平性--普惠各阶段前列腺癌患者，适配医保规范化管理</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等你下课</cp:lastModifiedBy>
  <cp:revision>166</cp:revision>
  <dcterms:created xsi:type="dcterms:W3CDTF">2019-06-19T02:08:00Z</dcterms:created>
  <dcterms:modified xsi:type="dcterms:W3CDTF">2026-06-08T09:41:58Z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721D7A37FA4D4D89845921E307E96967_13</vt:lpwstr>
  </property>
</Properties>
</file>