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68" r:id="rId4"/>
  </p:sldMasterIdLst>
  <p:notesMasterIdLst>
    <p:notesMasterId r:id="rId15"/>
  </p:notesMasterIdLst>
  <p:handoutMasterIdLst>
    <p:handoutMasterId r:id="rId16"/>
  </p:handoutMasterIdLst>
  <p:sldIdLst>
    <p:sldId id="2147481662" r:id="rId5"/>
    <p:sldId id="2147481644" r:id="rId6"/>
    <p:sldId id="2147481659" r:id="rId7"/>
    <p:sldId id="2147481657" r:id="rId8"/>
    <p:sldId id="2147481649" r:id="rId9"/>
    <p:sldId id="2147481664" r:id="rId10"/>
    <p:sldId id="2147481660" r:id="rId11"/>
    <p:sldId id="2147481663" r:id="rId12"/>
    <p:sldId id="2147481620" r:id="rId13"/>
    <p:sldId id="2147481648" r:id="rId14"/>
  </p:sldIdLst>
  <p:sldSz cx="13444538" cy="7562850"/>
  <p:notesSz cx="6870700" cy="10007600"/>
  <p:custDataLst>
    <p:tags r:id="rId17"/>
  </p:custDataLst>
  <p:defaultTextStyle>
    <a:defPPr>
      <a:defRPr lang="en-US"/>
    </a:defPPr>
    <a:lvl1pPr marL="0" algn="l" defTabSz="10185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270" algn="l" defTabSz="10185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540" algn="l" defTabSz="10185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445" algn="l" defTabSz="10185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715" algn="l" defTabSz="10185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985" algn="l" defTabSz="10185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255" algn="l" defTabSz="10185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6160" algn="l" defTabSz="10185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430" algn="l" defTabSz="101854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申报PPT" id="{744BF654-0B1F-4E28-8630-3CB870A8D872}">
          <p14:sldIdLst>
            <p14:sldId id="2147481662"/>
            <p14:sldId id="2147481644"/>
            <p14:sldId id="2147481659"/>
            <p14:sldId id="2147481657"/>
            <p14:sldId id="2147481649"/>
            <p14:sldId id="2147481664"/>
            <p14:sldId id="2147481660"/>
            <p14:sldId id="2147481663"/>
            <p14:sldId id="2147481620"/>
            <p14:sldId id="21474816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8" userDrawn="1">
          <p15:clr>
            <a:srgbClr val="A4A3A4"/>
          </p15:clr>
        </p15:guide>
        <p15:guide id="2" pos="4232" userDrawn="1">
          <p15:clr>
            <a:srgbClr val="A4A3A4"/>
          </p15:clr>
        </p15:guide>
        <p15:guide id="3" pos="635" userDrawn="1">
          <p15:clr>
            <a:srgbClr val="A4A3A4"/>
          </p15:clr>
        </p15:guide>
        <p15:guide id="4" pos="8027" userDrawn="1">
          <p15:clr>
            <a:srgbClr val="A4A3A4"/>
          </p15:clr>
        </p15:guide>
        <p15:guide id="7" orient="horz" pos="4302" userDrawn="1">
          <p15:clr>
            <a:srgbClr val="A4A3A4"/>
          </p15:clr>
        </p15:guide>
        <p15:guide id="8" orient="horz" pos="42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B24649-2391-0A81-A6E2-321BE238779F}" name="Zhu, Jocelyn / 朱晓琳" initials="XZ" userId="S::zhuxirgs@daiichisankyo.com.cn::05f6b6f8-9732-499e-922b-eac4f1d41b47" providerId="AD"/>
  <p188:author id="{EA16C99C-C925-6EE9-4DBB-0D760651EF5E}" name=" Liu, Eric/ 刘剑雄 (药物安全部 科学I科)" initials="LE刘(科" userId=" Liu, Eric/ 刘剑雄 (药物安全部 科学I科)" providerId="None"/>
  <p188:author id="{E5C1E8BA-E4AF-8EAC-F18F-1F3C4AA83463}" name="Cheng, Xingnuo / 程星诺 (市场准入部 策略&amp;卫生经济科)" initials="XC" userId="S::chengm4p@daiichisankyo.com.cn::1138ddb3-0855-4bd2-8143-780456da013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安琪(Qi An)" initials="安琪(Qi" lastIdx="73" clrIdx="0">
    <p:extLst>
      <p:ext uri="{19B8F6BF-5375-455C-9EA6-DF929625EA0E}">
        <p15:presenceInfo xmlns:p15="http://schemas.microsoft.com/office/powerpoint/2012/main" userId="S-1-5-21-832800970-52157282-2519919171-216688" providerId="AD"/>
      </p:ext>
    </p:extLst>
  </p:cmAuthor>
  <p:cmAuthor id="2" name="段晓托(Candy Duan)" initials="段晓托(Candy" lastIdx="14" clrIdx="1">
    <p:extLst>
      <p:ext uri="{19B8F6BF-5375-455C-9EA6-DF929625EA0E}">
        <p15:presenceInfo xmlns:p15="http://schemas.microsoft.com/office/powerpoint/2012/main" userId="S-1-5-21-832800970-52157282-2519919171-220371" providerId="AD"/>
      </p:ext>
    </p:extLst>
  </p:cmAuthor>
  <p:cmAuthor id="3" name="魏薇(Felicia Wei)" initials="魏薇(Felicia" lastIdx="8" clrIdx="2">
    <p:extLst>
      <p:ext uri="{19B8F6BF-5375-455C-9EA6-DF929625EA0E}">
        <p15:presenceInfo xmlns:p15="http://schemas.microsoft.com/office/powerpoint/2012/main" userId="S-1-5-21-832800970-52157282-2519919171-205142" providerId="AD"/>
      </p:ext>
    </p:extLst>
  </p:cmAuthor>
  <p:cmAuthor id="4" name="左晨钰(Zoey Zuo)" initials="左晨钰(Zoey" lastIdx="17" clrIdx="3">
    <p:extLst>
      <p:ext uri="{19B8F6BF-5375-455C-9EA6-DF929625EA0E}">
        <p15:presenceInfo xmlns:p15="http://schemas.microsoft.com/office/powerpoint/2012/main" userId="S-1-5-21-832800970-52157282-2519919171-2429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B"/>
    <a:srgbClr val="C00000"/>
    <a:srgbClr val="004375"/>
    <a:srgbClr val="E6E6E6"/>
    <a:srgbClr val="C3CFEB"/>
    <a:srgbClr val="DEEBF7"/>
    <a:srgbClr val="6E3C9D"/>
    <a:srgbClr val="197A56"/>
    <a:srgbClr val="A9171C"/>
    <a:srgbClr val="FFF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98" autoAdjust="0"/>
    <p:restoredTop sz="95833" autoAdjust="0"/>
  </p:normalViewPr>
  <p:slideViewPr>
    <p:cSldViewPr>
      <p:cViewPr varScale="1">
        <p:scale>
          <a:sx n="149" d="100"/>
          <a:sy n="149" d="100"/>
        </p:scale>
        <p:origin x="420" y="96"/>
      </p:cViewPr>
      <p:guideLst>
        <p:guide orient="horz" pos="318"/>
        <p:guide pos="4232"/>
        <p:guide pos="635"/>
        <p:guide pos="8027"/>
        <p:guide orient="horz" pos="4302"/>
        <p:guide orient="horz" pos="42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256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53829321663019"/>
          <c:y val="0.18215223097112862"/>
          <c:w val="0.58512035010940922"/>
          <c:h val="0.63569553805774281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CF0D-4A9E-9764-E3045A2C97C9}"/>
              </c:ext>
            </c:extLst>
          </c:dPt>
          <c:dLbls>
            <c:dLbl>
              <c:idx val="0"/>
              <c:layout>
                <c:manualLayout>
                  <c:x val="0.39212253829321664"/>
                  <c:y val="3.149606299212598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600" b="1" kern="120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F0D-4A9E-9764-E3045A2C97C9}"/>
                </c:ext>
              </c:extLst>
            </c:dLbl>
            <c:dLbl>
              <c:idx val="1"/>
              <c:layout>
                <c:manualLayout>
                  <c:x val="0.18512035010940919"/>
                  <c:y val="1.0498687664041995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F0D-4A9E-9764-E3045A2C97C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31.900000000000002</c:v>
                </c:pt>
                <c:pt idx="1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0D-4A9E-9764-E3045A2C9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8707808"/>
        <c:axId val="1"/>
      </c:barChart>
      <c:catAx>
        <c:axId val="14870780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1.900000000000002"/>
          <c:min val="0"/>
        </c:scaling>
        <c:delete val="0"/>
        <c:axPos val="t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4870780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78774617067833"/>
          <c:y val="0.18224789915966386"/>
          <c:w val="0.5886214442013129"/>
          <c:h val="0.6355042016806722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855C-4134-8669-E60954C57145}"/>
              </c:ext>
            </c:extLst>
          </c:dPt>
          <c:dLbls>
            <c:dLbl>
              <c:idx val="0"/>
              <c:layout>
                <c:manualLayout>
                  <c:x val="0.39387308533916848"/>
                  <c:y val="3.151260504201680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600" b="1" kern="120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55C-4134-8669-E60954C57145}"/>
                </c:ext>
              </c:extLst>
            </c:dLbl>
            <c:dLbl>
              <c:idx val="1"/>
              <c:layout>
                <c:manualLayout>
                  <c:x val="0.14091903719912471"/>
                  <c:y val="1.0504201680672268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55C-4134-8669-E60954C571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38.6</c:v>
                </c:pt>
                <c:pt idx="1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5C-4134-8669-E60954C57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9431136"/>
        <c:axId val="1"/>
      </c:barChart>
      <c:catAx>
        <c:axId val="139431136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8.6"/>
          <c:min val="0"/>
        </c:scaling>
        <c:delete val="0"/>
        <c:axPos val="t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3943113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7784" cy="501898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91314" y="2"/>
            <a:ext cx="2977784" cy="501898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8F9FA889-F4C9-4456-A864-42DFE4BB67B7}" type="datetimeFigureOut">
              <a:rPr lang="zh-CN" altLang="en-US" smtClean="0"/>
              <a:t>奎扎替尼组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9505703"/>
            <a:ext cx="2977784" cy="501898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91314" y="9505703"/>
            <a:ext cx="2977784" cy="501898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7BA74FD0-8E4B-4F3D-9761-D46F8BB7E1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77304" cy="500380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1808" y="3"/>
            <a:ext cx="2977304" cy="500380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B250D1F5-D4DA-4966-B550-30A4253EE5A3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67500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071" y="4753610"/>
            <a:ext cx="5496560" cy="4503420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05485"/>
            <a:ext cx="2977304" cy="500380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1808" y="9505485"/>
            <a:ext cx="2977304" cy="500380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A8C35C48-FF40-4AF9-A81B-3937EE5400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35C48-FF40-4AF9-A81B-3937EE5400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99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F364A-640E-4F4E-82A5-F897D2BE1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0128" y="1959394"/>
            <a:ext cx="9910240" cy="2152735"/>
          </a:xfrm>
        </p:spPr>
        <p:txBody>
          <a:bodyPr anchor="b"/>
          <a:lstStyle>
            <a:lvl1pPr algn="l">
              <a:lnSpc>
                <a:spcPts val="5072"/>
              </a:lnSpc>
              <a:defRPr sz="4631" cap="none" normalizeH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06429B-9785-1C45-B4C2-518B32AA8A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30128" y="4352864"/>
            <a:ext cx="9910240" cy="987533"/>
          </a:xfrm>
        </p:spPr>
        <p:txBody>
          <a:bodyPr/>
          <a:lstStyle>
            <a:lvl1pPr>
              <a:lnSpc>
                <a:spcPts val="2646"/>
              </a:lnSpc>
              <a:spcBef>
                <a:spcPts val="0"/>
              </a:spcBef>
              <a:spcAft>
                <a:spcPts val="882"/>
              </a:spcAft>
              <a:defRPr sz="2205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E48B955-5BC5-0FA4-E2C0-CC9EAECC77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30128" y="5435806"/>
            <a:ext cx="9910240" cy="580235"/>
          </a:xfrm>
        </p:spPr>
        <p:txBody>
          <a:bodyPr/>
          <a:lstStyle>
            <a:lvl1pPr algn="l">
              <a:lnSpc>
                <a:spcPts val="2205"/>
              </a:lnSpc>
              <a:defRPr sz="1764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F3C50-424A-9F49-7BDB-A2902B38063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30128" y="6869770"/>
            <a:ext cx="6714505" cy="40265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Confidential. For internal use only.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40C84D-8D5B-FD23-4054-342438A3F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656116" cy="75628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070B8C-EFB0-09F8-3354-88E20706F77D}"/>
              </a:ext>
            </a:extLst>
          </p:cNvPr>
          <p:cNvCxnSpPr>
            <a:cxnSpLocks/>
          </p:cNvCxnSpPr>
          <p:nvPr userDrawn="1"/>
        </p:nvCxnSpPr>
        <p:spPr>
          <a:xfrm flipH="1">
            <a:off x="3030128" y="4236173"/>
            <a:ext cx="991024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C11D6337-68B5-5A45-B995-804FEA27F8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0982" y="97754"/>
            <a:ext cx="2530335" cy="149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53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3D6A492-88E8-7C41-B290-6A7930E6C88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4172" y="6869770"/>
            <a:ext cx="6714505" cy="40265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Confidential. For internal use only.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4A617DB-5873-28B6-2608-FFDA1A21C2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171" y="1959394"/>
            <a:ext cx="8374827" cy="2152735"/>
          </a:xfrm>
        </p:spPr>
        <p:txBody>
          <a:bodyPr anchor="b"/>
          <a:lstStyle>
            <a:lvl1pPr algn="l">
              <a:lnSpc>
                <a:spcPts val="5072"/>
              </a:lnSpc>
              <a:defRPr sz="4631" cap="none" normalizeH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47A5A77-25C6-F6FF-314B-06E5E674A0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4171" y="4352864"/>
            <a:ext cx="8374827" cy="987533"/>
          </a:xfrm>
        </p:spPr>
        <p:txBody>
          <a:bodyPr/>
          <a:lstStyle>
            <a:lvl1pPr>
              <a:lnSpc>
                <a:spcPts val="2646"/>
              </a:lnSpc>
              <a:spcBef>
                <a:spcPts val="0"/>
              </a:spcBef>
              <a:spcAft>
                <a:spcPts val="882"/>
              </a:spcAft>
              <a:defRPr sz="2205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4F9A03-B870-9A95-517A-9E140BCB91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04171" y="4236173"/>
            <a:ext cx="8374828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97DB398-1D27-5C09-9D52-EA6929B61F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465" y="97754"/>
            <a:ext cx="2530335" cy="149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36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D98BE50-0A48-8958-749B-D74034B7CBAD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9770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512" imgH="511" progId="TCLayout.ActiveDocument.1">
                  <p:embed/>
                </p:oleObj>
              </mc:Choice>
              <mc:Fallback>
                <p:oleObj name="think-cell 幻灯片" r:id="rId3" imgW="512" imgH="51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85266B2-075B-4847-9A2D-0B675A3C9A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170" y="201677"/>
            <a:ext cx="12432837" cy="607948"/>
          </a:xfrm>
        </p:spPr>
        <p:txBody>
          <a:bodyPr vert="horz" rIns="0" anchor="ctr" anchorCtr="0"/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56F0C0-BD64-E2EC-A4AD-691D92A0D2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68434" y="6869770"/>
            <a:ext cx="507671" cy="402652"/>
          </a:xfrm>
        </p:spPr>
        <p:txBody>
          <a:bodyPr/>
          <a:lstStyle/>
          <a:p>
            <a:fld id="{0E627469-E42A-6C49-B11C-E8BEC0D4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B8F29-A015-D9DD-1929-7B5B68C0EA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04170" y="6869770"/>
            <a:ext cx="5760899" cy="402652"/>
          </a:xfrm>
        </p:spPr>
        <p:txBody>
          <a:bodyPr anchor="t" anchorCtr="0"/>
          <a:lstStyle>
            <a:lvl1pPr algn="l">
              <a:defRPr sz="600"/>
            </a:lvl1pPr>
          </a:lstStyle>
          <a:p>
            <a:pPr algn="l"/>
            <a:r>
              <a:rPr lang="en-US"/>
              <a:t>Confidential. For internal use only.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2122E3-6B24-61FB-68E0-39F796C536FA}"/>
              </a:ext>
            </a:extLst>
          </p:cNvPr>
          <p:cNvCxnSpPr>
            <a:cxnSpLocks/>
          </p:cNvCxnSpPr>
          <p:nvPr userDrawn="1"/>
        </p:nvCxnSpPr>
        <p:spPr>
          <a:xfrm flipH="1">
            <a:off x="507672" y="962025"/>
            <a:ext cx="1242919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00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09D06-2D8D-2B46-1E5B-4899792D8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68434" y="6869770"/>
            <a:ext cx="507671" cy="402652"/>
          </a:xfrm>
        </p:spPr>
        <p:txBody>
          <a:bodyPr/>
          <a:lstStyle/>
          <a:p>
            <a:fld id="{0E627469-E42A-6C49-B11C-E8BEC0D4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17AFE-038E-2D43-DB9D-56306A1796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04000" y="6869770"/>
            <a:ext cx="5760000" cy="402652"/>
          </a:xfrm>
        </p:spPr>
        <p:txBody>
          <a:bodyPr vert="horz" lIns="0" tIns="0" rIns="0" bIns="0" rtlCol="0" anchor="t" anchorCtr="0"/>
          <a:lstStyle>
            <a:lvl1pPr>
              <a:defRPr lang="en-US" sz="600"/>
            </a:lvl1pPr>
          </a:lstStyle>
          <a:p>
            <a:pPr algn="l"/>
            <a:r>
              <a:rPr lang="en-US"/>
              <a:t>Confidential. For internal use only.</a:t>
            </a:r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372707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F364A-640E-4F4E-82A5-F897D2BE1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0128" y="1959394"/>
            <a:ext cx="9910240" cy="2152735"/>
          </a:xfrm>
        </p:spPr>
        <p:txBody>
          <a:bodyPr anchor="b"/>
          <a:lstStyle>
            <a:lvl1pPr algn="l">
              <a:lnSpc>
                <a:spcPts val="5072"/>
              </a:lnSpc>
              <a:defRPr sz="4631" cap="none" normalizeH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F3C50-424A-9F49-7BDB-A2902B38063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30128" y="6869770"/>
            <a:ext cx="6714505" cy="40265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Confidential. For internal use only.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40C84D-8D5B-FD23-4054-342438A3F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656116" cy="7562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1D6337-68B5-5A45-B995-804FEA27F8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0982" y="97754"/>
            <a:ext cx="2530335" cy="149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81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10" y="1885462"/>
            <a:ext cx="11595914" cy="3145935"/>
          </a:xfrm>
        </p:spPr>
        <p:txBody>
          <a:bodyPr anchor="b"/>
          <a:lstStyle>
            <a:lvl1pPr>
              <a:defRPr sz="66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310" y="5061158"/>
            <a:ext cx="11595914" cy="1654373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154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309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46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61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92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908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323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0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D29A7-02E0-4D81-7E6B-FF0CDF36C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0567" y="1237717"/>
            <a:ext cx="10083404" cy="2632992"/>
          </a:xfrm>
        </p:spPr>
        <p:txBody>
          <a:bodyPr anchor="b"/>
          <a:lstStyle>
            <a:lvl1pPr algn="ctr">
              <a:defRPr sz="66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80AD6D-3290-8F66-B949-330744276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0567" y="3972247"/>
            <a:ext cx="10083404" cy="1825938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3EE89-CC41-B7D5-2B03-6CD35A621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ADAF-19AE-4C2E-A374-FBA2042D0DE8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4740B-364D-01D5-5B54-73F09D048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26A6F-8F8A-2EBE-D3EA-AA39D7E7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78F6-FD43-44DA-A3AE-42F2BE3AE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8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2327B0AB-B739-589A-93A3-32513C18BDF4}"/>
              </a:ext>
            </a:extLst>
          </p:cNvPr>
          <p:cNvGraphicFramePr>
            <a:graphicFrameLocks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996284222"/>
              </p:ext>
            </p:extLst>
          </p:nvPr>
        </p:nvGraphicFramePr>
        <p:xfrm>
          <a:off x="1751" y="1751"/>
          <a:ext cx="1751" cy="1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0" imgW="347" imgH="348" progId="TCLayout.ActiveDocument.1">
                  <p:embed/>
                </p:oleObj>
              </mc:Choice>
              <mc:Fallback>
                <p:oleObj name="think-cell 幻灯片" r:id="rId10" imgW="347" imgH="34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327B0AB-B739-589A-93A3-32513C18BD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51" y="1751"/>
                        <a:ext cx="1751" cy="1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282D0-B7D3-A6A8-9740-25C446D56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018" y="6869770"/>
            <a:ext cx="6714505" cy="40265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92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Confidential. For internal use only.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75083-FF10-AB49-9943-0392EA82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70" y="201676"/>
            <a:ext cx="12432837" cy="9377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F90DC-2AC0-024B-ADFF-94166A7EF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170" y="1522654"/>
            <a:ext cx="12432837" cy="4720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7E3DA-62C8-B149-8D77-FA13611C9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4171" y="6869770"/>
            <a:ext cx="507671" cy="40265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>
              <a:defRPr sz="992" b="1">
                <a:solidFill>
                  <a:schemeClr val="tx1"/>
                </a:solidFill>
              </a:defRPr>
            </a:lvl1pPr>
          </a:lstStyle>
          <a:p>
            <a:fld id="{0E627469-E42A-6C49-B11C-E8BEC0D4F6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9BEF1B-512D-4F46-29B7-2071018FB8B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675269" y="6592715"/>
            <a:ext cx="1449022" cy="85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9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7" r:id="rId4"/>
    <p:sldLayoutId id="2147483678" r:id="rId5"/>
    <p:sldLayoutId id="2147483679" r:id="rId6"/>
    <p:sldLayoutId id="2147483690" r:id="rId7"/>
  </p:sldLayoutIdLst>
  <p:hf hdr="0" dt="0"/>
  <p:txStyles>
    <p:titleStyle>
      <a:lvl1pPr algn="l" defTabSz="1008309" rtl="0" eaLnBrk="1" fontAlgn="ctr" latinLnBrk="0" hangingPunct="1">
        <a:lnSpc>
          <a:spcPct val="100000"/>
        </a:lnSpc>
        <a:spcBef>
          <a:spcPct val="0"/>
        </a:spcBef>
        <a:buNone/>
        <a:defRPr sz="2646" b="1" i="0" kern="1200" cap="none" spc="-77" normalizeH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008309" rtl="0" eaLnBrk="1" fontAlgn="ctr" latinLnBrk="0" hangingPunct="1">
        <a:lnSpc>
          <a:spcPct val="100000"/>
        </a:lnSpc>
        <a:spcBef>
          <a:spcPts val="1103"/>
        </a:spcBef>
        <a:buFont typeface="Arial" panose="020B0604020202020204" pitchFamily="34" charset="0"/>
        <a:buNone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252077" indent="-252077" algn="l" defTabSz="1008309" rtl="0" eaLnBrk="1" fontAlgn="ctr" latinLnBrk="0" hangingPunct="1">
        <a:lnSpc>
          <a:spcPct val="100000"/>
        </a:lnSpc>
        <a:spcBef>
          <a:spcPts val="1103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504154" indent="-252077" algn="l" defTabSz="1008309" rtl="0" eaLnBrk="1" fontAlgn="ctr" latinLnBrk="0" hangingPunct="1">
        <a:lnSpc>
          <a:spcPct val="100000"/>
        </a:lnSpc>
        <a:spcBef>
          <a:spcPts val="1103"/>
        </a:spcBef>
        <a:buClr>
          <a:schemeClr val="accent3"/>
        </a:buClr>
        <a:buSzPct val="100000"/>
        <a:buFont typeface="Arial" panose="020B0604020202020204" pitchFamily="34" charset="0"/>
        <a:buChar char="–"/>
        <a:defRPr sz="1544" kern="1200">
          <a:solidFill>
            <a:schemeClr val="tx1"/>
          </a:solidFill>
          <a:latin typeface="+mn-lt"/>
          <a:ea typeface="+mn-ea"/>
          <a:cs typeface="+mn-cs"/>
        </a:defRPr>
      </a:lvl3pPr>
      <a:lvl4pPr marL="756232" indent="-252077" algn="l" defTabSz="1008309" rtl="0" eaLnBrk="1" fontAlgn="ctr" latinLnBrk="0" hangingPunct="1">
        <a:lnSpc>
          <a:spcPct val="100000"/>
        </a:lnSpc>
        <a:spcBef>
          <a:spcPts val="1103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44" kern="1200">
          <a:solidFill>
            <a:schemeClr val="tx1"/>
          </a:solidFill>
          <a:latin typeface="+mn-lt"/>
          <a:ea typeface="+mn-ea"/>
          <a:cs typeface="+mn-cs"/>
        </a:defRPr>
      </a:lvl4pPr>
      <a:lvl5pPr marL="1008309" indent="-252077" algn="l" defTabSz="1008309" rtl="0" eaLnBrk="1" fontAlgn="ctr" latinLnBrk="0" hangingPunct="1">
        <a:lnSpc>
          <a:spcPct val="100000"/>
        </a:lnSpc>
        <a:spcBef>
          <a:spcPts val="1103"/>
        </a:spcBef>
        <a:buClr>
          <a:schemeClr val="accent3"/>
        </a:buClr>
        <a:buSzPct val="100000"/>
        <a:buFont typeface="Arial" panose="020B0604020202020204" pitchFamily="34" charset="0"/>
        <a:buChar char="–"/>
        <a:defRPr sz="1544" kern="1200">
          <a:solidFill>
            <a:schemeClr val="tx1"/>
          </a:solidFill>
          <a:latin typeface="+mn-lt"/>
          <a:ea typeface="+mn-ea"/>
          <a:cs typeface="+mn-cs"/>
        </a:defRPr>
      </a:lvl5pPr>
      <a:lvl6pPr marL="2772849" indent="-252077" algn="l" defTabSz="1008309" rtl="0" eaLnBrk="1" fontAlgn="ctr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004" indent="-252077" algn="l" defTabSz="1008309" rtl="0" eaLnBrk="1" fontAlgn="ctr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158" indent="-252077" algn="l" defTabSz="1008309" rtl="0" eaLnBrk="1" fontAlgn="ctr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313" indent="-252077" algn="l" defTabSz="1008309" rtl="0" eaLnBrk="1" fontAlgn="ctr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309" rtl="0" eaLnBrk="1" fontAlgn="ctr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54" algn="l" defTabSz="1008309" rtl="0" eaLnBrk="1" fontAlgn="ctr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309" algn="l" defTabSz="1008309" rtl="0" eaLnBrk="1" fontAlgn="ctr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463" algn="l" defTabSz="1008309" rtl="0" eaLnBrk="1" fontAlgn="ctr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618" algn="l" defTabSz="1008309" rtl="0" eaLnBrk="1" fontAlgn="ctr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772" algn="l" defTabSz="1008309" rtl="0" eaLnBrk="1" fontAlgn="ctr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927" algn="l" defTabSz="1008309" rtl="0" eaLnBrk="1" fontAlgn="ctr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081" algn="l" defTabSz="1008309" rtl="0" eaLnBrk="1" fontAlgn="ctr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236" algn="l" defTabSz="1008309" rtl="0" eaLnBrk="1" fontAlgn="ctr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8">
          <p15:clr>
            <a:srgbClr val="F26B43"/>
          </p15:clr>
        </p15:guide>
        <p15:guide id="2" orient="horz" pos="3565">
          <p15:clr>
            <a:srgbClr val="F26B43"/>
          </p15:clr>
        </p15:guide>
        <p15:guide id="4" pos="3763">
          <p15:clr>
            <a:srgbClr val="F26B43"/>
          </p15:clr>
        </p15:guide>
        <p15:guide id="5" orient="horz" pos="869">
          <p15:clr>
            <a:srgbClr val="F26B43"/>
          </p15:clr>
        </p15:guide>
        <p15:guide id="6" pos="3916">
          <p15:clr>
            <a:srgbClr val="F26B43"/>
          </p15:clr>
        </p15:guide>
        <p15:guide id="7" pos="7392">
          <p15:clr>
            <a:srgbClr val="F26B43"/>
          </p15:clr>
        </p15:guide>
        <p15:guide id="8" pos="287">
          <p15:clr>
            <a:srgbClr val="F26B43"/>
          </p15:clr>
        </p15:guide>
        <p15:guide id="9" orient="horz" pos="115">
          <p15:clr>
            <a:srgbClr val="F26B43"/>
          </p15:clr>
        </p15:guide>
        <p15:guide id="10" orient="horz" pos="650">
          <p15:clr>
            <a:srgbClr val="F26B43"/>
          </p15:clr>
        </p15:guide>
        <p15:guide id="11" pos="739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1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svg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9.xml"/><Relationship Id="rId7" Type="http://schemas.openxmlformats.org/officeDocument/2006/relationships/image" Target="../media/image8.e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3.sv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2.svg"/><Relationship Id="rId4" Type="http://schemas.openxmlformats.org/officeDocument/2006/relationships/tags" Target="../tags/tag10.xml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8.emf"/><Relationship Id="rId11" Type="http://schemas.openxmlformats.org/officeDocument/2006/relationships/image" Target="../media/image18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7.sv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tags" Target="../tags/tag14.xml"/><Relationship Id="rId16" Type="http://schemas.openxmlformats.org/officeDocument/2006/relationships/image" Target="../media/image24.svg"/><Relationship Id="rId20" Type="http://schemas.openxmlformats.org/officeDocument/2006/relationships/image" Target="../media/image28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hyperlink" Target="https://www.nhc.gov.cn/yaozs/c100098/202601/b646423a2bda4b37a142bb9c3a9e4ccd.shtml" TargetMode="External"/><Relationship Id="rId5" Type="http://schemas.openxmlformats.org/officeDocument/2006/relationships/tags" Target="../tags/tag17.xml"/><Relationship Id="rId15" Type="http://schemas.openxmlformats.org/officeDocument/2006/relationships/image" Target="../media/image23.svg"/><Relationship Id="rId10" Type="http://schemas.openxmlformats.org/officeDocument/2006/relationships/image" Target="../media/image8.emf"/><Relationship Id="rId19" Type="http://schemas.openxmlformats.org/officeDocument/2006/relationships/image" Target="../media/image27.png"/><Relationship Id="rId4" Type="http://schemas.openxmlformats.org/officeDocument/2006/relationships/tags" Target="../tags/tag16.xml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8.emf"/><Relationship Id="rId3" Type="http://schemas.openxmlformats.org/officeDocument/2006/relationships/tags" Target="../tags/tag22.xml"/><Relationship Id="rId21" Type="http://schemas.openxmlformats.org/officeDocument/2006/relationships/chart" Target="../charts/chart2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oleObject" Target="../embeddings/oleObject8.bin"/><Relationship Id="rId2" Type="http://schemas.openxmlformats.org/officeDocument/2006/relationships/tags" Target="../tags/tag21.xml"/><Relationship Id="rId16" Type="http://schemas.openxmlformats.org/officeDocument/2006/relationships/slideLayout" Target="../slideLayouts/slideLayout3.xml"/><Relationship Id="rId20" Type="http://schemas.openxmlformats.org/officeDocument/2006/relationships/chart" Target="../charts/chart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10" Type="http://schemas.openxmlformats.org/officeDocument/2006/relationships/tags" Target="../tags/tag29.xml"/><Relationship Id="rId19" Type="http://schemas.openxmlformats.org/officeDocument/2006/relationships/image" Target="../media/image29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tags" Target="../tags/tag37.xml"/><Relationship Id="rId7" Type="http://schemas.openxmlformats.org/officeDocument/2006/relationships/image" Target="../media/image8.emf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33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32.png"/><Relationship Id="rId4" Type="http://schemas.openxmlformats.org/officeDocument/2006/relationships/tags" Target="../tags/tag38.xml"/><Relationship Id="rId9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Relationship Id="rId5" Type="http://schemas.openxmlformats.org/officeDocument/2006/relationships/image" Target="../media/image34.sv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BB5302D-ABC9-405B-BCB7-B4945799844E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93835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512" imgH="511" progId="TCLayout.ActiveDocument.1">
                  <p:embed/>
                </p:oleObj>
              </mc:Choice>
              <mc:Fallback>
                <p:oleObj name="think-cell 幻灯片" r:id="rId3" imgW="512" imgH="51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0367EBB1-C3E8-5685-7CA8-6384E00FF4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rIns="0"/>
          <a:lstStyle/>
          <a:p>
            <a:r>
              <a:rPr lang="zh-CN" altLang="en-US" sz="4800" dirty="0"/>
              <a:t>盐酸奎扎替尼片</a:t>
            </a:r>
            <a:r>
              <a:rPr lang="zh-CN" altLang="en-US" sz="2400" dirty="0"/>
              <a:t>（维复泰</a:t>
            </a:r>
            <a:r>
              <a:rPr lang="en-US" altLang="zh-CN" sz="2400" dirty="0"/>
              <a:t>® </a:t>
            </a:r>
            <a:r>
              <a:rPr lang="zh-CN" altLang="en-US" sz="2400" dirty="0"/>
              <a:t>）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CCCA76-1DD2-65A3-5D2E-A84BB563E5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sz="2800" i="1" dirty="0">
                <a:solidFill>
                  <a:schemeClr val="accent1"/>
                </a:solidFill>
              </a:rPr>
              <a:t>中国首个且唯一 </a:t>
            </a:r>
            <a:r>
              <a:rPr lang="zh-CN" altLang="en-US" sz="2800" dirty="0"/>
              <a:t>用于</a:t>
            </a:r>
            <a:r>
              <a:rPr lang="en-US" altLang="zh-CN" sz="2800" dirty="0"/>
              <a:t>AML</a:t>
            </a:r>
            <a:r>
              <a:rPr lang="zh-CN" altLang="en-US" sz="2800" dirty="0"/>
              <a:t>新诊断治疗的</a:t>
            </a:r>
            <a:r>
              <a:rPr lang="en-US" altLang="zh-CN" sz="2800" dirty="0"/>
              <a:t>FLT3</a:t>
            </a:r>
            <a:r>
              <a:rPr lang="zh-CN" altLang="en-US" sz="2800" dirty="0"/>
              <a:t>高选择性抑制剂</a:t>
            </a:r>
          </a:p>
          <a:p>
            <a:r>
              <a:rPr lang="zh-CN" altLang="en-US" sz="2800" dirty="0"/>
              <a:t>填补国家认定的</a:t>
            </a:r>
            <a:r>
              <a:rPr lang="zh-CN" altLang="en-US" sz="2800" i="1" dirty="0">
                <a:solidFill>
                  <a:schemeClr val="accent1"/>
                </a:solidFill>
              </a:rPr>
              <a:t>临床药品短缺治疗领域</a:t>
            </a:r>
          </a:p>
          <a:p>
            <a:r>
              <a:rPr lang="en-US" altLang="zh-CN" sz="2800" i="1" dirty="0" err="1">
                <a:solidFill>
                  <a:schemeClr val="accent1"/>
                </a:solidFill>
              </a:rPr>
              <a:t>mOS</a:t>
            </a:r>
            <a:r>
              <a:rPr lang="zh-CN" altLang="en-US" sz="2800" i="1" dirty="0">
                <a:solidFill>
                  <a:schemeClr val="accent1"/>
                </a:solidFill>
              </a:rPr>
              <a:t>达</a:t>
            </a:r>
            <a:r>
              <a:rPr lang="en-US" altLang="zh-CN" sz="2800" i="1" dirty="0">
                <a:solidFill>
                  <a:schemeClr val="accent1"/>
                </a:solidFill>
              </a:rPr>
              <a:t>~32</a:t>
            </a:r>
            <a:r>
              <a:rPr lang="zh-CN" altLang="en-US" sz="2800" i="1" dirty="0">
                <a:solidFill>
                  <a:schemeClr val="accent1"/>
                </a:solidFill>
              </a:rPr>
              <a:t>个月</a:t>
            </a:r>
            <a:r>
              <a:rPr lang="zh-CN" altLang="en-US" sz="2800" dirty="0"/>
              <a:t>，突破现有治疗困境</a:t>
            </a:r>
          </a:p>
          <a:p>
            <a:endParaRPr lang="zh-CN" altLang="en-US" sz="2800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99008DEB-D059-5C94-710A-C5C5623AD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30128" y="6172990"/>
            <a:ext cx="9910240" cy="1128514"/>
          </a:xfrm>
        </p:spPr>
        <p:txBody>
          <a:bodyPr>
            <a:spAutoFit/>
          </a:bodyPr>
          <a:lstStyle/>
          <a:p>
            <a:r>
              <a:rPr lang="zh-CN" altLang="en-US" sz="2000" dirty="0">
                <a:latin typeface="+mj-ea"/>
                <a:ea typeface="+mj-ea"/>
              </a:rPr>
              <a:t>申报企业：第一三共（中国）投资有限公司</a:t>
            </a:r>
            <a:endParaRPr lang="en-US" altLang="zh-CN" sz="2000" dirty="0">
              <a:latin typeface="+mj-ea"/>
              <a:ea typeface="+mj-ea"/>
            </a:endParaRPr>
          </a:p>
          <a:p>
            <a:endParaRPr lang="en-US" altLang="zh-CN" sz="2000" dirty="0">
              <a:latin typeface="+mj-ea"/>
              <a:ea typeface="+mj-ea"/>
            </a:endParaRPr>
          </a:p>
          <a:p>
            <a:r>
              <a:rPr lang="zh-CN" altLang="en-US" sz="1400" dirty="0">
                <a:latin typeface="+mj-ea"/>
                <a:ea typeface="+mj-ea"/>
              </a:rPr>
              <a:t>仅供卫生监管部门及相关评审专家参考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C395F0E-783B-5C45-B17E-085A75F0DBA8}"/>
              </a:ext>
            </a:extLst>
          </p:cNvPr>
          <p:cNvSpPr/>
          <p:nvPr/>
        </p:nvSpPr>
        <p:spPr>
          <a:xfrm>
            <a:off x="3030128" y="825376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1800" kern="0" dirty="0">
                <a:cs typeface="+mn-ea"/>
                <a:sym typeface="+mn-lt"/>
              </a:rPr>
              <a:t>申请</a:t>
            </a:r>
            <a:r>
              <a:rPr kumimoji="1" lang="zh-CN" altLang="en-US" sz="1800" b="1" u="sng" kern="0" dirty="0">
                <a:cs typeface="+mn-ea"/>
                <a:sym typeface="+mn-lt"/>
              </a:rPr>
              <a:t>新增谈判</a:t>
            </a:r>
            <a:r>
              <a:rPr kumimoji="1" lang="zh-CN" altLang="en-US" sz="1800" kern="0" dirty="0">
                <a:cs typeface="+mn-ea"/>
                <a:sym typeface="+mn-lt"/>
              </a:rPr>
              <a:t>纳入国家</a:t>
            </a:r>
            <a:r>
              <a:rPr kumimoji="1" lang="zh-CN" altLang="en-US" sz="1800" b="1" u="sng" kern="0" dirty="0">
                <a:cs typeface="+mn-ea"/>
                <a:sym typeface="+mn-lt"/>
              </a:rPr>
              <a:t>基本医保目录</a:t>
            </a:r>
            <a:endParaRPr kumimoji="1" lang="en-US" altLang="zh-CN" sz="1800" b="1" u="sng" kern="0" dirty="0">
              <a:cs typeface="+mn-ea"/>
              <a:sym typeface="+mn-lt"/>
            </a:endParaRPr>
          </a:p>
        </p:txBody>
      </p:sp>
      <p:pic>
        <p:nvPicPr>
          <p:cNvPr id="5" name="Picture 2" descr="Z:\Dept\CD\PR\Wang jiamei\VI培训PPT\LOGO形状2.JPG">
            <a:extLst>
              <a:ext uri="{FF2B5EF4-FFF2-40B4-BE49-F238E27FC236}">
                <a16:creationId xmlns:a16="http://schemas.microsoft.com/office/drawing/2014/main" id="{BDBDE6FA-365A-8A1C-0E9A-19C82F12E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52"/>
          <a:stretch>
            <a:fillRect/>
          </a:stretch>
        </p:blipFill>
        <p:spPr bwMode="auto">
          <a:xfrm>
            <a:off x="10414410" y="6660480"/>
            <a:ext cx="2497081" cy="64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668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4DBDA25-13ED-46D5-BAAC-7F220367B4DE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79719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99" imgH="499" progId="TCLayout.ActiveDocument.1">
                  <p:embed/>
                </p:oleObj>
              </mc:Choice>
              <mc:Fallback>
                <p:oleObj name="think-cell 幻灯片" r:id="rId3" imgW="499" imgH="499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4DBDA25-13ED-46D5-BAAC-7F220367B4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A38BE93-0E46-4F1E-8DC2-DB1F59658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AF792C-44F3-4FBC-B168-E1E39C73619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5764D9A-A00C-4848-8397-E902ECDF055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8465C2CD-3043-4CA4-80D7-048F8AA7B79B}"/>
              </a:ext>
            </a:extLst>
          </p:cNvPr>
          <p:cNvSpPr/>
          <p:nvPr/>
        </p:nvSpPr>
        <p:spPr>
          <a:xfrm>
            <a:off x="1008063" y="2028078"/>
            <a:ext cx="5180806" cy="4671025"/>
          </a:xfrm>
          <a:prstGeom prst="roundRect">
            <a:avLst>
              <a:gd name="adj" fmla="val 1254"/>
            </a:avLst>
          </a:prstGeom>
          <a:solidFill>
            <a:schemeClr val="bg1"/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63500" algn="ctr" rotWithShape="0">
              <a:srgbClr val="662D9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defTabSz="9144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zh-CN" altLang="en-US" sz="1800" dirty="0">
                <a:solidFill>
                  <a:schemeClr val="tx1"/>
                </a:solidFill>
                <a:cs typeface="+mn-ea"/>
                <a:sym typeface="+mn-lt"/>
              </a:rPr>
              <a:t>中国</a:t>
            </a:r>
            <a:r>
              <a:rPr lang="zh-CN" altLang="en-US" sz="1800" b="1" dirty="0">
                <a:solidFill>
                  <a:schemeClr val="accent1"/>
                </a:solidFill>
                <a:cs typeface="+mn-ea"/>
                <a:sym typeface="+mn-lt"/>
              </a:rPr>
              <a:t>首个且唯一</a:t>
            </a:r>
            <a:r>
              <a:rPr lang="zh-CN" altLang="en-US" sz="1800" dirty="0">
                <a:solidFill>
                  <a:schemeClr val="tx1"/>
                </a:solidFill>
                <a:cs typeface="+mn-ea"/>
                <a:sym typeface="+mn-lt"/>
              </a:rPr>
              <a:t>获批用于</a:t>
            </a:r>
            <a:r>
              <a:rPr lang="en-US" altLang="zh-CN" sz="1800" b="1" dirty="0">
                <a:solidFill>
                  <a:schemeClr val="accent1"/>
                </a:solidFill>
                <a:cs typeface="+mn-ea"/>
                <a:sym typeface="+mn-lt"/>
              </a:rPr>
              <a:t>FLT3-ITD</a:t>
            </a:r>
            <a:r>
              <a:rPr lang="zh-CN" altLang="en-US" sz="1800" b="1" dirty="0">
                <a:solidFill>
                  <a:schemeClr val="accent1"/>
                </a:solidFill>
                <a:cs typeface="+mn-ea"/>
                <a:sym typeface="+mn-lt"/>
              </a:rPr>
              <a:t>突变</a:t>
            </a:r>
            <a:r>
              <a:rPr lang="en-US" altLang="zh-CN" sz="1800" b="1" dirty="0">
                <a:solidFill>
                  <a:schemeClr val="accent1"/>
                </a:solidFill>
                <a:cs typeface="+mn-ea"/>
                <a:sym typeface="+mn-lt"/>
              </a:rPr>
              <a:t>AML</a:t>
            </a:r>
            <a:r>
              <a:rPr lang="zh-CN" altLang="en-US" sz="1800" b="1" dirty="0">
                <a:solidFill>
                  <a:schemeClr val="accent1"/>
                </a:solidFill>
                <a:cs typeface="+mn-ea"/>
                <a:sym typeface="+mn-lt"/>
              </a:rPr>
              <a:t>患者一线治疗</a:t>
            </a:r>
            <a:r>
              <a:rPr lang="zh-CN" altLang="en-US" sz="1800" dirty="0">
                <a:solidFill>
                  <a:schemeClr val="tx1"/>
                </a:solidFill>
                <a:cs typeface="+mn-ea"/>
                <a:sym typeface="+mn-lt"/>
              </a:rPr>
              <a:t>的</a:t>
            </a:r>
            <a:r>
              <a:rPr lang="en-US" altLang="zh-CN" sz="1800" dirty="0">
                <a:solidFill>
                  <a:schemeClr val="tx1"/>
                </a:solidFill>
                <a:cs typeface="+mn-ea"/>
                <a:sym typeface="+mn-lt"/>
              </a:rPr>
              <a:t>FLT3</a:t>
            </a:r>
            <a:r>
              <a:rPr lang="zh-CN" altLang="en-US" sz="1800" dirty="0">
                <a:solidFill>
                  <a:schemeClr val="tx1"/>
                </a:solidFill>
                <a:cs typeface="+mn-ea"/>
                <a:sym typeface="+mn-lt"/>
              </a:rPr>
              <a:t>靶向药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目录内无同适应症、同靶点药品，</a:t>
            </a:r>
            <a:r>
              <a:rPr lang="zh-CN" altLang="en-US" sz="1800" b="1" dirty="0">
                <a:solidFill>
                  <a:schemeClr val="accent1"/>
                </a:solidFill>
                <a:cs typeface="+mn-ea"/>
                <a:sym typeface="+mn-lt"/>
              </a:rPr>
              <a:t>填补医保目录空白</a:t>
            </a:r>
            <a:endParaRPr lang="en-US" altLang="zh-CN" sz="18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70FDCF9-EE10-4BDD-AE5D-5E8D1F7CAF04}"/>
              </a:ext>
            </a:extLst>
          </p:cNvPr>
          <p:cNvSpPr/>
          <p:nvPr/>
        </p:nvSpPr>
        <p:spPr>
          <a:xfrm>
            <a:off x="2505859" y="1429405"/>
            <a:ext cx="2185214" cy="5232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 anchorCtr="0">
            <a:spAutoFit/>
          </a:bodyPr>
          <a:lstStyle/>
          <a:p>
            <a:pPr algn="ctr"/>
            <a:r>
              <a:rPr lang="zh-CN" altLang="en-US" b="1" dirty="0">
                <a:solidFill>
                  <a:sysClr val="windowText" lastClr="000000"/>
                </a:solidFill>
                <a:cs typeface="+mn-ea"/>
                <a:sym typeface="+mn-lt"/>
              </a:rPr>
              <a:t>自荐参照：</a:t>
            </a: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空白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E533C8A-13B4-444C-952E-6A53F949E37B}"/>
              </a:ext>
            </a:extLst>
          </p:cNvPr>
          <p:cNvSpPr txBox="1"/>
          <p:nvPr/>
        </p:nvSpPr>
        <p:spPr>
          <a:xfrm>
            <a:off x="1182433" y="581025"/>
            <a:ext cx="1107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2"/>
                </a:solidFill>
                <a:cs typeface="+mn-ea"/>
                <a:sym typeface="+mn-lt"/>
              </a:rPr>
              <a:t>请您支持盐酸奎扎替尼片（维复泰</a:t>
            </a:r>
            <a:r>
              <a:rPr lang="en-US" altLang="zh-CN" sz="2800" b="1" baseline="30000" dirty="0">
                <a:solidFill>
                  <a:schemeClr val="accent2"/>
                </a:solidFill>
                <a:cs typeface="+mn-ea"/>
                <a:sym typeface="+mn-lt"/>
              </a:rPr>
              <a:t>®</a:t>
            </a:r>
            <a:r>
              <a:rPr lang="en-US" altLang="zh-CN" sz="2800" b="1" dirty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chemeClr val="accent2"/>
                </a:solidFill>
                <a:cs typeface="+mn-ea"/>
                <a:sym typeface="+mn-lt"/>
              </a:rPr>
              <a:t>）纳入国家</a:t>
            </a:r>
            <a:r>
              <a:rPr lang="zh-CN" altLang="en-US" sz="2800" b="1" u="sng" dirty="0">
                <a:solidFill>
                  <a:schemeClr val="accent2"/>
                </a:solidFill>
                <a:cs typeface="+mn-ea"/>
                <a:sym typeface="+mn-lt"/>
              </a:rPr>
              <a:t>基本医保目录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31F41051-B9DF-42D9-B5AB-AF49CB8BCC44}"/>
              </a:ext>
            </a:extLst>
          </p:cNvPr>
          <p:cNvSpPr/>
          <p:nvPr/>
        </p:nvSpPr>
        <p:spPr>
          <a:xfrm>
            <a:off x="6417469" y="2028825"/>
            <a:ext cx="6114379" cy="4670278"/>
          </a:xfrm>
          <a:prstGeom prst="roundRect">
            <a:avLst>
              <a:gd name="adj" fmla="val 1254"/>
            </a:avLst>
          </a:prstGeom>
          <a:solidFill>
            <a:schemeClr val="bg1"/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63500" algn="ctr" rotWithShape="0">
              <a:srgbClr val="662D9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lvl="1" indent="-342900" defTabSz="914400" font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CN" altLang="en-US" sz="1800" dirty="0">
                <a:solidFill>
                  <a:schemeClr val="tx1"/>
                </a:solidFill>
                <a:cs typeface="+mn-ea"/>
              </a:rPr>
              <a:t>一线患者</a:t>
            </a:r>
            <a:r>
              <a:rPr lang="en-US" altLang="zh-CN" sz="1800" b="1" dirty="0">
                <a:solidFill>
                  <a:schemeClr val="accent1"/>
                </a:solidFill>
                <a:cs typeface="+mn-ea"/>
              </a:rPr>
              <a:t>OS</a:t>
            </a:r>
            <a:r>
              <a:rPr lang="zh-CN" altLang="en-US" sz="1800" b="1" dirty="0">
                <a:solidFill>
                  <a:schemeClr val="accent1"/>
                </a:solidFill>
                <a:cs typeface="+mn-ea"/>
              </a:rPr>
              <a:t>翻倍</a:t>
            </a:r>
            <a:r>
              <a:rPr lang="zh-CN" altLang="en-US" sz="1800" dirty="0">
                <a:solidFill>
                  <a:schemeClr val="tx1"/>
                </a:solidFill>
                <a:cs typeface="+mn-ea"/>
              </a:rPr>
              <a:t>，突破现有治疗困境</a:t>
            </a:r>
          </a:p>
          <a:p>
            <a:pPr marL="719138" lvl="2" indent="-342900" defTabSz="914400" fontAlgn="ctr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chemeClr val="tx1"/>
                </a:solidFill>
                <a:cs typeface="+mn-ea"/>
              </a:rPr>
              <a:t>一线患者 </a:t>
            </a:r>
            <a:r>
              <a:rPr lang="en-US" altLang="zh-CN" sz="1400" b="1" dirty="0" err="1">
                <a:solidFill>
                  <a:schemeClr val="accent1"/>
                </a:solidFill>
                <a:cs typeface="+mn-ea"/>
              </a:rPr>
              <a:t>mOS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</a:rPr>
              <a:t>达 </a:t>
            </a:r>
            <a:r>
              <a:rPr lang="en-US" altLang="zh-CN" sz="1400" b="1" dirty="0">
                <a:solidFill>
                  <a:schemeClr val="accent1"/>
                </a:solidFill>
                <a:cs typeface="+mn-ea"/>
              </a:rPr>
              <a:t>31.9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</a:rPr>
              <a:t>个月</a:t>
            </a:r>
            <a:r>
              <a:rPr lang="zh-CN" altLang="en-US" sz="1400" dirty="0">
                <a:solidFill>
                  <a:schemeClr val="accent1"/>
                </a:solidFill>
                <a:cs typeface="+mn-ea"/>
              </a:rPr>
              <a:t>，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</a:rPr>
              <a:t>疗效翻倍</a:t>
            </a:r>
            <a:r>
              <a:rPr lang="zh-CN" altLang="en-US" sz="1400" dirty="0">
                <a:solidFill>
                  <a:schemeClr val="tx1"/>
                </a:solidFill>
                <a:cs typeface="+mn-ea"/>
              </a:rPr>
              <a:t>（ </a:t>
            </a:r>
            <a:r>
              <a:rPr lang="en-US" altLang="zh-CN" sz="1400" dirty="0">
                <a:solidFill>
                  <a:schemeClr val="tx1"/>
                </a:solidFill>
                <a:cs typeface="+mn-ea"/>
              </a:rPr>
              <a:t>vs</a:t>
            </a:r>
            <a:r>
              <a:rPr lang="zh-CN" altLang="en-US" sz="1400" dirty="0">
                <a:solidFill>
                  <a:schemeClr val="tx1"/>
                </a:solidFill>
                <a:cs typeface="+mn-ea"/>
              </a:rPr>
              <a:t>对照组 </a:t>
            </a:r>
            <a:r>
              <a:rPr lang="en-US" altLang="zh-CN" sz="1400" dirty="0">
                <a:solidFill>
                  <a:schemeClr val="tx1"/>
                </a:solidFill>
                <a:cs typeface="+mn-ea"/>
              </a:rPr>
              <a:t>15.1</a:t>
            </a:r>
            <a:r>
              <a:rPr lang="zh-CN" altLang="en-US" sz="1400" dirty="0">
                <a:solidFill>
                  <a:schemeClr val="tx1"/>
                </a:solidFill>
                <a:cs typeface="+mn-ea"/>
              </a:rPr>
              <a:t>个月），死亡风险下降</a:t>
            </a:r>
            <a:r>
              <a:rPr lang="en-US" altLang="zh-CN" sz="1400" dirty="0">
                <a:solidFill>
                  <a:schemeClr val="tx1"/>
                </a:solidFill>
                <a:cs typeface="+mn-ea"/>
              </a:rPr>
              <a:t>22%</a:t>
            </a:r>
          </a:p>
          <a:p>
            <a:pPr marL="719138" lvl="2" indent="-342900" defTabSz="914400" fontAlgn="ctr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chemeClr val="tx1"/>
                </a:solidFill>
                <a:cs typeface="+mn-ea"/>
              </a:rPr>
              <a:t>国际指南</a:t>
            </a:r>
            <a:r>
              <a:rPr lang="en-US" altLang="zh-CN" sz="1400" b="1" dirty="0">
                <a:solidFill>
                  <a:schemeClr val="accent1"/>
                </a:solidFill>
                <a:cs typeface="+mn-ea"/>
              </a:rPr>
              <a:t>I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</a:rPr>
              <a:t>级推荐</a:t>
            </a:r>
          </a:p>
          <a:p>
            <a:pPr marL="719138" lvl="2" indent="-342900" defTabSz="914400" fontAlgn="ctr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chemeClr val="tx1"/>
                </a:solidFill>
                <a:cs typeface="+mn-ea"/>
              </a:rPr>
              <a:t>较目录内</a:t>
            </a:r>
            <a:r>
              <a:rPr lang="en-US" altLang="zh-CN" sz="1400" dirty="0">
                <a:solidFill>
                  <a:schemeClr val="tx1"/>
                </a:solidFill>
                <a:cs typeface="+mn-ea"/>
              </a:rPr>
              <a:t>AML</a:t>
            </a:r>
            <a:r>
              <a:rPr lang="zh-CN" altLang="en-US" sz="1400" dirty="0">
                <a:solidFill>
                  <a:schemeClr val="tx1"/>
                </a:solidFill>
                <a:cs typeface="+mn-ea"/>
              </a:rPr>
              <a:t>其他靶点药物，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</a:rPr>
              <a:t>对患者获益提升最显著</a:t>
            </a:r>
            <a:r>
              <a:rPr lang="zh-CN" altLang="en-US" sz="1400" dirty="0">
                <a:solidFill>
                  <a:schemeClr val="tx1"/>
                </a:solidFill>
                <a:cs typeface="+mn-ea"/>
              </a:rPr>
              <a:t>（维奈克拉</a:t>
            </a:r>
            <a:r>
              <a:rPr lang="en-US" altLang="zh-CN" sz="1400" dirty="0" err="1">
                <a:solidFill>
                  <a:schemeClr val="tx1"/>
                </a:solidFill>
                <a:cs typeface="+mn-ea"/>
              </a:rPr>
              <a:t>mOS</a:t>
            </a:r>
            <a:r>
              <a:rPr lang="en-US" altLang="zh-CN" sz="1400" dirty="0">
                <a:solidFill>
                  <a:schemeClr val="tx1"/>
                </a:solidFill>
                <a:cs typeface="+mn-ea"/>
              </a:rPr>
              <a:t> 14.7</a:t>
            </a:r>
            <a:r>
              <a:rPr lang="zh-CN" altLang="en-US" sz="1400" dirty="0">
                <a:solidFill>
                  <a:schemeClr val="tx1"/>
                </a:solidFill>
                <a:cs typeface="+mn-ea"/>
              </a:rPr>
              <a:t>个月；艾伏尼布</a:t>
            </a:r>
            <a:r>
              <a:rPr lang="en-US" altLang="zh-CN" sz="1400" dirty="0" err="1">
                <a:solidFill>
                  <a:schemeClr val="tx1"/>
                </a:solidFill>
                <a:cs typeface="+mn-ea"/>
              </a:rPr>
              <a:t>mOS</a:t>
            </a:r>
            <a:r>
              <a:rPr lang="en-US" altLang="zh-CN" sz="1400" dirty="0">
                <a:solidFill>
                  <a:schemeClr val="tx1"/>
                </a:solidFill>
                <a:cs typeface="+mn-ea"/>
              </a:rPr>
              <a:t> 10.3</a:t>
            </a:r>
            <a:r>
              <a:rPr lang="zh-CN" altLang="en-US" sz="1400" dirty="0">
                <a:solidFill>
                  <a:schemeClr val="tx1"/>
                </a:solidFill>
                <a:cs typeface="+mn-ea"/>
              </a:rPr>
              <a:t>个月）</a:t>
            </a:r>
          </a:p>
          <a:p>
            <a:pPr marL="342900" lvl="1" indent="-342900" defTabSz="914400" font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CN" altLang="en-US" sz="1800" dirty="0">
                <a:solidFill>
                  <a:schemeClr val="tx1"/>
                </a:solidFill>
                <a:cs typeface="+mn-ea"/>
              </a:rPr>
              <a:t>整体安全可控</a:t>
            </a:r>
          </a:p>
          <a:p>
            <a:pPr marL="719138" lvl="2" indent="-342900" defTabSz="914400" fontAlgn="ctr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chemeClr val="tx1"/>
                </a:solidFill>
                <a:cs typeface="+mn-ea"/>
              </a:rPr>
              <a:t>自</a:t>
            </a:r>
            <a:r>
              <a:rPr lang="en-US" altLang="zh-CN" sz="1400" dirty="0">
                <a:solidFill>
                  <a:schemeClr val="tx1"/>
                </a:solidFill>
                <a:cs typeface="+mn-ea"/>
              </a:rPr>
              <a:t>2019</a:t>
            </a:r>
            <a:r>
              <a:rPr lang="zh-CN" altLang="en-US" sz="1400" dirty="0">
                <a:solidFill>
                  <a:schemeClr val="tx1"/>
                </a:solidFill>
                <a:cs typeface="+mn-ea"/>
              </a:rPr>
              <a:t>年，已在海外</a:t>
            </a:r>
            <a:r>
              <a:rPr lang="en-US" altLang="zh-CN" sz="1400" dirty="0">
                <a:solidFill>
                  <a:schemeClr val="tx1"/>
                </a:solidFill>
                <a:cs typeface="+mn-ea"/>
              </a:rPr>
              <a:t>33</a:t>
            </a:r>
            <a:r>
              <a:rPr lang="zh-CN" altLang="en-US" sz="1400" dirty="0">
                <a:solidFill>
                  <a:schemeClr val="tx1"/>
                </a:solidFill>
                <a:cs typeface="+mn-ea"/>
              </a:rPr>
              <a:t>个国家上市，未发现新的或显著安全性问题</a:t>
            </a:r>
          </a:p>
          <a:p>
            <a:pPr marL="719138" lvl="2" indent="-342900" defTabSz="914400" fontAlgn="ctr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chemeClr val="tx1"/>
                </a:solidFill>
                <a:cs typeface="+mn-ea"/>
              </a:rPr>
              <a:t>因</a:t>
            </a:r>
            <a:r>
              <a:rPr lang="en-US" altLang="zh-CN" sz="1400" dirty="0">
                <a:solidFill>
                  <a:schemeClr val="tx1"/>
                </a:solidFill>
                <a:cs typeface="+mn-ea"/>
              </a:rPr>
              <a:t>QT</a:t>
            </a:r>
            <a:r>
              <a:rPr lang="zh-CN" altLang="en-US" sz="1400" dirty="0">
                <a:solidFill>
                  <a:schemeClr val="tx1"/>
                </a:solidFill>
                <a:cs typeface="+mn-ea"/>
              </a:rPr>
              <a:t>间期延长导致停药</a:t>
            </a:r>
            <a:r>
              <a:rPr lang="en-US" altLang="zh-CN" sz="1400" dirty="0">
                <a:solidFill>
                  <a:schemeClr val="tx1"/>
                </a:solidFill>
                <a:cs typeface="+mn-ea"/>
              </a:rPr>
              <a:t>&lt;1%</a:t>
            </a:r>
            <a:r>
              <a:rPr lang="zh-CN" altLang="en-US" sz="1400" dirty="0">
                <a:solidFill>
                  <a:schemeClr val="tx1"/>
                </a:solidFill>
                <a:cs typeface="+mn-ea"/>
              </a:rPr>
              <a:t>，且临床监测与干预措施已较为成熟，关键性安全风险总体可控</a:t>
            </a:r>
          </a:p>
          <a:p>
            <a:pPr marL="342900" lvl="1" indent="-342900" defTabSz="914400" font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CN" altLang="en-US" sz="1800" dirty="0">
                <a:solidFill>
                  <a:schemeClr val="tx1"/>
                </a:solidFill>
                <a:cs typeface="+mn-ea"/>
              </a:rPr>
              <a:t>首个可用于全治疗阶段的</a:t>
            </a:r>
            <a:r>
              <a:rPr lang="en-US" altLang="zh-CN" sz="1800" dirty="0">
                <a:solidFill>
                  <a:schemeClr val="tx1"/>
                </a:solidFill>
                <a:cs typeface="+mn-ea"/>
              </a:rPr>
              <a:t>FLT3</a:t>
            </a:r>
            <a:r>
              <a:rPr lang="zh-CN" altLang="en-US" sz="1800" dirty="0">
                <a:solidFill>
                  <a:schemeClr val="tx1"/>
                </a:solidFill>
                <a:cs typeface="+mn-ea"/>
              </a:rPr>
              <a:t>抑制剂，获多国</a:t>
            </a:r>
            <a:r>
              <a:rPr lang="zh-CN" altLang="en-US" sz="1800" b="1" dirty="0">
                <a:solidFill>
                  <a:schemeClr val="accent1"/>
                </a:solidFill>
                <a:cs typeface="+mn-ea"/>
              </a:rPr>
              <a:t>优先审评、孤儿药认证</a:t>
            </a:r>
          </a:p>
          <a:p>
            <a:pPr marL="851896" lvl="1" indent="-342626" defTabSz="1018132" font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400" dirty="0">
              <a:solidFill>
                <a:schemeClr val="tx1"/>
              </a:solidFill>
              <a:latin typeface="F"/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spcBef>
                <a:spcPts val="600"/>
              </a:spcBef>
            </a:pPr>
            <a:endParaRPr lang="zh-CN" altLang="en-US" sz="18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2700870-82AC-4D80-8DEF-1C280E8D164F}"/>
              </a:ext>
            </a:extLst>
          </p:cNvPr>
          <p:cNvSpPr/>
          <p:nvPr/>
        </p:nvSpPr>
        <p:spPr>
          <a:xfrm>
            <a:off x="7985269" y="1429469"/>
            <a:ext cx="2978778" cy="52309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 defTabSz="1018132"/>
            <a:r>
              <a:rPr lang="zh-CN" altLang="en-US" sz="1999" b="1" dirty="0">
                <a:solidFill>
                  <a:sysClr val="windowText" lastClr="000000"/>
                </a:solidFill>
                <a:latin typeface="F"/>
                <a:ea typeface="微软雅黑"/>
                <a:cs typeface="+mn-ea"/>
                <a:sym typeface="+mn-lt"/>
              </a:rPr>
              <a:t>自荐评级：</a:t>
            </a:r>
            <a:r>
              <a:rPr lang="zh-CN" altLang="en-US" sz="2799" b="1" dirty="0">
                <a:solidFill>
                  <a:schemeClr val="accent1"/>
                </a:solidFill>
                <a:latin typeface="F"/>
                <a:ea typeface="微软雅黑"/>
                <a:cs typeface="+mn-ea"/>
                <a:sym typeface="+mn-lt"/>
              </a:rPr>
              <a:t>突破</a:t>
            </a:r>
          </a:p>
        </p:txBody>
      </p:sp>
    </p:spTree>
    <p:extLst>
      <p:ext uri="{BB962C8B-B14F-4D97-AF65-F5344CB8AC3E}">
        <p14:creationId xmlns:p14="http://schemas.microsoft.com/office/powerpoint/2010/main" val="408089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7841BA4-DCE1-472A-956B-47275E520C06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653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99" imgH="499" progId="TCLayout.ActiveDocument.1">
                  <p:embed/>
                </p:oleObj>
              </mc:Choice>
              <mc:Fallback>
                <p:oleObj name="think-cell 幻灯片" r:id="rId4" imgW="499" imgH="499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7841BA4-DCE1-472A-956B-47275E520C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3A1E2829-D83B-4CFB-81B4-CF1A53569FD5}"/>
              </a:ext>
            </a:extLst>
          </p:cNvPr>
          <p:cNvSpPr/>
          <p:nvPr/>
        </p:nvSpPr>
        <p:spPr>
          <a:xfrm>
            <a:off x="505616" y="4794072"/>
            <a:ext cx="1083600" cy="1959149"/>
          </a:xfrm>
          <a:prstGeom prst="roundRect">
            <a:avLst>
              <a:gd name="adj" fmla="val 1047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accent2"/>
                </a:solidFill>
                <a:cs typeface="+mn-ea"/>
                <a:sym typeface="+mn-lt"/>
              </a:rPr>
              <a:t>用法用量</a:t>
            </a: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BFF4FFCC-6B6D-48B5-A0E5-EED6A24265F2}"/>
              </a:ext>
            </a:extLst>
          </p:cNvPr>
          <p:cNvSpPr/>
          <p:nvPr/>
        </p:nvSpPr>
        <p:spPr>
          <a:xfrm>
            <a:off x="1535156" y="4817663"/>
            <a:ext cx="6099128" cy="1935558"/>
          </a:xfrm>
          <a:prstGeom prst="roundRect">
            <a:avLst>
              <a:gd name="adj" fmla="val 10472"/>
            </a:avLst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b="1" dirty="0">
              <a:solidFill>
                <a:srgbClr val="005A9B"/>
              </a:solidFill>
              <a:cs typeface="+mn-ea"/>
              <a:sym typeface="+mn-lt"/>
            </a:endParaRPr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8D550831-8918-46A0-8AFA-27CFB414B52F}"/>
              </a:ext>
            </a:extLst>
          </p:cNvPr>
          <p:cNvSpPr/>
          <p:nvPr/>
        </p:nvSpPr>
        <p:spPr>
          <a:xfrm flipV="1">
            <a:off x="7712869" y="1511707"/>
            <a:ext cx="533400" cy="5241513"/>
          </a:xfrm>
          <a:custGeom>
            <a:avLst/>
            <a:gdLst>
              <a:gd name="connsiteX0" fmla="*/ 1734610 w 1734610"/>
              <a:gd name="connsiteY0" fmla="*/ 3581470 h 3581470"/>
              <a:gd name="connsiteX1" fmla="*/ 1709869 w 1734610"/>
              <a:gd name="connsiteY1" fmla="*/ 3452669 h 3581470"/>
              <a:gd name="connsiteX2" fmla="*/ 159716 w 1734610"/>
              <a:gd name="connsiteY2" fmla="*/ 2339118 h 3581470"/>
              <a:gd name="connsiteX3" fmla="*/ 0 w 1734610"/>
              <a:gd name="connsiteY3" fmla="*/ 2332710 h 3581470"/>
              <a:gd name="connsiteX4" fmla="*/ 0 w 1734610"/>
              <a:gd name="connsiteY4" fmla="*/ 1248760 h 3581470"/>
              <a:gd name="connsiteX5" fmla="*/ 159716 w 1734610"/>
              <a:gd name="connsiteY5" fmla="*/ 1242352 h 3581470"/>
              <a:gd name="connsiteX6" fmla="*/ 1709869 w 1734610"/>
              <a:gd name="connsiteY6" fmla="*/ 128801 h 3581470"/>
              <a:gd name="connsiteX7" fmla="*/ 1734610 w 1734610"/>
              <a:gd name="connsiteY7" fmla="*/ 0 h 3581470"/>
              <a:gd name="connsiteX8" fmla="*/ 1734610 w 1734610"/>
              <a:gd name="connsiteY8" fmla="*/ 3581470 h 3581470"/>
              <a:gd name="connsiteX0" fmla="*/ 1734610 w 1734610"/>
              <a:gd name="connsiteY0" fmla="*/ 3581470 h 3581470"/>
              <a:gd name="connsiteX1" fmla="*/ 1709869 w 1734610"/>
              <a:gd name="connsiteY1" fmla="*/ 3452669 h 3581470"/>
              <a:gd name="connsiteX2" fmla="*/ 159716 w 1734610"/>
              <a:gd name="connsiteY2" fmla="*/ 2339118 h 3581470"/>
              <a:gd name="connsiteX3" fmla="*/ 0 w 1734610"/>
              <a:gd name="connsiteY3" fmla="*/ 2332710 h 3581470"/>
              <a:gd name="connsiteX4" fmla="*/ 0 w 1734610"/>
              <a:gd name="connsiteY4" fmla="*/ 1248760 h 3581470"/>
              <a:gd name="connsiteX5" fmla="*/ 54126 w 1734610"/>
              <a:gd name="connsiteY5" fmla="*/ 711296 h 3581470"/>
              <a:gd name="connsiteX6" fmla="*/ 1709869 w 1734610"/>
              <a:gd name="connsiteY6" fmla="*/ 128801 h 3581470"/>
              <a:gd name="connsiteX7" fmla="*/ 1734610 w 1734610"/>
              <a:gd name="connsiteY7" fmla="*/ 0 h 3581470"/>
              <a:gd name="connsiteX8" fmla="*/ 1734610 w 1734610"/>
              <a:gd name="connsiteY8" fmla="*/ 3581470 h 3581470"/>
              <a:gd name="connsiteX0" fmla="*/ 1734610 w 1734610"/>
              <a:gd name="connsiteY0" fmla="*/ 3581470 h 3581470"/>
              <a:gd name="connsiteX1" fmla="*/ 1709869 w 1734610"/>
              <a:gd name="connsiteY1" fmla="*/ 3452669 h 3581470"/>
              <a:gd name="connsiteX2" fmla="*/ 159716 w 1734610"/>
              <a:gd name="connsiteY2" fmla="*/ 2339118 h 3581470"/>
              <a:gd name="connsiteX3" fmla="*/ 16786 w 1734610"/>
              <a:gd name="connsiteY3" fmla="*/ 2610817 h 3581470"/>
              <a:gd name="connsiteX4" fmla="*/ 0 w 1734610"/>
              <a:gd name="connsiteY4" fmla="*/ 1248760 h 3581470"/>
              <a:gd name="connsiteX5" fmla="*/ 54126 w 1734610"/>
              <a:gd name="connsiteY5" fmla="*/ 711296 h 3581470"/>
              <a:gd name="connsiteX6" fmla="*/ 1709869 w 1734610"/>
              <a:gd name="connsiteY6" fmla="*/ 128801 h 3581470"/>
              <a:gd name="connsiteX7" fmla="*/ 1734610 w 1734610"/>
              <a:gd name="connsiteY7" fmla="*/ 0 h 3581470"/>
              <a:gd name="connsiteX8" fmla="*/ 1734610 w 1734610"/>
              <a:gd name="connsiteY8" fmla="*/ 3581470 h 3581470"/>
              <a:gd name="connsiteX0" fmla="*/ 1734610 w 1734610"/>
              <a:gd name="connsiteY0" fmla="*/ 3581470 h 3581470"/>
              <a:gd name="connsiteX1" fmla="*/ 1709869 w 1734610"/>
              <a:gd name="connsiteY1" fmla="*/ 3452669 h 3581470"/>
              <a:gd name="connsiteX2" fmla="*/ 59014 w 1734610"/>
              <a:gd name="connsiteY2" fmla="*/ 2619486 h 3581470"/>
              <a:gd name="connsiteX3" fmla="*/ 16786 w 1734610"/>
              <a:gd name="connsiteY3" fmla="*/ 2610817 h 3581470"/>
              <a:gd name="connsiteX4" fmla="*/ 0 w 1734610"/>
              <a:gd name="connsiteY4" fmla="*/ 1248760 h 3581470"/>
              <a:gd name="connsiteX5" fmla="*/ 54126 w 1734610"/>
              <a:gd name="connsiteY5" fmla="*/ 711296 h 3581470"/>
              <a:gd name="connsiteX6" fmla="*/ 1709869 w 1734610"/>
              <a:gd name="connsiteY6" fmla="*/ 128801 h 3581470"/>
              <a:gd name="connsiteX7" fmla="*/ 1734610 w 1734610"/>
              <a:gd name="connsiteY7" fmla="*/ 0 h 3581470"/>
              <a:gd name="connsiteX8" fmla="*/ 1734610 w 1734610"/>
              <a:gd name="connsiteY8" fmla="*/ 3581470 h 3581470"/>
              <a:gd name="connsiteX0" fmla="*/ 1784957 w 1784957"/>
              <a:gd name="connsiteY0" fmla="*/ 3581470 h 3581470"/>
              <a:gd name="connsiteX1" fmla="*/ 1760216 w 1784957"/>
              <a:gd name="connsiteY1" fmla="*/ 3452669 h 3581470"/>
              <a:gd name="connsiteX2" fmla="*/ 109361 w 1784957"/>
              <a:gd name="connsiteY2" fmla="*/ 2619486 h 3581470"/>
              <a:gd name="connsiteX3" fmla="*/ 0 w 1784957"/>
              <a:gd name="connsiteY3" fmla="*/ 2864052 h 3581470"/>
              <a:gd name="connsiteX4" fmla="*/ 50347 w 1784957"/>
              <a:gd name="connsiteY4" fmla="*/ 1248760 h 3581470"/>
              <a:gd name="connsiteX5" fmla="*/ 104473 w 1784957"/>
              <a:gd name="connsiteY5" fmla="*/ 711296 h 3581470"/>
              <a:gd name="connsiteX6" fmla="*/ 1760216 w 1784957"/>
              <a:gd name="connsiteY6" fmla="*/ 128801 h 3581470"/>
              <a:gd name="connsiteX7" fmla="*/ 1784957 w 1784957"/>
              <a:gd name="connsiteY7" fmla="*/ 0 h 3581470"/>
              <a:gd name="connsiteX8" fmla="*/ 1784957 w 1784957"/>
              <a:gd name="connsiteY8" fmla="*/ 3581470 h 3581470"/>
              <a:gd name="connsiteX0" fmla="*/ 1809867 w 1809867"/>
              <a:gd name="connsiteY0" fmla="*/ 3581470 h 3581470"/>
              <a:gd name="connsiteX1" fmla="*/ 1785126 w 1809867"/>
              <a:gd name="connsiteY1" fmla="*/ 3452669 h 3581470"/>
              <a:gd name="connsiteX2" fmla="*/ 0 w 1809867"/>
              <a:gd name="connsiteY2" fmla="*/ 2854633 h 3581470"/>
              <a:gd name="connsiteX3" fmla="*/ 24910 w 1809867"/>
              <a:gd name="connsiteY3" fmla="*/ 2864052 h 3581470"/>
              <a:gd name="connsiteX4" fmla="*/ 75257 w 1809867"/>
              <a:gd name="connsiteY4" fmla="*/ 1248760 h 3581470"/>
              <a:gd name="connsiteX5" fmla="*/ 129383 w 1809867"/>
              <a:gd name="connsiteY5" fmla="*/ 711296 h 3581470"/>
              <a:gd name="connsiteX6" fmla="*/ 1785126 w 1809867"/>
              <a:gd name="connsiteY6" fmla="*/ 128801 h 3581470"/>
              <a:gd name="connsiteX7" fmla="*/ 1809867 w 1809867"/>
              <a:gd name="connsiteY7" fmla="*/ 0 h 3581470"/>
              <a:gd name="connsiteX8" fmla="*/ 1809867 w 1809867"/>
              <a:gd name="connsiteY8" fmla="*/ 3581470 h 358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9867" h="3581470">
                <a:moveTo>
                  <a:pt x="1809867" y="3581470"/>
                </a:moveTo>
                <a:lnTo>
                  <a:pt x="1785126" y="3452669"/>
                </a:lnTo>
                <a:cubicBezTo>
                  <a:pt x="1632157" y="2858720"/>
                  <a:pt x="772077" y="2916932"/>
                  <a:pt x="0" y="2854633"/>
                </a:cubicBezTo>
                <a:lnTo>
                  <a:pt x="24910" y="2864052"/>
                </a:lnTo>
                <a:lnTo>
                  <a:pt x="75257" y="1248760"/>
                </a:lnTo>
                <a:cubicBezTo>
                  <a:pt x="128496" y="1246624"/>
                  <a:pt x="76144" y="713432"/>
                  <a:pt x="129383" y="711296"/>
                </a:cubicBezTo>
                <a:cubicBezTo>
                  <a:pt x="901460" y="648997"/>
                  <a:pt x="1632157" y="722750"/>
                  <a:pt x="1785126" y="128801"/>
                </a:cubicBezTo>
                <a:lnTo>
                  <a:pt x="1809867" y="0"/>
                </a:lnTo>
                <a:lnTo>
                  <a:pt x="1809867" y="3581470"/>
                </a:lnTo>
                <a:close/>
              </a:path>
            </a:pathLst>
          </a:custGeom>
          <a:gradFill>
            <a:gsLst>
              <a:gs pos="64000">
                <a:schemeClr val="accent2">
                  <a:lumMod val="20000"/>
                  <a:lumOff val="80000"/>
                  <a:alpha val="50000"/>
                </a:schemeClr>
              </a:gs>
              <a:gs pos="100000">
                <a:schemeClr val="accent2">
                  <a:lumMod val="20000"/>
                  <a:lumOff val="80000"/>
                  <a:alpha val="70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defTabSz="429895">
              <a:defRPr/>
            </a:pPr>
            <a:endParaRPr lang="zh-CN" altLang="en-US" sz="84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2D5D04F5-97A6-40A5-A89E-B6E0B263A88B}"/>
              </a:ext>
            </a:extLst>
          </p:cNvPr>
          <p:cNvSpPr/>
          <p:nvPr/>
        </p:nvSpPr>
        <p:spPr>
          <a:xfrm>
            <a:off x="8246269" y="1511712"/>
            <a:ext cx="4690738" cy="5241514"/>
          </a:xfrm>
          <a:prstGeom prst="roundRect">
            <a:avLst>
              <a:gd name="adj" fmla="val 1254"/>
            </a:avLst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63500" algn="ctr" rotWithShape="0">
              <a:srgbClr val="662D9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F61BA8-DB6B-8053-C3E2-36AEDD451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zh-CN" altLang="en-US" dirty="0"/>
              <a:t>奎扎替尼是中国首个且唯一用于 </a:t>
            </a:r>
            <a:r>
              <a:rPr lang="en-US" altLang="zh-CN" dirty="0"/>
              <a:t>FLT3-ITD</a:t>
            </a:r>
            <a:r>
              <a:rPr lang="zh-CN" altLang="en-US" dirty="0"/>
              <a:t>突变</a:t>
            </a:r>
            <a:r>
              <a:rPr lang="en-US" altLang="zh-CN" dirty="0"/>
              <a:t>AML</a:t>
            </a:r>
            <a:r>
              <a:rPr lang="zh-CN" altLang="en-US" dirty="0"/>
              <a:t>患者一线治疗的高选择性抑制剂，显著提升患者生存获益，填补临床空白，为患者带来适宜性更高且有效的治疗选择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C55B58B-FEB9-41CA-9CFB-B5A818A7DA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AF792C-44F3-4FBC-B168-E1E39C73619B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2304111-5A56-44A4-BF1B-A807CF8694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zh-CN" altLang="en-US" dirty="0"/>
              <a:t>* </a:t>
            </a:r>
            <a:r>
              <a:rPr lang="en-US" altLang="zh-CN" dirty="0"/>
              <a:t>FLT3</a:t>
            </a:r>
            <a:r>
              <a:rPr lang="zh-CN" altLang="en-US" dirty="0"/>
              <a:t>突变的检测要求参照说明书</a:t>
            </a:r>
            <a:r>
              <a:rPr lang="en-US" altLang="zh-CN" dirty="0"/>
              <a:t>【</a:t>
            </a:r>
            <a:r>
              <a:rPr lang="zh-CN" altLang="en-US" dirty="0"/>
              <a:t>用法用量</a:t>
            </a:r>
            <a:r>
              <a:rPr lang="en-US" altLang="zh-CN" dirty="0"/>
              <a:t>】</a:t>
            </a:r>
          </a:p>
          <a:p>
            <a:endParaRPr lang="zh-CN" altLang="en-US" dirty="0"/>
          </a:p>
        </p:txBody>
      </p:sp>
      <p:graphicFrame>
        <p:nvGraphicFramePr>
          <p:cNvPr id="42" name="表格 41">
            <a:extLst>
              <a:ext uri="{FF2B5EF4-FFF2-40B4-BE49-F238E27FC236}">
                <a16:creationId xmlns:a16="http://schemas.microsoft.com/office/drawing/2014/main" id="{D797F7EC-8AC3-48C7-ACFE-D67BC6A33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12619"/>
              </p:ext>
            </p:extLst>
          </p:nvPr>
        </p:nvGraphicFramePr>
        <p:xfrm>
          <a:off x="1634427" y="4848225"/>
          <a:ext cx="5900587" cy="1874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3895">
                  <a:extLst>
                    <a:ext uri="{9D8B030D-6E8A-4147-A177-3AD203B41FA5}">
                      <a16:colId xmlns:a16="http://schemas.microsoft.com/office/drawing/2014/main" val="2303125257"/>
                    </a:ext>
                  </a:extLst>
                </a:gridCol>
                <a:gridCol w="1414840">
                  <a:extLst>
                    <a:ext uri="{9D8B030D-6E8A-4147-A177-3AD203B41FA5}">
                      <a16:colId xmlns:a16="http://schemas.microsoft.com/office/drawing/2014/main" val="597387311"/>
                    </a:ext>
                  </a:extLst>
                </a:gridCol>
                <a:gridCol w="1203951">
                  <a:extLst>
                    <a:ext uri="{9D8B030D-6E8A-4147-A177-3AD203B41FA5}">
                      <a16:colId xmlns:a16="http://schemas.microsoft.com/office/drawing/2014/main" val="2070213878"/>
                    </a:ext>
                  </a:extLst>
                </a:gridCol>
                <a:gridCol w="2407901">
                  <a:extLst>
                    <a:ext uri="{9D8B030D-6E8A-4147-A177-3AD203B41FA5}">
                      <a16:colId xmlns:a16="http://schemas.microsoft.com/office/drawing/2014/main" val="518050608"/>
                    </a:ext>
                  </a:extLst>
                </a:gridCol>
              </a:tblGrid>
              <a:tr h="185427">
                <a:tc>
                  <a:txBody>
                    <a:bodyPr/>
                    <a:lstStyle/>
                    <a:p>
                      <a:pPr algn="ctr"/>
                      <a:endParaRPr lang="zh-CN" altLang="en-US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诱导治疗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巩固治疗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维持治疗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6168588"/>
                  </a:ext>
                </a:extLst>
              </a:tr>
              <a:tr h="407939">
                <a:tc>
                  <a:txBody>
                    <a:bodyPr/>
                    <a:lstStyle/>
                    <a:p>
                      <a:pPr marL="0" marR="0" lvl="0" indent="0" algn="ctr" defTabSz="1008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开始使用</a:t>
                      </a:r>
                      <a:endParaRPr lang="en-US" altLang="zh-CN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marL="0" marR="0" lvl="0" indent="0" algn="ctr" defTabSz="1008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时间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与标准强化疗联合使用（</a:t>
                      </a:r>
                      <a:r>
                        <a:rPr lang="en-US" altLang="zh-CN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7+3</a:t>
                      </a:r>
                      <a:r>
                        <a:rPr lang="zh-CN" altLang="en-US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方案）</a:t>
                      </a:r>
                      <a:endParaRPr lang="en-US" altLang="zh-CN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zh-CN" altLang="en-US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第</a:t>
                      </a:r>
                      <a:r>
                        <a:rPr lang="en-US" altLang="zh-CN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8</a:t>
                      </a:r>
                      <a:r>
                        <a:rPr lang="zh-CN" altLang="en-US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天开始使用</a:t>
                      </a:r>
                      <a:endParaRPr lang="zh-CN" alt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sym typeface="+mn-lt"/>
                        </a:rPr>
                        <a:t>与阿糖胞苷联合使用</a:t>
                      </a:r>
                      <a:endParaRPr lang="en-US" altLang="zh-CN" sz="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sym typeface="+mn-lt"/>
                      </a:endParaRPr>
                    </a:p>
                    <a:p>
                      <a:pPr algn="l"/>
                      <a:r>
                        <a:rPr lang="zh-CN" altLang="en-US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sym typeface="+mn-lt"/>
                        </a:rPr>
                        <a:t>从第</a:t>
                      </a:r>
                      <a:r>
                        <a:rPr lang="en-US" altLang="zh-CN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sym typeface="+mn-lt"/>
                        </a:rPr>
                        <a:t>6</a:t>
                      </a:r>
                      <a:r>
                        <a:rPr lang="zh-CN" altLang="en-US" sz="9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sym typeface="+mn-lt"/>
                        </a:rPr>
                        <a:t>天开始使用</a:t>
                      </a:r>
                      <a:endParaRPr lang="en-US" altLang="zh-CN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+mn-ea"/>
                        <a:sym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从第</a:t>
                      </a:r>
                      <a:r>
                        <a:rPr lang="en-US" altLang="zh-CN" sz="90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</a:t>
                      </a:r>
                      <a:r>
                        <a:rPr lang="zh-CN" altLang="en-US" sz="90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天开始，单药使用</a:t>
                      </a:r>
                      <a:endParaRPr lang="zh-CN" alt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8358536"/>
                  </a:ext>
                </a:extLst>
              </a:tr>
              <a:tr h="51919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剂量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35.4 mg(2×17.7 mg)</a:t>
                      </a:r>
                    </a:p>
                    <a:p>
                      <a:pPr algn="l"/>
                      <a:r>
                        <a:rPr lang="zh-CN" altLang="en-US" sz="90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每日一次</a:t>
                      </a:r>
                      <a:endParaRPr lang="zh-CN" alt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35.4 mg(2×17.7 mg)</a:t>
                      </a:r>
                    </a:p>
                    <a:p>
                      <a:pPr marL="0" marR="0" lvl="0" indent="0" algn="l" defTabSz="1008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每日一次</a:t>
                      </a:r>
                      <a:endParaRPr lang="zh-CN" alt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起始剂量为</a:t>
                      </a:r>
                      <a:r>
                        <a:rPr lang="en-US" altLang="zh-CN" sz="90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26.5 mg</a:t>
                      </a:r>
                      <a:r>
                        <a:rPr lang="zh-CN" altLang="en-US" sz="90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，每日一次；两周后，如果</a:t>
                      </a:r>
                      <a:r>
                        <a:rPr lang="en-US" altLang="zh-CN" sz="90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QTcF≤450 </a:t>
                      </a:r>
                      <a:r>
                        <a:rPr lang="en-US" altLang="zh-CN" sz="900" u="none" strike="noStrike" kern="1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ms</a:t>
                      </a:r>
                      <a:r>
                        <a:rPr lang="zh-CN" altLang="en-US" sz="90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，则剂量应增加至</a:t>
                      </a:r>
                      <a:r>
                        <a:rPr lang="en-US" altLang="zh-CN" sz="90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53 mg</a:t>
                      </a:r>
                      <a:r>
                        <a:rPr lang="zh-CN" altLang="en-US" sz="90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每日一次。如果在诱导和</a:t>
                      </a:r>
                      <a:r>
                        <a:rPr lang="en-US" altLang="zh-CN" sz="90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/</a:t>
                      </a:r>
                      <a:r>
                        <a:rPr lang="zh-CN" altLang="en-US" sz="90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或巩固治疗期间观察到</a:t>
                      </a:r>
                      <a:r>
                        <a:rPr lang="en-US" altLang="zh-CN" sz="900" u="none" strike="noStrike" kern="1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QTcF</a:t>
                      </a:r>
                      <a:r>
                        <a:rPr lang="en-US" altLang="zh-CN" sz="90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&gt;500 </a:t>
                      </a:r>
                      <a:r>
                        <a:rPr lang="en-US" altLang="zh-CN" sz="900" u="none" strike="noStrike" kern="1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ms</a:t>
                      </a:r>
                      <a:r>
                        <a:rPr lang="zh-CN" altLang="en-US" sz="90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，则维持</a:t>
                      </a:r>
                      <a:r>
                        <a:rPr lang="en-US" altLang="zh-CN" sz="90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26.5 mg</a:t>
                      </a:r>
                      <a:r>
                        <a:rPr lang="zh-CN" altLang="en-US" sz="90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每日一次剂量</a:t>
                      </a:r>
                      <a:endParaRPr lang="zh-CN" alt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4962134"/>
                  </a:ext>
                </a:extLst>
              </a:tr>
              <a:tr h="40793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持续时间</a:t>
                      </a:r>
                      <a:endParaRPr lang="en-US" altLang="zh-CN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altLang="zh-CN" sz="9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*28</a:t>
                      </a:r>
                      <a:r>
                        <a:rPr lang="zh-CN" altLang="en-US" sz="9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天为一个</a:t>
                      </a:r>
                      <a:r>
                        <a:rPr lang="zh-CN" altLang="en-US" sz="900" b="1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治疗</a:t>
                      </a:r>
                      <a:r>
                        <a:rPr lang="zh-CN" altLang="en-US" sz="9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周期</a:t>
                      </a:r>
                      <a:endParaRPr lang="en-US" altLang="zh-CN" sz="9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每个周期治疗 </a:t>
                      </a:r>
                      <a:r>
                        <a:rPr lang="en-US" altLang="zh-CN" sz="90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 </a:t>
                      </a:r>
                      <a:r>
                        <a:rPr lang="zh-CN" altLang="en-US" sz="90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周</a:t>
                      </a:r>
                      <a:endParaRPr lang="en-US" altLang="zh-CN" sz="900" u="none" strike="noStrike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zh-CN" altLang="en-US" sz="90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最多可接受</a:t>
                      </a:r>
                      <a:r>
                        <a:rPr lang="en-US" altLang="zh-CN" sz="90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</a:t>
                      </a:r>
                      <a:r>
                        <a:rPr lang="zh-CN" altLang="en-US" sz="90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个周期</a:t>
                      </a:r>
                      <a:endParaRPr lang="en-US" altLang="zh-CN" sz="900" u="none" strike="noStrike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每个周期治疗 </a:t>
                      </a:r>
                      <a:r>
                        <a:rPr lang="en-US" altLang="zh-CN" sz="90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 </a:t>
                      </a:r>
                      <a:r>
                        <a:rPr lang="zh-CN" altLang="en-US" sz="90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周</a:t>
                      </a:r>
                      <a:endParaRPr lang="en-US" altLang="zh-CN" sz="900" u="none" strike="noStrike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zh-CN" altLang="en-US" sz="90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最多可接受</a:t>
                      </a:r>
                      <a:r>
                        <a:rPr lang="en-US" altLang="zh-CN" sz="90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</a:t>
                      </a:r>
                      <a:r>
                        <a:rPr lang="zh-CN" altLang="en-US" sz="90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个周期</a:t>
                      </a:r>
                      <a:endParaRPr lang="en-US" altLang="zh-CN" sz="900" u="none" strike="noStrike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每日一次，周期之间无间断</a:t>
                      </a:r>
                      <a:endParaRPr lang="en-US" altLang="zh-CN" sz="900" u="none" strike="noStrike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zh-CN" altLang="en-US" sz="900" b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单药最多维持</a:t>
                      </a:r>
                      <a:r>
                        <a:rPr lang="en-US" altLang="zh-CN" sz="900" b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36</a:t>
                      </a:r>
                      <a:r>
                        <a:rPr lang="zh-CN" altLang="en-US" sz="900" b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个周期</a:t>
                      </a:r>
                      <a:endParaRPr lang="zh-CN" alt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7087064"/>
                  </a:ext>
                </a:extLst>
              </a:tr>
            </a:tbl>
          </a:graphicData>
        </a:graphic>
      </p:graphicFrame>
      <p:sp>
        <p:nvSpPr>
          <p:cNvPr id="55" name="文本框 54">
            <a:extLst>
              <a:ext uri="{FF2B5EF4-FFF2-40B4-BE49-F238E27FC236}">
                <a16:creationId xmlns:a16="http://schemas.microsoft.com/office/drawing/2014/main" id="{F5475D2B-CA19-4DA6-9648-0A7104C1FD36}"/>
              </a:ext>
            </a:extLst>
          </p:cNvPr>
          <p:cNvSpPr txBox="1"/>
          <p:nvPr/>
        </p:nvSpPr>
        <p:spPr>
          <a:xfrm>
            <a:off x="8343738" y="1614447"/>
            <a:ext cx="4495800" cy="210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cs typeface="+mn-ea"/>
                <a:sym typeface="+mn-lt"/>
              </a:rPr>
              <a:t>自荐参照：</a:t>
            </a: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空白</a:t>
            </a:r>
            <a:endParaRPr lang="en-US" altLang="zh-CN" sz="1600" b="1" i="1" u="sng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dirty="0">
                <a:cs typeface="+mn-ea"/>
                <a:sym typeface="+mn-lt"/>
              </a:rPr>
              <a:t>理由：</a:t>
            </a:r>
            <a:endParaRPr lang="en-US" altLang="zh-CN" sz="1600" b="1" dirty="0">
              <a:cs typeface="+mn-ea"/>
              <a:sym typeface="+mn-lt"/>
            </a:endParaRPr>
          </a:p>
          <a:p>
            <a:pPr marL="180975" indent="-180975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CN" altLang="en-US" sz="1400" b="1" dirty="0">
                <a:cs typeface="+mn-ea"/>
                <a:sym typeface="+mn-lt"/>
              </a:rPr>
              <a:t>目录内无同适应症、同靶点药品</a:t>
            </a:r>
            <a:endParaRPr lang="en-US" altLang="zh-CN" sz="1400" b="1" dirty="0">
              <a:cs typeface="+mn-ea"/>
            </a:endParaRPr>
          </a:p>
          <a:p>
            <a:pPr marL="180975" indent="-180975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CN" altLang="en-US" sz="1400" b="1" dirty="0">
                <a:cs typeface="+mn-ea"/>
              </a:rPr>
              <a:t>中国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</a:rPr>
              <a:t>首个且唯一用于</a:t>
            </a:r>
            <a:r>
              <a:rPr lang="en-US" altLang="zh-CN" sz="1400" b="1" dirty="0">
                <a:cs typeface="+mn-ea"/>
              </a:rPr>
              <a:t>AML</a:t>
            </a:r>
            <a:r>
              <a:rPr lang="zh-CN" altLang="en-US" sz="1400" b="1" dirty="0">
                <a:cs typeface="+mn-ea"/>
              </a:rPr>
              <a:t>一线治疗的</a:t>
            </a:r>
            <a:r>
              <a:rPr lang="en-US" altLang="zh-CN" sz="1400" b="1" dirty="0">
                <a:cs typeface="+mn-ea"/>
              </a:rPr>
              <a:t>FLT3</a:t>
            </a:r>
            <a:r>
              <a:rPr lang="zh-CN" altLang="en-US" sz="1400" b="1" dirty="0">
                <a:cs typeface="+mn-ea"/>
              </a:rPr>
              <a:t>高选择性抑制剂</a:t>
            </a:r>
            <a:endParaRPr lang="en-US" altLang="zh-CN" sz="1400" b="1" dirty="0"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07AF2A3C-DB83-42F8-891B-BF25FEBB4DA1}"/>
              </a:ext>
            </a:extLst>
          </p:cNvPr>
          <p:cNvSpPr txBox="1"/>
          <p:nvPr/>
        </p:nvSpPr>
        <p:spPr>
          <a:xfrm>
            <a:off x="8343739" y="3933825"/>
            <a:ext cx="4495799" cy="2500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cs typeface="+mn-ea"/>
                <a:sym typeface="+mn-lt"/>
              </a:rPr>
              <a:t>自荐评级：</a:t>
            </a: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突破</a:t>
            </a:r>
            <a:endParaRPr lang="en-US" altLang="zh-CN" sz="1600" b="1" i="1" u="sng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dirty="0">
                <a:cs typeface="+mn-ea"/>
                <a:sym typeface="+mn-lt"/>
              </a:rPr>
              <a:t>理由：</a:t>
            </a:r>
            <a:endParaRPr lang="en-US" altLang="zh-CN" sz="1600" b="1" dirty="0">
              <a:cs typeface="+mn-ea"/>
              <a:sym typeface="+mn-lt"/>
            </a:endParaRPr>
          </a:p>
          <a:p>
            <a:pPr marL="180975" indent="-180975" defTabSz="9144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</a:rPr>
              <a:t>唯一</a:t>
            </a:r>
            <a:r>
              <a:rPr lang="zh-CN" altLang="en-US" sz="1400" b="1" dirty="0">
                <a:cs typeface="+mn-ea"/>
              </a:rPr>
              <a:t>用于</a:t>
            </a:r>
            <a:r>
              <a:rPr lang="en-US" altLang="zh-CN" sz="1400" b="1" dirty="0">
                <a:cs typeface="+mn-ea"/>
              </a:rPr>
              <a:t>FLT3-ITD</a:t>
            </a:r>
            <a:r>
              <a:rPr lang="zh-CN" altLang="en-US" sz="1400" b="1" dirty="0">
                <a:cs typeface="+mn-ea"/>
              </a:rPr>
              <a:t>突变</a:t>
            </a:r>
            <a:r>
              <a:rPr lang="en-US" altLang="zh-CN" sz="1400" b="1" dirty="0">
                <a:cs typeface="+mn-ea"/>
              </a:rPr>
              <a:t>AML</a:t>
            </a:r>
            <a:r>
              <a:rPr lang="zh-CN" altLang="en-US" sz="1400" b="1" dirty="0">
                <a:cs typeface="+mn-ea"/>
              </a:rPr>
              <a:t>患者的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</a:rPr>
              <a:t>一线治疗靶向药</a:t>
            </a:r>
            <a:endParaRPr lang="en-US" altLang="zh-CN" sz="1400" b="1" dirty="0">
              <a:solidFill>
                <a:schemeClr val="accent1"/>
              </a:solidFill>
              <a:cs typeface="+mn-ea"/>
            </a:endParaRPr>
          </a:p>
          <a:p>
            <a:pPr marL="180975" indent="-180975" defTabSz="9144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一线患者</a:t>
            </a:r>
            <a:r>
              <a:rPr lang="en-US" altLang="zh-CN" sz="1400" b="1" dirty="0">
                <a:solidFill>
                  <a:schemeClr val="accent1"/>
                </a:solidFill>
                <a:cs typeface="+mn-ea"/>
                <a:sym typeface="+mn-lt"/>
              </a:rPr>
              <a:t> OS 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翻倍</a:t>
            </a:r>
            <a:r>
              <a:rPr lang="zh-CN" altLang="en-US" sz="1400" b="1" dirty="0">
                <a:cs typeface="+mn-ea"/>
                <a:sym typeface="+mn-lt"/>
              </a:rPr>
              <a:t>（</a:t>
            </a:r>
            <a:r>
              <a:rPr lang="en-US" altLang="zh-CN" sz="1400" b="1" dirty="0">
                <a:cs typeface="+mn-ea"/>
                <a:sym typeface="+mn-lt"/>
              </a:rPr>
              <a:t>31.9</a:t>
            </a:r>
            <a:r>
              <a:rPr lang="zh-CN" altLang="en-US" sz="1400" b="1" dirty="0">
                <a:cs typeface="+mn-ea"/>
                <a:sym typeface="+mn-lt"/>
              </a:rPr>
              <a:t>个月 </a:t>
            </a:r>
            <a:r>
              <a:rPr lang="en-US" altLang="zh-CN" sz="1400" b="1" dirty="0">
                <a:cs typeface="+mn-ea"/>
                <a:sym typeface="+mn-lt"/>
              </a:rPr>
              <a:t>vs 15.1</a:t>
            </a:r>
            <a:r>
              <a:rPr lang="zh-CN" altLang="en-US" sz="1400" b="1" dirty="0">
                <a:cs typeface="+mn-ea"/>
                <a:sym typeface="+mn-lt"/>
              </a:rPr>
              <a:t>个月），突破现有治疗困境</a:t>
            </a:r>
            <a:endParaRPr lang="en-US" altLang="zh-CN" sz="1400" b="1" dirty="0">
              <a:cs typeface="+mn-ea"/>
              <a:sym typeface="+mn-lt"/>
            </a:endParaRPr>
          </a:p>
          <a:p>
            <a:pPr marL="180975" indent="-180975" defTabSz="9144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zh-CN" altLang="zh-CN" sz="1400" b="1" dirty="0">
                <a:cs typeface="+mn-ea"/>
              </a:rPr>
              <a:t>填补国家认定的临床</a:t>
            </a:r>
            <a:r>
              <a:rPr lang="zh-CN" altLang="en-US" sz="1400" b="1" dirty="0">
                <a:cs typeface="+mn-ea"/>
              </a:rPr>
              <a:t>药品</a:t>
            </a:r>
            <a:r>
              <a:rPr lang="zh-CN" altLang="zh-CN" sz="1400" b="1" dirty="0">
                <a:cs typeface="+mn-ea"/>
              </a:rPr>
              <a:t>短缺治疗领域</a:t>
            </a:r>
            <a:endParaRPr lang="en-US" altLang="zh-CN" sz="1400" b="1" dirty="0">
              <a:cs typeface="+mn-ea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94C2E03-E2F3-48CD-81D7-AED29015CB69}"/>
              </a:ext>
            </a:extLst>
          </p:cNvPr>
          <p:cNvGrpSpPr/>
          <p:nvPr/>
        </p:nvGrpSpPr>
        <p:grpSpPr>
          <a:xfrm>
            <a:off x="4185534" y="1501792"/>
            <a:ext cx="3437176" cy="469748"/>
            <a:chOff x="4432667" y="1361636"/>
            <a:chExt cx="3437176" cy="469748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3E460269-C932-4D82-B7D5-CBEEA948FF3F}"/>
                </a:ext>
              </a:extLst>
            </p:cNvPr>
            <p:cNvSpPr/>
            <p:nvPr/>
          </p:nvSpPr>
          <p:spPr>
            <a:xfrm>
              <a:off x="4432667" y="1363384"/>
              <a:ext cx="1049897" cy="468000"/>
            </a:xfrm>
            <a:prstGeom prst="roundRect">
              <a:avLst>
                <a:gd name="adj" fmla="val 104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商品名</a:t>
              </a: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6F128AED-469D-4D1E-A50C-6786C55D1F63}"/>
                </a:ext>
              </a:extLst>
            </p:cNvPr>
            <p:cNvSpPr/>
            <p:nvPr/>
          </p:nvSpPr>
          <p:spPr>
            <a:xfrm>
              <a:off x="5449720" y="1361636"/>
              <a:ext cx="2420123" cy="468000"/>
            </a:xfrm>
            <a:prstGeom prst="roundRect">
              <a:avLst>
                <a:gd name="adj" fmla="val 10472"/>
              </a:avLst>
            </a:prstGeom>
            <a:solidFill>
              <a:schemeClr val="bg1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tx1"/>
                  </a:solidFill>
                  <a:cs typeface="+mn-ea"/>
                  <a:sym typeface="+mn-lt"/>
                </a:rPr>
                <a:t>维复泰</a:t>
              </a:r>
              <a:r>
                <a:rPr lang="en-US" altLang="zh-CN" sz="1600" baseline="30000" dirty="0">
                  <a:solidFill>
                    <a:schemeClr val="tx1"/>
                  </a:solidFill>
                  <a:cs typeface="+mn-ea"/>
                  <a:sym typeface="+mn-lt"/>
                </a:rPr>
                <a:t>®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FBE7EA8-ED7C-4815-87E3-E865F88E47B6}"/>
              </a:ext>
            </a:extLst>
          </p:cNvPr>
          <p:cNvGrpSpPr/>
          <p:nvPr/>
        </p:nvGrpSpPr>
        <p:grpSpPr>
          <a:xfrm>
            <a:off x="541262" y="2035192"/>
            <a:ext cx="3437176" cy="469748"/>
            <a:chOff x="772246" y="1939320"/>
            <a:chExt cx="3437176" cy="469748"/>
          </a:xfrm>
        </p:grpSpPr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C2D24262-31FC-418B-B8D3-2F17C2BD55D0}"/>
                </a:ext>
              </a:extLst>
            </p:cNvPr>
            <p:cNvSpPr/>
            <p:nvPr/>
          </p:nvSpPr>
          <p:spPr>
            <a:xfrm>
              <a:off x="772246" y="1941068"/>
              <a:ext cx="1049897" cy="468000"/>
            </a:xfrm>
            <a:prstGeom prst="roundRect">
              <a:avLst>
                <a:gd name="adj" fmla="val 104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全球上市</a:t>
              </a:r>
            </a:p>
          </p:txBody>
        </p: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44CD67F8-F6A4-4885-A4F4-036F66DF9F6D}"/>
                </a:ext>
              </a:extLst>
            </p:cNvPr>
            <p:cNvSpPr/>
            <p:nvPr/>
          </p:nvSpPr>
          <p:spPr>
            <a:xfrm>
              <a:off x="1789299" y="1939320"/>
              <a:ext cx="2420123" cy="468000"/>
            </a:xfrm>
            <a:prstGeom prst="roundRect">
              <a:avLst>
                <a:gd name="adj" fmla="val 10472"/>
              </a:avLst>
            </a:prstGeom>
            <a:solidFill>
              <a:schemeClr val="bg1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日本，</a:t>
              </a: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2019</a:t>
              </a: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年</a:t>
              </a: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6</a:t>
              </a: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月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F399260-846D-4C7E-9546-DF64DBB2A5EB}"/>
              </a:ext>
            </a:extLst>
          </p:cNvPr>
          <p:cNvGrpSpPr/>
          <p:nvPr/>
        </p:nvGrpSpPr>
        <p:grpSpPr>
          <a:xfrm>
            <a:off x="537795" y="2592966"/>
            <a:ext cx="3429319" cy="507703"/>
            <a:chOff x="768779" y="2585085"/>
            <a:chExt cx="3429319" cy="524871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5BFA483C-B799-4060-A183-E07BB78ECE92}"/>
                </a:ext>
              </a:extLst>
            </p:cNvPr>
            <p:cNvSpPr/>
            <p:nvPr/>
          </p:nvSpPr>
          <p:spPr>
            <a:xfrm>
              <a:off x="768779" y="2587038"/>
              <a:ext cx="1050200" cy="522918"/>
            </a:xfrm>
            <a:prstGeom prst="roundRect">
              <a:avLst>
                <a:gd name="adj" fmla="val 104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注册规格</a:t>
              </a: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F7505CC5-D878-477E-A8D6-814C1D8C830C}"/>
                </a:ext>
              </a:extLst>
            </p:cNvPr>
            <p:cNvSpPr/>
            <p:nvPr/>
          </p:nvSpPr>
          <p:spPr>
            <a:xfrm>
              <a:off x="1777975" y="2585085"/>
              <a:ext cx="2420123" cy="522918"/>
            </a:xfrm>
            <a:prstGeom prst="roundRect">
              <a:avLst>
                <a:gd name="adj" fmla="val 10472"/>
              </a:avLst>
            </a:prstGeom>
            <a:solidFill>
              <a:schemeClr val="bg1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按</a:t>
              </a: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</a:t>
              </a:r>
              <a:r>
                <a:rPr lang="en-US" altLang="zh-CN" sz="1400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29</a:t>
              </a: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H</a:t>
              </a:r>
              <a:r>
                <a:rPr lang="en-US" altLang="zh-CN" sz="1400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32</a:t>
              </a: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N</a:t>
              </a:r>
              <a:r>
                <a:rPr lang="en-US" altLang="zh-CN" sz="1400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6</a:t>
              </a: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O</a:t>
              </a:r>
              <a:r>
                <a:rPr lang="en-US" altLang="zh-CN" sz="1400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4</a:t>
              </a: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S</a:t>
              </a: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计 ：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【1】17.7mg【2】26.5 mg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B48AA2B-416C-4295-9512-6DBA684029D4}"/>
              </a:ext>
            </a:extLst>
          </p:cNvPr>
          <p:cNvGrpSpPr/>
          <p:nvPr/>
        </p:nvGrpSpPr>
        <p:grpSpPr>
          <a:xfrm>
            <a:off x="4185534" y="2027816"/>
            <a:ext cx="3437176" cy="469748"/>
            <a:chOff x="4432667" y="1931944"/>
            <a:chExt cx="3437176" cy="469748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2ADFCCA4-174F-4568-8D4D-A4B102A31861}"/>
                </a:ext>
              </a:extLst>
            </p:cNvPr>
            <p:cNvSpPr/>
            <p:nvPr/>
          </p:nvSpPr>
          <p:spPr>
            <a:xfrm>
              <a:off x="4432667" y="1933692"/>
              <a:ext cx="1049897" cy="468000"/>
            </a:xfrm>
            <a:prstGeom prst="roundRect">
              <a:avLst>
                <a:gd name="adj" fmla="val 104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上市时间</a:t>
              </a:r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4805E494-EDD4-4944-AB01-D0AC62EB3808}"/>
                </a:ext>
              </a:extLst>
            </p:cNvPr>
            <p:cNvSpPr/>
            <p:nvPr/>
          </p:nvSpPr>
          <p:spPr>
            <a:xfrm>
              <a:off x="5449720" y="1931944"/>
              <a:ext cx="2420123" cy="468000"/>
            </a:xfrm>
            <a:prstGeom prst="roundRect">
              <a:avLst>
                <a:gd name="adj" fmla="val 10472"/>
              </a:avLst>
            </a:prstGeom>
            <a:solidFill>
              <a:schemeClr val="bg1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</a:rPr>
                <a:t>CDE</a:t>
              </a:r>
              <a:r>
                <a:rPr lang="zh-CN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</a:rPr>
                <a:t>已完成技术审评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D1CEE1E-F140-4935-B1A8-6707FD599C88}"/>
              </a:ext>
            </a:extLst>
          </p:cNvPr>
          <p:cNvGrpSpPr/>
          <p:nvPr/>
        </p:nvGrpSpPr>
        <p:grpSpPr>
          <a:xfrm>
            <a:off x="4204966" y="2566931"/>
            <a:ext cx="3429319" cy="523963"/>
            <a:chOff x="4452099" y="2559050"/>
            <a:chExt cx="3429319" cy="541681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F9E56324-42EA-497A-AF09-41961A747DFF}"/>
                </a:ext>
              </a:extLst>
            </p:cNvPr>
            <p:cNvSpPr/>
            <p:nvPr/>
          </p:nvSpPr>
          <p:spPr>
            <a:xfrm>
              <a:off x="4452099" y="2561066"/>
              <a:ext cx="1050200" cy="539665"/>
            </a:xfrm>
            <a:prstGeom prst="roundRect">
              <a:avLst>
                <a:gd name="adj" fmla="val 104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注册分类</a:t>
              </a:r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F80A5CAE-E71A-4612-AB22-514C6025E657}"/>
                </a:ext>
              </a:extLst>
            </p:cNvPr>
            <p:cNvSpPr/>
            <p:nvPr/>
          </p:nvSpPr>
          <p:spPr>
            <a:xfrm>
              <a:off x="5461295" y="2559050"/>
              <a:ext cx="2420123" cy="539665"/>
            </a:xfrm>
            <a:prstGeom prst="roundRect">
              <a:avLst>
                <a:gd name="adj" fmla="val 10472"/>
              </a:avLst>
            </a:prstGeom>
            <a:solidFill>
              <a:schemeClr val="bg1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化学药品</a:t>
              </a: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5.1</a:t>
              </a: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类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B2D97445-0050-46B1-A912-1377F40071B2}"/>
              </a:ext>
            </a:extLst>
          </p:cNvPr>
          <p:cNvGrpSpPr/>
          <p:nvPr/>
        </p:nvGrpSpPr>
        <p:grpSpPr>
          <a:xfrm>
            <a:off x="537795" y="1461992"/>
            <a:ext cx="3438890" cy="469748"/>
            <a:chOff x="768779" y="1321836"/>
            <a:chExt cx="3438890" cy="469748"/>
          </a:xfrm>
        </p:grpSpPr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7CD33B55-B117-482D-9BD5-955DF169403B}"/>
                </a:ext>
              </a:extLst>
            </p:cNvPr>
            <p:cNvSpPr/>
            <p:nvPr/>
          </p:nvSpPr>
          <p:spPr>
            <a:xfrm>
              <a:off x="768779" y="1323584"/>
              <a:ext cx="1051200" cy="468000"/>
            </a:xfrm>
            <a:prstGeom prst="roundRect">
              <a:avLst>
                <a:gd name="adj" fmla="val 104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通用名</a:t>
              </a:r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25D67E7C-A9B0-4B0F-8953-763340C9C5C1}"/>
                </a:ext>
              </a:extLst>
            </p:cNvPr>
            <p:cNvSpPr/>
            <p:nvPr/>
          </p:nvSpPr>
          <p:spPr>
            <a:xfrm>
              <a:off x="1787546" y="1321836"/>
              <a:ext cx="2420123" cy="468000"/>
            </a:xfrm>
            <a:prstGeom prst="roundRect">
              <a:avLst>
                <a:gd name="adj" fmla="val 10472"/>
              </a:avLst>
            </a:prstGeom>
            <a:solidFill>
              <a:schemeClr val="bg1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tx1"/>
                  </a:solidFill>
                  <a:cs typeface="+mn-ea"/>
                  <a:sym typeface="+mn-lt"/>
                </a:rPr>
                <a:t>盐酸奎扎替尼片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36CA06A-5851-4D60-BF95-5DC7AB7F602B}"/>
              </a:ext>
            </a:extLst>
          </p:cNvPr>
          <p:cNvGrpSpPr/>
          <p:nvPr/>
        </p:nvGrpSpPr>
        <p:grpSpPr>
          <a:xfrm>
            <a:off x="504170" y="3765048"/>
            <a:ext cx="7130115" cy="997408"/>
            <a:chOff x="633399" y="5289472"/>
            <a:chExt cx="4497837" cy="377317"/>
          </a:xfrm>
        </p:grpSpPr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C0450535-D298-4BDA-8B8A-0F9E062708F0}"/>
                </a:ext>
              </a:extLst>
            </p:cNvPr>
            <p:cNvSpPr/>
            <p:nvPr/>
          </p:nvSpPr>
          <p:spPr>
            <a:xfrm>
              <a:off x="633399" y="5291817"/>
              <a:ext cx="684005" cy="374972"/>
            </a:xfrm>
            <a:prstGeom prst="roundRect">
              <a:avLst>
                <a:gd name="adj" fmla="val 104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适应症</a:t>
              </a:r>
            </a:p>
          </p:txBody>
        </p:sp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E14F42E5-56C6-4E41-BCFE-2A03A5E57B5A}"/>
                </a:ext>
              </a:extLst>
            </p:cNvPr>
            <p:cNvSpPr/>
            <p:nvPr/>
          </p:nvSpPr>
          <p:spPr>
            <a:xfrm>
              <a:off x="1283769" y="5289472"/>
              <a:ext cx="3847467" cy="376720"/>
            </a:xfrm>
            <a:prstGeom prst="roundRect">
              <a:avLst>
                <a:gd name="adj" fmla="val 10472"/>
              </a:avLst>
            </a:prstGeom>
            <a:solidFill>
              <a:schemeClr val="bg1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本品适用于治疗采用经充分验证的检测方法确定为携带</a:t>
              </a:r>
              <a:r>
                <a:rPr lang="en-US" altLang="zh-CN" sz="1400" b="1" dirty="0">
                  <a:solidFill>
                    <a:schemeClr val="accent1"/>
                  </a:solidFill>
                  <a:cs typeface="+mn-ea"/>
                  <a:sym typeface="+mn-lt"/>
                </a:rPr>
                <a:t>FMS</a:t>
              </a:r>
              <a:r>
                <a:rPr lang="zh-CN" altLang="en-US" sz="1400" b="1" dirty="0">
                  <a:solidFill>
                    <a:schemeClr val="accent1"/>
                  </a:solidFill>
                  <a:cs typeface="+mn-ea"/>
                  <a:sym typeface="+mn-lt"/>
                </a:rPr>
                <a:t>样酪氨酸激酶</a:t>
              </a:r>
              <a:r>
                <a:rPr lang="en-US" altLang="zh-CN" sz="1400" b="1" dirty="0">
                  <a:solidFill>
                    <a:schemeClr val="accent1"/>
                  </a:solidFill>
                  <a:cs typeface="+mn-ea"/>
                  <a:sym typeface="+mn-lt"/>
                </a:rPr>
                <a:t>3</a:t>
              </a:r>
              <a:r>
                <a:rPr lang="zh-CN" altLang="en-US" sz="1400" b="1" dirty="0">
                  <a:solidFill>
                    <a:schemeClr val="accent1"/>
                  </a:solidFill>
                  <a:cs typeface="+mn-ea"/>
                  <a:sym typeface="+mn-lt"/>
                </a:rPr>
                <a:t>内部串联重复（</a:t>
              </a:r>
              <a:r>
                <a:rPr lang="en-US" altLang="zh-CN" sz="1400" b="1" dirty="0">
                  <a:solidFill>
                    <a:schemeClr val="accent1"/>
                  </a:solidFill>
                  <a:cs typeface="+mn-ea"/>
                  <a:sym typeface="+mn-lt"/>
                </a:rPr>
                <a:t>FLT3-ITD</a:t>
              </a:r>
              <a:r>
                <a:rPr lang="zh-CN" altLang="en-US" sz="1400" b="1" dirty="0">
                  <a:solidFill>
                    <a:schemeClr val="accent1"/>
                  </a:solidFill>
                  <a:cs typeface="+mn-ea"/>
                  <a:sym typeface="+mn-lt"/>
                </a:rPr>
                <a:t>）突变的新诊断的急性髓系白血病（</a:t>
              </a:r>
              <a:r>
                <a:rPr lang="en-US" altLang="zh-CN" sz="1400" b="1" dirty="0">
                  <a:solidFill>
                    <a:schemeClr val="accent1"/>
                  </a:solidFill>
                  <a:cs typeface="+mn-ea"/>
                  <a:sym typeface="+mn-lt"/>
                </a:rPr>
                <a:t>AML</a:t>
              </a:r>
              <a:r>
                <a:rPr lang="zh-CN" altLang="en-US" sz="1400" b="1" dirty="0">
                  <a:solidFill>
                    <a:schemeClr val="accent1"/>
                  </a:solidFill>
                  <a:cs typeface="+mn-ea"/>
                  <a:sym typeface="+mn-lt"/>
                </a:rPr>
                <a:t>）成人</a:t>
              </a:r>
              <a:r>
                <a:rPr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患者。在诱导治疗期与标准剂量阿糖胞苷和蒽环类药物联合使用，在巩固治疗期与阿糖胞苷联合使用，并可在巩固治疗期后进行单药维持治疗</a:t>
              </a:r>
              <a:r>
                <a:rPr lang="en-US" altLang="zh-CN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*</a:t>
              </a:r>
            </a:p>
          </p:txBody>
        </p:sp>
      </p:grp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568D7531-0F6F-4A38-AB8D-352F1663E532}"/>
              </a:ext>
            </a:extLst>
          </p:cNvPr>
          <p:cNvSpPr/>
          <p:nvPr/>
        </p:nvSpPr>
        <p:spPr>
          <a:xfrm flipH="1">
            <a:off x="572826" y="1067863"/>
            <a:ext cx="2849051" cy="31909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>
                <a:cs typeface="+mn-ea"/>
                <a:sym typeface="+mn-lt"/>
              </a:rPr>
              <a:t>申报类别：基本医保目录      </a:t>
            </a:r>
          </a:p>
        </p:txBody>
      </p:sp>
      <p:pic>
        <p:nvPicPr>
          <p:cNvPr id="52" name="图形 51">
            <a:extLst>
              <a:ext uri="{FF2B5EF4-FFF2-40B4-BE49-F238E27FC236}">
                <a16:creationId xmlns:a16="http://schemas.microsoft.com/office/drawing/2014/main" id="{6DB9B216-D230-432C-9661-B34ACC02707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40878" y="1098624"/>
            <a:ext cx="304800" cy="257574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90D7F17A-C472-4165-B999-D655DD099B5E}"/>
              </a:ext>
            </a:extLst>
          </p:cNvPr>
          <p:cNvGrpSpPr/>
          <p:nvPr/>
        </p:nvGrpSpPr>
        <p:grpSpPr>
          <a:xfrm>
            <a:off x="516392" y="3176531"/>
            <a:ext cx="7117893" cy="534898"/>
            <a:chOff x="633399" y="5290065"/>
            <a:chExt cx="4490127" cy="376724"/>
          </a:xfrm>
        </p:grpSpPr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7BD94A7D-6401-49B9-9D96-D0B17EAC015A}"/>
                </a:ext>
              </a:extLst>
            </p:cNvPr>
            <p:cNvSpPr/>
            <p:nvPr/>
          </p:nvSpPr>
          <p:spPr>
            <a:xfrm>
              <a:off x="633399" y="5291817"/>
              <a:ext cx="684005" cy="374972"/>
            </a:xfrm>
            <a:prstGeom prst="roundRect">
              <a:avLst>
                <a:gd name="adj" fmla="val 104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主规格</a:t>
              </a:r>
            </a:p>
          </p:txBody>
        </p:sp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id="{3491D493-6C29-421F-92F6-6820567B8382}"/>
                </a:ext>
              </a:extLst>
            </p:cNvPr>
            <p:cNvSpPr/>
            <p:nvPr/>
          </p:nvSpPr>
          <p:spPr>
            <a:xfrm>
              <a:off x="1276058" y="5290065"/>
              <a:ext cx="3847468" cy="376720"/>
            </a:xfrm>
            <a:prstGeom prst="roundRect">
              <a:avLst>
                <a:gd name="adj" fmla="val 10472"/>
              </a:avLst>
            </a:prstGeom>
            <a:solidFill>
              <a:schemeClr val="bg1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400" b="1" dirty="0">
                  <a:solidFill>
                    <a:schemeClr val="accent1"/>
                  </a:solidFill>
                  <a:cs typeface="+mn-ea"/>
                  <a:sym typeface="+mn-lt"/>
                </a:rPr>
                <a:t>26.5mg</a:t>
              </a:r>
              <a:r>
                <a:rPr lang="zh-CN" altLang="en-US" sz="1400" b="1" dirty="0">
                  <a:solidFill>
                    <a:schemeClr val="accent1"/>
                  </a:solidFill>
                  <a:cs typeface="+mn-ea"/>
                  <a:sym typeface="+mn-lt"/>
                </a:rPr>
                <a:t>（维持期使用规格，</a:t>
              </a:r>
              <a:r>
                <a:rPr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</a:rPr>
                <a:t>本品总治疗时长为</a:t>
              </a:r>
              <a:r>
                <a:rPr lang="en-US" altLang="zh-CN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</a:rPr>
                <a:t>42</a:t>
              </a:r>
              <a:r>
                <a:rPr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</a:rPr>
                <a:t>个周期（</a:t>
              </a:r>
              <a:r>
                <a:rPr lang="en-US" altLang="zh-CN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</a:rPr>
                <a:t>28</a:t>
              </a:r>
              <a:r>
                <a:rPr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</a:rPr>
                <a:t>天</a:t>
              </a:r>
              <a:r>
                <a:rPr lang="en-US" altLang="zh-CN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</a:rPr>
                <a:t>/</a:t>
              </a:r>
              <a:r>
                <a:rPr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</a:rPr>
                <a:t>周期），其中维持治疗占比达 </a:t>
              </a:r>
              <a:r>
                <a:rPr lang="en-US" altLang="zh-CN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</a:rPr>
                <a:t>85%</a:t>
              </a:r>
              <a:r>
                <a:rPr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</a:rPr>
                <a:t>，为治疗主要阶段）</a:t>
              </a:r>
              <a:endPara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矩形: 圆顶角 42">
            <a:extLst>
              <a:ext uri="{FF2B5EF4-FFF2-40B4-BE49-F238E27FC236}">
                <a16:creationId xmlns:a16="http://schemas.microsoft.com/office/drawing/2014/main" id="{EE3AC2EA-9578-4F26-880E-89452757ED9E}"/>
              </a:ext>
            </a:extLst>
          </p:cNvPr>
          <p:cNvSpPr/>
          <p:nvPr/>
        </p:nvSpPr>
        <p:spPr>
          <a:xfrm rot="16200000">
            <a:off x="12774464" y="2974108"/>
            <a:ext cx="880315" cy="457665"/>
          </a:xfrm>
          <a:prstGeom prst="round2SameRect">
            <a:avLst>
              <a:gd name="adj1" fmla="val 3592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accent3"/>
                </a:solidFill>
                <a:ea typeface="MiSans Normal" panose="00000500000000000000" pitchFamily="2" charset="-122"/>
              </a:rPr>
              <a:t>创新性</a:t>
            </a:r>
          </a:p>
        </p:txBody>
      </p:sp>
      <p:sp>
        <p:nvSpPr>
          <p:cNvPr id="47" name="矩形: 圆顶角 46">
            <a:extLst>
              <a:ext uri="{FF2B5EF4-FFF2-40B4-BE49-F238E27FC236}">
                <a16:creationId xmlns:a16="http://schemas.microsoft.com/office/drawing/2014/main" id="{80F4FEB0-6EC7-4EC6-8B1A-F4F4A46635EA}"/>
              </a:ext>
            </a:extLst>
          </p:cNvPr>
          <p:cNvSpPr/>
          <p:nvPr/>
        </p:nvSpPr>
        <p:spPr>
          <a:xfrm rot="16200000">
            <a:off x="12774464" y="3950745"/>
            <a:ext cx="880315" cy="457665"/>
          </a:xfrm>
          <a:prstGeom prst="round2SameRect">
            <a:avLst>
              <a:gd name="adj1" fmla="val 3592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accent3"/>
                </a:solidFill>
                <a:ea typeface="MiSans Normal" panose="00000500000000000000" pitchFamily="2" charset="-122"/>
              </a:rPr>
              <a:t>有效性</a:t>
            </a:r>
          </a:p>
        </p:txBody>
      </p:sp>
      <p:sp>
        <p:nvSpPr>
          <p:cNvPr id="48" name="矩形: 圆顶角 47">
            <a:extLst>
              <a:ext uri="{FF2B5EF4-FFF2-40B4-BE49-F238E27FC236}">
                <a16:creationId xmlns:a16="http://schemas.microsoft.com/office/drawing/2014/main" id="{0CDB3C94-1575-4673-A7D9-EB92C7F126CD}"/>
              </a:ext>
            </a:extLst>
          </p:cNvPr>
          <p:cNvSpPr/>
          <p:nvPr/>
        </p:nvSpPr>
        <p:spPr>
          <a:xfrm rot="16200000">
            <a:off x="12774464" y="5904017"/>
            <a:ext cx="880315" cy="457665"/>
          </a:xfrm>
          <a:prstGeom prst="round2SameRect">
            <a:avLst>
              <a:gd name="adj1" fmla="val 3592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accent3"/>
                </a:solidFill>
                <a:ea typeface="MiSans Normal" panose="00000500000000000000" pitchFamily="2" charset="-122"/>
              </a:rPr>
              <a:t>公平性</a:t>
            </a:r>
          </a:p>
        </p:txBody>
      </p:sp>
      <p:sp>
        <p:nvSpPr>
          <p:cNvPr id="49" name="矩形: 圆顶角 48">
            <a:extLst>
              <a:ext uri="{FF2B5EF4-FFF2-40B4-BE49-F238E27FC236}">
                <a16:creationId xmlns:a16="http://schemas.microsoft.com/office/drawing/2014/main" id="{52C3280A-63F7-4404-99B1-F3A3D3EF29EB}"/>
              </a:ext>
            </a:extLst>
          </p:cNvPr>
          <p:cNvSpPr/>
          <p:nvPr/>
        </p:nvSpPr>
        <p:spPr>
          <a:xfrm rot="16200000">
            <a:off x="12637248" y="1860254"/>
            <a:ext cx="1154748" cy="457665"/>
          </a:xfrm>
          <a:prstGeom prst="round2SameRect">
            <a:avLst>
              <a:gd name="adj1" fmla="val 35925"/>
              <a:gd name="adj2" fmla="val 0"/>
            </a:avLst>
          </a:prstGeom>
          <a:gradFill flip="none" rotWithShape="1">
            <a:gsLst>
              <a:gs pos="98000">
                <a:schemeClr val="accent3"/>
              </a:gs>
              <a:gs pos="0">
                <a:schemeClr val="accent3">
                  <a:lumMod val="75000"/>
                </a:scheme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schemeClr val="accent3">
                <a:lumMod val="50000"/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9178"/>
            <a:r>
              <a:rPr lang="zh-CN" altLang="en-US" sz="140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基础信息</a:t>
            </a:r>
          </a:p>
        </p:txBody>
      </p:sp>
      <p:sp>
        <p:nvSpPr>
          <p:cNvPr id="50" name="矩形: 圆顶角 49">
            <a:extLst>
              <a:ext uri="{FF2B5EF4-FFF2-40B4-BE49-F238E27FC236}">
                <a16:creationId xmlns:a16="http://schemas.microsoft.com/office/drawing/2014/main" id="{7A44B0B5-5B47-4EEE-8042-4B0147405E72}"/>
              </a:ext>
            </a:extLst>
          </p:cNvPr>
          <p:cNvSpPr/>
          <p:nvPr/>
        </p:nvSpPr>
        <p:spPr>
          <a:xfrm rot="16200000">
            <a:off x="12774464" y="4927382"/>
            <a:ext cx="880315" cy="457665"/>
          </a:xfrm>
          <a:prstGeom prst="round2SameRect">
            <a:avLst>
              <a:gd name="adj1" fmla="val 3592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accent3"/>
                </a:solidFill>
                <a:ea typeface="MiSans Normal" panose="00000500000000000000" pitchFamily="2" charset="-122"/>
              </a:rPr>
              <a:t>安全性</a:t>
            </a:r>
          </a:p>
        </p:txBody>
      </p:sp>
    </p:spTree>
    <p:extLst>
      <p:ext uri="{BB962C8B-B14F-4D97-AF65-F5344CB8AC3E}">
        <p14:creationId xmlns:p14="http://schemas.microsoft.com/office/powerpoint/2010/main" val="151000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75018300-92B7-4321-B517-A84ACA5EB1D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9247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6" imgW="499" imgH="499" progId="TCLayout.ActiveDocument.1">
                  <p:embed/>
                </p:oleObj>
              </mc:Choice>
              <mc:Fallback>
                <p:oleObj name="think-cell 幻灯片" r:id="rId6" imgW="499" imgH="499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5018300-92B7-4321-B517-A84ACA5EB1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: 圆角 2">
            <a:extLst>
              <a:ext uri="{FF2B5EF4-FFF2-40B4-BE49-F238E27FC236}">
                <a16:creationId xmlns:a16="http://schemas.microsoft.com/office/drawing/2014/main" id="{508F3A03-5EEA-D237-822C-1F189235ED27}"/>
              </a:ext>
            </a:extLst>
          </p:cNvPr>
          <p:cNvSpPr/>
          <p:nvPr/>
        </p:nvSpPr>
        <p:spPr>
          <a:xfrm>
            <a:off x="6712073" y="1276342"/>
            <a:ext cx="5868000" cy="4742450"/>
          </a:xfrm>
          <a:prstGeom prst="roundRect">
            <a:avLst>
              <a:gd name="adj" fmla="val 125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rgbClr val="662D9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15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800" b="1" dirty="0">
                <a:cs typeface="+mn-ea"/>
              </a:rPr>
              <a:t>构象</a:t>
            </a:r>
            <a:endParaRPr lang="en-US" altLang="zh-CN" sz="1800" dirty="0"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27A38E81-76C8-A407-82B8-B160BCDBAFFA}"/>
              </a:ext>
            </a:extLst>
          </p:cNvPr>
          <p:cNvSpPr/>
          <p:nvPr/>
        </p:nvSpPr>
        <p:spPr>
          <a:xfrm>
            <a:off x="509820" y="1271859"/>
            <a:ext cx="5868000" cy="4742450"/>
          </a:xfrm>
          <a:prstGeom prst="roundRect">
            <a:avLst>
              <a:gd name="adj" fmla="val 125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rgbClr val="662D9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15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800" b="1" dirty="0">
                <a:cs typeface="+mn-ea"/>
              </a:rPr>
              <a:t>构象</a:t>
            </a:r>
            <a:endParaRPr lang="en-US" altLang="zh-CN" sz="1800" dirty="0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3730F95-8733-1613-939A-71E31889C917}"/>
              </a:ext>
            </a:extLst>
          </p:cNvPr>
          <p:cNvGrpSpPr/>
          <p:nvPr/>
        </p:nvGrpSpPr>
        <p:grpSpPr>
          <a:xfrm>
            <a:off x="689820" y="1376671"/>
            <a:ext cx="5508000" cy="584775"/>
            <a:chOff x="606311" y="1350459"/>
            <a:chExt cx="6265778" cy="504179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5A49CC26-6A36-A4D1-2FE9-60FB01C419EA}"/>
                </a:ext>
              </a:extLst>
            </p:cNvPr>
            <p:cNvCxnSpPr>
              <a:cxnSpLocks/>
            </p:cNvCxnSpPr>
            <p:nvPr/>
          </p:nvCxnSpPr>
          <p:spPr>
            <a:xfrm>
              <a:off x="606311" y="1604234"/>
              <a:ext cx="6265778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5F18E7E4-27BC-26FA-AAC7-9FEBDA4B322F}"/>
                </a:ext>
              </a:extLst>
            </p:cNvPr>
            <p:cNvSpPr/>
            <p:nvPr/>
          </p:nvSpPr>
          <p:spPr>
            <a:xfrm>
              <a:off x="763797" y="1350459"/>
              <a:ext cx="5925309" cy="50417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anchor="ctr" anchorCtr="0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b="1" kern="0" dirty="0">
                  <a:cs typeface="+mn-ea"/>
                  <a:sym typeface="+mn-lt"/>
                </a:rPr>
                <a:t>FLT3-ITD</a:t>
              </a:r>
              <a:r>
                <a:rPr lang="zh-CN" altLang="en-US" sz="1600" b="1" kern="0" dirty="0">
                  <a:cs typeface="+mn-ea"/>
                  <a:sym typeface="+mn-lt"/>
                </a:rPr>
                <a:t>突变</a:t>
              </a:r>
              <a:r>
                <a:rPr lang="en-US" altLang="zh-CN" sz="1600" b="1" kern="0" dirty="0">
                  <a:cs typeface="+mn-ea"/>
                  <a:sym typeface="+mn-lt"/>
                </a:rPr>
                <a:t>AML</a:t>
              </a:r>
              <a:r>
                <a:rPr lang="zh-CN" altLang="en-US" sz="1600" b="1" kern="0" dirty="0">
                  <a:cs typeface="+mn-ea"/>
                  <a:sym typeface="+mn-lt"/>
                </a:rPr>
                <a:t> 患者人群小，但易复发长期生存差，新诊断患者处于黄金治疗时期</a:t>
              </a:r>
              <a:endParaRPr lang="en-US" altLang="zh-CN" sz="1600" b="1" kern="0" dirty="0"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D08F94E-F4C4-B38D-505B-5EC10ACBF956}"/>
              </a:ext>
            </a:extLst>
          </p:cNvPr>
          <p:cNvGrpSpPr/>
          <p:nvPr/>
        </p:nvGrpSpPr>
        <p:grpSpPr>
          <a:xfrm>
            <a:off x="6892073" y="1506220"/>
            <a:ext cx="5508000" cy="338554"/>
            <a:chOff x="924984" y="1434409"/>
            <a:chExt cx="5822021" cy="338554"/>
          </a:xfrm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8AF3BA8D-3BAD-A809-05DE-23C08269C819}"/>
                </a:ext>
              </a:extLst>
            </p:cNvPr>
            <p:cNvCxnSpPr>
              <a:cxnSpLocks/>
            </p:cNvCxnSpPr>
            <p:nvPr/>
          </p:nvCxnSpPr>
          <p:spPr>
            <a:xfrm>
              <a:off x="924984" y="1603686"/>
              <a:ext cx="582202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380DA561-6F97-620C-394F-24D4C47973D7}"/>
                </a:ext>
              </a:extLst>
            </p:cNvPr>
            <p:cNvSpPr/>
            <p:nvPr/>
          </p:nvSpPr>
          <p:spPr>
            <a:xfrm>
              <a:off x="1638580" y="1434409"/>
              <a:ext cx="439483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anchor="ctr" anchorCtr="0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1600" b="1" kern="0" dirty="0">
                  <a:cs typeface="+mn-ea"/>
                  <a:sym typeface="+mn-lt"/>
                </a:rPr>
                <a:t>一线治疗无靶药可及，缺乏有效方案</a:t>
              </a:r>
              <a:endParaRPr lang="en-US" altLang="zh-CN" sz="1600" b="1" kern="0" dirty="0">
                <a:cs typeface="+mn-ea"/>
                <a:sym typeface="+mn-lt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0E37A2C8-5636-F169-9D66-7A8B20A54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en-US" altLang="zh-CN" dirty="0"/>
              <a:t>FLT3-ITD</a:t>
            </a:r>
            <a:r>
              <a:rPr lang="zh-CN" altLang="en-US" dirty="0"/>
              <a:t>突变是</a:t>
            </a:r>
            <a:r>
              <a:rPr lang="en-US" altLang="zh-CN" dirty="0"/>
              <a:t>AML</a:t>
            </a:r>
            <a:r>
              <a:rPr lang="zh-CN" altLang="en-US" dirty="0"/>
              <a:t>重要不良预后标志物，一线治疗无靶向药可及，现有治疗获益不足</a:t>
            </a:r>
            <a:endParaRPr lang="zh-CN" altLang="en-US" strike="sngStrike" dirty="0">
              <a:highlight>
                <a:srgbClr val="FFFF00"/>
              </a:highlight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771163F-8210-4A53-824C-84F44C371B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AF792C-44F3-4FBC-B168-E1E39C73619B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27" name="页脚占位符 3">
            <a:extLst>
              <a:ext uri="{FF2B5EF4-FFF2-40B4-BE49-F238E27FC236}">
                <a16:creationId xmlns:a16="http://schemas.microsoft.com/office/drawing/2014/main" id="{8A4A4788-E3D6-86F6-0E60-4EF345B0BF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numCol="2"/>
          <a:lstStyle/>
          <a:p>
            <a:r>
              <a:rPr lang="en-US" altLang="zh-CN" dirty="0"/>
              <a:t>1.39k new AML cases reported in 2022 </a:t>
            </a:r>
            <a:r>
              <a:rPr lang="en-US" altLang="zh-CN" dirty="0" err="1"/>
              <a:t>Globocan</a:t>
            </a:r>
            <a:r>
              <a:rPr lang="en-US" altLang="zh-CN" dirty="0"/>
              <a:t> .</a:t>
            </a:r>
          </a:p>
          <a:p>
            <a:r>
              <a:rPr lang="en-US" altLang="zh-CN" dirty="0"/>
              <a:t>2.Daver N, Venugopal S, </a:t>
            </a:r>
            <a:r>
              <a:rPr lang="en-US" altLang="zh-CN" dirty="0" err="1"/>
              <a:t>Ravandi</a:t>
            </a:r>
            <a:r>
              <a:rPr lang="en-US" altLang="zh-CN" dirty="0"/>
              <a:t> F.. Blood Cancer Journal, 2021, 11(5): 96.</a:t>
            </a:r>
          </a:p>
          <a:p>
            <a:r>
              <a:rPr lang="en-US" altLang="zh-CN" dirty="0"/>
              <a:t>3.Erba HP, Montesinos P, Kim HJ, et al. Lancet. 2023;401(10388):1571-1583.</a:t>
            </a:r>
          </a:p>
          <a:p>
            <a:r>
              <a:rPr lang="en-US" altLang="zh-CN" dirty="0"/>
              <a:t>4. </a:t>
            </a:r>
            <a:r>
              <a:rPr lang="en-US" altLang="zh-CN" dirty="0" err="1"/>
              <a:t>Boissel</a:t>
            </a:r>
            <a:r>
              <a:rPr lang="en-US" altLang="zh-CN" dirty="0"/>
              <a:t>, N., </a:t>
            </a:r>
            <a:r>
              <a:rPr lang="en-US" altLang="zh-CN" dirty="0" err="1"/>
              <a:t>Cayuela</a:t>
            </a:r>
            <a:r>
              <a:rPr lang="en-US" altLang="zh-CN" dirty="0"/>
              <a:t>, J. M., </a:t>
            </a:r>
            <a:r>
              <a:rPr lang="en-US" altLang="zh-CN" dirty="0" err="1"/>
              <a:t>Preudhomme</a:t>
            </a:r>
            <a:r>
              <a:rPr lang="en-US" altLang="zh-CN" dirty="0"/>
              <a:t>, C. et al. Leukemia, 2002</a:t>
            </a:r>
            <a:endParaRPr lang="da-DK" altLang="zh-CN" dirty="0"/>
          </a:p>
          <a:p>
            <a:r>
              <a:rPr lang="en-US" altLang="zh-CN" dirty="0"/>
              <a:t>5.</a:t>
            </a:r>
            <a:r>
              <a:rPr lang="zh-CN" altLang="en-US" dirty="0"/>
              <a:t>吉瑞替尼申报</a:t>
            </a:r>
            <a:r>
              <a:rPr lang="en-US" altLang="zh-CN" dirty="0"/>
              <a:t>PPT</a:t>
            </a:r>
          </a:p>
          <a:p>
            <a:r>
              <a:rPr lang="en-US" altLang="zh-CN" dirty="0"/>
              <a:t>6.SEER cancer. 2023</a:t>
            </a:r>
          </a:p>
          <a:p>
            <a:r>
              <a:rPr lang="en-US" altLang="zh-CN" dirty="0"/>
              <a:t>7.CSCO</a:t>
            </a:r>
            <a:r>
              <a:rPr lang="zh-CN" altLang="en-US" dirty="0"/>
              <a:t>、</a:t>
            </a:r>
            <a:r>
              <a:rPr lang="en-US" altLang="zh-CN" dirty="0"/>
              <a:t>NCCN</a:t>
            </a:r>
            <a:r>
              <a:rPr lang="zh-CN" altLang="en-US" dirty="0"/>
              <a:t>指南</a:t>
            </a:r>
          </a:p>
          <a:p>
            <a:r>
              <a:rPr lang="en-US" altLang="zh-CN" dirty="0"/>
              <a:t>8.</a:t>
            </a:r>
            <a:r>
              <a:rPr lang="zh-CN" altLang="en-US" dirty="0"/>
              <a:t>马影影等</a:t>
            </a:r>
            <a:r>
              <a:rPr lang="en-US" altLang="zh-CN" dirty="0"/>
              <a:t>. FLT3-ITD+AML</a:t>
            </a:r>
            <a:r>
              <a:rPr lang="zh-CN" altLang="en-US" dirty="0"/>
              <a:t>治疗现状分析</a:t>
            </a:r>
            <a:r>
              <a:rPr lang="en-US" altLang="zh-CN" dirty="0"/>
              <a:t>.2015</a:t>
            </a:r>
          </a:p>
          <a:p>
            <a:r>
              <a:rPr lang="en-US" altLang="zh-CN" dirty="0"/>
              <a:t>9.Gao, L., Yang, L., Zhou, S., et al. Stem cell research &amp; therapy, 2024</a:t>
            </a:r>
          </a:p>
          <a:p>
            <a:r>
              <a:rPr lang="en-US" altLang="zh-CN" dirty="0"/>
              <a:t>10. Dinardo, C.D. et al. New England Journal of Medicine, 2020, 383(7), 617-629.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F3E12BE-20AD-45DC-B31D-10915581C125}"/>
              </a:ext>
            </a:extLst>
          </p:cNvPr>
          <p:cNvSpPr/>
          <p:nvPr/>
        </p:nvSpPr>
        <p:spPr>
          <a:xfrm>
            <a:off x="2243229" y="2206721"/>
            <a:ext cx="3312160" cy="652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prstClr val="black"/>
                </a:solidFill>
                <a:cs typeface="+mn-ea"/>
                <a:sym typeface="Times New Roman" panose="02020603050405020304" pitchFamily="18" charset="0"/>
              </a:rPr>
              <a:t>2024年在中国新发</a:t>
            </a:r>
            <a:r>
              <a:rPr lang="en-US" altLang="zh-CN" sz="1200" dirty="0">
                <a:solidFill>
                  <a:prstClr val="black"/>
                </a:solidFill>
                <a:cs typeface="+mn-ea"/>
                <a:sym typeface="Times New Roman" panose="02020603050405020304" pitchFamily="18" charset="0"/>
              </a:rPr>
              <a:t>AML</a:t>
            </a:r>
            <a:r>
              <a:rPr lang="zh-CN" altLang="zh-CN" sz="1200" dirty="0">
                <a:solidFill>
                  <a:prstClr val="black"/>
                </a:solidFill>
                <a:cs typeface="+mn-ea"/>
                <a:sym typeface="Times New Roman" panose="02020603050405020304" pitchFamily="18" charset="0"/>
              </a:rPr>
              <a:t>病例</a:t>
            </a:r>
            <a:r>
              <a:rPr lang="zh-CN" altLang="en-US" sz="1200" dirty="0">
                <a:solidFill>
                  <a:prstClr val="black"/>
                </a:solidFill>
                <a:cs typeface="+mn-ea"/>
                <a:sym typeface="Times New Roman" panose="02020603050405020304" pitchFamily="18" charset="0"/>
              </a:rPr>
              <a:t>近</a:t>
            </a:r>
            <a:r>
              <a:rPr lang="zh-CN" altLang="zh-CN" sz="1200" dirty="0">
                <a:solidFill>
                  <a:prstClr val="black"/>
                </a:solidFill>
                <a:cs typeface="+mn-ea"/>
                <a:sym typeface="Times New Roman" panose="02020603050405020304" pitchFamily="18" charset="0"/>
              </a:rPr>
              <a:t>4万例</a:t>
            </a:r>
            <a:r>
              <a:rPr lang="en-US" altLang="zh-CN" sz="1200" baseline="30000" dirty="0">
                <a:solidFill>
                  <a:prstClr val="black"/>
                </a:solidFill>
                <a:cs typeface="+mn-ea"/>
                <a:sym typeface="Times New Roman" panose="02020603050405020304" pitchFamily="18" charset="0"/>
              </a:rPr>
              <a:t>1</a:t>
            </a:r>
            <a:endParaRPr lang="zh-CN" altLang="zh-CN" sz="1200" baseline="30000" dirty="0">
              <a:solidFill>
                <a:prstClr val="black"/>
              </a:solidFill>
              <a:cs typeface="+mn-ea"/>
              <a:sym typeface="Times New Roman" panose="02020603050405020304" pitchFamily="18" charset="0"/>
            </a:endParaRPr>
          </a:p>
          <a:p>
            <a:pPr marL="179388" indent="-179388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prstClr val="black"/>
                </a:solidFill>
                <a:cs typeface="+mn-ea"/>
              </a:rPr>
              <a:t>FLT3-ITD</a:t>
            </a:r>
            <a:r>
              <a:rPr lang="zh-CN" altLang="en-US" sz="1200" dirty="0">
                <a:solidFill>
                  <a:prstClr val="black"/>
                </a:solidFill>
                <a:cs typeface="+mn-ea"/>
              </a:rPr>
              <a:t>突变约占</a:t>
            </a:r>
            <a:r>
              <a:rPr lang="en-US" altLang="zh-CN" sz="1200" dirty="0">
                <a:solidFill>
                  <a:prstClr val="black"/>
                </a:solidFill>
                <a:cs typeface="+mn-ea"/>
              </a:rPr>
              <a:t>AML</a:t>
            </a:r>
            <a:r>
              <a:rPr lang="zh-CN" altLang="en-US" sz="1200" dirty="0">
                <a:solidFill>
                  <a:prstClr val="black"/>
                </a:solidFill>
                <a:cs typeface="+mn-ea"/>
              </a:rPr>
              <a:t>患者的</a:t>
            </a:r>
            <a:r>
              <a:rPr lang="en-US" altLang="zh-CN" sz="1200" dirty="0">
                <a:solidFill>
                  <a:prstClr val="black"/>
                </a:solidFill>
                <a:cs typeface="+mn-ea"/>
              </a:rPr>
              <a:t>20%</a:t>
            </a:r>
            <a:r>
              <a:rPr lang="en-US" altLang="zh-CN" sz="1200" baseline="30000" dirty="0">
                <a:solidFill>
                  <a:prstClr val="black"/>
                </a:solidFill>
                <a:cs typeface="+mn-ea"/>
              </a:rPr>
              <a:t>2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47F8EAE-6B73-4329-8155-D3E16A304AAF}"/>
              </a:ext>
            </a:extLst>
          </p:cNvPr>
          <p:cNvSpPr/>
          <p:nvPr/>
        </p:nvSpPr>
        <p:spPr>
          <a:xfrm>
            <a:off x="779020" y="2224964"/>
            <a:ext cx="1302837" cy="615553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zh-CN" altLang="en-US" sz="1600" b="1" dirty="0">
                <a:solidFill>
                  <a:prstClr val="black"/>
                </a:solidFill>
                <a:cs typeface="+mn-ea"/>
              </a:rPr>
              <a:t>每年新发患者 </a:t>
            </a:r>
            <a:r>
              <a:rPr lang="en-US" altLang="zh-CN" sz="1800" b="1" dirty="0">
                <a:solidFill>
                  <a:schemeClr val="accent2"/>
                </a:solidFill>
                <a:cs typeface="+mn-ea"/>
              </a:rPr>
              <a:t>~8000</a:t>
            </a:r>
            <a:r>
              <a:rPr lang="zh-CN" altLang="en-US" sz="1800" b="1" dirty="0">
                <a:solidFill>
                  <a:schemeClr val="accent2"/>
                </a:solidFill>
                <a:cs typeface="+mn-ea"/>
              </a:rPr>
              <a:t>人</a:t>
            </a:r>
            <a:endParaRPr lang="en-US" altLang="zh-CN" sz="1600" b="1" dirty="0">
              <a:solidFill>
                <a:schemeClr val="accent2"/>
              </a:solidFill>
              <a:cs typeface="+mn-ea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9F5AE52-343E-4522-ACAD-713D10F8DF3D}"/>
              </a:ext>
            </a:extLst>
          </p:cNvPr>
          <p:cNvSpPr/>
          <p:nvPr/>
        </p:nvSpPr>
        <p:spPr>
          <a:xfrm>
            <a:off x="776023" y="3710074"/>
            <a:ext cx="1292877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zh-CN" altLang="en-US" sz="1600" b="1" dirty="0">
                <a:cs typeface="+mn-ea"/>
              </a:rPr>
              <a:t>疾病易复发</a:t>
            </a:r>
            <a:endParaRPr lang="en-US" altLang="zh-CN" sz="1600" b="1" dirty="0">
              <a:cs typeface="+mn-ea"/>
            </a:endParaRPr>
          </a:p>
          <a:p>
            <a:r>
              <a:rPr lang="zh-CN" altLang="en-US" sz="1600" b="1" dirty="0">
                <a:cs typeface="+mn-ea"/>
              </a:rPr>
              <a:t>长期生存差</a:t>
            </a:r>
            <a:endParaRPr lang="en-US" altLang="zh-CN" sz="1600" b="1" dirty="0">
              <a:cs typeface="+mn-ea"/>
            </a:endParaRPr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EB58BA3A-D049-46F2-A5E6-4A7CD15EA53D}"/>
              </a:ext>
            </a:extLst>
          </p:cNvPr>
          <p:cNvSpPr/>
          <p:nvPr/>
        </p:nvSpPr>
        <p:spPr>
          <a:xfrm>
            <a:off x="688858" y="3273936"/>
            <a:ext cx="1467206" cy="1457051"/>
          </a:xfrm>
          <a:custGeom>
            <a:avLst/>
            <a:gdLst/>
            <a:ahLst/>
            <a:cxnLst/>
            <a:rect l="l" t="t" r="r" b="b"/>
            <a:pathLst>
              <a:path w="2249804" h="4866640">
                <a:moveTo>
                  <a:pt x="0" y="4866132"/>
                </a:moveTo>
                <a:lnTo>
                  <a:pt x="2249424" y="4866132"/>
                </a:lnTo>
                <a:lnTo>
                  <a:pt x="2249424" y="0"/>
                </a:lnTo>
                <a:lnTo>
                  <a:pt x="0" y="0"/>
                </a:lnTo>
                <a:lnTo>
                  <a:pt x="0" y="4866132"/>
                </a:lnTo>
                <a:close/>
              </a:path>
            </a:pathLst>
          </a:custGeom>
          <a:ln w="19812">
            <a:solidFill>
              <a:srgbClr val="5C5C5C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0A090B6-79F1-4249-9C63-3033A4D02E2A}"/>
              </a:ext>
            </a:extLst>
          </p:cNvPr>
          <p:cNvSpPr/>
          <p:nvPr/>
        </p:nvSpPr>
        <p:spPr>
          <a:xfrm>
            <a:off x="2243229" y="3259427"/>
            <a:ext cx="4046892" cy="377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accent1"/>
                </a:solidFill>
                <a:cs typeface="+mn-ea"/>
              </a:rPr>
              <a:t>FLT3-ITD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</a:rPr>
              <a:t>突变为不良预后分子标志物</a:t>
            </a:r>
            <a:r>
              <a:rPr lang="zh-CN" altLang="en-US" sz="1200" b="1" dirty="0">
                <a:solidFill>
                  <a:schemeClr val="accent1"/>
                </a:solidFill>
                <a:cs typeface="+mn-ea"/>
              </a:rPr>
              <a:t>，</a:t>
            </a:r>
            <a:r>
              <a:rPr lang="zh-CN" altLang="en-US" sz="1200" dirty="0">
                <a:solidFill>
                  <a:prstClr val="black"/>
                </a:solidFill>
                <a:cs typeface="+mn-ea"/>
              </a:rPr>
              <a:t>预后差：</a:t>
            </a:r>
            <a:endParaRPr lang="en-US" altLang="zh-CN" sz="1200" dirty="0">
              <a:solidFill>
                <a:prstClr val="black"/>
              </a:solidFill>
              <a:cs typeface="+mn-ea"/>
            </a:endParaRPr>
          </a:p>
        </p:txBody>
      </p:sp>
      <p:sp>
        <p:nvSpPr>
          <p:cNvPr id="29" name="object 9">
            <a:extLst>
              <a:ext uri="{FF2B5EF4-FFF2-40B4-BE49-F238E27FC236}">
                <a16:creationId xmlns:a16="http://schemas.microsoft.com/office/drawing/2014/main" id="{C710B7D2-6D14-4497-848F-48B38969A069}"/>
              </a:ext>
            </a:extLst>
          </p:cNvPr>
          <p:cNvSpPr/>
          <p:nvPr/>
        </p:nvSpPr>
        <p:spPr>
          <a:xfrm>
            <a:off x="689820" y="5076641"/>
            <a:ext cx="1467206" cy="860814"/>
          </a:xfrm>
          <a:custGeom>
            <a:avLst/>
            <a:gdLst/>
            <a:ahLst/>
            <a:cxnLst/>
            <a:rect l="l" t="t" r="r" b="b"/>
            <a:pathLst>
              <a:path w="2249804" h="4866640">
                <a:moveTo>
                  <a:pt x="0" y="4866132"/>
                </a:moveTo>
                <a:lnTo>
                  <a:pt x="2249424" y="4866132"/>
                </a:lnTo>
                <a:lnTo>
                  <a:pt x="2249424" y="0"/>
                </a:lnTo>
                <a:lnTo>
                  <a:pt x="0" y="0"/>
                </a:lnTo>
                <a:lnTo>
                  <a:pt x="0" y="4866132"/>
                </a:lnTo>
                <a:close/>
              </a:path>
            </a:pathLst>
          </a:custGeom>
          <a:ln w="19812">
            <a:solidFill>
              <a:srgbClr val="5C5C5C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82014786-033A-41D2-A49A-985A5DF4EFCA}"/>
              </a:ext>
            </a:extLst>
          </p:cNvPr>
          <p:cNvSpPr/>
          <p:nvPr/>
        </p:nvSpPr>
        <p:spPr>
          <a:xfrm>
            <a:off x="689820" y="5214661"/>
            <a:ext cx="1467206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zh-CN" altLang="en-US" sz="1600" b="1" dirty="0">
                <a:cs typeface="+mn-ea"/>
              </a:rPr>
              <a:t>新诊断患者处于治疗黄金期</a:t>
            </a:r>
            <a:endParaRPr lang="en-US" altLang="zh-CN" sz="1600" b="1" dirty="0">
              <a:cs typeface="+mn-ea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E738DD7E-FAD9-4D42-BBD6-66C267A219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262" y="3141913"/>
            <a:ext cx="333594" cy="262617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8A9053F3-0BBE-43CE-B67B-F8B7F2E64DF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6753" y="4862527"/>
            <a:ext cx="393012" cy="393012"/>
          </a:xfrm>
          <a:prstGeom prst="rect">
            <a:avLst/>
          </a:prstGeom>
        </p:spPr>
      </p:pic>
      <p:sp>
        <p:nvSpPr>
          <p:cNvPr id="33" name="object 9">
            <a:extLst>
              <a:ext uri="{FF2B5EF4-FFF2-40B4-BE49-F238E27FC236}">
                <a16:creationId xmlns:a16="http://schemas.microsoft.com/office/drawing/2014/main" id="{B6A12212-D78C-4792-870B-C654A1719B19}"/>
              </a:ext>
            </a:extLst>
          </p:cNvPr>
          <p:cNvSpPr/>
          <p:nvPr/>
        </p:nvSpPr>
        <p:spPr>
          <a:xfrm>
            <a:off x="696835" y="2171417"/>
            <a:ext cx="1467206" cy="722646"/>
          </a:xfrm>
          <a:custGeom>
            <a:avLst/>
            <a:gdLst/>
            <a:ahLst/>
            <a:cxnLst/>
            <a:rect l="l" t="t" r="r" b="b"/>
            <a:pathLst>
              <a:path w="2249804" h="4866640">
                <a:moveTo>
                  <a:pt x="0" y="4866132"/>
                </a:moveTo>
                <a:lnTo>
                  <a:pt x="2249424" y="4866132"/>
                </a:lnTo>
                <a:lnTo>
                  <a:pt x="2249424" y="0"/>
                </a:lnTo>
                <a:lnTo>
                  <a:pt x="0" y="0"/>
                </a:lnTo>
                <a:lnTo>
                  <a:pt x="0" y="4866132"/>
                </a:lnTo>
                <a:close/>
              </a:path>
            </a:pathLst>
          </a:custGeom>
          <a:ln w="19812">
            <a:solidFill>
              <a:srgbClr val="5C5C5C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4" name="图形 33">
            <a:extLst>
              <a:ext uri="{FF2B5EF4-FFF2-40B4-BE49-F238E27FC236}">
                <a16:creationId xmlns:a16="http://schemas.microsoft.com/office/drawing/2014/main" id="{97926462-21EC-45EC-9871-497FAD5D712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6062" y="1988220"/>
            <a:ext cx="230213" cy="224755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855429B3-CE22-47CF-8BC5-CE90F62AC779}"/>
              </a:ext>
            </a:extLst>
          </p:cNvPr>
          <p:cNvSpPr/>
          <p:nvPr/>
        </p:nvSpPr>
        <p:spPr>
          <a:xfrm>
            <a:off x="2243229" y="5162114"/>
            <a:ext cx="4194157" cy="68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800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</a:rPr>
              <a:t>早期疾病控制是</a:t>
            </a:r>
            <a:r>
              <a:rPr lang="en-US" altLang="zh-CN" sz="1400" b="1" dirty="0">
                <a:solidFill>
                  <a:schemeClr val="accent1"/>
                </a:solidFill>
                <a:cs typeface="+mn-ea"/>
              </a:rPr>
              <a:t>AML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</a:rPr>
              <a:t>治疗的关键</a:t>
            </a:r>
            <a:r>
              <a:rPr lang="zh-CN" altLang="en-US" sz="1200" dirty="0">
                <a:solidFill>
                  <a:prstClr val="black"/>
                </a:solidFill>
                <a:cs typeface="+mn-ea"/>
              </a:rPr>
              <a:t>，可有效维持缓解、延长生存并降低复发</a:t>
            </a:r>
            <a:r>
              <a:rPr lang="en-US" altLang="zh-CN" sz="1200" baseline="30000" dirty="0">
                <a:solidFill>
                  <a:prstClr val="black"/>
                </a:solidFill>
                <a:cs typeface="+mn-ea"/>
              </a:rPr>
              <a:t>7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B9985572-49CF-4004-80E0-9602276E54F6}"/>
              </a:ext>
            </a:extLst>
          </p:cNvPr>
          <p:cNvSpPr/>
          <p:nvPr/>
        </p:nvSpPr>
        <p:spPr>
          <a:xfrm>
            <a:off x="6896608" y="2105025"/>
            <a:ext cx="5643177" cy="1059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AutoNum type="arabicPeriod"/>
            </a:pPr>
            <a:r>
              <a:rPr lang="zh-CN" altLang="en-US" sz="1600" b="1" kern="0" dirty="0">
                <a:solidFill>
                  <a:schemeClr val="accent2"/>
                </a:solidFill>
                <a:cs typeface="+mn-ea"/>
              </a:rPr>
              <a:t>无</a:t>
            </a:r>
            <a:r>
              <a:rPr lang="en-US" altLang="zh-CN" sz="1600" b="1" kern="0" dirty="0">
                <a:solidFill>
                  <a:schemeClr val="accent2"/>
                </a:solidFill>
                <a:cs typeface="+mn-ea"/>
              </a:rPr>
              <a:t>FLT3</a:t>
            </a:r>
            <a:r>
              <a:rPr lang="zh-CN" altLang="en-US" sz="1600" b="1" kern="0" dirty="0">
                <a:solidFill>
                  <a:schemeClr val="accent2"/>
                </a:solidFill>
                <a:cs typeface="+mn-ea"/>
              </a:rPr>
              <a:t>一线靶向药可及</a:t>
            </a:r>
            <a:endParaRPr lang="en-US" altLang="zh-CN" sz="1600" b="1" kern="0" dirty="0">
              <a:solidFill>
                <a:schemeClr val="accent2"/>
              </a:solidFill>
              <a:cs typeface="+mn-ea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prstClr val="black"/>
                </a:solidFill>
                <a:cs typeface="+mn-ea"/>
              </a:rPr>
              <a:t>自</a:t>
            </a:r>
            <a:r>
              <a:rPr lang="en-US" altLang="zh-CN" sz="1200" dirty="0">
                <a:solidFill>
                  <a:prstClr val="black"/>
                </a:solidFill>
                <a:cs typeface="+mn-ea"/>
              </a:rPr>
              <a:t>2023</a:t>
            </a:r>
            <a:r>
              <a:rPr lang="zh-CN" altLang="en-US" sz="1200" dirty="0">
                <a:solidFill>
                  <a:prstClr val="black"/>
                </a:solidFill>
                <a:cs typeface="+mn-ea"/>
              </a:rPr>
              <a:t>年起，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</a:rPr>
              <a:t>化疗联合</a:t>
            </a:r>
            <a:r>
              <a:rPr lang="en-US" altLang="zh-CN" sz="1400" b="1" dirty="0">
                <a:solidFill>
                  <a:schemeClr val="accent1"/>
                </a:solidFill>
                <a:cs typeface="+mn-ea"/>
              </a:rPr>
              <a:t>FLT3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</a:rPr>
              <a:t>抑制剂就被国际权威指南推荐</a:t>
            </a:r>
            <a:r>
              <a:rPr lang="zh-CN" altLang="en-US" sz="1200" dirty="0"/>
              <a:t>用于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</a:rPr>
              <a:t>新诊断</a:t>
            </a:r>
            <a:r>
              <a:rPr lang="en-US" altLang="zh-CN" sz="1200" dirty="0"/>
              <a:t>FLT3+</a:t>
            </a:r>
            <a:r>
              <a:rPr lang="zh-CN" altLang="en-US" sz="1200" dirty="0"/>
              <a:t>患者诱导、巩固、维持治疗，但医保目录内药品有限，无精准靶药可及</a:t>
            </a:r>
            <a:endParaRPr lang="en-US" altLang="zh-CN" sz="1200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34B8F5F3-B1E1-4902-9CB2-EF53834D0637}"/>
              </a:ext>
            </a:extLst>
          </p:cNvPr>
          <p:cNvSpPr/>
          <p:nvPr/>
        </p:nvSpPr>
        <p:spPr>
          <a:xfrm>
            <a:off x="6892073" y="3527018"/>
            <a:ext cx="41354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kern="0" dirty="0">
                <a:solidFill>
                  <a:schemeClr val="accent2"/>
                </a:solidFill>
                <a:cs typeface="+mn-ea"/>
              </a:rPr>
              <a:t>2. </a:t>
            </a:r>
            <a:r>
              <a:rPr lang="zh-CN" altLang="en-US" sz="1600" b="1" kern="0" dirty="0">
                <a:solidFill>
                  <a:schemeClr val="accent2"/>
                </a:solidFill>
                <a:cs typeface="+mn-ea"/>
              </a:rPr>
              <a:t>现有治疗疗效有限 </a:t>
            </a:r>
            <a:r>
              <a:rPr lang="en-US" altLang="zh-CN" sz="1600" b="1" kern="0" baseline="30000" dirty="0">
                <a:solidFill>
                  <a:schemeClr val="accent2"/>
                </a:solidFill>
                <a:cs typeface="+mn-ea"/>
              </a:rPr>
              <a:t>8-10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0E2DF1FB-4261-40D2-870F-12BB5FF59467}"/>
              </a:ext>
            </a:extLst>
          </p:cNvPr>
          <p:cNvSpPr/>
          <p:nvPr/>
        </p:nvSpPr>
        <p:spPr>
          <a:xfrm>
            <a:off x="9079054" y="4487585"/>
            <a:ext cx="1758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750" algn="ctr"/>
            <a:r>
              <a:rPr lang="en-US" altLang="zh-CN" sz="1200" b="1" dirty="0">
                <a:solidFill>
                  <a:schemeClr val="accent1"/>
                </a:solidFill>
                <a:cs typeface="+mn-ea"/>
                <a:sym typeface="+mn-lt"/>
              </a:rPr>
              <a:t>mOS</a:t>
            </a:r>
            <a:r>
              <a:rPr lang="en-US" altLang="zh-CN" sz="3200" b="1" dirty="0">
                <a:solidFill>
                  <a:schemeClr val="accent1"/>
                </a:solidFill>
                <a:cs typeface="+mn-ea"/>
                <a:sym typeface="+mn-lt"/>
              </a:rPr>
              <a:t>10.8</a:t>
            </a:r>
            <a:r>
              <a:rPr lang="zh-CN" altLang="en-US" sz="1200" b="1" dirty="0">
                <a:solidFill>
                  <a:schemeClr val="accent1"/>
                </a:solidFill>
                <a:cs typeface="+mn-ea"/>
                <a:sym typeface="+mn-lt"/>
              </a:rPr>
              <a:t>个月</a:t>
            </a:r>
            <a:endParaRPr lang="en-US" altLang="zh-CN" sz="1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309E73A2-2CFE-408D-9191-B24A7A3A8A4E}"/>
              </a:ext>
            </a:extLst>
          </p:cNvPr>
          <p:cNvSpPr txBox="1"/>
          <p:nvPr/>
        </p:nvSpPr>
        <p:spPr>
          <a:xfrm>
            <a:off x="9437311" y="4174093"/>
            <a:ext cx="1041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/>
              <a:t>强化疗</a:t>
            </a:r>
            <a:endParaRPr lang="zh-CN" altLang="en-US" sz="1200" b="1" baseline="30000" dirty="0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AB3E787C-A843-43A8-8F54-0DFCB94D0250}"/>
              </a:ext>
            </a:extLst>
          </p:cNvPr>
          <p:cNvSpPr/>
          <p:nvPr/>
        </p:nvSpPr>
        <p:spPr>
          <a:xfrm>
            <a:off x="10876402" y="4487585"/>
            <a:ext cx="1663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 err="1">
                <a:solidFill>
                  <a:schemeClr val="accent1"/>
                </a:solidFill>
                <a:cs typeface="+mn-ea"/>
              </a:rPr>
              <a:t>mOS</a:t>
            </a:r>
            <a:r>
              <a:rPr lang="en-US" altLang="zh-CN" sz="1200" b="1" dirty="0">
                <a:solidFill>
                  <a:schemeClr val="accent1"/>
                </a:solidFill>
                <a:cs typeface="+mn-ea"/>
              </a:rPr>
              <a:t> </a:t>
            </a:r>
            <a:r>
              <a:rPr lang="en-US" altLang="zh-CN" sz="3200" b="1" dirty="0">
                <a:solidFill>
                  <a:schemeClr val="accent1"/>
                </a:solidFill>
                <a:cs typeface="+mn-ea"/>
              </a:rPr>
              <a:t>14.7</a:t>
            </a:r>
            <a:r>
              <a:rPr lang="zh-CN" altLang="en-US" sz="1200" b="1" dirty="0">
                <a:solidFill>
                  <a:schemeClr val="accent1"/>
                </a:solidFill>
                <a:cs typeface="+mn-ea"/>
              </a:rPr>
              <a:t>个月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</a:rPr>
              <a:t> </a:t>
            </a:r>
            <a:endParaRPr lang="en-US" altLang="zh-CN" sz="1200" b="1" dirty="0">
              <a:solidFill>
                <a:schemeClr val="accent1"/>
              </a:solidFill>
              <a:cs typeface="+mn-ea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3CAD817A-FBB7-44DB-AB33-7F6090A0EC17}"/>
              </a:ext>
            </a:extLst>
          </p:cNvPr>
          <p:cNvSpPr txBox="1"/>
          <p:nvPr/>
        </p:nvSpPr>
        <p:spPr>
          <a:xfrm>
            <a:off x="10926612" y="4081760"/>
            <a:ext cx="15629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/>
              <a:t>维奈克拉</a:t>
            </a:r>
            <a:endParaRPr lang="en-US" altLang="zh-CN" sz="1400" b="1" dirty="0"/>
          </a:p>
          <a:p>
            <a:pPr algn="ctr"/>
            <a:r>
              <a:rPr lang="zh-CN" altLang="en-US" sz="1200" b="1" dirty="0"/>
              <a:t>（不适合强化疗患者）</a:t>
            </a:r>
            <a:endParaRPr lang="zh-CN" altLang="en-US" sz="1200" b="1" baseline="30000" dirty="0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77FEFF23-D42D-482C-B5D1-B0FF6257A081}"/>
              </a:ext>
            </a:extLst>
          </p:cNvPr>
          <p:cNvSpPr/>
          <p:nvPr/>
        </p:nvSpPr>
        <p:spPr>
          <a:xfrm>
            <a:off x="7166983" y="4487585"/>
            <a:ext cx="1651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750" algn="ctr"/>
            <a:r>
              <a:rPr lang="en-US" altLang="zh-CN" sz="3200" b="1" dirty="0">
                <a:solidFill>
                  <a:schemeClr val="accent1"/>
                </a:solidFill>
                <a:cs typeface="+mn-ea"/>
                <a:sym typeface="+mn-lt"/>
              </a:rPr>
              <a:t>~27</a:t>
            </a: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%</a:t>
            </a:r>
            <a:endParaRPr lang="en-US" altLang="zh-CN" sz="1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903BE623-F330-4B0A-8AC8-D22AC733CB29}"/>
              </a:ext>
            </a:extLst>
          </p:cNvPr>
          <p:cNvSpPr txBox="1"/>
          <p:nvPr/>
        </p:nvSpPr>
        <p:spPr>
          <a:xfrm>
            <a:off x="7047041" y="4174093"/>
            <a:ext cx="1891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/>
              <a:t>强化疗 </a:t>
            </a:r>
            <a:r>
              <a:rPr lang="en-US" altLang="zh-CN" sz="1400" b="1" dirty="0"/>
              <a:t>+ </a:t>
            </a:r>
            <a:r>
              <a:rPr lang="zh-CN" altLang="en-US" sz="1400" b="1" dirty="0"/>
              <a:t>干细胞移植</a:t>
            </a:r>
            <a:endParaRPr lang="en-US" altLang="zh-CN" sz="1400" b="1" dirty="0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DD6C9FA1-FA44-4B7B-A672-0DE12F30E425}"/>
              </a:ext>
            </a:extLst>
          </p:cNvPr>
          <p:cNvSpPr/>
          <p:nvPr/>
        </p:nvSpPr>
        <p:spPr>
          <a:xfrm>
            <a:off x="6976944" y="499616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cs typeface="+mn-ea"/>
                <a:sym typeface="+mn-lt"/>
              </a:rPr>
              <a:t>能最终接受移植治疗</a:t>
            </a:r>
            <a:endParaRPr lang="en-US" altLang="zh-CN" sz="1200" dirty="0">
              <a:cs typeface="+mn-ea"/>
              <a:sym typeface="+mn-lt"/>
            </a:endParaRPr>
          </a:p>
          <a:p>
            <a:pPr algn="ctr"/>
            <a:r>
              <a:rPr lang="zh-CN" altLang="en-US" sz="1200" dirty="0">
                <a:cs typeface="+mn-ea"/>
                <a:sym typeface="+mn-lt"/>
              </a:rPr>
              <a:t>多数患者移植前已疾病进展</a:t>
            </a:r>
            <a:endParaRPr lang="zh-CN" altLang="en-US" sz="1200" dirty="0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05D80A9F-6CCD-4B8B-8B6B-944A9E078417}"/>
              </a:ext>
            </a:extLst>
          </p:cNvPr>
          <p:cNvSpPr/>
          <p:nvPr/>
        </p:nvSpPr>
        <p:spPr>
          <a:xfrm>
            <a:off x="11154096" y="4996160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cs typeface="+mn-ea"/>
              </a:rPr>
              <a:t>与强化疗相当</a:t>
            </a:r>
            <a:endParaRPr lang="en-US" altLang="zh-CN" sz="1200" dirty="0">
              <a:cs typeface="+mn-ea"/>
            </a:endParaRPr>
          </a:p>
        </p:txBody>
      </p:sp>
      <p:graphicFrame>
        <p:nvGraphicFramePr>
          <p:cNvPr id="37" name="表格 36">
            <a:extLst>
              <a:ext uri="{FF2B5EF4-FFF2-40B4-BE49-F238E27FC236}">
                <a16:creationId xmlns:a16="http://schemas.microsoft.com/office/drawing/2014/main" id="{613A5B91-C2E0-A6F1-49AD-502344F1F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736283"/>
              </p:ext>
            </p:extLst>
          </p:nvPr>
        </p:nvGraphicFramePr>
        <p:xfrm>
          <a:off x="2455069" y="3768250"/>
          <a:ext cx="3835052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667409357"/>
                    </a:ext>
                  </a:extLst>
                </a:gridCol>
                <a:gridCol w="2311052">
                  <a:extLst>
                    <a:ext uri="{9D8B030D-6E8A-4147-A177-3AD203B41FA5}">
                      <a16:colId xmlns:a16="http://schemas.microsoft.com/office/drawing/2014/main" val="60745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10083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年复发率</a:t>
                      </a:r>
                      <a:r>
                        <a:rPr lang="en-US" altLang="zh-CN" sz="1200" b="1" baseline="30000" dirty="0">
                          <a:solidFill>
                            <a:schemeClr val="tx1"/>
                          </a:solidFill>
                        </a:rPr>
                        <a:t>3 </a:t>
                      </a:r>
                      <a:r>
                        <a:rPr lang="en-US" altLang="zh-CN" sz="16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ea"/>
                        </a:rPr>
                        <a:t>~45%</a:t>
                      </a:r>
                      <a:endParaRPr lang="zh-CN" altLang="en-US" sz="14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ea"/>
                      </a:endParaRPr>
                    </a:p>
                  </a:txBody>
                  <a:tcPr marL="36000" marR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solidFill>
                            <a:schemeClr val="tx1"/>
                          </a:solidFill>
                        </a:rPr>
                        <a:t>复发难治阶段治疗年费用达</a:t>
                      </a:r>
                      <a:r>
                        <a:rPr lang="en-US" altLang="zh-CN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ea"/>
                        </a:rPr>
                        <a:t>89</a:t>
                      </a:r>
                      <a:r>
                        <a:rPr lang="zh-CN" altLang="en-US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ea"/>
                        </a:rPr>
                        <a:t>万</a:t>
                      </a:r>
                      <a:endParaRPr lang="en-US" altLang="zh-CN" sz="1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ea"/>
                      </a:endParaRPr>
                    </a:p>
                    <a:p>
                      <a:r>
                        <a:rPr lang="en-US" altLang="zh-CN" sz="1200" b="0" dirty="0" err="1">
                          <a:solidFill>
                            <a:schemeClr val="tx1"/>
                          </a:solidFill>
                        </a:rPr>
                        <a:t>mOS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</a:rPr>
                        <a:t>仅</a:t>
                      </a:r>
                      <a:r>
                        <a:rPr lang="en-US" altLang="zh-CN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ea"/>
                        </a:rPr>
                        <a:t>9.6</a:t>
                      </a:r>
                      <a:r>
                        <a:rPr lang="zh-CN" altLang="en-US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ea"/>
                        </a:rPr>
                        <a:t>个月</a:t>
                      </a:r>
                      <a:r>
                        <a:rPr lang="en-US" altLang="zh-CN" sz="1200" b="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6716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083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/>
                        <a:t>5</a:t>
                      </a:r>
                      <a:r>
                        <a:rPr lang="zh-CN" altLang="en-US" sz="1200" b="1" dirty="0"/>
                        <a:t>年生存率</a:t>
                      </a:r>
                      <a:r>
                        <a:rPr lang="en-US" altLang="zh-CN" sz="1200" b="1" baseline="30000" dirty="0"/>
                        <a:t>4</a:t>
                      </a:r>
                      <a:r>
                        <a:rPr lang="zh-CN" altLang="en-US" sz="1200" b="1" dirty="0"/>
                        <a:t> </a:t>
                      </a:r>
                      <a:r>
                        <a:rPr lang="en-US" altLang="zh-CN" sz="16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ea"/>
                        </a:rPr>
                        <a:t>~20%</a:t>
                      </a:r>
                      <a:endParaRPr lang="zh-CN" altLang="en-US" sz="14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ea"/>
                      </a:endParaRPr>
                    </a:p>
                  </a:txBody>
                  <a:tcPr marL="36000" marR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其他亚型白血病</a:t>
                      </a:r>
                      <a:r>
                        <a:rPr lang="en-US" altLang="zh-CN" sz="1200" b="1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ea"/>
                        </a:rPr>
                        <a:t>70%</a:t>
                      </a:r>
                    </a:p>
                  </a:txBody>
                  <a:tcPr marL="36000" marR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48381"/>
                  </a:ext>
                </a:extLst>
              </a:tr>
            </a:tbl>
          </a:graphicData>
        </a:graphic>
      </p:graphicFrame>
      <p:pic>
        <p:nvPicPr>
          <p:cNvPr id="58" name="图形 57">
            <a:extLst>
              <a:ext uri="{FF2B5EF4-FFF2-40B4-BE49-F238E27FC236}">
                <a16:creationId xmlns:a16="http://schemas.microsoft.com/office/drawing/2014/main" id="{BEEA0C26-DDF4-0AC7-EB2D-3E80BEDF201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50469" y="4348060"/>
            <a:ext cx="271673" cy="271673"/>
          </a:xfrm>
          <a:prstGeom prst="rect">
            <a:avLst/>
          </a:prstGeom>
        </p:spPr>
      </p:pic>
      <p:sp>
        <p:nvSpPr>
          <p:cNvPr id="59" name="矩形: 圆角 58">
            <a:extLst>
              <a:ext uri="{FF2B5EF4-FFF2-40B4-BE49-F238E27FC236}">
                <a16:creationId xmlns:a16="http://schemas.microsoft.com/office/drawing/2014/main" id="{5C761C44-1747-2398-53A5-3E0D05F736B3}"/>
              </a:ext>
            </a:extLst>
          </p:cNvPr>
          <p:cNvSpPr/>
          <p:nvPr/>
        </p:nvSpPr>
        <p:spPr>
          <a:xfrm rot="5400000" flipV="1">
            <a:off x="6257886" y="376915"/>
            <a:ext cx="568473" cy="12075904"/>
          </a:xfrm>
          <a:prstGeom prst="roundRect">
            <a:avLst/>
          </a:prstGeom>
          <a:gradFill>
            <a:gsLst>
              <a:gs pos="64000">
                <a:schemeClr val="accent2">
                  <a:lumMod val="20000"/>
                  <a:lumOff val="80000"/>
                  <a:alpha val="4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defTabSz="429895"/>
            <a:endParaRPr lang="zh-CN" altLang="en-US" sz="84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67A387D4-690A-2FF5-1051-1D791C5C73B8}"/>
              </a:ext>
            </a:extLst>
          </p:cNvPr>
          <p:cNvSpPr/>
          <p:nvPr/>
        </p:nvSpPr>
        <p:spPr>
          <a:xfrm>
            <a:off x="4026049" y="6230201"/>
            <a:ext cx="5032147" cy="369332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accent2"/>
                </a:solidFill>
                <a:latin typeface="mp-quote"/>
              </a:rPr>
              <a:t>亟需有效安全的靶向药改善临床预后，填补空白</a:t>
            </a:r>
          </a:p>
        </p:txBody>
      </p:sp>
      <p:sp>
        <p:nvSpPr>
          <p:cNvPr id="78" name="矩形: 圆顶角 77">
            <a:extLst>
              <a:ext uri="{FF2B5EF4-FFF2-40B4-BE49-F238E27FC236}">
                <a16:creationId xmlns:a16="http://schemas.microsoft.com/office/drawing/2014/main" id="{9CCE69FC-5666-C5D1-E154-460F26E3EFE6}"/>
              </a:ext>
            </a:extLst>
          </p:cNvPr>
          <p:cNvSpPr/>
          <p:nvPr/>
        </p:nvSpPr>
        <p:spPr>
          <a:xfrm rot="16200000">
            <a:off x="12774464" y="2974108"/>
            <a:ext cx="880315" cy="457665"/>
          </a:xfrm>
          <a:prstGeom prst="round2SameRect">
            <a:avLst>
              <a:gd name="adj1" fmla="val 3592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accent3"/>
                </a:solidFill>
                <a:ea typeface="MiSans Normal" panose="00000500000000000000" pitchFamily="2" charset="-122"/>
              </a:rPr>
              <a:t>创新性</a:t>
            </a:r>
          </a:p>
        </p:txBody>
      </p:sp>
      <p:sp>
        <p:nvSpPr>
          <p:cNvPr id="79" name="矩形: 圆顶角 78">
            <a:extLst>
              <a:ext uri="{FF2B5EF4-FFF2-40B4-BE49-F238E27FC236}">
                <a16:creationId xmlns:a16="http://schemas.microsoft.com/office/drawing/2014/main" id="{A02EDE64-90E0-3BB9-552C-E3878F916E2B}"/>
              </a:ext>
            </a:extLst>
          </p:cNvPr>
          <p:cNvSpPr/>
          <p:nvPr/>
        </p:nvSpPr>
        <p:spPr>
          <a:xfrm rot="16200000">
            <a:off x="12774464" y="3950745"/>
            <a:ext cx="880315" cy="457665"/>
          </a:xfrm>
          <a:prstGeom prst="round2SameRect">
            <a:avLst>
              <a:gd name="adj1" fmla="val 3592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accent3"/>
                </a:solidFill>
                <a:ea typeface="MiSans Normal" panose="00000500000000000000" pitchFamily="2" charset="-122"/>
              </a:rPr>
              <a:t>有效性</a:t>
            </a:r>
          </a:p>
        </p:txBody>
      </p:sp>
      <p:sp>
        <p:nvSpPr>
          <p:cNvPr id="81" name="矩形: 圆顶角 80">
            <a:extLst>
              <a:ext uri="{FF2B5EF4-FFF2-40B4-BE49-F238E27FC236}">
                <a16:creationId xmlns:a16="http://schemas.microsoft.com/office/drawing/2014/main" id="{266F221A-85CD-2501-2DA8-E49FD122588B}"/>
              </a:ext>
            </a:extLst>
          </p:cNvPr>
          <p:cNvSpPr/>
          <p:nvPr/>
        </p:nvSpPr>
        <p:spPr>
          <a:xfrm rot="16200000">
            <a:off x="12774464" y="5904017"/>
            <a:ext cx="880315" cy="457665"/>
          </a:xfrm>
          <a:prstGeom prst="round2SameRect">
            <a:avLst>
              <a:gd name="adj1" fmla="val 3592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accent3"/>
                </a:solidFill>
                <a:ea typeface="MiSans Normal" panose="00000500000000000000" pitchFamily="2" charset="-122"/>
              </a:rPr>
              <a:t>公平性</a:t>
            </a:r>
          </a:p>
        </p:txBody>
      </p:sp>
      <p:sp>
        <p:nvSpPr>
          <p:cNvPr id="83" name="矩形: 圆顶角 82">
            <a:extLst>
              <a:ext uri="{FF2B5EF4-FFF2-40B4-BE49-F238E27FC236}">
                <a16:creationId xmlns:a16="http://schemas.microsoft.com/office/drawing/2014/main" id="{43627DF8-C6F0-7943-9179-C98288C12A66}"/>
              </a:ext>
            </a:extLst>
          </p:cNvPr>
          <p:cNvSpPr/>
          <p:nvPr/>
        </p:nvSpPr>
        <p:spPr>
          <a:xfrm rot="16200000">
            <a:off x="12637248" y="1860254"/>
            <a:ext cx="1154748" cy="457665"/>
          </a:xfrm>
          <a:prstGeom prst="round2SameRect">
            <a:avLst>
              <a:gd name="adj1" fmla="val 35925"/>
              <a:gd name="adj2" fmla="val 0"/>
            </a:avLst>
          </a:prstGeom>
          <a:gradFill flip="none" rotWithShape="1">
            <a:gsLst>
              <a:gs pos="98000">
                <a:schemeClr val="accent3"/>
              </a:gs>
              <a:gs pos="0">
                <a:schemeClr val="accent3">
                  <a:lumMod val="75000"/>
                </a:scheme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schemeClr val="accent3">
                <a:lumMod val="50000"/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9178"/>
            <a:r>
              <a:rPr lang="zh-CN" altLang="en-US" sz="140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基础信息</a:t>
            </a:r>
          </a:p>
        </p:txBody>
      </p:sp>
      <p:sp>
        <p:nvSpPr>
          <p:cNvPr id="85" name="矩形: 圆顶角 84">
            <a:extLst>
              <a:ext uri="{FF2B5EF4-FFF2-40B4-BE49-F238E27FC236}">
                <a16:creationId xmlns:a16="http://schemas.microsoft.com/office/drawing/2014/main" id="{A481B29B-60AF-485C-42D4-0719123E4F81}"/>
              </a:ext>
            </a:extLst>
          </p:cNvPr>
          <p:cNvSpPr/>
          <p:nvPr/>
        </p:nvSpPr>
        <p:spPr>
          <a:xfrm rot="16200000">
            <a:off x="12774464" y="4927382"/>
            <a:ext cx="880315" cy="457665"/>
          </a:xfrm>
          <a:prstGeom prst="round2SameRect">
            <a:avLst>
              <a:gd name="adj1" fmla="val 3592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accent3"/>
                </a:solidFill>
                <a:ea typeface="MiSans Normal" panose="00000500000000000000" pitchFamily="2" charset="-122"/>
              </a:rPr>
              <a:t>安全性</a:t>
            </a:r>
          </a:p>
        </p:txBody>
      </p:sp>
    </p:spTree>
    <p:extLst>
      <p:ext uri="{BB962C8B-B14F-4D97-AF65-F5344CB8AC3E}">
        <p14:creationId xmlns:p14="http://schemas.microsoft.com/office/powerpoint/2010/main" val="114159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5F3AAB0-6A71-4940-8FDD-5F8052C12F9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14965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5" imgW="499" imgH="499" progId="TCLayout.ActiveDocument.1">
                  <p:embed/>
                </p:oleObj>
              </mc:Choice>
              <mc:Fallback>
                <p:oleObj name="think-cell 幻灯片" r:id="rId5" imgW="499" imgH="499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5F3AAB0-6A71-4940-8FDD-5F8052C12F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33900584-5369-45CB-9177-F1B9F185DC11}"/>
              </a:ext>
            </a:extLst>
          </p:cNvPr>
          <p:cNvSpPr/>
          <p:nvPr/>
        </p:nvSpPr>
        <p:spPr>
          <a:xfrm>
            <a:off x="6712073" y="1276342"/>
            <a:ext cx="5868000" cy="4742450"/>
          </a:xfrm>
          <a:prstGeom prst="roundRect">
            <a:avLst>
              <a:gd name="adj" fmla="val 125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rgbClr val="662D9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15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800" b="1" dirty="0">
                <a:cs typeface="+mn-ea"/>
              </a:rPr>
              <a:t>构象</a:t>
            </a:r>
            <a:endParaRPr lang="en-US" altLang="zh-CN" sz="1800" dirty="0">
              <a:cs typeface="+mn-ea"/>
              <a:sym typeface="+mn-lt"/>
            </a:endParaRPr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29B04F58-0107-41E9-B3AB-815A70D55DA0}"/>
              </a:ext>
            </a:extLst>
          </p:cNvPr>
          <p:cNvSpPr/>
          <p:nvPr/>
        </p:nvSpPr>
        <p:spPr>
          <a:xfrm>
            <a:off x="509820" y="1271859"/>
            <a:ext cx="5868000" cy="4742450"/>
          </a:xfrm>
          <a:prstGeom prst="roundRect">
            <a:avLst>
              <a:gd name="adj" fmla="val 125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rgbClr val="662D9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15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800" b="1" dirty="0">
                <a:cs typeface="+mn-ea"/>
              </a:rPr>
              <a:t>构象</a:t>
            </a:r>
            <a:endParaRPr lang="en-US" altLang="zh-CN" sz="1800" dirty="0">
              <a:cs typeface="+mn-ea"/>
              <a:sym typeface="+mn-lt"/>
            </a:endParaRPr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8D353A6C-93E2-D244-34B8-B4FA890F0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zh-CN" altLang="en-US" dirty="0"/>
              <a:t>奎扎替尼为用于一线治疗的</a:t>
            </a:r>
            <a:r>
              <a:rPr lang="en-US" altLang="zh-CN" dirty="0"/>
              <a:t>FLT3-ITD</a:t>
            </a:r>
            <a:r>
              <a:rPr lang="zh-CN" altLang="en-US" dirty="0"/>
              <a:t>高选择性抑制剂，与非活性构象稳定结合， </a:t>
            </a:r>
            <a:r>
              <a:rPr lang="en-US" altLang="zh-CN" dirty="0"/>
              <a:t>IC50</a:t>
            </a:r>
            <a:r>
              <a:rPr lang="zh-CN" altLang="en-US" dirty="0"/>
              <a:t>达皮摩尔级水平</a:t>
            </a:r>
            <a:endParaRPr lang="zh-CN" altLang="en-US" strike="sngStrike" dirty="0">
              <a:highlight>
                <a:srgbClr val="FFFF00"/>
              </a:highlight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7254F1F-19AD-4F3F-93DC-D112AB90A1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AF792C-44F3-4FBC-B168-E1E39C73619B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4E8105-7D07-4DC0-A47F-1F78D1B4738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dirty="0"/>
              <a:t>1. NDA Multi-disciplinary Review and Evaluation (VANFLYTA, </a:t>
            </a:r>
            <a:r>
              <a:rPr lang="en-US" altLang="zh-CN" dirty="0" err="1"/>
              <a:t>quizartinib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2. Aikawa, T., Togashi, N., Iwanaga, et al,. 2020. </a:t>
            </a:r>
            <a:r>
              <a:rPr lang="en-US" altLang="zh-CN" dirty="0" err="1"/>
              <a:t>Oncotarget</a:t>
            </a:r>
            <a:r>
              <a:rPr lang="en-US" altLang="zh-CN" dirty="0"/>
              <a:t>, 11(11), 943–955. 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BB23C5D-4653-48A6-8FC2-6437006DEEB1}"/>
              </a:ext>
            </a:extLst>
          </p:cNvPr>
          <p:cNvSpPr/>
          <p:nvPr/>
        </p:nvSpPr>
        <p:spPr>
          <a:xfrm>
            <a:off x="710996" y="1932287"/>
            <a:ext cx="5508000" cy="613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750">
              <a:lnSpc>
                <a:spcPct val="150000"/>
              </a:lnSpc>
              <a:spcAft>
                <a:spcPts val="600"/>
              </a:spcAft>
            </a:pPr>
            <a:r>
              <a:rPr lang="zh-CN" altLang="en-US" sz="1200" dirty="0">
                <a:cs typeface="+mn-ea"/>
              </a:rPr>
              <a:t>奎扎替尼通过抑制</a:t>
            </a:r>
            <a:r>
              <a:rPr lang="en-US" altLang="zh-CN" sz="1200" dirty="0">
                <a:cs typeface="+mn-ea"/>
              </a:rPr>
              <a:t>FLT3-ITD</a:t>
            </a:r>
            <a:r>
              <a:rPr lang="zh-CN" altLang="en-US" sz="1200" dirty="0">
                <a:cs typeface="+mn-ea"/>
              </a:rPr>
              <a:t>的活性，有效抑制关键下游信号通路的磷酸化，从而诱导白血病细胞凋亡、抑制其增殖并促进分化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0E02E148-FABA-4C84-B2AB-EBD8339D4DEE}"/>
              </a:ext>
            </a:extLst>
          </p:cNvPr>
          <p:cNvSpPr/>
          <p:nvPr/>
        </p:nvSpPr>
        <p:spPr>
          <a:xfrm>
            <a:off x="5188500" y="5179615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9F0534DF-4642-4D85-9E31-8DE440A33A3D}"/>
              </a:ext>
            </a:extLst>
          </p:cNvPr>
          <p:cNvGrpSpPr/>
          <p:nvPr/>
        </p:nvGrpSpPr>
        <p:grpSpPr>
          <a:xfrm>
            <a:off x="689820" y="1501737"/>
            <a:ext cx="5508000" cy="338554"/>
            <a:chOff x="606311" y="1458287"/>
            <a:chExt cx="6265778" cy="291893"/>
          </a:xfrm>
        </p:grpSpPr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72FF94DC-2401-4258-A4D4-D7D5854B74DC}"/>
                </a:ext>
              </a:extLst>
            </p:cNvPr>
            <p:cNvCxnSpPr>
              <a:cxnSpLocks/>
            </p:cNvCxnSpPr>
            <p:nvPr/>
          </p:nvCxnSpPr>
          <p:spPr>
            <a:xfrm>
              <a:off x="606311" y="1604234"/>
              <a:ext cx="6265778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Rectangle 3">
              <a:extLst>
                <a:ext uri="{FF2B5EF4-FFF2-40B4-BE49-F238E27FC236}">
                  <a16:creationId xmlns:a16="http://schemas.microsoft.com/office/drawing/2014/main" id="{7EACB9E2-A557-4FC6-B1FE-F0C2436E2FD4}"/>
                </a:ext>
              </a:extLst>
            </p:cNvPr>
            <p:cNvSpPr/>
            <p:nvPr/>
          </p:nvSpPr>
          <p:spPr>
            <a:xfrm>
              <a:off x="946780" y="1458287"/>
              <a:ext cx="5584841" cy="29189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ysClr val="windowText" lastClr="000000"/>
                  </a:solidFill>
                  <a:sym typeface="+mn-lt"/>
                </a:rPr>
                <a:t>高选择结合</a:t>
              </a:r>
              <a:r>
                <a:rPr lang="en-US" altLang="zh-CN" sz="1600" b="1" dirty="0">
                  <a:solidFill>
                    <a:sysClr val="windowText" lastClr="000000"/>
                  </a:solidFill>
                  <a:sym typeface="+mn-lt"/>
                </a:rPr>
                <a:t>FLT3-ITD</a:t>
              </a:r>
              <a:r>
                <a:rPr lang="zh-CN" altLang="en-US" sz="1600" b="1" dirty="0">
                  <a:solidFill>
                    <a:sysClr val="windowText" lastClr="000000"/>
                  </a:solidFill>
                  <a:sym typeface="+mn-lt"/>
                </a:rPr>
                <a:t>，</a:t>
              </a:r>
              <a:r>
                <a:rPr lang="zh-CN" altLang="en-US" sz="1600" b="1" dirty="0">
                  <a:solidFill>
                    <a:sysClr val="windowText" lastClr="000000"/>
                  </a:solidFill>
                </a:rPr>
                <a:t>降低脱靶效应带来的毒性</a:t>
              </a:r>
              <a:endParaRPr lang="en-US" altLang="zh-CN" sz="1600" b="1" dirty="0">
                <a:solidFill>
                  <a:sysClr val="windowText" lastClr="000000"/>
                </a:solidFill>
                <a:sym typeface="+mn-lt"/>
              </a:endParaRP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59AC80C0-E8C3-40AE-B3A7-1C1B8CAF6C5C}"/>
              </a:ext>
            </a:extLst>
          </p:cNvPr>
          <p:cNvGrpSpPr/>
          <p:nvPr/>
        </p:nvGrpSpPr>
        <p:grpSpPr>
          <a:xfrm>
            <a:off x="6892073" y="1383110"/>
            <a:ext cx="5508000" cy="584775"/>
            <a:chOff x="924984" y="1311299"/>
            <a:chExt cx="5822021" cy="584775"/>
          </a:xfrm>
        </p:grpSpPr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A510859D-0419-40CB-892C-D43750996D34}"/>
                </a:ext>
              </a:extLst>
            </p:cNvPr>
            <p:cNvCxnSpPr>
              <a:cxnSpLocks/>
            </p:cNvCxnSpPr>
            <p:nvPr/>
          </p:nvCxnSpPr>
          <p:spPr>
            <a:xfrm>
              <a:off x="924984" y="1603686"/>
              <a:ext cx="582202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Rectangle 3">
              <a:extLst>
                <a:ext uri="{FF2B5EF4-FFF2-40B4-BE49-F238E27FC236}">
                  <a16:creationId xmlns:a16="http://schemas.microsoft.com/office/drawing/2014/main" id="{3242CB7F-E4F0-48AD-B384-835873D49791}"/>
                </a:ext>
              </a:extLst>
            </p:cNvPr>
            <p:cNvSpPr/>
            <p:nvPr/>
          </p:nvSpPr>
          <p:spPr>
            <a:xfrm>
              <a:off x="1638580" y="1311299"/>
              <a:ext cx="4394830" cy="58477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ysClr val="windowText" lastClr="000000"/>
                  </a:solidFill>
                </a:rPr>
                <a:t>IC50</a:t>
              </a:r>
              <a:r>
                <a:rPr lang="zh-CN" altLang="en-US" sz="1600" b="1" dirty="0">
                  <a:solidFill>
                    <a:sysClr val="windowText" lastClr="000000"/>
                  </a:solidFill>
                </a:rPr>
                <a:t>达皮摩尔级别，抑制效果强</a:t>
              </a:r>
              <a:endParaRPr lang="en-US" altLang="zh-CN" sz="1600" b="1" dirty="0">
                <a:solidFill>
                  <a:sysClr val="windowText" lastClr="000000"/>
                </a:solidFill>
              </a:endParaRPr>
            </a:p>
            <a:p>
              <a:pPr algn="ctr"/>
              <a:r>
                <a:rPr lang="zh-CN" altLang="en-US" sz="1600" b="1" dirty="0">
                  <a:solidFill>
                    <a:sysClr val="windowText" lastClr="000000"/>
                  </a:solidFill>
                </a:rPr>
                <a:t>且与非活性构象结合，实现持续深度缓解</a:t>
              </a:r>
            </a:p>
          </p:txBody>
        </p:sp>
      </p:grpSp>
      <p:sp>
        <p:nvSpPr>
          <p:cNvPr id="94" name="矩形: 圆角 93">
            <a:extLst>
              <a:ext uri="{FF2B5EF4-FFF2-40B4-BE49-F238E27FC236}">
                <a16:creationId xmlns:a16="http://schemas.microsoft.com/office/drawing/2014/main" id="{B5A37D9B-218A-4D13-BD5C-C9512C2A569C}"/>
              </a:ext>
            </a:extLst>
          </p:cNvPr>
          <p:cNvSpPr/>
          <p:nvPr/>
        </p:nvSpPr>
        <p:spPr>
          <a:xfrm rot="5400000" flipV="1">
            <a:off x="3153934" y="3480866"/>
            <a:ext cx="568473" cy="5868000"/>
          </a:xfrm>
          <a:prstGeom prst="roundRect">
            <a:avLst/>
          </a:prstGeom>
          <a:gradFill>
            <a:gsLst>
              <a:gs pos="64000">
                <a:schemeClr val="accent2">
                  <a:lumMod val="20000"/>
                  <a:lumOff val="80000"/>
                  <a:alpha val="4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defTabSz="429895"/>
            <a:endParaRPr lang="zh-CN" altLang="en-US" sz="84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5" name="矩形: 圆角 94">
            <a:extLst>
              <a:ext uri="{FF2B5EF4-FFF2-40B4-BE49-F238E27FC236}">
                <a16:creationId xmlns:a16="http://schemas.microsoft.com/office/drawing/2014/main" id="{F62FBB87-E58B-4196-AD42-1561DA39D73A}"/>
              </a:ext>
            </a:extLst>
          </p:cNvPr>
          <p:cNvSpPr/>
          <p:nvPr/>
        </p:nvSpPr>
        <p:spPr>
          <a:xfrm rot="5400000" flipV="1">
            <a:off x="9361838" y="3480867"/>
            <a:ext cx="568473" cy="5867998"/>
          </a:xfrm>
          <a:prstGeom prst="roundRect">
            <a:avLst/>
          </a:prstGeom>
          <a:gradFill>
            <a:gsLst>
              <a:gs pos="64000">
                <a:schemeClr val="accent2">
                  <a:lumMod val="20000"/>
                  <a:lumOff val="80000"/>
                  <a:alpha val="4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defTabSz="429895"/>
            <a:endParaRPr lang="zh-CN" altLang="en-US" sz="84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6FF1B991-1D44-45F3-885F-FA7BE4ED5D73}"/>
              </a:ext>
            </a:extLst>
          </p:cNvPr>
          <p:cNvSpPr/>
          <p:nvPr/>
        </p:nvSpPr>
        <p:spPr>
          <a:xfrm>
            <a:off x="8024476" y="6230199"/>
            <a:ext cx="3243197" cy="369332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zh-CN" altLang="en-US" sz="1800" b="1" dirty="0">
                <a:solidFill>
                  <a:schemeClr val="accent2"/>
                </a:solidFill>
                <a:latin typeface="mp-quote"/>
              </a:rPr>
              <a:t>肿瘤抑制效果好，复发率低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7116334-9B7F-46F9-AADD-E7DD7D05730F}"/>
              </a:ext>
            </a:extLst>
          </p:cNvPr>
          <p:cNvSpPr/>
          <p:nvPr/>
        </p:nvSpPr>
        <p:spPr>
          <a:xfrm>
            <a:off x="2278238" y="6230199"/>
            <a:ext cx="2319866" cy="369332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zh-CN" altLang="en-US" sz="1800" b="1" dirty="0">
                <a:solidFill>
                  <a:schemeClr val="accent2"/>
                </a:solidFill>
                <a:latin typeface="mp-quote"/>
              </a:rPr>
              <a:t>毒性小，安全性高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48E52443-C8F3-4DD4-9020-FEAE3E57F1DC}"/>
              </a:ext>
            </a:extLst>
          </p:cNvPr>
          <p:cNvSpPr/>
          <p:nvPr/>
        </p:nvSpPr>
        <p:spPr>
          <a:xfrm>
            <a:off x="3071303" y="4562924"/>
            <a:ext cx="31476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150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altLang="zh-CN" sz="1200" dirty="0"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9FA516F-4DAE-40A4-8E96-F4784EE082D5}"/>
              </a:ext>
            </a:extLst>
          </p:cNvPr>
          <p:cNvGrpSpPr/>
          <p:nvPr/>
        </p:nvGrpSpPr>
        <p:grpSpPr>
          <a:xfrm>
            <a:off x="894904" y="2777814"/>
            <a:ext cx="2270689" cy="2984811"/>
            <a:chOff x="1157392" y="2361687"/>
            <a:chExt cx="2137801" cy="3182149"/>
          </a:xfrm>
        </p:grpSpPr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id="{1916935F-076C-486C-A2B4-341D76E49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7392" y="2361687"/>
              <a:ext cx="1857505" cy="3182149"/>
            </a:xfrm>
            <a:prstGeom prst="rect">
              <a:avLst/>
            </a:prstGeom>
          </p:spPr>
        </p:pic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919BA0D9-726E-4E24-9E29-50162602EE9E}"/>
                </a:ext>
              </a:extLst>
            </p:cNvPr>
            <p:cNvSpPr/>
            <p:nvPr/>
          </p:nvSpPr>
          <p:spPr>
            <a:xfrm>
              <a:off x="1159088" y="4116163"/>
              <a:ext cx="1548537" cy="580123"/>
            </a:xfrm>
            <a:prstGeom prst="ellipse">
              <a:avLst/>
            </a:prstGeom>
            <a:noFill/>
            <a:ln>
              <a:solidFill>
                <a:srgbClr val="A917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5" name="连接符: 曲线 64">
              <a:extLst>
                <a:ext uri="{FF2B5EF4-FFF2-40B4-BE49-F238E27FC236}">
                  <a16:creationId xmlns:a16="http://schemas.microsoft.com/office/drawing/2014/main" id="{3B1E14B9-DF85-40CF-8C14-F5DA5C5D1699}"/>
                </a:ext>
              </a:extLst>
            </p:cNvPr>
            <p:cNvCxnSpPr/>
            <p:nvPr/>
          </p:nvCxnSpPr>
          <p:spPr>
            <a:xfrm rot="10800000" flipV="1">
              <a:off x="2654555" y="3614528"/>
              <a:ext cx="640638" cy="535555"/>
            </a:xfrm>
            <a:prstGeom prst="curvedConnector3">
              <a:avLst/>
            </a:prstGeom>
            <a:ln>
              <a:solidFill>
                <a:srgbClr val="A9171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35F643A8-7F7A-4B8B-A719-8A9DA187F5D1}"/>
                </a:ext>
              </a:extLst>
            </p:cNvPr>
            <p:cNvSpPr/>
            <p:nvPr/>
          </p:nvSpPr>
          <p:spPr>
            <a:xfrm>
              <a:off x="2425193" y="5047832"/>
              <a:ext cx="804947" cy="4089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b="1" dirty="0">
                  <a:cs typeface="+mn-ea"/>
                </a:rPr>
                <a:t>TKD</a:t>
              </a:r>
            </a:p>
            <a:p>
              <a:pPr algn="ctr"/>
              <a:r>
                <a:rPr lang="en-US" altLang="zh-CN" sz="900" b="1" dirty="0">
                  <a:cs typeface="+mn-ea"/>
                </a:rPr>
                <a:t>mutation</a:t>
              </a: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2C0BDFF5-F357-412B-9AAA-F1B3670EC899}"/>
              </a:ext>
            </a:extLst>
          </p:cNvPr>
          <p:cNvSpPr/>
          <p:nvPr/>
        </p:nvSpPr>
        <p:spPr>
          <a:xfrm>
            <a:off x="8711272" y="4110798"/>
            <a:ext cx="3388775" cy="315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100" dirty="0"/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F3103EF9-79A6-4DAA-B2AA-A6C77108B3AA}"/>
              </a:ext>
            </a:extLst>
          </p:cNvPr>
          <p:cNvSpPr/>
          <p:nvPr/>
        </p:nvSpPr>
        <p:spPr>
          <a:xfrm>
            <a:off x="6798469" y="4702632"/>
            <a:ext cx="5715000" cy="1054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15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1400" b="1" dirty="0"/>
              <a:t>IC50</a:t>
            </a:r>
            <a:r>
              <a:rPr lang="zh-CN" altLang="en-US" sz="1400" b="1" dirty="0"/>
              <a:t>为</a:t>
            </a:r>
            <a:r>
              <a:rPr lang="en-US" altLang="zh-CN" sz="1400" b="1" dirty="0"/>
              <a:t>0.67nM</a:t>
            </a:r>
            <a:r>
              <a:rPr lang="zh-CN" altLang="en-US" sz="1400" b="1" dirty="0"/>
              <a:t>，强效抑制</a:t>
            </a:r>
            <a:r>
              <a:rPr lang="en-US" altLang="zh-CN" sz="1400" b="1" dirty="0"/>
              <a:t>FLT3-ITD</a:t>
            </a:r>
            <a:r>
              <a:rPr lang="zh-CN" altLang="en-US" sz="1400" b="1" dirty="0"/>
              <a:t>突变</a:t>
            </a:r>
            <a:r>
              <a:rPr lang="en-US" altLang="zh-CN" sz="1400" b="1" baseline="30000" dirty="0">
                <a:cs typeface="+mn-ea"/>
                <a:sym typeface="Times New Roman" panose="02020603050405020304" pitchFamily="18" charset="0"/>
              </a:rPr>
              <a:t>2</a:t>
            </a:r>
            <a:endParaRPr lang="en-US" altLang="zh-CN" sz="1400" b="1" dirty="0"/>
          </a:p>
          <a:p>
            <a:pPr marL="3915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200" dirty="0"/>
              <a:t>通过稳定</a:t>
            </a:r>
            <a:r>
              <a:rPr lang="en-US" altLang="zh-CN" sz="1200" dirty="0"/>
              <a:t>FLT3</a:t>
            </a:r>
            <a:r>
              <a:rPr lang="zh-CN" altLang="en-US" sz="1200" dirty="0"/>
              <a:t>非活性构象（</a:t>
            </a:r>
            <a:r>
              <a:rPr lang="en-US" altLang="zh-CN" sz="1200" dirty="0"/>
              <a:t>DFG-out</a:t>
            </a:r>
            <a:r>
              <a:rPr lang="zh-CN" altLang="en-US" sz="1200" dirty="0"/>
              <a:t>），从而稳定激酶的非活性状态，从源头上切断下游致癌信号的传导， </a:t>
            </a:r>
            <a:r>
              <a:rPr lang="zh-CN" altLang="en-US" sz="1400" b="1" dirty="0"/>
              <a:t>实现持续深度缓解</a:t>
            </a:r>
            <a:endParaRPr lang="en-US" altLang="zh-CN" sz="1200" b="1" strike="sngStrike" dirty="0">
              <a:highlight>
                <a:srgbClr val="FFFF00"/>
              </a:highlight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6C91A1BE-A68E-4D38-BE7E-A2937D4528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3941" y="2106642"/>
            <a:ext cx="2168628" cy="2394564"/>
          </a:xfrm>
          <a:prstGeom prst="rect">
            <a:avLst/>
          </a:prstGeom>
        </p:spPr>
      </p:pic>
      <p:sp>
        <p:nvSpPr>
          <p:cNvPr id="99" name="椭圆 98">
            <a:extLst>
              <a:ext uri="{FF2B5EF4-FFF2-40B4-BE49-F238E27FC236}">
                <a16:creationId xmlns:a16="http://schemas.microsoft.com/office/drawing/2014/main" id="{5F10A622-9480-4CD2-A303-615EBA0F8CD1}"/>
              </a:ext>
            </a:extLst>
          </p:cNvPr>
          <p:cNvSpPr/>
          <p:nvPr/>
        </p:nvSpPr>
        <p:spPr>
          <a:xfrm>
            <a:off x="7188939" y="3139970"/>
            <a:ext cx="1221675" cy="399338"/>
          </a:xfrm>
          <a:prstGeom prst="ellipse">
            <a:avLst/>
          </a:prstGeom>
          <a:noFill/>
          <a:ln w="19050">
            <a:solidFill>
              <a:srgbClr val="A917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67CF8C17-CFF7-46B4-85A6-988ABA0102B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32069" y="3080978"/>
            <a:ext cx="1626477" cy="54324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D720E783-9037-48F5-8B44-A9290E4D2156}"/>
              </a:ext>
            </a:extLst>
          </p:cNvPr>
          <p:cNvSpPr/>
          <p:nvPr/>
        </p:nvSpPr>
        <p:spPr>
          <a:xfrm>
            <a:off x="3224269" y="4454190"/>
            <a:ext cx="2901931" cy="1308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7200" indent="-171450" algn="just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200" dirty="0">
                <a:cs typeface="+mn-ea"/>
              </a:rPr>
              <a:t>奎扎替尼及其活性代谢产物 </a:t>
            </a:r>
            <a:r>
              <a:rPr lang="en-US" altLang="zh-CN" sz="1200" dirty="0">
                <a:cs typeface="+mn-ea"/>
              </a:rPr>
              <a:t>AC886 </a:t>
            </a:r>
            <a:r>
              <a:rPr lang="zh-CN" altLang="en-US" sz="1200" dirty="0">
                <a:cs typeface="+mn-ea"/>
              </a:rPr>
              <a:t>与 </a:t>
            </a:r>
            <a:r>
              <a:rPr lang="en-US" altLang="zh-CN" sz="1200" dirty="0">
                <a:cs typeface="+mn-ea"/>
              </a:rPr>
              <a:t>FLT3-ITD </a:t>
            </a:r>
            <a:r>
              <a:rPr lang="zh-CN" altLang="en-US" sz="1200" dirty="0">
                <a:cs typeface="+mn-ea"/>
              </a:rPr>
              <a:t>突变靶点的</a:t>
            </a:r>
            <a:r>
              <a:rPr lang="zh-CN" altLang="zh-CN" sz="1200" dirty="0">
                <a:cs typeface="+mn-ea"/>
                <a:sym typeface="Times New Roman" panose="02020603050405020304" pitchFamily="18" charset="0"/>
              </a:rPr>
              <a:t>亲和力</a:t>
            </a:r>
            <a:r>
              <a:rPr lang="en-US" altLang="zh-CN" sz="1200" dirty="0" err="1">
                <a:cs typeface="+mn-ea"/>
                <a:sym typeface="Times New Roman" panose="02020603050405020304" pitchFamily="18" charset="0"/>
              </a:rPr>
              <a:t>Kd</a:t>
            </a:r>
            <a:r>
              <a:rPr lang="zh-CN" altLang="en-US" sz="1200" dirty="0">
                <a:cs typeface="+mn-ea"/>
                <a:sym typeface="Times New Roman" panose="02020603050405020304" pitchFamily="18" charset="0"/>
              </a:rPr>
              <a:t>值</a:t>
            </a:r>
            <a:r>
              <a:rPr lang="zh-CN" altLang="zh-CN" sz="1200" dirty="0">
                <a:cs typeface="+mn-ea"/>
                <a:sym typeface="Times New Roman" panose="02020603050405020304" pitchFamily="18" charset="0"/>
              </a:rPr>
              <a:t>均比与FLT3的亲和力</a:t>
            </a:r>
            <a:r>
              <a:rPr lang="zh-CN" altLang="en-US" sz="1200" dirty="0">
                <a:cs typeface="+mn-ea"/>
                <a:sym typeface="Times New Roman" panose="02020603050405020304" pitchFamily="18" charset="0"/>
              </a:rPr>
              <a:t>低</a:t>
            </a:r>
            <a:r>
              <a:rPr lang="zh-CN" altLang="zh-CN" sz="1200" dirty="0">
                <a:cs typeface="+mn-ea"/>
                <a:sym typeface="Times New Roman" panose="02020603050405020304" pitchFamily="18" charset="0"/>
              </a:rPr>
              <a:t>10倍</a:t>
            </a:r>
            <a:r>
              <a:rPr lang="en-US" altLang="zh-CN" sz="1200" baseline="30000" dirty="0">
                <a:cs typeface="+mn-ea"/>
                <a:sym typeface="Times New Roman" panose="02020603050405020304" pitchFamily="18" charset="0"/>
              </a:rPr>
              <a:t>1</a:t>
            </a:r>
            <a:endParaRPr lang="en-US" altLang="zh-CN" sz="1200" baseline="30000" dirty="0">
              <a:cs typeface="+mn-ea"/>
            </a:endParaRPr>
          </a:p>
          <a:p>
            <a:pPr marL="277200" indent="-171450" algn="just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400" b="1" dirty="0">
                <a:cs typeface="+mn-ea"/>
              </a:rPr>
              <a:t>精准靶向突变位点，减少脱靶作用引发的不良事件</a:t>
            </a:r>
            <a:endParaRPr lang="en-US" altLang="zh-CN" sz="1400" strike="sngStrike" baseline="30000" dirty="0">
              <a:highlight>
                <a:srgbClr val="FFFF00"/>
              </a:highlight>
              <a:cs typeface="+mn-ea"/>
            </a:endParaRPr>
          </a:p>
        </p:txBody>
      </p:sp>
      <p:pic>
        <p:nvPicPr>
          <p:cNvPr id="11" name="图形 10">
            <a:extLst>
              <a:ext uri="{FF2B5EF4-FFF2-40B4-BE49-F238E27FC236}">
                <a16:creationId xmlns:a16="http://schemas.microsoft.com/office/drawing/2014/main" id="{CA46D88A-7B93-406E-8018-34C45A23E3A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78717" y="3195818"/>
            <a:ext cx="306414" cy="306414"/>
          </a:xfrm>
          <a:prstGeom prst="rect">
            <a:avLst/>
          </a:prstGeom>
        </p:spPr>
      </p:pic>
      <p:pic>
        <p:nvPicPr>
          <p:cNvPr id="2" name="Picture 292">
            <a:extLst>
              <a:ext uri="{FF2B5EF4-FFF2-40B4-BE49-F238E27FC236}">
                <a16:creationId xmlns:a16="http://schemas.microsoft.com/office/drawing/2014/main" id="{56FFD98B-F932-9DB5-622C-EFD931EF7A9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045" r="60172" b="71895"/>
          <a:stretch/>
        </p:blipFill>
        <p:spPr>
          <a:xfrm>
            <a:off x="3389329" y="2862154"/>
            <a:ext cx="2740063" cy="1163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0E0A94D1-F299-45AA-8582-1F22D39A680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63446" y="2106641"/>
            <a:ext cx="2226223" cy="2320013"/>
          </a:xfrm>
          <a:prstGeom prst="rect">
            <a:avLst/>
          </a:prstGeom>
        </p:spPr>
      </p:pic>
      <p:pic>
        <p:nvPicPr>
          <p:cNvPr id="7" name="Picture 292">
            <a:extLst>
              <a:ext uri="{FF2B5EF4-FFF2-40B4-BE49-F238E27FC236}">
                <a16:creationId xmlns:a16="http://schemas.microsoft.com/office/drawing/2014/main" id="{DB485953-F5F6-E9C8-C326-ED824A904A0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045" r="60172" b="71895"/>
          <a:stretch/>
        </p:blipFill>
        <p:spPr>
          <a:xfrm>
            <a:off x="9010847" y="3588335"/>
            <a:ext cx="1468921" cy="623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12" name="矩形: 圆顶角 11">
            <a:extLst>
              <a:ext uri="{FF2B5EF4-FFF2-40B4-BE49-F238E27FC236}">
                <a16:creationId xmlns:a16="http://schemas.microsoft.com/office/drawing/2014/main" id="{88094D9B-91D1-AB3F-ED63-91FDC72E95FD}"/>
              </a:ext>
            </a:extLst>
          </p:cNvPr>
          <p:cNvSpPr/>
          <p:nvPr/>
        </p:nvSpPr>
        <p:spPr>
          <a:xfrm rot="16200000">
            <a:off x="12774464" y="2974108"/>
            <a:ext cx="880315" cy="457665"/>
          </a:xfrm>
          <a:prstGeom prst="round2SameRect">
            <a:avLst>
              <a:gd name="adj1" fmla="val 35925"/>
              <a:gd name="adj2" fmla="val 0"/>
            </a:avLst>
          </a:prstGeom>
          <a:gradFill flip="none" rotWithShape="1">
            <a:gsLst>
              <a:gs pos="98000">
                <a:schemeClr val="accent3"/>
              </a:gs>
              <a:gs pos="0">
                <a:schemeClr val="accent3">
                  <a:lumMod val="75000"/>
                </a:scheme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schemeClr val="accent3">
                <a:lumMod val="50000"/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9178"/>
            <a:r>
              <a:rPr lang="zh-CN" altLang="en-US" sz="140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创新性</a:t>
            </a:r>
          </a:p>
        </p:txBody>
      </p:sp>
      <p:sp>
        <p:nvSpPr>
          <p:cNvPr id="14" name="矩形: 圆顶角 13">
            <a:extLst>
              <a:ext uri="{FF2B5EF4-FFF2-40B4-BE49-F238E27FC236}">
                <a16:creationId xmlns:a16="http://schemas.microsoft.com/office/drawing/2014/main" id="{B888B586-8675-4CC0-615A-76C5C08E9721}"/>
              </a:ext>
            </a:extLst>
          </p:cNvPr>
          <p:cNvSpPr/>
          <p:nvPr/>
        </p:nvSpPr>
        <p:spPr>
          <a:xfrm rot="16200000">
            <a:off x="12774464" y="3950745"/>
            <a:ext cx="880315" cy="457665"/>
          </a:xfrm>
          <a:prstGeom prst="round2SameRect">
            <a:avLst>
              <a:gd name="adj1" fmla="val 3592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accent3"/>
                </a:solidFill>
                <a:ea typeface="MiSans Normal" panose="00000500000000000000" pitchFamily="2" charset="-122"/>
              </a:rPr>
              <a:t>有效性</a:t>
            </a:r>
          </a:p>
        </p:txBody>
      </p:sp>
      <p:sp>
        <p:nvSpPr>
          <p:cNvPr id="15" name="矩形: 圆顶角 14">
            <a:extLst>
              <a:ext uri="{FF2B5EF4-FFF2-40B4-BE49-F238E27FC236}">
                <a16:creationId xmlns:a16="http://schemas.microsoft.com/office/drawing/2014/main" id="{D0DDE0C7-52A3-C43A-4D23-A744024F80E4}"/>
              </a:ext>
            </a:extLst>
          </p:cNvPr>
          <p:cNvSpPr/>
          <p:nvPr/>
        </p:nvSpPr>
        <p:spPr>
          <a:xfrm rot="16200000">
            <a:off x="12774464" y="5904017"/>
            <a:ext cx="880315" cy="457665"/>
          </a:xfrm>
          <a:prstGeom prst="round2SameRect">
            <a:avLst>
              <a:gd name="adj1" fmla="val 3592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accent3"/>
                </a:solidFill>
                <a:ea typeface="MiSans Normal" panose="00000500000000000000" pitchFamily="2" charset="-122"/>
              </a:rPr>
              <a:t>公平性</a:t>
            </a:r>
          </a:p>
        </p:txBody>
      </p:sp>
      <p:sp>
        <p:nvSpPr>
          <p:cNvPr id="16" name="矩形: 圆顶角 15">
            <a:extLst>
              <a:ext uri="{FF2B5EF4-FFF2-40B4-BE49-F238E27FC236}">
                <a16:creationId xmlns:a16="http://schemas.microsoft.com/office/drawing/2014/main" id="{CB79E639-D637-6B41-0432-B9ED237F3217}"/>
              </a:ext>
            </a:extLst>
          </p:cNvPr>
          <p:cNvSpPr/>
          <p:nvPr/>
        </p:nvSpPr>
        <p:spPr>
          <a:xfrm rot="16200000">
            <a:off x="12637248" y="1860254"/>
            <a:ext cx="1154748" cy="457665"/>
          </a:xfrm>
          <a:prstGeom prst="round2SameRect">
            <a:avLst>
              <a:gd name="adj1" fmla="val 3592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accent3"/>
                </a:solidFill>
                <a:ea typeface="MiSans Normal" panose="00000500000000000000" pitchFamily="2" charset="-122"/>
              </a:rPr>
              <a:t>基础信息</a:t>
            </a:r>
          </a:p>
        </p:txBody>
      </p:sp>
      <p:sp>
        <p:nvSpPr>
          <p:cNvPr id="17" name="矩形: 圆顶角 16">
            <a:extLst>
              <a:ext uri="{FF2B5EF4-FFF2-40B4-BE49-F238E27FC236}">
                <a16:creationId xmlns:a16="http://schemas.microsoft.com/office/drawing/2014/main" id="{1019B17C-9A8E-9D61-2AA9-B009FBFDD8CF}"/>
              </a:ext>
            </a:extLst>
          </p:cNvPr>
          <p:cNvSpPr/>
          <p:nvPr/>
        </p:nvSpPr>
        <p:spPr>
          <a:xfrm rot="16200000">
            <a:off x="12774464" y="4927382"/>
            <a:ext cx="880315" cy="457665"/>
          </a:xfrm>
          <a:prstGeom prst="round2SameRect">
            <a:avLst>
              <a:gd name="adj1" fmla="val 3592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accent3"/>
                </a:solidFill>
                <a:ea typeface="MiSans Normal" panose="00000500000000000000" pitchFamily="2" charset="-122"/>
              </a:rPr>
              <a:t>安全性</a:t>
            </a:r>
          </a:p>
        </p:txBody>
      </p:sp>
    </p:spTree>
    <p:extLst>
      <p:ext uri="{BB962C8B-B14F-4D97-AF65-F5344CB8AC3E}">
        <p14:creationId xmlns:p14="http://schemas.microsoft.com/office/powerpoint/2010/main" val="1165044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9AFAE769-E6F8-41A3-84D0-084E1F542A7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8147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9" imgW="499" imgH="499" progId="TCLayout.ActiveDocument.1">
                  <p:embed/>
                </p:oleObj>
              </mc:Choice>
              <mc:Fallback>
                <p:oleObj name="think-cell 幻灯片" r:id="rId9" imgW="499" imgH="499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AFAE769-E6F8-41A3-84D0-084E1F542A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2A16AD59-9376-A8C8-DD94-DCB7581349F9}"/>
              </a:ext>
            </a:extLst>
          </p:cNvPr>
          <p:cNvSpPr/>
          <p:nvPr/>
        </p:nvSpPr>
        <p:spPr>
          <a:xfrm>
            <a:off x="6712073" y="1276342"/>
            <a:ext cx="5868000" cy="4742450"/>
          </a:xfrm>
          <a:prstGeom prst="roundRect">
            <a:avLst>
              <a:gd name="adj" fmla="val 125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rgbClr val="662D9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15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800" b="1" dirty="0">
                <a:cs typeface="+mn-ea"/>
              </a:rPr>
              <a:t>构象</a:t>
            </a:r>
            <a:endParaRPr lang="en-US" altLang="zh-CN" sz="1800" dirty="0"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3340E5A-2857-FA16-D9EA-3327D2F35DC7}"/>
              </a:ext>
            </a:extLst>
          </p:cNvPr>
          <p:cNvGrpSpPr/>
          <p:nvPr/>
        </p:nvGrpSpPr>
        <p:grpSpPr>
          <a:xfrm>
            <a:off x="6892073" y="1506220"/>
            <a:ext cx="5508000" cy="338554"/>
            <a:chOff x="924984" y="1434409"/>
            <a:chExt cx="5822021" cy="338554"/>
          </a:xfrm>
        </p:grpSpPr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164E4981-819C-8858-1CEA-2833AF7C96EA}"/>
                </a:ext>
              </a:extLst>
            </p:cNvPr>
            <p:cNvCxnSpPr>
              <a:cxnSpLocks/>
            </p:cNvCxnSpPr>
            <p:nvPr/>
          </p:nvCxnSpPr>
          <p:spPr>
            <a:xfrm>
              <a:off x="924984" y="1603686"/>
              <a:ext cx="582202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Rectangle 3">
              <a:extLst>
                <a:ext uri="{FF2B5EF4-FFF2-40B4-BE49-F238E27FC236}">
                  <a16:creationId xmlns:a16="http://schemas.microsoft.com/office/drawing/2014/main" id="{7167BF59-FD4A-8451-0593-D37F139D2A40}"/>
                </a:ext>
              </a:extLst>
            </p:cNvPr>
            <p:cNvSpPr/>
            <p:nvPr/>
          </p:nvSpPr>
          <p:spPr>
            <a:xfrm>
              <a:off x="1638580" y="1434409"/>
              <a:ext cx="439483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ysClr val="windowText" lastClr="000000"/>
                  </a:solidFill>
                </a:rPr>
                <a:t>填补国家认定的临床药品短缺治疗领域空白 </a:t>
              </a:r>
            </a:p>
          </p:txBody>
        </p:sp>
      </p:grp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05452BF7-C3BD-4503-EA5F-3954BD65342F}"/>
              </a:ext>
            </a:extLst>
          </p:cNvPr>
          <p:cNvSpPr/>
          <p:nvPr/>
        </p:nvSpPr>
        <p:spPr>
          <a:xfrm>
            <a:off x="509820" y="1271859"/>
            <a:ext cx="5868000" cy="4742450"/>
          </a:xfrm>
          <a:prstGeom prst="roundRect">
            <a:avLst>
              <a:gd name="adj" fmla="val 125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rgbClr val="662D9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15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800" b="1" dirty="0">
                <a:cs typeface="+mn-ea"/>
              </a:rPr>
              <a:t>构象</a:t>
            </a:r>
            <a:endParaRPr lang="en-US" altLang="zh-CN" sz="1800" dirty="0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A641393-82D1-247C-9407-9EC0A82CFDC7}"/>
              </a:ext>
            </a:extLst>
          </p:cNvPr>
          <p:cNvGrpSpPr/>
          <p:nvPr/>
        </p:nvGrpSpPr>
        <p:grpSpPr>
          <a:xfrm>
            <a:off x="689820" y="1501737"/>
            <a:ext cx="5508000" cy="338554"/>
            <a:chOff x="606311" y="1458287"/>
            <a:chExt cx="6265778" cy="291893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913893C8-3C93-A05A-55C8-5F6BCB07E9A8}"/>
                </a:ext>
              </a:extLst>
            </p:cNvPr>
            <p:cNvCxnSpPr>
              <a:cxnSpLocks/>
            </p:cNvCxnSpPr>
            <p:nvPr/>
          </p:nvCxnSpPr>
          <p:spPr>
            <a:xfrm>
              <a:off x="606311" y="1604234"/>
              <a:ext cx="6265778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ectangle 3">
              <a:extLst>
                <a:ext uri="{FF2B5EF4-FFF2-40B4-BE49-F238E27FC236}">
                  <a16:creationId xmlns:a16="http://schemas.microsoft.com/office/drawing/2014/main" id="{E40920C5-DC8D-E9B2-A931-C457CD7DFAE5}"/>
                </a:ext>
              </a:extLst>
            </p:cNvPr>
            <p:cNvSpPr/>
            <p:nvPr/>
          </p:nvSpPr>
          <p:spPr>
            <a:xfrm>
              <a:off x="946780" y="1458287"/>
              <a:ext cx="5584841" cy="29189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ysClr val="windowText" lastClr="000000"/>
                  </a:solidFill>
                </a:rPr>
                <a:t>首个可用于全治疗阶段的高选择性抑制剂</a:t>
              </a:r>
              <a:endParaRPr lang="en-US" altLang="zh-CN" sz="1600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EBEE9C75-3EB0-C751-EBCE-6C7EB5A7D896}"/>
              </a:ext>
            </a:extLst>
          </p:cNvPr>
          <p:cNvSpPr/>
          <p:nvPr/>
        </p:nvSpPr>
        <p:spPr>
          <a:xfrm rot="5400000" flipV="1">
            <a:off x="3153934" y="3480866"/>
            <a:ext cx="568473" cy="5868000"/>
          </a:xfrm>
          <a:prstGeom prst="roundRect">
            <a:avLst/>
          </a:prstGeom>
          <a:gradFill>
            <a:gsLst>
              <a:gs pos="64000">
                <a:schemeClr val="accent2">
                  <a:lumMod val="20000"/>
                  <a:lumOff val="80000"/>
                  <a:alpha val="4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defTabSz="429895"/>
            <a:endParaRPr lang="zh-CN" altLang="en-US" sz="84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EAFCDC3-ADBE-E683-B0ED-BE8C3B6DDC2D}"/>
              </a:ext>
            </a:extLst>
          </p:cNvPr>
          <p:cNvSpPr/>
          <p:nvPr/>
        </p:nvSpPr>
        <p:spPr>
          <a:xfrm>
            <a:off x="504170" y="6245589"/>
            <a:ext cx="586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1500" indent="-285750" algn="ct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600" b="1" dirty="0">
                <a:solidFill>
                  <a:schemeClr val="accent2"/>
                </a:solidFill>
                <a:latin typeface="mp-quote"/>
              </a:rPr>
              <a:t>为无法接受移植的患者带来长生存获益的可能</a:t>
            </a:r>
          </a:p>
        </p:txBody>
      </p:sp>
      <p:sp>
        <p:nvSpPr>
          <p:cNvPr id="80" name="AutoShape 2">
            <a:extLst>
              <a:ext uri="{FF2B5EF4-FFF2-40B4-BE49-F238E27FC236}">
                <a16:creationId xmlns:a16="http://schemas.microsoft.com/office/drawing/2014/main" id="{5C42C116-D9E5-4A6D-AEB5-4D3AC31FEEF5}"/>
              </a:ext>
            </a:extLst>
          </p:cNvPr>
          <p:cNvSpPr>
            <a:spLocks/>
          </p:cNvSpPr>
          <p:nvPr/>
        </p:nvSpPr>
        <p:spPr bwMode="auto">
          <a:xfrm rot="5400000" flipV="1">
            <a:off x="1463482" y="2649626"/>
            <a:ext cx="2609003" cy="1479448"/>
          </a:xfrm>
          <a:prstGeom prst="homePlate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9397" tIns="39698" rIns="39698" bIns="39698" anchor="ctr" anchorCtr="0">
            <a:noAutofit/>
          </a:bodyPr>
          <a:lstStyle/>
          <a:p>
            <a:pPr algn="ctr" defTabSz="1008309">
              <a:defRPr/>
            </a:pPr>
            <a:endParaRPr lang="en-US" altLang="de-DE" sz="1544">
              <a:solidFill>
                <a:srgbClr val="2E2E38"/>
              </a:solidFill>
            </a:endParaRPr>
          </a:p>
        </p:txBody>
      </p:sp>
      <p:sp>
        <p:nvSpPr>
          <p:cNvPr id="81" name="AutoShape 2">
            <a:extLst>
              <a:ext uri="{FF2B5EF4-FFF2-40B4-BE49-F238E27FC236}">
                <a16:creationId xmlns:a16="http://schemas.microsoft.com/office/drawing/2014/main" id="{FC09B449-1B5B-4CC0-BA00-CA3FA53E4C1D}"/>
              </a:ext>
            </a:extLst>
          </p:cNvPr>
          <p:cNvSpPr>
            <a:spLocks/>
          </p:cNvSpPr>
          <p:nvPr/>
        </p:nvSpPr>
        <p:spPr bwMode="auto">
          <a:xfrm rot="5400000" flipV="1">
            <a:off x="2991337" y="2679633"/>
            <a:ext cx="2622896" cy="1464376"/>
          </a:xfrm>
          <a:prstGeom prst="homePlate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9397" tIns="39698" rIns="39698" bIns="39698" anchor="ctr" anchorCtr="0">
            <a:noAutofit/>
          </a:bodyPr>
          <a:lstStyle/>
          <a:p>
            <a:pPr algn="ctr" defTabSz="1008309">
              <a:defRPr/>
            </a:pPr>
            <a:endParaRPr lang="en-US" altLang="de-DE" sz="1544">
              <a:solidFill>
                <a:srgbClr val="2E2E38"/>
              </a:solidFill>
            </a:endParaRPr>
          </a:p>
        </p:txBody>
      </p:sp>
      <p:sp>
        <p:nvSpPr>
          <p:cNvPr id="82" name="AutoShape 2">
            <a:extLst>
              <a:ext uri="{FF2B5EF4-FFF2-40B4-BE49-F238E27FC236}">
                <a16:creationId xmlns:a16="http://schemas.microsoft.com/office/drawing/2014/main" id="{017A741F-94C0-4621-919D-4A80042F840F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508646" y="2658662"/>
            <a:ext cx="2615090" cy="1498513"/>
          </a:xfrm>
          <a:prstGeom prst="homePlate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9397" tIns="39698" rIns="39698" bIns="39698" anchor="ctr" anchorCtr="0">
            <a:noAutofit/>
          </a:bodyPr>
          <a:lstStyle/>
          <a:p>
            <a:pPr algn="ctr" defTabSz="1008309">
              <a:defRPr/>
            </a:pPr>
            <a:endParaRPr lang="en-US" altLang="de-DE" sz="1544">
              <a:solidFill>
                <a:srgbClr val="2E2E38"/>
              </a:solidFill>
            </a:endParaRPr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44F581BD-9D4D-7550-CC6D-E328C8D68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70" y="201677"/>
            <a:ext cx="12695099" cy="607948"/>
          </a:xfrm>
        </p:spPr>
        <p:txBody>
          <a:bodyPr vert="horz" rIns="0"/>
          <a:lstStyle/>
          <a:p>
            <a:r>
              <a:rPr lang="zh-CN" altLang="en-US" dirty="0"/>
              <a:t>作为全球首个可用于</a:t>
            </a:r>
            <a:r>
              <a:rPr lang="en-US" altLang="zh-CN" dirty="0"/>
              <a:t>AML</a:t>
            </a:r>
            <a:r>
              <a:rPr lang="zh-CN" altLang="en-US" dirty="0"/>
              <a:t>患者一线全治疗阶段的</a:t>
            </a:r>
            <a:r>
              <a:rPr lang="en-US" altLang="zh-CN" dirty="0"/>
              <a:t>FLT3</a:t>
            </a:r>
            <a:r>
              <a:rPr lang="zh-CN" altLang="en-US" dirty="0"/>
              <a:t>抑制剂，填补国家认定的临床药品短缺空白，获</a:t>
            </a:r>
            <a:r>
              <a:rPr lang="en-US" altLang="zh-CN" dirty="0"/>
              <a:t>FDA</a:t>
            </a:r>
            <a:r>
              <a:rPr lang="zh-CN" altLang="en-US" dirty="0"/>
              <a:t>优先审评</a:t>
            </a:r>
            <a:endParaRPr lang="zh-CN" altLang="en-US" strike="sngStrike" dirty="0">
              <a:highlight>
                <a:srgbClr val="FFFF00"/>
              </a:highlight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1023E65-E701-45FA-B64D-762E7C0FDD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AF792C-44F3-4FBC-B168-E1E39C73619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E75BAB6-67F3-40B2-97C9-B39412377B0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dirty="0"/>
              <a:t>1.《</a:t>
            </a:r>
            <a:r>
              <a:rPr lang="zh-CN" altLang="en-US" dirty="0"/>
              <a:t>第四批鼓励仿制药目录</a:t>
            </a:r>
            <a:r>
              <a:rPr lang="en-US" altLang="zh-CN" dirty="0"/>
              <a:t>》</a:t>
            </a:r>
            <a:r>
              <a:rPr lang="zh-CN" altLang="en-US" dirty="0"/>
              <a:t>将用于一线治疗的</a:t>
            </a:r>
            <a:r>
              <a:rPr lang="en-US" altLang="zh-CN" dirty="0"/>
              <a:t>FLT3</a:t>
            </a:r>
            <a:r>
              <a:rPr lang="zh-CN" altLang="en-US" dirty="0"/>
              <a:t>抑制剂纳入，为“临床供应短缺”药品</a:t>
            </a:r>
            <a:r>
              <a:rPr lang="en-US" altLang="zh-CN" dirty="0"/>
              <a:t>;</a:t>
            </a:r>
            <a:r>
              <a:rPr lang="zh-CN" altLang="en-US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https://www.nhc.gov.cn/yaozs/c100098/202601/b646423a2bda4b37a142bb9c3a9e4ccd.shtml</a:t>
            </a:r>
            <a:endParaRPr lang="en-US" altLang="zh-CN" dirty="0"/>
          </a:p>
        </p:txBody>
      </p:sp>
      <p:pic>
        <p:nvPicPr>
          <p:cNvPr id="33" name="图形 32">
            <a:extLst>
              <a:ext uri="{FF2B5EF4-FFF2-40B4-BE49-F238E27FC236}">
                <a16:creationId xmlns:a16="http://schemas.microsoft.com/office/drawing/2014/main" id="{8B80E490-5F78-4490-9244-97CD2C8F06F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6990767" y="5452915"/>
            <a:ext cx="466896" cy="466896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09486BF1-E1EF-40E6-A9FE-D3108E35CCCD}"/>
              </a:ext>
            </a:extLst>
          </p:cNvPr>
          <p:cNvSpPr/>
          <p:nvPr/>
        </p:nvSpPr>
        <p:spPr>
          <a:xfrm>
            <a:off x="7678371" y="5516445"/>
            <a:ext cx="1886685" cy="339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15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mp-quote"/>
              </a:rPr>
              <a:t>每日一次，口服</a:t>
            </a:r>
            <a:endParaRPr lang="en-US" altLang="zh-CN" sz="1200" dirty="0">
              <a:latin typeface="mp-quote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E241C2F9-BED4-4F95-AADD-88D8F32B8B5B}"/>
              </a:ext>
            </a:extLst>
          </p:cNvPr>
          <p:cNvSpPr/>
          <p:nvPr/>
        </p:nvSpPr>
        <p:spPr>
          <a:xfrm>
            <a:off x="9834186" y="5516445"/>
            <a:ext cx="2063735" cy="339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15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mp-quote"/>
              </a:rPr>
              <a:t>伴餐与不伴餐均可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7D817C8D-633A-48E5-BD15-4C5D40A185E5}"/>
              </a:ext>
            </a:extLst>
          </p:cNvPr>
          <p:cNvSpPr txBox="1"/>
          <p:nvPr/>
        </p:nvSpPr>
        <p:spPr>
          <a:xfrm>
            <a:off x="1673057" y="2195293"/>
            <a:ext cx="1084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/>
              <a:t>诱导治疗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97CE4FD4-9ED3-415E-860B-D336D5A7E558}"/>
              </a:ext>
            </a:extLst>
          </p:cNvPr>
          <p:cNvSpPr txBox="1"/>
          <p:nvPr/>
        </p:nvSpPr>
        <p:spPr>
          <a:xfrm>
            <a:off x="3340534" y="2187032"/>
            <a:ext cx="1023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/>
              <a:t>巩固治疗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5C4AA157-5A5D-4239-9E47-D3E2451262B7}"/>
              </a:ext>
            </a:extLst>
          </p:cNvPr>
          <p:cNvSpPr txBox="1"/>
          <p:nvPr/>
        </p:nvSpPr>
        <p:spPr>
          <a:xfrm>
            <a:off x="4952496" y="2195293"/>
            <a:ext cx="1084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/>
              <a:t>维持治疗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36A4E7D-29D6-5F40-F1B8-309300DB6CAA}"/>
              </a:ext>
            </a:extLst>
          </p:cNvPr>
          <p:cNvGrpSpPr/>
          <p:nvPr/>
        </p:nvGrpSpPr>
        <p:grpSpPr>
          <a:xfrm>
            <a:off x="547767" y="2528357"/>
            <a:ext cx="5793502" cy="828066"/>
            <a:chOff x="917528" y="2594357"/>
            <a:chExt cx="5793502" cy="828066"/>
          </a:xfrm>
        </p:grpSpPr>
        <p:sp>
          <p:nvSpPr>
            <p:cNvPr id="104" name="Rectangle 3">
              <a:extLst>
                <a:ext uri="{FF2B5EF4-FFF2-40B4-BE49-F238E27FC236}">
                  <a16:creationId xmlns:a16="http://schemas.microsoft.com/office/drawing/2014/main" id="{E8327E82-3879-49AB-95F5-D9F8B843F837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3709" y="2594390"/>
              <a:ext cx="1692000" cy="828000"/>
            </a:xfrm>
            <a:prstGeom prst="chevron">
              <a:avLst>
                <a:gd name="adj" fmla="val 16148"/>
              </a:avLst>
            </a:prstGeom>
            <a:solidFill>
              <a:schemeClr val="bg1">
                <a:lumMod val="95000"/>
              </a:schemeClr>
            </a:solidFill>
            <a:ln w="6350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79397" tIns="79397" rIns="79397" bIns="79397" anchor="ctr">
              <a:noAutofit/>
            </a:bodyPr>
            <a:lstStyle/>
            <a:p>
              <a:pPr defTabSz="107954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5" dirty="0"/>
            </a:p>
          </p:txBody>
        </p:sp>
        <p:sp>
          <p:nvSpPr>
            <p:cNvPr id="105" name="Rectangle 3">
              <a:extLst>
                <a:ext uri="{FF2B5EF4-FFF2-40B4-BE49-F238E27FC236}">
                  <a16:creationId xmlns:a16="http://schemas.microsoft.com/office/drawing/2014/main" id="{386A18A1-F66D-40B1-B700-4E2B43977222}"/>
                </a:ext>
              </a:extLst>
            </p:cNvPr>
            <p:cNvSpPr>
              <a:spLocks/>
            </p:cNvSpPr>
            <p:nvPr/>
          </p:nvSpPr>
          <p:spPr bwMode="gray">
            <a:xfrm>
              <a:off x="5019030" y="2594390"/>
              <a:ext cx="1692000" cy="828000"/>
            </a:xfrm>
            <a:prstGeom prst="chevron">
              <a:avLst>
                <a:gd name="adj" fmla="val 15998"/>
              </a:avLst>
            </a:prstGeom>
            <a:solidFill>
              <a:schemeClr val="bg1">
                <a:lumMod val="85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lIns="79397" tIns="79397" rIns="79397" bIns="79397" anchor="ctr">
              <a:noAutofit/>
            </a:bodyPr>
            <a:lstStyle/>
            <a:p>
              <a:pPr defTabSz="107954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5" dirty="0"/>
            </a:p>
          </p:txBody>
        </p:sp>
        <p:sp>
          <p:nvSpPr>
            <p:cNvPr id="107" name="Rectangle 3">
              <a:extLst>
                <a:ext uri="{FF2B5EF4-FFF2-40B4-BE49-F238E27FC236}">
                  <a16:creationId xmlns:a16="http://schemas.microsoft.com/office/drawing/2014/main" id="{E25A934C-A1D6-4695-ABD1-9FB436563415}"/>
                </a:ext>
              </a:extLst>
            </p:cNvPr>
            <p:cNvSpPr>
              <a:spLocks/>
            </p:cNvSpPr>
            <p:nvPr/>
          </p:nvSpPr>
          <p:spPr bwMode="gray">
            <a:xfrm>
              <a:off x="917528" y="2594357"/>
              <a:ext cx="2522861" cy="828066"/>
            </a:xfrm>
            <a:prstGeom prst="homePlate">
              <a:avLst>
                <a:gd name="adj" fmla="val 16141"/>
              </a:avLst>
            </a:prstGeom>
            <a:solidFill>
              <a:schemeClr val="bg1"/>
            </a:solidFill>
            <a:ln w="635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79397" tIns="79397" rIns="79397" bIns="79397" anchor="ctr">
              <a:noAutofit/>
            </a:bodyPr>
            <a:lstStyle/>
            <a:p>
              <a:pPr defTabSz="107954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5" dirty="0"/>
                <a:t>                  </a:t>
              </a:r>
            </a:p>
          </p:txBody>
        </p:sp>
        <p:pic>
          <p:nvPicPr>
            <p:cNvPr id="83" name="图片 82">
              <a:extLst>
                <a:ext uri="{FF2B5EF4-FFF2-40B4-BE49-F238E27FC236}">
                  <a16:creationId xmlns:a16="http://schemas.microsoft.com/office/drawing/2014/main" id="{DCB92A06-9D5B-49AC-870C-98E108971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4343" y="3055921"/>
              <a:ext cx="933450" cy="268820"/>
            </a:xfrm>
            <a:prstGeom prst="rect">
              <a:avLst/>
            </a:prstGeom>
          </p:spPr>
        </p:pic>
        <p:pic>
          <p:nvPicPr>
            <p:cNvPr id="84" name="图片 83">
              <a:extLst>
                <a:ext uri="{FF2B5EF4-FFF2-40B4-BE49-F238E27FC236}">
                  <a16:creationId xmlns:a16="http://schemas.microsoft.com/office/drawing/2014/main" id="{16E5BDA7-3FFE-4EE8-9803-9A8BE137A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72197" y="2677092"/>
              <a:ext cx="673886" cy="313691"/>
            </a:xfrm>
            <a:prstGeom prst="rect">
              <a:avLst/>
            </a:prstGeom>
          </p:spPr>
        </p:pic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C3972BFE-57C6-46C1-B369-1199C3720166}"/>
                </a:ext>
              </a:extLst>
            </p:cNvPr>
            <p:cNvSpPr txBox="1"/>
            <p:nvPr/>
          </p:nvSpPr>
          <p:spPr>
            <a:xfrm>
              <a:off x="1954303" y="2877585"/>
              <a:ext cx="14985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100" dirty="0"/>
                <a:t>化疗</a:t>
              </a:r>
              <a:r>
                <a:rPr lang="en-US" altLang="zh-CN" sz="1100" dirty="0"/>
                <a:t>+FLT3</a:t>
              </a:r>
              <a:r>
                <a:rPr lang="zh-CN" altLang="en-US" sz="1100" dirty="0"/>
                <a:t>抑制剂</a:t>
              </a:r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44CBC90E-C81D-4C31-8469-35E6FBF5E8B2}"/>
                </a:ext>
              </a:extLst>
            </p:cNvPr>
            <p:cNvSpPr txBox="1"/>
            <p:nvPr/>
          </p:nvSpPr>
          <p:spPr>
            <a:xfrm>
              <a:off x="3511936" y="2792947"/>
              <a:ext cx="149851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100" dirty="0"/>
                <a:t>化疗</a:t>
              </a:r>
              <a:r>
                <a:rPr lang="en-US" altLang="zh-CN" sz="1100" dirty="0"/>
                <a:t>+FLT3</a:t>
              </a:r>
              <a:r>
                <a:rPr lang="zh-CN" altLang="en-US" sz="1100" dirty="0"/>
                <a:t>抑制剂</a:t>
              </a:r>
              <a:endParaRPr lang="en-US" altLang="zh-CN" sz="11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100" dirty="0"/>
                <a:t>干细胞移植</a:t>
              </a:r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C2CFBFAD-1D18-4352-A9ED-1B0EA6EED2F0}"/>
                </a:ext>
              </a:extLst>
            </p:cNvPr>
            <p:cNvSpPr txBox="1"/>
            <p:nvPr/>
          </p:nvSpPr>
          <p:spPr>
            <a:xfrm>
              <a:off x="5071356" y="2792947"/>
              <a:ext cx="149851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100" dirty="0"/>
                <a:t>干细胞移植后</a:t>
              </a:r>
              <a:r>
                <a:rPr lang="en-US" altLang="zh-CN" sz="1100" dirty="0"/>
                <a:t>FLT3</a:t>
              </a:r>
              <a:r>
                <a:rPr lang="zh-CN" altLang="en-US" sz="1100" dirty="0"/>
                <a:t>抑制剂维持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B1A9886B-C913-2D04-805B-CB526D768791}"/>
              </a:ext>
            </a:extLst>
          </p:cNvPr>
          <p:cNvGrpSpPr/>
          <p:nvPr/>
        </p:nvGrpSpPr>
        <p:grpSpPr>
          <a:xfrm>
            <a:off x="495756" y="3540098"/>
            <a:ext cx="5794625" cy="829852"/>
            <a:chOff x="865517" y="3533982"/>
            <a:chExt cx="5794625" cy="829852"/>
          </a:xfrm>
        </p:grpSpPr>
        <p:sp>
          <p:nvSpPr>
            <p:cNvPr id="109" name="Rectangle 3">
              <a:extLst>
                <a:ext uri="{FF2B5EF4-FFF2-40B4-BE49-F238E27FC236}">
                  <a16:creationId xmlns:a16="http://schemas.microsoft.com/office/drawing/2014/main" id="{4422D870-4C0E-497C-AD2E-FC072C501117}"/>
                </a:ext>
              </a:extLst>
            </p:cNvPr>
            <p:cNvSpPr>
              <a:spLocks/>
            </p:cNvSpPr>
            <p:nvPr/>
          </p:nvSpPr>
          <p:spPr bwMode="gray">
            <a:xfrm>
              <a:off x="3376266" y="3535834"/>
              <a:ext cx="3283876" cy="828000"/>
            </a:xfrm>
            <a:prstGeom prst="chevron">
              <a:avLst>
                <a:gd name="adj" fmla="val 16148"/>
              </a:avLst>
            </a:prstGeom>
            <a:solidFill>
              <a:schemeClr val="bg1">
                <a:lumMod val="95000"/>
              </a:schemeClr>
            </a:solidFill>
            <a:ln w="6350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79397" tIns="79397" rIns="79397" bIns="79397" anchor="ctr">
              <a:noAutofit/>
            </a:bodyPr>
            <a:lstStyle/>
            <a:p>
              <a:pPr defTabSz="107954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5" dirty="0"/>
            </a:p>
          </p:txBody>
        </p:sp>
        <p:sp>
          <p:nvSpPr>
            <p:cNvPr id="108" name="Rectangle 3">
              <a:extLst>
                <a:ext uri="{FF2B5EF4-FFF2-40B4-BE49-F238E27FC236}">
                  <a16:creationId xmlns:a16="http://schemas.microsoft.com/office/drawing/2014/main" id="{4EF0AF7D-47C2-4597-A10C-4A75A21BB550}"/>
                </a:ext>
              </a:extLst>
            </p:cNvPr>
            <p:cNvSpPr>
              <a:spLocks/>
            </p:cNvSpPr>
            <p:nvPr/>
          </p:nvSpPr>
          <p:spPr bwMode="gray">
            <a:xfrm>
              <a:off x="917528" y="3533982"/>
              <a:ext cx="2523600" cy="828066"/>
            </a:xfrm>
            <a:prstGeom prst="homePlate">
              <a:avLst>
                <a:gd name="adj" fmla="val 16141"/>
              </a:avLst>
            </a:prstGeom>
            <a:solidFill>
              <a:schemeClr val="bg1"/>
            </a:solidFill>
            <a:ln w="635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79397" tIns="79397" rIns="79397" bIns="79397" anchor="ctr">
              <a:noAutofit/>
            </a:bodyPr>
            <a:lstStyle/>
            <a:p>
              <a:pPr defTabSz="107954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5" dirty="0"/>
                <a:t>                  </a:t>
              </a:r>
            </a:p>
          </p:txBody>
        </p:sp>
        <p:pic>
          <p:nvPicPr>
            <p:cNvPr id="89" name="图形 88">
              <a:extLst>
                <a:ext uri="{FF2B5EF4-FFF2-40B4-BE49-F238E27FC236}">
                  <a16:creationId xmlns:a16="http://schemas.microsoft.com/office/drawing/2014/main" id="{53CB35BE-A3AC-4019-A457-382528CB08FB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88778" y="3613476"/>
              <a:ext cx="285750" cy="409575"/>
            </a:xfrm>
            <a:prstGeom prst="rect">
              <a:avLst/>
            </a:prstGeom>
          </p:spPr>
        </p:pic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5FAAB72E-3F08-4843-A782-551B597F3825}"/>
                </a:ext>
              </a:extLst>
            </p:cNvPr>
            <p:cNvSpPr/>
            <p:nvPr/>
          </p:nvSpPr>
          <p:spPr>
            <a:xfrm>
              <a:off x="865517" y="4039720"/>
              <a:ext cx="1262431" cy="278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b="1" dirty="0">
                  <a:solidFill>
                    <a:prstClr val="black"/>
                  </a:solidFill>
                  <a:cs typeface="+mn-ea"/>
                </a:rPr>
                <a:t>目录内治疗方案</a:t>
              </a:r>
              <a:endParaRPr lang="en-US" altLang="zh-CN" sz="1200" b="1" dirty="0">
                <a:cs typeface="+mn-ea"/>
              </a:endParaRPr>
            </a:p>
          </p:txBody>
        </p:sp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F937D526-C92E-4363-9AEE-896049DF3EA1}"/>
                </a:ext>
              </a:extLst>
            </p:cNvPr>
            <p:cNvSpPr txBox="1"/>
            <p:nvPr/>
          </p:nvSpPr>
          <p:spPr>
            <a:xfrm>
              <a:off x="1945913" y="3707014"/>
              <a:ext cx="14985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100" dirty="0"/>
                <a:t>化疗</a:t>
              </a:r>
            </a:p>
          </p:txBody>
        </p: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EF721ABE-E89A-446B-9630-09C3CB5B3E45}"/>
                </a:ext>
              </a:extLst>
            </p:cNvPr>
            <p:cNvSpPr txBox="1"/>
            <p:nvPr/>
          </p:nvSpPr>
          <p:spPr>
            <a:xfrm>
              <a:off x="3445669" y="3714524"/>
              <a:ext cx="14985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100" dirty="0"/>
                <a:t>干细胞移植</a:t>
              </a:r>
            </a:p>
          </p:txBody>
        </p: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BC99EB2E-2AB6-424B-B37E-16B5C00163B9}"/>
                </a:ext>
              </a:extLst>
            </p:cNvPr>
            <p:cNvSpPr txBox="1"/>
            <p:nvPr/>
          </p:nvSpPr>
          <p:spPr>
            <a:xfrm>
              <a:off x="2092985" y="4011138"/>
              <a:ext cx="13461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accent1"/>
                  </a:solidFill>
                </a:rPr>
                <a:t>无靶向药可及</a:t>
              </a:r>
            </a:p>
          </p:txBody>
        </p:sp>
        <p:sp>
          <p:nvSpPr>
            <p:cNvPr id="118" name="文本框 117">
              <a:extLst>
                <a:ext uri="{FF2B5EF4-FFF2-40B4-BE49-F238E27FC236}">
                  <a16:creationId xmlns:a16="http://schemas.microsoft.com/office/drawing/2014/main" id="{757D8A13-03E4-45F4-B235-D1A9A62F35AB}"/>
                </a:ext>
              </a:extLst>
            </p:cNvPr>
            <p:cNvSpPr txBox="1"/>
            <p:nvPr/>
          </p:nvSpPr>
          <p:spPr>
            <a:xfrm>
              <a:off x="3445669" y="4010742"/>
              <a:ext cx="32107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accent1"/>
                  </a:solidFill>
                </a:rPr>
                <a:t>无靶向药可及、</a:t>
              </a:r>
              <a:r>
                <a:rPr lang="en-US" altLang="zh-CN" sz="1400" b="1" dirty="0">
                  <a:solidFill>
                    <a:schemeClr val="accent1"/>
                  </a:solidFill>
                </a:rPr>
                <a:t>&lt;50%</a:t>
              </a:r>
              <a:r>
                <a:rPr lang="zh-CN" altLang="en-US" sz="1400" b="1" dirty="0">
                  <a:solidFill>
                    <a:schemeClr val="accent1"/>
                  </a:solidFill>
                </a:rPr>
                <a:t>患者可接受移植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BA657073-D712-5B02-A413-EC32E4B8149B}"/>
              </a:ext>
            </a:extLst>
          </p:cNvPr>
          <p:cNvGrpSpPr/>
          <p:nvPr/>
        </p:nvGrpSpPr>
        <p:grpSpPr>
          <a:xfrm>
            <a:off x="547767" y="4553625"/>
            <a:ext cx="5793502" cy="828000"/>
            <a:chOff x="917528" y="4464406"/>
            <a:chExt cx="5793502" cy="828000"/>
          </a:xfrm>
        </p:grpSpPr>
        <p:sp>
          <p:nvSpPr>
            <p:cNvPr id="113" name="Rectangle 3">
              <a:extLst>
                <a:ext uri="{FF2B5EF4-FFF2-40B4-BE49-F238E27FC236}">
                  <a16:creationId xmlns:a16="http://schemas.microsoft.com/office/drawing/2014/main" id="{DAB8A8AC-88B8-45A3-92BA-D117C2DC4E76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3709" y="4464406"/>
              <a:ext cx="1692000" cy="828000"/>
            </a:xfrm>
            <a:prstGeom prst="chevron">
              <a:avLst>
                <a:gd name="adj" fmla="val 16148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6350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79397" tIns="79397" rIns="79397" bIns="79397" anchor="ctr">
              <a:noAutofit/>
            </a:bodyPr>
            <a:lstStyle/>
            <a:p>
              <a:pPr defTabSz="107954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5" dirty="0"/>
            </a:p>
          </p:txBody>
        </p:sp>
        <p:sp>
          <p:nvSpPr>
            <p:cNvPr id="114" name="Rectangle 3">
              <a:extLst>
                <a:ext uri="{FF2B5EF4-FFF2-40B4-BE49-F238E27FC236}">
                  <a16:creationId xmlns:a16="http://schemas.microsoft.com/office/drawing/2014/main" id="{52C5D497-1FE2-474C-894C-1C54B8004B30}"/>
                </a:ext>
              </a:extLst>
            </p:cNvPr>
            <p:cNvSpPr>
              <a:spLocks/>
            </p:cNvSpPr>
            <p:nvPr/>
          </p:nvSpPr>
          <p:spPr bwMode="gray">
            <a:xfrm>
              <a:off x="5019030" y="4464406"/>
              <a:ext cx="1692000" cy="828000"/>
            </a:xfrm>
            <a:prstGeom prst="chevron">
              <a:avLst>
                <a:gd name="adj" fmla="val 15998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 lIns="79397" tIns="79397" rIns="79397" bIns="79397" anchor="ctr">
              <a:noAutofit/>
            </a:bodyPr>
            <a:lstStyle/>
            <a:p>
              <a:pPr defTabSz="107954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5" dirty="0"/>
            </a:p>
          </p:txBody>
        </p:sp>
        <p:sp>
          <p:nvSpPr>
            <p:cNvPr id="110" name="Rectangle 3">
              <a:extLst>
                <a:ext uri="{FF2B5EF4-FFF2-40B4-BE49-F238E27FC236}">
                  <a16:creationId xmlns:a16="http://schemas.microsoft.com/office/drawing/2014/main" id="{8CEBB207-9F40-44C5-9CC8-140DB2CDABB5}"/>
                </a:ext>
              </a:extLst>
            </p:cNvPr>
            <p:cNvSpPr>
              <a:spLocks/>
            </p:cNvSpPr>
            <p:nvPr/>
          </p:nvSpPr>
          <p:spPr bwMode="gray">
            <a:xfrm>
              <a:off x="917528" y="4464406"/>
              <a:ext cx="2522861" cy="828000"/>
            </a:xfrm>
            <a:prstGeom prst="homePlate">
              <a:avLst>
                <a:gd name="adj" fmla="val 16141"/>
              </a:avLst>
            </a:prstGeom>
            <a:solidFill>
              <a:schemeClr val="bg1"/>
            </a:solidFill>
            <a:ln w="635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79397" tIns="79397" rIns="79397" bIns="79397" anchor="ctr">
              <a:noAutofit/>
            </a:bodyPr>
            <a:lstStyle/>
            <a:p>
              <a:pPr defTabSz="107954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5" dirty="0"/>
                <a:t>                  </a:t>
              </a:r>
            </a:p>
          </p:txBody>
        </p:sp>
        <p:pic>
          <p:nvPicPr>
            <p:cNvPr id="94" name="图形 93">
              <a:extLst>
                <a:ext uri="{FF2B5EF4-FFF2-40B4-BE49-F238E27FC236}">
                  <a16:creationId xmlns:a16="http://schemas.microsoft.com/office/drawing/2014/main" id="{1CF03D5C-CBF5-4CDA-A1D9-E32DC9E7A9E3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flipH="1">
              <a:off x="1244283" y="4589575"/>
              <a:ext cx="313909" cy="313909"/>
            </a:xfrm>
            <a:prstGeom prst="rect">
              <a:avLst/>
            </a:prstGeom>
          </p:spPr>
        </p:pic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6A69FE9B-08C7-4EDE-8E72-0DAB0B7C99BE}"/>
                </a:ext>
              </a:extLst>
            </p:cNvPr>
            <p:cNvSpPr/>
            <p:nvPr/>
          </p:nvSpPr>
          <p:spPr>
            <a:xfrm>
              <a:off x="953307" y="4892725"/>
              <a:ext cx="892251" cy="278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b="1" dirty="0">
                  <a:solidFill>
                    <a:schemeClr val="accent2"/>
                  </a:solidFill>
                  <a:cs typeface="+mn-ea"/>
                </a:rPr>
                <a:t>奎扎替尼</a:t>
              </a:r>
              <a:endParaRPr lang="en-US" altLang="zh-CN" sz="1200" b="1" dirty="0">
                <a:solidFill>
                  <a:schemeClr val="accent2"/>
                </a:solidFill>
                <a:cs typeface="+mn-ea"/>
              </a:endParaRPr>
            </a:p>
          </p:txBody>
        </p:sp>
        <p:sp>
          <p:nvSpPr>
            <p:cNvPr id="119" name="文本框 118">
              <a:extLst>
                <a:ext uri="{FF2B5EF4-FFF2-40B4-BE49-F238E27FC236}">
                  <a16:creationId xmlns:a16="http://schemas.microsoft.com/office/drawing/2014/main" id="{107E06FA-85F9-46A9-ADB6-48C130F23BE5}"/>
                </a:ext>
              </a:extLst>
            </p:cNvPr>
            <p:cNvSpPr txBox="1"/>
            <p:nvPr/>
          </p:nvSpPr>
          <p:spPr>
            <a:xfrm>
              <a:off x="1845469" y="4929955"/>
              <a:ext cx="14794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accent2"/>
                  </a:solidFill>
                </a:rPr>
                <a:t>深缓解、疗效好</a:t>
              </a:r>
            </a:p>
          </p:txBody>
        </p:sp>
        <p:sp>
          <p:nvSpPr>
            <p:cNvPr id="120" name="文本框 119">
              <a:extLst>
                <a:ext uri="{FF2B5EF4-FFF2-40B4-BE49-F238E27FC236}">
                  <a16:creationId xmlns:a16="http://schemas.microsoft.com/office/drawing/2014/main" id="{798E2309-7593-4789-9B76-55D1714C5987}"/>
                </a:ext>
              </a:extLst>
            </p:cNvPr>
            <p:cNvSpPr txBox="1"/>
            <p:nvPr/>
          </p:nvSpPr>
          <p:spPr>
            <a:xfrm>
              <a:off x="3445669" y="4929955"/>
              <a:ext cx="15527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accent2"/>
                  </a:solidFill>
                </a:rPr>
                <a:t>缓解深、适宜高</a:t>
              </a:r>
            </a:p>
          </p:txBody>
        </p:sp>
        <p:pic>
          <p:nvPicPr>
            <p:cNvPr id="122" name="图形 121">
              <a:extLst>
                <a:ext uri="{FF2B5EF4-FFF2-40B4-BE49-F238E27FC236}">
                  <a16:creationId xmlns:a16="http://schemas.microsoft.com/office/drawing/2014/main" id="{FA47CF86-3AF7-478E-A045-7D6962201A2E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436565" y="4592005"/>
              <a:ext cx="297256" cy="297256"/>
            </a:xfrm>
            <a:prstGeom prst="rect">
              <a:avLst/>
            </a:prstGeom>
          </p:spPr>
        </p:pic>
        <p:pic>
          <p:nvPicPr>
            <p:cNvPr id="123" name="图形 122">
              <a:extLst>
                <a:ext uri="{FF2B5EF4-FFF2-40B4-BE49-F238E27FC236}">
                  <a16:creationId xmlns:a16="http://schemas.microsoft.com/office/drawing/2014/main" id="{3A95D2E9-E059-4F64-9970-E1848A8ED6A9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073418" y="4592005"/>
              <a:ext cx="297256" cy="297256"/>
            </a:xfrm>
            <a:prstGeom prst="rect">
              <a:avLst/>
            </a:prstGeom>
          </p:spPr>
        </p:pic>
        <p:pic>
          <p:nvPicPr>
            <p:cNvPr id="124" name="图形 123">
              <a:extLst>
                <a:ext uri="{FF2B5EF4-FFF2-40B4-BE49-F238E27FC236}">
                  <a16:creationId xmlns:a16="http://schemas.microsoft.com/office/drawing/2014/main" id="{2E17D794-3324-4338-8858-3CBED49A87B1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716004" y="4592005"/>
              <a:ext cx="297256" cy="297256"/>
            </a:xfrm>
            <a:prstGeom prst="rect">
              <a:avLst/>
            </a:prstGeom>
          </p:spPr>
        </p:pic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BA0A6F87-5A5F-4A80-A941-8780A6F90199}"/>
                </a:ext>
              </a:extLst>
            </p:cNvPr>
            <p:cNvSpPr txBox="1"/>
            <p:nvPr/>
          </p:nvSpPr>
          <p:spPr>
            <a:xfrm>
              <a:off x="5235596" y="4929955"/>
              <a:ext cx="12580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accent2"/>
                  </a:solidFill>
                </a:rPr>
                <a:t>单药维持</a:t>
              </a:r>
              <a:endParaRPr lang="en-US" altLang="zh-CN" sz="1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DF4BB36-ABAC-1627-87EE-71B0848ACF9F}"/>
              </a:ext>
            </a:extLst>
          </p:cNvPr>
          <p:cNvGrpSpPr/>
          <p:nvPr/>
        </p:nvGrpSpPr>
        <p:grpSpPr>
          <a:xfrm>
            <a:off x="6797666" y="4176289"/>
            <a:ext cx="5564211" cy="519536"/>
            <a:chOff x="6956014" y="4028766"/>
            <a:chExt cx="5564211" cy="519536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5E17DAE5-1923-411F-9992-59DB55240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56014" y="4028766"/>
              <a:ext cx="853099" cy="519536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975AF40-1E5E-48D4-B46E-6BEABFB09C47}"/>
                </a:ext>
              </a:extLst>
            </p:cNvPr>
            <p:cNvSpPr/>
            <p:nvPr/>
          </p:nvSpPr>
          <p:spPr>
            <a:xfrm>
              <a:off x="7836719" y="4098001"/>
              <a:ext cx="1206192" cy="381066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400" b="1" dirty="0">
                  <a:solidFill>
                    <a:schemeClr val="accent1"/>
                  </a:solidFill>
                  <a:latin typeface="mp-quote"/>
                </a:rPr>
                <a:t>优先审评</a:t>
              </a:r>
              <a:endParaRPr lang="en-US" altLang="zh-CN" sz="1400" b="1" dirty="0">
                <a:solidFill>
                  <a:schemeClr val="accent1"/>
                </a:solidFill>
                <a:latin typeface="mp-quote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4972819-810B-4B94-A642-F1017F4B775C}"/>
                </a:ext>
              </a:extLst>
            </p:cNvPr>
            <p:cNvSpPr/>
            <p:nvPr/>
          </p:nvSpPr>
          <p:spPr>
            <a:xfrm>
              <a:off x="9321583" y="4099893"/>
              <a:ext cx="1380553" cy="377283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400" b="1" dirty="0">
                  <a:solidFill>
                    <a:schemeClr val="accent1"/>
                  </a:solidFill>
                  <a:latin typeface="mp-quote"/>
                </a:rPr>
                <a:t>孤儿药认定</a:t>
              </a:r>
              <a:endParaRPr lang="zh-CN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7913511-69FE-4FC6-8F73-93CDCFF6667E}"/>
                </a:ext>
              </a:extLst>
            </p:cNvPr>
            <p:cNvSpPr/>
            <p:nvPr/>
          </p:nvSpPr>
          <p:spPr>
            <a:xfrm>
              <a:off x="10980808" y="4099893"/>
              <a:ext cx="1539417" cy="377283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400" b="1" dirty="0">
                  <a:solidFill>
                    <a:schemeClr val="accent1"/>
                  </a:solidFill>
                  <a:latin typeface="mp-quote"/>
                </a:rPr>
                <a:t>快速通道认定</a:t>
              </a:r>
              <a:endParaRPr lang="zh-CN" altLang="en-US" sz="1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70FD010-581A-265A-DA58-78F8A608332A}"/>
              </a:ext>
            </a:extLst>
          </p:cNvPr>
          <p:cNvGrpSpPr/>
          <p:nvPr/>
        </p:nvGrpSpPr>
        <p:grpSpPr>
          <a:xfrm>
            <a:off x="6952896" y="2032872"/>
            <a:ext cx="5554625" cy="1258163"/>
            <a:chOff x="7111244" y="2008805"/>
            <a:chExt cx="5554625" cy="1258163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3FD7103E-F2A8-4BFC-8FAA-C30037237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111244" y="2105025"/>
              <a:ext cx="542638" cy="379150"/>
            </a:xfrm>
            <a:prstGeom prst="rect">
              <a:avLst/>
            </a:prstGeom>
          </p:spPr>
        </p:pic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487A2833-B4CF-486B-8A19-FA88AE66C3CA}"/>
                </a:ext>
              </a:extLst>
            </p:cNvPr>
            <p:cNvSpPr/>
            <p:nvPr/>
          </p:nvSpPr>
          <p:spPr>
            <a:xfrm>
              <a:off x="7836719" y="2008805"/>
              <a:ext cx="4829150" cy="654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+mj-lt"/>
                  <a:ea typeface="+mj-ea"/>
                </a:rPr>
                <a:t>尽管用于复发难治的</a:t>
              </a:r>
              <a:r>
                <a:rPr lang="en-US" altLang="zh-CN" sz="1200" dirty="0">
                  <a:latin typeface="+mj-lt"/>
                  <a:ea typeface="+mj-ea"/>
                </a:rPr>
                <a:t>FLT3</a:t>
              </a:r>
              <a:r>
                <a:rPr lang="zh-CN" altLang="en-US" sz="1200" dirty="0">
                  <a:latin typeface="+mj-lt"/>
                  <a:ea typeface="+mj-ea"/>
                </a:rPr>
                <a:t>靶向药已于</a:t>
              </a:r>
              <a:r>
                <a:rPr lang="en-US" altLang="zh-CN" sz="1200" dirty="0">
                  <a:latin typeface="+mj-lt"/>
                  <a:ea typeface="+mj-ea"/>
                </a:rPr>
                <a:t>2021</a:t>
              </a:r>
              <a:r>
                <a:rPr lang="zh-CN" altLang="en-US" sz="1200" dirty="0">
                  <a:latin typeface="+mj-lt"/>
                  <a:ea typeface="+mj-ea"/>
                </a:rPr>
                <a:t>年上市，但国家卫生健康委联合多部委仍将奎扎替尼认定为</a:t>
              </a:r>
              <a:r>
                <a:rPr lang="zh-CN" altLang="en-US" sz="1400" b="1" dirty="0">
                  <a:solidFill>
                    <a:schemeClr val="accent1"/>
                  </a:solidFill>
                  <a:latin typeface="+mj-lt"/>
                  <a:ea typeface="+mj-ea"/>
                </a:rPr>
                <a:t>“临床供应短缺”药品</a:t>
              </a:r>
              <a:r>
                <a:rPr lang="en-US" altLang="zh-CN" sz="1400" baseline="30000" dirty="0">
                  <a:latin typeface="+mj-lt"/>
                </a:rPr>
                <a:t>1</a:t>
              </a:r>
              <a:endParaRPr lang="zh-CN" altLang="en-US" sz="1200" dirty="0">
                <a:latin typeface="+mj-lt"/>
                <a:ea typeface="+mj-ea"/>
              </a:endParaRPr>
            </a:p>
          </p:txBody>
        </p: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C7DBF29E-2CA4-4586-88C7-74BD5865314C}"/>
                </a:ext>
              </a:extLst>
            </p:cNvPr>
            <p:cNvGrpSpPr/>
            <p:nvPr/>
          </p:nvGrpSpPr>
          <p:grpSpPr>
            <a:xfrm>
              <a:off x="7904094" y="2753890"/>
              <a:ext cx="2481746" cy="513078"/>
              <a:chOff x="6925492" y="4572764"/>
              <a:chExt cx="3363106" cy="814692"/>
            </a:xfrm>
          </p:grpSpPr>
          <p:grpSp>
            <p:nvGrpSpPr>
              <p:cNvPr id="92" name="组合 91">
                <a:extLst>
                  <a:ext uri="{FF2B5EF4-FFF2-40B4-BE49-F238E27FC236}">
                    <a16:creationId xmlns:a16="http://schemas.microsoft.com/office/drawing/2014/main" id="{1CCE22DC-ADBA-4B90-A0C5-C31364471D90}"/>
                  </a:ext>
                </a:extLst>
              </p:cNvPr>
              <p:cNvGrpSpPr/>
              <p:nvPr/>
            </p:nvGrpSpPr>
            <p:grpSpPr>
              <a:xfrm>
                <a:off x="6925492" y="4572764"/>
                <a:ext cx="3363106" cy="777338"/>
                <a:chOff x="6925492" y="4572764"/>
                <a:chExt cx="3363106" cy="777338"/>
              </a:xfrm>
            </p:grpSpPr>
            <p:pic>
              <p:nvPicPr>
                <p:cNvPr id="96" name="图片 95">
                  <a:extLst>
                    <a:ext uri="{FF2B5EF4-FFF2-40B4-BE49-F238E27FC236}">
                      <a16:creationId xmlns:a16="http://schemas.microsoft.com/office/drawing/2014/main" id="{DD2228D6-1D82-4A51-98A7-78DF052CF5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925492" y="4572764"/>
                  <a:ext cx="3363106" cy="286578"/>
                </a:xfrm>
                <a:prstGeom prst="rect">
                  <a:avLst/>
                </a:prstGeom>
              </p:spPr>
            </p:pic>
            <p:pic>
              <p:nvPicPr>
                <p:cNvPr id="97" name="图片 96">
                  <a:extLst>
                    <a:ext uri="{FF2B5EF4-FFF2-40B4-BE49-F238E27FC236}">
                      <a16:creationId xmlns:a16="http://schemas.microsoft.com/office/drawing/2014/main" id="{42D86E55-A9C4-440F-BC18-33B795EF7C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57504" y="4834720"/>
                  <a:ext cx="3276593" cy="515382"/>
                </a:xfrm>
                <a:prstGeom prst="rect">
                  <a:avLst/>
                </a:prstGeom>
              </p:spPr>
            </p:pic>
          </p:grp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B112B3AE-41FD-4CF5-98C9-C64845E3F0D3}"/>
                  </a:ext>
                </a:extLst>
              </p:cNvPr>
              <p:cNvSpPr/>
              <p:nvPr/>
            </p:nvSpPr>
            <p:spPr>
              <a:xfrm>
                <a:off x="6925492" y="4867921"/>
                <a:ext cx="3363105" cy="51953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749AC12-8BE4-C7C5-0CCD-B4A148BC613A}"/>
              </a:ext>
            </a:extLst>
          </p:cNvPr>
          <p:cNvGrpSpPr/>
          <p:nvPr/>
        </p:nvGrpSpPr>
        <p:grpSpPr>
          <a:xfrm>
            <a:off x="6952896" y="3589803"/>
            <a:ext cx="5554625" cy="379150"/>
            <a:chOff x="7111244" y="3579828"/>
            <a:chExt cx="5554625" cy="379150"/>
          </a:xfrm>
        </p:grpSpPr>
        <p:pic>
          <p:nvPicPr>
            <p:cNvPr id="116" name="图片 115">
              <a:extLst>
                <a:ext uri="{FF2B5EF4-FFF2-40B4-BE49-F238E27FC236}">
                  <a16:creationId xmlns:a16="http://schemas.microsoft.com/office/drawing/2014/main" id="{D03912C5-AB4C-4EC6-B4E2-385B8EC33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111244" y="3579828"/>
              <a:ext cx="542638" cy="37915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435C6B4-FCB1-C8BC-1859-9748C67F8B8C}"/>
                </a:ext>
              </a:extLst>
            </p:cNvPr>
            <p:cNvSpPr/>
            <p:nvPr/>
          </p:nvSpPr>
          <p:spPr>
            <a:xfrm>
              <a:off x="7836719" y="3601055"/>
              <a:ext cx="4829150" cy="336695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200" dirty="0">
                  <a:latin typeface="+mj-ea"/>
                  <a:ea typeface="+mj-ea"/>
                </a:rPr>
                <a:t>已申请</a:t>
              </a:r>
              <a:r>
                <a:rPr lang="en-US" altLang="zh-CN" sz="1200" dirty="0">
                  <a:latin typeface="+mj-ea"/>
                  <a:ea typeface="+mj-ea"/>
                </a:rPr>
                <a:t>《</a:t>
              </a:r>
              <a:r>
                <a:rPr lang="zh-CN" altLang="en-US" sz="1200" dirty="0">
                  <a:latin typeface="+mj-ea"/>
                  <a:ea typeface="+mj-ea"/>
                </a:rPr>
                <a:t>药品试验数据保护工作程序</a:t>
              </a:r>
              <a:r>
                <a:rPr lang="en-US" altLang="zh-CN" sz="1200" dirty="0">
                  <a:latin typeface="+mj-ea"/>
                  <a:ea typeface="+mj-ea"/>
                </a:rPr>
                <a:t>》</a:t>
              </a:r>
            </a:p>
          </p:txBody>
        </p:sp>
      </p:grp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35C2359C-1A8F-5D64-80E8-63BA1BAED12A}"/>
              </a:ext>
            </a:extLst>
          </p:cNvPr>
          <p:cNvSpPr/>
          <p:nvPr/>
        </p:nvSpPr>
        <p:spPr>
          <a:xfrm rot="5400000" flipV="1">
            <a:off x="9361836" y="3480867"/>
            <a:ext cx="568473" cy="5867998"/>
          </a:xfrm>
          <a:prstGeom prst="roundRect">
            <a:avLst/>
          </a:prstGeom>
          <a:gradFill>
            <a:gsLst>
              <a:gs pos="64000">
                <a:schemeClr val="accent2">
                  <a:lumMod val="20000"/>
                  <a:lumOff val="80000"/>
                  <a:alpha val="4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defTabSz="429895"/>
            <a:endParaRPr lang="zh-CN" altLang="en-US" sz="84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9CC9E414-060C-C777-47C7-738B36A97969}"/>
              </a:ext>
            </a:extLst>
          </p:cNvPr>
          <p:cNvSpPr/>
          <p:nvPr/>
        </p:nvSpPr>
        <p:spPr>
          <a:xfrm>
            <a:off x="7345763" y="6245589"/>
            <a:ext cx="46006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150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600" b="1" dirty="0">
                <a:solidFill>
                  <a:schemeClr val="accent2"/>
                </a:solidFill>
                <a:latin typeface="mp-quote"/>
              </a:rPr>
              <a:t>重塑治疗格局，为患者带来精准治疗选择</a:t>
            </a:r>
            <a:endParaRPr lang="en-US" altLang="zh-CN" sz="1600" b="1" strike="sngStrike" dirty="0">
              <a:solidFill>
                <a:schemeClr val="accent2"/>
              </a:solidFill>
              <a:latin typeface="mp-quote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E4D715EF-3A7D-D488-D156-CD9A3E55C8BF}"/>
              </a:ext>
            </a:extLst>
          </p:cNvPr>
          <p:cNvGrpSpPr/>
          <p:nvPr/>
        </p:nvGrpSpPr>
        <p:grpSpPr>
          <a:xfrm>
            <a:off x="6892073" y="5047535"/>
            <a:ext cx="5508000" cy="338554"/>
            <a:chOff x="924984" y="1434409"/>
            <a:chExt cx="5822021" cy="338554"/>
          </a:xfrm>
        </p:grpSpPr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059BED80-A767-8801-8E58-4DCE9AF9B4A1}"/>
                </a:ext>
              </a:extLst>
            </p:cNvPr>
            <p:cNvCxnSpPr>
              <a:cxnSpLocks/>
            </p:cNvCxnSpPr>
            <p:nvPr/>
          </p:nvCxnSpPr>
          <p:spPr>
            <a:xfrm>
              <a:off x="924984" y="1603686"/>
              <a:ext cx="582202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Rectangle 3">
              <a:extLst>
                <a:ext uri="{FF2B5EF4-FFF2-40B4-BE49-F238E27FC236}">
                  <a16:creationId xmlns:a16="http://schemas.microsoft.com/office/drawing/2014/main" id="{31A68733-81BE-A33C-C7DD-E5F4ED7600AC}"/>
                </a:ext>
              </a:extLst>
            </p:cNvPr>
            <p:cNvSpPr/>
            <p:nvPr/>
          </p:nvSpPr>
          <p:spPr>
            <a:xfrm>
              <a:off x="1638580" y="1434409"/>
              <a:ext cx="439483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ysClr val="windowText" lastClr="000000"/>
                  </a:solidFill>
                </a:rPr>
                <a:t>口服给药，便利性高，节约医疗总成本</a:t>
              </a:r>
            </a:p>
          </p:txBody>
        </p:sp>
      </p:grpSp>
      <p:sp>
        <p:nvSpPr>
          <p:cNvPr id="55" name="矩形: 圆顶角 54">
            <a:extLst>
              <a:ext uri="{FF2B5EF4-FFF2-40B4-BE49-F238E27FC236}">
                <a16:creationId xmlns:a16="http://schemas.microsoft.com/office/drawing/2014/main" id="{B8D07F63-C836-973D-0ADC-42860952DECD}"/>
              </a:ext>
            </a:extLst>
          </p:cNvPr>
          <p:cNvSpPr/>
          <p:nvPr/>
        </p:nvSpPr>
        <p:spPr>
          <a:xfrm rot="16200000">
            <a:off x="12774464" y="2974108"/>
            <a:ext cx="880315" cy="457665"/>
          </a:xfrm>
          <a:prstGeom prst="round2SameRect">
            <a:avLst>
              <a:gd name="adj1" fmla="val 35925"/>
              <a:gd name="adj2" fmla="val 0"/>
            </a:avLst>
          </a:prstGeom>
          <a:gradFill flip="none" rotWithShape="1">
            <a:gsLst>
              <a:gs pos="98000">
                <a:schemeClr val="accent3"/>
              </a:gs>
              <a:gs pos="0">
                <a:schemeClr val="accent3">
                  <a:lumMod val="75000"/>
                </a:scheme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schemeClr val="accent3">
                <a:lumMod val="50000"/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9178"/>
            <a:r>
              <a:rPr lang="zh-CN" altLang="en-US" sz="140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创新性</a:t>
            </a:r>
          </a:p>
        </p:txBody>
      </p:sp>
      <p:sp>
        <p:nvSpPr>
          <p:cNvPr id="56" name="矩形: 圆顶角 55">
            <a:extLst>
              <a:ext uri="{FF2B5EF4-FFF2-40B4-BE49-F238E27FC236}">
                <a16:creationId xmlns:a16="http://schemas.microsoft.com/office/drawing/2014/main" id="{2A71DC1E-5EC2-A562-BD62-901E7D8C73BC}"/>
              </a:ext>
            </a:extLst>
          </p:cNvPr>
          <p:cNvSpPr/>
          <p:nvPr/>
        </p:nvSpPr>
        <p:spPr>
          <a:xfrm rot="16200000">
            <a:off x="12774464" y="3950745"/>
            <a:ext cx="880315" cy="457665"/>
          </a:xfrm>
          <a:prstGeom prst="round2SameRect">
            <a:avLst>
              <a:gd name="adj1" fmla="val 3592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accent3"/>
                </a:solidFill>
                <a:ea typeface="MiSans Normal" panose="00000500000000000000" pitchFamily="2" charset="-122"/>
              </a:rPr>
              <a:t>有效性</a:t>
            </a:r>
          </a:p>
        </p:txBody>
      </p:sp>
      <p:sp>
        <p:nvSpPr>
          <p:cNvPr id="57" name="矩形: 圆顶角 56">
            <a:extLst>
              <a:ext uri="{FF2B5EF4-FFF2-40B4-BE49-F238E27FC236}">
                <a16:creationId xmlns:a16="http://schemas.microsoft.com/office/drawing/2014/main" id="{5152DA78-FE35-CEDF-0C00-6F39C5382CE0}"/>
              </a:ext>
            </a:extLst>
          </p:cNvPr>
          <p:cNvSpPr/>
          <p:nvPr/>
        </p:nvSpPr>
        <p:spPr>
          <a:xfrm rot="16200000">
            <a:off x="12774464" y="5904017"/>
            <a:ext cx="880315" cy="457665"/>
          </a:xfrm>
          <a:prstGeom prst="round2SameRect">
            <a:avLst>
              <a:gd name="adj1" fmla="val 3592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accent3"/>
                </a:solidFill>
                <a:ea typeface="MiSans Normal" panose="00000500000000000000" pitchFamily="2" charset="-122"/>
              </a:rPr>
              <a:t>公平性</a:t>
            </a:r>
          </a:p>
        </p:txBody>
      </p:sp>
      <p:sp>
        <p:nvSpPr>
          <p:cNvPr id="58" name="矩形: 圆顶角 57">
            <a:extLst>
              <a:ext uri="{FF2B5EF4-FFF2-40B4-BE49-F238E27FC236}">
                <a16:creationId xmlns:a16="http://schemas.microsoft.com/office/drawing/2014/main" id="{E0DF73AB-DBDD-DF1B-EFB0-3FBE23F5B983}"/>
              </a:ext>
            </a:extLst>
          </p:cNvPr>
          <p:cNvSpPr/>
          <p:nvPr/>
        </p:nvSpPr>
        <p:spPr>
          <a:xfrm rot="16200000">
            <a:off x="12637248" y="1860254"/>
            <a:ext cx="1154748" cy="457665"/>
          </a:xfrm>
          <a:prstGeom prst="round2SameRect">
            <a:avLst>
              <a:gd name="adj1" fmla="val 3592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accent3"/>
                </a:solidFill>
                <a:ea typeface="MiSans Normal" panose="00000500000000000000" pitchFamily="2" charset="-122"/>
              </a:rPr>
              <a:t>基础信息</a:t>
            </a:r>
          </a:p>
        </p:txBody>
      </p:sp>
      <p:sp>
        <p:nvSpPr>
          <p:cNvPr id="59" name="矩形: 圆顶角 58">
            <a:extLst>
              <a:ext uri="{FF2B5EF4-FFF2-40B4-BE49-F238E27FC236}">
                <a16:creationId xmlns:a16="http://schemas.microsoft.com/office/drawing/2014/main" id="{2FFA57D0-A0A5-CD79-3C65-382281DA4C32}"/>
              </a:ext>
            </a:extLst>
          </p:cNvPr>
          <p:cNvSpPr/>
          <p:nvPr/>
        </p:nvSpPr>
        <p:spPr>
          <a:xfrm rot="16200000">
            <a:off x="12774464" y="4927382"/>
            <a:ext cx="880315" cy="457665"/>
          </a:xfrm>
          <a:prstGeom prst="round2SameRect">
            <a:avLst>
              <a:gd name="adj1" fmla="val 3592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accent3"/>
                </a:solidFill>
                <a:ea typeface="MiSans Normal" panose="00000500000000000000" pitchFamily="2" charset="-122"/>
              </a:rPr>
              <a:t>安全性</a:t>
            </a:r>
          </a:p>
        </p:txBody>
      </p:sp>
    </p:spTree>
    <p:extLst>
      <p:ext uri="{BB962C8B-B14F-4D97-AF65-F5344CB8AC3E}">
        <p14:creationId xmlns:p14="http://schemas.microsoft.com/office/powerpoint/2010/main" val="1608888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3E8B5A3-25F8-4F0D-9ED0-05BFA6B9DE1D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90078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17" imgW="499" imgH="499" progId="TCLayout.ActiveDocument.1">
                  <p:embed/>
                </p:oleObj>
              </mc:Choice>
              <mc:Fallback>
                <p:oleObj name="think-cell 幻灯片" r:id="rId17" imgW="499" imgH="499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3E8B5A3-25F8-4F0D-9ED0-05BFA6B9DE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E62F8E18-EB68-475B-BC5A-5A663442EAE1}"/>
              </a:ext>
            </a:extLst>
          </p:cNvPr>
          <p:cNvSpPr/>
          <p:nvPr/>
        </p:nvSpPr>
        <p:spPr>
          <a:xfrm>
            <a:off x="501207" y="1647825"/>
            <a:ext cx="3816000" cy="3424238"/>
          </a:xfrm>
          <a:prstGeom prst="roundRect">
            <a:avLst>
              <a:gd name="adj" fmla="val 125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rgbClr val="662D9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5750">
              <a:lnSpc>
                <a:spcPct val="150000"/>
              </a:lnSpc>
            </a:pPr>
            <a:r>
              <a:rPr lang="en-US" altLang="zh-CN" sz="1800" b="1">
                <a:cs typeface="+mn-ea"/>
                <a:sym typeface="+mn-lt"/>
              </a:rPr>
              <a:t>mOS/</a:t>
            </a:r>
            <a:r>
              <a:rPr lang="zh-CN" altLang="en-US" sz="1800" b="1">
                <a:cs typeface="+mn-ea"/>
                <a:sym typeface="+mn-lt"/>
              </a:rPr>
              <a:t>月</a:t>
            </a:r>
            <a:endParaRPr lang="en-US" altLang="zh-CN" sz="1800" b="1" dirty="0">
              <a:cs typeface="+mn-ea"/>
              <a:sym typeface="+mn-lt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F816F413-316E-4B73-B0FE-9709FC5B4AA5}"/>
              </a:ext>
            </a:extLst>
          </p:cNvPr>
          <p:cNvCxnSpPr>
            <a:cxnSpLocks/>
          </p:cNvCxnSpPr>
          <p:nvPr/>
        </p:nvCxnSpPr>
        <p:spPr>
          <a:xfrm flipV="1">
            <a:off x="647257" y="1924050"/>
            <a:ext cx="3522433" cy="608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3">
            <a:extLst>
              <a:ext uri="{FF2B5EF4-FFF2-40B4-BE49-F238E27FC236}">
                <a16:creationId xmlns:a16="http://schemas.microsoft.com/office/drawing/2014/main" id="{0124A56C-16AF-4350-96CA-9A54D3467435}"/>
              </a:ext>
            </a:extLst>
          </p:cNvPr>
          <p:cNvSpPr/>
          <p:nvPr/>
        </p:nvSpPr>
        <p:spPr>
          <a:xfrm>
            <a:off x="934594" y="1757363"/>
            <a:ext cx="2950455" cy="33855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ysClr val="windowText" lastClr="000000"/>
                </a:solidFill>
              </a:rPr>
              <a:t>显著提高长期生存</a:t>
            </a:r>
            <a:endParaRPr lang="en-US" altLang="zh-CN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03CF1A41-BA74-4DBF-BE24-2CC8063C02AE}"/>
              </a:ext>
            </a:extLst>
          </p:cNvPr>
          <p:cNvSpPr/>
          <p:nvPr/>
        </p:nvSpPr>
        <p:spPr>
          <a:xfrm>
            <a:off x="1828357" y="2105025"/>
            <a:ext cx="1162844" cy="377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750" algn="ctr">
              <a:lnSpc>
                <a:spcPct val="150000"/>
              </a:lnSpc>
            </a:pPr>
            <a:r>
              <a:rPr lang="en-US" altLang="zh-CN" sz="1400" b="1" dirty="0" err="1">
                <a:cs typeface="+mn-ea"/>
                <a:sym typeface="+mn-lt"/>
              </a:rPr>
              <a:t>mOS</a:t>
            </a:r>
            <a:r>
              <a:rPr lang="en-US" altLang="zh-CN" sz="1400" b="1" dirty="0">
                <a:cs typeface="+mn-ea"/>
                <a:sym typeface="+mn-lt"/>
              </a:rPr>
              <a:t>/</a:t>
            </a:r>
            <a:r>
              <a:rPr lang="zh-CN" altLang="en-US" sz="1400" b="1" dirty="0">
                <a:cs typeface="+mn-ea"/>
                <a:sym typeface="+mn-lt"/>
              </a:rPr>
              <a:t>月</a:t>
            </a:r>
            <a:endParaRPr lang="en-US" altLang="zh-CN" sz="1400" b="1" dirty="0">
              <a:cs typeface="+mn-ea"/>
              <a:sym typeface="+mn-lt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A1590208-284B-43B1-8CE4-591977DD8BE6}"/>
              </a:ext>
            </a:extLst>
          </p:cNvPr>
          <p:cNvSpPr txBox="1"/>
          <p:nvPr/>
        </p:nvSpPr>
        <p:spPr>
          <a:xfrm>
            <a:off x="598044" y="4595813"/>
            <a:ext cx="16216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i="1" dirty="0"/>
              <a:t>P</a:t>
            </a:r>
            <a:r>
              <a:rPr lang="en-US" altLang="zh-CN" sz="1100" dirty="0"/>
              <a:t>=0.032</a:t>
            </a:r>
          </a:p>
          <a:p>
            <a:r>
              <a:rPr lang="zh-CN" altLang="en-US" sz="1100" dirty="0"/>
              <a:t>中位随访时间</a:t>
            </a:r>
            <a:r>
              <a:rPr lang="en-US" altLang="zh-CN" sz="1100" dirty="0"/>
              <a:t>39.2</a:t>
            </a:r>
            <a:r>
              <a:rPr lang="zh-CN" altLang="en-US" sz="1100" dirty="0"/>
              <a:t>个月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6807E6B-21B7-7038-07CB-144684108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zh-CN" altLang="en-US" dirty="0"/>
              <a:t>一线</a:t>
            </a:r>
            <a:r>
              <a:rPr lang="en-US" altLang="zh-CN" dirty="0"/>
              <a:t>FLT3-ITD</a:t>
            </a:r>
            <a:r>
              <a:rPr lang="zh-CN" altLang="en-US" dirty="0"/>
              <a:t>突变</a:t>
            </a:r>
            <a:r>
              <a:rPr lang="en-US" altLang="zh-CN" dirty="0"/>
              <a:t>AML</a:t>
            </a:r>
            <a:r>
              <a:rPr lang="zh-CN" altLang="en-US" dirty="0"/>
              <a:t>患者</a:t>
            </a:r>
            <a:r>
              <a:rPr lang="en-US" altLang="zh-CN" dirty="0" err="1"/>
              <a:t>mOS</a:t>
            </a:r>
            <a:r>
              <a:rPr lang="zh-CN" altLang="en-US" dirty="0"/>
              <a:t>长达</a:t>
            </a:r>
            <a:r>
              <a:rPr lang="en-US" altLang="zh-CN" dirty="0"/>
              <a:t>32</a:t>
            </a:r>
            <a:r>
              <a:rPr lang="zh-CN" altLang="en-US" dirty="0"/>
              <a:t>个月，显著降低复发风险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A59EA55-35AD-413B-99D8-63041269B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AF792C-44F3-4FBC-B168-E1E39C73619B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880DB06-AAD4-4C44-B4FF-C0026D7491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dirty="0"/>
              <a:t>1.Erba HP, Montesinos P, Kim HJ, et al. Lancet. 2023;401(10388):1571-1583.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448F8849-0632-49B7-BB56-40AC9D7A314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1207" y="5320782"/>
            <a:ext cx="1347217" cy="1404294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796B2B9B-57FC-4CE2-8770-5B4B588CE2BB}"/>
              </a:ext>
            </a:extLst>
          </p:cNvPr>
          <p:cNvSpPr txBox="1"/>
          <p:nvPr/>
        </p:nvSpPr>
        <p:spPr>
          <a:xfrm>
            <a:off x="572400" y="1069200"/>
            <a:ext cx="7188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全球随机、双盲</a:t>
            </a:r>
            <a:r>
              <a:rPr lang="en-US" altLang="zh-CN" sz="1600" b="1" dirty="0"/>
              <a:t>III</a:t>
            </a:r>
            <a:r>
              <a:rPr lang="zh-CN" altLang="en-US" sz="1600" b="1" dirty="0"/>
              <a:t>期</a:t>
            </a:r>
            <a:r>
              <a:rPr lang="en-US" altLang="zh-CN" sz="1600" b="1" dirty="0" err="1"/>
              <a:t>QuANTUM</a:t>
            </a:r>
            <a:r>
              <a:rPr lang="en-US" altLang="zh-CN" sz="1600" b="1" dirty="0"/>
              <a:t>-First</a:t>
            </a:r>
            <a:r>
              <a:rPr lang="zh-CN" altLang="en-US" sz="1600" b="1" dirty="0"/>
              <a:t>研究</a:t>
            </a:r>
            <a:r>
              <a:rPr lang="zh-CN" altLang="en-US" sz="1600" b="1" dirty="0">
                <a:solidFill>
                  <a:sysClr val="windowText" lastClr="000000"/>
                </a:solidFill>
              </a:rPr>
              <a:t>结果显示</a:t>
            </a:r>
            <a:r>
              <a:rPr lang="en-US" altLang="zh-CN" sz="1600" b="1" baseline="30000" dirty="0">
                <a:solidFill>
                  <a:sysClr val="windowText" lastClr="000000"/>
                </a:solidFill>
              </a:rPr>
              <a:t>1</a:t>
            </a:r>
            <a:r>
              <a:rPr lang="zh-CN" altLang="en-US" sz="1600" b="1" dirty="0">
                <a:solidFill>
                  <a:sysClr val="windowText" lastClr="000000"/>
                </a:solidFill>
              </a:rPr>
              <a:t>：</a:t>
            </a:r>
            <a:endParaRPr lang="en-US" altLang="zh-CN" sz="1600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1C76F199-66F1-4EF5-BDE5-B2F48A185B1C}"/>
              </a:ext>
            </a:extLst>
          </p:cNvPr>
          <p:cNvSpPr/>
          <p:nvPr/>
        </p:nvSpPr>
        <p:spPr>
          <a:xfrm>
            <a:off x="2150269" y="5961063"/>
            <a:ext cx="1045354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b="1" dirty="0" err="1">
                <a:cs typeface="+mn-ea"/>
                <a:sym typeface="+mn-lt"/>
              </a:rPr>
              <a:t>QuANTUM</a:t>
            </a:r>
            <a:r>
              <a:rPr lang="en-US" altLang="zh-CN" sz="1100" b="1" dirty="0">
                <a:cs typeface="+mn-ea"/>
                <a:sym typeface="+mn-lt"/>
              </a:rPr>
              <a:t>-First</a:t>
            </a:r>
            <a:r>
              <a:rPr lang="zh-CN" altLang="en-US" sz="1100" b="1" dirty="0">
                <a:cs typeface="+mn-ea"/>
                <a:sym typeface="+mn-lt"/>
              </a:rPr>
              <a:t>为</a:t>
            </a:r>
            <a:r>
              <a:rPr lang="zh-CN" altLang="en-US" sz="1100" b="1" dirty="0">
                <a:solidFill>
                  <a:sysClr val="windowText" lastClr="000000"/>
                </a:solidFill>
              </a:rPr>
              <a:t>全球随机</a:t>
            </a:r>
            <a:r>
              <a:rPr lang="zh-CN" altLang="en-US" sz="1100" b="1">
                <a:solidFill>
                  <a:sysClr val="windowText" lastClr="000000"/>
                </a:solidFill>
              </a:rPr>
              <a:t>、双盲的</a:t>
            </a:r>
            <a:r>
              <a:rPr lang="en-US" altLang="zh-CN" sz="1100" b="1" dirty="0">
                <a:solidFill>
                  <a:sysClr val="windowText" lastClr="000000"/>
                </a:solidFill>
              </a:rPr>
              <a:t>III</a:t>
            </a:r>
            <a:r>
              <a:rPr lang="zh-CN" altLang="en-US" sz="1100" b="1" dirty="0">
                <a:solidFill>
                  <a:sysClr val="windowText" lastClr="000000"/>
                </a:solidFill>
              </a:rPr>
              <a:t>期临床研究：</a:t>
            </a:r>
            <a:endParaRPr lang="en-US" altLang="zh-CN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100" dirty="0"/>
              <a:t>干预方案：诱导期：化疗</a:t>
            </a:r>
            <a:r>
              <a:rPr lang="en-US" altLang="zh-CN" sz="1100" dirty="0"/>
              <a:t>+</a:t>
            </a:r>
            <a:r>
              <a:rPr lang="zh-CN" altLang="en-US" sz="1100" dirty="0"/>
              <a:t>奎扎替尼；巩固期：化疗</a:t>
            </a:r>
            <a:r>
              <a:rPr lang="en-US" altLang="zh-CN" sz="1100" dirty="0"/>
              <a:t>+</a:t>
            </a:r>
            <a:r>
              <a:rPr lang="zh-CN" altLang="en-US" sz="1100" dirty="0"/>
              <a:t>奎扎替尼</a:t>
            </a:r>
            <a:r>
              <a:rPr lang="en-US" altLang="zh-CN" sz="1100" dirty="0"/>
              <a:t>±</a:t>
            </a:r>
            <a:r>
              <a:rPr lang="zh-CN" altLang="en-US" sz="1100" dirty="0"/>
              <a:t>干细胞移植；维持期：奎扎替尼单药</a:t>
            </a:r>
            <a:endParaRPr lang="en-US" altLang="zh-CN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100" dirty="0"/>
              <a:t>对照方案：诱导期：化疗</a:t>
            </a:r>
            <a:r>
              <a:rPr lang="en-US" altLang="zh-CN" sz="1100" dirty="0"/>
              <a:t>+</a:t>
            </a:r>
            <a:r>
              <a:rPr lang="zh-CN" altLang="en-US" sz="1100" dirty="0"/>
              <a:t>安慰剂；巩固期：化疗</a:t>
            </a:r>
            <a:r>
              <a:rPr lang="en-US" altLang="zh-CN" sz="1100" dirty="0"/>
              <a:t>+</a:t>
            </a:r>
            <a:r>
              <a:rPr lang="zh-CN" altLang="en-US" sz="1100" dirty="0"/>
              <a:t>安慰剂</a:t>
            </a:r>
            <a:r>
              <a:rPr lang="en-US" altLang="zh-CN" sz="1100" dirty="0"/>
              <a:t>±</a:t>
            </a:r>
            <a:r>
              <a:rPr lang="zh-CN" altLang="en-US" sz="1100" dirty="0"/>
              <a:t>干细胞移植；维持期：安慰剂</a:t>
            </a:r>
            <a:endParaRPr lang="en-US" altLang="zh-CN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100" dirty="0"/>
              <a:t>两组患者都可以接受异基因干细胞移植治疗，进行移植的患者比例相近，事后分析显示</a:t>
            </a:r>
            <a:r>
              <a:rPr lang="zh-CN" altLang="en-US" sz="1200" dirty="0"/>
              <a:t>奎扎替尼带来的生存获益并不依赖于是否接受移植</a:t>
            </a:r>
            <a:endParaRPr lang="zh-CN" altLang="en-US" sz="1100" dirty="0"/>
          </a:p>
        </p:txBody>
      </p:sp>
      <p:graphicFrame>
        <p:nvGraphicFramePr>
          <p:cNvPr id="9" name="Chart 3">
            <a:extLst>
              <a:ext uri="{FF2B5EF4-FFF2-40B4-BE49-F238E27FC236}">
                <a16:creationId xmlns:a16="http://schemas.microsoft.com/office/drawing/2014/main" id="{FD6C698A-72C3-6A83-034F-3EE9C6CD9BBA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8387590"/>
              </p:ext>
            </p:extLst>
          </p:nvPr>
        </p:nvGraphicFramePr>
        <p:xfrm>
          <a:off x="944563" y="1962150"/>
          <a:ext cx="3627437" cy="302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2C23517B-5771-42ED-835D-1201DA633240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3511550" y="3262313"/>
            <a:ext cx="0" cy="12160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AE673F9E-5D5C-4B63-9DC1-2A0840F96135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2393950" y="4224338"/>
            <a:ext cx="0" cy="2540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C0E79498-EE6F-4D16-9302-B51F902C167E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 flipH="1">
            <a:off x="2390775" y="4435475"/>
            <a:ext cx="1123950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文本占位符 2">
            <a:extLst>
              <a:ext uri="{FF2B5EF4-FFF2-40B4-BE49-F238E27FC236}">
                <a16:creationId xmlns:a16="http://schemas.microsoft.com/office/drawing/2014/main" id="{85448BAE-DCFB-4DD2-AF16-54C7E10B1BC0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98488" y="2917825"/>
            <a:ext cx="69850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52077" indent="-252077" algn="l" defTabSz="1008309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Char char="•"/>
              <a:defRPr sz="3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232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386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541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695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849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04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158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313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881C25F-C836-4534-8DC9-A522E9B0C8FE}" type="datetime'''''''''''''''''''奎扎''替''''''''''''''''''''''''尼组'''''">
              <a:rPr lang="zh-CN" altLang="en-US" sz="11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奎扎替尼组</a:t>
            </a:fld>
            <a:endParaRPr lang="zh-CN" altLang="en-US" sz="1100" b="1" dirty="0"/>
          </a:p>
        </p:txBody>
      </p:sp>
      <p:sp>
        <p:nvSpPr>
          <p:cNvPr id="42" name="文本占位符 2">
            <a:extLst>
              <a:ext uri="{FF2B5EF4-FFF2-40B4-BE49-F238E27FC236}">
                <a16:creationId xmlns:a16="http://schemas.microsoft.com/office/drawing/2014/main" id="{ABD7F88E-930C-427B-A884-CA0E4ABA9763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877888" y="3879850"/>
            <a:ext cx="41910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52077" indent="-252077" algn="l" defTabSz="1008309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Char char="•"/>
              <a:defRPr sz="3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232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386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541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695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849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04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158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313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660CBCF-013C-4FEC-BF81-41027F4A23D1}" type="datetime'''对''''''照''''组'''''''''''''''''''''''''">
              <a:rPr lang="zh-CN" altLang="en-US" sz="11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对照组</a:t>
            </a:fld>
            <a:endParaRPr lang="zh-CN" altLang="en-US" sz="1100" b="1" dirty="0">
              <a:highlight>
                <a:srgbClr val="FFFF00"/>
              </a:highlight>
            </a:endParaRPr>
          </a:p>
        </p:txBody>
      </p:sp>
      <p:sp>
        <p:nvSpPr>
          <p:cNvPr id="51" name="文本占位符 2">
            <a:extLst>
              <a:ext uri="{FF2B5EF4-FFF2-40B4-BE49-F238E27FC236}">
                <a16:creationId xmlns:a16="http://schemas.microsoft.com/office/drawing/2014/main" id="{4A25B0DE-9FEA-47D7-B1B1-E078F5362603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600325" y="4329113"/>
            <a:ext cx="790575" cy="214313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52077" indent="-252077" algn="l" defTabSz="1008309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Char char="•"/>
              <a:defRPr sz="3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232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386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541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695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849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04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158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313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100" b="1" dirty="0">
                <a:solidFill>
                  <a:schemeClr val="accent1"/>
                </a:solidFill>
              </a:rPr>
              <a:t>疗效翻倍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6F8733A-D11B-4642-9A95-24FC37C6EF28}"/>
              </a:ext>
            </a:extLst>
          </p:cNvPr>
          <p:cNvSpPr/>
          <p:nvPr/>
        </p:nvSpPr>
        <p:spPr>
          <a:xfrm>
            <a:off x="4629944" y="1647825"/>
            <a:ext cx="3816000" cy="3423600"/>
          </a:xfrm>
          <a:prstGeom prst="roundRect">
            <a:avLst>
              <a:gd name="adj" fmla="val 125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rgbClr val="662D9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5750">
              <a:lnSpc>
                <a:spcPct val="150000"/>
              </a:lnSpc>
            </a:pPr>
            <a:r>
              <a:rPr lang="en-US" altLang="zh-CN" sz="1800" b="1">
                <a:cs typeface="+mn-ea"/>
                <a:sym typeface="+mn-lt"/>
              </a:rPr>
              <a:t>mOS/</a:t>
            </a:r>
            <a:r>
              <a:rPr lang="zh-CN" altLang="en-US" sz="1800" b="1">
                <a:cs typeface="+mn-ea"/>
                <a:sym typeface="+mn-lt"/>
              </a:rPr>
              <a:t>月</a:t>
            </a:r>
            <a:endParaRPr lang="en-US" altLang="zh-CN" sz="1800" b="1" dirty="0">
              <a:cs typeface="+mn-ea"/>
              <a:sym typeface="+mn-lt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E7340C06-AF60-4FD5-96EE-60D560AE6839}"/>
              </a:ext>
            </a:extLst>
          </p:cNvPr>
          <p:cNvCxnSpPr>
            <a:cxnSpLocks/>
          </p:cNvCxnSpPr>
          <p:nvPr/>
        </p:nvCxnSpPr>
        <p:spPr>
          <a:xfrm flipV="1">
            <a:off x="4777582" y="1922463"/>
            <a:ext cx="3522433" cy="608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">
            <a:extLst>
              <a:ext uri="{FF2B5EF4-FFF2-40B4-BE49-F238E27FC236}">
                <a16:creationId xmlns:a16="http://schemas.microsoft.com/office/drawing/2014/main" id="{80E15A8A-456D-4546-BC76-34EE7303EF75}"/>
              </a:ext>
            </a:extLst>
          </p:cNvPr>
          <p:cNvSpPr/>
          <p:nvPr/>
        </p:nvSpPr>
        <p:spPr>
          <a:xfrm>
            <a:off x="5063332" y="1755775"/>
            <a:ext cx="2950455" cy="33855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ysClr val="windowText" lastClr="000000"/>
                </a:solidFill>
              </a:rPr>
              <a:t>持续深度缓解</a:t>
            </a:r>
            <a:endParaRPr lang="en-US" altLang="zh-CN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B5B8B196-6A0C-4E23-9AB8-7804603CBF9D}"/>
              </a:ext>
            </a:extLst>
          </p:cNvPr>
          <p:cNvSpPr/>
          <p:nvPr/>
        </p:nvSpPr>
        <p:spPr>
          <a:xfrm>
            <a:off x="5957094" y="2103438"/>
            <a:ext cx="1162844" cy="377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750" algn="ctr">
              <a:lnSpc>
                <a:spcPct val="150000"/>
              </a:lnSpc>
            </a:pPr>
            <a:r>
              <a:rPr lang="en-US" altLang="zh-CN" sz="1400" b="1" dirty="0" err="1">
                <a:cs typeface="+mn-ea"/>
                <a:sym typeface="+mn-lt"/>
              </a:rPr>
              <a:t>mDoCR</a:t>
            </a:r>
            <a:r>
              <a:rPr lang="en-US" altLang="zh-CN" sz="1400" b="1" dirty="0">
                <a:cs typeface="+mn-ea"/>
                <a:sym typeface="+mn-lt"/>
              </a:rPr>
              <a:t>/</a:t>
            </a:r>
            <a:r>
              <a:rPr lang="zh-CN" altLang="en-US" sz="1400" b="1" dirty="0">
                <a:cs typeface="+mn-ea"/>
                <a:sym typeface="+mn-lt"/>
              </a:rPr>
              <a:t>月</a:t>
            </a:r>
            <a:endParaRPr lang="en-US" altLang="zh-CN" sz="1400" b="1" dirty="0">
              <a:cs typeface="+mn-ea"/>
              <a:sym typeface="+mn-lt"/>
            </a:endParaRPr>
          </a:p>
        </p:txBody>
      </p:sp>
      <p:graphicFrame>
        <p:nvGraphicFramePr>
          <p:cNvPr id="10" name="Chart 3">
            <a:extLst>
              <a:ext uri="{FF2B5EF4-FFF2-40B4-BE49-F238E27FC236}">
                <a16:creationId xmlns:a16="http://schemas.microsoft.com/office/drawing/2014/main" id="{7442E74D-8D7F-C5C5-D14E-09E8493BB5FD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199801720"/>
              </p:ext>
            </p:extLst>
          </p:nvPr>
        </p:nvGraphicFramePr>
        <p:xfrm>
          <a:off x="5075238" y="1962150"/>
          <a:ext cx="3627437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D35DAA12-70E2-4FA9-95D4-2CCBF4B40040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6199188" y="4222750"/>
            <a:ext cx="0" cy="2540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3D07D8DA-DB8C-4D3B-8F46-ED614F830D1A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7648575" y="3262313"/>
            <a:ext cx="0" cy="12144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7678F5A8-2F27-4613-AC90-0C1CE930620D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 bwMode="auto">
          <a:xfrm>
            <a:off x="6196013" y="4433888"/>
            <a:ext cx="1455738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文本占位符 2">
            <a:extLst>
              <a:ext uri="{FF2B5EF4-FFF2-40B4-BE49-F238E27FC236}">
                <a16:creationId xmlns:a16="http://schemas.microsoft.com/office/drawing/2014/main" id="{95261C0B-0101-4745-9EB1-3D62CA019CF0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722813" y="2917825"/>
            <a:ext cx="69850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52077" indent="-252077" algn="l" defTabSz="1008309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Char char="•"/>
              <a:defRPr sz="3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232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386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541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695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849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04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158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313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DCED12B-682E-4D64-A9D1-457A5CC71E91}" type="datetime'''''''''''''''奎''''扎''''''替''''''''''''''''''''尼''组'''''''">
              <a:rPr lang="zh-CN" altLang="en-US" sz="11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奎扎替尼组</a:t>
            </a:fld>
            <a:endParaRPr lang="zh-CN" altLang="en-US" sz="1100" b="1" dirty="0"/>
          </a:p>
        </p:txBody>
      </p:sp>
      <p:sp>
        <p:nvSpPr>
          <p:cNvPr id="71" name="文本占位符 2">
            <a:extLst>
              <a:ext uri="{FF2B5EF4-FFF2-40B4-BE49-F238E27FC236}">
                <a16:creationId xmlns:a16="http://schemas.microsoft.com/office/drawing/2014/main" id="{D0B4B879-9106-48C4-98CE-6626EEAE3E09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5002213" y="3878263"/>
            <a:ext cx="41910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52077" indent="-252077" algn="l" defTabSz="1008309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Char char="•"/>
              <a:defRPr sz="3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232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386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541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695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849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04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158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313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F4D8623-F9C2-464F-B386-2230F5CCE3D8}" type="datetime'''对''''''''''''''''''''''''''''''''''''照''''''组'''''">
              <a:rPr lang="zh-CN" altLang="en-US" sz="1100" b="1" smtClean="0"/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对照组</a:t>
            </a:fld>
            <a:endParaRPr lang="zh-CN" altLang="en-US" sz="1100" b="1" dirty="0">
              <a:highlight>
                <a:srgbClr val="FFFF00"/>
              </a:highlight>
            </a:endParaRPr>
          </a:p>
        </p:txBody>
      </p:sp>
      <p:sp>
        <p:nvSpPr>
          <p:cNvPr id="72" name="文本占位符 2">
            <a:extLst>
              <a:ext uri="{FF2B5EF4-FFF2-40B4-BE49-F238E27FC236}">
                <a16:creationId xmlns:a16="http://schemas.microsoft.com/office/drawing/2014/main" id="{1E56FE68-585F-4121-9618-1107BE0725B6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5984875" y="4327525"/>
            <a:ext cx="1878013" cy="214313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52077" indent="-252077" algn="l" defTabSz="1008309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Char char="•"/>
              <a:defRPr sz="3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232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386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541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695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849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004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158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313" indent="-252077" algn="l" defTabSz="100830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100" b="1" dirty="0">
                <a:solidFill>
                  <a:schemeClr val="accent1"/>
                </a:solidFill>
              </a:rPr>
              <a:t>持续时间为对照组</a:t>
            </a:r>
            <a:r>
              <a:rPr lang="en-US" altLang="zh-CN" sz="1100" b="1" dirty="0">
                <a:solidFill>
                  <a:schemeClr val="accent1"/>
                </a:solidFill>
              </a:rPr>
              <a:t>3</a:t>
            </a:r>
            <a:r>
              <a:rPr lang="zh-CN" altLang="en-US" sz="1100" b="1" dirty="0">
                <a:solidFill>
                  <a:schemeClr val="accent1"/>
                </a:solidFill>
              </a:rPr>
              <a:t>倍</a:t>
            </a:r>
          </a:p>
        </p:txBody>
      </p:sp>
      <p:sp>
        <p:nvSpPr>
          <p:cNvPr id="80" name="矩形: 圆角 79">
            <a:extLst>
              <a:ext uri="{FF2B5EF4-FFF2-40B4-BE49-F238E27FC236}">
                <a16:creationId xmlns:a16="http://schemas.microsoft.com/office/drawing/2014/main" id="{E23EC21A-FA13-42C0-987D-9798BEBDC6C5}"/>
              </a:ext>
            </a:extLst>
          </p:cNvPr>
          <p:cNvSpPr/>
          <p:nvPr/>
        </p:nvSpPr>
        <p:spPr>
          <a:xfrm rot="5400000" flipV="1">
            <a:off x="7081717" y="386112"/>
            <a:ext cx="568473" cy="10428246"/>
          </a:xfrm>
          <a:prstGeom prst="roundRect">
            <a:avLst/>
          </a:prstGeom>
          <a:gradFill>
            <a:gsLst>
              <a:gs pos="64000">
                <a:schemeClr val="accent2">
                  <a:lumMod val="20000"/>
                  <a:lumOff val="80000"/>
                  <a:alpha val="4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defTabSz="429895"/>
            <a:endParaRPr lang="zh-CN" altLang="en-US" sz="84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14D826E1-3662-4BA8-B83B-0115A8C95B42}"/>
              </a:ext>
            </a:extLst>
          </p:cNvPr>
          <p:cNvSpPr/>
          <p:nvPr/>
        </p:nvSpPr>
        <p:spPr>
          <a:xfrm>
            <a:off x="5350016" y="5400398"/>
            <a:ext cx="4031874" cy="369332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altLang="zh-CN" sz="1800" b="1" dirty="0" err="1">
                <a:solidFill>
                  <a:schemeClr val="accent2"/>
                </a:solidFill>
                <a:latin typeface="+mj-lt"/>
              </a:rPr>
              <a:t>mOS</a:t>
            </a:r>
            <a:r>
              <a:rPr lang="zh-CN" altLang="en-US" sz="1800" b="1" dirty="0">
                <a:solidFill>
                  <a:schemeClr val="accent2"/>
                </a:solidFill>
                <a:latin typeface="+mj-lt"/>
              </a:rPr>
              <a:t>达 </a:t>
            </a:r>
            <a:r>
              <a:rPr lang="en-US" altLang="zh-CN" sz="1800" b="1" dirty="0">
                <a:solidFill>
                  <a:schemeClr val="accent2"/>
                </a:solidFill>
                <a:latin typeface="+mj-lt"/>
              </a:rPr>
              <a:t>32</a:t>
            </a:r>
            <a:r>
              <a:rPr lang="zh-CN" altLang="en-US" sz="1800" b="1" dirty="0">
                <a:solidFill>
                  <a:schemeClr val="accent2"/>
                </a:solidFill>
                <a:latin typeface="+mj-lt"/>
              </a:rPr>
              <a:t>个月，显著延长患者生存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8762C203-F803-4A8F-96E1-C13FEFEE47F9}"/>
              </a:ext>
            </a:extLst>
          </p:cNvPr>
          <p:cNvSpPr/>
          <p:nvPr/>
        </p:nvSpPr>
        <p:spPr>
          <a:xfrm>
            <a:off x="8759759" y="1647825"/>
            <a:ext cx="3816000" cy="3423600"/>
          </a:xfrm>
          <a:prstGeom prst="roundRect">
            <a:avLst>
              <a:gd name="adj" fmla="val 125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rgbClr val="662D9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5750">
              <a:lnSpc>
                <a:spcPct val="150000"/>
              </a:lnSpc>
            </a:pPr>
            <a:r>
              <a:rPr lang="en-US" altLang="zh-CN" sz="1800" b="1">
                <a:cs typeface="+mn-ea"/>
                <a:sym typeface="+mn-lt"/>
              </a:rPr>
              <a:t>mOS/</a:t>
            </a:r>
            <a:r>
              <a:rPr lang="zh-CN" altLang="en-US" sz="1800" b="1">
                <a:cs typeface="+mn-ea"/>
                <a:sym typeface="+mn-lt"/>
              </a:rPr>
              <a:t>月</a:t>
            </a:r>
            <a:endParaRPr lang="en-US" altLang="zh-CN" sz="1800" b="1" dirty="0">
              <a:cs typeface="+mn-ea"/>
              <a:sym typeface="+mn-lt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F354D7AD-80AA-44CC-8F0D-97C071C1D049}"/>
              </a:ext>
            </a:extLst>
          </p:cNvPr>
          <p:cNvCxnSpPr>
            <a:cxnSpLocks/>
          </p:cNvCxnSpPr>
          <p:nvPr/>
        </p:nvCxnSpPr>
        <p:spPr>
          <a:xfrm flipV="1">
            <a:off x="8905809" y="1924050"/>
            <a:ext cx="3522433" cy="608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">
            <a:extLst>
              <a:ext uri="{FF2B5EF4-FFF2-40B4-BE49-F238E27FC236}">
                <a16:creationId xmlns:a16="http://schemas.microsoft.com/office/drawing/2014/main" id="{10C46D85-EB43-4B79-BBC2-8A3984D8553E}"/>
              </a:ext>
            </a:extLst>
          </p:cNvPr>
          <p:cNvSpPr/>
          <p:nvPr/>
        </p:nvSpPr>
        <p:spPr>
          <a:xfrm>
            <a:off x="9193147" y="1757363"/>
            <a:ext cx="2950455" cy="33855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ysClr val="windowText" lastClr="000000"/>
                </a:solidFill>
              </a:rPr>
              <a:t>显著降低疾病复发率</a:t>
            </a:r>
            <a:endParaRPr lang="en-US" altLang="zh-CN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B658ACBB-6A9D-444C-A65A-740FF7022A46}"/>
              </a:ext>
            </a:extLst>
          </p:cNvPr>
          <p:cNvSpPr/>
          <p:nvPr/>
        </p:nvSpPr>
        <p:spPr>
          <a:xfrm>
            <a:off x="9890059" y="2105025"/>
            <a:ext cx="1555964" cy="377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750" algn="ctr"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累积复发率</a:t>
            </a:r>
            <a:r>
              <a:rPr lang="en-US" altLang="zh-CN" sz="1400" b="1" dirty="0">
                <a:cs typeface="+mn-ea"/>
                <a:sym typeface="+mn-lt"/>
              </a:rPr>
              <a:t>/%</a:t>
            </a:r>
          </a:p>
        </p:txBody>
      </p:sp>
      <p:graphicFrame>
        <p:nvGraphicFramePr>
          <p:cNvPr id="47" name="表格 46">
            <a:extLst>
              <a:ext uri="{FF2B5EF4-FFF2-40B4-BE49-F238E27FC236}">
                <a16:creationId xmlns:a16="http://schemas.microsoft.com/office/drawing/2014/main" id="{2618BE82-80AC-9F0C-F5CD-1FD64CDE2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085127"/>
              </p:ext>
            </p:extLst>
          </p:nvPr>
        </p:nvGraphicFramePr>
        <p:xfrm>
          <a:off x="8855009" y="2649538"/>
          <a:ext cx="3502794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598">
                  <a:extLst>
                    <a:ext uri="{9D8B030D-6E8A-4147-A177-3AD203B41FA5}">
                      <a16:colId xmlns:a16="http://schemas.microsoft.com/office/drawing/2014/main" val="1747139059"/>
                    </a:ext>
                  </a:extLst>
                </a:gridCol>
                <a:gridCol w="1167598">
                  <a:extLst>
                    <a:ext uri="{9D8B030D-6E8A-4147-A177-3AD203B41FA5}">
                      <a16:colId xmlns:a16="http://schemas.microsoft.com/office/drawing/2014/main" val="2450142459"/>
                    </a:ext>
                  </a:extLst>
                </a:gridCol>
                <a:gridCol w="1167598">
                  <a:extLst>
                    <a:ext uri="{9D8B030D-6E8A-4147-A177-3AD203B41FA5}">
                      <a16:colId xmlns:a16="http://schemas.microsoft.com/office/drawing/2014/main" val="2908676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奎扎替尼组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对照组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108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第一年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b="1" dirty="0">
                          <a:solidFill>
                            <a:schemeClr val="accent1"/>
                          </a:solidFill>
                        </a:rPr>
                        <a:t>19%</a:t>
                      </a:r>
                      <a:endParaRPr lang="zh-CN" altLang="en-US" sz="2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35%</a:t>
                      </a:r>
                      <a:endParaRPr lang="zh-CN" altLang="en-US" sz="11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157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第二年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b="1" dirty="0">
                          <a:solidFill>
                            <a:schemeClr val="accent1"/>
                          </a:solidFill>
                        </a:rPr>
                        <a:t>31%</a:t>
                      </a:r>
                      <a:endParaRPr lang="zh-CN" altLang="en-US" sz="2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43%</a:t>
                      </a:r>
                      <a:endParaRPr lang="zh-CN" altLang="en-US" sz="11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9294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第三年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b="1" dirty="0">
                          <a:solidFill>
                            <a:schemeClr val="accent1"/>
                          </a:solidFill>
                        </a:rPr>
                        <a:t>34%</a:t>
                      </a:r>
                      <a:endParaRPr lang="zh-CN" altLang="en-US" sz="2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45%</a:t>
                      </a:r>
                      <a:endParaRPr lang="zh-CN" altLang="en-US" sz="11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79219"/>
                  </a:ext>
                </a:extLst>
              </a:tr>
            </a:tbl>
          </a:graphicData>
        </a:graphic>
      </p:graphicFrame>
      <p:sp>
        <p:nvSpPr>
          <p:cNvPr id="30" name="矩形: 圆顶角 29">
            <a:extLst>
              <a:ext uri="{FF2B5EF4-FFF2-40B4-BE49-F238E27FC236}">
                <a16:creationId xmlns:a16="http://schemas.microsoft.com/office/drawing/2014/main" id="{C5EF9A25-5165-4B2A-7A7A-53C85895B7EE}"/>
              </a:ext>
            </a:extLst>
          </p:cNvPr>
          <p:cNvSpPr/>
          <p:nvPr/>
        </p:nvSpPr>
        <p:spPr>
          <a:xfrm rot="16200000">
            <a:off x="12774464" y="2974108"/>
            <a:ext cx="880315" cy="457665"/>
          </a:xfrm>
          <a:prstGeom prst="round2SameRect">
            <a:avLst>
              <a:gd name="adj1" fmla="val 3592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accent3"/>
                </a:solidFill>
                <a:ea typeface="MiSans Normal" panose="00000500000000000000" pitchFamily="2" charset="-122"/>
              </a:rPr>
              <a:t>创新性</a:t>
            </a:r>
          </a:p>
        </p:txBody>
      </p:sp>
      <p:sp>
        <p:nvSpPr>
          <p:cNvPr id="31" name="矩形: 圆顶角 30">
            <a:extLst>
              <a:ext uri="{FF2B5EF4-FFF2-40B4-BE49-F238E27FC236}">
                <a16:creationId xmlns:a16="http://schemas.microsoft.com/office/drawing/2014/main" id="{8A1893DC-3778-9814-8437-2455B5A3E8AE}"/>
              </a:ext>
            </a:extLst>
          </p:cNvPr>
          <p:cNvSpPr/>
          <p:nvPr/>
        </p:nvSpPr>
        <p:spPr>
          <a:xfrm rot="16200000">
            <a:off x="12774464" y="3950745"/>
            <a:ext cx="880315" cy="457665"/>
          </a:xfrm>
          <a:prstGeom prst="round2SameRect">
            <a:avLst>
              <a:gd name="adj1" fmla="val 35925"/>
              <a:gd name="adj2" fmla="val 0"/>
            </a:avLst>
          </a:prstGeom>
          <a:gradFill flip="none" rotWithShape="1">
            <a:gsLst>
              <a:gs pos="98000">
                <a:schemeClr val="accent3"/>
              </a:gs>
              <a:gs pos="0">
                <a:schemeClr val="accent3">
                  <a:lumMod val="75000"/>
                </a:scheme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schemeClr val="accent3">
                <a:lumMod val="50000"/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9178"/>
            <a:r>
              <a:rPr lang="zh-CN" altLang="en-US" sz="140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有效性</a:t>
            </a:r>
          </a:p>
        </p:txBody>
      </p:sp>
      <p:sp>
        <p:nvSpPr>
          <p:cNvPr id="34" name="矩形: 圆顶角 33">
            <a:extLst>
              <a:ext uri="{FF2B5EF4-FFF2-40B4-BE49-F238E27FC236}">
                <a16:creationId xmlns:a16="http://schemas.microsoft.com/office/drawing/2014/main" id="{C5BFF344-C7C4-6585-7F9A-6C299717C0AC}"/>
              </a:ext>
            </a:extLst>
          </p:cNvPr>
          <p:cNvSpPr/>
          <p:nvPr/>
        </p:nvSpPr>
        <p:spPr>
          <a:xfrm rot="16200000">
            <a:off x="12774464" y="5904017"/>
            <a:ext cx="880315" cy="457665"/>
          </a:xfrm>
          <a:prstGeom prst="round2SameRect">
            <a:avLst>
              <a:gd name="adj1" fmla="val 3592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accent3"/>
                </a:solidFill>
                <a:ea typeface="MiSans Normal" panose="00000500000000000000" pitchFamily="2" charset="-122"/>
              </a:rPr>
              <a:t>公平性</a:t>
            </a:r>
          </a:p>
        </p:txBody>
      </p:sp>
      <p:sp>
        <p:nvSpPr>
          <p:cNvPr id="40" name="矩形: 圆顶角 39">
            <a:extLst>
              <a:ext uri="{FF2B5EF4-FFF2-40B4-BE49-F238E27FC236}">
                <a16:creationId xmlns:a16="http://schemas.microsoft.com/office/drawing/2014/main" id="{2F7B1CA3-7355-3CD6-99C9-30D60C686A16}"/>
              </a:ext>
            </a:extLst>
          </p:cNvPr>
          <p:cNvSpPr/>
          <p:nvPr/>
        </p:nvSpPr>
        <p:spPr>
          <a:xfrm rot="16200000">
            <a:off x="12637248" y="1860254"/>
            <a:ext cx="1154748" cy="457665"/>
          </a:xfrm>
          <a:prstGeom prst="round2SameRect">
            <a:avLst>
              <a:gd name="adj1" fmla="val 3592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accent3"/>
                </a:solidFill>
                <a:ea typeface="MiSans Normal" panose="00000500000000000000" pitchFamily="2" charset="-122"/>
              </a:rPr>
              <a:t>基础信息</a:t>
            </a:r>
          </a:p>
        </p:txBody>
      </p:sp>
      <p:sp>
        <p:nvSpPr>
          <p:cNvPr id="43" name="矩形: 圆顶角 42">
            <a:extLst>
              <a:ext uri="{FF2B5EF4-FFF2-40B4-BE49-F238E27FC236}">
                <a16:creationId xmlns:a16="http://schemas.microsoft.com/office/drawing/2014/main" id="{6F264332-62DB-2706-8D0C-7137F30814A5}"/>
              </a:ext>
            </a:extLst>
          </p:cNvPr>
          <p:cNvSpPr/>
          <p:nvPr/>
        </p:nvSpPr>
        <p:spPr>
          <a:xfrm rot="16200000">
            <a:off x="12774464" y="4927382"/>
            <a:ext cx="880315" cy="457665"/>
          </a:xfrm>
          <a:prstGeom prst="round2SameRect">
            <a:avLst>
              <a:gd name="adj1" fmla="val 3592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accent3"/>
                </a:solidFill>
                <a:ea typeface="MiSans Normal" panose="00000500000000000000" pitchFamily="2" charset="-122"/>
              </a:rPr>
              <a:t>安全性</a:t>
            </a:r>
          </a:p>
        </p:txBody>
      </p:sp>
    </p:spTree>
    <p:extLst>
      <p:ext uri="{BB962C8B-B14F-4D97-AF65-F5344CB8AC3E}">
        <p14:creationId xmlns:p14="http://schemas.microsoft.com/office/powerpoint/2010/main" val="101111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F29E185-BCFC-48DF-B7E6-A7699525F7F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84314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6" imgW="499" imgH="499" progId="TCLayout.ActiveDocument.1">
                  <p:embed/>
                </p:oleObj>
              </mc:Choice>
              <mc:Fallback>
                <p:oleObj name="think-cell 幻灯片" r:id="rId6" imgW="499" imgH="499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F29E185-BCFC-48DF-B7E6-A7699525F7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78348C86-77E3-DC6E-DFAD-4522EE3334DC}"/>
              </a:ext>
            </a:extLst>
          </p:cNvPr>
          <p:cNvSpPr/>
          <p:nvPr/>
        </p:nvSpPr>
        <p:spPr>
          <a:xfrm>
            <a:off x="6712073" y="1276342"/>
            <a:ext cx="5868000" cy="4742450"/>
          </a:xfrm>
          <a:prstGeom prst="roundRect">
            <a:avLst>
              <a:gd name="adj" fmla="val 125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rgbClr val="662D9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15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800" b="1" dirty="0">
                <a:cs typeface="+mn-ea"/>
              </a:rPr>
              <a:t>构象</a:t>
            </a:r>
            <a:endParaRPr lang="en-US" altLang="zh-CN" sz="1800" dirty="0"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DF1785F-5389-A224-3925-DC171630BEA3}"/>
              </a:ext>
            </a:extLst>
          </p:cNvPr>
          <p:cNvGrpSpPr/>
          <p:nvPr/>
        </p:nvGrpSpPr>
        <p:grpSpPr>
          <a:xfrm>
            <a:off x="6892073" y="1506220"/>
            <a:ext cx="5508000" cy="338554"/>
            <a:chOff x="924984" y="1434409"/>
            <a:chExt cx="5822021" cy="338554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F4F50F0B-E00C-78EB-8D10-114381BB0D65}"/>
                </a:ext>
              </a:extLst>
            </p:cNvPr>
            <p:cNvCxnSpPr>
              <a:cxnSpLocks/>
            </p:cNvCxnSpPr>
            <p:nvPr/>
          </p:nvCxnSpPr>
          <p:spPr>
            <a:xfrm>
              <a:off x="924984" y="1603686"/>
              <a:ext cx="582202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angle 3">
              <a:extLst>
                <a:ext uri="{FF2B5EF4-FFF2-40B4-BE49-F238E27FC236}">
                  <a16:creationId xmlns:a16="http://schemas.microsoft.com/office/drawing/2014/main" id="{941E0635-878B-8BE2-16AD-AB9BCAC8E798}"/>
                </a:ext>
              </a:extLst>
            </p:cNvPr>
            <p:cNvSpPr/>
            <p:nvPr/>
          </p:nvSpPr>
          <p:spPr>
            <a:xfrm>
              <a:off x="1638580" y="1434409"/>
              <a:ext cx="439483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zh-CN" altLang="en-US" sz="1600" b="1" dirty="0"/>
                <a:t>较目录内靶向药，对患者获益提升最显著</a:t>
              </a:r>
              <a:endParaRPr lang="en-US" altLang="zh-CN" sz="1600" b="1" dirty="0"/>
            </a:p>
          </p:txBody>
        </p:sp>
      </p:grp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6CD62AAC-156E-D5C6-33E7-C114577A0366}"/>
              </a:ext>
            </a:extLst>
          </p:cNvPr>
          <p:cNvSpPr/>
          <p:nvPr/>
        </p:nvSpPr>
        <p:spPr>
          <a:xfrm rot="5400000" flipV="1">
            <a:off x="9361838" y="3480867"/>
            <a:ext cx="568473" cy="5867998"/>
          </a:xfrm>
          <a:prstGeom prst="roundRect">
            <a:avLst/>
          </a:prstGeom>
          <a:gradFill>
            <a:gsLst>
              <a:gs pos="64000">
                <a:schemeClr val="accent2">
                  <a:lumMod val="20000"/>
                  <a:lumOff val="80000"/>
                  <a:alpha val="4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defTabSz="429895">
              <a:defRPr/>
            </a:pPr>
            <a:endParaRPr lang="zh-CN" altLang="en-US" sz="84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FCDC8D9-96F3-FAA9-0D4F-A6C7A5714275}"/>
              </a:ext>
            </a:extLst>
          </p:cNvPr>
          <p:cNvSpPr/>
          <p:nvPr/>
        </p:nvSpPr>
        <p:spPr>
          <a:xfrm>
            <a:off x="7408924" y="6230199"/>
            <a:ext cx="4474302" cy="369332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zh-CN" altLang="en-US" sz="1800" b="1" dirty="0">
                <a:solidFill>
                  <a:schemeClr val="accent2"/>
                </a:solidFill>
                <a:latin typeface="mp-quote"/>
              </a:rPr>
              <a:t>患者获益最显著的</a:t>
            </a:r>
            <a:r>
              <a:rPr lang="en-US" altLang="zh-CN" sz="1800" b="1" dirty="0">
                <a:solidFill>
                  <a:schemeClr val="accent2"/>
                </a:solidFill>
                <a:latin typeface="+mj-lt"/>
              </a:rPr>
              <a:t>AML</a:t>
            </a:r>
            <a:r>
              <a:rPr lang="zh-CN" altLang="en-US" sz="1800" b="1" dirty="0">
                <a:solidFill>
                  <a:schemeClr val="accent2"/>
                </a:solidFill>
                <a:latin typeface="mp-quote"/>
              </a:rPr>
              <a:t>一线治疗靶向药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D7334F5-EC98-1363-0FD5-07E996F4E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zh-CN" altLang="en-US" dirty="0"/>
              <a:t>国内外指南最高等级推荐，较目录内其他靶点药品，对患者预后提升最显著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3E0BB2-7481-42F5-97A9-587C93FF28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AF792C-44F3-4FBC-B168-E1E39C73619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E505E93-B070-4489-8BD4-8E92FEAD40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numCol="2"/>
          <a:lstStyle/>
          <a:p>
            <a:r>
              <a:rPr lang="en-US" altLang="zh-CN" dirty="0"/>
              <a:t>1. Erba HP, Montesinos P, Kim HJ, et al. Lancet. 2023;401(10388):1571-1583.</a:t>
            </a:r>
          </a:p>
          <a:p>
            <a:r>
              <a:rPr lang="en-US" altLang="zh-CN" dirty="0"/>
              <a:t>2. </a:t>
            </a:r>
            <a:r>
              <a:rPr lang="zh-CN" altLang="en-US" dirty="0"/>
              <a:t>维奈克拉申报</a:t>
            </a:r>
            <a:r>
              <a:rPr lang="en-US" altLang="zh-CN" dirty="0"/>
              <a:t>PPT</a:t>
            </a:r>
          </a:p>
          <a:p>
            <a:r>
              <a:rPr lang="en-US" altLang="zh-CN" dirty="0"/>
              <a:t>3. DiNardo CD, et al. N Engl J Med. 2020;383:617-629.</a:t>
            </a:r>
          </a:p>
          <a:p>
            <a:r>
              <a:rPr lang="en-US" altLang="zh-CN" dirty="0"/>
              <a:t>4. </a:t>
            </a:r>
            <a:r>
              <a:rPr lang="zh-CN" altLang="en-US" dirty="0"/>
              <a:t>艾伏尼布申报</a:t>
            </a:r>
            <a:r>
              <a:rPr lang="en-US" altLang="zh-CN" dirty="0"/>
              <a:t>PPT</a:t>
            </a:r>
          </a:p>
          <a:p>
            <a:r>
              <a:rPr lang="en-US" altLang="zh-CN" dirty="0"/>
              <a:t>5. Norsworthy KJ, et al.. Clin Cancer Res. 2019;25(11):3205-3209.</a:t>
            </a:r>
          </a:p>
          <a:p>
            <a:r>
              <a:rPr lang="en-US" altLang="zh-CN" dirty="0"/>
              <a:t>6. </a:t>
            </a:r>
            <a:r>
              <a:rPr lang="zh-CN" altLang="en-US" dirty="0"/>
              <a:t>吉瑞替尼申报 </a:t>
            </a:r>
            <a:r>
              <a:rPr lang="en-US" altLang="zh-CN" dirty="0"/>
              <a:t>PPT</a:t>
            </a:r>
          </a:p>
          <a:p>
            <a:r>
              <a:rPr lang="es-ES" altLang="zh-CN" dirty="0"/>
              <a:t>7. XOSPATA® </a:t>
            </a:r>
            <a:r>
              <a:rPr lang="es-ES" altLang="zh-CN" dirty="0" err="1"/>
              <a:t>Prescribing</a:t>
            </a:r>
            <a:r>
              <a:rPr lang="es-ES" altLang="zh-CN" dirty="0"/>
              <a:t> </a:t>
            </a:r>
            <a:r>
              <a:rPr lang="es-ES" altLang="zh-CN" dirty="0" err="1"/>
              <a:t>Information</a:t>
            </a:r>
            <a:endParaRPr lang="es-ES" altLang="zh-CN" dirty="0"/>
          </a:p>
          <a:p>
            <a:r>
              <a:rPr lang="es-ES" altLang="zh-CN" dirty="0"/>
              <a:t>8. ADMIRAL final </a:t>
            </a:r>
            <a:r>
              <a:rPr lang="es-ES" altLang="zh-CN" dirty="0" err="1"/>
              <a:t>analysis</a:t>
            </a:r>
            <a:r>
              <a:rPr lang="es-ES" altLang="zh-CN" dirty="0"/>
              <a:t>.</a:t>
            </a:r>
            <a:endParaRPr lang="en-US" altLang="zh-CN" dirty="0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3ECB7117-B94B-4423-9AEB-79173DC5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63256"/>
              </p:ext>
            </p:extLst>
          </p:nvPr>
        </p:nvGraphicFramePr>
        <p:xfrm>
          <a:off x="7021165" y="1885119"/>
          <a:ext cx="5206390" cy="3940202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7441358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13500376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653804506"/>
                    </a:ext>
                  </a:extLst>
                </a:gridCol>
                <a:gridCol w="888695">
                  <a:extLst>
                    <a:ext uri="{9D8B030D-6E8A-4147-A177-3AD203B41FA5}">
                      <a16:colId xmlns:a16="http://schemas.microsoft.com/office/drawing/2014/main" val="758549284"/>
                    </a:ext>
                  </a:extLst>
                </a:gridCol>
                <a:gridCol w="888695">
                  <a:extLst>
                    <a:ext uri="{9D8B030D-6E8A-4147-A177-3AD203B41FA5}">
                      <a16:colId xmlns:a16="http://schemas.microsoft.com/office/drawing/2014/main" val="2079306469"/>
                    </a:ext>
                  </a:extLst>
                </a:gridCol>
              </a:tblGrid>
              <a:tr h="56288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通用名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奎扎替尼</a:t>
                      </a:r>
                      <a:r>
                        <a:rPr lang="en-US" altLang="zh-CN" sz="1400" b="1" u="none" strike="noStrike" baseline="30000" dirty="0">
                          <a:effectLst/>
                        </a:rPr>
                        <a:t>1</a:t>
                      </a:r>
                      <a:endParaRPr lang="zh-CN" altLang="en-US" sz="1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维奈克拉</a:t>
                      </a:r>
                      <a:r>
                        <a:rPr lang="en-US" altLang="zh-CN" sz="1200" b="1" u="none" strike="noStrike" baseline="30000" dirty="0">
                          <a:effectLst/>
                        </a:rPr>
                        <a:t>2,3</a:t>
                      </a:r>
                      <a:endParaRPr lang="zh-CN" altLang="en-US" sz="12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艾伏尼布</a:t>
                      </a:r>
                      <a:r>
                        <a:rPr lang="en-US" altLang="zh-CN" sz="1200" b="1" u="none" strike="noStrike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4,5</a:t>
                      </a:r>
                      <a:endParaRPr lang="zh-CN" altLang="en-US" sz="1200" b="1" i="0" u="none" strike="noStrike" baseline="30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309" rtl="0" eaLnBrk="1" fontAlgn="ctr" latinLnBrk="0" hangingPunct="1"/>
                      <a:r>
                        <a:rPr lang="zh-CN" altLang="en-US" sz="1200" b="1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吉瑞替尼</a:t>
                      </a:r>
                      <a:r>
                        <a:rPr lang="en-US" altLang="zh-CN" sz="1200" b="1" u="none" strike="noStrike" kern="1200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6-8</a:t>
                      </a:r>
                      <a:endParaRPr lang="zh-CN" altLang="en-US" sz="1200" b="1" u="none" strike="noStrike" kern="1200" baseline="30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9314681"/>
                  </a:ext>
                </a:extLst>
              </a:tr>
              <a:tr h="562886">
                <a:tc>
                  <a:txBody>
                    <a:bodyPr/>
                    <a:lstStyle/>
                    <a:p>
                      <a:pPr marL="0" algn="ctr" defTabSz="1008309" rtl="0" eaLnBrk="1" fontAlgn="ctr" latinLnBrk="0" hangingPunct="1"/>
                      <a:r>
                        <a:rPr lang="zh-CN" altLang="en-US" sz="1200" b="1" u="none" strike="noStrike" kern="1200" dirty="0">
                          <a:effectLst/>
                        </a:rPr>
                        <a:t>医保目录内</a:t>
                      </a:r>
                      <a:endParaRPr lang="zh-CN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08309" rtl="0" eaLnBrk="1" fontAlgn="ctr" latinLnBrk="0" hangingPunct="1"/>
                      <a:r>
                        <a:rPr lang="en-US" altLang="zh-CN" sz="1200" u="none" strike="noStrike" kern="1200" dirty="0">
                          <a:effectLst/>
                        </a:rPr>
                        <a:t>-</a:t>
                      </a:r>
                      <a:endParaRPr lang="zh-CN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309" rtl="0" eaLnBrk="1" fontAlgn="ctr" latinLnBrk="0" hangingPunct="1"/>
                      <a:endParaRPr lang="zh-CN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309" rtl="0" eaLnBrk="1" fontAlgn="ctr" latinLnBrk="0" hangingPunct="1"/>
                      <a:endParaRPr lang="zh-CN" altLang="en-US" sz="1200" b="1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309" rtl="0" eaLnBrk="1" fontAlgn="ctr" latinLnBrk="0" hangingPunct="1"/>
                      <a:endParaRPr lang="zh-CN" altLang="en-US" sz="1200" b="1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763347"/>
                  </a:ext>
                </a:extLst>
              </a:tr>
              <a:tr h="56288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kern="1200" dirty="0">
                          <a:effectLst/>
                        </a:rPr>
                        <a:t>治疗人群</a:t>
                      </a:r>
                      <a:endParaRPr lang="zh-CN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08309" rtl="0" eaLnBrk="1" fontAlgn="ctr" latinLnBrk="0" hangingPunct="1"/>
                      <a:r>
                        <a:rPr lang="zh-CN" altLang="en-US" sz="1200" u="none" strike="noStrike" kern="1200" dirty="0">
                          <a:effectLst/>
                        </a:rPr>
                        <a:t>新诊断</a:t>
                      </a:r>
                      <a:r>
                        <a:rPr lang="en-US" altLang="zh-CN" sz="1200" u="none" strike="noStrike" kern="1200" dirty="0">
                          <a:effectLst/>
                        </a:rPr>
                        <a:t> </a:t>
                      </a:r>
                    </a:p>
                    <a:p>
                      <a:pPr marL="0" algn="ctr" defTabSz="1008309" rtl="0" eaLnBrk="1" fontAlgn="ctr" latinLnBrk="0" hangingPunct="1"/>
                      <a:r>
                        <a:rPr lang="zh-CN" altLang="en-US" sz="1200" u="none" strike="noStrike" kern="1200" dirty="0">
                          <a:effectLst/>
                        </a:rPr>
                        <a:t>适合化疗的</a:t>
                      </a:r>
                      <a:r>
                        <a:rPr lang="en-US" altLang="zh-CN" sz="1200" u="none" strike="noStrike" kern="1200" dirty="0">
                          <a:effectLst/>
                        </a:rPr>
                        <a:t>FLT3-ITD</a:t>
                      </a:r>
                      <a:r>
                        <a:rPr lang="zh-CN" altLang="en-US" sz="1200" u="none" strike="noStrike" kern="1200" dirty="0">
                          <a:effectLst/>
                        </a:rPr>
                        <a:t>突变</a:t>
                      </a:r>
                      <a:r>
                        <a:rPr lang="en-US" altLang="zh-CN" sz="1200" u="none" strike="noStrike" kern="1200" dirty="0">
                          <a:effectLst/>
                        </a:rPr>
                        <a:t>AML</a:t>
                      </a:r>
                      <a:endParaRPr lang="zh-CN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309" rtl="0" eaLnBrk="1" fontAlgn="ctr" latinLnBrk="0" hangingPunct="1"/>
                      <a:r>
                        <a:rPr lang="zh-CN" altLang="en-US" sz="1200" u="none" strike="noStrike" kern="1200" dirty="0">
                          <a:effectLst/>
                        </a:rPr>
                        <a:t>新诊断</a:t>
                      </a:r>
                      <a:endParaRPr lang="en-US" altLang="zh-CN" sz="1200" u="none" strike="noStrike" kern="1200" dirty="0">
                        <a:effectLst/>
                      </a:endParaRPr>
                    </a:p>
                    <a:p>
                      <a:pPr marL="0" algn="ctr" defTabSz="1008309" rtl="0" eaLnBrk="1" fontAlgn="ctr" latinLnBrk="0" hangingPunct="1"/>
                      <a:r>
                        <a:rPr lang="zh-CN" altLang="en-US" sz="1200" u="none" strike="noStrike" kern="1200" dirty="0">
                          <a:effectLst/>
                        </a:rPr>
                        <a:t>不适合化疗</a:t>
                      </a:r>
                      <a:endParaRPr lang="en-US" altLang="zh-CN" sz="1200" u="none" strike="noStrike" kern="1200" dirty="0">
                        <a:effectLst/>
                      </a:endParaRPr>
                    </a:p>
                    <a:p>
                      <a:pPr marL="0" algn="ctr" defTabSz="1008309" rtl="0" eaLnBrk="1" fontAlgn="ctr" latinLnBrk="0" hangingPunct="1"/>
                      <a:r>
                        <a:rPr lang="zh-CN" altLang="en-US" sz="1200" u="none" strike="noStrike" kern="1200" dirty="0">
                          <a:effectLst/>
                        </a:rPr>
                        <a:t>或</a:t>
                      </a:r>
                      <a:r>
                        <a:rPr lang="en-US" altLang="zh-CN" sz="1200" u="none" strike="noStrike" kern="1200" dirty="0">
                          <a:effectLst/>
                        </a:rPr>
                        <a:t>75</a:t>
                      </a:r>
                      <a:r>
                        <a:rPr lang="zh-CN" altLang="en-US" sz="1200" u="none" strike="noStrike" kern="1200" dirty="0">
                          <a:effectLst/>
                        </a:rPr>
                        <a:t>岁以上的</a:t>
                      </a:r>
                      <a:r>
                        <a:rPr lang="en-US" altLang="zh-CN" sz="1200" u="none" strike="noStrike" kern="1200" dirty="0">
                          <a:effectLst/>
                        </a:rPr>
                        <a:t>AML</a:t>
                      </a:r>
                      <a:endParaRPr lang="zh-CN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309" rtl="0" eaLnBrk="1" fontAlgn="ctr" latinLnBrk="0" hangingPunct="1"/>
                      <a:r>
                        <a:rPr lang="zh-CN" altLang="en-US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复发</a:t>
                      </a:r>
                      <a:r>
                        <a:rPr lang="en-US" altLang="zh-CN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zh-CN" altLang="en-US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难治</a:t>
                      </a:r>
                      <a:endParaRPr lang="en-US" altLang="zh-CN" sz="12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algn="ctr" defTabSz="1008309" rtl="0" eaLnBrk="1" fontAlgn="ctr" latinLnBrk="0" hangingPunct="1"/>
                      <a:r>
                        <a:rPr lang="en-US" altLang="zh-CN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IDH-1</a:t>
                      </a:r>
                      <a:r>
                        <a:rPr lang="zh-CN" altLang="en-US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突变</a:t>
                      </a:r>
                      <a:r>
                        <a:rPr lang="en-US" altLang="zh-CN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AML</a:t>
                      </a:r>
                      <a:endParaRPr lang="zh-CN" altLang="en-US" sz="1200" b="1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309" rtl="0" eaLnBrk="1" fontAlgn="ctr" latinLnBrk="0" hangingPunct="1"/>
                      <a:r>
                        <a:rPr lang="zh-CN" altLang="en-US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复发</a:t>
                      </a:r>
                      <a:r>
                        <a:rPr lang="en-US" altLang="zh-CN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zh-CN" altLang="en-US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难治</a:t>
                      </a:r>
                      <a:endParaRPr lang="en-US" altLang="zh-CN" sz="120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algn="ctr" defTabSz="1008309" rtl="0" eaLnBrk="1" fontAlgn="ctr" latinLnBrk="0" hangingPunct="1"/>
                      <a:r>
                        <a:rPr lang="en-US" altLang="zh-CN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FLT3</a:t>
                      </a:r>
                      <a:r>
                        <a:rPr lang="zh-CN" altLang="en-US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突变</a:t>
                      </a:r>
                      <a:r>
                        <a:rPr lang="en-US" altLang="zh-CN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AML</a:t>
                      </a:r>
                      <a:endParaRPr lang="zh-CN" altLang="en-US" sz="1200" b="1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299142"/>
                  </a:ext>
                </a:extLst>
              </a:tr>
              <a:tr h="56288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靶点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08309" rtl="0" eaLnBrk="1" fontAlgn="ctr" latinLnBrk="0" hangingPunct="1"/>
                      <a:r>
                        <a:rPr lang="en-US" altLang="zh-CN" sz="1200" u="none" strike="noStrike" kern="1200" dirty="0">
                          <a:effectLst/>
                        </a:rPr>
                        <a:t>FLT3-ITD</a:t>
                      </a:r>
                      <a:endParaRPr lang="zh-CN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309" rtl="0" eaLnBrk="1" fontAlgn="ctr" latinLnBrk="0" hangingPunct="1"/>
                      <a:r>
                        <a:rPr lang="en-US" sz="1200" u="none" strike="noStrike" kern="1200" dirty="0">
                          <a:effectLst/>
                        </a:rPr>
                        <a:t>BCL-2</a:t>
                      </a:r>
                      <a:endParaRPr lang="zh-CN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309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IDH</a:t>
                      </a:r>
                      <a:r>
                        <a:rPr lang="en-US" altLang="zh-CN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altLang="en-US" sz="1200" b="1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309" rtl="0" eaLnBrk="1" fontAlgn="ctr" latinLnBrk="0" hangingPunct="1"/>
                      <a:r>
                        <a:rPr lang="en-US" altLang="zh-CN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FLT3-ITD&amp;TKD</a:t>
                      </a:r>
                      <a:endParaRPr lang="zh-CN" altLang="en-US" sz="1200" b="1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153785"/>
                  </a:ext>
                </a:extLst>
              </a:tr>
              <a:tr h="5628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 dirty="0" err="1">
                          <a:effectLst/>
                        </a:rPr>
                        <a:t>mOS</a:t>
                      </a:r>
                      <a:r>
                        <a:rPr lang="en-US" altLang="zh-CN" sz="1200" b="1" u="none" strike="noStrike" dirty="0">
                          <a:effectLst/>
                        </a:rPr>
                        <a:t>/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月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08309" rtl="0" eaLnBrk="1" fontAlgn="ctr" latinLnBrk="0" hangingPunct="1"/>
                      <a:r>
                        <a:rPr lang="en-US" altLang="zh-CN" sz="1600" b="1" u="none" strike="noStrike" kern="1200" dirty="0">
                          <a:effectLst/>
                        </a:rPr>
                        <a:t>31.9</a:t>
                      </a:r>
                      <a:endParaRPr lang="en-US" altLang="zh-CN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309" rtl="0" eaLnBrk="1" fontAlgn="ctr" latinLnBrk="0" hangingPunct="1"/>
                      <a:r>
                        <a:rPr lang="en-US" altLang="zh-CN" sz="1200" u="none" strike="noStrike" kern="1200" dirty="0">
                          <a:effectLst/>
                        </a:rPr>
                        <a:t>14.7</a:t>
                      </a: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309" rtl="0" eaLnBrk="1" fontAlgn="ctr" latinLnBrk="0" hangingPunct="1"/>
                      <a:r>
                        <a:rPr lang="en-US" altLang="zh-CN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10.3</a:t>
                      </a:r>
                      <a:endParaRPr lang="en-US" altLang="zh-CN" sz="1200" b="1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309" rtl="0" eaLnBrk="1" fontAlgn="ctr" latinLnBrk="0" hangingPunct="1"/>
                      <a:r>
                        <a:rPr lang="en-US" altLang="zh-CN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9.6</a:t>
                      </a:r>
                      <a:endParaRPr lang="zh-CN" altLang="en-US" sz="1200" b="1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774629"/>
                  </a:ext>
                </a:extLst>
              </a:tr>
              <a:tr h="562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kern="1200" dirty="0" err="1">
                          <a:effectLst/>
                        </a:rPr>
                        <a:t>CRc</a:t>
                      </a:r>
                      <a:r>
                        <a:rPr lang="en-US" sz="1200" b="1" u="none" strike="noStrike" kern="1200" dirty="0">
                          <a:effectLst/>
                        </a:rPr>
                        <a:t>/%</a:t>
                      </a:r>
                      <a:endParaRPr 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08309" rtl="0" eaLnBrk="1" fontAlgn="ctr" latinLnBrk="0" hangingPunct="1"/>
                      <a:r>
                        <a:rPr lang="en-US" altLang="zh-CN" sz="1600" b="1" u="none" strike="noStrike" kern="1200" dirty="0">
                          <a:effectLst/>
                        </a:rPr>
                        <a:t>72%</a:t>
                      </a:r>
                      <a:endParaRPr lang="en-US" altLang="zh-CN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309" rtl="0" eaLnBrk="1" fontAlgn="ctr" latinLnBrk="0" hangingPunct="1"/>
                      <a:r>
                        <a:rPr lang="en-US" altLang="zh-CN" sz="1200" u="none" strike="noStrike" kern="1200" dirty="0">
                          <a:effectLst/>
                        </a:rPr>
                        <a:t>66%</a:t>
                      </a:r>
                      <a:endParaRPr lang="en-US" altLang="zh-CN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309" rtl="0" eaLnBrk="1" fontAlgn="ctr" latinLnBrk="0" hangingPunct="1"/>
                      <a:r>
                        <a:rPr lang="en-US" altLang="zh-CN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33%</a:t>
                      </a:r>
                      <a:endParaRPr lang="en-US" altLang="zh-CN" sz="1200" b="1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309" rtl="0" eaLnBrk="1" fontAlgn="ctr" latinLnBrk="0" hangingPunct="1"/>
                      <a:r>
                        <a:rPr lang="en-US" altLang="zh-CN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53%</a:t>
                      </a:r>
                      <a:endParaRPr lang="zh-CN" altLang="en-US" sz="1200" b="1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400104"/>
                  </a:ext>
                </a:extLst>
              </a:tr>
              <a:tr h="5628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 dirty="0" err="1">
                          <a:effectLst/>
                        </a:rPr>
                        <a:t>mDOR</a:t>
                      </a:r>
                      <a:r>
                        <a:rPr lang="en-US" altLang="zh-CN" sz="1200" b="1" u="none" strike="noStrike" dirty="0">
                          <a:effectLst/>
                        </a:rPr>
                        <a:t>/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月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08309" rtl="0" eaLnBrk="1" fontAlgn="ctr" latinLnBrk="0" hangingPunct="1"/>
                      <a:r>
                        <a:rPr lang="en-US" altLang="zh-CN" sz="1600" b="1" u="none" strike="noStrike" kern="1200" dirty="0">
                          <a:effectLst/>
                        </a:rPr>
                        <a:t>38.6</a:t>
                      </a:r>
                      <a:endParaRPr lang="en-US" altLang="zh-CN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309" rtl="0" eaLnBrk="1" fontAlgn="ctr" latinLnBrk="0" hangingPunct="1"/>
                      <a:r>
                        <a:rPr lang="en-US" altLang="zh-CN" sz="1200" u="none" strike="noStrike" kern="1200" dirty="0">
                          <a:effectLst/>
                        </a:rPr>
                        <a:t>17.5</a:t>
                      </a:r>
                      <a:endParaRPr lang="en-US" altLang="zh-CN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309" rtl="0" eaLnBrk="1" fontAlgn="ctr" latinLnBrk="0" hangingPunct="1"/>
                      <a:r>
                        <a:rPr lang="en-US" altLang="zh-CN" sz="12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8.2</a:t>
                      </a:r>
                      <a:endParaRPr lang="en-US" altLang="zh-CN" sz="1200" b="1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309" rtl="0" eaLnBrk="1" fontAlgn="ctr" latinLnBrk="0" hangingPunct="1"/>
                      <a:r>
                        <a:rPr lang="en-US" altLang="zh-CN" sz="1200" b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</a:t>
                      </a:r>
                      <a:endParaRPr lang="zh-CN" altLang="en-US" sz="1200" b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1" marR="6731" marT="67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248410"/>
                  </a:ext>
                </a:extLst>
              </a:tr>
            </a:tbl>
          </a:graphicData>
        </a:graphic>
      </p:graphicFrame>
      <p:pic>
        <p:nvPicPr>
          <p:cNvPr id="12" name="图形 11">
            <a:extLst>
              <a:ext uri="{FF2B5EF4-FFF2-40B4-BE49-F238E27FC236}">
                <a16:creationId xmlns:a16="http://schemas.microsoft.com/office/drawing/2014/main" id="{90A1348E-8672-49CC-8533-5F3BEFA0E1A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92944" y="2498025"/>
            <a:ext cx="380650" cy="380650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1DCB4AFA-3A09-4051-B24C-6B606EC21D4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1606994" y="2535950"/>
            <a:ext cx="304800" cy="304800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1C210412-CE08-417F-920D-4610205F3C5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28234" y="2498025"/>
            <a:ext cx="380650" cy="380650"/>
          </a:xfrm>
          <a:prstGeom prst="rect">
            <a:avLst/>
          </a:prstGeom>
        </p:spPr>
      </p:pic>
      <p:graphicFrame>
        <p:nvGraphicFramePr>
          <p:cNvPr id="31" name="表格 30">
            <a:extLst>
              <a:ext uri="{FF2B5EF4-FFF2-40B4-BE49-F238E27FC236}">
                <a16:creationId xmlns:a16="http://schemas.microsoft.com/office/drawing/2014/main" id="{EC4D13A3-E49F-4EE1-9DE5-C78A94293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135074"/>
              </p:ext>
            </p:extLst>
          </p:nvPr>
        </p:nvGraphicFramePr>
        <p:xfrm>
          <a:off x="516363" y="1276341"/>
          <a:ext cx="6096000" cy="474244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30757">
                  <a:extLst>
                    <a:ext uri="{9D8B030D-6E8A-4147-A177-3AD203B41FA5}">
                      <a16:colId xmlns:a16="http://schemas.microsoft.com/office/drawing/2014/main" val="1389447749"/>
                    </a:ext>
                  </a:extLst>
                </a:gridCol>
                <a:gridCol w="4765243">
                  <a:extLst>
                    <a:ext uri="{9D8B030D-6E8A-4147-A177-3AD203B41FA5}">
                      <a16:colId xmlns:a16="http://schemas.microsoft.com/office/drawing/2014/main" val="519970699"/>
                    </a:ext>
                  </a:extLst>
                </a:gridCol>
              </a:tblGrid>
              <a:tr h="3808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指南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推荐情况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493248"/>
                  </a:ext>
                </a:extLst>
              </a:tr>
              <a:tr h="1655358">
                <a:tc>
                  <a:txBody>
                    <a:bodyPr/>
                    <a:lstStyle/>
                    <a:p>
                      <a:pPr marL="0" marR="0" lvl="0" indent="0" algn="l" defTabSz="1008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1" dirty="0"/>
                    </a:p>
                    <a:p>
                      <a:pPr marL="0" marR="0" lvl="0" indent="0" algn="l" defTabSz="1008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1" dirty="0"/>
                    </a:p>
                    <a:p>
                      <a:pPr marL="0" marR="0" lvl="0" indent="0" algn="l" defTabSz="1008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/>
                        <a:t>《NCCN</a:t>
                      </a:r>
                      <a:r>
                        <a:rPr lang="zh-CN" altLang="en-US" sz="1200" b="1" dirty="0"/>
                        <a:t>急性髓系白血病</a:t>
                      </a:r>
                      <a:r>
                        <a:rPr lang="zh-CN" altLang="zh-CN" sz="1200" b="1" dirty="0"/>
                        <a:t>临床实践指南</a:t>
                      </a:r>
                      <a:r>
                        <a:rPr lang="en-US" altLang="zh-CN" sz="1200" b="1" dirty="0"/>
                        <a:t>2026 V3</a:t>
                      </a:r>
                      <a:r>
                        <a:rPr lang="zh-CN" altLang="zh-CN" sz="1200" b="1" dirty="0"/>
                        <a:t>版</a:t>
                      </a:r>
                      <a:r>
                        <a:rPr lang="en-US" altLang="zh-CN" sz="1200" b="1" dirty="0"/>
                        <a:t>》</a:t>
                      </a:r>
                      <a:endParaRPr lang="zh-CN" altLang="en-US" sz="1200" b="1" dirty="0"/>
                    </a:p>
                  </a:txBody>
                  <a:tcPr marL="36000" marR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1" lang="zh-CN" altLang="en-US" sz="1100" b="1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诱导治疗</a:t>
                      </a:r>
                      <a:r>
                        <a:rPr kumimoji="1" lang="zh-CN" altLang="en-US" sz="1100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：推荐</a:t>
                      </a:r>
                      <a:r>
                        <a:rPr kumimoji="1" lang="en-US" altLang="zh-CN" sz="1100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7+3</a:t>
                      </a:r>
                      <a:r>
                        <a:rPr kumimoji="1" lang="zh-CN" altLang="en-US" sz="1100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标准化疗</a:t>
                      </a:r>
                      <a:r>
                        <a:rPr kumimoji="1" lang="en-US" altLang="zh-CN" sz="1100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+</a:t>
                      </a:r>
                      <a:r>
                        <a:rPr kumimoji="1" lang="zh-CN" altLang="en-US" sz="1200" b="1" kern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奎扎替尼</a:t>
                      </a:r>
                      <a:r>
                        <a:rPr kumimoji="1" lang="zh-CN" altLang="en-US" sz="1100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（仅</a:t>
                      </a:r>
                      <a:r>
                        <a:rPr kumimoji="1" lang="en-US" altLang="zh-CN" sz="1100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FLT3-ITD</a:t>
                      </a:r>
                      <a:r>
                        <a:rPr kumimoji="1" lang="zh-CN" altLang="en-US" sz="1100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  <a:r>
                        <a:rPr kumimoji="1" lang="en-US" altLang="zh-CN" sz="1200" b="1" kern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【1</a:t>
                      </a:r>
                      <a:r>
                        <a:rPr kumimoji="1" lang="zh-CN" altLang="en-US" sz="1200" b="1" kern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类推荐</a:t>
                      </a:r>
                      <a:r>
                        <a:rPr kumimoji="1" lang="en-US" altLang="zh-CN" sz="1200" b="1" kern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】</a:t>
                      </a:r>
                      <a:endParaRPr kumimoji="1" lang="zh-CN" altLang="en-US" sz="1200" b="1" kern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171450" indent="-1714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1" lang="zh-CN" altLang="en-US" sz="1100" b="1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巩固治疗</a:t>
                      </a:r>
                      <a:r>
                        <a:rPr kumimoji="1" lang="zh-CN" altLang="en-US" sz="1100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：推荐高剂量阿糖胞苷</a:t>
                      </a:r>
                      <a:r>
                        <a:rPr kumimoji="1" lang="en-US" altLang="zh-CN" sz="1100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+</a:t>
                      </a:r>
                      <a:r>
                        <a:rPr kumimoji="1" lang="zh-CN" altLang="en-US" sz="1200" b="1" kern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奎扎替尼</a:t>
                      </a:r>
                      <a:r>
                        <a:rPr kumimoji="1" lang="zh-CN" altLang="en-US" sz="1100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（仅</a:t>
                      </a:r>
                      <a:r>
                        <a:rPr kumimoji="1" lang="en-US" altLang="zh-CN" sz="1100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FLT3-ITD</a:t>
                      </a:r>
                      <a:r>
                        <a:rPr kumimoji="1" lang="zh-CN" altLang="en-US" sz="1100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  <a:r>
                        <a:rPr kumimoji="1" lang="en-US" altLang="zh-CN" sz="1100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【2a</a:t>
                      </a:r>
                      <a:r>
                        <a:rPr kumimoji="1" lang="zh-CN" altLang="en-US" sz="1100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类推荐</a:t>
                      </a:r>
                      <a:r>
                        <a:rPr kumimoji="1" lang="en-US" altLang="zh-CN" sz="1100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】</a:t>
                      </a:r>
                      <a:endParaRPr kumimoji="1" lang="zh-CN" altLang="en-US" sz="1100" kern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171450" indent="-1714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1" lang="zh-CN" altLang="en-US" sz="1100" b="1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维持治疗</a:t>
                      </a:r>
                      <a:r>
                        <a:rPr kumimoji="1" lang="zh-CN" altLang="en-US" sz="1100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：未接受移植</a:t>
                      </a:r>
                      <a:r>
                        <a:rPr kumimoji="1" lang="en-US" altLang="zh-CN" sz="1100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kumimoji="1" lang="zh-CN" altLang="en-US" sz="1100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没有移植计划的患者，推荐使用</a:t>
                      </a:r>
                      <a:r>
                        <a:rPr kumimoji="1" lang="zh-CN" altLang="en-US" sz="1200" b="1" kern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奎扎替尼</a:t>
                      </a:r>
                      <a:r>
                        <a:rPr kumimoji="1" lang="zh-CN" altLang="en-US" sz="1100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（仅</a:t>
                      </a:r>
                      <a:r>
                        <a:rPr kumimoji="1" lang="en-US" altLang="zh-CN" sz="1100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FLT3-ITD</a:t>
                      </a:r>
                      <a:r>
                        <a:rPr kumimoji="1" lang="zh-CN" altLang="en-US" sz="1100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）；移植后，处于缓解的患者，推荐使用</a:t>
                      </a:r>
                      <a:r>
                        <a:rPr kumimoji="1" lang="zh-CN" altLang="en-US" sz="1200" b="1" kern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奎扎替尼</a:t>
                      </a:r>
                      <a:r>
                        <a:rPr kumimoji="1" lang="zh-CN" altLang="en-US" sz="1100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（仅</a:t>
                      </a:r>
                      <a:r>
                        <a:rPr kumimoji="1" lang="en-US" altLang="zh-CN" sz="1100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FLT3-ITD</a:t>
                      </a:r>
                      <a:r>
                        <a:rPr kumimoji="1" lang="zh-CN" altLang="en-US" sz="1100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  <a:r>
                        <a:rPr kumimoji="1" lang="en-US" altLang="zh-CN" sz="1100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【</a:t>
                      </a:r>
                      <a:r>
                        <a:rPr kumimoji="1" lang="zh-CN" altLang="en-US" sz="1100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维持阶段均</a:t>
                      </a:r>
                      <a:r>
                        <a:rPr kumimoji="1" lang="en-US" altLang="zh-CN" sz="1100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2a</a:t>
                      </a:r>
                      <a:r>
                        <a:rPr kumimoji="1" lang="zh-CN" altLang="en-US" sz="1100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类推荐</a:t>
                      </a:r>
                      <a:r>
                        <a:rPr kumimoji="1" lang="en-US" altLang="zh-CN" sz="1100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176675"/>
                  </a:ext>
                </a:extLst>
              </a:tr>
              <a:tr h="2706211">
                <a:tc>
                  <a:txBody>
                    <a:bodyPr/>
                    <a:lstStyle/>
                    <a:p>
                      <a:pPr marL="0" marR="0" lvl="0" indent="0" algn="l" defTabSz="1008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1" dirty="0"/>
                    </a:p>
                    <a:p>
                      <a:pPr marL="0" marR="0" lvl="0" indent="0" algn="l" defTabSz="1008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/>
                        <a:t>《 </a:t>
                      </a:r>
                      <a:r>
                        <a:rPr lang="zh-CN" altLang="en-US" sz="1200" b="1" dirty="0"/>
                        <a:t>中国</a:t>
                      </a:r>
                      <a:r>
                        <a:rPr lang="en-US" altLang="zh-CN" sz="1200" b="1" dirty="0"/>
                        <a:t>CSCO </a:t>
                      </a:r>
                      <a:r>
                        <a:rPr lang="zh-CN" altLang="en-US" sz="1200" b="1" dirty="0"/>
                        <a:t>恶性血液病诊疗指南</a:t>
                      </a:r>
                      <a:r>
                        <a:rPr lang="en-US" altLang="zh-CN" sz="1200" b="1" dirty="0"/>
                        <a:t>》(2026)》</a:t>
                      </a:r>
                      <a:endParaRPr lang="zh-CN" altLang="en-US" sz="1200" b="1" dirty="0"/>
                    </a:p>
                  </a:txBody>
                  <a:tcPr marL="36000" marR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zh-CN" altLang="en-US" sz="1100" i="0" u="sng" dirty="0"/>
                        <a:t>成人（</a:t>
                      </a:r>
                      <a:r>
                        <a:rPr lang="en-US" altLang="zh-CN" sz="1100" i="0" u="sng" dirty="0"/>
                        <a:t>&lt;60</a:t>
                      </a:r>
                      <a:r>
                        <a:rPr lang="zh-CN" altLang="en-US" sz="1100" i="0" u="sng" dirty="0"/>
                        <a:t>岁）急性髓系白血病（非</a:t>
                      </a:r>
                      <a:r>
                        <a:rPr lang="en-US" altLang="zh-CN" sz="1100" i="0" u="sng" dirty="0"/>
                        <a:t>APL</a:t>
                      </a:r>
                      <a:r>
                        <a:rPr lang="zh-CN" altLang="en-US" sz="1100" i="0" u="sng" dirty="0"/>
                        <a:t>）：</a:t>
                      </a:r>
                      <a:endParaRPr lang="en-US" altLang="zh-CN" sz="1100" i="0" u="sng" dirty="0"/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b="1" i="0" dirty="0"/>
                        <a:t>诱导阶段</a:t>
                      </a:r>
                      <a:r>
                        <a:rPr lang="zh-CN" altLang="en-US" sz="1100" i="0" dirty="0"/>
                        <a:t>：</a:t>
                      </a:r>
                      <a:r>
                        <a:rPr lang="en-US" altLang="zh-CN" sz="1100" i="0" dirty="0"/>
                        <a:t>FLT3</a:t>
                      </a:r>
                      <a:r>
                        <a:rPr lang="zh-CN" altLang="en-US" sz="1100" i="0" dirty="0"/>
                        <a:t>突变患者可以联合</a:t>
                      </a:r>
                      <a:r>
                        <a:rPr lang="en-US" altLang="zh-CN" sz="1100" i="0" dirty="0">
                          <a:solidFill>
                            <a:schemeClr val="accent1"/>
                          </a:solidFill>
                        </a:rPr>
                        <a:t>FLT3</a:t>
                      </a:r>
                      <a:r>
                        <a:rPr lang="zh-CN" altLang="en-US" sz="1100" i="0" dirty="0">
                          <a:solidFill>
                            <a:schemeClr val="accent1"/>
                          </a:solidFill>
                        </a:rPr>
                        <a:t>抑制剂</a:t>
                      </a:r>
                      <a:endParaRPr lang="en-US" altLang="zh-CN" sz="1100" i="0" dirty="0">
                        <a:solidFill>
                          <a:schemeClr val="accent1"/>
                        </a:solidFill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100" b="1" i="0" dirty="0"/>
                        <a:t>AML</a:t>
                      </a:r>
                      <a:r>
                        <a:rPr lang="zh-CN" altLang="en-US" sz="1100" b="1" i="0" dirty="0"/>
                        <a:t>完全缓解后治疗</a:t>
                      </a:r>
                      <a:r>
                        <a:rPr lang="zh-CN" altLang="en-US" sz="1100" i="0" dirty="0"/>
                        <a:t>：伴</a:t>
                      </a:r>
                      <a:r>
                        <a:rPr lang="en-US" altLang="zh-CN" sz="1100" i="0" dirty="0"/>
                        <a:t>FLT3</a:t>
                      </a:r>
                      <a:r>
                        <a:rPr lang="zh-CN" altLang="en-US" sz="1100" i="0" dirty="0"/>
                        <a:t>突变的中高危组患者可以在巩固治疗中联合</a:t>
                      </a:r>
                      <a:r>
                        <a:rPr lang="en-US" altLang="zh-CN" sz="1100" i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FLT3</a:t>
                      </a:r>
                      <a:r>
                        <a:rPr lang="zh-CN" altLang="en-US" sz="1100" i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抑制剂</a:t>
                      </a:r>
                      <a:r>
                        <a:rPr kumimoji="1" lang="en-US" altLang="zh-CN" sz="1200" b="1" kern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ea"/>
                        </a:rPr>
                        <a:t>【I</a:t>
                      </a:r>
                      <a:r>
                        <a:rPr kumimoji="1" lang="zh-CN" altLang="en-US" sz="1200" b="1" kern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ea"/>
                        </a:rPr>
                        <a:t>级</a:t>
                      </a:r>
                      <a:r>
                        <a:rPr kumimoji="1" lang="en-US" altLang="zh-CN" sz="1200" b="1" kern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ea"/>
                        </a:rPr>
                        <a:t>】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100" b="1" i="0" dirty="0"/>
                        <a:t>异基因造血干细胞移植后</a:t>
                      </a:r>
                      <a:r>
                        <a:rPr lang="zh-CN" altLang="en-US" sz="1100" i="0" dirty="0"/>
                        <a:t>：</a:t>
                      </a:r>
                      <a:r>
                        <a:rPr lang="en-US" altLang="zh-CN" sz="1100" i="0" dirty="0"/>
                        <a:t>FLT3-ITD</a:t>
                      </a:r>
                      <a:r>
                        <a:rPr lang="zh-CN" altLang="en-US" sz="1100" i="0" dirty="0"/>
                        <a:t>阳性患者可以选择</a:t>
                      </a:r>
                      <a:r>
                        <a:rPr lang="en-US" altLang="zh-CN" sz="1100" i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FLT3</a:t>
                      </a:r>
                      <a:r>
                        <a:rPr lang="zh-CN" altLang="en-US" sz="1100" i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抑制剂</a:t>
                      </a:r>
                      <a:r>
                        <a:rPr lang="zh-CN" altLang="en-US" sz="1100" i="0" dirty="0"/>
                        <a:t>进行维持治疗。</a:t>
                      </a:r>
                      <a:r>
                        <a:rPr kumimoji="1" lang="en-US" altLang="zh-CN" sz="1200" b="1" kern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ea"/>
                        </a:rPr>
                        <a:t>【I</a:t>
                      </a:r>
                      <a:r>
                        <a:rPr kumimoji="1" lang="zh-CN" altLang="en-US" sz="1200" b="1" kern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ea"/>
                        </a:rPr>
                        <a:t>级</a:t>
                      </a:r>
                      <a:r>
                        <a:rPr kumimoji="1" lang="en-US" altLang="zh-CN" sz="1200" b="1" kern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ea"/>
                        </a:rPr>
                        <a:t>】</a:t>
                      </a:r>
                      <a:r>
                        <a:rPr lang="en-US" altLang="zh-CN" sz="1100" i="0" dirty="0"/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zh-CN" altLang="en-US" sz="1100" i="0" u="sng" dirty="0"/>
                        <a:t>成人（≥</a:t>
                      </a:r>
                      <a:r>
                        <a:rPr lang="en-US" altLang="zh-CN" sz="1100" i="0" u="sng" dirty="0"/>
                        <a:t>60</a:t>
                      </a:r>
                      <a:r>
                        <a:rPr lang="zh-CN" altLang="en-US" sz="1100" i="0" u="sng" dirty="0"/>
                        <a:t>岁）急性髓系白血病（非</a:t>
                      </a:r>
                      <a:r>
                        <a:rPr lang="en-US" altLang="zh-CN" sz="1100" i="0" u="sng" dirty="0"/>
                        <a:t>APL</a:t>
                      </a:r>
                      <a:r>
                        <a:rPr lang="zh-CN" altLang="en-US" sz="1100" i="0" u="sng" dirty="0"/>
                        <a:t>）</a:t>
                      </a:r>
                      <a:r>
                        <a:rPr lang="zh-CN" altLang="en-US" sz="1100" i="0" dirty="0"/>
                        <a:t>：</a:t>
                      </a:r>
                      <a:endParaRPr lang="en-US" altLang="zh-CN" sz="1100" i="0" dirty="0"/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100" i="0" dirty="0"/>
                        <a:t>Fit</a:t>
                      </a:r>
                      <a:r>
                        <a:rPr lang="zh-CN" altLang="en-US" sz="1100" i="0" dirty="0"/>
                        <a:t>患者（伴 </a:t>
                      </a:r>
                      <a:r>
                        <a:rPr lang="en-US" altLang="zh-CN" sz="1100" i="0" dirty="0"/>
                        <a:t>FLT3</a:t>
                      </a:r>
                      <a:r>
                        <a:rPr lang="zh-CN" altLang="en-US" sz="1100" i="0" dirty="0"/>
                        <a:t>突变），使用标准</a:t>
                      </a:r>
                      <a:r>
                        <a:rPr lang="en-US" altLang="zh-CN" sz="1100" i="0" dirty="0"/>
                        <a:t>7+3</a:t>
                      </a:r>
                      <a:r>
                        <a:rPr lang="zh-CN" altLang="en-US" sz="1100" i="0" dirty="0"/>
                        <a:t>方案（</a:t>
                      </a:r>
                      <a:r>
                        <a:rPr lang="en-US" altLang="zh-CN" sz="1100" i="0" dirty="0"/>
                        <a:t>IDA</a:t>
                      </a:r>
                      <a:r>
                        <a:rPr lang="zh-CN" altLang="en-US" sz="1100" i="0" dirty="0"/>
                        <a:t>或</a:t>
                      </a:r>
                      <a:r>
                        <a:rPr lang="en-US" altLang="zh-CN" sz="1100" i="0" dirty="0"/>
                        <a:t>DNR</a:t>
                      </a:r>
                      <a:r>
                        <a:rPr lang="zh-CN" altLang="en-US" sz="1100" i="0" dirty="0"/>
                        <a:t>或</a:t>
                      </a:r>
                      <a:r>
                        <a:rPr lang="en-US" altLang="zh-CN" sz="1100" i="0" dirty="0" err="1"/>
                        <a:t>Mitox</a:t>
                      </a:r>
                      <a:r>
                        <a:rPr lang="zh-CN" altLang="en-US" sz="1100" i="0" dirty="0"/>
                        <a:t>）</a:t>
                      </a:r>
                      <a:r>
                        <a:rPr lang="en-US" altLang="zh-CN" sz="1100" i="0" dirty="0"/>
                        <a:t>+</a:t>
                      </a:r>
                      <a:r>
                        <a:rPr lang="en-US" altLang="zh-CN" sz="1100" i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FLT3</a:t>
                      </a:r>
                      <a:r>
                        <a:rPr lang="zh-CN" altLang="en-US" sz="1100" i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抑制剂</a:t>
                      </a:r>
                      <a:r>
                        <a:rPr kumimoji="1" lang="en-US" altLang="zh-CN" sz="1200" b="1" kern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ea"/>
                        </a:rPr>
                        <a:t>【I</a:t>
                      </a:r>
                      <a:r>
                        <a:rPr kumimoji="1" lang="zh-CN" altLang="en-US" sz="1200" b="1" kern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ea"/>
                        </a:rPr>
                        <a:t>级</a:t>
                      </a:r>
                      <a:r>
                        <a:rPr kumimoji="1" lang="en-US" altLang="zh-CN" sz="1200" b="1" kern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ea"/>
                        </a:rPr>
                        <a:t>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19107"/>
                  </a:ext>
                </a:extLst>
              </a:tr>
            </a:tbl>
          </a:graphicData>
        </a:graphic>
      </p:graphicFrame>
      <p:pic>
        <p:nvPicPr>
          <p:cNvPr id="32" name="图片 31">
            <a:extLst>
              <a:ext uri="{FF2B5EF4-FFF2-40B4-BE49-F238E27FC236}">
                <a16:creationId xmlns:a16="http://schemas.microsoft.com/office/drawing/2014/main" id="{44465023-3301-4E4D-9A42-7B33EF574C0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819" y="1859347"/>
            <a:ext cx="1597292" cy="474278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6222940B-A3AA-4D8B-AB7A-822A987344E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499" y="3857625"/>
            <a:ext cx="1095266" cy="546903"/>
          </a:xfrm>
          <a:prstGeom prst="rect">
            <a:avLst/>
          </a:prstGeom>
        </p:spPr>
      </p:pic>
      <p:sp>
        <p:nvSpPr>
          <p:cNvPr id="47" name="矩形 46">
            <a:extLst>
              <a:ext uri="{FF2B5EF4-FFF2-40B4-BE49-F238E27FC236}">
                <a16:creationId xmlns:a16="http://schemas.microsoft.com/office/drawing/2014/main" id="{70E0F1B3-578A-4C58-BDF9-361FBC368590}"/>
              </a:ext>
            </a:extLst>
          </p:cNvPr>
          <p:cNvSpPr/>
          <p:nvPr/>
        </p:nvSpPr>
        <p:spPr>
          <a:xfrm>
            <a:off x="504170" y="6143625"/>
            <a:ext cx="40591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i="1" dirty="0"/>
              <a:t>*CSCO</a:t>
            </a:r>
            <a:r>
              <a:rPr lang="zh-CN" altLang="en-US" sz="1000" i="1" dirty="0"/>
              <a:t>指南更新时，奎扎替尼在中国尚未获批；</a:t>
            </a:r>
            <a:r>
              <a:rPr lang="en-US" altLang="zh-CN" sz="1000" i="1" dirty="0"/>
              <a:t>Fit</a:t>
            </a:r>
            <a:r>
              <a:rPr lang="zh-CN" altLang="en-US" sz="1000" i="1" dirty="0"/>
              <a:t>：适宜接受强化疗</a:t>
            </a:r>
            <a:endParaRPr lang="zh-CN" altLang="en-US" sz="1000" dirty="0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33A30B65-8B45-482D-A393-CF15DD0D4260}"/>
              </a:ext>
            </a:extLst>
          </p:cNvPr>
          <p:cNvSpPr/>
          <p:nvPr/>
        </p:nvSpPr>
        <p:spPr>
          <a:xfrm>
            <a:off x="7875284" y="1906446"/>
            <a:ext cx="1284247" cy="3940202"/>
          </a:xfrm>
          <a:prstGeom prst="roundRect">
            <a:avLst>
              <a:gd name="adj" fmla="val 1254"/>
            </a:avLst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矩形: 圆顶角 38">
            <a:extLst>
              <a:ext uri="{FF2B5EF4-FFF2-40B4-BE49-F238E27FC236}">
                <a16:creationId xmlns:a16="http://schemas.microsoft.com/office/drawing/2014/main" id="{9A101462-41EB-212A-E9B3-018D40372772}"/>
              </a:ext>
            </a:extLst>
          </p:cNvPr>
          <p:cNvSpPr/>
          <p:nvPr/>
        </p:nvSpPr>
        <p:spPr>
          <a:xfrm rot="16200000">
            <a:off x="12774464" y="2974108"/>
            <a:ext cx="880315" cy="457665"/>
          </a:xfrm>
          <a:prstGeom prst="round2SameRect">
            <a:avLst>
              <a:gd name="adj1" fmla="val 3592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accent3"/>
                </a:solidFill>
                <a:ea typeface="MiSans Normal" panose="00000500000000000000" pitchFamily="2" charset="-122"/>
              </a:rPr>
              <a:t>创新性</a:t>
            </a:r>
          </a:p>
        </p:txBody>
      </p:sp>
      <p:sp>
        <p:nvSpPr>
          <p:cNvPr id="40" name="矩形: 圆顶角 39">
            <a:extLst>
              <a:ext uri="{FF2B5EF4-FFF2-40B4-BE49-F238E27FC236}">
                <a16:creationId xmlns:a16="http://schemas.microsoft.com/office/drawing/2014/main" id="{EF99B965-A573-52EE-ECA0-17C8F7B2AD68}"/>
              </a:ext>
            </a:extLst>
          </p:cNvPr>
          <p:cNvSpPr/>
          <p:nvPr/>
        </p:nvSpPr>
        <p:spPr>
          <a:xfrm rot="16200000">
            <a:off x="12774464" y="3950745"/>
            <a:ext cx="880315" cy="457665"/>
          </a:xfrm>
          <a:prstGeom prst="round2SameRect">
            <a:avLst>
              <a:gd name="adj1" fmla="val 35925"/>
              <a:gd name="adj2" fmla="val 0"/>
            </a:avLst>
          </a:prstGeom>
          <a:gradFill flip="none" rotWithShape="1">
            <a:gsLst>
              <a:gs pos="98000">
                <a:schemeClr val="accent3"/>
              </a:gs>
              <a:gs pos="0">
                <a:schemeClr val="accent3">
                  <a:lumMod val="75000"/>
                </a:scheme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schemeClr val="accent3">
                <a:lumMod val="50000"/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9178"/>
            <a:r>
              <a:rPr lang="zh-CN" altLang="en-US" sz="140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有效性</a:t>
            </a:r>
          </a:p>
        </p:txBody>
      </p:sp>
      <p:sp>
        <p:nvSpPr>
          <p:cNvPr id="41" name="矩形: 圆顶角 40">
            <a:extLst>
              <a:ext uri="{FF2B5EF4-FFF2-40B4-BE49-F238E27FC236}">
                <a16:creationId xmlns:a16="http://schemas.microsoft.com/office/drawing/2014/main" id="{A031B33A-43E3-CA62-EE96-7ECAA1D8B738}"/>
              </a:ext>
            </a:extLst>
          </p:cNvPr>
          <p:cNvSpPr/>
          <p:nvPr/>
        </p:nvSpPr>
        <p:spPr>
          <a:xfrm rot="16200000">
            <a:off x="12774464" y="5904017"/>
            <a:ext cx="880315" cy="457665"/>
          </a:xfrm>
          <a:prstGeom prst="round2SameRect">
            <a:avLst>
              <a:gd name="adj1" fmla="val 3592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accent3"/>
                </a:solidFill>
                <a:ea typeface="MiSans Normal" panose="00000500000000000000" pitchFamily="2" charset="-122"/>
              </a:rPr>
              <a:t>公平性</a:t>
            </a:r>
          </a:p>
        </p:txBody>
      </p:sp>
      <p:sp>
        <p:nvSpPr>
          <p:cNvPr id="42" name="矩形: 圆顶角 41">
            <a:extLst>
              <a:ext uri="{FF2B5EF4-FFF2-40B4-BE49-F238E27FC236}">
                <a16:creationId xmlns:a16="http://schemas.microsoft.com/office/drawing/2014/main" id="{57D664F1-9C6F-9FAA-9A2F-92B5CC8845F4}"/>
              </a:ext>
            </a:extLst>
          </p:cNvPr>
          <p:cNvSpPr/>
          <p:nvPr/>
        </p:nvSpPr>
        <p:spPr>
          <a:xfrm rot="16200000">
            <a:off x="12637248" y="1860254"/>
            <a:ext cx="1154748" cy="457665"/>
          </a:xfrm>
          <a:prstGeom prst="round2SameRect">
            <a:avLst>
              <a:gd name="adj1" fmla="val 3592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accent3"/>
                </a:solidFill>
                <a:ea typeface="MiSans Normal" panose="00000500000000000000" pitchFamily="2" charset="-122"/>
              </a:rPr>
              <a:t>基础信息</a:t>
            </a:r>
          </a:p>
        </p:txBody>
      </p:sp>
      <p:sp>
        <p:nvSpPr>
          <p:cNvPr id="46" name="矩形: 圆顶角 45">
            <a:extLst>
              <a:ext uri="{FF2B5EF4-FFF2-40B4-BE49-F238E27FC236}">
                <a16:creationId xmlns:a16="http://schemas.microsoft.com/office/drawing/2014/main" id="{3BF81C08-D941-066A-F1D8-B290912CAA01}"/>
              </a:ext>
            </a:extLst>
          </p:cNvPr>
          <p:cNvSpPr/>
          <p:nvPr/>
        </p:nvSpPr>
        <p:spPr>
          <a:xfrm rot="16200000">
            <a:off x="12774464" y="4927382"/>
            <a:ext cx="880315" cy="457665"/>
          </a:xfrm>
          <a:prstGeom prst="round2SameRect">
            <a:avLst>
              <a:gd name="adj1" fmla="val 3592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accent3"/>
                </a:solidFill>
                <a:ea typeface="MiSans Normal" panose="00000500000000000000" pitchFamily="2" charset="-122"/>
              </a:rPr>
              <a:t>安全性</a:t>
            </a:r>
          </a:p>
        </p:txBody>
      </p:sp>
    </p:spTree>
    <p:extLst>
      <p:ext uri="{BB962C8B-B14F-4D97-AF65-F5344CB8AC3E}">
        <p14:creationId xmlns:p14="http://schemas.microsoft.com/office/powerpoint/2010/main" val="3076578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351B4C75-AF22-447A-BC3F-EE6FB2E60D6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99" imgH="499" progId="TCLayout.ActiveDocument.1">
                  <p:embed/>
                </p:oleObj>
              </mc:Choice>
              <mc:Fallback>
                <p:oleObj name="think-cell 幻灯片" r:id="rId3" imgW="499" imgH="499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51B4C75-AF22-447A-BC3F-EE6FB2E60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A72BF2C7-91C9-1329-645B-4B650A46F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zh-CN" altLang="en-US" dirty="0"/>
              <a:t>安全性可控，上市后未发现新的安全性问题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2C9A83C-0BB9-4DA0-9D82-6B78FF868C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AF792C-44F3-4FBC-B168-E1E39C73619B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8F1CC-FB0F-42E7-890D-A9CF693FFFF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dirty="0"/>
              <a:t>1.Erba HP, Montesinos P, Kim HJ, et al. Lancet. 2023;401(10388):1571-1583.</a:t>
            </a:r>
          </a:p>
        </p:txBody>
      </p:sp>
      <p:sp>
        <p:nvSpPr>
          <p:cNvPr id="20" name="矩形: 圆顶角 19">
            <a:extLst>
              <a:ext uri="{FF2B5EF4-FFF2-40B4-BE49-F238E27FC236}">
                <a16:creationId xmlns:a16="http://schemas.microsoft.com/office/drawing/2014/main" id="{AF4E1E43-55B5-47EE-8FDE-9132A5639730}"/>
              </a:ext>
            </a:extLst>
          </p:cNvPr>
          <p:cNvSpPr/>
          <p:nvPr/>
        </p:nvSpPr>
        <p:spPr>
          <a:xfrm rot="16200000">
            <a:off x="12774464" y="2974108"/>
            <a:ext cx="880315" cy="457665"/>
          </a:xfrm>
          <a:prstGeom prst="round2SameRect">
            <a:avLst>
              <a:gd name="adj1" fmla="val 3592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accent3"/>
                </a:solidFill>
                <a:ea typeface="MiSans Normal" panose="00000500000000000000" pitchFamily="2" charset="-122"/>
              </a:rPr>
              <a:t>创新性</a:t>
            </a:r>
          </a:p>
        </p:txBody>
      </p:sp>
      <p:sp>
        <p:nvSpPr>
          <p:cNvPr id="22" name="矩形: 圆顶角 21">
            <a:extLst>
              <a:ext uri="{FF2B5EF4-FFF2-40B4-BE49-F238E27FC236}">
                <a16:creationId xmlns:a16="http://schemas.microsoft.com/office/drawing/2014/main" id="{DB4CFEBD-492B-47B0-8AEC-B09854C93CC8}"/>
              </a:ext>
            </a:extLst>
          </p:cNvPr>
          <p:cNvSpPr/>
          <p:nvPr/>
        </p:nvSpPr>
        <p:spPr>
          <a:xfrm rot="16200000">
            <a:off x="12774464" y="3950745"/>
            <a:ext cx="880315" cy="457665"/>
          </a:xfrm>
          <a:prstGeom prst="round2SameRect">
            <a:avLst>
              <a:gd name="adj1" fmla="val 3592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accent3"/>
                </a:solidFill>
                <a:ea typeface="MiSans Normal" panose="00000500000000000000" pitchFamily="2" charset="-122"/>
              </a:rPr>
              <a:t>有效性</a:t>
            </a:r>
          </a:p>
        </p:txBody>
      </p:sp>
      <p:sp>
        <p:nvSpPr>
          <p:cNvPr id="28" name="矩形: 圆顶角 27">
            <a:extLst>
              <a:ext uri="{FF2B5EF4-FFF2-40B4-BE49-F238E27FC236}">
                <a16:creationId xmlns:a16="http://schemas.microsoft.com/office/drawing/2014/main" id="{B49073F4-B41F-4E13-B40C-88B9BCDA756D}"/>
              </a:ext>
            </a:extLst>
          </p:cNvPr>
          <p:cNvSpPr/>
          <p:nvPr/>
        </p:nvSpPr>
        <p:spPr>
          <a:xfrm rot="16200000">
            <a:off x="12774464" y="5904017"/>
            <a:ext cx="880315" cy="457665"/>
          </a:xfrm>
          <a:prstGeom prst="round2SameRect">
            <a:avLst>
              <a:gd name="adj1" fmla="val 3592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accent3"/>
                </a:solidFill>
                <a:ea typeface="MiSans Normal" panose="00000500000000000000" pitchFamily="2" charset="-122"/>
              </a:rPr>
              <a:t>公平性</a:t>
            </a:r>
          </a:p>
        </p:txBody>
      </p:sp>
      <p:sp>
        <p:nvSpPr>
          <p:cNvPr id="30" name="矩形: 圆顶角 29">
            <a:extLst>
              <a:ext uri="{FF2B5EF4-FFF2-40B4-BE49-F238E27FC236}">
                <a16:creationId xmlns:a16="http://schemas.microsoft.com/office/drawing/2014/main" id="{CCC1B1C4-58C2-4D5B-AA85-52A23101647A}"/>
              </a:ext>
            </a:extLst>
          </p:cNvPr>
          <p:cNvSpPr/>
          <p:nvPr/>
        </p:nvSpPr>
        <p:spPr>
          <a:xfrm rot="16200000">
            <a:off x="12637248" y="1860254"/>
            <a:ext cx="1154748" cy="457665"/>
          </a:xfrm>
          <a:prstGeom prst="round2SameRect">
            <a:avLst>
              <a:gd name="adj1" fmla="val 3592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accent3"/>
                </a:solidFill>
                <a:ea typeface="MiSans Normal" panose="00000500000000000000" pitchFamily="2" charset="-122"/>
              </a:rPr>
              <a:t>基础信息</a:t>
            </a:r>
          </a:p>
        </p:txBody>
      </p:sp>
      <p:sp>
        <p:nvSpPr>
          <p:cNvPr id="31" name="矩形: 圆顶角 30">
            <a:extLst>
              <a:ext uri="{FF2B5EF4-FFF2-40B4-BE49-F238E27FC236}">
                <a16:creationId xmlns:a16="http://schemas.microsoft.com/office/drawing/2014/main" id="{FB089FE1-6E0F-4561-A912-99CFBDE6C2AD}"/>
              </a:ext>
            </a:extLst>
          </p:cNvPr>
          <p:cNvSpPr/>
          <p:nvPr/>
        </p:nvSpPr>
        <p:spPr>
          <a:xfrm rot="16200000">
            <a:off x="12774464" y="4927382"/>
            <a:ext cx="880315" cy="457665"/>
          </a:xfrm>
          <a:prstGeom prst="round2SameRect">
            <a:avLst>
              <a:gd name="adj1" fmla="val 35925"/>
              <a:gd name="adj2" fmla="val 0"/>
            </a:avLst>
          </a:prstGeom>
          <a:gradFill flip="none" rotWithShape="1">
            <a:gsLst>
              <a:gs pos="98000">
                <a:schemeClr val="accent3"/>
              </a:gs>
              <a:gs pos="0">
                <a:schemeClr val="accent3">
                  <a:lumMod val="75000"/>
                </a:scheme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schemeClr val="accent3">
                <a:lumMod val="50000"/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9178"/>
            <a:r>
              <a:rPr lang="zh-CN" altLang="en-US" sz="140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安全性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4AD05BC3-BA5B-6257-3B81-C9274EDF285A}"/>
              </a:ext>
            </a:extLst>
          </p:cNvPr>
          <p:cNvSpPr/>
          <p:nvPr/>
        </p:nvSpPr>
        <p:spPr>
          <a:xfrm>
            <a:off x="509820" y="1190624"/>
            <a:ext cx="5907649" cy="2655041"/>
          </a:xfrm>
          <a:prstGeom prst="roundRect">
            <a:avLst>
              <a:gd name="adj" fmla="val 125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rgbClr val="662D9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15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800" b="1" dirty="0">
                <a:cs typeface="+mn-ea"/>
              </a:rPr>
              <a:t>构象</a:t>
            </a:r>
            <a:endParaRPr lang="en-US" altLang="zh-CN" sz="1800" dirty="0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0F5C81B-2D3A-58D5-1134-ACBDA7D3E374}"/>
              </a:ext>
            </a:extLst>
          </p:cNvPr>
          <p:cNvGrpSpPr/>
          <p:nvPr/>
        </p:nvGrpSpPr>
        <p:grpSpPr>
          <a:xfrm>
            <a:off x="626269" y="1420503"/>
            <a:ext cx="5646240" cy="338554"/>
            <a:chOff x="606311" y="1458287"/>
            <a:chExt cx="6265778" cy="291893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EF8FC09C-225C-E849-29A4-5CB4D2ADCED6}"/>
                </a:ext>
              </a:extLst>
            </p:cNvPr>
            <p:cNvCxnSpPr>
              <a:cxnSpLocks/>
            </p:cNvCxnSpPr>
            <p:nvPr/>
          </p:nvCxnSpPr>
          <p:spPr>
            <a:xfrm>
              <a:off x="606311" y="1604234"/>
              <a:ext cx="6265778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DADD2967-5FEE-CEC9-D001-83CA63A01165}"/>
                </a:ext>
              </a:extLst>
            </p:cNvPr>
            <p:cNvSpPr/>
            <p:nvPr/>
          </p:nvSpPr>
          <p:spPr>
            <a:xfrm>
              <a:off x="1377093" y="1458287"/>
              <a:ext cx="4724212" cy="29189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ysClr val="windowText" lastClr="000000"/>
                  </a:solidFill>
                </a:rPr>
                <a:t>说明书收载的安全性信息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FBA5B5E9-D246-3279-E1EB-D488219E567B}"/>
              </a:ext>
            </a:extLst>
          </p:cNvPr>
          <p:cNvSpPr txBox="1"/>
          <p:nvPr/>
        </p:nvSpPr>
        <p:spPr>
          <a:xfrm>
            <a:off x="548597" y="1870342"/>
            <a:ext cx="5830094" cy="1669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400" dirty="0">
                <a:solidFill>
                  <a:schemeClr val="dk1"/>
                </a:solidFill>
                <a:cs typeface="+mn-ea"/>
                <a:sym typeface="+mn-lt"/>
              </a:rPr>
              <a:t>最常见的不良反应（≥</a:t>
            </a:r>
            <a:r>
              <a:rPr lang="en-US" altLang="zh-CN" sz="1400" dirty="0">
                <a:solidFill>
                  <a:schemeClr val="dk1"/>
                </a:solidFill>
                <a:cs typeface="+mn-ea"/>
                <a:sym typeface="+mn-lt"/>
              </a:rPr>
              <a:t> 20%</a:t>
            </a:r>
            <a:r>
              <a:rPr lang="zh-CN" altLang="zh-CN" sz="1400" dirty="0">
                <a:solidFill>
                  <a:schemeClr val="dk1"/>
                </a:solidFill>
                <a:cs typeface="+mn-ea"/>
                <a:sym typeface="+mn-lt"/>
              </a:rPr>
              <a:t>）</a:t>
            </a:r>
            <a:r>
              <a:rPr lang="zh-CN" altLang="en-US" sz="1400" dirty="0">
                <a:solidFill>
                  <a:schemeClr val="dk1"/>
                </a:solidFill>
                <a:cs typeface="+mn-ea"/>
                <a:sym typeface="+mn-lt"/>
              </a:rPr>
              <a:t>：丙氨酸氨基转移酶升高、血小板计数降低、血红蛋白降低、腹泻、恶心等</a:t>
            </a:r>
            <a:endParaRPr lang="en-US" altLang="zh-CN" sz="1400" dirty="0">
              <a:solidFill>
                <a:schemeClr val="dk1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dk1"/>
                </a:solidFill>
                <a:cs typeface="+mn-ea"/>
                <a:sym typeface="+mn-lt"/>
              </a:rPr>
              <a:t>轻至中度肝功能不全或轻至中度肾功能不全患者均</a:t>
            </a:r>
            <a:r>
              <a:rPr lang="zh-CN" altLang="en-US" sz="1400" b="1" dirty="0">
                <a:cs typeface="+mn-ea"/>
                <a:sym typeface="+mn-lt"/>
              </a:rPr>
              <a:t>无需调整剂量</a:t>
            </a:r>
            <a:endParaRPr lang="en-US" altLang="zh-CN" sz="1400" b="1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dk1"/>
                </a:solidFill>
                <a:cs typeface="+mn-ea"/>
              </a:rPr>
              <a:t>在中国患者中观察到的安全性特征与总体人群中的特征基本相似；在中国亚组中未发现新的安全性信号</a:t>
            </a:r>
            <a:r>
              <a:rPr lang="en-US" altLang="zh-CN" sz="1400" b="1" baseline="30000" dirty="0">
                <a:solidFill>
                  <a:schemeClr val="dk1"/>
                </a:solidFill>
                <a:cs typeface="+mn-ea"/>
              </a:rPr>
              <a:t>1</a:t>
            </a:r>
            <a:endParaRPr lang="zh-CN" altLang="en-US" sz="1200" b="1" baseline="30000" dirty="0">
              <a:cs typeface="+mn-ea"/>
              <a:sym typeface="+mn-lt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72167C81-370A-9FBD-32B2-57EBD2B4C4F1}"/>
              </a:ext>
            </a:extLst>
          </p:cNvPr>
          <p:cNvSpPr/>
          <p:nvPr/>
        </p:nvSpPr>
        <p:spPr>
          <a:xfrm>
            <a:off x="509820" y="4044062"/>
            <a:ext cx="5907649" cy="2655041"/>
          </a:xfrm>
          <a:prstGeom prst="roundRect">
            <a:avLst>
              <a:gd name="adj" fmla="val 125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rgbClr val="662D9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15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800" b="1" dirty="0">
                <a:cs typeface="+mn-ea"/>
              </a:rPr>
              <a:t>构象</a:t>
            </a:r>
            <a:endParaRPr lang="en-US" altLang="zh-CN" sz="1800" dirty="0"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B7F9956-DA82-A2FE-5CFF-28DBCB72772B}"/>
              </a:ext>
            </a:extLst>
          </p:cNvPr>
          <p:cNvGrpSpPr/>
          <p:nvPr/>
        </p:nvGrpSpPr>
        <p:grpSpPr>
          <a:xfrm>
            <a:off x="626269" y="4273941"/>
            <a:ext cx="5646240" cy="338554"/>
            <a:chOff x="606311" y="1458287"/>
            <a:chExt cx="6265778" cy="291893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6433824D-08D0-4418-0700-5DA7229612CF}"/>
                </a:ext>
              </a:extLst>
            </p:cNvPr>
            <p:cNvCxnSpPr>
              <a:cxnSpLocks/>
            </p:cNvCxnSpPr>
            <p:nvPr/>
          </p:nvCxnSpPr>
          <p:spPr>
            <a:xfrm>
              <a:off x="606311" y="1604234"/>
              <a:ext cx="6265778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ectangle 3">
              <a:extLst>
                <a:ext uri="{FF2B5EF4-FFF2-40B4-BE49-F238E27FC236}">
                  <a16:creationId xmlns:a16="http://schemas.microsoft.com/office/drawing/2014/main" id="{D451818D-F9EA-55CC-7D43-75ABD641B6A2}"/>
                </a:ext>
              </a:extLst>
            </p:cNvPr>
            <p:cNvSpPr/>
            <p:nvPr/>
          </p:nvSpPr>
          <p:spPr>
            <a:xfrm>
              <a:off x="1377093" y="1458287"/>
              <a:ext cx="4724212" cy="29189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ysClr val="windowText" lastClr="000000"/>
                  </a:solidFill>
                </a:rPr>
                <a:t>上市未发现新的安全性问题</a:t>
              </a: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9F58F5A7-4A9F-A90C-0F8A-51E7D3638AA2}"/>
              </a:ext>
            </a:extLst>
          </p:cNvPr>
          <p:cNvSpPr txBox="1"/>
          <p:nvPr/>
        </p:nvSpPr>
        <p:spPr>
          <a:xfrm>
            <a:off x="548597" y="4723780"/>
            <a:ext cx="5830094" cy="1993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自</a:t>
            </a:r>
            <a:r>
              <a:rPr lang="en-US" altLang="zh-CN" sz="1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2019</a:t>
            </a:r>
            <a:r>
              <a:rPr lang="zh-CN" altLang="en-US" sz="1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年首次上市以来，</a:t>
            </a:r>
            <a:r>
              <a:rPr lang="zh-CN" altLang="zh-CN" sz="1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已在全球</a:t>
            </a:r>
            <a:r>
              <a:rPr lang="en-US" altLang="zh-CN" sz="1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38</a:t>
            </a:r>
            <a:r>
              <a:rPr lang="zh-CN" altLang="zh-CN" sz="1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个国家获得批准</a:t>
            </a:r>
            <a:r>
              <a:rPr lang="zh-CN" altLang="en-US" sz="1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，奎扎替尼的用药累计暴露患者预估为</a:t>
            </a:r>
            <a:r>
              <a:rPr lang="en-US" altLang="zh-CN" sz="1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4197</a:t>
            </a:r>
            <a:r>
              <a:rPr lang="zh-CN" altLang="en-US" sz="1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例。自该产品上市以来，</a:t>
            </a:r>
            <a:r>
              <a:rPr lang="zh-CN" altLang="en-US" sz="1400" b="1" dirty="0"/>
              <a:t>未收到药监部门发布的安全性警告、撤市等相关信息</a:t>
            </a:r>
            <a:endParaRPr lang="en-US" altLang="zh-CN" sz="1400" b="1" strike="sngStrike" dirty="0">
              <a:highlight>
                <a:srgbClr val="FFFF00"/>
              </a:highligh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/>
              <a:t>通过开展临床监测、停用奎扎替尼、调整给药剂量，同时纠正并消除各类附加风险因素，可有效管控奎扎替尼的用药风险。</a:t>
            </a:r>
            <a:r>
              <a:rPr lang="zh-CN" altLang="en-US" sz="1400" b="1" dirty="0"/>
              <a:t>奎扎替尼整体的获益</a:t>
            </a:r>
            <a:r>
              <a:rPr lang="en-US" altLang="zh-CN" sz="1400" b="1" dirty="0"/>
              <a:t>-</a:t>
            </a:r>
            <a:r>
              <a:rPr lang="zh-CN" altLang="en-US" sz="1400" b="1" dirty="0"/>
              <a:t>风险平衡仍为正向</a:t>
            </a:r>
            <a:endParaRPr lang="en-US" altLang="zh-CN" sz="1050" b="1" strike="sngStrike" dirty="0">
              <a:solidFill>
                <a:schemeClr val="dk1"/>
              </a:solidFill>
              <a:highlight>
                <a:srgbClr val="FFFF00"/>
              </a:highlight>
              <a:cs typeface="+mn-ea"/>
              <a:sym typeface="+mn-lt"/>
            </a:endParaRP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EC9F34DF-74FA-F4BC-C022-655C9437A8ED}"/>
              </a:ext>
            </a:extLst>
          </p:cNvPr>
          <p:cNvSpPr/>
          <p:nvPr/>
        </p:nvSpPr>
        <p:spPr>
          <a:xfrm>
            <a:off x="6672425" y="1190624"/>
            <a:ext cx="5907649" cy="2655041"/>
          </a:xfrm>
          <a:prstGeom prst="roundRect">
            <a:avLst>
              <a:gd name="adj" fmla="val 125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rgbClr val="662D9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15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800" b="1" dirty="0">
                <a:cs typeface="+mn-ea"/>
              </a:rPr>
              <a:t>构象</a:t>
            </a:r>
            <a:endParaRPr lang="en-US" altLang="zh-CN" sz="1800" dirty="0">
              <a:cs typeface="+mn-ea"/>
              <a:sym typeface="+mn-lt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0F98DEF5-98CC-041B-408C-3BB315B87215}"/>
              </a:ext>
            </a:extLst>
          </p:cNvPr>
          <p:cNvGrpSpPr/>
          <p:nvPr/>
        </p:nvGrpSpPr>
        <p:grpSpPr>
          <a:xfrm>
            <a:off x="6788874" y="1420503"/>
            <a:ext cx="5646240" cy="338554"/>
            <a:chOff x="606311" y="1458287"/>
            <a:chExt cx="6265778" cy="291893"/>
          </a:xfrm>
        </p:grpSpPr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8EF465F4-7E7A-6F59-BEE2-205E270FB4B8}"/>
                </a:ext>
              </a:extLst>
            </p:cNvPr>
            <p:cNvCxnSpPr>
              <a:cxnSpLocks/>
            </p:cNvCxnSpPr>
            <p:nvPr/>
          </p:nvCxnSpPr>
          <p:spPr>
            <a:xfrm>
              <a:off x="606311" y="1604234"/>
              <a:ext cx="6265778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Rectangle 3">
              <a:extLst>
                <a:ext uri="{FF2B5EF4-FFF2-40B4-BE49-F238E27FC236}">
                  <a16:creationId xmlns:a16="http://schemas.microsoft.com/office/drawing/2014/main" id="{B50D80F6-739D-DADB-7D7C-B69B7408AA87}"/>
                </a:ext>
              </a:extLst>
            </p:cNvPr>
            <p:cNvSpPr/>
            <p:nvPr/>
          </p:nvSpPr>
          <p:spPr>
            <a:xfrm>
              <a:off x="1286471" y="1458287"/>
              <a:ext cx="5240033" cy="29189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ysClr val="windowText" lastClr="000000"/>
                  </a:solidFill>
                </a:rPr>
                <a:t>最常见</a:t>
              </a:r>
              <a:r>
                <a:rPr lang="en-US" altLang="zh-CN" sz="1600" b="1" dirty="0">
                  <a:solidFill>
                    <a:sysClr val="windowText" lastClr="000000"/>
                  </a:solidFill>
                </a:rPr>
                <a:t>3-4</a:t>
              </a:r>
              <a:r>
                <a:rPr lang="zh-CN" altLang="en-US" sz="1600" b="1" dirty="0">
                  <a:solidFill>
                    <a:sysClr val="windowText" lastClr="000000"/>
                  </a:solidFill>
                </a:rPr>
                <a:t>级不良事件发生率与对照组*相当</a:t>
              </a:r>
              <a:r>
                <a:rPr lang="en-US" altLang="zh-CN" sz="1600" b="1" baseline="30000" dirty="0">
                  <a:solidFill>
                    <a:sysClr val="windowText" lastClr="000000"/>
                  </a:solidFill>
                </a:rPr>
                <a:t>1</a:t>
              </a:r>
              <a:endParaRPr lang="zh-CN" altLang="en-US" sz="1600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CA1F451C-4CC0-18C6-7FDC-5F15CEDC3F88}"/>
              </a:ext>
            </a:extLst>
          </p:cNvPr>
          <p:cNvSpPr/>
          <p:nvPr/>
        </p:nvSpPr>
        <p:spPr>
          <a:xfrm>
            <a:off x="6672425" y="4044062"/>
            <a:ext cx="5907649" cy="2655041"/>
          </a:xfrm>
          <a:prstGeom prst="roundRect">
            <a:avLst>
              <a:gd name="adj" fmla="val 125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rgbClr val="662D9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15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800" b="1" dirty="0">
                <a:cs typeface="+mn-ea"/>
              </a:rPr>
              <a:t>构象</a:t>
            </a:r>
            <a:endParaRPr lang="en-US" altLang="zh-CN" sz="1800" dirty="0">
              <a:cs typeface="+mn-ea"/>
              <a:sym typeface="+mn-lt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3AA086FA-6648-8299-45EF-13B12CBE2992}"/>
              </a:ext>
            </a:extLst>
          </p:cNvPr>
          <p:cNvGrpSpPr/>
          <p:nvPr/>
        </p:nvGrpSpPr>
        <p:grpSpPr>
          <a:xfrm>
            <a:off x="6788874" y="4273941"/>
            <a:ext cx="5646240" cy="338554"/>
            <a:chOff x="606311" y="1458287"/>
            <a:chExt cx="6265778" cy="291893"/>
          </a:xfrm>
        </p:grpSpPr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C067172F-1CE8-9728-56B0-884B923270D3}"/>
                </a:ext>
              </a:extLst>
            </p:cNvPr>
            <p:cNvCxnSpPr>
              <a:cxnSpLocks/>
            </p:cNvCxnSpPr>
            <p:nvPr/>
          </p:nvCxnSpPr>
          <p:spPr>
            <a:xfrm>
              <a:off x="606311" y="1604234"/>
              <a:ext cx="6265778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Rectangle 3">
              <a:extLst>
                <a:ext uri="{FF2B5EF4-FFF2-40B4-BE49-F238E27FC236}">
                  <a16:creationId xmlns:a16="http://schemas.microsoft.com/office/drawing/2014/main" id="{5689CDDD-0941-56C8-BD75-3582541BB549}"/>
                </a:ext>
              </a:extLst>
            </p:cNvPr>
            <p:cNvSpPr/>
            <p:nvPr/>
          </p:nvSpPr>
          <p:spPr>
            <a:xfrm>
              <a:off x="1377093" y="1458287"/>
              <a:ext cx="4724212" cy="29189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ysClr val="windowText" lastClr="000000"/>
                  </a:solidFill>
                </a:rPr>
                <a:t>关键性安全风险总体可控</a:t>
              </a:r>
            </a:p>
          </p:txBody>
        </p: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9AECC710-94DA-055D-5A8B-C854FF10391B}"/>
              </a:ext>
            </a:extLst>
          </p:cNvPr>
          <p:cNvSpPr txBox="1"/>
          <p:nvPr/>
        </p:nvSpPr>
        <p:spPr>
          <a:xfrm>
            <a:off x="6684641" y="4723780"/>
            <a:ext cx="5830094" cy="1346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/>
              <a:t>临床试验</a:t>
            </a:r>
            <a:r>
              <a:rPr lang="en-US" altLang="zh-CN" sz="1400" baseline="30000" dirty="0"/>
              <a:t>1</a:t>
            </a:r>
            <a:r>
              <a:rPr lang="zh-CN" altLang="en-US" sz="1400" dirty="0"/>
              <a:t>中，</a:t>
            </a:r>
            <a:r>
              <a:rPr lang="en-US" altLang="zh-CN" sz="1400" b="1" dirty="0"/>
              <a:t>3-4</a:t>
            </a:r>
            <a:r>
              <a:rPr lang="zh-CN" altLang="en-US" sz="1400" b="1" dirty="0"/>
              <a:t>级</a:t>
            </a:r>
            <a:r>
              <a:rPr lang="en-US" altLang="zh-CN" sz="1400" b="1" dirty="0"/>
              <a:t>QT</a:t>
            </a:r>
            <a:r>
              <a:rPr lang="zh-CN" altLang="en-US" sz="1400" b="1" dirty="0"/>
              <a:t>间期延长发生率低（</a:t>
            </a:r>
            <a:r>
              <a:rPr lang="en-US" altLang="zh-CN" sz="1400" b="1" dirty="0"/>
              <a:t>3%</a:t>
            </a:r>
            <a:r>
              <a:rPr lang="zh-CN" altLang="en-US" sz="1400" b="1" dirty="0"/>
              <a:t>），绝大多数为</a:t>
            </a:r>
            <a:r>
              <a:rPr lang="en-US" altLang="zh-CN" sz="1400" b="1" dirty="0"/>
              <a:t>1-2</a:t>
            </a:r>
            <a:r>
              <a:rPr lang="zh-CN" altLang="en-US" sz="1400" b="1" dirty="0"/>
              <a:t>级</a:t>
            </a:r>
            <a:r>
              <a:rPr lang="zh-CN" altLang="en-US" sz="1400" dirty="0"/>
              <a:t>。</a:t>
            </a:r>
            <a:r>
              <a:rPr lang="en-US" altLang="zh-CN" sz="1400" dirty="0"/>
              <a:t>4%</a:t>
            </a:r>
            <a:r>
              <a:rPr lang="zh-CN" altLang="en-US" sz="1400" dirty="0"/>
              <a:t>的患者因</a:t>
            </a:r>
            <a:r>
              <a:rPr lang="en-US" altLang="zh-CN" sz="1400" dirty="0"/>
              <a:t>QT</a:t>
            </a:r>
            <a:r>
              <a:rPr lang="zh-CN" altLang="en-US" sz="1400" dirty="0"/>
              <a:t>间期延长而降低剂量</a:t>
            </a:r>
            <a:endParaRPr lang="en-US" altLang="zh-CN" sz="1400" dirty="0">
              <a:highlight>
                <a:srgbClr val="FFFF00"/>
              </a:highligh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/>
              <a:t>QT</a:t>
            </a:r>
            <a:r>
              <a:rPr lang="zh-CN" altLang="en-US" sz="1400" b="1" dirty="0"/>
              <a:t>间期延长风险可管理。</a:t>
            </a:r>
            <a:r>
              <a:rPr lang="zh-CN" altLang="en-US" sz="1400" dirty="0"/>
              <a:t>通过基线筛查、定期心电监测、纠正电解质紊乱和剂量调整等可有效识别和控制</a:t>
            </a:r>
            <a:endParaRPr lang="en-US" altLang="zh-CN" sz="1400" dirty="0">
              <a:highlight>
                <a:srgbClr val="FFFF00"/>
              </a:highlight>
            </a:endParaRPr>
          </a:p>
        </p:txBody>
      </p:sp>
      <p:graphicFrame>
        <p:nvGraphicFramePr>
          <p:cNvPr id="57" name="表格 56">
            <a:extLst>
              <a:ext uri="{FF2B5EF4-FFF2-40B4-BE49-F238E27FC236}">
                <a16:creationId xmlns:a16="http://schemas.microsoft.com/office/drawing/2014/main" id="{66173D2B-4AAD-7CD2-E960-7D648DF45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720018"/>
              </p:ext>
            </p:extLst>
          </p:nvPr>
        </p:nvGraphicFramePr>
        <p:xfrm>
          <a:off x="6990707" y="1876425"/>
          <a:ext cx="5217963" cy="166994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017562">
                  <a:extLst>
                    <a:ext uri="{9D8B030D-6E8A-4147-A177-3AD203B41FA5}">
                      <a16:colId xmlns:a16="http://schemas.microsoft.com/office/drawing/2014/main" val="2742619687"/>
                    </a:ext>
                  </a:extLst>
                </a:gridCol>
                <a:gridCol w="1461080">
                  <a:extLst>
                    <a:ext uri="{9D8B030D-6E8A-4147-A177-3AD203B41FA5}">
                      <a16:colId xmlns:a16="http://schemas.microsoft.com/office/drawing/2014/main" val="1062234295"/>
                    </a:ext>
                  </a:extLst>
                </a:gridCol>
                <a:gridCol w="1739321">
                  <a:extLst>
                    <a:ext uri="{9D8B030D-6E8A-4147-A177-3AD203B41FA5}">
                      <a16:colId xmlns:a16="http://schemas.microsoft.com/office/drawing/2014/main" val="274500046"/>
                    </a:ext>
                  </a:extLst>
                </a:gridCol>
              </a:tblGrid>
              <a:tr h="50098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不良事件（</a:t>
                      </a:r>
                      <a:r>
                        <a:rPr lang="en-US" altLang="zh-CN" sz="1400" b="1" u="none" strike="noStrike" dirty="0">
                          <a:effectLst/>
                        </a:rPr>
                        <a:t>3–4</a:t>
                      </a:r>
                      <a:r>
                        <a:rPr lang="zh-CN" altLang="en-US" sz="1400" b="1" u="none" strike="noStrike" dirty="0">
                          <a:effectLst/>
                        </a:rPr>
                        <a:t>级）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</a:rPr>
                        <a:t>奎扎替尼组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083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u="none" strike="noStrike" dirty="0">
                          <a:effectLst/>
                        </a:rPr>
                        <a:t>对照组</a:t>
                      </a:r>
                      <a:endParaRPr lang="en-US" altLang="zh-CN" sz="1400" b="1" u="none" strike="noStrike" dirty="0">
                        <a:effectLst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38591798"/>
                  </a:ext>
                </a:extLst>
              </a:tr>
              <a:tr h="38965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</a:rPr>
                        <a:t>发热性中性粒细胞减少症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43%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41%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97144784"/>
                  </a:ext>
                </a:extLst>
              </a:tr>
              <a:tr h="38965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</a:rPr>
                        <a:t>低钾血症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19%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16%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48232342"/>
                  </a:ext>
                </a:extLst>
              </a:tr>
              <a:tr h="38965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ea"/>
                        </a:rPr>
                        <a:t>感染性肺炎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11%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11%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67817138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7EE844A1-7DCC-44A8-985A-E653B27CEB43}"/>
              </a:ext>
            </a:extLst>
          </p:cNvPr>
          <p:cNvSpPr/>
          <p:nvPr/>
        </p:nvSpPr>
        <p:spPr>
          <a:xfrm>
            <a:off x="6976105" y="3629025"/>
            <a:ext cx="52325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" dirty="0"/>
              <a:t>*对照方案：诱导期：化疗</a:t>
            </a:r>
            <a:r>
              <a:rPr lang="en-US" altLang="zh-CN" sz="800" dirty="0"/>
              <a:t>+</a:t>
            </a:r>
            <a:r>
              <a:rPr lang="zh-CN" altLang="en-US" sz="800" dirty="0"/>
              <a:t>安慰剂；巩固期：化疗</a:t>
            </a:r>
            <a:r>
              <a:rPr lang="en-US" altLang="zh-CN" sz="800" dirty="0"/>
              <a:t>+</a:t>
            </a:r>
            <a:r>
              <a:rPr lang="zh-CN" altLang="en-US" sz="800" dirty="0"/>
              <a:t>安慰剂</a:t>
            </a:r>
            <a:r>
              <a:rPr lang="en-US" altLang="zh-CN" sz="800" dirty="0"/>
              <a:t>±</a:t>
            </a:r>
            <a:r>
              <a:rPr lang="zh-CN" altLang="en-US" sz="800" dirty="0"/>
              <a:t>干细胞移植；维持期：安慰剂</a:t>
            </a:r>
            <a:endParaRPr lang="en-US" altLang="zh-CN" sz="800" dirty="0"/>
          </a:p>
        </p:txBody>
      </p:sp>
    </p:spTree>
    <p:extLst>
      <p:ext uri="{BB962C8B-B14F-4D97-AF65-F5344CB8AC3E}">
        <p14:creationId xmlns:p14="http://schemas.microsoft.com/office/powerpoint/2010/main" val="134880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351B4C75-AF22-447A-BC3F-EE6FB2E60D6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9426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99" imgH="499" progId="TCLayout.ActiveDocument.1">
                  <p:embed/>
                </p:oleObj>
              </mc:Choice>
              <mc:Fallback>
                <p:oleObj name="think-cell 幻灯片" r:id="rId3" imgW="499" imgH="499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51B4C75-AF22-447A-BC3F-EE6FB2E60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9ED500FF-1354-89F0-5614-FA3989BA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zh-CN" altLang="en-US" dirty="0"/>
              <a:t>填补临床空白，强效且安全可控，基金影响有限，医保易管理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2C9A83C-0BB9-4DA0-9D82-6B78FF868C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AF792C-44F3-4FBC-B168-E1E39C73619B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8F1CC-FB0F-42E7-890D-A9CF693FFFF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dirty="0"/>
              <a:t>1. Sekeres MA, et al. EHA 2024. Abstract S142.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CDFC564C-CED1-019B-3878-773437386659}"/>
              </a:ext>
            </a:extLst>
          </p:cNvPr>
          <p:cNvSpPr/>
          <p:nvPr/>
        </p:nvSpPr>
        <p:spPr>
          <a:xfrm>
            <a:off x="509820" y="1190624"/>
            <a:ext cx="5907649" cy="2655041"/>
          </a:xfrm>
          <a:prstGeom prst="roundRect">
            <a:avLst>
              <a:gd name="adj" fmla="val 125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rgbClr val="662D9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15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800" b="1" dirty="0">
                <a:cs typeface="+mn-ea"/>
              </a:rPr>
              <a:t>构象</a:t>
            </a:r>
            <a:endParaRPr lang="en-US" altLang="zh-CN" sz="1800" dirty="0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50F517C-75BC-8470-8021-07D7D0431598}"/>
              </a:ext>
            </a:extLst>
          </p:cNvPr>
          <p:cNvGrpSpPr/>
          <p:nvPr/>
        </p:nvGrpSpPr>
        <p:grpSpPr>
          <a:xfrm>
            <a:off x="1480477" y="1420503"/>
            <a:ext cx="4792032" cy="338554"/>
            <a:chOff x="606311" y="1458287"/>
            <a:chExt cx="6265778" cy="291893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CAC87235-5A09-980E-0264-CF09366CD02A}"/>
                </a:ext>
              </a:extLst>
            </p:cNvPr>
            <p:cNvCxnSpPr>
              <a:cxnSpLocks/>
            </p:cNvCxnSpPr>
            <p:nvPr/>
          </p:nvCxnSpPr>
          <p:spPr>
            <a:xfrm>
              <a:off x="606311" y="1604234"/>
              <a:ext cx="6265778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3">
              <a:extLst>
                <a:ext uri="{FF2B5EF4-FFF2-40B4-BE49-F238E27FC236}">
                  <a16:creationId xmlns:a16="http://schemas.microsoft.com/office/drawing/2014/main" id="{15541B98-A37D-BB50-A86D-4D813909AAA1}"/>
                </a:ext>
              </a:extLst>
            </p:cNvPr>
            <p:cNvSpPr/>
            <p:nvPr/>
          </p:nvSpPr>
          <p:spPr>
            <a:xfrm>
              <a:off x="1377093" y="1458287"/>
              <a:ext cx="4724212" cy="29189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zh-CN" altLang="zh-CN" sz="1600" b="1" dirty="0">
                  <a:cs typeface="+mn-ea"/>
                  <a:sym typeface="+mn-lt"/>
                </a:rPr>
                <a:t>治疗疾病对公</a:t>
              </a:r>
              <a:r>
                <a:rPr lang="zh-CN" altLang="en-US" sz="1600" b="1" dirty="0">
                  <a:cs typeface="+mn-ea"/>
                  <a:sym typeface="+mn-lt"/>
                </a:rPr>
                <a:t>共</a:t>
              </a:r>
              <a:r>
                <a:rPr lang="zh-CN" altLang="zh-CN" sz="1600" b="1" dirty="0">
                  <a:cs typeface="+mn-ea"/>
                  <a:sym typeface="+mn-lt"/>
                </a:rPr>
                <a:t>健康的影响</a:t>
              </a:r>
              <a:endParaRPr lang="zh-CN" altLang="en-US" sz="1600" b="1" dirty="0"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915BB45E-2B27-2BF6-1A8E-98D199A8BD02}"/>
              </a:ext>
            </a:extLst>
          </p:cNvPr>
          <p:cNvSpPr txBox="1"/>
          <p:nvPr/>
        </p:nvSpPr>
        <p:spPr>
          <a:xfrm>
            <a:off x="548597" y="1870342"/>
            <a:ext cx="5830094" cy="1762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008309">
              <a:lnSpc>
                <a:spcPct val="150000"/>
              </a:lnSpc>
              <a:defRPr/>
            </a:pPr>
            <a:r>
              <a:rPr lang="zh-CN" altLang="zh-CN" sz="1400" b="1" dirty="0">
                <a:solidFill>
                  <a:schemeClr val="dk1"/>
                </a:solidFill>
                <a:cs typeface="+mn-ea"/>
                <a:sym typeface="+mn-lt"/>
              </a:rPr>
              <a:t>【助力癌症防治】</a:t>
            </a:r>
            <a:r>
              <a:rPr lang="en-US" altLang="zh-CN" sz="1400" dirty="0">
                <a:solidFill>
                  <a:schemeClr val="dk1"/>
                </a:solidFill>
                <a:cs typeface="+mn-ea"/>
                <a:sym typeface="+mn-lt"/>
              </a:rPr>
              <a:t>FLT3-ITD</a:t>
            </a:r>
            <a:r>
              <a:rPr lang="zh-CN" altLang="en-US" sz="1400" dirty="0">
                <a:solidFill>
                  <a:schemeClr val="dk1"/>
                </a:solidFill>
                <a:cs typeface="+mn-ea"/>
                <a:sym typeface="+mn-lt"/>
              </a:rPr>
              <a:t>突变</a:t>
            </a:r>
            <a:r>
              <a:rPr lang="en-US" altLang="zh-CN" sz="1400" dirty="0">
                <a:solidFill>
                  <a:schemeClr val="dk1"/>
                </a:solidFill>
                <a:cs typeface="+mn-ea"/>
                <a:sym typeface="+mn-lt"/>
              </a:rPr>
              <a:t>AML</a:t>
            </a:r>
            <a:r>
              <a:rPr lang="zh-CN" altLang="en-US" sz="1400" dirty="0">
                <a:solidFill>
                  <a:schemeClr val="dk1"/>
                </a:solidFill>
                <a:cs typeface="+mn-ea"/>
                <a:sym typeface="+mn-lt"/>
              </a:rPr>
              <a:t>患者</a:t>
            </a:r>
            <a:r>
              <a:rPr lang="en-US" altLang="zh-CN" sz="1400" dirty="0">
                <a:solidFill>
                  <a:schemeClr val="dk1"/>
                </a:solidFill>
                <a:cs typeface="+mn-ea"/>
                <a:sym typeface="+mn-lt"/>
              </a:rPr>
              <a:t>5</a:t>
            </a:r>
            <a:r>
              <a:rPr lang="zh-CN" altLang="en-US" sz="1400" dirty="0">
                <a:solidFill>
                  <a:schemeClr val="dk1"/>
                </a:solidFill>
                <a:cs typeface="+mn-ea"/>
                <a:sym typeface="+mn-lt"/>
              </a:rPr>
              <a:t>年生存率仅</a:t>
            </a:r>
            <a:r>
              <a:rPr lang="en-US" altLang="zh-CN" sz="1400" dirty="0">
                <a:solidFill>
                  <a:schemeClr val="dk1"/>
                </a:solidFill>
                <a:cs typeface="+mn-ea"/>
                <a:sym typeface="+mn-lt"/>
              </a:rPr>
              <a:t>20%</a:t>
            </a:r>
            <a:r>
              <a:rPr lang="zh-CN" altLang="en-US" sz="1400" dirty="0">
                <a:solidFill>
                  <a:schemeClr val="dk1"/>
                </a:solidFill>
                <a:cs typeface="+mn-ea"/>
                <a:sym typeface="+mn-lt"/>
              </a:rPr>
              <a:t>，远低于</a:t>
            </a:r>
            <a:r>
              <a:rPr lang="en-US" altLang="zh-CN" sz="1400" dirty="0">
                <a:solidFill>
                  <a:schemeClr val="dk1"/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chemeClr val="dk1"/>
                </a:solidFill>
                <a:cs typeface="+mn-ea"/>
                <a:sym typeface="+mn-lt"/>
              </a:rPr>
              <a:t>健康中国行动</a:t>
            </a:r>
            <a:r>
              <a:rPr lang="en-US" altLang="zh-CN" sz="1400" dirty="0">
                <a:solidFill>
                  <a:schemeClr val="dk1"/>
                </a:solidFill>
                <a:cs typeface="+mn-ea"/>
                <a:sym typeface="+mn-lt"/>
              </a:rPr>
              <a:t>-</a:t>
            </a:r>
            <a:r>
              <a:rPr lang="zh-CN" altLang="en-US" sz="1400" dirty="0">
                <a:solidFill>
                  <a:schemeClr val="dk1"/>
                </a:solidFill>
                <a:cs typeface="+mn-ea"/>
                <a:sym typeface="+mn-lt"/>
              </a:rPr>
              <a:t>癌症防治行动实施方案（</a:t>
            </a:r>
            <a:r>
              <a:rPr lang="en-US" altLang="zh-CN" sz="1400" dirty="0">
                <a:solidFill>
                  <a:schemeClr val="dk1"/>
                </a:solidFill>
                <a:cs typeface="+mn-ea"/>
                <a:sym typeface="+mn-lt"/>
              </a:rPr>
              <a:t>2023-2030</a:t>
            </a:r>
            <a:r>
              <a:rPr lang="zh-CN" altLang="en-US" sz="1400" dirty="0">
                <a:solidFill>
                  <a:schemeClr val="dk1"/>
                </a:solidFill>
                <a:cs typeface="+mn-ea"/>
                <a:sym typeface="+mn-lt"/>
              </a:rPr>
              <a:t>年）</a:t>
            </a:r>
            <a:r>
              <a:rPr lang="en-US" altLang="zh-CN" sz="1400" dirty="0">
                <a:solidFill>
                  <a:schemeClr val="dk1"/>
                </a:solidFill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chemeClr val="dk1"/>
                </a:solidFill>
                <a:cs typeface="+mn-ea"/>
                <a:sym typeface="+mn-lt"/>
              </a:rPr>
              <a:t>的主要目标（总体癌症</a:t>
            </a:r>
            <a:r>
              <a:rPr lang="en-US" altLang="zh-CN" sz="1400" dirty="0">
                <a:solidFill>
                  <a:schemeClr val="dk1"/>
                </a:solidFill>
                <a:cs typeface="+mn-ea"/>
                <a:sym typeface="+mn-lt"/>
              </a:rPr>
              <a:t>5</a:t>
            </a:r>
            <a:r>
              <a:rPr lang="zh-CN" altLang="en-US" sz="1400" dirty="0">
                <a:solidFill>
                  <a:schemeClr val="dk1"/>
                </a:solidFill>
                <a:cs typeface="+mn-ea"/>
                <a:sym typeface="+mn-lt"/>
              </a:rPr>
              <a:t>年生存率达到</a:t>
            </a:r>
            <a:r>
              <a:rPr lang="en-US" altLang="zh-CN" sz="1400" dirty="0">
                <a:solidFill>
                  <a:schemeClr val="dk1"/>
                </a:solidFill>
                <a:cs typeface="+mn-ea"/>
                <a:sym typeface="+mn-lt"/>
              </a:rPr>
              <a:t>46.6%</a:t>
            </a:r>
            <a:r>
              <a:rPr lang="zh-CN" altLang="en-US" sz="1400" dirty="0">
                <a:solidFill>
                  <a:schemeClr val="dk1"/>
                </a:solidFill>
                <a:cs typeface="+mn-ea"/>
                <a:sym typeface="+mn-lt"/>
              </a:rPr>
              <a:t>），使用奎扎替尼单药维持治疗的一线患者     </a:t>
            </a:r>
            <a:r>
              <a:rPr lang="en-US" altLang="zh-CN" sz="1600" b="1" dirty="0">
                <a:solidFill>
                  <a:schemeClr val="accent1"/>
                </a:solidFill>
                <a:cs typeface="+mn-ea"/>
                <a:sym typeface="+mn-lt"/>
              </a:rPr>
              <a:t>4</a:t>
            </a: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年</a:t>
            </a:r>
            <a:r>
              <a:rPr lang="en-US" altLang="zh-CN" sz="1600" b="1" dirty="0">
                <a:solidFill>
                  <a:schemeClr val="accent1"/>
                </a:solidFill>
                <a:cs typeface="+mn-ea"/>
                <a:sym typeface="+mn-lt"/>
              </a:rPr>
              <a:t>OS</a:t>
            </a: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达</a:t>
            </a:r>
            <a:r>
              <a:rPr lang="en-US" altLang="zh-CN" sz="1600" b="1" dirty="0">
                <a:solidFill>
                  <a:schemeClr val="accent1"/>
                </a:solidFill>
                <a:cs typeface="+mn-ea"/>
                <a:sym typeface="+mn-lt"/>
              </a:rPr>
              <a:t>76.3%</a:t>
            </a:r>
            <a:r>
              <a:rPr lang="en-US" altLang="zh-CN" sz="1600" b="1" baseline="30000" dirty="0">
                <a:solidFill>
                  <a:schemeClr val="accent1"/>
                </a:solidFill>
                <a:cs typeface="+mn-ea"/>
                <a:sym typeface="+mn-lt"/>
              </a:rPr>
              <a:t>1</a:t>
            </a:r>
            <a:r>
              <a:rPr lang="zh-CN" altLang="en-US" sz="1400" dirty="0">
                <a:solidFill>
                  <a:schemeClr val="dk1"/>
                </a:solidFill>
                <a:cs typeface="+mn-ea"/>
                <a:sym typeface="+mn-lt"/>
              </a:rPr>
              <a:t>，纳入医保后有望显著提升精准治疗可及性，推动高质量癌症防控目标落地</a:t>
            </a:r>
            <a:endParaRPr lang="zh-CN" altLang="zh-CN" sz="140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pic>
        <p:nvPicPr>
          <p:cNvPr id="24" name="图形 23" descr="正义天平">
            <a:extLst>
              <a:ext uri="{FF2B5EF4-FFF2-40B4-BE49-F238E27FC236}">
                <a16:creationId xmlns:a16="http://schemas.microsoft.com/office/drawing/2014/main" id="{ADE6E258-949F-4295-9B93-555BEB4D162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2386" y="1361181"/>
            <a:ext cx="457200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30ECFBD8-FA6C-B230-2305-63464AE49651}"/>
              </a:ext>
            </a:extLst>
          </p:cNvPr>
          <p:cNvSpPr/>
          <p:nvPr/>
        </p:nvSpPr>
        <p:spPr>
          <a:xfrm>
            <a:off x="509820" y="4044062"/>
            <a:ext cx="5907649" cy="2655041"/>
          </a:xfrm>
          <a:prstGeom prst="roundRect">
            <a:avLst>
              <a:gd name="adj" fmla="val 125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rgbClr val="662D9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15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800" b="1" dirty="0">
                <a:cs typeface="+mn-ea"/>
              </a:rPr>
              <a:t>构象</a:t>
            </a:r>
            <a:endParaRPr lang="en-US" altLang="zh-CN" sz="1800" dirty="0"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1BA66264-49DC-2857-42E8-5CA85458E874}"/>
              </a:ext>
            </a:extLst>
          </p:cNvPr>
          <p:cNvGrpSpPr/>
          <p:nvPr/>
        </p:nvGrpSpPr>
        <p:grpSpPr>
          <a:xfrm>
            <a:off x="1480477" y="4273941"/>
            <a:ext cx="4792032" cy="338554"/>
            <a:chOff x="606311" y="1458287"/>
            <a:chExt cx="6265778" cy="291893"/>
          </a:xfrm>
        </p:grpSpPr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2038A944-7767-8984-3146-7F202F30A86E}"/>
                </a:ext>
              </a:extLst>
            </p:cNvPr>
            <p:cNvCxnSpPr>
              <a:cxnSpLocks/>
            </p:cNvCxnSpPr>
            <p:nvPr/>
          </p:nvCxnSpPr>
          <p:spPr>
            <a:xfrm>
              <a:off x="606311" y="1604234"/>
              <a:ext cx="6265778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Rectangle 3">
              <a:extLst>
                <a:ext uri="{FF2B5EF4-FFF2-40B4-BE49-F238E27FC236}">
                  <a16:creationId xmlns:a16="http://schemas.microsoft.com/office/drawing/2014/main" id="{84126474-5807-5EC1-1BC6-7BB544862835}"/>
                </a:ext>
              </a:extLst>
            </p:cNvPr>
            <p:cNvSpPr/>
            <p:nvPr/>
          </p:nvSpPr>
          <p:spPr>
            <a:xfrm>
              <a:off x="1377093" y="1458287"/>
              <a:ext cx="4724212" cy="29189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zh-CN" altLang="en-US" sz="1600" b="1" dirty="0">
                  <a:cs typeface="+mn-ea"/>
                  <a:sym typeface="+mn-lt"/>
                </a:rPr>
                <a:t>弥补目录空白</a:t>
              </a:r>
              <a:endParaRPr lang="zh-CN" altLang="en-US" sz="1600" b="1" dirty="0"/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A362BFA4-4DBD-AFE6-BC8D-6004D11987C4}"/>
              </a:ext>
            </a:extLst>
          </p:cNvPr>
          <p:cNvSpPr txBox="1"/>
          <p:nvPr/>
        </p:nvSpPr>
        <p:spPr>
          <a:xfrm>
            <a:off x="548597" y="4723780"/>
            <a:ext cx="5830094" cy="1849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008309">
              <a:lnSpc>
                <a:spcPct val="150000"/>
              </a:lnSpc>
              <a:defRPr/>
            </a:pPr>
            <a:r>
              <a:rPr lang="en-US" altLang="zh-CN" sz="1400" b="1" dirty="0">
                <a:solidFill>
                  <a:schemeClr val="dk1"/>
                </a:solidFill>
                <a:cs typeface="+mn-ea"/>
                <a:sym typeface="+mn-lt"/>
              </a:rPr>
              <a:t>【</a:t>
            </a:r>
            <a:r>
              <a:rPr lang="zh-CN" altLang="en-US" sz="1400" b="1" dirty="0">
                <a:solidFill>
                  <a:schemeClr val="dk1"/>
                </a:solidFill>
                <a:cs typeface="+mn-ea"/>
                <a:sym typeface="+mn-lt"/>
              </a:rPr>
              <a:t>传统治疗方案获益有限</a:t>
            </a:r>
            <a:r>
              <a:rPr lang="en-US" altLang="zh-CN" sz="1400" b="1" dirty="0">
                <a:solidFill>
                  <a:schemeClr val="dk1"/>
                </a:solidFill>
                <a:cs typeface="+mn-ea"/>
                <a:sym typeface="+mn-lt"/>
              </a:rPr>
              <a:t>】</a:t>
            </a:r>
            <a:r>
              <a:rPr lang="en-US" altLang="zh-CN" sz="1400" dirty="0">
                <a:solidFill>
                  <a:schemeClr val="dk1"/>
                </a:solidFill>
                <a:cs typeface="+mn-ea"/>
                <a:sym typeface="+mn-lt"/>
              </a:rPr>
              <a:t>FLT3</a:t>
            </a:r>
            <a:r>
              <a:rPr lang="zh-CN" altLang="en-US" sz="1400" dirty="0">
                <a:solidFill>
                  <a:schemeClr val="dk1"/>
                </a:solidFill>
                <a:cs typeface="+mn-ea"/>
                <a:sym typeface="+mn-lt"/>
              </a:rPr>
              <a:t>突变</a:t>
            </a:r>
            <a:r>
              <a:rPr lang="en-US" altLang="zh-CN" sz="1400" dirty="0">
                <a:solidFill>
                  <a:schemeClr val="dk1"/>
                </a:solidFill>
                <a:cs typeface="+mn-ea"/>
                <a:sym typeface="+mn-lt"/>
              </a:rPr>
              <a:t>AML </a:t>
            </a:r>
            <a:r>
              <a:rPr lang="zh-CN" altLang="en-US" sz="1400" dirty="0">
                <a:solidFill>
                  <a:schemeClr val="dk1"/>
                </a:solidFill>
                <a:cs typeface="+mn-ea"/>
                <a:sym typeface="+mn-lt"/>
              </a:rPr>
              <a:t>一线治疗属国家认定的</a:t>
            </a: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临床药品短缺治疗领域</a:t>
            </a:r>
            <a:r>
              <a:rPr lang="zh-CN" altLang="en-US" sz="1400" dirty="0">
                <a:solidFill>
                  <a:schemeClr val="dk1"/>
                </a:solidFill>
                <a:cs typeface="+mn-ea"/>
                <a:sym typeface="+mn-lt"/>
              </a:rPr>
              <a:t>。目前医保目录内无</a:t>
            </a:r>
            <a:r>
              <a:rPr lang="en-US" altLang="zh-CN" sz="1400" dirty="0">
                <a:solidFill>
                  <a:schemeClr val="dk1"/>
                </a:solidFill>
                <a:cs typeface="+mn-ea"/>
                <a:sym typeface="+mn-lt"/>
              </a:rPr>
              <a:t>FLT3</a:t>
            </a:r>
            <a:r>
              <a:rPr lang="zh-CN" altLang="en-US" sz="1400" dirty="0">
                <a:solidFill>
                  <a:schemeClr val="dk1"/>
                </a:solidFill>
                <a:cs typeface="+mn-ea"/>
                <a:sym typeface="+mn-lt"/>
              </a:rPr>
              <a:t>靶向治疗药物，传统治疗方案疗效有限，未满足需求高</a:t>
            </a:r>
            <a:endParaRPr lang="en-US" altLang="zh-CN" sz="1400" dirty="0">
              <a:solidFill>
                <a:schemeClr val="dk1"/>
              </a:solidFill>
              <a:cs typeface="+mn-ea"/>
              <a:sym typeface="+mn-lt"/>
            </a:endParaRPr>
          </a:p>
          <a:p>
            <a:pPr lvl="0" defTabSz="1008309">
              <a:lnSpc>
                <a:spcPct val="150000"/>
              </a:lnSpc>
              <a:defRPr/>
            </a:pPr>
            <a:r>
              <a:rPr lang="en-US" altLang="zh-CN" sz="1400" b="1" dirty="0">
                <a:solidFill>
                  <a:schemeClr val="dk1"/>
                </a:solidFill>
                <a:cs typeface="+mn-ea"/>
                <a:sym typeface="+mn-lt"/>
              </a:rPr>
              <a:t>【</a:t>
            </a:r>
            <a:r>
              <a:rPr lang="zh-CN" altLang="en-US" sz="1400" b="1" dirty="0">
                <a:solidFill>
                  <a:schemeClr val="dk1"/>
                </a:solidFill>
                <a:cs typeface="+mn-ea"/>
                <a:sym typeface="+mn-lt"/>
              </a:rPr>
              <a:t>打破依赖移植控制复发的治疗格局</a:t>
            </a:r>
            <a:r>
              <a:rPr lang="en-US" altLang="zh-CN" sz="1400" b="1" dirty="0">
                <a:solidFill>
                  <a:schemeClr val="dk1"/>
                </a:solidFill>
                <a:cs typeface="+mn-ea"/>
                <a:sym typeface="+mn-lt"/>
              </a:rPr>
              <a:t>】</a:t>
            </a:r>
            <a:r>
              <a:rPr lang="zh-CN" altLang="en-US" sz="1400" dirty="0">
                <a:solidFill>
                  <a:schemeClr val="dk1"/>
                </a:solidFill>
                <a:cs typeface="+mn-ea"/>
                <a:sym typeface="+mn-lt"/>
              </a:rPr>
              <a:t>本品为</a:t>
            </a: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唯一可用于诱导、巩固并单药维持</a:t>
            </a:r>
            <a:r>
              <a:rPr lang="zh-CN" altLang="en-US" sz="1400" dirty="0">
                <a:solidFill>
                  <a:schemeClr val="dk1"/>
                </a:solidFill>
                <a:cs typeface="+mn-ea"/>
                <a:sym typeface="+mn-lt"/>
              </a:rPr>
              <a:t>的</a:t>
            </a:r>
            <a:r>
              <a:rPr lang="en-US" altLang="zh-CN" sz="1400" dirty="0">
                <a:solidFill>
                  <a:schemeClr val="dk1"/>
                </a:solidFill>
                <a:cs typeface="+mn-ea"/>
                <a:sym typeface="+mn-lt"/>
              </a:rPr>
              <a:t>FLT3</a:t>
            </a:r>
            <a:r>
              <a:rPr lang="zh-CN" altLang="en-US" sz="1400" dirty="0">
                <a:solidFill>
                  <a:schemeClr val="dk1"/>
                </a:solidFill>
                <a:cs typeface="+mn-ea"/>
                <a:sym typeface="+mn-lt"/>
              </a:rPr>
              <a:t>抑制剂，为无法移植患者带来长生存获益的可能</a:t>
            </a:r>
          </a:p>
        </p:txBody>
      </p:sp>
      <p:sp>
        <p:nvSpPr>
          <p:cNvPr id="40" name="stomach_160992">
            <a:extLst>
              <a:ext uri="{FF2B5EF4-FFF2-40B4-BE49-F238E27FC236}">
                <a16:creationId xmlns:a16="http://schemas.microsoft.com/office/drawing/2014/main" id="{061E82E7-9488-8D68-A211-DF5CD5212067}"/>
              </a:ext>
            </a:extLst>
          </p:cNvPr>
          <p:cNvSpPr/>
          <p:nvPr/>
        </p:nvSpPr>
        <p:spPr>
          <a:xfrm>
            <a:off x="693397" y="4265576"/>
            <a:ext cx="395178" cy="380518"/>
          </a:xfrm>
          <a:custGeom>
            <a:avLst/>
            <a:gdLst>
              <a:gd name="connsiteX0" fmla="*/ 351185 w 606862"/>
              <a:gd name="connsiteY0" fmla="*/ 410338 h 584352"/>
              <a:gd name="connsiteX1" fmla="*/ 518180 w 606862"/>
              <a:gd name="connsiteY1" fmla="*/ 410338 h 584352"/>
              <a:gd name="connsiteX2" fmla="*/ 531216 w 606862"/>
              <a:gd name="connsiteY2" fmla="*/ 423358 h 584352"/>
              <a:gd name="connsiteX3" fmla="*/ 518180 w 606862"/>
              <a:gd name="connsiteY3" fmla="*/ 436377 h 584352"/>
              <a:gd name="connsiteX4" fmla="*/ 351185 w 606862"/>
              <a:gd name="connsiteY4" fmla="*/ 436377 h 584352"/>
              <a:gd name="connsiteX5" fmla="*/ 338149 w 606862"/>
              <a:gd name="connsiteY5" fmla="*/ 423358 h 584352"/>
              <a:gd name="connsiteX6" fmla="*/ 351185 w 606862"/>
              <a:gd name="connsiteY6" fmla="*/ 410338 h 584352"/>
              <a:gd name="connsiteX7" fmla="*/ 311358 w 606862"/>
              <a:gd name="connsiteY7" fmla="*/ 363253 h 584352"/>
              <a:gd name="connsiteX8" fmla="*/ 320698 w 606862"/>
              <a:gd name="connsiteY8" fmla="*/ 366603 h 584352"/>
              <a:gd name="connsiteX9" fmla="*/ 321610 w 606862"/>
              <a:gd name="connsiteY9" fmla="*/ 384948 h 584352"/>
              <a:gd name="connsiteX10" fmla="*/ 249890 w 606862"/>
              <a:gd name="connsiteY10" fmla="*/ 463273 h 584352"/>
              <a:gd name="connsiteX11" fmla="*/ 240371 w 606862"/>
              <a:gd name="connsiteY11" fmla="*/ 467567 h 584352"/>
              <a:gd name="connsiteX12" fmla="*/ 230852 w 606862"/>
              <a:gd name="connsiteY12" fmla="*/ 463404 h 584352"/>
              <a:gd name="connsiteX13" fmla="*/ 201903 w 606862"/>
              <a:gd name="connsiteY13" fmla="*/ 432828 h 584352"/>
              <a:gd name="connsiteX14" fmla="*/ 202425 w 606862"/>
              <a:gd name="connsiteY14" fmla="*/ 414353 h 584352"/>
              <a:gd name="connsiteX15" fmla="*/ 220811 w 606862"/>
              <a:gd name="connsiteY15" fmla="*/ 414873 h 584352"/>
              <a:gd name="connsiteX16" fmla="*/ 240110 w 606862"/>
              <a:gd name="connsiteY16" fmla="*/ 435430 h 584352"/>
              <a:gd name="connsiteX17" fmla="*/ 302311 w 606862"/>
              <a:gd name="connsiteY17" fmla="*/ 367514 h 584352"/>
              <a:gd name="connsiteX18" fmla="*/ 311358 w 606862"/>
              <a:gd name="connsiteY18" fmla="*/ 363253 h 584352"/>
              <a:gd name="connsiteX19" fmla="*/ 26073 w 606862"/>
              <a:gd name="connsiteY19" fmla="*/ 297839 h 584352"/>
              <a:gd name="connsiteX20" fmla="*/ 26073 w 606862"/>
              <a:gd name="connsiteY20" fmla="*/ 505466 h 584352"/>
              <a:gd name="connsiteX21" fmla="*/ 79003 w 606862"/>
              <a:gd name="connsiteY21" fmla="*/ 558317 h 584352"/>
              <a:gd name="connsiteX22" fmla="*/ 132062 w 606862"/>
              <a:gd name="connsiteY22" fmla="*/ 505466 h 584352"/>
              <a:gd name="connsiteX23" fmla="*/ 132062 w 606862"/>
              <a:gd name="connsiteY23" fmla="*/ 297839 h 584352"/>
              <a:gd name="connsiteX24" fmla="*/ 351185 w 606862"/>
              <a:gd name="connsiteY24" fmla="*/ 267372 h 584352"/>
              <a:gd name="connsiteX25" fmla="*/ 518180 w 606862"/>
              <a:gd name="connsiteY25" fmla="*/ 267372 h 584352"/>
              <a:gd name="connsiteX26" fmla="*/ 531216 w 606862"/>
              <a:gd name="connsiteY26" fmla="*/ 280391 h 584352"/>
              <a:gd name="connsiteX27" fmla="*/ 518180 w 606862"/>
              <a:gd name="connsiteY27" fmla="*/ 293411 h 584352"/>
              <a:gd name="connsiteX28" fmla="*/ 351185 w 606862"/>
              <a:gd name="connsiteY28" fmla="*/ 293411 h 584352"/>
              <a:gd name="connsiteX29" fmla="*/ 338149 w 606862"/>
              <a:gd name="connsiteY29" fmla="*/ 280391 h 584352"/>
              <a:gd name="connsiteX30" fmla="*/ 351185 w 606862"/>
              <a:gd name="connsiteY30" fmla="*/ 267372 h 584352"/>
              <a:gd name="connsiteX31" fmla="*/ 311358 w 606862"/>
              <a:gd name="connsiteY31" fmla="*/ 213942 h 584352"/>
              <a:gd name="connsiteX32" fmla="*/ 320698 w 606862"/>
              <a:gd name="connsiteY32" fmla="*/ 217360 h 584352"/>
              <a:gd name="connsiteX33" fmla="*/ 321610 w 606862"/>
              <a:gd name="connsiteY33" fmla="*/ 235715 h 584352"/>
              <a:gd name="connsiteX34" fmla="*/ 249890 w 606862"/>
              <a:gd name="connsiteY34" fmla="*/ 314084 h 584352"/>
              <a:gd name="connsiteX35" fmla="*/ 240371 w 606862"/>
              <a:gd name="connsiteY35" fmla="*/ 318250 h 584352"/>
              <a:gd name="connsiteX36" fmla="*/ 230852 w 606862"/>
              <a:gd name="connsiteY36" fmla="*/ 314214 h 584352"/>
              <a:gd name="connsiteX37" fmla="*/ 201903 w 606862"/>
              <a:gd name="connsiteY37" fmla="*/ 283492 h 584352"/>
              <a:gd name="connsiteX38" fmla="*/ 202425 w 606862"/>
              <a:gd name="connsiteY38" fmla="*/ 265136 h 584352"/>
              <a:gd name="connsiteX39" fmla="*/ 220811 w 606862"/>
              <a:gd name="connsiteY39" fmla="*/ 265657 h 584352"/>
              <a:gd name="connsiteX40" fmla="*/ 240110 w 606862"/>
              <a:gd name="connsiteY40" fmla="*/ 286095 h 584352"/>
              <a:gd name="connsiteX41" fmla="*/ 302311 w 606862"/>
              <a:gd name="connsiteY41" fmla="*/ 218141 h 584352"/>
              <a:gd name="connsiteX42" fmla="*/ 311358 w 606862"/>
              <a:gd name="connsiteY42" fmla="*/ 213942 h 584352"/>
              <a:gd name="connsiteX43" fmla="*/ 351185 w 606862"/>
              <a:gd name="connsiteY43" fmla="*/ 124336 h 584352"/>
              <a:gd name="connsiteX44" fmla="*/ 518180 w 606862"/>
              <a:gd name="connsiteY44" fmla="*/ 124336 h 584352"/>
              <a:gd name="connsiteX45" fmla="*/ 531216 w 606862"/>
              <a:gd name="connsiteY45" fmla="*/ 137356 h 584352"/>
              <a:gd name="connsiteX46" fmla="*/ 518180 w 606862"/>
              <a:gd name="connsiteY46" fmla="*/ 150375 h 584352"/>
              <a:gd name="connsiteX47" fmla="*/ 351185 w 606862"/>
              <a:gd name="connsiteY47" fmla="*/ 150375 h 584352"/>
              <a:gd name="connsiteX48" fmla="*/ 338149 w 606862"/>
              <a:gd name="connsiteY48" fmla="*/ 137356 h 584352"/>
              <a:gd name="connsiteX49" fmla="*/ 351185 w 606862"/>
              <a:gd name="connsiteY49" fmla="*/ 124336 h 584352"/>
              <a:gd name="connsiteX50" fmla="*/ 311358 w 606862"/>
              <a:gd name="connsiteY50" fmla="*/ 64761 h 584352"/>
              <a:gd name="connsiteX51" fmla="*/ 320698 w 606862"/>
              <a:gd name="connsiteY51" fmla="*/ 68111 h 584352"/>
              <a:gd name="connsiteX52" fmla="*/ 321610 w 606862"/>
              <a:gd name="connsiteY52" fmla="*/ 86586 h 584352"/>
              <a:gd name="connsiteX53" fmla="*/ 249890 w 606862"/>
              <a:gd name="connsiteY53" fmla="*/ 164781 h 584352"/>
              <a:gd name="connsiteX54" fmla="*/ 240371 w 606862"/>
              <a:gd name="connsiteY54" fmla="*/ 169075 h 584352"/>
              <a:gd name="connsiteX55" fmla="*/ 230852 w 606862"/>
              <a:gd name="connsiteY55" fmla="*/ 165042 h 584352"/>
              <a:gd name="connsiteX56" fmla="*/ 201903 w 606862"/>
              <a:gd name="connsiteY56" fmla="*/ 134336 h 584352"/>
              <a:gd name="connsiteX57" fmla="*/ 202425 w 606862"/>
              <a:gd name="connsiteY57" fmla="*/ 115991 h 584352"/>
              <a:gd name="connsiteX58" fmla="*/ 220811 w 606862"/>
              <a:gd name="connsiteY58" fmla="*/ 116511 h 584352"/>
              <a:gd name="connsiteX59" fmla="*/ 240110 w 606862"/>
              <a:gd name="connsiteY59" fmla="*/ 136938 h 584352"/>
              <a:gd name="connsiteX60" fmla="*/ 302311 w 606862"/>
              <a:gd name="connsiteY60" fmla="*/ 69022 h 584352"/>
              <a:gd name="connsiteX61" fmla="*/ 311358 w 606862"/>
              <a:gd name="connsiteY61" fmla="*/ 64761 h 584352"/>
              <a:gd name="connsiteX62" fmla="*/ 158136 w 606862"/>
              <a:gd name="connsiteY62" fmla="*/ 26035 h 584352"/>
              <a:gd name="connsiteX63" fmla="*/ 158136 w 606862"/>
              <a:gd name="connsiteY63" fmla="*/ 505466 h 584352"/>
              <a:gd name="connsiteX64" fmla="*/ 137668 w 606862"/>
              <a:gd name="connsiteY64" fmla="*/ 558317 h 584352"/>
              <a:gd name="connsiteX65" fmla="*/ 527859 w 606862"/>
              <a:gd name="connsiteY65" fmla="*/ 558317 h 584352"/>
              <a:gd name="connsiteX66" fmla="*/ 580789 w 606862"/>
              <a:gd name="connsiteY66" fmla="*/ 505466 h 584352"/>
              <a:gd name="connsiteX67" fmla="*/ 580789 w 606862"/>
              <a:gd name="connsiteY67" fmla="*/ 26035 h 584352"/>
              <a:gd name="connsiteX68" fmla="*/ 145099 w 606862"/>
              <a:gd name="connsiteY68" fmla="*/ 0 h 584352"/>
              <a:gd name="connsiteX69" fmla="*/ 593825 w 606862"/>
              <a:gd name="connsiteY69" fmla="*/ 0 h 584352"/>
              <a:gd name="connsiteX70" fmla="*/ 606862 w 606862"/>
              <a:gd name="connsiteY70" fmla="*/ 13017 h 584352"/>
              <a:gd name="connsiteX71" fmla="*/ 606862 w 606862"/>
              <a:gd name="connsiteY71" fmla="*/ 505466 h 584352"/>
              <a:gd name="connsiteX72" fmla="*/ 527859 w 606862"/>
              <a:gd name="connsiteY72" fmla="*/ 584352 h 584352"/>
              <a:gd name="connsiteX73" fmla="*/ 79003 w 606862"/>
              <a:gd name="connsiteY73" fmla="*/ 584352 h 584352"/>
              <a:gd name="connsiteX74" fmla="*/ 0 w 606862"/>
              <a:gd name="connsiteY74" fmla="*/ 505466 h 584352"/>
              <a:gd name="connsiteX75" fmla="*/ 0 w 606862"/>
              <a:gd name="connsiteY75" fmla="*/ 284821 h 584352"/>
              <a:gd name="connsiteX76" fmla="*/ 13037 w 606862"/>
              <a:gd name="connsiteY76" fmla="*/ 271804 h 584352"/>
              <a:gd name="connsiteX77" fmla="*/ 132062 w 606862"/>
              <a:gd name="connsiteY77" fmla="*/ 271804 h 584352"/>
              <a:gd name="connsiteX78" fmla="*/ 132062 w 606862"/>
              <a:gd name="connsiteY78" fmla="*/ 13017 h 584352"/>
              <a:gd name="connsiteX79" fmla="*/ 145099 w 606862"/>
              <a:gd name="connsiteY79" fmla="*/ 0 h 5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606862" h="584352">
                <a:moveTo>
                  <a:pt x="351185" y="410338"/>
                </a:moveTo>
                <a:lnTo>
                  <a:pt x="518180" y="410338"/>
                </a:lnTo>
                <a:cubicBezTo>
                  <a:pt x="525480" y="410338"/>
                  <a:pt x="531216" y="416197"/>
                  <a:pt x="531216" y="423358"/>
                </a:cubicBezTo>
                <a:cubicBezTo>
                  <a:pt x="531216" y="430518"/>
                  <a:pt x="525480" y="436377"/>
                  <a:pt x="518180" y="436377"/>
                </a:cubicBezTo>
                <a:lnTo>
                  <a:pt x="351185" y="436377"/>
                </a:lnTo>
                <a:cubicBezTo>
                  <a:pt x="343885" y="436377"/>
                  <a:pt x="338149" y="430518"/>
                  <a:pt x="338149" y="423358"/>
                </a:cubicBezTo>
                <a:cubicBezTo>
                  <a:pt x="338149" y="416197"/>
                  <a:pt x="343885" y="410338"/>
                  <a:pt x="351185" y="410338"/>
                </a:cubicBezTo>
                <a:close/>
                <a:moveTo>
                  <a:pt x="311358" y="363253"/>
                </a:moveTo>
                <a:cubicBezTo>
                  <a:pt x="314699" y="363090"/>
                  <a:pt x="318090" y="364196"/>
                  <a:pt x="320698" y="366603"/>
                </a:cubicBezTo>
                <a:cubicBezTo>
                  <a:pt x="326044" y="371417"/>
                  <a:pt x="326435" y="379744"/>
                  <a:pt x="321610" y="384948"/>
                </a:cubicBezTo>
                <a:lnTo>
                  <a:pt x="249890" y="463273"/>
                </a:lnTo>
                <a:cubicBezTo>
                  <a:pt x="247543" y="466006"/>
                  <a:pt x="244022" y="467437"/>
                  <a:pt x="240371" y="467567"/>
                </a:cubicBezTo>
                <a:cubicBezTo>
                  <a:pt x="236720" y="467567"/>
                  <a:pt x="233330" y="466006"/>
                  <a:pt x="230852" y="463404"/>
                </a:cubicBezTo>
                <a:lnTo>
                  <a:pt x="201903" y="432828"/>
                </a:lnTo>
                <a:cubicBezTo>
                  <a:pt x="196948" y="427624"/>
                  <a:pt x="197079" y="419297"/>
                  <a:pt x="202425" y="414353"/>
                </a:cubicBezTo>
                <a:cubicBezTo>
                  <a:pt x="207641" y="409409"/>
                  <a:pt x="215856" y="409669"/>
                  <a:pt x="220811" y="414873"/>
                </a:cubicBezTo>
                <a:lnTo>
                  <a:pt x="240110" y="435430"/>
                </a:lnTo>
                <a:lnTo>
                  <a:pt x="302311" y="367514"/>
                </a:lnTo>
                <a:cubicBezTo>
                  <a:pt x="304724" y="364847"/>
                  <a:pt x="308016" y="363415"/>
                  <a:pt x="311358" y="363253"/>
                </a:cubicBezTo>
                <a:close/>
                <a:moveTo>
                  <a:pt x="26073" y="297839"/>
                </a:moveTo>
                <a:lnTo>
                  <a:pt x="26073" y="505466"/>
                </a:lnTo>
                <a:cubicBezTo>
                  <a:pt x="26073" y="534625"/>
                  <a:pt x="49800" y="558317"/>
                  <a:pt x="79003" y="558317"/>
                </a:cubicBezTo>
                <a:cubicBezTo>
                  <a:pt x="108205" y="558317"/>
                  <a:pt x="132062" y="534625"/>
                  <a:pt x="132062" y="505466"/>
                </a:cubicBezTo>
                <a:lnTo>
                  <a:pt x="132062" y="297839"/>
                </a:lnTo>
                <a:close/>
                <a:moveTo>
                  <a:pt x="351185" y="267372"/>
                </a:moveTo>
                <a:lnTo>
                  <a:pt x="518180" y="267372"/>
                </a:lnTo>
                <a:cubicBezTo>
                  <a:pt x="525480" y="267372"/>
                  <a:pt x="531216" y="273101"/>
                  <a:pt x="531216" y="280391"/>
                </a:cubicBezTo>
                <a:cubicBezTo>
                  <a:pt x="531216" y="287552"/>
                  <a:pt x="525480" y="293411"/>
                  <a:pt x="518180" y="293411"/>
                </a:cubicBezTo>
                <a:lnTo>
                  <a:pt x="351185" y="293411"/>
                </a:lnTo>
                <a:cubicBezTo>
                  <a:pt x="343885" y="293411"/>
                  <a:pt x="338149" y="287552"/>
                  <a:pt x="338149" y="280391"/>
                </a:cubicBezTo>
                <a:cubicBezTo>
                  <a:pt x="338149" y="273101"/>
                  <a:pt x="343885" y="267372"/>
                  <a:pt x="351185" y="267372"/>
                </a:cubicBezTo>
                <a:close/>
                <a:moveTo>
                  <a:pt x="311358" y="213942"/>
                </a:moveTo>
                <a:cubicBezTo>
                  <a:pt x="314699" y="213812"/>
                  <a:pt x="318090" y="214951"/>
                  <a:pt x="320698" y="217360"/>
                </a:cubicBezTo>
                <a:cubicBezTo>
                  <a:pt x="326044" y="222176"/>
                  <a:pt x="326435" y="230378"/>
                  <a:pt x="321610" y="235715"/>
                </a:cubicBezTo>
                <a:lnTo>
                  <a:pt x="249890" y="314084"/>
                </a:lnTo>
                <a:cubicBezTo>
                  <a:pt x="247543" y="316688"/>
                  <a:pt x="244022" y="318250"/>
                  <a:pt x="240371" y="318250"/>
                </a:cubicBezTo>
                <a:cubicBezTo>
                  <a:pt x="236720" y="318250"/>
                  <a:pt x="233330" y="316818"/>
                  <a:pt x="230852" y="314214"/>
                </a:cubicBezTo>
                <a:lnTo>
                  <a:pt x="201903" y="283492"/>
                </a:lnTo>
                <a:cubicBezTo>
                  <a:pt x="196948" y="278284"/>
                  <a:pt x="197079" y="270083"/>
                  <a:pt x="202425" y="265136"/>
                </a:cubicBezTo>
                <a:cubicBezTo>
                  <a:pt x="207641" y="260189"/>
                  <a:pt x="215856" y="260450"/>
                  <a:pt x="220811" y="265657"/>
                </a:cubicBezTo>
                <a:lnTo>
                  <a:pt x="240110" y="286095"/>
                </a:lnTo>
                <a:lnTo>
                  <a:pt x="302311" y="218141"/>
                </a:lnTo>
                <a:cubicBezTo>
                  <a:pt x="304724" y="215472"/>
                  <a:pt x="308016" y="214073"/>
                  <a:pt x="311358" y="213942"/>
                </a:cubicBezTo>
                <a:close/>
                <a:moveTo>
                  <a:pt x="351185" y="124336"/>
                </a:moveTo>
                <a:lnTo>
                  <a:pt x="518180" y="124336"/>
                </a:lnTo>
                <a:cubicBezTo>
                  <a:pt x="525480" y="124336"/>
                  <a:pt x="531216" y="130195"/>
                  <a:pt x="531216" y="137356"/>
                </a:cubicBezTo>
                <a:cubicBezTo>
                  <a:pt x="531216" y="144516"/>
                  <a:pt x="525480" y="150375"/>
                  <a:pt x="518180" y="150375"/>
                </a:cubicBezTo>
                <a:lnTo>
                  <a:pt x="351185" y="150375"/>
                </a:lnTo>
                <a:cubicBezTo>
                  <a:pt x="343885" y="150375"/>
                  <a:pt x="338149" y="144516"/>
                  <a:pt x="338149" y="137356"/>
                </a:cubicBezTo>
                <a:cubicBezTo>
                  <a:pt x="338149" y="130195"/>
                  <a:pt x="343885" y="124336"/>
                  <a:pt x="351185" y="124336"/>
                </a:cubicBezTo>
                <a:close/>
                <a:moveTo>
                  <a:pt x="311358" y="64761"/>
                </a:moveTo>
                <a:cubicBezTo>
                  <a:pt x="314699" y="64598"/>
                  <a:pt x="318090" y="65704"/>
                  <a:pt x="320698" y="68111"/>
                </a:cubicBezTo>
                <a:cubicBezTo>
                  <a:pt x="326044" y="73055"/>
                  <a:pt x="326435" y="81252"/>
                  <a:pt x="321610" y="86586"/>
                </a:cubicBezTo>
                <a:lnTo>
                  <a:pt x="249890" y="164781"/>
                </a:lnTo>
                <a:cubicBezTo>
                  <a:pt x="247543" y="167514"/>
                  <a:pt x="244022" y="169075"/>
                  <a:pt x="240371" y="169075"/>
                </a:cubicBezTo>
                <a:cubicBezTo>
                  <a:pt x="236720" y="169075"/>
                  <a:pt x="233330" y="167644"/>
                  <a:pt x="230852" y="165042"/>
                </a:cubicBezTo>
                <a:lnTo>
                  <a:pt x="201903" y="134336"/>
                </a:lnTo>
                <a:cubicBezTo>
                  <a:pt x="196948" y="129132"/>
                  <a:pt x="197079" y="120935"/>
                  <a:pt x="202425" y="115991"/>
                </a:cubicBezTo>
                <a:cubicBezTo>
                  <a:pt x="207641" y="111047"/>
                  <a:pt x="215856" y="111307"/>
                  <a:pt x="220811" y="116511"/>
                </a:cubicBezTo>
                <a:lnTo>
                  <a:pt x="240110" y="136938"/>
                </a:lnTo>
                <a:lnTo>
                  <a:pt x="302311" y="69022"/>
                </a:lnTo>
                <a:cubicBezTo>
                  <a:pt x="304724" y="66355"/>
                  <a:pt x="308016" y="64923"/>
                  <a:pt x="311358" y="64761"/>
                </a:cubicBezTo>
                <a:close/>
                <a:moveTo>
                  <a:pt x="158136" y="26035"/>
                </a:moveTo>
                <a:lnTo>
                  <a:pt x="158136" y="505466"/>
                </a:lnTo>
                <a:cubicBezTo>
                  <a:pt x="158136" y="525774"/>
                  <a:pt x="150314" y="544389"/>
                  <a:pt x="137668" y="558317"/>
                </a:cubicBezTo>
                <a:lnTo>
                  <a:pt x="527859" y="558317"/>
                </a:lnTo>
                <a:cubicBezTo>
                  <a:pt x="557062" y="558317"/>
                  <a:pt x="580789" y="534625"/>
                  <a:pt x="580789" y="505466"/>
                </a:cubicBezTo>
                <a:lnTo>
                  <a:pt x="580789" y="26035"/>
                </a:lnTo>
                <a:close/>
                <a:moveTo>
                  <a:pt x="145099" y="0"/>
                </a:moveTo>
                <a:lnTo>
                  <a:pt x="593825" y="0"/>
                </a:lnTo>
                <a:cubicBezTo>
                  <a:pt x="601126" y="0"/>
                  <a:pt x="606862" y="5858"/>
                  <a:pt x="606862" y="13017"/>
                </a:cubicBezTo>
                <a:lnTo>
                  <a:pt x="606862" y="505466"/>
                </a:lnTo>
                <a:cubicBezTo>
                  <a:pt x="606862" y="548945"/>
                  <a:pt x="571402" y="584352"/>
                  <a:pt x="527859" y="584352"/>
                </a:cubicBezTo>
                <a:lnTo>
                  <a:pt x="79003" y="584352"/>
                </a:lnTo>
                <a:cubicBezTo>
                  <a:pt x="35460" y="584352"/>
                  <a:pt x="0" y="548945"/>
                  <a:pt x="0" y="505466"/>
                </a:cubicBezTo>
                <a:lnTo>
                  <a:pt x="0" y="284821"/>
                </a:lnTo>
                <a:cubicBezTo>
                  <a:pt x="0" y="277662"/>
                  <a:pt x="5866" y="271804"/>
                  <a:pt x="13037" y="271804"/>
                </a:cubicBezTo>
                <a:lnTo>
                  <a:pt x="132062" y="271804"/>
                </a:lnTo>
                <a:lnTo>
                  <a:pt x="132062" y="13017"/>
                </a:lnTo>
                <a:cubicBezTo>
                  <a:pt x="132062" y="5858"/>
                  <a:pt x="137799" y="0"/>
                  <a:pt x="145099" y="0"/>
                </a:cubicBezTo>
                <a:close/>
              </a:path>
            </a:pathLst>
          </a:custGeom>
          <a:solidFill>
            <a:schemeClr val="accent2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BA0BF205-D946-E67F-4CE0-7B912EB40634}"/>
              </a:ext>
            </a:extLst>
          </p:cNvPr>
          <p:cNvSpPr/>
          <p:nvPr/>
        </p:nvSpPr>
        <p:spPr>
          <a:xfrm>
            <a:off x="6672425" y="1190624"/>
            <a:ext cx="5907649" cy="2655041"/>
          </a:xfrm>
          <a:prstGeom prst="roundRect">
            <a:avLst>
              <a:gd name="adj" fmla="val 125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rgbClr val="662D9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15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800" b="1" dirty="0">
                <a:cs typeface="+mn-ea"/>
              </a:rPr>
              <a:t>构象</a:t>
            </a:r>
            <a:endParaRPr lang="en-US" altLang="zh-CN" sz="1800" dirty="0">
              <a:cs typeface="+mn-ea"/>
              <a:sym typeface="+mn-lt"/>
            </a:endParaRPr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FB31084A-EF1D-66F6-8FA2-FD3147EFBE94}"/>
              </a:ext>
            </a:extLst>
          </p:cNvPr>
          <p:cNvGrpSpPr/>
          <p:nvPr/>
        </p:nvGrpSpPr>
        <p:grpSpPr>
          <a:xfrm>
            <a:off x="7643082" y="1420503"/>
            <a:ext cx="4792032" cy="338554"/>
            <a:chOff x="606311" y="1458287"/>
            <a:chExt cx="6265778" cy="291893"/>
          </a:xfrm>
        </p:grpSpPr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5CE17AEA-CFE0-FB6C-559D-A336132839CA}"/>
                </a:ext>
              </a:extLst>
            </p:cNvPr>
            <p:cNvCxnSpPr>
              <a:cxnSpLocks/>
            </p:cNvCxnSpPr>
            <p:nvPr/>
          </p:nvCxnSpPr>
          <p:spPr>
            <a:xfrm>
              <a:off x="606311" y="1604234"/>
              <a:ext cx="6265778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Rectangle 3">
              <a:extLst>
                <a:ext uri="{FF2B5EF4-FFF2-40B4-BE49-F238E27FC236}">
                  <a16:creationId xmlns:a16="http://schemas.microsoft.com/office/drawing/2014/main" id="{1C3D5A6D-9DFC-31D9-D394-36EA85A855FD}"/>
                </a:ext>
              </a:extLst>
            </p:cNvPr>
            <p:cNvSpPr/>
            <p:nvPr/>
          </p:nvSpPr>
          <p:spPr>
            <a:xfrm>
              <a:off x="1377093" y="1458287"/>
              <a:ext cx="4724212" cy="29189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zh-CN" altLang="en-US" sz="1600" b="1" dirty="0">
                  <a:cs typeface="+mn-ea"/>
                  <a:sym typeface="+mn-lt"/>
                </a:rPr>
                <a:t>符合“保基本”原则</a:t>
              </a:r>
            </a:p>
          </p:txBody>
        </p:sp>
      </p:grpSp>
      <p:sp>
        <p:nvSpPr>
          <p:cNvPr id="74" name="文本框 73">
            <a:extLst>
              <a:ext uri="{FF2B5EF4-FFF2-40B4-BE49-F238E27FC236}">
                <a16:creationId xmlns:a16="http://schemas.microsoft.com/office/drawing/2014/main" id="{7ECC05E0-465C-AF02-DBAE-27C803846E37}"/>
              </a:ext>
            </a:extLst>
          </p:cNvPr>
          <p:cNvSpPr txBox="1"/>
          <p:nvPr/>
        </p:nvSpPr>
        <p:spPr>
          <a:xfrm>
            <a:off x="6711202" y="1870342"/>
            <a:ext cx="5830094" cy="106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CN" altLang="zh-CN" sz="1400" dirty="0">
                <a:cs typeface="+mn-ea"/>
                <a:sym typeface="+mn-lt"/>
              </a:rPr>
              <a:t>【</a:t>
            </a:r>
            <a:r>
              <a:rPr lang="zh-CN" altLang="en-US" sz="1400" b="1" dirty="0">
                <a:cs typeface="+mn-ea"/>
                <a:sym typeface="+mn-lt"/>
              </a:rPr>
              <a:t>人数少</a:t>
            </a:r>
            <a:r>
              <a:rPr lang="zh-CN" altLang="zh-CN" sz="1400" dirty="0">
                <a:cs typeface="+mn-ea"/>
                <a:sym typeface="+mn-lt"/>
              </a:rPr>
              <a:t>】</a:t>
            </a:r>
            <a:r>
              <a:rPr lang="en-US" altLang="zh-CN" sz="1600" b="1" dirty="0">
                <a:solidFill>
                  <a:schemeClr val="accent1"/>
                </a:solidFill>
                <a:cs typeface="+mn-ea"/>
                <a:sym typeface="+mn-lt"/>
              </a:rPr>
              <a:t>FLT3-ITD</a:t>
            </a: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突变</a:t>
            </a:r>
            <a:r>
              <a:rPr lang="en-US" altLang="zh-CN" sz="1600" b="1" dirty="0">
                <a:solidFill>
                  <a:schemeClr val="accent1"/>
                </a:solidFill>
                <a:cs typeface="+mn-ea"/>
                <a:sym typeface="+mn-lt"/>
              </a:rPr>
              <a:t>AML</a:t>
            </a: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患者规模小，基金可承受</a:t>
            </a:r>
            <a:r>
              <a:rPr lang="zh-CN" altLang="en-US" sz="1400" dirty="0">
                <a:cs typeface="+mn-ea"/>
                <a:sym typeface="+mn-lt"/>
              </a:rPr>
              <a:t>。奎扎替尼可显著提升新诊断患者生存获益，减少复发难治阶段高额医疗开支，稳步提升医保基金利用效能</a:t>
            </a:r>
            <a:endParaRPr lang="zh-CN" altLang="en-US" sz="1400" dirty="0">
              <a:cs typeface="+mn-ea"/>
            </a:endParaRPr>
          </a:p>
        </p:txBody>
      </p:sp>
      <p:sp>
        <p:nvSpPr>
          <p:cNvPr id="75" name="矩形: 圆角 74">
            <a:extLst>
              <a:ext uri="{FF2B5EF4-FFF2-40B4-BE49-F238E27FC236}">
                <a16:creationId xmlns:a16="http://schemas.microsoft.com/office/drawing/2014/main" id="{37D99DED-96BB-13CF-00AF-05C91612B88A}"/>
              </a:ext>
            </a:extLst>
          </p:cNvPr>
          <p:cNvSpPr/>
          <p:nvPr/>
        </p:nvSpPr>
        <p:spPr>
          <a:xfrm>
            <a:off x="6672425" y="4044062"/>
            <a:ext cx="5907649" cy="2655041"/>
          </a:xfrm>
          <a:prstGeom prst="roundRect">
            <a:avLst>
              <a:gd name="adj" fmla="val 125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rgbClr val="662D9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15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1800" b="1" dirty="0">
                <a:cs typeface="+mn-ea"/>
              </a:rPr>
              <a:t>构象</a:t>
            </a:r>
            <a:endParaRPr lang="en-US" altLang="zh-CN" sz="1800" dirty="0">
              <a:cs typeface="+mn-ea"/>
              <a:sym typeface="+mn-lt"/>
            </a:endParaRPr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325A83A5-670C-A4AE-9402-205F895C8DCE}"/>
              </a:ext>
            </a:extLst>
          </p:cNvPr>
          <p:cNvGrpSpPr/>
          <p:nvPr/>
        </p:nvGrpSpPr>
        <p:grpSpPr>
          <a:xfrm>
            <a:off x="7643082" y="4273941"/>
            <a:ext cx="4792032" cy="338554"/>
            <a:chOff x="606311" y="1458287"/>
            <a:chExt cx="6265778" cy="291893"/>
          </a:xfrm>
        </p:grpSpPr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F55E08C4-8F44-AFB0-842D-2BD357A1AFC9}"/>
                </a:ext>
              </a:extLst>
            </p:cNvPr>
            <p:cNvCxnSpPr>
              <a:cxnSpLocks/>
            </p:cNvCxnSpPr>
            <p:nvPr/>
          </p:nvCxnSpPr>
          <p:spPr>
            <a:xfrm>
              <a:off x="606311" y="1604234"/>
              <a:ext cx="6265778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Rectangle 3">
              <a:extLst>
                <a:ext uri="{FF2B5EF4-FFF2-40B4-BE49-F238E27FC236}">
                  <a16:creationId xmlns:a16="http://schemas.microsoft.com/office/drawing/2014/main" id="{FF8E8FF9-700B-CBA2-0616-BA1E5808BD38}"/>
                </a:ext>
              </a:extLst>
            </p:cNvPr>
            <p:cNvSpPr/>
            <p:nvPr/>
          </p:nvSpPr>
          <p:spPr>
            <a:xfrm>
              <a:off x="1377093" y="1458287"/>
              <a:ext cx="4724212" cy="29189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zh-CN" altLang="en-US" sz="1600" b="1" dirty="0">
                  <a:cs typeface="+mn-ea"/>
                  <a:sym typeface="+mn-lt"/>
                </a:rPr>
                <a:t>无滥用风险，易管理</a:t>
              </a:r>
            </a:p>
          </p:txBody>
        </p:sp>
      </p:grpSp>
      <p:sp>
        <p:nvSpPr>
          <p:cNvPr id="79" name="文本框 78">
            <a:extLst>
              <a:ext uri="{FF2B5EF4-FFF2-40B4-BE49-F238E27FC236}">
                <a16:creationId xmlns:a16="http://schemas.microsoft.com/office/drawing/2014/main" id="{8045B8BD-5E84-BDDB-7355-4E92DDCE195E}"/>
              </a:ext>
            </a:extLst>
          </p:cNvPr>
          <p:cNvSpPr txBox="1"/>
          <p:nvPr/>
        </p:nvSpPr>
        <p:spPr>
          <a:xfrm>
            <a:off x="6711202" y="4723780"/>
            <a:ext cx="5830094" cy="17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CN" altLang="zh-CN" sz="1400" dirty="0">
                <a:cs typeface="+mn-ea"/>
                <a:sym typeface="+mn-lt"/>
              </a:rPr>
              <a:t>【</a:t>
            </a:r>
            <a:r>
              <a:rPr lang="zh-CN" altLang="zh-CN" sz="1400" b="1" dirty="0">
                <a:cs typeface="+mn-ea"/>
                <a:sym typeface="+mn-lt"/>
              </a:rPr>
              <a:t>无滥用风险</a:t>
            </a:r>
            <a:r>
              <a:rPr lang="zh-CN" altLang="zh-CN" sz="1400" dirty="0">
                <a:cs typeface="+mn-ea"/>
                <a:sym typeface="+mn-lt"/>
              </a:rPr>
              <a:t>】</a:t>
            </a:r>
            <a:r>
              <a:rPr lang="zh-CN" altLang="en-US" sz="1400" dirty="0">
                <a:cs typeface="+mn-ea"/>
                <a:sym typeface="+mn-lt"/>
              </a:rPr>
              <a:t>本品说明书</a:t>
            </a:r>
            <a:r>
              <a:rPr lang="zh-CN" altLang="zh-CN" sz="1400" dirty="0">
                <a:cs typeface="+mn-ea"/>
                <a:sym typeface="+mn-lt"/>
              </a:rPr>
              <a:t>要求必须有明确的相关</a:t>
            </a:r>
            <a:r>
              <a:rPr lang="en-US" altLang="zh-CN" sz="1400" dirty="0">
                <a:cs typeface="+mn-ea"/>
                <a:sym typeface="+mn-lt"/>
              </a:rPr>
              <a:t>FLT3-ITD</a:t>
            </a:r>
            <a:r>
              <a:rPr lang="zh-CN" altLang="zh-CN" sz="1400" dirty="0">
                <a:cs typeface="+mn-ea"/>
                <a:sym typeface="+mn-lt"/>
              </a:rPr>
              <a:t>诊断，</a:t>
            </a:r>
            <a:r>
              <a:rPr lang="zh-CN" altLang="zh-CN" sz="1600" b="1" dirty="0">
                <a:solidFill>
                  <a:schemeClr val="accent1"/>
                </a:solidFill>
                <a:cs typeface="+mn-ea"/>
                <a:sym typeface="+mn-lt"/>
              </a:rPr>
              <a:t>不易造成滥用</a:t>
            </a:r>
          </a:p>
          <a:p>
            <a:pPr lvl="0" defTabSz="914400">
              <a:lnSpc>
                <a:spcPct val="150000"/>
              </a:lnSpc>
              <a:defRPr/>
            </a:pPr>
            <a:r>
              <a:rPr lang="zh-CN" altLang="zh-CN" sz="1400" dirty="0">
                <a:cs typeface="+mn-ea"/>
                <a:sym typeface="+mn-lt"/>
              </a:rPr>
              <a:t>【</a:t>
            </a:r>
            <a:r>
              <a:rPr lang="zh-CN" altLang="en-US" sz="1400" b="1" dirty="0">
                <a:cs typeface="+mn-ea"/>
                <a:sym typeface="+mn-lt"/>
              </a:rPr>
              <a:t>易管理</a:t>
            </a:r>
            <a:r>
              <a:rPr lang="zh-CN" altLang="zh-CN" sz="1400" dirty="0">
                <a:cs typeface="+mn-ea"/>
                <a:sym typeface="+mn-lt"/>
              </a:rPr>
              <a:t>】口服剂型，用药方便，临床使用易于管理</a:t>
            </a:r>
            <a:r>
              <a:rPr lang="zh-CN" altLang="en-US" sz="1400" dirty="0">
                <a:cs typeface="+mn-ea"/>
                <a:sym typeface="+mn-lt"/>
              </a:rPr>
              <a:t>，</a:t>
            </a:r>
            <a:r>
              <a:rPr lang="zh-CN" altLang="zh-CN" sz="1400" dirty="0">
                <a:cs typeface="+mn-ea"/>
                <a:sym typeface="+mn-lt"/>
              </a:rPr>
              <a:t>患者依从性高</a:t>
            </a:r>
            <a:r>
              <a:rPr lang="zh-CN" altLang="en-US" sz="1400" dirty="0">
                <a:cs typeface="+mn-ea"/>
                <a:sym typeface="+mn-lt"/>
              </a:rPr>
              <a:t>；本品</a:t>
            </a:r>
            <a:r>
              <a:rPr lang="zh-CN" altLang="zh-CN" sz="1400" dirty="0">
                <a:cs typeface="+mn-ea"/>
                <a:sym typeface="+mn-lt"/>
              </a:rPr>
              <a:t>是否与食物同服</a:t>
            </a:r>
            <a:r>
              <a:rPr lang="zh-CN" altLang="en-US" sz="1400" dirty="0">
                <a:cs typeface="+mn-ea"/>
                <a:sym typeface="+mn-lt"/>
              </a:rPr>
              <a:t>均可</a:t>
            </a:r>
            <a:r>
              <a:rPr lang="zh-CN" altLang="zh-CN" sz="1400" dirty="0">
                <a:cs typeface="+mn-ea"/>
                <a:sym typeface="+mn-lt"/>
              </a:rPr>
              <a:t>，</a:t>
            </a:r>
            <a:r>
              <a:rPr lang="zh-CN" altLang="en-US" sz="1400" dirty="0">
                <a:cs typeface="+mn-ea"/>
                <a:sym typeface="+mn-lt"/>
              </a:rPr>
              <a:t>患者用药便利性更高</a:t>
            </a:r>
            <a:endParaRPr lang="en-US" altLang="zh-CN" sz="1400" dirty="0">
              <a:cs typeface="+mn-ea"/>
              <a:sym typeface="+mn-lt"/>
            </a:endParaRPr>
          </a:p>
          <a:p>
            <a:pPr lvl="0" defTabSz="914400">
              <a:lnSpc>
                <a:spcPct val="150000"/>
              </a:lnSpc>
              <a:defRPr/>
            </a:pPr>
            <a:r>
              <a:rPr lang="zh-CN" altLang="zh-CN" sz="1400" dirty="0">
                <a:solidFill>
                  <a:schemeClr val="dk1"/>
                </a:solidFill>
                <a:latin typeface="Arial"/>
                <a:ea typeface="LF_Kai"/>
                <a:cs typeface="+mn-ea"/>
                <a:sym typeface="+mn-lt"/>
              </a:rPr>
              <a:t>【</a:t>
            </a:r>
            <a:r>
              <a:rPr lang="zh-CN" altLang="en-US" sz="1400" b="1" dirty="0">
                <a:solidFill>
                  <a:schemeClr val="dk1"/>
                </a:solidFill>
                <a:latin typeface="Arial"/>
                <a:ea typeface="LF_Kai"/>
                <a:cs typeface="+mn-ea"/>
                <a:sym typeface="+mn-lt"/>
              </a:rPr>
              <a:t>储存周期长</a:t>
            </a:r>
            <a:r>
              <a:rPr lang="zh-CN" altLang="zh-CN" sz="1400" dirty="0">
                <a:solidFill>
                  <a:schemeClr val="dk1"/>
                </a:solidFill>
                <a:latin typeface="Arial"/>
                <a:ea typeface="LF_Kai"/>
                <a:cs typeface="+mn-ea"/>
                <a:sym typeface="+mn-lt"/>
              </a:rPr>
              <a:t>】</a:t>
            </a:r>
            <a:r>
              <a:rPr lang="zh-CN" altLang="en-US" sz="1400" dirty="0">
                <a:solidFill>
                  <a:schemeClr val="dk1"/>
                </a:solidFill>
                <a:latin typeface="Arial"/>
                <a:ea typeface="LF_Kai"/>
                <a:cs typeface="+mn-ea"/>
                <a:sym typeface="+mn-lt"/>
              </a:rPr>
              <a:t>有效期</a:t>
            </a:r>
            <a:r>
              <a:rPr lang="en-US" altLang="zh-CN" sz="1400" dirty="0">
                <a:solidFill>
                  <a:schemeClr val="dk1"/>
                </a:solidFill>
                <a:latin typeface="Arial"/>
                <a:ea typeface="LF_Kai"/>
                <a:cs typeface="+mn-ea"/>
                <a:sym typeface="+mn-lt"/>
              </a:rPr>
              <a:t>60</a:t>
            </a:r>
            <a:r>
              <a:rPr lang="zh-CN" altLang="en-US" sz="1400" dirty="0">
                <a:solidFill>
                  <a:schemeClr val="dk1"/>
                </a:solidFill>
                <a:latin typeface="Arial"/>
                <a:ea typeface="LF_Kai"/>
                <a:cs typeface="+mn-ea"/>
                <a:sym typeface="+mn-lt"/>
              </a:rPr>
              <a:t>个月，易储存</a:t>
            </a:r>
            <a:endParaRPr lang="zh-CN" altLang="en-US" sz="1400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80" name="customer_269047">
            <a:extLst>
              <a:ext uri="{FF2B5EF4-FFF2-40B4-BE49-F238E27FC236}">
                <a16:creationId xmlns:a16="http://schemas.microsoft.com/office/drawing/2014/main" id="{1D9FDADF-EEC1-1727-F906-9A82F79F6CC5}"/>
              </a:ext>
            </a:extLst>
          </p:cNvPr>
          <p:cNvSpPr/>
          <p:nvPr/>
        </p:nvSpPr>
        <p:spPr>
          <a:xfrm>
            <a:off x="6864962" y="1409780"/>
            <a:ext cx="396000" cy="360000"/>
          </a:xfrm>
          <a:custGeom>
            <a:avLst/>
            <a:gdLst>
              <a:gd name="connsiteX0" fmla="*/ 303781 w 607598"/>
              <a:gd name="connsiteY0" fmla="*/ 364485 h 542367"/>
              <a:gd name="connsiteX1" fmla="*/ 320777 w 607598"/>
              <a:gd name="connsiteY1" fmla="*/ 374981 h 542367"/>
              <a:gd name="connsiteX2" fmla="*/ 339196 w 607598"/>
              <a:gd name="connsiteY2" fmla="*/ 412211 h 542367"/>
              <a:gd name="connsiteX3" fmla="*/ 380305 w 607598"/>
              <a:gd name="connsiteY3" fmla="*/ 418164 h 542367"/>
              <a:gd name="connsiteX4" fmla="*/ 390716 w 607598"/>
              <a:gd name="connsiteY4" fmla="*/ 450418 h 542367"/>
              <a:gd name="connsiteX5" fmla="*/ 360996 w 607598"/>
              <a:gd name="connsiteY5" fmla="*/ 479385 h 542367"/>
              <a:gd name="connsiteX6" fmla="*/ 368026 w 607598"/>
              <a:gd name="connsiteY6" fmla="*/ 520258 h 542367"/>
              <a:gd name="connsiteX7" fmla="*/ 340531 w 607598"/>
              <a:gd name="connsiteY7" fmla="*/ 540161 h 542367"/>
              <a:gd name="connsiteX8" fmla="*/ 303781 w 607598"/>
              <a:gd name="connsiteY8" fmla="*/ 520880 h 542367"/>
              <a:gd name="connsiteX9" fmla="*/ 267031 w 607598"/>
              <a:gd name="connsiteY9" fmla="*/ 540161 h 542367"/>
              <a:gd name="connsiteX10" fmla="*/ 239536 w 607598"/>
              <a:gd name="connsiteY10" fmla="*/ 520258 h 542367"/>
              <a:gd name="connsiteX11" fmla="*/ 246566 w 607598"/>
              <a:gd name="connsiteY11" fmla="*/ 479385 h 542367"/>
              <a:gd name="connsiteX12" fmla="*/ 216846 w 607598"/>
              <a:gd name="connsiteY12" fmla="*/ 450418 h 542367"/>
              <a:gd name="connsiteX13" fmla="*/ 227346 w 607598"/>
              <a:gd name="connsiteY13" fmla="*/ 418164 h 542367"/>
              <a:gd name="connsiteX14" fmla="*/ 268455 w 607598"/>
              <a:gd name="connsiteY14" fmla="*/ 412211 h 542367"/>
              <a:gd name="connsiteX15" fmla="*/ 286785 w 607598"/>
              <a:gd name="connsiteY15" fmla="*/ 374981 h 542367"/>
              <a:gd name="connsiteX16" fmla="*/ 303781 w 607598"/>
              <a:gd name="connsiteY16" fmla="*/ 364485 h 542367"/>
              <a:gd name="connsiteX17" fmla="*/ 92694 w 607598"/>
              <a:gd name="connsiteY17" fmla="*/ 364485 h 542367"/>
              <a:gd name="connsiteX18" fmla="*/ 109645 w 607598"/>
              <a:gd name="connsiteY18" fmla="*/ 374981 h 542367"/>
              <a:gd name="connsiteX19" fmla="*/ 128064 w 607598"/>
              <a:gd name="connsiteY19" fmla="*/ 412211 h 542367"/>
              <a:gd name="connsiteX20" fmla="*/ 169173 w 607598"/>
              <a:gd name="connsiteY20" fmla="*/ 418164 h 542367"/>
              <a:gd name="connsiteX21" fmla="*/ 179673 w 607598"/>
              <a:gd name="connsiteY21" fmla="*/ 450418 h 542367"/>
              <a:gd name="connsiteX22" fmla="*/ 149953 w 607598"/>
              <a:gd name="connsiteY22" fmla="*/ 479385 h 542367"/>
              <a:gd name="connsiteX23" fmla="*/ 156894 w 607598"/>
              <a:gd name="connsiteY23" fmla="*/ 520258 h 542367"/>
              <a:gd name="connsiteX24" fmla="*/ 129488 w 607598"/>
              <a:gd name="connsiteY24" fmla="*/ 540161 h 542367"/>
              <a:gd name="connsiteX25" fmla="*/ 92649 w 607598"/>
              <a:gd name="connsiteY25" fmla="*/ 520880 h 542367"/>
              <a:gd name="connsiteX26" fmla="*/ 55899 w 607598"/>
              <a:gd name="connsiteY26" fmla="*/ 540161 h 542367"/>
              <a:gd name="connsiteX27" fmla="*/ 28493 w 607598"/>
              <a:gd name="connsiteY27" fmla="*/ 520258 h 542367"/>
              <a:gd name="connsiteX28" fmla="*/ 35434 w 607598"/>
              <a:gd name="connsiteY28" fmla="*/ 479385 h 542367"/>
              <a:gd name="connsiteX29" fmla="*/ 5714 w 607598"/>
              <a:gd name="connsiteY29" fmla="*/ 450418 h 542367"/>
              <a:gd name="connsiteX30" fmla="*/ 16214 w 607598"/>
              <a:gd name="connsiteY30" fmla="*/ 418164 h 542367"/>
              <a:gd name="connsiteX31" fmla="*/ 57323 w 607598"/>
              <a:gd name="connsiteY31" fmla="*/ 412211 h 542367"/>
              <a:gd name="connsiteX32" fmla="*/ 75742 w 607598"/>
              <a:gd name="connsiteY32" fmla="*/ 374981 h 542367"/>
              <a:gd name="connsiteX33" fmla="*/ 92694 w 607598"/>
              <a:gd name="connsiteY33" fmla="*/ 364485 h 542367"/>
              <a:gd name="connsiteX34" fmla="*/ 514886 w 607598"/>
              <a:gd name="connsiteY34" fmla="*/ 364461 h 542367"/>
              <a:gd name="connsiteX35" fmla="*/ 531890 w 607598"/>
              <a:gd name="connsiteY35" fmla="*/ 374948 h 542367"/>
              <a:gd name="connsiteX36" fmla="*/ 550317 w 607598"/>
              <a:gd name="connsiteY36" fmla="*/ 412185 h 542367"/>
              <a:gd name="connsiteX37" fmla="*/ 591357 w 607598"/>
              <a:gd name="connsiteY37" fmla="*/ 418139 h 542367"/>
              <a:gd name="connsiteX38" fmla="*/ 601861 w 607598"/>
              <a:gd name="connsiteY38" fmla="*/ 450400 h 542367"/>
              <a:gd name="connsiteX39" fmla="*/ 572128 w 607598"/>
              <a:gd name="connsiteY39" fmla="*/ 479372 h 542367"/>
              <a:gd name="connsiteX40" fmla="*/ 579161 w 607598"/>
              <a:gd name="connsiteY40" fmla="*/ 520253 h 542367"/>
              <a:gd name="connsiteX41" fmla="*/ 551653 w 607598"/>
              <a:gd name="connsiteY41" fmla="*/ 540160 h 542367"/>
              <a:gd name="connsiteX42" fmla="*/ 514886 w 607598"/>
              <a:gd name="connsiteY42" fmla="*/ 520875 h 542367"/>
              <a:gd name="connsiteX43" fmla="*/ 478120 w 607598"/>
              <a:gd name="connsiteY43" fmla="*/ 540160 h 542367"/>
              <a:gd name="connsiteX44" fmla="*/ 450612 w 607598"/>
              <a:gd name="connsiteY44" fmla="*/ 520253 h 542367"/>
              <a:gd name="connsiteX45" fmla="*/ 457645 w 607598"/>
              <a:gd name="connsiteY45" fmla="*/ 479372 h 542367"/>
              <a:gd name="connsiteX46" fmla="*/ 427912 w 607598"/>
              <a:gd name="connsiteY46" fmla="*/ 450400 h 542367"/>
              <a:gd name="connsiteX47" fmla="*/ 438416 w 607598"/>
              <a:gd name="connsiteY47" fmla="*/ 418139 h 542367"/>
              <a:gd name="connsiteX48" fmla="*/ 479545 w 607598"/>
              <a:gd name="connsiteY48" fmla="*/ 412185 h 542367"/>
              <a:gd name="connsiteX49" fmla="*/ 497883 w 607598"/>
              <a:gd name="connsiteY49" fmla="*/ 374948 h 542367"/>
              <a:gd name="connsiteX50" fmla="*/ 514886 w 607598"/>
              <a:gd name="connsiteY50" fmla="*/ 364461 h 542367"/>
              <a:gd name="connsiteX51" fmla="*/ 303790 w 607598"/>
              <a:gd name="connsiteY51" fmla="*/ 181283 h 542367"/>
              <a:gd name="connsiteX52" fmla="*/ 449296 w 607598"/>
              <a:gd name="connsiteY52" fmla="*/ 326624 h 542367"/>
              <a:gd name="connsiteX53" fmla="*/ 430429 w 607598"/>
              <a:gd name="connsiteY53" fmla="*/ 345559 h 542367"/>
              <a:gd name="connsiteX54" fmla="*/ 177240 w 607598"/>
              <a:gd name="connsiteY54" fmla="*/ 345559 h 542367"/>
              <a:gd name="connsiteX55" fmla="*/ 158284 w 607598"/>
              <a:gd name="connsiteY55" fmla="*/ 326624 h 542367"/>
              <a:gd name="connsiteX56" fmla="*/ 303790 w 607598"/>
              <a:gd name="connsiteY56" fmla="*/ 181283 h 542367"/>
              <a:gd name="connsiteX57" fmla="*/ 303755 w 607598"/>
              <a:gd name="connsiteY57" fmla="*/ 0 h 542367"/>
              <a:gd name="connsiteX58" fmla="*/ 382259 w 607598"/>
              <a:gd name="connsiteY58" fmla="*/ 78398 h 542367"/>
              <a:gd name="connsiteX59" fmla="*/ 303755 w 607598"/>
              <a:gd name="connsiteY59" fmla="*/ 156796 h 542367"/>
              <a:gd name="connsiteX60" fmla="*/ 225251 w 607598"/>
              <a:gd name="connsiteY60" fmla="*/ 78398 h 542367"/>
              <a:gd name="connsiteX61" fmla="*/ 303755 w 607598"/>
              <a:gd name="connsiteY61" fmla="*/ 0 h 54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07598" h="542367">
                <a:moveTo>
                  <a:pt x="303781" y="364485"/>
                </a:moveTo>
                <a:cubicBezTo>
                  <a:pt x="310544" y="364474"/>
                  <a:pt x="317306" y="367962"/>
                  <a:pt x="320777" y="374981"/>
                </a:cubicBezTo>
                <a:lnTo>
                  <a:pt x="339196" y="412211"/>
                </a:lnTo>
                <a:lnTo>
                  <a:pt x="380305" y="418164"/>
                </a:lnTo>
                <a:cubicBezTo>
                  <a:pt x="395788" y="420386"/>
                  <a:pt x="402017" y="439489"/>
                  <a:pt x="390716" y="450418"/>
                </a:cubicBezTo>
                <a:lnTo>
                  <a:pt x="360996" y="479385"/>
                </a:lnTo>
                <a:lnTo>
                  <a:pt x="368026" y="520258"/>
                </a:lnTo>
                <a:cubicBezTo>
                  <a:pt x="370695" y="535807"/>
                  <a:pt x="354323" y="547358"/>
                  <a:pt x="340531" y="540161"/>
                </a:cubicBezTo>
                <a:lnTo>
                  <a:pt x="303781" y="520880"/>
                </a:lnTo>
                <a:lnTo>
                  <a:pt x="267031" y="540161"/>
                </a:lnTo>
                <a:cubicBezTo>
                  <a:pt x="253150" y="547447"/>
                  <a:pt x="236956" y="535630"/>
                  <a:pt x="239536" y="520258"/>
                </a:cubicBezTo>
                <a:lnTo>
                  <a:pt x="246566" y="479385"/>
                </a:lnTo>
                <a:lnTo>
                  <a:pt x="216846" y="450418"/>
                </a:lnTo>
                <a:cubicBezTo>
                  <a:pt x="205634" y="439489"/>
                  <a:pt x="211863" y="420386"/>
                  <a:pt x="227346" y="418164"/>
                </a:cubicBezTo>
                <a:lnTo>
                  <a:pt x="268455" y="412211"/>
                </a:lnTo>
                <a:lnTo>
                  <a:pt x="286785" y="374981"/>
                </a:lnTo>
                <a:cubicBezTo>
                  <a:pt x="290256" y="368006"/>
                  <a:pt x="297018" y="364497"/>
                  <a:pt x="303781" y="364485"/>
                </a:cubicBezTo>
                <a:close/>
                <a:moveTo>
                  <a:pt x="92694" y="364485"/>
                </a:moveTo>
                <a:cubicBezTo>
                  <a:pt x="99434" y="364474"/>
                  <a:pt x="106175" y="367962"/>
                  <a:pt x="109645" y="374981"/>
                </a:cubicBezTo>
                <a:lnTo>
                  <a:pt x="128064" y="412211"/>
                </a:lnTo>
                <a:lnTo>
                  <a:pt x="169173" y="418164"/>
                </a:lnTo>
                <a:cubicBezTo>
                  <a:pt x="184656" y="420386"/>
                  <a:pt x="190885" y="439489"/>
                  <a:pt x="179673" y="450418"/>
                </a:cubicBezTo>
                <a:lnTo>
                  <a:pt x="149953" y="479385"/>
                </a:lnTo>
                <a:lnTo>
                  <a:pt x="156894" y="520258"/>
                </a:lnTo>
                <a:cubicBezTo>
                  <a:pt x="159563" y="535807"/>
                  <a:pt x="143191" y="547358"/>
                  <a:pt x="129488" y="540161"/>
                </a:cubicBezTo>
                <a:lnTo>
                  <a:pt x="92649" y="520880"/>
                </a:lnTo>
                <a:lnTo>
                  <a:pt x="55899" y="540161"/>
                </a:lnTo>
                <a:cubicBezTo>
                  <a:pt x="42107" y="547447"/>
                  <a:pt x="25824" y="535630"/>
                  <a:pt x="28493" y="520258"/>
                </a:cubicBezTo>
                <a:lnTo>
                  <a:pt x="35434" y="479385"/>
                </a:lnTo>
                <a:lnTo>
                  <a:pt x="5714" y="450418"/>
                </a:lnTo>
                <a:cubicBezTo>
                  <a:pt x="-5498" y="439489"/>
                  <a:pt x="731" y="420386"/>
                  <a:pt x="16214" y="418164"/>
                </a:cubicBezTo>
                <a:lnTo>
                  <a:pt x="57323" y="412211"/>
                </a:lnTo>
                <a:lnTo>
                  <a:pt x="75742" y="374981"/>
                </a:lnTo>
                <a:cubicBezTo>
                  <a:pt x="79213" y="368006"/>
                  <a:pt x="85953" y="364497"/>
                  <a:pt x="92694" y="364485"/>
                </a:cubicBezTo>
                <a:close/>
                <a:moveTo>
                  <a:pt x="514886" y="364461"/>
                </a:moveTo>
                <a:cubicBezTo>
                  <a:pt x="513640" y="364461"/>
                  <a:pt x="526192" y="363483"/>
                  <a:pt x="531890" y="374948"/>
                </a:cubicBezTo>
                <a:lnTo>
                  <a:pt x="550317" y="412185"/>
                </a:lnTo>
                <a:lnTo>
                  <a:pt x="591357" y="418139"/>
                </a:lnTo>
                <a:cubicBezTo>
                  <a:pt x="606935" y="420361"/>
                  <a:pt x="613078" y="439468"/>
                  <a:pt x="601861" y="450400"/>
                </a:cubicBezTo>
                <a:lnTo>
                  <a:pt x="572128" y="479372"/>
                </a:lnTo>
                <a:lnTo>
                  <a:pt x="579161" y="520253"/>
                </a:lnTo>
                <a:cubicBezTo>
                  <a:pt x="581831" y="535805"/>
                  <a:pt x="565451" y="547358"/>
                  <a:pt x="551653" y="540160"/>
                </a:cubicBezTo>
                <a:lnTo>
                  <a:pt x="514886" y="520875"/>
                </a:lnTo>
                <a:lnTo>
                  <a:pt x="478120" y="540160"/>
                </a:lnTo>
                <a:cubicBezTo>
                  <a:pt x="464233" y="547447"/>
                  <a:pt x="447942" y="535627"/>
                  <a:pt x="450612" y="520253"/>
                </a:cubicBezTo>
                <a:lnTo>
                  <a:pt x="457645" y="479372"/>
                </a:lnTo>
                <a:lnTo>
                  <a:pt x="427912" y="450400"/>
                </a:lnTo>
                <a:cubicBezTo>
                  <a:pt x="416695" y="439468"/>
                  <a:pt x="422927" y="420361"/>
                  <a:pt x="438416" y="418139"/>
                </a:cubicBezTo>
                <a:lnTo>
                  <a:pt x="479545" y="412185"/>
                </a:lnTo>
                <a:lnTo>
                  <a:pt x="497883" y="374948"/>
                </a:lnTo>
                <a:cubicBezTo>
                  <a:pt x="501088" y="368549"/>
                  <a:pt x="507676" y="364461"/>
                  <a:pt x="514886" y="364461"/>
                </a:cubicBezTo>
                <a:close/>
                <a:moveTo>
                  <a:pt x="303790" y="181283"/>
                </a:moveTo>
                <a:cubicBezTo>
                  <a:pt x="384063" y="181283"/>
                  <a:pt x="449296" y="246442"/>
                  <a:pt x="449296" y="326624"/>
                </a:cubicBezTo>
                <a:cubicBezTo>
                  <a:pt x="449296" y="337025"/>
                  <a:pt x="440842" y="345559"/>
                  <a:pt x="430429" y="345559"/>
                </a:cubicBezTo>
                <a:lnTo>
                  <a:pt x="177240" y="345559"/>
                </a:lnTo>
                <a:cubicBezTo>
                  <a:pt x="166738" y="345559"/>
                  <a:pt x="158284" y="337025"/>
                  <a:pt x="158284" y="326624"/>
                </a:cubicBezTo>
                <a:cubicBezTo>
                  <a:pt x="158284" y="246442"/>
                  <a:pt x="223606" y="181283"/>
                  <a:pt x="303790" y="181283"/>
                </a:cubicBezTo>
                <a:close/>
                <a:moveTo>
                  <a:pt x="303755" y="0"/>
                </a:moveTo>
                <a:cubicBezTo>
                  <a:pt x="347112" y="0"/>
                  <a:pt x="382259" y="35100"/>
                  <a:pt x="382259" y="78398"/>
                </a:cubicBezTo>
                <a:cubicBezTo>
                  <a:pt x="382259" y="121696"/>
                  <a:pt x="347112" y="156796"/>
                  <a:pt x="303755" y="156796"/>
                </a:cubicBezTo>
                <a:cubicBezTo>
                  <a:pt x="260398" y="156796"/>
                  <a:pt x="225251" y="121696"/>
                  <a:pt x="225251" y="78398"/>
                </a:cubicBezTo>
                <a:cubicBezTo>
                  <a:pt x="225251" y="35100"/>
                  <a:pt x="260398" y="0"/>
                  <a:pt x="3037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1" name="stomach_160992">
            <a:extLst>
              <a:ext uri="{FF2B5EF4-FFF2-40B4-BE49-F238E27FC236}">
                <a16:creationId xmlns:a16="http://schemas.microsoft.com/office/drawing/2014/main" id="{15C45256-D560-70D3-C018-E15D608E27B5}"/>
              </a:ext>
            </a:extLst>
          </p:cNvPr>
          <p:cNvSpPr/>
          <p:nvPr/>
        </p:nvSpPr>
        <p:spPr>
          <a:xfrm>
            <a:off x="6912340" y="4273941"/>
            <a:ext cx="375095" cy="353455"/>
          </a:xfrm>
          <a:custGeom>
            <a:avLst/>
            <a:gdLst>
              <a:gd name="T0" fmla="*/ 5929 w 6981"/>
              <a:gd name="T1" fmla="*/ 2080 h 6588"/>
              <a:gd name="T2" fmla="*/ 2558 w 6981"/>
              <a:gd name="T3" fmla="*/ 247 h 6588"/>
              <a:gd name="T4" fmla="*/ 1356 w 6981"/>
              <a:gd name="T5" fmla="*/ 121 h 6588"/>
              <a:gd name="T6" fmla="*/ 413 w 6981"/>
              <a:gd name="T7" fmla="*/ 889 h 6588"/>
              <a:gd name="T8" fmla="*/ 1052 w 6981"/>
              <a:gd name="T9" fmla="*/ 3041 h 6588"/>
              <a:gd name="T10" fmla="*/ 1326 w 6981"/>
              <a:gd name="T11" fmla="*/ 3191 h 6588"/>
              <a:gd name="T12" fmla="*/ 1078 w 6981"/>
              <a:gd name="T13" fmla="*/ 3653 h 6588"/>
              <a:gd name="T14" fmla="*/ 2289 w 6981"/>
              <a:gd name="T15" fmla="*/ 6439 h 6588"/>
              <a:gd name="T16" fmla="*/ 3070 w 6981"/>
              <a:gd name="T17" fmla="*/ 6588 h 6588"/>
              <a:gd name="T18" fmla="*/ 5062 w 6981"/>
              <a:gd name="T19" fmla="*/ 5223 h 6588"/>
              <a:gd name="T20" fmla="*/ 5118 w 6981"/>
              <a:gd name="T21" fmla="*/ 5063 h 6588"/>
              <a:gd name="T22" fmla="*/ 5236 w 6981"/>
              <a:gd name="T23" fmla="*/ 5068 h 6588"/>
              <a:gd name="T24" fmla="*/ 6568 w 6981"/>
              <a:gd name="T25" fmla="*/ 4235 h 6588"/>
              <a:gd name="T26" fmla="*/ 5929 w 6981"/>
              <a:gd name="T27" fmla="*/ 2080 h 6588"/>
              <a:gd name="T28" fmla="*/ 1586 w 6981"/>
              <a:gd name="T29" fmla="*/ 3852 h 6588"/>
              <a:gd name="T30" fmla="*/ 3072 w 6981"/>
              <a:gd name="T31" fmla="*/ 2833 h 6588"/>
              <a:gd name="T32" fmla="*/ 3392 w 6981"/>
              <a:gd name="T33" fmla="*/ 2867 h 6588"/>
              <a:gd name="T34" fmla="*/ 2244 w 6981"/>
              <a:gd name="T35" fmla="*/ 5811 h 6588"/>
              <a:gd name="T36" fmla="*/ 1586 w 6981"/>
              <a:gd name="T37" fmla="*/ 3852 h 6588"/>
              <a:gd name="T38" fmla="*/ 4554 w 6981"/>
              <a:gd name="T39" fmla="*/ 5024 h 6588"/>
              <a:gd name="T40" fmla="*/ 3069 w 6981"/>
              <a:gd name="T41" fmla="*/ 6043 h 6588"/>
              <a:gd name="T42" fmla="*/ 2749 w 6981"/>
              <a:gd name="T43" fmla="*/ 6009 h 6588"/>
              <a:gd name="T44" fmla="*/ 3897 w 6981"/>
              <a:gd name="T45" fmla="*/ 3065 h 6588"/>
              <a:gd name="T46" fmla="*/ 4554 w 6981"/>
              <a:gd name="T47" fmla="*/ 5024 h 6588"/>
              <a:gd name="T48" fmla="*/ 6088 w 6981"/>
              <a:gd name="T49" fmla="*/ 3976 h 6588"/>
              <a:gd name="T50" fmla="*/ 5208 w 6981"/>
              <a:gd name="T51" fmla="*/ 4523 h 6588"/>
              <a:gd name="T52" fmla="*/ 3852 w 6981"/>
              <a:gd name="T53" fmla="*/ 2439 h 6588"/>
              <a:gd name="T54" fmla="*/ 3070 w 6981"/>
              <a:gd name="T55" fmla="*/ 2289 h 6588"/>
              <a:gd name="T56" fmla="*/ 1706 w 6981"/>
              <a:gd name="T57" fmla="*/ 2779 h 6588"/>
              <a:gd name="T58" fmla="*/ 1312 w 6981"/>
              <a:gd name="T59" fmla="*/ 2564 h 6588"/>
              <a:gd name="T60" fmla="*/ 893 w 6981"/>
              <a:gd name="T61" fmla="*/ 1147 h 6588"/>
              <a:gd name="T62" fmla="*/ 1510 w 6981"/>
              <a:gd name="T63" fmla="*/ 643 h 6588"/>
              <a:gd name="T64" fmla="*/ 2297 w 6981"/>
              <a:gd name="T65" fmla="*/ 725 h 6588"/>
              <a:gd name="T66" fmla="*/ 5666 w 6981"/>
              <a:gd name="T67" fmla="*/ 2559 h 6588"/>
              <a:gd name="T68" fmla="*/ 6088 w 6981"/>
              <a:gd name="T69" fmla="*/ 3976 h 6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981" h="6588">
                <a:moveTo>
                  <a:pt x="5929" y="2080"/>
                </a:moveTo>
                <a:lnTo>
                  <a:pt x="2558" y="247"/>
                </a:lnTo>
                <a:cubicBezTo>
                  <a:pt x="2188" y="45"/>
                  <a:pt x="1760" y="0"/>
                  <a:pt x="1356" y="121"/>
                </a:cubicBezTo>
                <a:cubicBezTo>
                  <a:pt x="949" y="241"/>
                  <a:pt x="614" y="515"/>
                  <a:pt x="413" y="889"/>
                </a:cubicBezTo>
                <a:cubicBezTo>
                  <a:pt x="0" y="1659"/>
                  <a:pt x="285" y="2625"/>
                  <a:pt x="1052" y="3041"/>
                </a:cubicBezTo>
                <a:lnTo>
                  <a:pt x="1326" y="3191"/>
                </a:lnTo>
                <a:cubicBezTo>
                  <a:pt x="1228" y="3332"/>
                  <a:pt x="1144" y="3487"/>
                  <a:pt x="1078" y="3653"/>
                </a:cubicBezTo>
                <a:cubicBezTo>
                  <a:pt x="648" y="4756"/>
                  <a:pt x="1190" y="6005"/>
                  <a:pt x="2289" y="6439"/>
                </a:cubicBezTo>
                <a:cubicBezTo>
                  <a:pt x="2540" y="6537"/>
                  <a:pt x="2802" y="6588"/>
                  <a:pt x="3070" y="6588"/>
                </a:cubicBezTo>
                <a:cubicBezTo>
                  <a:pt x="3957" y="6588"/>
                  <a:pt x="4740" y="6052"/>
                  <a:pt x="5062" y="5223"/>
                </a:cubicBezTo>
                <a:cubicBezTo>
                  <a:pt x="5084" y="5169"/>
                  <a:pt x="5101" y="5116"/>
                  <a:pt x="5118" y="5063"/>
                </a:cubicBezTo>
                <a:cubicBezTo>
                  <a:pt x="5158" y="5065"/>
                  <a:pt x="5197" y="5068"/>
                  <a:pt x="5236" y="5068"/>
                </a:cubicBezTo>
                <a:cubicBezTo>
                  <a:pt x="5784" y="5068"/>
                  <a:pt x="6284" y="4764"/>
                  <a:pt x="6568" y="4235"/>
                </a:cubicBezTo>
                <a:cubicBezTo>
                  <a:pt x="6981" y="3463"/>
                  <a:pt x="6696" y="2497"/>
                  <a:pt x="5929" y="2080"/>
                </a:cubicBezTo>
                <a:close/>
                <a:moveTo>
                  <a:pt x="1586" y="3852"/>
                </a:moveTo>
                <a:cubicBezTo>
                  <a:pt x="1828" y="3233"/>
                  <a:pt x="2410" y="2833"/>
                  <a:pt x="3072" y="2833"/>
                </a:cubicBezTo>
                <a:cubicBezTo>
                  <a:pt x="3180" y="2833"/>
                  <a:pt x="3286" y="2844"/>
                  <a:pt x="3392" y="2867"/>
                </a:cubicBezTo>
                <a:lnTo>
                  <a:pt x="2244" y="5811"/>
                </a:lnTo>
                <a:cubicBezTo>
                  <a:pt x="1592" y="5413"/>
                  <a:pt x="1298" y="4589"/>
                  <a:pt x="1586" y="3852"/>
                </a:cubicBezTo>
                <a:close/>
                <a:moveTo>
                  <a:pt x="4554" y="5024"/>
                </a:moveTo>
                <a:cubicBezTo>
                  <a:pt x="4313" y="5643"/>
                  <a:pt x="3730" y="6043"/>
                  <a:pt x="3069" y="6043"/>
                </a:cubicBezTo>
                <a:cubicBezTo>
                  <a:pt x="2961" y="6043"/>
                  <a:pt x="2854" y="6032"/>
                  <a:pt x="2749" y="6009"/>
                </a:cubicBezTo>
                <a:lnTo>
                  <a:pt x="3897" y="3065"/>
                </a:lnTo>
                <a:cubicBezTo>
                  <a:pt x="4549" y="3463"/>
                  <a:pt x="4842" y="4288"/>
                  <a:pt x="4554" y="5024"/>
                </a:cubicBezTo>
                <a:close/>
                <a:moveTo>
                  <a:pt x="6088" y="3976"/>
                </a:moveTo>
                <a:cubicBezTo>
                  <a:pt x="5894" y="4335"/>
                  <a:pt x="5569" y="4533"/>
                  <a:pt x="5208" y="4523"/>
                </a:cubicBezTo>
                <a:cubicBezTo>
                  <a:pt x="5241" y="3635"/>
                  <a:pt x="4720" y="2780"/>
                  <a:pt x="3852" y="2439"/>
                </a:cubicBezTo>
                <a:cubicBezTo>
                  <a:pt x="3601" y="2340"/>
                  <a:pt x="3338" y="2289"/>
                  <a:pt x="3070" y="2289"/>
                </a:cubicBezTo>
                <a:cubicBezTo>
                  <a:pt x="2558" y="2289"/>
                  <a:pt x="2081" y="2468"/>
                  <a:pt x="1706" y="2779"/>
                </a:cubicBezTo>
                <a:lnTo>
                  <a:pt x="1312" y="2564"/>
                </a:lnTo>
                <a:cubicBezTo>
                  <a:pt x="808" y="2289"/>
                  <a:pt x="620" y="1655"/>
                  <a:pt x="893" y="1147"/>
                </a:cubicBezTo>
                <a:cubicBezTo>
                  <a:pt x="1025" y="901"/>
                  <a:pt x="1245" y="721"/>
                  <a:pt x="1510" y="643"/>
                </a:cubicBezTo>
                <a:cubicBezTo>
                  <a:pt x="1776" y="564"/>
                  <a:pt x="2054" y="593"/>
                  <a:pt x="2297" y="725"/>
                </a:cubicBezTo>
                <a:lnTo>
                  <a:pt x="5666" y="2559"/>
                </a:lnTo>
                <a:cubicBezTo>
                  <a:pt x="6173" y="2833"/>
                  <a:pt x="6361" y="3468"/>
                  <a:pt x="6088" y="3976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2" name="矩形: 圆顶角 81">
            <a:extLst>
              <a:ext uri="{FF2B5EF4-FFF2-40B4-BE49-F238E27FC236}">
                <a16:creationId xmlns:a16="http://schemas.microsoft.com/office/drawing/2014/main" id="{DCD1A2F6-CBA7-4A7F-EA0B-24C5EC977F4B}"/>
              </a:ext>
            </a:extLst>
          </p:cNvPr>
          <p:cNvSpPr/>
          <p:nvPr/>
        </p:nvSpPr>
        <p:spPr>
          <a:xfrm rot="16200000">
            <a:off x="12774464" y="2974108"/>
            <a:ext cx="880315" cy="457665"/>
          </a:xfrm>
          <a:prstGeom prst="round2SameRect">
            <a:avLst>
              <a:gd name="adj1" fmla="val 3592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accent3"/>
                </a:solidFill>
                <a:ea typeface="MiSans Normal" panose="00000500000000000000" pitchFamily="2" charset="-122"/>
              </a:rPr>
              <a:t>创新性</a:t>
            </a:r>
          </a:p>
        </p:txBody>
      </p:sp>
      <p:sp>
        <p:nvSpPr>
          <p:cNvPr id="83" name="矩形: 圆顶角 82">
            <a:extLst>
              <a:ext uri="{FF2B5EF4-FFF2-40B4-BE49-F238E27FC236}">
                <a16:creationId xmlns:a16="http://schemas.microsoft.com/office/drawing/2014/main" id="{DB036F7E-D9F9-60F7-3797-1CF54CAC2E70}"/>
              </a:ext>
            </a:extLst>
          </p:cNvPr>
          <p:cNvSpPr/>
          <p:nvPr/>
        </p:nvSpPr>
        <p:spPr>
          <a:xfrm rot="16200000">
            <a:off x="12774464" y="3950745"/>
            <a:ext cx="880315" cy="457665"/>
          </a:xfrm>
          <a:prstGeom prst="round2SameRect">
            <a:avLst>
              <a:gd name="adj1" fmla="val 3592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accent3"/>
                </a:solidFill>
                <a:ea typeface="MiSans Normal" panose="00000500000000000000" pitchFamily="2" charset="-122"/>
              </a:rPr>
              <a:t>有效性</a:t>
            </a:r>
          </a:p>
        </p:txBody>
      </p:sp>
      <p:sp>
        <p:nvSpPr>
          <p:cNvPr id="84" name="矩形: 圆顶角 83">
            <a:extLst>
              <a:ext uri="{FF2B5EF4-FFF2-40B4-BE49-F238E27FC236}">
                <a16:creationId xmlns:a16="http://schemas.microsoft.com/office/drawing/2014/main" id="{EC5F8F7E-A190-56D4-2D51-053DF868A2BF}"/>
              </a:ext>
            </a:extLst>
          </p:cNvPr>
          <p:cNvSpPr/>
          <p:nvPr/>
        </p:nvSpPr>
        <p:spPr>
          <a:xfrm rot="16200000">
            <a:off x="12774464" y="5904017"/>
            <a:ext cx="880315" cy="457665"/>
          </a:xfrm>
          <a:prstGeom prst="round2SameRect">
            <a:avLst>
              <a:gd name="adj1" fmla="val 35925"/>
              <a:gd name="adj2" fmla="val 0"/>
            </a:avLst>
          </a:prstGeom>
          <a:gradFill flip="none" rotWithShape="1">
            <a:gsLst>
              <a:gs pos="98000">
                <a:schemeClr val="accent3"/>
              </a:gs>
              <a:gs pos="0">
                <a:schemeClr val="accent3">
                  <a:lumMod val="75000"/>
                </a:scheme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schemeClr val="accent3">
                <a:lumMod val="50000"/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9178"/>
            <a:r>
              <a:rPr lang="zh-CN" altLang="en-US" sz="140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公平性</a:t>
            </a:r>
            <a:r>
              <a:rPr lang="en-US" altLang="zh-CN" sz="140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(1)</a:t>
            </a:r>
            <a:endParaRPr lang="zh-CN" altLang="en-US" sz="1400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5" name="矩形: 圆顶角 84">
            <a:extLst>
              <a:ext uri="{FF2B5EF4-FFF2-40B4-BE49-F238E27FC236}">
                <a16:creationId xmlns:a16="http://schemas.microsoft.com/office/drawing/2014/main" id="{16D1B0C1-96E1-2C3E-E7C6-7C3190B049D6}"/>
              </a:ext>
            </a:extLst>
          </p:cNvPr>
          <p:cNvSpPr/>
          <p:nvPr/>
        </p:nvSpPr>
        <p:spPr>
          <a:xfrm rot="16200000">
            <a:off x="12637248" y="1860254"/>
            <a:ext cx="1154748" cy="457665"/>
          </a:xfrm>
          <a:prstGeom prst="round2SameRect">
            <a:avLst>
              <a:gd name="adj1" fmla="val 3592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accent3"/>
                </a:solidFill>
                <a:ea typeface="MiSans Normal" panose="00000500000000000000" pitchFamily="2" charset="-122"/>
              </a:rPr>
              <a:t>基础信息</a:t>
            </a:r>
          </a:p>
        </p:txBody>
      </p:sp>
      <p:sp>
        <p:nvSpPr>
          <p:cNvPr id="86" name="矩形: 圆顶角 85">
            <a:extLst>
              <a:ext uri="{FF2B5EF4-FFF2-40B4-BE49-F238E27FC236}">
                <a16:creationId xmlns:a16="http://schemas.microsoft.com/office/drawing/2014/main" id="{CF1ECB71-C26E-69A8-5A29-7639A7C3D452}"/>
              </a:ext>
            </a:extLst>
          </p:cNvPr>
          <p:cNvSpPr/>
          <p:nvPr/>
        </p:nvSpPr>
        <p:spPr>
          <a:xfrm rot="16200000">
            <a:off x="12774464" y="4927382"/>
            <a:ext cx="880315" cy="457665"/>
          </a:xfrm>
          <a:prstGeom prst="round2SameRect">
            <a:avLst>
              <a:gd name="adj1" fmla="val 3592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kern="0" dirty="0">
                <a:solidFill>
                  <a:schemeClr val="accent3"/>
                </a:solidFill>
                <a:ea typeface="MiSans Normal" panose="00000500000000000000" pitchFamily="2" charset="-122"/>
              </a:rPr>
              <a:t>安全性</a:t>
            </a:r>
          </a:p>
        </p:txBody>
      </p:sp>
    </p:spTree>
    <p:extLst>
      <p:ext uri="{BB962C8B-B14F-4D97-AF65-F5344CB8AC3E}">
        <p14:creationId xmlns:p14="http://schemas.microsoft.com/office/powerpoint/2010/main" val="17248264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  <p:tag name="THINKCELLPRESENTATIONDONOTDELETE" val="&lt;?xml version=&quot;1.0&quot; encoding=&quot;UTF-16&quot; standalone=&quot;yes&quot;?&gt;&lt;root reqver=&quot;32687&quot;&gt;&lt;version val=&quot;38678&quot;/&gt;&lt;CPresentation id=&quot;1&quot;&gt;&lt;m_precDefaultOrdinal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Ordinal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8&quot;&gt;&lt;elem m_fUsage=&quot;3.87559000000000031250E+00&quot;&gt;&lt;m_msothmcolidx val=&quot;0&quot;/&gt;&lt;m_rgb r=&quot;C0&quot; g=&quot;00&quot; b=&quot;00&quot;/&gt;&lt;/elem&gt;&lt;elem m_fUsage=&quot;1.25744255010000038908E+00&quot;&gt;&lt;m_msothmcolidx val=&quot;0&quot;/&gt;&lt;m_rgb r=&quot;00&quot; g=&quot;58&quot; b=&quot;99&quot;/&gt;&lt;/elem&gt;&lt;elem m_fUsage=&quot;9.21818064293408290233E-01&quot;&gt;&lt;m_msothmcolidx val=&quot;0&quot;/&gt;&lt;m_rgb r=&quot;54&quot; g=&quot;82&quot; b=&quot;35&quot;/&gt;&lt;/elem&gt;&lt;elem m_fUsage=&quot;8.50426715403900024270E-01&quot;&gt;&lt;m_msothmcolidx val=&quot;0&quot;/&gt;&lt;m_rgb r=&quot;29&quot; g=&quot;BA&quot; b=&quot;74&quot;/&gt;&lt;/elem&gt;&lt;elem m_fUsage=&quot;8.10000000000000053291E-01&quot;&gt;&lt;m_msothmcolidx val=&quot;0&quot;/&gt;&lt;m_rgb r=&quot;00&quot; g=&quot;5A&quot; b=&quot;9B&quot;/&gt;&lt;/elem&gt;&lt;elem m_fUsage=&quot;5.31441000000000163261E-01&quot;&gt;&lt;m_msothmcolidx val=&quot;0&quot;/&gt;&lt;m_rgb r=&quot;F4&quot; g=&quot;B1&quot; b=&quot;83&quot;/&gt;&lt;/elem&gt;&lt;elem m_fUsage=&quot;3.87420489000000145552E-01&quot;&gt;&lt;m_msothmcolidx val=&quot;0&quot;/&gt;&lt;m_rgb r=&quot;00&quot; g=&quot;43&quot; b=&quot;75&quot;/&gt;&lt;/elem&gt;&lt;elem m_fUsage=&quot;1.50094635296999151519E-01&quot;&gt;&lt;m_msothmcolidx val=&quot;0&quot;/&gt;&lt;m_rgb r=&quot;84&quot; g=&quot;97&quot; b=&quot;B0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ic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ic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ic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ic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ic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ic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ic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ic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1_wYEVxRt5dPbeURAio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cX8AM1LE3MyvSmVt8OZ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plK5.iL5N4V.abNaQjX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C8mC.6Ab5qnUMcUkm25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r6KBPMD7bK09__i6iMT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nQUJnxJ4xB98sGhJs_x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cRaqI1xlZY5TaLHazNO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55jy6CGvKKuvZS8eTX22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JhyV3L12n_xa0EkYuKW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u0kH9LEYR0Z.dPN2WO.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blurAY8Bu7FTROCOc4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3v1rtiYeDMnaA6MuCpCa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8o47tAvKd8K8ICF4wjuN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h6Ui0XX3ZG5c7N4MAZM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ico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ico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ico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ic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ic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icon"/>
</p:tagLst>
</file>

<file path=ppt/theme/theme1.xml><?xml version="1.0" encoding="utf-8"?>
<a:theme xmlns:a="http://schemas.openxmlformats.org/drawingml/2006/main" name="Vanflyta">
  <a:themeElements>
    <a:clrScheme name="Custom 84">
      <a:dk1>
        <a:srgbClr val="000000"/>
      </a:dk1>
      <a:lt1>
        <a:srgbClr val="FFFFFF"/>
      </a:lt1>
      <a:dk2>
        <a:srgbClr val="56585A"/>
      </a:dk2>
      <a:lt2>
        <a:srgbClr val="B0B2B1"/>
      </a:lt2>
      <a:accent1>
        <a:srgbClr val="D0202E"/>
      </a:accent1>
      <a:accent2>
        <a:srgbClr val="35246C"/>
      </a:accent2>
      <a:accent3>
        <a:srgbClr val="37B5E5"/>
      </a:accent3>
      <a:accent4>
        <a:srgbClr val="DADB24"/>
      </a:accent4>
      <a:accent5>
        <a:srgbClr val="56585A"/>
      </a:accent5>
      <a:accent6>
        <a:srgbClr val="B0B2B1"/>
      </a:accent6>
      <a:hlink>
        <a:srgbClr val="D0202E"/>
      </a:hlink>
      <a:folHlink>
        <a:srgbClr val="35246C"/>
      </a:folHlink>
    </a:clrScheme>
    <a:fontScheme name="自定义 1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Bef>
            <a:spcPts val="1000"/>
          </a:spcBef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anflyta Template v2 DB" id="{A47F046D-231C-7442-84BF-AC74488F793B}" vid="{4D1DB992-2BF4-D941-B861-F4B2690154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B4405388302448AC93228F6D7238DD" ma:contentTypeVersion="2" ma:contentTypeDescription="Create a new document." ma:contentTypeScope="" ma:versionID="f23473099b3d6a7229d22fa91dd0094e">
  <xsd:schema xmlns:xsd="http://www.w3.org/2001/XMLSchema" xmlns:xs="http://www.w3.org/2001/XMLSchema" xmlns:p="http://schemas.microsoft.com/office/2006/metadata/properties" xmlns:ns2="c8f7f558-73f3-46e3-9b5d-736346e67f76" targetNamespace="http://schemas.microsoft.com/office/2006/metadata/properties" ma:root="true" ma:fieldsID="2dc2145ca5750a676ce2533c1ec03cdd" ns2:_="">
    <xsd:import namespace="c8f7f558-73f3-46e3-9b5d-736346e67f76"/>
    <xsd:element name="properties">
      <xsd:complexType>
        <xsd:sequence>
          <xsd:element name="documentManagement">
            <xsd:complexType>
              <xsd:all>
                <xsd:element ref="ns2:_x0031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7f558-73f3-46e3-9b5d-736346e67f76" elementFormDefault="qualified">
    <xsd:import namespace="http://schemas.microsoft.com/office/2006/documentManagement/types"/>
    <xsd:import namespace="http://schemas.microsoft.com/office/infopath/2007/PartnerControls"/>
    <xsd:element name="_x0031_" ma:index="8" nillable="true" ma:displayName="1" ma:format="Dropdown" ma:internalName="_x0031_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c8f7f558-73f3-46e3-9b5d-736346e67f7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B2A5BB-FA61-4B65-8296-54888C9A47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f7f558-73f3-46e3-9b5d-736346e67f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F703CC-7B18-4C0A-A9BA-D6F38CEC1A67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c8f7f558-73f3-46e3-9b5d-736346e67f76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C606880-082B-489E-A6D3-6A0C99F127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41076</TotalTime>
  <Words>3082</Words>
  <Application>Microsoft Office PowerPoint</Application>
  <PresentationFormat>自定义</PresentationFormat>
  <Paragraphs>368</Paragraphs>
  <Slides>10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F</vt:lpstr>
      <vt:lpstr>MiSans Normal</vt:lpstr>
      <vt:lpstr>mp-quote</vt:lpstr>
      <vt:lpstr>等线</vt:lpstr>
      <vt:lpstr>Arial</vt:lpstr>
      <vt:lpstr>Calibri</vt:lpstr>
      <vt:lpstr>Times New Roman</vt:lpstr>
      <vt:lpstr>Wingdings</vt:lpstr>
      <vt:lpstr>Vanflyta</vt:lpstr>
      <vt:lpstr>think-cell 幻灯片</vt:lpstr>
      <vt:lpstr>盐酸奎扎替尼片（维复泰® ）</vt:lpstr>
      <vt:lpstr>奎扎替尼是中国首个且唯一用于 FLT3-ITD突变AML患者一线治疗的高选择性抑制剂，显著提升患者生存获益，填补临床空白，为患者带来适宜性更高且有效的治疗选择</vt:lpstr>
      <vt:lpstr>FLT3-ITD突变是AML重要不良预后标志物，一线治疗无靶向药可及，现有治疗获益不足</vt:lpstr>
      <vt:lpstr>奎扎替尼为用于一线治疗的FLT3-ITD高选择性抑制剂，与非活性构象稳定结合， IC50达皮摩尔级水平</vt:lpstr>
      <vt:lpstr>作为全球首个可用于AML患者一线全治疗阶段的FLT3抑制剂，填补国家认定的临床药品短缺空白，获FDA优先审评</vt:lpstr>
      <vt:lpstr>一线FLT3-ITD突变AML患者mOS长达32个月，显著降低复发风险</vt:lpstr>
      <vt:lpstr>国内外指南最高等级推荐，较目录内其他靶点药品，对患者预后提升最显著</vt:lpstr>
      <vt:lpstr>安全性可控，上市后未发现新的安全性问题</vt:lpstr>
      <vt:lpstr>填补临床空白，强效且安全可控，基金影响有限，医保易管理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Xie, Yiyi (IBD)</dc:creator>
  <cp:lastModifiedBy>Cheng, Xingnuo / 程星诺 (市场准入部 策略&amp;卫生经济科)</cp:lastModifiedBy>
  <cp:revision>2961</cp:revision>
  <cp:lastPrinted>2025-03-27T06:12:43Z</cp:lastPrinted>
  <dcterms:created xsi:type="dcterms:W3CDTF">2021-08-25T03:04:04Z</dcterms:created>
  <dcterms:modified xsi:type="dcterms:W3CDTF">2026-06-08T14:57:13Z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TopsCleaned">
    <vt:lpwstr>True</vt:lpwstr>
  </property>
  <property fmtid="{D5CDD505-2E9C-101B-9397-08002B2CF9AE}" pid="3" name="GSBrandName">
    <vt:lpwstr>IBD</vt:lpwstr>
  </property>
  <property fmtid="{D5CDD505-2E9C-101B-9397-08002B2CF9AE}" pid="4" name="Project">
    <vt:lpwstr>ibdroot</vt:lpwstr>
  </property>
  <property fmtid="{D5CDD505-2E9C-101B-9397-08002B2CF9AE}" pid="5" name="GSTocLevels">
    <vt:lpwstr>Section;Appendix</vt:lpwstr>
  </property>
  <property fmtid="{D5CDD505-2E9C-101B-9397-08002B2CF9AE}" pid="6" name="GSTocPageNumbers">
    <vt:lpwstr>False</vt:lpwstr>
  </property>
  <property fmtid="{D5CDD505-2E9C-101B-9397-08002B2CF9AE}" pid="7" name="AutoSectionNumbering">
    <vt:lpwstr>False</vt:lpwstr>
  </property>
  <property fmtid="{D5CDD505-2E9C-101B-9397-08002B2CF9AE}" pid="8" name="ShowHideDoctop">
    <vt:lpwstr>False</vt:lpwstr>
  </property>
  <property fmtid="{D5CDD505-2E9C-101B-9397-08002B2CF9AE}" pid="9" name="ShowHideSafeCopyFrame">
    <vt:lpwstr>False</vt:lpwstr>
  </property>
  <property fmtid="{D5CDD505-2E9C-101B-9397-08002B2CF9AE}" pid="10" name="KSOProductBuildVer">
    <vt:lpwstr>2052-3.1.1.4956</vt:lpwstr>
  </property>
  <property fmtid="{D5CDD505-2E9C-101B-9397-08002B2CF9AE}" pid="11" name="MSIP_Label_f3891618-cbe7-4aeb-bae2-46cacbd4ab0f_Enabled">
    <vt:lpwstr>true</vt:lpwstr>
  </property>
  <property fmtid="{D5CDD505-2E9C-101B-9397-08002B2CF9AE}" pid="12" name="MSIP_Label_f3891618-cbe7-4aeb-bae2-46cacbd4ab0f_SetDate">
    <vt:lpwstr>2026-05-27T07:34:46Z</vt:lpwstr>
  </property>
  <property fmtid="{D5CDD505-2E9C-101B-9397-08002B2CF9AE}" pid="13" name="MSIP_Label_f3891618-cbe7-4aeb-bae2-46cacbd4ab0f_Method">
    <vt:lpwstr>Privileged</vt:lpwstr>
  </property>
  <property fmtid="{D5CDD505-2E9C-101B-9397-08002B2CF9AE}" pid="14" name="MSIP_Label_f3891618-cbe7-4aeb-bae2-46cacbd4ab0f_Name">
    <vt:lpwstr>内部公开 Internal Share (D3)</vt:lpwstr>
  </property>
  <property fmtid="{D5CDD505-2E9C-101B-9397-08002B2CF9AE}" pid="15" name="MSIP_Label_f3891618-cbe7-4aeb-bae2-46cacbd4ab0f_SiteId">
    <vt:lpwstr>68ad275d-e682-495f-b9fa-dcfb22875390</vt:lpwstr>
  </property>
  <property fmtid="{D5CDD505-2E9C-101B-9397-08002B2CF9AE}" pid="16" name="MSIP_Label_f3891618-cbe7-4aeb-bae2-46cacbd4ab0f_ActionId">
    <vt:lpwstr>60741790-2459-445d-bd83-e1ae7a3656e8</vt:lpwstr>
  </property>
  <property fmtid="{D5CDD505-2E9C-101B-9397-08002B2CF9AE}" pid="17" name="MSIP_Label_f3891618-cbe7-4aeb-bae2-46cacbd4ab0f_ContentBits">
    <vt:lpwstr>3</vt:lpwstr>
  </property>
  <property fmtid="{D5CDD505-2E9C-101B-9397-08002B2CF9AE}" pid="18" name="MSIP_Label_f3891618-cbe7-4aeb-bae2-46cacbd4ab0f_Tag">
    <vt:lpwstr>10, 0, 1, 1</vt:lpwstr>
  </property>
  <property fmtid="{D5CDD505-2E9C-101B-9397-08002B2CF9AE}" pid="19" name="ClassificationContentMarkingFooterLocations">
    <vt:lpwstr>6_Pitchbook-A4US:7\Office 主题​​:11</vt:lpwstr>
  </property>
  <property fmtid="{D5CDD505-2E9C-101B-9397-08002B2CF9AE}" pid="20" name="ClassificationContentMarkingFooterText">
    <vt:lpwstr>内部 Internal (D3)</vt:lpwstr>
  </property>
  <property fmtid="{D5CDD505-2E9C-101B-9397-08002B2CF9AE}" pid="21" name="ClassificationContentMarkingHeaderLocations">
    <vt:lpwstr>6_Pitchbook-A4US:5\Office 主题​​:10</vt:lpwstr>
  </property>
  <property fmtid="{D5CDD505-2E9C-101B-9397-08002B2CF9AE}" pid="22" name="ClassificationContentMarkingHeaderText">
    <vt:lpwstr>内部 Internal (D3)</vt:lpwstr>
  </property>
  <property fmtid="{D5CDD505-2E9C-101B-9397-08002B2CF9AE}" pid="23" name="ContentTypeId">
    <vt:lpwstr>0x010100ECB4405388302448AC93228F6D7238DD</vt:lpwstr>
  </property>
</Properties>
</file>