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1051" r:id="rId4"/>
    <p:sldId id="1034" r:id="rId5"/>
    <p:sldId id="1061" r:id="rId6"/>
    <p:sldId id="1059" r:id="rId8"/>
    <p:sldId id="1065" r:id="rId9"/>
    <p:sldId id="1062" r:id="rId10"/>
    <p:sldId id="1063" r:id="rId11"/>
    <p:sldId id="1064"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56" d="100"/>
          <a:sy n="56" d="100"/>
        </p:scale>
        <p:origin x="1065" y="4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96252\Desktop\&#21307;&#20445;\&#26032;&#24314;%20XLS%20&#24037;&#20316;&#349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680" b="1" i="0" u="none" strike="noStrike" kern="1200" baseline="0">
                <a:solidFill>
                  <a:schemeClr val="tx1">
                    <a:lumMod val="75000"/>
                    <a:lumOff val="25000"/>
                  </a:schemeClr>
                </a:solidFill>
                <a:latin typeface="+mn-lt"/>
                <a:ea typeface="+mn-ea"/>
                <a:cs typeface="+mn-cs"/>
              </a:defRPr>
            </a:pPr>
            <a:r>
              <a:rPr lang="zh-CN" altLang="en-US" sz="1680"/>
              <a:t>两种方式治疗后症状最严重患者人数变化</a:t>
            </a:r>
            <a:endParaRPr lang="zh-CN" altLang="en-US" sz="1680"/>
          </a:p>
        </c:rich>
      </c:tx>
      <c:layout/>
      <c:overlay val="0"/>
      <c:spPr>
        <a:noFill/>
        <a:ln>
          <a:noFill/>
        </a:ln>
        <a:effectLst/>
      </c:spPr>
    </c:title>
    <c:autoTitleDeleted val="0"/>
    <c:plotArea>
      <c:layout>
        <c:manualLayout>
          <c:layoutTarget val="inner"/>
          <c:xMode val="edge"/>
          <c:yMode val="edge"/>
          <c:x val="0.0588947368421053"/>
          <c:y val="0.178703703703704"/>
          <c:w val="0.912157894736842"/>
          <c:h val="0.606805555555556"/>
        </c:manualLayout>
      </c:layout>
      <c:barChart>
        <c:barDir val="col"/>
        <c:grouping val="clustered"/>
        <c:varyColors val="0"/>
        <c:ser>
          <c:idx val="0"/>
          <c:order val="0"/>
          <c:tx>
            <c:strRef>
              <c:f>'[新建 XLS 工作表.xls]Sheet1'!$E$7</c:f>
              <c:strCache>
                <c:ptCount val="1"/>
                <c:pt idx="0">
                  <c:v>治疗前</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工作表.xls]Sheet1'!$F$6:$G$6</c:f>
              <c:strCache>
                <c:ptCount val="2"/>
                <c:pt idx="0">
                  <c:v>A组</c:v>
                </c:pt>
                <c:pt idx="1">
                  <c:v>B组</c:v>
                </c:pt>
              </c:strCache>
            </c:strRef>
          </c:cat>
          <c:val>
            <c:numRef>
              <c:f>'[新建 XLS 工作表.xls]Sheet1'!$F$7:$G$7</c:f>
              <c:numCache>
                <c:formatCode>General</c:formatCode>
                <c:ptCount val="2"/>
                <c:pt idx="0">
                  <c:v>15</c:v>
                </c:pt>
                <c:pt idx="1">
                  <c:v>17</c:v>
                </c:pt>
              </c:numCache>
            </c:numRef>
          </c:val>
        </c:ser>
        <c:ser>
          <c:idx val="1"/>
          <c:order val="1"/>
          <c:tx>
            <c:strRef>
              <c:f>'[新建 XLS 工作表.xls]Sheet1'!$E$8</c:f>
              <c:strCache>
                <c:ptCount val="1"/>
                <c:pt idx="0">
                  <c:v>治疗后</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 工作表.xls]Sheet1'!$F$6:$G$6</c:f>
              <c:strCache>
                <c:ptCount val="2"/>
                <c:pt idx="0">
                  <c:v>A组</c:v>
                </c:pt>
                <c:pt idx="1">
                  <c:v>B组</c:v>
                </c:pt>
              </c:strCache>
            </c:strRef>
          </c:cat>
          <c:val>
            <c:numRef>
              <c:f>'[新建 XLS 工作表.xls]Sheet1'!$F$8:$G$8</c:f>
              <c:numCache>
                <c:formatCode>General</c:formatCode>
                <c:ptCount val="2"/>
                <c:pt idx="0">
                  <c:v>0</c:v>
                </c:pt>
                <c:pt idx="1">
                  <c:v>5</c:v>
                </c:pt>
              </c:numCache>
            </c:numRef>
          </c:val>
        </c:ser>
        <c:dLbls>
          <c:showLegendKey val="0"/>
          <c:showVal val="1"/>
          <c:showCatName val="0"/>
          <c:showSerName val="0"/>
          <c:showPercent val="0"/>
          <c:showBubbleSize val="0"/>
        </c:dLbls>
        <c:gapWidth val="246"/>
        <c:overlap val="-28"/>
        <c:axId val="52463048"/>
        <c:axId val="852066737"/>
      </c:barChart>
      <c:catAx>
        <c:axId val="524630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852066737"/>
        <c:crosses val="autoZero"/>
        <c:auto val="1"/>
        <c:lblAlgn val="ctr"/>
        <c:lblOffset val="100"/>
        <c:noMultiLvlLbl val="0"/>
      </c:catAx>
      <c:valAx>
        <c:axId val="852066737"/>
        <c:scaling>
          <c:orientation val="minMax"/>
        </c:scaling>
        <c:delete val="0"/>
        <c:axPos val="l"/>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crossAx val="52463048"/>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4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b34416ae-9ee0-46fa-b584-7e86a658e4ec}"/>
      </c:ext>
    </c:extLst>
  </c:chart>
  <c:spPr>
    <a:solidFill>
      <a:schemeClr val="bg1"/>
    </a:solidFill>
    <a:ln w="9525" cap="flat" cmpd="sng" algn="ctr">
      <a:solidFill>
        <a:schemeClr val="tx1">
          <a:lumMod val="15000"/>
          <a:lumOff val="85000"/>
        </a:schemeClr>
      </a:solidFill>
      <a:round/>
    </a:ln>
    <a:effectLst/>
  </c:spPr>
  <c:txPr>
    <a:bodyPr/>
    <a:lstStyle/>
    <a:p>
      <a:pPr>
        <a:defRPr lang="zh-CN" sz="14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DCBA4-FA64-4FB3-BFB8-AFBFC80A8E7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A72A0-B88C-4206-8882-843A8F106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44A72A0-B88C-4206-8882-843A8F106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44A72A0-B88C-4206-8882-843A8F106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EF2DE7-C9DA-42FD-9061-D5A547CF7FE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5F4D5AF-7F1C-40BD-B6B0-5F4A1C43E5C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EF2DE7-C9DA-42FD-9061-D5A547CF7FE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F4D5AF-7F1C-40BD-B6B0-5F4A1C43E5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image" Target="../media/image3.png"/><Relationship Id="rId34" Type="http://schemas.openxmlformats.org/officeDocument/2006/relationships/slideLayout" Target="../slideLayouts/slideLayout6.xml"/><Relationship Id="rId33" Type="http://schemas.openxmlformats.org/officeDocument/2006/relationships/image" Target="../media/image2.png"/><Relationship Id="rId32" Type="http://schemas.openxmlformats.org/officeDocument/2006/relationships/image" Target="../media/image5.svg"/><Relationship Id="rId31" Type="http://schemas.openxmlformats.org/officeDocument/2006/relationships/image" Target="../media/image4.png"/><Relationship Id="rId30" Type="http://schemas.openxmlformats.org/officeDocument/2006/relationships/tags" Target="../tags/tag29.xml"/><Relationship Id="rId3" Type="http://schemas.openxmlformats.org/officeDocument/2006/relationships/tags" Target="../tags/tag3.xml"/><Relationship Id="rId29" Type="http://schemas.openxmlformats.org/officeDocument/2006/relationships/tags" Target="../tags/tag28.xml"/><Relationship Id="rId28" Type="http://schemas.openxmlformats.org/officeDocument/2006/relationships/tags" Target="../tags/tag27.xml"/><Relationship Id="rId27" Type="http://schemas.openxmlformats.org/officeDocument/2006/relationships/tags" Target="../tags/tag26.xml"/><Relationship Id="rId26" Type="http://schemas.openxmlformats.org/officeDocument/2006/relationships/tags" Target="../tags/tag25.xml"/><Relationship Id="rId25" Type="http://schemas.openxmlformats.org/officeDocument/2006/relationships/tags" Target="../tags/tag24.xml"/><Relationship Id="rId24" Type="http://schemas.openxmlformats.org/officeDocument/2006/relationships/tags" Target="../tags/tag23.xml"/><Relationship Id="rId23" Type="http://schemas.openxmlformats.org/officeDocument/2006/relationships/tags" Target="../tags/tag22.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2.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2" Type="http://schemas.openxmlformats.org/officeDocument/2006/relationships/slideLayout" Target="../slideLayouts/slideLayout2.xml"/><Relationship Id="rId11" Type="http://schemas.openxmlformats.org/officeDocument/2006/relationships/image" Target="../media/image2.png"/><Relationship Id="rId10" Type="http://schemas.openxmlformats.org/officeDocument/2006/relationships/tags" Target="../tags/tag39.xml"/><Relationship Id="rId1" Type="http://schemas.openxmlformats.org/officeDocument/2006/relationships/tags" Target="../tags/tag3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139297" y="1060346"/>
            <a:ext cx="9144000" cy="1202598"/>
          </a:xfrm>
        </p:spPr>
        <p:txBody>
          <a:bodyPr>
            <a:normAutofit fontScale="90000"/>
          </a:bodyPr>
          <a:lstStyle/>
          <a:p>
            <a:r>
              <a:rPr lang="zh-CN" altLang="en-US" b="1" dirty="0"/>
              <a:t>盐酸非索非那定口服混悬液</a:t>
            </a:r>
            <a:endParaRPr lang="zh-CN" altLang="en-US" b="1" dirty="0"/>
          </a:p>
        </p:txBody>
      </p:sp>
      <p:pic>
        <p:nvPicPr>
          <p:cNvPr id="4" name="图片 3"/>
          <p:cNvPicPr>
            <a:picLocks noChangeAspect="1"/>
          </p:cNvPicPr>
          <p:nvPr/>
        </p:nvPicPr>
        <p:blipFill>
          <a:blip r:embed="rId1"/>
          <a:stretch>
            <a:fillRect/>
          </a:stretch>
        </p:blipFill>
        <p:spPr>
          <a:xfrm>
            <a:off x="341216" y="2022748"/>
            <a:ext cx="2128520" cy="4015102"/>
          </a:xfrm>
          <a:prstGeom prst="rect">
            <a:avLst/>
          </a:prstGeom>
        </p:spPr>
      </p:pic>
      <p:sp>
        <p:nvSpPr>
          <p:cNvPr id="5" name="文本框 4"/>
          <p:cNvSpPr txBox="1"/>
          <p:nvPr/>
        </p:nvSpPr>
        <p:spPr>
          <a:xfrm>
            <a:off x="4366572" y="4595057"/>
            <a:ext cx="5492757" cy="584775"/>
          </a:xfrm>
          <a:prstGeom prst="rect">
            <a:avLst/>
          </a:prstGeom>
          <a:noFill/>
        </p:spPr>
        <p:txBody>
          <a:bodyPr wrap="square" rtlCol="0">
            <a:spAutoFit/>
          </a:bodyPr>
          <a:lstStyle/>
          <a:p>
            <a:r>
              <a:rPr lang="zh-CN" altLang="en-US" sz="3200" b="1" dirty="0"/>
              <a:t>广州南新制药有限公司</a:t>
            </a:r>
            <a:endParaRPr lang="zh-CN" altLang="en-US" sz="3200" b="1" dirty="0"/>
          </a:p>
        </p:txBody>
      </p:sp>
      <p:pic>
        <p:nvPicPr>
          <p:cNvPr id="7" name="图片 6"/>
          <p:cNvPicPr>
            <a:picLocks noChangeAspect="1"/>
          </p:cNvPicPr>
          <p:nvPr/>
        </p:nvPicPr>
        <p:blipFill>
          <a:blip r:embed="rId2"/>
          <a:srcRect l="1542" t="11959" r="86262" b="79938"/>
          <a:stretch>
            <a:fillRect/>
          </a:stretch>
        </p:blipFill>
        <p:spPr>
          <a:xfrm>
            <a:off x="10357502" y="204852"/>
            <a:ext cx="1486969" cy="5557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5DD3DB80-B894-403A-B48E-6FDC1A72010E}" type="slidenum">
              <a:rPr lang="zh-CN" altLang="en-US" smtClean="0"/>
            </a:fld>
            <a:endParaRPr lang="zh-CN" altLang="en-US" dirty="0"/>
          </a:p>
        </p:txBody>
      </p:sp>
      <p:sp>
        <p:nvSpPr>
          <p:cNvPr id="12" name="文本框 11"/>
          <p:cNvSpPr txBox="1"/>
          <p:nvPr/>
        </p:nvSpPr>
        <p:spPr>
          <a:xfrm>
            <a:off x="6119680" y="3582599"/>
            <a:ext cx="184731" cy="400110"/>
          </a:xfrm>
          <a:prstGeom prst="rect">
            <a:avLst/>
          </a:prstGeom>
          <a:noFill/>
        </p:spPr>
        <p:txBody>
          <a:bodyPr wrap="none" rtlCol="0">
            <a:spAutoFit/>
          </a:bodyPr>
          <a:lstStyle/>
          <a:p>
            <a:endParaRPr lang="zh-CN" altLang="en-US" sz="2000" b="1" dirty="0"/>
          </a:p>
        </p:txBody>
      </p:sp>
      <p:sp>
        <p:nvSpPr>
          <p:cNvPr id="44" name="文本框 43"/>
          <p:cNvSpPr txBox="1"/>
          <p:nvPr/>
        </p:nvSpPr>
        <p:spPr>
          <a:xfrm>
            <a:off x="0" y="481596"/>
            <a:ext cx="12191999" cy="707886"/>
          </a:xfrm>
          <a:prstGeom prst="rect">
            <a:avLst/>
          </a:prstGeom>
          <a:noFill/>
        </p:spPr>
        <p:txBody>
          <a:bodyPr wrap="square">
            <a:spAutoFit/>
          </a:bodyPr>
          <a:lstStyle/>
          <a:p>
            <a:pPr algn="ctr"/>
            <a:r>
              <a:rPr lang="zh-CN" altLang="en-US" sz="4000" b="1" dirty="0">
                <a:latin typeface="+mj-ea"/>
                <a:ea typeface="+mj-ea"/>
              </a:rPr>
              <a:t>盐酸非索非那定口服混悬液</a:t>
            </a:r>
            <a:endParaRPr lang="en-US" altLang="zh-CN" sz="4000" b="1" dirty="0">
              <a:solidFill>
                <a:srgbClr val="FF0000"/>
              </a:solidFill>
              <a:latin typeface="+mj-ea"/>
              <a:ea typeface="+mj-ea"/>
            </a:endParaRPr>
          </a:p>
        </p:txBody>
      </p:sp>
      <p:sp>
        <p:nvSpPr>
          <p:cNvPr id="4" name="矩形 3"/>
          <p:cNvSpPr/>
          <p:nvPr/>
        </p:nvSpPr>
        <p:spPr>
          <a:xfrm>
            <a:off x="1340298" y="2560944"/>
            <a:ext cx="2858135" cy="3096895"/>
          </a:xfrm>
          <a:prstGeom prst="rect">
            <a:avLst/>
          </a:prstGeom>
          <a:solidFill>
            <a:schemeClr val="bg2">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p>
        </p:txBody>
      </p:sp>
      <p:grpSp>
        <p:nvGrpSpPr>
          <p:cNvPr id="13" name="组合 12"/>
          <p:cNvGrpSpPr/>
          <p:nvPr>
            <p:custDataLst>
              <p:tags r:id="rId1"/>
            </p:custDataLst>
          </p:nvPr>
        </p:nvGrpSpPr>
        <p:grpSpPr>
          <a:xfrm>
            <a:off x="5521773" y="1393179"/>
            <a:ext cx="5484495" cy="1016635"/>
            <a:chOff x="5738324" y="1661766"/>
            <a:chExt cx="4339590" cy="1264040"/>
          </a:xfrm>
        </p:grpSpPr>
        <p:sp>
          <p:nvSpPr>
            <p:cNvPr id="63" name="MH_Other_1"/>
            <p:cNvSpPr/>
            <p:nvPr>
              <p:custDataLst>
                <p:tags r:id="rId2"/>
              </p:custDataLst>
            </p:nvPr>
          </p:nvSpPr>
          <p:spPr bwMode="auto">
            <a:xfrm>
              <a:off x="5943687" y="1827635"/>
              <a:ext cx="3870807" cy="805303"/>
            </a:xfrm>
            <a:custGeom>
              <a:avLst/>
              <a:gdLst>
                <a:gd name="T0" fmla="*/ 2147483646 w 3244"/>
                <a:gd name="T1" fmla="*/ 2147483646 h 674"/>
                <a:gd name="T2" fmla="*/ 2147483646 w 3244"/>
                <a:gd name="T3" fmla="*/ 2147483646 h 674"/>
                <a:gd name="T4" fmla="*/ 2147483646 w 3244"/>
                <a:gd name="T5" fmla="*/ 0 h 674"/>
                <a:gd name="T6" fmla="*/ 2147483646 w 3244"/>
                <a:gd name="T7" fmla="*/ 0 h 674"/>
                <a:gd name="T8" fmla="*/ 0 w 3244"/>
                <a:gd name="T9" fmla="*/ 2147483646 h 674"/>
                <a:gd name="T10" fmla="*/ 2147483646 w 3244"/>
                <a:gd name="T11" fmla="*/ 2147483646 h 674"/>
                <a:gd name="T12" fmla="*/ 2147483646 w 3244"/>
                <a:gd name="T13" fmla="*/ 2147483646 h 6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039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64" name="MH_Other_2"/>
            <p:cNvPicPr>
              <a:picLocks noChangeAspect="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1661766"/>
              <a:ext cx="4339590" cy="126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组合 64"/>
            <p:cNvGrpSpPr/>
            <p:nvPr/>
          </p:nvGrpSpPr>
          <p:grpSpPr>
            <a:xfrm>
              <a:off x="6108394" y="2075420"/>
              <a:ext cx="515662" cy="309732"/>
              <a:chOff x="5515929" y="2199931"/>
              <a:chExt cx="515662" cy="309732"/>
            </a:xfrm>
          </p:grpSpPr>
          <p:sp>
            <p:nvSpPr>
              <p:cNvPr id="68" name="MH_Other_11"/>
              <p:cNvSpPr>
                <a:spLocks noEditPoints="1"/>
              </p:cNvSpPr>
              <p:nvPr>
                <p:custDataLst>
                  <p:tags r:id="rId5"/>
                </p:custDataLst>
              </p:nvPr>
            </p:nvSpPr>
            <p:spPr bwMode="auto">
              <a:xfrm>
                <a:off x="5715162" y="2199931"/>
                <a:ext cx="316429" cy="309732"/>
              </a:xfrm>
              <a:custGeom>
                <a:avLst/>
                <a:gdLst>
                  <a:gd name="T0" fmla="*/ 2147483646 w 117"/>
                  <a:gd name="T1" fmla="*/ 2147483646 h 116"/>
                  <a:gd name="T2" fmla="*/ 2147483646 w 117"/>
                  <a:gd name="T3" fmla="*/ 2147483646 h 116"/>
                  <a:gd name="T4" fmla="*/ 2147483646 w 117"/>
                  <a:gd name="T5" fmla="*/ 2147483646 h 116"/>
                  <a:gd name="T6" fmla="*/ 2147483646 w 117"/>
                  <a:gd name="T7" fmla="*/ 2147483646 h 116"/>
                  <a:gd name="T8" fmla="*/ 2147483646 w 117"/>
                  <a:gd name="T9" fmla="*/ 2147483646 h 116"/>
                  <a:gd name="T10" fmla="*/ 2147483646 w 117"/>
                  <a:gd name="T11" fmla="*/ 2147483646 h 116"/>
                  <a:gd name="T12" fmla="*/ 2147483646 w 117"/>
                  <a:gd name="T13" fmla="*/ 2147483646 h 116"/>
                  <a:gd name="T14" fmla="*/ 2147483646 w 117"/>
                  <a:gd name="T15" fmla="*/ 2147483646 h 116"/>
                  <a:gd name="T16" fmla="*/ 2147483646 w 117"/>
                  <a:gd name="T17" fmla="*/ 2147483646 h 116"/>
                  <a:gd name="T18" fmla="*/ 2147483646 w 117"/>
                  <a:gd name="T19" fmla="*/ 2147483646 h 116"/>
                  <a:gd name="T20" fmla="*/ 2147483646 w 117"/>
                  <a:gd name="T21" fmla="*/ 2147483646 h 116"/>
                  <a:gd name="T22" fmla="*/ 2147483646 w 117"/>
                  <a:gd name="T23" fmla="*/ 2147483646 h 116"/>
                  <a:gd name="T24" fmla="*/ 2147483646 w 117"/>
                  <a:gd name="T25" fmla="*/ 2147483646 h 116"/>
                  <a:gd name="T26" fmla="*/ 2147483646 w 117"/>
                  <a:gd name="T27" fmla="*/ 2147483646 h 116"/>
                  <a:gd name="T28" fmla="*/ 2147483646 w 117"/>
                  <a:gd name="T29" fmla="*/ 2147483646 h 116"/>
                  <a:gd name="T30" fmla="*/ 0 w 117"/>
                  <a:gd name="T31" fmla="*/ 2147483646 h 116"/>
                  <a:gd name="T32" fmla="*/ 2147483646 w 117"/>
                  <a:gd name="T33" fmla="*/ 2147483646 h 116"/>
                  <a:gd name="T34" fmla="*/ 2147483646 w 117"/>
                  <a:gd name="T35" fmla="*/ 2147483646 h 116"/>
                  <a:gd name="T36" fmla="*/ 2147483646 w 117"/>
                  <a:gd name="T37" fmla="*/ 2147483646 h 116"/>
                  <a:gd name="T38" fmla="*/ 2147483646 w 117"/>
                  <a:gd name="T39" fmla="*/ 2147483646 h 116"/>
                  <a:gd name="T40" fmla="*/ 2147483646 w 117"/>
                  <a:gd name="T41" fmla="*/ 2147483646 h 116"/>
                  <a:gd name="T42" fmla="*/ 2147483646 w 117"/>
                  <a:gd name="T43" fmla="*/ 2147483646 h 116"/>
                  <a:gd name="T44" fmla="*/ 2147483646 w 117"/>
                  <a:gd name="T45" fmla="*/ 2147483646 h 116"/>
                  <a:gd name="T46" fmla="*/ 2147483646 w 117"/>
                  <a:gd name="T47" fmla="*/ 2147483646 h 116"/>
                  <a:gd name="T48" fmla="*/ 2147483646 w 117"/>
                  <a:gd name="T49" fmla="*/ 2147483646 h 116"/>
                  <a:gd name="T50" fmla="*/ 2147483646 w 117"/>
                  <a:gd name="T51" fmla="*/ 2147483646 h 116"/>
                  <a:gd name="T52" fmla="*/ 2147483646 w 117"/>
                  <a:gd name="T53" fmla="*/ 2147483646 h 116"/>
                  <a:gd name="T54" fmla="*/ 2147483646 w 117"/>
                  <a:gd name="T55" fmla="*/ 2147483646 h 116"/>
                  <a:gd name="T56" fmla="*/ 2147483646 w 117"/>
                  <a:gd name="T57" fmla="*/ 2147483646 h 116"/>
                  <a:gd name="T58" fmla="*/ 2147483646 w 117"/>
                  <a:gd name="T59" fmla="*/ 2147483646 h 116"/>
                  <a:gd name="T60" fmla="*/ 2147483646 w 117"/>
                  <a:gd name="T61" fmla="*/ 2147483646 h 116"/>
                  <a:gd name="T62" fmla="*/ 2147483646 w 117"/>
                  <a:gd name="T63" fmla="*/ 2147483646 h 116"/>
                  <a:gd name="T64" fmla="*/ 2147483646 w 117"/>
                  <a:gd name="T65" fmla="*/ 2147483646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9" name="MH_Other_12"/>
              <p:cNvSpPr>
                <a:spLocks noEditPoints="1"/>
              </p:cNvSpPr>
              <p:nvPr>
                <p:custDataLst>
                  <p:tags r:id="rId6"/>
                </p:custDataLst>
              </p:nvPr>
            </p:nvSpPr>
            <p:spPr bwMode="auto">
              <a:xfrm>
                <a:off x="5515929" y="2295362"/>
                <a:ext cx="207604" cy="205929"/>
              </a:xfrm>
              <a:custGeom>
                <a:avLst/>
                <a:gdLst>
                  <a:gd name="T0" fmla="*/ 2147483646 w 77"/>
                  <a:gd name="T1" fmla="*/ 2147483646 h 77"/>
                  <a:gd name="T2" fmla="*/ 2147483646 w 77"/>
                  <a:gd name="T3" fmla="*/ 2147483646 h 77"/>
                  <a:gd name="T4" fmla="*/ 2147483646 w 77"/>
                  <a:gd name="T5" fmla="*/ 2147483646 h 77"/>
                  <a:gd name="T6" fmla="*/ 2147483646 w 77"/>
                  <a:gd name="T7" fmla="*/ 2147483646 h 77"/>
                  <a:gd name="T8" fmla="*/ 2147483646 w 77"/>
                  <a:gd name="T9" fmla="*/ 2147483646 h 77"/>
                  <a:gd name="T10" fmla="*/ 2147483646 w 77"/>
                  <a:gd name="T11" fmla="*/ 2147483646 h 77"/>
                  <a:gd name="T12" fmla="*/ 2147483646 w 77"/>
                  <a:gd name="T13" fmla="*/ 2147483646 h 77"/>
                  <a:gd name="T14" fmla="*/ 2147483646 w 77"/>
                  <a:gd name="T15" fmla="*/ 2147483646 h 77"/>
                  <a:gd name="T16" fmla="*/ 2147483646 w 77"/>
                  <a:gd name="T17" fmla="*/ 2147483646 h 77"/>
                  <a:gd name="T18" fmla="*/ 2147483646 w 77"/>
                  <a:gd name="T19" fmla="*/ 0 h 77"/>
                  <a:gd name="T20" fmla="*/ 2147483646 w 77"/>
                  <a:gd name="T21" fmla="*/ 2147483646 h 77"/>
                  <a:gd name="T22" fmla="*/ 2147483646 w 77"/>
                  <a:gd name="T23" fmla="*/ 2147483646 h 77"/>
                  <a:gd name="T24" fmla="*/ 2147483646 w 77"/>
                  <a:gd name="T25" fmla="*/ 2147483646 h 77"/>
                  <a:gd name="T26" fmla="*/ 2147483646 w 77"/>
                  <a:gd name="T27" fmla="*/ 2147483646 h 77"/>
                  <a:gd name="T28" fmla="*/ 2147483646 w 77"/>
                  <a:gd name="T29" fmla="*/ 2147483646 h 77"/>
                  <a:gd name="T30" fmla="*/ 2147483646 w 77"/>
                  <a:gd name="T31" fmla="*/ 2147483646 h 77"/>
                  <a:gd name="T32" fmla="*/ 2147483646 w 77"/>
                  <a:gd name="T33" fmla="*/ 2147483646 h 77"/>
                  <a:gd name="T34" fmla="*/ 2147483646 w 77"/>
                  <a:gd name="T35" fmla="*/ 2147483646 h 77"/>
                  <a:gd name="T36" fmla="*/ 2147483646 w 77"/>
                  <a:gd name="T37" fmla="*/ 2147483646 h 77"/>
                  <a:gd name="T38" fmla="*/ 0 w 77"/>
                  <a:gd name="T39" fmla="*/ 2147483646 h 77"/>
                  <a:gd name="T40" fmla="*/ 2147483646 w 77"/>
                  <a:gd name="T41" fmla="*/ 2147483646 h 77"/>
                  <a:gd name="T42" fmla="*/ 2147483646 w 77"/>
                  <a:gd name="T43" fmla="*/ 2147483646 h 77"/>
                  <a:gd name="T44" fmla="*/ 2147483646 w 77"/>
                  <a:gd name="T45" fmla="*/ 2147483646 h 77"/>
                  <a:gd name="T46" fmla="*/ 2147483646 w 77"/>
                  <a:gd name="T47" fmla="*/ 2147483646 h 77"/>
                  <a:gd name="T48" fmla="*/ 2147483646 w 77"/>
                  <a:gd name="T49" fmla="*/ 2147483646 h 77"/>
                  <a:gd name="T50" fmla="*/ 2147483646 w 77"/>
                  <a:gd name="T51" fmla="*/ 2147483646 h 77"/>
                  <a:gd name="T52" fmla="*/ 2147483646 w 77"/>
                  <a:gd name="T53" fmla="*/ 2147483646 h 77"/>
                  <a:gd name="T54" fmla="*/ 2147483646 w 77"/>
                  <a:gd name="T55" fmla="*/ 2147483646 h 77"/>
                  <a:gd name="T56" fmla="*/ 2147483646 w 77"/>
                  <a:gd name="T57" fmla="*/ 2147483646 h 77"/>
                  <a:gd name="T58" fmla="*/ 2147483646 w 77"/>
                  <a:gd name="T59" fmla="*/ 2147483646 h 77"/>
                  <a:gd name="T60" fmla="*/ 2147483646 w 77"/>
                  <a:gd name="T61" fmla="*/ 2147483646 h 77"/>
                  <a:gd name="T62" fmla="*/ 2147483646 w 77"/>
                  <a:gd name="T63" fmla="*/ 2147483646 h 77"/>
                  <a:gd name="T64" fmla="*/ 2147483646 w 77"/>
                  <a:gd name="T65" fmla="*/ 2147483646 h 77"/>
                  <a:gd name="T66" fmla="*/ 2147483646 w 77"/>
                  <a:gd name="T67" fmla="*/ 2147483646 h 77"/>
                  <a:gd name="T68" fmla="*/ 2147483646 w 77"/>
                  <a:gd name="T69" fmla="*/ 2147483646 h 77"/>
                  <a:gd name="T70" fmla="*/ 2147483646 w 77"/>
                  <a:gd name="T71" fmla="*/ 2147483646 h 77"/>
                  <a:gd name="T72" fmla="*/ 2147483646 w 77"/>
                  <a:gd name="T73" fmla="*/ 2147483646 h 77"/>
                  <a:gd name="T74" fmla="*/ 2147483646 w 77"/>
                  <a:gd name="T75" fmla="*/ 2147483646 h 77"/>
                  <a:gd name="T76" fmla="*/ 2147483646 w 77"/>
                  <a:gd name="T77" fmla="*/ 2147483646 h 77"/>
                  <a:gd name="T78" fmla="*/ 2147483646 w 77"/>
                  <a:gd name="T79" fmla="*/ 2147483646 h 77"/>
                  <a:gd name="T80" fmla="*/ 2147483646 w 77"/>
                  <a:gd name="T81" fmla="*/ 2147483646 h 77"/>
                  <a:gd name="T82" fmla="*/ 2147483646 w 77"/>
                  <a:gd name="T83" fmla="*/ 2147483646 h 77"/>
                  <a:gd name="T84" fmla="*/ 2147483646 w 77"/>
                  <a:gd name="T85" fmla="*/ 2147483646 h 77"/>
                  <a:gd name="T86" fmla="*/ 2147483646 w 77"/>
                  <a:gd name="T87" fmla="*/ 2147483646 h 77"/>
                  <a:gd name="T88" fmla="*/ 2147483646 w 77"/>
                  <a:gd name="T89" fmla="*/ 2147483646 h 77"/>
                  <a:gd name="T90" fmla="*/ 2147483646 w 77"/>
                  <a:gd name="T91" fmla="*/ 2147483646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66" name="MH_Other_17"/>
            <p:cNvSpPr txBox="1">
              <a:spLocks noChangeArrowheads="1"/>
            </p:cNvSpPr>
            <p:nvPr>
              <p:custDataLst>
                <p:tags r:id="rId7"/>
              </p:custDataLst>
            </p:nvPr>
          </p:nvSpPr>
          <p:spPr bwMode="auto">
            <a:xfrm>
              <a:off x="7083040" y="2067998"/>
              <a:ext cx="487200" cy="48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MH_Text_1"/>
            <p:cNvSpPr txBox="1"/>
            <p:nvPr>
              <p:custDataLst>
                <p:tags r:id="rId8"/>
              </p:custDataLst>
            </p:nvPr>
          </p:nvSpPr>
          <p:spPr>
            <a:xfrm>
              <a:off x="7627271" y="2032774"/>
              <a:ext cx="1967807" cy="550097"/>
            </a:xfrm>
            <a:prstGeom prst="rect">
              <a:avLst/>
            </a:prstGeom>
            <a:noFill/>
          </p:spPr>
          <p:txBody>
            <a:bodyPr wrap="square" lIns="0" tIns="0" rIns="0" bIns="0" rtlCol="0" anchor="t" anchorCtr="0">
              <a:spAutoFit/>
            </a:bodyPr>
            <a:lstStyle/>
            <a:p>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药品基本信息</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custDataLst>
              <p:tags r:id="rId9"/>
            </p:custDataLst>
          </p:nvPr>
        </p:nvGrpSpPr>
        <p:grpSpPr>
          <a:xfrm>
            <a:off x="5521773" y="2319043"/>
            <a:ext cx="5594350" cy="1252855"/>
            <a:chOff x="5659023" y="2843769"/>
            <a:chExt cx="4337188" cy="1180153"/>
          </a:xfrm>
        </p:grpSpPr>
        <p:sp>
          <p:nvSpPr>
            <p:cNvPr id="58" name="MH_Other_5"/>
            <p:cNvSpPr/>
            <p:nvPr>
              <p:custDataLst>
                <p:tags r:id="rId10"/>
              </p:custDataLst>
            </p:nvPr>
          </p:nvSpPr>
          <p:spPr bwMode="auto">
            <a:xfrm>
              <a:off x="5943687" y="3009638"/>
              <a:ext cx="3870807" cy="805303"/>
            </a:xfrm>
            <a:custGeom>
              <a:avLst/>
              <a:gdLst>
                <a:gd name="T0" fmla="*/ 2147483646 w 3244"/>
                <a:gd name="T1" fmla="*/ 2147483646 h 675"/>
                <a:gd name="T2" fmla="*/ 2147483646 w 3244"/>
                <a:gd name="T3" fmla="*/ 2147483646 h 675"/>
                <a:gd name="T4" fmla="*/ 2147483646 w 3244"/>
                <a:gd name="T5" fmla="*/ 0 h 675"/>
                <a:gd name="T6" fmla="*/ 2147483646 w 3244"/>
                <a:gd name="T7" fmla="*/ 0 h 675"/>
                <a:gd name="T8" fmla="*/ 0 w 3244"/>
                <a:gd name="T9" fmla="*/ 2147483646 h 675"/>
                <a:gd name="T10" fmla="*/ 2147483646 w 3244"/>
                <a:gd name="T11" fmla="*/ 2147483646 h 675"/>
                <a:gd name="T12" fmla="*/ 2147483646 w 3244"/>
                <a:gd name="T13" fmla="*/ 2147483646 h 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0390"/>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59" name="MH_Other_6"/>
            <p:cNvPicPr>
              <a:picLocks noChangeAspect="1"/>
            </p:cNvPicPr>
            <p:nvPr>
              <p:custDataLst>
                <p:tags r:id="rId11"/>
              </p:custDataLst>
            </p:nvPr>
          </p:nvPicPr>
          <p:blipFill>
            <a:blip r:embed="rId4">
              <a:extLst>
                <a:ext uri="{28A0092B-C50C-407E-A947-70E740481C1C}">
                  <a14:useLocalDpi xmlns:a14="http://schemas.microsoft.com/office/drawing/2010/main" val="0"/>
                </a:ext>
              </a:extLst>
            </a:blip>
            <a:srcRect/>
            <a:stretch>
              <a:fillRect/>
            </a:stretch>
          </p:blipFill>
          <p:spPr bwMode="auto">
            <a:xfrm>
              <a:off x="5659023" y="2843769"/>
              <a:ext cx="4337188" cy="118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MH_Other_16"/>
            <p:cNvSpPr>
              <a:spLocks noEditPoints="1"/>
            </p:cNvSpPr>
            <p:nvPr>
              <p:custDataLst>
                <p:tags r:id="rId12"/>
              </p:custDataLst>
            </p:nvPr>
          </p:nvSpPr>
          <p:spPr bwMode="auto">
            <a:xfrm>
              <a:off x="6075453" y="3251564"/>
              <a:ext cx="445344" cy="321451"/>
            </a:xfrm>
            <a:custGeom>
              <a:avLst/>
              <a:gdLst>
                <a:gd name="T0" fmla="*/ 2147483646 w 165"/>
                <a:gd name="T1" fmla="*/ 2147483646 h 121"/>
                <a:gd name="T2" fmla="*/ 2147483646 w 165"/>
                <a:gd name="T3" fmla="*/ 2147483646 h 121"/>
                <a:gd name="T4" fmla="*/ 2147483646 w 165"/>
                <a:gd name="T5" fmla="*/ 2147483646 h 121"/>
                <a:gd name="T6" fmla="*/ 2147483646 w 165"/>
                <a:gd name="T7" fmla="*/ 2147483646 h 121"/>
                <a:gd name="T8" fmla="*/ 2147483646 w 165"/>
                <a:gd name="T9" fmla="*/ 2147483646 h 121"/>
                <a:gd name="T10" fmla="*/ 2147483646 w 165"/>
                <a:gd name="T11" fmla="*/ 2147483646 h 121"/>
                <a:gd name="T12" fmla="*/ 2147483646 w 165"/>
                <a:gd name="T13" fmla="*/ 2147483646 h 121"/>
                <a:gd name="T14" fmla="*/ 2147483646 w 165"/>
                <a:gd name="T15" fmla="*/ 2147483646 h 121"/>
                <a:gd name="T16" fmla="*/ 2147483646 w 165"/>
                <a:gd name="T17" fmla="*/ 2147483646 h 121"/>
                <a:gd name="T18" fmla="*/ 2147483646 w 165"/>
                <a:gd name="T19" fmla="*/ 2147483646 h 121"/>
                <a:gd name="T20" fmla="*/ 2147483646 w 165"/>
                <a:gd name="T21" fmla="*/ 2147483646 h 121"/>
                <a:gd name="T22" fmla="*/ 2147483646 w 165"/>
                <a:gd name="T23" fmla="*/ 2147483646 h 121"/>
                <a:gd name="T24" fmla="*/ 2147483646 w 165"/>
                <a:gd name="T25" fmla="*/ 2147483646 h 121"/>
                <a:gd name="T26" fmla="*/ 2147483646 w 165"/>
                <a:gd name="T27" fmla="*/ 2147483646 h 121"/>
                <a:gd name="T28" fmla="*/ 2147483646 w 165"/>
                <a:gd name="T29" fmla="*/ 2147483646 h 121"/>
                <a:gd name="T30" fmla="*/ 2147483646 w 165"/>
                <a:gd name="T31" fmla="*/ 2147483646 h 121"/>
                <a:gd name="T32" fmla="*/ 2147483646 w 165"/>
                <a:gd name="T33" fmla="*/ 2147483646 h 121"/>
                <a:gd name="T34" fmla="*/ 2147483646 w 165"/>
                <a:gd name="T35" fmla="*/ 2147483646 h 121"/>
                <a:gd name="T36" fmla="*/ 2147483646 w 165"/>
                <a:gd name="T37" fmla="*/ 2147483646 h 121"/>
                <a:gd name="T38" fmla="*/ 2147483646 w 165"/>
                <a:gd name="T39" fmla="*/ 2147483646 h 121"/>
                <a:gd name="T40" fmla="*/ 2147483646 w 165"/>
                <a:gd name="T41" fmla="*/ 2147483646 h 121"/>
                <a:gd name="T42" fmla="*/ 2147483646 w 165"/>
                <a:gd name="T43" fmla="*/ 2147483646 h 121"/>
                <a:gd name="T44" fmla="*/ 2147483646 w 165"/>
                <a:gd name="T45" fmla="*/ 2147483646 h 121"/>
                <a:gd name="T46" fmla="*/ 2147483646 w 165"/>
                <a:gd name="T47" fmla="*/ 2147483646 h 121"/>
                <a:gd name="T48" fmla="*/ 2147483646 w 165"/>
                <a:gd name="T49" fmla="*/ 2147483646 h 121"/>
                <a:gd name="T50" fmla="*/ 2147483646 w 165"/>
                <a:gd name="T51" fmla="*/ 2147483646 h 121"/>
                <a:gd name="T52" fmla="*/ 2147483646 w 165"/>
                <a:gd name="T53" fmla="*/ 2147483646 h 121"/>
                <a:gd name="T54" fmla="*/ 2147483646 w 165"/>
                <a:gd name="T55" fmla="*/ 2147483646 h 121"/>
                <a:gd name="T56" fmla="*/ 2147483646 w 165"/>
                <a:gd name="T57" fmla="*/ 2147483646 h 121"/>
                <a:gd name="T58" fmla="*/ 2147483646 w 165"/>
                <a:gd name="T59" fmla="*/ 2147483646 h 121"/>
                <a:gd name="T60" fmla="*/ 2147483646 w 165"/>
                <a:gd name="T61" fmla="*/ 2147483646 h 121"/>
                <a:gd name="T62" fmla="*/ 2147483646 w 165"/>
                <a:gd name="T63" fmla="*/ 2147483646 h 121"/>
                <a:gd name="T64" fmla="*/ 2147483646 w 165"/>
                <a:gd name="T65" fmla="*/ 2147483646 h 121"/>
                <a:gd name="T66" fmla="*/ 2147483646 w 165"/>
                <a:gd name="T67" fmla="*/ 2147483646 h 121"/>
                <a:gd name="T68" fmla="*/ 2147483646 w 165"/>
                <a:gd name="T69" fmla="*/ 2147483646 h 1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61" name="MH_Other_19"/>
            <p:cNvSpPr txBox="1">
              <a:spLocks noChangeArrowheads="1"/>
            </p:cNvSpPr>
            <p:nvPr>
              <p:custDataLst>
                <p:tags r:id="rId13"/>
              </p:custDataLst>
            </p:nvPr>
          </p:nvSpPr>
          <p:spPr bwMode="auto">
            <a:xfrm>
              <a:off x="6985780" y="3250001"/>
              <a:ext cx="560866" cy="365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53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MH_Text_2"/>
            <p:cNvSpPr txBox="1"/>
            <p:nvPr>
              <p:custDataLst>
                <p:tags r:id="rId14"/>
              </p:custDataLst>
            </p:nvPr>
          </p:nvSpPr>
          <p:spPr>
            <a:xfrm>
              <a:off x="7590493" y="3203694"/>
              <a:ext cx="2167923" cy="41675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安全性</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custDataLst>
              <p:tags r:id="rId15"/>
            </p:custDataLst>
          </p:nvPr>
        </p:nvGrpSpPr>
        <p:grpSpPr>
          <a:xfrm>
            <a:off x="5492563" y="3401992"/>
            <a:ext cx="5623560" cy="1211580"/>
            <a:chOff x="5738324" y="4010505"/>
            <a:chExt cx="4339590" cy="1264039"/>
          </a:xfrm>
        </p:grpSpPr>
        <p:sp>
          <p:nvSpPr>
            <p:cNvPr id="53" name="MH_Other_4"/>
            <p:cNvSpPr/>
            <p:nvPr>
              <p:custDataLst>
                <p:tags r:id="rId16"/>
              </p:custDataLst>
            </p:nvPr>
          </p:nvSpPr>
          <p:spPr bwMode="auto">
            <a:xfrm>
              <a:off x="5943687" y="4189966"/>
              <a:ext cx="3870807" cy="805301"/>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accent3"/>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54" name="MH_Other_7"/>
            <p:cNvPicPr>
              <a:picLocks noChangeAspect="1"/>
            </p:cNvPicPr>
            <p:nvPr>
              <p:custDataLst>
                <p:tags r:id="rId17"/>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4010505"/>
              <a:ext cx="4339590" cy="126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MH_Other_13"/>
            <p:cNvSpPr>
              <a:spLocks noEditPoints="1"/>
            </p:cNvSpPr>
            <p:nvPr>
              <p:custDataLst>
                <p:tags r:id="rId18"/>
              </p:custDataLst>
            </p:nvPr>
          </p:nvSpPr>
          <p:spPr bwMode="auto">
            <a:xfrm>
              <a:off x="6236473" y="4434402"/>
              <a:ext cx="259504" cy="316428"/>
            </a:xfrm>
            <a:custGeom>
              <a:avLst/>
              <a:gdLst>
                <a:gd name="T0" fmla="*/ 2147483646 w 96"/>
                <a:gd name="T1" fmla="*/ 2147483646 h 119"/>
                <a:gd name="T2" fmla="*/ 2147483646 w 96"/>
                <a:gd name="T3" fmla="*/ 2147483646 h 119"/>
                <a:gd name="T4" fmla="*/ 2147483646 w 96"/>
                <a:gd name="T5" fmla="*/ 0 h 119"/>
                <a:gd name="T6" fmla="*/ 2147483646 w 96"/>
                <a:gd name="T7" fmla="*/ 2147483646 h 119"/>
                <a:gd name="T8" fmla="*/ 2147483646 w 96"/>
                <a:gd name="T9" fmla="*/ 2147483646 h 119"/>
                <a:gd name="T10" fmla="*/ 0 w 96"/>
                <a:gd name="T11" fmla="*/ 2147483646 h 119"/>
                <a:gd name="T12" fmla="*/ 0 w 96"/>
                <a:gd name="T13" fmla="*/ 2147483646 h 119"/>
                <a:gd name="T14" fmla="*/ 2147483646 w 96"/>
                <a:gd name="T15" fmla="*/ 2147483646 h 119"/>
                <a:gd name="T16" fmla="*/ 2147483646 w 96"/>
                <a:gd name="T17" fmla="*/ 2147483646 h 119"/>
                <a:gd name="T18" fmla="*/ 2147483646 w 96"/>
                <a:gd name="T19" fmla="*/ 2147483646 h 119"/>
                <a:gd name="T20" fmla="*/ 2147483646 w 96"/>
                <a:gd name="T21" fmla="*/ 2147483646 h 119"/>
                <a:gd name="T22" fmla="*/ 2147483646 w 96"/>
                <a:gd name="T23" fmla="*/ 2147483646 h 119"/>
                <a:gd name="T24" fmla="*/ 2147483646 w 96"/>
                <a:gd name="T25" fmla="*/ 2147483646 h 119"/>
                <a:gd name="T26" fmla="*/ 2147483646 w 96"/>
                <a:gd name="T27" fmla="*/ 2147483646 h 119"/>
                <a:gd name="T28" fmla="*/ 2147483646 w 96"/>
                <a:gd name="T29" fmla="*/ 2147483646 h 119"/>
                <a:gd name="T30" fmla="*/ 2147483646 w 96"/>
                <a:gd name="T31" fmla="*/ 2147483646 h 119"/>
                <a:gd name="T32" fmla="*/ 2147483646 w 96"/>
                <a:gd name="T33" fmla="*/ 2147483646 h 119"/>
                <a:gd name="T34" fmla="*/ 2147483646 w 96"/>
                <a:gd name="T35" fmla="*/ 2147483646 h 119"/>
                <a:gd name="T36" fmla="*/ 2147483646 w 96"/>
                <a:gd name="T37" fmla="*/ 2147483646 h 119"/>
                <a:gd name="T38" fmla="*/ 2147483646 w 96"/>
                <a:gd name="T39" fmla="*/ 2147483646 h 119"/>
                <a:gd name="T40" fmla="*/ 2147483646 w 96"/>
                <a:gd name="T41" fmla="*/ 2147483646 h 119"/>
                <a:gd name="T42" fmla="*/ 2147483646 w 96"/>
                <a:gd name="T43" fmla="*/ 2147483646 h 119"/>
                <a:gd name="T44" fmla="*/ 2147483646 w 96"/>
                <a:gd name="T45" fmla="*/ 2147483646 h 1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6" name="MH_Other_18"/>
            <p:cNvSpPr txBox="1"/>
            <p:nvPr>
              <p:custDataLst>
                <p:tags r:id="rId19"/>
              </p:custDataLst>
            </p:nvPr>
          </p:nvSpPr>
          <p:spPr>
            <a:xfrm>
              <a:off x="7039510" y="4430328"/>
              <a:ext cx="574260" cy="405552"/>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MH_Text_3"/>
            <p:cNvSpPr txBox="1"/>
            <p:nvPr>
              <p:custDataLst>
                <p:tags r:id="rId20"/>
              </p:custDataLst>
            </p:nvPr>
          </p:nvSpPr>
          <p:spPr>
            <a:xfrm>
              <a:off x="7627271" y="4381133"/>
              <a:ext cx="1967807" cy="46158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有效性</a:t>
              </a:r>
              <a:r>
                <a:rPr lang="en-US" altLang="zh-CN" sz="1260" dirty="0">
                  <a:solidFill>
                    <a:schemeClr val="bg1"/>
                  </a:solidFill>
                  <a:latin typeface="Arial" panose="020B0604020202020204" pitchFamily="34" charset="0"/>
                  <a:ea typeface="微软雅黑" panose="020B0503020204020204" pitchFamily="34" charset="-122"/>
                  <a:sym typeface="Arial" panose="020B0604020202020204" pitchFamily="34" charset="0"/>
                </a:rPr>
                <a:t> </a:t>
              </a:r>
              <a:endParaRPr lang="zh-CN" altLang="en-US" sz="126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 name="流程图: 离页连接符 44"/>
          <p:cNvSpPr/>
          <p:nvPr/>
        </p:nvSpPr>
        <p:spPr>
          <a:xfrm rot="16200000">
            <a:off x="1179643" y="2733029"/>
            <a:ext cx="2893060" cy="2571115"/>
          </a:xfrm>
          <a:prstGeom prst="flowChartOffpageConnector">
            <a:avLst/>
          </a:prstGeom>
          <a:gradFill>
            <a:gsLst>
              <a:gs pos="0">
                <a:schemeClr val="accent1"/>
              </a:gs>
              <a:gs pos="21000">
                <a:schemeClr val="accent2"/>
              </a:gs>
              <a:gs pos="48617">
                <a:schemeClr val="accent5"/>
              </a:gs>
              <a:gs pos="75000">
                <a:srgbClr val="92D050"/>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2875" dirty="0">
              <a:cs typeface="+mn-ea"/>
            </a:endParaRPr>
          </a:p>
        </p:txBody>
      </p:sp>
      <p:sp>
        <p:nvSpPr>
          <p:cNvPr id="46" name="文本框 45"/>
          <p:cNvSpPr txBox="1"/>
          <p:nvPr/>
        </p:nvSpPr>
        <p:spPr>
          <a:xfrm>
            <a:off x="1340298" y="2824469"/>
            <a:ext cx="2404745" cy="2267585"/>
          </a:xfrm>
          <a:prstGeom prst="rect">
            <a:avLst/>
          </a:prstGeom>
          <a:noFill/>
        </p:spPr>
        <p:txBody>
          <a:bodyPr wrap="none" rtlCol="0">
            <a:spAutoFit/>
          </a:bodyPr>
          <a:lstStyle/>
          <a:p>
            <a:pPr>
              <a:lnSpc>
                <a:spcPct val="130000"/>
              </a:lnSpc>
            </a:pPr>
            <a:r>
              <a:rPr lang="zh-CN" altLang="en-US" sz="7675" b="1" dirty="0">
                <a:solidFill>
                  <a:schemeClr val="bg1"/>
                </a:solidFill>
                <a:latin typeface="Arial" panose="020B0604020202020204" pitchFamily="34" charset="0"/>
                <a:cs typeface="+mn-ea"/>
              </a:rPr>
              <a:t>目录 </a:t>
            </a:r>
            <a:endParaRPr lang="en-US" altLang="zh-CN" sz="7675" b="1" dirty="0">
              <a:solidFill>
                <a:schemeClr val="bg1"/>
              </a:solidFill>
              <a:latin typeface="Arial" panose="020B0604020202020204" pitchFamily="34" charset="0"/>
              <a:cs typeface="+mn-ea"/>
            </a:endParaRPr>
          </a:p>
          <a:p>
            <a:pPr>
              <a:lnSpc>
                <a:spcPct val="130000"/>
              </a:lnSpc>
            </a:pPr>
            <a:r>
              <a:rPr lang="en-US" altLang="zh-CN" sz="3195" b="1" dirty="0">
                <a:solidFill>
                  <a:schemeClr val="bg1"/>
                </a:solidFill>
                <a:latin typeface="Arial" panose="020B0604020202020204" pitchFamily="34" charset="0"/>
                <a:cs typeface="+mn-ea"/>
              </a:rPr>
              <a:t>CONTENT</a:t>
            </a:r>
            <a:endParaRPr lang="zh-CN" altLang="en-US" sz="3195" b="1" dirty="0">
              <a:solidFill>
                <a:schemeClr val="bg1"/>
              </a:solidFill>
              <a:latin typeface="Arial" panose="020B0604020202020204" pitchFamily="34" charset="0"/>
              <a:cs typeface="+mn-ea"/>
            </a:endParaRPr>
          </a:p>
        </p:txBody>
      </p:sp>
      <p:grpSp>
        <p:nvGrpSpPr>
          <p:cNvPr id="47" name="组合 46"/>
          <p:cNvGrpSpPr/>
          <p:nvPr>
            <p:custDataLst>
              <p:tags r:id="rId21"/>
            </p:custDataLst>
          </p:nvPr>
        </p:nvGrpSpPr>
        <p:grpSpPr>
          <a:xfrm>
            <a:off x="5575721" y="4425366"/>
            <a:ext cx="5522595" cy="1151890"/>
            <a:chOff x="5738324" y="5206099"/>
            <a:chExt cx="4318401" cy="1169719"/>
          </a:xfrm>
        </p:grpSpPr>
        <p:sp>
          <p:nvSpPr>
            <p:cNvPr id="48" name="MH_Other_3"/>
            <p:cNvSpPr/>
            <p:nvPr>
              <p:custDataLst>
                <p:tags r:id="rId22"/>
              </p:custDataLst>
            </p:nvPr>
          </p:nvSpPr>
          <p:spPr bwMode="auto">
            <a:xfrm>
              <a:off x="5943687" y="5371967"/>
              <a:ext cx="3870807" cy="805303"/>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4"/>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49" name="MH_Other_8"/>
            <p:cNvPicPr>
              <a:picLocks noChangeAspect="1"/>
            </p:cNvPicPr>
            <p:nvPr>
              <p:custDataLst>
                <p:tags r:id="rId23"/>
              </p:custDataLst>
            </p:nvPr>
          </p:nvPicPr>
          <p:blipFill>
            <a:blip r:embed="rId4">
              <a:extLst>
                <a:ext uri="{28A0092B-C50C-407E-A947-70E740481C1C}">
                  <a14:useLocalDpi xmlns:a14="http://schemas.microsoft.com/office/drawing/2010/main" val="0"/>
                </a:ext>
              </a:extLst>
            </a:blip>
            <a:srcRect/>
            <a:stretch>
              <a:fillRect/>
            </a:stretch>
          </p:blipFill>
          <p:spPr bwMode="auto">
            <a:xfrm>
              <a:off x="5738324" y="5206099"/>
              <a:ext cx="4318401" cy="116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MH_Other_9"/>
            <p:cNvSpPr>
              <a:spLocks noEditPoints="1"/>
            </p:cNvSpPr>
            <p:nvPr>
              <p:custDataLst>
                <p:tags r:id="rId24"/>
              </p:custDataLst>
            </p:nvPr>
          </p:nvSpPr>
          <p:spPr bwMode="auto">
            <a:xfrm>
              <a:off x="6219731" y="5632309"/>
              <a:ext cx="292989" cy="284618"/>
            </a:xfrm>
            <a:custGeom>
              <a:avLst/>
              <a:gdLst>
                <a:gd name="T0" fmla="*/ 2147483646 w 108"/>
                <a:gd name="T1" fmla="*/ 2147483646 h 107"/>
                <a:gd name="T2" fmla="*/ 2147483646 w 108"/>
                <a:gd name="T3" fmla="*/ 2147483646 h 107"/>
                <a:gd name="T4" fmla="*/ 2147483646 w 108"/>
                <a:gd name="T5" fmla="*/ 2147483646 h 107"/>
                <a:gd name="T6" fmla="*/ 2147483646 w 108"/>
                <a:gd name="T7" fmla="*/ 0 h 107"/>
                <a:gd name="T8" fmla="*/ 0 w 108"/>
                <a:gd name="T9" fmla="*/ 2147483646 h 107"/>
                <a:gd name="T10" fmla="*/ 2147483646 w 108"/>
                <a:gd name="T11" fmla="*/ 2147483646 h 107"/>
                <a:gd name="T12" fmla="*/ 2147483646 w 108"/>
                <a:gd name="T13" fmla="*/ 2147483646 h 107"/>
                <a:gd name="T14" fmla="*/ 2147483646 w 108"/>
                <a:gd name="T15" fmla="*/ 2147483646 h 107"/>
                <a:gd name="T16" fmla="*/ 2147483646 w 108"/>
                <a:gd name="T17" fmla="*/ 2147483646 h 107"/>
                <a:gd name="T18" fmla="*/ 2147483646 w 108"/>
                <a:gd name="T19" fmla="*/ 2147483646 h 107"/>
                <a:gd name="T20" fmla="*/ 2147483646 w 108"/>
                <a:gd name="T21" fmla="*/ 2147483646 h 107"/>
                <a:gd name="T22" fmla="*/ 2147483646 w 108"/>
                <a:gd name="T23" fmla="*/ 2147483646 h 107"/>
                <a:gd name="T24" fmla="*/ 2147483646 w 108"/>
                <a:gd name="T25" fmla="*/ 2147483646 h 107"/>
                <a:gd name="T26" fmla="*/ 2147483646 w 108"/>
                <a:gd name="T27" fmla="*/ 2147483646 h 107"/>
                <a:gd name="T28" fmla="*/ 2147483646 w 108"/>
                <a:gd name="T29" fmla="*/ 2147483646 h 107"/>
                <a:gd name="T30" fmla="*/ 2147483646 w 108"/>
                <a:gd name="T31" fmla="*/ 2147483646 h 1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1" name="MH_Other_20"/>
            <p:cNvSpPr txBox="1"/>
            <p:nvPr>
              <p:custDataLst>
                <p:tags r:id="rId25"/>
              </p:custDataLst>
            </p:nvPr>
          </p:nvSpPr>
          <p:spPr>
            <a:xfrm>
              <a:off x="7092289" y="5612330"/>
              <a:ext cx="559191" cy="394638"/>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MH_Text_4"/>
            <p:cNvSpPr txBox="1"/>
            <p:nvPr>
              <p:custDataLst>
                <p:tags r:id="rId26"/>
              </p:custDataLst>
            </p:nvPr>
          </p:nvSpPr>
          <p:spPr>
            <a:xfrm>
              <a:off x="7627253" y="5567916"/>
              <a:ext cx="2124077" cy="449446"/>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创新性</a:t>
              </a:r>
              <a:endPar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1" name="MH_Other_3"/>
          <p:cNvSpPr/>
          <p:nvPr>
            <p:custDataLst>
              <p:tags r:id="rId27"/>
            </p:custDataLst>
          </p:nvPr>
        </p:nvSpPr>
        <p:spPr bwMode="auto">
          <a:xfrm>
            <a:off x="5886672" y="5604867"/>
            <a:ext cx="4950189" cy="793028"/>
          </a:xfrm>
          <a:custGeom>
            <a:avLst/>
            <a:gdLst>
              <a:gd name="T0" fmla="*/ 2907 w 3244"/>
              <a:gd name="T1" fmla="*/ 675 h 675"/>
              <a:gd name="T2" fmla="*/ 3244 w 3244"/>
              <a:gd name="T3" fmla="*/ 337 h 675"/>
              <a:gd name="T4" fmla="*/ 2907 w 3244"/>
              <a:gd name="T5" fmla="*/ 0 h 675"/>
              <a:gd name="T6" fmla="*/ 337 w 3244"/>
              <a:gd name="T7" fmla="*/ 0 h 675"/>
              <a:gd name="T8" fmla="*/ 0 w 3244"/>
              <a:gd name="T9" fmla="*/ 337 h 675"/>
              <a:gd name="T10" fmla="*/ 337 w 3244"/>
              <a:gd name="T11" fmla="*/ 675 h 675"/>
              <a:gd name="T12" fmla="*/ 2907 w 3244"/>
              <a:gd name="T13" fmla="*/ 675 h 675"/>
            </a:gdLst>
            <a:ahLst/>
            <a:cxnLst>
              <a:cxn ang="0">
                <a:pos x="T0" y="T1"/>
              </a:cxn>
              <a:cxn ang="0">
                <a:pos x="T2" y="T3"/>
              </a:cxn>
              <a:cxn ang="0">
                <a:pos x="T4" y="T5"/>
              </a:cxn>
              <a:cxn ang="0">
                <a:pos x="T6" y="T7"/>
              </a:cxn>
              <a:cxn ang="0">
                <a:pos x="T8" y="T9"/>
              </a:cxn>
              <a:cxn ang="0">
                <a:pos x="T10" y="T11"/>
              </a:cxn>
              <a:cxn ang="0">
                <a:pos x="T12" y="T13"/>
              </a:cxn>
            </a:cxnLst>
            <a:rect l="0" t="0" r="r" b="b"/>
            <a:pathLst>
              <a:path w="3244" h="675">
                <a:moveTo>
                  <a:pt x="2907" y="675"/>
                </a:moveTo>
                <a:cubicBezTo>
                  <a:pt x="3093" y="675"/>
                  <a:pt x="3244" y="523"/>
                  <a:pt x="3244" y="337"/>
                </a:cubicBezTo>
                <a:cubicBezTo>
                  <a:pt x="3244" y="151"/>
                  <a:pt x="3093" y="0"/>
                  <a:pt x="2907" y="0"/>
                </a:cubicBezTo>
                <a:cubicBezTo>
                  <a:pt x="337" y="0"/>
                  <a:pt x="337" y="0"/>
                  <a:pt x="337" y="0"/>
                </a:cubicBezTo>
                <a:cubicBezTo>
                  <a:pt x="151" y="0"/>
                  <a:pt x="0" y="151"/>
                  <a:pt x="0" y="337"/>
                </a:cubicBezTo>
                <a:cubicBezTo>
                  <a:pt x="0" y="523"/>
                  <a:pt x="151" y="675"/>
                  <a:pt x="337" y="675"/>
                </a:cubicBezTo>
                <a:lnTo>
                  <a:pt x="2907" y="675"/>
                </a:lnTo>
                <a:close/>
              </a:path>
            </a:pathLst>
          </a:custGeom>
          <a:solidFill>
            <a:schemeClr val="accent5">
              <a:lumMod val="40000"/>
              <a:lumOff val="60000"/>
            </a:schemeClr>
          </a:solidFill>
          <a:ln>
            <a:noFill/>
          </a:ln>
        </p:spPr>
        <p:txBody>
          <a:bodyPr lIns="910390"/>
          <a:lstStyle/>
          <a:p>
            <a:pPr>
              <a:defRPr/>
            </a:pPr>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pic>
        <p:nvPicPr>
          <p:cNvPr id="72" name="MH_Other_8"/>
          <p:cNvPicPr>
            <a:picLocks noChangeAspect="1"/>
          </p:cNvPicPr>
          <p:nvPr>
            <p:custDataLst>
              <p:tags r:id="rId28"/>
            </p:custDataLst>
          </p:nvPr>
        </p:nvPicPr>
        <p:blipFill>
          <a:blip r:embed="rId4">
            <a:extLst>
              <a:ext uri="{28A0092B-C50C-407E-A947-70E740481C1C}">
                <a14:useLocalDpi xmlns:a14="http://schemas.microsoft.com/office/drawing/2010/main" val="0"/>
              </a:ext>
            </a:extLst>
          </a:blip>
          <a:srcRect/>
          <a:stretch>
            <a:fillRect/>
          </a:stretch>
        </p:blipFill>
        <p:spPr bwMode="auto">
          <a:xfrm>
            <a:off x="5593528" y="5438621"/>
            <a:ext cx="5522595" cy="1151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MH_Other_20"/>
          <p:cNvSpPr txBox="1"/>
          <p:nvPr>
            <p:custDataLst>
              <p:tags r:id="rId29"/>
            </p:custDataLst>
          </p:nvPr>
        </p:nvSpPr>
        <p:spPr>
          <a:xfrm>
            <a:off x="7355564" y="5841566"/>
            <a:ext cx="715122" cy="388623"/>
          </a:xfrm>
          <a:prstGeom prst="rect">
            <a:avLst/>
          </a:prstGeom>
          <a:noFill/>
        </p:spPr>
        <p:txBody>
          <a:bodyPr lIns="0" tIns="0" rIns="0" bIns="0">
            <a:spAutoFit/>
          </a:bodyPr>
          <a:lstStyle/>
          <a:p>
            <a:pPr algn="ctr">
              <a:defRPr/>
            </a:pPr>
            <a:r>
              <a:rPr lang="en-US" altLang="zh-CN" sz="2530" dirty="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5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MH_Text_4"/>
          <p:cNvSpPr txBox="1"/>
          <p:nvPr>
            <p:custDataLst>
              <p:tags r:id="rId30"/>
            </p:custDataLst>
          </p:nvPr>
        </p:nvSpPr>
        <p:spPr>
          <a:xfrm>
            <a:off x="8039703" y="5797829"/>
            <a:ext cx="2716380" cy="442595"/>
          </a:xfrm>
          <a:prstGeom prst="rect">
            <a:avLst/>
          </a:prstGeom>
          <a:noFill/>
        </p:spPr>
        <p:txBody>
          <a:bodyPr wrap="square" lIns="0" tIns="0" rIns="0" bIns="0" rtlCol="0" anchor="t" anchorCtr="0">
            <a:spAutoFit/>
          </a:bodyPr>
          <a:lstStyle/>
          <a:p>
            <a:pPr lvl="0"/>
            <a:r>
              <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rPr>
              <a:t>公平性</a:t>
            </a:r>
            <a:endParaRPr lang="zh-CN" altLang="en-US" sz="287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0" name="图形 79" descr="正义天平 轮廓"/>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191369" y="5787433"/>
            <a:ext cx="463385" cy="463385"/>
          </a:xfrm>
          <a:prstGeom prst="rect">
            <a:avLst/>
          </a:prstGeom>
        </p:spPr>
      </p:pic>
      <p:pic>
        <p:nvPicPr>
          <p:cNvPr id="81" name="图片 80"/>
          <p:cNvPicPr>
            <a:picLocks noChangeAspect="1"/>
          </p:cNvPicPr>
          <p:nvPr/>
        </p:nvPicPr>
        <p:blipFill>
          <a:blip r:embed="rId33"/>
          <a:srcRect l="1542" t="11959" r="86262" b="79938"/>
          <a:stretch>
            <a:fillRect/>
          </a:stretch>
        </p:blipFill>
        <p:spPr>
          <a:xfrm>
            <a:off x="10357502" y="204852"/>
            <a:ext cx="1486969" cy="5557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3395" y="290286"/>
            <a:ext cx="11265754" cy="646331"/>
          </a:xfrm>
          <a:prstGeom prst="rect">
            <a:avLst/>
          </a:prstGeom>
        </p:spPr>
        <p:txBody>
          <a:bodyPr wrap="square">
            <a:spAutoFit/>
          </a:bodyPr>
          <a:lstStyle/>
          <a:p>
            <a:pPr algn="ctr"/>
            <a:r>
              <a:rPr lang="zh-CN" altLang="en-US" sz="3600" b="1" dirty="0">
                <a:latin typeface="+mn-ea"/>
              </a:rPr>
              <a:t>药品基本信息</a:t>
            </a:r>
            <a:endParaRPr lang="zh-CN" altLang="en-US" sz="3600" b="1" dirty="0">
              <a:latin typeface="+mn-ea"/>
            </a:endParaRPr>
          </a:p>
        </p:txBody>
      </p:sp>
      <p:graphicFrame>
        <p:nvGraphicFramePr>
          <p:cNvPr id="5" name="表格 2"/>
          <p:cNvGraphicFramePr>
            <a:graphicFrameLocks noGrp="1"/>
          </p:cNvGraphicFramePr>
          <p:nvPr/>
        </p:nvGraphicFramePr>
        <p:xfrm>
          <a:off x="493395" y="875061"/>
          <a:ext cx="11368168" cy="5821680"/>
        </p:xfrm>
        <a:graphic>
          <a:graphicData uri="http://schemas.openxmlformats.org/drawingml/2006/table">
            <a:tbl>
              <a:tblPr firstRow="1" bandRow="1">
                <a:tableStyleId>{5940675A-B579-460E-94D1-54222C63F5DA}</a:tableStyleId>
              </a:tblPr>
              <a:tblGrid>
                <a:gridCol w="2326717"/>
                <a:gridCol w="9041451"/>
              </a:tblGrid>
              <a:tr h="372948">
                <a:tc>
                  <a:txBody>
                    <a:bodyPr/>
                    <a:lstStyle/>
                    <a:p>
                      <a:pPr algn="ctr"/>
                      <a:r>
                        <a:rPr lang="zh-CN" altLang="en-US" sz="2000" b="1" dirty="0">
                          <a:solidFill>
                            <a:schemeClr val="tx1"/>
                          </a:solidFill>
                          <a:latin typeface="+mn-ea"/>
                          <a:ea typeface="+mn-ea"/>
                        </a:rPr>
                        <a:t>通用名</a:t>
                      </a:r>
                      <a:endParaRPr lang="zh-CN" altLang="en-US" sz="2000" b="1" dirty="0">
                        <a:solidFill>
                          <a:schemeClr val="tx1"/>
                        </a:solidFill>
                        <a:latin typeface="+mn-ea"/>
                        <a:ea typeface="+mn-ea"/>
                      </a:endParaRPr>
                    </a:p>
                  </a:txBody>
                  <a:tcPr>
                    <a:solidFill>
                      <a:schemeClr val="bg1">
                        <a:lumMod val="95000"/>
                      </a:schemeClr>
                    </a:solidFill>
                  </a:tcPr>
                </a:tc>
                <a:tc>
                  <a:txBody>
                    <a:bodyPr/>
                    <a:lstStyle/>
                    <a:p>
                      <a:r>
                        <a:rPr lang="zh-CN" altLang="en-US" sz="1600" b="1" dirty="0">
                          <a:solidFill>
                            <a:schemeClr val="tx1"/>
                          </a:solidFill>
                          <a:latin typeface="+mn-ea"/>
                          <a:ea typeface="+mn-ea"/>
                        </a:rPr>
                        <a:t>盐酸非索非那定口服混悬液</a:t>
                      </a:r>
                      <a:endParaRPr lang="zh-CN" altLang="en-US" sz="1600" b="1" dirty="0">
                        <a:solidFill>
                          <a:schemeClr val="tx1"/>
                        </a:solidFill>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注册规格</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120ml</a:t>
                      </a:r>
                      <a:r>
                        <a:rPr lang="zh-CN" altLang="en-US" sz="1600" b="1" dirty="0">
                          <a:latin typeface="+mn-ea"/>
                          <a:ea typeface="+mn-ea"/>
                        </a:rPr>
                        <a:t>：</a:t>
                      </a:r>
                      <a:r>
                        <a:rPr lang="en-US" altLang="zh-CN" sz="1600" b="1" dirty="0">
                          <a:latin typeface="+mn-ea"/>
                          <a:ea typeface="+mn-ea"/>
                        </a:rPr>
                        <a:t>0.72g</a:t>
                      </a:r>
                      <a:endParaRPr lang="en-US" altLang="zh-CN"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适应症</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solidFill>
                            <a:schemeClr val="tx1"/>
                          </a:solidFill>
                          <a:latin typeface="+mn-ea"/>
                          <a:ea typeface="+mn-ea"/>
                        </a:rPr>
                        <a:t>季节性过敏性鼻炎：适用于缓解</a:t>
                      </a:r>
                      <a:r>
                        <a:rPr lang="en-US" altLang="zh-CN" sz="1600" b="1" dirty="0">
                          <a:solidFill>
                            <a:schemeClr val="tx1"/>
                          </a:solidFill>
                          <a:latin typeface="+mn-ea"/>
                          <a:ea typeface="+mn-ea"/>
                        </a:rPr>
                        <a:t>2</a:t>
                      </a:r>
                      <a:r>
                        <a:rPr lang="zh-CN" altLang="en-US" sz="1600" b="1" dirty="0">
                          <a:solidFill>
                            <a:schemeClr val="tx1"/>
                          </a:solidFill>
                          <a:latin typeface="+mn-ea"/>
                          <a:ea typeface="+mn-ea"/>
                        </a:rPr>
                        <a:t>岁及以上儿童和成人的季节性过敏性鼻炎的相关症状。如打喷嚏，流鼻涕，鼻、上颚、喉咙发痒，眼睛发痒、潮湿、发红。</a:t>
                      </a:r>
                      <a:endParaRPr lang="en-US" altLang="zh-CN" sz="1600" b="1" dirty="0">
                        <a:solidFill>
                          <a:schemeClr val="tx1"/>
                        </a:solidFill>
                        <a:latin typeface="+mn-ea"/>
                        <a:ea typeface="+mn-ea"/>
                      </a:endParaRPr>
                    </a:p>
                    <a:p>
                      <a:r>
                        <a:rPr lang="zh-CN" altLang="en-US" sz="1600" b="1" dirty="0">
                          <a:solidFill>
                            <a:schemeClr val="tx1"/>
                          </a:solidFill>
                          <a:latin typeface="+mn-ea"/>
                          <a:ea typeface="+mn-ea"/>
                        </a:rPr>
                        <a:t>慢性特发性荨麻疹：适用于缓解</a:t>
                      </a:r>
                      <a:r>
                        <a:rPr lang="en-US" altLang="zh-CN" sz="1600" b="1" dirty="0">
                          <a:solidFill>
                            <a:schemeClr val="tx1"/>
                          </a:solidFill>
                          <a:latin typeface="+mn-ea"/>
                          <a:ea typeface="+mn-ea"/>
                        </a:rPr>
                        <a:t>6</a:t>
                      </a:r>
                      <a:r>
                        <a:rPr lang="zh-CN" altLang="en-US" sz="1600" b="1" dirty="0">
                          <a:solidFill>
                            <a:schemeClr val="tx1"/>
                          </a:solidFill>
                          <a:latin typeface="+mn-ea"/>
                          <a:ea typeface="+mn-ea"/>
                        </a:rPr>
                        <a:t>个月及以上儿童和成人的慢性特发性荨麻疹的皮肤症状，能够减轻瘙痒和减少风团数量。</a:t>
                      </a:r>
                      <a:endParaRPr lang="zh-CN" altLang="en-US" sz="1600" b="1" dirty="0">
                        <a:solidFill>
                          <a:schemeClr val="tx1"/>
                        </a:solidFill>
                        <a:latin typeface="+mn-ea"/>
                        <a:ea typeface="+mn-ea"/>
                      </a:endParaRPr>
                    </a:p>
                  </a:txBody>
                  <a:tcPr>
                    <a:solidFill>
                      <a:schemeClr val="bg1">
                        <a:lumMod val="95000"/>
                      </a:schemeClr>
                    </a:solidFill>
                  </a:tcPr>
                </a:tc>
              </a:tr>
              <a:tr h="745896">
                <a:tc>
                  <a:txBody>
                    <a:bodyPr/>
                    <a:lstStyle/>
                    <a:p>
                      <a:pPr algn="ctr"/>
                      <a:r>
                        <a:rPr lang="zh-CN" altLang="en-US" sz="2000" b="1" dirty="0">
                          <a:latin typeface="+mn-ea"/>
                          <a:ea typeface="+mn-ea"/>
                        </a:rPr>
                        <a:t>用法用量</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口服。使用前摇匀。给药量可根据病情酌情递减。</a:t>
                      </a:r>
                      <a:endParaRPr lang="en-US" altLang="zh-CN" sz="1600" b="1" dirty="0">
                        <a:latin typeface="+mn-ea"/>
                        <a:ea typeface="+mn-ea"/>
                      </a:endParaRPr>
                    </a:p>
                    <a:p>
                      <a:r>
                        <a:rPr lang="zh-CN" altLang="en-US" sz="1600" b="1" dirty="0">
                          <a:solidFill>
                            <a:schemeClr val="tx1"/>
                          </a:solidFill>
                          <a:latin typeface="+mn-ea"/>
                          <a:ea typeface="+mn-ea"/>
                        </a:rPr>
                        <a:t>成人及</a:t>
                      </a:r>
                      <a:r>
                        <a:rPr lang="en-US" altLang="zh-CN" sz="1600" b="1" dirty="0">
                          <a:solidFill>
                            <a:schemeClr val="tx1"/>
                          </a:solidFill>
                          <a:latin typeface="+mn-ea"/>
                          <a:ea typeface="+mn-ea"/>
                        </a:rPr>
                        <a:t>12</a:t>
                      </a:r>
                      <a:r>
                        <a:rPr lang="zh-CN" altLang="en-US" sz="1600" b="1" dirty="0">
                          <a:solidFill>
                            <a:schemeClr val="tx1"/>
                          </a:solidFill>
                          <a:latin typeface="+mn-ea"/>
                          <a:ea typeface="+mn-ea"/>
                        </a:rPr>
                        <a:t>岁及以上儿童：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60mg</a:t>
                      </a:r>
                      <a:r>
                        <a:rPr lang="zh-CN" altLang="en-US" sz="1600" b="1" dirty="0">
                          <a:solidFill>
                            <a:schemeClr val="tx1"/>
                          </a:solidFill>
                          <a:latin typeface="+mn-ea"/>
                          <a:ea typeface="+mn-ea"/>
                        </a:rPr>
                        <a:t>（</a:t>
                      </a:r>
                      <a:r>
                        <a:rPr lang="en-US" altLang="zh-CN" sz="1600" b="1" dirty="0">
                          <a:solidFill>
                            <a:schemeClr val="tx1"/>
                          </a:solidFill>
                          <a:latin typeface="+mn-ea"/>
                          <a:ea typeface="+mn-ea"/>
                        </a:rPr>
                        <a:t>10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2</a:t>
                      </a:r>
                      <a:r>
                        <a:rPr lang="zh-CN" altLang="en-US" sz="1600" b="1" dirty="0">
                          <a:solidFill>
                            <a:schemeClr val="tx1"/>
                          </a:solidFill>
                          <a:latin typeface="+mn-ea"/>
                          <a:ea typeface="+mn-ea"/>
                        </a:rPr>
                        <a:t>岁及以上</a:t>
                      </a:r>
                      <a:r>
                        <a:rPr lang="en-US" altLang="zh-CN" sz="1600" b="1" dirty="0">
                          <a:solidFill>
                            <a:schemeClr val="tx1"/>
                          </a:solidFill>
                          <a:latin typeface="+mn-ea"/>
                          <a:ea typeface="+mn-ea"/>
                        </a:rPr>
                        <a:t>12</a:t>
                      </a:r>
                      <a:r>
                        <a:rPr lang="zh-CN" altLang="en-US" sz="1600" b="1" dirty="0">
                          <a:solidFill>
                            <a:schemeClr val="tx1"/>
                          </a:solidFill>
                          <a:latin typeface="+mn-ea"/>
                          <a:ea typeface="+mn-ea"/>
                        </a:rPr>
                        <a:t>岁以下儿童：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30mg</a:t>
                      </a:r>
                      <a:r>
                        <a:rPr lang="zh-CN" altLang="en-US" sz="1600" b="1" dirty="0">
                          <a:solidFill>
                            <a:schemeClr val="tx1"/>
                          </a:solidFill>
                          <a:latin typeface="+mn-ea"/>
                          <a:ea typeface="+mn-ea"/>
                        </a:rPr>
                        <a:t>（</a:t>
                      </a:r>
                      <a:r>
                        <a:rPr lang="en-US" altLang="zh-CN" sz="1600" b="1" dirty="0">
                          <a:solidFill>
                            <a:schemeClr val="tx1"/>
                          </a:solidFill>
                          <a:latin typeface="+mn-ea"/>
                          <a:ea typeface="+mn-ea"/>
                        </a:rPr>
                        <a:t>5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en-US" altLang="zh-CN" sz="1600" b="1" dirty="0">
                        <a:solidFill>
                          <a:schemeClr val="tx1"/>
                        </a:solidFill>
                        <a:latin typeface="+mn-ea"/>
                        <a:ea typeface="+mn-ea"/>
                      </a:endParaRPr>
                    </a:p>
                    <a:p>
                      <a:r>
                        <a:rPr lang="en-US" altLang="zh-CN" sz="1600" b="1" dirty="0">
                          <a:solidFill>
                            <a:schemeClr val="tx1"/>
                          </a:solidFill>
                          <a:latin typeface="+mn-ea"/>
                          <a:ea typeface="+mn-ea"/>
                        </a:rPr>
                        <a:t>6</a:t>
                      </a:r>
                      <a:r>
                        <a:rPr lang="zh-CN" altLang="en-US" sz="1600" b="1" dirty="0">
                          <a:solidFill>
                            <a:schemeClr val="tx1"/>
                          </a:solidFill>
                          <a:latin typeface="+mn-ea"/>
                          <a:ea typeface="+mn-ea"/>
                        </a:rPr>
                        <a:t>个月及以上</a:t>
                      </a:r>
                      <a:r>
                        <a:rPr lang="en-US" altLang="zh-CN" sz="1600" b="1" dirty="0">
                          <a:solidFill>
                            <a:schemeClr val="tx1"/>
                          </a:solidFill>
                          <a:latin typeface="+mn-ea"/>
                          <a:ea typeface="+mn-ea"/>
                        </a:rPr>
                        <a:t>2</a:t>
                      </a:r>
                      <a:r>
                        <a:rPr lang="zh-CN" altLang="en-US" sz="1600" b="1" dirty="0">
                          <a:solidFill>
                            <a:schemeClr val="tx1"/>
                          </a:solidFill>
                          <a:latin typeface="+mn-ea"/>
                          <a:ea typeface="+mn-ea"/>
                        </a:rPr>
                        <a:t>岁以下的儿童：</a:t>
                      </a:r>
                      <a:r>
                        <a:rPr lang="zh-CN" altLang="en-US" sz="1600" b="1" dirty="0">
                          <a:latin typeface="+mn-ea"/>
                          <a:sym typeface="+mn-ea"/>
                        </a:rPr>
                        <a:t>盐酸非索非那定</a:t>
                      </a:r>
                      <a:r>
                        <a:rPr lang="zh-CN" altLang="en-US" sz="1600" b="1" dirty="0">
                          <a:solidFill>
                            <a:schemeClr val="tx1"/>
                          </a:solidFill>
                          <a:latin typeface="+mn-ea"/>
                          <a:ea typeface="+mn-ea"/>
                        </a:rPr>
                        <a:t>每次</a:t>
                      </a:r>
                      <a:r>
                        <a:rPr lang="en-US" altLang="zh-CN" sz="1600" b="1" dirty="0">
                          <a:solidFill>
                            <a:schemeClr val="tx1"/>
                          </a:solidFill>
                          <a:latin typeface="+mn-ea"/>
                          <a:ea typeface="+mn-ea"/>
                        </a:rPr>
                        <a:t>15mg</a:t>
                      </a:r>
                      <a:r>
                        <a:rPr lang="zh-CN" altLang="en-US" sz="1600" b="1" dirty="0">
                          <a:solidFill>
                            <a:schemeClr val="tx1"/>
                          </a:solidFill>
                          <a:latin typeface="+mn-ea"/>
                          <a:ea typeface="+mn-ea"/>
                        </a:rPr>
                        <a:t>（</a:t>
                      </a:r>
                      <a:r>
                        <a:rPr lang="en-US" altLang="zh-CN" sz="1600" b="1" dirty="0">
                          <a:solidFill>
                            <a:schemeClr val="tx1"/>
                          </a:solidFill>
                          <a:latin typeface="+mn-ea"/>
                          <a:ea typeface="+mn-ea"/>
                        </a:rPr>
                        <a:t>2.5 mL</a:t>
                      </a:r>
                      <a:r>
                        <a:rPr lang="zh-CN" altLang="en-US" sz="1600" b="1" dirty="0">
                          <a:solidFill>
                            <a:schemeClr val="tx1"/>
                          </a:solidFill>
                          <a:latin typeface="+mn-ea"/>
                          <a:ea typeface="+mn-ea"/>
                        </a:rPr>
                        <a:t>）每日</a:t>
                      </a:r>
                      <a:r>
                        <a:rPr lang="en-US" altLang="zh-CN" sz="1600" b="1" dirty="0">
                          <a:solidFill>
                            <a:schemeClr val="tx1"/>
                          </a:solidFill>
                          <a:latin typeface="+mn-ea"/>
                          <a:ea typeface="+mn-ea"/>
                        </a:rPr>
                        <a:t>2</a:t>
                      </a:r>
                      <a:r>
                        <a:rPr lang="zh-CN" altLang="en-US" sz="1600" b="1" dirty="0">
                          <a:solidFill>
                            <a:schemeClr val="tx1"/>
                          </a:solidFill>
                          <a:latin typeface="+mn-ea"/>
                          <a:ea typeface="+mn-ea"/>
                        </a:rPr>
                        <a:t>次；</a:t>
                      </a:r>
                      <a:endParaRPr lang="zh-CN" altLang="en-US" sz="1600" b="1" dirty="0">
                        <a:solidFill>
                          <a:schemeClr val="tx1"/>
                        </a:solidFill>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中国大陆首次上市时间</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2024</a:t>
                      </a:r>
                      <a:r>
                        <a:rPr lang="zh-CN" altLang="en-US" sz="1600" b="1" dirty="0">
                          <a:latin typeface="+mn-ea"/>
                          <a:ea typeface="+mn-ea"/>
                        </a:rPr>
                        <a:t>年</a:t>
                      </a:r>
                      <a:r>
                        <a:rPr lang="en-US" altLang="zh-CN" sz="1600" b="1" dirty="0">
                          <a:latin typeface="+mn-ea"/>
                          <a:ea typeface="+mn-ea"/>
                        </a:rPr>
                        <a:t>12</a:t>
                      </a:r>
                      <a:r>
                        <a:rPr lang="zh-CN" altLang="en-US" sz="1600" b="1" dirty="0">
                          <a:latin typeface="+mn-ea"/>
                          <a:ea typeface="+mn-ea"/>
                        </a:rPr>
                        <a:t>月</a:t>
                      </a:r>
                      <a:r>
                        <a:rPr lang="en-US" altLang="zh-CN" sz="1600" b="1" dirty="0">
                          <a:latin typeface="+mn-ea"/>
                          <a:ea typeface="+mn-ea"/>
                        </a:rPr>
                        <a:t>25</a:t>
                      </a:r>
                      <a:r>
                        <a:rPr lang="zh-CN" altLang="en-US" sz="1600" b="1" dirty="0">
                          <a:latin typeface="+mn-ea"/>
                          <a:ea typeface="+mn-ea"/>
                        </a:rPr>
                        <a:t>日</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目前大陆地区通用名药品的上市情况</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sym typeface="+mn-ea"/>
                        </a:rPr>
                        <a:t>盐酸非索非那定口服混悬液目前获批</a:t>
                      </a:r>
                      <a:r>
                        <a:rPr lang="en-US" altLang="zh-CN" sz="1600" b="1" dirty="0">
                          <a:latin typeface="+mn-ea"/>
                          <a:ea typeface="+mn-ea"/>
                          <a:sym typeface="+mn-ea"/>
                        </a:rPr>
                        <a:t>3</a:t>
                      </a:r>
                      <a:r>
                        <a:rPr lang="zh-CN" altLang="en-US" sz="1600" b="1" dirty="0">
                          <a:latin typeface="+mn-ea"/>
                          <a:ea typeface="+mn-ea"/>
                          <a:sym typeface="+mn-ea"/>
                        </a:rPr>
                        <a:t>家。广州南新制药有限公司于</a:t>
                      </a:r>
                      <a:r>
                        <a:rPr lang="en-US" altLang="zh-CN" sz="1600" b="1" dirty="0">
                          <a:latin typeface="+mn-ea"/>
                          <a:ea typeface="+mn-ea"/>
                          <a:sym typeface="+mn-ea"/>
                        </a:rPr>
                        <a:t>2024</a:t>
                      </a:r>
                      <a:r>
                        <a:rPr lang="zh-CN" altLang="en-US" sz="1600" b="1" dirty="0">
                          <a:latin typeface="+mn-ea"/>
                          <a:ea typeface="+mn-ea"/>
                          <a:sym typeface="+mn-ea"/>
                        </a:rPr>
                        <a:t>年</a:t>
                      </a:r>
                      <a:r>
                        <a:rPr lang="en-US" altLang="zh-CN" sz="1600" b="1" dirty="0">
                          <a:latin typeface="+mn-ea"/>
                          <a:ea typeface="+mn-ea"/>
                          <a:sym typeface="+mn-ea"/>
                        </a:rPr>
                        <a:t>12</a:t>
                      </a:r>
                      <a:r>
                        <a:rPr lang="zh-CN" altLang="en-US" sz="1600" b="1" dirty="0">
                          <a:latin typeface="+mn-ea"/>
                          <a:ea typeface="+mn-ea"/>
                          <a:sym typeface="+mn-ea"/>
                        </a:rPr>
                        <a:t>月</a:t>
                      </a:r>
                      <a:r>
                        <a:rPr lang="en-US" altLang="zh-CN" sz="1600" b="1" dirty="0">
                          <a:latin typeface="+mn-ea"/>
                          <a:ea typeface="+mn-ea"/>
                          <a:sym typeface="+mn-ea"/>
                        </a:rPr>
                        <a:t>25</a:t>
                      </a:r>
                      <a:r>
                        <a:rPr lang="zh-CN" altLang="en-US" sz="1600" b="1" dirty="0">
                          <a:latin typeface="+mn-ea"/>
                          <a:ea typeface="+mn-ea"/>
                          <a:sym typeface="+mn-ea"/>
                        </a:rPr>
                        <a:t>日获批，是第一家获批。</a:t>
                      </a:r>
                      <a:endParaRPr lang="zh-CN" altLang="en-US" sz="1600" b="1" dirty="0">
                        <a:latin typeface="+mn-ea"/>
                        <a:sym typeface="+mn-ea"/>
                      </a:endParaRPr>
                    </a:p>
                  </a:txBody>
                  <a:tcPr>
                    <a:solidFill>
                      <a:schemeClr val="bg1">
                        <a:lumMod val="95000"/>
                      </a:schemeClr>
                    </a:solidFill>
                  </a:tcPr>
                </a:tc>
              </a:tr>
              <a:tr h="372948">
                <a:tc>
                  <a:txBody>
                    <a:bodyPr/>
                    <a:lstStyle/>
                    <a:p>
                      <a:pPr algn="ctr"/>
                      <a:r>
                        <a:rPr lang="zh-CN" altLang="en-US" sz="2000" b="1" dirty="0">
                          <a:latin typeface="+mn-ea"/>
                          <a:ea typeface="+mn-ea"/>
                        </a:rPr>
                        <a:t>全球首个上市国家</a:t>
                      </a:r>
                      <a:r>
                        <a:rPr lang="en-US" altLang="zh-CN" sz="2000" b="1" dirty="0">
                          <a:latin typeface="+mn-ea"/>
                          <a:ea typeface="+mn-ea"/>
                        </a:rPr>
                        <a:t>/</a:t>
                      </a:r>
                      <a:r>
                        <a:rPr lang="zh-CN" altLang="en-US" sz="2000" b="1" dirty="0">
                          <a:latin typeface="+mn-ea"/>
                          <a:ea typeface="+mn-ea"/>
                        </a:rPr>
                        <a:t>地区及上市时间</a:t>
                      </a:r>
                      <a:endParaRPr lang="zh-CN" altLang="en-US" sz="2000" b="1" dirty="0">
                        <a:latin typeface="+mn-ea"/>
                        <a:ea typeface="+mn-ea"/>
                      </a:endParaRPr>
                    </a:p>
                  </a:txBody>
                  <a:tcPr>
                    <a:solidFill>
                      <a:schemeClr val="bg1">
                        <a:lumMod val="95000"/>
                      </a:schemeClr>
                    </a:solidFill>
                  </a:tcPr>
                </a:tc>
                <a:tc>
                  <a:txBody>
                    <a:bodyPr/>
                    <a:lstStyle/>
                    <a:p>
                      <a:r>
                        <a:rPr lang="en-US" altLang="zh-CN" sz="1600" b="1" dirty="0">
                          <a:latin typeface="+mn-ea"/>
                          <a:ea typeface="+mn-ea"/>
                        </a:rPr>
                        <a:t>2006</a:t>
                      </a:r>
                      <a:r>
                        <a:rPr lang="zh-CN" altLang="en-US" sz="1600" b="1" dirty="0">
                          <a:latin typeface="+mn-ea"/>
                          <a:ea typeface="+mn-ea"/>
                        </a:rPr>
                        <a:t>年</a:t>
                      </a:r>
                      <a:r>
                        <a:rPr lang="en-US" altLang="zh-CN" sz="1600" b="1" dirty="0">
                          <a:latin typeface="+mn-ea"/>
                          <a:ea typeface="+mn-ea"/>
                        </a:rPr>
                        <a:t>10</a:t>
                      </a:r>
                      <a:r>
                        <a:rPr lang="zh-CN" altLang="en-US" sz="1600" b="1" dirty="0">
                          <a:latin typeface="+mn-ea"/>
                          <a:ea typeface="+mn-ea"/>
                        </a:rPr>
                        <a:t>月</a:t>
                      </a:r>
                      <a:r>
                        <a:rPr lang="en-US" altLang="zh-CN" sz="1600" b="1" dirty="0">
                          <a:latin typeface="+mn-ea"/>
                          <a:ea typeface="+mn-ea"/>
                        </a:rPr>
                        <a:t>16</a:t>
                      </a:r>
                      <a:r>
                        <a:rPr lang="zh-CN" altLang="en-US" sz="1600" b="1" dirty="0">
                          <a:latin typeface="+mn-ea"/>
                          <a:ea typeface="+mn-ea"/>
                        </a:rPr>
                        <a:t>日首次在美国上市</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是否</a:t>
                      </a:r>
                      <a:r>
                        <a:rPr lang="en-US" altLang="zh-CN" sz="2000" b="1" dirty="0">
                          <a:latin typeface="+mn-ea"/>
                          <a:ea typeface="+mn-ea"/>
                        </a:rPr>
                        <a:t>OTC</a:t>
                      </a:r>
                      <a:r>
                        <a:rPr lang="zh-CN" altLang="en-US" sz="2000" b="1" dirty="0">
                          <a:latin typeface="+mn-ea"/>
                          <a:ea typeface="+mn-ea"/>
                        </a:rPr>
                        <a:t>药品</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否</a:t>
                      </a:r>
                      <a:endParaRPr lang="zh-CN" altLang="en-US" sz="1600" b="1" dirty="0">
                        <a:latin typeface="+mn-ea"/>
                        <a:ea typeface="+mn-ea"/>
                      </a:endParaRPr>
                    </a:p>
                  </a:txBody>
                  <a:tcPr>
                    <a:solidFill>
                      <a:schemeClr val="bg1">
                        <a:lumMod val="95000"/>
                      </a:schemeClr>
                    </a:solidFill>
                  </a:tcPr>
                </a:tc>
              </a:tr>
              <a:tr h="372948">
                <a:tc>
                  <a:txBody>
                    <a:bodyPr/>
                    <a:lstStyle/>
                    <a:p>
                      <a:pPr algn="ctr"/>
                      <a:r>
                        <a:rPr lang="zh-CN" altLang="en-US" sz="2000" b="1" dirty="0">
                          <a:latin typeface="+mn-ea"/>
                          <a:ea typeface="+mn-ea"/>
                        </a:rPr>
                        <a:t>参照药品建议</a:t>
                      </a:r>
                      <a:endParaRPr lang="zh-CN" altLang="en-US" sz="2000" b="1" dirty="0">
                        <a:latin typeface="+mn-ea"/>
                        <a:ea typeface="+mn-ea"/>
                      </a:endParaRPr>
                    </a:p>
                  </a:txBody>
                  <a:tcPr>
                    <a:solidFill>
                      <a:schemeClr val="bg1">
                        <a:lumMod val="95000"/>
                      </a:schemeClr>
                    </a:solidFill>
                  </a:tcPr>
                </a:tc>
                <a:tc>
                  <a:txBody>
                    <a:bodyPr/>
                    <a:lstStyle/>
                    <a:p>
                      <a:r>
                        <a:rPr lang="zh-CN" altLang="en-US" sz="1600" b="1" dirty="0">
                          <a:latin typeface="+mn-ea"/>
                          <a:ea typeface="+mn-ea"/>
                        </a:rPr>
                        <a:t>地氯雷他定口服溶液：第二代抗组胺类口服溶液剂型药物中销量增长最快应用广泛的目录内药物</a:t>
                      </a:r>
                      <a:endParaRPr lang="zh-CN" altLang="en-US" sz="1600" b="1" dirty="0">
                        <a:latin typeface="+mn-ea"/>
                        <a:ea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3259" y="606480"/>
            <a:ext cx="11513582" cy="1200329"/>
          </a:xfrm>
          <a:prstGeom prst="rect">
            <a:avLst/>
          </a:prstGeom>
        </p:spPr>
        <p:txBody>
          <a:bodyPr wrap="square">
            <a:spAutoFit/>
          </a:bodyPr>
          <a:lstStyle/>
          <a:p>
            <a:pPr algn="ctr"/>
            <a:r>
              <a:rPr lang="zh-CN" altLang="en-US" sz="3600" b="1" dirty="0">
                <a:latin typeface="+mn-ea"/>
              </a:rPr>
              <a:t>药品基本信息</a:t>
            </a:r>
            <a:endParaRPr lang="zh-CN" altLang="en-US" sz="3600" b="1" dirty="0">
              <a:latin typeface="+mn-ea"/>
            </a:endParaRPr>
          </a:p>
          <a:p>
            <a:pPr algn="ctr"/>
            <a:endParaRPr lang="zh-CN" altLang="en-US" sz="3600" b="1" dirty="0">
              <a:latin typeface="+mn-ea"/>
            </a:endParaRPr>
          </a:p>
        </p:txBody>
      </p:sp>
      <p:graphicFrame>
        <p:nvGraphicFramePr>
          <p:cNvPr id="3" name="表格 2"/>
          <p:cNvGraphicFramePr>
            <a:graphicFrameLocks noGrp="1"/>
          </p:cNvGraphicFramePr>
          <p:nvPr/>
        </p:nvGraphicFramePr>
        <p:xfrm>
          <a:off x="185159" y="1357603"/>
          <a:ext cx="11676404" cy="3505200"/>
        </p:xfrm>
        <a:graphic>
          <a:graphicData uri="http://schemas.openxmlformats.org/drawingml/2006/table">
            <a:tbl>
              <a:tblPr firstRow="1" bandRow="1">
                <a:tableStyleId>{5C22544A-7EE6-4342-B048-85BDC9FD1C3A}</a:tableStyleId>
              </a:tblPr>
              <a:tblGrid>
                <a:gridCol w="11676404"/>
              </a:tblGrid>
              <a:tr h="509746">
                <a:tc>
                  <a:txBody>
                    <a:bodyPr/>
                    <a:lstStyle/>
                    <a:p>
                      <a:pPr algn="ctr"/>
                      <a:r>
                        <a:rPr lang="zh-CN" altLang="en-US" sz="3200" b="1" dirty="0"/>
                        <a:t>疾病基本情况</a:t>
                      </a:r>
                      <a:endParaRPr lang="zh-CN" altLang="en-US" sz="3200" b="1" dirty="0"/>
                    </a:p>
                  </a:txBody>
                  <a:tcPr/>
                </a:tc>
              </a:tr>
              <a:tr h="509746">
                <a:tc>
                  <a:txBody>
                    <a:bodyPr/>
                    <a:lstStyle/>
                    <a:p>
                      <a:pPr marL="457200" indent="-457200" algn="l">
                        <a:buFont typeface="Arial" panose="020B0604020202020204" pitchFamily="34" charset="0"/>
                        <a:buChar char="•"/>
                      </a:pPr>
                      <a:r>
                        <a:rPr lang="zh-CN" altLang="en-US" sz="2000" b="1" dirty="0">
                          <a:solidFill>
                            <a:srgbClr val="FF0000"/>
                          </a:solidFill>
                          <a:latin typeface="+mn-ea"/>
                          <a:ea typeface="+mn-ea"/>
                        </a:rPr>
                        <a:t>患病率近年来显著增加。</a:t>
                      </a:r>
                      <a:r>
                        <a:rPr lang="zh-CN" altLang="en-US" sz="1800" b="0" dirty="0">
                          <a:latin typeface="+mn-ea"/>
                          <a:ea typeface="+mn-ea"/>
                        </a:rPr>
                        <a:t>变应性鼻炎</a:t>
                      </a:r>
                      <a:r>
                        <a:rPr lang="en-US" altLang="zh-CN" sz="1800" b="0" dirty="0">
                          <a:latin typeface="+mn-ea"/>
                          <a:ea typeface="+mn-ea"/>
                        </a:rPr>
                        <a:t>(AR)</a:t>
                      </a:r>
                      <a:r>
                        <a:rPr lang="zh-CN" altLang="en-US" sz="1800" b="0" dirty="0">
                          <a:latin typeface="+mn-ea"/>
                          <a:ea typeface="+mn-ea"/>
                        </a:rPr>
                        <a:t>是特应性个体暴露于过敏原后主要由免疫球蛋白</a:t>
                      </a:r>
                      <a:r>
                        <a:rPr lang="en-US" altLang="zh-CN" sz="1800" b="0" dirty="0">
                          <a:latin typeface="+mn-ea"/>
                          <a:ea typeface="+mn-ea"/>
                        </a:rPr>
                        <a:t>E</a:t>
                      </a:r>
                      <a:r>
                        <a:rPr lang="zh-CN" altLang="en-US" sz="1800" b="0" dirty="0">
                          <a:latin typeface="+mn-ea"/>
                          <a:ea typeface="+mn-ea"/>
                        </a:rPr>
                        <a:t>介导的鼻黏膜非感染性慢性鼻炎疾病。国内成人过敏性鼻炎（</a:t>
                      </a:r>
                      <a:r>
                        <a:rPr lang="en-US" altLang="zh-CN" sz="1800" b="0" dirty="0">
                          <a:latin typeface="+mn-ea"/>
                          <a:ea typeface="+mn-ea"/>
                        </a:rPr>
                        <a:t>AR</a:t>
                      </a:r>
                      <a:r>
                        <a:rPr lang="zh-CN" altLang="en-US" sz="1800" b="0" dirty="0">
                          <a:latin typeface="+mn-ea"/>
                          <a:ea typeface="+mn-ea"/>
                        </a:rPr>
                        <a:t>）的自报患病率已从</a:t>
                      </a:r>
                      <a:r>
                        <a:rPr lang="en-US" altLang="zh-CN" sz="1800" b="0" dirty="0">
                          <a:latin typeface="+mn-ea"/>
                          <a:ea typeface="+mn-ea"/>
                        </a:rPr>
                        <a:t>2005</a:t>
                      </a:r>
                      <a:r>
                        <a:rPr lang="zh-CN" altLang="en-US" sz="1800" b="0" dirty="0">
                          <a:latin typeface="+mn-ea"/>
                          <a:ea typeface="+mn-ea"/>
                        </a:rPr>
                        <a:t>年的</a:t>
                      </a:r>
                      <a:r>
                        <a:rPr lang="en-US" altLang="zh-CN" sz="1800" b="0" dirty="0">
                          <a:latin typeface="+mn-ea"/>
                          <a:ea typeface="+mn-ea"/>
                        </a:rPr>
                        <a:t>11.1%</a:t>
                      </a:r>
                      <a:r>
                        <a:rPr lang="zh-CN" altLang="en-US" sz="1800" b="0" dirty="0">
                          <a:latin typeface="+mn-ea"/>
                          <a:ea typeface="+mn-ea"/>
                        </a:rPr>
                        <a:t>上升到</a:t>
                      </a:r>
                      <a:r>
                        <a:rPr lang="en-US" altLang="zh-CN" sz="1800" b="0" dirty="0">
                          <a:latin typeface="+mn-ea"/>
                          <a:ea typeface="+mn-ea"/>
                        </a:rPr>
                        <a:t>17.6%</a:t>
                      </a:r>
                      <a:r>
                        <a:rPr lang="zh-CN" altLang="en-US" sz="1800" b="0" dirty="0">
                          <a:latin typeface="+mn-ea"/>
                          <a:ea typeface="+mn-ea"/>
                        </a:rPr>
                        <a:t>，</a:t>
                      </a:r>
                      <a:r>
                        <a:rPr lang="en-US" altLang="zh-CN" sz="1800" b="0" dirty="0">
                          <a:latin typeface="+mn-ea"/>
                          <a:ea typeface="+mn-ea"/>
                        </a:rPr>
                        <a:t>0-18</a:t>
                      </a:r>
                      <a:r>
                        <a:rPr lang="zh-CN" altLang="en-US" sz="1800" b="0" dirty="0">
                          <a:latin typeface="+mn-ea"/>
                          <a:ea typeface="+mn-ea"/>
                        </a:rPr>
                        <a:t>岁儿童青少年患病率达到</a:t>
                      </a:r>
                      <a:r>
                        <a:rPr lang="en-US" altLang="zh-CN" sz="1800" b="0" dirty="0">
                          <a:latin typeface="+mn-ea"/>
                          <a:ea typeface="+mn-ea"/>
                        </a:rPr>
                        <a:t>18.46%</a:t>
                      </a:r>
                      <a:r>
                        <a:rPr lang="zh-CN" altLang="en-US" sz="1800" b="0" dirty="0">
                          <a:latin typeface="+mn-ea"/>
                          <a:ea typeface="+mn-ea"/>
                        </a:rPr>
                        <a:t>。</a:t>
                      </a:r>
                      <a:endParaRPr lang="en-US" altLang="zh-CN" sz="1800" b="0" dirty="0">
                        <a:latin typeface="+mn-ea"/>
                        <a:ea typeface="+mn-ea"/>
                      </a:endParaRPr>
                    </a:p>
                    <a:p>
                      <a:pPr marL="457200" indent="-457200" algn="l">
                        <a:buFont typeface="Arial" panose="020B0604020202020204" pitchFamily="34" charset="0"/>
                        <a:buChar char="•"/>
                      </a:pPr>
                      <a:r>
                        <a:rPr lang="zh-CN" altLang="en-US" sz="2000" b="1" kern="1200" dirty="0">
                          <a:solidFill>
                            <a:srgbClr val="FF0000"/>
                          </a:solidFill>
                          <a:latin typeface="+mn-ea"/>
                          <a:ea typeface="+mn-ea"/>
                          <a:cs typeface="+mn-cs"/>
                        </a:rPr>
                        <a:t>变应性鼻炎给患者生活质量严重影响。</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患者容易出现睡眠障碍，日间工作和学习效率下降。高达</a:t>
                      </a:r>
                      <a:r>
                        <a:rPr lang="en-US" altLang="zh-CN" sz="1800" b="0" kern="1200" dirty="0">
                          <a:solidFill>
                            <a:schemeClr val="dk1"/>
                          </a:solidFill>
                          <a:latin typeface="+mn-ea"/>
                          <a:ea typeface="+mn-ea"/>
                          <a:cs typeface="+mn-cs"/>
                        </a:rPr>
                        <a:t>88%</a:t>
                      </a:r>
                      <a:r>
                        <a:rPr lang="zh-CN" altLang="en-US" sz="1800" b="0" kern="1200" dirty="0">
                          <a:solidFill>
                            <a:schemeClr val="dk1"/>
                          </a:solidFill>
                          <a:latin typeface="+mn-ea"/>
                          <a:ea typeface="+mn-ea"/>
                          <a:cs typeface="+mn-cs"/>
                        </a:rPr>
                        <a:t>的儿童患者存在睡眠障碍，</a:t>
                      </a:r>
                      <a:r>
                        <a:rPr lang="en-US" altLang="zh-CN" sz="1800" b="0" kern="1200" dirty="0">
                          <a:solidFill>
                            <a:schemeClr val="dk1"/>
                          </a:solidFill>
                          <a:latin typeface="+mn-ea"/>
                          <a:ea typeface="+mn-ea"/>
                          <a:cs typeface="+mn-cs"/>
                        </a:rPr>
                        <a:t>56%</a:t>
                      </a:r>
                      <a:r>
                        <a:rPr lang="zh-CN" altLang="en-US" sz="1800" b="0" kern="1200" dirty="0">
                          <a:solidFill>
                            <a:schemeClr val="dk1"/>
                          </a:solidFill>
                          <a:latin typeface="+mn-ea"/>
                          <a:ea typeface="+mn-ea"/>
                          <a:cs typeface="+mn-cs"/>
                        </a:rPr>
                        <a:t>的儿童患者在完成学业或其他活动上感到困难。</a:t>
                      </a:r>
                      <a:endParaRPr lang="en-US" altLang="zh-CN" sz="1800" b="0" kern="1200" dirty="0">
                        <a:solidFill>
                          <a:schemeClr val="dk1"/>
                        </a:solidFill>
                        <a:latin typeface="+mn-ea"/>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kern="1200" dirty="0">
                          <a:solidFill>
                            <a:srgbClr val="FF0000"/>
                          </a:solidFill>
                          <a:latin typeface="+mn-ea"/>
                          <a:ea typeface="+mn-ea"/>
                          <a:cs typeface="+mn-cs"/>
                        </a:rPr>
                        <a:t>变应性鼻炎给患者和社会经济带来严重影响。</a:t>
                      </a:r>
                      <a:r>
                        <a:rPr lang="zh-CN" altLang="en-US" sz="1800" b="0" kern="1200" dirty="0">
                          <a:solidFill>
                            <a:schemeClr val="dk1"/>
                          </a:solidFill>
                          <a:latin typeface="+mn-ea"/>
                          <a:ea typeface="+mn-ea"/>
                          <a:cs typeface="+mn-cs"/>
                        </a:rPr>
                        <a:t>过敏性鼻炎患者平均门诊次数多达</a:t>
                      </a:r>
                      <a:r>
                        <a:rPr lang="en-US" altLang="zh-CN" sz="1800" b="0" kern="1200" dirty="0">
                          <a:solidFill>
                            <a:schemeClr val="dk1"/>
                          </a:solidFill>
                          <a:latin typeface="+mn-ea"/>
                          <a:ea typeface="+mn-ea"/>
                          <a:cs typeface="+mn-cs"/>
                        </a:rPr>
                        <a:t>10.3/</a:t>
                      </a:r>
                      <a:r>
                        <a:rPr lang="zh-CN" altLang="en-US" sz="1800" b="0" kern="1200" dirty="0">
                          <a:solidFill>
                            <a:schemeClr val="dk1"/>
                          </a:solidFill>
                          <a:latin typeface="+mn-ea"/>
                          <a:ea typeface="+mn-ea"/>
                          <a:cs typeface="+mn-cs"/>
                        </a:rPr>
                        <a:t>年，住院次数为</a:t>
                      </a:r>
                      <a:r>
                        <a:rPr lang="en-US" altLang="zh-CN" sz="1800" b="0" kern="1200" dirty="0">
                          <a:solidFill>
                            <a:schemeClr val="dk1"/>
                          </a:solidFill>
                          <a:latin typeface="+mn-ea"/>
                          <a:ea typeface="+mn-ea"/>
                          <a:cs typeface="+mn-cs"/>
                        </a:rPr>
                        <a:t>1.21</a:t>
                      </a:r>
                      <a:r>
                        <a:rPr lang="zh-CN" altLang="en-US" sz="1800" b="0" kern="1200" dirty="0">
                          <a:solidFill>
                            <a:schemeClr val="dk1"/>
                          </a:solidFill>
                          <a:latin typeface="+mn-ea"/>
                          <a:ea typeface="+mn-ea"/>
                          <a:cs typeface="+mn-cs"/>
                        </a:rPr>
                        <a:t>次</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年。我国</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患者每年的平均费用为</a:t>
                      </a:r>
                      <a:r>
                        <a:rPr lang="en-US" altLang="zh-CN" sz="1800" b="0" kern="1200" dirty="0">
                          <a:solidFill>
                            <a:schemeClr val="dk1"/>
                          </a:solidFill>
                          <a:latin typeface="+mn-ea"/>
                          <a:ea typeface="+mn-ea"/>
                          <a:cs typeface="+mn-cs"/>
                        </a:rPr>
                        <a:t>1539</a:t>
                      </a:r>
                      <a:r>
                        <a:rPr lang="zh-CN" altLang="en-US" sz="1800" b="0" kern="1200" dirty="0">
                          <a:solidFill>
                            <a:schemeClr val="dk1"/>
                          </a:solidFill>
                          <a:latin typeface="+mn-ea"/>
                          <a:ea typeface="+mn-ea"/>
                          <a:cs typeface="+mn-cs"/>
                        </a:rPr>
                        <a:t>元</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人，估计全国</a:t>
                      </a:r>
                      <a:r>
                        <a:rPr lang="en-US" altLang="zh-CN" sz="1800" b="0" kern="1200" dirty="0">
                          <a:solidFill>
                            <a:schemeClr val="dk1"/>
                          </a:solidFill>
                          <a:latin typeface="+mn-ea"/>
                          <a:ea typeface="+mn-ea"/>
                          <a:cs typeface="+mn-cs"/>
                        </a:rPr>
                        <a:t>AR</a:t>
                      </a:r>
                      <a:r>
                        <a:rPr lang="zh-CN" altLang="en-US" sz="1800" b="0" kern="1200" dirty="0">
                          <a:solidFill>
                            <a:schemeClr val="dk1"/>
                          </a:solidFill>
                          <a:latin typeface="+mn-ea"/>
                          <a:ea typeface="+mn-ea"/>
                          <a:cs typeface="+mn-cs"/>
                        </a:rPr>
                        <a:t>患者总费用为</a:t>
                      </a:r>
                      <a:r>
                        <a:rPr lang="en-US" altLang="zh-CN" sz="1800" b="0" kern="1200" dirty="0">
                          <a:solidFill>
                            <a:schemeClr val="dk1"/>
                          </a:solidFill>
                          <a:latin typeface="+mn-ea"/>
                          <a:ea typeface="+mn-ea"/>
                          <a:cs typeface="+mn-cs"/>
                        </a:rPr>
                        <a:t>3269</a:t>
                      </a:r>
                      <a:r>
                        <a:rPr lang="zh-CN" altLang="en-US" sz="1800" b="0" kern="1200" dirty="0">
                          <a:solidFill>
                            <a:schemeClr val="dk1"/>
                          </a:solidFill>
                          <a:latin typeface="+mn-ea"/>
                          <a:ea typeface="+mn-ea"/>
                          <a:cs typeface="+mn-cs"/>
                        </a:rPr>
                        <a:t>亿元，因生产力损失造成的间接费用约</a:t>
                      </a:r>
                      <a:r>
                        <a:rPr lang="en-US" altLang="zh-CN" sz="1800" b="0" kern="1200" dirty="0">
                          <a:solidFill>
                            <a:schemeClr val="dk1"/>
                          </a:solidFill>
                          <a:latin typeface="+mn-ea"/>
                          <a:ea typeface="+mn-ea"/>
                          <a:cs typeface="+mn-cs"/>
                        </a:rPr>
                        <a:t>1382</a:t>
                      </a:r>
                      <a:r>
                        <a:rPr lang="zh-CN" altLang="en-US" sz="1800" b="0" kern="1200" dirty="0">
                          <a:solidFill>
                            <a:schemeClr val="dk1"/>
                          </a:solidFill>
                          <a:latin typeface="+mn-ea"/>
                          <a:ea typeface="+mn-ea"/>
                          <a:cs typeface="+mn-cs"/>
                        </a:rPr>
                        <a:t>元</a:t>
                      </a:r>
                      <a:r>
                        <a:rPr lang="en-US" altLang="zh-CN" sz="1800" b="0" kern="1200" dirty="0">
                          <a:solidFill>
                            <a:schemeClr val="dk1"/>
                          </a:solidFill>
                          <a:latin typeface="+mn-ea"/>
                          <a:ea typeface="+mn-ea"/>
                          <a:cs typeface="+mn-cs"/>
                        </a:rPr>
                        <a:t>/</a:t>
                      </a:r>
                      <a:r>
                        <a:rPr lang="zh-CN" altLang="en-US" sz="1800" b="0" kern="1200" dirty="0">
                          <a:solidFill>
                            <a:schemeClr val="dk1"/>
                          </a:solidFill>
                          <a:latin typeface="+mn-ea"/>
                          <a:ea typeface="+mn-ea"/>
                          <a:cs typeface="+mn-cs"/>
                        </a:rPr>
                        <a:t>人。</a:t>
                      </a:r>
                      <a:endParaRPr lang="en-US" altLang="zh-CN" sz="1800" b="0" dirty="0">
                        <a:latin typeface="+mn-ea"/>
                        <a:ea typeface="+mn-ea"/>
                      </a:endParaRPr>
                    </a:p>
                    <a:p>
                      <a:pPr marL="457200" indent="-457200" algn="l">
                        <a:buFont typeface="Arial" panose="020B0604020202020204" pitchFamily="34" charset="0"/>
                        <a:buChar char="•"/>
                      </a:pPr>
                      <a:r>
                        <a:rPr lang="zh-CN" altLang="en-US" sz="1800" b="0" dirty="0">
                          <a:latin typeface="+mn-ea"/>
                          <a:ea typeface="+mn-ea"/>
                        </a:rPr>
                        <a:t>荨麻疹是一种以风团伴或不伴血管性水肿为特点的肥大细胞介导性疾病。常见于任何年龄和种族，中国慢性荨麻疹患病率为</a:t>
                      </a:r>
                      <a:r>
                        <a:rPr lang="en-US" altLang="zh-CN" sz="1800" b="0" dirty="0">
                          <a:latin typeface="+mn-ea"/>
                          <a:ea typeface="+mn-ea"/>
                        </a:rPr>
                        <a:t>2.7%</a:t>
                      </a:r>
                      <a:r>
                        <a:rPr lang="zh-CN" altLang="en-US" sz="1800" b="0" dirty="0">
                          <a:latin typeface="+mn-ea"/>
                          <a:ea typeface="+mn-ea"/>
                        </a:rPr>
                        <a:t>。</a:t>
                      </a:r>
                      <a:endParaRPr lang="zh-CN" altLang="en-US" sz="1800" b="0" dirty="0">
                        <a:latin typeface="+mn-ea"/>
                        <a:ea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93868" y="501256"/>
            <a:ext cx="1866611" cy="646331"/>
          </a:xfrm>
          <a:prstGeom prst="rect">
            <a:avLst/>
          </a:prstGeom>
        </p:spPr>
        <p:txBody>
          <a:bodyPr wrap="square">
            <a:spAutoFit/>
          </a:bodyPr>
          <a:lstStyle/>
          <a:p>
            <a:r>
              <a:rPr lang="zh-CN" altLang="en-US" sz="3600" b="1" dirty="0">
                <a:latin typeface="+mn-ea"/>
              </a:rPr>
              <a:t>安全性</a:t>
            </a:r>
            <a:endParaRPr lang="zh-CN" altLang="en-US" sz="3600" b="1" dirty="0">
              <a:latin typeface="+mn-ea"/>
            </a:endParaRPr>
          </a:p>
        </p:txBody>
      </p:sp>
      <p:graphicFrame>
        <p:nvGraphicFramePr>
          <p:cNvPr id="6" name="表格 5"/>
          <p:cNvGraphicFramePr>
            <a:graphicFrameLocks noGrp="1"/>
          </p:cNvGraphicFramePr>
          <p:nvPr/>
        </p:nvGraphicFramePr>
        <p:xfrm>
          <a:off x="564235" y="1147587"/>
          <a:ext cx="11080078" cy="2508781"/>
        </p:xfrm>
        <a:graphic>
          <a:graphicData uri="http://schemas.openxmlformats.org/drawingml/2006/table">
            <a:tbl>
              <a:tblPr firstRow="1" bandRow="1"/>
              <a:tblGrid>
                <a:gridCol w="1293140"/>
                <a:gridCol w="2807494"/>
                <a:gridCol w="6979444"/>
              </a:tblGrid>
              <a:tr h="534049">
                <a:tc rowSpan="4">
                  <a:txBody>
                    <a:bodyPr/>
                    <a:lstStyle/>
                    <a:p>
                      <a:pPr algn="ctr"/>
                      <a:endParaRPr lang="en-US" altLang="zh-CN"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p>
                      <a:pPr algn="ctr"/>
                      <a:endParaRPr lang="en-US" altLang="zh-CN"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endParaRPr>
                    </a:p>
                    <a:p>
                      <a:pPr algn="ctr"/>
                      <a:r>
                        <a:rPr lang="zh-CN" altLang="en-US" sz="2000" b="1" kern="1200" dirty="0">
                          <a:solidFill>
                            <a:srgbClr val="000000"/>
                          </a:solidFill>
                          <a:effectLst/>
                          <a:latin typeface="Arial" panose="020B0604020202020204" pitchFamily="34" charset="0"/>
                          <a:ea typeface="微软雅黑" panose="020B0503020204020204" pitchFamily="34" charset="-122"/>
                          <a:cs typeface="Arial" panose="020B0604020202020204" pitchFamily="34" charset="0"/>
                        </a:rPr>
                        <a:t>说明书收载的安全性信息</a:t>
                      </a:r>
                      <a:endParaRPr lang="zh-CN" altLang="en-US"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solidFill>
                      <a:schemeClr val="bg1">
                        <a:lumMod val="95000"/>
                      </a:schemeClr>
                    </a:solidFill>
                  </a:tcPr>
                </a:tc>
                <a:tc>
                  <a:txBody>
                    <a:bodyPr/>
                    <a:lstStyle/>
                    <a:p>
                      <a:pPr algn="ctr"/>
                      <a:r>
                        <a:rPr lang="zh-CN" sz="2300" b="1" kern="1200">
                          <a:solidFill>
                            <a:srgbClr val="FFFFFF"/>
                          </a:solidFill>
                          <a:effectLst/>
                          <a:latin typeface="Arial" panose="020B0604020202020204" pitchFamily="34" charset="0"/>
                          <a:ea typeface="微软雅黑" panose="020B0503020204020204" pitchFamily="34" charset="-122"/>
                          <a:cs typeface="Arial" panose="020B0604020202020204" pitchFamily="34" charset="0"/>
                        </a:rPr>
                        <a:t>不良反应发生频率</a:t>
                      </a:r>
                      <a:endParaRPr lang="zh-CN" sz="1000" kern="10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rgbClr val="0065B2"/>
                    </a:solidFill>
                  </a:tcPr>
                </a:tc>
                <a:tc>
                  <a:txBody>
                    <a:bodyPr/>
                    <a:lstStyle/>
                    <a:p>
                      <a:pPr algn="ctr"/>
                      <a:r>
                        <a:rPr lang="zh-CN" sz="2300" b="1" kern="1200" dirty="0">
                          <a:solidFill>
                            <a:srgbClr val="FFFFFF"/>
                          </a:solidFill>
                          <a:effectLst/>
                          <a:latin typeface="Arial" panose="020B0604020202020204" pitchFamily="34" charset="0"/>
                          <a:ea typeface="微软雅黑" panose="020B0503020204020204" pitchFamily="34" charset="-122"/>
                          <a:cs typeface="Arial" panose="020B0604020202020204" pitchFamily="34" charset="0"/>
                        </a:rPr>
                        <a:t>不良反应描述</a:t>
                      </a:r>
                      <a:endParaRPr lang="zh-CN" sz="1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rgbClr val="0065B2"/>
                    </a:solidFill>
                  </a:tcPr>
                </a:tc>
              </a:tr>
              <a:tr h="676462">
                <a:tc vMerge="1">
                  <a:tcPr/>
                </a:tc>
                <a:tc>
                  <a:txBody>
                    <a:bodyPr/>
                    <a:lstStyle/>
                    <a:p>
                      <a:pPr algn="l"/>
                      <a:r>
                        <a:rPr lang="en-US" sz="1600" b="1" u="sng" kern="1200" dirty="0">
                          <a:solidFill>
                            <a:srgbClr val="000000"/>
                          </a:solidFill>
                          <a:effectLst/>
                          <a:latin typeface="+mn-ea"/>
                          <a:ea typeface="+mn-ea"/>
                          <a:cs typeface="Arial" panose="020B0604020202020204" pitchFamily="34" charset="0"/>
                        </a:rPr>
                        <a:t>&gt;</a:t>
                      </a:r>
                      <a:r>
                        <a:rPr lang="en-US" sz="1600" b="1" u="none" kern="1200" dirty="0">
                          <a:solidFill>
                            <a:srgbClr val="000000"/>
                          </a:solidFill>
                          <a:effectLst/>
                          <a:latin typeface="+mn-ea"/>
                          <a:ea typeface="+mn-ea"/>
                          <a:cs typeface="Arial" panose="020B0604020202020204" pitchFamily="34" charset="0"/>
                        </a:rPr>
                        <a:t>0.</a:t>
                      </a:r>
                      <a:r>
                        <a:rPr lang="en-US" sz="1600" b="1" kern="1200" dirty="0">
                          <a:solidFill>
                            <a:srgbClr val="000000"/>
                          </a:solidFill>
                          <a:effectLst/>
                          <a:latin typeface="+mn-ea"/>
                          <a:ea typeface="+mn-ea"/>
                          <a:cs typeface="Arial" panose="020B0604020202020204" pitchFamily="34" charset="0"/>
                        </a:rPr>
                        <a:t>1</a:t>
                      </a:r>
                      <a:r>
                        <a:rPr lang="zh-CN" sz="1600" b="1" kern="1200" dirty="0">
                          <a:solidFill>
                            <a:srgbClr val="000000"/>
                          </a:solidFill>
                          <a:effectLst/>
                          <a:latin typeface="+mn-ea"/>
                          <a:ea typeface="+mn-ea"/>
                          <a:cs typeface="Arial" panose="020B0604020202020204" pitchFamily="34" charset="0"/>
                        </a:rPr>
                        <a:t>至</a:t>
                      </a:r>
                      <a:r>
                        <a:rPr lang="en-US" altLang="zh-CN" sz="1600" b="1" kern="1200" dirty="0">
                          <a:solidFill>
                            <a:srgbClr val="000000"/>
                          </a:solidFill>
                          <a:effectLst/>
                          <a:latin typeface="+mn-ea"/>
                          <a:ea typeface="+mn-ea"/>
                          <a:cs typeface="Arial" panose="020B0604020202020204" pitchFamily="34" charset="0"/>
                        </a:rPr>
                        <a:t>5</a:t>
                      </a:r>
                      <a:r>
                        <a:rPr lang="en-US" sz="1600" b="1" kern="1200" dirty="0">
                          <a:solidFill>
                            <a:srgbClr val="000000"/>
                          </a:solidFill>
                          <a:effectLst/>
                          <a:latin typeface="+mn-ea"/>
                          <a:ea typeface="+mn-ea"/>
                          <a:cs typeface="Arial" panose="020B0604020202020204" pitchFamily="34" charset="0"/>
                        </a:rPr>
                        <a:t>%</a:t>
                      </a:r>
                      <a:endParaRPr lang="zh-CN" sz="1600" kern="100" dirty="0">
                        <a:effectLst/>
                        <a:latin typeface="+mn-ea"/>
                        <a:ea typeface="+mn-ea"/>
                        <a:cs typeface="Times New Roman" panose="02020603050405020304" pitchFamily="18" charset="0"/>
                      </a:endParaRPr>
                    </a:p>
                  </a:txBody>
                  <a:tcPr marL="89285" marR="89285" marT="44642" marB="44642" anchor="ctr">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solidFill>
                            <a:schemeClr val="tx1"/>
                          </a:solidFill>
                          <a:effectLst/>
                          <a:latin typeface="+mn-ea"/>
                          <a:ea typeface="+mn-ea"/>
                          <a:cs typeface="Times New Roman" panose="02020603050405020304" pitchFamily="18" charset="0"/>
                        </a:rPr>
                        <a:t>白细胞减少；头痛、嗜睡、倦怠、头晕失眠、神经过敏；恶心、呕吐、口渴、腹痛、腹泻、消化不良；瘙痒；谷草转氨酶（</a:t>
                      </a:r>
                      <a:r>
                        <a:rPr lang="en-US" altLang="zh-CN" sz="1600" b="1" kern="100" dirty="0">
                          <a:solidFill>
                            <a:schemeClr val="tx1"/>
                          </a:solidFill>
                          <a:effectLst/>
                          <a:latin typeface="+mn-ea"/>
                          <a:ea typeface="+mn-ea"/>
                          <a:cs typeface="Times New Roman" panose="02020603050405020304" pitchFamily="18" charset="0"/>
                        </a:rPr>
                        <a:t>AST</a:t>
                      </a:r>
                      <a:r>
                        <a:rPr lang="zh-CN" altLang="en-US" sz="1600" b="1" kern="100" dirty="0">
                          <a:solidFill>
                            <a:schemeClr val="tx1"/>
                          </a:solidFill>
                          <a:effectLst/>
                          <a:latin typeface="+mn-ea"/>
                          <a:ea typeface="+mn-ea"/>
                          <a:cs typeface="Times New Roman" panose="02020603050405020304" pitchFamily="18" charset="0"/>
                        </a:rPr>
                        <a:t>）升高，谷丙转氨酶（</a:t>
                      </a:r>
                      <a:r>
                        <a:rPr lang="en-US" altLang="zh-CN" sz="1600" b="1" kern="100" dirty="0">
                          <a:solidFill>
                            <a:schemeClr val="tx1"/>
                          </a:solidFill>
                          <a:effectLst/>
                          <a:latin typeface="+mn-ea"/>
                          <a:ea typeface="+mn-ea"/>
                          <a:cs typeface="Times New Roman" panose="02020603050405020304" pitchFamily="18" charset="0"/>
                        </a:rPr>
                        <a:t>ALT</a:t>
                      </a:r>
                      <a:r>
                        <a:rPr lang="zh-CN" altLang="en-US" sz="1600" b="1" kern="100" dirty="0">
                          <a:solidFill>
                            <a:schemeClr val="tx1"/>
                          </a:solidFill>
                          <a:effectLst/>
                          <a:latin typeface="+mn-ea"/>
                          <a:ea typeface="+mn-ea"/>
                          <a:cs typeface="Times New Roman" panose="02020603050405020304" pitchFamily="18" charset="0"/>
                        </a:rPr>
                        <a:t>）升高</a:t>
                      </a:r>
                      <a:endParaRPr lang="zh-CN" altLang="en-US" sz="1600" b="1" kern="100" dirty="0">
                        <a:solidFill>
                          <a:schemeClr val="tx1"/>
                        </a:solidFill>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r h="471437">
                <a:tc vMerge="1">
                  <a:tcPr/>
                </a:tc>
                <a:tc>
                  <a:txBody>
                    <a:bodyPr/>
                    <a:lstStyle/>
                    <a:p>
                      <a:pPr algn="l"/>
                      <a:r>
                        <a:rPr lang="en-US" altLang="zh-CN" sz="1600" b="1" u="sng" kern="1200" dirty="0">
                          <a:solidFill>
                            <a:srgbClr val="000000"/>
                          </a:solidFill>
                          <a:effectLst/>
                          <a:latin typeface="+mn-ea"/>
                          <a:ea typeface="+mn-ea"/>
                          <a:cs typeface="Arial" panose="020B0604020202020204" pitchFamily="34" charset="0"/>
                        </a:rPr>
                        <a:t>&lt;</a:t>
                      </a:r>
                      <a:r>
                        <a:rPr lang="en-US" altLang="zh-CN" sz="1600" b="1" u="none" kern="1200" dirty="0">
                          <a:solidFill>
                            <a:srgbClr val="000000"/>
                          </a:solidFill>
                          <a:effectLst/>
                          <a:latin typeface="+mn-ea"/>
                          <a:ea typeface="+mn-ea"/>
                          <a:cs typeface="Arial" panose="020B0604020202020204" pitchFamily="34" charset="0"/>
                        </a:rPr>
                        <a:t>0.1%</a:t>
                      </a:r>
                      <a:endParaRPr lang="zh-CN" sz="1600"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effectLst/>
                          <a:latin typeface="+mn-ea"/>
                          <a:ea typeface="+mn-ea"/>
                          <a:cs typeface="Times New Roman" panose="02020603050405020304" pitchFamily="18" charset="0"/>
                        </a:rPr>
                        <a:t>中性粒细胞减少；噩梦、睡眠障碍、麻木；便秘；荨麻疹、潮红、皮疹；尿频；心悸、血压升高；呼吸困难，味觉异常，水肿，胸痛，月经异常</a:t>
                      </a:r>
                      <a:endParaRPr lang="zh-CN" sz="1600" b="1"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r h="398511">
                <a:tc vMerge="1">
                  <a:tcPr/>
                </a:tc>
                <a:tc>
                  <a:txBody>
                    <a:bodyPr/>
                    <a:lstStyle/>
                    <a:p>
                      <a:pPr algn="l"/>
                      <a:r>
                        <a:rPr lang="zh-CN" altLang="en-US" sz="1600" b="1" kern="100" dirty="0">
                          <a:effectLst/>
                          <a:latin typeface="+mn-ea"/>
                          <a:ea typeface="+mn-ea"/>
                          <a:cs typeface="Times New Roman" panose="02020603050405020304" pitchFamily="18" charset="0"/>
                        </a:rPr>
                        <a:t>频率不明</a:t>
                      </a:r>
                      <a:endParaRPr lang="zh-CN" sz="1600" b="1" kern="100" dirty="0">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c>
                  <a:txBody>
                    <a:bodyPr/>
                    <a:lstStyle/>
                    <a:p>
                      <a:pPr algn="l"/>
                      <a:r>
                        <a:rPr lang="zh-CN" altLang="en-US" sz="1600" b="1" kern="100" dirty="0">
                          <a:solidFill>
                            <a:schemeClr val="tx1"/>
                          </a:solidFill>
                          <a:effectLst/>
                          <a:latin typeface="+mn-ea"/>
                          <a:ea typeface="+mn-ea"/>
                          <a:cs typeface="Times New Roman" panose="02020603050405020304" pitchFamily="18" charset="0"/>
                        </a:rPr>
                        <a:t>休克、过敏反应；血管性神经性水肿，排尿困难，粒细胞缺乏症；肝功能损失和黄疸；</a:t>
                      </a:r>
                      <a:endParaRPr lang="zh-CN" altLang="en-US" sz="1600" b="1" kern="100" dirty="0">
                        <a:solidFill>
                          <a:schemeClr val="tx1"/>
                        </a:solidFill>
                        <a:effectLst/>
                        <a:latin typeface="+mn-ea"/>
                        <a:ea typeface="+mn-ea"/>
                        <a:cs typeface="Times New Roman" panose="02020603050405020304" pitchFamily="18" charset="0"/>
                      </a:endParaRPr>
                    </a:p>
                  </a:txBody>
                  <a:tcPr marL="89285" marR="89285" marT="44642" marB="44642">
                    <a:lnL w="12700" cap="flat" cmpd="sng" algn="ctr">
                      <a:solidFill>
                        <a:srgbClr val="3C3C36"/>
                      </a:solidFill>
                      <a:prstDash val="solid"/>
                      <a:round/>
                      <a:headEnd type="none" w="med" len="med"/>
                      <a:tailEnd type="none" w="med" len="med"/>
                    </a:lnL>
                    <a:lnR w="12700" cap="flat" cmpd="sng" algn="ctr">
                      <a:solidFill>
                        <a:srgbClr val="3C3C36"/>
                      </a:solidFill>
                      <a:prstDash val="solid"/>
                      <a:round/>
                      <a:headEnd type="none" w="med" len="med"/>
                      <a:tailEnd type="none" w="med" len="med"/>
                    </a:lnR>
                    <a:lnT w="12700" cap="flat" cmpd="sng" algn="ctr">
                      <a:solidFill>
                        <a:srgbClr val="3C3C36"/>
                      </a:solidFill>
                      <a:prstDash val="solid"/>
                      <a:round/>
                      <a:headEnd type="none" w="med" len="med"/>
                      <a:tailEnd type="none" w="med" len="med"/>
                    </a:lnT>
                    <a:lnB w="12700" cap="flat" cmpd="sng" algn="ctr">
                      <a:solidFill>
                        <a:srgbClr val="3C3C36"/>
                      </a:solidFill>
                      <a:prstDash val="solid"/>
                      <a:round/>
                      <a:headEnd type="none" w="med" len="med"/>
                      <a:tailEnd type="none" w="med" len="med"/>
                    </a:lnB>
                    <a:solidFill>
                      <a:schemeClr val="bg1">
                        <a:lumMod val="95000"/>
                      </a:schemeClr>
                    </a:solidFill>
                  </a:tcPr>
                </a:tc>
              </a:tr>
            </a:tbl>
          </a:graphicData>
        </a:graphic>
      </p:graphicFrame>
      <p:sp>
        <p:nvSpPr>
          <p:cNvPr id="3" name="文本框 2"/>
          <p:cNvSpPr txBox="1">
            <a:spLocks noChangeArrowheads="1"/>
          </p:cNvSpPr>
          <p:nvPr/>
        </p:nvSpPr>
        <p:spPr bwMode="auto">
          <a:xfrm>
            <a:off x="534844" y="3833706"/>
            <a:ext cx="11303322" cy="170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安全性方面优势：</a:t>
            </a:r>
            <a:endParaRPr lang="en-US" altLang="zh-CN"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）非索非那定对驾驶和使用机器能力无影响；</a:t>
            </a:r>
            <a:endParaRPr lang="en-US" altLang="zh-CN"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）非索非那定不经过肝脏代谢，不会与其他通过肝脏代谢的药物相互作用；</a:t>
            </a:r>
            <a:endParaRPr lang="zh-CN" altLang="en-US" b="1"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）非索非那定在轻度肾功能异常时不必调整剂量；</a:t>
            </a:r>
            <a:endParaRPr lang="en-US" altLang="zh-CN" b="1"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22148" y="552549"/>
            <a:ext cx="2056973" cy="646331"/>
          </a:xfrm>
          <a:prstGeom prst="rect">
            <a:avLst/>
          </a:prstGeom>
        </p:spPr>
        <p:txBody>
          <a:bodyPr wrap="none">
            <a:spAutoFit/>
          </a:bodyPr>
          <a:lstStyle/>
          <a:p>
            <a:r>
              <a:rPr lang="zh-CN" altLang="en-US" sz="3600" b="1" dirty="0">
                <a:latin typeface="+mn-ea"/>
              </a:rPr>
              <a:t>有效性</a:t>
            </a:r>
            <a:r>
              <a:rPr lang="en-US" altLang="zh-CN" sz="3600" b="1" dirty="0">
                <a:latin typeface="+mn-ea"/>
              </a:rPr>
              <a:t>-1</a:t>
            </a:r>
            <a:endParaRPr lang="zh-CN" altLang="en-US" sz="3600" b="1" dirty="0">
              <a:latin typeface="+mn-ea"/>
            </a:endParaRPr>
          </a:p>
        </p:txBody>
      </p:sp>
      <p:sp>
        <p:nvSpPr>
          <p:cNvPr id="7" name="文本框 6"/>
          <p:cNvSpPr txBox="1"/>
          <p:nvPr/>
        </p:nvSpPr>
        <p:spPr>
          <a:xfrm>
            <a:off x="778669" y="6557963"/>
            <a:ext cx="248786" cy="369332"/>
          </a:xfrm>
          <a:prstGeom prst="rect">
            <a:avLst/>
          </a:prstGeom>
          <a:noFill/>
        </p:spPr>
        <p:txBody>
          <a:bodyPr wrap="none" rtlCol="0">
            <a:spAutoFit/>
          </a:bodyPr>
          <a:lstStyle/>
          <a:p>
            <a:r>
              <a:rPr lang="en-US" altLang="zh-CN" dirty="0"/>
              <a:t> </a:t>
            </a:r>
            <a:endParaRPr lang="zh-CN" altLang="en-US" dirty="0"/>
          </a:p>
        </p:txBody>
      </p:sp>
      <p:sp>
        <p:nvSpPr>
          <p:cNvPr id="3" name="文本框 2"/>
          <p:cNvSpPr txBox="1"/>
          <p:nvPr/>
        </p:nvSpPr>
        <p:spPr>
          <a:xfrm>
            <a:off x="1098867" y="1199098"/>
            <a:ext cx="10066020" cy="400110"/>
          </a:xfrm>
          <a:prstGeom prst="rect">
            <a:avLst/>
          </a:prstGeom>
        </p:spPr>
        <p:txBody>
          <a:bodyPr wrap="square">
            <a:spAutoFit/>
          </a:bodyPr>
          <a:lstStyle/>
          <a:p>
            <a:r>
              <a:rPr lang="zh-CN" altLang="en-US" sz="2000" b="1" dirty="0">
                <a:solidFill>
                  <a:srgbClr val="231F20"/>
                </a:solidFill>
                <a:latin typeface="+mj-lt"/>
                <a:ea typeface="+mj-lt"/>
                <a:cs typeface="+mj-lt"/>
              </a:rPr>
              <a:t>与地氯雷他定相比，使用非索非那定可更有效地改善过敏性鼻炎患者的严重症状</a:t>
            </a:r>
            <a:endParaRPr lang="zh-CN" altLang="en-US" sz="2000" b="1" baseline="30000" dirty="0">
              <a:solidFill>
                <a:srgbClr val="231F20"/>
              </a:solidFill>
              <a:latin typeface="+mj-lt"/>
              <a:ea typeface="+mj-lt"/>
              <a:cs typeface="+mj-lt"/>
            </a:endParaRPr>
          </a:p>
        </p:txBody>
      </p:sp>
      <p:graphicFrame>
        <p:nvGraphicFramePr>
          <p:cNvPr id="4" name="图表 3"/>
          <p:cNvGraphicFramePr/>
          <p:nvPr/>
        </p:nvGraphicFramePr>
        <p:xfrm>
          <a:off x="318770" y="1593850"/>
          <a:ext cx="6031865" cy="4060825"/>
        </p:xfrm>
        <a:graphic>
          <a:graphicData uri="http://schemas.openxmlformats.org/drawingml/2006/chart">
            <c:chart xmlns:c="http://schemas.openxmlformats.org/drawingml/2006/chart" xmlns:r="http://schemas.openxmlformats.org/officeDocument/2006/relationships" r:id="rId1"/>
          </a:graphicData>
        </a:graphic>
      </p:graphicFrame>
      <p:sp>
        <p:nvSpPr>
          <p:cNvPr id="5" name="文本框 4"/>
          <p:cNvSpPr txBox="1"/>
          <p:nvPr/>
        </p:nvSpPr>
        <p:spPr>
          <a:xfrm>
            <a:off x="210820" y="6075680"/>
            <a:ext cx="11842115" cy="460375"/>
          </a:xfrm>
          <a:prstGeom prst="rect">
            <a:avLst/>
          </a:prstGeom>
        </p:spPr>
        <p:txBody>
          <a:bodyPr wrap="square">
            <a:spAutoFit/>
          </a:bodyPr>
          <a:lstStyle/>
          <a:p>
            <a:r>
              <a:rPr lang="en-US" altLang="zh-CN" sz="1200" dirty="0">
                <a:solidFill>
                  <a:srgbClr val="231F20"/>
                </a:solidFill>
                <a:latin typeface="+mj-lt"/>
                <a:ea typeface="+mj-lt"/>
              </a:rPr>
              <a:t>Niloufar Sadat </a:t>
            </a:r>
            <a:r>
              <a:rPr lang="en-US" altLang="zh-CN" sz="1200" dirty="0" err="1">
                <a:solidFill>
                  <a:srgbClr val="231F20"/>
                </a:solidFill>
                <a:latin typeface="+mj-lt"/>
                <a:ea typeface="+mj-lt"/>
              </a:rPr>
              <a:t>Sadredini</a:t>
            </a:r>
            <a:r>
              <a:rPr lang="en-US" altLang="zh-CN" sz="1200" dirty="0">
                <a:solidFill>
                  <a:srgbClr val="231F20"/>
                </a:solidFill>
                <a:latin typeface="+mj-lt"/>
                <a:ea typeface="+mj-lt"/>
              </a:rPr>
              <a:t>, </a:t>
            </a:r>
            <a:r>
              <a:rPr lang="en-US" altLang="zh-CN" sz="1200" dirty="0" err="1">
                <a:solidFill>
                  <a:srgbClr val="231F20"/>
                </a:solidFill>
                <a:latin typeface="+mj-lt"/>
                <a:ea typeface="+mj-lt"/>
              </a:rPr>
              <a:t>etc</a:t>
            </a:r>
            <a:r>
              <a:rPr lang="en-US" altLang="zh-CN" sz="1200" dirty="0">
                <a:solidFill>
                  <a:srgbClr val="231F20"/>
                </a:solidFill>
                <a:latin typeface="+mj-lt"/>
                <a:ea typeface="+mj-lt"/>
              </a:rPr>
              <a:t> ,The Comparison of Efficacy and Complication of Desloratadine with Fexofenadine in Patients with Allergic Rhinitis: A Randomized, Double-Blind Clinical Trial .Journal of Iranian Medical Council,2023 Volume 6, Issue no. 2</a:t>
            </a:r>
            <a:endParaRPr lang="en-US" altLang="zh-CN" sz="1200" dirty="0">
              <a:solidFill>
                <a:srgbClr val="231F20"/>
              </a:solidFill>
              <a:latin typeface="+mj-lt"/>
              <a:ea typeface="+mj-lt"/>
            </a:endParaRPr>
          </a:p>
        </p:txBody>
      </p:sp>
      <p:sp>
        <p:nvSpPr>
          <p:cNvPr id="6" name="文本框 5"/>
          <p:cNvSpPr txBox="1"/>
          <p:nvPr/>
        </p:nvSpPr>
        <p:spPr>
          <a:xfrm>
            <a:off x="6701155" y="3234690"/>
            <a:ext cx="5131435" cy="2446655"/>
          </a:xfrm>
          <a:prstGeom prst="rect">
            <a:avLst/>
          </a:prstGeom>
          <a:noFill/>
        </p:spPr>
        <p:txBody>
          <a:bodyPr wrap="square" rtlCol="0">
            <a:noAutofit/>
          </a:bodyPr>
          <a:lstStyle/>
          <a:p>
            <a:pPr marL="285750" indent="-285750" fontAlgn="auto">
              <a:lnSpc>
                <a:spcPct val="150000"/>
              </a:lnSpc>
              <a:buFont typeface="Wingdings" panose="05000000000000000000" charset="0"/>
              <a:buChar char="Ø"/>
            </a:pPr>
            <a:r>
              <a:rPr lang="en-US" altLang="zh-CN" sz="1600" dirty="0"/>
              <a:t>A</a:t>
            </a:r>
            <a:r>
              <a:rPr lang="zh-CN" altLang="en-US" sz="1600" dirty="0"/>
              <a:t>组：症状评级最严重的患者，在使用非索非那定治疗</a:t>
            </a:r>
            <a:r>
              <a:rPr lang="en-US" altLang="zh-CN" sz="1600" dirty="0"/>
              <a:t>4</a:t>
            </a:r>
            <a:r>
              <a:rPr lang="zh-CN" altLang="en-US" sz="1600" dirty="0"/>
              <a:t>周后，人数从</a:t>
            </a:r>
            <a:r>
              <a:rPr lang="en-US" altLang="zh-CN" sz="1600" dirty="0"/>
              <a:t>15</a:t>
            </a:r>
            <a:r>
              <a:rPr lang="zh-CN" altLang="en-US" sz="1600" dirty="0"/>
              <a:t>例减少到</a:t>
            </a:r>
            <a:r>
              <a:rPr lang="en-US" altLang="zh-CN" sz="1600" dirty="0"/>
              <a:t>1</a:t>
            </a:r>
            <a:r>
              <a:rPr lang="zh-CN" altLang="en-US" sz="1600" dirty="0"/>
              <a:t>例，接续使用地氯雷他定治疗</a:t>
            </a:r>
            <a:r>
              <a:rPr lang="en-US" altLang="zh-CN" sz="1600" dirty="0"/>
              <a:t>4</a:t>
            </a:r>
            <a:r>
              <a:rPr lang="zh-CN" altLang="en-US" sz="1600" dirty="0"/>
              <a:t>周，不再观察到症状最严重的患者。</a:t>
            </a:r>
            <a:endParaRPr lang="zh-CN" altLang="en-US" sz="1600" dirty="0"/>
          </a:p>
          <a:p>
            <a:pPr marL="285750" indent="-285750" fontAlgn="auto">
              <a:lnSpc>
                <a:spcPct val="150000"/>
              </a:lnSpc>
              <a:buFont typeface="Wingdings" panose="05000000000000000000" charset="0"/>
              <a:buChar char="Ø"/>
            </a:pPr>
            <a:r>
              <a:rPr lang="en-US" altLang="zh-CN" sz="1600" dirty="0"/>
              <a:t>B</a:t>
            </a:r>
            <a:r>
              <a:rPr lang="zh-CN" altLang="en-US" sz="1600" dirty="0"/>
              <a:t>组：</a:t>
            </a:r>
            <a:r>
              <a:rPr lang="zh-CN" altLang="en-US" sz="1600" dirty="0">
                <a:sym typeface="+mn-ea"/>
              </a:rPr>
              <a:t>症状评级最严重的患者，在使用地氯雷他定治疗</a:t>
            </a:r>
            <a:r>
              <a:rPr lang="en-US" altLang="zh-CN" sz="1600" dirty="0">
                <a:sym typeface="+mn-ea"/>
              </a:rPr>
              <a:t>4</a:t>
            </a:r>
            <a:r>
              <a:rPr lang="zh-CN" altLang="en-US" sz="1600" dirty="0">
                <a:sym typeface="+mn-ea"/>
              </a:rPr>
              <a:t>周后，人数从</a:t>
            </a:r>
            <a:r>
              <a:rPr lang="en-US" altLang="zh-CN" sz="1600" dirty="0">
                <a:sym typeface="+mn-ea"/>
              </a:rPr>
              <a:t>17</a:t>
            </a:r>
            <a:r>
              <a:rPr lang="zh-CN" altLang="en-US" sz="1600" dirty="0">
                <a:sym typeface="+mn-ea"/>
              </a:rPr>
              <a:t>例减少到</a:t>
            </a:r>
            <a:r>
              <a:rPr lang="en-US" altLang="zh-CN" sz="1600" dirty="0">
                <a:sym typeface="+mn-ea"/>
              </a:rPr>
              <a:t>4</a:t>
            </a:r>
            <a:r>
              <a:rPr lang="zh-CN" altLang="en-US" sz="1600" dirty="0">
                <a:sym typeface="+mn-ea"/>
              </a:rPr>
              <a:t>例，接续使用非索非那定治疗</a:t>
            </a:r>
            <a:r>
              <a:rPr lang="en-US" altLang="zh-CN" sz="1600" dirty="0">
                <a:sym typeface="+mn-ea"/>
              </a:rPr>
              <a:t>4</a:t>
            </a:r>
            <a:r>
              <a:rPr lang="zh-CN" altLang="en-US" sz="1600" dirty="0">
                <a:sym typeface="+mn-ea"/>
              </a:rPr>
              <a:t>周，观察到症状最严重人数</a:t>
            </a:r>
            <a:r>
              <a:rPr lang="en-US" altLang="zh-CN" sz="1600" dirty="0">
                <a:sym typeface="+mn-ea"/>
              </a:rPr>
              <a:t>5</a:t>
            </a:r>
            <a:r>
              <a:rPr lang="zh-CN" altLang="en-US" sz="1600" dirty="0">
                <a:sym typeface="+mn-ea"/>
              </a:rPr>
              <a:t>例。</a:t>
            </a:r>
            <a:endParaRPr lang="zh-CN" altLang="en-US" sz="1600" dirty="0"/>
          </a:p>
          <a:p>
            <a:endParaRPr lang="zh-CN" altLang="en-US" sz="1600" dirty="0"/>
          </a:p>
          <a:p>
            <a:endParaRPr lang="zh-CN" altLang="en-US" sz="1600" dirty="0"/>
          </a:p>
          <a:p>
            <a:endParaRPr lang="zh-CN" altLang="en-US" sz="1600" dirty="0"/>
          </a:p>
          <a:p>
            <a:endParaRPr lang="zh-CN" altLang="en-US" sz="1600" dirty="0"/>
          </a:p>
          <a:p>
            <a:endParaRPr lang="zh-CN" altLang="en-US" sz="1600" dirty="0"/>
          </a:p>
          <a:p>
            <a:endParaRPr lang="zh-CN" altLang="en-US" sz="1600" dirty="0"/>
          </a:p>
        </p:txBody>
      </p:sp>
      <p:pic>
        <p:nvPicPr>
          <p:cNvPr id="8" name="图片 7"/>
          <p:cNvPicPr>
            <a:picLocks noChangeAspect="1"/>
          </p:cNvPicPr>
          <p:nvPr/>
        </p:nvPicPr>
        <p:blipFill>
          <a:blip r:embed="rId2"/>
          <a:stretch>
            <a:fillRect/>
          </a:stretch>
        </p:blipFill>
        <p:spPr>
          <a:xfrm>
            <a:off x="6834505" y="1593215"/>
            <a:ext cx="4914900" cy="1358900"/>
          </a:xfrm>
          <a:prstGeom prst="rect">
            <a:avLst/>
          </a:prstGeom>
        </p:spPr>
      </p:pic>
      <p:pic>
        <p:nvPicPr>
          <p:cNvPr id="2" name="图片 1"/>
          <p:cNvPicPr>
            <a:picLocks noChangeAspect="1"/>
          </p:cNvPicPr>
          <p:nvPr/>
        </p:nvPicPr>
        <p:blipFill>
          <a:blip r:embed="rId3"/>
          <a:srcRect l="1542" t="11959" r="86262" b="79938"/>
          <a:stretch>
            <a:fillRect/>
          </a:stretch>
        </p:blipFill>
        <p:spPr>
          <a:xfrm>
            <a:off x="10357502" y="204852"/>
            <a:ext cx="1486969" cy="55572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919981" y="375363"/>
            <a:ext cx="2056973" cy="646331"/>
          </a:xfrm>
          <a:prstGeom prst="rect">
            <a:avLst/>
          </a:prstGeom>
        </p:spPr>
        <p:txBody>
          <a:bodyPr wrap="none">
            <a:spAutoFit/>
          </a:bodyPr>
          <a:lstStyle/>
          <a:p>
            <a:r>
              <a:rPr lang="zh-CN" altLang="en-US" sz="3600" b="1" dirty="0">
                <a:latin typeface="+mn-ea"/>
              </a:rPr>
              <a:t>有效性</a:t>
            </a:r>
            <a:r>
              <a:rPr lang="en-US" altLang="zh-CN" sz="3600" b="1" dirty="0">
                <a:latin typeface="+mn-ea"/>
              </a:rPr>
              <a:t>-2</a:t>
            </a:r>
            <a:endParaRPr lang="zh-CN" altLang="en-US" sz="3600" b="1" dirty="0">
              <a:latin typeface="+mn-ea"/>
            </a:endParaRPr>
          </a:p>
        </p:txBody>
      </p:sp>
      <p:sp>
        <p:nvSpPr>
          <p:cNvPr id="7" name="文本框 6"/>
          <p:cNvSpPr txBox="1"/>
          <p:nvPr/>
        </p:nvSpPr>
        <p:spPr>
          <a:xfrm>
            <a:off x="778669" y="6232843"/>
            <a:ext cx="248786" cy="369332"/>
          </a:xfrm>
          <a:prstGeom prst="rect">
            <a:avLst/>
          </a:prstGeom>
          <a:noFill/>
        </p:spPr>
        <p:txBody>
          <a:bodyPr wrap="none" rtlCol="0">
            <a:spAutoFit/>
          </a:bodyPr>
          <a:lstStyle/>
          <a:p>
            <a:r>
              <a:rPr lang="en-US" altLang="zh-CN" dirty="0"/>
              <a:t> </a:t>
            </a:r>
            <a:endParaRPr lang="zh-CN" altLang="en-US" dirty="0"/>
          </a:p>
        </p:txBody>
      </p:sp>
      <p:graphicFrame>
        <p:nvGraphicFramePr>
          <p:cNvPr id="2" name="表格 1"/>
          <p:cNvGraphicFramePr>
            <a:graphicFrameLocks noGrp="1"/>
          </p:cNvGraphicFramePr>
          <p:nvPr/>
        </p:nvGraphicFramePr>
        <p:xfrm>
          <a:off x="101125" y="1021694"/>
          <a:ext cx="11989749" cy="5650077"/>
        </p:xfrm>
        <a:graphic>
          <a:graphicData uri="http://schemas.openxmlformats.org/drawingml/2006/table">
            <a:tbl>
              <a:tblPr firstRow="1" bandRow="1">
                <a:tableStyleId>{5940675A-B579-460E-94D1-54222C63F5DA}</a:tableStyleId>
              </a:tblPr>
              <a:tblGrid>
                <a:gridCol w="4016523"/>
                <a:gridCol w="7973226"/>
              </a:tblGrid>
              <a:tr h="389256">
                <a:tc gridSpan="2">
                  <a:txBody>
                    <a:bodyPr/>
                    <a:lstStyle/>
                    <a:p>
                      <a:pPr algn="ctr"/>
                      <a:r>
                        <a:rPr lang="zh-CN" altLang="en-US" sz="2400" b="1" dirty="0">
                          <a:solidFill>
                            <a:schemeClr val="bg1"/>
                          </a:solidFill>
                          <a:latin typeface="+mn-ea"/>
                          <a:ea typeface="+mn-ea"/>
                        </a:rPr>
                        <a:t>临床指南</a:t>
                      </a:r>
                      <a:r>
                        <a:rPr lang="en-US" altLang="zh-CN" sz="2400" b="1" dirty="0">
                          <a:solidFill>
                            <a:schemeClr val="bg1"/>
                          </a:solidFill>
                          <a:latin typeface="+mn-ea"/>
                          <a:ea typeface="+mn-ea"/>
                        </a:rPr>
                        <a:t>/</a:t>
                      </a:r>
                      <a:r>
                        <a:rPr lang="zh-CN" altLang="en-US" sz="2400" b="1" dirty="0">
                          <a:solidFill>
                            <a:schemeClr val="bg1"/>
                          </a:solidFill>
                          <a:latin typeface="+mn-ea"/>
                          <a:ea typeface="+mn-ea"/>
                        </a:rPr>
                        <a:t>诊疗规范</a:t>
                      </a:r>
                      <a:endParaRPr lang="zh-CN" altLang="en-US" sz="2400" b="1" dirty="0">
                        <a:solidFill>
                          <a:schemeClr val="bg1"/>
                        </a:solidFill>
                        <a:latin typeface="+mn-ea"/>
                        <a:ea typeface="+mn-ea"/>
                      </a:endParaRPr>
                    </a:p>
                  </a:txBody>
                  <a:tcPr>
                    <a:solidFill>
                      <a:srgbClr val="0065B2">
                        <a:alpha val="92000"/>
                      </a:srgbClr>
                    </a:solidFill>
                  </a:tcPr>
                </a:tc>
                <a:tc hMerge="1">
                  <a:tcPr/>
                </a:tc>
              </a:tr>
              <a:tr h="235247">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zh-CN" altLang="en-US" sz="1800" b="1" dirty="0">
                          <a:solidFill>
                            <a:schemeClr val="tx1"/>
                          </a:solidFill>
                          <a:latin typeface="+mn-ea"/>
                          <a:ea typeface="+mn-ea"/>
                        </a:rPr>
                        <a:t>指南</a:t>
                      </a:r>
                      <a:r>
                        <a:rPr lang="en-US" altLang="zh-CN" sz="1800" b="1" dirty="0">
                          <a:solidFill>
                            <a:schemeClr val="tx1"/>
                          </a:solidFill>
                          <a:latin typeface="+mn-ea"/>
                          <a:ea typeface="+mn-ea"/>
                        </a:rPr>
                        <a:t>/</a:t>
                      </a:r>
                      <a:r>
                        <a:rPr lang="zh-CN" altLang="en-US" sz="1800" b="1" dirty="0">
                          <a:solidFill>
                            <a:schemeClr val="tx1"/>
                          </a:solidFill>
                          <a:latin typeface="+mn-ea"/>
                          <a:ea typeface="+mn-ea"/>
                        </a:rPr>
                        <a:t>共识名称</a:t>
                      </a:r>
                      <a:endParaRPr lang="zh-CN" altLang="en-US" sz="1800" b="1" dirty="0">
                        <a:solidFill>
                          <a:schemeClr val="tx1"/>
                        </a:solidFill>
                        <a:latin typeface="+mn-ea"/>
                        <a:ea typeface="+mn-ea"/>
                      </a:endParaRPr>
                    </a:p>
                  </a:txBody>
                  <a:tcPr>
                    <a:solidFill>
                      <a:schemeClr val="bg1">
                        <a:lumMod val="95000"/>
                      </a:schemeClr>
                    </a:solidFill>
                  </a:tcPr>
                </a:tc>
                <a:tc>
                  <a:txBody>
                    <a:bodyPr/>
                    <a:lstStyle/>
                    <a:p>
                      <a:pPr marL="0" marR="0" lvl="0" indent="0" algn="ctr" defTabSz="913765" rtl="0" eaLnBrk="1" fontAlgn="auto" latinLnBrk="0" hangingPunct="1">
                        <a:lnSpc>
                          <a:spcPct val="100000"/>
                        </a:lnSpc>
                        <a:spcBef>
                          <a:spcPts val="0"/>
                        </a:spcBef>
                        <a:spcAft>
                          <a:spcPts val="0"/>
                        </a:spcAft>
                        <a:buClrTx/>
                        <a:buSzTx/>
                        <a:buFontTx/>
                        <a:buNone/>
                        <a:defRPr/>
                      </a:pPr>
                      <a:r>
                        <a:rPr lang="zh-CN" altLang="en-US" sz="1800" b="1" kern="1200" dirty="0">
                          <a:solidFill>
                            <a:schemeClr val="tx1"/>
                          </a:solidFill>
                          <a:latin typeface="+mn-ea"/>
                          <a:ea typeface="+mn-ea"/>
                          <a:cs typeface="+mn-cs"/>
                        </a:rPr>
                        <a:t>描述</a:t>
                      </a:r>
                      <a:endParaRPr lang="zh-CN" altLang="en-US" sz="1800" b="1" kern="1200" dirty="0">
                        <a:solidFill>
                          <a:schemeClr val="tx1"/>
                        </a:solidFill>
                        <a:latin typeface="+mn-ea"/>
                        <a:ea typeface="+mn-ea"/>
                        <a:cs typeface="+mn-cs"/>
                      </a:endParaRPr>
                    </a:p>
                  </a:txBody>
                  <a:tcPr>
                    <a:solidFill>
                      <a:schemeClr val="bg1">
                        <a:lumMod val="95000"/>
                      </a:schemeClr>
                    </a:solidFill>
                  </a:tcPr>
                </a:tc>
              </a:tr>
              <a:tr h="647154">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中国变应性鼻炎诊断和治疗指南（</a:t>
                      </a:r>
                      <a:r>
                        <a:rPr lang="en-US" altLang="zh-CN" sz="1800" b="0" dirty="0">
                          <a:solidFill>
                            <a:schemeClr val="tx1"/>
                          </a:solidFill>
                          <a:latin typeface="+mn-ea"/>
                          <a:ea typeface="+mn-ea"/>
                        </a:rPr>
                        <a:t>2022</a:t>
                      </a:r>
                      <a:r>
                        <a:rPr lang="zh-CN" altLang="en-US" sz="1800" b="0" dirty="0">
                          <a:solidFill>
                            <a:schemeClr val="tx1"/>
                          </a:solidFill>
                          <a:latin typeface="+mn-ea"/>
                          <a:ea typeface="+mn-ea"/>
                        </a:rPr>
                        <a:t>年，修订版）</a:t>
                      </a:r>
                      <a:r>
                        <a:rPr lang="en-US" altLang="zh-CN" sz="1800" b="0" dirty="0">
                          <a:solidFill>
                            <a:schemeClr val="tx1"/>
                          </a:solidFill>
                          <a:latin typeface="+mn-ea"/>
                          <a:ea typeface="+mn-ea"/>
                        </a:rPr>
                        <a:t>》</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1" dirty="0">
                          <a:solidFill>
                            <a:srgbClr val="FF0000"/>
                          </a:solidFill>
                          <a:latin typeface="+mn-ea"/>
                          <a:sym typeface="+mn-ea"/>
                        </a:rPr>
                        <a:t>第二代口服抗组胺药为过敏性鼻炎的一线治疗药物</a:t>
                      </a:r>
                      <a:r>
                        <a:rPr lang="zh-CN" altLang="en-US" sz="1600" b="0" dirty="0">
                          <a:latin typeface="+mn-ea"/>
                          <a:sym typeface="+mn-ea"/>
                        </a:rPr>
                        <a:t>，临床推荐使用。</a:t>
                      </a:r>
                      <a:endParaRPr lang="zh-CN" altLang="en-US" sz="1600" b="0" dirty="0">
                        <a:latin typeface="+mn-ea"/>
                        <a:ea typeface="+mn-ea"/>
                      </a:endParaRPr>
                    </a:p>
                  </a:txBody>
                  <a:tcPr>
                    <a:solidFill>
                      <a:schemeClr val="bg1">
                        <a:lumMod val="95000"/>
                      </a:schemeClr>
                    </a:solidFill>
                  </a:tcPr>
                </a:tc>
              </a:tr>
              <a:tr h="808454">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600" b="0" dirty="0">
                          <a:solidFill>
                            <a:schemeClr val="tx1"/>
                          </a:solidFill>
                          <a:latin typeface="+mn-ea"/>
                          <a:ea typeface="+mn-ea"/>
                        </a:rPr>
                        <a:t>《Treatment of seasonal allergic rhinitis  An evidence-based focused 2017 guideline update》 AAAAI </a:t>
                      </a:r>
                      <a:endParaRPr lang="en-US" altLang="zh-CN" sz="1600" b="0" dirty="0">
                        <a:solidFill>
                          <a:schemeClr val="tx1"/>
                        </a:solidFill>
                        <a:latin typeface="+mn-ea"/>
                        <a:ea typeface="+mn-ea"/>
                      </a:endParaRPr>
                    </a:p>
                  </a:txBody>
                  <a:tcPr>
                    <a:solidFill>
                      <a:schemeClr val="bg1">
                        <a:lumMod val="95000"/>
                      </a:schemeClr>
                    </a:solidFill>
                  </a:tcPr>
                </a:tc>
                <a:tc>
                  <a:txBody>
                    <a:bodyPr/>
                    <a:lstStyle/>
                    <a:p>
                      <a:r>
                        <a:rPr lang="en-US" altLang="zh-CN" sz="1600" b="0" dirty="0">
                          <a:solidFill>
                            <a:schemeClr val="tx1"/>
                          </a:solidFill>
                          <a:latin typeface="+mn-ea"/>
                          <a:ea typeface="+mn-ea"/>
                        </a:rPr>
                        <a:t>In contrast, </a:t>
                      </a:r>
                      <a:r>
                        <a:rPr lang="en-US" altLang="zh-CN" sz="1600" b="0" dirty="0" err="1">
                          <a:solidFill>
                            <a:schemeClr val="tx1"/>
                          </a:solidFill>
                          <a:latin typeface="+mn-ea"/>
                          <a:ea typeface="+mn-ea"/>
                        </a:rPr>
                        <a:t>secondgeneration</a:t>
                      </a:r>
                      <a:r>
                        <a:rPr lang="en-US" altLang="zh-CN" sz="1600" b="0" dirty="0">
                          <a:solidFill>
                            <a:schemeClr val="tx1"/>
                          </a:solidFill>
                          <a:latin typeface="+mn-ea"/>
                          <a:ea typeface="+mn-ea"/>
                        </a:rPr>
                        <a:t> antihistamines (</a:t>
                      </a:r>
                      <a:r>
                        <a:rPr lang="en-US" altLang="zh-CN" sz="1600" b="1" dirty="0" err="1">
                          <a:solidFill>
                            <a:srgbClr val="FF0000"/>
                          </a:solidFill>
                          <a:latin typeface="+mn-ea"/>
                          <a:ea typeface="+mn-ea"/>
                        </a:rPr>
                        <a:t>eg</a:t>
                      </a:r>
                      <a:r>
                        <a:rPr lang="en-US" altLang="zh-CN" sz="1600" b="1" dirty="0">
                          <a:solidFill>
                            <a:srgbClr val="FF0000"/>
                          </a:solidFill>
                          <a:latin typeface="+mn-ea"/>
                          <a:ea typeface="+mn-ea"/>
                        </a:rPr>
                        <a:t>, fexofenadine…) </a:t>
                      </a:r>
                      <a:r>
                        <a:rPr lang="en-US" altLang="zh-CN" sz="1600" b="0" dirty="0">
                          <a:solidFill>
                            <a:schemeClr val="tx1"/>
                          </a:solidFill>
                          <a:latin typeface="+mn-ea"/>
                          <a:ea typeface="+mn-ea"/>
                        </a:rPr>
                        <a:t>are more specific for peripheral H1-receptors and have limited penetration of the blood-brain barrier, thus reducing sedation.</a:t>
                      </a:r>
                      <a:endParaRPr lang="en-US" altLang="zh-CN" sz="1600" b="0" dirty="0">
                        <a:solidFill>
                          <a:schemeClr val="tx1"/>
                        </a:solidFill>
                        <a:latin typeface="+mn-ea"/>
                        <a:ea typeface="+mn-ea"/>
                      </a:endParaRPr>
                    </a:p>
                  </a:txBody>
                  <a:tcPr>
                    <a:solidFill>
                      <a:schemeClr val="bg1">
                        <a:lumMod val="95000"/>
                      </a:schemeClr>
                    </a:solidFill>
                  </a:tcPr>
                </a:tc>
              </a:tr>
              <a:tr h="669925">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600" b="0" dirty="0">
                          <a:solidFill>
                            <a:schemeClr val="tx1"/>
                          </a:solidFill>
                          <a:latin typeface="+mn-ea"/>
                          <a:ea typeface="+mn-ea"/>
                        </a:rPr>
                        <a:t>《</a:t>
                      </a:r>
                      <a:r>
                        <a:rPr lang="zh-CN" altLang="en-US" sz="1600" b="0" dirty="0">
                          <a:solidFill>
                            <a:schemeClr val="tx1"/>
                          </a:solidFill>
                          <a:latin typeface="+mn-ea"/>
                          <a:ea typeface="+mn-ea"/>
                        </a:rPr>
                        <a:t>抗组胺</a:t>
                      </a:r>
                      <a:r>
                        <a:rPr lang="en-US" altLang="zh-CN" sz="1600" b="0" dirty="0">
                          <a:solidFill>
                            <a:schemeClr val="tx1"/>
                          </a:solidFill>
                          <a:latin typeface="+mn-ea"/>
                          <a:ea typeface="+mn-ea"/>
                        </a:rPr>
                        <a:t>H1</a:t>
                      </a:r>
                      <a:r>
                        <a:rPr lang="zh-CN" altLang="en-US" sz="1600" b="0" dirty="0">
                          <a:solidFill>
                            <a:schemeClr val="tx1"/>
                          </a:solidFill>
                          <a:latin typeface="+mn-ea"/>
                          <a:ea typeface="+mn-ea"/>
                        </a:rPr>
                        <a:t>受体药在儿童常见过敏性疾病中应用的专家共识</a:t>
                      </a:r>
                      <a:r>
                        <a:rPr lang="en-US" altLang="zh-CN" sz="1600" b="0" dirty="0">
                          <a:solidFill>
                            <a:schemeClr val="tx1"/>
                          </a:solidFill>
                          <a:latin typeface="+mn-ea"/>
                          <a:ea typeface="+mn-ea"/>
                        </a:rPr>
                        <a:t>》</a:t>
                      </a:r>
                      <a:endParaRPr lang="zh-CN" altLang="en-US" sz="1600" b="0" dirty="0">
                        <a:solidFill>
                          <a:schemeClr val="tx1"/>
                        </a:solidFill>
                        <a:latin typeface="+mn-ea"/>
                        <a:ea typeface="+mn-ea"/>
                      </a:endParaRPr>
                    </a:p>
                  </a:txBody>
                  <a:tcPr>
                    <a:solidFill>
                      <a:schemeClr val="bg1">
                        <a:lumMod val="95000"/>
                      </a:schemeClr>
                    </a:solidFill>
                  </a:tcPr>
                </a:tc>
                <a:tc>
                  <a:txBody>
                    <a:bodyPr/>
                    <a:lstStyle/>
                    <a:p>
                      <a:r>
                        <a:rPr lang="zh-CN" altLang="en-US" sz="1600" b="0" dirty="0">
                          <a:solidFill>
                            <a:schemeClr val="tx1"/>
                          </a:solidFill>
                          <a:latin typeface="+mn-ea"/>
                          <a:ea typeface="+mn-ea"/>
                        </a:rPr>
                        <a:t>药物治疗是儿童</a:t>
                      </a:r>
                      <a:r>
                        <a:rPr lang="en-US" altLang="zh-CN" sz="1600" b="0" dirty="0">
                          <a:solidFill>
                            <a:schemeClr val="tx1"/>
                          </a:solidFill>
                          <a:latin typeface="+mn-ea"/>
                          <a:ea typeface="+mn-ea"/>
                        </a:rPr>
                        <a:t>AR</a:t>
                      </a:r>
                      <a:r>
                        <a:rPr lang="zh-CN" altLang="en-US" sz="1600" b="0" dirty="0">
                          <a:solidFill>
                            <a:schemeClr val="tx1"/>
                          </a:solidFill>
                          <a:latin typeface="+mn-ea"/>
                          <a:ea typeface="+mn-ea"/>
                        </a:rPr>
                        <a:t>的重要治疗手段，主要有鼻用糖皮质激素、第二代抗组胺药物、口服白三烯受体拮抗剂。第二代</a:t>
                      </a:r>
                      <a:r>
                        <a:rPr lang="en-US" altLang="zh-CN" sz="1600" b="0" dirty="0">
                          <a:solidFill>
                            <a:schemeClr val="tx1"/>
                          </a:solidFill>
                          <a:latin typeface="+mn-ea"/>
                          <a:ea typeface="+mn-ea"/>
                        </a:rPr>
                        <a:t>H1</a:t>
                      </a:r>
                      <a:r>
                        <a:rPr lang="zh-CN" altLang="en-US" sz="1600" b="0" dirty="0">
                          <a:solidFill>
                            <a:schemeClr val="tx1"/>
                          </a:solidFill>
                          <a:latin typeface="+mn-ea"/>
                          <a:ea typeface="+mn-ea"/>
                        </a:rPr>
                        <a:t>受体药又称为非镇静抗组胺药，代表药物有氯雷他定、地氯雷他定、西替利嗪、</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、依巴斯汀等</a:t>
                      </a:r>
                      <a:endParaRPr lang="zh-CN" altLang="en-US" sz="1600" b="0" dirty="0">
                        <a:solidFill>
                          <a:schemeClr val="tx1"/>
                        </a:solidFill>
                        <a:latin typeface="+mn-ea"/>
                        <a:ea typeface="+mn-ea"/>
                      </a:endParaRPr>
                    </a:p>
                  </a:txBody>
                  <a:tcPr>
                    <a:solidFill>
                      <a:schemeClr val="bg1">
                        <a:lumMod val="95000"/>
                      </a:schemeClr>
                    </a:solidFill>
                  </a:tcPr>
                </a:tc>
              </a:tr>
              <a:tr h="453109">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i="0" kern="1200" dirty="0">
                          <a:solidFill>
                            <a:schemeClr val="tx1"/>
                          </a:solidFill>
                          <a:effectLst/>
                          <a:latin typeface="+mn-lt"/>
                          <a:ea typeface="+mn-ea"/>
                          <a:cs typeface="+mn-cs"/>
                        </a:rPr>
                        <a:t>《</a:t>
                      </a:r>
                      <a:r>
                        <a:rPr lang="zh-CN" altLang="en-US" sz="1800" b="0" i="0" kern="1200" dirty="0">
                          <a:solidFill>
                            <a:schemeClr val="tx1"/>
                          </a:solidFill>
                          <a:effectLst/>
                          <a:latin typeface="+mn-lt"/>
                          <a:ea typeface="+mn-ea"/>
                          <a:cs typeface="+mn-cs"/>
                        </a:rPr>
                        <a:t>口服</a:t>
                      </a:r>
                      <a:r>
                        <a:rPr lang="en-US" altLang="zh-CN" sz="1800" b="0" i="0" kern="1200" dirty="0">
                          <a:solidFill>
                            <a:schemeClr val="tx1"/>
                          </a:solidFill>
                          <a:effectLst/>
                          <a:latin typeface="+mn-lt"/>
                          <a:ea typeface="+mn-ea"/>
                          <a:cs typeface="+mn-cs"/>
                        </a:rPr>
                        <a:t>H1</a:t>
                      </a:r>
                      <a:r>
                        <a:rPr lang="zh-CN" altLang="en-US" sz="1800" b="0" i="0" kern="1200" dirty="0">
                          <a:solidFill>
                            <a:schemeClr val="tx1"/>
                          </a:solidFill>
                          <a:effectLst/>
                          <a:latin typeface="+mn-lt"/>
                          <a:ea typeface="+mn-ea"/>
                          <a:cs typeface="+mn-cs"/>
                        </a:rPr>
                        <a:t>抗组胺药治疗变应性鼻炎广州共识 </a:t>
                      </a:r>
                      <a:r>
                        <a:rPr lang="en-US" altLang="zh-CN" sz="1800" b="0" i="0" kern="1200" dirty="0">
                          <a:solidFill>
                            <a:schemeClr val="tx1"/>
                          </a:solidFill>
                          <a:effectLst/>
                          <a:latin typeface="+mn-lt"/>
                          <a:ea typeface="+mn-ea"/>
                          <a:cs typeface="+mn-cs"/>
                        </a:rPr>
                        <a:t>(2020 </a:t>
                      </a:r>
                      <a:r>
                        <a:rPr lang="zh-CN" altLang="en-US" sz="1800" b="0" i="0" kern="1200" dirty="0">
                          <a:solidFill>
                            <a:schemeClr val="tx1"/>
                          </a:solidFill>
                          <a:effectLst/>
                          <a:latin typeface="+mn-lt"/>
                          <a:ea typeface="+mn-ea"/>
                          <a:cs typeface="+mn-cs"/>
                        </a:rPr>
                        <a:t>精要版</a:t>
                      </a:r>
                      <a:r>
                        <a:rPr lang="en-US" altLang="zh-CN" sz="1800" b="0" i="0" kern="1200" dirty="0">
                          <a:solidFill>
                            <a:schemeClr val="tx1"/>
                          </a:solidFill>
                          <a:effectLst/>
                          <a:latin typeface="+mn-lt"/>
                          <a:ea typeface="+mn-ea"/>
                          <a:cs typeface="+mn-cs"/>
                        </a:rPr>
                        <a:t>)》</a:t>
                      </a:r>
                      <a:endParaRPr lang="en-US" altLang="zh-CN" sz="1800" b="0" i="0" kern="1200" dirty="0">
                        <a:solidFill>
                          <a:schemeClr val="tx1"/>
                        </a:solidFill>
                        <a:effectLst/>
                        <a:latin typeface="+mn-lt"/>
                        <a:ea typeface="+mn-ea"/>
                        <a:cs typeface="+mn-cs"/>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第</a:t>
                      </a:r>
                      <a:r>
                        <a:rPr lang="en-US" altLang="zh-CN" sz="1600" b="0" dirty="0">
                          <a:solidFill>
                            <a:schemeClr val="tx1"/>
                          </a:solidFill>
                          <a:latin typeface="+mn-ea"/>
                          <a:ea typeface="+mn-ea"/>
                        </a:rPr>
                        <a:t>2</a:t>
                      </a:r>
                      <a:r>
                        <a:rPr lang="zh-CN" altLang="en-US" sz="1600" b="0" dirty="0">
                          <a:solidFill>
                            <a:schemeClr val="tx1"/>
                          </a:solidFill>
                          <a:latin typeface="+mn-ea"/>
                          <a:ea typeface="+mn-ea"/>
                        </a:rPr>
                        <a:t>代新型</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抗组胺药为第</a:t>
                      </a:r>
                      <a:r>
                        <a:rPr lang="en-US" altLang="zh-CN" sz="1600" b="0" dirty="0">
                          <a:solidFill>
                            <a:schemeClr val="tx1"/>
                          </a:solidFill>
                          <a:latin typeface="+mn-ea"/>
                          <a:ea typeface="+mn-ea"/>
                        </a:rPr>
                        <a:t>2</a:t>
                      </a:r>
                      <a:r>
                        <a:rPr lang="zh-CN" altLang="en-US" sz="1600" b="0" dirty="0">
                          <a:solidFill>
                            <a:schemeClr val="tx1"/>
                          </a:solidFill>
                          <a:latin typeface="+mn-ea"/>
                          <a:ea typeface="+mn-ea"/>
                        </a:rPr>
                        <a:t>代</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抗组胺药的衍生物或代谢产物，其代表性药物为左西替利嗪、地氯雷他定、枸地氯雷他定、</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等。</a:t>
                      </a:r>
                      <a:endParaRPr lang="en-US" altLang="zh-CN" sz="1600" b="0" dirty="0">
                        <a:solidFill>
                          <a:schemeClr val="tx1"/>
                        </a:solidFill>
                        <a:latin typeface="+mn-ea"/>
                        <a:ea typeface="+mn-ea"/>
                      </a:endParaRPr>
                    </a:p>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在口服</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抗组胺药治疗</a:t>
                      </a:r>
                      <a:r>
                        <a:rPr lang="en-US" altLang="zh-CN" sz="1600" b="0" dirty="0">
                          <a:solidFill>
                            <a:schemeClr val="tx1"/>
                          </a:solidFill>
                          <a:latin typeface="+mn-ea"/>
                          <a:ea typeface="+mn-ea"/>
                        </a:rPr>
                        <a:t>AR</a:t>
                      </a:r>
                      <a:r>
                        <a:rPr lang="zh-CN" altLang="en-US" sz="1600" b="0" dirty="0">
                          <a:solidFill>
                            <a:schemeClr val="tx1"/>
                          </a:solidFill>
                          <a:latin typeface="+mn-ea"/>
                          <a:ea typeface="+mn-ea"/>
                        </a:rPr>
                        <a:t>上，本共识与国内外各种指南保持观点一致，推荐口服第</a:t>
                      </a:r>
                      <a:r>
                        <a:rPr lang="en-US" altLang="zh-CN" sz="1600" b="0" dirty="0">
                          <a:solidFill>
                            <a:schemeClr val="tx1"/>
                          </a:solidFill>
                          <a:latin typeface="+mn-ea"/>
                          <a:ea typeface="+mn-ea"/>
                        </a:rPr>
                        <a:t>2</a:t>
                      </a:r>
                      <a:r>
                        <a:rPr lang="zh-CN" altLang="en-US" sz="1600" b="0" dirty="0">
                          <a:solidFill>
                            <a:schemeClr val="tx1"/>
                          </a:solidFill>
                          <a:latin typeface="+mn-ea"/>
                          <a:ea typeface="+mn-ea"/>
                        </a:rPr>
                        <a:t>代</a:t>
                      </a:r>
                      <a:r>
                        <a:rPr lang="en-US" altLang="zh-CN" sz="1600" b="0" dirty="0">
                          <a:solidFill>
                            <a:schemeClr val="tx1"/>
                          </a:solidFill>
                          <a:latin typeface="+mn-ea"/>
                          <a:ea typeface="+mn-ea"/>
                        </a:rPr>
                        <a:t>H1</a:t>
                      </a:r>
                      <a:r>
                        <a:rPr lang="zh-CN" altLang="en-US" sz="1600" b="0" dirty="0">
                          <a:solidFill>
                            <a:schemeClr val="tx1"/>
                          </a:solidFill>
                          <a:latin typeface="+mn-ea"/>
                          <a:ea typeface="+mn-ea"/>
                        </a:rPr>
                        <a:t>抗组胺药作为治疗所有</a:t>
                      </a:r>
                      <a:r>
                        <a:rPr lang="en-US" altLang="zh-CN" sz="1600" b="0" dirty="0">
                          <a:solidFill>
                            <a:schemeClr val="tx1"/>
                          </a:solidFill>
                          <a:latin typeface="+mn-ea"/>
                          <a:ea typeface="+mn-ea"/>
                        </a:rPr>
                        <a:t>AR</a:t>
                      </a:r>
                      <a:r>
                        <a:rPr lang="zh-CN" altLang="en-US" sz="1600" b="0" dirty="0">
                          <a:solidFill>
                            <a:schemeClr val="tx1"/>
                          </a:solidFill>
                          <a:latin typeface="+mn-ea"/>
                          <a:ea typeface="+mn-ea"/>
                        </a:rPr>
                        <a:t>患者的一线用药</a:t>
                      </a:r>
                      <a:endParaRPr lang="zh-CN" altLang="en-US" sz="1600" b="0" dirty="0">
                        <a:solidFill>
                          <a:schemeClr val="tx1"/>
                        </a:solidFill>
                        <a:latin typeface="+mn-ea"/>
                        <a:ea typeface="+mn-ea"/>
                      </a:endParaRPr>
                    </a:p>
                  </a:txBody>
                  <a:tcPr>
                    <a:solidFill>
                      <a:schemeClr val="bg1">
                        <a:lumMod val="95000"/>
                      </a:schemeClr>
                    </a:solidFill>
                  </a:tcPr>
                </a:tc>
              </a:tr>
              <a:tr h="875665">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抗组胺药治疗皮炎湿疹类皮肤病临床应用专家共识</a:t>
                      </a:r>
                      <a:r>
                        <a:rPr lang="en-US" altLang="zh-CN" sz="1800" b="0" dirty="0">
                          <a:solidFill>
                            <a:schemeClr val="tx1"/>
                          </a:solidFill>
                          <a:latin typeface="+mn-ea"/>
                          <a:ea typeface="+mn-ea"/>
                        </a:rPr>
                        <a:t>》</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多数皮炎湿疹类皮肤病病程长，需长期用药，应首选二代非镇静性抗组胺药。</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等不经肝脏代谢药物，不必调整剂量；</a:t>
                      </a:r>
                      <a:r>
                        <a:rPr lang="zh-CN" altLang="en-US" sz="1600" b="1" dirty="0">
                          <a:solidFill>
                            <a:srgbClr val="FF0000"/>
                          </a:solidFill>
                          <a:latin typeface="+mn-ea"/>
                          <a:ea typeface="+mn-ea"/>
                        </a:rPr>
                        <a:t>非索非那定</a:t>
                      </a:r>
                      <a:r>
                        <a:rPr lang="zh-CN" altLang="en-US" sz="1600" b="0" dirty="0">
                          <a:solidFill>
                            <a:schemeClr val="tx1"/>
                          </a:solidFill>
                          <a:latin typeface="+mn-ea"/>
                          <a:ea typeface="+mn-ea"/>
                        </a:rPr>
                        <a:t>在轻度肾功能异常时不必调整剂量，可以优先选择。</a:t>
                      </a:r>
                      <a:endParaRPr lang="zh-CN" altLang="en-US" sz="1600" b="0" dirty="0">
                        <a:solidFill>
                          <a:schemeClr val="tx1"/>
                        </a:solidFill>
                        <a:latin typeface="+mn-ea"/>
                        <a:ea typeface="+mn-ea"/>
                      </a:endParaRPr>
                    </a:p>
                  </a:txBody>
                  <a:tcPr>
                    <a:solidFill>
                      <a:schemeClr val="bg1">
                        <a:lumMod val="95000"/>
                      </a:schemeClr>
                    </a:solidFill>
                  </a:tcPr>
                </a:tc>
              </a:tr>
              <a:tr h="591578">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en-US" altLang="zh-CN" sz="1800" b="0" dirty="0">
                          <a:solidFill>
                            <a:schemeClr val="tx1"/>
                          </a:solidFill>
                          <a:latin typeface="+mn-ea"/>
                          <a:ea typeface="+mn-ea"/>
                        </a:rPr>
                        <a:t>《</a:t>
                      </a:r>
                      <a:r>
                        <a:rPr lang="zh-CN" altLang="en-US" sz="1800" b="0" dirty="0">
                          <a:solidFill>
                            <a:schemeClr val="tx1"/>
                          </a:solidFill>
                          <a:latin typeface="+mn-ea"/>
                          <a:ea typeface="+mn-ea"/>
                        </a:rPr>
                        <a:t>中国荨麻疹诊疗指南（</a:t>
                      </a:r>
                      <a:r>
                        <a:rPr lang="en-US" altLang="zh-CN" sz="1800" b="0" dirty="0">
                          <a:solidFill>
                            <a:schemeClr val="tx1"/>
                          </a:solidFill>
                          <a:latin typeface="+mn-ea"/>
                          <a:ea typeface="+mn-ea"/>
                        </a:rPr>
                        <a:t>2022</a:t>
                      </a:r>
                      <a:r>
                        <a:rPr lang="zh-CN" altLang="en-US" sz="1800" b="0" dirty="0">
                          <a:solidFill>
                            <a:schemeClr val="tx1"/>
                          </a:solidFill>
                          <a:latin typeface="+mn-ea"/>
                          <a:ea typeface="+mn-ea"/>
                        </a:rPr>
                        <a:t>版）</a:t>
                      </a:r>
                      <a:endParaRPr lang="zh-CN" altLang="en-US" sz="1800" b="0" dirty="0">
                        <a:solidFill>
                          <a:schemeClr val="tx1"/>
                        </a:solidFill>
                        <a:latin typeface="+mn-ea"/>
                        <a:ea typeface="+mn-ea"/>
                      </a:endParaRPr>
                    </a:p>
                  </a:txBody>
                  <a:tcPr>
                    <a:solidFill>
                      <a:schemeClr val="bg1">
                        <a:lumMod val="95000"/>
                      </a:schemeClr>
                    </a:solidFill>
                  </a:tcPr>
                </a:tc>
                <a:tc>
                  <a:txBody>
                    <a:bodyPr/>
                    <a:lstStyle/>
                    <a:p>
                      <a:pPr marL="0" marR="0" lvl="0" indent="0" algn="l" defTabSz="913765" rtl="0" eaLnBrk="1" fontAlgn="auto" latinLnBrk="0" hangingPunct="1">
                        <a:lnSpc>
                          <a:spcPct val="100000"/>
                        </a:lnSpc>
                        <a:spcBef>
                          <a:spcPts val="0"/>
                        </a:spcBef>
                        <a:spcAft>
                          <a:spcPts val="0"/>
                        </a:spcAft>
                        <a:buClrTx/>
                        <a:buSzTx/>
                        <a:buFontTx/>
                        <a:buNone/>
                        <a:defRPr/>
                      </a:pPr>
                      <a:r>
                        <a:rPr lang="zh-CN" altLang="en-US" sz="1600" b="0" dirty="0">
                          <a:solidFill>
                            <a:schemeClr val="tx1"/>
                          </a:solidFill>
                          <a:latin typeface="+mn-ea"/>
                          <a:ea typeface="+mn-ea"/>
                        </a:rPr>
                        <a:t>推荐使用标准剂量的第二代抗组胺药作为慢性荨麻疹的一线治疗。常用的第二代抗组胺药包括西替利嗪、左西替利嗪、氯雷他定、地氯雷他定、</a:t>
                      </a:r>
                      <a:r>
                        <a:rPr lang="zh-CN" altLang="en-US" sz="1600" b="1" dirty="0">
                          <a:solidFill>
                            <a:srgbClr val="FF0000"/>
                          </a:solidFill>
                          <a:latin typeface="+mn-ea"/>
                          <a:ea typeface="+mn-ea"/>
                        </a:rPr>
                        <a:t>非索非那定</a:t>
                      </a:r>
                      <a:endParaRPr lang="zh-CN" altLang="en-US" sz="1600" b="1" dirty="0">
                        <a:solidFill>
                          <a:srgbClr val="FF0000"/>
                        </a:solidFill>
                        <a:latin typeface="+mn-ea"/>
                        <a:ea typeface="+mn-ea"/>
                      </a:endParaRPr>
                    </a:p>
                  </a:txBody>
                  <a:tcPr>
                    <a:solidFill>
                      <a:schemeClr val="bg1">
                        <a:lumMod val="95000"/>
                      </a:schemeClr>
                    </a:solidFill>
                  </a:tcPr>
                </a:tc>
              </a:tr>
            </a:tbl>
          </a:graphicData>
        </a:graphic>
      </p:graphicFrame>
      <p:pic>
        <p:nvPicPr>
          <p:cNvPr id="3" name="图片 2"/>
          <p:cNvPicPr>
            <a:picLocks noChangeAspect="1"/>
          </p:cNvPicPr>
          <p:nvPr/>
        </p:nvPicPr>
        <p:blipFill>
          <a:blip r:embed="rId1"/>
          <a:srcRect l="1542" t="11959" r="86262" b="79938"/>
          <a:stretch>
            <a:fillRect/>
          </a:stretch>
        </p:blipFill>
        <p:spPr>
          <a:xfrm>
            <a:off x="10357502" y="204852"/>
            <a:ext cx="1486969" cy="5557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2"/>
          <p:cNvSpPr>
            <a:spLocks noGrp="1"/>
          </p:cNvSpPr>
          <p:nvPr>
            <p:ph type="sldNum" sz="quarter" idx="12"/>
          </p:nvPr>
        </p:nvSpPr>
        <p:spPr>
          <a:xfrm>
            <a:off x="-2416629" y="6452058"/>
            <a:ext cx="2909888" cy="206381"/>
          </a:xfrm>
        </p:spPr>
        <p:txBody>
          <a:bodyPr/>
          <a:lstStyle/>
          <a:p>
            <a:r>
              <a:rPr lang="en-US" altLang="zh-CN" dirty="0"/>
              <a:t>1</a:t>
            </a:r>
            <a:endParaRPr lang="zh-CN" altLang="en-US" dirty="0"/>
          </a:p>
        </p:txBody>
      </p:sp>
      <p:sp>
        <p:nvSpPr>
          <p:cNvPr id="14" name="矩形 13"/>
          <p:cNvSpPr/>
          <p:nvPr/>
        </p:nvSpPr>
        <p:spPr>
          <a:xfrm>
            <a:off x="5287449" y="552699"/>
            <a:ext cx="1569660" cy="646331"/>
          </a:xfrm>
          <a:prstGeom prst="rect">
            <a:avLst/>
          </a:prstGeom>
        </p:spPr>
        <p:txBody>
          <a:bodyPr wrap="none">
            <a:spAutoFit/>
          </a:bodyPr>
          <a:lstStyle/>
          <a:p>
            <a:r>
              <a:rPr lang="zh-CN" altLang="en-US" sz="3600" b="1" dirty="0">
                <a:latin typeface="+mn-ea"/>
              </a:rPr>
              <a:t>创新性</a:t>
            </a:r>
            <a:endParaRPr lang="zh-CN" altLang="en-US" sz="3600" b="1" dirty="0">
              <a:latin typeface="+mn-ea"/>
            </a:endParaRPr>
          </a:p>
        </p:txBody>
      </p:sp>
      <p:grpSp>
        <p:nvGrpSpPr>
          <p:cNvPr id="9" name="ïṣ1iḓè"/>
          <p:cNvGrpSpPr/>
          <p:nvPr>
            <p:custDataLst>
              <p:tags r:id="rId1"/>
            </p:custDataLst>
          </p:nvPr>
        </p:nvGrpSpPr>
        <p:grpSpPr>
          <a:xfrm>
            <a:off x="714809" y="2530897"/>
            <a:ext cx="3123839" cy="769981"/>
            <a:chOff x="6359159" y="1130300"/>
            <a:chExt cx="3398744" cy="2010101"/>
          </a:xfrm>
          <a:solidFill>
            <a:srgbClr val="0065B2"/>
          </a:solidFill>
        </p:grpSpPr>
        <p:sp>
          <p:nvSpPr>
            <p:cNvPr id="10" name="íśľíḓe"/>
            <p:cNvSpPr/>
            <p:nvPr>
              <p:custDataLst>
                <p:tags r:id="rId2"/>
              </p:custDataLst>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sz="2400" b="1">
                <a:solidFill>
                  <a:schemeClr val="tx2"/>
                </a:solidFill>
                <a:latin typeface="+mn-ea"/>
              </a:endParaRPr>
            </a:p>
          </p:txBody>
        </p:sp>
        <p:grpSp>
          <p:nvGrpSpPr>
            <p:cNvPr id="11" name="iśľíḓè"/>
            <p:cNvGrpSpPr/>
            <p:nvPr/>
          </p:nvGrpSpPr>
          <p:grpSpPr>
            <a:xfrm>
              <a:off x="6359159" y="1130300"/>
              <a:ext cx="3317987" cy="1911797"/>
              <a:chOff x="7628968" y="3410174"/>
              <a:chExt cx="3317987" cy="1911797"/>
            </a:xfrm>
            <a:grpFill/>
          </p:grpSpPr>
          <p:sp>
            <p:nvSpPr>
              <p:cNvPr id="12" name="îṥḷidè"/>
              <p:cNvSpPr/>
              <p:nvPr>
                <p:custDataLst>
                  <p:tags r:id="rId3"/>
                </p:custDataLst>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sz="2400" b="1">
                  <a:solidFill>
                    <a:schemeClr val="tx2"/>
                  </a:solidFill>
                  <a:latin typeface="+mn-ea"/>
                </a:endParaRPr>
              </a:p>
            </p:txBody>
          </p:sp>
          <p:sp>
            <p:nvSpPr>
              <p:cNvPr id="15" name="îṡ1îḍe"/>
              <p:cNvSpPr/>
              <p:nvPr>
                <p:custDataLst>
                  <p:tags r:id="rId4"/>
                </p:custDataLst>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zh-CN" altLang="en-US" sz="2000" b="1" dirty="0">
                    <a:solidFill>
                      <a:schemeClr val="bg1"/>
                    </a:solidFill>
                    <a:latin typeface="+mn-ea"/>
                    <a:cs typeface="Calibri" panose="020F0502020204030204" pitchFamily="34" charset="0"/>
                  </a:rPr>
                  <a:t>口服溶液剂型</a:t>
                </a:r>
                <a:endParaRPr lang="zh-CN" altLang="en-US" sz="2000" b="1" dirty="0">
                  <a:solidFill>
                    <a:schemeClr val="bg1"/>
                  </a:solidFill>
                  <a:latin typeface="+mn-ea"/>
                  <a:cs typeface="Calibri" panose="020F0502020204030204" pitchFamily="34" charset="0"/>
                </a:endParaRPr>
              </a:p>
            </p:txBody>
          </p:sp>
        </p:grpSp>
      </p:grpSp>
      <p:sp>
        <p:nvSpPr>
          <p:cNvPr id="16" name="Rounded Rectangle 18"/>
          <p:cNvSpPr/>
          <p:nvPr>
            <p:custDataLst>
              <p:tags r:id="rId5"/>
            </p:custDataLst>
          </p:nvPr>
        </p:nvSpPr>
        <p:spPr>
          <a:xfrm>
            <a:off x="4367167" y="2576738"/>
            <a:ext cx="7035800" cy="770255"/>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2000" b="1" dirty="0">
                <a:latin typeface="+mn-ea"/>
                <a:sym typeface="+mn-ea"/>
              </a:rPr>
              <a:t>本品为口服混悬液剂型，婴幼儿或吞咽困难患者服用方便且口味好</a:t>
            </a:r>
            <a:r>
              <a:rPr lang="zh-CN" altLang="en-US" sz="2000" b="1" dirty="0">
                <a:solidFill>
                  <a:schemeClr val="tx1"/>
                </a:solidFill>
                <a:latin typeface="+mn-ea"/>
              </a:rPr>
              <a:t>、提高患</a:t>
            </a:r>
            <a:r>
              <a:rPr lang="zh-CN" altLang="en-US" sz="2000" b="1" dirty="0">
                <a:latin typeface="+mn-ea"/>
              </a:rPr>
              <a:t>者</a:t>
            </a:r>
            <a:r>
              <a:rPr lang="zh-CN" altLang="en-US" sz="2000" b="1" dirty="0">
                <a:solidFill>
                  <a:schemeClr val="tx1"/>
                </a:solidFill>
                <a:latin typeface="+mn-ea"/>
              </a:rPr>
              <a:t>依从性，且配备带刻度量杯，实现精准用药，避免了儿童用药“剂量靠猜、分药靠掰”而导致的安全用药问题</a:t>
            </a:r>
            <a:r>
              <a:rPr lang="zh-CN" altLang="en-US" sz="2000" b="1" dirty="0">
                <a:latin typeface="+mn-ea"/>
              </a:rPr>
              <a:t>，</a:t>
            </a:r>
            <a:r>
              <a:rPr lang="zh-CN" altLang="en-US" sz="2000" b="1" dirty="0">
                <a:solidFill>
                  <a:schemeClr val="tx1"/>
                </a:solidFill>
                <a:latin typeface="+mn-ea"/>
              </a:rPr>
              <a:t>弥补了盐酸非索非那定现有口服常释剂型的不足。</a:t>
            </a:r>
            <a:endParaRPr lang="zh-CN" altLang="en-US" sz="2000" b="1" dirty="0">
              <a:solidFill>
                <a:schemeClr val="tx1"/>
              </a:solidFill>
              <a:latin typeface="+mn-ea"/>
            </a:endParaRPr>
          </a:p>
        </p:txBody>
      </p:sp>
      <p:grpSp>
        <p:nvGrpSpPr>
          <p:cNvPr id="18" name="ïṣ1iḓè"/>
          <p:cNvGrpSpPr/>
          <p:nvPr/>
        </p:nvGrpSpPr>
        <p:grpSpPr>
          <a:xfrm>
            <a:off x="577919" y="5126433"/>
            <a:ext cx="3271934" cy="769981"/>
            <a:chOff x="6359159" y="1130300"/>
            <a:chExt cx="3398744" cy="2010101"/>
          </a:xfrm>
          <a:noFill/>
        </p:grpSpPr>
        <p:sp>
          <p:nvSpPr>
            <p:cNvPr id="19" name="íśľíḓe"/>
            <p:cNvSpPr/>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a:solidFill>
                  <a:schemeClr val="tx2"/>
                </a:solidFill>
              </a:endParaRPr>
            </a:p>
          </p:txBody>
        </p:sp>
        <p:sp>
          <p:nvSpPr>
            <p:cNvPr id="20" name="îṥḷidè"/>
            <p:cNvSpPr/>
            <p:nvPr/>
          </p:nvSpPr>
          <p:spPr>
            <a:xfrm>
              <a:off x="6359159" y="1130300"/>
              <a:ext cx="3317987" cy="1911797"/>
            </a:xfrm>
            <a:prstGeom prst="roundRect">
              <a:avLst>
                <a:gd name="adj" fmla="val 0"/>
              </a:avLst>
            </a:prstGeom>
            <a:grpFill/>
            <a:ln w="25400" cap="flat">
              <a:noFill/>
              <a:prstDash val="solid"/>
              <a:miter/>
            </a:ln>
          </p:spPr>
          <p:txBody>
            <a:bodyPr rtlCol="0" anchor="ctr"/>
            <a:lstStyle/>
            <a:p>
              <a:endParaRPr lang="zh-CN" altLang="en-US">
                <a:solidFill>
                  <a:schemeClr val="tx2"/>
                </a:solidFill>
              </a:endParaRPr>
            </a:p>
          </p:txBody>
        </p:sp>
      </p:grpSp>
      <p:sp>
        <p:nvSpPr>
          <p:cNvPr id="21" name="Rounded Rectangle 18"/>
          <p:cNvSpPr/>
          <p:nvPr>
            <p:custDataLst>
              <p:tags r:id="rId6"/>
            </p:custDataLst>
          </p:nvPr>
        </p:nvSpPr>
        <p:spPr>
          <a:xfrm>
            <a:off x="4525707" y="4351454"/>
            <a:ext cx="6602550" cy="769981"/>
          </a:xfrm>
          <a:prstGeom prst="roundRect">
            <a:avLst/>
          </a:prstGeom>
          <a:noFill/>
          <a:ln w="25400" cap="flat">
            <a:noFill/>
            <a:prstDash val="solid"/>
            <a:miter/>
          </a:ln>
          <a:scene3d>
            <a:camera prst="orthographicFront"/>
            <a:lightRig rig="threePt" dir="t"/>
          </a:scene3d>
          <a:sp3d>
            <a:bevelT w="38100" h="38100"/>
            <a:bevelB w="25400" h="25400"/>
          </a:sp3d>
        </p:spPr>
        <p:txBody>
          <a:bodyPr rtlCol="0" anchor="ctr"/>
          <a:lstStyle/>
          <a:p>
            <a:r>
              <a:rPr lang="zh-CN" altLang="en-US" sz="2000" b="1" dirty="0">
                <a:solidFill>
                  <a:schemeClr val="tx1"/>
                </a:solidFill>
                <a:latin typeface="+mn-ea"/>
              </a:rPr>
              <a:t>盐酸非索非那定片适用于</a:t>
            </a:r>
            <a:r>
              <a:rPr lang="en-US" altLang="zh-CN" sz="2000" b="1" dirty="0">
                <a:solidFill>
                  <a:schemeClr val="tx1"/>
                </a:solidFill>
                <a:latin typeface="+mn-ea"/>
              </a:rPr>
              <a:t>12</a:t>
            </a:r>
            <a:r>
              <a:rPr lang="zh-CN" altLang="en-US" sz="2000" b="1" dirty="0">
                <a:solidFill>
                  <a:schemeClr val="tx1"/>
                </a:solidFill>
                <a:latin typeface="+mn-ea"/>
              </a:rPr>
              <a:t>岁以上患者，本品获批可用于</a:t>
            </a:r>
            <a:r>
              <a:rPr lang="en-US" altLang="zh-CN" sz="2000" b="1" dirty="0">
                <a:solidFill>
                  <a:schemeClr val="tx1"/>
                </a:solidFill>
                <a:latin typeface="+mn-ea"/>
              </a:rPr>
              <a:t>6</a:t>
            </a:r>
            <a:r>
              <a:rPr lang="zh-CN" altLang="en-US" sz="2000" b="1" dirty="0">
                <a:solidFill>
                  <a:schemeClr val="tx1"/>
                </a:solidFill>
                <a:latin typeface="+mn-ea"/>
              </a:rPr>
              <a:t>月龄患儿，</a:t>
            </a:r>
            <a:r>
              <a:rPr lang="zh-CN" altLang="en-US" sz="2000" b="1" dirty="0">
                <a:latin typeface="+mn-ea"/>
              </a:rPr>
              <a:t>适用人群更广。</a:t>
            </a:r>
            <a:endParaRPr lang="zh-CN" altLang="en-US" sz="2000" b="1" dirty="0">
              <a:solidFill>
                <a:schemeClr val="tx1"/>
              </a:solidFill>
              <a:latin typeface="+mn-ea"/>
            </a:endParaRPr>
          </a:p>
        </p:txBody>
      </p:sp>
      <p:sp>
        <p:nvSpPr>
          <p:cNvPr id="22" name="矩形 21"/>
          <p:cNvSpPr/>
          <p:nvPr/>
        </p:nvSpPr>
        <p:spPr>
          <a:xfrm>
            <a:off x="577919" y="1493257"/>
            <a:ext cx="3123839"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创新点</a:t>
            </a:r>
            <a:endParaRPr lang="zh-CN" altLang="en-US" sz="2000" b="1" dirty="0">
              <a:solidFill>
                <a:schemeClr val="tx1"/>
              </a:solidFill>
            </a:endParaRPr>
          </a:p>
        </p:txBody>
      </p:sp>
      <p:sp>
        <p:nvSpPr>
          <p:cNvPr id="23" name="矩形 22"/>
          <p:cNvSpPr/>
          <p:nvPr/>
        </p:nvSpPr>
        <p:spPr>
          <a:xfrm>
            <a:off x="3849853" y="1488020"/>
            <a:ext cx="7472714" cy="4331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1"/>
                </a:solidFill>
              </a:rPr>
              <a:t>创新带来的患者收益</a:t>
            </a:r>
            <a:endParaRPr lang="zh-CN" altLang="en-US" sz="2000" b="1" dirty="0">
              <a:solidFill>
                <a:schemeClr val="tx1"/>
              </a:solidFill>
            </a:endParaRPr>
          </a:p>
        </p:txBody>
      </p:sp>
      <p:grpSp>
        <p:nvGrpSpPr>
          <p:cNvPr id="29" name="ïṣ1iḓè"/>
          <p:cNvGrpSpPr/>
          <p:nvPr>
            <p:custDataLst>
              <p:tags r:id="rId7"/>
            </p:custDataLst>
          </p:nvPr>
        </p:nvGrpSpPr>
        <p:grpSpPr>
          <a:xfrm>
            <a:off x="640585" y="4289447"/>
            <a:ext cx="3123839" cy="769981"/>
            <a:chOff x="6359159" y="1130300"/>
            <a:chExt cx="3398744" cy="2010101"/>
          </a:xfrm>
          <a:solidFill>
            <a:srgbClr val="0065B2"/>
          </a:solidFill>
        </p:grpSpPr>
        <p:sp>
          <p:nvSpPr>
            <p:cNvPr id="30" name="íśľíḓe"/>
            <p:cNvSpPr/>
            <p:nvPr>
              <p:custDataLst>
                <p:tags r:id="rId8"/>
              </p:custDataLst>
            </p:nvPr>
          </p:nvSpPr>
          <p:spPr>
            <a:xfrm>
              <a:off x="6439915" y="1228604"/>
              <a:ext cx="3317988" cy="1911797"/>
            </a:xfrm>
            <a:prstGeom prst="roundRect">
              <a:avLst>
                <a:gd name="adj" fmla="val 0"/>
              </a:avLst>
            </a:prstGeom>
            <a:grpFill/>
            <a:ln w="6055" cap="flat">
              <a:noFill/>
              <a:prstDash val="solid"/>
              <a:miter/>
            </a:ln>
          </p:spPr>
          <p:txBody>
            <a:bodyPr rtlCol="0" anchor="ctr"/>
            <a:lstStyle/>
            <a:p>
              <a:endParaRPr lang="zh-CN" altLang="en-US" sz="2400" b="1">
                <a:solidFill>
                  <a:schemeClr val="tx2"/>
                </a:solidFill>
                <a:latin typeface="+mn-ea"/>
              </a:endParaRPr>
            </a:p>
          </p:txBody>
        </p:sp>
        <p:grpSp>
          <p:nvGrpSpPr>
            <p:cNvPr id="31" name="iśľíḓè"/>
            <p:cNvGrpSpPr/>
            <p:nvPr/>
          </p:nvGrpSpPr>
          <p:grpSpPr>
            <a:xfrm>
              <a:off x="6359159" y="1130300"/>
              <a:ext cx="3317987" cy="1911797"/>
              <a:chOff x="7628968" y="3410174"/>
              <a:chExt cx="3317987" cy="1911797"/>
            </a:xfrm>
            <a:grpFill/>
          </p:grpSpPr>
          <p:sp>
            <p:nvSpPr>
              <p:cNvPr id="32" name="îṥḷidè"/>
              <p:cNvSpPr/>
              <p:nvPr>
                <p:custDataLst>
                  <p:tags r:id="rId9"/>
                </p:custDataLst>
              </p:nvPr>
            </p:nvSpPr>
            <p:spPr>
              <a:xfrm>
                <a:off x="7628968" y="3410174"/>
                <a:ext cx="3317987" cy="1911797"/>
              </a:xfrm>
              <a:prstGeom prst="roundRect">
                <a:avLst>
                  <a:gd name="adj" fmla="val 0"/>
                </a:avLst>
              </a:prstGeom>
              <a:grpFill/>
              <a:ln w="25400" cap="flat">
                <a:noFill/>
                <a:prstDash val="solid"/>
                <a:miter/>
              </a:ln>
            </p:spPr>
            <p:txBody>
              <a:bodyPr rtlCol="0" anchor="ctr"/>
              <a:lstStyle/>
              <a:p>
                <a:endParaRPr lang="zh-CN" altLang="en-US" sz="2400" b="1">
                  <a:solidFill>
                    <a:schemeClr val="tx2"/>
                  </a:solidFill>
                  <a:latin typeface="+mn-ea"/>
                </a:endParaRPr>
              </a:p>
            </p:txBody>
          </p:sp>
          <p:sp>
            <p:nvSpPr>
              <p:cNvPr id="33" name="îṡ1îḍe"/>
              <p:cNvSpPr/>
              <p:nvPr>
                <p:custDataLst>
                  <p:tags r:id="rId10"/>
                </p:custDataLst>
              </p:nvPr>
            </p:nvSpPr>
            <p:spPr>
              <a:xfrm>
                <a:off x="7709724" y="3529845"/>
                <a:ext cx="3160914" cy="161597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1">
                <a:noAutofit/>
              </a:bodyPr>
              <a:lstStyle/>
              <a:p>
                <a:pPr algn="ctr">
                  <a:defRPr/>
                </a:pPr>
                <a:r>
                  <a:rPr lang="en-US" altLang="zh-CN" sz="2000" b="1" dirty="0">
                    <a:solidFill>
                      <a:schemeClr val="bg1"/>
                    </a:solidFill>
                    <a:latin typeface="+mn-ea"/>
                    <a:cs typeface="Calibri" panose="020F0502020204030204" pitchFamily="34" charset="0"/>
                  </a:rPr>
                  <a:t>6</a:t>
                </a:r>
                <a:r>
                  <a:rPr lang="zh-CN" altLang="en-US" sz="2000" b="1" dirty="0">
                    <a:solidFill>
                      <a:schemeClr val="bg1"/>
                    </a:solidFill>
                    <a:latin typeface="+mn-ea"/>
                    <a:cs typeface="Calibri" panose="020F0502020204030204" pitchFamily="34" charset="0"/>
                  </a:rPr>
                  <a:t>月龄可用</a:t>
                </a:r>
                <a:endParaRPr lang="zh-CN" altLang="en-US" sz="2000" b="1" dirty="0">
                  <a:solidFill>
                    <a:schemeClr val="bg1"/>
                  </a:solidFill>
                  <a:latin typeface="+mn-ea"/>
                  <a:cs typeface="Calibri" panose="020F0502020204030204" pitchFamily="34" charset="0"/>
                </a:endParaRPr>
              </a:p>
            </p:txBody>
          </p:sp>
        </p:grpSp>
      </p:grpSp>
      <p:pic>
        <p:nvPicPr>
          <p:cNvPr id="2" name="图片 1"/>
          <p:cNvPicPr>
            <a:picLocks noChangeAspect="1"/>
          </p:cNvPicPr>
          <p:nvPr/>
        </p:nvPicPr>
        <p:blipFill>
          <a:blip r:embed="rId11"/>
          <a:srcRect l="1542" t="11959" r="86262" b="79938"/>
          <a:stretch>
            <a:fillRect/>
          </a:stretch>
        </p:blipFill>
        <p:spPr>
          <a:xfrm>
            <a:off x="10357502" y="204852"/>
            <a:ext cx="1486969" cy="5557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318899" y="511810"/>
            <a:ext cx="1569660" cy="646331"/>
          </a:xfrm>
          <a:prstGeom prst="rect">
            <a:avLst/>
          </a:prstGeom>
        </p:spPr>
        <p:txBody>
          <a:bodyPr wrap="none">
            <a:spAutoFit/>
          </a:bodyPr>
          <a:lstStyle/>
          <a:p>
            <a:r>
              <a:rPr lang="zh-CN" altLang="en-US" sz="3600" b="1" dirty="0">
                <a:latin typeface="+mn-ea"/>
              </a:rPr>
              <a:t>公平性</a:t>
            </a:r>
            <a:endParaRPr lang="zh-CN" altLang="en-US" sz="3600" b="1" dirty="0">
              <a:latin typeface="+mn-ea"/>
            </a:endParaRPr>
          </a:p>
        </p:txBody>
      </p:sp>
      <p:graphicFrame>
        <p:nvGraphicFramePr>
          <p:cNvPr id="3" name="表格 3"/>
          <p:cNvGraphicFramePr>
            <a:graphicFrameLocks noGrp="1"/>
          </p:cNvGraphicFramePr>
          <p:nvPr>
            <p:custDataLst>
              <p:tags r:id="rId1"/>
            </p:custDataLst>
          </p:nvPr>
        </p:nvGraphicFramePr>
        <p:xfrm>
          <a:off x="743585" y="1336040"/>
          <a:ext cx="5283200" cy="2514600"/>
        </p:xfrm>
        <a:graphic>
          <a:graphicData uri="http://schemas.openxmlformats.org/drawingml/2006/table">
            <a:tbl>
              <a:tblPr firstRow="1" bandRow="1">
                <a:tableStyleId>{5C22544A-7EE6-4342-B048-85BDC9FD1C3A}</a:tableStyleId>
              </a:tblPr>
              <a:tblGrid>
                <a:gridCol w="5283200"/>
              </a:tblGrid>
              <a:tr h="502920">
                <a:tc>
                  <a:txBody>
                    <a:bodyPr/>
                    <a:lstStyle/>
                    <a:p>
                      <a:pPr algn="ctr"/>
                      <a:r>
                        <a:rPr lang="zh-CN" altLang="en-US" sz="2000" b="1" dirty="0"/>
                        <a:t>可促进公共健康的发展</a:t>
                      </a:r>
                      <a:endParaRPr lang="zh-CN" altLang="en-US" sz="2000" b="1" dirty="0"/>
                    </a:p>
                  </a:txBody>
                  <a:tcPr/>
                </a:tc>
              </a:tr>
              <a:tr h="2011680">
                <a:tc>
                  <a:txBody>
                    <a:bodyPr/>
                    <a:lstStyle/>
                    <a:p>
                      <a:pPr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r>
                        <a:rPr lang="en-US" altLang="zh-CN" sz="1400" dirty="0">
                          <a:solidFill>
                            <a:schemeClr val="tx1"/>
                          </a:solidFill>
                          <a:latin typeface="+mn-ea"/>
                          <a:sym typeface="+mn-ea"/>
                        </a:rPr>
                        <a:t>WHO</a:t>
                      </a:r>
                      <a:r>
                        <a:rPr lang="zh-CN" altLang="en-US" sz="1400" dirty="0">
                          <a:solidFill>
                            <a:schemeClr val="tx1"/>
                          </a:solidFill>
                          <a:latin typeface="+mn-ea"/>
                          <a:sym typeface="+mn-ea"/>
                        </a:rPr>
                        <a:t>把过敏性疾病列为</a:t>
                      </a:r>
                      <a:r>
                        <a:rPr lang="en-US" altLang="zh-CN" sz="1400" dirty="0">
                          <a:solidFill>
                            <a:schemeClr val="tx1"/>
                          </a:solidFill>
                          <a:latin typeface="+mn-ea"/>
                          <a:sym typeface="+mn-ea"/>
                        </a:rPr>
                        <a:t>21</a:t>
                      </a:r>
                      <a:r>
                        <a:rPr lang="zh-CN" altLang="en-US" sz="1400" dirty="0">
                          <a:solidFill>
                            <a:schemeClr val="tx1"/>
                          </a:solidFill>
                          <a:latin typeface="+mn-ea"/>
                          <a:sym typeface="+mn-ea"/>
                        </a:rPr>
                        <a:t>世纪需要重点研究和防治的三大疾病之一。环境污染、生活方式改变、饮食习惯等多因素导致过敏性疾病发病率呈上升态势。除了成人之外，我国有</a:t>
                      </a:r>
                      <a:r>
                        <a:rPr lang="en-US" altLang="zh-CN" sz="1400" dirty="0">
                          <a:solidFill>
                            <a:schemeClr val="tx1"/>
                          </a:solidFill>
                          <a:latin typeface="+mn-ea"/>
                          <a:sym typeface="+mn-ea"/>
                        </a:rPr>
                        <a:t>40.9%</a:t>
                      </a:r>
                      <a:r>
                        <a:rPr lang="zh-CN" altLang="en-US" sz="1400" dirty="0">
                          <a:solidFill>
                            <a:schemeClr val="tx1"/>
                          </a:solidFill>
                          <a:latin typeface="+mn-ea"/>
                          <a:sym typeface="+mn-ea"/>
                        </a:rPr>
                        <a:t>的</a:t>
                      </a:r>
                      <a:r>
                        <a:rPr lang="en-US" altLang="zh-CN" sz="1400" dirty="0">
                          <a:solidFill>
                            <a:schemeClr val="tx1"/>
                          </a:solidFill>
                          <a:latin typeface="+mn-ea"/>
                          <a:sym typeface="+mn-ea"/>
                        </a:rPr>
                        <a:t>0-24</a:t>
                      </a:r>
                      <a:r>
                        <a:rPr lang="zh-CN" altLang="en-US" sz="1400" dirty="0">
                          <a:solidFill>
                            <a:schemeClr val="tx1"/>
                          </a:solidFill>
                          <a:latin typeface="+mn-ea"/>
                          <a:sym typeface="+mn-ea"/>
                        </a:rPr>
                        <a:t>月龄婴幼儿家长自报孩子曾发生或正发生过敏性疾病症状。数据显示，我国儿童青少年过敏性鼻炎患病率已高达</a:t>
                      </a:r>
                      <a:r>
                        <a:rPr lang="en-US" altLang="zh-CN" sz="1400" dirty="0">
                          <a:solidFill>
                            <a:schemeClr val="tx1"/>
                          </a:solidFill>
                          <a:latin typeface="+mn-ea"/>
                          <a:sym typeface="+mn-ea"/>
                        </a:rPr>
                        <a:t>18.46%</a:t>
                      </a:r>
                      <a:r>
                        <a:rPr lang="zh-CN" altLang="en-US" sz="1400" dirty="0">
                          <a:solidFill>
                            <a:schemeClr val="tx1"/>
                          </a:solidFill>
                          <a:latin typeface="+mn-ea"/>
                          <a:sym typeface="+mn-ea"/>
                        </a:rPr>
                        <a:t>，且仍在攀升。研究报道</a:t>
                      </a:r>
                      <a:r>
                        <a:rPr lang="en-US" altLang="zh-CN" sz="1400" dirty="0">
                          <a:solidFill>
                            <a:schemeClr val="tx1"/>
                          </a:solidFill>
                          <a:latin typeface="+mn-ea"/>
                          <a:sym typeface="+mn-ea"/>
                        </a:rPr>
                        <a:t>15%-23%</a:t>
                      </a:r>
                      <a:r>
                        <a:rPr lang="zh-CN" altLang="en-US" sz="1400" dirty="0">
                          <a:solidFill>
                            <a:schemeClr val="tx1"/>
                          </a:solidFill>
                          <a:latin typeface="+mn-ea"/>
                          <a:sym typeface="+mn-ea"/>
                        </a:rPr>
                        <a:t>的人一生中至少经历一次荨麻疹。众多指南和专家共识均推荐将盐酸非索非那定等第二代口服抗组胺药作为治疗儿童及成人过敏性疾病的一线用药，守护公众健康。</a:t>
                      </a:r>
                      <a:endParaRPr lang="en-US" altLang="zh-CN" sz="1400" b="0" dirty="0">
                        <a:solidFill>
                          <a:schemeClr val="tx1"/>
                        </a:solidFill>
                        <a:latin typeface="+mn-ea"/>
                      </a:endParaRPr>
                    </a:p>
                    <a:p>
                      <a:pPr marR="0" lvl="0" indent="0" algn="l"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lang="en-US" altLang="zh-CN" sz="1400" b="0" dirty="0">
                        <a:solidFill>
                          <a:schemeClr val="tx1"/>
                        </a:solidFill>
                        <a:latin typeface="+mn-ea"/>
                      </a:endParaRPr>
                    </a:p>
                  </a:txBody>
                  <a:tcPr>
                    <a:solidFill>
                      <a:schemeClr val="bg1">
                        <a:lumMod val="95000"/>
                      </a:schemeClr>
                    </a:solidFill>
                  </a:tcPr>
                </a:tc>
              </a:tr>
            </a:tbl>
          </a:graphicData>
        </a:graphic>
      </p:graphicFrame>
      <p:graphicFrame>
        <p:nvGraphicFramePr>
          <p:cNvPr id="4" name="表格 3"/>
          <p:cNvGraphicFramePr>
            <a:graphicFrameLocks noGrp="1"/>
          </p:cNvGraphicFramePr>
          <p:nvPr>
            <p:custDataLst>
              <p:tags r:id="rId2"/>
            </p:custDataLst>
          </p:nvPr>
        </p:nvGraphicFramePr>
        <p:xfrm>
          <a:off x="6096000" y="1336040"/>
          <a:ext cx="5283200" cy="2621280"/>
        </p:xfrm>
        <a:graphic>
          <a:graphicData uri="http://schemas.openxmlformats.org/drawingml/2006/table">
            <a:tbl>
              <a:tblPr firstRow="1" bandRow="1">
                <a:tableStyleId>{5C22544A-7EE6-4342-B048-85BDC9FD1C3A}</a:tableStyleId>
              </a:tblPr>
              <a:tblGrid>
                <a:gridCol w="5283200"/>
              </a:tblGrid>
              <a:tr h="487680">
                <a:tc>
                  <a:txBody>
                    <a:bodyPr/>
                    <a:lstStyle/>
                    <a:p>
                      <a:pPr algn="ctr"/>
                      <a:r>
                        <a:rPr lang="zh-CN" altLang="en-US" sz="2000" dirty="0"/>
                        <a:t>弥补目录空白</a:t>
                      </a:r>
                      <a:endParaRPr lang="zh-CN" altLang="en-US" sz="2000" dirty="0"/>
                    </a:p>
                  </a:txBody>
                  <a:tcPr/>
                </a:tc>
              </a:tr>
              <a:tr h="1841500">
                <a:tc>
                  <a:txBody>
                    <a:bodyPr/>
                    <a:lstStyle/>
                    <a:p>
                      <a:pPr marL="342900" indent="-342900" algn="l">
                        <a:buFont typeface="Arial" panose="020B0604020202020204" pitchFamily="34" charset="0"/>
                        <a:buChar char="•"/>
                      </a:pPr>
                      <a:r>
                        <a:rPr lang="zh-CN" altLang="en-US" sz="2000" b="1" dirty="0">
                          <a:latin typeface="+mn-ea"/>
                          <a:ea typeface="+mn-ea"/>
                        </a:rPr>
                        <a:t>目录内盐酸非索非那定相关制剂无口服混悬液剂型</a:t>
                      </a:r>
                      <a:endParaRPr lang="en-US" altLang="zh-CN" sz="2000" b="1" dirty="0">
                        <a:latin typeface="+mn-ea"/>
                        <a:ea typeface="+mn-ea"/>
                      </a:endParaRPr>
                    </a:p>
                    <a:p>
                      <a:pPr marL="342900" indent="-342900" algn="l">
                        <a:buFont typeface="Arial" panose="020B0604020202020204" pitchFamily="34" charset="0"/>
                        <a:buChar char="•"/>
                      </a:pPr>
                      <a:r>
                        <a:rPr lang="zh-CN" altLang="en-US" sz="2000" b="1" dirty="0">
                          <a:latin typeface="+mn-ea"/>
                          <a:ea typeface="+mn-ea"/>
                        </a:rPr>
                        <a:t>本品可直接服用，且配备了带刻度的量杯，用药更加精准，提高依从性</a:t>
                      </a:r>
                      <a:endParaRPr lang="en-US" altLang="zh-CN" sz="2000" b="1" dirty="0">
                        <a:latin typeface="+mn-ea"/>
                        <a:ea typeface="+mn-ea"/>
                      </a:endParaRPr>
                    </a:p>
                    <a:p>
                      <a:pPr marL="342900" indent="-342900" algn="l">
                        <a:buFont typeface="Arial" panose="020B0604020202020204" pitchFamily="34" charset="0"/>
                        <a:buChar char="•"/>
                      </a:pPr>
                      <a:r>
                        <a:rPr lang="zh-CN" altLang="en-US" sz="2000" b="1" dirty="0">
                          <a:latin typeface="+mn-ea"/>
                          <a:ea typeface="+mn-ea"/>
                        </a:rPr>
                        <a:t>与干混悬剂相比，本品直接服用，无需额外操作</a:t>
                      </a:r>
                      <a:endParaRPr lang="en-US" altLang="zh-CN" sz="2000" b="1" dirty="0">
                        <a:latin typeface="+mn-ea"/>
                        <a:ea typeface="+mn-ea"/>
                      </a:endParaRPr>
                    </a:p>
                    <a:p>
                      <a:pPr indent="0" algn="l">
                        <a:buFont typeface="Arial" panose="020B0604020202020204" pitchFamily="34" charset="0"/>
                        <a:buNone/>
                      </a:pPr>
                      <a:endParaRPr lang="zh-CN" altLang="en-US" sz="1400" b="0" dirty="0">
                        <a:latin typeface="+mn-ea"/>
                        <a:ea typeface="+mn-ea"/>
                      </a:endParaRPr>
                    </a:p>
                  </a:txBody>
                  <a:tcPr>
                    <a:solidFill>
                      <a:schemeClr val="bg1">
                        <a:lumMod val="95000"/>
                      </a:schemeClr>
                    </a:solidFill>
                  </a:tcPr>
                </a:tc>
              </a:tr>
            </a:tbl>
          </a:graphicData>
        </a:graphic>
      </p:graphicFrame>
      <p:graphicFrame>
        <p:nvGraphicFramePr>
          <p:cNvPr id="5" name="表格 4"/>
          <p:cNvGraphicFramePr>
            <a:graphicFrameLocks noGrp="1"/>
          </p:cNvGraphicFramePr>
          <p:nvPr>
            <p:custDataLst>
              <p:tags r:id="rId3"/>
            </p:custDataLst>
          </p:nvPr>
        </p:nvGraphicFramePr>
        <p:xfrm>
          <a:off x="6096000" y="3695065"/>
          <a:ext cx="5283200" cy="2499360"/>
        </p:xfrm>
        <a:graphic>
          <a:graphicData uri="http://schemas.openxmlformats.org/drawingml/2006/table">
            <a:tbl>
              <a:tblPr firstRow="1" bandRow="1">
                <a:tableStyleId>{5C22544A-7EE6-4342-B048-85BDC9FD1C3A}</a:tableStyleId>
              </a:tblPr>
              <a:tblGrid>
                <a:gridCol w="5283200"/>
              </a:tblGrid>
              <a:tr h="396240">
                <a:tc>
                  <a:txBody>
                    <a:bodyPr/>
                    <a:lstStyle/>
                    <a:p>
                      <a:pPr algn="ctr"/>
                      <a:r>
                        <a:rPr lang="zh-CN" altLang="en-US" sz="2000" dirty="0"/>
                        <a:t>临床易于管理</a:t>
                      </a:r>
                      <a:endParaRPr lang="zh-CN" altLang="en-US" sz="2000" dirty="0"/>
                    </a:p>
                  </a:txBody>
                  <a:tcPr/>
                </a:tc>
              </a:tr>
              <a:tr h="2103120">
                <a:tc>
                  <a:txBody>
                    <a:bodyPr/>
                    <a:lstStyle/>
                    <a:p>
                      <a:pPr marL="342900" indent="-342900">
                        <a:buFont typeface="Arial" panose="020B0604020202020204" pitchFamily="34" charset="0"/>
                        <a:buChar char="•"/>
                      </a:pPr>
                      <a:r>
                        <a:rPr lang="zh-CN" altLang="en-US" sz="2000" b="1" dirty="0">
                          <a:latin typeface="+mn-ea"/>
                          <a:ea typeface="+mn-ea"/>
                        </a:rPr>
                        <a:t>适应症、剂量明确，不存在临床滥用和超适应症使用</a:t>
                      </a:r>
                      <a:endParaRPr lang="en-US" altLang="zh-CN" sz="2000" b="1" dirty="0">
                        <a:latin typeface="+mn-ea"/>
                        <a:ea typeface="+mn-ea"/>
                      </a:endParaRPr>
                    </a:p>
                    <a:p>
                      <a:pPr marL="342900" indent="-342900">
                        <a:buFont typeface="Arial" panose="020B0604020202020204" pitchFamily="34" charset="0"/>
                        <a:buChar char="•"/>
                      </a:pPr>
                      <a:r>
                        <a:rPr lang="zh-CN" altLang="en-US" sz="2000" b="1" dirty="0">
                          <a:latin typeface="+mn-ea"/>
                          <a:ea typeface="+mn-ea"/>
                        </a:rPr>
                        <a:t>本品可提高患者用药的依从性</a:t>
                      </a:r>
                      <a:endParaRPr lang="zh-CN" altLang="en-US" sz="2000" b="1" dirty="0">
                        <a:latin typeface="+mn-ea"/>
                        <a:ea typeface="+mn-ea"/>
                      </a:endParaRPr>
                    </a:p>
                    <a:p>
                      <a:pPr marL="342900" indent="-342900">
                        <a:buFont typeface="Arial" panose="020B0604020202020204" pitchFamily="34" charset="0"/>
                        <a:buChar char="•"/>
                      </a:pPr>
                      <a:r>
                        <a:rPr lang="zh-CN" altLang="en-US" sz="2000" b="1" dirty="0">
                          <a:latin typeface="+mn-ea"/>
                          <a:ea typeface="+mn-ea"/>
                        </a:rPr>
                        <a:t>本品可增加医护及看护者的方便性</a:t>
                      </a:r>
                      <a:endParaRPr lang="zh-CN" altLang="en-US" sz="2000" b="1" dirty="0">
                        <a:latin typeface="+mn-ea"/>
                        <a:ea typeface="+mn-ea"/>
                      </a:endParaRPr>
                    </a:p>
                    <a:p>
                      <a:pPr indent="0">
                        <a:buFont typeface="Arial" panose="020B0604020202020204" pitchFamily="34" charset="0"/>
                        <a:buNone/>
                      </a:pPr>
                      <a:endParaRPr lang="en-US" altLang="zh-CN" sz="2400" b="0" dirty="0">
                        <a:latin typeface="+mn-ea"/>
                        <a:ea typeface="+mn-ea"/>
                      </a:endParaRPr>
                    </a:p>
                    <a:p>
                      <a:pPr marL="342900" indent="-342900">
                        <a:buFont typeface="Arial" panose="020B0604020202020204" pitchFamily="34" charset="0"/>
                        <a:buChar char="•"/>
                      </a:pPr>
                      <a:endParaRPr lang="en-US" altLang="zh-CN" sz="2000" b="1" dirty="0">
                        <a:latin typeface="+mn-ea"/>
                        <a:ea typeface="+mn-ea"/>
                      </a:endParaRPr>
                    </a:p>
                  </a:txBody>
                  <a:tcPr>
                    <a:solidFill>
                      <a:schemeClr val="bg1">
                        <a:lumMod val="95000"/>
                      </a:schemeClr>
                    </a:solidFill>
                  </a:tcPr>
                </a:tc>
              </a:tr>
            </a:tbl>
          </a:graphicData>
        </a:graphic>
      </p:graphicFrame>
      <p:graphicFrame>
        <p:nvGraphicFramePr>
          <p:cNvPr id="9" name="表格 3"/>
          <p:cNvGraphicFramePr>
            <a:graphicFrameLocks noGrp="1"/>
          </p:cNvGraphicFramePr>
          <p:nvPr>
            <p:custDataLst>
              <p:tags r:id="rId4"/>
            </p:custDataLst>
          </p:nvPr>
        </p:nvGraphicFramePr>
        <p:xfrm>
          <a:off x="743585" y="3724910"/>
          <a:ext cx="5283200" cy="2621280"/>
        </p:xfrm>
        <a:graphic>
          <a:graphicData uri="http://schemas.openxmlformats.org/drawingml/2006/table">
            <a:tbl>
              <a:tblPr firstRow="1" bandRow="1">
                <a:tableStyleId>{5C22544A-7EE6-4342-B048-85BDC9FD1C3A}</a:tableStyleId>
              </a:tblPr>
              <a:tblGrid>
                <a:gridCol w="5283200"/>
              </a:tblGrid>
              <a:tr h="365760">
                <a:tc>
                  <a:txBody>
                    <a:bodyPr/>
                    <a:lstStyle/>
                    <a:p>
                      <a:pPr algn="ctr"/>
                      <a:r>
                        <a:rPr lang="zh-CN" altLang="en-US" sz="2000" dirty="0"/>
                        <a:t>符合“保基本”原则</a:t>
                      </a:r>
                      <a:endParaRPr lang="zh-CN" altLang="en-US" sz="2000" dirty="0"/>
                    </a:p>
                  </a:txBody>
                  <a:tcPr/>
                </a:tc>
              </a:tr>
              <a:tr h="2048510">
                <a:tc>
                  <a:txBody>
                    <a:bodyPr/>
                    <a:lstStyle/>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价格合理，减轻了患者负担，减少了医保基金的支出</a:t>
                      </a:r>
                      <a:endParaRPr lang="en-US" altLang="zh-CN" sz="2000" b="1" dirty="0">
                        <a:solidFill>
                          <a:schemeClr val="tx1"/>
                        </a:solidFill>
                        <a:latin typeface="+mn-ea"/>
                      </a:endParaRPr>
                    </a:p>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纳入医保后可替代目录内已有品种，不增加医保负担</a:t>
                      </a:r>
                      <a:endParaRPr lang="zh-CN" altLang="en-US" sz="2000" b="1" dirty="0">
                        <a:solidFill>
                          <a:schemeClr val="tx1"/>
                        </a:solidFill>
                        <a:latin typeface="+mn-ea"/>
                      </a:endParaRPr>
                    </a:p>
                    <a:p>
                      <a:pPr marL="285750" marR="0" lvl="0" indent="-285750" algn="l" defTabSz="913765"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2000" b="1" dirty="0">
                          <a:solidFill>
                            <a:schemeClr val="tx1"/>
                          </a:solidFill>
                          <a:latin typeface="+mn-ea"/>
                        </a:rPr>
                        <a:t>可弥补目录内片剂等不适于吞咽困难患者的临床短板，增加吞咽困难患者的用药选择</a:t>
                      </a:r>
                      <a:endParaRPr lang="zh-CN" altLang="en-US" sz="2000" b="1" dirty="0">
                        <a:solidFill>
                          <a:schemeClr val="tx1"/>
                        </a:solidFill>
                        <a:latin typeface="+mn-ea"/>
                      </a:endParaRPr>
                    </a:p>
                  </a:txBody>
                  <a:tcPr>
                    <a:solidFill>
                      <a:schemeClr val="bg1">
                        <a:lumMod val="95000"/>
                      </a:schemeClr>
                    </a:solidFill>
                  </a:tcPr>
                </a:tc>
              </a:tr>
            </a:tbl>
          </a:graphicData>
        </a:graphic>
      </p:graphicFrame>
      <p:pic>
        <p:nvPicPr>
          <p:cNvPr id="2" name="图片 1"/>
          <p:cNvPicPr>
            <a:picLocks noChangeAspect="1"/>
          </p:cNvPicPr>
          <p:nvPr/>
        </p:nvPicPr>
        <p:blipFill>
          <a:blip r:embed="rId5"/>
          <a:srcRect l="1542" t="11959" r="86262" b="79938"/>
          <a:stretch>
            <a:fillRect/>
          </a:stretch>
        </p:blipFill>
        <p:spPr>
          <a:xfrm>
            <a:off x="10357502" y="204852"/>
            <a:ext cx="1486969" cy="555723"/>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10.xml><?xml version="1.0" encoding="utf-8"?>
<p:tagLst xmlns:p="http://schemas.openxmlformats.org/presentationml/2006/main">
  <p:tag name="MH" val="20161022194333"/>
  <p:tag name="MH_LIBRARY" val="GRAPHIC"/>
  <p:tag name="MH_TYPE" val="Other"/>
  <p:tag name="MH_ORDER" val="6"/>
  <p:tag name="KSO_WM_DIAGRAM_VIRTUALLY_FRAME" val="{&quot;height&quot;:407.8,&quot;left&quot;:90,&quot;top&quot;:83.95,&quot;width&quot;:781.75}"/>
</p:tagLst>
</file>

<file path=ppt/tags/tag11.xml><?xml version="1.0" encoding="utf-8"?>
<p:tagLst xmlns:p="http://schemas.openxmlformats.org/presentationml/2006/main">
  <p:tag name="MH" val="20161022194333"/>
  <p:tag name="MH_LIBRARY" val="GRAPHIC"/>
  <p:tag name="MH_TYPE" val="Other"/>
  <p:tag name="MH_ORDER" val="16"/>
  <p:tag name="KSO_WM_DIAGRAM_VIRTUALLY_FRAME" val="{&quot;height&quot;:407.8,&quot;left&quot;:90,&quot;top&quot;:83.95,&quot;width&quot;:781.75}"/>
</p:tagLst>
</file>

<file path=ppt/tags/tag12.xml><?xml version="1.0" encoding="utf-8"?>
<p:tagLst xmlns:p="http://schemas.openxmlformats.org/presentationml/2006/main">
  <p:tag name="MH" val="20161022194333"/>
  <p:tag name="MH_LIBRARY" val="GRAPHIC"/>
  <p:tag name="MH_TYPE" val="Other"/>
  <p:tag name="MH_ORDER" val="19"/>
  <p:tag name="KSO_WM_DIAGRAM_VIRTUALLY_FRAME" val="{&quot;height&quot;:407.8,&quot;left&quot;:90,&quot;top&quot;:83.95,&quot;width&quot;:781.75}"/>
</p:tagLst>
</file>

<file path=ppt/tags/tag13.xml><?xml version="1.0" encoding="utf-8"?>
<p:tagLst xmlns:p="http://schemas.openxmlformats.org/presentationml/2006/main">
  <p:tag name="MH" val="20161022194503"/>
  <p:tag name="MH_LIBRARY" val="GRAPHIC"/>
  <p:tag name="MH_TYPE" val="Text"/>
  <p:tag name="MH_ORDER" val="2"/>
  <p:tag name="KSO_WM_DIAGRAM_VIRTUALLY_FRAME" val="{&quot;height&quot;:407.8,&quot;left&quot;:90,&quot;top&quot;:83.95,&quot;width&quot;:781.75}"/>
</p:tagLst>
</file>

<file path=ppt/tags/tag14.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15.xml><?xml version="1.0" encoding="utf-8"?>
<p:tagLst xmlns:p="http://schemas.openxmlformats.org/presentationml/2006/main">
  <p:tag name="MH" val="20161022194333"/>
  <p:tag name="MH_LIBRARY" val="GRAPHIC"/>
  <p:tag name="MH_TYPE" val="Other"/>
  <p:tag name="MH_ORDER" val="4"/>
  <p:tag name="KSO_WM_DIAGRAM_VIRTUALLY_FRAME" val="{&quot;height&quot;:407.8,&quot;left&quot;:90,&quot;top&quot;:83.95,&quot;width&quot;:781.75}"/>
</p:tagLst>
</file>

<file path=ppt/tags/tag16.xml><?xml version="1.0" encoding="utf-8"?>
<p:tagLst xmlns:p="http://schemas.openxmlformats.org/presentationml/2006/main">
  <p:tag name="MH" val="20161022194333"/>
  <p:tag name="MH_LIBRARY" val="GRAPHIC"/>
  <p:tag name="MH_TYPE" val="Other"/>
  <p:tag name="MH_ORDER" val="7"/>
  <p:tag name="KSO_WM_DIAGRAM_VIRTUALLY_FRAME" val="{&quot;height&quot;:407.8,&quot;left&quot;:90,&quot;top&quot;:83.95,&quot;width&quot;:781.75}"/>
</p:tagLst>
</file>

<file path=ppt/tags/tag17.xml><?xml version="1.0" encoding="utf-8"?>
<p:tagLst xmlns:p="http://schemas.openxmlformats.org/presentationml/2006/main">
  <p:tag name="MH" val="20161022194333"/>
  <p:tag name="MH_LIBRARY" val="GRAPHIC"/>
  <p:tag name="MH_TYPE" val="Other"/>
  <p:tag name="MH_ORDER" val="13"/>
  <p:tag name="KSO_WM_DIAGRAM_VIRTUALLY_FRAME" val="{&quot;height&quot;:407.8,&quot;left&quot;:90,&quot;top&quot;:83.95,&quot;width&quot;:781.75}"/>
</p:tagLst>
</file>

<file path=ppt/tags/tag18.xml><?xml version="1.0" encoding="utf-8"?>
<p:tagLst xmlns:p="http://schemas.openxmlformats.org/presentationml/2006/main">
  <p:tag name="MH" val="20161022194333"/>
  <p:tag name="MH_LIBRARY" val="GRAPHIC"/>
  <p:tag name="MH_TYPE" val="Other"/>
  <p:tag name="MH_ORDER" val="18"/>
  <p:tag name="KSO_WM_DIAGRAM_VIRTUALLY_FRAME" val="{&quot;height&quot;:407.8,&quot;left&quot;:90,&quot;top&quot;:83.95,&quot;width&quot;:781.75}"/>
</p:tagLst>
</file>

<file path=ppt/tags/tag19.xml><?xml version="1.0" encoding="utf-8"?>
<p:tagLst xmlns:p="http://schemas.openxmlformats.org/presentationml/2006/main">
  <p:tag name="MH" val="20161022194503"/>
  <p:tag name="MH_LIBRARY" val="GRAPHIC"/>
  <p:tag name="MH_TYPE" val="Text"/>
  <p:tag name="MH_ORDER" val="3"/>
  <p:tag name="KSO_WM_DIAGRAM_VIRTUALLY_FRAME" val="{&quot;height&quot;:407.8,&quot;left&quot;:90,&quot;top&quot;:83.95,&quot;width&quot;:781.75}"/>
</p:tagLst>
</file>

<file path=ppt/tags/tag2.xml><?xml version="1.0" encoding="utf-8"?>
<p:tagLst xmlns:p="http://schemas.openxmlformats.org/presentationml/2006/main">
  <p:tag name="MH" val="20161022194333"/>
  <p:tag name="MH_LIBRARY" val="GRAPHIC"/>
  <p:tag name="MH_TYPE" val="Other"/>
  <p:tag name="MH_ORDER" val="1"/>
  <p:tag name="KSO_WM_DIAGRAM_VIRTUALLY_FRAME" val="{&quot;height&quot;:407.8,&quot;left&quot;:90,&quot;top&quot;:83.95,&quot;width&quot;:781.75}"/>
</p:tagLst>
</file>

<file path=ppt/tags/tag20.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21.xml><?xml version="1.0" encoding="utf-8"?>
<p:tagLst xmlns:p="http://schemas.openxmlformats.org/presentationml/2006/main">
  <p:tag name="MH" val="20161022194333"/>
  <p:tag name="MH_LIBRARY" val="GRAPHIC"/>
  <p:tag name="MH_TYPE" val="Other"/>
  <p:tag name="MH_ORDER" val="3"/>
  <p:tag name="KSO_WM_DIAGRAM_VIRTUALLY_FRAME" val="{&quot;height&quot;:407.8,&quot;left&quot;:90,&quot;top&quot;:83.95,&quot;width&quot;:781.75}"/>
</p:tagLst>
</file>

<file path=ppt/tags/tag22.xml><?xml version="1.0" encoding="utf-8"?>
<p:tagLst xmlns:p="http://schemas.openxmlformats.org/presentationml/2006/main">
  <p:tag name="MH" val="20161022194333"/>
  <p:tag name="MH_LIBRARY" val="GRAPHIC"/>
  <p:tag name="MH_TYPE" val="Other"/>
  <p:tag name="MH_ORDER" val="8"/>
  <p:tag name="KSO_WM_DIAGRAM_VIRTUALLY_FRAME" val="{&quot;height&quot;:407.8,&quot;left&quot;:90,&quot;top&quot;:83.95,&quot;width&quot;:781.75}"/>
</p:tagLst>
</file>

<file path=ppt/tags/tag23.xml><?xml version="1.0" encoding="utf-8"?>
<p:tagLst xmlns:p="http://schemas.openxmlformats.org/presentationml/2006/main">
  <p:tag name="MH" val="20161022194333"/>
  <p:tag name="MH_LIBRARY" val="GRAPHIC"/>
  <p:tag name="MH_TYPE" val="Other"/>
  <p:tag name="MH_ORDER" val="9"/>
  <p:tag name="KSO_WM_DIAGRAM_VIRTUALLY_FRAME" val="{&quot;height&quot;:407.8,&quot;left&quot;:90,&quot;top&quot;:83.95,&quot;width&quot;:781.75}"/>
</p:tagLst>
</file>

<file path=ppt/tags/tag24.xml><?xml version="1.0" encoding="utf-8"?>
<p:tagLst xmlns:p="http://schemas.openxmlformats.org/presentationml/2006/main">
  <p:tag name="MH" val="20161022194333"/>
  <p:tag name="MH_LIBRARY" val="GRAPHIC"/>
  <p:tag name="MH_TYPE" val="Other"/>
  <p:tag name="MH_ORDER" val="20"/>
  <p:tag name="KSO_WM_DIAGRAM_VIRTUALLY_FRAME" val="{&quot;height&quot;:407.8,&quot;left&quot;:90,&quot;top&quot;:83.95,&quot;width&quot;:781.75}"/>
</p:tagLst>
</file>

<file path=ppt/tags/tag25.xml><?xml version="1.0" encoding="utf-8"?>
<p:tagLst xmlns:p="http://schemas.openxmlformats.org/presentationml/2006/main">
  <p:tag name="MH" val="20161022194503"/>
  <p:tag name="MH_LIBRARY" val="GRAPHIC"/>
  <p:tag name="MH_TYPE" val="Text"/>
  <p:tag name="MH_ORDER" val="4"/>
  <p:tag name="KSO_WM_DIAGRAM_VIRTUALLY_FRAME" val="{&quot;height&quot;:407.8,&quot;left&quot;:90,&quot;top&quot;:83.95,&quot;width&quot;:781.75}"/>
</p:tagLst>
</file>

<file path=ppt/tags/tag26.xml><?xml version="1.0" encoding="utf-8"?>
<p:tagLst xmlns:p="http://schemas.openxmlformats.org/presentationml/2006/main">
  <p:tag name="MH" val="20161022194333"/>
  <p:tag name="MH_LIBRARY" val="GRAPHIC"/>
  <p:tag name="MH_TYPE" val="Other"/>
  <p:tag name="MH_ORDER" val="3"/>
  <p:tag name="KSO_WM_DIAGRAM_VIRTUALLY_FRAME" val="{&quot;height&quot;:407.8,&quot;left&quot;:90,&quot;top&quot;:83.95,&quot;width&quot;:781.75}"/>
</p:tagLst>
</file>

<file path=ppt/tags/tag27.xml><?xml version="1.0" encoding="utf-8"?>
<p:tagLst xmlns:p="http://schemas.openxmlformats.org/presentationml/2006/main">
  <p:tag name="MH" val="20161022194333"/>
  <p:tag name="MH_LIBRARY" val="GRAPHIC"/>
  <p:tag name="MH_TYPE" val="Other"/>
  <p:tag name="MH_ORDER" val="8"/>
  <p:tag name="KSO_WM_DIAGRAM_VIRTUALLY_FRAME" val="{&quot;height&quot;:407.8,&quot;left&quot;:90,&quot;top&quot;:83.95,&quot;width&quot;:781.75}"/>
</p:tagLst>
</file>

<file path=ppt/tags/tag28.xml><?xml version="1.0" encoding="utf-8"?>
<p:tagLst xmlns:p="http://schemas.openxmlformats.org/presentationml/2006/main">
  <p:tag name="MH" val="20161022194333"/>
  <p:tag name="MH_LIBRARY" val="GRAPHIC"/>
  <p:tag name="MH_TYPE" val="Other"/>
  <p:tag name="MH_ORDER" val="20"/>
  <p:tag name="KSO_WM_DIAGRAM_VIRTUALLY_FRAME" val="{&quot;height&quot;:407.8,&quot;left&quot;:90,&quot;top&quot;:83.95,&quot;width&quot;:781.75}"/>
</p:tagLst>
</file>

<file path=ppt/tags/tag29.xml><?xml version="1.0" encoding="utf-8"?>
<p:tagLst xmlns:p="http://schemas.openxmlformats.org/presentationml/2006/main">
  <p:tag name="MH" val="20161022194503"/>
  <p:tag name="MH_LIBRARY" val="GRAPHIC"/>
  <p:tag name="MH_TYPE" val="Text"/>
  <p:tag name="MH_ORDER" val="4"/>
  <p:tag name="KSO_WM_DIAGRAM_VIRTUALLY_FRAME" val="{&quot;height&quot;:407.8,&quot;left&quot;:90,&quot;top&quot;:83.95,&quot;width&quot;:781.75}"/>
</p:tagLst>
</file>

<file path=ppt/tags/tag3.xml><?xml version="1.0" encoding="utf-8"?>
<p:tagLst xmlns:p="http://schemas.openxmlformats.org/presentationml/2006/main">
  <p:tag name="MH" val="20161022194333"/>
  <p:tag name="MH_LIBRARY" val="GRAPHIC"/>
  <p:tag name="MH_TYPE" val="Other"/>
  <p:tag name="MH_ORDER" val="2"/>
  <p:tag name="KSO_WM_DIAGRAM_VIRTUALLY_FRAME" val="{&quot;height&quot;:407.8,&quot;left&quot;:90,&quot;top&quot;:83.95,&quot;width&quot;:781.75}"/>
</p:tagLst>
</file>

<file path=ppt/tags/tag30.xml><?xml version="1.0" encoding="utf-8"?>
<p:tagLst xmlns:p="http://schemas.openxmlformats.org/presentationml/2006/main">
  <p:tag name="KSO_WM_DIAGRAM_VIRTUALLY_FRAME" val="{&quot;height&quot;:228.62346456692913,&quot;left&quot;:65.64244094488188,&quot;top&quot;:168.68913385826772,&quot;width&quot;:847.93}"/>
</p:tagLst>
</file>

<file path=ppt/tags/tag31.xml><?xml version="1.0" encoding="utf-8"?>
<p:tagLst xmlns:p="http://schemas.openxmlformats.org/presentationml/2006/main">
  <p:tag name="KSO_WM_DIAGRAM_VIRTUALLY_FRAME" val="{&quot;height&quot;:228.62346456692913,&quot;left&quot;:65.64244094488188,&quot;top&quot;:168.68913385826772,&quot;width&quot;:847.93}"/>
</p:tagLst>
</file>

<file path=ppt/tags/tag32.xml><?xml version="1.0" encoding="utf-8"?>
<p:tagLst xmlns:p="http://schemas.openxmlformats.org/presentationml/2006/main">
  <p:tag name="KSO_WM_DIAGRAM_VIRTUALLY_FRAME" val="{&quot;height&quot;:228.62346456692913,&quot;left&quot;:65.64244094488188,&quot;top&quot;:168.68913385826772,&quot;width&quot;:847.93}"/>
</p:tagLst>
</file>

<file path=ppt/tags/tag33.xml><?xml version="1.0" encoding="utf-8"?>
<p:tagLst xmlns:p="http://schemas.openxmlformats.org/presentationml/2006/main">
  <p:tag name="KSO_WM_DIAGRAM_VIRTUALLY_FRAME" val="{&quot;height&quot;:228.62346456692913,&quot;left&quot;:65.64244094488188,&quot;top&quot;:168.68913385826772,&quot;width&quot;:847.93}"/>
</p:tagLst>
</file>

<file path=ppt/tags/tag34.xml><?xml version="1.0" encoding="utf-8"?>
<p:tagLst xmlns:p="http://schemas.openxmlformats.org/presentationml/2006/main">
  <p:tag name="KSO_WM_DIAGRAM_VIRTUALLY_FRAME" val="{&quot;height&quot;:228.62346456692913,&quot;left&quot;:65.64244094488188,&quot;top&quot;:168.68913385826772,&quot;width&quot;:847.93}"/>
</p:tagLst>
</file>

<file path=ppt/tags/tag35.xml><?xml version="1.0" encoding="utf-8"?>
<p:tagLst xmlns:p="http://schemas.openxmlformats.org/presentationml/2006/main">
  <p:tag name="KSO_WM_DIAGRAM_VIRTUALLY_FRAME" val="{&quot;height&quot;:228.62346456692913,&quot;left&quot;:65.64244094488188,&quot;top&quot;:168.68913385826772,&quot;width&quot;:847.93}"/>
</p:tagLst>
</file>

<file path=ppt/tags/tag36.xml><?xml version="1.0" encoding="utf-8"?>
<p:tagLst xmlns:p="http://schemas.openxmlformats.org/presentationml/2006/main">
  <p:tag name="KSO_WM_DIAGRAM_VIRTUALLY_FRAME" val="{&quot;height&quot;:228.62346456692913,&quot;left&quot;:65.64244094488188,&quot;top&quot;:168.68913385826772,&quot;width&quot;:847.93}"/>
</p:tagLst>
</file>

<file path=ppt/tags/tag37.xml><?xml version="1.0" encoding="utf-8"?>
<p:tagLst xmlns:p="http://schemas.openxmlformats.org/presentationml/2006/main">
  <p:tag name="KSO_WM_DIAGRAM_VIRTUALLY_FRAME" val="{&quot;height&quot;:228.62346456692913,&quot;left&quot;:65.64244094488188,&quot;top&quot;:168.68913385826772,&quot;width&quot;:847.93}"/>
</p:tagLst>
</file>

<file path=ppt/tags/tag38.xml><?xml version="1.0" encoding="utf-8"?>
<p:tagLst xmlns:p="http://schemas.openxmlformats.org/presentationml/2006/main">
  <p:tag name="KSO_WM_DIAGRAM_VIRTUALLY_FRAME" val="{&quot;height&quot;:228.62346456692913,&quot;left&quot;:65.64244094488188,&quot;top&quot;:168.68913385826772,&quot;width&quot;:847.93}"/>
</p:tagLst>
</file>

<file path=ppt/tags/tag39.xml><?xml version="1.0" encoding="utf-8"?>
<p:tagLst xmlns:p="http://schemas.openxmlformats.org/presentationml/2006/main">
  <p:tag name="KSO_WM_DIAGRAM_VIRTUALLY_FRAME" val="{&quot;height&quot;:228.62346456692913,&quot;left&quot;:65.64244094488188,&quot;top&quot;:168.68913385826772,&quot;width&quot;:847.93}"/>
</p:tagLst>
</file>

<file path=ppt/tags/tag4.xml><?xml version="1.0" encoding="utf-8"?>
<p:tagLst xmlns:p="http://schemas.openxmlformats.org/presentationml/2006/main">
  <p:tag name="MH" val="20161022194333"/>
  <p:tag name="MH_LIBRARY" val="GRAPHIC"/>
  <p:tag name="MH_TYPE" val="Other"/>
  <p:tag name="MH_ORDER" val="11"/>
  <p:tag name="KSO_WM_DIAGRAM_VIRTUALLY_FRAME" val="{&quot;height&quot;:407.8,&quot;left&quot;:90,&quot;top&quot;:83.95,&quot;width&quot;:781.75}"/>
</p:tagLst>
</file>

<file path=ppt/tags/tag40.xml><?xml version="1.0" encoding="utf-8"?>
<p:tagLst xmlns:p="http://schemas.openxmlformats.org/presentationml/2006/main">
  <p:tag name="TABLE_ENDDRAG_ORIGIN_RECT" val="416*177"/>
  <p:tag name="TABLE_ENDDRAG_RECT" val="58*122*416*177"/>
</p:tagLst>
</file>

<file path=ppt/tags/tag41.xml><?xml version="1.0" encoding="utf-8"?>
<p:tagLst xmlns:p="http://schemas.openxmlformats.org/presentationml/2006/main">
  <p:tag name="TABLE_ENDDRAG_ORIGIN_RECT" val="416*183"/>
  <p:tag name="TABLE_ENDDRAG_RECT" val="480*122*416*183"/>
</p:tagLst>
</file>

<file path=ppt/tags/tag42.xml><?xml version="1.0" encoding="utf-8"?>
<p:tagLst xmlns:p="http://schemas.openxmlformats.org/presentationml/2006/main">
  <p:tag name="TABLE_ENDDRAG_ORIGIN_RECT" val="416*194"/>
  <p:tag name="TABLE_ENDDRAG_RECT" val="480*290*416*194"/>
</p:tagLst>
</file>

<file path=ppt/tags/tag43.xml><?xml version="1.0" encoding="utf-8"?>
<p:tagLst xmlns:p="http://schemas.openxmlformats.org/presentationml/2006/main">
  <p:tag name="TABLE_ENDDRAG_ORIGIN_RECT" val="416*204"/>
  <p:tag name="TABLE_ENDDRAG_RECT" val="58*293*416*204"/>
</p:tagLst>
</file>

<file path=ppt/tags/tag5.xml><?xml version="1.0" encoding="utf-8"?>
<p:tagLst xmlns:p="http://schemas.openxmlformats.org/presentationml/2006/main">
  <p:tag name="MH" val="20161022194333"/>
  <p:tag name="MH_LIBRARY" val="GRAPHIC"/>
  <p:tag name="MH_TYPE" val="Other"/>
  <p:tag name="MH_ORDER" val="12"/>
  <p:tag name="KSO_WM_DIAGRAM_VIRTUALLY_FRAME" val="{&quot;height&quot;:407.8,&quot;left&quot;:90,&quot;top&quot;:83.95,&quot;width&quot;:781.75}"/>
</p:tagLst>
</file>

<file path=ppt/tags/tag6.xml><?xml version="1.0" encoding="utf-8"?>
<p:tagLst xmlns:p="http://schemas.openxmlformats.org/presentationml/2006/main">
  <p:tag name="MH" val="20161022194333"/>
  <p:tag name="MH_LIBRARY" val="GRAPHIC"/>
  <p:tag name="MH_TYPE" val="Other"/>
  <p:tag name="MH_ORDER" val="17"/>
  <p:tag name="KSO_WM_DIAGRAM_VIRTUALLY_FRAME" val="{&quot;height&quot;:407.8,&quot;left&quot;:90,&quot;top&quot;:83.95,&quot;width&quot;:781.75}"/>
</p:tagLst>
</file>

<file path=ppt/tags/tag7.xml><?xml version="1.0" encoding="utf-8"?>
<p:tagLst xmlns:p="http://schemas.openxmlformats.org/presentationml/2006/main">
  <p:tag name="MH" val="20161022194503"/>
  <p:tag name="MH_LIBRARY" val="GRAPHIC"/>
  <p:tag name="MH_TYPE" val="Text"/>
  <p:tag name="MH_ORDER" val="1"/>
  <p:tag name="KSO_WM_DIAGRAM_VIRTUALLY_FRAME" val="{&quot;height&quot;:407.8,&quot;left&quot;:90,&quot;top&quot;:83.95,&quot;width&quot;:781.75}"/>
</p:tagLst>
</file>

<file path=ppt/tags/tag8.xml><?xml version="1.0" encoding="utf-8"?>
<p:tagLst xmlns:p="http://schemas.openxmlformats.org/presentationml/2006/main">
  <p:tag name="KSO_WM_DIAGRAM_VIRTUALLY_FRAME" val="{&quot;height&quot;:480.91456483126115,&quot;left&quot;:406.8010657193605,&quot;top&quot;:83.93294849023091,&quot;width&quot;:464.98507992895213}"/>
</p:tagLst>
</file>

<file path=ppt/tags/tag9.xml><?xml version="1.0" encoding="utf-8"?>
<p:tagLst xmlns:p="http://schemas.openxmlformats.org/presentationml/2006/main">
  <p:tag name="MH" val="20161022194333"/>
  <p:tag name="MH_LIBRARY" val="GRAPHIC"/>
  <p:tag name="MH_TYPE" val="Other"/>
  <p:tag name="MH_ORDER" val="5"/>
  <p:tag name="KSO_WM_DIAGRAM_VIRTUALLY_FRAME" val="{&quot;height&quot;:407.8,&quot;left&quot;:90,&quot;top&quot;:83.95,&quot;width&quot;:781.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3219</Words>
  <Application>WPS 演示</Application>
  <PresentationFormat>宽屏</PresentationFormat>
  <Paragraphs>216</Paragraphs>
  <Slides>9</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9</vt:i4>
      </vt:variant>
    </vt:vector>
  </HeadingPairs>
  <TitlesOfParts>
    <vt:vector size="20" baseType="lpstr">
      <vt:lpstr>Arial</vt:lpstr>
      <vt:lpstr>宋体</vt:lpstr>
      <vt:lpstr>Wingdings</vt:lpstr>
      <vt:lpstr>微软雅黑</vt:lpstr>
      <vt:lpstr>Calibri</vt:lpstr>
      <vt:lpstr>等线</vt:lpstr>
      <vt:lpstr>Times New Roman</vt:lpstr>
      <vt:lpstr>Wingdings</vt:lpstr>
      <vt:lpstr>等线 Light</vt:lpstr>
      <vt:lpstr>Arial Unicode MS</vt:lpstr>
      <vt:lpstr>Office 主题​​</vt:lpstr>
      <vt:lpstr>盐酸非索非那定口服混悬液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rogers luo</dc:creator>
  <cp:lastModifiedBy>Kwong</cp:lastModifiedBy>
  <cp:revision>8</cp:revision>
  <dcterms:created xsi:type="dcterms:W3CDTF">2025-04-25T02:09:00Z</dcterms:created>
  <dcterms:modified xsi:type="dcterms:W3CDTF">2026-06-03T01:31:24Z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2052-12.1.0.26375</vt:lpwstr>
  </property>
  <property fmtid="{D5CDD505-2E9C-101B-9397-08002B2CF9AE}" pid="3" name="ICV">
    <vt:lpwstr>FC84D8F3C1A44BE59E692FC5B3A253B6_12</vt:lpwstr>
  </property>
</Properties>
</file>