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62" r:id="rId3"/>
    <p:sldId id="304" r:id="rId4"/>
    <p:sldId id="259" r:id="rId6"/>
    <p:sldId id="288" r:id="rId7"/>
    <p:sldId id="257" r:id="rId8"/>
    <p:sldId id="258" r:id="rId9"/>
    <p:sldId id="305" r:id="rId10"/>
    <p:sldId id="292" r:id="rId11"/>
    <p:sldId id="295" r:id="rId12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Noto Sans SC" panose="020B0200000000000000" charset="-122"/>
      <p:regular r:id="rId25"/>
      <p:bold r:id="rId26"/>
    </p:embeddedFont>
    <p:embeddedFont>
      <p:font typeface="等线 Light" panose="02010600030101010101" charset="-122"/>
      <p:regular r:id="rId27"/>
    </p:embeddedFont>
    <p:embeddedFont>
      <p:font typeface="等线" panose="02010600030101010101" charset="-122"/>
      <p:regular r:id="rId28"/>
      <p:bold r:id="rId29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4" userDrawn="1">
          <p15:clr>
            <a:srgbClr val="A4A3A4"/>
          </p15:clr>
        </p15:guide>
        <p15:guide id="2" pos="6335" userDrawn="1">
          <p15:clr>
            <a:srgbClr val="A4A3A4"/>
          </p15:clr>
        </p15:guide>
        <p15:guide id="3" pos="13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于冰" initials="于冰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88EE"/>
    <a:srgbClr val="0A4595"/>
    <a:srgbClr val="0C55AB"/>
    <a:srgbClr val="074DA0"/>
    <a:srgbClr val="DAE3F3"/>
    <a:srgbClr val="1766C3"/>
    <a:srgbClr val="115DB7"/>
    <a:srgbClr val="034695"/>
    <a:srgbClr val="F4AC00"/>
    <a:srgbClr val="E74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18" autoAdjust="0"/>
    <p:restoredTop sz="94785" autoAdjust="0"/>
  </p:normalViewPr>
  <p:slideViewPr>
    <p:cSldViewPr showGuides="1">
      <p:cViewPr varScale="1">
        <p:scale>
          <a:sx n="75" d="100"/>
          <a:sy n="75" d="100"/>
        </p:scale>
        <p:origin x="56" y="60"/>
      </p:cViewPr>
      <p:guideLst>
        <p:guide orient="horz" pos="2104"/>
        <p:guide pos="6335"/>
        <p:guide pos="13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13.fntdata"/><Relationship Id="rId28" Type="http://schemas.openxmlformats.org/officeDocument/2006/relationships/font" Target="fonts/font12.fntdata"/><Relationship Id="rId27" Type="http://schemas.openxmlformats.org/officeDocument/2006/relationships/font" Target="fonts/font11.fntdata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3EB5E-7E46-45FC-AF6F-1336560DB3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E26B6-03D8-47B5-8990-17C4E584D34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E26B6-03D8-47B5-8990-17C4E584D3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E26B6-03D8-47B5-8990-17C4E584D3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E26B6-03D8-47B5-8990-17C4E584D3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E26B6-03D8-47B5-8990-17C4E584D3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327FC-BCE3-4688-8B6D-09877B787148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C2372-0927-4873-B8A4-B1D1E29C1CB7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AF8DC-20F2-49BF-B11F-C9CC37C7D9B1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09B58-56B3-4178-9362-3D2C0DE1C8E5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77B6D-DA5A-4A4A-938E-EC746120D683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34E84-DC47-4397-9C71-76D417FEE279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2956C-7FEA-40D4-A52F-3B10A3F3B2FE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E9D22-6518-4407-8075-776B9724C325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64BFD-7A44-408A-B9EC-85BC150BAB6A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8F28E-EED8-4729-918D-2FDEE53838F3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B5488-F59C-4D31-A337-337F2354E7A1}" type="slidenum">
              <a:rPr lang="zh-CN" altLang="zh-CN"/>
            </a:fld>
            <a:endParaRPr lang="zh-CN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500DD5-F7F3-419B-A00F-B1F475D9CB56}" type="slidenum">
              <a:rPr lang="zh-CN" altLang="zh-CN"/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tags" Target="../tags/tag25.xml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6990" y="1122680"/>
            <a:ext cx="12192000" cy="2063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苯磺酸氨氯地平</a:t>
            </a:r>
            <a:r>
              <a:rPr lang="zh-CN" altLang="en-US" sz="60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口崩片</a:t>
            </a:r>
            <a:endParaRPr lang="en-US" altLang="zh-CN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24375" y="6611779"/>
            <a:ext cx="79928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*该文件仅供国家医保局和相关评审专家做本产品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年医保评审使用。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0113" y="3066792"/>
            <a:ext cx="5059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浙江京新药业股份有限公司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9560" y="4797425"/>
            <a:ext cx="889063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24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以患者为中心，填补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医保目录内口服降压药</a:t>
            </a:r>
            <a:r>
              <a:rPr lang="zh-CN" altLang="en-US" sz="24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无口崩剂型的空白，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</a:t>
            </a:r>
            <a:r>
              <a:rPr lang="zh-CN" altLang="en-US" sz="24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吞咽困难患者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提供更适配的治疗选择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 txBox="1"/>
          <p:nvPr/>
        </p:nvSpPr>
        <p:spPr>
          <a:xfrm>
            <a:off x="191135" y="181610"/>
            <a:ext cx="2127885" cy="638175"/>
          </a:xfrm>
          <a:prstGeom prst="rect">
            <a:avLst/>
          </a:prstGeom>
          <a:noFill/>
        </p:spPr>
        <p:txBody>
          <a:bodyPr wrap="square" rtlCol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目录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Bullet1"/>
          <p:cNvSpPr/>
          <p:nvPr>
            <p:custDataLst>
              <p:tags r:id="rId1"/>
            </p:custDataLst>
          </p:nvPr>
        </p:nvSpPr>
        <p:spPr>
          <a:xfrm>
            <a:off x="191234" y="1125116"/>
            <a:ext cx="1512168" cy="720080"/>
          </a:xfrm>
          <a:prstGeom prst="roundRect">
            <a:avLst>
              <a:gd name="adj" fmla="val 4573"/>
            </a:avLst>
          </a:prstGeom>
          <a:solidFill>
            <a:schemeClr val="bg1"/>
          </a:solidFill>
          <a:ln w="12700" cap="flat">
            <a:solidFill>
              <a:schemeClr val="accent5"/>
            </a:solidFill>
            <a:prstDash val="solid"/>
            <a:miter/>
          </a:ln>
          <a:effectLst>
            <a:outerShdw dist="50800" dir="2700000" algn="ctr" rotWithShape="0">
              <a:schemeClr val="accent1"/>
            </a:outerShdw>
          </a:effectLst>
        </p:spPr>
        <p:txBody>
          <a:bodyPr wrap="square" rtlCol="0" anchor="ctr" anchorCtr="1">
            <a:normAutofit/>
          </a:bodyPr>
          <a:lstStyle/>
          <a:p>
            <a:pPr>
              <a:buClrTx/>
              <a:buSzTx/>
              <a:buFontTx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Bullet1"/>
          <p:cNvSpPr/>
          <p:nvPr>
            <p:custDataLst>
              <p:tags r:id="rId2"/>
            </p:custDataLst>
          </p:nvPr>
        </p:nvSpPr>
        <p:spPr>
          <a:xfrm>
            <a:off x="191234" y="2133228"/>
            <a:ext cx="1512168" cy="720080"/>
          </a:xfrm>
          <a:prstGeom prst="roundRect">
            <a:avLst>
              <a:gd name="adj" fmla="val 4573"/>
            </a:avLst>
          </a:prstGeom>
          <a:solidFill>
            <a:schemeClr val="bg1"/>
          </a:solidFill>
          <a:ln w="12700" cap="flat">
            <a:solidFill>
              <a:schemeClr val="accent5"/>
            </a:solidFill>
            <a:prstDash val="solid"/>
            <a:miter/>
          </a:ln>
          <a:effectLst>
            <a:outerShdw dist="50800" dir="2700000" algn="ctr" rotWithShape="0">
              <a:schemeClr val="accent1"/>
            </a:outerShdw>
          </a:effectLst>
        </p:spPr>
        <p:txBody>
          <a:bodyPr wrap="square" rtlCol="0" anchor="ctr" anchorCtr="1">
            <a:normAutofit/>
          </a:bodyPr>
          <a:lstStyle/>
          <a:p>
            <a:pPr>
              <a:buClrTx/>
              <a:buSzTx/>
              <a:buFontTx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Bullet1"/>
          <p:cNvSpPr/>
          <p:nvPr>
            <p:custDataLst>
              <p:tags r:id="rId3"/>
            </p:custDataLst>
          </p:nvPr>
        </p:nvSpPr>
        <p:spPr>
          <a:xfrm>
            <a:off x="191234" y="3141340"/>
            <a:ext cx="1512168" cy="720080"/>
          </a:xfrm>
          <a:prstGeom prst="roundRect">
            <a:avLst>
              <a:gd name="adj" fmla="val 4573"/>
            </a:avLst>
          </a:prstGeom>
          <a:solidFill>
            <a:schemeClr val="bg1"/>
          </a:solidFill>
          <a:ln w="12700" cap="flat">
            <a:solidFill>
              <a:schemeClr val="accent5"/>
            </a:solidFill>
            <a:prstDash val="solid"/>
            <a:miter/>
          </a:ln>
          <a:effectLst>
            <a:outerShdw dist="50800" dir="2700000" algn="ctr" rotWithShape="0">
              <a:schemeClr val="accent1"/>
            </a:outerShdw>
          </a:effectLst>
        </p:spPr>
        <p:txBody>
          <a:bodyPr wrap="square" rtlCol="0" anchor="ctr" anchorCtr="1">
            <a:normAutofit/>
          </a:bodyPr>
          <a:lstStyle/>
          <a:p>
            <a:pPr>
              <a:buClrTx/>
              <a:buSzTx/>
              <a:buFontTx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Bullet1"/>
          <p:cNvSpPr/>
          <p:nvPr>
            <p:custDataLst>
              <p:tags r:id="rId4"/>
            </p:custDataLst>
          </p:nvPr>
        </p:nvSpPr>
        <p:spPr>
          <a:xfrm>
            <a:off x="191234" y="4149452"/>
            <a:ext cx="1512168" cy="720080"/>
          </a:xfrm>
          <a:prstGeom prst="roundRect">
            <a:avLst>
              <a:gd name="adj" fmla="val 4573"/>
            </a:avLst>
          </a:prstGeom>
          <a:solidFill>
            <a:schemeClr val="bg1"/>
          </a:solidFill>
          <a:ln w="12700" cap="flat">
            <a:solidFill>
              <a:schemeClr val="accent5"/>
            </a:solidFill>
            <a:prstDash val="solid"/>
            <a:miter/>
          </a:ln>
          <a:effectLst>
            <a:outerShdw dist="50800" dir="2700000" algn="ctr" rotWithShape="0">
              <a:schemeClr val="accent1"/>
            </a:outerShdw>
          </a:effectLst>
        </p:spPr>
        <p:txBody>
          <a:bodyPr wrap="square" rtlCol="0" anchor="ctr" anchorCtr="1">
            <a:normAutofit/>
          </a:bodyPr>
          <a:lstStyle/>
          <a:p>
            <a:pPr>
              <a:buClrTx/>
              <a:buSzTx/>
              <a:buFontTx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Bullet1"/>
          <p:cNvSpPr/>
          <p:nvPr>
            <p:custDataLst>
              <p:tags r:id="rId5"/>
            </p:custDataLst>
          </p:nvPr>
        </p:nvSpPr>
        <p:spPr>
          <a:xfrm>
            <a:off x="191234" y="5157564"/>
            <a:ext cx="1512168" cy="720080"/>
          </a:xfrm>
          <a:prstGeom prst="roundRect">
            <a:avLst>
              <a:gd name="adj" fmla="val 4573"/>
            </a:avLst>
          </a:prstGeom>
          <a:solidFill>
            <a:schemeClr val="bg1"/>
          </a:solidFill>
          <a:ln w="12700" cap="flat">
            <a:solidFill>
              <a:schemeClr val="accent5"/>
            </a:solidFill>
            <a:prstDash val="solid"/>
            <a:miter/>
          </a:ln>
          <a:effectLst>
            <a:outerShdw dist="50800" dir="2700000" algn="ctr" rotWithShape="0">
              <a:schemeClr val="accent1"/>
            </a:outerShdw>
          </a:effectLst>
        </p:spPr>
        <p:txBody>
          <a:bodyPr wrap="square" rtlCol="0" anchor="ctr" anchorCtr="1">
            <a:normAutofit/>
          </a:bodyPr>
          <a:lstStyle/>
          <a:p>
            <a:pPr>
              <a:buClrTx/>
              <a:buSzTx/>
              <a:buFontTx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公平性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6"/>
            </p:custDataLst>
          </p:nvPr>
        </p:nvSpPr>
        <p:spPr>
          <a:xfrm>
            <a:off x="1893773" y="1290851"/>
            <a:ext cx="7580630" cy="386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目前吞咽困难高血压患者无适宜剂型，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新增口崩剂型满足特殊人群基本用药需求</a:t>
            </a:r>
            <a:endParaRPr lang="zh-CN" altLang="en-US" sz="1600" b="1" dirty="0">
              <a:solidFill>
                <a:srgbClr val="0A45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1919704" y="4102338"/>
            <a:ext cx="10128448" cy="68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剂型创新：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口腔内快速崩解，无需用水送服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给药优化：单面刻痕，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支持精准剂量分割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，满足低剂量起始的个体化需求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8"/>
            </p:custDataLst>
          </p:nvPr>
        </p:nvSpPr>
        <p:spPr>
          <a:xfrm>
            <a:off x="1919426" y="5229319"/>
            <a:ext cx="9865096" cy="38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填补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医保目录内口服降压药无口崩剂型的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空白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，为吞咽困难患者提供更适配的治疗选择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1919426" y="5877644"/>
            <a:ext cx="98650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>
            <p:custDataLst>
              <p:tags r:id="rId9"/>
            </p:custDataLst>
          </p:nvPr>
        </p:nvCxnSpPr>
        <p:spPr>
          <a:xfrm>
            <a:off x="1919426" y="4869532"/>
            <a:ext cx="98650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>
            <p:custDataLst>
              <p:tags r:id="rId10"/>
            </p:custDataLst>
          </p:nvPr>
        </p:nvCxnSpPr>
        <p:spPr>
          <a:xfrm>
            <a:off x="1919426" y="3861420"/>
            <a:ext cx="98650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>
            <p:custDataLst>
              <p:tags r:id="rId11"/>
            </p:custDataLst>
          </p:nvPr>
        </p:nvCxnSpPr>
        <p:spPr>
          <a:xfrm>
            <a:off x="1919426" y="1845196"/>
            <a:ext cx="98650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>
            <p:custDataLst>
              <p:tags r:id="rId12"/>
            </p:custDataLst>
          </p:nvPr>
        </p:nvCxnSpPr>
        <p:spPr>
          <a:xfrm>
            <a:off x="1919426" y="2853308"/>
            <a:ext cx="98650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>
            <p:custDataLst>
              <p:tags r:id="rId13"/>
            </p:custDataLst>
          </p:nvPr>
        </p:nvSpPr>
        <p:spPr>
          <a:xfrm>
            <a:off x="1893754" y="2205236"/>
            <a:ext cx="972108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氨氯地平口崩片与原研及普通片剂安全性一致，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耐受性好</a:t>
            </a:r>
            <a:endParaRPr lang="zh-CN" altLang="en-US" sz="1600" b="1" dirty="0">
              <a:solidFill>
                <a:srgbClr val="0A45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14"/>
            </p:custDataLst>
          </p:nvPr>
        </p:nvSpPr>
        <p:spPr>
          <a:xfrm>
            <a:off x="1893570" y="3234690"/>
            <a:ext cx="7893685" cy="386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降压疗效确切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指南推荐口崩片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为吞咽困难高风险人群的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优选剂型</a:t>
            </a:r>
            <a:endParaRPr lang="zh-CN" altLang="en-US" sz="1600" b="1" dirty="0">
              <a:solidFill>
                <a:srgbClr val="0A45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5"/>
          <p:cNvSpPr/>
          <p:nvPr/>
        </p:nvSpPr>
        <p:spPr>
          <a:xfrm>
            <a:off x="191135" y="1620520"/>
            <a:ext cx="6392545" cy="4875530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35" name="Bullet1"/>
          <p:cNvSpPr/>
          <p:nvPr/>
        </p:nvSpPr>
        <p:spPr>
          <a:xfrm>
            <a:off x="1416050" y="1412875"/>
            <a:ext cx="4009390" cy="3397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algn="ctr">
              <a:lnSpc>
                <a:spcPct val="130000"/>
              </a:lnSpc>
            </a:pPr>
            <a:r>
              <a:rPr kumimoji="1"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基本信息</a:t>
            </a:r>
            <a:endParaRPr kumimoji="1" lang="zh-CN" altLang="en-US" sz="18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0"/>
            <a:ext cx="1260000" cy="404495"/>
          </a:xfrm>
          <a:prstGeom prst="rect">
            <a:avLst/>
          </a:prstGeom>
          <a:solidFill>
            <a:srgbClr val="03469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163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082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244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2325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公平性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35280" y="2074545"/>
          <a:ext cx="6050915" cy="4349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515"/>
                <a:gridCol w="1487805"/>
                <a:gridCol w="2016760"/>
                <a:gridCol w="1473835"/>
              </a:tblGrid>
              <a:tr h="6654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药品通用名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苯磺酸氨氯地平口崩片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中国大陆首次上市时间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2025-06</a:t>
                      </a:r>
                      <a:endParaRPr lang="en-US" altLang="zh-CN" sz="14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594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注册规格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2.5mg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、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5mg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目前大陆地区同通用名药品的上市情况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/>
                          <a:sym typeface="+mn-ea"/>
                        </a:rPr>
                        <a:t>2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/>
                          <a:sym typeface="+mn-ea"/>
                        </a:rPr>
                        <a:t>家获批上市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7994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是否为</a:t>
                      </a:r>
                      <a:r>
                        <a:rPr lang="en-US" altLang="zh-CN" sz="1400" b="1" spc="-5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OT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C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否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全球首个上市国家</a:t>
                      </a:r>
                      <a:r>
                        <a:rPr lang="en-US" altLang="zh-CN" sz="1400" b="1" spc="-5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地区及上市时间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日本，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2006-07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适应症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、高血压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；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、冠心病（</a:t>
                      </a: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CAD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6268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用法用量</a:t>
                      </a:r>
                      <a:endParaRPr lang="zh-CN" altLang="en-US" sz="1400" b="1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将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口崩片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置于舌上浸润唾液后会崩解，因此可以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无水服用。另外，也可以用水送服。</a:t>
                      </a:r>
                      <a:endParaRPr lang="zh-CN" altLang="en-US" sz="1600" b="0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成人：治疗高血压的起始剂量为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5mg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，每日一次，最大剂量为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10 mg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，每日一次。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儿童：</a:t>
                      </a: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6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至</a:t>
                      </a: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17</a:t>
                      </a:r>
                      <a:r>
                        <a:rPr lang="zh-CN" altLang="en-US" sz="1600" b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岁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儿童高血压患者推荐剂量为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2.5mg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至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5mg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，每日一次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noFill/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</a:tcPr>
                </a:tc>
                <a:tc hMerge="1">
                  <a:tcPr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矩形: 圆角 15"/>
          <p:cNvSpPr/>
          <p:nvPr/>
        </p:nvSpPr>
        <p:spPr>
          <a:xfrm>
            <a:off x="6888480" y="1620520"/>
            <a:ext cx="5073015" cy="4875530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13" name="Bullet1"/>
          <p:cNvSpPr/>
          <p:nvPr/>
        </p:nvSpPr>
        <p:spPr>
          <a:xfrm>
            <a:off x="7247890" y="1409700"/>
            <a:ext cx="4009390" cy="3397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algn="ctr">
              <a:lnSpc>
                <a:spcPct val="130000"/>
              </a:lnSpc>
            </a:pPr>
            <a:r>
              <a:rPr kumimoji="1"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建议参照药品及对比</a:t>
            </a:r>
            <a:endParaRPr kumimoji="1" lang="zh-CN" altLang="en-US" sz="18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41820" y="2074545"/>
            <a:ext cx="5020310" cy="368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、建议参照品：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原研苯磺酸氨氯地平片（络活喜</a:t>
            </a:r>
            <a:r>
              <a:rPr lang="zh-CN" altLang="en-US" sz="1600" b="1" baseline="30000" dirty="0">
                <a:solidFill>
                  <a:srgbClr val="0A4595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®</a:t>
            </a:r>
            <a:r>
              <a:rPr lang="zh-CN" altLang="en-US" sz="1600" b="1" dirty="0">
                <a:solidFill>
                  <a:srgbClr val="0A45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）</a:t>
            </a:r>
            <a:endParaRPr sz="1400" b="1" kern="0" spc="8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sz="1600" b="1" kern="0" spc="8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 latinLnBrk="0">
              <a:lnSpc>
                <a:spcPct val="150000"/>
              </a:lnSpc>
              <a:spcAft>
                <a:spcPts val="700"/>
              </a:spcAft>
              <a:buFont typeface="Wingdings" panose="05000000000000000000" charset="0"/>
              <a:buNone/>
            </a:pPr>
            <a:r>
              <a:rPr lang="en-US" altLang="zh-CN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、参照品对比：口崩片满足吞咽困难人群（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儿童、老年人及神经系统疾病等）</a:t>
            </a:r>
            <a:r>
              <a:rPr lang="zh-CN" altLang="en-US" sz="16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用药需求</a:t>
            </a:r>
            <a:endParaRPr lang="en-US" altLang="zh-CN" sz="1600" b="1" dirty="0">
              <a:solidFill>
                <a:srgbClr val="0A45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服用方便：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药物接触唾液迅速崩解，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无需饮水送服，“无水 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 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有水” 双模式服用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刻痕设计：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可实现 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2.5mg 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精准剂量调整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sz="1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相比于参照药（非刻痕片</a:t>
            </a:r>
            <a:r>
              <a:rPr sz="14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sz="1400" kern="0" spc="-3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1400" kern="0" spc="-3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sz="14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更能实现精准给药</a:t>
            </a:r>
            <a:r>
              <a:rPr lang="zh-CN" sz="1400" kern="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满足儿童及老年患者个体化给药需求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altLang="en-US" sz="1400" b="1" kern="0" spc="7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280" y="548640"/>
            <a:ext cx="114820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目前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吞咽困难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高血压患者无适宜剂型，新增口崩剂型满足特殊人群基本用药需求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0" name="textbox 130"/>
          <p:cNvSpPr/>
          <p:nvPr/>
        </p:nvSpPr>
        <p:spPr>
          <a:xfrm>
            <a:off x="9768155" y="5949160"/>
            <a:ext cx="1804035" cy="4432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70535" algn="l" rtl="0" eaLnBrk="0">
              <a:lnSpc>
                <a:spcPct val="88000"/>
              </a:lnSpc>
              <a:tabLst>
                <a:tab pos="574675" algn="l"/>
              </a:tabLst>
            </a:pPr>
            <a:r>
              <a:rPr sz="1500" kern="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sz="1500" kern="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本品为刻痕片</a:t>
            </a:r>
            <a:endParaRPr sz="15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2" name="picture 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9780855" y="5961860"/>
            <a:ext cx="458458" cy="4176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圆角 15"/>
          <p:cNvSpPr/>
          <p:nvPr/>
        </p:nvSpPr>
        <p:spPr>
          <a:xfrm>
            <a:off x="6176010" y="1635125"/>
            <a:ext cx="5824220" cy="4474845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37" name="Bullet1"/>
          <p:cNvSpPr/>
          <p:nvPr/>
        </p:nvSpPr>
        <p:spPr>
          <a:xfrm>
            <a:off x="7007290" y="1413158"/>
            <a:ext cx="4009390" cy="3397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51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algn="ctr">
              <a:lnSpc>
                <a:spcPct val="130000"/>
              </a:lnSpc>
            </a:pPr>
            <a:r>
              <a:rPr kumimoji="1"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临床未满足需求</a:t>
            </a:r>
            <a:endParaRPr kumimoji="1" lang="en-US" altLang="zh-CN" sz="18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: 圆角 15"/>
          <p:cNvSpPr/>
          <p:nvPr/>
        </p:nvSpPr>
        <p:spPr>
          <a:xfrm>
            <a:off x="263525" y="1633855"/>
            <a:ext cx="5618480" cy="4476750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35" name="Bullet1"/>
          <p:cNvSpPr/>
          <p:nvPr/>
        </p:nvSpPr>
        <p:spPr>
          <a:xfrm>
            <a:off x="1017732" y="1413158"/>
            <a:ext cx="4009390" cy="3397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algn="ctr">
              <a:lnSpc>
                <a:spcPct val="130000"/>
              </a:lnSpc>
            </a:pPr>
            <a:r>
              <a:rPr kumimoji="1"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疾病概况</a:t>
            </a:r>
            <a:endParaRPr kumimoji="1" lang="zh-CN" altLang="en-US" sz="18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1260000" cy="404495"/>
          </a:xfrm>
          <a:prstGeom prst="rect">
            <a:avLst/>
          </a:prstGeom>
          <a:solidFill>
            <a:srgbClr val="0346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163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082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244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325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公平性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28295" y="1734820"/>
            <a:ext cx="5451475" cy="42125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儿童高血压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患病率高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1958~2022 年调查表明，高血压患病率整体呈上升趋势，2019年全国学生体质与健康调研显示，儿童及青少年高血压患病率为 13.0</a:t>
            </a:r>
            <a:r>
              <a:rPr lang="zh-CN" altLang="en-US" sz="14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%</a:t>
            </a:r>
            <a:r>
              <a:rPr lang="en-US" altLang="zh-CN" sz="1400" baseline="30000" dirty="0" smtClean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</a:t>
            </a:r>
            <a:r>
              <a:rPr lang="en-US" altLang="zh-CN" sz="1400" baseline="300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1]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高血压患者与吞咽困难高度共病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just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全球吞咽困难患病率约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43.8%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[2]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，在我国约为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39.4%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，其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高发于卒中、老年</a:t>
            </a:r>
            <a:r>
              <a:rPr lang="zh-CN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或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其他</a:t>
            </a:r>
            <a:r>
              <a:rPr lang="zh-CN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神经退行性疾病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等人群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，且患病率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随着年龄和合并病的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增加而</a:t>
            </a:r>
            <a:r>
              <a:rPr lang="zh-CN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上升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altLang="zh-CN" sz="1400" dirty="0" smtClean="0">
                <a:solidFill>
                  <a:srgbClr val="2A262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zh-CN" sz="1400" dirty="0">
              <a:solidFill>
                <a:srgbClr val="2A262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调研显示：口崩片符合吞咽困难人群的用药需求</a:t>
            </a:r>
            <a:endParaRPr lang="en-US" altLang="zh-CN" sz="1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一项来自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国的在线调查显示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吞咽困难者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均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表示</a:t>
            </a:r>
            <a:r>
              <a:rPr lang="zh-CN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更倾向于选择口中溶解的片剂形式进行服药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[3]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因此无需整片吞咽的口崩片剂型更适宜吞咽困难患者服用</a:t>
            </a:r>
            <a:r>
              <a:rPr lang="en-US" altLang="zh-CN" sz="1400" baseline="30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[4,5]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sym typeface="Noto Sans SC" panose="020B0200000000000000" charset="-122"/>
            </a:endParaRPr>
          </a:p>
          <a:p>
            <a:pPr marL="0" indent="0" algn="just">
              <a:lnSpc>
                <a:spcPct val="150000"/>
              </a:lnSpc>
              <a:buFont typeface="Wingdings" panose="05000000000000000000" charset="0"/>
              <a:buNone/>
            </a:pPr>
            <a:endParaRPr lang="zh-CN" altLang="zh-CN" sz="14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150000"/>
              </a:lnSpc>
            </a:pPr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endParaRPr lang="zh-CN" altLang="en-US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301740" y="2061210"/>
            <a:ext cx="5425440" cy="3301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医保目录内无儿童高血压优选剂型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，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CCB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类仅氨氯地平明确儿童适应症，新增口崩片剂型符合临床需求。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en-US" altLang="zh-CN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baseline="30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吞咽困难患者用药限制，导致误吸性肺炎风险升高及依从性低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氨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氯地平为我国使用量第一降压药物，新增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Noto Sans SC" panose="020B0200000000000000" charset="-122"/>
              </a:rPr>
              <a:t>口崩剂型满足患者需求，实现风险控制。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19380" y="6237605"/>
            <a:ext cx="10320020" cy="6076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[1]</a:t>
            </a:r>
            <a:r>
              <a:rPr lang="zh-CN" altLang="en-US" sz="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中国心血管健康与疾病报告 2024 概要</a:t>
            </a:r>
            <a:r>
              <a:rPr lang="en-US" altLang="zh-CN" sz="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r>
              <a:rPr lang="zh-CN" altLang="en-US" sz="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中国循环杂志 2025 年 6 月 第 40 卷 第 6 期（总第 324 期）</a:t>
            </a:r>
            <a:r>
              <a:rPr lang="en-US" altLang="zh-CN" sz="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[2] Zhou J, Wu J, Jiang D, et al. National, regional and provincial prevalence of childhood hypertension in China in 2020: a systematic review and modelling study. Lancet Child </a:t>
            </a:r>
            <a:r>
              <a:rPr lang="en-US" altLang="zh-CN" sz="600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Adolesc</a:t>
            </a:r>
            <a:r>
              <a:rPr lang="en-US" altLang="zh-CN" sz="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Health. 2024 Dec;8(12):872-881.</a:t>
            </a:r>
            <a:endParaRPr lang="en-US" altLang="zh-CN" sz="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[2] </a:t>
            </a:r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Rajati F, Ahmadi N, </a:t>
            </a:r>
            <a:r>
              <a:rPr lang="en-US" altLang="zh-CN" sz="6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Naghibzadeh</a:t>
            </a:r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Z A S, et al. The global prevalence of oropharyngeal dysphagia in different populations: a systematic review and meta-analysis[J]. Journal of translational medicine, 2022, 20(1): 175.</a:t>
            </a:r>
            <a:endParaRPr lang="en-US" altLang="zh-CN" sz="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[3] Cook J, Sapia M, Walker C, et al. Dysphagia prevalence in Brazil, UK, China, and Indonesia and dysphagic patient preferences[C]//Healthcare. MDPI, 2024, 12(18): 1827.</a:t>
            </a:r>
            <a:endParaRPr lang="en-US" altLang="zh-CN" sz="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[4] Blaszczyk A, Brandt N, Ashley J, et al. Crushed tablet administration for patients with dysphagia and enteral feeding: challenges and considerations[J]. Drugs &amp; Aging, 2023, 40(10): 895</a:t>
            </a:r>
            <a:endParaRPr lang="en-US" altLang="zh-CN" sz="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[5]Thakur, R.R. and Kashi, M. (2011) An Unlimited Scope for Novel Formulations as Orally Disintegrating Systems: Present and Future Prospects. Journal of Applied Pharmaceutical Science, 1, 13-19.</a:t>
            </a:r>
            <a:endParaRPr lang="zh-CN" altLang="zh-CN" sz="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7035" y="678815"/>
            <a:ext cx="1158938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高血压与吞咽困难高度共病，既往无适宜剂型，存在误吸性肺炎风险及依从性低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5"/>
          <p:cNvSpPr/>
          <p:nvPr/>
        </p:nvSpPr>
        <p:spPr>
          <a:xfrm>
            <a:off x="271289" y="4843890"/>
            <a:ext cx="11308715" cy="1132026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ODT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矩形: 圆角 15"/>
          <p:cNvSpPr/>
          <p:nvPr/>
        </p:nvSpPr>
        <p:spPr>
          <a:xfrm>
            <a:off x="232410" y="3064127"/>
            <a:ext cx="11308715" cy="1306109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: 圆角 15"/>
          <p:cNvSpPr/>
          <p:nvPr/>
        </p:nvSpPr>
        <p:spPr>
          <a:xfrm>
            <a:off x="232410" y="1386889"/>
            <a:ext cx="11339830" cy="1205147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4307" y="6260438"/>
            <a:ext cx="121484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[1]</a:t>
            </a:r>
            <a:r>
              <a:rPr lang="en-US" altLang="zh-CN" sz="8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8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京新</a:t>
            </a:r>
            <a:r>
              <a:rPr lang="en-US" altLang="zh-CN" sz="8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800" kern="0" spc="4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苯磺酸氨氯地平说明书</a:t>
            </a:r>
            <a:endParaRPr lang="en-US" altLang="zh-CN" sz="800" kern="0" spc="4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[2]</a:t>
            </a:r>
            <a:r>
              <a:rPr lang="en-US" altLang="zh-CN" sz="800" i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Available from: U.S. Food and Drug Administration. NDA 22-026 Approval Package.</a:t>
            </a:r>
            <a:endParaRPr lang="en-US" altLang="zh-CN" sz="800" i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[3]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Fukui-</a:t>
            </a: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Soubou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M, </a:t>
            </a: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Terashima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H, Kawashima K, Utsunomiya O, Terada T. Efficacy, safety, and palatability of RACTAB(®) formulation amlodipine orally disintegrating tablets. Drugs R D. 2011 Dec 1;11(4):327-36.</a:t>
            </a:r>
            <a:endParaRPr lang="en-US" altLang="zh-CN" sz="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[4] 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京新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苯磺酸氨氯地平</a:t>
            </a:r>
            <a:r>
              <a:rPr lang="en-US" altLang="zh-CN" sz="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BE</a:t>
            </a:r>
            <a:r>
              <a:rPr lang="zh-CN" altLang="en-US" sz="800" dirty="0">
                <a:solidFill>
                  <a:srgbClr val="22222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试验结果报告</a:t>
            </a:r>
            <a:endParaRPr lang="zh-CN" altLang="en-US" sz="800" dirty="0">
              <a:solidFill>
                <a:srgbClr val="22222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8470" y="1721535"/>
            <a:ext cx="11040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苯磺酸氨氯地平片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安全性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注册临床研究中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得到完整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验证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，涉及患者超过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11000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名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。总体而言，患者对于使用苯磺酸氨氯地平片每日剂量达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10mg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范围内均有较好的耐受性。苯磺酸氨氯地平片治疗过程中报道的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不良反应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，多为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轻或中度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3855" y="4763700"/>
            <a:ext cx="11306175" cy="12122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8055" y="3507053"/>
            <a:ext cx="11068051" cy="78210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氨氯地平口崩片上市后用药有效性及安全性分析结果显示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[3]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，其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不良反应发生率与普通氨氯地平制剂无显著差异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 约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99.6%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无水服药患者认为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易于服用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，证实其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针对需无水服药的吞咽困难患者具有极高的安全性及适口性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Bullet1"/>
          <p:cNvSpPr/>
          <p:nvPr/>
        </p:nvSpPr>
        <p:spPr>
          <a:xfrm>
            <a:off x="386715" y="1268760"/>
            <a:ext cx="4913630" cy="4191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0">
                <a:schemeClr val="accent5">
                  <a:lumMod val="60000"/>
                  <a:lumOff val="40000"/>
                </a:schemeClr>
              </a:gs>
              <a:gs pos="51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marL="285750" indent="-285750" latinLnBrk="0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苯磺酸氨氯地平片说明书中安全性</a:t>
            </a:r>
            <a:r>
              <a:rPr lang="en-US" altLang="zh-CN" sz="16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[1</a:t>
            </a:r>
            <a:r>
              <a:rPr lang="zh-CN" altLang="en-US" sz="16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6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2]</a:t>
            </a:r>
            <a:endParaRPr kumimoji="1" lang="zh-CN" altLang="en-US" sz="1600" b="1" baseline="300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Bullet1"/>
          <p:cNvSpPr/>
          <p:nvPr/>
        </p:nvSpPr>
        <p:spPr>
          <a:xfrm>
            <a:off x="333709" y="2955292"/>
            <a:ext cx="4918075" cy="4191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0">
                <a:schemeClr val="accent5">
                  <a:lumMod val="60000"/>
                  <a:lumOff val="40000"/>
                </a:schemeClr>
              </a:gs>
              <a:gs pos="51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marL="285750" indent="-285750" latinLnBrk="0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氨氯地平口崩片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上市后临床研究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FDA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安全性</a:t>
            </a:r>
            <a:endParaRPr kumimoji="1" lang="zh-CN" sz="16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Bullet1"/>
          <p:cNvSpPr/>
          <p:nvPr/>
        </p:nvSpPr>
        <p:spPr>
          <a:xfrm>
            <a:off x="455107" y="4691784"/>
            <a:ext cx="4774565" cy="4191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0">
                <a:schemeClr val="accent5">
                  <a:lumMod val="60000"/>
                  <a:lumOff val="40000"/>
                </a:schemeClr>
              </a:gs>
              <a:gs pos="51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marL="285750" indent="-285750" latinLnBrk="0">
              <a:lnSpc>
                <a:spcPct val="100000"/>
              </a:lnSpc>
              <a:buFont typeface="Wingdings" panose="05000000000000000000" pitchFamily="2" charset="2"/>
              <a:buChar char="n"/>
            </a:pPr>
            <a:r>
              <a:rPr kumimoji="1"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BE</a:t>
            </a:r>
            <a:r>
              <a:rPr kumimoji="1" lang="zh-CN" altLang="en-US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试验结果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验证其安全性与原研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ODT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一致</a:t>
            </a:r>
            <a:endParaRPr kumimoji="1" lang="zh-CN" altLang="en-US" sz="1600" b="1" baseline="30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2270" y="5079042"/>
            <a:ext cx="109734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对照苯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磺酸氨氯地平口崩片（原研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）的空腹及餐后生物等效性研究报告：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just"/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两组均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未发生严重不良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事件</a:t>
            </a: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所有不良事件均为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轻度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，均自行恢复，安全性特征与氨氯地平已知安全性一致</a:t>
            </a:r>
            <a:r>
              <a:rPr lang="en-US" altLang="zh-CN" sz="14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[2] </a:t>
            </a:r>
            <a:endParaRPr lang="en-US" altLang="zh-CN" sz="1400" baseline="30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3855" y="621030"/>
            <a:ext cx="111232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氨氯地平口崩片与原研及普通片剂安全性一致，适合吞咽困难患者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6000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163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08260" y="0"/>
            <a:ext cx="1259840" cy="404495"/>
          </a:xfrm>
          <a:prstGeom prst="rect">
            <a:avLst/>
          </a:prstGeom>
          <a:solidFill>
            <a:srgbClr val="074D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244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325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公平性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1180" y="5673690"/>
            <a:ext cx="257683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ODT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：口腔崩解片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352779"/>
            <a:ext cx="4871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eaLnBrk="0"/>
            <a:r>
              <a:rPr lang="en-US" altLang="zh-CN" sz="400" kern="0" spc="8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[1]</a:t>
            </a:r>
            <a:r>
              <a:rPr lang="zh-CN" altLang="en-US" sz="400" kern="0" spc="8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京新</a:t>
            </a:r>
            <a:r>
              <a:rPr lang="en-US" altLang="zh-CN" sz="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-</a:t>
            </a:r>
            <a:r>
              <a:rPr lang="zh-CN" altLang="en-US" sz="400" kern="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苯磺酸氨氯地平口崩片生物等效性试验报告</a:t>
            </a:r>
            <a:endParaRPr lang="en-US" altLang="zh-CN" sz="400" kern="0" spc="80" dirty="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eaLnBrk="0"/>
            <a:r>
              <a:rPr lang="en-US" altLang="zh-CN" sz="400" kern="0" spc="8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[2]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Fukui-</a:t>
            </a:r>
            <a:r>
              <a:rPr lang="en-US" altLang="zh-CN" sz="400" kern="0" spc="40" dirty="0" err="1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Soubou</a:t>
            </a:r>
            <a:r>
              <a:rPr lang="en-US" altLang="zh-CN" sz="400" kern="0" spc="10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M, Terashima</a:t>
            </a:r>
            <a:r>
              <a:rPr lang="en-US" altLang="zh-CN" sz="400" kern="0" spc="11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H,</a:t>
            </a:r>
            <a:r>
              <a:rPr lang="en-US" altLang="zh-CN" sz="400" kern="0" spc="11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Kawashima</a:t>
            </a:r>
            <a:r>
              <a:rPr lang="en-US" altLang="zh-CN" sz="400" kern="0" spc="10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K,</a:t>
            </a:r>
            <a:r>
              <a:rPr lang="en-US" altLang="zh-CN" sz="400" kern="0" spc="12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Utsunomiya O, Terada T.</a:t>
            </a:r>
            <a:r>
              <a:rPr lang="en-US" altLang="zh-CN" sz="400" kern="0" spc="11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Efficacy, safety, and</a:t>
            </a:r>
            <a:r>
              <a:rPr lang="en-US" altLang="zh-CN" sz="400" kern="0" spc="10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palatability</a:t>
            </a:r>
            <a:r>
              <a:rPr lang="en-US" altLang="zh-CN" sz="400" kern="0" spc="6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of</a:t>
            </a:r>
            <a:r>
              <a:rPr lang="en-US" altLang="zh-CN" sz="400" kern="0" spc="8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RACTAB(®) formulation</a:t>
            </a:r>
            <a:r>
              <a:rPr lang="en-US" altLang="zh-CN" sz="400" kern="0" spc="7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amlodipine</a:t>
            </a:r>
            <a:r>
              <a:rPr lang="en-US" altLang="zh-CN" sz="400" kern="0" spc="6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orally</a:t>
            </a:r>
            <a:r>
              <a:rPr lang="en-US" altLang="zh-CN" sz="400" kern="0" spc="7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disintegrating</a:t>
            </a:r>
            <a:r>
              <a:rPr lang="en-US" altLang="zh-CN" sz="400" kern="0" spc="5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tablets.</a:t>
            </a:r>
            <a:r>
              <a:rPr lang="en-US" altLang="zh-CN" sz="400" kern="0" spc="11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4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Dru</a:t>
            </a:r>
            <a:r>
              <a:rPr lang="en-US" altLang="zh-CN" sz="400" kern="0" spc="3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gs</a:t>
            </a:r>
            <a:r>
              <a:rPr lang="en-US" altLang="zh-CN" sz="400" kern="0" spc="11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3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R</a:t>
            </a:r>
            <a:r>
              <a:rPr lang="en-US" altLang="zh-CN" sz="400" kern="0" spc="11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3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D.</a:t>
            </a:r>
            <a:r>
              <a:rPr lang="en-US" altLang="zh-CN" sz="400" kern="0" spc="6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3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2011</a:t>
            </a:r>
            <a:r>
              <a:rPr lang="en-US" altLang="zh-CN" sz="400" kern="0" spc="11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3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Dec</a:t>
            </a:r>
            <a:r>
              <a:rPr lang="en-US" altLang="zh-CN" sz="400" dirty="0"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400" kern="0" spc="70" dirty="0">
                <a:solidFill>
                  <a:srgbClr val="000000">
                    <a:alpha val="100000"/>
                  </a:srgbClr>
                </a:solidFill>
                <a:ea typeface="Arial" panose="020B0604020202020204"/>
                <a:cs typeface="Arial" panose="020B0604020202020204"/>
              </a:rPr>
              <a:t>1;11(4):327-36.</a:t>
            </a:r>
            <a:endParaRPr lang="en-US" altLang="zh-CN" sz="400" kern="0" spc="70" dirty="0">
              <a:solidFill>
                <a:srgbClr val="000000">
                  <a:alpha val="100000"/>
                </a:srgbClr>
              </a:solidFill>
              <a:ea typeface="Arial" panose="020B0604020202020204"/>
              <a:cs typeface="Arial" panose="020B0604020202020204"/>
            </a:endParaRPr>
          </a:p>
          <a:p>
            <a:pPr marL="13335"/>
            <a:r>
              <a:rPr lang="en-US" altLang="zh-CN" sz="400" kern="0" spc="70" dirty="0">
                <a:solidFill>
                  <a:srgbClr val="000000">
                    <a:alpha val="100000"/>
                  </a:srgbClr>
                </a:solidFill>
                <a:cs typeface="Arial" panose="020B0604020202020204"/>
              </a:rPr>
              <a:t>[3</a:t>
            </a:r>
            <a:r>
              <a:rPr lang="en-US" altLang="zh-CN" sz="400" dirty="0"/>
              <a:t>]Wang H, Shi L, Lin Y, et al. Efficacy of </a:t>
            </a:r>
            <a:r>
              <a:rPr lang="en-US" altLang="zh-CN" sz="400" dirty="0" err="1"/>
              <a:t>fosinopril</a:t>
            </a:r>
            <a:r>
              <a:rPr lang="en-US" altLang="zh-CN" sz="400" dirty="0"/>
              <a:t> and amlodipine in pediatric primary hypertension: a single-center observational study[J]. Frontiers in Pediatrics, 2023, 11: 1247192.</a:t>
            </a:r>
            <a:endParaRPr lang="en-US" altLang="zh-CN" sz="400" dirty="0"/>
          </a:p>
          <a:p>
            <a:pPr marL="13335"/>
            <a:r>
              <a:rPr lang="en-US" altLang="zh-CN" sz="400" dirty="0"/>
              <a:t>[4] Flynn J T, </a:t>
            </a:r>
            <a:r>
              <a:rPr lang="en-US" altLang="zh-CN" sz="400" dirty="0" err="1"/>
              <a:t>Newburger</a:t>
            </a:r>
            <a:r>
              <a:rPr lang="en-US" altLang="zh-CN" sz="400" dirty="0"/>
              <a:t> J </a:t>
            </a:r>
            <a:r>
              <a:rPr lang="en-US" altLang="zh-CN" sz="400" dirty="0" err="1"/>
              <a:t>W,Daniels</a:t>
            </a:r>
            <a:r>
              <a:rPr lang="en-US" altLang="zh-CN" sz="400" dirty="0"/>
              <a:t> S </a:t>
            </a:r>
            <a:r>
              <a:rPr lang="en-US" altLang="zh-CN" sz="400" dirty="0" err="1"/>
              <a:t>R,et</a:t>
            </a:r>
            <a:r>
              <a:rPr lang="en-US" altLang="zh-CN" sz="400" dirty="0"/>
              <a:t> </a:t>
            </a:r>
            <a:r>
              <a:rPr lang="en-US" altLang="zh-CN" sz="400" dirty="0" err="1"/>
              <a:t>al.A</a:t>
            </a:r>
            <a:r>
              <a:rPr lang="en-US" altLang="zh-CN" sz="400" dirty="0"/>
              <a:t> randomized, placebo-controlled trial of amlodipine in children with hypertension[J]. Journal of Pediatrics,2004,145(3):353-359.</a:t>
            </a:r>
            <a:endParaRPr lang="en-US" altLang="zh-CN" sz="400" dirty="0"/>
          </a:p>
          <a:p>
            <a:pPr marL="13335"/>
            <a:r>
              <a:rPr lang="en-US" altLang="zh-CN" sz="400" dirty="0"/>
              <a:t>[5] Flynn J T .Efficacy and safety of prolonged amlodipine treatment in hypertensive children[J].Pediatric Nephrology, 2005, 20(5): 631-635. </a:t>
            </a:r>
            <a:endParaRPr lang="en-US" altLang="zh-CN" sz="400" dirty="0"/>
          </a:p>
        </p:txBody>
      </p:sp>
      <p:sp>
        <p:nvSpPr>
          <p:cNvPr id="36" name="矩形 35"/>
          <p:cNvSpPr/>
          <p:nvPr/>
        </p:nvSpPr>
        <p:spPr>
          <a:xfrm>
            <a:off x="6039262" y="6380946"/>
            <a:ext cx="61527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"/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[6</a:t>
            </a:r>
            <a:r>
              <a:rPr lang="en-US" altLang="zh-CN" sz="500" kern="0" spc="70" dirty="0">
                <a:solidFill>
                  <a:srgbClr val="000000">
                    <a:alpha val="100000"/>
                  </a:srgbClr>
                </a:solidFill>
                <a:cs typeface="Arial" panose="020B0604020202020204"/>
              </a:rPr>
              <a:t>]</a:t>
            </a:r>
            <a:r>
              <a:rPr lang="zh-CN" altLang="en-US" sz="500" dirty="0"/>
              <a:t> </a:t>
            </a:r>
            <a:r>
              <a:rPr lang="en-US" altLang="zh-CN" sz="500" dirty="0"/>
              <a:t>Collier, David Ja; </a:t>
            </a:r>
            <a:r>
              <a:rPr lang="en-US" altLang="zh-CN" sz="500" dirty="0" err="1"/>
              <a:t>Poulter</a:t>
            </a:r>
            <a:r>
              <a:rPr lang="en-US" altLang="zh-CN" sz="500" dirty="0"/>
              <a:t> et al. Impact of amlodipine-based therapy among older and younger patients in the Anglo-Scandinavian Cardiac Outcomes Trial−Blood Pressure Lowering Arm (ASCOT-BPLA). Journal of Hypertension 29(3):p 583-591, March 2011.</a:t>
            </a:r>
            <a:endParaRPr lang="en-US" altLang="zh-CN" sz="500" dirty="0"/>
          </a:p>
          <a:p>
            <a:pPr marL="13335"/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</a:rPr>
              <a:t>7]</a:t>
            </a:r>
            <a:r>
              <a:rPr lang="zh-CN" altLang="en-US" sz="500"/>
              <a:t> Wang JG, Palmer BF, Vogel Anderson K, Sever P. Amlodipine in the current management of hypertension. J Clin Hypertens. 2023;25:801–807. https://doi.org/10.1111/jch.14709</a:t>
            </a:r>
            <a:endParaRPr lang="en-US" altLang="zh-CN" sz="5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335"/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</a:rPr>
              <a:t>[8] 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Feldman L,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Vinker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S,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Efrati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S, et al. Amlodipine treatment of hypertension associates with a decreased dementia risk[J]. Clinical and Experimental Hypertension, 2016, 38(6): 545-549.</a:t>
            </a:r>
            <a:endParaRPr lang="en-US" altLang="zh-CN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3335"/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</a:rPr>
              <a:t>[9]Tseng 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 F, Lin H C, Chao J C J, et al. Calcium Channel blockers are associated with reduced risk of Parkinson's disease in patients with hypertension: A population-based retrospective cohort study[J]. Journal of the neurological sciences, 2021, 424: 117412.</a:t>
            </a:r>
            <a:endParaRPr lang="en-US" altLang="zh-CN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91136" y="1052060"/>
            <a:ext cx="11553190" cy="5248275"/>
            <a:chOff x="191136" y="976480"/>
            <a:chExt cx="11553190" cy="5359921"/>
          </a:xfrm>
        </p:grpSpPr>
        <p:sp>
          <p:nvSpPr>
            <p:cNvPr id="11" name="矩形: 圆角 15"/>
            <p:cNvSpPr/>
            <p:nvPr/>
          </p:nvSpPr>
          <p:spPr>
            <a:xfrm>
              <a:off x="4489451" y="1244314"/>
              <a:ext cx="7254875" cy="5092087"/>
            </a:xfrm>
            <a:prstGeom prst="roundRect">
              <a:avLst>
                <a:gd name="adj" fmla="val 6000"/>
              </a:avLst>
            </a:prstGeom>
            <a:solidFill>
              <a:schemeClr val="bg1"/>
            </a:solidFill>
            <a:ln w="12700" cap="rnd"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accent5">
                      <a:lumMod val="20000"/>
                      <a:lumOff val="80000"/>
                    </a:schemeClr>
                  </a:gs>
                </a:gsLst>
                <a:lin ang="2700000" scaled="0"/>
              </a:gradFill>
              <a:prstDash val="solid"/>
              <a:round/>
            </a:ln>
            <a:effectLst>
              <a:outerShdw blurRad="254000" dist="127000" algn="ctr" rotWithShape="0">
                <a:schemeClr val="tx2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5" name="矩形: 圆角 15"/>
            <p:cNvSpPr/>
            <p:nvPr/>
          </p:nvSpPr>
          <p:spPr>
            <a:xfrm>
              <a:off x="191136" y="1244314"/>
              <a:ext cx="4115435" cy="5092087"/>
            </a:xfrm>
            <a:prstGeom prst="roundRect">
              <a:avLst>
                <a:gd name="adj" fmla="val 6000"/>
              </a:avLst>
            </a:prstGeom>
            <a:solidFill>
              <a:schemeClr val="bg1"/>
            </a:solidFill>
            <a:ln w="12700" cap="rnd">
              <a:gradFill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accent5">
                      <a:lumMod val="20000"/>
                      <a:lumOff val="80000"/>
                    </a:schemeClr>
                  </a:gs>
                </a:gsLst>
                <a:lin ang="2700000" scaled="0"/>
              </a:gradFill>
              <a:prstDash val="solid"/>
              <a:round/>
            </a:ln>
            <a:effectLst>
              <a:outerShdw blurRad="254000" dist="127000" algn="ctr" rotWithShape="0">
                <a:schemeClr val="tx2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ctr"/>
              <a:endParaRPr lang="zh-CN" alt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12254" y="1609609"/>
              <a:ext cx="3986493" cy="974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经</a:t>
              </a:r>
              <a:r>
                <a:rPr lang="ja-JP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空腹与餐后双条件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交叉试验及对比多项药代动力学数据，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确认氨氯地平口腔崩解片</a:t>
              </a:r>
              <a:r>
                <a:rPr lang="ja-JP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氨氯地平口腔崩解片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(</a:t>
              </a:r>
              <a:r>
                <a:rPr lang="ja-JP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ノルバスク</a:t>
              </a:r>
              <a:r>
                <a:rPr lang="en-US" altLang="ja-JP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®)</a:t>
              </a:r>
              <a:r>
                <a:rPr lang="ja-JP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生物等效</a:t>
              </a:r>
              <a:r>
                <a:rPr lang="en-US" altLang="ja-JP" sz="1400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[1]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18500" y="2651026"/>
              <a:ext cx="3969452" cy="754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氨氯地平口崩片</a:t>
              </a:r>
              <a:r>
                <a:rPr lang="zh-CN" altLang="en-US" sz="1400" dirty="0">
                  <a:solidFill>
                    <a:srgbClr val="2A26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用于高血压患者单次治疗及药物替换，能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有效降低患者高血压</a:t>
              </a:r>
              <a:r>
                <a:rPr lang="zh-CN" altLang="en-US" sz="1400" dirty="0">
                  <a:solidFill>
                    <a:srgbClr val="2A26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sz="1400" kern="0" spc="80" dirty="0">
                  <a:solidFill>
                    <a:srgbClr val="231F20">
                      <a:alpha val="10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安全性和适口性均符合预期</a:t>
              </a:r>
              <a:r>
                <a:rPr lang="en-US" altLang="zh-CN" sz="1400" baseline="30000" dirty="0">
                  <a:solidFill>
                    <a:srgbClr val="2A262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[2]</a:t>
              </a:r>
              <a:endParaRPr lang="zh-CN" altLang="en-US" sz="1400" baseline="30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4" name="Picture 10" descr="Fig.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46" y="3459335"/>
              <a:ext cx="3920806" cy="238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Bullet1"/>
            <p:cNvSpPr/>
            <p:nvPr/>
          </p:nvSpPr>
          <p:spPr>
            <a:xfrm>
              <a:off x="1055204" y="997596"/>
              <a:ext cx="2395855" cy="44104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5">
                    <a:lumMod val="60000"/>
                    <a:lumOff val="40000"/>
                  </a:schemeClr>
                </a:gs>
                <a:gs pos="51000">
                  <a:schemeClr val="accent5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50800" dir="5400000" algn="ctr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/>
            <a:lstStyle/>
            <a:p>
              <a:pPr marL="0" indent="0" algn="ctr" latinLnBrk="0">
                <a:lnSpc>
                  <a:spcPct val="100000"/>
                </a:lnSpc>
                <a:buFont typeface="Wingdings" panose="05000000000000000000" pitchFamily="2" charset="2"/>
                <a:buNone/>
              </a:pPr>
              <a:r>
                <a:rPr kumimoji="1" lang="zh-CN" altLang="en-US" sz="18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生物等效性实验</a:t>
              </a:r>
              <a:endParaRPr kumimoji="1"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Bullet1"/>
            <p:cNvSpPr/>
            <p:nvPr/>
          </p:nvSpPr>
          <p:spPr>
            <a:xfrm>
              <a:off x="6600350" y="976480"/>
              <a:ext cx="2888310" cy="4534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30000">
                  <a:schemeClr val="accent5">
                    <a:lumMod val="60000"/>
                    <a:lumOff val="40000"/>
                  </a:schemeClr>
                </a:gs>
                <a:gs pos="51000">
                  <a:schemeClr val="accent5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50800" dir="5400000" algn="ctr" rotWithShape="0">
                <a:schemeClr val="accent1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 anchorCtr="0"/>
            <a:lstStyle/>
            <a:p>
              <a:pPr marL="0" indent="0" algn="ctr" latinLnBrk="0">
                <a:lnSpc>
                  <a:spcPct val="100000"/>
                </a:lnSpc>
                <a:buFont typeface="Wingdings" panose="05000000000000000000" pitchFamily="2" charset="2"/>
                <a:buNone/>
              </a:pPr>
              <a:r>
                <a:rPr kumimoji="1" lang="zh-CN" altLang="en-US" sz="18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特殊人群临床疗效显著</a:t>
              </a:r>
              <a:endParaRPr kumimoji="1"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335280" y="548640"/>
            <a:ext cx="113201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氨氯地平降压疗效确切，显著降低儿童及老年等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吞咽困难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患者的疾病风险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82834" y="5328744"/>
            <a:ext cx="2767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儿童患者：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[3]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[4]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研究均提示氨氯地平用于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儿童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高血压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，且保持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用药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[5]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28450" y="1556469"/>
            <a:ext cx="2534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氨氯地平治疗中国儿童高血压</a:t>
            </a:r>
            <a:endParaRPr lang="zh-CN" altLang="en-US" sz="1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8430364" y="1565359"/>
            <a:ext cx="2473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ASCOT-BPLA </a:t>
            </a:r>
            <a:r>
              <a:rPr lang="zh-CN" altLang="en-US" sz="1400" b="1" dirty="0"/>
              <a:t>老年亚组分析</a:t>
            </a:r>
            <a:endParaRPr lang="zh-CN" altLang="en-US" sz="1400" b="1" dirty="0"/>
          </a:p>
        </p:txBody>
      </p:sp>
      <p:sp>
        <p:nvSpPr>
          <p:cNvPr id="39" name="矩形 38"/>
          <p:cNvSpPr/>
          <p:nvPr/>
        </p:nvSpPr>
        <p:spPr>
          <a:xfrm>
            <a:off x="7535996" y="5445416"/>
            <a:ext cx="4096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老年患者：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氨氯地平用于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老年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且</a:t>
            </a:r>
            <a:r>
              <a:rPr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r>
              <a:rPr lang="en-US" altLang="zh-CN" sz="12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[6]</a:t>
            </a:r>
            <a:endParaRPr lang="en-US" altLang="zh-CN" sz="1200" baseline="30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氨氯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地平用于卒中、痴呆、帕金森人群明确有效</a:t>
            </a:r>
            <a:r>
              <a:rPr lang="en-US" altLang="zh-CN" sz="1200" baseline="30000">
                <a:latin typeface="微软雅黑" panose="020B0503020204020204" pitchFamily="34" charset="-122"/>
                <a:ea typeface="微软雅黑" panose="020B0503020204020204" pitchFamily="34" charset="-122"/>
              </a:rPr>
              <a:t>[7-9]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126000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16360" y="0"/>
            <a:ext cx="1259840" cy="404664"/>
          </a:xfrm>
          <a:prstGeom prst="rect">
            <a:avLst/>
          </a:prstGeom>
          <a:solidFill>
            <a:srgbClr val="0A45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082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244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2325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公平性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06" y="1873136"/>
            <a:ext cx="2450793" cy="349114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633" y="1873136"/>
            <a:ext cx="3988548" cy="3528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15"/>
          <p:cNvSpPr/>
          <p:nvPr/>
        </p:nvSpPr>
        <p:spPr>
          <a:xfrm>
            <a:off x="516303" y="5453783"/>
            <a:ext cx="11305256" cy="964058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-66337" y="6424645"/>
            <a:ext cx="64526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[1] ] de Simone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G,Mancusi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C,Hanssen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H,Genovesi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S,Lurbe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E,Parati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G,Sendzikaite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S,Valerio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G,Di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Bonito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P,Di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Salvo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G,Ferrini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M,Leeson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P,Moons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P,Weismann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CG,Williams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B.Hypertension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in children and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adolescents.Eur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Heart J.2022 Jul</a:t>
            </a:r>
            <a:b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[2]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Bouhanick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B,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Sosner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P, </a:t>
            </a:r>
            <a:r>
              <a:rPr lang="en-US" altLang="zh-CN" sz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Brochard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K, et al. Hypertension in children and adolescents: a position statement from a panel of multidisciplinary experts coordinated by the French Society of Hypertension[J]. Frontiers in pediatrics, 2021, 9: 680803.</a:t>
            </a:r>
            <a:endParaRPr lang="en-US" altLang="zh-CN" sz="5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[3]</a:t>
            </a: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中国老年医学学会高血压分会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 </a:t>
            </a: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北京高血压防治协会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 </a:t>
            </a: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国家老年疾病临床医学研究中心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 </a:t>
            </a: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中国老年高血压管理指南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2023. </a:t>
            </a:r>
            <a:r>
              <a:rPr lang="zh-CN" altLang="en-US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中华高血压杂志</a:t>
            </a:r>
            <a:r>
              <a:rPr lang="en-US" altLang="zh-CN" sz="5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2023; 31(6): 508-538.</a:t>
            </a:r>
            <a:endParaRPr lang="en-US" altLang="zh-CN" sz="5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79425" y="548005"/>
            <a:ext cx="110934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指南一致推荐：氨氯地平为一线降压选择，口崩片为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吞咽困难人群优选剂型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1" name="矩形: 圆角 15"/>
          <p:cNvSpPr/>
          <p:nvPr/>
        </p:nvSpPr>
        <p:spPr>
          <a:xfrm>
            <a:off x="521335" y="1263015"/>
            <a:ext cx="11305540" cy="2363470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Bullet1"/>
          <p:cNvSpPr/>
          <p:nvPr/>
        </p:nvSpPr>
        <p:spPr>
          <a:xfrm>
            <a:off x="4295837" y="1066453"/>
            <a:ext cx="3680591" cy="3563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0">
                <a:schemeClr val="accent5">
                  <a:lumMod val="60000"/>
                  <a:lumOff val="40000"/>
                </a:schemeClr>
              </a:gs>
              <a:gs pos="51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marL="0" indent="0" algn="ctr" latinLnBrk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kumimoji="1" lang="zh-CN" altLang="en-US" sz="1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特殊人群</a:t>
            </a:r>
            <a:r>
              <a:rPr kumimoji="1" lang="en-US" altLang="zh-CN" sz="1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-</a:t>
            </a:r>
            <a:r>
              <a:rPr kumimoji="1" lang="zh-CN" altLang="en-US" sz="1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儿童及老年患者</a:t>
            </a:r>
            <a:endParaRPr kumimoji="1" lang="zh-CN" altLang="en-US" sz="1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5" name="textbox 196"/>
          <p:cNvSpPr/>
          <p:nvPr/>
        </p:nvSpPr>
        <p:spPr>
          <a:xfrm>
            <a:off x="6202399" y="1502824"/>
            <a:ext cx="6012871" cy="693867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2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235196" y="2276855"/>
            <a:ext cx="6151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41425" indent="107315"/>
            <a:endParaRPr lang="zh-CN" altLang="en-US" sz="1200" b="1" kern="0" spc="9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38897" y="2177797"/>
            <a:ext cx="5222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03348" y="2927120"/>
            <a:ext cx="5040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200" b="1" kern="0" spc="90">
              <a:solidFill>
                <a:srgbClr val="000000">
                  <a:alpha val="10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75963" y="257268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/>
        </p:nvGraphicFramePr>
        <p:xfrm>
          <a:off x="751379" y="1484464"/>
          <a:ext cx="10861081" cy="203646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80125"/>
                <a:gridCol w="3096344"/>
                <a:gridCol w="6884612"/>
              </a:tblGrid>
              <a:tr h="21639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指南名称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推荐内容描述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51253">
                <a:tc>
                  <a:txBody>
                    <a:bodyPr/>
                    <a:lstStyle/>
                    <a:p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0" spc="2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《2022</a:t>
                      </a:r>
                      <a:r>
                        <a:rPr lang="zh-CN" altLang="en-US" sz="1100" b="1" kern="0" spc="2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欧洲心脏病学会儿童</a:t>
                      </a:r>
                      <a:r>
                        <a:rPr lang="zh-CN" altLang="en-US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和青少年高血压专家共识</a:t>
                      </a: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》</a:t>
                      </a:r>
                      <a:r>
                        <a:rPr lang="en-US" altLang="zh-CN" sz="1100" baseline="30000">
                          <a:solidFill>
                            <a:srgbClr val="2A262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[1]</a:t>
                      </a:r>
                      <a:endParaRPr lang="zh-CN" altLang="en-US" sz="1100" baseline="30000">
                        <a:solidFill>
                          <a:srgbClr val="2A262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3175" algn="l" rtl="0" eaLnBrk="0">
                        <a:lnSpc>
                          <a:spcPct val="13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200" b="1" kern="0" spc="90">
                          <a:solidFill>
                            <a:srgbClr val="FF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一线推荐。 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推荐用于</a:t>
                      </a:r>
                      <a:r>
                        <a:rPr lang="zh-CN" altLang="en-US" sz="1200" b="1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儿童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的一线降压药包括</a:t>
                      </a:r>
                      <a:r>
                        <a:rPr lang="zh-CN" altLang="en-US" sz="1200" b="1" kern="0" spc="90">
                          <a:solidFill>
                            <a:srgbClr val="FF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二氢吡啶钙通道阻滞剂</a:t>
                      </a:r>
                      <a:r>
                        <a:rPr lang="en-US" altLang="zh-CN" sz="1200" b="1" kern="0" spc="90">
                          <a:solidFill>
                            <a:srgbClr val="FF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</a:t>
                      </a:r>
                      <a:r>
                        <a:rPr lang="en-US" altLang="zh-CN" sz="1200" b="1" kern="0" spc="0">
                          <a:solidFill>
                            <a:srgbClr val="FF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CCB</a:t>
                      </a:r>
                      <a:r>
                        <a:rPr lang="en-US" altLang="zh-CN" sz="1200" b="1" kern="0" spc="90">
                          <a:solidFill>
                            <a:srgbClr val="FF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</a:t>
                      </a:r>
                      <a:r>
                        <a:rPr lang="zh-CN" altLang="en-US" sz="1200" b="1" kern="0" spc="90">
                          <a:solidFill>
                            <a:srgbClr val="FF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。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51253">
                <a:tc>
                  <a:txBody>
                    <a:bodyPr/>
                    <a:lstStyle/>
                    <a:p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《2021</a:t>
                      </a:r>
                      <a:r>
                        <a:rPr lang="zh-CN" altLang="en-US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法国高血压学会（</a:t>
                      </a: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FSH</a:t>
                      </a:r>
                      <a:r>
                        <a:rPr lang="zh-CN" altLang="en-US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）立场声明：儿童和青少年高血压</a:t>
                      </a: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》</a:t>
                      </a:r>
                      <a:r>
                        <a:rPr lang="en-US" altLang="zh-CN" sz="1100" baseline="30000">
                          <a:solidFill>
                            <a:srgbClr val="2A262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[2]</a:t>
                      </a:r>
                      <a:endParaRPr lang="zh-CN" altLang="en-US" sz="1100" baseline="30000">
                        <a:solidFill>
                          <a:srgbClr val="2A262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一线推荐。在</a:t>
                      </a:r>
                      <a:r>
                        <a:rPr lang="zh-CN" altLang="en-US" sz="1200" b="1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儿童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中，建议使用长效钙通道阻滞剂或血管紧张素转换酶抑制剂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(ACEi)/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血管紧张素受体阻滞剂 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(ARBs)【B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级证据，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Ⅰ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类推荐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】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氨氯地平 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0.1–0.2 mg/kg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，最大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5mg</a:t>
                      </a:r>
                      <a:endParaRPr lang="zh-CN" altLang="en-US" sz="1200" kern="120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51253">
                <a:tc rowSpan="2">
                  <a:txBody>
                    <a:bodyPr/>
                    <a:lstStyle/>
                    <a:p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</a:t>
                      </a:r>
                      <a:r>
                        <a:rPr lang="zh-CN" altLang="en-US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中国老年高血压管理指南</a:t>
                      </a: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2023》</a:t>
                      </a:r>
                      <a:r>
                        <a:rPr lang="en-US" altLang="zh-CN" sz="1100" baseline="30000">
                          <a:solidFill>
                            <a:srgbClr val="2A262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[3]</a:t>
                      </a:r>
                      <a:endParaRPr lang="zh-CN" altLang="en-US" sz="1100" baseline="30000">
                        <a:solidFill>
                          <a:srgbClr val="2A262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2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一线推荐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，使用</a:t>
                      </a:r>
                      <a:r>
                        <a:rPr lang="en-US" altLang="zh-CN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CCB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如氨氯地平进行</a:t>
                      </a:r>
                      <a:r>
                        <a:rPr lang="zh-CN" altLang="en-US" sz="1200" b="1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老年患者</a:t>
                      </a:r>
                      <a:r>
                        <a:rPr lang="zh-CN" altLang="en-US" sz="12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降压起始和维持治疗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Ⅰ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类推荐，</a:t>
                      </a:r>
                      <a:r>
                        <a:rPr lang="en-US" altLang="zh-CN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级证据）；</a:t>
                      </a:r>
                      <a:endParaRPr lang="en-US" altLang="zh-CN" sz="12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氨氯地平可用于</a:t>
                      </a:r>
                      <a:r>
                        <a:rPr lang="zh-CN" altLang="en-US" sz="12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高血压合并心力衰竭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的进一步降压（</a:t>
                      </a:r>
                      <a:r>
                        <a:rPr lang="en-US" altLang="zh-CN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Ⅱa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类推荐，</a:t>
                      </a:r>
                      <a:r>
                        <a:rPr lang="en-US" altLang="zh-CN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B</a:t>
                      </a:r>
                      <a:r>
                        <a:rPr lang="zh-CN" altLang="en-US" sz="12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级证据）。</a:t>
                      </a:r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366016">
                <a:tc vMerge="1">
                  <a:tcP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</a:t>
                      </a:r>
                      <a:r>
                        <a:rPr lang="zh-CN" altLang="en-US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中国高血压防治指南</a:t>
                      </a: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(2024</a:t>
                      </a:r>
                      <a:r>
                        <a:rPr lang="zh-CN" altLang="en-US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年修订版</a:t>
                      </a: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)》</a:t>
                      </a:r>
                      <a:r>
                        <a:rPr lang="en-US" altLang="zh-CN" sz="1100" baseline="30000">
                          <a:solidFill>
                            <a:srgbClr val="2A262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[4]</a:t>
                      </a:r>
                      <a:endParaRPr lang="zh-CN" altLang="en-US" sz="1100" baseline="30000">
                        <a:solidFill>
                          <a:srgbClr val="2A262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对于</a:t>
                      </a:r>
                      <a:r>
                        <a:rPr lang="zh-CN" altLang="en-US" sz="1200" b="1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老年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ISH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，推荐 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CCB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类和噻嗪类利尿剂作为治疗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ISH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的首选药物。</a:t>
                      </a:r>
                      <a:endParaRPr lang="zh-CN" altLang="en-US" sz="1200" kern="120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149" y="2250248"/>
            <a:ext cx="763391" cy="347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42" y="1813152"/>
            <a:ext cx="727006" cy="358997"/>
          </a:xfrm>
          <a:prstGeom prst="rect">
            <a:avLst/>
          </a:prstGeom>
        </p:spPr>
      </p:pic>
      <p:pic>
        <p:nvPicPr>
          <p:cNvPr id="60" name="Picture 2" descr="http://zhgxyzz.xml-journal.net/style/images/custom/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06"/>
          <a:stretch>
            <a:fillRect/>
          </a:stretch>
        </p:blipFill>
        <p:spPr bwMode="auto">
          <a:xfrm>
            <a:off x="1010816" y="2836448"/>
            <a:ext cx="498368" cy="5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矩形: 圆角 15"/>
          <p:cNvSpPr/>
          <p:nvPr/>
        </p:nvSpPr>
        <p:spPr>
          <a:xfrm>
            <a:off x="516302" y="3830137"/>
            <a:ext cx="11305256" cy="1395395"/>
          </a:xfrm>
          <a:prstGeom prst="roundRect">
            <a:avLst>
              <a:gd name="adj" fmla="val 6000"/>
            </a:avLst>
          </a:prstGeom>
          <a:solidFill>
            <a:schemeClr val="bg1"/>
          </a:solidFill>
          <a:ln w="12700" cap="rnd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50000">
                  <a:schemeClr val="accent5">
                    <a:lumMod val="20000"/>
                    <a:lumOff val="80000"/>
                  </a:scheme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chemeClr val="tx2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Bullet1"/>
          <p:cNvSpPr/>
          <p:nvPr/>
        </p:nvSpPr>
        <p:spPr>
          <a:xfrm>
            <a:off x="4334339" y="3721307"/>
            <a:ext cx="3680591" cy="3563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0">
                <a:schemeClr val="accent5">
                  <a:lumMod val="60000"/>
                  <a:lumOff val="40000"/>
                </a:schemeClr>
              </a:gs>
              <a:gs pos="51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marL="0" indent="0" algn="ctr" latinLnBrk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kumimoji="1" lang="zh-CN" altLang="en-US" sz="1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口崩片对吞咽困难患者的适用性</a:t>
            </a:r>
            <a:endParaRPr kumimoji="1" lang="zh-CN" altLang="en-US" sz="1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64" name="表格 63"/>
          <p:cNvGraphicFramePr>
            <a:graphicFrameLocks noGrp="1"/>
          </p:cNvGraphicFramePr>
          <p:nvPr/>
        </p:nvGraphicFramePr>
        <p:xfrm>
          <a:off x="751380" y="4130329"/>
          <a:ext cx="10861080" cy="8851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2157"/>
                <a:gridCol w="3324821"/>
                <a:gridCol w="6354102"/>
              </a:tblGrid>
              <a:tr h="247512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指南名称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推荐内容描述</a:t>
                      </a:r>
                      <a:endParaRPr lang="zh-CN" altLang="en-US" sz="14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88030">
                <a:tc>
                  <a:txBody>
                    <a:bodyPr/>
                    <a:lstStyle/>
                    <a:p>
                      <a:endParaRPr lang="zh-CN" altLang="en-US" sz="12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0" spc="1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</a:t>
                      </a:r>
                      <a:r>
                        <a:rPr lang="zh-CN" altLang="en-US" sz="1100" b="1" kern="0" spc="1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吞咽障碍患者服药管</a:t>
                      </a:r>
                      <a:r>
                        <a:rPr lang="zh-CN" altLang="en-US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理的最佳证据总结</a:t>
                      </a:r>
                      <a:r>
                        <a:rPr lang="en-US" altLang="zh-CN" sz="1100" b="1" kern="0" spc="9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》</a:t>
                      </a:r>
                      <a:r>
                        <a:rPr lang="en-US" altLang="zh-CN" sz="1100" baseline="30000">
                          <a:solidFill>
                            <a:srgbClr val="2A262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[5]</a:t>
                      </a:r>
                      <a:endParaRPr lang="zh-CN" altLang="en-US" sz="1100" baseline="30000">
                        <a:solidFill>
                          <a:srgbClr val="2A262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3175" algn="ctr" rtl="0" eaLnBrk="0">
                        <a:lnSpc>
                          <a:spcPct val="130000"/>
                        </a:lnSpc>
                        <a:spcBef>
                          <a:spcPts val="0"/>
                        </a:spcBef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吞咽障碍患者最合适的药物剂型首选口腔崩解片</a:t>
                      </a:r>
                      <a:r>
                        <a:rPr lang="zh-CN" altLang="en-US" sz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，且证据等级为4级。</a:t>
                      </a:r>
                      <a:endParaRPr lang="zh-CN" altLang="en-US" sz="12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240227">
                <a:tc>
                  <a:txBody>
                    <a:bodyPr/>
                    <a:lstStyle/>
                    <a:p>
                      <a:endParaRPr lang="zh-CN" altLang="en-US" sz="1200" b="1" kern="0" spc="10">
                        <a:solidFill>
                          <a:srgbClr val="000000">
                            <a:alpha val="100000"/>
                          </a:srgb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1" kern="0" spc="1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《FDA </a:t>
                      </a:r>
                      <a:r>
                        <a:rPr lang="zh-CN" altLang="en-US" sz="1100" b="1" kern="0" spc="1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口服崩解片行业指南 </a:t>
                      </a:r>
                      <a:r>
                        <a:rPr lang="en-US" altLang="zh-CN" sz="1100" b="1" kern="0" spc="1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》</a:t>
                      </a:r>
                      <a:r>
                        <a:rPr lang="en-US" altLang="zh-CN" sz="1100" baseline="30000">
                          <a:solidFill>
                            <a:srgbClr val="2A262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[6]</a:t>
                      </a:r>
                      <a:endParaRPr lang="zh-CN" altLang="en-US" sz="1100" baseline="30000">
                        <a:solidFill>
                          <a:srgbClr val="2A262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口崩片给药对儿童和老年患者有益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。</a:t>
                      </a:r>
                      <a:endParaRPr lang="zh-CN" altLang="en-US" sz="1200" kern="120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5" name="picture 1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43" y="4459773"/>
            <a:ext cx="827170" cy="2604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r="83542" b="36382"/>
          <a:stretch>
            <a:fillRect/>
          </a:stretch>
        </p:blipFill>
        <p:spPr>
          <a:xfrm>
            <a:off x="1150201" y="4763200"/>
            <a:ext cx="340684" cy="2754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51379" y="5771979"/>
            <a:ext cx="10861082" cy="461665"/>
          </a:xfrm>
          <a:prstGeom prst="rect">
            <a:avLst/>
          </a:prstGeom>
          <a:ln>
            <a:solidFill>
              <a:srgbClr val="1766C3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申办方通过重复生物等效性研究证明口崩片与原研药</a:t>
            </a:r>
            <a:r>
              <a:rPr lang="en-US" altLang="zh-CN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Norvasc</a:t>
            </a:r>
            <a:r>
              <a:rPr lang="zh-CN" altLang="en-US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具有生物等效性，</a:t>
            </a:r>
            <a:r>
              <a:rPr lang="en-US" altLang="zh-CN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FDA</a:t>
            </a:r>
            <a:r>
              <a:rPr lang="zh-CN" altLang="en-US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心血管和肾脏产品部门于</a:t>
            </a:r>
            <a:r>
              <a:rPr lang="en-US" altLang="zh-CN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2007</a:t>
            </a:r>
            <a:r>
              <a:rPr lang="zh-CN" altLang="en-US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27</a:t>
            </a:r>
            <a:r>
              <a:rPr lang="zh-CN" altLang="en-US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日正式批准</a:t>
            </a:r>
            <a:r>
              <a:rPr lang="en-US" altLang="zh-CN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NDA 22-026</a:t>
            </a:r>
            <a:r>
              <a:rPr lang="zh-CN" altLang="en-US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（苯磺酸氨氯地平口崩片）用于治疗</a:t>
            </a:r>
            <a:r>
              <a:rPr lang="zh-CN" altLang="en-US" sz="1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高血压、慢性稳定型心绞痛及血管痉挛性心绞痛</a:t>
            </a:r>
            <a:r>
              <a:rPr lang="zh-CN" altLang="en-US" sz="12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2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Bullet1"/>
          <p:cNvSpPr/>
          <p:nvPr/>
        </p:nvSpPr>
        <p:spPr>
          <a:xfrm>
            <a:off x="4334339" y="5297540"/>
            <a:ext cx="3680591" cy="35637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0">
                <a:schemeClr val="accent5">
                  <a:lumMod val="60000"/>
                  <a:lumOff val="40000"/>
                </a:schemeClr>
              </a:gs>
              <a:gs pos="51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 anchorCtr="0"/>
          <a:lstStyle/>
          <a:p>
            <a:pPr marL="0" indent="0" algn="ctr" latinLnBrk="0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kumimoji="1" lang="en-US" altLang="zh-CN" sz="1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FDA</a:t>
            </a:r>
            <a:r>
              <a:rPr kumimoji="1" lang="zh-CN" altLang="en-US" sz="1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审评结论</a:t>
            </a:r>
            <a:r>
              <a:rPr kumimoji="1" lang="en-US" altLang="zh-CN" b="1" baseline="30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[7]</a:t>
            </a:r>
            <a:endParaRPr kumimoji="1" lang="zh-CN" altLang="en-US" sz="1800" b="1" baseline="30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63102" y="6392919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[4]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中国高血压防治指南修订委员会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高血压联盟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),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中国医疗保健国际交流促进会高血压病学分会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中国高血压防治指南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(2024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年修订版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)[J].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中华高血压杂志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中英文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),2024,32(07):603-700.DOI:10.16439/j.issn.1673-7245.2024.07.002.</a:t>
            </a:r>
            <a:endParaRPr lang="en-US" altLang="zh-CN" sz="5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[5]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费朝廷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刘艺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朱丽群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吞咽障碍患者服药管理的最佳证据总结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[J].</a:t>
            </a:r>
            <a:r>
              <a:rPr lang="zh-CN" altLang="en-US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中华护理杂志</a:t>
            </a:r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,2021,56(12):1852-1859.</a:t>
            </a:r>
            <a:endParaRPr lang="en-US" altLang="zh-CN" sz="5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[6] U.S. Food and Drug Administration, Center for Drug Evaluation and Research. Guidance for industry: orally disintegrating tablets. FDA; 2008.</a:t>
            </a:r>
            <a:endParaRPr lang="zh-CN" altLang="en-US" sz="5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5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[7] ]</a:t>
            </a:r>
            <a:r>
              <a:rPr lang="en-US" altLang="zh-CN" sz="500" i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Available from: U.S. Food and Drug Administration. NDA 22-026 Approval Package.</a:t>
            </a:r>
            <a:endParaRPr lang="en-US" altLang="zh-CN" sz="500" i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126000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616360" y="0"/>
            <a:ext cx="1259840" cy="404664"/>
          </a:xfrm>
          <a:prstGeom prst="rect">
            <a:avLst/>
          </a:prstGeom>
          <a:solidFill>
            <a:srgbClr val="0A45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3082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244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2325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公平性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7176120" y="1340768"/>
            <a:ext cx="4430256" cy="5040560"/>
            <a:chOff x="1199456" y="1844824"/>
            <a:chExt cx="3566160" cy="3960440"/>
          </a:xfrm>
        </p:grpSpPr>
        <p:sp>
          <p:nvSpPr>
            <p:cNvPr id="20" name="Rectangle 5"/>
            <p:cNvSpPr/>
            <p:nvPr>
              <p:custDataLst>
                <p:tags r:id="rId1"/>
              </p:custDataLst>
            </p:nvPr>
          </p:nvSpPr>
          <p:spPr>
            <a:xfrm>
              <a:off x="1199456" y="1844824"/>
              <a:ext cx="3566160" cy="39604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6"/>
            <p:cNvSpPr/>
            <p:nvPr>
              <p:custDataLst>
                <p:tags r:id="rId2"/>
              </p:custDataLst>
            </p:nvPr>
          </p:nvSpPr>
          <p:spPr>
            <a:xfrm>
              <a:off x="1199456" y="1844824"/>
              <a:ext cx="3566160" cy="73152"/>
            </a:xfrm>
            <a:prstGeom prst="rect">
              <a:avLst/>
            </a:prstGeom>
            <a:solidFill>
              <a:srgbClr val="0C55AB"/>
            </a:solidFill>
            <a:ln w="9525" cap="flat" cmpd="sng" algn="ctr">
              <a:solidFill>
                <a:srgbClr val="0C55AB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8"/>
            <p:cNvSpPr/>
            <p:nvPr>
              <p:custDataLst>
                <p:tags r:id="rId3"/>
              </p:custDataLst>
            </p:nvPr>
          </p:nvSpPr>
          <p:spPr>
            <a:xfrm>
              <a:off x="1323472" y="2311595"/>
              <a:ext cx="3291840" cy="9144"/>
            </a:xfrm>
            <a:prstGeom prst="rect">
              <a:avLst/>
            </a:prstGeom>
            <a:solidFill>
              <a:srgbClr val="0C55AB"/>
            </a:solidFill>
            <a:ln w="6350" cap="flat" cmpd="sng" algn="ctr">
              <a:solidFill>
                <a:srgbClr val="0C55AB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23392" y="1356078"/>
            <a:ext cx="4430256" cy="5025250"/>
            <a:chOff x="1199456" y="1844824"/>
            <a:chExt cx="3566160" cy="3960440"/>
          </a:xfrm>
        </p:grpSpPr>
        <p:sp>
          <p:nvSpPr>
            <p:cNvPr id="4" name="Rectangle 5"/>
            <p:cNvSpPr/>
            <p:nvPr>
              <p:custDataLst>
                <p:tags r:id="rId4"/>
              </p:custDataLst>
            </p:nvPr>
          </p:nvSpPr>
          <p:spPr>
            <a:xfrm>
              <a:off x="1199456" y="1844824"/>
              <a:ext cx="3566160" cy="39604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6"/>
            <p:cNvSpPr/>
            <p:nvPr>
              <p:custDataLst>
                <p:tags r:id="rId5"/>
              </p:custDataLst>
            </p:nvPr>
          </p:nvSpPr>
          <p:spPr>
            <a:xfrm>
              <a:off x="1199456" y="1844824"/>
              <a:ext cx="3566160" cy="73152"/>
            </a:xfrm>
            <a:prstGeom prst="rect">
              <a:avLst/>
            </a:prstGeom>
            <a:solidFill>
              <a:srgbClr val="0C55AB"/>
            </a:solidFill>
            <a:ln w="9525" cap="flat" cmpd="sng" algn="ctr">
              <a:solidFill>
                <a:srgbClr val="0C55AB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8"/>
            <p:cNvSpPr/>
            <p:nvPr>
              <p:custDataLst>
                <p:tags r:id="rId6"/>
              </p:custDataLst>
            </p:nvPr>
          </p:nvSpPr>
          <p:spPr>
            <a:xfrm>
              <a:off x="1323472" y="2311595"/>
              <a:ext cx="3291840" cy="9144"/>
            </a:xfrm>
            <a:prstGeom prst="rect">
              <a:avLst/>
            </a:prstGeom>
            <a:solidFill>
              <a:srgbClr val="0C55AB"/>
            </a:solidFill>
            <a:ln w="6350" cap="flat" cmpd="sng" algn="ctr">
              <a:solidFill>
                <a:srgbClr val="0C55AB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79425" y="641985"/>
            <a:ext cx="1015682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创新口崩片剂型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填补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吞咽困难患者降压药优选剂型的</a:t>
            </a:r>
            <a:r>
              <a:rPr lang="zh-CN" altLang="en-US" sz="24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空白</a:t>
            </a:r>
            <a:endParaRPr lang="zh-CN" altLang="en-US" sz="2400" b="1" dirty="0">
              <a:solidFill>
                <a:srgbClr val="0A459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7"/>
          <p:cNvSpPr txBox="1"/>
          <p:nvPr>
            <p:custDataLst>
              <p:tags r:id="rId7"/>
            </p:custDataLst>
          </p:nvPr>
        </p:nvSpPr>
        <p:spPr>
          <a:xfrm>
            <a:off x="983432" y="1572102"/>
            <a:ext cx="329184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300" b="1" i="0">
                <a:solidFill>
                  <a:srgbClr val="111111"/>
                </a:solidFill>
                <a:latin typeface="Arial" panose="020B0604020202020204"/>
              </a:defRPr>
            </a:pPr>
            <a:r>
              <a:rPr lang="zh-CN" altLang="en-US" sz="1600" b="1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创新点</a:t>
            </a:r>
            <a:endParaRPr lang="zh-CN" altLang="en-US" sz="1600" b="1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9"/>
          <p:cNvSpPr txBox="1"/>
          <p:nvPr>
            <p:custDataLst>
              <p:tags r:id="rId8"/>
            </p:custDataLst>
          </p:nvPr>
        </p:nvSpPr>
        <p:spPr>
          <a:xfrm>
            <a:off x="695400" y="2132856"/>
            <a:ext cx="4221088" cy="3820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rgbClr val="2C2A26"/>
                </a:solidFill>
                <a:latin typeface="Arial" panose="020B0604020202020204"/>
              </a:defRPr>
            </a:pPr>
            <a:r>
              <a:rPr lang="zh-CN" altLang="en-US" sz="20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剂型创新：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填补医保目录内口服降压药无口崩剂型的空白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，是儿童及吞咽困难人群的优选剂型。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rgbClr val="2C2A26"/>
                </a:solidFill>
                <a:latin typeface="Arial" panose="020B0604020202020204"/>
              </a:defRPr>
            </a:pPr>
            <a:r>
              <a:rPr lang="zh-CN" altLang="en-US" sz="20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服用创新：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口腔内可快速崩解，无需用水送服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，也可配合少量水服用，多场景适配，服用便捷。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rgbClr val="2C2A26"/>
                </a:solidFill>
                <a:latin typeface="Arial" panose="020B0604020202020204"/>
              </a:defRPr>
            </a:pPr>
            <a:r>
              <a:rPr lang="zh-CN" altLang="en-US" sz="20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设计创新：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采用单面刻痕工艺，支持精准剂量分割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，满足儿童及低剂量起始患者的个体化给药需求。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2"/>
          <p:cNvSpPr txBox="1"/>
          <p:nvPr>
            <p:custDataLst>
              <p:tags r:id="rId9"/>
            </p:custDataLst>
          </p:nvPr>
        </p:nvSpPr>
        <p:spPr>
          <a:xfrm>
            <a:off x="7824192" y="1556792"/>
            <a:ext cx="329184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300" b="1" i="0">
                <a:solidFill>
                  <a:srgbClr val="111111"/>
                </a:solidFill>
                <a:latin typeface="Arial" panose="020B0604020202020204"/>
              </a:defRPr>
            </a:pPr>
            <a:r>
              <a:rPr lang="zh-CN" altLang="en-US" sz="1600" b="1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创新带来的患者获益</a:t>
            </a:r>
            <a:endParaRPr lang="zh-CN" altLang="en-US" sz="1600" b="1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4"/>
          <p:cNvSpPr txBox="1"/>
          <p:nvPr>
            <p:custDataLst>
              <p:tags r:id="rId10"/>
            </p:custDataLst>
          </p:nvPr>
        </p:nvSpPr>
        <p:spPr>
          <a:xfrm>
            <a:off x="7176135" y="2132965"/>
            <a:ext cx="4392295" cy="38207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rgbClr val="2C2A26"/>
                </a:solidFill>
                <a:latin typeface="Arial" panose="020B0604020202020204"/>
              </a:defRPr>
            </a:pPr>
            <a:r>
              <a:rPr lang="zh-CN" altLang="en-US" sz="20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临床获益：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为特殊人群提供更适配的临床选择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，减少服用风险，提高依从性。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rgbClr val="2C2A26"/>
                </a:solidFill>
                <a:latin typeface="Arial" panose="020B0604020202020204"/>
              </a:defRPr>
            </a:pPr>
            <a:r>
              <a:rPr lang="zh-CN" altLang="en-US" sz="20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患者获益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无水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有水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双模式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服用便捷、口感友好，有刻痕，方便剂量调整。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sz="1200">
                <a:solidFill>
                  <a:srgbClr val="2C2A26"/>
                </a:solidFill>
                <a:latin typeface="Arial" panose="020B0604020202020204"/>
              </a:defRPr>
            </a:pPr>
            <a:r>
              <a:rPr lang="zh-CN" altLang="en-US" sz="2000" b="1" dirty="0">
                <a:solidFill>
                  <a:srgbClr val="0A45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经济获益：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精准剂量分割减少药物浪费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，降低长期治疗成本。</a:t>
            </a:r>
            <a:endParaRPr lang="zh-CN" altLang="en-US" sz="1600" dirty="0">
              <a:solidFill>
                <a:srgbClr val="2C2A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0"/>
            <a:ext cx="126000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163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082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924460" y="0"/>
            <a:ext cx="1259840" cy="404495"/>
          </a:xfrm>
          <a:prstGeom prst="rect">
            <a:avLst/>
          </a:prstGeom>
          <a:solidFill>
            <a:srgbClr val="0C55A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2325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公平性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object 39"/>
          <p:cNvSpPr/>
          <p:nvPr/>
        </p:nvSpPr>
        <p:spPr>
          <a:xfrm>
            <a:off x="5879976" y="2852936"/>
            <a:ext cx="950975" cy="21396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ject 40"/>
          <p:cNvSpPr/>
          <p:nvPr/>
        </p:nvSpPr>
        <p:spPr>
          <a:xfrm>
            <a:off x="5447928" y="2708920"/>
            <a:ext cx="802918" cy="19688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4"/>
          <p:cNvSpPr/>
          <p:nvPr>
            <p:custDataLst>
              <p:tags r:id="rId1"/>
            </p:custDataLst>
          </p:nvPr>
        </p:nvSpPr>
        <p:spPr>
          <a:xfrm>
            <a:off x="191344" y="2419370"/>
            <a:ext cx="5760640" cy="1728192"/>
          </a:xfrm>
          <a:prstGeom prst="rect">
            <a:avLst/>
          </a:prstGeom>
          <a:noFill/>
          <a:ln w="12700" cap="flat" cmpd="sng" algn="ctr">
            <a:solidFill>
              <a:srgbClr val="115D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25"/>
          <p:cNvSpPr/>
          <p:nvPr>
            <p:custDataLst>
              <p:tags r:id="rId2"/>
            </p:custDataLst>
          </p:nvPr>
        </p:nvSpPr>
        <p:spPr>
          <a:xfrm>
            <a:off x="191344" y="1699290"/>
            <a:ext cx="5760640" cy="576064"/>
          </a:xfrm>
          <a:prstGeom prst="rect">
            <a:avLst/>
          </a:prstGeom>
          <a:solidFill>
            <a:srgbClr val="115DB7"/>
          </a:solidFill>
          <a:ln w="9525" cap="flat" cmpd="sng" algn="ctr">
            <a:solidFill>
              <a:srgbClr val="115D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提升国民健康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星形: 四角 14"/>
          <p:cNvSpPr/>
          <p:nvPr>
            <p:custDataLst>
              <p:tags r:id="rId3"/>
            </p:custDataLst>
          </p:nvPr>
        </p:nvSpPr>
        <p:spPr>
          <a:xfrm>
            <a:off x="335360" y="1843306"/>
            <a:ext cx="288032" cy="28803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 24"/>
          <p:cNvSpPr/>
          <p:nvPr>
            <p:custDataLst>
              <p:tags r:id="rId4"/>
            </p:custDataLst>
          </p:nvPr>
        </p:nvSpPr>
        <p:spPr>
          <a:xfrm>
            <a:off x="6168008" y="2419370"/>
            <a:ext cx="5760640" cy="1728192"/>
          </a:xfrm>
          <a:prstGeom prst="rect">
            <a:avLst/>
          </a:prstGeom>
          <a:noFill/>
          <a:ln w="12700" cap="flat" cmpd="sng" algn="ctr">
            <a:solidFill>
              <a:srgbClr val="115D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Rectangle 25"/>
          <p:cNvSpPr/>
          <p:nvPr>
            <p:custDataLst>
              <p:tags r:id="rId5"/>
            </p:custDataLst>
          </p:nvPr>
        </p:nvSpPr>
        <p:spPr>
          <a:xfrm>
            <a:off x="6168008" y="1699290"/>
            <a:ext cx="5760640" cy="576064"/>
          </a:xfrm>
          <a:prstGeom prst="rect">
            <a:avLst/>
          </a:prstGeom>
          <a:solidFill>
            <a:srgbClr val="115DB7"/>
          </a:solidFill>
          <a:ln w="9525" cap="flat" cmpd="sng" algn="ctr">
            <a:solidFill>
              <a:srgbClr val="115D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符合“保基本”原则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星形: 四角 25"/>
          <p:cNvSpPr/>
          <p:nvPr>
            <p:custDataLst>
              <p:tags r:id="rId6"/>
            </p:custDataLst>
          </p:nvPr>
        </p:nvSpPr>
        <p:spPr>
          <a:xfrm>
            <a:off x="6312024" y="1843306"/>
            <a:ext cx="288032" cy="28803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Rectangle 25"/>
          <p:cNvSpPr/>
          <p:nvPr>
            <p:custDataLst>
              <p:tags r:id="rId7"/>
            </p:custDataLst>
          </p:nvPr>
        </p:nvSpPr>
        <p:spPr>
          <a:xfrm>
            <a:off x="191344" y="4291578"/>
            <a:ext cx="5760640" cy="576064"/>
          </a:xfrm>
          <a:prstGeom prst="rect">
            <a:avLst/>
          </a:prstGeom>
          <a:solidFill>
            <a:srgbClr val="115DB7"/>
          </a:solidFill>
          <a:ln w="9525" cap="flat" cmpd="sng" algn="ctr">
            <a:solidFill>
              <a:srgbClr val="115D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弥补医保目录短板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星形: 四角 31"/>
          <p:cNvSpPr/>
          <p:nvPr>
            <p:custDataLst>
              <p:tags r:id="rId8"/>
            </p:custDataLst>
          </p:nvPr>
        </p:nvSpPr>
        <p:spPr>
          <a:xfrm>
            <a:off x="335360" y="4435594"/>
            <a:ext cx="288032" cy="28803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Rectangle 25"/>
          <p:cNvSpPr/>
          <p:nvPr>
            <p:custDataLst>
              <p:tags r:id="rId9"/>
            </p:custDataLst>
          </p:nvPr>
        </p:nvSpPr>
        <p:spPr>
          <a:xfrm>
            <a:off x="6168008" y="4291578"/>
            <a:ext cx="5760640" cy="576064"/>
          </a:xfrm>
          <a:prstGeom prst="rect">
            <a:avLst/>
          </a:prstGeom>
          <a:solidFill>
            <a:srgbClr val="115DB7"/>
          </a:solidFill>
          <a:ln w="9525" cap="flat" cmpd="sng" algn="ctr">
            <a:solidFill>
              <a:srgbClr val="115D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无滥用风险，便于管理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星形: 四角 34"/>
          <p:cNvSpPr/>
          <p:nvPr>
            <p:custDataLst>
              <p:tags r:id="rId10"/>
            </p:custDataLst>
          </p:nvPr>
        </p:nvSpPr>
        <p:spPr>
          <a:xfrm>
            <a:off x="6312024" y="4435594"/>
            <a:ext cx="288032" cy="288032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>
            <p:custDataLst>
              <p:tags r:id="rId11"/>
            </p:custDataLst>
          </p:nvPr>
        </p:nvSpPr>
        <p:spPr>
          <a:xfrm>
            <a:off x="191344" y="2707402"/>
            <a:ext cx="5688632" cy="14198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聚焦儿童、老年及吞咽困难等特殊人群高血压治疗需求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精准控压，减轻高血压伴吞咽困难的疾病负担，符合</a:t>
            </a:r>
            <a:r>
              <a:rPr lang="en-US" altLang="zh-CN" dirty="0">
                <a:solidFill>
                  <a:srgbClr val="FF0000"/>
                </a:solidFill>
              </a:rPr>
              <a:t>“</a:t>
            </a:r>
            <a:r>
              <a:rPr lang="zh-CN" altLang="en-US" dirty="0">
                <a:solidFill>
                  <a:srgbClr val="FF0000"/>
                </a:solidFill>
              </a:rPr>
              <a:t>以患者为中心</a:t>
            </a:r>
            <a:r>
              <a:rPr lang="en-US" altLang="zh-CN" dirty="0">
                <a:solidFill>
                  <a:srgbClr val="FF0000"/>
                </a:solidFill>
              </a:rPr>
              <a:t>”</a:t>
            </a: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2"/>
            </p:custDataLst>
          </p:nvPr>
        </p:nvSpPr>
        <p:spPr>
          <a:xfrm>
            <a:off x="6240016" y="2707402"/>
            <a:ext cx="5688632" cy="108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治疗费用经济，可负担性高，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补充了钙通道阻滞剂在吞咽困难人群的适宜剂型，让更多特殊人群能获得规范、可负担的降压治疗。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3"/>
            </p:custDataLst>
          </p:nvPr>
        </p:nvSpPr>
        <p:spPr>
          <a:xfrm>
            <a:off x="191979" y="5227553"/>
            <a:ext cx="5688632" cy="1061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填补医保目录内口服降压药无口崩片的空白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为儿童、老年人及神经系统疾病等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吞咽困难患者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最适宜的降压剂型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4"/>
            </p:custDataLst>
          </p:nvPr>
        </p:nvSpPr>
        <p:spPr>
          <a:xfrm>
            <a:off x="6240016" y="5227300"/>
            <a:ext cx="5688632" cy="1061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治疗人群明确，无滥用风险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单面刻痕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片实现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精准给药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，多场景服用方式提升用药依从性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0"/>
            <a:ext cx="126000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616360" y="0"/>
            <a:ext cx="1259840" cy="404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082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24460" y="0"/>
            <a:ext cx="1259840" cy="404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232560" y="0"/>
            <a:ext cx="1259840" cy="404664"/>
          </a:xfrm>
          <a:prstGeom prst="rect">
            <a:avLst/>
          </a:prstGeom>
          <a:solidFill>
            <a:srgbClr val="0A459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公平性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280" y="692785"/>
            <a:ext cx="115189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氨氯地平口崩片填补医保目录空白，精准满足吞咽困难特殊人群降压治疗需求，兼具经济性与用药便捷性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24"/>
          <p:cNvSpPr/>
          <p:nvPr>
            <p:custDataLst>
              <p:tags r:id="rId15"/>
            </p:custDataLst>
          </p:nvPr>
        </p:nvSpPr>
        <p:spPr>
          <a:xfrm>
            <a:off x="191135" y="5011420"/>
            <a:ext cx="5760720" cy="1457960"/>
          </a:xfrm>
          <a:prstGeom prst="rect">
            <a:avLst/>
          </a:prstGeom>
          <a:noFill/>
          <a:ln w="12700" cap="flat" cmpd="sng" algn="ctr">
            <a:solidFill>
              <a:srgbClr val="115D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ectangle 24"/>
          <p:cNvSpPr/>
          <p:nvPr>
            <p:custDataLst>
              <p:tags r:id="rId16"/>
            </p:custDataLst>
          </p:nvPr>
        </p:nvSpPr>
        <p:spPr>
          <a:xfrm>
            <a:off x="6167755" y="5011420"/>
            <a:ext cx="5760720" cy="1445260"/>
          </a:xfrm>
          <a:prstGeom prst="rect">
            <a:avLst/>
          </a:prstGeom>
          <a:noFill/>
          <a:ln w="12700" cap="flat" cmpd="sng" algn="ctr">
            <a:solidFill>
              <a:srgbClr val="115DB7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10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11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12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13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14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15.xml><?xml version="1.0" encoding="utf-8"?>
<p:tagLst xmlns:p="http://schemas.openxmlformats.org/presentationml/2006/main">
  <p:tag name="TABLE_ENDDRAG_ORIGIN_RECT" val="476*342"/>
  <p:tag name="TABLE_ENDDRAG_RECT" val="26*163*476*342"/>
</p:tagLst>
</file>

<file path=ppt/tags/tag16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17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18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19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2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20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21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22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23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24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25.xml><?xml version="1.0" encoding="utf-8"?>
<p:tagLst xmlns:p="http://schemas.openxmlformats.org/presentationml/2006/main">
  <p:tag name="KSO_WM_DIAGRAM_VIRTUALLY_FRAME" val="{&quot;height&quot;:323.19566929133856,&quot;left&quot;:33.957795275590556,&quot;top&quot;:145.26173228346457,&quot;width&quot;:885.6}"/>
</p:tagLst>
</file>

<file path=ppt/tags/tag26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27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28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29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30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1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2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3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4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5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6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7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8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39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4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40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41.xml><?xml version="1.0" encoding="utf-8"?>
<p:tagLst xmlns:p="http://schemas.openxmlformats.org/presentationml/2006/main">
  <p:tag name="KSO_WM_DIAGRAM_VIRTUALLY_FRAME" val="{&quot;height&quot;:464.9335433070866,&quot;left&quot;:15.05,&quot;top&quot;:54.542992125984256,&quot;width&quot;:929.8636220472441}"/>
</p:tagLst>
</file>

<file path=ppt/tags/tag5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6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7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8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ags/tag9.xml><?xml version="1.0" encoding="utf-8"?>
<p:tagLst xmlns:p="http://schemas.openxmlformats.org/presentationml/2006/main">
  <p:tag name="KSO_WM_DIAGRAM_VIRTUALLY_FRAME" val="{&quot;height&quot;:374.2148031496063,&quot;left&quot;:15.05779527559055,&quot;top&quot;:88.59181102362206,&quot;width&quot;:1414.258188976378}"/>
</p:tagLst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【框架完整】毕业答辩PPT模板</Template>
  <TotalTime>0</TotalTime>
  <Words>7457</Words>
  <Application>WPS 演示</Application>
  <PresentationFormat>宽屏</PresentationFormat>
  <Paragraphs>337</Paragraphs>
  <Slides>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4" baseType="lpstr">
      <vt:lpstr>Arial</vt:lpstr>
      <vt:lpstr>宋体</vt:lpstr>
      <vt:lpstr>Wingdings</vt:lpstr>
      <vt:lpstr>Calibri</vt:lpstr>
      <vt:lpstr>Calibri Light</vt:lpstr>
      <vt:lpstr>微软雅黑</vt:lpstr>
      <vt:lpstr>Arial</vt:lpstr>
      <vt:lpstr>Wingdings</vt:lpstr>
      <vt:lpstr>Noto Sans SC</vt:lpstr>
      <vt:lpstr>Times New Roman</vt:lpstr>
      <vt:lpstr>Calibri</vt:lpstr>
      <vt:lpstr>Arial Unicode MS</vt:lpstr>
      <vt:lpstr>等线 Light</vt:lpstr>
      <vt:lpstr>等线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PPTS</dc:title>
  <dc:creator>PPTS</dc:creator>
  <cp:keywords>PPTS</cp:keywords>
  <dc:description>PPTS</dc:description>
  <dc:subject>PPTS</dc:subject>
  <cp:category>PPTS</cp:category>
  <cp:lastModifiedBy>神叨太</cp:lastModifiedBy>
  <cp:revision>148</cp:revision>
  <dcterms:created xsi:type="dcterms:W3CDTF">2016-05-12T05:42:00Z</dcterms:created>
  <dcterms:modified xsi:type="dcterms:W3CDTF">2026-06-08T10:52:42Z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4F2BE58C795643AAA89897715577175A_12</vt:lpwstr>
  </property>
</Properties>
</file>