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4" r:id="rId3"/>
    <p:sldMasterId id="2147483678" r:id="rId4"/>
  </p:sldMasterIdLst>
  <p:notesMasterIdLst>
    <p:notesMasterId r:id="rId15"/>
  </p:notesMasterIdLst>
  <p:sldIdLst>
    <p:sldId id="299" r:id="rId5"/>
    <p:sldId id="278" r:id="rId6"/>
    <p:sldId id="281" r:id="rId7"/>
    <p:sldId id="306" r:id="rId8"/>
    <p:sldId id="305" r:id="rId9"/>
    <p:sldId id="307" r:id="rId10"/>
    <p:sldId id="308" r:id="rId11"/>
    <p:sldId id="310" r:id="rId12"/>
    <p:sldId id="309" r:id="rId13"/>
    <p:sldId id="311" r:id="rId14"/>
  </p:sldIdLst>
  <p:sldSz cx="12192000" cy="6858000"/>
  <p:notesSz cx="6858000" cy="9144000"/>
  <p:embeddedFontLst>
    <p:embeddedFont>
      <p:font typeface="等线" panose="02010600030101010101" pitchFamily="2" charset="-122"/>
      <p:regular r:id="rId16"/>
      <p:bold r:id="rId17"/>
    </p:embeddedFont>
    <p:embeddedFont>
      <p:font typeface="黑体" panose="02010609060101010101" pitchFamily="49" charset="-122"/>
      <p:regular r:id="rId18"/>
    </p:embeddedFont>
    <p:embeddedFont>
      <p:font typeface="思源黑体 CN Regular" panose="020B0500000000000000" pitchFamily="34" charset="-122"/>
      <p:regular r:id="rId19"/>
    </p:embeddedFont>
    <p:embeddedFont>
      <p:font typeface="微软雅黑" panose="020B0503020204020204" pitchFamily="34" charset="-122"/>
      <p:regular r:id="rId20"/>
      <p:bold r:id="rId21"/>
    </p:embeddedFont>
  </p:embeddedFontLst>
  <p:custDataLst>
    <p:tags r:id="rId2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1186" userDrawn="1">
          <p15:clr>
            <a:srgbClr val="A4A3A4"/>
          </p15:clr>
        </p15:guide>
        <p15:guide id="3" orient="horz" pos="7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CC4"/>
    <a:srgbClr val="FFFFFF"/>
    <a:srgbClr val="066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3" autoAdjust="0"/>
    <p:restoredTop sz="95244" autoAdjust="0"/>
  </p:normalViewPr>
  <p:slideViewPr>
    <p:cSldViewPr snapToGrid="0" showGuides="1">
      <p:cViewPr varScale="1">
        <p:scale>
          <a:sx n="82" d="100"/>
          <a:sy n="82" d="100"/>
        </p:scale>
        <p:origin x="763" y="62"/>
      </p:cViewPr>
      <p:guideLst>
        <p:guide orient="horz" pos="482"/>
        <p:guide pos="1186"/>
        <p:guide orient="horz" pos="731"/>
      </p:guideLst>
    </p:cSldViewPr>
  </p:slideViewPr>
  <p:notesTextViewPr>
    <p:cViewPr>
      <p:scale>
        <a:sx n="1" d="1"/>
        <a:sy n="1" d="1"/>
      </p:scale>
      <p:origin x="0" y="0"/>
    </p:cViewPr>
  </p:notesTextViewPr>
  <p:sorterViewPr>
    <p:cViewPr>
      <p:scale>
        <a:sx n="100" d="100"/>
        <a:sy n="100" d="100"/>
      </p:scale>
      <p:origin x="0" y="-18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D:\&#26446;&#20025;\&#969;-3%20&#33026;&#32938;&#37240;&#20057;&#37231;%2090%20&#36719;&#33014;&#22218;\&#22269;&#35848;\&#20182;&#27712;&#32852;&#29992;&#25968;&#2545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2363122583335"/>
          <c:y val="0.14676434867851132"/>
          <c:w val="0.76602086104885847"/>
          <c:h val="0.63031311023050662"/>
        </c:manualLayout>
      </c:layout>
      <c:barChart>
        <c:barDir val="col"/>
        <c:grouping val="clustered"/>
        <c:varyColors val="0"/>
        <c:ser>
          <c:idx val="0"/>
          <c:order val="0"/>
          <c:tx>
            <c:strRef>
              <c:f>阿托伐他汀联用!$B$6</c:f>
              <c:strCache>
                <c:ptCount val="1"/>
                <c:pt idx="0">
                  <c:v>ω-3脂肪酸+阿托伐他汀</c:v>
                </c:pt>
              </c:strCache>
            </c:strRef>
          </c:tx>
          <c:spPr>
            <a:solidFill>
              <a:schemeClr val="bg2">
                <a:lumMod val="50000"/>
              </a:schemeClr>
            </a:solidFill>
            <a:ln>
              <a:noFill/>
            </a:ln>
            <a:effectLst/>
          </c:spPr>
          <c:invertIfNegative val="0"/>
          <c:dLbls>
            <c:dLbl>
              <c:idx val="3"/>
              <c:layout>
                <c:manualLayout>
                  <c:x val="-7.7169237911242109E-3"/>
                  <c:y val="6.03327278682808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F6-481E-9D39-C479577B1FA2}"/>
                </c:ext>
              </c:extLst>
            </c:dLbl>
            <c:dLbl>
              <c:idx val="5"/>
              <c:layout>
                <c:manualLayout>
                  <c:x val="0"/>
                  <c:y val="1.8099818360484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F6-481E-9D39-C479577B1FA2}"/>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阿托伐他汀联用!$C$5:$H$5</c:f>
              <c:strCache>
                <c:ptCount val="6"/>
                <c:pt idx="0">
                  <c:v>非高密度
脂蛋白
胆固醇</c:v>
                </c:pt>
                <c:pt idx="1">
                  <c:v>总胆固醇</c:v>
                </c:pt>
                <c:pt idx="2">
                  <c:v>高密度
脂蛋白
胆固醇</c:v>
                </c:pt>
                <c:pt idx="3">
                  <c:v>低密度
脂蛋白
胆固醇</c:v>
                </c:pt>
                <c:pt idx="4">
                  <c:v>甘油三酯</c:v>
                </c:pt>
                <c:pt idx="5">
                  <c:v>极低密度
脂蛋白
胆固醇</c:v>
                </c:pt>
              </c:strCache>
            </c:strRef>
          </c:cat>
          <c:val>
            <c:numRef>
              <c:f>阿托伐他汀联用!$C$6:$H$6</c:f>
              <c:numCache>
                <c:formatCode>General</c:formatCode>
                <c:ptCount val="6"/>
                <c:pt idx="0">
                  <c:v>-40.200000000000003</c:v>
                </c:pt>
                <c:pt idx="1">
                  <c:v>-31.5</c:v>
                </c:pt>
                <c:pt idx="2">
                  <c:v>12.4</c:v>
                </c:pt>
                <c:pt idx="3">
                  <c:v>-29.3</c:v>
                </c:pt>
                <c:pt idx="4">
                  <c:v>-45.4</c:v>
                </c:pt>
                <c:pt idx="5">
                  <c:v>-54.3</c:v>
                </c:pt>
              </c:numCache>
            </c:numRef>
          </c:val>
          <c:extLst>
            <c:ext xmlns:c16="http://schemas.microsoft.com/office/drawing/2014/chart" uri="{C3380CC4-5D6E-409C-BE32-E72D297353CC}">
              <c16:uniqueId val="{00000000-3DF6-481E-9D39-C479577B1FA2}"/>
            </c:ext>
          </c:extLst>
        </c:ser>
        <c:ser>
          <c:idx val="1"/>
          <c:order val="1"/>
          <c:tx>
            <c:strRef>
              <c:f>阿托伐他汀联用!$B$7</c:f>
              <c:strCache>
                <c:ptCount val="1"/>
                <c:pt idx="0">
                  <c:v>安慰剂+阿托伐他汀</c:v>
                </c:pt>
              </c:strCache>
            </c:strRef>
          </c:tx>
          <c:spPr>
            <a:solidFill>
              <a:schemeClr val="accent4">
                <a:lumMod val="60000"/>
                <a:lumOff val="40000"/>
              </a:schemeClr>
            </a:solidFill>
            <a:ln>
              <a:noFill/>
            </a:ln>
            <a:effectLst/>
          </c:spPr>
          <c:invertIfNegative val="0"/>
          <c:dLbls>
            <c:dLbl>
              <c:idx val="0"/>
              <c:layout>
                <c:manualLayout>
                  <c:x val="5.7876928433430695E-3"/>
                  <c:y val="2.375304246782709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F6-481E-9D39-C479577B1FA2}"/>
                </c:ext>
              </c:extLst>
            </c:dLbl>
            <c:dLbl>
              <c:idx val="1"/>
              <c:layout>
                <c:manualLayout>
                  <c:x val="1.54338475822482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F6-481E-9D39-C479577B1FA2}"/>
                </c:ext>
              </c:extLst>
            </c:dLbl>
            <c:dLbl>
              <c:idx val="2"/>
              <c:layout>
                <c:manualLayout>
                  <c:x val="1.929230947781035E-3"/>
                  <c:y val="2.1116454753898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F6-481E-9D39-C479577B1FA2}"/>
                </c:ext>
              </c:extLst>
            </c:dLbl>
            <c:dLbl>
              <c:idx val="3"/>
              <c:layout>
                <c:manualLayout>
                  <c:x val="1.7363078530029243E-2"/>
                  <c:y val="-9.04967164981733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F6-481E-9D39-C479577B1FA2}"/>
                </c:ext>
              </c:extLst>
            </c:dLbl>
            <c:dLbl>
              <c:idx val="4"/>
              <c:layout>
                <c:manualLayout>
                  <c:x val="1.1575385686686068E-2"/>
                  <c:y val="-3.01663639341393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F6-481E-9D39-C479577B1FA2}"/>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阿托伐他汀联用!$C$5:$H$5</c:f>
              <c:strCache>
                <c:ptCount val="6"/>
                <c:pt idx="0">
                  <c:v>非高密度
脂蛋白
胆固醇</c:v>
                </c:pt>
                <c:pt idx="1">
                  <c:v>总胆固醇</c:v>
                </c:pt>
                <c:pt idx="2">
                  <c:v>高密度
脂蛋白
胆固醇</c:v>
                </c:pt>
                <c:pt idx="3">
                  <c:v>低密度
脂蛋白
胆固醇</c:v>
                </c:pt>
                <c:pt idx="4">
                  <c:v>甘油三酯</c:v>
                </c:pt>
                <c:pt idx="5">
                  <c:v>极低密度
脂蛋白
胆固醇</c:v>
                </c:pt>
              </c:strCache>
            </c:strRef>
          </c:cat>
          <c:val>
            <c:numRef>
              <c:f>阿托伐他汀联用!$C$7:$H$7</c:f>
              <c:numCache>
                <c:formatCode>General</c:formatCode>
                <c:ptCount val="6"/>
                <c:pt idx="0">
                  <c:v>-33.700000000000003</c:v>
                </c:pt>
                <c:pt idx="1">
                  <c:v>-27.4</c:v>
                </c:pt>
                <c:pt idx="2">
                  <c:v>10</c:v>
                </c:pt>
                <c:pt idx="3">
                  <c:v>-31.5</c:v>
                </c:pt>
                <c:pt idx="4">
                  <c:v>-26.9</c:v>
                </c:pt>
                <c:pt idx="5">
                  <c:v>-37</c:v>
                </c:pt>
              </c:numCache>
            </c:numRef>
          </c:val>
          <c:extLst>
            <c:ext xmlns:c16="http://schemas.microsoft.com/office/drawing/2014/chart" uri="{C3380CC4-5D6E-409C-BE32-E72D297353CC}">
              <c16:uniqueId val="{00000001-3DF6-481E-9D39-C479577B1FA2}"/>
            </c:ext>
          </c:extLst>
        </c:ser>
        <c:dLbls>
          <c:showLegendKey val="0"/>
          <c:showVal val="0"/>
          <c:showCatName val="0"/>
          <c:showSerName val="0"/>
          <c:showPercent val="0"/>
          <c:showBubbleSize val="0"/>
        </c:dLbls>
        <c:gapWidth val="103"/>
        <c:overlap val="-11"/>
        <c:axId val="1091224176"/>
        <c:axId val="1091223696"/>
      </c:barChart>
      <c:catAx>
        <c:axId val="1091224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091223696"/>
        <c:crosses val="autoZero"/>
        <c:auto val="1"/>
        <c:lblAlgn val="ctr"/>
        <c:lblOffset val="0"/>
        <c:noMultiLvlLbl val="0"/>
      </c:catAx>
      <c:valAx>
        <c:axId val="1091223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相较于基线的变化（</a:t>
                </a:r>
                <a:r>
                  <a:rPr lang="en-US"/>
                  <a:t>%</a:t>
                </a:r>
                <a:r>
                  <a:rPr lang="zh-CN"/>
                  <a:t>）</a:t>
                </a:r>
              </a:p>
            </c:rich>
          </c:tx>
          <c:layout>
            <c:manualLayout>
              <c:xMode val="edge"/>
              <c:yMode val="edge"/>
              <c:x val="1.8754859155507259E-2"/>
              <c:y val="0.2331874183934535"/>
            </c:manualLayout>
          </c:layout>
          <c:overlay val="0"/>
          <c:spPr>
            <a:noFill/>
            <a:ln>
              <a:noFill/>
            </a:ln>
            <a:effectLst/>
          </c:spPr>
          <c:txPr>
            <a:bodyPr rot="0" spcFirstLastPara="1" vertOverflow="ellipsis" vert="eaVert"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091224176"/>
        <c:crosses val="autoZero"/>
        <c:crossBetween val="between"/>
      </c:valAx>
      <c:spPr>
        <a:noFill/>
        <a:ln>
          <a:noFill/>
        </a:ln>
        <a:effectLst/>
      </c:spPr>
    </c:plotArea>
    <c:legend>
      <c:legendPos val="b"/>
      <c:layout>
        <c:manualLayout>
          <c:xMode val="edge"/>
          <c:yMode val="edge"/>
          <c:x val="0.58395724459640652"/>
          <c:y val="7.4869114797741637E-2"/>
          <c:w val="0.32962216838745206"/>
          <c:h val="0.136142747160907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sz="1200" b="0">
          <a:solidFill>
            <a:schemeClr val="tx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FA776-FFB3-42B6-A916-4C2818B411C2}" type="datetimeFigureOut">
              <a:rPr lang="zh-CN" altLang="en-US" smtClean="0"/>
              <a:t>2026/6/4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4D7F0-19B3-4B14-9C36-6BFBBE727D22}" type="slidenum">
              <a:rPr lang="zh-CN" altLang="en-US" smtClean="0"/>
              <a:t>‹#›</a:t>
            </a:fld>
            <a:endParaRPr lang="zh-CN" altLang="en-US"/>
          </a:p>
        </p:txBody>
      </p:sp>
    </p:spTree>
    <p:extLst>
      <p:ext uri="{BB962C8B-B14F-4D97-AF65-F5344CB8AC3E}">
        <p14:creationId xmlns:p14="http://schemas.microsoft.com/office/powerpoint/2010/main" val="408844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64D7F0-19B3-4B14-9C36-6BFBBE727D22}" type="slidenum">
              <a:rPr lang="zh-CN" altLang="en-US" smtClean="0"/>
              <a:t>2</a:t>
            </a:fld>
            <a:endParaRPr lang="zh-CN" altLang="en-US"/>
          </a:p>
        </p:txBody>
      </p:sp>
    </p:spTree>
    <p:extLst>
      <p:ext uri="{BB962C8B-B14F-4D97-AF65-F5344CB8AC3E}">
        <p14:creationId xmlns:p14="http://schemas.microsoft.com/office/powerpoint/2010/main" val="261273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0 w 12192000"/>
              <a:gd name="connsiteY0" fmla="*/ 0 h 6858000"/>
              <a:gd name="connsiteX1" fmla="*/ 10074279 w 12192000"/>
              <a:gd name="connsiteY1" fmla="*/ 0 h 6858000"/>
              <a:gd name="connsiteX2" fmla="*/ 9857830 w 12192000"/>
              <a:gd name="connsiteY2" fmla="*/ 10930 h 6858000"/>
              <a:gd name="connsiteX3" fmla="*/ 7956697 w 12192000"/>
              <a:gd name="connsiteY3" fmla="*/ 2117649 h 6858000"/>
              <a:gd name="connsiteX4" fmla="*/ 7956697 w 12192000"/>
              <a:gd name="connsiteY4" fmla="*/ 4740346 h 6858000"/>
              <a:gd name="connsiteX5" fmla="*/ 10074348 w 12192000"/>
              <a:gd name="connsiteY5" fmla="*/ 6857998 h 6858000"/>
              <a:gd name="connsiteX6" fmla="*/ 12192000 w 12192000"/>
              <a:gd name="connsiteY6" fmla="*/ 6857998 h 6858000"/>
              <a:gd name="connsiteX7" fmla="*/ 12192000 w 12192000"/>
              <a:gd name="connsiteY7" fmla="*/ 6858000 h 6858000"/>
              <a:gd name="connsiteX8" fmla="*/ 0 w 12192000"/>
              <a:gd name="connsiteY8" fmla="*/ 6858000 h 6858000"/>
            </a:gdLst>
            <a:ahLst/>
            <a:cxnLst/>
            <a:rect l="l" t="t" r="r" b="b"/>
            <a:pathLst>
              <a:path w="12192000" h="6858000">
                <a:moveTo>
                  <a:pt x="0" y="0"/>
                </a:moveTo>
                <a:lnTo>
                  <a:pt x="10074279" y="0"/>
                </a:lnTo>
                <a:lnTo>
                  <a:pt x="9857830" y="10930"/>
                </a:lnTo>
                <a:cubicBezTo>
                  <a:pt x="8789991" y="119375"/>
                  <a:pt x="7956697" y="1021198"/>
                  <a:pt x="7956697" y="2117649"/>
                </a:cubicBezTo>
                <a:lnTo>
                  <a:pt x="7956697" y="4740346"/>
                </a:lnTo>
                <a:cubicBezTo>
                  <a:pt x="7956697" y="5909893"/>
                  <a:pt x="8904802" y="6857998"/>
                  <a:pt x="10074348" y="6857998"/>
                </a:cubicBezTo>
                <a:lnTo>
                  <a:pt x="12192000" y="6857998"/>
                </a:lnTo>
                <a:lnTo>
                  <a:pt x="12192000" y="6858000"/>
                </a:lnTo>
                <a:lnTo>
                  <a:pt x="0" y="6858000"/>
                </a:lnTo>
                <a:close/>
              </a:path>
            </a:pathLst>
          </a:custGeom>
          <a:gradFill>
            <a:gsLst>
              <a:gs pos="36000">
                <a:schemeClr val="accent1">
                  <a:alpha val="100000"/>
                </a:schemeClr>
              </a:gs>
              <a:gs pos="100000">
                <a:schemeClr val="accent1">
                  <a:lumMod val="60000"/>
                  <a:lumOff val="40000"/>
                  <a:alpha val="10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63990" y="346635"/>
            <a:ext cx="11664020" cy="6170256"/>
          </a:xfrm>
          <a:prstGeom prst="roundRect">
            <a:avLst>
              <a:gd name="adj" fmla="val 4455"/>
            </a:avLst>
          </a:prstGeom>
          <a:solidFill>
            <a:schemeClr val="bg1"/>
          </a:solidFill>
          <a:ln w="12700" cap="sq">
            <a:noFill/>
            <a:miter/>
          </a:ln>
          <a:effectLst>
            <a:outerShdw blurRad="6350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51180" y="5938289"/>
            <a:ext cx="695854" cy="169886"/>
          </a:xfrm>
          <a:custGeom>
            <a:avLst/>
            <a:gdLst>
              <a:gd name="connsiteX0" fmla="*/ 531922 w 695854"/>
              <a:gd name="connsiteY0" fmla="*/ 0 h 169886"/>
              <a:gd name="connsiteX1" fmla="*/ 695854 w 695854"/>
              <a:gd name="connsiteY1" fmla="*/ 0 h 169886"/>
              <a:gd name="connsiteX2" fmla="*/ 645011 w 695854"/>
              <a:gd name="connsiteY2" fmla="*/ 169886 h 169886"/>
              <a:gd name="connsiteX3" fmla="*/ 481079 w 695854"/>
              <a:gd name="connsiteY3" fmla="*/ 169886 h 169886"/>
              <a:gd name="connsiteX4" fmla="*/ 333485 w 695854"/>
              <a:gd name="connsiteY4" fmla="*/ 0 h 169886"/>
              <a:gd name="connsiteX5" fmla="*/ 497417 w 695854"/>
              <a:gd name="connsiteY5" fmla="*/ 0 h 169886"/>
              <a:gd name="connsiteX6" fmla="*/ 446574 w 695854"/>
              <a:gd name="connsiteY6" fmla="*/ 169886 h 169886"/>
              <a:gd name="connsiteX7" fmla="*/ 282642 w 695854"/>
              <a:gd name="connsiteY7" fmla="*/ 169886 h 169886"/>
              <a:gd name="connsiteX8" fmla="*/ 42472 w 695854"/>
              <a:gd name="connsiteY8" fmla="*/ 0 h 169886"/>
              <a:gd name="connsiteX9" fmla="*/ 273050 w 695854"/>
              <a:gd name="connsiteY9" fmla="*/ 0 h 169886"/>
              <a:gd name="connsiteX10" fmla="*/ 230579 w 695854"/>
              <a:gd name="connsiteY10" fmla="*/ 169886 h 169886"/>
              <a:gd name="connsiteX11" fmla="*/ 0 w 695854"/>
              <a:gd name="connsiteY11" fmla="*/ 169886 h 169886"/>
            </a:gdLst>
            <a:ahLst/>
            <a:cxnLst/>
            <a:rect l="l" t="t" r="r" b="b"/>
            <a:pathLst>
              <a:path w="695854" h="169886">
                <a:moveTo>
                  <a:pt x="531922" y="0"/>
                </a:moveTo>
                <a:lnTo>
                  <a:pt x="695854" y="0"/>
                </a:lnTo>
                <a:lnTo>
                  <a:pt x="645011" y="169886"/>
                </a:lnTo>
                <a:lnTo>
                  <a:pt x="481079" y="169886"/>
                </a:lnTo>
                <a:close/>
                <a:moveTo>
                  <a:pt x="333485" y="0"/>
                </a:moveTo>
                <a:lnTo>
                  <a:pt x="497417" y="0"/>
                </a:lnTo>
                <a:lnTo>
                  <a:pt x="446574" y="169886"/>
                </a:lnTo>
                <a:lnTo>
                  <a:pt x="282642" y="169886"/>
                </a:lnTo>
                <a:close/>
                <a:moveTo>
                  <a:pt x="42472" y="0"/>
                </a:moveTo>
                <a:lnTo>
                  <a:pt x="273050" y="0"/>
                </a:lnTo>
                <a:lnTo>
                  <a:pt x="230579" y="169886"/>
                </a:lnTo>
                <a:lnTo>
                  <a:pt x="0" y="169886"/>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252783" y="5938289"/>
            <a:ext cx="6128406" cy="169886"/>
          </a:xfrm>
          <a:prstGeom prst="parallelogram">
            <a:avLst/>
          </a:prstGeom>
          <a:gradFill>
            <a:gsLst>
              <a:gs pos="30000">
                <a:schemeClr val="accent1"/>
              </a:gs>
              <a:gs pos="100000">
                <a:schemeClr val="accent1">
                  <a:lumMod val="20000"/>
                  <a:lumOff val="8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423651" y="1054580"/>
            <a:ext cx="4102307" cy="21896"/>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6200000">
            <a:off x="10934320" y="423408"/>
            <a:ext cx="284011" cy="1284241"/>
          </a:xfrm>
          <a:custGeom>
            <a:avLst/>
            <a:gdLst>
              <a:gd name="connsiteX0" fmla="*/ 284011 w 284011"/>
              <a:gd name="connsiteY0" fmla="*/ 1108243 h 1284241"/>
              <a:gd name="connsiteX1" fmla="*/ 284011 w 284011"/>
              <a:gd name="connsiteY1" fmla="*/ 1176228 h 1284241"/>
              <a:gd name="connsiteX2" fmla="*/ 265784 w 284011"/>
              <a:gd name="connsiteY2" fmla="*/ 1194455 h 1284241"/>
              <a:gd name="connsiteX3" fmla="*/ 194225 w 284011"/>
              <a:gd name="connsiteY3" fmla="*/ 1194455 h 1284241"/>
              <a:gd name="connsiteX4" fmla="*/ 194225 w 284011"/>
              <a:gd name="connsiteY4" fmla="*/ 1266014 h 1284241"/>
              <a:gd name="connsiteX5" fmla="*/ 175998 w 284011"/>
              <a:gd name="connsiteY5" fmla="*/ 1284241 h 1284241"/>
              <a:gd name="connsiteX6" fmla="*/ 108013 w 284011"/>
              <a:gd name="connsiteY6" fmla="*/ 1284241 h 1284241"/>
              <a:gd name="connsiteX7" fmla="*/ 89786 w 284011"/>
              <a:gd name="connsiteY7" fmla="*/ 1266014 h 1284241"/>
              <a:gd name="connsiteX8" fmla="*/ 89786 w 284011"/>
              <a:gd name="connsiteY8" fmla="*/ 1194455 h 1284241"/>
              <a:gd name="connsiteX9" fmla="*/ 18227 w 284011"/>
              <a:gd name="connsiteY9" fmla="*/ 1194455 h 1284241"/>
              <a:gd name="connsiteX10" fmla="*/ 0 w 284011"/>
              <a:gd name="connsiteY10" fmla="*/ 1176228 h 1284241"/>
              <a:gd name="connsiteX11" fmla="*/ 0 w 284011"/>
              <a:gd name="connsiteY11" fmla="*/ 1108243 h 1284241"/>
              <a:gd name="connsiteX12" fmla="*/ 18227 w 284011"/>
              <a:gd name="connsiteY12" fmla="*/ 1090016 h 1284241"/>
              <a:gd name="connsiteX13" fmla="*/ 89786 w 284011"/>
              <a:gd name="connsiteY13" fmla="*/ 1090016 h 1284241"/>
              <a:gd name="connsiteX14" fmla="*/ 89786 w 284011"/>
              <a:gd name="connsiteY14" fmla="*/ 1018457 h 1284241"/>
              <a:gd name="connsiteX15" fmla="*/ 108013 w 284011"/>
              <a:gd name="connsiteY15" fmla="*/ 1000230 h 1284241"/>
              <a:gd name="connsiteX16" fmla="*/ 175998 w 284011"/>
              <a:gd name="connsiteY16" fmla="*/ 1000230 h 1284241"/>
              <a:gd name="connsiteX17" fmla="*/ 194225 w 284011"/>
              <a:gd name="connsiteY17" fmla="*/ 1018457 h 1284241"/>
              <a:gd name="connsiteX18" fmla="*/ 194225 w 284011"/>
              <a:gd name="connsiteY18" fmla="*/ 1090016 h 1284241"/>
              <a:gd name="connsiteX19" fmla="*/ 265784 w 284011"/>
              <a:gd name="connsiteY19" fmla="*/ 1090016 h 1284241"/>
              <a:gd name="connsiteX20" fmla="*/ 284011 w 284011"/>
              <a:gd name="connsiteY20" fmla="*/ 1108243 h 1284241"/>
              <a:gd name="connsiteX21" fmla="*/ 284011 w 284011"/>
              <a:gd name="connsiteY21" fmla="*/ 608128 h 1284241"/>
              <a:gd name="connsiteX22" fmla="*/ 284011 w 284011"/>
              <a:gd name="connsiteY22" fmla="*/ 676113 h 1284241"/>
              <a:gd name="connsiteX23" fmla="*/ 265784 w 284011"/>
              <a:gd name="connsiteY23" fmla="*/ 694340 h 1284241"/>
              <a:gd name="connsiteX24" fmla="*/ 194225 w 284011"/>
              <a:gd name="connsiteY24" fmla="*/ 694340 h 1284241"/>
              <a:gd name="connsiteX25" fmla="*/ 194225 w 284011"/>
              <a:gd name="connsiteY25" fmla="*/ 765899 h 1284241"/>
              <a:gd name="connsiteX26" fmla="*/ 175998 w 284011"/>
              <a:gd name="connsiteY26" fmla="*/ 784126 h 1284241"/>
              <a:gd name="connsiteX27" fmla="*/ 108013 w 284011"/>
              <a:gd name="connsiteY27" fmla="*/ 784126 h 1284241"/>
              <a:gd name="connsiteX28" fmla="*/ 89786 w 284011"/>
              <a:gd name="connsiteY28" fmla="*/ 765899 h 1284241"/>
              <a:gd name="connsiteX29" fmla="*/ 89786 w 284011"/>
              <a:gd name="connsiteY29" fmla="*/ 694340 h 1284241"/>
              <a:gd name="connsiteX30" fmla="*/ 18227 w 284011"/>
              <a:gd name="connsiteY30" fmla="*/ 694340 h 1284241"/>
              <a:gd name="connsiteX31" fmla="*/ 0 w 284011"/>
              <a:gd name="connsiteY31" fmla="*/ 676113 h 1284241"/>
              <a:gd name="connsiteX32" fmla="*/ 0 w 284011"/>
              <a:gd name="connsiteY32" fmla="*/ 608128 h 1284241"/>
              <a:gd name="connsiteX33" fmla="*/ 18227 w 284011"/>
              <a:gd name="connsiteY33" fmla="*/ 589901 h 1284241"/>
              <a:gd name="connsiteX34" fmla="*/ 89786 w 284011"/>
              <a:gd name="connsiteY34" fmla="*/ 589901 h 1284241"/>
              <a:gd name="connsiteX35" fmla="*/ 89786 w 284011"/>
              <a:gd name="connsiteY35" fmla="*/ 518342 h 1284241"/>
              <a:gd name="connsiteX36" fmla="*/ 108013 w 284011"/>
              <a:gd name="connsiteY36" fmla="*/ 500115 h 1284241"/>
              <a:gd name="connsiteX37" fmla="*/ 175998 w 284011"/>
              <a:gd name="connsiteY37" fmla="*/ 500115 h 1284241"/>
              <a:gd name="connsiteX38" fmla="*/ 194225 w 284011"/>
              <a:gd name="connsiteY38" fmla="*/ 518342 h 1284241"/>
              <a:gd name="connsiteX39" fmla="*/ 194225 w 284011"/>
              <a:gd name="connsiteY39" fmla="*/ 589901 h 1284241"/>
              <a:gd name="connsiteX40" fmla="*/ 265784 w 284011"/>
              <a:gd name="connsiteY40" fmla="*/ 589901 h 1284241"/>
              <a:gd name="connsiteX41" fmla="*/ 284011 w 284011"/>
              <a:gd name="connsiteY41" fmla="*/ 608128 h 1284241"/>
              <a:gd name="connsiteX42" fmla="*/ 284011 w 284011"/>
              <a:gd name="connsiteY42" fmla="*/ 108013 h 1284241"/>
              <a:gd name="connsiteX43" fmla="*/ 284011 w 284011"/>
              <a:gd name="connsiteY43" fmla="*/ 175998 h 1284241"/>
              <a:gd name="connsiteX44" fmla="*/ 265784 w 284011"/>
              <a:gd name="connsiteY44" fmla="*/ 194225 h 1284241"/>
              <a:gd name="connsiteX45" fmla="*/ 194225 w 284011"/>
              <a:gd name="connsiteY45" fmla="*/ 194225 h 1284241"/>
              <a:gd name="connsiteX46" fmla="*/ 194225 w 284011"/>
              <a:gd name="connsiteY46" fmla="*/ 265784 h 1284241"/>
              <a:gd name="connsiteX47" fmla="*/ 175998 w 284011"/>
              <a:gd name="connsiteY47" fmla="*/ 284011 h 1284241"/>
              <a:gd name="connsiteX48" fmla="*/ 108013 w 284011"/>
              <a:gd name="connsiteY48" fmla="*/ 284011 h 1284241"/>
              <a:gd name="connsiteX49" fmla="*/ 89786 w 284011"/>
              <a:gd name="connsiteY49" fmla="*/ 265784 h 1284241"/>
              <a:gd name="connsiteX50" fmla="*/ 89786 w 284011"/>
              <a:gd name="connsiteY50" fmla="*/ 194225 h 1284241"/>
              <a:gd name="connsiteX51" fmla="*/ 18227 w 284011"/>
              <a:gd name="connsiteY51" fmla="*/ 194225 h 1284241"/>
              <a:gd name="connsiteX52" fmla="*/ 0 w 284011"/>
              <a:gd name="connsiteY52" fmla="*/ 175998 h 1284241"/>
              <a:gd name="connsiteX53" fmla="*/ 0 w 284011"/>
              <a:gd name="connsiteY53" fmla="*/ 108013 h 1284241"/>
              <a:gd name="connsiteX54" fmla="*/ 18227 w 284011"/>
              <a:gd name="connsiteY54" fmla="*/ 89786 h 1284241"/>
              <a:gd name="connsiteX55" fmla="*/ 89786 w 284011"/>
              <a:gd name="connsiteY55" fmla="*/ 89786 h 1284241"/>
              <a:gd name="connsiteX56" fmla="*/ 89786 w 284011"/>
              <a:gd name="connsiteY56" fmla="*/ 18227 h 1284241"/>
              <a:gd name="connsiteX57" fmla="*/ 108013 w 284011"/>
              <a:gd name="connsiteY57" fmla="*/ 0 h 1284241"/>
              <a:gd name="connsiteX58" fmla="*/ 175998 w 284011"/>
              <a:gd name="connsiteY58" fmla="*/ 0 h 1284241"/>
              <a:gd name="connsiteX59" fmla="*/ 194225 w 284011"/>
              <a:gd name="connsiteY59" fmla="*/ 18227 h 1284241"/>
              <a:gd name="connsiteX60" fmla="*/ 194225 w 284011"/>
              <a:gd name="connsiteY60" fmla="*/ 89786 h 1284241"/>
              <a:gd name="connsiteX61" fmla="*/ 265784 w 284011"/>
              <a:gd name="connsiteY61" fmla="*/ 89786 h 1284241"/>
              <a:gd name="connsiteX62" fmla="*/ 284011 w 284011"/>
              <a:gd name="connsiteY62" fmla="*/ 108013 h 1284241"/>
            </a:gdLst>
            <a:ahLst/>
            <a:cxnLst/>
            <a:rect l="l" t="t" r="r" b="b"/>
            <a:pathLst>
              <a:path w="284011" h="1284241">
                <a:moveTo>
                  <a:pt x="284011" y="1108243"/>
                </a:moveTo>
                <a:lnTo>
                  <a:pt x="284011" y="1176228"/>
                </a:lnTo>
                <a:cubicBezTo>
                  <a:pt x="284011" y="1186295"/>
                  <a:pt x="275851" y="1194455"/>
                  <a:pt x="265784" y="1194455"/>
                </a:cubicBezTo>
                <a:lnTo>
                  <a:pt x="194225" y="1194455"/>
                </a:lnTo>
                <a:lnTo>
                  <a:pt x="194225" y="1266014"/>
                </a:lnTo>
                <a:cubicBezTo>
                  <a:pt x="194225" y="1276081"/>
                  <a:pt x="186065" y="1284241"/>
                  <a:pt x="175998" y="1284241"/>
                </a:cubicBezTo>
                <a:lnTo>
                  <a:pt x="108013" y="1284241"/>
                </a:lnTo>
                <a:cubicBezTo>
                  <a:pt x="97946" y="1284241"/>
                  <a:pt x="89786" y="1276081"/>
                  <a:pt x="89786" y="1266014"/>
                </a:cubicBezTo>
                <a:lnTo>
                  <a:pt x="89786" y="1194455"/>
                </a:lnTo>
                <a:lnTo>
                  <a:pt x="18227" y="1194455"/>
                </a:lnTo>
                <a:cubicBezTo>
                  <a:pt x="8160" y="1194455"/>
                  <a:pt x="0" y="1186295"/>
                  <a:pt x="0" y="1176228"/>
                </a:cubicBezTo>
                <a:lnTo>
                  <a:pt x="0" y="1108243"/>
                </a:lnTo>
                <a:cubicBezTo>
                  <a:pt x="0" y="1098176"/>
                  <a:pt x="8160" y="1090016"/>
                  <a:pt x="18227" y="1090016"/>
                </a:cubicBezTo>
                <a:lnTo>
                  <a:pt x="89786" y="1090016"/>
                </a:lnTo>
                <a:lnTo>
                  <a:pt x="89786" y="1018457"/>
                </a:lnTo>
                <a:cubicBezTo>
                  <a:pt x="89786" y="1008390"/>
                  <a:pt x="97946" y="1000230"/>
                  <a:pt x="108013" y="1000230"/>
                </a:cubicBezTo>
                <a:lnTo>
                  <a:pt x="175998" y="1000230"/>
                </a:lnTo>
                <a:cubicBezTo>
                  <a:pt x="186065" y="1000230"/>
                  <a:pt x="194225" y="1008390"/>
                  <a:pt x="194225" y="1018457"/>
                </a:cubicBezTo>
                <a:lnTo>
                  <a:pt x="194225" y="1090016"/>
                </a:lnTo>
                <a:lnTo>
                  <a:pt x="265784" y="1090016"/>
                </a:lnTo>
                <a:cubicBezTo>
                  <a:pt x="275851" y="1090016"/>
                  <a:pt x="284011" y="1098176"/>
                  <a:pt x="284011" y="1108243"/>
                </a:cubicBezTo>
                <a:close/>
                <a:moveTo>
                  <a:pt x="284011" y="608128"/>
                </a:moveTo>
                <a:lnTo>
                  <a:pt x="284011" y="676113"/>
                </a:lnTo>
                <a:cubicBezTo>
                  <a:pt x="284011" y="686180"/>
                  <a:pt x="275851" y="694340"/>
                  <a:pt x="265784" y="694340"/>
                </a:cubicBezTo>
                <a:lnTo>
                  <a:pt x="194225" y="694340"/>
                </a:lnTo>
                <a:lnTo>
                  <a:pt x="194225" y="765899"/>
                </a:lnTo>
                <a:cubicBezTo>
                  <a:pt x="194225" y="775966"/>
                  <a:pt x="186065" y="784126"/>
                  <a:pt x="175998" y="784126"/>
                </a:cubicBezTo>
                <a:lnTo>
                  <a:pt x="108013" y="784126"/>
                </a:lnTo>
                <a:cubicBezTo>
                  <a:pt x="97946" y="784126"/>
                  <a:pt x="89786" y="775966"/>
                  <a:pt x="89786" y="765899"/>
                </a:cubicBezTo>
                <a:lnTo>
                  <a:pt x="89786" y="694340"/>
                </a:lnTo>
                <a:lnTo>
                  <a:pt x="18227" y="694340"/>
                </a:lnTo>
                <a:cubicBezTo>
                  <a:pt x="8160" y="694340"/>
                  <a:pt x="0" y="686180"/>
                  <a:pt x="0" y="676113"/>
                </a:cubicBezTo>
                <a:lnTo>
                  <a:pt x="0" y="608128"/>
                </a:lnTo>
                <a:cubicBezTo>
                  <a:pt x="0" y="598061"/>
                  <a:pt x="8160" y="589901"/>
                  <a:pt x="18227" y="589901"/>
                </a:cubicBezTo>
                <a:lnTo>
                  <a:pt x="89786" y="589901"/>
                </a:lnTo>
                <a:lnTo>
                  <a:pt x="89786" y="518342"/>
                </a:lnTo>
                <a:cubicBezTo>
                  <a:pt x="89786" y="508275"/>
                  <a:pt x="97946" y="500115"/>
                  <a:pt x="108013" y="500115"/>
                </a:cubicBezTo>
                <a:lnTo>
                  <a:pt x="175998" y="500115"/>
                </a:lnTo>
                <a:cubicBezTo>
                  <a:pt x="186065" y="500115"/>
                  <a:pt x="194225" y="508275"/>
                  <a:pt x="194225" y="518342"/>
                </a:cubicBezTo>
                <a:lnTo>
                  <a:pt x="194225" y="589901"/>
                </a:lnTo>
                <a:lnTo>
                  <a:pt x="265784" y="589901"/>
                </a:lnTo>
                <a:cubicBezTo>
                  <a:pt x="275851" y="589901"/>
                  <a:pt x="284011" y="598061"/>
                  <a:pt x="284011" y="608128"/>
                </a:cubicBezTo>
                <a:close/>
                <a:moveTo>
                  <a:pt x="284011" y="108013"/>
                </a:moveTo>
                <a:lnTo>
                  <a:pt x="284011" y="175998"/>
                </a:lnTo>
                <a:cubicBezTo>
                  <a:pt x="284011" y="186065"/>
                  <a:pt x="275851" y="194225"/>
                  <a:pt x="265784" y="194225"/>
                </a:cubicBezTo>
                <a:lnTo>
                  <a:pt x="194225" y="194225"/>
                </a:lnTo>
                <a:lnTo>
                  <a:pt x="194225" y="265784"/>
                </a:lnTo>
                <a:cubicBezTo>
                  <a:pt x="194225" y="275851"/>
                  <a:pt x="186065" y="284011"/>
                  <a:pt x="175998" y="284011"/>
                </a:cubicBezTo>
                <a:lnTo>
                  <a:pt x="108013" y="284011"/>
                </a:lnTo>
                <a:cubicBezTo>
                  <a:pt x="97946" y="284011"/>
                  <a:pt x="89786" y="275851"/>
                  <a:pt x="89786" y="265784"/>
                </a:cubicBezTo>
                <a:lnTo>
                  <a:pt x="89786" y="194225"/>
                </a:lnTo>
                <a:lnTo>
                  <a:pt x="18227" y="194225"/>
                </a:lnTo>
                <a:cubicBezTo>
                  <a:pt x="8160" y="194225"/>
                  <a:pt x="0" y="186065"/>
                  <a:pt x="0" y="175998"/>
                </a:cubicBezTo>
                <a:lnTo>
                  <a:pt x="0" y="108013"/>
                </a:lnTo>
                <a:cubicBezTo>
                  <a:pt x="0" y="97946"/>
                  <a:pt x="8160" y="89786"/>
                  <a:pt x="18227" y="89786"/>
                </a:cubicBezTo>
                <a:lnTo>
                  <a:pt x="89786" y="89786"/>
                </a:lnTo>
                <a:lnTo>
                  <a:pt x="89786" y="18227"/>
                </a:lnTo>
                <a:cubicBezTo>
                  <a:pt x="89786" y="8160"/>
                  <a:pt x="97946" y="0"/>
                  <a:pt x="108013" y="0"/>
                </a:cubicBezTo>
                <a:lnTo>
                  <a:pt x="175998" y="0"/>
                </a:lnTo>
                <a:cubicBezTo>
                  <a:pt x="186065" y="0"/>
                  <a:pt x="194225" y="8160"/>
                  <a:pt x="194225" y="18227"/>
                </a:cubicBezTo>
                <a:lnTo>
                  <a:pt x="194225" y="89786"/>
                </a:lnTo>
                <a:lnTo>
                  <a:pt x="265784" y="89786"/>
                </a:lnTo>
                <a:cubicBezTo>
                  <a:pt x="275851" y="89786"/>
                  <a:pt x="284011" y="97946"/>
                  <a:pt x="284011" y="108013"/>
                </a:cubicBezTo>
                <a:close/>
              </a:path>
            </a:pathLst>
          </a:cu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0169460" y="5801656"/>
            <a:ext cx="524982" cy="524982"/>
          </a:xfrm>
          <a:prstGeom prst="donut">
            <a:avLst>
              <a:gd name="adj" fmla="val 25465"/>
            </a:avLst>
          </a:prstGeom>
          <a:solidFill>
            <a:schemeClr val="accent1">
              <a:lumMod val="20000"/>
              <a:lumOff val="80000"/>
              <a:alpha val="3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45144" y="627163"/>
            <a:ext cx="743192" cy="743192"/>
          </a:xfrm>
          <a:prstGeom prst="donut">
            <a:avLst>
              <a:gd name="adj" fmla="val 25465"/>
            </a:avLst>
          </a:prstGeom>
          <a:solidFill>
            <a:schemeClr val="accent1">
              <a:lumMod val="20000"/>
              <a:lumOff val="80000"/>
              <a:alpha val="37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0753318" y="5049643"/>
            <a:ext cx="765503" cy="765503"/>
          </a:xfrm>
          <a:prstGeom prst="donut">
            <a:avLst>
              <a:gd name="adj" fmla="val 25465"/>
            </a:avLst>
          </a:prstGeom>
          <a:solidFill>
            <a:schemeClr val="accent1">
              <a:lumMod val="20000"/>
              <a:lumOff val="80000"/>
              <a:alpha val="25000"/>
            </a:schemeClr>
          </a:solidFill>
          <a:ln w="12700" cap="sq">
            <a:noFill/>
            <a:miter/>
          </a:ln>
          <a:effectLst/>
        </p:spPr>
        <p:txBody>
          <a:bodyPr vert="horz" wrap="square" lIns="95098" tIns="47549" rIns="95098" bIns="47549" rtlCol="0" anchor="ctr"/>
          <a:lstStyle/>
          <a:p>
            <a:pPr algn="ctr">
              <a:lnSpc>
                <a:spcPct val="110000"/>
              </a:lnSpc>
            </a:pPr>
            <a:endParaRPr kumimoji="1" lang="zh-CN" altLang="en-US"/>
          </a:p>
        </p:txBody>
      </p:sp>
      <p:sp>
        <p:nvSpPr>
          <p:cNvPr id="18" name="标题 1"/>
          <p:cNvSpPr txBox="1"/>
          <p:nvPr/>
        </p:nvSpPr>
        <p:spPr>
          <a:xfrm>
            <a:off x="1513316" y="454178"/>
            <a:ext cx="352272" cy="352272"/>
          </a:xfrm>
          <a:prstGeom prst="donut">
            <a:avLst>
              <a:gd name="adj" fmla="val 25465"/>
            </a:avLst>
          </a:prstGeom>
          <a:solidFill>
            <a:schemeClr val="accent1">
              <a:lumMod val="20000"/>
              <a:lumOff val="80000"/>
              <a:alpha val="37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874375" y="5932219"/>
            <a:ext cx="638175" cy="291571"/>
          </a:xfrm>
          <a:custGeom>
            <a:avLst/>
            <a:gdLst>
              <a:gd name="connsiteX0" fmla="*/ 125413 w 638175"/>
              <a:gd name="connsiteY0" fmla="*/ 0 h 291571"/>
              <a:gd name="connsiteX1" fmla="*/ 0 w 638175"/>
              <a:gd name="connsiteY1" fmla="*/ 0 h 291571"/>
              <a:gd name="connsiteX2" fmla="*/ 125413 w 638175"/>
              <a:gd name="connsiteY2" fmla="*/ 145786 h 291571"/>
              <a:gd name="connsiteX3" fmla="*/ 0 w 638175"/>
              <a:gd name="connsiteY3" fmla="*/ 291571 h 291571"/>
              <a:gd name="connsiteX4" fmla="*/ 125413 w 638175"/>
              <a:gd name="connsiteY4" fmla="*/ 291571 h 291571"/>
              <a:gd name="connsiteX5" fmla="*/ 250825 w 638175"/>
              <a:gd name="connsiteY5" fmla="*/ 145786 h 291571"/>
              <a:gd name="connsiteX6" fmla="*/ 319088 w 638175"/>
              <a:gd name="connsiteY6" fmla="*/ 0 h 291571"/>
              <a:gd name="connsiteX7" fmla="*/ 193675 w 638175"/>
              <a:gd name="connsiteY7" fmla="*/ 0 h 291571"/>
              <a:gd name="connsiteX8" fmla="*/ 319088 w 638175"/>
              <a:gd name="connsiteY8" fmla="*/ 145786 h 291571"/>
              <a:gd name="connsiteX9" fmla="*/ 193675 w 638175"/>
              <a:gd name="connsiteY9" fmla="*/ 291571 h 291571"/>
              <a:gd name="connsiteX10" fmla="*/ 319088 w 638175"/>
              <a:gd name="connsiteY10" fmla="*/ 291571 h 291571"/>
              <a:gd name="connsiteX11" fmla="*/ 444500 w 638175"/>
              <a:gd name="connsiteY11" fmla="*/ 145786 h 291571"/>
              <a:gd name="connsiteX12" fmla="*/ 512763 w 638175"/>
              <a:gd name="connsiteY12" fmla="*/ 0 h 291571"/>
              <a:gd name="connsiteX13" fmla="*/ 387350 w 638175"/>
              <a:gd name="connsiteY13" fmla="*/ 0 h 291571"/>
              <a:gd name="connsiteX14" fmla="*/ 512763 w 638175"/>
              <a:gd name="connsiteY14" fmla="*/ 145786 h 291571"/>
              <a:gd name="connsiteX15" fmla="*/ 387350 w 638175"/>
              <a:gd name="connsiteY15" fmla="*/ 291571 h 291571"/>
              <a:gd name="connsiteX16" fmla="*/ 512763 w 638175"/>
              <a:gd name="connsiteY16" fmla="*/ 291571 h 291571"/>
              <a:gd name="connsiteX17" fmla="*/ 638175 w 638175"/>
              <a:gd name="connsiteY17" fmla="*/ 145786 h 291571"/>
            </a:gdLst>
            <a:ahLst/>
            <a:cxnLst/>
            <a:rect l="l" t="t" r="r" b="b"/>
            <a:pathLst>
              <a:path w="638175" h="291571">
                <a:moveTo>
                  <a:pt x="125413" y="0"/>
                </a:moveTo>
                <a:lnTo>
                  <a:pt x="0" y="0"/>
                </a:lnTo>
                <a:lnTo>
                  <a:pt x="125413" y="145786"/>
                </a:lnTo>
                <a:lnTo>
                  <a:pt x="0" y="291571"/>
                </a:lnTo>
                <a:lnTo>
                  <a:pt x="125413" y="291571"/>
                </a:lnTo>
                <a:lnTo>
                  <a:pt x="250825" y="145786"/>
                </a:lnTo>
                <a:close/>
                <a:moveTo>
                  <a:pt x="319088" y="0"/>
                </a:moveTo>
                <a:lnTo>
                  <a:pt x="193675" y="0"/>
                </a:lnTo>
                <a:lnTo>
                  <a:pt x="319088" y="145786"/>
                </a:lnTo>
                <a:lnTo>
                  <a:pt x="193675" y="291571"/>
                </a:lnTo>
                <a:lnTo>
                  <a:pt x="319088" y="291571"/>
                </a:lnTo>
                <a:lnTo>
                  <a:pt x="444500" y="145786"/>
                </a:lnTo>
                <a:close/>
                <a:moveTo>
                  <a:pt x="512763" y="0"/>
                </a:moveTo>
                <a:lnTo>
                  <a:pt x="387350" y="0"/>
                </a:lnTo>
                <a:lnTo>
                  <a:pt x="512763" y="145786"/>
                </a:lnTo>
                <a:lnTo>
                  <a:pt x="387350" y="291571"/>
                </a:lnTo>
                <a:lnTo>
                  <a:pt x="512763" y="291571"/>
                </a:lnTo>
                <a:lnTo>
                  <a:pt x="638175" y="145786"/>
                </a:lnTo>
                <a:close/>
              </a:path>
            </a:pathLst>
          </a:custGeom>
          <a:solidFill>
            <a:schemeClr val="accent1"/>
          </a:solidFill>
          <a:ln w="12700" cap="sq">
            <a:noFill/>
            <a:miter/>
          </a:ln>
          <a:effectLst>
            <a:outerShdw blurRad="63500" dist="25400" algn="l"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flipV="1">
            <a:off x="2232218" y="690787"/>
            <a:ext cx="287335" cy="278065"/>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a:effectLst/>
        </p:spPr>
        <p:txBody>
          <a:bodyPr vert="horz" wrap="square" lIns="95098" tIns="47549" rIns="95098" bIns="47549" rtlCol="0" anchor="ctr"/>
          <a:lstStyle/>
          <a:p>
            <a:pPr algn="l">
              <a:lnSpc>
                <a:spcPct val="100000"/>
              </a:lnSpc>
            </a:pPr>
            <a:endParaRPr kumimoji="1" lang="zh-CN" altLang="en-US"/>
          </a:p>
        </p:txBody>
      </p:sp>
      <p:sp>
        <p:nvSpPr>
          <p:cNvPr id="26" name="标题 1"/>
          <p:cNvSpPr txBox="1"/>
          <p:nvPr/>
        </p:nvSpPr>
        <p:spPr>
          <a:xfrm>
            <a:off x="2247809" y="2097357"/>
            <a:ext cx="7696382" cy="2178378"/>
          </a:xfrm>
          <a:prstGeom prst="rect">
            <a:avLst/>
          </a:prstGeom>
          <a:noFill/>
          <a:ln>
            <a:noFill/>
          </a:ln>
        </p:spPr>
        <p:txBody>
          <a:bodyPr vert="horz" wrap="square" lIns="0" tIns="0" rIns="0" bIns="0" rtlCol="0" anchor="t"/>
          <a:lstStyle/>
          <a:p>
            <a:pPr>
              <a:lnSpc>
                <a:spcPct val="130000"/>
              </a:lnSpc>
            </a:pPr>
            <a:r>
              <a:rPr kumimoji="1" lang="en-US" altLang="zh-CN"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rPr>
              <a:t>ω-3</a:t>
            </a:r>
            <a:r>
              <a:rPr kumimoji="1" lang="zh-CN" altLang="en-US"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rPr>
              <a:t>脂肪酸乙酯</a:t>
            </a:r>
            <a:r>
              <a:rPr kumimoji="1" lang="en-US" altLang="zh-CN"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rPr>
              <a:t>90</a:t>
            </a:r>
            <a:r>
              <a:rPr kumimoji="1" lang="zh-CN" altLang="en-US"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rPr>
              <a:t>软胶囊</a:t>
            </a:r>
            <a:endParaRPr kumimoji="1" lang="en-US" altLang="zh-CN"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endParaRPr>
          </a:p>
          <a:p>
            <a:pPr algn="ctr">
              <a:lnSpc>
                <a:spcPct val="130000"/>
              </a:lnSpc>
            </a:pPr>
            <a:r>
              <a:rPr kumimoji="1" lang="zh-CN" altLang="en-US" sz="5400" b="1" dirty="0">
                <a:ln w="12700">
                  <a:noFill/>
                </a:ln>
                <a:solidFill>
                  <a:srgbClr val="0664C2"/>
                </a:solidFill>
                <a:latin typeface="微软雅黑" panose="020B0503020204020204" pitchFamily="34" charset="-122"/>
                <a:ea typeface="微软雅黑" panose="020B0503020204020204" pitchFamily="34" charset="-122"/>
                <a:cs typeface="思源黑体 CN Bold" panose="020B0800000000000000" charset="-122"/>
              </a:rPr>
              <a:t>欣复尔</a:t>
            </a:r>
            <a:r>
              <a:rPr lang="en-US" altLang="zh-CN" sz="5400" b="1" spc="-300" baseline="30000" dirty="0">
                <a:solidFill>
                  <a:srgbClr val="0664C2"/>
                </a:solidFill>
                <a:latin typeface="微软雅黑" panose="020B0503020204020204" pitchFamily="34" charset="-122"/>
                <a:ea typeface="微软雅黑" panose="020B0503020204020204" pitchFamily="34" charset="-122"/>
              </a:rPr>
              <a:t>®️</a:t>
            </a:r>
            <a:endParaRPr lang="zh-CN" altLang="en-US" sz="5400" b="1" spc="-300" baseline="30000" dirty="0">
              <a:solidFill>
                <a:srgbClr val="0664C2"/>
              </a:solidFill>
              <a:latin typeface="微软雅黑" panose="020B0503020204020204" pitchFamily="34" charset="-122"/>
              <a:ea typeface="微软雅黑" panose="020B0503020204020204" pitchFamily="34" charset="-122"/>
            </a:endParaRPr>
          </a:p>
          <a:p>
            <a:pPr>
              <a:lnSpc>
                <a:spcPct val="130000"/>
              </a:lnSpc>
            </a:pPr>
            <a:endParaRPr kumimoji="1" lang="en-US" altLang="zh-CN" sz="5400" b="1" dirty="0">
              <a:ln w="12700">
                <a:noFill/>
              </a:ln>
              <a:solidFill>
                <a:srgbClr val="000000">
                  <a:alpha val="100000"/>
                </a:srgbClr>
              </a:solidFill>
              <a:latin typeface="微软雅黑" panose="020B0503020204020204" pitchFamily="34" charset="-122"/>
              <a:ea typeface="微软雅黑" panose="020B0503020204020204" pitchFamily="34" charset="-122"/>
              <a:cs typeface="思源黑体 CN Bold" panose="020B0800000000000000" charset="-122"/>
            </a:endParaRPr>
          </a:p>
        </p:txBody>
      </p:sp>
      <p:sp>
        <p:nvSpPr>
          <p:cNvPr id="35" name="标题 1"/>
          <p:cNvSpPr txBox="1"/>
          <p:nvPr/>
        </p:nvSpPr>
        <p:spPr>
          <a:xfrm>
            <a:off x="850084" y="4677352"/>
            <a:ext cx="162918" cy="17647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37" name="标题 1"/>
          <p:cNvSpPr txBox="1"/>
          <p:nvPr/>
        </p:nvSpPr>
        <p:spPr>
          <a:xfrm>
            <a:off x="3160700" y="4684451"/>
            <a:ext cx="156063" cy="162280"/>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grpSp>
        <p:nvGrpSpPr>
          <p:cNvPr id="7" name="组合 6">
            <a:extLst>
              <a:ext uri="{FF2B5EF4-FFF2-40B4-BE49-F238E27FC236}">
                <a16:creationId xmlns:a16="http://schemas.microsoft.com/office/drawing/2014/main" id="{DCB005CE-950D-4DDB-12DB-8A02248C6669}"/>
              </a:ext>
            </a:extLst>
          </p:cNvPr>
          <p:cNvGrpSpPr/>
          <p:nvPr/>
        </p:nvGrpSpPr>
        <p:grpSpPr>
          <a:xfrm>
            <a:off x="3679709" y="4884737"/>
            <a:ext cx="4832581" cy="678492"/>
            <a:chOff x="887598" y="2285891"/>
            <a:chExt cx="2833355" cy="708100"/>
          </a:xfrm>
        </p:grpSpPr>
        <p:sp>
          <p:nvSpPr>
            <p:cNvPr id="3" name="标题 1">
              <a:extLst>
                <a:ext uri="{FF2B5EF4-FFF2-40B4-BE49-F238E27FC236}">
                  <a16:creationId xmlns:a16="http://schemas.microsoft.com/office/drawing/2014/main" id="{EE98A59C-7F38-B85C-EB81-4D2501F6D189}"/>
                </a:ext>
              </a:extLst>
            </p:cNvPr>
            <p:cNvSpPr txBox="1"/>
            <p:nvPr/>
          </p:nvSpPr>
          <p:spPr>
            <a:xfrm>
              <a:off x="922305" y="2317921"/>
              <a:ext cx="2776641" cy="616045"/>
            </a:xfrm>
            <a:prstGeom prst="roundRect">
              <a:avLst>
                <a:gd name="adj" fmla="val 50000"/>
              </a:avLst>
            </a:prstGeom>
            <a:gradFill>
              <a:gsLst>
                <a:gs pos="0">
                  <a:schemeClr val="bg1"/>
                </a:gs>
                <a:gs pos="100000">
                  <a:schemeClr val="accent1">
                    <a:lumMod val="20000"/>
                    <a:lumOff val="80000"/>
                  </a:schemeClr>
                </a:gs>
              </a:gsLst>
              <a:lin ang="13500000" scaled="0"/>
            </a:gradFill>
            <a:ln w="15599" cap="sq">
              <a:solidFill>
                <a:schemeClr val="accent1"/>
              </a:solidFill>
              <a:miter/>
            </a:ln>
            <a:effectLst>
              <a:outerShdw blurRad="63806" dist="42538" dir="2700017"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latin typeface="黑体" panose="02010609060101010101" pitchFamily="49" charset="-122"/>
                <a:ea typeface="黑体" panose="02010609060101010101" pitchFamily="49" charset="-122"/>
              </a:endParaRPr>
            </a:p>
          </p:txBody>
        </p:sp>
        <p:sp>
          <p:nvSpPr>
            <p:cNvPr id="5" name="标题 1">
              <a:extLst>
                <a:ext uri="{FF2B5EF4-FFF2-40B4-BE49-F238E27FC236}">
                  <a16:creationId xmlns:a16="http://schemas.microsoft.com/office/drawing/2014/main" id="{8BDE474B-2BF0-EF12-03FC-AA62620A1D6B}"/>
                </a:ext>
              </a:extLst>
            </p:cNvPr>
            <p:cNvSpPr txBox="1"/>
            <p:nvPr/>
          </p:nvSpPr>
          <p:spPr>
            <a:xfrm>
              <a:off x="887598" y="2371346"/>
              <a:ext cx="2833355" cy="622645"/>
            </a:xfrm>
            <a:prstGeom prst="roundRect">
              <a:avLst>
                <a:gd name="adj" fmla="val 50000"/>
              </a:avLst>
            </a:prstGeom>
            <a:noFill/>
            <a:ln w="15950" cap="sq">
              <a:gradFill>
                <a:gsLst>
                  <a:gs pos="43000">
                    <a:schemeClr val="bg1">
                      <a:alpha val="0"/>
                    </a:schemeClr>
                  </a:gs>
                  <a:gs pos="55000">
                    <a:schemeClr val="accent1">
                      <a:alpha val="100000"/>
                    </a:schemeClr>
                  </a:gs>
                </a:gsLst>
                <a:lin ang="5400000" scaled="0"/>
              </a:gradFill>
              <a:miter/>
            </a:ln>
            <a:effectLst>
              <a:outerShdw blurRad="66999" dist="44661" dir="2700014"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latin typeface="黑体" panose="02010609060101010101" pitchFamily="49" charset="-122"/>
                <a:ea typeface="黑体" panose="02010609060101010101" pitchFamily="49" charset="-122"/>
              </a:endParaRPr>
            </a:p>
          </p:txBody>
        </p:sp>
        <p:sp>
          <p:nvSpPr>
            <p:cNvPr id="6" name="标题 1">
              <a:extLst>
                <a:ext uri="{FF2B5EF4-FFF2-40B4-BE49-F238E27FC236}">
                  <a16:creationId xmlns:a16="http://schemas.microsoft.com/office/drawing/2014/main" id="{042CD5A1-CFAF-A6C9-D84A-F2E4CDE09FE5}"/>
                </a:ext>
              </a:extLst>
            </p:cNvPr>
            <p:cNvSpPr txBox="1"/>
            <p:nvPr/>
          </p:nvSpPr>
          <p:spPr>
            <a:xfrm>
              <a:off x="1094344" y="2285891"/>
              <a:ext cx="2419862" cy="590732"/>
            </a:xfrm>
            <a:prstGeom prst="rect">
              <a:avLst/>
            </a:prstGeom>
            <a:noFill/>
            <a:ln cap="sq">
              <a:noFill/>
            </a:ln>
          </p:spPr>
          <p:txBody>
            <a:bodyPr vert="horz" wrap="square" lIns="91440" tIns="45720" rIns="91440" bIns="45720" rtlCol="0" anchor="ctr"/>
            <a:lstStyle/>
            <a:p>
              <a:pPr algn="ctr">
                <a:lnSpc>
                  <a:spcPct val="130000"/>
                </a:lnSpc>
              </a:pPr>
              <a:r>
                <a:rPr kumimoji="1" lang="zh-CN" altLang="en-US" sz="2400" b="1" dirty="0">
                  <a:ln w="12700">
                    <a:noFill/>
                  </a:ln>
                  <a:solidFill>
                    <a:srgbClr val="000000">
                      <a:alpha val="100000"/>
                    </a:srgbClr>
                  </a:solidFill>
                  <a:latin typeface="微软雅黑" panose="020B0503020204020204" pitchFamily="34" charset="-122"/>
                  <a:ea typeface="微软雅黑" panose="020B0503020204020204" pitchFamily="34" charset="-122"/>
                  <a:cs typeface="思源黑体 CN Bold" panose="020B0800000000000000" charset="-122"/>
                </a:rPr>
                <a:t>北京双鹭药业股份有限公司</a:t>
              </a:r>
              <a:endParaRPr kumimoji="1" lang="zh-CN" altLang="en-US" sz="2400" b="1" dirty="0">
                <a:latin typeface="微软雅黑" panose="020B0503020204020204" pitchFamily="34" charset="-122"/>
                <a:ea typeface="微软雅黑" panose="020B0503020204020204" pitchFamily="34" charset="-122"/>
              </a:endParaRPr>
            </a:p>
          </p:txBody>
        </p:sp>
      </p:grpSp>
      <p:pic>
        <p:nvPicPr>
          <p:cNvPr id="16" name="图片 15">
            <a:extLst>
              <a:ext uri="{FF2B5EF4-FFF2-40B4-BE49-F238E27FC236}">
                <a16:creationId xmlns:a16="http://schemas.microsoft.com/office/drawing/2014/main" id="{10B045CE-47B1-5DBE-E557-8BC2F84B4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75D8-AD94-8CF8-BB13-41806C5F9B57}"/>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F9272118-4AB2-7135-1F39-E0F6B8771622}"/>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a:extLst>
              <a:ext uri="{FF2B5EF4-FFF2-40B4-BE49-F238E27FC236}">
                <a16:creationId xmlns:a16="http://schemas.microsoft.com/office/drawing/2014/main" id="{66121141-10DE-7888-268A-136FA8E60E17}"/>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05.</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公平性</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BD1AEF49-874C-4125-0F87-6CC73ED93398}"/>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3A33EB68-05AF-0F72-726C-C5D0E0156A3A}"/>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2235490C-04F5-6101-DF6F-28AFD1343608}"/>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37A4618D-D0F5-8122-0921-1C8389865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
        <p:nvSpPr>
          <p:cNvPr id="2" name="文本框 1">
            <a:extLst>
              <a:ext uri="{FF2B5EF4-FFF2-40B4-BE49-F238E27FC236}">
                <a16:creationId xmlns:a16="http://schemas.microsoft.com/office/drawing/2014/main" id="{79D6B611-A4BE-27C5-076A-A2CEE41AD7E2}"/>
              </a:ext>
            </a:extLst>
          </p:cNvPr>
          <p:cNvSpPr txBox="1"/>
          <p:nvPr/>
        </p:nvSpPr>
        <p:spPr>
          <a:xfrm>
            <a:off x="0" y="6519446"/>
            <a:ext cx="12192000" cy="33855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a:t>
            </a:r>
            <a:r>
              <a:rPr lang="zh-CN" altLang="en-US" sz="800" dirty="0">
                <a:latin typeface="微软雅黑" panose="020B0503020204020204" pitchFamily="34" charset="-122"/>
                <a:ea typeface="微软雅黑" panose="020B0503020204020204" pitchFamily="34" charset="-122"/>
              </a:rPr>
              <a:t>高甘油三酯血症临床管理多学科专家共识工作组。高甘油三酯血症临床管理多学科专家共识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中国循环杂志，</a:t>
            </a:r>
            <a:r>
              <a:rPr lang="en-US" altLang="zh-CN" sz="800" dirty="0">
                <a:latin typeface="微软雅黑" panose="020B0503020204020204" pitchFamily="34" charset="-122"/>
                <a:ea typeface="微软雅黑" panose="020B0503020204020204" pitchFamily="34" charset="-122"/>
              </a:rPr>
              <a:t>2023, 38 (6): 621-633.</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[2]</a:t>
            </a:r>
            <a:r>
              <a:rPr lang="zh-CN" altLang="en-US" sz="800" dirty="0">
                <a:latin typeface="微软雅黑" panose="020B0503020204020204" pitchFamily="34" charset="-122"/>
                <a:ea typeface="微软雅黑" panose="020B0503020204020204" pitchFamily="34" charset="-122"/>
              </a:rPr>
              <a:t>国家心血管病中心。中国心血管健康与疾病报告 </a:t>
            </a:r>
            <a:r>
              <a:rPr lang="en-US" altLang="zh-CN" sz="800" dirty="0">
                <a:latin typeface="微软雅黑" panose="020B0503020204020204" pitchFamily="34" charset="-122"/>
                <a:ea typeface="微软雅黑" panose="020B0503020204020204" pitchFamily="34" charset="-122"/>
              </a:rPr>
              <a:t>2024 [M]. </a:t>
            </a:r>
            <a:r>
              <a:rPr lang="zh-CN" altLang="en-US" sz="800" dirty="0">
                <a:latin typeface="微软雅黑" panose="020B0503020204020204" pitchFamily="34" charset="-122"/>
                <a:ea typeface="微软雅黑" panose="020B0503020204020204" pitchFamily="34" charset="-122"/>
              </a:rPr>
              <a:t>北京：中国协和医科大学出版社，</a:t>
            </a:r>
            <a:r>
              <a:rPr lang="en-US" altLang="zh-CN" sz="800" dirty="0">
                <a:latin typeface="微软雅黑" panose="020B0503020204020204" pitchFamily="34" charset="-122"/>
                <a:ea typeface="微软雅黑" panose="020B0503020204020204" pitchFamily="34" charset="-122"/>
              </a:rPr>
              <a:t>2025.</a:t>
            </a:r>
          </a:p>
        </p:txBody>
      </p:sp>
      <p:grpSp>
        <p:nvGrpSpPr>
          <p:cNvPr id="53" name="组合 52">
            <a:extLst>
              <a:ext uri="{FF2B5EF4-FFF2-40B4-BE49-F238E27FC236}">
                <a16:creationId xmlns:a16="http://schemas.microsoft.com/office/drawing/2014/main" id="{2251BB92-F7B9-9C66-DCB4-70AFD5EE4D52}"/>
              </a:ext>
            </a:extLst>
          </p:cNvPr>
          <p:cNvGrpSpPr/>
          <p:nvPr/>
        </p:nvGrpSpPr>
        <p:grpSpPr>
          <a:xfrm>
            <a:off x="1297324" y="953303"/>
            <a:ext cx="4608425" cy="2591738"/>
            <a:chOff x="1119743" y="958166"/>
            <a:chExt cx="4608425" cy="2591738"/>
          </a:xfrm>
        </p:grpSpPr>
        <p:sp>
          <p:nvSpPr>
            <p:cNvPr id="12" name="圆角矩形 3">
              <a:extLst>
                <a:ext uri="{FF2B5EF4-FFF2-40B4-BE49-F238E27FC236}">
                  <a16:creationId xmlns:a16="http://schemas.microsoft.com/office/drawing/2014/main" id="{8F033AEF-91BF-B07D-9142-E58B274FDA45}"/>
                </a:ext>
              </a:extLst>
            </p:cNvPr>
            <p:cNvSpPr>
              <a:spLocks noChangeArrowheads="1"/>
            </p:cNvSpPr>
            <p:nvPr/>
          </p:nvSpPr>
          <p:spPr bwMode="auto">
            <a:xfrm>
              <a:off x="1119743" y="1182907"/>
              <a:ext cx="4580970" cy="2366997"/>
            </a:xfrm>
            <a:prstGeom prst="roundRect">
              <a:avLst>
                <a:gd name="adj" fmla="val 9083"/>
              </a:avLst>
            </a:prstGeom>
            <a:noFill/>
            <a:ln w="12700">
              <a:solidFill>
                <a:schemeClr val="accent3">
                  <a:lumMod val="7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4">
              <a:extLst>
                <a:ext uri="{FF2B5EF4-FFF2-40B4-BE49-F238E27FC236}">
                  <a16:creationId xmlns:a16="http://schemas.microsoft.com/office/drawing/2014/main" id="{DBCC81CD-53AB-BD00-3CC6-C3399831F107}"/>
                </a:ext>
              </a:extLst>
            </p:cNvPr>
            <p:cNvSpPr>
              <a:spLocks noChangeArrowheads="1"/>
            </p:cNvSpPr>
            <p:nvPr/>
          </p:nvSpPr>
          <p:spPr bwMode="auto">
            <a:xfrm>
              <a:off x="1119743" y="1395806"/>
              <a:ext cx="4608425" cy="21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1.HTG</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是</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ASCVD</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及急性胰腺炎的危险因素之一，且与超重</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肥胖、胰岛素抵抗</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型糖尿病、非酒精性脂肪性肝病、慢性肾脏病有明确关联。</a:t>
              </a:r>
              <a:endParaRPr lang="en-US" altLang="zh-CN" sz="1400" kern="0" dirty="0">
                <a:latin typeface="微软雅黑" panose="020B0503020204020204" pitchFamily="34" charset="-122"/>
                <a:ea typeface="微软雅黑" panose="020B0503020204020204" pitchFamily="34" charset="-122"/>
                <a:cs typeface="Arial" panose="020B0604020202020204" pitchFamily="34" charset="0"/>
              </a:endParaRPr>
            </a:p>
            <a:p>
              <a:pPr lvl="0">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2.2019</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年中国人群</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HTG</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患病率高达</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15%</a:t>
              </a:r>
              <a:r>
                <a:rPr lang="en-US" altLang="zh-CN" sz="1400" baseline="30000" dirty="0">
                  <a:latin typeface="微软雅黑" panose="020B0503020204020204" pitchFamily="34" charset="-122"/>
                  <a:ea typeface="微软雅黑" panose="020B0503020204020204" pitchFamily="34" charset="-122"/>
                </a:rPr>
                <a:t> [1] </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TG</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水平和</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HTG</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患病率呈逐年升高趋势。</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2020~2022</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年调查数据显示，</a:t>
              </a:r>
              <a:r>
                <a:rPr lang="en-US" altLang="zh-CN" sz="1400" dirty="0">
                  <a:latin typeface="微软雅黑" panose="020B0503020204020204" pitchFamily="34" charset="-122"/>
                  <a:ea typeface="微软雅黑" panose="020B0503020204020204" pitchFamily="34" charset="-122"/>
                </a:rPr>
                <a:t>18</a:t>
              </a:r>
              <a:r>
                <a:rPr lang="zh-CN" altLang="en-US" sz="1400" dirty="0">
                  <a:latin typeface="微软雅黑" panose="020B0503020204020204" pitchFamily="34" charset="-122"/>
                  <a:ea typeface="微软雅黑" panose="020B0503020204020204" pitchFamily="34" charset="-122"/>
                </a:rPr>
                <a:t>岁及以上居民血脂异常患病率为</a:t>
              </a:r>
              <a:r>
                <a:rPr lang="en-US" altLang="zh-CN" sz="1400" dirty="0">
                  <a:latin typeface="微软雅黑" panose="020B0503020204020204" pitchFamily="34" charset="-122"/>
                  <a:ea typeface="微软雅黑" panose="020B0503020204020204" pitchFamily="34" charset="-122"/>
                </a:rPr>
                <a:t>38.1%</a:t>
              </a:r>
              <a:r>
                <a:rPr lang="en-US" altLang="zh-CN" sz="1400" baseline="30000" dirty="0">
                  <a:latin typeface="微软雅黑" panose="020B0503020204020204" pitchFamily="34" charset="-122"/>
                  <a:ea typeface="微软雅黑" panose="020B0503020204020204" pitchFamily="34" charset="-122"/>
                </a:rPr>
                <a:t> [2] </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a:lnSpc>
                  <a:spcPct val="120000"/>
                </a:lnSpc>
                <a:defRPr/>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我国血脂异常的知晓率、治疗率和控制率均处于较低水平</a:t>
              </a:r>
              <a:r>
                <a:rPr lang="en-US" altLang="zh-CN" sz="1400" baseline="30000" dirty="0">
                  <a:latin typeface="微软雅黑" panose="020B0503020204020204" pitchFamily="34" charset="-122"/>
                  <a:ea typeface="微软雅黑" panose="020B0503020204020204" pitchFamily="34" charset="-122"/>
                </a:rPr>
                <a:t>[2] </a:t>
              </a:r>
              <a:r>
                <a:rPr lang="zh-CN" altLang="en-US" sz="1400" dirty="0">
                  <a:latin typeface="微软雅黑" panose="020B0503020204020204" pitchFamily="34" charset="-122"/>
                  <a:ea typeface="微软雅黑" panose="020B0503020204020204" pitchFamily="34" charset="-122"/>
                </a:rPr>
                <a:t>，临床亟需新药实现更好的管理，提高达标率。</a:t>
              </a: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2" name="组合 51">
              <a:extLst>
                <a:ext uri="{FF2B5EF4-FFF2-40B4-BE49-F238E27FC236}">
                  <a16:creationId xmlns:a16="http://schemas.microsoft.com/office/drawing/2014/main" id="{38BEE59B-C272-AA58-15D5-0B4649082304}"/>
                </a:ext>
              </a:extLst>
            </p:cNvPr>
            <p:cNvGrpSpPr/>
            <p:nvPr/>
          </p:nvGrpSpPr>
          <p:grpSpPr>
            <a:xfrm>
              <a:off x="1757236" y="958166"/>
              <a:ext cx="3279775" cy="391386"/>
              <a:chOff x="1391990" y="985627"/>
              <a:chExt cx="3279775" cy="391386"/>
            </a:xfrm>
          </p:grpSpPr>
          <p:sp>
            <p:nvSpPr>
              <p:cNvPr id="14" name="圆角矩形 7">
                <a:extLst>
                  <a:ext uri="{FF2B5EF4-FFF2-40B4-BE49-F238E27FC236}">
                    <a16:creationId xmlns:a16="http://schemas.microsoft.com/office/drawing/2014/main" id="{B2A0EBDC-1624-1F82-1661-E5F290D3BB57}"/>
                  </a:ext>
                </a:extLst>
              </p:cNvPr>
              <p:cNvSpPr>
                <a:spLocks noChangeArrowheads="1"/>
              </p:cNvSpPr>
              <p:nvPr/>
            </p:nvSpPr>
            <p:spPr bwMode="auto">
              <a:xfrm>
                <a:off x="1391990" y="985627"/>
                <a:ext cx="3279775" cy="391386"/>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 name="文本框 8">
                <a:extLst>
                  <a:ext uri="{FF2B5EF4-FFF2-40B4-BE49-F238E27FC236}">
                    <a16:creationId xmlns:a16="http://schemas.microsoft.com/office/drawing/2014/main" id="{6F444B37-8391-4C12-8F5B-2E5516EEDF69}"/>
                  </a:ext>
                </a:extLst>
              </p:cNvPr>
              <p:cNvSpPr txBox="1">
                <a:spLocks noChangeArrowheads="1"/>
              </p:cNvSpPr>
              <p:nvPr/>
            </p:nvSpPr>
            <p:spPr bwMode="auto">
              <a:xfrm>
                <a:off x="1646394" y="994310"/>
                <a:ext cx="2797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zh-CN" altLang="en-US" sz="1600" b="1" dirty="0">
                    <a:solidFill>
                      <a:schemeClr val="bg1"/>
                    </a:solidFill>
                    <a:latin typeface="微软雅黑" panose="020B0503020204020204" pitchFamily="34" charset="-122"/>
                    <a:ea typeface="微软雅黑" panose="020B0503020204020204" pitchFamily="34" charset="-122"/>
                  </a:rPr>
                  <a:t>对公共健康的影响</a:t>
                </a:r>
                <a:endPar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42" name="组合 41">
            <a:extLst>
              <a:ext uri="{FF2B5EF4-FFF2-40B4-BE49-F238E27FC236}">
                <a16:creationId xmlns:a16="http://schemas.microsoft.com/office/drawing/2014/main" id="{66BE8773-1E78-F6E3-D435-74A91AB8481D}"/>
              </a:ext>
            </a:extLst>
          </p:cNvPr>
          <p:cNvGrpSpPr/>
          <p:nvPr/>
        </p:nvGrpSpPr>
        <p:grpSpPr>
          <a:xfrm>
            <a:off x="1283305" y="3844862"/>
            <a:ext cx="4637569" cy="2567855"/>
            <a:chOff x="1136138" y="1837352"/>
            <a:chExt cx="4637569" cy="2567855"/>
          </a:xfrm>
        </p:grpSpPr>
        <p:sp>
          <p:nvSpPr>
            <p:cNvPr id="43" name="圆角矩形 3">
              <a:extLst>
                <a:ext uri="{FF2B5EF4-FFF2-40B4-BE49-F238E27FC236}">
                  <a16:creationId xmlns:a16="http://schemas.microsoft.com/office/drawing/2014/main" id="{D0C270B7-91BA-2961-8795-80AE149DB3A7}"/>
                </a:ext>
              </a:extLst>
            </p:cNvPr>
            <p:cNvSpPr>
              <a:spLocks noChangeArrowheads="1"/>
            </p:cNvSpPr>
            <p:nvPr/>
          </p:nvSpPr>
          <p:spPr bwMode="auto">
            <a:xfrm>
              <a:off x="1136138" y="2036407"/>
              <a:ext cx="4582800" cy="2368800"/>
            </a:xfrm>
            <a:prstGeom prst="roundRect">
              <a:avLst>
                <a:gd name="adj" fmla="val 9083"/>
              </a:avLst>
            </a:prstGeom>
            <a:noFill/>
            <a:ln w="12700">
              <a:solidFill>
                <a:schemeClr val="accent3">
                  <a:lumMod val="7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 name="矩形 4">
              <a:extLst>
                <a:ext uri="{FF2B5EF4-FFF2-40B4-BE49-F238E27FC236}">
                  <a16:creationId xmlns:a16="http://schemas.microsoft.com/office/drawing/2014/main" id="{60EF8B4A-A107-3ADE-C0FB-2FB339D3C7CE}"/>
                </a:ext>
              </a:extLst>
            </p:cNvPr>
            <p:cNvSpPr>
              <a:spLocks noChangeArrowheads="1"/>
            </p:cNvSpPr>
            <p:nvPr/>
          </p:nvSpPr>
          <p:spPr bwMode="auto">
            <a:xfrm>
              <a:off x="1165707" y="2452316"/>
              <a:ext cx="4608000" cy="162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nSpc>
                  <a:spcPct val="120000"/>
                </a:lnSpc>
                <a:defRPr/>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填补国内现有目录内无专门用于重度</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患者的降脂药物的空白。</a:t>
              </a:r>
              <a:endParaRPr lang="en-US" altLang="zh-CN" sz="1400" dirty="0">
                <a:latin typeface="微软雅黑" panose="020B0503020204020204" pitchFamily="34" charset="-122"/>
                <a:ea typeface="微软雅黑" panose="020B0503020204020204" pitchFamily="34" charset="-122"/>
              </a:endParaRPr>
            </a:p>
            <a:p>
              <a:pPr lvl="0">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与目录内现有药品相比，本品可</a:t>
              </a:r>
              <a:r>
                <a:rPr lang="zh-CN" altLang="en-US" sz="1400" dirty="0">
                  <a:latin typeface="微软雅黑" panose="020B0503020204020204" pitchFamily="34" charset="-122"/>
                  <a:ea typeface="微软雅黑" panose="020B0503020204020204" pitchFamily="34" charset="-122"/>
                  <a:sym typeface="思源黑体 CN Regular" panose="020B0500000000000000" pitchFamily="34" charset="-122"/>
                </a:rPr>
                <a:t>安全用于</a:t>
              </a:r>
              <a:r>
                <a:rPr lang="zh-CN" altLang="en-US" sz="1400" dirty="0">
                  <a:latin typeface="微软雅黑" panose="020B0503020204020204" pitchFamily="34" charset="-122"/>
                  <a:ea typeface="微软雅黑" panose="020B0503020204020204" pitchFamily="34" charset="-122"/>
                </a:rPr>
                <a:t>肝肾功能不全及妊娠期患者，可与他汀类药物联用。</a:t>
              </a:r>
              <a:endParaRPr lang="en-US" altLang="zh-CN" sz="1400" dirty="0">
                <a:latin typeface="微软雅黑" panose="020B0503020204020204" pitchFamily="34" charset="-122"/>
                <a:ea typeface="微软雅黑" panose="020B0503020204020204" pitchFamily="34" charset="-122"/>
              </a:endParaRPr>
            </a:p>
            <a:p>
              <a:pPr lvl="0">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3.</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对于</a:t>
              </a:r>
              <a:r>
                <a:rPr lang="zh-CN" altLang="en-US" sz="1400" dirty="0">
                  <a:latin typeface="微软雅黑" panose="020B0503020204020204" pitchFamily="34" charset="-122"/>
                  <a:ea typeface="微软雅黑" panose="020B0503020204020204" pitchFamily="34" charset="-122"/>
                </a:rPr>
                <a:t>重度</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患者，现有目录内药物无法将</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降至目标水平，可替换或联合</a:t>
              </a:r>
              <a:r>
                <a:rPr lang="el-GR" altLang="zh-CN" sz="1400" dirty="0">
                  <a:latin typeface="微软雅黑" panose="020B0503020204020204" pitchFamily="34" charset="-122"/>
                  <a:ea typeface="微软雅黑" panose="020B0503020204020204" pitchFamily="34" charset="-122"/>
                </a:rPr>
                <a:t>ω-3</a:t>
              </a:r>
              <a:r>
                <a:rPr lang="zh-CN" altLang="en-US" sz="1400" dirty="0">
                  <a:latin typeface="微软雅黑" panose="020B0503020204020204" pitchFamily="34" charset="-122"/>
                  <a:ea typeface="微软雅黑" panose="020B0503020204020204" pitchFamily="34" charset="-122"/>
                </a:rPr>
                <a:t>脂肪酸进行治疗。</a:t>
              </a:r>
              <a:endParaRPr lang="zh-CN" altLang="en-US" sz="14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圆角矩形 7">
              <a:extLst>
                <a:ext uri="{FF2B5EF4-FFF2-40B4-BE49-F238E27FC236}">
                  <a16:creationId xmlns:a16="http://schemas.microsoft.com/office/drawing/2014/main" id="{CFB1AA26-A3A1-BCB0-A3DF-83A57EEF9BD8}"/>
                </a:ext>
              </a:extLst>
            </p:cNvPr>
            <p:cNvSpPr>
              <a:spLocks noChangeArrowheads="1"/>
            </p:cNvSpPr>
            <p:nvPr/>
          </p:nvSpPr>
          <p:spPr bwMode="auto">
            <a:xfrm>
              <a:off x="1804048" y="1837352"/>
              <a:ext cx="3279775" cy="391386"/>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dirty="0">
                <a:solidFill>
                  <a:srgbClr val="FFFFFF"/>
                </a:solidFill>
              </a:endParaRPr>
            </a:p>
          </p:txBody>
        </p:sp>
        <p:sp>
          <p:nvSpPr>
            <p:cNvPr id="46" name="文本框 8">
              <a:extLst>
                <a:ext uri="{FF2B5EF4-FFF2-40B4-BE49-F238E27FC236}">
                  <a16:creationId xmlns:a16="http://schemas.microsoft.com/office/drawing/2014/main" id="{641B578F-A0E8-3DEC-77FA-6394230E48CF}"/>
                </a:ext>
              </a:extLst>
            </p:cNvPr>
            <p:cNvSpPr txBox="1">
              <a:spLocks noChangeArrowheads="1"/>
            </p:cNvSpPr>
            <p:nvPr/>
          </p:nvSpPr>
          <p:spPr bwMode="auto">
            <a:xfrm>
              <a:off x="2055781" y="1863768"/>
              <a:ext cx="2797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zh-CN" altLang="en-US" sz="1600" b="1" dirty="0">
                  <a:solidFill>
                    <a:schemeClr val="bg1"/>
                  </a:solidFill>
                  <a:latin typeface="微软雅黑" panose="020B0503020204020204" pitchFamily="34" charset="-122"/>
                  <a:ea typeface="微软雅黑" panose="020B0503020204020204" pitchFamily="34" charset="-122"/>
                </a:rPr>
                <a:t>弥补目录短板</a:t>
              </a:r>
              <a:endPar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7" name="组合 56">
            <a:extLst>
              <a:ext uri="{FF2B5EF4-FFF2-40B4-BE49-F238E27FC236}">
                <a16:creationId xmlns:a16="http://schemas.microsoft.com/office/drawing/2014/main" id="{8FE7F9A3-C7B2-8D15-7D0A-4A6B3D9751E7}"/>
              </a:ext>
            </a:extLst>
          </p:cNvPr>
          <p:cNvGrpSpPr/>
          <p:nvPr/>
        </p:nvGrpSpPr>
        <p:grpSpPr>
          <a:xfrm>
            <a:off x="6286251" y="990038"/>
            <a:ext cx="4608425" cy="2566051"/>
            <a:chOff x="6328203" y="1174640"/>
            <a:chExt cx="4608425" cy="2566051"/>
          </a:xfrm>
        </p:grpSpPr>
        <p:grpSp>
          <p:nvGrpSpPr>
            <p:cNvPr id="37" name="组合 36">
              <a:extLst>
                <a:ext uri="{FF2B5EF4-FFF2-40B4-BE49-F238E27FC236}">
                  <a16:creationId xmlns:a16="http://schemas.microsoft.com/office/drawing/2014/main" id="{9C6A0E78-4F25-7C1B-1866-B7F911C148A2}"/>
                </a:ext>
              </a:extLst>
            </p:cNvPr>
            <p:cNvGrpSpPr/>
            <p:nvPr/>
          </p:nvGrpSpPr>
          <p:grpSpPr>
            <a:xfrm>
              <a:off x="6347325" y="1174640"/>
              <a:ext cx="4582800" cy="2566051"/>
              <a:chOff x="1136138" y="1837352"/>
              <a:chExt cx="4582800" cy="2566051"/>
            </a:xfrm>
          </p:grpSpPr>
          <p:sp>
            <p:nvSpPr>
              <p:cNvPr id="38" name="圆角矩形 3">
                <a:extLst>
                  <a:ext uri="{FF2B5EF4-FFF2-40B4-BE49-F238E27FC236}">
                    <a16:creationId xmlns:a16="http://schemas.microsoft.com/office/drawing/2014/main" id="{573109ED-5FE3-241F-604C-8DCC1AA70F78}"/>
                  </a:ext>
                </a:extLst>
              </p:cNvPr>
              <p:cNvSpPr>
                <a:spLocks noChangeArrowheads="1"/>
              </p:cNvSpPr>
              <p:nvPr/>
            </p:nvSpPr>
            <p:spPr bwMode="auto">
              <a:xfrm>
                <a:off x="1136138" y="2036406"/>
                <a:ext cx="4582800" cy="2366997"/>
              </a:xfrm>
              <a:prstGeom prst="roundRect">
                <a:avLst>
                  <a:gd name="adj" fmla="val 9083"/>
                </a:avLst>
              </a:prstGeom>
              <a:noFill/>
              <a:ln w="12700">
                <a:solidFill>
                  <a:schemeClr val="accent3">
                    <a:lumMod val="7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0" name="圆角矩形 7">
                <a:extLst>
                  <a:ext uri="{FF2B5EF4-FFF2-40B4-BE49-F238E27FC236}">
                    <a16:creationId xmlns:a16="http://schemas.microsoft.com/office/drawing/2014/main" id="{A33D23C8-1838-425E-D633-A65182ED3268}"/>
                  </a:ext>
                </a:extLst>
              </p:cNvPr>
              <p:cNvSpPr>
                <a:spLocks noChangeArrowheads="1"/>
              </p:cNvSpPr>
              <p:nvPr/>
            </p:nvSpPr>
            <p:spPr bwMode="auto">
              <a:xfrm>
                <a:off x="1791776" y="1837352"/>
                <a:ext cx="3279775" cy="391386"/>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1" name="文本框 8">
                <a:extLst>
                  <a:ext uri="{FF2B5EF4-FFF2-40B4-BE49-F238E27FC236}">
                    <a16:creationId xmlns:a16="http://schemas.microsoft.com/office/drawing/2014/main" id="{0FFA62B5-C040-BF73-018C-720472D60694}"/>
                  </a:ext>
                </a:extLst>
              </p:cNvPr>
              <p:cNvSpPr txBox="1">
                <a:spLocks noChangeArrowheads="1"/>
              </p:cNvSpPr>
              <p:nvPr/>
            </p:nvSpPr>
            <p:spPr bwMode="auto">
              <a:xfrm>
                <a:off x="2023551" y="1842157"/>
                <a:ext cx="2797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zh-CN" altLang="en-US" sz="1600" b="1" dirty="0">
                    <a:solidFill>
                      <a:schemeClr val="bg1"/>
                    </a:solidFill>
                    <a:latin typeface="微软雅黑" panose="020B0503020204020204" pitchFamily="34" charset="-122"/>
                    <a:ea typeface="微软雅黑" panose="020B0503020204020204" pitchFamily="34" charset="-122"/>
                  </a:rPr>
                  <a:t>符合“保基本”原则</a:t>
                </a:r>
                <a:endPar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54" name="矩形 4">
              <a:extLst>
                <a:ext uri="{FF2B5EF4-FFF2-40B4-BE49-F238E27FC236}">
                  <a16:creationId xmlns:a16="http://schemas.microsoft.com/office/drawing/2014/main" id="{BED76286-0338-3A79-2812-1BF66353F805}"/>
                </a:ext>
              </a:extLst>
            </p:cNvPr>
            <p:cNvSpPr>
              <a:spLocks noChangeArrowheads="1"/>
            </p:cNvSpPr>
            <p:nvPr/>
          </p:nvSpPr>
          <p:spPr bwMode="auto">
            <a:xfrm>
              <a:off x="6328203" y="2109715"/>
              <a:ext cx="4608425" cy="84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1.</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重度</a:t>
              </a: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HTG</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成年患者数量有限，医保基金支出可控。</a:t>
              </a:r>
              <a:endParaRPr lang="en-US" altLang="zh-CN" sz="1400"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本品价格</a:t>
              </a:r>
              <a:r>
                <a:rPr lang="zh-CN" altLang="en-US" sz="1400" dirty="0">
                  <a:latin typeface="微软雅黑" panose="020B0503020204020204" pitchFamily="34" charset="-122"/>
                  <a:ea typeface="微软雅黑" panose="020B0503020204020204" pitchFamily="34" charset="-122"/>
                </a:rPr>
                <a:t>谈判后更具经济性优势</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，有助于提高患者可负担性。</a:t>
              </a:r>
            </a:p>
          </p:txBody>
        </p:sp>
      </p:grpSp>
      <p:grpSp>
        <p:nvGrpSpPr>
          <p:cNvPr id="56" name="组合 55">
            <a:extLst>
              <a:ext uri="{FF2B5EF4-FFF2-40B4-BE49-F238E27FC236}">
                <a16:creationId xmlns:a16="http://schemas.microsoft.com/office/drawing/2014/main" id="{1D2CB7EF-AB5C-1EF8-096C-369BA96227A5}"/>
              </a:ext>
            </a:extLst>
          </p:cNvPr>
          <p:cNvGrpSpPr/>
          <p:nvPr/>
        </p:nvGrpSpPr>
        <p:grpSpPr>
          <a:xfrm>
            <a:off x="6305373" y="3844862"/>
            <a:ext cx="4663194" cy="2567855"/>
            <a:chOff x="6417762" y="3782923"/>
            <a:chExt cx="4663194" cy="2567855"/>
          </a:xfrm>
        </p:grpSpPr>
        <p:grpSp>
          <p:nvGrpSpPr>
            <p:cNvPr id="47" name="组合 46">
              <a:extLst>
                <a:ext uri="{FF2B5EF4-FFF2-40B4-BE49-F238E27FC236}">
                  <a16:creationId xmlns:a16="http://schemas.microsoft.com/office/drawing/2014/main" id="{D892BF27-2C46-CDF2-BA07-06D6CBE5C7F7}"/>
                </a:ext>
              </a:extLst>
            </p:cNvPr>
            <p:cNvGrpSpPr/>
            <p:nvPr/>
          </p:nvGrpSpPr>
          <p:grpSpPr>
            <a:xfrm>
              <a:off x="6417762" y="3782923"/>
              <a:ext cx="4582800" cy="2567855"/>
              <a:chOff x="1136138" y="1837352"/>
              <a:chExt cx="4582800" cy="2567855"/>
            </a:xfrm>
          </p:grpSpPr>
          <p:sp>
            <p:nvSpPr>
              <p:cNvPr id="48" name="圆角矩形 3">
                <a:extLst>
                  <a:ext uri="{FF2B5EF4-FFF2-40B4-BE49-F238E27FC236}">
                    <a16:creationId xmlns:a16="http://schemas.microsoft.com/office/drawing/2014/main" id="{4D680AFF-3872-BB11-D7D3-EF51C45597CD}"/>
                  </a:ext>
                </a:extLst>
              </p:cNvPr>
              <p:cNvSpPr>
                <a:spLocks noChangeArrowheads="1"/>
              </p:cNvSpPr>
              <p:nvPr/>
            </p:nvSpPr>
            <p:spPr bwMode="auto">
              <a:xfrm>
                <a:off x="1136138" y="2036407"/>
                <a:ext cx="4582800" cy="2368800"/>
              </a:xfrm>
              <a:prstGeom prst="roundRect">
                <a:avLst>
                  <a:gd name="adj" fmla="val 9083"/>
                </a:avLst>
              </a:prstGeom>
              <a:noFill/>
              <a:ln w="12700">
                <a:solidFill>
                  <a:schemeClr val="accent3">
                    <a:lumMod val="7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50" name="圆角矩形 7">
                <a:extLst>
                  <a:ext uri="{FF2B5EF4-FFF2-40B4-BE49-F238E27FC236}">
                    <a16:creationId xmlns:a16="http://schemas.microsoft.com/office/drawing/2014/main" id="{A55AFE72-3AFA-18D9-92FE-19D7635CE75E}"/>
                  </a:ext>
                </a:extLst>
              </p:cNvPr>
              <p:cNvSpPr>
                <a:spLocks noChangeArrowheads="1"/>
              </p:cNvSpPr>
              <p:nvPr/>
            </p:nvSpPr>
            <p:spPr bwMode="auto">
              <a:xfrm>
                <a:off x="1791776" y="1837352"/>
                <a:ext cx="3279775" cy="391386"/>
              </a:xfrm>
              <a:prstGeom prst="roundRect">
                <a:avLst>
                  <a:gd name="adj" fmla="val 16667"/>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51" name="文本框 8">
                <a:extLst>
                  <a:ext uri="{FF2B5EF4-FFF2-40B4-BE49-F238E27FC236}">
                    <a16:creationId xmlns:a16="http://schemas.microsoft.com/office/drawing/2014/main" id="{1F13E689-AD8F-8F0E-1D16-48466447139E}"/>
                  </a:ext>
                </a:extLst>
              </p:cNvPr>
              <p:cNvSpPr txBox="1">
                <a:spLocks noChangeArrowheads="1"/>
              </p:cNvSpPr>
              <p:nvPr/>
            </p:nvSpPr>
            <p:spPr bwMode="auto">
              <a:xfrm>
                <a:off x="2023551" y="1842157"/>
                <a:ext cx="2797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zh-CN" altLang="en-US" sz="1600" b="1" dirty="0">
                    <a:solidFill>
                      <a:schemeClr val="bg1"/>
                    </a:solidFill>
                    <a:latin typeface="微软雅黑" panose="020B0503020204020204" pitchFamily="34" charset="-122"/>
                    <a:ea typeface="微软雅黑" panose="020B0503020204020204" pitchFamily="34" charset="-122"/>
                  </a:rPr>
                  <a:t>临床易于管理</a:t>
                </a:r>
                <a:endParaRPr lang="en-US" altLang="zh-CN"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55" name="矩形 4">
              <a:extLst>
                <a:ext uri="{FF2B5EF4-FFF2-40B4-BE49-F238E27FC236}">
                  <a16:creationId xmlns:a16="http://schemas.microsoft.com/office/drawing/2014/main" id="{91A77B8D-2C97-D528-58EF-FC38C429E3AC}"/>
                </a:ext>
              </a:extLst>
            </p:cNvPr>
            <p:cNvSpPr>
              <a:spLocks noChangeArrowheads="1"/>
            </p:cNvSpPr>
            <p:nvPr/>
          </p:nvSpPr>
          <p:spPr bwMode="auto">
            <a:xfrm>
              <a:off x="6472531" y="4394037"/>
              <a:ext cx="4608425" cy="11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1.</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适应症清晰，诊断标准明确，指标易于获取且可量化，易于管理，药物滥用风险低。</a:t>
              </a:r>
              <a:endParaRPr lang="en-US" altLang="zh-CN" sz="1400"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2.</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安全性高，耐受性良好，患者依从性高。</a:t>
              </a:r>
              <a:endParaRPr lang="en-US" altLang="zh-CN" sz="1400"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defRPr/>
              </a:pPr>
              <a:r>
                <a:rPr lang="en-US" altLang="zh-CN" sz="1400" kern="0" dirty="0">
                  <a:latin typeface="微软雅黑" panose="020B0503020204020204" pitchFamily="34" charset="-122"/>
                  <a:ea typeface="微软雅黑" panose="020B0503020204020204" pitchFamily="34" charset="-122"/>
                  <a:cs typeface="Arial" panose="020B0604020202020204" pitchFamily="34" charset="0"/>
                </a:rPr>
                <a:t>3.</a:t>
              </a:r>
              <a:r>
                <a:rPr lang="zh-CN" altLang="en-US" sz="1400" kern="0" dirty="0">
                  <a:latin typeface="微软雅黑" panose="020B0503020204020204" pitchFamily="34" charset="-122"/>
                  <a:ea typeface="微软雅黑" panose="020B0503020204020204" pitchFamily="34" charset="-122"/>
                  <a:cs typeface="Arial" panose="020B0604020202020204" pitchFamily="34" charset="0"/>
                </a:rPr>
                <a:t>本品性质稳定，常温储存，无需冷藏。</a:t>
              </a:r>
            </a:p>
          </p:txBody>
        </p:sp>
      </p:grpSp>
    </p:spTree>
    <p:extLst>
      <p:ext uri="{BB962C8B-B14F-4D97-AF65-F5344CB8AC3E}">
        <p14:creationId xmlns:p14="http://schemas.microsoft.com/office/powerpoint/2010/main" val="378371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1"/>
          <p:cNvSpPr txBox="1"/>
          <p:nvPr/>
        </p:nvSpPr>
        <p:spPr>
          <a:xfrm>
            <a:off x="117319" y="0"/>
            <a:ext cx="2475047" cy="1055709"/>
          </a:xfrm>
          <a:custGeom>
            <a:avLst/>
            <a:gdLst>
              <a:gd name="connsiteX0" fmla="*/ 48702 w 2475047"/>
              <a:gd name="connsiteY0" fmla="*/ 0 h 1055709"/>
              <a:gd name="connsiteX1" fmla="*/ 1874443 w 2475047"/>
              <a:gd name="connsiteY1" fmla="*/ 0 h 1055709"/>
              <a:gd name="connsiteX2" fmla="*/ 1996653 w 2475047"/>
              <a:gd name="connsiteY2" fmla="*/ 122964 h 1055709"/>
              <a:gd name="connsiteX3" fmla="*/ 2384343 w 2475047"/>
              <a:gd name="connsiteY3" fmla="*/ 609931 h 1055709"/>
              <a:gd name="connsiteX4" fmla="*/ 2295441 w 2475047"/>
              <a:gd name="connsiteY4" fmla="*/ 1054100 h 1055709"/>
              <a:gd name="connsiteX5" fmla="*/ 1409198 w 2475047"/>
              <a:gd name="connsiteY5" fmla="*/ 514693 h 1055709"/>
              <a:gd name="connsiteX6" fmla="*/ 339642 w 2475047"/>
              <a:gd name="connsiteY6" fmla="*/ 876300 h 1055709"/>
              <a:gd name="connsiteX7" fmla="*/ 34047 w 2475047"/>
              <a:gd name="connsiteY7" fmla="*/ 25731 h 1055709"/>
            </a:gdLst>
            <a:ahLst/>
            <a:cxnLst/>
            <a:rect l="l" t="t" r="r" b="b"/>
            <a:pathLst>
              <a:path w="2475047" h="1055709">
                <a:moveTo>
                  <a:pt x="48702" y="0"/>
                </a:moveTo>
                <a:lnTo>
                  <a:pt x="1874443" y="0"/>
                </a:lnTo>
                <a:lnTo>
                  <a:pt x="1996653" y="122964"/>
                </a:lnTo>
                <a:cubicBezTo>
                  <a:pt x="2183532" y="320328"/>
                  <a:pt x="2332661" y="506450"/>
                  <a:pt x="2384343" y="609931"/>
                </a:cubicBezTo>
                <a:cubicBezTo>
                  <a:pt x="2522161" y="885881"/>
                  <a:pt x="2510882" y="1019173"/>
                  <a:pt x="2295441" y="1054100"/>
                </a:cubicBezTo>
                <a:cubicBezTo>
                  <a:pt x="2080001" y="1089027"/>
                  <a:pt x="1735165" y="544327"/>
                  <a:pt x="1409198" y="514693"/>
                </a:cubicBezTo>
                <a:cubicBezTo>
                  <a:pt x="1083232" y="485060"/>
                  <a:pt x="568834" y="957794"/>
                  <a:pt x="339642" y="876300"/>
                </a:cubicBezTo>
                <a:cubicBezTo>
                  <a:pt x="110450" y="794807"/>
                  <a:pt x="-80018" y="276282"/>
                  <a:pt x="34047" y="25731"/>
                </a:cubicBezTo>
                <a:close/>
              </a:path>
            </a:pathLst>
          </a:cu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437910" y="-57150"/>
            <a:ext cx="2190750" cy="933466"/>
          </a:xfrm>
          <a:custGeom>
            <a:avLst/>
            <a:gdLst>
              <a:gd name="connsiteX0" fmla="*/ 0 w 2190750"/>
              <a:gd name="connsiteY0" fmla="*/ 19050 h 933466"/>
              <a:gd name="connsiteX1" fmla="*/ 723900 w 2190750"/>
              <a:gd name="connsiteY1" fmla="*/ 933450 h 933466"/>
              <a:gd name="connsiteX2" fmla="*/ 2190750 w 2190750"/>
              <a:gd name="connsiteY2" fmla="*/ 0 h 933466"/>
            </a:gdLst>
            <a:ahLst/>
            <a:cxnLst/>
            <a:rect l="l" t="t" r="r" b="b"/>
            <a:pathLst>
              <a:path w="2190750" h="933466">
                <a:moveTo>
                  <a:pt x="0" y="19050"/>
                </a:moveTo>
                <a:cubicBezTo>
                  <a:pt x="179387" y="477837"/>
                  <a:pt x="358775" y="936625"/>
                  <a:pt x="723900" y="933450"/>
                </a:cubicBezTo>
                <a:cubicBezTo>
                  <a:pt x="1089025" y="930275"/>
                  <a:pt x="1879600" y="155575"/>
                  <a:pt x="2190750" y="0"/>
                </a:cubicBezTo>
              </a:path>
            </a:pathLst>
          </a:custGeom>
          <a:noFill/>
          <a:ln w="12700" cap="sq">
            <a:solidFill>
              <a:schemeClr val="accent2"/>
            </a:solidFill>
            <a:miter/>
          </a:ln>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10044028" y="6221691"/>
            <a:ext cx="2089276" cy="931584"/>
          </a:xfrm>
          <a:custGeom>
            <a:avLst/>
            <a:gdLst>
              <a:gd name="connsiteX0" fmla="*/ 0 w 2535502"/>
              <a:gd name="connsiteY0" fmla="*/ 970215 h 1322640"/>
              <a:gd name="connsiteX1" fmla="*/ 1828800 w 2535502"/>
              <a:gd name="connsiteY1" fmla="*/ 8190 h 1322640"/>
              <a:gd name="connsiteX2" fmla="*/ 2486025 w 2535502"/>
              <a:gd name="connsiteY2" fmla="*/ 551115 h 1322640"/>
              <a:gd name="connsiteX3" fmla="*/ 2438400 w 2535502"/>
              <a:gd name="connsiteY3" fmla="*/ 1322640 h 1322640"/>
            </a:gdLst>
            <a:ahLst/>
            <a:cxnLst/>
            <a:rect l="l" t="t" r="r" b="b"/>
            <a:pathLst>
              <a:path w="2535502" h="1322640">
                <a:moveTo>
                  <a:pt x="0" y="970215"/>
                </a:moveTo>
                <a:cubicBezTo>
                  <a:pt x="707231" y="524127"/>
                  <a:pt x="1414463" y="78040"/>
                  <a:pt x="1828800" y="8190"/>
                </a:cubicBezTo>
                <a:cubicBezTo>
                  <a:pt x="2243137" y="-61660"/>
                  <a:pt x="2384425" y="332040"/>
                  <a:pt x="2486025" y="551115"/>
                </a:cubicBezTo>
                <a:cubicBezTo>
                  <a:pt x="2587625" y="770190"/>
                  <a:pt x="2513012" y="1046415"/>
                  <a:pt x="2438400" y="1322640"/>
                </a:cubicBezTo>
              </a:path>
            </a:pathLst>
          </a:custGeom>
          <a:noFill/>
          <a:ln w="12700" cap="sq">
            <a:solidFill>
              <a:schemeClr val="accent2"/>
            </a:solid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9492162" y="6396665"/>
            <a:ext cx="2699838" cy="461335"/>
          </a:xfrm>
          <a:custGeom>
            <a:avLst/>
            <a:gdLst>
              <a:gd name="connsiteX0" fmla="*/ 743810 w 3276467"/>
              <a:gd name="connsiteY0" fmla="*/ 846 h 559866"/>
              <a:gd name="connsiteX1" fmla="*/ 1609142 w 3276467"/>
              <a:gd name="connsiteY1" fmla="*/ 496366 h 559866"/>
              <a:gd name="connsiteX2" fmla="*/ 3271644 w 3276467"/>
              <a:gd name="connsiteY2" fmla="*/ 489561 h 559866"/>
              <a:gd name="connsiteX3" fmla="*/ 3275110 w 3276467"/>
              <a:gd name="connsiteY3" fmla="*/ 549348 h 559866"/>
              <a:gd name="connsiteX4" fmla="*/ 3272510 w 3276467"/>
              <a:gd name="connsiteY4" fmla="*/ 559866 h 559866"/>
              <a:gd name="connsiteX5" fmla="*/ 0 w 3276467"/>
              <a:gd name="connsiteY5" fmla="*/ 559866 h 559866"/>
              <a:gd name="connsiteX6" fmla="*/ 42425 w 3276467"/>
              <a:gd name="connsiteY6" fmla="*/ 491162 h 559866"/>
              <a:gd name="connsiteX7" fmla="*/ 692136 w 3276467"/>
              <a:gd name="connsiteY7" fmla="*/ 1929 h 559866"/>
              <a:gd name="connsiteX8" fmla="*/ 743810 w 3276467"/>
              <a:gd name="connsiteY8" fmla="*/ 846 h 559866"/>
            </a:gdLst>
            <a:ahLst/>
            <a:cxnLst/>
            <a:rect l="l" t="t" r="r" b="b"/>
            <a:pathLst>
              <a:path w="3276467" h="559866">
                <a:moveTo>
                  <a:pt x="743810" y="846"/>
                </a:moveTo>
                <a:cubicBezTo>
                  <a:pt x="998657" y="21649"/>
                  <a:pt x="1206094" y="420174"/>
                  <a:pt x="1609142" y="496366"/>
                </a:cubicBezTo>
                <a:cubicBezTo>
                  <a:pt x="2039060" y="577638"/>
                  <a:pt x="2899310" y="-197166"/>
                  <a:pt x="3271644" y="489561"/>
                </a:cubicBezTo>
                <a:cubicBezTo>
                  <a:pt x="3276659" y="507082"/>
                  <a:pt x="3277671" y="527136"/>
                  <a:pt x="3275110" y="549348"/>
                </a:cubicBezTo>
                <a:lnTo>
                  <a:pt x="3272510" y="559866"/>
                </a:lnTo>
                <a:lnTo>
                  <a:pt x="0" y="559866"/>
                </a:lnTo>
                <a:lnTo>
                  <a:pt x="42425" y="491162"/>
                </a:lnTo>
                <a:cubicBezTo>
                  <a:pt x="201686" y="265037"/>
                  <a:pt x="482336" y="28065"/>
                  <a:pt x="692136" y="1929"/>
                </a:cubicBezTo>
                <a:cubicBezTo>
                  <a:pt x="709619" y="-250"/>
                  <a:pt x="726820" y="-542"/>
                  <a:pt x="743810" y="846"/>
                </a:cubicBezTo>
                <a:close/>
              </a:path>
            </a:pathLst>
          </a:cu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nvSpPr>
        <p:spPr>
          <a:xfrm rot="21363468" flipV="1">
            <a:off x="273904" y="2197416"/>
            <a:ext cx="4079893" cy="2768440"/>
          </a:xfrm>
          <a:custGeom>
            <a:avLst/>
            <a:gdLst>
              <a:gd name="connsiteX0" fmla="*/ 0 w 4852731"/>
              <a:gd name="connsiteY0" fmla="*/ 1944914 h 3889828"/>
              <a:gd name="connsiteX1" fmla="*/ 2426366 w 4852731"/>
              <a:gd name="connsiteY1" fmla="*/ 0 h 3889828"/>
              <a:gd name="connsiteX2" fmla="*/ 4852732 w 4852731"/>
              <a:gd name="connsiteY2" fmla="*/ 1944914 h 3889828"/>
              <a:gd name="connsiteX3" fmla="*/ 2426366 w 4852731"/>
              <a:gd name="connsiteY3" fmla="*/ 3889828 h 3889828"/>
              <a:gd name="connsiteX4" fmla="*/ 0 w 4852731"/>
              <a:gd name="connsiteY4" fmla="*/ 1944914 h 3889828"/>
              <a:gd name="connsiteX0-1" fmla="*/ 2520 w 4855252"/>
              <a:gd name="connsiteY0-2" fmla="*/ 1944914 h 2861063"/>
              <a:gd name="connsiteX1-3" fmla="*/ 2428886 w 4855252"/>
              <a:gd name="connsiteY1-4" fmla="*/ 0 h 2861063"/>
              <a:gd name="connsiteX2-5" fmla="*/ 4855252 w 4855252"/>
              <a:gd name="connsiteY2-6" fmla="*/ 1944914 h 2861063"/>
              <a:gd name="connsiteX3-7" fmla="*/ 2105036 w 4855252"/>
              <a:gd name="connsiteY3-8" fmla="*/ 2851603 h 2861063"/>
              <a:gd name="connsiteX4-9" fmla="*/ 2520 w 4855252"/>
              <a:gd name="connsiteY4-10" fmla="*/ 1944914 h 2861063"/>
              <a:gd name="connsiteX0-11" fmla="*/ 5695 w 4858427"/>
              <a:gd name="connsiteY0-12" fmla="*/ 1944914 h 3233309"/>
              <a:gd name="connsiteX1-13" fmla="*/ 2432061 w 4858427"/>
              <a:gd name="connsiteY1-14" fmla="*/ 0 h 3233309"/>
              <a:gd name="connsiteX2-15" fmla="*/ 4858427 w 4858427"/>
              <a:gd name="connsiteY2-16" fmla="*/ 1944914 h 3233309"/>
              <a:gd name="connsiteX3-17" fmla="*/ 2108211 w 4858427"/>
              <a:gd name="connsiteY3-18" fmla="*/ 2851603 h 3233309"/>
              <a:gd name="connsiteX4-19" fmla="*/ 5695 w 4858427"/>
              <a:gd name="connsiteY4-20" fmla="*/ 1944914 h 3233309"/>
              <a:gd name="connsiteX0-21" fmla="*/ 6796 w 4859528"/>
              <a:gd name="connsiteY0-22" fmla="*/ 1944914 h 3233309"/>
              <a:gd name="connsiteX1-23" fmla="*/ 2433162 w 4859528"/>
              <a:gd name="connsiteY1-24" fmla="*/ 0 h 3233309"/>
              <a:gd name="connsiteX2-25" fmla="*/ 4859528 w 4859528"/>
              <a:gd name="connsiteY2-26" fmla="*/ 1944914 h 3233309"/>
              <a:gd name="connsiteX3-27" fmla="*/ 2109312 w 4859528"/>
              <a:gd name="connsiteY3-28" fmla="*/ 2851603 h 3233309"/>
              <a:gd name="connsiteX4-29" fmla="*/ 6796 w 4859528"/>
              <a:gd name="connsiteY4-30" fmla="*/ 1944914 h 3233309"/>
              <a:gd name="connsiteX0-31" fmla="*/ 6796 w 4859528"/>
              <a:gd name="connsiteY0-32" fmla="*/ 1944914 h 2948892"/>
              <a:gd name="connsiteX1-33" fmla="*/ 2433162 w 4859528"/>
              <a:gd name="connsiteY1-34" fmla="*/ 0 h 2948892"/>
              <a:gd name="connsiteX2-35" fmla="*/ 4859528 w 4859528"/>
              <a:gd name="connsiteY2-36" fmla="*/ 1944914 h 2948892"/>
              <a:gd name="connsiteX3-37" fmla="*/ 2109312 w 4859528"/>
              <a:gd name="connsiteY3-38" fmla="*/ 2851603 h 2948892"/>
              <a:gd name="connsiteX4-39" fmla="*/ 6796 w 4859528"/>
              <a:gd name="connsiteY4-40" fmla="*/ 1944914 h 2948892"/>
              <a:gd name="connsiteX0-41" fmla="*/ 6796 w 4859528"/>
              <a:gd name="connsiteY0-42" fmla="*/ 1944914 h 3283343"/>
              <a:gd name="connsiteX1-43" fmla="*/ 2433162 w 4859528"/>
              <a:gd name="connsiteY1-44" fmla="*/ 0 h 3283343"/>
              <a:gd name="connsiteX2-45" fmla="*/ 4859528 w 4859528"/>
              <a:gd name="connsiteY2-46" fmla="*/ 1944914 h 3283343"/>
              <a:gd name="connsiteX3-47" fmla="*/ 2109312 w 4859528"/>
              <a:gd name="connsiteY3-48" fmla="*/ 2851603 h 3283343"/>
              <a:gd name="connsiteX4-49" fmla="*/ 6796 w 4859528"/>
              <a:gd name="connsiteY4-50" fmla="*/ 1944914 h 3283343"/>
              <a:gd name="connsiteX0-51" fmla="*/ 4619 w 4857351"/>
              <a:gd name="connsiteY0-52" fmla="*/ 1963964 h 3302393"/>
              <a:gd name="connsiteX1-53" fmla="*/ 2688160 w 4857351"/>
              <a:gd name="connsiteY1-54" fmla="*/ 0 h 3302393"/>
              <a:gd name="connsiteX2-55" fmla="*/ 4857351 w 4857351"/>
              <a:gd name="connsiteY2-56" fmla="*/ 1963964 h 3302393"/>
              <a:gd name="connsiteX3-57" fmla="*/ 2107135 w 4857351"/>
              <a:gd name="connsiteY3-58" fmla="*/ 2870653 h 3302393"/>
              <a:gd name="connsiteX4-59" fmla="*/ 4619 w 4857351"/>
              <a:gd name="connsiteY4-60" fmla="*/ 1963964 h 3302393"/>
              <a:gd name="connsiteX0-61" fmla="*/ 33396 w 4886128"/>
              <a:gd name="connsiteY0-62" fmla="*/ 1963964 h 3302393"/>
              <a:gd name="connsiteX1-63" fmla="*/ 2716937 w 4886128"/>
              <a:gd name="connsiteY1-64" fmla="*/ 0 h 3302393"/>
              <a:gd name="connsiteX2-65" fmla="*/ 4886128 w 4886128"/>
              <a:gd name="connsiteY2-66" fmla="*/ 1963964 h 3302393"/>
              <a:gd name="connsiteX3-67" fmla="*/ 2135912 w 4886128"/>
              <a:gd name="connsiteY3-68" fmla="*/ 2870653 h 3302393"/>
              <a:gd name="connsiteX4-69" fmla="*/ 33396 w 4886128"/>
              <a:gd name="connsiteY4-70" fmla="*/ 1963964 h 3302393"/>
              <a:gd name="connsiteX0-71" fmla="*/ 33396 w 4886128"/>
              <a:gd name="connsiteY0-72" fmla="*/ 1963964 h 3315515"/>
              <a:gd name="connsiteX1-73" fmla="*/ 2716937 w 4886128"/>
              <a:gd name="connsiteY1-74" fmla="*/ 0 h 3315515"/>
              <a:gd name="connsiteX2-75" fmla="*/ 4886128 w 4886128"/>
              <a:gd name="connsiteY2-76" fmla="*/ 1963964 h 3315515"/>
              <a:gd name="connsiteX3-77" fmla="*/ 2135912 w 4886128"/>
              <a:gd name="connsiteY3-78" fmla="*/ 2870653 h 3315515"/>
              <a:gd name="connsiteX4-79" fmla="*/ 33396 w 4886128"/>
              <a:gd name="connsiteY4-80" fmla="*/ 1963964 h 3315515"/>
            </a:gdLst>
            <a:ahLst/>
            <a:cxnLst/>
            <a:rect l="l" t="t" r="r" b="b"/>
            <a:pathLst>
              <a:path w="4886128" h="3315515">
                <a:moveTo>
                  <a:pt x="33396" y="1963964"/>
                </a:moveTo>
                <a:cubicBezTo>
                  <a:pt x="320734" y="790197"/>
                  <a:pt x="1376892" y="0"/>
                  <a:pt x="2716937" y="0"/>
                </a:cubicBezTo>
                <a:cubicBezTo>
                  <a:pt x="4056982" y="0"/>
                  <a:pt x="4886128" y="889818"/>
                  <a:pt x="4886128" y="1963964"/>
                </a:cubicBezTo>
                <a:cubicBezTo>
                  <a:pt x="4788874" y="4233165"/>
                  <a:pt x="2885407" y="2984953"/>
                  <a:pt x="2135912" y="2870653"/>
                </a:cubicBezTo>
                <a:cubicBezTo>
                  <a:pt x="1386417" y="2756353"/>
                  <a:pt x="-253942" y="3137731"/>
                  <a:pt x="33396" y="1963964"/>
                </a:cubicBezTo>
                <a:close/>
              </a:path>
            </a:pathLst>
          </a:cu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dirty="0">
              <a:latin typeface="微软雅黑" panose="020B0503020204020204" pitchFamily="34" charset="-122"/>
              <a:ea typeface="微软雅黑" panose="020B0503020204020204" pitchFamily="34" charset="-122"/>
            </a:endParaRPr>
          </a:p>
        </p:txBody>
      </p:sp>
      <p:sp>
        <p:nvSpPr>
          <p:cNvPr id="25" name="标题 1"/>
          <p:cNvSpPr txBox="1"/>
          <p:nvPr/>
        </p:nvSpPr>
        <p:spPr>
          <a:xfrm>
            <a:off x="660400" y="3872493"/>
            <a:ext cx="3597674" cy="509011"/>
          </a:xfrm>
          <a:prstGeom prst="rect">
            <a:avLst/>
          </a:prstGeom>
          <a:noFill/>
          <a:ln>
            <a:noFill/>
          </a:ln>
        </p:spPr>
        <p:txBody>
          <a:bodyPr vert="horz" wrap="square" lIns="91440" tIns="45720" rIns="91440" bIns="45720" rtlCol="0" anchor="t"/>
          <a:lstStyle/>
          <a:p>
            <a:pPr algn="ctr">
              <a:lnSpc>
                <a:spcPct val="100000"/>
              </a:lnSpc>
            </a:pPr>
            <a:r>
              <a:rPr kumimoji="1" lang="en-US" altLang="zh-CN" sz="3600" b="1" dirty="0">
                <a:ln w="12700">
                  <a:noFill/>
                </a:ln>
                <a:solidFill>
                  <a:srgbClr val="FFFFFF">
                    <a:alpha val="100000"/>
                  </a:srgbClr>
                </a:solidFill>
                <a:latin typeface="微软雅黑" panose="020B0503020204020204" pitchFamily="34" charset="-122"/>
                <a:ea typeface="微软雅黑" panose="020B0503020204020204" pitchFamily="34" charset="-122"/>
                <a:cs typeface="OPPOSans H" panose="00020600040101010101" charset="-122"/>
              </a:rPr>
              <a:t>CONTENTS</a:t>
            </a:r>
            <a:endParaRPr kumimoji="1" lang="zh-CN" altLang="en-US" sz="3600" b="1" dirty="0">
              <a:latin typeface="微软雅黑" panose="020B0503020204020204" pitchFamily="34" charset="-122"/>
              <a:ea typeface="微软雅黑" panose="020B0503020204020204" pitchFamily="34" charset="-122"/>
            </a:endParaRPr>
          </a:p>
        </p:txBody>
      </p:sp>
      <p:sp>
        <p:nvSpPr>
          <p:cNvPr id="26" name="标题 1"/>
          <p:cNvSpPr txBox="1"/>
          <p:nvPr/>
        </p:nvSpPr>
        <p:spPr>
          <a:xfrm>
            <a:off x="660400" y="2860312"/>
            <a:ext cx="3597674" cy="857849"/>
          </a:xfrm>
          <a:prstGeom prst="rect">
            <a:avLst/>
          </a:prstGeom>
          <a:noFill/>
          <a:ln>
            <a:noFill/>
          </a:ln>
        </p:spPr>
        <p:txBody>
          <a:bodyPr vert="horz" wrap="square" lIns="91440" tIns="45720" rIns="91440" bIns="45720" rtlCol="0" anchor="t"/>
          <a:lstStyle/>
          <a:p>
            <a:pPr algn="ctr">
              <a:lnSpc>
                <a:spcPct val="100000"/>
              </a:lnSpc>
            </a:pPr>
            <a:r>
              <a:rPr kumimoji="1" lang="en-US" altLang="zh-CN" sz="5400" b="1" dirty="0">
                <a:ln w="12700">
                  <a:noFill/>
                </a:ln>
                <a:solidFill>
                  <a:srgbClr val="FFFFFF">
                    <a:alpha val="100000"/>
                  </a:srgbClr>
                </a:solidFill>
                <a:latin typeface="黑体" panose="02010609060101010101" pitchFamily="49" charset="-122"/>
                <a:ea typeface="黑体" panose="02010609060101010101" pitchFamily="49" charset="-122"/>
                <a:cs typeface="OPPOSans H" panose="00020600040101010101" charset="-122"/>
              </a:rPr>
              <a:t>目 录</a:t>
            </a:r>
            <a:endParaRPr kumimoji="1" lang="zh-CN" altLang="en-US" sz="5400" b="1" dirty="0">
              <a:latin typeface="黑体" panose="02010609060101010101" pitchFamily="49" charset="-122"/>
              <a:ea typeface="黑体" panose="02010609060101010101" pitchFamily="49" charset="-122"/>
            </a:endParaRPr>
          </a:p>
        </p:txBody>
      </p:sp>
      <p:cxnSp>
        <p:nvCxnSpPr>
          <p:cNvPr id="27" name="线条 1"/>
          <p:cNvCxnSpPr/>
          <p:nvPr/>
        </p:nvCxnSpPr>
        <p:spPr>
          <a:xfrm>
            <a:off x="1521548" y="3795327"/>
            <a:ext cx="1875378" cy="0"/>
          </a:xfrm>
          <a:prstGeom prst="line">
            <a:avLst/>
          </a:prstGeom>
          <a:noFill/>
          <a:ln w="15875" cap="sq">
            <a:solidFill>
              <a:schemeClr val="bg1"/>
            </a:solidFill>
            <a:miter/>
          </a:ln>
        </p:spPr>
      </p:cxnSp>
      <p:sp>
        <p:nvSpPr>
          <p:cNvPr id="12" name="标题 1"/>
          <p:cNvSpPr txBox="1"/>
          <p:nvPr/>
        </p:nvSpPr>
        <p:spPr>
          <a:xfrm>
            <a:off x="7383692" y="923070"/>
            <a:ext cx="3484936" cy="779780"/>
          </a:xfrm>
          <a:prstGeom prst="rect">
            <a:avLst/>
          </a:prstGeom>
          <a:noFill/>
          <a:ln>
            <a:noFill/>
          </a:ln>
        </p:spPr>
        <p:txBody>
          <a:bodyPr vert="horz" wrap="square" lIns="91440" tIns="45720" rIns="91440" bIns="45720" rtlCol="0" anchor="ctr"/>
          <a:lstStyle/>
          <a:p>
            <a:pPr algn="l">
              <a:lnSpc>
                <a:spcPct val="100000"/>
              </a:lnSpc>
            </a:pPr>
            <a:r>
              <a:rPr kumimoji="1" lang="zh-CN" altLang="en-US" sz="3600" b="1" dirty="0">
                <a:ln w="12700">
                  <a:noFill/>
                </a:ln>
                <a:latin typeface="微软雅黑" panose="020B0503020204020204" pitchFamily="34" charset="-122"/>
                <a:ea typeface="微软雅黑" panose="020B0503020204020204" pitchFamily="34" charset="-122"/>
                <a:cs typeface="OPPOSans H" panose="00020600040101010101" charset="-122"/>
              </a:rPr>
              <a:t>基本信息</a:t>
            </a:r>
            <a:endParaRPr kumimoji="1" lang="en-US" altLang="zh-CN" sz="3600" b="1" dirty="0">
              <a:ln w="12700">
                <a:noFill/>
              </a:ln>
              <a:latin typeface="微软雅黑" panose="020B0503020204020204" pitchFamily="34" charset="-122"/>
              <a:ea typeface="微软雅黑" panose="020B0503020204020204" pitchFamily="34" charset="-122"/>
              <a:cs typeface="OPPOSans H" panose="00020600040101010101" charset="-122"/>
            </a:endParaRPr>
          </a:p>
        </p:txBody>
      </p:sp>
      <p:sp>
        <p:nvSpPr>
          <p:cNvPr id="13" name="标题 1"/>
          <p:cNvSpPr txBox="1"/>
          <p:nvPr/>
        </p:nvSpPr>
        <p:spPr>
          <a:xfrm>
            <a:off x="6033408" y="923070"/>
            <a:ext cx="1164222" cy="780022"/>
          </a:xfrm>
          <a:prstGeom prst="rect">
            <a:avLst/>
          </a:prstGeom>
          <a:noFill/>
          <a:ln>
            <a:noFill/>
          </a:ln>
        </p:spPr>
        <p:txBody>
          <a:bodyPr vert="horz" wrap="square" lIns="91440" tIns="45720" rIns="91440" bIns="45720" rtlCol="0" anchor="t"/>
          <a:lstStyle/>
          <a:p>
            <a:pPr algn="r">
              <a:lnSpc>
                <a:spcPct val="120000"/>
              </a:lnSpc>
            </a:pPr>
            <a:r>
              <a:rPr kumimoji="1" lang="en-US" altLang="zh-CN" sz="3600" b="1" dirty="0">
                <a:ln w="12700">
                  <a:noFill/>
                </a:ln>
                <a:solidFill>
                  <a:srgbClr val="0664C2">
                    <a:alpha val="100000"/>
                  </a:srgbClr>
                </a:solidFill>
                <a:latin typeface="微软雅黑" panose="020B0503020204020204" pitchFamily="34" charset="-122"/>
                <a:ea typeface="微软雅黑" panose="020B0503020204020204" pitchFamily="34" charset="-122"/>
                <a:cs typeface="OPPOSans H" panose="00020600040101010101" charset="-122"/>
              </a:rPr>
              <a:t>01.</a:t>
            </a:r>
          </a:p>
        </p:txBody>
      </p:sp>
      <p:sp>
        <p:nvSpPr>
          <p:cNvPr id="14" name="标题 1"/>
          <p:cNvSpPr txBox="1"/>
          <p:nvPr/>
        </p:nvSpPr>
        <p:spPr>
          <a:xfrm>
            <a:off x="7383690" y="2013675"/>
            <a:ext cx="3155315" cy="779780"/>
          </a:xfrm>
          <a:prstGeom prst="rect">
            <a:avLst/>
          </a:prstGeom>
          <a:noFill/>
          <a:ln>
            <a:noFill/>
          </a:ln>
        </p:spPr>
        <p:txBody>
          <a:bodyPr vert="horz" wrap="square" lIns="91440" tIns="45720" rIns="91440" bIns="45720" rtlCol="0" anchor="ctr"/>
          <a:lstStyle/>
          <a:p>
            <a:pPr algn="l">
              <a:lnSpc>
                <a:spcPct val="100000"/>
              </a:lnSpc>
            </a:pPr>
            <a:r>
              <a:rPr kumimoji="1" lang="zh-CN" altLang="en-US" sz="3600" b="1" dirty="0">
                <a:ln w="12700">
                  <a:noFill/>
                </a:ln>
                <a:latin typeface="微软雅黑" panose="020B0503020204020204" pitchFamily="34" charset="-122"/>
                <a:ea typeface="微软雅黑" panose="020B0503020204020204" pitchFamily="34" charset="-122"/>
                <a:cs typeface="OPPOSans H" panose="00020600040101010101" charset="-122"/>
              </a:rPr>
              <a:t>安全性</a:t>
            </a:r>
            <a:endParaRPr kumimoji="1" lang="en-US" altLang="zh-CN" sz="3600" b="1" dirty="0">
              <a:ln w="12700">
                <a:noFill/>
              </a:ln>
              <a:latin typeface="微软雅黑" panose="020B0503020204020204" pitchFamily="34" charset="-122"/>
              <a:ea typeface="微软雅黑" panose="020B0503020204020204" pitchFamily="34" charset="-122"/>
              <a:cs typeface="OPPOSans H" panose="00020600040101010101" charset="-122"/>
            </a:endParaRPr>
          </a:p>
        </p:txBody>
      </p:sp>
      <p:sp>
        <p:nvSpPr>
          <p:cNvPr id="15" name="标题 1"/>
          <p:cNvSpPr txBox="1"/>
          <p:nvPr/>
        </p:nvSpPr>
        <p:spPr>
          <a:xfrm>
            <a:off x="6033408" y="2020028"/>
            <a:ext cx="1164222" cy="780022"/>
          </a:xfrm>
          <a:prstGeom prst="rect">
            <a:avLst/>
          </a:prstGeom>
          <a:noFill/>
          <a:ln>
            <a:noFill/>
          </a:ln>
        </p:spPr>
        <p:txBody>
          <a:bodyPr vert="horz" wrap="square" lIns="91440" tIns="45720" rIns="91440" bIns="45720" rtlCol="0" anchor="t"/>
          <a:lstStyle/>
          <a:p>
            <a:pPr algn="r">
              <a:lnSpc>
                <a:spcPct val="120000"/>
              </a:lnSpc>
            </a:pPr>
            <a:r>
              <a:rPr kumimoji="1" lang="en-US" altLang="zh-CN" sz="3600" b="1" dirty="0">
                <a:ln w="12700">
                  <a:noFill/>
                </a:ln>
                <a:solidFill>
                  <a:srgbClr val="0664C2">
                    <a:alpha val="100000"/>
                  </a:srgbClr>
                </a:solidFill>
                <a:latin typeface="微软雅黑" panose="020B0503020204020204" pitchFamily="34" charset="-122"/>
                <a:ea typeface="微软雅黑" panose="020B0503020204020204" pitchFamily="34" charset="-122"/>
                <a:cs typeface="OPPOSans H" panose="00020600040101010101" charset="-122"/>
              </a:rPr>
              <a:t>02.</a:t>
            </a:r>
          </a:p>
        </p:txBody>
      </p:sp>
      <p:sp>
        <p:nvSpPr>
          <p:cNvPr id="17" name="标题 1"/>
          <p:cNvSpPr txBox="1"/>
          <p:nvPr/>
        </p:nvSpPr>
        <p:spPr>
          <a:xfrm>
            <a:off x="6033408" y="3116987"/>
            <a:ext cx="1164222" cy="780022"/>
          </a:xfrm>
          <a:prstGeom prst="rect">
            <a:avLst/>
          </a:prstGeom>
          <a:noFill/>
          <a:ln>
            <a:noFill/>
          </a:ln>
        </p:spPr>
        <p:txBody>
          <a:bodyPr vert="horz" wrap="square" lIns="91440" tIns="45720" rIns="91440" bIns="45720" rtlCol="0" anchor="t"/>
          <a:lstStyle/>
          <a:p>
            <a:pPr algn="r">
              <a:lnSpc>
                <a:spcPct val="120000"/>
              </a:lnSpc>
            </a:pPr>
            <a:r>
              <a:rPr kumimoji="1" lang="en-US" altLang="zh-CN" sz="3600" b="1" dirty="0">
                <a:ln w="12700">
                  <a:noFill/>
                </a:ln>
                <a:solidFill>
                  <a:srgbClr val="0664C2">
                    <a:alpha val="100000"/>
                  </a:srgbClr>
                </a:solidFill>
                <a:latin typeface="微软雅黑" panose="020B0503020204020204" pitchFamily="34" charset="-122"/>
                <a:ea typeface="微软雅黑" panose="020B0503020204020204" pitchFamily="34" charset="-122"/>
                <a:cs typeface="OPPOSans H" panose="00020600040101010101" charset="-122"/>
              </a:rPr>
              <a:t>03.</a:t>
            </a:r>
          </a:p>
        </p:txBody>
      </p:sp>
      <p:sp>
        <p:nvSpPr>
          <p:cNvPr id="19" name="标题 1"/>
          <p:cNvSpPr txBox="1"/>
          <p:nvPr/>
        </p:nvSpPr>
        <p:spPr>
          <a:xfrm>
            <a:off x="6033408" y="4213946"/>
            <a:ext cx="1164222" cy="780022"/>
          </a:xfrm>
          <a:prstGeom prst="rect">
            <a:avLst/>
          </a:prstGeom>
          <a:noFill/>
          <a:ln>
            <a:noFill/>
          </a:ln>
        </p:spPr>
        <p:txBody>
          <a:bodyPr vert="horz" wrap="square" lIns="91440" tIns="45720" rIns="91440" bIns="45720" rtlCol="0" anchor="t"/>
          <a:lstStyle/>
          <a:p>
            <a:pPr algn="r">
              <a:lnSpc>
                <a:spcPct val="120000"/>
              </a:lnSpc>
            </a:pPr>
            <a:r>
              <a:rPr kumimoji="1" lang="en-US" altLang="zh-CN" sz="3600" b="1" dirty="0">
                <a:ln w="12700">
                  <a:noFill/>
                </a:ln>
                <a:solidFill>
                  <a:srgbClr val="0664C2">
                    <a:alpha val="100000"/>
                  </a:srgbClr>
                </a:solidFill>
                <a:latin typeface="微软雅黑" panose="020B0503020204020204" pitchFamily="34" charset="-122"/>
                <a:ea typeface="微软雅黑" panose="020B0503020204020204" pitchFamily="34" charset="-122"/>
                <a:cs typeface="OPPOSans H" panose="00020600040101010101" charset="-122"/>
              </a:rPr>
              <a:t>04.</a:t>
            </a:r>
          </a:p>
        </p:txBody>
      </p:sp>
      <p:sp>
        <p:nvSpPr>
          <p:cNvPr id="20" name="标题 1"/>
          <p:cNvSpPr txBox="1"/>
          <p:nvPr/>
        </p:nvSpPr>
        <p:spPr>
          <a:xfrm>
            <a:off x="7383691" y="3117229"/>
            <a:ext cx="3155315" cy="779780"/>
          </a:xfrm>
          <a:prstGeom prst="rect">
            <a:avLst/>
          </a:prstGeom>
          <a:noFill/>
          <a:ln>
            <a:noFill/>
          </a:ln>
        </p:spPr>
        <p:txBody>
          <a:bodyPr vert="horz" wrap="square" lIns="91440" tIns="45720" rIns="91440" bIns="45720" rtlCol="0" anchor="ctr"/>
          <a:lstStyle/>
          <a:p>
            <a:pPr algn="l">
              <a:lnSpc>
                <a:spcPct val="100000"/>
              </a:lnSpc>
            </a:pPr>
            <a:r>
              <a:rPr kumimoji="1" lang="zh-CN" altLang="en-US" sz="3600" b="1" dirty="0">
                <a:ln w="12700">
                  <a:noFill/>
                </a:ln>
                <a:latin typeface="微软雅黑" panose="020B0503020204020204" pitchFamily="34" charset="-122"/>
                <a:ea typeface="微软雅黑" panose="020B0503020204020204" pitchFamily="34" charset="-122"/>
                <a:cs typeface="OPPOSans H" panose="00020600040101010101" charset="-122"/>
              </a:rPr>
              <a:t>有效性</a:t>
            </a:r>
            <a:endParaRPr kumimoji="1" lang="en-US" altLang="zh-CN" sz="3600" b="1" dirty="0">
              <a:ln w="12700">
                <a:noFill/>
              </a:ln>
              <a:latin typeface="微软雅黑" panose="020B0503020204020204" pitchFamily="34" charset="-122"/>
              <a:ea typeface="微软雅黑" panose="020B0503020204020204" pitchFamily="34" charset="-122"/>
              <a:cs typeface="OPPOSans H" panose="00020600040101010101" charset="-122"/>
            </a:endParaRPr>
          </a:p>
        </p:txBody>
      </p:sp>
      <p:sp>
        <p:nvSpPr>
          <p:cNvPr id="22" name="标题 1"/>
          <p:cNvSpPr txBox="1"/>
          <p:nvPr/>
        </p:nvSpPr>
        <p:spPr>
          <a:xfrm>
            <a:off x="7383690" y="4207834"/>
            <a:ext cx="3155315" cy="779780"/>
          </a:xfrm>
          <a:prstGeom prst="rect">
            <a:avLst/>
          </a:prstGeom>
          <a:noFill/>
          <a:ln>
            <a:noFill/>
          </a:ln>
        </p:spPr>
        <p:txBody>
          <a:bodyPr vert="horz" wrap="square" lIns="91440" tIns="45720" rIns="91440" bIns="45720" rtlCol="0" anchor="ctr"/>
          <a:lstStyle/>
          <a:p>
            <a:pPr algn="l">
              <a:lnSpc>
                <a:spcPct val="100000"/>
              </a:lnSpc>
            </a:pPr>
            <a:r>
              <a:rPr kumimoji="1" lang="zh-CN" altLang="en-US" sz="3600" b="1" dirty="0">
                <a:ln w="12700">
                  <a:noFill/>
                </a:ln>
                <a:latin typeface="微软雅黑" panose="020B0503020204020204" pitchFamily="34" charset="-122"/>
                <a:ea typeface="微软雅黑" panose="020B0503020204020204" pitchFamily="34" charset="-122"/>
                <a:cs typeface="OPPOSans H" panose="00020600040101010101" charset="-122"/>
              </a:rPr>
              <a:t>创新性</a:t>
            </a:r>
            <a:endParaRPr kumimoji="1" lang="en-US" altLang="zh-CN" sz="3600" b="1" dirty="0">
              <a:ln w="12700">
                <a:noFill/>
              </a:ln>
              <a:latin typeface="微软雅黑" panose="020B0503020204020204" pitchFamily="34" charset="-122"/>
              <a:ea typeface="微软雅黑" panose="020B0503020204020204" pitchFamily="34" charset="-122"/>
              <a:cs typeface="OPPOSans H" panose="00020600040101010101" charset="-122"/>
            </a:endParaRPr>
          </a:p>
        </p:txBody>
      </p:sp>
      <p:sp>
        <p:nvSpPr>
          <p:cNvPr id="18" name="标题 1">
            <a:extLst>
              <a:ext uri="{FF2B5EF4-FFF2-40B4-BE49-F238E27FC236}">
                <a16:creationId xmlns:a16="http://schemas.microsoft.com/office/drawing/2014/main" id="{DD429AD9-401E-62DB-9A39-3244A8C8D085}"/>
              </a:ext>
            </a:extLst>
          </p:cNvPr>
          <p:cNvSpPr txBox="1"/>
          <p:nvPr/>
        </p:nvSpPr>
        <p:spPr>
          <a:xfrm>
            <a:off x="6033408" y="5242793"/>
            <a:ext cx="1164222" cy="780022"/>
          </a:xfrm>
          <a:prstGeom prst="rect">
            <a:avLst/>
          </a:prstGeom>
          <a:noFill/>
          <a:ln>
            <a:noFill/>
          </a:ln>
        </p:spPr>
        <p:txBody>
          <a:bodyPr vert="horz" wrap="square" lIns="91440" tIns="45720" rIns="91440" bIns="45720" rtlCol="0" anchor="t"/>
          <a:lstStyle/>
          <a:p>
            <a:pPr algn="r">
              <a:lnSpc>
                <a:spcPct val="120000"/>
              </a:lnSpc>
            </a:pPr>
            <a:r>
              <a:rPr kumimoji="1" lang="en-US" altLang="zh-CN" sz="3600" b="1" dirty="0">
                <a:ln w="12700">
                  <a:noFill/>
                </a:ln>
                <a:solidFill>
                  <a:srgbClr val="0664C2">
                    <a:alpha val="100000"/>
                  </a:srgbClr>
                </a:solidFill>
                <a:latin typeface="微软雅黑" panose="020B0503020204020204" pitchFamily="34" charset="-122"/>
                <a:ea typeface="微软雅黑" panose="020B0503020204020204" pitchFamily="34" charset="-122"/>
                <a:cs typeface="OPPOSans H" panose="00020600040101010101" charset="-122"/>
              </a:rPr>
              <a:t>05.</a:t>
            </a:r>
          </a:p>
        </p:txBody>
      </p:sp>
      <p:sp>
        <p:nvSpPr>
          <p:cNvPr id="21" name="标题 1">
            <a:extLst>
              <a:ext uri="{FF2B5EF4-FFF2-40B4-BE49-F238E27FC236}">
                <a16:creationId xmlns:a16="http://schemas.microsoft.com/office/drawing/2014/main" id="{FB8A2163-B279-55D8-8C28-106C283B2CBF}"/>
              </a:ext>
            </a:extLst>
          </p:cNvPr>
          <p:cNvSpPr txBox="1"/>
          <p:nvPr/>
        </p:nvSpPr>
        <p:spPr>
          <a:xfrm>
            <a:off x="7383690" y="5263176"/>
            <a:ext cx="3155315" cy="779780"/>
          </a:xfrm>
          <a:prstGeom prst="rect">
            <a:avLst/>
          </a:prstGeom>
          <a:noFill/>
          <a:ln>
            <a:noFill/>
          </a:ln>
        </p:spPr>
        <p:txBody>
          <a:bodyPr vert="horz" wrap="square" lIns="91440" tIns="45720" rIns="91440" bIns="45720" rtlCol="0" anchor="ctr"/>
          <a:lstStyle/>
          <a:p>
            <a:pPr algn="l">
              <a:lnSpc>
                <a:spcPct val="100000"/>
              </a:lnSpc>
            </a:pPr>
            <a:r>
              <a:rPr kumimoji="1" lang="zh-CN" altLang="en-US" sz="3600" b="1" dirty="0">
                <a:ln w="12700">
                  <a:noFill/>
                </a:ln>
                <a:latin typeface="微软雅黑" panose="020B0503020204020204" pitchFamily="34" charset="-122"/>
                <a:ea typeface="微软雅黑" panose="020B0503020204020204" pitchFamily="34" charset="-122"/>
                <a:cs typeface="OPPOSans H" panose="00020600040101010101" charset="-122"/>
              </a:rPr>
              <a:t>公平性        </a:t>
            </a:r>
            <a:endParaRPr kumimoji="1" lang="en-US" altLang="zh-CN" sz="3600" b="1" dirty="0">
              <a:ln w="12700">
                <a:noFill/>
              </a:ln>
              <a:latin typeface="微软雅黑" panose="020B0503020204020204" pitchFamily="34" charset="-122"/>
              <a:ea typeface="微软雅黑" panose="020B0503020204020204" pitchFamily="34" charset="-122"/>
              <a:cs typeface="OPPOSans H" panose="00020600040101010101" charset="-122"/>
            </a:endParaRPr>
          </a:p>
        </p:txBody>
      </p:sp>
      <p:pic>
        <p:nvPicPr>
          <p:cNvPr id="30" name="图片 29">
            <a:extLst>
              <a:ext uri="{FF2B5EF4-FFF2-40B4-BE49-F238E27FC236}">
                <a16:creationId xmlns:a16="http://schemas.microsoft.com/office/drawing/2014/main" id="{B2623EB0-C1B7-66B4-B248-0C9A00C1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矩形 46">
            <a:extLst>
              <a:ext uri="{FF2B5EF4-FFF2-40B4-BE49-F238E27FC236}">
                <a16:creationId xmlns:a16="http://schemas.microsoft.com/office/drawing/2014/main" id="{A356CC67-BB46-0674-E283-6F4CEDB6CFCF}"/>
              </a:ext>
            </a:extLst>
          </p:cNvPr>
          <p:cNvSpPr/>
          <p:nvPr/>
        </p:nvSpPr>
        <p:spPr>
          <a:xfrm>
            <a:off x="7613780" y="1152420"/>
            <a:ext cx="4280621" cy="5065907"/>
          </a:xfrm>
          <a:prstGeom prst="rect">
            <a:avLst/>
          </a:prstGeom>
          <a:solidFill>
            <a:srgbClr val="5B9CC4">
              <a:alpha val="10000"/>
            </a:srgbClr>
          </a:solidFill>
          <a:ln w="15875">
            <a:gradFill flip="none" rotWithShape="1">
              <a:gsLst>
                <a:gs pos="0">
                  <a:schemeClr val="accent1">
                    <a:lumMod val="67000"/>
                    <a:alpha val="61000"/>
                  </a:schemeClr>
                </a:gs>
                <a:gs pos="48000">
                  <a:schemeClr val="accent1">
                    <a:lumMod val="97000"/>
                    <a:lumOff val="3000"/>
                    <a:alpha val="64000"/>
                  </a:schemeClr>
                </a:gs>
                <a:gs pos="100000">
                  <a:schemeClr val="accent1">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p:cNvSpPr txBox="1"/>
          <p:nvPr/>
        </p:nvSpPr>
        <p:spPr>
          <a:xfrm>
            <a:off x="297598"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01.</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基本信息（</a:t>
            </a: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1/3</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90FE84A3-6C1B-1056-D0EF-0165E436F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graphicFrame>
        <p:nvGraphicFramePr>
          <p:cNvPr id="26" name="表格 25">
            <a:extLst>
              <a:ext uri="{FF2B5EF4-FFF2-40B4-BE49-F238E27FC236}">
                <a16:creationId xmlns:a16="http://schemas.microsoft.com/office/drawing/2014/main" id="{FE8B9A72-2377-4F39-771D-B88ED2CB1473}"/>
              </a:ext>
            </a:extLst>
          </p:cNvPr>
          <p:cNvGraphicFramePr>
            <a:graphicFrameLocks noGrp="1"/>
          </p:cNvGraphicFramePr>
          <p:nvPr>
            <p:extLst>
              <p:ext uri="{D42A27DB-BD31-4B8C-83A1-F6EECF244321}">
                <p14:modId xmlns:p14="http://schemas.microsoft.com/office/powerpoint/2010/main" val="2887692015"/>
              </p:ext>
            </p:extLst>
          </p:nvPr>
        </p:nvGraphicFramePr>
        <p:xfrm>
          <a:off x="297598" y="1152420"/>
          <a:ext cx="7191223" cy="5061966"/>
        </p:xfrm>
        <a:graphic>
          <a:graphicData uri="http://schemas.openxmlformats.org/drawingml/2006/table">
            <a:tbl>
              <a:tblPr firstRow="1" bandRow="1">
                <a:tableStyleId>{8799B23B-EC83-4686-B30A-512413B5E67A}</a:tableStyleId>
              </a:tblPr>
              <a:tblGrid>
                <a:gridCol w="1901594">
                  <a:extLst>
                    <a:ext uri="{9D8B030D-6E8A-4147-A177-3AD203B41FA5}">
                      <a16:colId xmlns:a16="http://schemas.microsoft.com/office/drawing/2014/main" val="2366647569"/>
                    </a:ext>
                  </a:extLst>
                </a:gridCol>
                <a:gridCol w="5289629">
                  <a:extLst>
                    <a:ext uri="{9D8B030D-6E8A-4147-A177-3AD203B41FA5}">
                      <a16:colId xmlns:a16="http://schemas.microsoft.com/office/drawing/2014/main" val="3754176815"/>
                    </a:ext>
                  </a:extLst>
                </a:gridCol>
              </a:tblGrid>
              <a:tr h="0">
                <a:tc>
                  <a:txBody>
                    <a:bodyPr/>
                    <a:lstStyle/>
                    <a:p>
                      <a:pPr algn="l"/>
                      <a:r>
                        <a:rPr lang="zh-CN" altLang="en-US" sz="1400" b="0" dirty="0">
                          <a:latin typeface="微软雅黑" panose="020B0503020204020204" pitchFamily="34" charset="-122"/>
                          <a:ea typeface="微软雅黑" panose="020B0503020204020204" pitchFamily="34" charset="-122"/>
                        </a:rPr>
                        <a:t>药品通用名称</a:t>
                      </a:r>
                    </a:p>
                  </a:txBody>
                  <a:tcPr anchor="ctr">
                    <a:lnB w="12700" cap="flat" cmpd="sng" algn="ctr">
                      <a:solidFill>
                        <a:srgbClr val="5B9CC4"/>
                      </a:solidFill>
                      <a:prstDash val="solid"/>
                      <a:round/>
                      <a:headEnd type="none" w="med" len="med"/>
                      <a:tailEnd type="none" w="med" len="med"/>
                    </a:lnB>
                    <a:solidFill>
                      <a:srgbClr val="FFFFFF"/>
                    </a:solidFill>
                  </a:tcPr>
                </a:tc>
                <a:tc>
                  <a:txBody>
                    <a:bodyPr/>
                    <a:lstStyle/>
                    <a:p>
                      <a:pPr algn="l">
                        <a:spcBef>
                          <a:spcPts val="0"/>
                        </a:spcBef>
                      </a:pPr>
                      <a:r>
                        <a:rPr lang="en-US"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脂肪酸乙酯</a:t>
                      </a:r>
                      <a:r>
                        <a:rPr lang="en-US" altLang="zh-CN" sz="1400" b="0" dirty="0">
                          <a:latin typeface="微软雅黑" panose="020B0503020204020204" pitchFamily="34" charset="-122"/>
                          <a:ea typeface="微软雅黑" panose="020B0503020204020204" pitchFamily="34" charset="-122"/>
                        </a:rPr>
                        <a:t>90</a:t>
                      </a:r>
                      <a:r>
                        <a:rPr lang="zh-CN" altLang="en-US" sz="1400" b="0" dirty="0">
                          <a:latin typeface="微软雅黑" panose="020B0503020204020204" pitchFamily="34" charset="-122"/>
                          <a:ea typeface="微软雅黑" panose="020B0503020204020204" pitchFamily="34" charset="-122"/>
                        </a:rPr>
                        <a:t>软胶囊</a:t>
                      </a:r>
                    </a:p>
                  </a:txBody>
                  <a:tcPr anchor="ctr">
                    <a:lnB w="12700" cap="flat" cmpd="sng" algn="ctr">
                      <a:solidFill>
                        <a:srgbClr val="5B9CC4"/>
                      </a:solidFill>
                      <a:prstDash val="solid"/>
                      <a:round/>
                      <a:headEnd type="none" w="med" len="med"/>
                      <a:tailEnd type="none" w="med" len="med"/>
                    </a:lnB>
                    <a:noFill/>
                  </a:tcPr>
                </a:tc>
                <a:extLst>
                  <a:ext uri="{0D108BD9-81ED-4DB2-BD59-A6C34878D82A}">
                    <a16:rowId xmlns:a16="http://schemas.microsoft.com/office/drawing/2014/main" val="4057256856"/>
                  </a:ext>
                </a:extLst>
              </a:tr>
              <a:tr h="0">
                <a:tc>
                  <a:txBody>
                    <a:bodyPr/>
                    <a:lstStyle/>
                    <a:p>
                      <a:pPr algn="l"/>
                      <a:r>
                        <a:rPr lang="zh-CN" altLang="en-US" sz="1400" b="0" dirty="0">
                          <a:latin typeface="微软雅黑" panose="020B0503020204020204" pitchFamily="34" charset="-122"/>
                          <a:ea typeface="微软雅黑" panose="020B0503020204020204" pitchFamily="34" charset="-122"/>
                        </a:rPr>
                        <a:t>规格</a:t>
                      </a:r>
                    </a:p>
                  </a:txBody>
                  <a:tcPr anchor="ctr">
                    <a:lnT w="12700" cap="flat" cmpd="sng" algn="ctr">
                      <a:solidFill>
                        <a:srgbClr val="5B9CC4"/>
                      </a:solidFill>
                      <a:prstDash val="solid"/>
                      <a:round/>
                      <a:headEnd type="none" w="med" len="med"/>
                      <a:tailEnd type="none" w="med" len="med"/>
                    </a:lnT>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400" b="0" dirty="0">
                          <a:latin typeface="微软雅黑" panose="020B0503020204020204" pitchFamily="34" charset="-122"/>
                          <a:ea typeface="微软雅黑" panose="020B0503020204020204" pitchFamily="34" charset="-122"/>
                        </a:rPr>
                        <a:t>1g</a:t>
                      </a:r>
                      <a:r>
                        <a:rPr lang="zh-CN" altLang="en-US" sz="1400" b="0" dirty="0">
                          <a:latin typeface="微软雅黑" panose="020B0503020204020204" pitchFamily="34" charset="-122"/>
                          <a:ea typeface="微软雅黑" panose="020B0503020204020204" pitchFamily="34" charset="-122"/>
                        </a:rPr>
                        <a:t>（每粒胶囊含二十碳五烯酸乙酯 </a:t>
                      </a:r>
                      <a:r>
                        <a:rPr lang="en-US" altLang="zh-CN" sz="1400" b="0" dirty="0">
                          <a:latin typeface="微软雅黑" panose="020B0503020204020204" pitchFamily="34" charset="-122"/>
                          <a:ea typeface="微软雅黑" panose="020B0503020204020204" pitchFamily="34" charset="-122"/>
                        </a:rPr>
                        <a:t>465mg</a:t>
                      </a:r>
                      <a:r>
                        <a:rPr lang="zh-CN" altLang="en-US" sz="1400" b="0" dirty="0">
                          <a:latin typeface="微软雅黑" panose="020B0503020204020204" pitchFamily="34" charset="-122"/>
                          <a:ea typeface="微软雅黑" panose="020B0503020204020204" pitchFamily="34" charset="-122"/>
                        </a:rPr>
                        <a:t>，二十二碳六烯酸乙酯 </a:t>
                      </a:r>
                      <a:r>
                        <a:rPr lang="en-US" altLang="zh-CN" sz="1400" b="0" dirty="0">
                          <a:latin typeface="微软雅黑" panose="020B0503020204020204" pitchFamily="34" charset="-122"/>
                          <a:ea typeface="微软雅黑" panose="020B0503020204020204" pitchFamily="34" charset="-122"/>
                        </a:rPr>
                        <a:t>375mg</a:t>
                      </a:r>
                      <a:r>
                        <a:rPr lang="zh-CN" altLang="en-US" sz="1400" b="0" dirty="0">
                          <a:latin typeface="微软雅黑" panose="020B0503020204020204" pitchFamily="34" charset="-122"/>
                          <a:ea typeface="微软雅黑" panose="020B0503020204020204" pitchFamily="34" charset="-122"/>
                        </a:rPr>
                        <a:t>，</a:t>
                      </a:r>
                      <a:r>
                        <a:rPr lang="en-US" altLang="zh-CN" sz="1400" b="0" dirty="0">
                          <a:latin typeface="微软雅黑" panose="020B0503020204020204" pitchFamily="34" charset="-122"/>
                          <a:ea typeface="微软雅黑" panose="020B0503020204020204" pitchFamily="34" charset="-122"/>
                        </a:rPr>
                        <a:t>ω-3 </a:t>
                      </a:r>
                      <a:r>
                        <a:rPr lang="zh-CN" altLang="en-US" sz="1400" b="0" dirty="0">
                          <a:latin typeface="微软雅黑" panose="020B0503020204020204" pitchFamily="34" charset="-122"/>
                          <a:ea typeface="微软雅黑" panose="020B0503020204020204" pitchFamily="34" charset="-122"/>
                        </a:rPr>
                        <a:t>脂肪酸乙酯总量不低于 </a:t>
                      </a:r>
                      <a:r>
                        <a:rPr lang="en-US" altLang="zh-CN" sz="1400" b="0" dirty="0">
                          <a:latin typeface="微软雅黑" panose="020B0503020204020204" pitchFamily="34" charset="-122"/>
                          <a:ea typeface="微软雅黑" panose="020B0503020204020204" pitchFamily="34" charset="-122"/>
                        </a:rPr>
                        <a:t>900mg</a:t>
                      </a:r>
                      <a:r>
                        <a:rPr lang="zh-CN" altLang="en-US" sz="1400" b="0" dirty="0">
                          <a:latin typeface="微软雅黑" panose="020B0503020204020204" pitchFamily="34" charset="-122"/>
                          <a:ea typeface="微软雅黑" panose="020B0503020204020204" pitchFamily="34" charset="-122"/>
                        </a:rPr>
                        <a:t>）</a:t>
                      </a:r>
                    </a:p>
                  </a:txBody>
                  <a:tcPr anchor="ctr">
                    <a:lnT w="12700" cap="flat" cmpd="sng" algn="ctr">
                      <a:solidFill>
                        <a:srgbClr val="5B9CC4"/>
                      </a:solidFill>
                      <a:prstDash val="solid"/>
                      <a:round/>
                      <a:headEnd type="none" w="med" len="med"/>
                      <a:tailEnd type="none" w="med" len="med"/>
                    </a:lnT>
                  </a:tcPr>
                </a:tc>
                <a:extLst>
                  <a:ext uri="{0D108BD9-81ED-4DB2-BD59-A6C34878D82A}">
                    <a16:rowId xmlns:a16="http://schemas.microsoft.com/office/drawing/2014/main" val="9912672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0" dirty="0">
                          <a:latin typeface="微软雅黑" panose="020B0503020204020204" pitchFamily="34" charset="-122"/>
                          <a:ea typeface="微软雅黑" panose="020B0503020204020204" pitchFamily="34" charset="-122"/>
                        </a:rPr>
                        <a:t>注册分类</a:t>
                      </a:r>
                      <a:endParaRPr lang="zh-CN" altLang="zh-CN" sz="14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0" dirty="0">
                          <a:latin typeface="微软雅黑" panose="020B0503020204020204" pitchFamily="34" charset="-122"/>
                          <a:ea typeface="微软雅黑" panose="020B0503020204020204" pitchFamily="34" charset="-122"/>
                        </a:rPr>
                        <a:t>化学药品</a:t>
                      </a:r>
                      <a:r>
                        <a:rPr lang="en-US" altLang="zh-CN" sz="1400" b="0" dirty="0">
                          <a:latin typeface="微软雅黑" panose="020B0503020204020204" pitchFamily="34" charset="-122"/>
                          <a:ea typeface="微软雅黑" panose="020B0503020204020204" pitchFamily="34" charset="-122"/>
                        </a:rPr>
                        <a:t>4</a:t>
                      </a:r>
                      <a:r>
                        <a:rPr lang="zh-CN" altLang="en-US" sz="1400" b="0" dirty="0">
                          <a:latin typeface="微软雅黑" panose="020B0503020204020204" pitchFamily="34" charset="-122"/>
                          <a:ea typeface="微软雅黑" panose="020B0503020204020204" pitchFamily="34" charset="-122"/>
                        </a:rPr>
                        <a:t>类</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5100368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b="0" dirty="0">
                          <a:latin typeface="微软雅黑" panose="020B0503020204020204" pitchFamily="34" charset="-122"/>
                          <a:ea typeface="微软雅黑" panose="020B0503020204020204" pitchFamily="34" charset="-122"/>
                        </a:rPr>
                        <a:t>适应症</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400" b="0" dirty="0">
                          <a:latin typeface="微软雅黑" panose="020B0503020204020204" pitchFamily="34" charset="-122"/>
                          <a:ea typeface="微软雅黑" panose="020B0503020204020204" pitchFamily="34" charset="-122"/>
                        </a:rPr>
                        <a:t>在控制饮食的基础上：本品用于降低重度高甘油三酯血症（</a:t>
                      </a:r>
                      <a:r>
                        <a:rPr lang="en-US" altLang="zh-CN" sz="1400" b="0" dirty="0">
                          <a:latin typeface="微软雅黑" panose="020B0503020204020204" pitchFamily="34" charset="-122"/>
                          <a:ea typeface="微软雅黑" panose="020B0503020204020204" pitchFamily="34" charset="-122"/>
                        </a:rPr>
                        <a:t>HTG</a:t>
                      </a:r>
                      <a:r>
                        <a:rPr lang="zh-CN" altLang="en-US" sz="1400" b="0" dirty="0">
                          <a:latin typeface="微软雅黑" panose="020B0503020204020204" pitchFamily="34" charset="-122"/>
                          <a:ea typeface="微软雅黑" panose="020B0503020204020204" pitchFamily="34" charset="-122"/>
                        </a:rPr>
                        <a:t>）（≥</a:t>
                      </a:r>
                      <a:r>
                        <a:rPr lang="en-US" altLang="zh-CN" sz="1400" b="0" dirty="0">
                          <a:latin typeface="微软雅黑" panose="020B0503020204020204" pitchFamily="34" charset="-122"/>
                          <a:ea typeface="微软雅黑" panose="020B0503020204020204" pitchFamily="34" charset="-122"/>
                        </a:rPr>
                        <a:t>500mg/dL</a:t>
                      </a:r>
                      <a:r>
                        <a:rPr lang="zh-CN" altLang="en-US" sz="1400" b="0" dirty="0">
                          <a:latin typeface="微软雅黑" panose="020B0503020204020204" pitchFamily="34" charset="-122"/>
                          <a:ea typeface="微软雅黑" panose="020B0503020204020204" pitchFamily="34" charset="-122"/>
                        </a:rPr>
                        <a:t>）成年患者的甘油三酯（</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）水平。</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56887178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400" b="0" dirty="0">
                          <a:latin typeface="微软雅黑" panose="020B0503020204020204" pitchFamily="34" charset="-122"/>
                          <a:ea typeface="微软雅黑" panose="020B0503020204020204" pitchFamily="34" charset="-122"/>
                        </a:rPr>
                        <a:t>用法用量</a:t>
                      </a:r>
                    </a:p>
                  </a:txBody>
                  <a:tcPr anchor="ctr"/>
                </a:tc>
                <a:tc>
                  <a:txBody>
                    <a:bodyPr/>
                    <a:lstStyle/>
                    <a:p>
                      <a:pPr algn="l">
                        <a:lnSpc>
                          <a:spcPct val="150000"/>
                        </a:lnSpc>
                        <a:spcBef>
                          <a:spcPts val="0"/>
                        </a:spcBef>
                      </a:pPr>
                      <a:r>
                        <a:rPr lang="zh-CN" altLang="en-US" sz="1400" b="0" dirty="0">
                          <a:latin typeface="微软雅黑" panose="020B0503020204020204" pitchFamily="34" charset="-122"/>
                          <a:ea typeface="微软雅黑" panose="020B0503020204020204" pitchFamily="34" charset="-122"/>
                        </a:rPr>
                        <a:t>口服。一次</a:t>
                      </a:r>
                      <a:r>
                        <a:rPr lang="en-US" altLang="zh-CN" sz="1400" b="0" dirty="0">
                          <a:latin typeface="微软雅黑" panose="020B0503020204020204" pitchFamily="34" charset="-122"/>
                          <a:ea typeface="微软雅黑" panose="020B0503020204020204" pitchFamily="34" charset="-122"/>
                        </a:rPr>
                        <a:t>2</a:t>
                      </a:r>
                      <a:r>
                        <a:rPr lang="zh-CN" altLang="en-US" sz="1400" b="0" dirty="0">
                          <a:latin typeface="微软雅黑" panose="020B0503020204020204" pitchFamily="34" charset="-122"/>
                          <a:ea typeface="微软雅黑" panose="020B0503020204020204" pitchFamily="34" charset="-122"/>
                        </a:rPr>
                        <a:t>粒，一日</a:t>
                      </a:r>
                      <a:r>
                        <a:rPr lang="en-US" altLang="zh-CN" sz="1400" b="0" dirty="0">
                          <a:latin typeface="微软雅黑" panose="020B0503020204020204" pitchFamily="34" charset="-122"/>
                          <a:ea typeface="微软雅黑" panose="020B0503020204020204" pitchFamily="34" charset="-122"/>
                        </a:rPr>
                        <a:t>2</a:t>
                      </a:r>
                      <a:r>
                        <a:rPr lang="zh-CN" altLang="en-US" sz="1400" b="0" dirty="0">
                          <a:latin typeface="微软雅黑" panose="020B0503020204020204" pitchFamily="34" charset="-122"/>
                          <a:ea typeface="微软雅黑" panose="020B0503020204020204" pitchFamily="34" charset="-122"/>
                        </a:rPr>
                        <a:t>次或一次</a:t>
                      </a:r>
                      <a:r>
                        <a:rPr lang="en-US" altLang="zh-CN" sz="1400" b="0" dirty="0">
                          <a:latin typeface="微软雅黑" panose="020B0503020204020204" pitchFamily="34" charset="-122"/>
                          <a:ea typeface="微软雅黑" panose="020B0503020204020204" pitchFamily="34" charset="-122"/>
                        </a:rPr>
                        <a:t>4</a:t>
                      </a:r>
                      <a:r>
                        <a:rPr lang="zh-CN" altLang="en-US" sz="1400" b="0" dirty="0">
                          <a:latin typeface="微软雅黑" panose="020B0503020204020204" pitchFamily="34" charset="-122"/>
                          <a:ea typeface="微软雅黑" panose="020B0503020204020204" pitchFamily="34" charset="-122"/>
                        </a:rPr>
                        <a:t>粒，一日一次。 </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35076809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微软雅黑" panose="020B0503020204020204" pitchFamily="34" charset="-122"/>
                          <a:ea typeface="微软雅黑" panose="020B0503020204020204" pitchFamily="34" charset="-122"/>
                        </a:rPr>
                        <a:t>中国大陆首次上市时间</a:t>
                      </a:r>
                      <a:endParaRPr lang="zh-CN" altLang="zh-CN" sz="1400" b="0" dirty="0">
                        <a:latin typeface="微软雅黑" panose="020B0503020204020204" pitchFamily="34" charset="-122"/>
                        <a:ea typeface="微软雅黑" panose="020B0503020204020204" pitchFamily="34" charset="-122"/>
                      </a:endParaRPr>
                    </a:p>
                  </a:txBody>
                  <a:tcPr anchor="ctr"/>
                </a:tc>
                <a:tc>
                  <a:txBody>
                    <a:bodyPr/>
                    <a:lstStyle/>
                    <a:p>
                      <a:pPr algn="l">
                        <a:lnSpc>
                          <a:spcPct val="150000"/>
                        </a:lnSpc>
                        <a:spcBef>
                          <a:spcPts val="0"/>
                        </a:spcBef>
                      </a:pPr>
                      <a:r>
                        <a:rPr lang="en-US" altLang="zh-CN" sz="1400" b="0" dirty="0">
                          <a:latin typeface="微软雅黑" panose="020B0503020204020204" pitchFamily="34" charset="-122"/>
                          <a:ea typeface="微软雅黑" panose="020B0503020204020204" pitchFamily="34" charset="-122"/>
                        </a:rPr>
                        <a:t>2021</a:t>
                      </a:r>
                      <a:r>
                        <a:rPr lang="zh-CN" altLang="en-US" sz="1400" b="0" dirty="0">
                          <a:latin typeface="微软雅黑" panose="020B0503020204020204" pitchFamily="34" charset="-122"/>
                          <a:ea typeface="微软雅黑" panose="020B0503020204020204" pitchFamily="34" charset="-122"/>
                        </a:rPr>
                        <a:t>年</a:t>
                      </a:r>
                      <a:r>
                        <a:rPr lang="en-US" altLang="zh-CN" sz="1400" b="0" dirty="0">
                          <a:latin typeface="微软雅黑" panose="020B0503020204020204" pitchFamily="34" charset="-122"/>
                          <a:ea typeface="微软雅黑" panose="020B0503020204020204" pitchFamily="34" charset="-122"/>
                        </a:rPr>
                        <a:t>6</a:t>
                      </a:r>
                      <a:r>
                        <a:rPr lang="zh-CN" altLang="en-US" sz="1400" b="0" dirty="0">
                          <a:latin typeface="微软雅黑" panose="020B0503020204020204" pitchFamily="34" charset="-122"/>
                          <a:ea typeface="微软雅黑" panose="020B0503020204020204" pitchFamily="34" charset="-122"/>
                        </a:rPr>
                        <a:t>月</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2531852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微软雅黑" panose="020B0503020204020204" pitchFamily="34" charset="-122"/>
                          <a:ea typeface="微软雅黑" panose="020B0503020204020204" pitchFamily="34" charset="-122"/>
                        </a:rPr>
                        <a:t>目前大陆地区同通用名药品上市情况</a:t>
                      </a:r>
                      <a:endParaRPr lang="zh-CN" altLang="zh-CN" sz="1400" b="0" dirty="0">
                        <a:latin typeface="微软雅黑" panose="020B0503020204020204" pitchFamily="34" charset="-122"/>
                        <a:ea typeface="微软雅黑" panose="020B0503020204020204" pitchFamily="34" charset="-122"/>
                      </a:endParaRPr>
                    </a:p>
                  </a:txBody>
                  <a:tcPr anchor="ctr"/>
                </a:tc>
                <a:tc>
                  <a:txBody>
                    <a:bodyPr/>
                    <a:lstStyle/>
                    <a:p>
                      <a:pPr algn="l">
                        <a:lnSpc>
                          <a:spcPct val="150000"/>
                        </a:lnSpc>
                        <a:spcBef>
                          <a:spcPts val="0"/>
                        </a:spcBef>
                      </a:pPr>
                      <a:r>
                        <a:rPr lang="en-US" altLang="zh-CN" sz="1400" b="0" dirty="0">
                          <a:latin typeface="微软雅黑" panose="020B0503020204020204" pitchFamily="34" charset="-122"/>
                          <a:ea typeface="微软雅黑" panose="020B0503020204020204" pitchFamily="34" charset="-122"/>
                        </a:rPr>
                        <a:t>10</a:t>
                      </a:r>
                      <a:r>
                        <a:rPr lang="zh-CN" altLang="en-US" sz="1400" b="0" dirty="0">
                          <a:latin typeface="微软雅黑" panose="020B0503020204020204" pitchFamily="34" charset="-122"/>
                          <a:ea typeface="微软雅黑" panose="020B0503020204020204" pitchFamily="34" charset="-122"/>
                        </a:rPr>
                        <a:t>家（四川国为、雅培、成都盛迪、齐鲁、江苏万高、人福普克、扬子江、浙江创新生物、山西鑫煜、北京双鹭）</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1316304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latin typeface="微软雅黑" panose="020B0503020204020204" pitchFamily="34" charset="-122"/>
                          <a:ea typeface="微软雅黑" panose="020B0503020204020204" pitchFamily="34" charset="-122"/>
                        </a:rPr>
                        <a:t>全球首次上市时间及国家</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地区</a:t>
                      </a:r>
                      <a:endParaRPr lang="zh-CN" altLang="zh-CN" sz="1400" b="0" dirty="0">
                        <a:latin typeface="微软雅黑" panose="020B0503020204020204" pitchFamily="34" charset="-122"/>
                        <a:ea typeface="微软雅黑" panose="020B0503020204020204" pitchFamily="34" charset="-122"/>
                      </a:endParaRPr>
                    </a:p>
                  </a:txBody>
                  <a:tcPr anchor="ctr"/>
                </a:tc>
                <a:tc>
                  <a:txBody>
                    <a:bodyPr/>
                    <a:lstStyle/>
                    <a:p>
                      <a:pPr algn="l">
                        <a:lnSpc>
                          <a:spcPct val="150000"/>
                        </a:lnSpc>
                        <a:spcBef>
                          <a:spcPts val="0"/>
                        </a:spcBef>
                      </a:pPr>
                      <a:r>
                        <a:rPr lang="en-US" altLang="zh-CN" sz="1400" b="0" dirty="0">
                          <a:latin typeface="微软雅黑" panose="020B0503020204020204" pitchFamily="34" charset="-122"/>
                          <a:ea typeface="微软雅黑" panose="020B0503020204020204" pitchFamily="34" charset="-122"/>
                        </a:rPr>
                        <a:t>2004</a:t>
                      </a:r>
                      <a:r>
                        <a:rPr lang="zh-CN" altLang="en-US" sz="1400" b="0" dirty="0">
                          <a:latin typeface="微软雅黑" panose="020B0503020204020204" pitchFamily="34" charset="-122"/>
                          <a:ea typeface="微软雅黑" panose="020B0503020204020204" pitchFamily="34" charset="-122"/>
                        </a:rPr>
                        <a:t>年</a:t>
                      </a:r>
                      <a:r>
                        <a:rPr lang="en-US" altLang="zh-CN" sz="1400" b="0" dirty="0">
                          <a:latin typeface="微软雅黑" panose="020B0503020204020204" pitchFamily="34" charset="-122"/>
                          <a:ea typeface="微软雅黑" panose="020B0503020204020204" pitchFamily="34" charset="-122"/>
                        </a:rPr>
                        <a:t>11</a:t>
                      </a:r>
                      <a:r>
                        <a:rPr lang="zh-CN" altLang="en-US" sz="1400" b="0" dirty="0">
                          <a:latin typeface="微软雅黑" panose="020B0503020204020204" pitchFamily="34" charset="-122"/>
                          <a:ea typeface="微软雅黑" panose="020B0503020204020204" pitchFamily="34" charset="-122"/>
                        </a:rPr>
                        <a:t>月，美国</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688600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0" dirty="0">
                          <a:latin typeface="微软雅黑" panose="020B0503020204020204" pitchFamily="34" charset="-122"/>
                          <a:ea typeface="微软雅黑" panose="020B0503020204020204" pitchFamily="34" charset="-122"/>
                        </a:rPr>
                        <a:t>是否为</a:t>
                      </a:r>
                      <a:r>
                        <a:rPr lang="en-US" altLang="zh-CN" sz="1400" b="0" dirty="0">
                          <a:latin typeface="微软雅黑" panose="020B0503020204020204" pitchFamily="34" charset="-122"/>
                          <a:ea typeface="微软雅黑" panose="020B0503020204020204" pitchFamily="34" charset="-122"/>
                        </a:rPr>
                        <a:t>OTC</a:t>
                      </a:r>
                      <a:endParaRPr lang="zh-CN" altLang="zh-CN" sz="1400" b="0" dirty="0">
                        <a:latin typeface="微软雅黑" panose="020B0503020204020204" pitchFamily="34" charset="-122"/>
                        <a:ea typeface="微软雅黑" panose="020B0503020204020204" pitchFamily="34" charset="-122"/>
                      </a:endParaRPr>
                    </a:p>
                  </a:txBody>
                  <a:tcPr anchor="ctr"/>
                </a:tc>
                <a:tc>
                  <a:txBody>
                    <a:bodyPr/>
                    <a:lstStyle/>
                    <a:p>
                      <a:pPr algn="l">
                        <a:lnSpc>
                          <a:spcPct val="150000"/>
                        </a:lnSpc>
                        <a:spcBef>
                          <a:spcPts val="0"/>
                        </a:spcBef>
                      </a:pPr>
                      <a:r>
                        <a:rPr lang="zh-CN" altLang="en-US" sz="1400" b="0" dirty="0">
                          <a:latin typeface="微软雅黑" panose="020B0503020204020204" pitchFamily="34" charset="-122"/>
                          <a:ea typeface="微软雅黑" panose="020B0503020204020204" pitchFamily="34" charset="-122"/>
                        </a:rPr>
                        <a:t>否</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29114368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微软雅黑" panose="020B0503020204020204" pitchFamily="34" charset="-122"/>
                          <a:ea typeface="微软雅黑" panose="020B0503020204020204" pitchFamily="34" charset="-122"/>
                        </a:rPr>
                        <a:t>是否通过仿制药一致性评价</a:t>
                      </a:r>
                    </a:p>
                  </a:txBody>
                  <a:tcPr anchor="ctr"/>
                </a:tc>
                <a:tc>
                  <a:txBody>
                    <a:bodyPr/>
                    <a:lstStyle/>
                    <a:p>
                      <a:pPr algn="l">
                        <a:lnSpc>
                          <a:spcPct val="150000"/>
                        </a:lnSpc>
                        <a:spcBef>
                          <a:spcPts val="0"/>
                        </a:spcBef>
                      </a:pPr>
                      <a:r>
                        <a:rPr lang="zh-CN" altLang="en-US" sz="1400" b="0" dirty="0">
                          <a:latin typeface="微软雅黑" panose="020B0503020204020204" pitchFamily="34" charset="-122"/>
                          <a:ea typeface="微软雅黑" panose="020B0503020204020204" pitchFamily="34" charset="-122"/>
                        </a:rPr>
                        <a:t>是</a:t>
                      </a:r>
                      <a:endParaRPr lang="zh-CN" altLang="zh-CN" sz="1400" b="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744741812"/>
                  </a:ext>
                </a:extLst>
              </a:tr>
            </a:tbl>
          </a:graphicData>
        </a:graphic>
      </p:graphicFrame>
      <p:sp>
        <p:nvSpPr>
          <p:cNvPr id="38" name="文本框 37">
            <a:extLst>
              <a:ext uri="{FF2B5EF4-FFF2-40B4-BE49-F238E27FC236}">
                <a16:creationId xmlns:a16="http://schemas.microsoft.com/office/drawing/2014/main" id="{BAF8842F-07EF-97A3-B343-C6F5D82D21BD}"/>
              </a:ext>
            </a:extLst>
          </p:cNvPr>
          <p:cNvSpPr txBox="1"/>
          <p:nvPr/>
        </p:nvSpPr>
        <p:spPr>
          <a:xfrm>
            <a:off x="7613781" y="1215419"/>
            <a:ext cx="4280620" cy="5055615"/>
          </a:xfrm>
          <a:prstGeom prst="rect">
            <a:avLst/>
          </a:prstGeom>
          <a:noFill/>
        </p:spPr>
        <p:txBody>
          <a:bodyPr wrap="square" rtlCol="0">
            <a:spAutoFit/>
          </a:bodyPr>
          <a:lstStyle/>
          <a:p>
            <a:pPr algn="just">
              <a:spcBef>
                <a:spcPts val="600"/>
              </a:spcBef>
              <a:spcAft>
                <a:spcPts val="600"/>
              </a:spcAft>
            </a:pPr>
            <a:r>
              <a:rPr lang="zh-CN" altLang="en-US" sz="1600" dirty="0">
                <a:solidFill>
                  <a:schemeClr val="tx2">
                    <a:lumMod val="75000"/>
                    <a:lumOff val="25000"/>
                  </a:schemeClr>
                </a:solidFill>
                <a:latin typeface="微软雅黑" panose="020B0503020204020204" pitchFamily="34" charset="-122"/>
                <a:ea typeface="微软雅黑" panose="020B0503020204020204" pitchFamily="34" charset="-122"/>
              </a:rPr>
              <a:t>参照药品建议：非诺贝特胶囊</a:t>
            </a:r>
            <a:endParaRPr lang="en-US" altLang="zh-CN" sz="1600" dirty="0">
              <a:solidFill>
                <a:schemeClr val="tx2">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适应症</a:t>
            </a:r>
            <a:r>
              <a:rPr lang="en-US" altLang="zh-CN" sz="1400" baseline="300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：用于治疗成人饮食控制疗法效果不理想的高胆固醇血症</a:t>
            </a:r>
            <a:r>
              <a:rPr lang="en-US" altLang="zh-CN"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Ⅱa</a:t>
            </a:r>
            <a:r>
              <a:rPr lang="zh-CN" altLang="en-US" sz="1400" dirty="0">
                <a:latin typeface="微软雅黑" panose="020B0503020204020204" pitchFamily="34" charset="-122"/>
                <a:ea typeface="微软雅黑" panose="020B0503020204020204" pitchFamily="34" charset="-122"/>
              </a:rPr>
              <a:t>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，内源性高甘油三酯血症，单纯型</a:t>
            </a:r>
            <a:r>
              <a:rPr lang="en-US" altLang="zh-CN" sz="1400" dirty="0">
                <a:latin typeface="微软雅黑" panose="020B0503020204020204" pitchFamily="34" charset="-122"/>
                <a:ea typeface="微软雅黑" panose="020B0503020204020204" pitchFamily="34" charset="-122"/>
              </a:rPr>
              <a:t>(Ⅳ</a:t>
            </a:r>
            <a:r>
              <a:rPr lang="zh-CN" altLang="en-US" sz="1400" dirty="0">
                <a:latin typeface="微软雅黑" panose="020B0503020204020204" pitchFamily="34" charset="-122"/>
                <a:ea typeface="微软雅黑" panose="020B0503020204020204" pitchFamily="34" charset="-122"/>
              </a:rPr>
              <a:t>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和混合型</a:t>
            </a:r>
            <a:r>
              <a:rPr lang="en-US" altLang="zh-CN"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Ⅱb</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Ⅲ</a:t>
            </a:r>
            <a:r>
              <a:rPr lang="zh-CN" altLang="en-US" sz="1400" dirty="0">
                <a:latin typeface="微软雅黑" panose="020B0503020204020204" pitchFamily="34" charset="-122"/>
                <a:ea typeface="微软雅黑" panose="020B0503020204020204" pitchFamily="34" charset="-122"/>
              </a:rPr>
              <a:t>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规格：</a:t>
            </a:r>
            <a:r>
              <a:rPr lang="en-US" altLang="zh-CN" sz="1400" dirty="0">
                <a:latin typeface="微软雅黑" panose="020B0503020204020204" pitchFamily="34" charset="-122"/>
                <a:ea typeface="微软雅黑" panose="020B0503020204020204" pitchFamily="34" charset="-122"/>
              </a:rPr>
              <a:t>200mg</a:t>
            </a:r>
          </a:p>
          <a:p>
            <a:pPr marL="285750" indent="-285750" algn="just">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用法用量：每日一粒，与餐同服。</a:t>
            </a:r>
            <a:endParaRPr lang="en-US" altLang="zh-CN" sz="1400" dirty="0">
              <a:latin typeface="微软雅黑" panose="020B0503020204020204" pitchFamily="34" charset="-122"/>
              <a:ea typeface="微软雅黑" panose="020B0503020204020204" pitchFamily="34" charset="-122"/>
            </a:endParaRPr>
          </a:p>
          <a:p>
            <a:pPr algn="just">
              <a:spcBef>
                <a:spcPts val="600"/>
              </a:spcBef>
              <a:spcAft>
                <a:spcPts val="600"/>
              </a:spcAft>
            </a:pPr>
            <a:r>
              <a:rPr lang="zh-CN" altLang="en-US" sz="1600" dirty="0">
                <a:solidFill>
                  <a:schemeClr val="tx2">
                    <a:lumMod val="75000"/>
                    <a:lumOff val="25000"/>
                  </a:schemeClr>
                </a:solidFill>
                <a:latin typeface="微软雅黑" panose="020B0503020204020204" pitchFamily="34" charset="-122"/>
                <a:ea typeface="微软雅黑" panose="020B0503020204020204" pitchFamily="34" charset="-122"/>
              </a:rPr>
              <a:t>推荐理由</a:t>
            </a:r>
            <a:endParaRPr lang="en-US" altLang="zh-CN" sz="1600" dirty="0">
              <a:solidFill>
                <a:schemeClr val="tx2">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spcAft>
                <a:spcPts val="600"/>
              </a:spcAft>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中国血脂管理指南（基层版</a:t>
            </a:r>
            <a:r>
              <a:rPr lang="en-US" altLang="zh-CN" sz="1400" dirty="0">
                <a:latin typeface="微软雅黑" panose="020B0503020204020204" pitchFamily="34" charset="-122"/>
                <a:ea typeface="微软雅黑" panose="020B0503020204020204" pitchFamily="34" charset="-122"/>
              </a:rPr>
              <a:t>2024</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 [2] </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高甘油三酯血症临床管理多学科专家共识</a:t>
            </a:r>
            <a:r>
              <a:rPr lang="en-US"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 [3]</a:t>
            </a:r>
            <a:r>
              <a:rPr lang="zh-CN" altLang="en-US" sz="1400" dirty="0">
                <a:latin typeface="微软雅黑" panose="020B0503020204020204" pitchFamily="34" charset="-122"/>
                <a:ea typeface="微软雅黑" panose="020B0503020204020204" pitchFamily="34" charset="-122"/>
              </a:rPr>
              <a:t>推荐贝特类、</a:t>
            </a:r>
            <a:r>
              <a:rPr lang="en-US" altLang="zh-CN" sz="1400" dirty="0">
                <a:latin typeface="微软雅黑" panose="020B0503020204020204" pitchFamily="34" charset="-122"/>
                <a:ea typeface="微软雅黑" panose="020B0503020204020204" pitchFamily="34" charset="-122"/>
              </a:rPr>
              <a:t>ω-3</a:t>
            </a:r>
            <a:r>
              <a:rPr lang="zh-CN" altLang="en-US" sz="1400" dirty="0">
                <a:latin typeface="微软雅黑" panose="020B0503020204020204" pitchFamily="34" charset="-122"/>
                <a:ea typeface="微软雅黑" panose="020B0503020204020204" pitchFamily="34" charset="-122"/>
              </a:rPr>
              <a:t>脂肪酸或烟酸类药物用于治疗高甘油三酯血症，</a:t>
            </a:r>
            <a:r>
              <a:rPr lang="en-US" altLang="zh-CN" sz="1400" dirty="0">
                <a:latin typeface="微软雅黑" panose="020B0503020204020204" pitchFamily="34" charset="-122"/>
                <a:ea typeface="微软雅黑" panose="020B0503020204020204" pitchFamily="34" charset="-122"/>
              </a:rPr>
              <a:t>ω-3</a:t>
            </a:r>
            <a:r>
              <a:rPr lang="zh-CN" altLang="en-US" sz="1400" dirty="0">
                <a:latin typeface="微软雅黑" panose="020B0503020204020204" pitchFamily="34" charset="-122"/>
                <a:ea typeface="微软雅黑" panose="020B0503020204020204" pitchFamily="34" charset="-122"/>
              </a:rPr>
              <a:t>脂肪酸和贝特类药物还可与他汀类药物联用治疗混合型血脂异常，降低动脉粥样硬化心血管疾病风险。</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50000"/>
              </a:lnSpc>
              <a:spcAft>
                <a:spcPts val="600"/>
              </a:spcAft>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非诺贝特胶囊为</a:t>
            </a:r>
            <a:r>
              <a:rPr lang="en-US" altLang="zh-CN" sz="1400" dirty="0">
                <a:latin typeface="微软雅黑" panose="020B0503020204020204" pitchFamily="34" charset="-122"/>
                <a:ea typeface="微软雅黑" panose="020B0503020204020204" pitchFamily="34" charset="-122"/>
              </a:rPr>
              <a:t>2025</a:t>
            </a:r>
            <a:r>
              <a:rPr lang="zh-CN" altLang="en-US" sz="1400" dirty="0">
                <a:latin typeface="微软雅黑" panose="020B0503020204020204" pitchFamily="34" charset="-122"/>
                <a:ea typeface="微软雅黑" panose="020B0503020204020204" pitchFamily="34" charset="-122"/>
              </a:rPr>
              <a:t>年医保目录内药品，且临床应用广泛。</a:t>
            </a:r>
            <a:endParaRPr lang="en-US" altLang="zh-CN" sz="1400"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006872A-E510-7248-CF08-393855C64EE4}"/>
              </a:ext>
            </a:extLst>
          </p:cNvPr>
          <p:cNvSpPr txBox="1"/>
          <p:nvPr/>
        </p:nvSpPr>
        <p:spPr>
          <a:xfrm>
            <a:off x="0" y="6396335"/>
            <a:ext cx="12066495" cy="461665"/>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a:t>
            </a:r>
            <a:r>
              <a:rPr lang="zh-CN" altLang="en-US" sz="800" dirty="0">
                <a:latin typeface="微软雅黑" panose="020B0503020204020204" pitchFamily="34" charset="-122"/>
                <a:ea typeface="微软雅黑" panose="020B0503020204020204" pitchFamily="34" charset="-122"/>
              </a:rPr>
              <a:t>非诺贝特胶囊说明书</a:t>
            </a:r>
            <a:endParaRPr lang="en-US" altLang="zh-CN"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[2]</a:t>
            </a:r>
            <a:r>
              <a:rPr lang="zh-CN" altLang="en-US" sz="800" dirty="0">
                <a:latin typeface="微软雅黑" panose="020B0503020204020204" pitchFamily="34" charset="-122"/>
                <a:ea typeface="微软雅黑" panose="020B0503020204020204" pitchFamily="34" charset="-122"/>
              </a:rPr>
              <a:t>中国血脂管理指南修订联合专家委员会。中国血脂管理指南（基层版 </a:t>
            </a:r>
            <a:r>
              <a:rPr lang="en-US" altLang="zh-CN" sz="800" dirty="0">
                <a:latin typeface="微软雅黑" panose="020B0503020204020204" pitchFamily="34" charset="-122"/>
                <a:ea typeface="微软雅黑" panose="020B0503020204020204" pitchFamily="34" charset="-122"/>
              </a:rPr>
              <a:t>2024 </a:t>
            </a:r>
            <a:r>
              <a:rPr lang="zh-CN" altLang="en-US" sz="800" dirty="0">
                <a:latin typeface="微软雅黑" panose="020B0503020204020204" pitchFamily="34" charset="-122"/>
                <a:ea typeface="微软雅黑" panose="020B0503020204020204" pitchFamily="34" charset="-122"/>
              </a:rPr>
              <a:t>年）</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中国全科医学，</a:t>
            </a:r>
            <a:r>
              <a:rPr lang="en-US" altLang="zh-CN" sz="800" dirty="0">
                <a:latin typeface="微软雅黑" panose="020B0503020204020204" pitchFamily="34" charset="-122"/>
                <a:ea typeface="微软雅黑" panose="020B0503020204020204" pitchFamily="34" charset="-122"/>
              </a:rPr>
              <a:t>2024, 27 (20): 2429-2436. </a:t>
            </a:r>
          </a:p>
          <a:p>
            <a:r>
              <a:rPr lang="en-US" altLang="zh-CN" sz="800" dirty="0">
                <a:latin typeface="微软雅黑" panose="020B0503020204020204" pitchFamily="34" charset="-122"/>
                <a:ea typeface="微软雅黑" panose="020B0503020204020204" pitchFamily="34" charset="-122"/>
              </a:rPr>
              <a:t>[3]</a:t>
            </a:r>
            <a:r>
              <a:rPr lang="zh-CN" altLang="en-US" sz="800" dirty="0">
                <a:latin typeface="微软雅黑" panose="020B0503020204020204" pitchFamily="34" charset="-122"/>
                <a:ea typeface="微软雅黑" panose="020B0503020204020204" pitchFamily="34" charset="-122"/>
              </a:rPr>
              <a:t>高甘油三酯血症临床管理多学科专家共识工作组。高甘油三酯血症临床管理多学科专家共识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中国循环杂志，</a:t>
            </a:r>
            <a:r>
              <a:rPr lang="en-US" altLang="zh-CN" sz="800" dirty="0">
                <a:latin typeface="微软雅黑" panose="020B0503020204020204" pitchFamily="34" charset="-122"/>
                <a:ea typeface="微软雅黑" panose="020B0503020204020204" pitchFamily="34" charset="-122"/>
              </a:rPr>
              <a:t>2023, 38 (6): 621-633.</a:t>
            </a:r>
            <a:endParaRPr lang="zh-CN" altLang="en-US" sz="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B4677-33BD-AA46-936F-CAE159D14E77}"/>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E4B089BC-503A-2B45-461F-1C6F896E7B92}"/>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a:extLst>
              <a:ext uri="{FF2B5EF4-FFF2-40B4-BE49-F238E27FC236}">
                <a16:creationId xmlns:a16="http://schemas.microsoft.com/office/drawing/2014/main" id="{A4A540A8-3F99-9CA2-3D6F-2913D8D87592}"/>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01.</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基本信息（</a:t>
            </a: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2/3</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5D18BC4C-7D8D-1D51-64F7-44F47E479D6E}"/>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B4FC6170-AC63-555C-C105-4D06707C8895}"/>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A08984F5-5513-10B8-8F97-407D7514EB97}"/>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85241B72-1FA4-D690-5448-4459D88DD8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grpSp>
        <p:nvGrpSpPr>
          <p:cNvPr id="16" name="组合 15">
            <a:extLst>
              <a:ext uri="{FF2B5EF4-FFF2-40B4-BE49-F238E27FC236}">
                <a16:creationId xmlns:a16="http://schemas.microsoft.com/office/drawing/2014/main" id="{4E8D49B1-9248-AE00-93E6-501C8FB2F70B}"/>
              </a:ext>
            </a:extLst>
          </p:cNvPr>
          <p:cNvGrpSpPr/>
          <p:nvPr/>
        </p:nvGrpSpPr>
        <p:grpSpPr>
          <a:xfrm>
            <a:off x="258006" y="1064239"/>
            <a:ext cx="4818161" cy="5291751"/>
            <a:chOff x="7072137" y="1053493"/>
            <a:chExt cx="4818161" cy="5291751"/>
          </a:xfrm>
        </p:grpSpPr>
        <p:sp>
          <p:nvSpPr>
            <p:cNvPr id="9" name="标题 1">
              <a:extLst>
                <a:ext uri="{FF2B5EF4-FFF2-40B4-BE49-F238E27FC236}">
                  <a16:creationId xmlns:a16="http://schemas.microsoft.com/office/drawing/2014/main" id="{FD8AC478-B253-88A4-BCD4-479405094FCA}"/>
                </a:ext>
              </a:extLst>
            </p:cNvPr>
            <p:cNvSpPr txBox="1"/>
            <p:nvPr/>
          </p:nvSpPr>
          <p:spPr>
            <a:xfrm>
              <a:off x="7139608" y="1053493"/>
              <a:ext cx="4750690" cy="909155"/>
            </a:xfrm>
            <a:prstGeom prst="round2DiagRect">
              <a:avLst>
                <a:gd name="adj1" fmla="val 22908"/>
                <a:gd name="adj2" fmla="val 0"/>
              </a:avLst>
            </a:prstGeom>
            <a:solidFill>
              <a:schemeClr val="accent1">
                <a:lumMod val="20000"/>
                <a:lumOff val="80000"/>
              </a:schemeClr>
            </a:solidFill>
            <a:ln w="12700" cap="sq">
              <a:gradFill>
                <a:gsLst>
                  <a:gs pos="0">
                    <a:schemeClr val="accent1"/>
                  </a:gs>
                  <a:gs pos="50000">
                    <a:schemeClr val="accent1">
                      <a:lumMod val="20000"/>
                      <a:lumOff val="80000"/>
                      <a:alpha val="0"/>
                    </a:schemeClr>
                  </a:gs>
                  <a:gs pos="100000">
                    <a:schemeClr val="accent1"/>
                  </a:gs>
                </a:gsLst>
                <a:lin ang="8100000" scaled="0"/>
              </a:gradFill>
              <a:miter/>
            </a:ln>
            <a:effectLst>
              <a:outerShdw blurRad="63500" algn="ctr" rotWithShape="0">
                <a:schemeClr val="accent1">
                  <a:alpha val="30000"/>
                </a:schemeClr>
              </a:outerShdw>
            </a:effectLst>
          </p:spPr>
          <p:txBody>
            <a:bodyPr vert="horz" wrap="square" lIns="91440" tIns="45720" rIns="91440" bIns="45720" rtlCol="0" anchor="ctr"/>
            <a:lstStyle/>
            <a:p>
              <a:pPr>
                <a:lnSpc>
                  <a:spcPct val="110000"/>
                </a:lnSpc>
              </a:pPr>
              <a:r>
                <a:rPr lang="zh-CN" altLang="en-US" sz="1600" b="1" dirty="0">
                  <a:latin typeface="微软雅黑" panose="020B0503020204020204" pitchFamily="34" charset="-122"/>
                  <a:ea typeface="微软雅黑" panose="020B0503020204020204" pitchFamily="34" charset="-122"/>
                </a:rPr>
                <a:t>高甘油三酯血症与动脉粥样硬化性心血管疾病、急性胰腺炎、超重</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肥胖、胰岛素抵抗</a:t>
              </a:r>
              <a:r>
                <a:rPr lang="en-US" altLang="zh-CN" sz="1600" b="1" dirty="0">
                  <a:latin typeface="微软雅黑" panose="020B0503020204020204" pitchFamily="34" charset="-122"/>
                  <a:ea typeface="微软雅黑" panose="020B0503020204020204" pitchFamily="34" charset="-122"/>
                </a:rPr>
                <a:t>/2</a:t>
              </a:r>
              <a:r>
                <a:rPr lang="zh-CN" altLang="en-US" sz="1600" b="1" dirty="0">
                  <a:latin typeface="微软雅黑" panose="020B0503020204020204" pitchFamily="34" charset="-122"/>
                  <a:ea typeface="微软雅黑" panose="020B0503020204020204" pitchFamily="34" charset="-122"/>
                </a:rPr>
                <a:t>型糖尿病、非酒精性脂肪性肝病、慢性肾脏病密切相关</a:t>
              </a:r>
              <a:r>
                <a:rPr lang="en-US" altLang="zh-CN" sz="1600" b="1" baseline="30000" dirty="0">
                  <a:latin typeface="微软雅黑" panose="020B0503020204020204" pitchFamily="34" charset="-122"/>
                  <a:ea typeface="微软雅黑" panose="020B0503020204020204" pitchFamily="34" charset="-122"/>
                </a:rPr>
                <a:t>[1]</a:t>
              </a:r>
              <a:endParaRPr lang="zh-CN" altLang="en-US" sz="1600" b="1"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97874C3-BE25-ECC3-582A-7C2C25EE0153}"/>
                </a:ext>
              </a:extLst>
            </p:cNvPr>
            <p:cNvSpPr/>
            <p:nvPr/>
          </p:nvSpPr>
          <p:spPr>
            <a:xfrm>
              <a:off x="7139608" y="2136398"/>
              <a:ext cx="4750690" cy="4208846"/>
            </a:xfrm>
            <a:prstGeom prst="rect">
              <a:avLst/>
            </a:prstGeom>
            <a:noFill/>
            <a:ln w="28575">
              <a:solidFill>
                <a:srgbClr val="5B9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F30D925-5964-E2B8-3B2B-704953B869BE}"/>
                </a:ext>
              </a:extLst>
            </p:cNvPr>
            <p:cNvSpPr txBox="1"/>
            <p:nvPr/>
          </p:nvSpPr>
          <p:spPr>
            <a:xfrm>
              <a:off x="7072137" y="2395893"/>
              <a:ext cx="4750690" cy="3689856"/>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临床流行病学和孟德尔随机化研究均显示，</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与动脉粥样硬化密切相关，是心血管剩留风险的主要危险因素之一。</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一项</a:t>
              </a:r>
              <a:r>
                <a:rPr lang="en-US" altLang="zh-CN" sz="1400" dirty="0">
                  <a:latin typeface="微软雅黑" panose="020B0503020204020204" pitchFamily="34" charset="-122"/>
                  <a:ea typeface="微软雅黑" panose="020B0503020204020204" pitchFamily="34" charset="-122"/>
                </a:rPr>
                <a:t>Meta</a:t>
              </a:r>
              <a:r>
                <a:rPr lang="zh-CN" altLang="en-US" sz="1400" dirty="0">
                  <a:latin typeface="微软雅黑" panose="020B0503020204020204" pitchFamily="34" charset="-122"/>
                  <a:ea typeface="微软雅黑" panose="020B0503020204020204" pitchFamily="34" charset="-122"/>
                </a:rPr>
                <a:t>分析显示，</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的急性胰腺炎是由重度或极重度</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所致，而重度或极重度</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患者中急性胰腺炎的患病率高达</a:t>
              </a:r>
              <a:r>
                <a:rPr lang="en-US" altLang="zh-CN" sz="1400" dirty="0">
                  <a:latin typeface="微软雅黑" panose="020B0503020204020204" pitchFamily="34" charset="-122"/>
                  <a:ea typeface="微软雅黑" panose="020B0503020204020204" pitchFamily="34" charset="-122"/>
                </a:rPr>
                <a:t>14%</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有超过酒精滥用成为急性胰腺炎第二大病因的趋势。</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超重与肥胖人群中约</a:t>
              </a:r>
              <a:r>
                <a:rPr lang="en-US" altLang="zh-CN" sz="1400" dirty="0">
                  <a:latin typeface="微软雅黑" panose="020B0503020204020204" pitchFamily="34" charset="-122"/>
                  <a:ea typeface="微软雅黑" panose="020B0503020204020204" pitchFamily="34" charset="-122"/>
                </a:rPr>
                <a:t>50%</a:t>
              </a:r>
              <a:r>
                <a:rPr lang="zh-CN" altLang="en-US" sz="1400" dirty="0">
                  <a:latin typeface="微软雅黑" panose="020B0503020204020204" pitchFamily="34" charset="-122"/>
                  <a:ea typeface="微软雅黑" panose="020B0503020204020204" pitchFamily="34" charset="-122"/>
                </a:rPr>
                <a:t>合并</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胰岛素抵抗状态下脂肪细胞中</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水解增多，使循环中游离脂肪酸增多，从而加重胰岛素抵抗、增加</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型糖尿病风险。</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非酒精性脂肪性肝病</a:t>
              </a:r>
              <a:r>
                <a:rPr lang="en-US" altLang="zh-CN" sz="1400" dirty="0">
                  <a:latin typeface="微软雅黑" panose="020B0503020204020204" pitchFamily="34" charset="-122"/>
                  <a:ea typeface="微软雅黑" panose="020B0503020204020204" pitchFamily="34" charset="-122"/>
                </a:rPr>
                <a:t>(NAFLD) </a:t>
              </a:r>
              <a:r>
                <a:rPr lang="zh-CN" altLang="en-US" sz="1400" dirty="0">
                  <a:latin typeface="微软雅黑" panose="020B0503020204020204" pitchFamily="34" charset="-122"/>
                  <a:ea typeface="微软雅黑" panose="020B0503020204020204" pitchFamily="34" charset="-122"/>
                </a:rPr>
                <a:t>患者中</a:t>
              </a:r>
              <a:r>
                <a:rPr lang="en-US" altLang="zh-CN" sz="1400" dirty="0">
                  <a:latin typeface="微软雅黑" panose="020B0503020204020204" pitchFamily="34" charset="-122"/>
                  <a:ea typeface="微软雅黑" panose="020B0503020204020204" pitchFamily="34" charset="-122"/>
                </a:rPr>
                <a:t>39.1%</a:t>
              </a:r>
              <a:r>
                <a:rPr lang="zh-CN" altLang="en-US" sz="1400" dirty="0">
                  <a:latin typeface="微软雅黑" panose="020B0503020204020204" pitchFamily="34" charset="-122"/>
                  <a:ea typeface="微软雅黑" panose="020B0503020204020204" pitchFamily="34" charset="-122"/>
                </a:rPr>
                <a:t>合并</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国内一项区域性的调研发现，慢性肾脏病</a:t>
              </a:r>
              <a:r>
                <a:rPr lang="en-US" altLang="zh-CN" sz="1400" dirty="0">
                  <a:latin typeface="微软雅黑" panose="020B0503020204020204" pitchFamily="34" charset="-122"/>
                  <a:ea typeface="微软雅黑" panose="020B0503020204020204" pitchFamily="34" charset="-122"/>
                </a:rPr>
                <a:t>(CKD)</a:t>
              </a:r>
              <a:r>
                <a:rPr lang="zh-CN" altLang="en-US" sz="1400" dirty="0">
                  <a:latin typeface="微软雅黑" panose="020B0503020204020204" pitchFamily="34" charset="-122"/>
                  <a:ea typeface="微软雅黑" panose="020B0503020204020204" pitchFamily="34" charset="-122"/>
                </a:rPr>
                <a:t>患者中高脂血症患病率为</a:t>
              </a:r>
              <a:r>
                <a:rPr lang="en-US" altLang="zh-CN" sz="1400" dirty="0">
                  <a:latin typeface="微软雅黑" panose="020B0503020204020204" pitchFamily="34" charset="-122"/>
                  <a:ea typeface="微软雅黑" panose="020B0503020204020204" pitchFamily="34" charset="-122"/>
                </a:rPr>
                <a:t>53.4%</a:t>
              </a:r>
              <a:r>
                <a:rPr lang="zh-CN" altLang="en-US" sz="1400" dirty="0">
                  <a:latin typeface="微软雅黑" panose="020B0503020204020204" pitchFamily="34" charset="-122"/>
                  <a:ea typeface="微软雅黑" panose="020B0503020204020204" pitchFamily="34" charset="-122"/>
                </a:rPr>
                <a:t>，其中</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患病率为</a:t>
              </a:r>
              <a:r>
                <a:rPr lang="en-US" altLang="zh-CN" sz="1400" dirty="0">
                  <a:latin typeface="微软雅黑" panose="020B0503020204020204" pitchFamily="34" charset="-122"/>
                  <a:ea typeface="微软雅黑" panose="020B0503020204020204" pitchFamily="34" charset="-122"/>
                </a:rPr>
                <a:t>44.4%</a:t>
              </a:r>
              <a:r>
                <a:rPr lang="zh-CN" altLang="en-US" sz="1400" dirty="0">
                  <a:latin typeface="微软雅黑" panose="020B0503020204020204" pitchFamily="34" charset="-122"/>
                  <a:ea typeface="微软雅黑" panose="020B0503020204020204" pitchFamily="34" charset="-122"/>
                </a:rPr>
                <a:t>。</a:t>
              </a:r>
            </a:p>
          </p:txBody>
        </p:sp>
      </p:grpSp>
      <p:grpSp>
        <p:nvGrpSpPr>
          <p:cNvPr id="15" name="组合 14">
            <a:extLst>
              <a:ext uri="{FF2B5EF4-FFF2-40B4-BE49-F238E27FC236}">
                <a16:creationId xmlns:a16="http://schemas.microsoft.com/office/drawing/2014/main" id="{DDDA0CC2-D755-DD97-4604-265EB392667A}"/>
              </a:ext>
            </a:extLst>
          </p:cNvPr>
          <p:cNvGrpSpPr/>
          <p:nvPr/>
        </p:nvGrpSpPr>
        <p:grpSpPr>
          <a:xfrm>
            <a:off x="5262906" y="1064773"/>
            <a:ext cx="6764831" cy="3112372"/>
            <a:chOff x="293494" y="1062646"/>
            <a:chExt cx="6764831" cy="3112372"/>
          </a:xfrm>
        </p:grpSpPr>
        <p:sp>
          <p:nvSpPr>
            <p:cNvPr id="2" name="文本框 1">
              <a:extLst>
                <a:ext uri="{FF2B5EF4-FFF2-40B4-BE49-F238E27FC236}">
                  <a16:creationId xmlns:a16="http://schemas.microsoft.com/office/drawing/2014/main" id="{F3970CCB-5543-03AD-7B06-DC3B0D2614F9}"/>
                </a:ext>
              </a:extLst>
            </p:cNvPr>
            <p:cNvSpPr txBox="1"/>
            <p:nvPr/>
          </p:nvSpPr>
          <p:spPr>
            <a:xfrm>
              <a:off x="301701" y="3256216"/>
              <a:ext cx="6756624" cy="846001"/>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高甘油三酯血症</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是常见的血脂异常类型，中国人群中</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患病率尤其高，</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年报道高达</a:t>
              </a:r>
              <a:r>
                <a:rPr lang="en-US" altLang="zh-CN" sz="1400" dirty="0">
                  <a:latin typeface="微软雅黑" panose="020B0503020204020204" pitchFamily="34" charset="-122"/>
                  <a:ea typeface="微软雅黑" panose="020B0503020204020204" pitchFamily="34" charset="-122"/>
                </a:rPr>
                <a:t>15%</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全国范围内不同项目调查的甘油三酯</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水平及</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患病率呈逐年升高趋势。</a:t>
              </a:r>
            </a:p>
          </p:txBody>
        </p:sp>
        <p:pic>
          <p:nvPicPr>
            <p:cNvPr id="4" name="图片 3">
              <a:extLst>
                <a:ext uri="{FF2B5EF4-FFF2-40B4-BE49-F238E27FC236}">
                  <a16:creationId xmlns:a16="http://schemas.microsoft.com/office/drawing/2014/main" id="{D03A1D90-5D40-834A-E2D3-0EE901E18C42}"/>
                </a:ext>
              </a:extLst>
            </p:cNvPr>
            <p:cNvPicPr>
              <a:picLocks noChangeAspect="1"/>
            </p:cNvPicPr>
            <p:nvPr/>
          </p:nvPicPr>
          <p:blipFill>
            <a:blip r:embed="rId3"/>
            <a:srcRect l="1479" t="3947" r="740"/>
            <a:stretch>
              <a:fillRect/>
            </a:stretch>
          </p:blipFill>
          <p:spPr>
            <a:xfrm>
              <a:off x="293494" y="1577837"/>
              <a:ext cx="6671088" cy="1716176"/>
            </a:xfrm>
            <a:prstGeom prst="rect">
              <a:avLst/>
            </a:prstGeom>
          </p:spPr>
        </p:pic>
        <p:sp>
          <p:nvSpPr>
            <p:cNvPr id="8" name="标题 1">
              <a:extLst>
                <a:ext uri="{FF2B5EF4-FFF2-40B4-BE49-F238E27FC236}">
                  <a16:creationId xmlns:a16="http://schemas.microsoft.com/office/drawing/2014/main" id="{2F8F914A-F95B-377C-63C3-C87407AA8C61}"/>
                </a:ext>
              </a:extLst>
            </p:cNvPr>
            <p:cNvSpPr txBox="1"/>
            <p:nvPr/>
          </p:nvSpPr>
          <p:spPr>
            <a:xfrm>
              <a:off x="540605" y="1062646"/>
              <a:ext cx="6176865" cy="369332"/>
            </a:xfrm>
            <a:prstGeom prst="round2DiagRect">
              <a:avLst>
                <a:gd name="adj1" fmla="val 22908"/>
                <a:gd name="adj2" fmla="val 0"/>
              </a:avLst>
            </a:prstGeom>
            <a:solidFill>
              <a:schemeClr val="accent1">
                <a:lumMod val="20000"/>
                <a:lumOff val="80000"/>
              </a:schemeClr>
            </a:solidFill>
            <a:ln w="12700" cap="sq">
              <a:gradFill>
                <a:gsLst>
                  <a:gs pos="0">
                    <a:schemeClr val="accent1"/>
                  </a:gs>
                  <a:gs pos="50000">
                    <a:schemeClr val="accent1">
                      <a:lumMod val="20000"/>
                      <a:lumOff val="80000"/>
                      <a:alpha val="0"/>
                    </a:schemeClr>
                  </a:gs>
                  <a:gs pos="100000">
                    <a:schemeClr val="accent1"/>
                  </a:gs>
                </a:gsLst>
                <a:lin ang="8100000" scaled="0"/>
              </a:gradFill>
              <a:miter/>
            </a:ln>
            <a:effectLst>
              <a:outerShdw blurRad="63500" algn="ctr" rotWithShape="0">
                <a:schemeClr val="accent1">
                  <a:alpha val="30000"/>
                </a:schemeClr>
              </a:outerShdw>
            </a:effectLst>
          </p:spPr>
          <p:txBody>
            <a:bodyPr vert="horz" wrap="square" lIns="91440" tIns="45720" rIns="91440" bIns="45720" rtlCol="0" anchor="ctr"/>
            <a:lstStyle/>
            <a:p>
              <a:pPr>
                <a:lnSpc>
                  <a:spcPct val="110000"/>
                </a:lnSpc>
              </a:pPr>
              <a:r>
                <a:rPr lang="zh-CN" altLang="en-US" sz="1600" b="1" dirty="0">
                  <a:latin typeface="微软雅黑" panose="020B0503020204020204" pitchFamily="34" charset="-122"/>
                  <a:ea typeface="微软雅黑" panose="020B0503020204020204" pitchFamily="34" charset="-122"/>
                </a:rPr>
                <a:t>中国人群甘油三酯水平和高甘油三酯血症患病率呈逐年升高趋势</a:t>
              </a:r>
              <a:r>
                <a:rPr lang="en-US" altLang="zh-CN" sz="1600" b="1" baseline="30000" dirty="0">
                  <a:latin typeface="微软雅黑" panose="020B0503020204020204" pitchFamily="34" charset="-122"/>
                  <a:ea typeface="微软雅黑" panose="020B0503020204020204" pitchFamily="34" charset="-122"/>
                </a:rPr>
                <a:t>[2]</a:t>
              </a:r>
              <a:endParaRPr lang="zh-CN" altLang="en-US" sz="1600" b="1"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F01AA85E-8519-BE39-86A0-525355FBE30C}"/>
                </a:ext>
              </a:extLst>
            </p:cNvPr>
            <p:cNvSpPr/>
            <p:nvPr/>
          </p:nvSpPr>
          <p:spPr>
            <a:xfrm>
              <a:off x="297598" y="1560453"/>
              <a:ext cx="6627392" cy="2614565"/>
            </a:xfrm>
            <a:prstGeom prst="rect">
              <a:avLst/>
            </a:prstGeom>
            <a:noFill/>
            <a:ln w="28575">
              <a:solidFill>
                <a:srgbClr val="5B9C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a:extLst>
              <a:ext uri="{FF2B5EF4-FFF2-40B4-BE49-F238E27FC236}">
                <a16:creationId xmlns:a16="http://schemas.microsoft.com/office/drawing/2014/main" id="{0AC42C13-66B1-6FDF-9AEC-91D0CE9D9779}"/>
              </a:ext>
            </a:extLst>
          </p:cNvPr>
          <p:cNvSpPr txBox="1"/>
          <p:nvPr/>
        </p:nvSpPr>
        <p:spPr>
          <a:xfrm>
            <a:off x="0" y="6515511"/>
            <a:ext cx="12066495" cy="33855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a:t>
            </a:r>
            <a:r>
              <a:rPr lang="zh-CN" altLang="en-US" sz="800" dirty="0">
                <a:latin typeface="微软雅黑" panose="020B0503020204020204" pitchFamily="34" charset="-122"/>
                <a:ea typeface="微软雅黑" panose="020B0503020204020204" pitchFamily="34" charset="-122"/>
              </a:rPr>
              <a:t>中国血脂管理指南修订联合专家委员会。中国血脂管理指南（基层版 </a:t>
            </a:r>
            <a:r>
              <a:rPr lang="en-US" altLang="zh-CN" sz="800" dirty="0">
                <a:latin typeface="微软雅黑" panose="020B0503020204020204" pitchFamily="34" charset="-122"/>
                <a:ea typeface="微软雅黑" panose="020B0503020204020204" pitchFamily="34" charset="-122"/>
              </a:rPr>
              <a:t>2024 </a:t>
            </a:r>
            <a:r>
              <a:rPr lang="zh-CN" altLang="en-US" sz="800" dirty="0">
                <a:latin typeface="微软雅黑" panose="020B0503020204020204" pitchFamily="34" charset="-122"/>
                <a:ea typeface="微软雅黑" panose="020B0503020204020204" pitchFamily="34" charset="-122"/>
              </a:rPr>
              <a:t>年）</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中国全科医学，</a:t>
            </a:r>
            <a:r>
              <a:rPr lang="en-US" altLang="zh-CN" sz="800" dirty="0">
                <a:latin typeface="微软雅黑" panose="020B0503020204020204" pitchFamily="34" charset="-122"/>
                <a:ea typeface="微软雅黑" panose="020B0503020204020204" pitchFamily="34" charset="-122"/>
              </a:rPr>
              <a:t>2024, 27 (20): 2429-2436. </a:t>
            </a:r>
          </a:p>
          <a:p>
            <a:r>
              <a:rPr lang="en-US" altLang="zh-CN" sz="800" dirty="0">
                <a:latin typeface="微软雅黑" panose="020B0503020204020204" pitchFamily="34" charset="-122"/>
                <a:ea typeface="微软雅黑" panose="020B0503020204020204" pitchFamily="34" charset="-122"/>
              </a:rPr>
              <a:t>[2]</a:t>
            </a:r>
            <a:r>
              <a:rPr lang="zh-CN" altLang="en-US" sz="800" dirty="0">
                <a:latin typeface="微软雅黑" panose="020B0503020204020204" pitchFamily="34" charset="-122"/>
                <a:ea typeface="微软雅黑" panose="020B0503020204020204" pitchFamily="34" charset="-122"/>
              </a:rPr>
              <a:t>高甘油三酯血症临床管理多学科专家共识工作组。高甘油三酯血症临床管理多学科专家共识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中国循环杂志，</a:t>
            </a:r>
            <a:r>
              <a:rPr lang="en-US" altLang="zh-CN" sz="800" dirty="0">
                <a:latin typeface="微软雅黑" panose="020B0503020204020204" pitchFamily="34" charset="-122"/>
                <a:ea typeface="微软雅黑" panose="020B0503020204020204" pitchFamily="34" charset="-122"/>
              </a:rPr>
              <a:t>2023, 38 (6): 621-633.</a:t>
            </a:r>
            <a:endParaRPr lang="zh-CN" altLang="en-US" sz="800" dirty="0">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CAB978A2-AC5B-B2D8-5526-C6D93AF67065}"/>
              </a:ext>
            </a:extLst>
          </p:cNvPr>
          <p:cNvGrpSpPr/>
          <p:nvPr/>
        </p:nvGrpSpPr>
        <p:grpSpPr>
          <a:xfrm>
            <a:off x="5271113" y="4288924"/>
            <a:ext cx="6623289" cy="2098112"/>
            <a:chOff x="5271113" y="4583282"/>
            <a:chExt cx="6623289" cy="2098112"/>
          </a:xfrm>
        </p:grpSpPr>
        <p:sp>
          <p:nvSpPr>
            <p:cNvPr id="14" name="标题 1">
              <a:extLst>
                <a:ext uri="{FF2B5EF4-FFF2-40B4-BE49-F238E27FC236}">
                  <a16:creationId xmlns:a16="http://schemas.microsoft.com/office/drawing/2014/main" id="{907A0D53-89C4-0AD5-8E7E-75B196A3A66B}"/>
                </a:ext>
              </a:extLst>
            </p:cNvPr>
            <p:cNvSpPr txBox="1"/>
            <p:nvPr/>
          </p:nvSpPr>
          <p:spPr>
            <a:xfrm>
              <a:off x="7142381" y="4583282"/>
              <a:ext cx="2914784" cy="369332"/>
            </a:xfrm>
            <a:prstGeom prst="round2DiagRect">
              <a:avLst>
                <a:gd name="adj1" fmla="val 22908"/>
                <a:gd name="adj2" fmla="val 0"/>
              </a:avLst>
            </a:prstGeom>
            <a:solidFill>
              <a:schemeClr val="accent5">
                <a:lumMod val="20000"/>
                <a:lumOff val="80000"/>
              </a:schemeClr>
            </a:solidFill>
            <a:ln w="12700" cap="sq">
              <a:gradFill>
                <a:gsLst>
                  <a:gs pos="0">
                    <a:schemeClr val="accent5">
                      <a:lumMod val="75000"/>
                    </a:schemeClr>
                  </a:gs>
                  <a:gs pos="50000">
                    <a:schemeClr val="accent5">
                      <a:lumMod val="20000"/>
                      <a:lumOff val="80000"/>
                      <a:alpha val="78000"/>
                    </a:schemeClr>
                  </a:gs>
                  <a:gs pos="100000">
                    <a:schemeClr val="accent5">
                      <a:lumMod val="75000"/>
                    </a:schemeClr>
                  </a:gs>
                </a:gsLst>
                <a:lin ang="8100000" scaled="0"/>
              </a:gradFill>
              <a:miter/>
            </a:ln>
            <a:effectLst>
              <a:outerShdw blurRad="63500" algn="ctr" rotWithShape="0">
                <a:schemeClr val="accent1">
                  <a:alpha val="30000"/>
                </a:schemeClr>
              </a:outerShdw>
            </a:effectLst>
          </p:spPr>
          <p:txBody>
            <a:bodyPr vert="horz" wrap="square" lIns="91440" tIns="45720" rIns="91440" bIns="45720" rtlCol="0" anchor="ctr"/>
            <a:lstStyle/>
            <a:p>
              <a:pPr>
                <a:lnSpc>
                  <a:spcPct val="110000"/>
                </a:lnSpc>
              </a:pPr>
              <a:r>
                <a:rPr lang="zh-CN" altLang="en-US" sz="1600" b="1" dirty="0">
                  <a:latin typeface="微软雅黑" panose="020B0503020204020204" pitchFamily="34" charset="-122"/>
                  <a:ea typeface="微软雅黑" panose="020B0503020204020204" pitchFamily="34" charset="-122"/>
                </a:rPr>
                <a:t>临床治疗现状与未满足的需求</a:t>
              </a:r>
            </a:p>
          </p:txBody>
        </p:sp>
        <p:sp>
          <p:nvSpPr>
            <p:cNvPr id="19" name="矩形 18">
              <a:extLst>
                <a:ext uri="{FF2B5EF4-FFF2-40B4-BE49-F238E27FC236}">
                  <a16:creationId xmlns:a16="http://schemas.microsoft.com/office/drawing/2014/main" id="{DBE7BC94-C352-D370-13C4-1DBA6801BB89}"/>
                </a:ext>
              </a:extLst>
            </p:cNvPr>
            <p:cNvSpPr/>
            <p:nvPr/>
          </p:nvSpPr>
          <p:spPr>
            <a:xfrm>
              <a:off x="5271113" y="5059796"/>
              <a:ext cx="6623289" cy="1590551"/>
            </a:xfrm>
            <a:prstGeom prst="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05270A63-23D4-EEAC-6BB7-096B31308C24}"/>
                </a:ext>
              </a:extLst>
            </p:cNvPr>
            <p:cNvSpPr txBox="1"/>
            <p:nvPr/>
          </p:nvSpPr>
          <p:spPr>
            <a:xfrm>
              <a:off x="5304780" y="5059796"/>
              <a:ext cx="6561743" cy="1621598"/>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大量临床研究发现，在他汀类药物降低</a:t>
              </a:r>
              <a:r>
                <a:rPr lang="en-US" altLang="zh-CN" sz="1400" dirty="0">
                  <a:latin typeface="微软雅黑" panose="020B0503020204020204" pitchFamily="34" charset="-122"/>
                  <a:ea typeface="微软雅黑" panose="020B0503020204020204" pitchFamily="34" charset="-122"/>
                </a:rPr>
                <a:t>LDL-C</a:t>
              </a:r>
              <a:r>
                <a:rPr lang="zh-CN" altLang="en-US" sz="1400" dirty="0">
                  <a:latin typeface="微软雅黑" panose="020B0503020204020204" pitchFamily="34" charset="-122"/>
                  <a:ea typeface="微软雅黑" panose="020B0503020204020204" pitchFamily="34" charset="-122"/>
                </a:rPr>
                <a:t>后仍存在较高的</a:t>
              </a:r>
              <a:r>
                <a:rPr lang="en-US" altLang="zh-CN" sz="1400" dirty="0">
                  <a:latin typeface="微软雅黑" panose="020B0503020204020204" pitchFamily="34" charset="-122"/>
                  <a:ea typeface="微软雅黑" panose="020B0503020204020204" pitchFamily="34" charset="-122"/>
                </a:rPr>
                <a:t>ASCVD</a:t>
              </a:r>
              <a:r>
                <a:rPr lang="zh-CN" altLang="en-US" sz="1400" dirty="0">
                  <a:latin typeface="微软雅黑" panose="020B0503020204020204" pitchFamily="34" charset="-122"/>
                  <a:ea typeface="微软雅黑" panose="020B0503020204020204" pitchFamily="34" charset="-122"/>
                </a:rPr>
                <a:t>风险，即</a:t>
              </a:r>
              <a:r>
                <a:rPr lang="zh-CN" altLang="en-US" sz="1400" dirty="0">
                  <a:solidFill>
                    <a:srgbClr val="FF0000"/>
                  </a:solidFill>
                  <a:latin typeface="微软雅黑" panose="020B0503020204020204" pitchFamily="34" charset="-122"/>
                  <a:ea typeface="微软雅黑" panose="020B0503020204020204" pitchFamily="34" charset="-122"/>
                </a:rPr>
                <a:t>心血管剩留风险，</a:t>
              </a:r>
              <a:r>
                <a:rPr lang="en-US" altLang="zh-CN" sz="1400" dirty="0">
                  <a:solidFill>
                    <a:srgbClr val="FF0000"/>
                  </a:solidFill>
                  <a:latin typeface="微软雅黑" panose="020B0503020204020204" pitchFamily="34" charset="-122"/>
                  <a:ea typeface="微软雅黑" panose="020B0503020204020204" pitchFamily="34" charset="-122"/>
                </a:rPr>
                <a:t>HTG</a:t>
              </a:r>
              <a:r>
                <a:rPr lang="zh-CN" altLang="en-US" sz="1400" dirty="0">
                  <a:solidFill>
                    <a:srgbClr val="FF0000"/>
                  </a:solidFill>
                  <a:latin typeface="微软雅黑" panose="020B0503020204020204" pitchFamily="34" charset="-122"/>
                  <a:ea typeface="微软雅黑" panose="020B0503020204020204" pitchFamily="34" charset="-122"/>
                </a:rPr>
                <a:t>是其主要危险因素之一，需得到重视和管理</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指南推荐贝特类、烟酸类、</a:t>
              </a:r>
              <a:r>
                <a:rPr lang="en-US" altLang="zh-CN" sz="1400" dirty="0">
                  <a:latin typeface="微软雅黑" panose="020B0503020204020204" pitchFamily="34" charset="-122"/>
                  <a:ea typeface="微软雅黑" panose="020B0503020204020204" pitchFamily="34" charset="-122"/>
                </a:rPr>
                <a:t>ω-3</a:t>
              </a:r>
              <a:r>
                <a:rPr lang="zh-CN" altLang="en-US" sz="1400" dirty="0">
                  <a:latin typeface="微软雅黑" panose="020B0503020204020204" pitchFamily="34" charset="-122"/>
                  <a:ea typeface="微软雅黑" panose="020B0503020204020204" pitchFamily="34" charset="-122"/>
                </a:rPr>
                <a:t>脂肪酸类药物用于治疗</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目前医保仅收录贝特类、烟酸类药物</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贝特类、烟酸类药物不良反应较为严重，与他汀联用存在安全性风险，肝肾功能不全的患者以及孕妇禁用，</a:t>
              </a:r>
              <a:r>
                <a:rPr lang="zh-CN" altLang="en-US" sz="1400" dirty="0">
                  <a:solidFill>
                    <a:srgbClr val="FF0000"/>
                  </a:solidFill>
                  <a:latin typeface="微软雅黑" panose="020B0503020204020204" pitchFamily="34" charset="-122"/>
                  <a:ea typeface="微软雅黑" panose="020B0503020204020204" pitchFamily="34" charset="-122"/>
                </a:rPr>
                <a:t>临床治疗存在空白</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67661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543C-AED3-9479-F920-07A0A0F34CD2}"/>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CD5D75C1-BE89-93EC-9BE9-875AF4A8941A}"/>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a:extLst>
              <a:ext uri="{FF2B5EF4-FFF2-40B4-BE49-F238E27FC236}">
                <a16:creationId xmlns:a16="http://schemas.microsoft.com/office/drawing/2014/main" id="{C5FFF8E7-866D-1E79-ABA3-C8E7CD132CB2}"/>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01.</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基本信息（</a:t>
            </a: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3/3</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E8C8A08B-D440-5880-D659-2C4B18DF43CB}"/>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DB05DE7A-52EC-C1C6-4642-165F058EC764}"/>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BACB892D-A566-54B4-68D4-E4A1044502D4}"/>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0AE8EA9B-9B95-AEAC-0482-21DDECD20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
        <p:nvSpPr>
          <p:cNvPr id="5" name="标题 1">
            <a:extLst>
              <a:ext uri="{FF2B5EF4-FFF2-40B4-BE49-F238E27FC236}">
                <a16:creationId xmlns:a16="http://schemas.microsoft.com/office/drawing/2014/main" id="{6BEC113B-56C4-8A29-A232-4A0764504533}"/>
              </a:ext>
            </a:extLst>
          </p:cNvPr>
          <p:cNvSpPr txBox="1"/>
          <p:nvPr/>
        </p:nvSpPr>
        <p:spPr>
          <a:xfrm>
            <a:off x="400260" y="1007540"/>
            <a:ext cx="7891259" cy="419284"/>
          </a:xfrm>
          <a:prstGeom prst="roundRect">
            <a:avLst>
              <a:gd name="adj" fmla="val 9810"/>
            </a:avLst>
          </a:prstGeom>
          <a:gradFill>
            <a:gsLst>
              <a:gs pos="0">
                <a:schemeClr val="accent1">
                  <a:lumMod val="20000"/>
                  <a:lumOff val="80000"/>
                </a:schemeClr>
              </a:gs>
              <a:gs pos="100000">
                <a:schemeClr val="accent1">
                  <a:lumMod val="20000"/>
                  <a:lumOff val="80000"/>
                  <a:alpha val="0"/>
                </a:schemeClr>
              </a:gs>
            </a:gsLst>
            <a:lin ang="0" scaled="0"/>
          </a:gradFill>
          <a:ln w="1905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nSpc>
                <a:spcPct val="110000"/>
              </a:lnSpc>
            </a:pPr>
            <a:r>
              <a:rPr kumimoji="1" lang="zh-CN" altLang="en-US" sz="1600" b="1" dirty="0">
                <a:latin typeface="微软雅黑" panose="020B0503020204020204" pitchFamily="34" charset="-122"/>
                <a:ea typeface="微软雅黑" panose="020B0503020204020204" pitchFamily="34" charset="-122"/>
              </a:rPr>
              <a:t>双重作用机制：</a:t>
            </a:r>
            <a:r>
              <a:rPr lang="el-GR" altLang="zh-CN" sz="1600" b="1" dirty="0">
                <a:latin typeface="微软雅黑" panose="020B0503020204020204" pitchFamily="34" charset="-122"/>
                <a:ea typeface="微软雅黑" panose="020B0503020204020204" pitchFamily="34" charset="-122"/>
              </a:rPr>
              <a:t>ω</a:t>
            </a:r>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脂肪酸在增加</a:t>
            </a:r>
            <a:r>
              <a:rPr lang="en-US" altLang="zh-CN" sz="1600" b="1" dirty="0">
                <a:latin typeface="微软雅黑" panose="020B0503020204020204" pitchFamily="34" charset="-122"/>
                <a:ea typeface="微软雅黑" panose="020B0503020204020204" pitchFamily="34" charset="-122"/>
              </a:rPr>
              <a:t>TG</a:t>
            </a:r>
            <a:r>
              <a:rPr lang="zh-CN" altLang="en-US" sz="1600" b="1" dirty="0">
                <a:latin typeface="微软雅黑" panose="020B0503020204020204" pitchFamily="34" charset="-122"/>
                <a:ea typeface="微软雅黑" panose="020B0503020204020204" pitchFamily="34" charset="-122"/>
              </a:rPr>
              <a:t>清除的同时减少</a:t>
            </a:r>
            <a:r>
              <a:rPr lang="en-US" altLang="zh-CN" sz="1600" b="1" dirty="0">
                <a:latin typeface="微软雅黑" panose="020B0503020204020204" pitchFamily="34" charset="-122"/>
                <a:ea typeface="微软雅黑" panose="020B0503020204020204" pitchFamily="34" charset="-122"/>
              </a:rPr>
              <a:t>TG</a:t>
            </a:r>
            <a:r>
              <a:rPr lang="zh-CN" altLang="en-US" sz="1600" b="1" dirty="0">
                <a:latin typeface="微软雅黑" panose="020B0503020204020204" pitchFamily="34" charset="-122"/>
                <a:ea typeface="微软雅黑" panose="020B0503020204020204" pitchFamily="34" charset="-122"/>
              </a:rPr>
              <a:t>的合成与分泌</a:t>
            </a:r>
            <a:endParaRPr kumimoji="1" lang="zh-CN" altLang="en-US" sz="16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7CD8BE03-883B-C2F7-E83C-6DA7BFE0E507}"/>
              </a:ext>
            </a:extLst>
          </p:cNvPr>
          <p:cNvSpPr txBox="1"/>
          <p:nvPr/>
        </p:nvSpPr>
        <p:spPr>
          <a:xfrm>
            <a:off x="297600" y="1439633"/>
            <a:ext cx="11596805" cy="846001"/>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贝特类药物主要通过提高</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的清除达到降</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效果，它是过氧化物酶体增殖物激活受体</a:t>
            </a:r>
            <a:r>
              <a:rPr lang="en-US" altLang="zh-CN" sz="1400" dirty="0">
                <a:latin typeface="微软雅黑" panose="020B0503020204020204" pitchFamily="34" charset="-122"/>
                <a:ea typeface="微软雅黑" panose="020B0503020204020204" pitchFamily="34" charset="-122"/>
              </a:rPr>
              <a:t>α</a:t>
            </a:r>
            <a:r>
              <a:rPr lang="zh-CN" altLang="en-US" sz="1400" dirty="0">
                <a:latin typeface="微软雅黑" panose="020B0503020204020204" pitchFamily="34" charset="-122"/>
                <a:ea typeface="微软雅黑" panose="020B0503020204020204" pitchFamily="34" charset="-122"/>
              </a:rPr>
              <a:t>激动剂，能显著增加脂蛋白酯酶活性，同时减少载脂蛋白C</a:t>
            </a:r>
            <a:r>
              <a:rPr lang="en-US" altLang="zh-CN" sz="1400" dirty="0">
                <a:latin typeface="微软雅黑" panose="020B0503020204020204" pitchFamily="34" charset="-122"/>
                <a:ea typeface="微软雅黑" panose="020B0503020204020204" pitchFamily="34" charset="-122"/>
              </a:rPr>
              <a:t>Ⅲ</a:t>
            </a:r>
            <a:r>
              <a:rPr lang="zh-CN" altLang="en-US" sz="1400" dirty="0">
                <a:latin typeface="微软雅黑" panose="020B0503020204020204" pitchFamily="34" charset="-122"/>
                <a:ea typeface="微软雅黑" panose="020B0503020204020204" pitchFamily="34" charset="-122"/>
              </a:rPr>
              <a:t>的合成，使血浆中脂蛋白颗粒降解和甘油三酯清除明显增加。</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el-GR" altLang="zh-CN" sz="1400" dirty="0">
                <a:latin typeface="微软雅黑" panose="020B0503020204020204" pitchFamily="34" charset="-122"/>
                <a:ea typeface="微软雅黑" panose="020B0503020204020204" pitchFamily="34" charset="-122"/>
              </a:rPr>
              <a:t>ω</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脂肪酸通过减少</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的合成与分泌、增加</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从</a:t>
            </a:r>
            <a:r>
              <a:rPr lang="en-US" altLang="zh-CN" sz="1400" dirty="0">
                <a:latin typeface="微软雅黑" panose="020B0503020204020204" pitchFamily="34" charset="-122"/>
                <a:ea typeface="微软雅黑" panose="020B0503020204020204" pitchFamily="34" charset="-122"/>
              </a:rPr>
              <a:t>VLDL</a:t>
            </a:r>
            <a:r>
              <a:rPr lang="zh-CN" altLang="en-US" sz="1400" dirty="0">
                <a:latin typeface="微软雅黑" panose="020B0503020204020204" pitchFamily="34" charset="-122"/>
                <a:ea typeface="微软雅黑" panose="020B0503020204020204" pitchFamily="34" charset="-122"/>
              </a:rPr>
              <a:t>颗粒中的清除来降低</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a:t>
            </a:r>
            <a:r>
              <a:rPr lang="el-GR" altLang="zh-CN" sz="1400" dirty="0">
                <a:latin typeface="微软雅黑" panose="020B0503020204020204" pitchFamily="34" charset="-122"/>
                <a:ea typeface="微软雅黑" panose="020B0503020204020204" pitchFamily="34" charset="-122"/>
              </a:rPr>
              <a:t>ω</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脂肪酸能降低</a:t>
            </a:r>
            <a:r>
              <a:rPr lang="en-US" altLang="zh-CN" sz="1400" dirty="0">
                <a:latin typeface="微软雅黑" panose="020B0503020204020204" pitchFamily="34" charset="-122"/>
                <a:ea typeface="微软雅黑" panose="020B0503020204020204" pitchFamily="34" charset="-122"/>
              </a:rPr>
              <a:t>VLDL</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和载脂蛋白</a:t>
            </a:r>
            <a:r>
              <a:rPr lang="en-US" altLang="zh-CN" sz="1400" dirty="0">
                <a:latin typeface="微软雅黑" panose="020B0503020204020204" pitchFamily="34" charset="-122"/>
                <a:ea typeface="微软雅黑" panose="020B0503020204020204" pitchFamily="34" charset="-122"/>
              </a:rPr>
              <a:t>B</a:t>
            </a:r>
            <a:r>
              <a:rPr lang="zh-CN" altLang="en-US" sz="1400" dirty="0">
                <a:latin typeface="微软雅黑" panose="020B0503020204020204" pitchFamily="34" charset="-122"/>
                <a:ea typeface="微软雅黑" panose="020B0503020204020204" pitchFamily="34" charset="-122"/>
              </a:rPr>
              <a:t>。</a:t>
            </a:r>
          </a:p>
        </p:txBody>
      </p:sp>
      <p:sp>
        <p:nvSpPr>
          <p:cNvPr id="4" name="标题 1">
            <a:extLst>
              <a:ext uri="{FF2B5EF4-FFF2-40B4-BE49-F238E27FC236}">
                <a16:creationId xmlns:a16="http://schemas.microsoft.com/office/drawing/2014/main" id="{635D2225-A755-A4D8-431C-17C28E2BFE6F}"/>
              </a:ext>
            </a:extLst>
          </p:cNvPr>
          <p:cNvSpPr txBox="1"/>
          <p:nvPr/>
        </p:nvSpPr>
        <p:spPr>
          <a:xfrm>
            <a:off x="400253" y="2393652"/>
            <a:ext cx="7891259" cy="419284"/>
          </a:xfrm>
          <a:prstGeom prst="roundRect">
            <a:avLst>
              <a:gd name="adj" fmla="val 9810"/>
            </a:avLst>
          </a:prstGeom>
          <a:gradFill>
            <a:gsLst>
              <a:gs pos="0">
                <a:schemeClr val="accent1">
                  <a:lumMod val="20000"/>
                  <a:lumOff val="80000"/>
                </a:schemeClr>
              </a:gs>
              <a:gs pos="100000">
                <a:schemeClr val="accent1">
                  <a:lumMod val="20000"/>
                  <a:lumOff val="80000"/>
                  <a:alpha val="0"/>
                </a:schemeClr>
              </a:gs>
            </a:gsLst>
            <a:lin ang="0" scaled="0"/>
          </a:gradFill>
          <a:ln w="1905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nSpc>
                <a:spcPct val="110000"/>
              </a:lnSpc>
            </a:pPr>
            <a:r>
              <a:rPr kumimoji="1" lang="zh-CN" altLang="en-US" sz="1600" b="1" dirty="0">
                <a:latin typeface="微软雅黑" panose="020B0503020204020204" pitchFamily="34" charset="-122"/>
                <a:ea typeface="微软雅黑" panose="020B0503020204020204" pitchFamily="34" charset="-122"/>
              </a:rPr>
              <a:t>适用人群更广：</a:t>
            </a:r>
            <a:r>
              <a:rPr lang="el-GR" altLang="zh-CN" sz="1600" b="1" dirty="0">
                <a:latin typeface="微软雅黑" panose="020B0503020204020204" pitchFamily="34" charset="-122"/>
                <a:ea typeface="微软雅黑" panose="020B0503020204020204" pitchFamily="34" charset="-122"/>
              </a:rPr>
              <a:t>ω</a:t>
            </a:r>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脂肪酸可用于肝肾功能不全患者、妊娠患者</a:t>
            </a:r>
          </a:p>
        </p:txBody>
      </p:sp>
      <p:sp>
        <p:nvSpPr>
          <p:cNvPr id="6" name="文本框 5">
            <a:extLst>
              <a:ext uri="{FF2B5EF4-FFF2-40B4-BE49-F238E27FC236}">
                <a16:creationId xmlns:a16="http://schemas.microsoft.com/office/drawing/2014/main" id="{211AA2FF-F591-2556-575F-6ADE3BE6253E}"/>
              </a:ext>
            </a:extLst>
          </p:cNvPr>
          <p:cNvSpPr txBox="1"/>
          <p:nvPr/>
        </p:nvSpPr>
        <p:spPr>
          <a:xfrm>
            <a:off x="297598" y="2818355"/>
            <a:ext cx="11596805" cy="587469"/>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非诺贝特胶囊说明书中明确指出，严重肾功能受损患者、肝功能不全者、孕妇及哺乳期妇女禁用。</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el-GR" altLang="zh-CN" sz="1400" dirty="0">
                <a:latin typeface="微软雅黑" panose="020B0503020204020204" pitchFamily="34" charset="-122"/>
                <a:ea typeface="微软雅黑" panose="020B0503020204020204" pitchFamily="34" charset="-122"/>
              </a:rPr>
              <a:t>ω</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脂肪酸可用于治疗血脂异常的肝肾功能不全患者、妊娠患者</a:t>
            </a:r>
            <a:r>
              <a:rPr lang="en-US" altLang="zh-CN" sz="1400" baseline="30000" dirty="0">
                <a:latin typeface="微软雅黑" panose="020B0503020204020204" pitchFamily="34" charset="-122"/>
                <a:ea typeface="微软雅黑" panose="020B0503020204020204" pitchFamily="34" charset="-122"/>
              </a:rPr>
              <a:t>[1~3] </a:t>
            </a:r>
            <a:r>
              <a:rPr lang="zh-CN" altLang="en-US" sz="1400" dirty="0">
                <a:latin typeface="微软雅黑" panose="020B0503020204020204" pitchFamily="34" charset="-122"/>
                <a:ea typeface="微软雅黑" panose="020B0503020204020204" pitchFamily="34" charset="-122"/>
              </a:rPr>
              <a:t>，耐受性良好。</a:t>
            </a:r>
          </a:p>
        </p:txBody>
      </p:sp>
      <p:sp>
        <p:nvSpPr>
          <p:cNvPr id="7" name="标题 1">
            <a:extLst>
              <a:ext uri="{FF2B5EF4-FFF2-40B4-BE49-F238E27FC236}">
                <a16:creationId xmlns:a16="http://schemas.microsoft.com/office/drawing/2014/main" id="{E56D5651-495B-C8D2-B5F5-19158EDA2DC0}"/>
              </a:ext>
            </a:extLst>
          </p:cNvPr>
          <p:cNvSpPr txBox="1"/>
          <p:nvPr/>
        </p:nvSpPr>
        <p:spPr>
          <a:xfrm>
            <a:off x="400253" y="3502694"/>
            <a:ext cx="7891259" cy="419284"/>
          </a:xfrm>
          <a:prstGeom prst="roundRect">
            <a:avLst>
              <a:gd name="adj" fmla="val 9810"/>
            </a:avLst>
          </a:prstGeom>
          <a:gradFill>
            <a:gsLst>
              <a:gs pos="0">
                <a:schemeClr val="accent1">
                  <a:lumMod val="20000"/>
                  <a:lumOff val="80000"/>
                </a:schemeClr>
              </a:gs>
              <a:gs pos="100000">
                <a:schemeClr val="accent1">
                  <a:lumMod val="20000"/>
                  <a:lumOff val="80000"/>
                  <a:alpha val="0"/>
                </a:schemeClr>
              </a:gs>
            </a:gsLst>
            <a:lin ang="0" scaled="0"/>
          </a:gradFill>
          <a:ln w="1905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nSpc>
                <a:spcPct val="110000"/>
              </a:lnSpc>
            </a:pPr>
            <a:r>
              <a:rPr kumimoji="1" lang="zh-CN" altLang="en-US" sz="1600" b="1" dirty="0">
                <a:latin typeface="微软雅黑" panose="020B0503020204020204" pitchFamily="34" charset="-122"/>
                <a:ea typeface="微软雅黑" panose="020B0503020204020204" pitchFamily="34" charset="-122"/>
              </a:rPr>
              <a:t>安全性更优：</a:t>
            </a:r>
            <a:r>
              <a:rPr lang="el-GR" altLang="zh-CN" sz="1600" b="1" dirty="0">
                <a:latin typeface="微软雅黑" panose="020B0503020204020204" pitchFamily="34" charset="-122"/>
                <a:ea typeface="微软雅黑" panose="020B0503020204020204" pitchFamily="34" charset="-122"/>
              </a:rPr>
              <a:t>ω</a:t>
            </a:r>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脂肪酸可与他汀类药物联用</a:t>
            </a:r>
            <a:endParaRPr kumimoji="1" lang="zh-CN" altLang="en-US" sz="16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81448D8-E217-8B2D-BB90-BBE9389CE53A}"/>
              </a:ext>
            </a:extLst>
          </p:cNvPr>
          <p:cNvSpPr txBox="1"/>
          <p:nvPr/>
        </p:nvSpPr>
        <p:spPr>
          <a:xfrm>
            <a:off x="297598" y="3945375"/>
            <a:ext cx="11596805" cy="846001"/>
          </a:xfrm>
          <a:prstGeom prst="rect">
            <a:avLst/>
          </a:prstGeom>
          <a:noFill/>
        </p:spPr>
        <p:txBody>
          <a:bodyPr wrap="square">
            <a:spAutoFit/>
          </a:bodyPr>
          <a:lstStyle/>
          <a:p>
            <a:pPr algn="just">
              <a:lnSpc>
                <a:spcPct val="120000"/>
              </a:lnSpc>
            </a:pPr>
            <a:r>
              <a:rPr lang="zh-CN" altLang="en-US" sz="1400" dirty="0">
                <a:latin typeface="微软雅黑" panose="020B0503020204020204" pitchFamily="34" charset="-122"/>
                <a:ea typeface="微软雅黑" panose="020B0503020204020204" pitchFamily="34" charset="-122"/>
              </a:rPr>
              <a:t>混合型高脂血症需要联合不同机制的降脂药物进行治疗。</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非诺贝特与他汀类药物联合使用时横纹肌溶解的风险增高，非诺贝特胶囊说明书明确指出，二者应尽量避免联合使用。</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20000"/>
              </a:lnSpc>
              <a:buFont typeface="Wingdings" panose="05000000000000000000" pitchFamily="2" charset="2"/>
              <a:buChar char="Ø"/>
            </a:pPr>
            <a:r>
              <a:rPr lang="el-GR" altLang="zh-CN" sz="1400" dirty="0">
                <a:latin typeface="微软雅黑" panose="020B0503020204020204" pitchFamily="34" charset="-122"/>
                <a:ea typeface="微软雅黑" panose="020B0503020204020204" pitchFamily="34" charset="-122"/>
              </a:rPr>
              <a:t>ω</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脂肪酸可与他汀类药物联用</a:t>
            </a:r>
            <a:r>
              <a:rPr lang="en-US" altLang="zh-CN" sz="1400" baseline="30000" dirty="0">
                <a:latin typeface="微软雅黑" panose="020B0503020204020204" pitchFamily="34" charset="-122"/>
                <a:ea typeface="微软雅黑" panose="020B0503020204020204" pitchFamily="34" charset="-122"/>
              </a:rPr>
              <a:t>[4] </a:t>
            </a:r>
            <a:r>
              <a:rPr lang="zh-CN" altLang="en-US" sz="1400" dirty="0">
                <a:latin typeface="微软雅黑" panose="020B0503020204020204" pitchFamily="34" charset="-122"/>
                <a:ea typeface="微软雅黑" panose="020B0503020204020204" pitchFamily="34" charset="-122"/>
              </a:rPr>
              <a:t>，无药物相互作用，不增加肌病风险。</a:t>
            </a:r>
          </a:p>
        </p:txBody>
      </p:sp>
      <p:sp>
        <p:nvSpPr>
          <p:cNvPr id="8" name="标题 1">
            <a:extLst>
              <a:ext uri="{FF2B5EF4-FFF2-40B4-BE49-F238E27FC236}">
                <a16:creationId xmlns:a16="http://schemas.microsoft.com/office/drawing/2014/main" id="{BBA85E0F-AA5B-40A3-DF4E-34A4D5A534E4}"/>
              </a:ext>
            </a:extLst>
          </p:cNvPr>
          <p:cNvSpPr txBox="1"/>
          <p:nvPr/>
        </p:nvSpPr>
        <p:spPr>
          <a:xfrm>
            <a:off x="400253" y="4856954"/>
            <a:ext cx="7891259" cy="419284"/>
          </a:xfrm>
          <a:prstGeom prst="roundRect">
            <a:avLst>
              <a:gd name="adj" fmla="val 9810"/>
            </a:avLst>
          </a:prstGeom>
          <a:gradFill>
            <a:gsLst>
              <a:gs pos="0">
                <a:schemeClr val="accent1">
                  <a:lumMod val="20000"/>
                  <a:lumOff val="80000"/>
                </a:schemeClr>
              </a:gs>
              <a:gs pos="100000">
                <a:schemeClr val="accent1">
                  <a:lumMod val="20000"/>
                  <a:lumOff val="80000"/>
                  <a:alpha val="0"/>
                </a:schemeClr>
              </a:gs>
            </a:gsLst>
            <a:lin ang="0" scaled="0"/>
          </a:gradFill>
          <a:ln w="19050" cap="sq">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nSpc>
                <a:spcPct val="110000"/>
              </a:lnSpc>
            </a:pPr>
            <a:r>
              <a:rPr kumimoji="1" lang="zh-CN" altLang="en-US" sz="1600" b="1" dirty="0">
                <a:latin typeface="微软雅黑" panose="020B0503020204020204" pitchFamily="34" charset="-122"/>
                <a:ea typeface="微软雅黑" panose="020B0503020204020204" pitchFamily="34" charset="-122"/>
              </a:rPr>
              <a:t>心血管获益：</a:t>
            </a:r>
            <a:r>
              <a:rPr lang="el-GR" altLang="zh-CN" sz="1600" b="1" dirty="0">
                <a:latin typeface="微软雅黑" panose="020B0503020204020204" pitchFamily="34" charset="-122"/>
                <a:ea typeface="微软雅黑" panose="020B0503020204020204" pitchFamily="34" charset="-122"/>
              </a:rPr>
              <a:t>ω</a:t>
            </a:r>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脂肪酸有显著的心血管保护作用</a:t>
            </a:r>
            <a:endParaRPr kumimoji="1" lang="zh-CN" altLang="en-US" sz="1600"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A865A46-8527-81CB-321D-8DFBDA67D83B}"/>
              </a:ext>
            </a:extLst>
          </p:cNvPr>
          <p:cNvSpPr txBox="1"/>
          <p:nvPr/>
        </p:nvSpPr>
        <p:spPr>
          <a:xfrm>
            <a:off x="297598" y="5259767"/>
            <a:ext cx="11596805" cy="328936"/>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ω-3</a:t>
            </a:r>
            <a:r>
              <a:rPr lang="zh-CN" altLang="zh-CN" sz="1400" dirty="0">
                <a:latin typeface="微软雅黑" panose="020B0503020204020204" pitchFamily="34" charset="-122"/>
                <a:ea typeface="微软雅黑" panose="020B0503020204020204" pitchFamily="34" charset="-122"/>
              </a:rPr>
              <a:t>脂肪酸可显著降低心肌梗死后患者的</a:t>
            </a:r>
            <a:r>
              <a:rPr lang="zh-CN" altLang="en-US" sz="1400" dirty="0">
                <a:latin typeface="微软雅黑" panose="020B0503020204020204" pitchFamily="34" charset="-122"/>
                <a:ea typeface="微软雅黑" panose="020B0503020204020204" pitchFamily="34" charset="-122"/>
              </a:rPr>
              <a:t>全因死亡</a:t>
            </a:r>
            <a:r>
              <a:rPr lang="zh-CN" altLang="zh-CN" sz="1400" dirty="0">
                <a:latin typeface="微软雅黑" panose="020B0503020204020204" pitchFamily="34" charset="-122"/>
                <a:ea typeface="微软雅黑" panose="020B0503020204020204" pitchFamily="34" charset="-122"/>
              </a:rPr>
              <a:t>、心源性死亡和猝死风险</a:t>
            </a:r>
            <a:r>
              <a:rPr lang="en-US" altLang="zh-CN" sz="1400" baseline="30000" dirty="0">
                <a:latin typeface="微软雅黑" panose="020B0503020204020204" pitchFamily="34" charset="-122"/>
                <a:ea typeface="微软雅黑" panose="020B0503020204020204" pitchFamily="34" charset="-122"/>
              </a:rPr>
              <a:t>[5]</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2E77AD1F-961F-0A1A-6CDF-8954DA5D8213}"/>
              </a:ext>
            </a:extLst>
          </p:cNvPr>
          <p:cNvSpPr txBox="1"/>
          <p:nvPr/>
        </p:nvSpPr>
        <p:spPr>
          <a:xfrm>
            <a:off x="0" y="5780782"/>
            <a:ext cx="12192000" cy="1077218"/>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 Li L, Cong C, Zhang X L, et al. The Impact of Omega-3 Fatty Acids on Triglyceride Levels in Patients with Metabolic Dysfunction–Associated </a:t>
            </a:r>
            <a:r>
              <a:rPr lang="en-US" altLang="zh-CN" sz="800" dirty="0" err="1">
                <a:latin typeface="微软雅黑" panose="020B0503020204020204" pitchFamily="34" charset="-122"/>
                <a:ea typeface="微软雅黑" panose="020B0503020204020204" pitchFamily="34" charset="-122"/>
              </a:rPr>
              <a:t>Steatotic</a:t>
            </a:r>
            <a:r>
              <a:rPr lang="en-US" altLang="zh-CN" sz="800" dirty="0">
                <a:latin typeface="微软雅黑" panose="020B0503020204020204" pitchFamily="34" charset="-122"/>
                <a:ea typeface="微软雅黑" panose="020B0503020204020204" pitchFamily="34" charset="-122"/>
              </a:rPr>
              <a:t> Liver Disease: A Meta-Analysis of Randomized Controlled Trials with Subgroup Analysis by Diabetes Status[J]. Diabetes, Metabolic Syndrome and Obesity: Targets and Therapy,2026,19(1):1127-1138</a:t>
            </a:r>
          </a:p>
          <a:p>
            <a:r>
              <a:rPr lang="en-US" altLang="zh-CN" sz="800" dirty="0">
                <a:latin typeface="微软雅黑" panose="020B0503020204020204" pitchFamily="34" charset="-122"/>
                <a:ea typeface="微软雅黑" panose="020B0503020204020204" pitchFamily="34" charset="-122"/>
              </a:rPr>
              <a:t>[2]</a:t>
            </a:r>
            <a:r>
              <a:rPr lang="zh-CN" altLang="en-US" sz="800" dirty="0">
                <a:latin typeface="微软雅黑" panose="020B0503020204020204" pitchFamily="34" charset="-122"/>
                <a:ea typeface="微软雅黑" panose="020B0503020204020204" pitchFamily="34" charset="-122"/>
              </a:rPr>
              <a:t>闫霞，聂世书，汪海华，等</a:t>
            </a:r>
            <a:r>
              <a:rPr lang="en-US" altLang="zh-CN" sz="800" dirty="0">
                <a:latin typeface="微软雅黑" panose="020B0503020204020204" pitchFamily="34" charset="-122"/>
                <a:ea typeface="微软雅黑" panose="020B0503020204020204" pitchFamily="34" charset="-122"/>
              </a:rPr>
              <a:t>.ω‑</a:t>
            </a:r>
            <a:r>
              <a:rPr lang="zh-CN" altLang="en-US" sz="800" dirty="0">
                <a:latin typeface="微软雅黑" panose="020B0503020204020204" pitchFamily="34" charset="-122"/>
                <a:ea typeface="微软雅黑" panose="020B0503020204020204" pitchFamily="34" charset="-122"/>
              </a:rPr>
              <a:t>３脂肪酸乙酯改善超重／肥胖型ＰＣＯＳ妊娠患者糖脂代谢异常的疗效研究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哈尔滨医科大学学报，</a:t>
            </a:r>
            <a:r>
              <a:rPr lang="en-US" altLang="zh-CN" sz="800" dirty="0">
                <a:latin typeface="微软雅黑" panose="020B0503020204020204" pitchFamily="34" charset="-122"/>
                <a:ea typeface="微软雅黑" panose="020B0503020204020204" pitchFamily="34" charset="-122"/>
              </a:rPr>
              <a:t>2024,58 (6):644-648.</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[3]Saglimbene V M, Wong G, van </a:t>
            </a:r>
            <a:r>
              <a:rPr lang="en-US" altLang="zh-CN" sz="800" dirty="0" err="1">
                <a:latin typeface="微软雅黑" panose="020B0503020204020204" pitchFamily="34" charset="-122"/>
                <a:ea typeface="微软雅黑" panose="020B0503020204020204" pitchFamily="34" charset="-122"/>
              </a:rPr>
              <a:t>Zwieten</a:t>
            </a:r>
            <a:r>
              <a:rPr lang="en-US" altLang="zh-CN" sz="800" dirty="0">
                <a:latin typeface="微软雅黑" panose="020B0503020204020204" pitchFamily="34" charset="-122"/>
                <a:ea typeface="微软雅黑" panose="020B0503020204020204" pitchFamily="34" charset="-122"/>
              </a:rPr>
              <a:t> A, et al. Effects of omega-3 polyunsaturated fatty acid intake in patients with chronic kidney disease: Systematic review and meta-analysis of randomized controlled trials[J]. Clinical Nutrition, 2020, 39(2):358-368.</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[4]Choi H D, Chae S M. Comparison of efficacy and safety of combination therapy with statins and omega-3 fatty acids versus statin monotherapy in patients with dyslipidemia: A systematic review and meta-analysis[J]. Medicine (Baltimore),2018,97(50):e13593.</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[5] GISSI-</a:t>
            </a:r>
            <a:r>
              <a:rPr lang="en-US" altLang="zh-CN" sz="800" dirty="0" err="1">
                <a:latin typeface="微软雅黑" panose="020B0503020204020204" pitchFamily="34" charset="-122"/>
                <a:ea typeface="微软雅黑" panose="020B0503020204020204" pitchFamily="34" charset="-122"/>
              </a:rPr>
              <a:t>Prevenzione</a:t>
            </a:r>
            <a:r>
              <a:rPr lang="en-US" altLang="zh-CN" sz="800" dirty="0">
                <a:latin typeface="微软雅黑" panose="020B0503020204020204" pitchFamily="34" charset="-122"/>
                <a:ea typeface="微软雅黑" panose="020B0503020204020204" pitchFamily="34" charset="-122"/>
              </a:rPr>
              <a:t> Investigators. Dietary supplementation with n-3 polyunsaturated fatty acids and vitamin E after myocardial infarction: results of the GISSI-</a:t>
            </a:r>
            <a:r>
              <a:rPr lang="en-US" altLang="zh-CN" sz="800" dirty="0" err="1">
                <a:latin typeface="微软雅黑" panose="020B0503020204020204" pitchFamily="34" charset="-122"/>
                <a:ea typeface="微软雅黑" panose="020B0503020204020204" pitchFamily="34" charset="-122"/>
              </a:rPr>
              <a:t>Prevenzione</a:t>
            </a:r>
            <a:r>
              <a:rPr lang="en-US" altLang="zh-CN" sz="800" dirty="0">
                <a:latin typeface="微软雅黑" panose="020B0503020204020204" pitchFamily="34" charset="-122"/>
                <a:ea typeface="微软雅黑" panose="020B0503020204020204" pitchFamily="34" charset="-122"/>
              </a:rPr>
              <a:t> trial[J]. The Lancet,1999,354(9177):447-455.</a:t>
            </a:r>
            <a:endParaRPr lang="zh-CN" altLang="en-US" sz="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39730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4BB2-457E-CE7E-7CE1-2CD4540AC4E9}"/>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FEA96EB7-B7B9-90B4-D337-978ED18E3171}"/>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a:extLst>
              <a:ext uri="{FF2B5EF4-FFF2-40B4-BE49-F238E27FC236}">
                <a16:creationId xmlns:a16="http://schemas.microsoft.com/office/drawing/2014/main" id="{254AB183-660E-41F8-B7D9-0C6BFC17C9CB}"/>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02.</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安全性</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8AF14209-F81B-222C-AC92-8026EC524D1D}"/>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A7D358E0-F823-EA57-F7E5-BA07D102B3DA}"/>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041B61EC-8C04-62B2-AFC7-9F9C80943544}"/>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378F1F40-8206-F1D4-23DC-D398D92E9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
        <p:nvSpPr>
          <p:cNvPr id="2" name="文本框 1">
            <a:extLst>
              <a:ext uri="{FF2B5EF4-FFF2-40B4-BE49-F238E27FC236}">
                <a16:creationId xmlns:a16="http://schemas.microsoft.com/office/drawing/2014/main" id="{E608F8C0-DFE8-E59A-EE83-5D3A4F5D714B}"/>
              </a:ext>
            </a:extLst>
          </p:cNvPr>
          <p:cNvSpPr txBox="1"/>
          <p:nvPr/>
        </p:nvSpPr>
        <p:spPr>
          <a:xfrm>
            <a:off x="0" y="5780782"/>
            <a:ext cx="12192000" cy="1077218"/>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[1]Harris W S, Ginsberg H N, </a:t>
            </a:r>
            <a:r>
              <a:rPr lang="en-US" altLang="zh-CN" sz="800" dirty="0" err="1">
                <a:latin typeface="微软雅黑" panose="020B0503020204020204" pitchFamily="34" charset="-122"/>
                <a:ea typeface="微软雅黑" panose="020B0503020204020204" pitchFamily="34" charset="-122"/>
              </a:rPr>
              <a:t>Arunakul</a:t>
            </a:r>
            <a:r>
              <a:rPr lang="en-US" altLang="zh-CN" sz="800" dirty="0">
                <a:latin typeface="微软雅黑" panose="020B0503020204020204" pitchFamily="34" charset="-122"/>
                <a:ea typeface="微软雅黑" panose="020B0503020204020204" pitchFamily="34" charset="-122"/>
              </a:rPr>
              <a:t> N, et al. Safety and efficacy of </a:t>
            </a:r>
            <a:r>
              <a:rPr lang="en-US" altLang="zh-CN" sz="800" dirty="0" err="1">
                <a:latin typeface="微软雅黑" panose="020B0503020204020204" pitchFamily="34" charset="-122"/>
                <a:ea typeface="微软雅黑" panose="020B0503020204020204" pitchFamily="34" charset="-122"/>
              </a:rPr>
              <a:t>Omacor</a:t>
            </a:r>
            <a:r>
              <a:rPr lang="en-US" altLang="zh-CN" sz="800" dirty="0">
                <a:latin typeface="微软雅黑" panose="020B0503020204020204" pitchFamily="34" charset="-122"/>
                <a:ea typeface="微软雅黑" panose="020B0503020204020204" pitchFamily="34" charset="-122"/>
              </a:rPr>
              <a:t> in severe hypertriglyceridemia[J]. Journal of Cardiovascular Risk, 1997, 4:385-391.</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[2]Qi L, Zhang Q, Zheng Z, et al. Treatment of Chinese Patients with Hypertriglyceridemia with a Pharmaceutical-Grade Preparation of Highly Purified Omega-3 Polyunsaturated Fatty Acid Ethyl Esters: Main Results of a Randomized, Double-Blind, Controlled Trial.  Vascular Health and Risk Management. 2021(17):571-580.</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[3]</a:t>
            </a:r>
            <a:r>
              <a:rPr lang="zh-CN" altLang="en-US" sz="800" dirty="0">
                <a:latin typeface="微软雅黑" panose="020B0503020204020204" pitchFamily="34" charset="-122"/>
                <a:ea typeface="微软雅黑" panose="020B0503020204020204" pitchFamily="34" charset="-122"/>
              </a:rPr>
              <a:t>闫霞，聂世书，汪海华，等</a:t>
            </a:r>
            <a:r>
              <a:rPr lang="en-US" altLang="zh-CN" sz="800" dirty="0">
                <a:latin typeface="微软雅黑" panose="020B0503020204020204" pitchFamily="34" charset="-122"/>
                <a:ea typeface="微软雅黑" panose="020B0503020204020204" pitchFamily="34" charset="-122"/>
              </a:rPr>
              <a:t>.ω‑</a:t>
            </a:r>
            <a:r>
              <a:rPr lang="zh-CN" altLang="en-US" sz="800" dirty="0">
                <a:latin typeface="微软雅黑" panose="020B0503020204020204" pitchFamily="34" charset="-122"/>
                <a:ea typeface="微软雅黑" panose="020B0503020204020204" pitchFamily="34" charset="-122"/>
              </a:rPr>
              <a:t>３脂肪酸乙酯改善超重／肥胖型ＰＣＯＳ妊娠患者糖脂代谢异常的疗效研究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哈尔滨医科大学学报，</a:t>
            </a:r>
            <a:r>
              <a:rPr lang="en-US" altLang="zh-CN" sz="800" dirty="0">
                <a:latin typeface="微软雅黑" panose="020B0503020204020204" pitchFamily="34" charset="-122"/>
                <a:ea typeface="微软雅黑" panose="020B0503020204020204" pitchFamily="34" charset="-122"/>
              </a:rPr>
              <a:t>2024,58 (6):644-648.</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[4]Saglimbene V M, Wong G, van </a:t>
            </a:r>
            <a:r>
              <a:rPr lang="en-US" altLang="zh-CN" sz="800" dirty="0" err="1">
                <a:latin typeface="微软雅黑" panose="020B0503020204020204" pitchFamily="34" charset="-122"/>
                <a:ea typeface="微软雅黑" panose="020B0503020204020204" pitchFamily="34" charset="-122"/>
              </a:rPr>
              <a:t>Zwieten</a:t>
            </a:r>
            <a:r>
              <a:rPr lang="en-US" altLang="zh-CN" sz="800" dirty="0">
                <a:latin typeface="微软雅黑" panose="020B0503020204020204" pitchFamily="34" charset="-122"/>
                <a:ea typeface="微软雅黑" panose="020B0503020204020204" pitchFamily="34" charset="-122"/>
              </a:rPr>
              <a:t> A, et al. Effects of omega-3 polyunsaturated fatty acid intake in patients with chronic kidney disease: Systematic review and meta-analysis of randomized controlled trials[J]. Clinical Nutrition, 2020, 39(2):358-368.</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[5]Choi H D, Chae S M. Comparison of efficacy and safety of combination therapy with statins and omega-3 fatty acids versus statin monotherapy in patients with dyslipidemia: A systematic review and meta-analysis[J]. Medicine (Baltimore),2018,97(50):e13593.</a:t>
            </a:r>
            <a:endParaRPr lang="zh-CN" altLang="en-US" sz="800" dirty="0">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a16="http://schemas.microsoft.com/office/drawing/2014/main" id="{3B3CD4EB-0F19-6CA5-EF96-A0011F05458F}"/>
              </a:ext>
            </a:extLst>
          </p:cNvPr>
          <p:cNvGrpSpPr/>
          <p:nvPr/>
        </p:nvGrpSpPr>
        <p:grpSpPr>
          <a:xfrm>
            <a:off x="302653" y="1095393"/>
            <a:ext cx="3413135" cy="2086346"/>
            <a:chOff x="6819342" y="1844774"/>
            <a:chExt cx="3413135" cy="2188739"/>
          </a:xfrm>
        </p:grpSpPr>
        <p:grpSp>
          <p:nvGrpSpPr>
            <p:cNvPr id="15" name="组合 14">
              <a:extLst>
                <a:ext uri="{FF2B5EF4-FFF2-40B4-BE49-F238E27FC236}">
                  <a16:creationId xmlns:a16="http://schemas.microsoft.com/office/drawing/2014/main" id="{5FBD86C7-B8F4-8F36-628B-1DA2688585E0}"/>
                </a:ext>
              </a:extLst>
            </p:cNvPr>
            <p:cNvGrpSpPr/>
            <p:nvPr/>
          </p:nvGrpSpPr>
          <p:grpSpPr>
            <a:xfrm>
              <a:off x="6819342" y="1844774"/>
              <a:ext cx="3413135" cy="2188739"/>
              <a:chOff x="4947093" y="1710396"/>
              <a:chExt cx="3163005" cy="2188739"/>
            </a:xfrm>
          </p:grpSpPr>
          <p:sp>
            <p:nvSpPr>
              <p:cNvPr id="10" name="矩形 9">
                <a:extLst>
                  <a:ext uri="{FF2B5EF4-FFF2-40B4-BE49-F238E27FC236}">
                    <a16:creationId xmlns:a16="http://schemas.microsoft.com/office/drawing/2014/main" id="{B7EF8643-4D1F-BD98-E633-D244584B8850}"/>
                  </a:ext>
                </a:extLst>
              </p:cNvPr>
              <p:cNvSpPr/>
              <p:nvPr/>
            </p:nvSpPr>
            <p:spPr>
              <a:xfrm>
                <a:off x="4947093" y="1710396"/>
                <a:ext cx="3163005" cy="2188739"/>
              </a:xfrm>
              <a:prstGeom prst="rect">
                <a:avLst/>
              </a:prstGeom>
              <a:solidFill>
                <a:schemeClr val="bg1"/>
              </a:solidFill>
              <a:ln w="25400">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endParaRPr lang="zh-CN" altLang="en-US" sz="1013">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1" name="椭圆 4">
                <a:extLst>
                  <a:ext uri="{FF2B5EF4-FFF2-40B4-BE49-F238E27FC236}">
                    <a16:creationId xmlns:a16="http://schemas.microsoft.com/office/drawing/2014/main" id="{2B133A98-B1A5-3826-51B4-7EE1A11BC58E}"/>
                  </a:ext>
                </a:extLst>
              </p:cNvPr>
              <p:cNvSpPr/>
              <p:nvPr/>
            </p:nvSpPr>
            <p:spPr>
              <a:xfrm>
                <a:off x="5221862" y="1799421"/>
                <a:ext cx="420621" cy="45581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gradFill flip="none" rotWithShape="1">
                <a:gsLst>
                  <a:gs pos="44000">
                    <a:schemeClr val="accent1"/>
                  </a:gs>
                  <a:gs pos="100000">
                    <a:schemeClr val="accent1"/>
                  </a:gs>
                </a:gsLst>
                <a:lin ang="27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latin typeface="思源宋体 CN" panose="02020400000000000000" pitchFamily="18" charset="-122"/>
                  <a:ea typeface="思源宋体 CN" panose="02020400000000000000" pitchFamily="18" charset="-122"/>
                  <a:cs typeface="阿里巴巴普惠体 M" panose="00020600040101010101" pitchFamily="18" charset="-122"/>
                  <a:sym typeface="思源宋体 CN" panose="02020400000000000000" pitchFamily="18" charset="-122"/>
                </a:endParaRPr>
              </a:p>
            </p:txBody>
          </p:sp>
        </p:grpSp>
        <p:sp>
          <p:nvSpPr>
            <p:cNvPr id="8" name="标题 1">
              <a:extLst>
                <a:ext uri="{FF2B5EF4-FFF2-40B4-BE49-F238E27FC236}">
                  <a16:creationId xmlns:a16="http://schemas.microsoft.com/office/drawing/2014/main" id="{3B894E87-DD10-C68F-86F1-DA856CCF3B43}"/>
                </a:ext>
              </a:extLst>
            </p:cNvPr>
            <p:cNvSpPr txBox="1"/>
            <p:nvPr/>
          </p:nvSpPr>
          <p:spPr>
            <a:xfrm>
              <a:off x="7023955" y="2545990"/>
              <a:ext cx="2957804" cy="1233097"/>
            </a:xfrm>
            <a:prstGeom prst="rect">
              <a:avLst/>
            </a:prstGeom>
            <a:noFill/>
            <a:ln cap="sq">
              <a:noFill/>
            </a:ln>
          </p:spPr>
          <p:txBody>
            <a:bodyPr vert="horz" wrap="square" lIns="91440" tIns="45720" rIns="91440" bIns="45720" rtlCol="0" anchor="t"/>
            <a:lstStyle/>
            <a:p>
              <a:pPr algn="just">
                <a:lnSpc>
                  <a:spcPct val="120000"/>
                </a:lnSpc>
              </a:pP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常见不良反应：胃肠道疾病（包括腹胀、腹痛、便秘、腹泻、消化不良、胃肠胀气、嗳气、胃食管反流病、恶心或呕吐）。</a:t>
              </a:r>
              <a:endParaRPr kumimoji="1" lang="zh-CN" altLang="en-US" sz="1400" dirty="0">
                <a:latin typeface="微软雅黑" panose="020B0503020204020204" pitchFamily="34" charset="-122"/>
                <a:ea typeface="微软雅黑" panose="020B0503020204020204" pitchFamily="34" charset="-122"/>
              </a:endParaRPr>
            </a:p>
          </p:txBody>
        </p:sp>
        <p:sp>
          <p:nvSpPr>
            <p:cNvPr id="9" name="标题 1">
              <a:extLst>
                <a:ext uri="{FF2B5EF4-FFF2-40B4-BE49-F238E27FC236}">
                  <a16:creationId xmlns:a16="http://schemas.microsoft.com/office/drawing/2014/main" id="{CC755BAA-A885-EA89-4B44-4DEDAD81368B}"/>
                </a:ext>
              </a:extLst>
            </p:cNvPr>
            <p:cNvSpPr txBox="1"/>
            <p:nvPr/>
          </p:nvSpPr>
          <p:spPr>
            <a:xfrm>
              <a:off x="7342781" y="1944529"/>
              <a:ext cx="2563411" cy="590732"/>
            </a:xfrm>
            <a:prstGeom prst="rect">
              <a:avLst/>
            </a:prstGeom>
            <a:noFill/>
            <a:ln cap="sq">
              <a:noFill/>
            </a:ln>
          </p:spPr>
          <p:txBody>
            <a:bodyPr vert="horz" wrap="square" lIns="91440" tIns="45720" rIns="91440" bIns="45720" rtlCol="0" anchor="ctr"/>
            <a:lstStyle/>
            <a:p>
              <a:pPr algn="ctr">
                <a:lnSpc>
                  <a:spcPct val="130000"/>
                </a:lnSpc>
              </a:pPr>
              <a:r>
                <a:rPr kumimoji="1" lang="zh-CN" altLang="en-US" sz="1600" b="1" dirty="0">
                  <a:latin typeface="微软雅黑" panose="020B0503020204020204" pitchFamily="34" charset="-122"/>
                  <a:ea typeface="微软雅黑" panose="020B0503020204020204" pitchFamily="34" charset="-122"/>
                </a:rPr>
                <a:t>说明书载明的不良反应</a:t>
              </a:r>
            </a:p>
          </p:txBody>
        </p:sp>
      </p:grpSp>
      <p:grpSp>
        <p:nvGrpSpPr>
          <p:cNvPr id="19" name="组合 18">
            <a:extLst>
              <a:ext uri="{FF2B5EF4-FFF2-40B4-BE49-F238E27FC236}">
                <a16:creationId xmlns:a16="http://schemas.microsoft.com/office/drawing/2014/main" id="{2FC82364-42E7-38EA-78E9-CCEBC936318D}"/>
              </a:ext>
            </a:extLst>
          </p:cNvPr>
          <p:cNvGrpSpPr/>
          <p:nvPr/>
        </p:nvGrpSpPr>
        <p:grpSpPr>
          <a:xfrm>
            <a:off x="302653" y="3455024"/>
            <a:ext cx="3413135" cy="2086346"/>
            <a:chOff x="6819342" y="1850402"/>
            <a:chExt cx="3413135" cy="2188738"/>
          </a:xfrm>
        </p:grpSpPr>
        <p:grpSp>
          <p:nvGrpSpPr>
            <p:cNvPr id="23" name="组合 22">
              <a:extLst>
                <a:ext uri="{FF2B5EF4-FFF2-40B4-BE49-F238E27FC236}">
                  <a16:creationId xmlns:a16="http://schemas.microsoft.com/office/drawing/2014/main" id="{AEA24F0F-7454-CDEF-CCA8-3E24E276E1A4}"/>
                </a:ext>
              </a:extLst>
            </p:cNvPr>
            <p:cNvGrpSpPr/>
            <p:nvPr/>
          </p:nvGrpSpPr>
          <p:grpSpPr>
            <a:xfrm>
              <a:off x="6819342" y="1850402"/>
              <a:ext cx="3413135" cy="2188738"/>
              <a:chOff x="4947093" y="1716024"/>
              <a:chExt cx="3163005" cy="2188738"/>
            </a:xfrm>
          </p:grpSpPr>
          <p:sp>
            <p:nvSpPr>
              <p:cNvPr id="28" name="矩形 27">
                <a:extLst>
                  <a:ext uri="{FF2B5EF4-FFF2-40B4-BE49-F238E27FC236}">
                    <a16:creationId xmlns:a16="http://schemas.microsoft.com/office/drawing/2014/main" id="{CC74DCB8-32A0-F067-73B7-9E9B528D95F1}"/>
                  </a:ext>
                </a:extLst>
              </p:cNvPr>
              <p:cNvSpPr/>
              <p:nvPr/>
            </p:nvSpPr>
            <p:spPr>
              <a:xfrm>
                <a:off x="4947093" y="1716024"/>
                <a:ext cx="3163005" cy="2188738"/>
              </a:xfrm>
              <a:prstGeom prst="rect">
                <a:avLst/>
              </a:prstGeom>
              <a:solidFill>
                <a:schemeClr val="bg1"/>
              </a:solidFill>
              <a:ln w="25400">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endParaRPr lang="zh-CN" altLang="en-US" sz="1013">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29" name="椭圆 4">
                <a:extLst>
                  <a:ext uri="{FF2B5EF4-FFF2-40B4-BE49-F238E27FC236}">
                    <a16:creationId xmlns:a16="http://schemas.microsoft.com/office/drawing/2014/main" id="{A19E9E3F-93D9-7E32-61D6-1277766A3BE0}"/>
                  </a:ext>
                </a:extLst>
              </p:cNvPr>
              <p:cNvSpPr/>
              <p:nvPr/>
            </p:nvSpPr>
            <p:spPr>
              <a:xfrm>
                <a:off x="5221862" y="1799421"/>
                <a:ext cx="420621" cy="45581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gradFill flip="none" rotWithShape="1">
                <a:gsLst>
                  <a:gs pos="44000">
                    <a:schemeClr val="accent1"/>
                  </a:gs>
                  <a:gs pos="100000">
                    <a:schemeClr val="accent1"/>
                  </a:gs>
                </a:gsLst>
                <a:lin ang="27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latin typeface="思源宋体 CN" panose="02020400000000000000" pitchFamily="18" charset="-122"/>
                  <a:ea typeface="思源宋体 CN" panose="02020400000000000000" pitchFamily="18" charset="-122"/>
                  <a:cs typeface="阿里巴巴普惠体 M" panose="00020600040101010101" pitchFamily="18" charset="-122"/>
                  <a:sym typeface="思源宋体 CN" panose="02020400000000000000" pitchFamily="18" charset="-122"/>
                </a:endParaRPr>
              </a:p>
            </p:txBody>
          </p:sp>
        </p:grpSp>
        <p:sp>
          <p:nvSpPr>
            <p:cNvPr id="24" name="标题 1">
              <a:extLst>
                <a:ext uri="{FF2B5EF4-FFF2-40B4-BE49-F238E27FC236}">
                  <a16:creationId xmlns:a16="http://schemas.microsoft.com/office/drawing/2014/main" id="{813E6838-8AB4-1471-ADEE-8E3C60791B6A}"/>
                </a:ext>
              </a:extLst>
            </p:cNvPr>
            <p:cNvSpPr txBox="1"/>
            <p:nvPr/>
          </p:nvSpPr>
          <p:spPr>
            <a:xfrm>
              <a:off x="7115840" y="2629391"/>
              <a:ext cx="2790352" cy="868628"/>
            </a:xfrm>
            <a:prstGeom prst="rect">
              <a:avLst/>
            </a:prstGeom>
            <a:noFill/>
            <a:ln cap="sq">
              <a:noFill/>
            </a:ln>
          </p:spPr>
          <p:txBody>
            <a:bodyPr vert="horz" wrap="square" lIns="91440" tIns="45720" rIns="91440" bIns="45720" rtlCol="0" anchor="t"/>
            <a:lstStyle/>
            <a:p>
              <a:pPr algn="just">
                <a:lnSpc>
                  <a:spcPct val="120000"/>
                </a:lnSpc>
              </a:pP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sym typeface="思源黑体 CN Normal" panose="020B0400000000000000" pitchFamily="34" charset="-122"/>
                </a:rPr>
                <a:t>各国家或地区药品监督管理部门</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sym typeface="思源黑体 CN Normal" panose="020B0400000000000000" pitchFamily="34" charset="-122"/>
                </a:rPr>
                <a:t>5</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sym typeface="思源黑体 CN Normal" panose="020B0400000000000000" pitchFamily="34" charset="-122"/>
                </a:rPr>
                <a:t>年内未发布任何安全性警告和黑框警告。</a:t>
              </a:r>
              <a:endPar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endParaRPr>
            </a:p>
          </p:txBody>
        </p:sp>
        <p:sp>
          <p:nvSpPr>
            <p:cNvPr id="27" name="标题 1">
              <a:extLst>
                <a:ext uri="{FF2B5EF4-FFF2-40B4-BE49-F238E27FC236}">
                  <a16:creationId xmlns:a16="http://schemas.microsoft.com/office/drawing/2014/main" id="{B7EDCAA7-79FD-4A6F-912C-09C2E806EEFB}"/>
                </a:ext>
              </a:extLst>
            </p:cNvPr>
            <p:cNvSpPr txBox="1"/>
            <p:nvPr/>
          </p:nvSpPr>
          <p:spPr>
            <a:xfrm>
              <a:off x="7454041" y="1944530"/>
              <a:ext cx="2563411" cy="590732"/>
            </a:xfrm>
            <a:prstGeom prst="rect">
              <a:avLst/>
            </a:prstGeom>
            <a:noFill/>
            <a:ln cap="sq">
              <a:noFill/>
            </a:ln>
          </p:spPr>
          <p:txBody>
            <a:bodyPr vert="horz" wrap="square" lIns="91440" tIns="45720" rIns="91440" bIns="45720" rtlCol="0" anchor="ctr"/>
            <a:lstStyle/>
            <a:p>
              <a:pPr algn="ctr">
                <a:lnSpc>
                  <a:spcPct val="130000"/>
                </a:lnSpc>
              </a:pPr>
              <a:r>
                <a:rPr kumimoji="1" lang="zh-CN" altLang="en-US" sz="1600" b="1" dirty="0">
                  <a:latin typeface="微软雅黑" panose="020B0503020204020204" pitchFamily="34" charset="-122"/>
                  <a:ea typeface="微软雅黑" panose="020B0503020204020204" pitchFamily="34" charset="-122"/>
                </a:rPr>
                <a:t>国内外不良反应发生情况</a:t>
              </a:r>
            </a:p>
          </p:txBody>
        </p:sp>
      </p:grpSp>
      <p:grpSp>
        <p:nvGrpSpPr>
          <p:cNvPr id="30" name="组合 29">
            <a:extLst>
              <a:ext uri="{FF2B5EF4-FFF2-40B4-BE49-F238E27FC236}">
                <a16:creationId xmlns:a16="http://schemas.microsoft.com/office/drawing/2014/main" id="{2F77D8AB-00F0-1F02-F10C-9B2FF874233E}"/>
              </a:ext>
            </a:extLst>
          </p:cNvPr>
          <p:cNvGrpSpPr/>
          <p:nvPr/>
        </p:nvGrpSpPr>
        <p:grpSpPr>
          <a:xfrm>
            <a:off x="3920400" y="1095392"/>
            <a:ext cx="7968947" cy="4446150"/>
            <a:chOff x="6819342" y="1844773"/>
            <a:chExt cx="7968947" cy="4664357"/>
          </a:xfrm>
        </p:grpSpPr>
        <p:grpSp>
          <p:nvGrpSpPr>
            <p:cNvPr id="31" name="组合 30">
              <a:extLst>
                <a:ext uri="{FF2B5EF4-FFF2-40B4-BE49-F238E27FC236}">
                  <a16:creationId xmlns:a16="http://schemas.microsoft.com/office/drawing/2014/main" id="{723AE6DB-BCC1-B42A-D4E2-B1B472443454}"/>
                </a:ext>
              </a:extLst>
            </p:cNvPr>
            <p:cNvGrpSpPr/>
            <p:nvPr/>
          </p:nvGrpSpPr>
          <p:grpSpPr>
            <a:xfrm>
              <a:off x="6819342" y="1844773"/>
              <a:ext cx="7968947" cy="4664357"/>
              <a:chOff x="4947093" y="1710395"/>
              <a:chExt cx="7384946" cy="4664357"/>
            </a:xfrm>
          </p:grpSpPr>
          <p:sp>
            <p:nvSpPr>
              <p:cNvPr id="34" name="矩形 33">
                <a:extLst>
                  <a:ext uri="{FF2B5EF4-FFF2-40B4-BE49-F238E27FC236}">
                    <a16:creationId xmlns:a16="http://schemas.microsoft.com/office/drawing/2014/main" id="{51FBFBE7-45AD-CC19-14E9-A8E0A9C47145}"/>
                  </a:ext>
                </a:extLst>
              </p:cNvPr>
              <p:cNvSpPr/>
              <p:nvPr/>
            </p:nvSpPr>
            <p:spPr>
              <a:xfrm>
                <a:off x="4947093" y="1710395"/>
                <a:ext cx="7384946" cy="4664357"/>
              </a:xfrm>
              <a:prstGeom prst="rect">
                <a:avLst/>
              </a:prstGeom>
              <a:solidFill>
                <a:schemeClr val="bg1"/>
              </a:solidFill>
              <a:ln w="25400">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endParaRPr lang="zh-CN" altLang="en-US" sz="1013">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35" name="椭圆 4">
                <a:extLst>
                  <a:ext uri="{FF2B5EF4-FFF2-40B4-BE49-F238E27FC236}">
                    <a16:creationId xmlns:a16="http://schemas.microsoft.com/office/drawing/2014/main" id="{1A280350-A71B-B99F-D5E0-526945053777}"/>
                  </a:ext>
                </a:extLst>
              </p:cNvPr>
              <p:cNvSpPr/>
              <p:nvPr/>
            </p:nvSpPr>
            <p:spPr>
              <a:xfrm>
                <a:off x="5221862" y="1799421"/>
                <a:ext cx="420621" cy="45581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gradFill flip="none" rotWithShape="1">
                <a:gsLst>
                  <a:gs pos="44000">
                    <a:schemeClr val="accent1"/>
                  </a:gs>
                  <a:gs pos="100000">
                    <a:schemeClr val="accent1"/>
                  </a:gs>
                </a:gsLst>
                <a:lin ang="27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latin typeface="思源宋体 CN" panose="02020400000000000000" pitchFamily="18" charset="-122"/>
                  <a:ea typeface="思源宋体 CN" panose="02020400000000000000" pitchFamily="18" charset="-122"/>
                  <a:cs typeface="阿里巴巴普惠体 M" panose="00020600040101010101" pitchFamily="18" charset="-122"/>
                  <a:sym typeface="思源宋体 CN" panose="02020400000000000000" pitchFamily="18" charset="-122"/>
                </a:endParaRPr>
              </a:p>
            </p:txBody>
          </p:sp>
        </p:grpSp>
        <p:sp>
          <p:nvSpPr>
            <p:cNvPr id="32" name="标题 1">
              <a:extLst>
                <a:ext uri="{FF2B5EF4-FFF2-40B4-BE49-F238E27FC236}">
                  <a16:creationId xmlns:a16="http://schemas.microsoft.com/office/drawing/2014/main" id="{E1D8BE58-83F3-11BF-4A75-DA7A81BFBB06}"/>
                </a:ext>
              </a:extLst>
            </p:cNvPr>
            <p:cNvSpPr txBox="1"/>
            <p:nvPr/>
          </p:nvSpPr>
          <p:spPr>
            <a:xfrm>
              <a:off x="7023953" y="2307505"/>
              <a:ext cx="7559723" cy="4085882"/>
            </a:xfrm>
            <a:prstGeom prst="rect">
              <a:avLst/>
            </a:prstGeom>
            <a:noFill/>
            <a:ln cap="sq">
              <a:noFill/>
            </a:ln>
          </p:spPr>
          <p:txBody>
            <a:bodyPr vert="horz" wrap="square" lIns="91440" tIns="45720" rIns="91440" bIns="45720" rtlCol="0" anchor="t"/>
            <a:lstStyle/>
            <a:p>
              <a:pPr algn="just">
                <a:lnSpc>
                  <a:spcPct val="150000"/>
                </a:lnSpc>
              </a:pPr>
              <a:r>
                <a:rPr kumimoji="1" lang="el-GR"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ω-3</a:t>
              </a:r>
              <a:r>
                <a:rPr kumimoji="1" lang="zh-CN" altLang="en-US"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脂肪酸安全性及耐受性良好</a:t>
              </a:r>
              <a:endParaRPr kumimoji="1" lang="en-US"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endParaRPr>
            </a:p>
            <a:p>
              <a:pPr indent="-285750" algn="just">
                <a:lnSpc>
                  <a:spcPct val="120000"/>
                </a:lnSpc>
                <a:buFont typeface="Wingdings" panose="05000000000000000000" pitchFamily="2" charset="2"/>
                <a:buChar char="Ø"/>
              </a:pP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国外临床研究</a:t>
              </a:r>
              <a:r>
                <a:rPr lang="en-US" altLang="zh-CN" sz="1400" baseline="30000" dirty="0">
                  <a:latin typeface="微软雅黑" panose="020B0503020204020204" pitchFamily="34" charset="-122"/>
                  <a:ea typeface="微软雅黑" panose="020B0503020204020204" pitchFamily="34" charset="-122"/>
                </a:rPr>
                <a:t>[1]</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显示，</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HTG</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患者经历</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4</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个月的</a:t>
              </a:r>
              <a:r>
                <a:rPr kumimoji="1" lang="el-GR"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ω-3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脂肪酸治疗后，肝肾功能指标及其他安全性参数均与安慰剂组相比无显著差异，且患者依从性良好，无严重不良事件。</a:t>
              </a:r>
              <a:endPar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endParaRPr>
            </a:p>
            <a:p>
              <a:pPr indent="-285750" algn="just">
                <a:lnSpc>
                  <a:spcPct val="120000"/>
                </a:lnSpc>
                <a:buFont typeface="Wingdings" panose="05000000000000000000" pitchFamily="2" charset="2"/>
                <a:buChar char="Ø"/>
              </a:pP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一项针对中国</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HTG</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患者的临床研究</a:t>
              </a:r>
              <a:r>
                <a:rPr lang="en-US" altLang="zh-CN" sz="1400" baseline="30000" dirty="0">
                  <a:latin typeface="微软雅黑" panose="020B0503020204020204" pitchFamily="34" charset="-122"/>
                  <a:ea typeface="微软雅黑" panose="020B0503020204020204" pitchFamily="34" charset="-122"/>
                </a:rPr>
                <a:t>[2]</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中，</a:t>
              </a:r>
              <a:r>
                <a:rPr kumimoji="1" lang="el-GR"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ω-3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脂肪酸治疗组的不良反应发生率为</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6.3%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，低于安慰剂组的</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12.3%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，治疗组患者的耐受性良好。</a:t>
              </a:r>
              <a:endPar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endParaRPr>
            </a:p>
            <a:p>
              <a:pPr algn="just">
                <a:lnSpc>
                  <a:spcPct val="150000"/>
                </a:lnSpc>
              </a:pPr>
              <a:r>
                <a:rPr kumimoji="1" lang="el-GR"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ω-3</a:t>
              </a:r>
              <a:r>
                <a:rPr kumimoji="1" lang="zh-CN" altLang="en-US"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脂肪酸可用于妊娠患者</a:t>
              </a:r>
              <a:endParaRPr kumimoji="1" lang="en-US"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endParaRPr>
            </a:p>
            <a:p>
              <a:pPr marL="285750" indent="-285750" algn="just">
                <a:lnSpc>
                  <a:spcPct val="120000"/>
                </a:lnSpc>
                <a:buFont typeface="Wingdings" panose="05000000000000000000" pitchFamily="2" charset="2"/>
                <a:buChar char="Ø"/>
              </a:pP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一项临床研究</a:t>
              </a:r>
              <a:r>
                <a:rPr lang="en-US" altLang="zh-CN" sz="1400" baseline="30000" dirty="0">
                  <a:latin typeface="微软雅黑" panose="020B0503020204020204" pitchFamily="34" charset="-122"/>
                  <a:ea typeface="微软雅黑" panose="020B0503020204020204" pitchFamily="34" charset="-122"/>
                </a:rPr>
                <a:t>[3]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纳入了伴有高血脂症的超重</a:t>
              </a: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肥胖型多囊卵巢综合征妊娠早期患者，其中</a:t>
              </a:r>
              <a:r>
                <a:rPr kumimoji="1" lang="el-GR"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ω⁃</a:t>
              </a:r>
              <a:r>
                <a:rPr kumimoji="1" lang="zh-CN" altLang="el-GR" sz="1400" dirty="0">
                  <a:ln w="12700">
                    <a:noFill/>
                  </a:ln>
                  <a:solidFill>
                    <a:srgbClr val="000000">
                      <a:alpha val="100000"/>
                    </a:srgbClr>
                  </a:solidFill>
                  <a:latin typeface="微软雅黑" panose="020B0503020204020204" pitchFamily="34" charset="-122"/>
                  <a:ea typeface="微软雅黑" panose="020B0503020204020204" pitchFamily="34" charset="-122"/>
                </a:rPr>
                <a:t>３</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脂肪酸治疗组患者的妊娠结局优于对照组，安全性良好。</a:t>
              </a:r>
              <a:endPar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endParaRPr>
            </a:p>
            <a:p>
              <a:pPr algn="just">
                <a:lnSpc>
                  <a:spcPct val="150000"/>
                </a:lnSpc>
              </a:pPr>
              <a:r>
                <a:rPr kumimoji="1" lang="el-GR"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ω-3</a:t>
              </a:r>
              <a:r>
                <a:rPr kumimoji="1" lang="zh-CN" altLang="en-US"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脂肪酸可用于肾功能不全患者</a:t>
              </a:r>
              <a:endParaRPr kumimoji="1" lang="en-US"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endParaRPr>
            </a:p>
            <a:p>
              <a:pPr marL="285750" indent="-285750" algn="just">
                <a:lnSpc>
                  <a:spcPct val="120000"/>
                </a:lnSpc>
                <a:buFont typeface="Wingdings" panose="05000000000000000000" pitchFamily="2" charset="2"/>
                <a:buChar char="Ø"/>
              </a:pP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Meta</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分析</a:t>
              </a:r>
              <a:r>
                <a:rPr lang="en-US" altLang="zh-CN" sz="1400" baseline="30000" dirty="0">
                  <a:latin typeface="微软雅黑" panose="020B0503020204020204" pitchFamily="34" charset="-122"/>
                  <a:ea typeface="微软雅黑" panose="020B0503020204020204" pitchFamily="34" charset="-122"/>
                </a:rPr>
                <a:t>[4]</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显示，与接受安慰剂或者标准治疗的患者相比，接受</a:t>
              </a:r>
              <a:r>
                <a:rPr kumimoji="1" lang="el-GR"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ω-3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脂肪酸治疗的慢性肾病患者无额外安全风险，胃肠道影响、出血等不良反应未见增多。</a:t>
              </a:r>
              <a:endPar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endParaRPr>
            </a:p>
            <a:p>
              <a:pPr algn="just">
                <a:lnSpc>
                  <a:spcPct val="150000"/>
                </a:lnSpc>
              </a:pPr>
              <a:r>
                <a:rPr kumimoji="1" lang="el-GR"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ω-3</a:t>
              </a:r>
              <a:r>
                <a:rPr kumimoji="1" lang="zh-CN" altLang="en-US"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rPr>
                <a:t>脂肪酸可与他汀类药物联用</a:t>
              </a:r>
              <a:endParaRPr kumimoji="1" lang="en-US" altLang="zh-CN" sz="1400" b="1" dirty="0">
                <a:ln w="12700">
                  <a:noFill/>
                </a:ln>
                <a:solidFill>
                  <a:srgbClr val="000000">
                    <a:alpha val="100000"/>
                  </a:srgbClr>
                </a:solidFill>
                <a:latin typeface="微软雅黑" panose="020B0503020204020204" pitchFamily="34" charset="-122"/>
                <a:ea typeface="微软雅黑" panose="020B0503020204020204" pitchFamily="34" charset="-122"/>
                <a:cs typeface="Source Han Sans" panose="020B0400000000000000" charset="-122"/>
              </a:endParaRPr>
            </a:p>
            <a:p>
              <a:pPr indent="-285750" algn="just">
                <a:lnSpc>
                  <a:spcPct val="120000"/>
                </a:lnSpc>
                <a:buFont typeface="Wingdings" panose="05000000000000000000" pitchFamily="2" charset="2"/>
                <a:buChar char="Ø"/>
              </a:pPr>
              <a:r>
                <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Meta</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分析</a:t>
              </a:r>
              <a:r>
                <a:rPr lang="en-US" altLang="zh-CN" sz="1400" baseline="30000" dirty="0">
                  <a:latin typeface="微软雅黑" panose="020B0503020204020204" pitchFamily="34" charset="-122"/>
                  <a:ea typeface="微软雅黑" panose="020B0503020204020204" pitchFamily="34" charset="-122"/>
                </a:rPr>
                <a:t>[5]</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显示，在血脂异常患者的治疗中，</a:t>
              </a:r>
              <a:r>
                <a:rPr kumimoji="1" lang="el-GR" altLang="zh-CN" sz="1400" dirty="0">
                  <a:ln w="12700">
                    <a:noFill/>
                  </a:ln>
                  <a:solidFill>
                    <a:srgbClr val="000000">
                      <a:alpha val="100000"/>
                    </a:srgbClr>
                  </a:solidFill>
                  <a:latin typeface="微软雅黑" panose="020B0503020204020204" pitchFamily="34" charset="-122"/>
                  <a:ea typeface="微软雅黑" panose="020B0503020204020204" pitchFamily="34" charset="-122"/>
                </a:rPr>
                <a:t>ω-3</a:t>
              </a:r>
              <a:r>
                <a:rPr kumimoji="1" lang="zh-CN" altLang="en-US" sz="1400" dirty="0">
                  <a:ln w="12700">
                    <a:noFill/>
                  </a:ln>
                  <a:solidFill>
                    <a:srgbClr val="000000">
                      <a:alpha val="100000"/>
                    </a:srgbClr>
                  </a:solidFill>
                  <a:latin typeface="微软雅黑" panose="020B0503020204020204" pitchFamily="34" charset="-122"/>
                  <a:ea typeface="微软雅黑" panose="020B0503020204020204" pitchFamily="34" charset="-122"/>
                </a:rPr>
                <a:t>脂肪酸与他汀药物联用治疗的不良事件总数与他汀单药治疗无显著差异。</a:t>
              </a:r>
              <a:endParaRPr kumimoji="1" lang="en-US" altLang="zh-CN" sz="1400" dirty="0">
                <a:ln w="12700">
                  <a:noFill/>
                </a:ln>
                <a:solidFill>
                  <a:srgbClr val="000000">
                    <a:alpha val="100000"/>
                  </a:srgbClr>
                </a:solidFill>
                <a:latin typeface="微软雅黑" panose="020B0503020204020204" pitchFamily="34" charset="-122"/>
                <a:ea typeface="微软雅黑" panose="020B0503020204020204" pitchFamily="34" charset="-122"/>
              </a:endParaRPr>
            </a:p>
          </p:txBody>
        </p:sp>
        <p:sp>
          <p:nvSpPr>
            <p:cNvPr id="33" name="标题 1">
              <a:extLst>
                <a:ext uri="{FF2B5EF4-FFF2-40B4-BE49-F238E27FC236}">
                  <a16:creationId xmlns:a16="http://schemas.microsoft.com/office/drawing/2014/main" id="{82B137C9-1FFF-AFE4-5A1F-92E2D6673D14}"/>
                </a:ext>
              </a:extLst>
            </p:cNvPr>
            <p:cNvSpPr txBox="1"/>
            <p:nvPr/>
          </p:nvSpPr>
          <p:spPr>
            <a:xfrm>
              <a:off x="7454041" y="1944530"/>
              <a:ext cx="2563411" cy="590732"/>
            </a:xfrm>
            <a:prstGeom prst="rect">
              <a:avLst/>
            </a:prstGeom>
            <a:noFill/>
            <a:ln cap="sq">
              <a:noFill/>
            </a:ln>
          </p:spPr>
          <p:txBody>
            <a:bodyPr vert="horz" wrap="square" lIns="91440" tIns="45720" rIns="91440" bIns="45720" rtlCol="0" anchor="ctr"/>
            <a:lstStyle/>
            <a:p>
              <a:pPr algn="ctr">
                <a:lnSpc>
                  <a:spcPct val="130000"/>
                </a:lnSpc>
              </a:pPr>
              <a:r>
                <a:rPr kumimoji="1" lang="zh-CN" altLang="en-US" sz="1600" b="1" dirty="0">
                  <a:latin typeface="微软雅黑" panose="020B0503020204020204" pitchFamily="34" charset="-122"/>
                  <a:ea typeface="微软雅黑" panose="020B0503020204020204" pitchFamily="34" charset="-122"/>
                </a:rPr>
                <a:t>临床试验的安全性信息</a:t>
              </a:r>
            </a:p>
          </p:txBody>
        </p:sp>
      </p:grpSp>
    </p:spTree>
    <p:extLst>
      <p:ext uri="{BB962C8B-B14F-4D97-AF65-F5344CB8AC3E}">
        <p14:creationId xmlns:p14="http://schemas.microsoft.com/office/powerpoint/2010/main" val="29844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87DB-578F-DC04-294F-15AFC886ED9E}"/>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FA4F016F-78B6-D984-E690-41A2DC019D67}"/>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a:extLst>
              <a:ext uri="{FF2B5EF4-FFF2-40B4-BE49-F238E27FC236}">
                <a16:creationId xmlns:a16="http://schemas.microsoft.com/office/drawing/2014/main" id="{E168FC6B-CC03-21F7-6C93-76A5EB62F2B4}"/>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03.</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有效性（</a:t>
            </a: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1/2</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626BC4A6-EBD0-8428-01E9-3F456BCCE324}"/>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A4483E0F-A96B-AC63-540E-1273969D1F8D}"/>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D424AC12-BFD8-8215-14C3-30F7FD6A7958}"/>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4CEE8A3F-935E-E5E9-5988-13ECB93B6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sp>
        <p:nvSpPr>
          <p:cNvPr id="2" name="文本框 1">
            <a:extLst>
              <a:ext uri="{FF2B5EF4-FFF2-40B4-BE49-F238E27FC236}">
                <a16:creationId xmlns:a16="http://schemas.microsoft.com/office/drawing/2014/main" id="{CF37ED28-47D1-0C9E-4D98-5000C085A690}"/>
              </a:ext>
            </a:extLst>
          </p:cNvPr>
          <p:cNvSpPr txBox="1"/>
          <p:nvPr/>
        </p:nvSpPr>
        <p:spPr>
          <a:xfrm>
            <a:off x="0" y="6396335"/>
            <a:ext cx="12192000" cy="461665"/>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 Qi L, Zhang Q, Zheng Z, et al. Treatment of Chinese Patients with Hypertriglyceridemia with a Pharmaceutical-Grade Preparation of Highly Purified Omega-3 Polyunsaturated Fatty Acid Ethyl Esters: Main Results of a Randomized, Double-Blind, Controlled Trial.  Vascular Health and Risk Management. 2021(17):571-580.</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[2] Bays </a:t>
            </a:r>
            <a:r>
              <a:rPr lang="en-US" altLang="zh-CN" sz="800" dirty="0" err="1">
                <a:latin typeface="微软雅黑" panose="020B0503020204020204" pitchFamily="34" charset="-122"/>
                <a:ea typeface="微软雅黑" panose="020B0503020204020204" pitchFamily="34" charset="-122"/>
              </a:rPr>
              <a:t>HE,McKenney</a:t>
            </a:r>
            <a:r>
              <a:rPr lang="en-US" altLang="zh-CN" sz="800" dirty="0">
                <a:latin typeface="微软雅黑" panose="020B0503020204020204" pitchFamily="34" charset="-122"/>
                <a:ea typeface="微软雅黑" panose="020B0503020204020204" pitchFamily="34" charset="-122"/>
              </a:rPr>
              <a:t> </a:t>
            </a:r>
            <a:r>
              <a:rPr lang="en-US" altLang="zh-CN" sz="800" dirty="0" err="1">
                <a:latin typeface="微软雅黑" panose="020B0503020204020204" pitchFamily="34" charset="-122"/>
                <a:ea typeface="微软雅黑" panose="020B0503020204020204" pitchFamily="34" charset="-122"/>
              </a:rPr>
              <a:t>J,Maki</a:t>
            </a:r>
            <a:r>
              <a:rPr lang="en-US" altLang="zh-CN" sz="800" dirty="0">
                <a:latin typeface="微软雅黑" panose="020B0503020204020204" pitchFamily="34" charset="-122"/>
                <a:ea typeface="微软雅黑" panose="020B0503020204020204" pitchFamily="34" charset="-122"/>
              </a:rPr>
              <a:t> </a:t>
            </a:r>
            <a:r>
              <a:rPr lang="en-US" altLang="zh-CN" sz="800" dirty="0" err="1">
                <a:latin typeface="微软雅黑" panose="020B0503020204020204" pitchFamily="34" charset="-122"/>
                <a:ea typeface="微软雅黑" panose="020B0503020204020204" pitchFamily="34" charset="-122"/>
              </a:rPr>
              <a:t>KC,et</a:t>
            </a:r>
            <a:r>
              <a:rPr lang="en-US" altLang="zh-CN" sz="800" dirty="0">
                <a:latin typeface="微软雅黑" panose="020B0503020204020204" pitchFamily="34" charset="-122"/>
                <a:ea typeface="微软雅黑" panose="020B0503020204020204" pitchFamily="34" charset="-122"/>
              </a:rPr>
              <a:t> al. Effects of prescription omega-3-acid ethyl esters on non-high-density lipoprotein cholesterol when </a:t>
            </a:r>
            <a:r>
              <a:rPr lang="en-US" altLang="zh-CN" sz="800" dirty="0" err="1">
                <a:latin typeface="微软雅黑" panose="020B0503020204020204" pitchFamily="34" charset="-122"/>
                <a:ea typeface="微软雅黑" panose="020B0503020204020204" pitchFamily="34" charset="-122"/>
              </a:rPr>
              <a:t>coadministered</a:t>
            </a:r>
            <a:r>
              <a:rPr lang="en-US" altLang="zh-CN" sz="800" dirty="0">
                <a:latin typeface="微软雅黑" panose="020B0503020204020204" pitchFamily="34" charset="-122"/>
                <a:ea typeface="微软雅黑" panose="020B0503020204020204" pitchFamily="34" charset="-122"/>
              </a:rPr>
              <a:t> with escalating doses of </a:t>
            </a:r>
            <a:r>
              <a:rPr lang="en-US" altLang="zh-CN" sz="800" dirty="0" err="1">
                <a:latin typeface="微软雅黑" panose="020B0503020204020204" pitchFamily="34" charset="-122"/>
                <a:ea typeface="微软雅黑" panose="020B0503020204020204" pitchFamily="34" charset="-122"/>
              </a:rPr>
              <a:t>ator</a:t>
            </a:r>
            <a:r>
              <a:rPr lang="en-US" altLang="zh-CN" sz="800" dirty="0">
                <a:latin typeface="微软雅黑" panose="020B0503020204020204" pitchFamily="34" charset="-122"/>
                <a:ea typeface="微软雅黑" panose="020B0503020204020204" pitchFamily="34" charset="-122"/>
              </a:rPr>
              <a:t>⁃ vastatin</a:t>
            </a:r>
            <a:r>
              <a:rPr lang="zh-CN" altLang="en-US" sz="800" dirty="0">
                <a:latin typeface="微软雅黑" panose="020B0503020204020204" pitchFamily="34" charset="-122"/>
                <a:ea typeface="微软雅黑" panose="020B0503020204020204" pitchFamily="34" charset="-122"/>
              </a:rPr>
              <a:t>［</a:t>
            </a:r>
            <a:r>
              <a:rPr lang="en-US" altLang="zh-CN" sz="800" dirty="0">
                <a:latin typeface="微软雅黑" panose="020B0503020204020204" pitchFamily="34" charset="-122"/>
                <a:ea typeface="微软雅黑" panose="020B0503020204020204" pitchFamily="34" charset="-122"/>
              </a:rPr>
              <a:t>J</a:t>
            </a:r>
            <a:r>
              <a:rPr lang="zh-CN" altLang="en-US" sz="800" dirty="0">
                <a:latin typeface="微软雅黑" panose="020B0503020204020204" pitchFamily="34" charset="-122"/>
                <a:ea typeface="微软雅黑" panose="020B0503020204020204" pitchFamily="34" charset="-122"/>
              </a:rPr>
              <a:t>］</a:t>
            </a:r>
            <a:r>
              <a:rPr lang="en-US" altLang="zh-CN" sz="800" dirty="0">
                <a:latin typeface="微软雅黑" panose="020B0503020204020204" pitchFamily="34" charset="-122"/>
                <a:ea typeface="微软雅黑" panose="020B0503020204020204" pitchFamily="34" charset="-122"/>
              </a:rPr>
              <a:t>. Mayo Clin Proc,2010,85(2):122-128.</a:t>
            </a:r>
            <a:endParaRPr lang="zh-CN" altLang="en-US" sz="800" dirty="0">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id="{814C2553-50C2-648E-43A8-C8B55131F5F1}"/>
              </a:ext>
            </a:extLst>
          </p:cNvPr>
          <p:cNvGraphicFramePr>
            <a:graphicFrameLocks noGrp="1"/>
          </p:cNvGraphicFramePr>
          <p:nvPr>
            <p:extLst>
              <p:ext uri="{D42A27DB-BD31-4B8C-83A1-F6EECF244321}">
                <p14:modId xmlns:p14="http://schemas.microsoft.com/office/powerpoint/2010/main" val="3100401608"/>
              </p:ext>
            </p:extLst>
          </p:nvPr>
        </p:nvGraphicFramePr>
        <p:xfrm>
          <a:off x="297598" y="2218953"/>
          <a:ext cx="5406013" cy="3474945"/>
        </p:xfrm>
        <a:graphic>
          <a:graphicData uri="http://schemas.openxmlformats.org/drawingml/2006/table">
            <a:tbl>
              <a:tblPr firstRow="1" bandRow="1">
                <a:tableStyleId>{5C22544A-7EE6-4342-B048-85BDC9FD1C3A}</a:tableStyleId>
              </a:tblPr>
              <a:tblGrid>
                <a:gridCol w="2045520">
                  <a:extLst>
                    <a:ext uri="{9D8B030D-6E8A-4147-A177-3AD203B41FA5}">
                      <a16:colId xmlns:a16="http://schemas.microsoft.com/office/drawing/2014/main" val="691476779"/>
                    </a:ext>
                  </a:extLst>
                </a:gridCol>
                <a:gridCol w="1571004">
                  <a:extLst>
                    <a:ext uri="{9D8B030D-6E8A-4147-A177-3AD203B41FA5}">
                      <a16:colId xmlns:a16="http://schemas.microsoft.com/office/drawing/2014/main" val="8439538"/>
                    </a:ext>
                  </a:extLst>
                </a:gridCol>
                <a:gridCol w="1789489">
                  <a:extLst>
                    <a:ext uri="{9D8B030D-6E8A-4147-A177-3AD203B41FA5}">
                      <a16:colId xmlns:a16="http://schemas.microsoft.com/office/drawing/2014/main" val="3318445169"/>
                    </a:ext>
                  </a:extLst>
                </a:gridCol>
              </a:tblGrid>
              <a:tr h="445819">
                <a:tc>
                  <a:txBody>
                    <a:bodyPr/>
                    <a:lstStyle/>
                    <a:p>
                      <a:pPr algn="ct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治疗组（</a:t>
                      </a:r>
                      <a:r>
                        <a:rPr lang="en-US" altLang="zh-CN" sz="1400" dirty="0">
                          <a:latin typeface="微软雅黑" panose="020B0503020204020204" pitchFamily="34" charset="-122"/>
                          <a:ea typeface="微软雅黑" panose="020B0503020204020204" pitchFamily="34" charset="-122"/>
                        </a:rPr>
                        <a:t>n=39</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安慰剂组（</a:t>
                      </a:r>
                      <a:r>
                        <a:rPr lang="en-US" altLang="zh-CN" sz="1400" dirty="0">
                          <a:latin typeface="微软雅黑" panose="020B0503020204020204" pitchFamily="34" charset="-122"/>
                          <a:ea typeface="微软雅黑" panose="020B0503020204020204" pitchFamily="34" charset="-122"/>
                        </a:rPr>
                        <a:t>n=37</a:t>
                      </a:r>
                      <a:r>
                        <a:rPr lang="zh-CN" altLang="en-US" sz="1400" dirty="0">
                          <a:latin typeface="微软雅黑" panose="020B0503020204020204" pitchFamily="34" charset="-122"/>
                          <a:ea typeface="微软雅黑" panose="020B0503020204020204" pitchFamily="34" charset="-122"/>
                        </a:rPr>
                        <a:t>）</a:t>
                      </a:r>
                    </a:p>
                  </a:txBody>
                  <a:tcPr anchor="ctr"/>
                </a:tc>
                <a:extLst>
                  <a:ext uri="{0D108BD9-81ED-4DB2-BD59-A6C34878D82A}">
                    <a16:rowId xmlns:a16="http://schemas.microsoft.com/office/drawing/2014/main" val="3819665108"/>
                  </a:ext>
                </a:extLst>
              </a:tr>
              <a:tr h="445819">
                <a:tc>
                  <a:txBody>
                    <a:bodyPr/>
                    <a:lstStyle/>
                    <a:p>
                      <a:pPr algn="ctr"/>
                      <a:r>
                        <a:rPr lang="zh-CN" altLang="en-US" sz="1400" dirty="0">
                          <a:latin typeface="微软雅黑" panose="020B0503020204020204" pitchFamily="34" charset="-122"/>
                          <a:ea typeface="微软雅黑" panose="020B0503020204020204" pitchFamily="34" charset="-122"/>
                        </a:rPr>
                        <a:t>基线</a:t>
                      </a:r>
                      <a:r>
                        <a:rPr lang="en-US" altLang="zh-CN" sz="1400" dirty="0">
                          <a:latin typeface="微软雅黑" panose="020B0503020204020204" pitchFamily="34" charset="-122"/>
                          <a:ea typeface="微软雅黑" panose="020B0503020204020204" pitchFamily="34" charset="-122"/>
                        </a:rPr>
                        <a:t>(mg/dL)</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628.8</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113.4</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636.8</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109.9</a:t>
                      </a:r>
                      <a:r>
                        <a:rPr lang="zh-CN" altLang="en-US" sz="1400" dirty="0">
                          <a:latin typeface="微软雅黑" panose="020B0503020204020204" pitchFamily="34" charset="-122"/>
                          <a:ea typeface="微软雅黑" panose="020B0503020204020204" pitchFamily="34" charset="-122"/>
                        </a:rPr>
                        <a:t>）</a:t>
                      </a:r>
                    </a:p>
                  </a:txBody>
                  <a:tcPr anchor="ctr"/>
                </a:tc>
                <a:extLst>
                  <a:ext uri="{0D108BD9-81ED-4DB2-BD59-A6C34878D82A}">
                    <a16:rowId xmlns:a16="http://schemas.microsoft.com/office/drawing/2014/main" val="2768931941"/>
                  </a:ext>
                </a:extLst>
              </a:tr>
              <a:tr h="445819">
                <a:tc>
                  <a:txBody>
                    <a:bodyPr/>
                    <a:lstStyle/>
                    <a:p>
                      <a:pPr algn="ctr"/>
                      <a:r>
                        <a:rPr lang="zh-CN" altLang="en-US" sz="1400" dirty="0">
                          <a:latin typeface="微软雅黑" panose="020B0503020204020204" pitchFamily="34" charset="-122"/>
                          <a:ea typeface="微软雅黑" panose="020B0503020204020204" pitchFamily="34" charset="-122"/>
                        </a:rPr>
                        <a:t>治疗结束</a:t>
                      </a:r>
                      <a:r>
                        <a:rPr lang="en-US" altLang="zh-CN" sz="1400" dirty="0">
                          <a:latin typeface="微软雅黑" panose="020B0503020204020204" pitchFamily="34" charset="-122"/>
                          <a:ea typeface="微软雅黑" panose="020B0503020204020204" pitchFamily="34" charset="-122"/>
                        </a:rPr>
                        <a:t>(mg/dL)</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448.5</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288.5</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632.7</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372.9</a:t>
                      </a:r>
                      <a:r>
                        <a:rPr lang="zh-CN" altLang="en-US" sz="1400" dirty="0">
                          <a:latin typeface="微软雅黑" panose="020B0503020204020204" pitchFamily="34" charset="-122"/>
                          <a:ea typeface="微软雅黑" panose="020B0503020204020204" pitchFamily="34" charset="-122"/>
                        </a:rPr>
                        <a:t>）</a:t>
                      </a:r>
                    </a:p>
                  </a:txBody>
                  <a:tcPr anchor="ctr"/>
                </a:tc>
                <a:extLst>
                  <a:ext uri="{0D108BD9-81ED-4DB2-BD59-A6C34878D82A}">
                    <a16:rowId xmlns:a16="http://schemas.microsoft.com/office/drawing/2014/main" val="1980059238"/>
                  </a:ext>
                </a:extLst>
              </a:tr>
              <a:tr h="622925">
                <a:tc>
                  <a:txBody>
                    <a:bodyPr/>
                    <a:lstStyle/>
                    <a:p>
                      <a:pPr algn="ctr"/>
                      <a:r>
                        <a:rPr lang="zh-CN" altLang="en-US" sz="1400" dirty="0">
                          <a:latin typeface="微软雅黑" panose="020B0503020204020204" pitchFamily="34" charset="-122"/>
                          <a:ea typeface="微软雅黑" panose="020B0503020204020204" pitchFamily="34" charset="-122"/>
                        </a:rPr>
                        <a:t>相较于基线的变化</a:t>
                      </a:r>
                      <a:r>
                        <a:rPr lang="en-US" altLang="zh-CN" sz="1400" dirty="0">
                          <a:latin typeface="微软雅黑" panose="020B0503020204020204" pitchFamily="34" charset="-122"/>
                          <a:ea typeface="微软雅黑" panose="020B0503020204020204" pitchFamily="34" charset="-122"/>
                        </a:rPr>
                        <a:t>(mg/dL)</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-180.2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269.4</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-4.1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367.2</a:t>
                      </a:r>
                      <a:r>
                        <a:rPr lang="zh-CN" altLang="en-US" sz="1400" dirty="0">
                          <a:latin typeface="微软雅黑" panose="020B0503020204020204" pitchFamily="34" charset="-122"/>
                          <a:ea typeface="微软雅黑" panose="020B0503020204020204" pitchFamily="34" charset="-122"/>
                        </a:rPr>
                        <a:t>）</a:t>
                      </a:r>
                    </a:p>
                  </a:txBody>
                  <a:tcPr anchor="ctr"/>
                </a:tc>
                <a:extLst>
                  <a:ext uri="{0D108BD9-81ED-4DB2-BD59-A6C34878D82A}">
                    <a16:rowId xmlns:a16="http://schemas.microsoft.com/office/drawing/2014/main" val="272367571"/>
                  </a:ext>
                </a:extLst>
              </a:tr>
              <a:tr h="445819">
                <a:tc>
                  <a:txBody>
                    <a:bodyPr/>
                    <a:lstStyle/>
                    <a:p>
                      <a:pPr algn="ctr"/>
                      <a:r>
                        <a:rPr lang="zh-CN" altLang="en-US" sz="1400" dirty="0">
                          <a:latin typeface="微软雅黑" panose="020B0503020204020204" pitchFamily="34" charset="-122"/>
                          <a:ea typeface="微软雅黑" panose="020B0503020204020204" pitchFamily="34" charset="-122"/>
                        </a:rPr>
                        <a:t>相较于基线的变化</a:t>
                      </a:r>
                      <a:r>
                        <a:rPr lang="en-US" altLang="zh-CN" sz="1400" dirty="0">
                          <a:solidFill>
                            <a:schemeClr val="dk1"/>
                          </a:solidFill>
                          <a:effectLst/>
                          <a:latin typeface="微软雅黑" panose="020B0503020204020204" pitchFamily="34" charset="-122"/>
                          <a:ea typeface="微软雅黑" panose="020B0503020204020204" pitchFamily="34" charset="-122"/>
                          <a:cs typeface="+mn-cs"/>
                        </a:rPr>
                        <a:t>(%)</a:t>
                      </a: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-29.46</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40.60</a:t>
                      </a:r>
                      <a:r>
                        <a:rPr lang="zh-CN" altLang="en-US" sz="1400" dirty="0">
                          <a:latin typeface="微软雅黑" panose="020B0503020204020204" pitchFamily="34" charset="-122"/>
                          <a:ea typeface="微软雅黑" panose="020B0503020204020204" pitchFamily="34" charset="-122"/>
                        </a:rPr>
                        <a:t>）</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+0.26</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54.68</a:t>
                      </a:r>
                      <a:r>
                        <a:rPr lang="zh-CN" altLang="en-US" sz="1400" dirty="0">
                          <a:latin typeface="微软雅黑" panose="020B0503020204020204" pitchFamily="34" charset="-122"/>
                          <a:ea typeface="微软雅黑" panose="020B0503020204020204" pitchFamily="34" charset="-122"/>
                        </a:rPr>
                        <a:t>）</a:t>
                      </a:r>
                    </a:p>
                  </a:txBody>
                  <a:tcPr anchor="ctr"/>
                </a:tc>
                <a:extLst>
                  <a:ext uri="{0D108BD9-81ED-4DB2-BD59-A6C34878D82A}">
                    <a16:rowId xmlns:a16="http://schemas.microsoft.com/office/drawing/2014/main" val="3735446912"/>
                  </a:ext>
                </a:extLst>
              </a:tr>
              <a:tr h="622925">
                <a:tc>
                  <a:txBody>
                    <a:bodyPr/>
                    <a:lstStyle/>
                    <a:p>
                      <a:pPr algn="ctr"/>
                      <a:r>
                        <a:rPr lang="zh-CN" altLang="en-US" sz="1400" dirty="0">
                          <a:latin typeface="微软雅黑" panose="020B0503020204020204" pitchFamily="34" charset="-122"/>
                          <a:ea typeface="微软雅黑" panose="020B0503020204020204" pitchFamily="34" charset="-122"/>
                        </a:rPr>
                        <a:t>治疗组</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安慰剂比值 </a:t>
                      </a:r>
                      <a:r>
                        <a:rPr lang="en-US" altLang="zh-CN" sz="1400" dirty="0">
                          <a:latin typeface="微软雅黑" panose="020B0503020204020204" pitchFamily="34" charset="-122"/>
                          <a:ea typeface="微软雅黑" panose="020B0503020204020204" pitchFamily="34" charset="-122"/>
                        </a:rPr>
                        <a:t>(95%CI)</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p</a:t>
                      </a:r>
                      <a:r>
                        <a:rPr lang="zh-CN" altLang="en-US" sz="1400" dirty="0">
                          <a:latin typeface="微软雅黑" panose="020B0503020204020204" pitchFamily="34" charset="-122"/>
                          <a:ea typeface="微软雅黑" panose="020B0503020204020204" pitchFamily="34" charset="-122"/>
                        </a:rPr>
                        <a:t>值</a:t>
                      </a:r>
                    </a:p>
                  </a:txBody>
                  <a:tcPr anchor="ctr"/>
                </a:tc>
                <a:tc gridSpan="2">
                  <a:txBody>
                    <a:bodyPr/>
                    <a:lstStyle/>
                    <a:p>
                      <a:pPr algn="ctr"/>
                      <a:r>
                        <a:rPr lang="en-US" altLang="zh-CN" sz="1400" dirty="0">
                          <a:latin typeface="微软雅黑" panose="020B0503020204020204" pitchFamily="34" charset="-122"/>
                          <a:ea typeface="微软雅黑" panose="020B0503020204020204" pitchFamily="34" charset="-122"/>
                        </a:rPr>
                        <a:t>0.68</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0.54-0.86</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p=0.0019</a:t>
                      </a:r>
                      <a:endParaRPr lang="zh-CN" altLang="en-US" sz="14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dirty="0"/>
                    </a:p>
                  </a:txBody>
                  <a:tcPr/>
                </a:tc>
                <a:extLst>
                  <a:ext uri="{0D108BD9-81ED-4DB2-BD59-A6C34878D82A}">
                    <a16:rowId xmlns:a16="http://schemas.microsoft.com/office/drawing/2014/main" val="2713617224"/>
                  </a:ext>
                </a:extLst>
              </a:tr>
              <a:tr h="445819">
                <a:tc grid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表</a:t>
                      </a:r>
                      <a:r>
                        <a:rPr lang="en-US" altLang="zh-CN" sz="1200" dirty="0">
                          <a:latin typeface="微软雅黑" panose="020B0503020204020204" pitchFamily="34" charset="-122"/>
                          <a:ea typeface="微软雅黑" panose="020B0503020204020204" pitchFamily="34" charset="-122"/>
                        </a:rPr>
                        <a:t>1 </a:t>
                      </a:r>
                      <a:r>
                        <a:rPr lang="zh-CN" altLang="en-US" sz="1200" dirty="0">
                          <a:latin typeface="微软雅黑" panose="020B0503020204020204" pitchFamily="34" charset="-122"/>
                          <a:ea typeface="微软雅黑" panose="020B0503020204020204" pitchFamily="34" charset="-122"/>
                        </a:rPr>
                        <a:t>重度</a:t>
                      </a:r>
                      <a:r>
                        <a:rPr lang="en-US" altLang="zh-CN" sz="1200" dirty="0">
                          <a:latin typeface="微软雅黑" panose="020B0503020204020204" pitchFamily="34" charset="-122"/>
                          <a:ea typeface="微软雅黑" panose="020B0503020204020204" pitchFamily="34" charset="-122"/>
                        </a:rPr>
                        <a:t>HTG</a:t>
                      </a:r>
                      <a:r>
                        <a:rPr lang="zh-CN" altLang="en-US" sz="1200" dirty="0">
                          <a:latin typeface="微软雅黑" panose="020B0503020204020204" pitchFamily="34" charset="-122"/>
                          <a:ea typeface="微软雅黑" panose="020B0503020204020204" pitchFamily="34" charset="-122"/>
                        </a:rPr>
                        <a:t>队列患者的甘油三酯数据，以均值（标准差）形式呈现</a:t>
                      </a:r>
                    </a:p>
                  </a:txBody>
                  <a:tcPr anchor="ctr">
                    <a:noFill/>
                  </a:tcPr>
                </a:tc>
                <a:tc hMerge="1">
                  <a:txBody>
                    <a:bodyPr/>
                    <a:lstStyle/>
                    <a:p>
                      <a:pPr algn="ctr"/>
                      <a:endParaRPr lang="zh-CN" altLang="en-US" sz="1400" dirty="0">
                        <a:latin typeface="微软雅黑" panose="020B0503020204020204" pitchFamily="34" charset="-122"/>
                        <a:ea typeface="微软雅黑" panose="020B0503020204020204" pitchFamily="34" charset="-122"/>
                      </a:endParaRPr>
                    </a:p>
                  </a:txBody>
                  <a:tcPr anchor="ctr">
                    <a:noFill/>
                  </a:tcPr>
                </a:tc>
                <a:tc hMerge="1">
                  <a:txBody>
                    <a:bodyPr/>
                    <a:lstStyle/>
                    <a:p>
                      <a:endParaRPr lang="zh-CN" altLang="en-US"/>
                    </a:p>
                  </a:txBody>
                  <a:tcPr/>
                </a:tc>
                <a:extLst>
                  <a:ext uri="{0D108BD9-81ED-4DB2-BD59-A6C34878D82A}">
                    <a16:rowId xmlns:a16="http://schemas.microsoft.com/office/drawing/2014/main" val="3807845704"/>
                  </a:ext>
                </a:extLst>
              </a:tr>
            </a:tbl>
          </a:graphicData>
        </a:graphic>
      </p:graphicFrame>
      <p:sp>
        <p:nvSpPr>
          <p:cNvPr id="13" name="标题 1">
            <a:extLst>
              <a:ext uri="{FF2B5EF4-FFF2-40B4-BE49-F238E27FC236}">
                <a16:creationId xmlns:a16="http://schemas.microsoft.com/office/drawing/2014/main" id="{540B3A13-7CD5-2A42-0390-CAB0814F965B}"/>
              </a:ext>
            </a:extLst>
          </p:cNvPr>
          <p:cNvSpPr txBox="1"/>
          <p:nvPr/>
        </p:nvSpPr>
        <p:spPr>
          <a:xfrm>
            <a:off x="482391" y="1234430"/>
            <a:ext cx="5036426" cy="645458"/>
          </a:xfrm>
          <a:prstGeom prst="round2DiagRect">
            <a:avLst>
              <a:gd name="adj1" fmla="val 22908"/>
              <a:gd name="adj2" fmla="val 0"/>
            </a:avLst>
          </a:prstGeom>
          <a:solidFill>
            <a:schemeClr val="accent1">
              <a:lumMod val="20000"/>
              <a:lumOff val="80000"/>
            </a:schemeClr>
          </a:solidFill>
          <a:ln w="12700" cap="sq">
            <a:gradFill>
              <a:gsLst>
                <a:gs pos="0">
                  <a:schemeClr val="accent1"/>
                </a:gs>
                <a:gs pos="50000">
                  <a:schemeClr val="accent1">
                    <a:lumMod val="20000"/>
                    <a:lumOff val="80000"/>
                    <a:alpha val="0"/>
                  </a:schemeClr>
                </a:gs>
                <a:gs pos="100000">
                  <a:schemeClr val="accent1"/>
                </a:gs>
              </a:gsLst>
              <a:lin ang="8100000" scaled="0"/>
            </a:gradFill>
            <a:miter/>
          </a:ln>
          <a:effectLst>
            <a:outerShdw blurRad="63500" algn="ctr" rotWithShape="0">
              <a:schemeClr val="accent1">
                <a:alpha val="30000"/>
              </a:schemeClr>
            </a:outerShdw>
          </a:effectLst>
        </p:spPr>
        <p:txBody>
          <a:bodyPr vert="horz" wrap="square" lIns="91440" tIns="45720" rIns="91440" bIns="45720" rtlCol="0" anchor="ctr"/>
          <a:lstStyle/>
          <a:p>
            <a:pPr>
              <a:lnSpc>
                <a:spcPct val="110000"/>
              </a:lnSpc>
            </a:pPr>
            <a:r>
              <a:rPr lang="zh-CN" altLang="en-US" sz="1600" dirty="0">
                <a:latin typeface="微软雅黑" panose="020B0503020204020204" pitchFamily="34" charset="-122"/>
                <a:ea typeface="微软雅黑" panose="020B0503020204020204" pitchFamily="34" charset="-122"/>
              </a:rPr>
              <a:t>中国临床研究</a:t>
            </a:r>
            <a:r>
              <a:rPr lang="en-US" altLang="zh-CN" sz="1600" baseline="300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：重度</a:t>
            </a:r>
            <a:r>
              <a:rPr lang="en-US" altLang="zh-CN" sz="1600" dirty="0">
                <a:latin typeface="微软雅黑" panose="020B0503020204020204" pitchFamily="34" charset="-122"/>
                <a:ea typeface="微软雅黑" panose="020B0503020204020204" pitchFamily="34" charset="-122"/>
              </a:rPr>
              <a:t>HTG</a:t>
            </a:r>
            <a:r>
              <a:rPr lang="zh-CN" altLang="en-US" sz="1600" dirty="0">
                <a:latin typeface="微软雅黑" panose="020B0503020204020204" pitchFamily="34" charset="-122"/>
                <a:ea typeface="微软雅黑" panose="020B0503020204020204" pitchFamily="34" charset="-122"/>
              </a:rPr>
              <a:t>患者采用</a:t>
            </a:r>
            <a:r>
              <a:rPr lang="en-US" altLang="zh-CN" sz="1600" dirty="0">
                <a:latin typeface="微软雅黑" panose="020B0503020204020204" pitchFamily="34" charset="-122"/>
                <a:ea typeface="微软雅黑" panose="020B0503020204020204" pitchFamily="34" charset="-122"/>
              </a:rPr>
              <a:t>ω-3</a:t>
            </a:r>
            <a:r>
              <a:rPr lang="zh-CN" altLang="en-US" sz="1600" dirty="0">
                <a:latin typeface="微软雅黑" panose="020B0503020204020204" pitchFamily="34" charset="-122"/>
                <a:ea typeface="微软雅黑" panose="020B0503020204020204" pitchFamily="34" charset="-122"/>
              </a:rPr>
              <a:t>脂肪酸单药治疗，</a:t>
            </a:r>
            <a:r>
              <a:rPr lang="en-US" altLang="zh-CN" sz="1600" b="1" dirty="0">
                <a:latin typeface="微软雅黑" panose="020B0503020204020204" pitchFamily="34" charset="-122"/>
                <a:ea typeface="微软雅黑" panose="020B0503020204020204" pitchFamily="34" charset="-122"/>
              </a:rPr>
              <a:t>TG</a:t>
            </a:r>
            <a:r>
              <a:rPr lang="zh-CN" altLang="en-US" sz="1600" b="1" dirty="0">
                <a:latin typeface="微软雅黑" panose="020B0503020204020204" pitchFamily="34" charset="-122"/>
                <a:ea typeface="微软雅黑" panose="020B0503020204020204" pitchFamily="34" charset="-122"/>
              </a:rPr>
              <a:t>水平降低</a:t>
            </a:r>
            <a:r>
              <a:rPr lang="en-US" altLang="zh-CN" sz="1600" b="1" dirty="0">
                <a:latin typeface="微软雅黑" panose="020B0503020204020204" pitchFamily="34" charset="-122"/>
                <a:ea typeface="微软雅黑" panose="020B0503020204020204" pitchFamily="34" charset="-122"/>
              </a:rPr>
              <a:t>29.46%</a:t>
            </a:r>
            <a:r>
              <a:rPr lang="zh-CN" altLang="en-US" sz="1600" dirty="0">
                <a:latin typeface="微软雅黑" panose="020B0503020204020204" pitchFamily="34" charset="-122"/>
                <a:ea typeface="微软雅黑" panose="020B0503020204020204" pitchFamily="34" charset="-122"/>
              </a:rPr>
              <a:t>，安慰剂组无明显变化。</a:t>
            </a:r>
            <a:endParaRPr lang="zh-CN" altLang="en-US" sz="1600" b="1" dirty="0">
              <a:latin typeface="微软雅黑" panose="020B0503020204020204" pitchFamily="34" charset="-122"/>
              <a:ea typeface="微软雅黑" panose="020B0503020204020204" pitchFamily="34" charset="-122"/>
            </a:endParaRPr>
          </a:p>
        </p:txBody>
      </p:sp>
      <p:sp>
        <p:nvSpPr>
          <p:cNvPr id="26" name="标题 1">
            <a:extLst>
              <a:ext uri="{FF2B5EF4-FFF2-40B4-BE49-F238E27FC236}">
                <a16:creationId xmlns:a16="http://schemas.microsoft.com/office/drawing/2014/main" id="{36441EF2-A4C5-A872-4679-D31A16837F74}"/>
              </a:ext>
            </a:extLst>
          </p:cNvPr>
          <p:cNvSpPr txBox="1"/>
          <p:nvPr/>
        </p:nvSpPr>
        <p:spPr>
          <a:xfrm>
            <a:off x="6195508" y="1229060"/>
            <a:ext cx="5271393" cy="912261"/>
          </a:xfrm>
          <a:prstGeom prst="round2DiagRect">
            <a:avLst>
              <a:gd name="adj1" fmla="val 22908"/>
              <a:gd name="adj2" fmla="val 0"/>
            </a:avLst>
          </a:prstGeom>
          <a:solidFill>
            <a:schemeClr val="accent1">
              <a:lumMod val="20000"/>
              <a:lumOff val="80000"/>
            </a:schemeClr>
          </a:solidFill>
          <a:ln w="12700" cap="sq">
            <a:gradFill>
              <a:gsLst>
                <a:gs pos="0">
                  <a:schemeClr val="accent1"/>
                </a:gs>
                <a:gs pos="50000">
                  <a:schemeClr val="accent1">
                    <a:lumMod val="20000"/>
                    <a:lumOff val="80000"/>
                    <a:alpha val="0"/>
                  </a:schemeClr>
                </a:gs>
                <a:gs pos="100000">
                  <a:schemeClr val="accent1"/>
                </a:gs>
              </a:gsLst>
              <a:lin ang="8100000" scaled="0"/>
            </a:gradFill>
            <a:miter/>
          </a:ln>
          <a:effectLst>
            <a:outerShdw blurRad="63500" algn="ctr" rotWithShape="0">
              <a:schemeClr val="accent1">
                <a:alpha val="30000"/>
              </a:schemeClr>
            </a:outerShdw>
          </a:effectLst>
        </p:spPr>
        <p:txBody>
          <a:bodyPr vert="horz" wrap="square" lIns="91440" tIns="45720" rIns="91440" bIns="45720" rtlCol="0" anchor="ctr"/>
          <a:lstStyle/>
          <a:p>
            <a:pPr>
              <a:lnSpc>
                <a:spcPct val="110000"/>
              </a:lnSpc>
            </a:pPr>
            <a:r>
              <a:rPr lang="zh-CN" altLang="en-US" sz="1600" dirty="0">
                <a:latin typeface="微软雅黑" panose="020B0503020204020204" pitchFamily="34" charset="-122"/>
                <a:ea typeface="微软雅黑" panose="020B0503020204020204" pitchFamily="34" charset="-122"/>
              </a:rPr>
              <a:t>国际临床研究</a:t>
            </a:r>
            <a:r>
              <a:rPr lang="en-US" altLang="zh-CN" sz="1600" baseline="300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：与安慰剂组相比，</a:t>
            </a:r>
            <a:r>
              <a:rPr lang="en-US" altLang="zh-CN" sz="1600" dirty="0">
                <a:latin typeface="微软雅黑" panose="020B0503020204020204" pitchFamily="34" charset="-122"/>
                <a:ea typeface="微软雅黑" panose="020B0503020204020204" pitchFamily="34" charset="-122"/>
              </a:rPr>
              <a:t>ω-3</a:t>
            </a:r>
            <a:r>
              <a:rPr lang="zh-CN" altLang="en-US" sz="1600" dirty="0">
                <a:latin typeface="微软雅黑" panose="020B0503020204020204" pitchFamily="34" charset="-122"/>
                <a:ea typeface="微软雅黑" panose="020B0503020204020204" pitchFamily="34" charset="-122"/>
              </a:rPr>
              <a:t>脂肪酸联合阿托伐他汀治疗可显著降低混合高脂血症患者的</a:t>
            </a:r>
            <a:r>
              <a:rPr lang="en-US" altLang="zh-CN" sz="1600" dirty="0">
                <a:latin typeface="微软雅黑" panose="020B0503020204020204" pitchFamily="34" charset="-122"/>
                <a:ea typeface="微软雅黑" panose="020B0503020204020204" pitchFamily="34" charset="-122"/>
              </a:rPr>
              <a:t>TG</a:t>
            </a:r>
            <a:r>
              <a:rPr lang="zh-CN" altLang="en-US" sz="1600" dirty="0">
                <a:latin typeface="微软雅黑" panose="020B0503020204020204" pitchFamily="34" charset="-122"/>
                <a:ea typeface="微软雅黑" panose="020B0503020204020204" pitchFamily="34" charset="-122"/>
              </a:rPr>
              <a:t>水平、非高密度脂蛋白胆固醇和极低密度脂蛋白胆固醇水平。</a:t>
            </a:r>
            <a:endParaRPr lang="zh-CN" altLang="en-US" sz="1600" b="1" dirty="0">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1EEDAC37-5D3A-8FF1-7561-25AD2AE77077}"/>
              </a:ext>
            </a:extLst>
          </p:cNvPr>
          <p:cNvGrpSpPr/>
          <p:nvPr/>
        </p:nvGrpSpPr>
        <p:grpSpPr>
          <a:xfrm>
            <a:off x="5821797" y="1847283"/>
            <a:ext cx="6582934" cy="4209987"/>
            <a:chOff x="5875585" y="1412808"/>
            <a:chExt cx="6582934" cy="4209987"/>
          </a:xfrm>
        </p:grpSpPr>
        <p:graphicFrame>
          <p:nvGraphicFramePr>
            <p:cNvPr id="40" name="图表 39">
              <a:extLst>
                <a:ext uri="{FF2B5EF4-FFF2-40B4-BE49-F238E27FC236}">
                  <a16:creationId xmlns:a16="http://schemas.microsoft.com/office/drawing/2014/main" id="{CCDA0212-870F-B917-6A1D-AFE4DA316BE4}"/>
                </a:ext>
              </a:extLst>
            </p:cNvPr>
            <p:cNvGraphicFramePr>
              <a:graphicFrameLocks/>
            </p:cNvGraphicFramePr>
            <p:nvPr>
              <p:extLst>
                <p:ext uri="{D42A27DB-BD31-4B8C-83A1-F6EECF244321}">
                  <p14:modId xmlns:p14="http://schemas.microsoft.com/office/powerpoint/2010/main" val="447932711"/>
                </p:ext>
              </p:extLst>
            </p:nvPr>
          </p:nvGraphicFramePr>
          <p:xfrm>
            <a:off x="5875585" y="1412808"/>
            <a:ext cx="6582934" cy="4209987"/>
          </p:xfrm>
          <a:graphic>
            <a:graphicData uri="http://schemas.openxmlformats.org/drawingml/2006/chart">
              <c:chart xmlns:c="http://schemas.openxmlformats.org/drawingml/2006/chart" xmlns:r="http://schemas.openxmlformats.org/officeDocument/2006/relationships" r:id="rId3"/>
            </a:graphicData>
          </a:graphic>
        </p:graphicFrame>
        <p:sp>
          <p:nvSpPr>
            <p:cNvPr id="41" name="文本框 40">
              <a:extLst>
                <a:ext uri="{FF2B5EF4-FFF2-40B4-BE49-F238E27FC236}">
                  <a16:creationId xmlns:a16="http://schemas.microsoft.com/office/drawing/2014/main" id="{FA550641-4057-0426-3896-A1DA8AF25C80}"/>
                </a:ext>
              </a:extLst>
            </p:cNvPr>
            <p:cNvSpPr txBox="1"/>
            <p:nvPr/>
          </p:nvSpPr>
          <p:spPr>
            <a:xfrm>
              <a:off x="6867525" y="4346444"/>
              <a:ext cx="781049"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zh-CN" altLang="en-US" sz="1050" b="1" dirty="0">
                  <a:solidFill>
                    <a:srgbClr val="FF0000"/>
                  </a:solidFill>
                  <a:latin typeface="微软雅黑" panose="020B0503020204020204" pitchFamily="34" charset="-122"/>
                  <a:ea typeface="微软雅黑" panose="020B0503020204020204" pitchFamily="34" charset="-122"/>
                </a:rPr>
                <a:t>＜</a:t>
              </a:r>
              <a:r>
                <a:rPr lang="en-US" altLang="zh-CN" sz="1050" b="1" dirty="0">
                  <a:solidFill>
                    <a:srgbClr val="FF0000"/>
                  </a:solidFill>
                  <a:latin typeface="微软雅黑" panose="020B0503020204020204" pitchFamily="34" charset="-122"/>
                  <a:ea typeface="微软雅黑" panose="020B0503020204020204" pitchFamily="34" charset="-122"/>
                </a:rPr>
                <a:t>0.001</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7DD57530-63A4-F412-3555-97910C22FB19}"/>
                </a:ext>
              </a:extLst>
            </p:cNvPr>
            <p:cNvSpPr txBox="1"/>
            <p:nvPr/>
          </p:nvSpPr>
          <p:spPr>
            <a:xfrm>
              <a:off x="10191750" y="4498629"/>
              <a:ext cx="870450"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zh-CN" altLang="en-US" sz="1050" b="1" dirty="0">
                  <a:solidFill>
                    <a:srgbClr val="FF0000"/>
                  </a:solidFill>
                  <a:latin typeface="微软雅黑" panose="020B0503020204020204" pitchFamily="34" charset="-122"/>
                  <a:ea typeface="微软雅黑" panose="020B0503020204020204" pitchFamily="34" charset="-122"/>
                </a:rPr>
                <a:t>＜</a:t>
              </a:r>
              <a:r>
                <a:rPr lang="en-US" altLang="zh-CN" sz="1050" b="1" dirty="0">
                  <a:solidFill>
                    <a:srgbClr val="FF0000"/>
                  </a:solidFill>
                  <a:latin typeface="微软雅黑" panose="020B0503020204020204" pitchFamily="34" charset="-122"/>
                  <a:ea typeface="微软雅黑" panose="020B0503020204020204" pitchFamily="34" charset="-122"/>
                </a:rPr>
                <a:t>0.001</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06DC05EA-F552-4EA7-7DD3-29E39AEF5059}"/>
                </a:ext>
              </a:extLst>
            </p:cNvPr>
            <p:cNvSpPr txBox="1"/>
            <p:nvPr/>
          </p:nvSpPr>
          <p:spPr>
            <a:xfrm>
              <a:off x="11346021" y="4219486"/>
              <a:ext cx="781049"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zh-CN" altLang="en-US" sz="1050" b="1" dirty="0">
                  <a:solidFill>
                    <a:srgbClr val="FF0000"/>
                  </a:solidFill>
                  <a:latin typeface="微软雅黑" panose="020B0503020204020204" pitchFamily="34" charset="-122"/>
                  <a:ea typeface="微软雅黑" panose="020B0503020204020204" pitchFamily="34" charset="-122"/>
                </a:rPr>
                <a:t>＜</a:t>
              </a:r>
              <a:r>
                <a:rPr lang="en-US" altLang="zh-CN" sz="1050" b="1" dirty="0">
                  <a:solidFill>
                    <a:srgbClr val="FF0000"/>
                  </a:solidFill>
                  <a:latin typeface="微软雅黑" panose="020B0503020204020204" pitchFamily="34" charset="-122"/>
                  <a:ea typeface="微软雅黑" panose="020B0503020204020204" pitchFamily="34" charset="-122"/>
                </a:rPr>
                <a:t>0.001</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1CD37606-80FA-62AD-10C4-63F8A2D7BF00}"/>
                </a:ext>
              </a:extLst>
            </p:cNvPr>
            <p:cNvSpPr txBox="1"/>
            <p:nvPr/>
          </p:nvSpPr>
          <p:spPr>
            <a:xfrm>
              <a:off x="8494469" y="2717533"/>
              <a:ext cx="781049"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en-US" altLang="zh-CN" sz="1050" b="1" dirty="0">
                  <a:solidFill>
                    <a:srgbClr val="FF0000"/>
                  </a:solidFill>
                  <a:latin typeface="微软雅黑" panose="020B0503020204020204" pitchFamily="34" charset="-122"/>
                  <a:ea typeface="微软雅黑" panose="020B0503020204020204" pitchFamily="34" charset="-122"/>
                </a:rPr>
                <a:t>=0.007</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641DF5FE-9B12-9D14-6AEC-81B337F3810B}"/>
                </a:ext>
              </a:extLst>
            </p:cNvPr>
            <p:cNvSpPr txBox="1"/>
            <p:nvPr/>
          </p:nvSpPr>
          <p:spPr>
            <a:xfrm>
              <a:off x="7790497" y="4033175"/>
              <a:ext cx="781049"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en-US" altLang="zh-CN" sz="1050" b="1" dirty="0">
                  <a:solidFill>
                    <a:srgbClr val="FF0000"/>
                  </a:solidFill>
                  <a:latin typeface="微软雅黑" panose="020B0503020204020204" pitchFamily="34" charset="-122"/>
                  <a:ea typeface="微软雅黑" panose="020B0503020204020204" pitchFamily="34" charset="-122"/>
                </a:rPr>
                <a:t>=0.002</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9FC09B98-263C-9184-F3C6-D8211255FFE6}"/>
                </a:ext>
              </a:extLst>
            </p:cNvPr>
            <p:cNvSpPr txBox="1"/>
            <p:nvPr/>
          </p:nvSpPr>
          <p:spPr>
            <a:xfrm>
              <a:off x="9377364" y="4033175"/>
              <a:ext cx="781049" cy="253916"/>
            </a:xfrm>
            <a:prstGeom prst="rect">
              <a:avLst/>
            </a:prstGeom>
            <a:noFill/>
          </p:spPr>
          <p:txBody>
            <a:bodyPr wrap="square" rtlCol="0">
              <a:spAutoFit/>
            </a:bodyPr>
            <a:lstStyle/>
            <a:p>
              <a:r>
                <a:rPr lang="en-US" altLang="zh-CN" sz="1050" b="1" i="1" dirty="0">
                  <a:solidFill>
                    <a:srgbClr val="FF0000"/>
                  </a:solidFill>
                  <a:latin typeface="微软雅黑" panose="020B0503020204020204" pitchFamily="34" charset="-122"/>
                  <a:ea typeface="微软雅黑" panose="020B0503020204020204" pitchFamily="34" charset="-122"/>
                </a:rPr>
                <a:t>p</a:t>
              </a:r>
              <a:r>
                <a:rPr lang="en-US" altLang="zh-CN" sz="1050" b="1" dirty="0">
                  <a:solidFill>
                    <a:srgbClr val="FF0000"/>
                  </a:solidFill>
                  <a:latin typeface="微软雅黑" panose="020B0503020204020204" pitchFamily="34" charset="-122"/>
                  <a:ea typeface="微软雅黑" panose="020B0503020204020204" pitchFamily="34" charset="-122"/>
                </a:rPr>
                <a:t>=0.24</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1790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5674-AB4B-6E74-7954-E1CE2F48EDB6}"/>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7F8DAE16-0B33-2C37-3218-920BB4659A7E}"/>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a:extLst>
              <a:ext uri="{FF2B5EF4-FFF2-40B4-BE49-F238E27FC236}">
                <a16:creationId xmlns:a16="http://schemas.microsoft.com/office/drawing/2014/main" id="{1935F54B-E50D-22C2-57D3-B4687C3C5CF6}"/>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03.</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有效性（</a:t>
            </a: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2/2</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0FC2F58F-10B8-0B0D-D911-AA6D476A5C47}"/>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B79DC325-7314-EC84-23AF-595BB86A1011}"/>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11279F81-02BA-B0D4-8929-A1472C0E4F67}"/>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DC87C052-FE76-B1A7-7038-DA450159B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graphicFrame>
        <p:nvGraphicFramePr>
          <p:cNvPr id="13" name="表格 12">
            <a:extLst>
              <a:ext uri="{FF2B5EF4-FFF2-40B4-BE49-F238E27FC236}">
                <a16:creationId xmlns:a16="http://schemas.microsoft.com/office/drawing/2014/main" id="{D499A2D4-EA78-7C2D-A0E6-C6361D2CFF22}"/>
              </a:ext>
            </a:extLst>
          </p:cNvPr>
          <p:cNvGraphicFramePr>
            <a:graphicFrameLocks noGrp="1"/>
          </p:cNvGraphicFramePr>
          <p:nvPr>
            <p:extLst>
              <p:ext uri="{D42A27DB-BD31-4B8C-83A1-F6EECF244321}">
                <p14:modId xmlns:p14="http://schemas.microsoft.com/office/powerpoint/2010/main" val="2442644882"/>
              </p:ext>
            </p:extLst>
          </p:nvPr>
        </p:nvGraphicFramePr>
        <p:xfrm>
          <a:off x="297598" y="1540986"/>
          <a:ext cx="11504760" cy="5064760"/>
        </p:xfrm>
        <a:graphic>
          <a:graphicData uri="http://schemas.openxmlformats.org/drawingml/2006/table">
            <a:tbl>
              <a:tblPr firstRow="1" bandRow="1">
                <a:tableStyleId>{1FECB4D8-DB02-4DC6-A0A2-4F2EBAE1DC90}</a:tableStyleId>
              </a:tblPr>
              <a:tblGrid>
                <a:gridCol w="2737833">
                  <a:extLst>
                    <a:ext uri="{9D8B030D-6E8A-4147-A177-3AD203B41FA5}">
                      <a16:colId xmlns:a16="http://schemas.microsoft.com/office/drawing/2014/main" val="1348484326"/>
                    </a:ext>
                  </a:extLst>
                </a:gridCol>
                <a:gridCol w="848412">
                  <a:extLst>
                    <a:ext uri="{9D8B030D-6E8A-4147-A177-3AD203B41FA5}">
                      <a16:colId xmlns:a16="http://schemas.microsoft.com/office/drawing/2014/main" val="3159574850"/>
                    </a:ext>
                  </a:extLst>
                </a:gridCol>
                <a:gridCol w="7918515">
                  <a:extLst>
                    <a:ext uri="{9D8B030D-6E8A-4147-A177-3AD203B41FA5}">
                      <a16:colId xmlns:a16="http://schemas.microsoft.com/office/drawing/2014/main" val="2466111568"/>
                    </a:ext>
                  </a:extLst>
                </a:gridCol>
              </a:tblGrid>
              <a:tr h="370840">
                <a:tc>
                  <a:txBody>
                    <a:bodyPr/>
                    <a:lstStyle/>
                    <a:p>
                      <a:pPr algn="l"/>
                      <a:r>
                        <a:rPr lang="zh-CN" altLang="en-US" sz="1400" b="0" dirty="0">
                          <a:latin typeface="微软雅黑" panose="020B0503020204020204" pitchFamily="34" charset="-122"/>
                          <a:ea typeface="微软雅黑" panose="020B0503020204020204" pitchFamily="34" charset="-122"/>
                        </a:rPr>
                        <a:t>指南名称</a:t>
                      </a:r>
                    </a:p>
                  </a:txBody>
                  <a:tcPr anchor="ctr">
                    <a:lnR w="9525" cap="flat" cmpd="sng" algn="ctr">
                      <a:solidFill>
                        <a:srgbClr val="5B9CC4"/>
                      </a:solidFill>
                      <a:prstDash val="solid"/>
                      <a:round/>
                      <a:headEnd type="none" w="med" len="med"/>
                      <a:tailEnd type="none" w="med" len="med"/>
                    </a:lnR>
                  </a:tcPr>
                </a:tc>
                <a:tc>
                  <a:txBody>
                    <a:bodyPr/>
                    <a:lstStyle/>
                    <a:p>
                      <a:pPr algn="l"/>
                      <a:r>
                        <a:rPr lang="zh-CN" altLang="en-US" sz="1400" b="0" dirty="0">
                          <a:latin typeface="微软雅黑" panose="020B0503020204020204" pitchFamily="34" charset="-122"/>
                          <a:ea typeface="微软雅黑" panose="020B0503020204020204" pitchFamily="34" charset="-122"/>
                        </a:rPr>
                        <a:t>年份</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tcPr>
                </a:tc>
                <a:tc>
                  <a:txBody>
                    <a:bodyPr/>
                    <a:lstStyle/>
                    <a:p>
                      <a:pPr algn="l"/>
                      <a:r>
                        <a:rPr lang="zh-CN" altLang="en-US" sz="1400" b="0" dirty="0">
                          <a:latin typeface="微软雅黑" panose="020B0503020204020204" pitchFamily="34" charset="-122"/>
                          <a:ea typeface="微软雅黑" panose="020B0503020204020204" pitchFamily="34" charset="-122"/>
                        </a:rPr>
                        <a:t>推荐内容</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3525421755"/>
                  </a:ext>
                </a:extLst>
              </a:tr>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中国血脂管理指南（基层版）</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2024</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lnB w="9525" cap="flat" cmpd="sng" algn="ctr">
                      <a:solidFill>
                        <a:srgbClr val="5B9CC4"/>
                      </a:solidFill>
                      <a:prstDash val="solid"/>
                      <a:round/>
                      <a:headEnd type="none" w="med" len="med"/>
                      <a:tailEnd type="none" w="med" len="med"/>
                    </a:lnB>
                  </a:tcPr>
                </a:tc>
                <a:tc>
                  <a:txBody>
                    <a:bodyPr/>
                    <a:lstStyle/>
                    <a:p>
                      <a:pPr marL="0" indent="0" algn="l">
                        <a:buNone/>
                      </a:pPr>
                      <a:r>
                        <a:rPr lang="en-US" altLang="zh-CN" sz="1400" b="0" dirty="0">
                          <a:latin typeface="微软雅黑" panose="020B0503020204020204" pitchFamily="34" charset="-122"/>
                          <a:ea typeface="微软雅黑" panose="020B0503020204020204" pitchFamily="34" charset="-122"/>
                        </a:rPr>
                        <a:t>1.TG ≥ 5.6 mmol/L </a:t>
                      </a:r>
                      <a:r>
                        <a:rPr lang="zh-CN" altLang="en-US" sz="1400" b="0" dirty="0">
                          <a:latin typeface="微软雅黑" panose="020B0503020204020204" pitchFamily="34" charset="-122"/>
                          <a:ea typeface="微软雅黑" panose="020B0503020204020204" pitchFamily="34" charset="-122"/>
                        </a:rPr>
                        <a:t>时，可采用贝特类、</a:t>
                      </a:r>
                      <a:r>
                        <a:rPr lang="en-US" altLang="zh-CN" sz="1400" b="0" dirty="0">
                          <a:latin typeface="微软雅黑" panose="020B0503020204020204" pitchFamily="34" charset="-122"/>
                          <a:ea typeface="微软雅黑" panose="020B0503020204020204" pitchFamily="34" charset="-122"/>
                        </a:rPr>
                        <a:t>ω-3 </a:t>
                      </a:r>
                      <a:r>
                        <a:rPr lang="zh-CN" altLang="en-US" sz="1400" b="0" dirty="0">
                          <a:latin typeface="微软雅黑" panose="020B0503020204020204" pitchFamily="34" charset="-122"/>
                          <a:ea typeface="微软雅黑" panose="020B0503020204020204" pitchFamily="34" charset="-122"/>
                        </a:rPr>
                        <a:t>脂肪酸或烟酸类药物治疗，减少胰腺炎风险。</a:t>
                      </a:r>
                      <a:endParaRPr lang="en-US" altLang="zh-CN" sz="1400" b="0" dirty="0">
                        <a:latin typeface="微软雅黑" panose="020B0503020204020204" pitchFamily="34" charset="-122"/>
                        <a:ea typeface="微软雅黑" panose="020B0503020204020204" pitchFamily="34" charset="-122"/>
                      </a:endParaRPr>
                    </a:p>
                    <a:p>
                      <a:pPr marL="0" indent="0" algn="l">
                        <a:buNone/>
                      </a:pPr>
                      <a:r>
                        <a:rPr lang="en-US" altLang="zh-CN" sz="1400" b="0" dirty="0">
                          <a:latin typeface="微软雅黑" panose="020B0503020204020204" pitchFamily="34" charset="-122"/>
                          <a:ea typeface="微软雅黑" panose="020B0503020204020204" pitchFamily="34" charset="-122"/>
                        </a:rPr>
                        <a:t>2.ASCVD</a:t>
                      </a:r>
                      <a:r>
                        <a:rPr lang="zh-CN" altLang="en-US" sz="1400" b="0" dirty="0">
                          <a:latin typeface="微软雅黑" panose="020B0503020204020204" pitchFamily="34" charset="-122"/>
                          <a:ea typeface="微软雅黑" panose="020B0503020204020204" pitchFamily="34" charset="-122"/>
                        </a:rPr>
                        <a:t>患者及高危人群接受中等剂量他汀类药物治疗后如</a:t>
                      </a:r>
                      <a:r>
                        <a:rPr lang="en-US" altLang="zh-CN" sz="1400" b="0" dirty="0">
                          <a:latin typeface="微软雅黑" panose="020B0503020204020204" pitchFamily="34" charset="-122"/>
                          <a:ea typeface="微软雅黑" panose="020B0503020204020204" pitchFamily="34" charset="-122"/>
                        </a:rPr>
                        <a:t>TG≥2.3mmol/L</a:t>
                      </a:r>
                      <a:r>
                        <a:rPr lang="zh-CN" altLang="en-US" sz="1400" b="0" dirty="0">
                          <a:latin typeface="微软雅黑" panose="020B0503020204020204" pitchFamily="34" charset="-122"/>
                          <a:ea typeface="微软雅黑" panose="020B0503020204020204" pitchFamily="34" charset="-122"/>
                        </a:rPr>
                        <a:t>，应优先考虑给予大剂量二十碳五烯酸乙酯</a:t>
                      </a:r>
                      <a:r>
                        <a:rPr lang="en-US" altLang="zh-CN" sz="1400" b="0" dirty="0">
                          <a:latin typeface="微软雅黑" panose="020B0503020204020204" pitchFamily="34" charset="-122"/>
                          <a:ea typeface="微软雅黑" panose="020B0503020204020204" pitchFamily="34" charset="-122"/>
                        </a:rPr>
                        <a:t>(IPE)(2g</a:t>
                      </a:r>
                      <a:r>
                        <a:rPr lang="zh-CN" altLang="en-US" sz="1400" b="0" dirty="0">
                          <a:latin typeface="微软雅黑" panose="020B0503020204020204" pitchFamily="34" charset="-122"/>
                          <a:ea typeface="微软雅黑" panose="020B0503020204020204" pitchFamily="34" charset="-122"/>
                        </a:rPr>
                        <a:t>，</a:t>
                      </a:r>
                      <a:r>
                        <a:rPr lang="en-US" altLang="zh-CN" sz="1400" b="0" dirty="0">
                          <a:latin typeface="微软雅黑" panose="020B0503020204020204" pitchFamily="34" charset="-122"/>
                          <a:ea typeface="微软雅黑" panose="020B0503020204020204" pitchFamily="34" charset="-122"/>
                        </a:rPr>
                        <a:t>2</a:t>
                      </a:r>
                      <a:r>
                        <a:rPr lang="zh-CN" altLang="en-US" sz="1400" b="0" dirty="0">
                          <a:latin typeface="微软雅黑" panose="020B0503020204020204" pitchFamily="34" charset="-122"/>
                          <a:ea typeface="微软雅黑" panose="020B0503020204020204" pitchFamily="34" charset="-122"/>
                        </a:rPr>
                        <a:t>次</a:t>
                      </a:r>
                      <a:r>
                        <a:rPr lang="en-US" altLang="zh-CN" sz="1400" b="0" dirty="0">
                          <a:latin typeface="微软雅黑" panose="020B0503020204020204" pitchFamily="34" charset="-122"/>
                          <a:ea typeface="微软雅黑" panose="020B0503020204020204" pitchFamily="34" charset="-122"/>
                        </a:rPr>
                        <a:t>/d</a:t>
                      </a:r>
                      <a:r>
                        <a:rPr lang="zh-CN" altLang="en-US" sz="1400" b="0" dirty="0">
                          <a:latin typeface="微软雅黑" panose="020B0503020204020204" pitchFamily="34" charset="-122"/>
                          <a:ea typeface="微软雅黑" panose="020B0503020204020204" pitchFamily="34" charset="-122"/>
                        </a:rPr>
                        <a:t>、其次可考虑给予其他</a:t>
                      </a:r>
                      <a:r>
                        <a:rPr lang="el-GR"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脂肪酸，或非诺贝特、苯扎贝特进一步降低</a:t>
                      </a:r>
                      <a:r>
                        <a:rPr lang="en-US" altLang="zh-CN" sz="1400" b="0" dirty="0">
                          <a:latin typeface="微软雅黑" panose="020B0503020204020204" pitchFamily="34" charset="-122"/>
                          <a:ea typeface="微软雅黑" panose="020B0503020204020204" pitchFamily="34" charset="-122"/>
                        </a:rPr>
                        <a:t>ASCVD</a:t>
                      </a:r>
                      <a:r>
                        <a:rPr lang="zh-CN" altLang="en-US" sz="1400" b="0" dirty="0">
                          <a:latin typeface="微软雅黑" panose="020B0503020204020204" pitchFamily="34" charset="-122"/>
                          <a:ea typeface="微软雅黑" panose="020B0503020204020204" pitchFamily="34" charset="-122"/>
                        </a:rPr>
                        <a:t>风险。</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3998753709"/>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成人高血压合并</a:t>
                      </a:r>
                      <a:r>
                        <a:rPr lang="en-US" altLang="zh-CN" sz="1400" b="0" dirty="0">
                          <a:latin typeface="微软雅黑" panose="020B0503020204020204" pitchFamily="34" charset="-122"/>
                          <a:ea typeface="微软雅黑" panose="020B0503020204020204" pitchFamily="34" charset="-122"/>
                        </a:rPr>
                        <a:t>2</a:t>
                      </a:r>
                      <a:r>
                        <a:rPr lang="zh-CN" altLang="en-US" sz="1400" b="0" dirty="0">
                          <a:latin typeface="微软雅黑" panose="020B0503020204020204" pitchFamily="34" charset="-122"/>
                          <a:ea typeface="微软雅黑" panose="020B0503020204020204" pitchFamily="34" charset="-122"/>
                        </a:rPr>
                        <a:t>型糖尿病和血脂异常基层防治中国专家共识</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2024</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lnT w="9525" cap="flat" cmpd="sng" algn="ctr">
                      <a:solidFill>
                        <a:srgbClr val="5B9CC4"/>
                      </a:solidFill>
                      <a:prstDash val="solid"/>
                      <a:round/>
                      <a:headEnd type="none" w="med" len="med"/>
                      <a:tailEnd type="none" w="med" len="med"/>
                    </a:lnT>
                    <a:lnB w="9525" cap="flat" cmpd="sng" algn="ctr">
                      <a:solidFill>
                        <a:srgbClr val="5B9CC4"/>
                      </a:solidFill>
                      <a:prstDash val="solid"/>
                      <a:round/>
                      <a:headEnd type="none" w="med" len="med"/>
                      <a:tailEnd type="none" w="med" len="med"/>
                    </a:lnB>
                  </a:tcPr>
                </a:tc>
                <a:tc>
                  <a:txBody>
                    <a:bodyPr/>
                    <a:lstStyle/>
                    <a:p>
                      <a:pPr algn="l"/>
                      <a:r>
                        <a:rPr lang="zh-CN" altLang="en-US" sz="1400" b="0" dirty="0">
                          <a:latin typeface="微软雅黑" panose="020B0503020204020204" pitchFamily="34" charset="-122"/>
                          <a:ea typeface="微软雅黑" panose="020B0503020204020204" pitchFamily="34" charset="-122"/>
                        </a:rPr>
                        <a:t>严重</a:t>
                      </a:r>
                      <a:r>
                        <a:rPr lang="en-US" altLang="zh-CN" sz="1400" b="0" dirty="0">
                          <a:latin typeface="微软雅黑" panose="020B0503020204020204" pitchFamily="34" charset="-122"/>
                          <a:ea typeface="微软雅黑" panose="020B0503020204020204" pitchFamily="34" charset="-122"/>
                        </a:rPr>
                        <a:t>HTG(TG≥5.7mmol/L)</a:t>
                      </a:r>
                      <a:r>
                        <a:rPr lang="zh-CN" altLang="en-US" sz="1400" b="0" dirty="0">
                          <a:latin typeface="微软雅黑" panose="020B0503020204020204" pitchFamily="34" charset="-122"/>
                          <a:ea typeface="微软雅黑" panose="020B0503020204020204" pitchFamily="34" charset="-122"/>
                        </a:rPr>
                        <a:t>的患者，应立即启用降</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的药物</a:t>
                      </a:r>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贝特类药物、高纯度</a:t>
                      </a:r>
                      <a:r>
                        <a:rPr lang="el-GR"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a:t>
                      </a:r>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降低胰腺炎的风险。</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1760198900"/>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高甘油三酯血症临床管理多学科专家共识</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2023</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lnT w="9525" cap="flat" cmpd="sng" algn="ctr">
                      <a:solidFill>
                        <a:srgbClr val="5B9CC4"/>
                      </a:solidFill>
                      <a:prstDash val="solid"/>
                      <a:round/>
                      <a:headEnd type="none" w="med" len="med"/>
                      <a:tailEnd type="none" w="med" len="med"/>
                    </a:lnT>
                  </a:tcPr>
                </a:tc>
                <a:tc>
                  <a:txBody>
                    <a:bodyPr/>
                    <a:lstStyle/>
                    <a:p>
                      <a:pPr algn="l"/>
                      <a:r>
                        <a:rPr lang="en-US" altLang="zh-CN" sz="1400" b="0" dirty="0">
                          <a:latin typeface="微软雅黑" panose="020B0503020204020204" pitchFamily="34" charset="-122"/>
                          <a:ea typeface="微软雅黑" panose="020B0503020204020204" pitchFamily="34" charset="-122"/>
                        </a:rPr>
                        <a:t>1.</a:t>
                      </a:r>
                      <a:r>
                        <a:rPr lang="zh-CN" altLang="en-US" sz="1400" b="0" dirty="0">
                          <a:latin typeface="微软雅黑" panose="020B0503020204020204" pitchFamily="34" charset="-122"/>
                          <a:ea typeface="微软雅黑" panose="020B0503020204020204" pitchFamily="34" charset="-122"/>
                        </a:rPr>
                        <a:t>对于接受他汀类药物治疗后</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仍高的</a:t>
                      </a:r>
                      <a:r>
                        <a:rPr lang="en-US" altLang="zh-CN" sz="1400" b="0" dirty="0">
                          <a:latin typeface="微软雅黑" panose="020B0503020204020204" pitchFamily="34" charset="-122"/>
                          <a:ea typeface="微软雅黑" panose="020B0503020204020204" pitchFamily="34" charset="-122"/>
                        </a:rPr>
                        <a:t>CKD</a:t>
                      </a:r>
                      <a:r>
                        <a:rPr lang="zh-CN" altLang="en-US" sz="1400" b="0" dirty="0">
                          <a:latin typeface="微软雅黑" panose="020B0503020204020204" pitchFamily="34" charset="-122"/>
                          <a:ea typeface="微软雅黑" panose="020B0503020204020204" pitchFamily="34" charset="-122"/>
                        </a:rPr>
                        <a:t>患者，建议联用处方级</a:t>
                      </a:r>
                      <a:r>
                        <a:rPr lang="el-GR"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a:t>
                      </a:r>
                      <a:endParaRPr lang="en-US" altLang="zh-CN" sz="1400" b="0" dirty="0">
                        <a:latin typeface="微软雅黑" panose="020B0503020204020204" pitchFamily="34" charset="-122"/>
                        <a:ea typeface="微软雅黑" panose="020B0503020204020204" pitchFamily="34" charset="-122"/>
                      </a:endParaRPr>
                    </a:p>
                    <a:p>
                      <a:pPr algn="l"/>
                      <a:r>
                        <a:rPr lang="en-US" altLang="zh-CN" sz="1400" b="0" dirty="0">
                          <a:latin typeface="微软雅黑" panose="020B0503020204020204" pitchFamily="34" charset="-122"/>
                          <a:ea typeface="微软雅黑" panose="020B0503020204020204" pitchFamily="34" charset="-122"/>
                        </a:rPr>
                        <a:t>2.</a:t>
                      </a:r>
                      <a:r>
                        <a:rPr lang="zh-CN" altLang="en-US" sz="1400" b="0" dirty="0">
                          <a:latin typeface="微软雅黑" panose="020B0503020204020204" pitchFamily="34" charset="-122"/>
                          <a:ea typeface="微软雅黑" panose="020B0503020204020204" pitchFamily="34" charset="-122"/>
                        </a:rPr>
                        <a:t> </a:t>
                      </a:r>
                      <a:r>
                        <a:rPr lang="en-US" altLang="zh-CN" sz="1400" b="0" dirty="0">
                          <a:latin typeface="微软雅黑" panose="020B0503020204020204" pitchFamily="34" charset="-122"/>
                          <a:ea typeface="微软雅黑" panose="020B0503020204020204" pitchFamily="34" charset="-122"/>
                        </a:rPr>
                        <a:t>HTG</a:t>
                      </a:r>
                      <a:r>
                        <a:rPr lang="zh-CN" altLang="en-US" sz="1400" b="0" dirty="0">
                          <a:latin typeface="微软雅黑" panose="020B0503020204020204" pitchFamily="34" charset="-122"/>
                          <a:ea typeface="微软雅黑" panose="020B0503020204020204" pitchFamily="34" charset="-122"/>
                        </a:rPr>
                        <a:t>相关急性胰腺炎患者应尽早加用贝特类药物和</a:t>
                      </a:r>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或</a:t>
                      </a:r>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处方级</a:t>
                      </a:r>
                      <a:r>
                        <a:rPr lang="el-GR"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a:t>
                      </a:r>
                      <a:endParaRPr lang="en-US" altLang="zh-CN" sz="1400" b="0" dirty="0">
                        <a:latin typeface="微软雅黑" panose="020B0503020204020204" pitchFamily="34" charset="-122"/>
                        <a:ea typeface="微软雅黑" panose="020B0503020204020204" pitchFamily="34" charset="-122"/>
                      </a:endParaRPr>
                    </a:p>
                    <a:p>
                      <a:pPr algn="l"/>
                      <a:r>
                        <a:rPr lang="en-US" altLang="zh-CN" sz="1400" b="0" dirty="0">
                          <a:latin typeface="微软雅黑" panose="020B0503020204020204" pitchFamily="34" charset="-122"/>
                          <a:ea typeface="微软雅黑" panose="020B0503020204020204" pitchFamily="34" charset="-122"/>
                        </a:rPr>
                        <a:t>3.</a:t>
                      </a:r>
                      <a:r>
                        <a:rPr lang="zh-CN" altLang="en-US" sz="1400" b="0" dirty="0">
                          <a:latin typeface="微软雅黑" panose="020B0503020204020204" pitchFamily="34" charset="-122"/>
                          <a:ea typeface="微软雅黑" panose="020B0503020204020204" pitchFamily="34" charset="-122"/>
                        </a:rPr>
                        <a:t>处方级</a:t>
                      </a:r>
                      <a:r>
                        <a:rPr lang="el-GR"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脂肪酸能有效并相对安全地降低</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，是妊娠合并重度或极重度</a:t>
                      </a:r>
                      <a:r>
                        <a:rPr lang="en-US" altLang="zh-CN" sz="1400" b="0" dirty="0">
                          <a:latin typeface="微软雅黑" panose="020B0503020204020204" pitchFamily="34" charset="-122"/>
                          <a:ea typeface="微软雅黑" panose="020B0503020204020204" pitchFamily="34" charset="-122"/>
                        </a:rPr>
                        <a:t>HTG</a:t>
                      </a:r>
                      <a:r>
                        <a:rPr lang="zh-CN" altLang="en-US" sz="1400" b="0" dirty="0">
                          <a:latin typeface="微软雅黑" panose="020B0503020204020204" pitchFamily="34" charset="-122"/>
                          <a:ea typeface="微软雅黑" panose="020B0503020204020204" pitchFamily="34" charset="-122"/>
                        </a:rPr>
                        <a:t>的可选药物。</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3128111952"/>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高甘油三酯血症性急性胰腺炎诊治急诊专家共识</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2021</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1.</a:t>
                      </a:r>
                      <a:r>
                        <a:rPr lang="zh-CN" altLang="en-US" sz="1400" b="0" dirty="0">
                          <a:latin typeface="微软雅黑" panose="020B0503020204020204" pitchFamily="34" charset="-122"/>
                          <a:ea typeface="微软雅黑" panose="020B0503020204020204" pitchFamily="34" charset="-122"/>
                        </a:rPr>
                        <a:t>病情稳定的轻型</a:t>
                      </a:r>
                      <a:r>
                        <a:rPr lang="en-US" altLang="zh-CN" sz="1400" b="0" dirty="0">
                          <a:latin typeface="微软雅黑" panose="020B0503020204020204" pitchFamily="34" charset="-122"/>
                          <a:ea typeface="微软雅黑" panose="020B0503020204020204" pitchFamily="34" charset="-122"/>
                        </a:rPr>
                        <a:t>HTG-AP</a:t>
                      </a:r>
                      <a:r>
                        <a:rPr lang="zh-CN" altLang="en-US" sz="1400" b="0" dirty="0">
                          <a:latin typeface="微软雅黑" panose="020B0503020204020204" pitchFamily="34" charset="-122"/>
                          <a:ea typeface="微软雅黑" panose="020B0503020204020204" pitchFamily="34" charset="-122"/>
                        </a:rPr>
                        <a:t>患者如胃肠功能可耐受则应尽早口服降脂药物，常用口服降脂药物包括贝特类药物、他汀类药物、烟酸、</a:t>
                      </a:r>
                      <a:r>
                        <a:rPr lang="en-US" altLang="zh-CN" sz="1400" b="0" dirty="0">
                          <a:latin typeface="微软雅黑" panose="020B0503020204020204" pitchFamily="34" charset="-122"/>
                          <a:ea typeface="微软雅黑" panose="020B0503020204020204" pitchFamily="34" charset="-122"/>
                        </a:rPr>
                        <a:t>ω-3</a:t>
                      </a:r>
                      <a:r>
                        <a:rPr lang="zh-CN" altLang="en-US" sz="1400" b="0" dirty="0">
                          <a:latin typeface="微软雅黑" panose="020B0503020204020204" pitchFamily="34" charset="-122"/>
                          <a:ea typeface="微软雅黑" panose="020B0503020204020204" pitchFamily="34" charset="-122"/>
                        </a:rPr>
                        <a:t>脂肪酸。</a:t>
                      </a:r>
                      <a:endParaRPr lang="en-US" altLang="zh-CN" sz="1400" b="0" dirty="0">
                        <a:latin typeface="微软雅黑" panose="020B0503020204020204" pitchFamily="34" charset="-122"/>
                        <a:ea typeface="微软雅黑" panose="020B0503020204020204" pitchFamily="34" charset="-122"/>
                      </a:endParaRPr>
                    </a:p>
                    <a:p>
                      <a:pPr algn="l"/>
                      <a:r>
                        <a:rPr lang="en-US" altLang="zh-CN" sz="1400" b="0" dirty="0">
                          <a:latin typeface="微软雅黑" panose="020B0503020204020204" pitchFamily="34" charset="-122"/>
                          <a:ea typeface="微软雅黑" panose="020B0503020204020204" pitchFamily="34" charset="-122"/>
                        </a:rPr>
                        <a:t>2.ω-3</a:t>
                      </a:r>
                      <a:r>
                        <a:rPr lang="zh-CN" altLang="en-US" sz="1400" b="0" dirty="0">
                          <a:latin typeface="微软雅黑" panose="020B0503020204020204" pitchFamily="34" charset="-122"/>
                          <a:ea typeface="微软雅黑" panose="020B0503020204020204" pitchFamily="34" charset="-122"/>
                        </a:rPr>
                        <a:t>脂肪酸不仅可抑制肝脏</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生成，还可通过降低</a:t>
                      </a:r>
                      <a:r>
                        <a:rPr lang="zh-CN" altLang="en-US" sz="1400" b="0">
                          <a:latin typeface="微软雅黑" panose="020B0503020204020204" pitchFamily="34" charset="-122"/>
                          <a:ea typeface="微软雅黑" panose="020B0503020204020204" pitchFamily="34" charset="-122"/>
                        </a:rPr>
                        <a:t>低密度脂蛋白和乳糜微粒水平</a:t>
                      </a:r>
                      <a:r>
                        <a:rPr lang="zh-CN" altLang="en-US" sz="1400" b="0" dirty="0">
                          <a:latin typeface="微软雅黑" panose="020B0503020204020204" pitchFamily="34" charset="-122"/>
                          <a:ea typeface="微软雅黑" panose="020B0503020204020204" pitchFamily="34" charset="-122"/>
                        </a:rPr>
                        <a:t>而增强降脂效果。</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2803432911"/>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a:t>
                      </a:r>
                      <a:r>
                        <a:rPr lang="zh-CN" altLang="en-US" sz="1400" b="0" dirty="0">
                          <a:latin typeface="微软雅黑" panose="020B0503020204020204" pitchFamily="34" charset="-122"/>
                          <a:ea typeface="微软雅黑" panose="020B0503020204020204" pitchFamily="34" charset="-122"/>
                        </a:rPr>
                        <a:t>动脉粥样硬化患者甘油三酯升高的管理中国专家共识</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2019</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1.ω-3</a:t>
                      </a:r>
                      <a:r>
                        <a:rPr lang="zh-CN" altLang="en-US" sz="1400" b="0" dirty="0">
                          <a:latin typeface="微软雅黑" panose="020B0503020204020204" pitchFamily="34" charset="-122"/>
                          <a:ea typeface="微软雅黑" panose="020B0503020204020204" pitchFamily="34" charset="-122"/>
                        </a:rPr>
                        <a:t>脂肪酸与他汀类药物配合使用已被证明有降低</a:t>
                      </a:r>
                      <a:r>
                        <a:rPr lang="en-US" altLang="zh-CN" sz="1400" b="0" dirty="0">
                          <a:latin typeface="微软雅黑" panose="020B0503020204020204" pitchFamily="34" charset="-122"/>
                          <a:ea typeface="微软雅黑" panose="020B0503020204020204" pitchFamily="34" charset="-122"/>
                        </a:rPr>
                        <a:t>ASCVD</a:t>
                      </a:r>
                      <a:r>
                        <a:rPr lang="zh-CN" altLang="en-US" sz="1400" b="0" dirty="0">
                          <a:latin typeface="微软雅黑" panose="020B0503020204020204" pitchFamily="34" charset="-122"/>
                          <a:ea typeface="微软雅黑" panose="020B0503020204020204" pitchFamily="34" charset="-122"/>
                        </a:rPr>
                        <a:t>风险。</a:t>
                      </a:r>
                      <a:endParaRPr lang="en-US" altLang="zh-CN" sz="1400" b="0" dirty="0">
                        <a:latin typeface="微软雅黑" panose="020B0503020204020204" pitchFamily="34" charset="-122"/>
                        <a:ea typeface="微软雅黑" panose="020B0503020204020204" pitchFamily="34" charset="-122"/>
                      </a:endParaRPr>
                    </a:p>
                    <a:p>
                      <a:pPr algn="l"/>
                      <a:r>
                        <a:rPr lang="en-US" altLang="zh-CN" sz="1400" b="0" dirty="0">
                          <a:latin typeface="微软雅黑" panose="020B0503020204020204" pitchFamily="34" charset="-122"/>
                          <a:ea typeface="微软雅黑" panose="020B0503020204020204" pitchFamily="34" charset="-122"/>
                        </a:rPr>
                        <a:t>2.ω-3</a:t>
                      </a:r>
                      <a:r>
                        <a:rPr lang="zh-CN" altLang="en-US" sz="1400" b="0" dirty="0">
                          <a:latin typeface="微软雅黑" panose="020B0503020204020204" pitchFamily="34" charset="-122"/>
                          <a:ea typeface="微软雅黑" panose="020B0503020204020204" pitchFamily="34" charset="-122"/>
                        </a:rPr>
                        <a:t>制剂可降低</a:t>
                      </a:r>
                      <a:r>
                        <a:rPr lang="en-US" altLang="zh-CN" sz="1400" b="0" dirty="0">
                          <a:latin typeface="微软雅黑" panose="020B0503020204020204" pitchFamily="34" charset="-122"/>
                          <a:ea typeface="微软雅黑" panose="020B0503020204020204" pitchFamily="34" charset="-122"/>
                        </a:rPr>
                        <a:t>TG</a:t>
                      </a:r>
                      <a:r>
                        <a:rPr lang="zh-CN" altLang="en-US" sz="1400" b="0" dirty="0">
                          <a:latin typeface="微软雅黑" panose="020B0503020204020204" pitchFamily="34" charset="-122"/>
                          <a:ea typeface="微软雅黑" panose="020B0503020204020204" pitchFamily="34" charset="-122"/>
                        </a:rPr>
                        <a:t>水平，且具有较好的耐受性，可作为治疗</a:t>
                      </a:r>
                      <a:r>
                        <a:rPr lang="en-US" altLang="zh-CN" sz="1400" b="0" dirty="0">
                          <a:latin typeface="微软雅黑" panose="020B0503020204020204" pitchFamily="34" charset="-122"/>
                          <a:ea typeface="微软雅黑" panose="020B0503020204020204" pitchFamily="34" charset="-122"/>
                        </a:rPr>
                        <a:t>HTG</a:t>
                      </a:r>
                      <a:r>
                        <a:rPr lang="zh-CN" altLang="en-US" sz="1400" b="0" dirty="0">
                          <a:latin typeface="微软雅黑" panose="020B0503020204020204" pitchFamily="34" charset="-122"/>
                          <a:ea typeface="微软雅黑" panose="020B0503020204020204" pitchFamily="34" charset="-122"/>
                        </a:rPr>
                        <a:t>的一线或二线用药。</a:t>
                      </a: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492321631"/>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AHA/ACC/AACVPR</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等多学会指南：血脂异常的管理</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2026</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tcPr>
                </a:tc>
                <a:tc>
                  <a:txBody>
                    <a:bodyPr/>
                    <a:lstStyle/>
                    <a:p>
                      <a:pPr algn="l"/>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严重高甘油三酯血症（</a:t>
                      </a:r>
                      <a:r>
                        <a:rPr lang="en-US" altLang="zh-CN" sz="1400" b="0" dirty="0">
                          <a:latin typeface="微软雅黑" panose="020B0503020204020204" pitchFamily="34" charset="-122"/>
                          <a:ea typeface="微软雅黑" panose="020B0503020204020204" pitchFamily="34" charset="-122"/>
                        </a:rPr>
                        <a:t>≥</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500 mg/dL</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）的一线治疗药物。</a:t>
                      </a:r>
                      <a:br>
                        <a:rPr lang="zh-CN" altLang="en-US" sz="1400" b="0" dirty="0">
                          <a:latin typeface="微软雅黑" panose="020B0503020204020204" pitchFamily="34" charset="-122"/>
                          <a:ea typeface="微软雅黑" panose="020B0503020204020204" pitchFamily="34" charset="-122"/>
                        </a:rPr>
                      </a:br>
                      <a:endParaRPr lang="zh-CN" altLang="en-US" sz="1400" b="0" dirty="0">
                        <a:latin typeface="微软雅黑" panose="020B0503020204020204" pitchFamily="34" charset="-122"/>
                        <a:ea typeface="微软雅黑" panose="020B0503020204020204" pitchFamily="34" charset="-122"/>
                      </a:endParaRP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2020949448"/>
                  </a:ext>
                </a:extLst>
              </a:tr>
              <a:tr h="370840">
                <a:tc>
                  <a:txBody>
                    <a:bodyPr/>
                    <a:lstStyle/>
                    <a:p>
                      <a:pPr algn="l"/>
                      <a:r>
                        <a:rPr lang="en-US" altLang="zh-CN" sz="1400" b="0" dirty="0">
                          <a:latin typeface="微软雅黑" panose="020B0503020204020204" pitchFamily="34" charset="-122"/>
                          <a:ea typeface="微软雅黑" panose="020B0503020204020204" pitchFamily="34" charset="-122"/>
                        </a:rPr>
                        <a:t>《ESC/EAS</a:t>
                      </a:r>
                      <a:r>
                        <a:rPr lang="zh-CN" altLang="en-US" sz="1400" b="0" dirty="0">
                          <a:latin typeface="微软雅黑" panose="020B0503020204020204" pitchFamily="34" charset="-122"/>
                          <a:ea typeface="微软雅黑" panose="020B0503020204020204" pitchFamily="34" charset="-122"/>
                        </a:rPr>
                        <a:t>指南：血脂异常的管理（更新版）</a:t>
                      </a:r>
                      <a:r>
                        <a:rPr lang="en-US" altLang="zh-CN" sz="1400" b="0" dirty="0">
                          <a:latin typeface="微软雅黑" panose="020B0503020204020204" pitchFamily="34" charset="-122"/>
                          <a:ea typeface="微软雅黑" panose="020B0503020204020204" pitchFamily="34" charset="-122"/>
                        </a:rPr>
                        <a:t>》</a:t>
                      </a:r>
                      <a:endParaRPr lang="zh-CN" altLang="en-US" sz="1400" b="0" dirty="0">
                        <a:latin typeface="微软雅黑" panose="020B0503020204020204" pitchFamily="34" charset="-122"/>
                        <a:ea typeface="微软雅黑" panose="020B0503020204020204" pitchFamily="34" charset="-122"/>
                      </a:endParaRPr>
                    </a:p>
                  </a:txBody>
                  <a:tcPr anchor="ctr">
                    <a:lnR w="9525" cap="flat" cmpd="sng" algn="ctr">
                      <a:solidFill>
                        <a:srgbClr val="5B9CC4"/>
                      </a:solidFill>
                      <a:prstDash val="solid"/>
                      <a:round/>
                      <a:headEnd type="none" w="med" len="med"/>
                      <a:tailEnd type="none" w="med" len="med"/>
                    </a:lnR>
                  </a:tcPr>
                </a:tc>
                <a:tc>
                  <a:txBody>
                    <a:bodyPr/>
                    <a:lstStyle/>
                    <a:p>
                      <a:pPr algn="l"/>
                      <a:r>
                        <a:rPr lang="en-US" altLang="zh-CN" sz="1400" b="0" dirty="0">
                          <a:latin typeface="微软雅黑" panose="020B0503020204020204" pitchFamily="34" charset="-122"/>
                          <a:ea typeface="微软雅黑" panose="020B0503020204020204" pitchFamily="34" charset="-122"/>
                        </a:rPr>
                        <a:t>2025</a:t>
                      </a:r>
                      <a:r>
                        <a:rPr lang="zh-CN" altLang="en-US" sz="1400" b="0" dirty="0">
                          <a:latin typeface="微软雅黑" panose="020B0503020204020204" pitchFamily="34" charset="-122"/>
                          <a:ea typeface="微软雅黑" panose="020B0503020204020204" pitchFamily="34" charset="-122"/>
                        </a:rPr>
                        <a:t>年</a:t>
                      </a:r>
                    </a:p>
                  </a:txBody>
                  <a:tcPr anchor="ctr">
                    <a:lnL w="9525" cap="flat" cmpd="sng" algn="ctr">
                      <a:solidFill>
                        <a:srgbClr val="5B9CC4"/>
                      </a:solidFill>
                      <a:prstDash val="solid"/>
                      <a:round/>
                      <a:headEnd type="none" w="med" len="med"/>
                      <a:tailEnd type="none" w="med" len="med"/>
                    </a:lnL>
                    <a:lnR w="9525" cap="flat" cmpd="sng" algn="ctr">
                      <a:solidFill>
                        <a:srgbClr val="5B9CC4"/>
                      </a:solidFill>
                      <a:prstDash val="solid"/>
                      <a:round/>
                      <a:headEnd type="none" w="med" len="med"/>
                      <a:tailEnd type="none" w="med" len="med"/>
                    </a:lnR>
                  </a:tcPr>
                </a:tc>
                <a:tc>
                  <a:txBody>
                    <a:bodyPr/>
                    <a:lstStyle/>
                    <a:p>
                      <a:pPr algn="l"/>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高剂量二十碳五烯酸乙酯（每日</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2</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次，每次</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2</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克）应与他汀类药物联合使用，用于高风险或极高风险的高甘油三酯水平患者（空腹甘油三酯水平为</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135–499 mg/dL</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或</a:t>
                      </a:r>
                      <a:r>
                        <a:rPr lang="en-US" altLang="zh-CN" sz="1400" b="0" i="0" dirty="0">
                          <a:solidFill>
                            <a:schemeClr val="dk1"/>
                          </a:solidFill>
                          <a:effectLst/>
                          <a:latin typeface="微软雅黑" panose="020B0503020204020204" pitchFamily="34" charset="-122"/>
                          <a:ea typeface="微软雅黑" panose="020B0503020204020204" pitchFamily="34" charset="-122"/>
                          <a:cs typeface="+mn-cs"/>
                        </a:rPr>
                        <a:t>1.52–5.63 mmol/L</a:t>
                      </a:r>
                      <a:r>
                        <a:rPr lang="zh-CN" altLang="en-US" sz="1400" b="0" i="0" dirty="0">
                          <a:solidFill>
                            <a:schemeClr val="dk1"/>
                          </a:solidFill>
                          <a:effectLst/>
                          <a:latin typeface="微软雅黑" panose="020B0503020204020204" pitchFamily="34" charset="-122"/>
                          <a:ea typeface="微软雅黑" panose="020B0503020204020204" pitchFamily="34" charset="-122"/>
                          <a:cs typeface="+mn-cs"/>
                        </a:rPr>
                        <a:t>），以降低心血管事件的风险。</a:t>
                      </a:r>
                      <a:endParaRPr lang="zh-CN" altLang="en-US" sz="1400" b="0" dirty="0">
                        <a:latin typeface="微软雅黑" panose="020B0503020204020204" pitchFamily="34" charset="-122"/>
                        <a:ea typeface="微软雅黑" panose="020B0503020204020204" pitchFamily="34" charset="-122"/>
                      </a:endParaRPr>
                    </a:p>
                  </a:txBody>
                  <a:tcPr anchor="ctr">
                    <a:lnL w="9525" cap="flat" cmpd="sng" algn="ctr">
                      <a:solidFill>
                        <a:srgbClr val="5B9CC4"/>
                      </a:solidFill>
                      <a:prstDash val="solid"/>
                      <a:round/>
                      <a:headEnd type="none" w="med" len="med"/>
                      <a:tailEnd type="none" w="med" len="med"/>
                    </a:lnL>
                  </a:tcPr>
                </a:tc>
                <a:extLst>
                  <a:ext uri="{0D108BD9-81ED-4DB2-BD59-A6C34878D82A}">
                    <a16:rowId xmlns:a16="http://schemas.microsoft.com/office/drawing/2014/main" val="2718866967"/>
                  </a:ext>
                </a:extLst>
              </a:tr>
            </a:tbl>
          </a:graphicData>
        </a:graphic>
      </p:graphicFrame>
      <p:sp>
        <p:nvSpPr>
          <p:cNvPr id="14" name="文本框 13">
            <a:extLst>
              <a:ext uri="{FF2B5EF4-FFF2-40B4-BE49-F238E27FC236}">
                <a16:creationId xmlns:a16="http://schemas.microsoft.com/office/drawing/2014/main" id="{AE922D7C-909F-1B30-011F-691E7BB50133}"/>
              </a:ext>
            </a:extLst>
          </p:cNvPr>
          <p:cNvSpPr txBox="1"/>
          <p:nvPr/>
        </p:nvSpPr>
        <p:spPr>
          <a:xfrm>
            <a:off x="297597" y="873597"/>
            <a:ext cx="11504761" cy="58477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国内外权威指南均有推荐：重度</a:t>
            </a:r>
            <a:r>
              <a:rPr lang="en-US" altLang="zh-CN" sz="1600" b="1" dirty="0">
                <a:latin typeface="微软雅黑" panose="020B0503020204020204" pitchFamily="34" charset="-122"/>
                <a:ea typeface="微软雅黑" panose="020B0503020204020204" pitchFamily="34" charset="-122"/>
              </a:rPr>
              <a:t>HTG</a:t>
            </a:r>
            <a:r>
              <a:rPr lang="zh-CN" altLang="en-US" sz="1600" b="1" dirty="0">
                <a:latin typeface="微软雅黑" panose="020B0503020204020204" pitchFamily="34" charset="-122"/>
                <a:ea typeface="微软雅黑" panose="020B0503020204020204" pitchFamily="34" charset="-122"/>
              </a:rPr>
              <a:t>的一线用药，减少胰腺炎风险；中度</a:t>
            </a:r>
            <a:r>
              <a:rPr lang="en-US" altLang="zh-CN" sz="1600" b="1" dirty="0">
                <a:latin typeface="微软雅黑" panose="020B0503020204020204" pitchFamily="34" charset="-122"/>
                <a:ea typeface="微软雅黑" panose="020B0503020204020204" pitchFamily="34" charset="-122"/>
              </a:rPr>
              <a:t>HTG</a:t>
            </a:r>
            <a:r>
              <a:rPr lang="zh-CN" altLang="en-US" sz="1600" b="1" dirty="0">
                <a:latin typeface="微软雅黑" panose="020B0503020204020204" pitchFamily="34" charset="-122"/>
                <a:ea typeface="微软雅黑" panose="020B0503020204020204" pitchFamily="34" charset="-122"/>
              </a:rPr>
              <a:t>伴</a:t>
            </a:r>
            <a:r>
              <a:rPr lang="en-US" altLang="zh-CN" sz="1600" b="1" dirty="0">
                <a:latin typeface="微软雅黑" panose="020B0503020204020204" pitchFamily="34" charset="-122"/>
                <a:ea typeface="微软雅黑" panose="020B0503020204020204" pitchFamily="34" charset="-122"/>
              </a:rPr>
              <a:t>ASCVD</a:t>
            </a:r>
            <a:r>
              <a:rPr lang="zh-CN" altLang="en-US" sz="1600" b="1" dirty="0">
                <a:latin typeface="微软雅黑" panose="020B0503020204020204" pitchFamily="34" charset="-122"/>
                <a:ea typeface="微软雅黑" panose="020B0503020204020204" pitchFamily="34" charset="-122"/>
              </a:rPr>
              <a:t>患者的推荐用药，可降低</a:t>
            </a:r>
            <a:r>
              <a:rPr lang="en-US" altLang="zh-CN" sz="1600" b="1" dirty="0">
                <a:latin typeface="微软雅黑" panose="020B0503020204020204" pitchFamily="34" charset="-122"/>
                <a:ea typeface="微软雅黑" panose="020B0503020204020204" pitchFamily="34" charset="-122"/>
              </a:rPr>
              <a:t>ASCVD</a:t>
            </a:r>
            <a:r>
              <a:rPr lang="zh-CN" altLang="en-US" sz="1600" b="1" dirty="0">
                <a:latin typeface="微软雅黑" panose="020B0503020204020204" pitchFamily="34" charset="-122"/>
                <a:ea typeface="微软雅黑" panose="020B0503020204020204" pitchFamily="34" charset="-122"/>
              </a:rPr>
              <a:t>风险；</a:t>
            </a:r>
            <a:r>
              <a:rPr lang="en-US" altLang="zh-CN" sz="1600" b="1" dirty="0">
                <a:latin typeface="微软雅黑" panose="020B0503020204020204" pitchFamily="34" charset="-122"/>
                <a:ea typeface="微软雅黑" panose="020B0503020204020204" pitchFamily="34" charset="-122"/>
              </a:rPr>
              <a:t>CKD</a:t>
            </a:r>
            <a:r>
              <a:rPr lang="zh-CN" altLang="en-US" sz="1600" b="1" dirty="0">
                <a:latin typeface="微软雅黑" panose="020B0503020204020204" pitchFamily="34" charset="-122"/>
                <a:ea typeface="微软雅黑" panose="020B0503020204020204" pitchFamily="34" charset="-122"/>
              </a:rPr>
              <a:t>患者、妊娠患者的推荐用药。</a:t>
            </a:r>
          </a:p>
        </p:txBody>
      </p:sp>
    </p:spTree>
    <p:extLst>
      <p:ext uri="{BB962C8B-B14F-4D97-AF65-F5344CB8AC3E}">
        <p14:creationId xmlns:p14="http://schemas.microsoft.com/office/powerpoint/2010/main" val="148043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E0CC1-C2DD-EB8A-D525-E2AD452F93D1}"/>
            </a:ext>
          </a:extLst>
        </p:cNvPr>
        <p:cNvGrpSpPr/>
        <p:nvPr/>
      </p:nvGrpSpPr>
      <p:grpSpPr>
        <a:xfrm>
          <a:off x="0" y="0"/>
          <a:ext cx="0" cy="0"/>
          <a:chOff x="0" y="0"/>
          <a:chExt cx="0" cy="0"/>
        </a:xfrm>
      </p:grpSpPr>
      <p:sp>
        <p:nvSpPr>
          <p:cNvPr id="17" name="标题 1">
            <a:extLst>
              <a:ext uri="{FF2B5EF4-FFF2-40B4-BE49-F238E27FC236}">
                <a16:creationId xmlns:a16="http://schemas.microsoft.com/office/drawing/2014/main" id="{88BD3009-9C90-2C97-782C-64DDD3DB5E7E}"/>
              </a:ext>
            </a:extLst>
          </p:cNvPr>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dirty="0">
              <a:latin typeface="微软雅黑" panose="020B0503020204020204" pitchFamily="34" charset="-122"/>
              <a:ea typeface="微软雅黑" panose="020B0503020204020204" pitchFamily="34" charset="-122"/>
            </a:endParaRPr>
          </a:p>
        </p:txBody>
      </p:sp>
      <p:sp>
        <p:nvSpPr>
          <p:cNvPr id="18" name="标题 1">
            <a:extLst>
              <a:ext uri="{FF2B5EF4-FFF2-40B4-BE49-F238E27FC236}">
                <a16:creationId xmlns:a16="http://schemas.microsoft.com/office/drawing/2014/main" id="{A2EC3B5E-2CB7-D7C0-C7C2-7CBA5205571B}"/>
              </a:ext>
            </a:extLst>
          </p:cNvPr>
          <p:cNvSpPr txBox="1"/>
          <p:nvPr/>
        </p:nvSpPr>
        <p:spPr>
          <a:xfrm>
            <a:off x="297598" y="252254"/>
            <a:ext cx="7907297" cy="432000"/>
          </a:xfrm>
          <a:prstGeom prst="rect">
            <a:avLst/>
          </a:prstGeom>
          <a:noFill/>
          <a:ln cap="sq">
            <a:noFill/>
          </a:ln>
        </p:spPr>
        <p:txBody>
          <a:bodyPr vert="horz" wrap="square" lIns="0" tIns="0" rIns="0" bIns="0" rtlCol="0" anchor="ctr"/>
          <a:lstStyle/>
          <a:p>
            <a:pPr>
              <a:lnSpc>
                <a:spcPct val="110000"/>
              </a:lnSpc>
            </a:pPr>
            <a:r>
              <a:rPr kumimoji="1" lang="en-US" altLang="zh-CN"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04.</a:t>
            </a:r>
            <a:r>
              <a:rPr kumimoji="1" lang="zh-CN" altLang="en-US" sz="2800" b="1" dirty="0">
                <a:ln w="12700">
                  <a:noFill/>
                </a:ln>
                <a:solidFill>
                  <a:srgbClr val="FFFFFF">
                    <a:alpha val="100000"/>
                  </a:srgbClr>
                </a:solidFill>
                <a:latin typeface="微软雅黑" panose="020B0503020204020204" pitchFamily="34" charset="-122"/>
                <a:ea typeface="微软雅黑" panose="020B0503020204020204" pitchFamily="34" charset="-122"/>
                <a:cs typeface="思源黑体 CN Bold" panose="020B0800000000000000" charset="-122"/>
              </a:rPr>
              <a:t>创新性</a:t>
            </a:r>
            <a:endParaRPr kumimoji="1" lang="zh-CN" altLang="en-US" sz="2800" b="1" dirty="0">
              <a:latin typeface="微软雅黑" panose="020B0503020204020204" pitchFamily="34" charset="-122"/>
              <a:ea typeface="微软雅黑" panose="020B0503020204020204" pitchFamily="34" charset="-122"/>
            </a:endParaRPr>
          </a:p>
        </p:txBody>
      </p:sp>
      <p:sp>
        <p:nvSpPr>
          <p:cNvPr id="20" name="标题 1">
            <a:extLst>
              <a:ext uri="{FF2B5EF4-FFF2-40B4-BE49-F238E27FC236}">
                <a16:creationId xmlns:a16="http://schemas.microsoft.com/office/drawing/2014/main" id="{5B0E2673-45FC-9EA1-6457-7345CC852CD9}"/>
              </a:ext>
            </a:extLst>
          </p:cNvPr>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a:extLst>
              <a:ext uri="{FF2B5EF4-FFF2-40B4-BE49-F238E27FC236}">
                <a16:creationId xmlns:a16="http://schemas.microsoft.com/office/drawing/2014/main" id="{B288D4AD-5B15-F0EB-0973-9A6923F124F8}"/>
              </a:ext>
            </a:extLst>
          </p:cNvPr>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a:extLst>
              <a:ext uri="{FF2B5EF4-FFF2-40B4-BE49-F238E27FC236}">
                <a16:creationId xmlns:a16="http://schemas.microsoft.com/office/drawing/2014/main" id="{65F4D629-C867-CB87-A961-F4E6A8C67613}"/>
              </a:ext>
            </a:extLst>
          </p:cNvPr>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pic>
        <p:nvPicPr>
          <p:cNvPr id="25" name="图片 24">
            <a:extLst>
              <a:ext uri="{FF2B5EF4-FFF2-40B4-BE49-F238E27FC236}">
                <a16:creationId xmlns:a16="http://schemas.microsoft.com/office/drawing/2014/main" id="{B6C9F223-8804-C27B-25EF-233D2E5504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47" y="145525"/>
            <a:ext cx="1912056" cy="538729"/>
          </a:xfrm>
          <a:prstGeom prst="rect">
            <a:avLst/>
          </a:prstGeom>
        </p:spPr>
      </p:pic>
      <p:grpSp>
        <p:nvGrpSpPr>
          <p:cNvPr id="42" name="组合 41">
            <a:extLst>
              <a:ext uri="{FF2B5EF4-FFF2-40B4-BE49-F238E27FC236}">
                <a16:creationId xmlns:a16="http://schemas.microsoft.com/office/drawing/2014/main" id="{4C3EFB43-2764-E936-9629-1B5BE256DE72}"/>
              </a:ext>
            </a:extLst>
          </p:cNvPr>
          <p:cNvGrpSpPr/>
          <p:nvPr/>
        </p:nvGrpSpPr>
        <p:grpSpPr>
          <a:xfrm>
            <a:off x="6208905" y="4602810"/>
            <a:ext cx="5670405" cy="1694523"/>
            <a:chOff x="297598" y="2752471"/>
            <a:chExt cx="5670405" cy="1694523"/>
          </a:xfrm>
        </p:grpSpPr>
        <p:sp>
          <p:nvSpPr>
            <p:cNvPr id="29" name="矩形 28">
              <a:extLst>
                <a:ext uri="{FF2B5EF4-FFF2-40B4-BE49-F238E27FC236}">
                  <a16:creationId xmlns:a16="http://schemas.microsoft.com/office/drawing/2014/main" id="{7D4B439A-E66D-260F-1792-36BFF12E5E96}"/>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1" name="矩形 30">
              <a:extLst>
                <a:ext uri="{FF2B5EF4-FFF2-40B4-BE49-F238E27FC236}">
                  <a16:creationId xmlns:a16="http://schemas.microsoft.com/office/drawing/2014/main" id="{36F2D4BE-5159-53F9-C6F8-292D9725178A}"/>
                </a:ext>
              </a:extLst>
            </p:cNvPr>
            <p:cNvSpPr/>
            <p:nvPr/>
          </p:nvSpPr>
          <p:spPr>
            <a:xfrm>
              <a:off x="876817" y="3357417"/>
              <a:ext cx="5057429" cy="905248"/>
            </a:xfrm>
            <a:prstGeom prst="rect">
              <a:avLst/>
            </a:prstGeom>
          </p:spPr>
          <p:txBody>
            <a:bodyPr wrap="square">
              <a:spAutoFit/>
            </a:bodyPr>
            <a:lstStyle/>
            <a:p>
              <a:pPr algn="just">
                <a:lnSpc>
                  <a:spcPct val="130000"/>
                </a:lnSpc>
              </a:pP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脂肪酸适配特殊人群，可安全用于</a:t>
              </a:r>
              <a:r>
                <a:rPr lang="zh-CN" altLang="en-US" sz="1400" dirty="0">
                  <a:latin typeface="微软雅黑" panose="020B0503020204020204" pitchFamily="34" charset="-122"/>
                  <a:ea typeface="微软雅黑" panose="020B0503020204020204" pitchFamily="34" charset="-122"/>
                </a:rPr>
                <a:t>肝肾功能不全及妊娠期患者；对于他汀药物治疗后仍存在</a:t>
              </a:r>
              <a:r>
                <a:rPr lang="en-US" altLang="zh-CN" sz="1400" dirty="0">
                  <a:latin typeface="微软雅黑" panose="020B0503020204020204" pitchFamily="34" charset="-122"/>
                  <a:ea typeface="微软雅黑" panose="020B0503020204020204" pitchFamily="34" charset="-122"/>
                </a:rPr>
                <a:t>HTG</a:t>
              </a:r>
              <a:r>
                <a:rPr lang="zh-CN" altLang="en-US" sz="1400" dirty="0">
                  <a:latin typeface="微软雅黑" panose="020B0503020204020204" pitchFamily="34" charset="-122"/>
                  <a:ea typeface="微软雅黑" panose="020B0503020204020204" pitchFamily="34" charset="-122"/>
                </a:rPr>
                <a:t>的患者，</a:t>
              </a: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a:t>
              </a:r>
              <a:r>
                <a:rPr lang="zh-CN" altLang="en-US" sz="1400" dirty="0">
                  <a:latin typeface="微软雅黑" panose="020B0503020204020204" pitchFamily="34" charset="-122"/>
                  <a:ea typeface="微软雅黑" panose="020B0503020204020204" pitchFamily="34" charset="-122"/>
                </a:rPr>
                <a:t>能进一步降低</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水平，有效填补高甘油三酯血症的临床治疗空白。</a:t>
              </a:r>
              <a:endPar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endParaRPr>
            </a:p>
          </p:txBody>
        </p:sp>
        <p:sp>
          <p:nvSpPr>
            <p:cNvPr id="32" name="矩形 31">
              <a:extLst>
                <a:ext uri="{FF2B5EF4-FFF2-40B4-BE49-F238E27FC236}">
                  <a16:creationId xmlns:a16="http://schemas.microsoft.com/office/drawing/2014/main" id="{453ACCF9-8219-DAC5-D995-691E7D254EC7}"/>
                </a:ext>
              </a:extLst>
            </p:cNvPr>
            <p:cNvSpPr/>
            <p:nvPr/>
          </p:nvSpPr>
          <p:spPr>
            <a:xfrm>
              <a:off x="1203295" y="3010008"/>
              <a:ext cx="2042235"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填补临床治疗空白</a:t>
              </a:r>
              <a:endPar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endParaRPr>
            </a:p>
          </p:txBody>
        </p:sp>
        <p:sp>
          <p:nvSpPr>
            <p:cNvPr id="30" name="矩形 29">
              <a:extLst>
                <a:ext uri="{FF2B5EF4-FFF2-40B4-BE49-F238E27FC236}">
                  <a16:creationId xmlns:a16="http://schemas.microsoft.com/office/drawing/2014/main" id="{9495BF50-8B32-B40B-8226-9316741797C0}"/>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1" name="矩形 40">
              <a:extLst>
                <a:ext uri="{FF2B5EF4-FFF2-40B4-BE49-F238E27FC236}">
                  <a16:creationId xmlns:a16="http://schemas.microsoft.com/office/drawing/2014/main" id="{F11D57E7-6489-4E9A-4B0D-52DC03534FC6}"/>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6</a:t>
              </a:r>
            </a:p>
          </p:txBody>
        </p:sp>
      </p:grpSp>
      <p:grpSp>
        <p:nvGrpSpPr>
          <p:cNvPr id="43" name="组合 42">
            <a:extLst>
              <a:ext uri="{FF2B5EF4-FFF2-40B4-BE49-F238E27FC236}">
                <a16:creationId xmlns:a16="http://schemas.microsoft.com/office/drawing/2014/main" id="{69495407-65E1-27CB-6182-0170CEF4D288}"/>
              </a:ext>
            </a:extLst>
          </p:cNvPr>
          <p:cNvGrpSpPr/>
          <p:nvPr/>
        </p:nvGrpSpPr>
        <p:grpSpPr>
          <a:xfrm>
            <a:off x="6181188" y="2788821"/>
            <a:ext cx="5670405" cy="1694523"/>
            <a:chOff x="297598" y="2752471"/>
            <a:chExt cx="5670405" cy="1694523"/>
          </a:xfrm>
        </p:grpSpPr>
        <p:sp>
          <p:nvSpPr>
            <p:cNvPr id="44" name="矩形 43">
              <a:extLst>
                <a:ext uri="{FF2B5EF4-FFF2-40B4-BE49-F238E27FC236}">
                  <a16:creationId xmlns:a16="http://schemas.microsoft.com/office/drawing/2014/main" id="{8AE91287-5A24-A9DC-D5A5-DE8F99EE8C07}"/>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5" name="矩形 44">
              <a:extLst>
                <a:ext uri="{FF2B5EF4-FFF2-40B4-BE49-F238E27FC236}">
                  <a16:creationId xmlns:a16="http://schemas.microsoft.com/office/drawing/2014/main" id="{CDA6620A-7484-879D-E403-AA66F734EA3F}"/>
                </a:ext>
              </a:extLst>
            </p:cNvPr>
            <p:cNvSpPr/>
            <p:nvPr/>
          </p:nvSpPr>
          <p:spPr>
            <a:xfrm>
              <a:off x="876817" y="3357417"/>
              <a:ext cx="5057429" cy="905248"/>
            </a:xfrm>
            <a:prstGeom prst="rect">
              <a:avLst/>
            </a:prstGeom>
          </p:spPr>
          <p:txBody>
            <a:bodyPr wrap="square">
              <a:spAutoFit/>
            </a:bodyPr>
            <a:lstStyle/>
            <a:p>
              <a:pPr algn="just">
                <a:lnSpc>
                  <a:spcPct val="130000"/>
                </a:lnSpc>
              </a:pP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a:t>
              </a:r>
              <a:r>
                <a:rPr lang="zh-CN" altLang="en-US" sz="1400" dirty="0">
                  <a:latin typeface="微软雅黑" panose="020B0503020204020204" pitchFamily="34" charset="-122"/>
                  <a:ea typeface="微软雅黑" panose="020B0503020204020204" pitchFamily="34" charset="-122"/>
                </a:rPr>
                <a:t>具有抗氧化、抗炎、稳定细胞膜、改善内皮损伤、抗血小板聚集等多效作用，还能改善心肌细胞线粒体功能与能量代谢，降低</a:t>
              </a:r>
              <a:r>
                <a:rPr lang="en-US" altLang="zh-CN" sz="1400" dirty="0">
                  <a:latin typeface="微软雅黑" panose="020B0503020204020204" pitchFamily="34" charset="-122"/>
                  <a:ea typeface="微软雅黑" panose="020B0503020204020204" pitchFamily="34" charset="-122"/>
                </a:rPr>
                <a:t>ASCVD</a:t>
              </a:r>
              <a:r>
                <a:rPr lang="zh-CN" altLang="en-US" sz="1400" dirty="0">
                  <a:latin typeface="微软雅黑" panose="020B0503020204020204" pitchFamily="34" charset="-122"/>
                  <a:ea typeface="微软雅黑" panose="020B0503020204020204" pitchFamily="34" charset="-122"/>
                </a:rPr>
                <a:t>风险。</a:t>
              </a:r>
              <a:endPar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endParaRPr>
            </a:p>
          </p:txBody>
        </p:sp>
        <p:sp>
          <p:nvSpPr>
            <p:cNvPr id="46" name="矩形 45">
              <a:extLst>
                <a:ext uri="{FF2B5EF4-FFF2-40B4-BE49-F238E27FC236}">
                  <a16:creationId xmlns:a16="http://schemas.microsoft.com/office/drawing/2014/main" id="{45DFF7E2-B3C5-622A-10BE-857924B43116}"/>
                </a:ext>
              </a:extLst>
            </p:cNvPr>
            <p:cNvSpPr/>
            <p:nvPr/>
          </p:nvSpPr>
          <p:spPr>
            <a:xfrm>
              <a:off x="1203295" y="3010008"/>
              <a:ext cx="2042235"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全面心血管获益</a:t>
              </a:r>
              <a:r>
                <a:rPr lang="en-US" altLang="zh-CN" sz="1600" b="1" baseline="30000" dirty="0">
                  <a:latin typeface="微软雅黑" panose="020B0503020204020204" pitchFamily="34" charset="-122"/>
                  <a:ea typeface="微软雅黑" panose="020B0503020204020204" pitchFamily="34" charset="-122"/>
                </a:rPr>
                <a:t>[2]</a:t>
              </a:r>
              <a:endPar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endParaRPr>
            </a:p>
          </p:txBody>
        </p:sp>
        <p:sp>
          <p:nvSpPr>
            <p:cNvPr id="47" name="矩形 46">
              <a:extLst>
                <a:ext uri="{FF2B5EF4-FFF2-40B4-BE49-F238E27FC236}">
                  <a16:creationId xmlns:a16="http://schemas.microsoft.com/office/drawing/2014/main" id="{69EE4B52-9E40-6463-3161-E9635CCA4E63}"/>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8" name="矩形 47">
              <a:extLst>
                <a:ext uri="{FF2B5EF4-FFF2-40B4-BE49-F238E27FC236}">
                  <a16:creationId xmlns:a16="http://schemas.microsoft.com/office/drawing/2014/main" id="{BED0B463-7B19-37A2-0F30-7F5A88324F11}"/>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4</a:t>
              </a:r>
            </a:p>
          </p:txBody>
        </p:sp>
      </p:grpSp>
      <p:grpSp>
        <p:nvGrpSpPr>
          <p:cNvPr id="49" name="组合 48">
            <a:extLst>
              <a:ext uri="{FF2B5EF4-FFF2-40B4-BE49-F238E27FC236}">
                <a16:creationId xmlns:a16="http://schemas.microsoft.com/office/drawing/2014/main" id="{E5F36BCA-4BAE-A08F-925C-1CFDFCBE45A4}"/>
              </a:ext>
            </a:extLst>
          </p:cNvPr>
          <p:cNvGrpSpPr/>
          <p:nvPr/>
        </p:nvGrpSpPr>
        <p:grpSpPr>
          <a:xfrm>
            <a:off x="340409" y="4594307"/>
            <a:ext cx="5670405" cy="1694523"/>
            <a:chOff x="297598" y="2752471"/>
            <a:chExt cx="5670405" cy="1694523"/>
          </a:xfrm>
        </p:grpSpPr>
        <p:sp>
          <p:nvSpPr>
            <p:cNvPr id="50" name="矩形 49">
              <a:extLst>
                <a:ext uri="{FF2B5EF4-FFF2-40B4-BE49-F238E27FC236}">
                  <a16:creationId xmlns:a16="http://schemas.microsoft.com/office/drawing/2014/main" id="{A71CA1DC-8737-2D25-DCDE-0A5167C42CE9}"/>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1" name="矩形 50">
              <a:extLst>
                <a:ext uri="{FF2B5EF4-FFF2-40B4-BE49-F238E27FC236}">
                  <a16:creationId xmlns:a16="http://schemas.microsoft.com/office/drawing/2014/main" id="{B7D4B461-60B0-916D-6709-1BFBF7C9AFDF}"/>
                </a:ext>
              </a:extLst>
            </p:cNvPr>
            <p:cNvSpPr/>
            <p:nvPr/>
          </p:nvSpPr>
          <p:spPr>
            <a:xfrm>
              <a:off x="876817" y="3357417"/>
              <a:ext cx="5057429" cy="625171"/>
            </a:xfrm>
            <a:prstGeom prst="rect">
              <a:avLst/>
            </a:prstGeom>
          </p:spPr>
          <p:txBody>
            <a:bodyPr wrap="square">
              <a:spAutoFit/>
            </a:bodyPr>
            <a:lstStyle/>
            <a:p>
              <a:pPr algn="just">
                <a:lnSpc>
                  <a:spcPct val="130000"/>
                </a:lnSpc>
              </a:pP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脂肪酸可与他汀类药物联用，</a:t>
              </a:r>
              <a:r>
                <a:rPr lang="zh-CN" altLang="en-US" sz="1400" dirty="0">
                  <a:latin typeface="微软雅黑" panose="020B0503020204020204" pitchFamily="34" charset="-122"/>
                  <a:ea typeface="微软雅黑" panose="020B0503020204020204" pitchFamily="34" charset="-122"/>
                </a:rPr>
                <a:t>无药物相互作用，不增加肌病风险。用于肝肾功能不全患者及妊娠患者时，耐受性良好。</a:t>
              </a:r>
              <a:endParaRPr lang="en-US" altLang="zh-CN" sz="1400" dirty="0">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201AA3E1-419C-1545-DAE5-440895636BD2}"/>
                </a:ext>
              </a:extLst>
            </p:cNvPr>
            <p:cNvSpPr/>
            <p:nvPr/>
          </p:nvSpPr>
          <p:spPr>
            <a:xfrm>
              <a:off x="1203295" y="3010008"/>
              <a:ext cx="2042235"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安全性耐受性良好</a:t>
              </a:r>
              <a:endPar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endParaRPr>
            </a:p>
          </p:txBody>
        </p:sp>
        <p:sp>
          <p:nvSpPr>
            <p:cNvPr id="53" name="矩形 52">
              <a:extLst>
                <a:ext uri="{FF2B5EF4-FFF2-40B4-BE49-F238E27FC236}">
                  <a16:creationId xmlns:a16="http://schemas.microsoft.com/office/drawing/2014/main" id="{EC645973-34CB-0838-31A7-FDE01D6EC706}"/>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4" name="矩形 53">
              <a:extLst>
                <a:ext uri="{FF2B5EF4-FFF2-40B4-BE49-F238E27FC236}">
                  <a16:creationId xmlns:a16="http://schemas.microsoft.com/office/drawing/2014/main" id="{A921C75E-0449-0ED3-DF63-B341561100B8}"/>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5</a:t>
              </a:r>
            </a:p>
          </p:txBody>
        </p:sp>
      </p:grpSp>
      <p:grpSp>
        <p:nvGrpSpPr>
          <p:cNvPr id="55" name="组合 54">
            <a:extLst>
              <a:ext uri="{FF2B5EF4-FFF2-40B4-BE49-F238E27FC236}">
                <a16:creationId xmlns:a16="http://schemas.microsoft.com/office/drawing/2014/main" id="{C9822428-5658-14FC-B6FF-DC8D41F7BC2B}"/>
              </a:ext>
            </a:extLst>
          </p:cNvPr>
          <p:cNvGrpSpPr/>
          <p:nvPr/>
        </p:nvGrpSpPr>
        <p:grpSpPr>
          <a:xfrm>
            <a:off x="340409" y="2788821"/>
            <a:ext cx="5670405" cy="1694523"/>
            <a:chOff x="297598" y="2752471"/>
            <a:chExt cx="5670405" cy="1694523"/>
          </a:xfrm>
        </p:grpSpPr>
        <p:sp>
          <p:nvSpPr>
            <p:cNvPr id="56" name="矩形 55">
              <a:extLst>
                <a:ext uri="{FF2B5EF4-FFF2-40B4-BE49-F238E27FC236}">
                  <a16:creationId xmlns:a16="http://schemas.microsoft.com/office/drawing/2014/main" id="{384A6FB8-17C0-EC4C-76D6-2646A3443040}"/>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7" name="矩形 56">
              <a:extLst>
                <a:ext uri="{FF2B5EF4-FFF2-40B4-BE49-F238E27FC236}">
                  <a16:creationId xmlns:a16="http://schemas.microsoft.com/office/drawing/2014/main" id="{1B5467F5-0A8C-42C4-A4BB-9B5F71F42DD9}"/>
                </a:ext>
              </a:extLst>
            </p:cNvPr>
            <p:cNvSpPr/>
            <p:nvPr/>
          </p:nvSpPr>
          <p:spPr>
            <a:xfrm>
              <a:off x="876817" y="3357417"/>
              <a:ext cx="5057429" cy="905248"/>
            </a:xfrm>
            <a:prstGeom prst="rect">
              <a:avLst/>
            </a:prstGeom>
          </p:spPr>
          <p:txBody>
            <a:bodyPr wrap="square">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本品包含二十碳五烯酸乙酯</a:t>
              </a:r>
              <a:r>
                <a:rPr lang="en-US" altLang="zh-CN" sz="1400" dirty="0">
                  <a:latin typeface="微软雅黑" panose="020B0503020204020204" pitchFamily="34" charset="-122"/>
                  <a:ea typeface="微软雅黑" panose="020B0503020204020204" pitchFamily="34" charset="-122"/>
                </a:rPr>
                <a:t>(EPA)</a:t>
              </a:r>
              <a:r>
                <a:rPr lang="zh-CN" altLang="en-US" sz="1400" dirty="0">
                  <a:latin typeface="微软雅黑" panose="020B0503020204020204" pitchFamily="34" charset="-122"/>
                  <a:ea typeface="微软雅黑" panose="020B0503020204020204" pitchFamily="34" charset="-122"/>
                </a:rPr>
                <a:t>和二十二碳六烯酸乙酯</a:t>
              </a:r>
              <a:r>
                <a:rPr lang="en-US" altLang="zh-CN" sz="1400" dirty="0">
                  <a:latin typeface="微软雅黑" panose="020B0503020204020204" pitchFamily="34" charset="-122"/>
                  <a:ea typeface="微软雅黑" panose="020B0503020204020204" pitchFamily="34" charset="-122"/>
                </a:rPr>
                <a:t>(DHA) </a:t>
              </a:r>
              <a:r>
                <a:rPr lang="zh-CN" altLang="en-US" sz="1400" dirty="0">
                  <a:latin typeface="微软雅黑" panose="020B0503020204020204" pitchFamily="34" charset="-122"/>
                  <a:ea typeface="微软雅黑" panose="020B0503020204020204" pitchFamily="34" charset="-122"/>
                </a:rPr>
                <a:t>，二者联合强效降</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，在增加</a:t>
              </a:r>
              <a:r>
                <a:rPr lang="en-US" altLang="zh-CN" sz="1400" dirty="0">
                  <a:latin typeface="微软雅黑" panose="020B0503020204020204" pitchFamily="34" charset="-122"/>
                  <a:ea typeface="微软雅黑" panose="020B0503020204020204" pitchFamily="34" charset="-122"/>
                </a:rPr>
                <a:t>TG</a:t>
              </a:r>
              <a:r>
                <a:rPr lang="zh-CN" altLang="en-US" sz="1400" dirty="0">
                  <a:latin typeface="微软雅黑" panose="020B0503020204020204" pitchFamily="34" charset="-122"/>
                  <a:ea typeface="微软雅黑" panose="020B0503020204020204" pitchFamily="34" charset="-122"/>
                </a:rPr>
                <a:t>清除的同时减少其合成与分泌。</a:t>
              </a:r>
              <a:endPar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endParaRPr>
            </a:p>
          </p:txBody>
        </p:sp>
        <p:sp>
          <p:nvSpPr>
            <p:cNvPr id="58" name="矩形 57">
              <a:extLst>
                <a:ext uri="{FF2B5EF4-FFF2-40B4-BE49-F238E27FC236}">
                  <a16:creationId xmlns:a16="http://schemas.microsoft.com/office/drawing/2014/main" id="{38D90DE1-2ACC-B86E-8451-BA2243BF52CE}"/>
                </a:ext>
              </a:extLst>
            </p:cNvPr>
            <p:cNvSpPr/>
            <p:nvPr/>
          </p:nvSpPr>
          <p:spPr>
            <a:xfrm>
              <a:off x="1203295" y="3010008"/>
              <a:ext cx="2042235"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双成分双机制降</a:t>
              </a:r>
              <a:r>
                <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TG</a:t>
              </a:r>
            </a:p>
          </p:txBody>
        </p:sp>
        <p:sp>
          <p:nvSpPr>
            <p:cNvPr id="59" name="矩形 58">
              <a:extLst>
                <a:ext uri="{FF2B5EF4-FFF2-40B4-BE49-F238E27FC236}">
                  <a16:creationId xmlns:a16="http://schemas.microsoft.com/office/drawing/2014/main" id="{03AD3823-91A7-1CF4-22AA-85191BFA3284}"/>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0" name="矩形 59">
              <a:extLst>
                <a:ext uri="{FF2B5EF4-FFF2-40B4-BE49-F238E27FC236}">
                  <a16:creationId xmlns:a16="http://schemas.microsoft.com/office/drawing/2014/main" id="{EF14E223-5634-4C92-EB89-14FBF8E69065}"/>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3</a:t>
              </a:r>
            </a:p>
          </p:txBody>
        </p:sp>
      </p:grpSp>
      <p:grpSp>
        <p:nvGrpSpPr>
          <p:cNvPr id="61" name="组合 60">
            <a:extLst>
              <a:ext uri="{FF2B5EF4-FFF2-40B4-BE49-F238E27FC236}">
                <a16:creationId xmlns:a16="http://schemas.microsoft.com/office/drawing/2014/main" id="{55F0E16F-AB3B-3839-747E-459A26E00EEC}"/>
              </a:ext>
            </a:extLst>
          </p:cNvPr>
          <p:cNvGrpSpPr/>
          <p:nvPr/>
        </p:nvGrpSpPr>
        <p:grpSpPr>
          <a:xfrm>
            <a:off x="6181188" y="974833"/>
            <a:ext cx="5670405" cy="1694523"/>
            <a:chOff x="297598" y="2752471"/>
            <a:chExt cx="5670405" cy="1694523"/>
          </a:xfrm>
        </p:grpSpPr>
        <p:sp>
          <p:nvSpPr>
            <p:cNvPr id="62" name="矩形 61">
              <a:extLst>
                <a:ext uri="{FF2B5EF4-FFF2-40B4-BE49-F238E27FC236}">
                  <a16:creationId xmlns:a16="http://schemas.microsoft.com/office/drawing/2014/main" id="{B707E649-0D4F-832D-C2AD-31C9FA442466}"/>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3" name="矩形 62">
              <a:extLst>
                <a:ext uri="{FF2B5EF4-FFF2-40B4-BE49-F238E27FC236}">
                  <a16:creationId xmlns:a16="http://schemas.microsoft.com/office/drawing/2014/main" id="{92BF3914-A0CE-DE54-D3ED-FFFA19100278}"/>
                </a:ext>
              </a:extLst>
            </p:cNvPr>
            <p:cNvSpPr/>
            <p:nvPr/>
          </p:nvSpPr>
          <p:spPr>
            <a:xfrm>
              <a:off x="876817" y="3357417"/>
              <a:ext cx="5057429" cy="905248"/>
            </a:xfrm>
            <a:prstGeom prst="rect">
              <a:avLst/>
            </a:prstGeom>
          </p:spPr>
          <p:txBody>
            <a:bodyPr wrap="square">
              <a:spAutoFit/>
            </a:bodyPr>
            <a:lstStyle/>
            <a:p>
              <a:pPr algn="just">
                <a:lnSpc>
                  <a:spcPct val="130000"/>
                </a:lnSpc>
              </a:pP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本品为处方级</a:t>
              </a: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脂肪酸，与作为膳食补充剂的非处方鱼油产品在监管、评估、成分、纯度、剂量、疗效和安全性等方面均有差异。临床指南推荐产品均为处方级</a:t>
              </a:r>
              <a:r>
                <a:rPr lang="el-GR" altLang="zh-CN"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ω-3</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脂肪酸。</a:t>
              </a:r>
            </a:p>
          </p:txBody>
        </p:sp>
        <p:sp>
          <p:nvSpPr>
            <p:cNvPr id="64" name="矩形 63">
              <a:extLst>
                <a:ext uri="{FF2B5EF4-FFF2-40B4-BE49-F238E27FC236}">
                  <a16:creationId xmlns:a16="http://schemas.microsoft.com/office/drawing/2014/main" id="{EF688933-827B-E4FE-FB6B-ABC0B3019798}"/>
                </a:ext>
              </a:extLst>
            </p:cNvPr>
            <p:cNvSpPr/>
            <p:nvPr/>
          </p:nvSpPr>
          <p:spPr>
            <a:xfrm>
              <a:off x="1203295" y="3010008"/>
              <a:ext cx="3170167"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处方级产品区别于保健级鱼油</a:t>
              </a:r>
              <a:r>
                <a:rPr lang="en-US" altLang="zh-CN" sz="1600" b="1" baseline="30000" dirty="0">
                  <a:latin typeface="微软雅黑" panose="020B0503020204020204" pitchFamily="34" charset="-122"/>
                  <a:ea typeface="微软雅黑" panose="020B0503020204020204" pitchFamily="34" charset="-122"/>
                </a:rPr>
                <a:t>[1]</a:t>
              </a:r>
              <a:endPar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endParaRPr>
            </a:p>
          </p:txBody>
        </p:sp>
        <p:sp>
          <p:nvSpPr>
            <p:cNvPr id="65" name="矩形 64">
              <a:extLst>
                <a:ext uri="{FF2B5EF4-FFF2-40B4-BE49-F238E27FC236}">
                  <a16:creationId xmlns:a16="http://schemas.microsoft.com/office/drawing/2014/main" id="{BD009520-485B-D871-3C14-FA2F400113B6}"/>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6" name="矩形 65">
              <a:extLst>
                <a:ext uri="{FF2B5EF4-FFF2-40B4-BE49-F238E27FC236}">
                  <a16:creationId xmlns:a16="http://schemas.microsoft.com/office/drawing/2014/main" id="{94AE1959-46A9-F2C4-DD6E-5587CFE4BDEE}"/>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2</a:t>
              </a:r>
            </a:p>
          </p:txBody>
        </p:sp>
      </p:grpSp>
      <p:grpSp>
        <p:nvGrpSpPr>
          <p:cNvPr id="67" name="组合 66">
            <a:extLst>
              <a:ext uri="{FF2B5EF4-FFF2-40B4-BE49-F238E27FC236}">
                <a16:creationId xmlns:a16="http://schemas.microsoft.com/office/drawing/2014/main" id="{48F41E71-165D-0A94-A6B0-06E6A1F9698E}"/>
              </a:ext>
            </a:extLst>
          </p:cNvPr>
          <p:cNvGrpSpPr/>
          <p:nvPr/>
        </p:nvGrpSpPr>
        <p:grpSpPr>
          <a:xfrm>
            <a:off x="340409" y="974833"/>
            <a:ext cx="5670405" cy="1694523"/>
            <a:chOff x="297598" y="2752471"/>
            <a:chExt cx="5670405" cy="1694523"/>
          </a:xfrm>
        </p:grpSpPr>
        <p:sp>
          <p:nvSpPr>
            <p:cNvPr id="68" name="矩形 67">
              <a:extLst>
                <a:ext uri="{FF2B5EF4-FFF2-40B4-BE49-F238E27FC236}">
                  <a16:creationId xmlns:a16="http://schemas.microsoft.com/office/drawing/2014/main" id="{E7E65706-EC86-5278-1C77-31331E228D55}"/>
                </a:ext>
              </a:extLst>
            </p:cNvPr>
            <p:cNvSpPr/>
            <p:nvPr/>
          </p:nvSpPr>
          <p:spPr>
            <a:xfrm>
              <a:off x="297598" y="2752472"/>
              <a:ext cx="5670405" cy="16945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9" name="矩形 68">
              <a:extLst>
                <a:ext uri="{FF2B5EF4-FFF2-40B4-BE49-F238E27FC236}">
                  <a16:creationId xmlns:a16="http://schemas.microsoft.com/office/drawing/2014/main" id="{96835649-D508-93BF-00A6-89785FDC2777}"/>
                </a:ext>
              </a:extLst>
            </p:cNvPr>
            <p:cNvSpPr/>
            <p:nvPr/>
          </p:nvSpPr>
          <p:spPr>
            <a:xfrm>
              <a:off x="876817" y="3357417"/>
              <a:ext cx="5057429" cy="345094"/>
            </a:xfrm>
            <a:prstGeom prst="rect">
              <a:avLst/>
            </a:prstGeom>
          </p:spPr>
          <p:txBody>
            <a:bodyPr wrap="square">
              <a:spAutoFit/>
            </a:bodyPr>
            <a:lstStyle/>
            <a:p>
              <a:pPr algn="just">
                <a:lnSpc>
                  <a:spcPct val="130000"/>
                </a:lnSpc>
              </a:pP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本品是目前国内唯一的</a:t>
              </a:r>
              <a:r>
                <a:rPr lang="el-GR" altLang="zh-CN" sz="1400" dirty="0">
                  <a:latin typeface="微软雅黑" panose="020B0503020204020204" pitchFamily="34" charset="-122"/>
                  <a:ea typeface="微软雅黑" panose="020B0503020204020204" pitchFamily="34" charset="-122"/>
                </a:rPr>
                <a:t>ω-3</a:t>
              </a:r>
              <a:r>
                <a:rPr lang="zh-CN" altLang="en-US" sz="1400" dirty="0">
                  <a:latin typeface="微软雅黑" panose="020B0503020204020204" pitchFamily="34" charset="-122"/>
                  <a:ea typeface="微软雅黑" panose="020B0503020204020204" pitchFamily="34" charset="-122"/>
                </a:rPr>
                <a:t>脂肪酸制剂</a:t>
              </a:r>
              <a:r>
                <a:rPr lang="zh-CN" altLang="en-US" sz="1400" dirty="0">
                  <a:solidFill>
                    <a:srgbClr val="1A1615"/>
                  </a:solidFill>
                  <a:latin typeface="微软雅黑" panose="020B0503020204020204" pitchFamily="34" charset="-122"/>
                  <a:ea typeface="微软雅黑" panose="020B0503020204020204" pitchFamily="34" charset="-122"/>
                  <a:sym typeface="思源黑体 CN Regular" panose="020B0500000000000000" pitchFamily="34" charset="-122"/>
                </a:rPr>
                <a:t>。</a:t>
              </a:r>
            </a:p>
          </p:txBody>
        </p:sp>
        <p:sp>
          <p:nvSpPr>
            <p:cNvPr id="70" name="矩形 69">
              <a:extLst>
                <a:ext uri="{FF2B5EF4-FFF2-40B4-BE49-F238E27FC236}">
                  <a16:creationId xmlns:a16="http://schemas.microsoft.com/office/drawing/2014/main" id="{DC0B731C-AC38-C9C0-502E-3FDC22CDDD5A}"/>
                </a:ext>
              </a:extLst>
            </p:cNvPr>
            <p:cNvSpPr/>
            <p:nvPr/>
          </p:nvSpPr>
          <p:spPr>
            <a:xfrm>
              <a:off x="1203295" y="3010008"/>
              <a:ext cx="3170167" cy="338554"/>
            </a:xfrm>
            <a:prstGeom prst="rect">
              <a:avLst/>
            </a:prstGeom>
          </p:spPr>
          <p:txBody>
            <a:bodyPr wrap="square">
              <a:spAutoFit/>
            </a:bodyPr>
            <a:lstStyle/>
            <a:p>
              <a:r>
                <a:rPr lang="zh-CN" altLang="en-US"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rPr>
                <a:t>首个获批的</a:t>
              </a:r>
              <a:r>
                <a:rPr lang="el-GR" altLang="zh-CN" sz="1600" b="1" dirty="0">
                  <a:latin typeface="微软雅黑" panose="020B0503020204020204" pitchFamily="34" charset="-122"/>
                  <a:ea typeface="微软雅黑" panose="020B0503020204020204" pitchFamily="34" charset="-122"/>
                </a:rPr>
                <a:t>ω-3</a:t>
              </a:r>
              <a:r>
                <a:rPr lang="zh-CN" altLang="en-US" sz="1600" b="1" dirty="0">
                  <a:latin typeface="微软雅黑" panose="020B0503020204020204" pitchFamily="34" charset="-122"/>
                  <a:ea typeface="微软雅黑" panose="020B0503020204020204" pitchFamily="34" charset="-122"/>
                </a:rPr>
                <a:t>脂肪酸</a:t>
              </a:r>
              <a:endParaRPr lang="en-US" altLang="zh-CN" sz="1600" b="1" dirty="0">
                <a:solidFill>
                  <a:srgbClr val="1A1615"/>
                </a:solidFill>
                <a:latin typeface="微软雅黑" panose="020B0503020204020204" pitchFamily="34" charset="-122"/>
                <a:ea typeface="微软雅黑" panose="020B0503020204020204" pitchFamily="34" charset="-122"/>
                <a:cs typeface="Arial" panose="020B0604020202020204" pitchFamily="34" charset="0"/>
                <a:sym typeface="思源黑体 CN Regular" panose="020B0500000000000000" pitchFamily="34" charset="-122"/>
              </a:endParaRPr>
            </a:p>
          </p:txBody>
        </p:sp>
        <p:sp>
          <p:nvSpPr>
            <p:cNvPr id="71" name="矩形 70">
              <a:extLst>
                <a:ext uri="{FF2B5EF4-FFF2-40B4-BE49-F238E27FC236}">
                  <a16:creationId xmlns:a16="http://schemas.microsoft.com/office/drawing/2014/main" id="{38681AC7-ECB8-1CEE-0886-36F3B07057B2}"/>
                </a:ext>
              </a:extLst>
            </p:cNvPr>
            <p:cNvSpPr/>
            <p:nvPr/>
          </p:nvSpPr>
          <p:spPr>
            <a:xfrm>
              <a:off x="546887" y="2752471"/>
              <a:ext cx="544617" cy="59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72" name="矩形 71">
              <a:extLst>
                <a:ext uri="{FF2B5EF4-FFF2-40B4-BE49-F238E27FC236}">
                  <a16:creationId xmlns:a16="http://schemas.microsoft.com/office/drawing/2014/main" id="{06A123D3-7E9C-8A5F-1332-2E7F9FE409D4}"/>
                </a:ext>
              </a:extLst>
            </p:cNvPr>
            <p:cNvSpPr/>
            <p:nvPr/>
          </p:nvSpPr>
          <p:spPr>
            <a:xfrm>
              <a:off x="513448" y="2863435"/>
              <a:ext cx="611493" cy="461665"/>
            </a:xfrm>
            <a:prstGeom prst="rect">
              <a:avLst/>
            </a:prstGeom>
          </p:spPr>
          <p:txBody>
            <a:bodyPr wrap="square">
              <a:spAutoFit/>
            </a:bodyPr>
            <a:lstStyle/>
            <a:p>
              <a:pPr algn="ctr"/>
              <a:r>
                <a:rPr lang="en-US" altLang="zh-CN" sz="2400" b="1" dirty="0">
                  <a:solidFill>
                    <a:schemeClr val="bg1"/>
                  </a:solidFill>
                  <a:latin typeface="思源黑体 CN Regular" panose="020B0500000000000000" pitchFamily="34" charset="-122"/>
                  <a:ea typeface="思源黑体 CN Regular" panose="020B0500000000000000" pitchFamily="34" charset="-122"/>
                  <a:cs typeface="Arial" panose="020B0604020202020204" pitchFamily="34" charset="0"/>
                  <a:sym typeface="思源黑体 CN Regular" panose="020B0500000000000000" pitchFamily="34" charset="-122"/>
                </a:rPr>
                <a:t>1</a:t>
              </a:r>
            </a:p>
          </p:txBody>
        </p:sp>
      </p:grpSp>
      <p:sp>
        <p:nvSpPr>
          <p:cNvPr id="73" name="文本框 72">
            <a:extLst>
              <a:ext uri="{FF2B5EF4-FFF2-40B4-BE49-F238E27FC236}">
                <a16:creationId xmlns:a16="http://schemas.microsoft.com/office/drawing/2014/main" id="{5813AEDB-6FB8-6786-7F42-C6D23B97E4D5}"/>
              </a:ext>
            </a:extLst>
          </p:cNvPr>
          <p:cNvSpPr txBox="1"/>
          <p:nvPr/>
        </p:nvSpPr>
        <p:spPr>
          <a:xfrm>
            <a:off x="0" y="6519726"/>
            <a:ext cx="12192000" cy="33855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rPr>
              <a:t>[1]</a:t>
            </a:r>
            <a:r>
              <a:rPr lang="zh-CN" altLang="en-US" sz="800" dirty="0">
                <a:latin typeface="微软雅黑" panose="020B0503020204020204" pitchFamily="34" charset="-122"/>
                <a:ea typeface="微软雅黑" panose="020B0503020204020204" pitchFamily="34" charset="-122"/>
              </a:rPr>
              <a:t>国家心血管病专家委员会心血管代谢医学专业委员会</a:t>
            </a:r>
            <a:r>
              <a:rPr lang="en-US" altLang="zh-CN" sz="800" dirty="0">
                <a:latin typeface="微软雅黑" panose="020B0503020204020204" pitchFamily="34" charset="-122"/>
                <a:ea typeface="微软雅黑" panose="020B0503020204020204" pitchFamily="34" charset="-122"/>
              </a:rPr>
              <a:t>. Omega-3 </a:t>
            </a:r>
            <a:r>
              <a:rPr lang="zh-CN" altLang="en-US" sz="800" dirty="0">
                <a:latin typeface="微软雅黑" panose="020B0503020204020204" pitchFamily="34" charset="-122"/>
                <a:ea typeface="微软雅黑" panose="020B0503020204020204" pitchFamily="34" charset="-122"/>
              </a:rPr>
              <a:t>脂肪酸在心血管疾病防治中的作用中国专家共识 </a:t>
            </a:r>
            <a:r>
              <a:rPr lang="en-US" altLang="zh-CN" sz="800" dirty="0">
                <a:latin typeface="微软雅黑" panose="020B0503020204020204" pitchFamily="34" charset="-122"/>
                <a:ea typeface="微软雅黑" panose="020B0503020204020204" pitchFamily="34" charset="-122"/>
              </a:rPr>
              <a:t>[J]. </a:t>
            </a:r>
            <a:r>
              <a:rPr lang="zh-CN" altLang="en-US" sz="800" dirty="0">
                <a:latin typeface="微软雅黑" panose="020B0503020204020204" pitchFamily="34" charset="-122"/>
                <a:ea typeface="微软雅黑" panose="020B0503020204020204" pitchFamily="34" charset="-122"/>
              </a:rPr>
              <a:t>中国循环杂志，</a:t>
            </a:r>
            <a:r>
              <a:rPr lang="en-US" altLang="zh-CN" sz="800" dirty="0">
                <a:latin typeface="微软雅黑" panose="020B0503020204020204" pitchFamily="34" charset="-122"/>
                <a:ea typeface="微软雅黑" panose="020B0503020204020204" pitchFamily="34" charset="-122"/>
              </a:rPr>
              <a:t>2023,38 (2):116-130.</a:t>
            </a:r>
            <a:endParaRPr lang="zh-CN" altLang="en-US" sz="800" dirty="0">
              <a:latin typeface="微软雅黑" panose="020B0503020204020204" pitchFamily="34" charset="-122"/>
              <a:ea typeface="微软雅黑" panose="020B0503020204020204" pitchFamily="34" charset="-122"/>
            </a:endParaRPr>
          </a:p>
          <a:p>
            <a:r>
              <a:rPr lang="en-US" altLang="zh-CN" sz="800" dirty="0">
                <a:latin typeface="微软雅黑" panose="020B0503020204020204" pitchFamily="34" charset="-122"/>
                <a:ea typeface="微软雅黑" panose="020B0503020204020204" pitchFamily="34" charset="-122"/>
              </a:rPr>
              <a:t>[2] OPPEDISANO F, MACRÌ R, GLIOZZI M, et al. The Anti-Inflammatory and Antioxidant Properties of n-3 PUFAs: Their Role in Cardiovascular Protection[J]. Biomedicines, 2020, 8(9):306.</a:t>
            </a:r>
            <a:endParaRPr lang="zh-CN" altLang="en-US" sz="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2391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71&quot;:[76235679947]}"/>
  <p:tag name="COMMONDATA" val="eyJoZGlkIjoiYmM0NjBmZDYyMjllOWZlMzhlNjExOTllMTc3NDQyNDEifQ=="/>
</p:tagLst>
</file>

<file path=ppt/tags/tag2.xml><?xml version="1.0" encoding="utf-8"?>
<p:tagLst xmlns:a="http://schemas.openxmlformats.org/drawingml/2006/main" xmlns:r="http://schemas.openxmlformats.org/officeDocument/2006/relationships" xmlns:p="http://schemas.openxmlformats.org/presentationml/2006/main">
  <p:tag name="RESOURCE_RECORD_KEY" val="{&quot;71&quot;:[76235680061]}"/>
</p:tagLst>
</file>

<file path=ppt/theme/theme1.xml><?xml version="1.0" encoding="utf-8"?>
<a:theme xmlns:a="http://schemas.openxmlformats.org/drawingml/2006/main" name="Office 主题​​">
  <a:themeElements>
    <a:clrScheme name="">
      <a:dk1>
        <a:srgbClr val="000000"/>
      </a:dk1>
      <a:lt1>
        <a:srgbClr val="FFFFFF"/>
      </a:lt1>
      <a:dk2>
        <a:srgbClr val="062440"/>
      </a:dk2>
      <a:lt2>
        <a:srgbClr val="E8F2FC"/>
      </a:lt2>
      <a:accent1>
        <a:srgbClr val="1470C3"/>
      </a:accent1>
      <a:accent2>
        <a:srgbClr val="695FEB"/>
      </a:accent2>
      <a:accent3>
        <a:srgbClr val="5B9CC4"/>
      </a:accent3>
      <a:accent4>
        <a:srgbClr val="8697AC"/>
      </a:accent4>
      <a:accent5>
        <a:srgbClr val="EABE1E"/>
      </a:accent5>
      <a:accent6>
        <a:srgbClr val="ED2336"/>
      </a:accent6>
      <a:hlink>
        <a:srgbClr val="304FFE"/>
      </a:hlink>
      <a:folHlink>
        <a:srgbClr val="49206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62440"/>
      </a:dk2>
      <a:lt2>
        <a:srgbClr val="E8F2FC"/>
      </a:lt2>
      <a:accent1>
        <a:srgbClr val="1470C3"/>
      </a:accent1>
      <a:accent2>
        <a:srgbClr val="695FEB"/>
      </a:accent2>
      <a:accent3>
        <a:srgbClr val="5B9CC4"/>
      </a:accent3>
      <a:accent4>
        <a:srgbClr val="8697AC"/>
      </a:accent4>
      <a:accent5>
        <a:srgbClr val="EABE1E"/>
      </a:accent5>
      <a:accent6>
        <a:srgbClr val="ED2336"/>
      </a:accent6>
      <a:hlink>
        <a:srgbClr val="304FFE"/>
      </a:hlink>
      <a:folHlink>
        <a:srgbClr val="49206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
      <a:dk1>
        <a:srgbClr val="000000"/>
      </a:dk1>
      <a:lt1>
        <a:srgbClr val="FFFFFF"/>
      </a:lt1>
      <a:dk2>
        <a:srgbClr val="062440"/>
      </a:dk2>
      <a:lt2>
        <a:srgbClr val="E8F2FC"/>
      </a:lt2>
      <a:accent1>
        <a:srgbClr val="1470C3"/>
      </a:accent1>
      <a:accent2>
        <a:srgbClr val="695FEB"/>
      </a:accent2>
      <a:accent3>
        <a:srgbClr val="5B9CC4"/>
      </a:accent3>
      <a:accent4>
        <a:srgbClr val="8697AC"/>
      </a:accent4>
      <a:accent5>
        <a:srgbClr val="EABE1E"/>
      </a:accent5>
      <a:accent6>
        <a:srgbClr val="ED2336"/>
      </a:accent6>
      <a:hlink>
        <a:srgbClr val="304FFE"/>
      </a:hlink>
      <a:folHlink>
        <a:srgbClr val="49206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
      <a:dk1>
        <a:srgbClr val="000000"/>
      </a:dk1>
      <a:lt1>
        <a:srgbClr val="FFFFFF"/>
      </a:lt1>
      <a:dk2>
        <a:srgbClr val="0B284E"/>
      </a:dk2>
      <a:lt2>
        <a:srgbClr val="F3F7FD"/>
      </a:lt2>
      <a:accent1>
        <a:srgbClr val="007ADD"/>
      </a:accent1>
      <a:accent2>
        <a:srgbClr val="444758"/>
      </a:accent2>
      <a:accent3>
        <a:srgbClr val="007ADD"/>
      </a:accent3>
      <a:accent4>
        <a:srgbClr val="444758"/>
      </a:accent4>
      <a:accent5>
        <a:srgbClr val="007ADD"/>
      </a:accent5>
      <a:accent6>
        <a:srgbClr val="444758"/>
      </a:accent6>
      <a:hlink>
        <a:srgbClr val="5FCBFB"/>
      </a:hlink>
      <a:folHlink>
        <a:srgbClr val="B759BC"/>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2346</TotalTime>
  <Words>3602</Words>
  <Application>Microsoft Office PowerPoint</Application>
  <PresentationFormat>宽屏</PresentationFormat>
  <Paragraphs>208</Paragraphs>
  <Slides>10</Slides>
  <Notes>1</Notes>
  <HiddenSlides>0</HiddenSlides>
  <MMClips>0</MMClips>
  <ScaleCrop>false</ScaleCrop>
  <HeadingPairs>
    <vt:vector size="6" baseType="variant">
      <vt:variant>
        <vt:lpstr>已用的字体</vt:lpstr>
      </vt:variant>
      <vt:variant>
        <vt:i4>6</vt:i4>
      </vt:variant>
      <vt:variant>
        <vt:lpstr>主题</vt:lpstr>
      </vt:variant>
      <vt:variant>
        <vt:i4>4</vt:i4>
      </vt:variant>
      <vt:variant>
        <vt:lpstr>幻灯片标题</vt:lpstr>
      </vt:variant>
      <vt:variant>
        <vt:i4>10</vt:i4>
      </vt:variant>
    </vt:vector>
  </HeadingPairs>
  <TitlesOfParts>
    <vt:vector size="20" baseType="lpstr">
      <vt:lpstr>思源黑体 CN Regular</vt:lpstr>
      <vt:lpstr>思源宋体 CN</vt:lpstr>
      <vt:lpstr>微软雅黑</vt:lpstr>
      <vt:lpstr>黑体</vt:lpstr>
      <vt:lpstr>等线</vt:lpstr>
      <vt:lpstr>Wingdings</vt:lpstr>
      <vt:lpstr>Office 主题​​</vt:lpstr>
      <vt:lpstr>1_Office 主题​​</vt:lpstr>
      <vt:lpstr>5_Office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Liz L</dc:creator>
  <cp:lastModifiedBy>ln</cp:lastModifiedBy>
  <cp:revision>187</cp:revision>
  <dcterms:created xsi:type="dcterms:W3CDTF">2025-07-11T02:38:04Z</dcterms:created>
  <dcterms:modified xsi:type="dcterms:W3CDTF">2026-06-04T08:58:45Z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9444A4A747F44AFCBC134B51FB1DEB2D_12</vt:lpwstr>
  </property>
  <property fmtid="{D5CDD505-2E9C-101B-9397-08002B2CF9AE}" pid="3" name="KSOProductBuildVer">
    <vt:lpwstr>2052-12.1.0.17827</vt:lpwstr>
  </property>
</Properties>
</file>