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11090396" r:id="rId2"/>
    <p:sldId id="266" r:id="rId3"/>
    <p:sldId id="11090398" r:id="rId4"/>
    <p:sldId id="11090400" r:id="rId5"/>
    <p:sldId id="11090401" r:id="rId6"/>
    <p:sldId id="11090402" r:id="rId7"/>
    <p:sldId id="11090403" r:id="rId8"/>
    <p:sldId id="11090404" r:id="rId9"/>
    <p:sldId id="11090405" r:id="rId10"/>
    <p:sldId id="11090406" r:id="rId11"/>
  </p:sldIdLst>
  <p:sldSz cx="12192000" cy="6858000"/>
  <p:notesSz cx="6858000" cy="9144000"/>
  <p:custDataLst>
    <p:tags r:id="rId1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829B"/>
    <a:srgbClr val="DCECF0"/>
    <a:srgbClr val="89C0CD"/>
    <a:srgbClr val="FFC004"/>
    <a:srgbClr val="FEC000"/>
    <a:srgbClr val="FFC000"/>
    <a:srgbClr val="FFDF7F"/>
    <a:srgbClr val="FAA062"/>
    <a:srgbClr val="44AAC7"/>
    <a:srgbClr val="DDB7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FD0F851-EC5A-4D38-B0AD-8093EC10F338}" styleName="浅色样式 1 - 强调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8" autoAdjust="0"/>
    <p:restoredTop sz="94660"/>
  </p:normalViewPr>
  <p:slideViewPr>
    <p:cSldViewPr snapToGrid="0" showGuides="1">
      <p:cViewPr varScale="1">
        <p:scale>
          <a:sx n="118" d="100"/>
          <a:sy n="118" d="100"/>
        </p:scale>
        <p:origin x="512" y="192"/>
      </p:cViewPr>
      <p:guideLst>
        <p:guide orient="horz" pos="2159"/>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1D6457D8-62AB-4E35-9552-94A87CF4B8B7}" type="datetimeFigureOut">
              <a:rPr lang="zh-CN" altLang="en-US" smtClean="0"/>
              <a:t>2026/6/3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4E35FEA-C027-492D-B19F-EC07B38CAA5F}"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思源宋体 CN" panose="02020400000000000000" pitchFamily="18" charset="-122"/>
                <a:ea typeface="思源宋体 CN" panose="02020400000000000000" pitchFamily="18" charset="-122"/>
              </a:defRPr>
            </a:lvl1pPr>
          </a:lstStyle>
          <a:p>
            <a:fld id="{1D6457D8-62AB-4E35-9552-94A87CF4B8B7}" type="datetimeFigureOut">
              <a:rPr lang="zh-CN" altLang="en-US" smtClean="0"/>
              <a:t>2026/6/3</a:t>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思源宋体 CN" panose="02020400000000000000" pitchFamily="18" charset="-122"/>
                <a:ea typeface="思源宋体 CN" panose="02020400000000000000" pitchFamily="18" charset="-122"/>
              </a:defRPr>
            </a:lvl1pPr>
          </a:lstStyle>
          <a:p>
            <a:endParaRPr lang="zh-CN" altLang="en-US" dirty="0"/>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思源宋体 CN" panose="02020400000000000000" pitchFamily="18" charset="-122"/>
                <a:ea typeface="思源宋体 CN" panose="02020400000000000000" pitchFamily="18" charset="-122"/>
              </a:defRPr>
            </a:lvl1pPr>
          </a:lstStyle>
          <a:p>
            <a:fld id="{04E35FEA-C027-492D-B19F-EC07B38CAA5F}" type="slidenum">
              <a:rPr lang="zh-CN" altLang="en-US" smtClean="0"/>
              <a:t>‹#›</a:t>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0" advTm="0"/>
    </mc:Choice>
    <mc:Fallback xmlns="">
      <p:transition advTm="0"/>
    </mc:Fallback>
  </mc:AlternateContent>
  <p:txStyles>
    <p:titleStyle>
      <a:lvl1pPr algn="l" defTabSz="914400" rtl="0" eaLnBrk="1" latinLnBrk="0" hangingPunct="1">
        <a:lnSpc>
          <a:spcPct val="90000"/>
        </a:lnSpc>
        <a:spcBef>
          <a:spcPct val="0"/>
        </a:spcBef>
        <a:buNone/>
        <a:defRPr sz="4400" kern="1200">
          <a:solidFill>
            <a:schemeClr val="tx1"/>
          </a:solidFill>
          <a:latin typeface="思源宋体 CN" panose="02020400000000000000" pitchFamily="18" charset="-122"/>
          <a:ea typeface="思源宋体 CN" panose="02020400000000000000" pitchFamily="18"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思源宋体 CN" panose="02020400000000000000" pitchFamily="18" charset="-122"/>
          <a:ea typeface="思源宋体 CN" panose="02020400000000000000"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思源宋体 CN" panose="02020400000000000000" pitchFamily="18" charset="-122"/>
          <a:ea typeface="思源宋体 CN" panose="02020400000000000000" pitchFamily="18"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思源宋体 CN" panose="02020400000000000000" pitchFamily="18" charset="-122"/>
          <a:ea typeface="思源宋体 CN" panose="02020400000000000000" pitchFamily="18"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思源宋体 CN" panose="02020400000000000000" pitchFamily="18" charset="-122"/>
          <a:ea typeface="思源宋体 CN" panose="02020400000000000000" pitchFamily="18"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思源宋体 CN" panose="02020400000000000000" pitchFamily="18" charset="-122"/>
          <a:ea typeface="思源宋体 CN" panose="02020400000000000000" pitchFamily="18"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nhc.gov.cn/yzygj/c100068/202012/b4305ace9e14440792eb76d29602c88a.shtml"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3829B"/>
        </a:solidFill>
        <a:effectLst/>
      </p:bgPr>
    </p:bg>
    <p:spTree>
      <p:nvGrpSpPr>
        <p:cNvPr id="1" name=""/>
        <p:cNvGrpSpPr/>
        <p:nvPr/>
      </p:nvGrpSpPr>
      <p:grpSpPr>
        <a:xfrm>
          <a:off x="0" y="0"/>
          <a:ext cx="0" cy="0"/>
          <a:chOff x="0" y="0"/>
          <a:chExt cx="0" cy="0"/>
        </a:xfrm>
      </p:grpSpPr>
      <p:pic>
        <p:nvPicPr>
          <p:cNvPr id="15" name="图片 14"/>
          <p:cNvPicPr>
            <a:picLocks noChangeAspect="1"/>
          </p:cNvPicPr>
          <p:nvPr/>
        </p:nvPicPr>
        <p:blipFill>
          <a:blip r:embed="rId2"/>
          <a:stretch>
            <a:fillRect/>
          </a:stretch>
        </p:blipFill>
        <p:spPr>
          <a:xfrm>
            <a:off x="-247650" y="-1"/>
            <a:ext cx="12423121" cy="6925059"/>
          </a:xfrm>
          <a:prstGeom prst="rect">
            <a:avLst/>
          </a:prstGeom>
        </p:spPr>
      </p:pic>
      <p:sp>
        <p:nvSpPr>
          <p:cNvPr id="6" name="_3"/>
          <p:cNvSpPr/>
          <p:nvPr/>
        </p:nvSpPr>
        <p:spPr>
          <a:xfrm>
            <a:off x="-75923" y="2611385"/>
            <a:ext cx="7216423" cy="769441"/>
          </a:xfrm>
          <a:prstGeom prst="rect">
            <a:avLst/>
          </a:prstGeom>
          <a:effectLst/>
        </p:spPr>
        <p:txBody>
          <a:bodyPr wrap="square">
            <a:spAutoFit/>
          </a:bodyPr>
          <a:lstStyle/>
          <a:p>
            <a:pPr lvl="0" algn="ctr">
              <a:defRPr/>
            </a:pPr>
            <a:r>
              <a:rPr lang="zh-CN" altLang="en-US" sz="4400" b="1" dirty="0">
                <a:effectLst>
                  <a:glow>
                    <a:prstClr val="white"/>
                  </a:glow>
                </a:effectLst>
                <a:latin typeface="Microsoft YaHei" panose="020B0503020204020204" pitchFamily="34" charset="-122"/>
                <a:ea typeface="Microsoft YaHei" panose="020B0503020204020204" pitchFamily="34" charset="-122"/>
              </a:rPr>
              <a:t>重酒石酸利斯的明口服溶液</a:t>
            </a:r>
          </a:p>
        </p:txBody>
      </p:sp>
      <p:sp>
        <p:nvSpPr>
          <p:cNvPr id="9" name="圆角矩形 21"/>
          <p:cNvSpPr/>
          <p:nvPr/>
        </p:nvSpPr>
        <p:spPr>
          <a:xfrm>
            <a:off x="1628408" y="4918942"/>
            <a:ext cx="3807759" cy="468000"/>
          </a:xfrm>
          <a:prstGeom prst="roundRect">
            <a:avLst>
              <a:gd name="adj" fmla="val 50000"/>
            </a:avLst>
          </a:prstGeom>
          <a:solidFill>
            <a:srgbClr val="FFC000"/>
          </a:soli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i="0" u="none" strike="noStrike" kern="0" cap="none" spc="0" normalizeH="0" baseline="0" noProof="0" dirty="0">
                <a:ln>
                  <a:noFill/>
                </a:ln>
                <a:solidFill>
                  <a:prstClr val="white"/>
                </a:solidFill>
                <a:effectLst/>
                <a:uLnTx/>
                <a:uFillTx/>
                <a:latin typeface="Microsoft YaHei" panose="020B0503020204020204" pitchFamily="34" charset="-122"/>
                <a:ea typeface="Microsoft YaHei" panose="020B0503020204020204" pitchFamily="34" charset="-122"/>
                <a:sym typeface="思源黑体 CN Bold" panose="020B0800000000000000" pitchFamily="34" charset="-122"/>
              </a:rPr>
              <a:t>北京双鹭药业股份有限公司</a:t>
            </a:r>
          </a:p>
        </p:txBody>
      </p:sp>
      <p:sp>
        <p:nvSpPr>
          <p:cNvPr id="18" name="文本框 17">
            <a:extLst>
              <a:ext uri="{FF2B5EF4-FFF2-40B4-BE49-F238E27FC236}">
                <a16:creationId xmlns:a16="http://schemas.microsoft.com/office/drawing/2014/main" id="{D217ECA7-73A7-2783-6962-6960752163B9}"/>
              </a:ext>
            </a:extLst>
          </p:cNvPr>
          <p:cNvSpPr txBox="1"/>
          <p:nvPr/>
        </p:nvSpPr>
        <p:spPr>
          <a:xfrm>
            <a:off x="647204" y="3815031"/>
            <a:ext cx="5770171" cy="369332"/>
          </a:xfrm>
          <a:prstGeom prst="rect">
            <a:avLst/>
          </a:prstGeom>
          <a:noFill/>
        </p:spPr>
        <p:txBody>
          <a:bodyPr wrap="square" rtlCol="0">
            <a:spAutoFit/>
          </a:bodyPr>
          <a:lstStyle/>
          <a:p>
            <a:pPr algn="ctr"/>
            <a:r>
              <a:rPr lang="zh-CN" altLang="en-US" spc="600" dirty="0">
                <a:latin typeface="思源黑体" panose="020B0500000000000000" pitchFamily="34" charset="-122"/>
                <a:ea typeface="思源黑体" panose="020B0500000000000000" pitchFamily="34" charset="-122"/>
              </a:rPr>
              <a:t>感谢专家评审</a:t>
            </a:r>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a:extLst>
              <a:ext uri="{FF2B5EF4-FFF2-40B4-BE49-F238E27FC236}">
                <a16:creationId xmlns:a16="http://schemas.microsoft.com/office/drawing/2014/main" id="{C521B589-8B2B-9CD7-1258-3C5BD4AF3115}"/>
              </a:ext>
            </a:extLst>
          </p:cNvPr>
          <p:cNvSpPr txBox="1"/>
          <p:nvPr/>
        </p:nvSpPr>
        <p:spPr>
          <a:xfrm>
            <a:off x="512783" y="188307"/>
            <a:ext cx="8171180" cy="655320"/>
          </a:xfrm>
          <a:prstGeom prst="roundRect">
            <a:avLst>
              <a:gd name="adj" fmla="val 13854"/>
            </a:avLst>
          </a:prstGeom>
          <a:gradFill>
            <a:gsLst>
              <a:gs pos="0">
                <a:schemeClr val="bg1">
                  <a:lumMod val="95000"/>
                </a:schemeClr>
              </a:gs>
              <a:gs pos="80000">
                <a:schemeClr val="bg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5" name="组合 4">
            <a:extLst>
              <a:ext uri="{FF2B5EF4-FFF2-40B4-BE49-F238E27FC236}">
                <a16:creationId xmlns:a16="http://schemas.microsoft.com/office/drawing/2014/main" id="{CD80F04A-1060-439D-8B92-B23CA989B69C}"/>
              </a:ext>
            </a:extLst>
          </p:cNvPr>
          <p:cNvGrpSpPr/>
          <p:nvPr/>
        </p:nvGrpSpPr>
        <p:grpSpPr>
          <a:xfrm>
            <a:off x="251173" y="254357"/>
            <a:ext cx="2968277" cy="523221"/>
            <a:chOff x="298798" y="435332"/>
            <a:chExt cx="2968277" cy="523221"/>
          </a:xfrm>
        </p:grpSpPr>
        <p:grpSp>
          <p:nvGrpSpPr>
            <p:cNvPr id="6" name="组合 5">
              <a:extLst>
                <a:ext uri="{FF2B5EF4-FFF2-40B4-BE49-F238E27FC236}">
                  <a16:creationId xmlns:a16="http://schemas.microsoft.com/office/drawing/2014/main" id="{BDCF4E78-D662-D841-0A44-F9A6C6F39F8A}"/>
                </a:ext>
              </a:extLst>
            </p:cNvPr>
            <p:cNvGrpSpPr/>
            <p:nvPr/>
          </p:nvGrpSpPr>
          <p:grpSpPr>
            <a:xfrm>
              <a:off x="298798" y="435332"/>
              <a:ext cx="523221" cy="523221"/>
              <a:chOff x="794098" y="631911"/>
              <a:chExt cx="2040076" cy="2040076"/>
            </a:xfrm>
          </p:grpSpPr>
          <p:sp>
            <p:nvSpPr>
              <p:cNvPr id="8" name="泪滴形 4">
                <a:extLst>
                  <a:ext uri="{FF2B5EF4-FFF2-40B4-BE49-F238E27FC236}">
                    <a16:creationId xmlns:a16="http://schemas.microsoft.com/office/drawing/2014/main" id="{066344E8-9AD0-7EF2-D42B-645CCAD22AA9}"/>
                  </a:ext>
                </a:extLst>
              </p:cNvPr>
              <p:cNvSpPr/>
              <p:nvPr/>
            </p:nvSpPr>
            <p:spPr>
              <a:xfrm>
                <a:off x="794098" y="631911"/>
                <a:ext cx="2040076" cy="2040076"/>
              </a:xfrm>
              <a:prstGeom prst="teardrop">
                <a:avLst/>
              </a:prstGeom>
              <a:solidFill>
                <a:srgbClr val="13829B"/>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9" name="椭圆 8">
                <a:extLst>
                  <a:ext uri="{FF2B5EF4-FFF2-40B4-BE49-F238E27FC236}">
                    <a16:creationId xmlns:a16="http://schemas.microsoft.com/office/drawing/2014/main" id="{A859AC95-0BA5-8222-6F43-A208055EFD50}"/>
                  </a:ext>
                </a:extLst>
              </p:cNvPr>
              <p:cNvSpPr/>
              <p:nvPr/>
            </p:nvSpPr>
            <p:spPr>
              <a:xfrm>
                <a:off x="1144383" y="982196"/>
                <a:ext cx="1339503" cy="1339503"/>
              </a:xfrm>
              <a:prstGeom prst="ellipse">
                <a:avLst/>
              </a:prstGeom>
              <a:solidFill>
                <a:srgbClr val="FFC000"/>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10" name="椭圆 9">
                <a:extLst>
                  <a:ext uri="{FF2B5EF4-FFF2-40B4-BE49-F238E27FC236}">
                    <a16:creationId xmlns:a16="http://schemas.microsoft.com/office/drawing/2014/main" id="{B6D7E5B3-21F7-A103-55B2-7738441CF956}"/>
                  </a:ext>
                </a:extLst>
              </p:cNvPr>
              <p:cNvSpPr/>
              <p:nvPr/>
            </p:nvSpPr>
            <p:spPr>
              <a:xfrm>
                <a:off x="1427385" y="1265198"/>
                <a:ext cx="773502" cy="773502"/>
              </a:xfrm>
              <a:prstGeom prst="ellipse">
                <a:avLst/>
              </a:prstGeom>
              <a:solidFill>
                <a:schemeClr val="bg1"/>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grpSp>
        <p:sp>
          <p:nvSpPr>
            <p:cNvPr id="7" name="文本框 6">
              <a:extLst>
                <a:ext uri="{FF2B5EF4-FFF2-40B4-BE49-F238E27FC236}">
                  <a16:creationId xmlns:a16="http://schemas.microsoft.com/office/drawing/2014/main" id="{5C89EE75-137D-6514-4813-F3AB49886966}"/>
                </a:ext>
              </a:extLst>
            </p:cNvPr>
            <p:cNvSpPr txBox="1"/>
            <p:nvPr/>
          </p:nvSpPr>
          <p:spPr>
            <a:xfrm>
              <a:off x="871538" y="435332"/>
              <a:ext cx="2395537"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公平性</a:t>
              </a:r>
            </a:p>
          </p:txBody>
        </p:sp>
      </p:grpSp>
      <p:sp>
        <p:nvSpPr>
          <p:cNvPr id="2" name="AutoShape 7">
            <a:extLst>
              <a:ext uri="{FF2B5EF4-FFF2-40B4-BE49-F238E27FC236}">
                <a16:creationId xmlns:a16="http://schemas.microsoft.com/office/drawing/2014/main" id="{0942E7B7-DACB-225B-CEDD-4CFFA593F006}"/>
              </a:ext>
            </a:extLst>
          </p:cNvPr>
          <p:cNvSpPr/>
          <p:nvPr/>
        </p:nvSpPr>
        <p:spPr>
          <a:xfrm>
            <a:off x="508000" y="1143000"/>
            <a:ext cx="2540000" cy="571500"/>
          </a:xfrm>
          <a:prstGeom prst="roundRect">
            <a:avLst>
              <a:gd name="adj" fmla="val 14285"/>
            </a:avLst>
          </a:prstGeom>
          <a:solidFill>
            <a:srgbClr val="13829B">
              <a:alpha val="100000"/>
            </a:srgbClr>
          </a:solidFill>
          <a:ln w="25400" cap="flat" cmpd="sng">
            <a:noFill/>
            <a:prstDash val="solid"/>
            <a:round/>
          </a:ln>
          <a:effectLst>
            <a:outerShdw blurRad="190500" algn="ctr" rotWithShape="0">
              <a:srgbClr val="13829B">
                <a:alpha val="40000"/>
              </a:srgbClr>
            </a:outerShdw>
          </a:effectLst>
        </p:spPr>
        <p:txBody>
          <a:bodyPr vert="horz" wrap="square" lIns="63500" tIns="63500" rIns="63500" bIns="63500" rtlCol="0" anchor="ctr"/>
          <a:lstStyle/>
          <a:p>
            <a:pPr algn="ctr">
              <a:defRPr/>
            </a:pPr>
            <a:endParaRPr/>
          </a:p>
        </p:txBody>
      </p:sp>
      <p:sp>
        <p:nvSpPr>
          <p:cNvPr id="3" name="AutoShape 8">
            <a:extLst>
              <a:ext uri="{FF2B5EF4-FFF2-40B4-BE49-F238E27FC236}">
                <a16:creationId xmlns:a16="http://schemas.microsoft.com/office/drawing/2014/main" id="{35F0C36F-2D2D-FC4B-5498-A8646A5DD7D8}"/>
              </a:ext>
            </a:extLst>
          </p:cNvPr>
          <p:cNvSpPr/>
          <p:nvPr/>
        </p:nvSpPr>
        <p:spPr>
          <a:xfrm>
            <a:off x="635000" y="1270000"/>
            <a:ext cx="2286000" cy="355600"/>
          </a:xfrm>
          <a:prstGeom prst="rect">
            <a:avLst/>
          </a:prstGeom>
          <a:noFill/>
          <a:ln w="12700" cap="flat" cmpd="sng">
            <a:noFill/>
            <a:prstDash val="solid"/>
            <a:round/>
          </a:ln>
        </p:spPr>
        <p:txBody>
          <a:bodyPr vert="horz" wrap="square" lIns="63500" tIns="50800" rIns="63500" bIns="50800" rtlCol="0" anchor="ctr" anchorCtr="0"/>
          <a:lstStyle/>
          <a:p>
            <a:pPr marL="0" indent="0" algn="ctr">
              <a:lnSpc>
                <a:spcPct val="100000"/>
              </a:lnSpc>
              <a:defRPr/>
            </a:pPr>
            <a:r>
              <a:rPr lang="en-US" sz="1600" b="1" i="0" u="none" strike="noStrike">
                <a:solidFill>
                  <a:srgbClr val="FFFFFF"/>
                </a:solidFill>
                <a:latin typeface="Microsoft YaHei"/>
                <a:ea typeface="Microsoft YaHei"/>
                <a:cs typeface="Microsoft YaHei"/>
                <a:sym typeface="Microsoft YaHei"/>
              </a:rPr>
              <a:t>疾病对公共健康的影响</a:t>
            </a:r>
            <a:endParaRPr lang="en-US" sz="1100"/>
          </a:p>
        </p:txBody>
      </p:sp>
      <p:sp>
        <p:nvSpPr>
          <p:cNvPr id="11" name="AutoShape 9">
            <a:extLst>
              <a:ext uri="{FF2B5EF4-FFF2-40B4-BE49-F238E27FC236}">
                <a16:creationId xmlns:a16="http://schemas.microsoft.com/office/drawing/2014/main" id="{27DCAC75-C922-51CE-BBE4-770B26B975E1}"/>
              </a:ext>
            </a:extLst>
          </p:cNvPr>
          <p:cNvSpPr/>
          <p:nvPr/>
        </p:nvSpPr>
        <p:spPr>
          <a:xfrm>
            <a:off x="508000" y="1883233"/>
            <a:ext cx="2540000" cy="4786460"/>
          </a:xfrm>
          <a:prstGeom prst="roundRect">
            <a:avLst>
              <a:gd name="adj" fmla="val 5000"/>
            </a:avLst>
          </a:prstGeom>
          <a:solidFill>
            <a:srgbClr val="FFFFFF">
              <a:alpha val="100000"/>
            </a:srgbClr>
          </a:solidFill>
          <a:ln w="25400" cap="flat" cmpd="sng">
            <a:noFill/>
            <a:prstDash val="solid"/>
            <a:round/>
          </a:ln>
          <a:effectLst>
            <a:outerShdw blurRad="254000" algn="ctr" rotWithShape="0">
              <a:srgbClr val="000000">
                <a:alpha val="10000"/>
              </a:srgbClr>
            </a:outerShdw>
          </a:effectLst>
        </p:spPr>
        <p:txBody>
          <a:bodyPr vert="horz" wrap="square" lIns="63500" tIns="63500" rIns="63500" bIns="63500" rtlCol="0" anchor="ctr"/>
          <a:lstStyle/>
          <a:p>
            <a:pPr algn="ctr">
              <a:defRPr/>
            </a:pPr>
            <a:endParaRPr/>
          </a:p>
        </p:txBody>
      </p:sp>
      <p:sp>
        <p:nvSpPr>
          <p:cNvPr id="12" name="AutoShape 10">
            <a:extLst>
              <a:ext uri="{FF2B5EF4-FFF2-40B4-BE49-F238E27FC236}">
                <a16:creationId xmlns:a16="http://schemas.microsoft.com/office/drawing/2014/main" id="{C398EEA1-568E-CC16-4B50-B2C349A3E06B}"/>
              </a:ext>
            </a:extLst>
          </p:cNvPr>
          <p:cNvSpPr/>
          <p:nvPr/>
        </p:nvSpPr>
        <p:spPr>
          <a:xfrm>
            <a:off x="484416" y="1908633"/>
            <a:ext cx="2540000" cy="2984500"/>
          </a:xfrm>
          <a:prstGeom prst="rect">
            <a:avLst/>
          </a:prstGeom>
          <a:noFill/>
          <a:ln w="12700" cap="flat" cmpd="sng">
            <a:noFill/>
            <a:prstDash val="solid"/>
            <a:round/>
          </a:ln>
        </p:spPr>
        <p:txBody>
          <a:bodyPr vert="horz" wrap="square" lIns="101600" tIns="101600" rIns="101600" bIns="101600" rtlCol="0" anchor="t" anchorCtr="0"/>
          <a:lstStyle/>
          <a:p>
            <a:pPr marL="171450" indent="-171450" algn="just">
              <a:lnSpc>
                <a:spcPct val="116666"/>
              </a:lnSpc>
              <a:buFont typeface="Arial" panose="020B0604020202020204" pitchFamily="34" charset="0"/>
              <a:buChar char="•"/>
              <a:defRPr/>
            </a:pPr>
            <a:r>
              <a:rPr 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阿尔茨海默病多发于65岁以上老人，起病隐袭、呈进行性神经退行性病变，临床特征主要为认知障碍、精神行为异常和社会生活功能减退等，严重影响患者的生活质量，也带来了沉重的经济负担。</a:t>
            </a:r>
            <a:endParaRPr lang="en-US" sz="1400" dirty="0">
              <a:latin typeface="Microsoft YaHei" panose="020B0503020204020204" pitchFamily="34" charset="-122"/>
              <a:ea typeface="Microsoft YaHei" panose="020B0503020204020204" pitchFamily="34" charset="-122"/>
            </a:endParaRPr>
          </a:p>
          <a:p>
            <a:pPr marL="172800" indent="-172800" algn="just">
              <a:lnSpc>
                <a:spcPct val="116666"/>
              </a:lnSpc>
              <a:buFont typeface="Arial" panose="020B0604020202020204" pitchFamily="34" charset="0"/>
              <a:buChar char="•"/>
            </a:pPr>
            <a:r>
              <a:rPr 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利斯的明用于阿尔茨海默病痴呆的有效性、安全性已在国内外得到确证，可显著改善认知、日常活动能力及疾病严重性，是临床上重要的抗痴呆药物。</a:t>
            </a:r>
          </a:p>
        </p:txBody>
      </p:sp>
      <p:sp>
        <p:nvSpPr>
          <p:cNvPr id="13" name="AutoShape 11">
            <a:extLst>
              <a:ext uri="{FF2B5EF4-FFF2-40B4-BE49-F238E27FC236}">
                <a16:creationId xmlns:a16="http://schemas.microsoft.com/office/drawing/2014/main" id="{2D0B3CA1-B853-89A0-46C3-1C1E6EEDD576}"/>
              </a:ext>
            </a:extLst>
          </p:cNvPr>
          <p:cNvSpPr/>
          <p:nvPr/>
        </p:nvSpPr>
        <p:spPr>
          <a:xfrm>
            <a:off x="3429000" y="1143000"/>
            <a:ext cx="2540000" cy="571500"/>
          </a:xfrm>
          <a:prstGeom prst="roundRect">
            <a:avLst>
              <a:gd name="adj" fmla="val 14285"/>
            </a:avLst>
          </a:prstGeom>
          <a:solidFill>
            <a:srgbClr val="13829B">
              <a:alpha val="100000"/>
            </a:srgbClr>
          </a:solidFill>
          <a:ln w="25400" cap="flat" cmpd="sng">
            <a:noFill/>
            <a:prstDash val="solid"/>
            <a:round/>
          </a:ln>
          <a:effectLst>
            <a:outerShdw blurRad="190500" algn="ctr" rotWithShape="0">
              <a:srgbClr val="13829B">
                <a:alpha val="40000"/>
              </a:srgbClr>
            </a:outerShdw>
          </a:effectLst>
        </p:spPr>
        <p:txBody>
          <a:bodyPr vert="horz" wrap="square" lIns="63500" tIns="63500" rIns="63500" bIns="63500" rtlCol="0" anchor="ctr"/>
          <a:lstStyle/>
          <a:p>
            <a:pPr algn="ctr">
              <a:defRPr/>
            </a:pPr>
            <a:endParaRPr/>
          </a:p>
        </p:txBody>
      </p:sp>
      <p:sp>
        <p:nvSpPr>
          <p:cNvPr id="14" name="AutoShape 12">
            <a:extLst>
              <a:ext uri="{FF2B5EF4-FFF2-40B4-BE49-F238E27FC236}">
                <a16:creationId xmlns:a16="http://schemas.microsoft.com/office/drawing/2014/main" id="{E3F2FBA1-77FB-C7F0-6767-A3B14686A263}"/>
              </a:ext>
            </a:extLst>
          </p:cNvPr>
          <p:cNvSpPr/>
          <p:nvPr/>
        </p:nvSpPr>
        <p:spPr>
          <a:xfrm>
            <a:off x="3492500" y="1270000"/>
            <a:ext cx="2413000" cy="355600"/>
          </a:xfrm>
          <a:prstGeom prst="rect">
            <a:avLst/>
          </a:prstGeom>
          <a:noFill/>
          <a:ln w="12700" cap="flat" cmpd="sng">
            <a:noFill/>
            <a:prstDash val="solid"/>
            <a:round/>
          </a:ln>
        </p:spPr>
        <p:txBody>
          <a:bodyPr vert="horz" wrap="square" lIns="63500" tIns="50800" rIns="63500" bIns="50800" rtlCol="0" anchor="ctr" anchorCtr="0"/>
          <a:lstStyle/>
          <a:p>
            <a:pPr marL="0" indent="0" algn="ctr">
              <a:lnSpc>
                <a:spcPct val="100000"/>
              </a:lnSpc>
              <a:defRPr/>
            </a:pPr>
            <a:r>
              <a:rPr lang="en-US" sz="1600" b="1" i="0" u="none" strike="noStrike" dirty="0">
                <a:solidFill>
                  <a:srgbClr val="FFFFFF"/>
                </a:solidFill>
                <a:latin typeface="Microsoft YaHei"/>
                <a:ea typeface="Microsoft YaHei"/>
                <a:cs typeface="Microsoft YaHei"/>
                <a:sym typeface="Microsoft YaHei"/>
              </a:rPr>
              <a:t>契合医保“保基本”原则</a:t>
            </a:r>
            <a:endParaRPr lang="en-US" sz="1100" dirty="0"/>
          </a:p>
        </p:txBody>
      </p:sp>
      <p:sp>
        <p:nvSpPr>
          <p:cNvPr id="15" name="AutoShape 13">
            <a:extLst>
              <a:ext uri="{FF2B5EF4-FFF2-40B4-BE49-F238E27FC236}">
                <a16:creationId xmlns:a16="http://schemas.microsoft.com/office/drawing/2014/main" id="{01A06873-E37D-CBD5-21DF-39133E8D0994}"/>
              </a:ext>
            </a:extLst>
          </p:cNvPr>
          <p:cNvSpPr/>
          <p:nvPr/>
        </p:nvSpPr>
        <p:spPr>
          <a:xfrm>
            <a:off x="3429000" y="1883233"/>
            <a:ext cx="2540000" cy="4786460"/>
          </a:xfrm>
          <a:prstGeom prst="roundRect">
            <a:avLst>
              <a:gd name="adj" fmla="val 5000"/>
            </a:avLst>
          </a:prstGeom>
          <a:solidFill>
            <a:srgbClr val="FFFFFF">
              <a:alpha val="100000"/>
            </a:srgbClr>
          </a:solidFill>
          <a:ln w="25400" cap="flat" cmpd="sng">
            <a:noFill/>
            <a:prstDash val="solid"/>
            <a:round/>
          </a:ln>
          <a:effectLst>
            <a:outerShdw blurRad="254000" algn="ctr" rotWithShape="0">
              <a:srgbClr val="000000">
                <a:alpha val="10000"/>
              </a:srgbClr>
            </a:outerShdw>
          </a:effectLst>
        </p:spPr>
        <p:txBody>
          <a:bodyPr vert="horz" wrap="square" lIns="63500" tIns="63500" rIns="63500" bIns="63500" rtlCol="0" anchor="ctr"/>
          <a:lstStyle/>
          <a:p>
            <a:pPr algn="ctr">
              <a:defRPr/>
            </a:pPr>
            <a:endParaRPr/>
          </a:p>
        </p:txBody>
      </p:sp>
      <p:sp>
        <p:nvSpPr>
          <p:cNvPr id="16" name="AutoShape 14">
            <a:extLst>
              <a:ext uri="{FF2B5EF4-FFF2-40B4-BE49-F238E27FC236}">
                <a16:creationId xmlns:a16="http://schemas.microsoft.com/office/drawing/2014/main" id="{BF19C6A7-658A-323F-4C3E-F35D0C71D23E}"/>
              </a:ext>
            </a:extLst>
          </p:cNvPr>
          <p:cNvSpPr/>
          <p:nvPr/>
        </p:nvSpPr>
        <p:spPr>
          <a:xfrm>
            <a:off x="3414486" y="1908633"/>
            <a:ext cx="2540000" cy="1917700"/>
          </a:xfrm>
          <a:prstGeom prst="rect">
            <a:avLst/>
          </a:prstGeom>
          <a:noFill/>
          <a:ln w="12700" cap="flat" cmpd="sng">
            <a:noFill/>
            <a:prstDash val="solid"/>
            <a:round/>
          </a:ln>
        </p:spPr>
        <p:txBody>
          <a:bodyPr vert="horz" wrap="square" lIns="101600" tIns="101600" rIns="101600" bIns="101600" rtlCol="0" anchor="t" anchorCtr="0"/>
          <a:lstStyle/>
          <a:p>
            <a:pPr marL="172800" indent="-172800" algn="just">
              <a:lnSpc>
                <a:spcPct val="116666"/>
              </a:lnSpc>
              <a:buFont typeface="Arial" panose="020B0604020202020204" pitchFamily="34" charset="0"/>
              <a:buChar char="•"/>
              <a:defRPr/>
            </a:pPr>
            <a:r>
              <a:rPr 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利斯的明</a:t>
            </a:r>
            <a:r>
              <a:rPr lang="en-US" altLang="zh-CN"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a:t>
            </a:r>
            <a:r>
              <a:rPr 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卡巴拉汀是阿尔茨海默病推荐一线用药，其口服常释剂型已纳入医保。</a:t>
            </a:r>
            <a:endParaRPr lang="en-US" sz="1400" dirty="0">
              <a:latin typeface="Microsoft YaHei" panose="020B0503020204020204" pitchFamily="34" charset="-122"/>
              <a:ea typeface="Microsoft YaHei" panose="020B0503020204020204" pitchFamily="34" charset="-122"/>
              <a:sym typeface="Microsoft YaHei"/>
            </a:endParaRPr>
          </a:p>
          <a:p>
            <a:pPr marL="172800" indent="-172800" algn="just">
              <a:lnSpc>
                <a:spcPct val="116666"/>
              </a:lnSpc>
              <a:buFont typeface="Arial" panose="020B0604020202020204" pitchFamily="34" charset="0"/>
              <a:buChar char="•"/>
              <a:defRPr/>
            </a:pPr>
            <a:r>
              <a:rPr 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本品拟申报价格低于现有全国最低中标价，治疗费用更具经济性，可降低医疗成本、节省医保基金，体现公平可及，符合“保基本”原则。</a:t>
            </a:r>
          </a:p>
        </p:txBody>
      </p:sp>
      <p:sp>
        <p:nvSpPr>
          <p:cNvPr id="17" name="AutoShape 15">
            <a:extLst>
              <a:ext uri="{FF2B5EF4-FFF2-40B4-BE49-F238E27FC236}">
                <a16:creationId xmlns:a16="http://schemas.microsoft.com/office/drawing/2014/main" id="{78DF3011-B4D1-1E48-1FEC-870C0B409AC2}"/>
              </a:ext>
            </a:extLst>
          </p:cNvPr>
          <p:cNvSpPr/>
          <p:nvPr/>
        </p:nvSpPr>
        <p:spPr>
          <a:xfrm>
            <a:off x="6350000" y="1143000"/>
            <a:ext cx="2540000" cy="571500"/>
          </a:xfrm>
          <a:prstGeom prst="roundRect">
            <a:avLst>
              <a:gd name="adj" fmla="val 14285"/>
            </a:avLst>
          </a:prstGeom>
          <a:solidFill>
            <a:srgbClr val="13829B">
              <a:alpha val="100000"/>
            </a:srgbClr>
          </a:solidFill>
          <a:ln w="25400" cap="flat" cmpd="sng">
            <a:noFill/>
            <a:prstDash val="solid"/>
            <a:round/>
          </a:ln>
          <a:effectLst>
            <a:outerShdw blurRad="190500" algn="ctr" rotWithShape="0">
              <a:srgbClr val="13829B">
                <a:alpha val="40000"/>
              </a:srgbClr>
            </a:outerShdw>
          </a:effectLst>
        </p:spPr>
        <p:txBody>
          <a:bodyPr vert="horz" wrap="square" lIns="63500" tIns="63500" rIns="63500" bIns="63500" rtlCol="0" anchor="ctr"/>
          <a:lstStyle/>
          <a:p>
            <a:pPr algn="ctr">
              <a:defRPr/>
            </a:pPr>
            <a:endParaRPr/>
          </a:p>
        </p:txBody>
      </p:sp>
      <p:sp>
        <p:nvSpPr>
          <p:cNvPr id="18" name="AutoShape 16">
            <a:extLst>
              <a:ext uri="{FF2B5EF4-FFF2-40B4-BE49-F238E27FC236}">
                <a16:creationId xmlns:a16="http://schemas.microsoft.com/office/drawing/2014/main" id="{EE971F63-C909-0E67-847A-376892F8E452}"/>
              </a:ext>
            </a:extLst>
          </p:cNvPr>
          <p:cNvSpPr/>
          <p:nvPr/>
        </p:nvSpPr>
        <p:spPr>
          <a:xfrm>
            <a:off x="6477000" y="1250950"/>
            <a:ext cx="2286000" cy="355600"/>
          </a:xfrm>
          <a:prstGeom prst="rect">
            <a:avLst/>
          </a:prstGeom>
          <a:noFill/>
          <a:ln w="12700" cap="flat" cmpd="sng">
            <a:noFill/>
            <a:prstDash val="solid"/>
            <a:round/>
          </a:ln>
        </p:spPr>
        <p:txBody>
          <a:bodyPr vert="horz" wrap="square" lIns="63500" tIns="50800" rIns="63500" bIns="50800" rtlCol="0" anchor="ctr" anchorCtr="0"/>
          <a:lstStyle/>
          <a:p>
            <a:pPr marL="0" indent="0" algn="ctr">
              <a:lnSpc>
                <a:spcPct val="100000"/>
              </a:lnSpc>
              <a:defRPr/>
            </a:pPr>
            <a:r>
              <a:rPr lang="en-US" sz="1600" b="1" i="0" u="none" strike="noStrike" dirty="0">
                <a:solidFill>
                  <a:srgbClr val="FFFFFF"/>
                </a:solidFill>
                <a:latin typeface="Microsoft YaHei"/>
                <a:ea typeface="Microsoft YaHei"/>
                <a:cs typeface="Microsoft YaHei"/>
                <a:sym typeface="Microsoft YaHei"/>
              </a:rPr>
              <a:t>弥补目录短板</a:t>
            </a:r>
            <a:endParaRPr lang="en-US" sz="1100" dirty="0"/>
          </a:p>
        </p:txBody>
      </p:sp>
      <p:sp>
        <p:nvSpPr>
          <p:cNvPr id="19" name="AutoShape 17">
            <a:extLst>
              <a:ext uri="{FF2B5EF4-FFF2-40B4-BE49-F238E27FC236}">
                <a16:creationId xmlns:a16="http://schemas.microsoft.com/office/drawing/2014/main" id="{A27DBEC4-27E3-72ED-0DB0-20FB6986EDBA}"/>
              </a:ext>
            </a:extLst>
          </p:cNvPr>
          <p:cNvSpPr/>
          <p:nvPr/>
        </p:nvSpPr>
        <p:spPr>
          <a:xfrm>
            <a:off x="6350000" y="1883233"/>
            <a:ext cx="2540000" cy="4786460"/>
          </a:xfrm>
          <a:prstGeom prst="roundRect">
            <a:avLst>
              <a:gd name="adj" fmla="val 5000"/>
            </a:avLst>
          </a:prstGeom>
          <a:solidFill>
            <a:srgbClr val="FFFFFF">
              <a:alpha val="100000"/>
            </a:srgbClr>
          </a:solidFill>
          <a:ln w="25400" cap="flat" cmpd="sng">
            <a:noFill/>
            <a:prstDash val="solid"/>
            <a:round/>
          </a:ln>
          <a:effectLst>
            <a:outerShdw blurRad="254000" algn="ctr" rotWithShape="0">
              <a:srgbClr val="000000">
                <a:alpha val="10000"/>
              </a:srgbClr>
            </a:outerShdw>
          </a:effectLst>
        </p:spPr>
        <p:txBody>
          <a:bodyPr vert="horz" wrap="square" lIns="63500" tIns="63500" rIns="63500" bIns="63500" rtlCol="0" anchor="ctr"/>
          <a:lstStyle/>
          <a:p>
            <a:pPr algn="ctr">
              <a:defRPr/>
            </a:pPr>
            <a:endParaRPr/>
          </a:p>
        </p:txBody>
      </p:sp>
      <p:sp>
        <p:nvSpPr>
          <p:cNvPr id="20" name="AutoShape 18">
            <a:extLst>
              <a:ext uri="{FF2B5EF4-FFF2-40B4-BE49-F238E27FC236}">
                <a16:creationId xmlns:a16="http://schemas.microsoft.com/office/drawing/2014/main" id="{16AF1879-B717-0414-D0C4-633577D8348F}"/>
              </a:ext>
            </a:extLst>
          </p:cNvPr>
          <p:cNvSpPr/>
          <p:nvPr/>
        </p:nvSpPr>
        <p:spPr>
          <a:xfrm>
            <a:off x="6346371" y="1908633"/>
            <a:ext cx="2540000" cy="1485900"/>
          </a:xfrm>
          <a:prstGeom prst="rect">
            <a:avLst/>
          </a:prstGeom>
          <a:noFill/>
          <a:ln w="12700" cap="flat" cmpd="sng">
            <a:noFill/>
            <a:prstDash val="solid"/>
            <a:round/>
          </a:ln>
        </p:spPr>
        <p:txBody>
          <a:bodyPr vert="horz" wrap="square" lIns="101600" tIns="101600" rIns="101600" bIns="101600" rtlCol="0" anchor="t" anchorCtr="0"/>
          <a:lstStyle/>
          <a:p>
            <a:pPr marL="172800" indent="-172800" algn="just">
              <a:lnSpc>
                <a:spcPct val="116666"/>
              </a:lnSpc>
              <a:buFont typeface="Arial" panose="020B0604020202020204" pitchFamily="34" charset="0"/>
              <a:buChar char="•"/>
              <a:defRPr/>
            </a:pPr>
            <a:r>
              <a:rPr 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阿尔茨海默病患者常伴有吞咽困难、服药依从性欠佳问题。</a:t>
            </a:r>
            <a:endParaRPr lang="en-US" sz="1400" dirty="0">
              <a:latin typeface="Microsoft YaHei" panose="020B0503020204020204" pitchFamily="34" charset="-122"/>
              <a:ea typeface="Microsoft YaHei" panose="020B0503020204020204" pitchFamily="34" charset="-122"/>
              <a:sym typeface="Microsoft YaHei"/>
            </a:endParaRPr>
          </a:p>
          <a:p>
            <a:pPr marL="172800" indent="-172800" algn="just">
              <a:lnSpc>
                <a:spcPct val="116666"/>
              </a:lnSpc>
              <a:buFont typeface="Arial" panose="020B0604020202020204" pitchFamily="34" charset="0"/>
              <a:buChar char="•"/>
              <a:defRPr/>
            </a:pPr>
            <a:r>
              <a:rPr lang="zh-CN" alt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避免贴剂可能引起的皮肤过敏、红肿、脱落等常见不良反应，尤其适合皮肤敏感、有破损或炎症的患者，以及对贴剂不耐受的人群。</a:t>
            </a:r>
            <a:endParaRPr lang="en-US" altLang="zh-CN"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endParaRPr>
          </a:p>
          <a:p>
            <a:pPr marL="172800" indent="-172800" algn="just">
              <a:lnSpc>
                <a:spcPct val="116666"/>
              </a:lnSpc>
              <a:buFont typeface="Arial" panose="020B0604020202020204" pitchFamily="34" charset="0"/>
              <a:buChar char="•"/>
              <a:defRPr/>
            </a:pPr>
            <a:r>
              <a:rPr lang="zh-CN" alt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传统透皮贴剂仅有固定剂量（如</a:t>
            </a:r>
            <a:r>
              <a:rPr lang="en-US" altLang="zh-CN"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4.6</a:t>
            </a:r>
            <a:r>
              <a:rPr lang="en" altLang="zh-CN"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mg/9.5mg/24h</a:t>
            </a:r>
            <a:r>
              <a:rPr lang="zh-CN" altLang="en"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a:t>
            </a:r>
            <a:r>
              <a:rPr lang="zh-CN" alt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剂量调整空间有限，难以满足不同患者的需求。</a:t>
            </a:r>
            <a:endParaRPr lang="en-US" altLang="zh-CN"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endParaRPr>
          </a:p>
          <a:p>
            <a:pPr marL="172800" indent="-172800" algn="just">
              <a:lnSpc>
                <a:spcPct val="116666"/>
              </a:lnSpc>
              <a:buFont typeface="Arial" panose="020B0604020202020204" pitchFamily="34" charset="0"/>
              <a:buChar char="•"/>
              <a:defRPr/>
            </a:pPr>
            <a:r>
              <a:rPr lang="en-US" altLang="zh-CN" sz="1400" b="0" i="0" u="none" strike="noStrike" dirty="0" err="1">
                <a:solidFill>
                  <a:srgbClr val="1F2329"/>
                </a:solidFill>
                <a:latin typeface="Microsoft YaHei" panose="020B0503020204020204" pitchFamily="34" charset="-122"/>
                <a:ea typeface="Microsoft YaHei" panose="020B0503020204020204" pitchFamily="34" charset="-122"/>
                <a:cs typeface="Microsoft YaHei"/>
                <a:sym typeface="Microsoft YaHei"/>
              </a:rPr>
              <a:t>本品是利斯的明口服溶液剂型，服用便利、依从性好</a:t>
            </a:r>
            <a:r>
              <a:rPr lang="en-US" altLang="zh-CN"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a:t>
            </a:r>
            <a:r>
              <a:rPr lang="en-US" altLang="zh-CN" sz="1400" b="0" i="0" u="none" strike="noStrike" dirty="0">
                <a:solidFill>
                  <a:srgbClr val="374151"/>
                </a:solidFill>
                <a:latin typeface="Microsoft YaHei"/>
                <a:ea typeface="Microsoft YaHei"/>
                <a:cs typeface="Microsoft YaHei"/>
                <a:sym typeface="Microsoft YaHei"/>
              </a:rPr>
              <a:t> </a:t>
            </a:r>
            <a:r>
              <a:rPr lang="en-US" altLang="zh-CN" sz="1400" b="0" i="0" u="none" strike="noStrike" dirty="0" err="1">
                <a:solidFill>
                  <a:srgbClr val="374151"/>
                </a:solidFill>
                <a:latin typeface="Microsoft YaHei"/>
                <a:ea typeface="Microsoft YaHei"/>
                <a:cs typeface="Microsoft YaHei"/>
                <a:sym typeface="Microsoft YaHei"/>
              </a:rPr>
              <a:t>完美填补了传统胶囊剂无法覆盖的特殊患者群体用药需求</a:t>
            </a:r>
            <a:r>
              <a:rPr lang="zh-CN" altLang="en-US" sz="1400" b="0" i="0" u="none" strike="noStrike" dirty="0">
                <a:solidFill>
                  <a:srgbClr val="374151"/>
                </a:solidFill>
                <a:latin typeface="Microsoft YaHei"/>
                <a:ea typeface="Microsoft YaHei"/>
                <a:cs typeface="Microsoft YaHei"/>
                <a:sym typeface="Microsoft YaHei"/>
              </a:rPr>
              <a:t>，</a:t>
            </a:r>
            <a:r>
              <a:rPr lang="en-US" altLang="zh-CN" sz="1400" b="0" i="0" u="none" strike="noStrike" dirty="0" err="1">
                <a:solidFill>
                  <a:srgbClr val="1F2329"/>
                </a:solidFill>
                <a:latin typeface="Microsoft YaHei" panose="020B0503020204020204" pitchFamily="34" charset="-122"/>
                <a:ea typeface="Microsoft YaHei" panose="020B0503020204020204" pitchFamily="34" charset="-122"/>
                <a:cs typeface="Microsoft YaHei"/>
                <a:sym typeface="Microsoft YaHei"/>
              </a:rPr>
              <a:t>弥补了医保目录内无利斯的明口服溶液剂型的空白</a:t>
            </a:r>
            <a:endParaRPr lang="en-US" altLang="zh-CN"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endParaRPr>
          </a:p>
          <a:p>
            <a:pPr algn="just">
              <a:lnSpc>
                <a:spcPct val="116666"/>
              </a:lnSpc>
              <a:defRPr/>
            </a:pPr>
            <a:endParaRPr lang="zh-CN" alt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endParaRPr>
          </a:p>
          <a:p>
            <a:pPr marL="172800" indent="-172800" algn="just">
              <a:lnSpc>
                <a:spcPct val="116666"/>
              </a:lnSpc>
              <a:buFont typeface="Arial" panose="020B0604020202020204" pitchFamily="34" charset="0"/>
              <a:buChar char="•"/>
              <a:defRPr/>
            </a:pPr>
            <a:endParaRPr 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endParaRPr>
          </a:p>
        </p:txBody>
      </p:sp>
      <p:sp>
        <p:nvSpPr>
          <p:cNvPr id="21" name="AutoShape 19">
            <a:extLst>
              <a:ext uri="{FF2B5EF4-FFF2-40B4-BE49-F238E27FC236}">
                <a16:creationId xmlns:a16="http://schemas.microsoft.com/office/drawing/2014/main" id="{7218DDF8-EAC2-92B3-4864-B12FD1F9C8A2}"/>
              </a:ext>
            </a:extLst>
          </p:cNvPr>
          <p:cNvSpPr/>
          <p:nvPr/>
        </p:nvSpPr>
        <p:spPr>
          <a:xfrm>
            <a:off x="9271000" y="1143000"/>
            <a:ext cx="2540000" cy="571500"/>
          </a:xfrm>
          <a:prstGeom prst="roundRect">
            <a:avLst>
              <a:gd name="adj" fmla="val 14285"/>
            </a:avLst>
          </a:prstGeom>
          <a:solidFill>
            <a:srgbClr val="13829B">
              <a:alpha val="100000"/>
            </a:srgbClr>
          </a:solidFill>
          <a:ln w="25400" cap="flat" cmpd="sng">
            <a:noFill/>
            <a:prstDash val="solid"/>
            <a:round/>
          </a:ln>
          <a:effectLst>
            <a:outerShdw blurRad="190500" algn="ctr" rotWithShape="0">
              <a:srgbClr val="13829B">
                <a:alpha val="40000"/>
              </a:srgbClr>
            </a:outerShdw>
          </a:effectLst>
        </p:spPr>
        <p:txBody>
          <a:bodyPr vert="horz" wrap="square" lIns="63500" tIns="63500" rIns="63500" bIns="63500" rtlCol="0" anchor="ctr"/>
          <a:lstStyle/>
          <a:p>
            <a:pPr algn="ctr">
              <a:defRPr/>
            </a:pPr>
            <a:endParaRPr/>
          </a:p>
        </p:txBody>
      </p:sp>
      <p:sp>
        <p:nvSpPr>
          <p:cNvPr id="22" name="AutoShape 20">
            <a:extLst>
              <a:ext uri="{FF2B5EF4-FFF2-40B4-BE49-F238E27FC236}">
                <a16:creationId xmlns:a16="http://schemas.microsoft.com/office/drawing/2014/main" id="{78A62971-45BE-3BD0-EE36-AF874B0183F8}"/>
              </a:ext>
            </a:extLst>
          </p:cNvPr>
          <p:cNvSpPr/>
          <p:nvPr/>
        </p:nvSpPr>
        <p:spPr>
          <a:xfrm>
            <a:off x="9398000" y="1270000"/>
            <a:ext cx="2286000" cy="355600"/>
          </a:xfrm>
          <a:prstGeom prst="rect">
            <a:avLst/>
          </a:prstGeom>
          <a:noFill/>
          <a:ln w="12700" cap="flat" cmpd="sng">
            <a:noFill/>
            <a:prstDash val="solid"/>
            <a:round/>
          </a:ln>
        </p:spPr>
        <p:txBody>
          <a:bodyPr vert="horz" wrap="square" lIns="63500" tIns="50800" rIns="63500" bIns="50800" rtlCol="0" anchor="ctr" anchorCtr="0"/>
          <a:lstStyle/>
          <a:p>
            <a:pPr marL="0" indent="0" algn="ctr">
              <a:lnSpc>
                <a:spcPct val="100000"/>
              </a:lnSpc>
              <a:defRPr/>
            </a:pPr>
            <a:r>
              <a:rPr lang="en-US" sz="1600" b="1" i="0" u="none" strike="noStrike" dirty="0" err="1">
                <a:solidFill>
                  <a:srgbClr val="FFFFFF"/>
                </a:solidFill>
                <a:latin typeface="Microsoft YaHei"/>
                <a:ea typeface="Microsoft YaHei"/>
                <a:cs typeface="Microsoft YaHei"/>
                <a:sym typeface="Microsoft YaHei"/>
              </a:rPr>
              <a:t>降低临床管理难度</a:t>
            </a:r>
            <a:endParaRPr lang="en-US" sz="1100" dirty="0"/>
          </a:p>
        </p:txBody>
      </p:sp>
      <p:sp>
        <p:nvSpPr>
          <p:cNvPr id="23" name="AutoShape 21">
            <a:extLst>
              <a:ext uri="{FF2B5EF4-FFF2-40B4-BE49-F238E27FC236}">
                <a16:creationId xmlns:a16="http://schemas.microsoft.com/office/drawing/2014/main" id="{0EFD79AA-088D-69B5-C0C0-150C1E2446C5}"/>
              </a:ext>
            </a:extLst>
          </p:cNvPr>
          <p:cNvSpPr/>
          <p:nvPr/>
        </p:nvSpPr>
        <p:spPr>
          <a:xfrm>
            <a:off x="9271000" y="1883233"/>
            <a:ext cx="2540000" cy="4786460"/>
          </a:xfrm>
          <a:prstGeom prst="roundRect">
            <a:avLst>
              <a:gd name="adj" fmla="val 5000"/>
            </a:avLst>
          </a:prstGeom>
          <a:solidFill>
            <a:srgbClr val="FFFFFF">
              <a:alpha val="100000"/>
            </a:srgbClr>
          </a:solidFill>
          <a:ln w="25400" cap="flat" cmpd="sng">
            <a:noFill/>
            <a:prstDash val="solid"/>
            <a:round/>
          </a:ln>
          <a:effectLst>
            <a:outerShdw blurRad="254000" algn="ctr" rotWithShape="0">
              <a:srgbClr val="000000">
                <a:alpha val="10000"/>
              </a:srgbClr>
            </a:outerShdw>
          </a:effectLst>
        </p:spPr>
        <p:txBody>
          <a:bodyPr vert="horz" wrap="square" lIns="63500" tIns="63500" rIns="63500" bIns="63500" rtlCol="0" anchor="ctr"/>
          <a:lstStyle/>
          <a:p>
            <a:pPr algn="ctr">
              <a:defRPr/>
            </a:pPr>
            <a:endParaRPr/>
          </a:p>
        </p:txBody>
      </p:sp>
      <p:sp>
        <p:nvSpPr>
          <p:cNvPr id="24" name="AutoShape 22">
            <a:extLst>
              <a:ext uri="{FF2B5EF4-FFF2-40B4-BE49-F238E27FC236}">
                <a16:creationId xmlns:a16="http://schemas.microsoft.com/office/drawing/2014/main" id="{367D39BB-A975-6785-CDA3-F4C6E4994F05}"/>
              </a:ext>
            </a:extLst>
          </p:cNvPr>
          <p:cNvSpPr/>
          <p:nvPr/>
        </p:nvSpPr>
        <p:spPr>
          <a:xfrm>
            <a:off x="9271000" y="1908633"/>
            <a:ext cx="2540000" cy="1701800"/>
          </a:xfrm>
          <a:prstGeom prst="rect">
            <a:avLst/>
          </a:prstGeom>
          <a:noFill/>
          <a:ln w="12700" cap="flat" cmpd="sng">
            <a:noFill/>
            <a:prstDash val="solid"/>
            <a:round/>
          </a:ln>
        </p:spPr>
        <p:txBody>
          <a:bodyPr vert="horz" wrap="square" lIns="101600" tIns="101600" rIns="101600" bIns="101600" rtlCol="0" anchor="t" anchorCtr="0"/>
          <a:lstStyle/>
          <a:p>
            <a:pPr marL="172800" indent="-172800" algn="just">
              <a:lnSpc>
                <a:spcPct val="116666"/>
              </a:lnSpc>
              <a:buFont typeface="Arial" panose="020B0604020202020204" pitchFamily="34" charset="0"/>
              <a:buChar char="•"/>
              <a:defRPr/>
            </a:pPr>
            <a:r>
              <a:rPr 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本品易于分剂量、给药灵活便利，利于个体化调整方案，提高患者依从性与照护效率。</a:t>
            </a:r>
            <a:endParaRPr lang="en-US" sz="1400" dirty="0">
              <a:latin typeface="Microsoft YaHei" panose="020B0503020204020204" pitchFamily="34" charset="-122"/>
              <a:ea typeface="Microsoft YaHei" panose="020B0503020204020204" pitchFamily="34" charset="-122"/>
              <a:sym typeface="Microsoft YaHei"/>
            </a:endParaRPr>
          </a:p>
          <a:p>
            <a:pPr marL="172800" indent="-172800" algn="just">
              <a:lnSpc>
                <a:spcPct val="116666"/>
              </a:lnSpc>
              <a:buFont typeface="Arial" panose="020B0604020202020204" pitchFamily="34" charset="0"/>
              <a:buChar char="•"/>
              <a:defRPr/>
            </a:pPr>
            <a:r>
              <a:rPr lang="en-US" sz="1400" b="0" i="0" u="none" strike="noStrike" dirty="0">
                <a:solidFill>
                  <a:srgbClr val="1F2329"/>
                </a:solidFill>
                <a:latin typeface="Microsoft YaHei" panose="020B0503020204020204" pitchFamily="34" charset="-122"/>
                <a:ea typeface="Microsoft YaHei" panose="020B0503020204020204" pitchFamily="34" charset="-122"/>
                <a:cs typeface="Microsoft YaHei"/>
                <a:sym typeface="Microsoft YaHei"/>
              </a:rPr>
              <a:t>适应症表述清晰、限制明确，无滥用及超说明书用药风险，大幅降低临床管理与医保经办审核难度。</a:t>
            </a:r>
          </a:p>
        </p:txBody>
      </p:sp>
    </p:spTree>
    <p:extLst>
      <p:ext uri="{BB962C8B-B14F-4D97-AF65-F5344CB8AC3E}">
        <p14:creationId xmlns:p14="http://schemas.microsoft.com/office/powerpoint/2010/main" val="1665053946"/>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标题 1">
            <a:extLst>
              <a:ext uri="{FF2B5EF4-FFF2-40B4-BE49-F238E27FC236}">
                <a16:creationId xmlns:a16="http://schemas.microsoft.com/office/drawing/2014/main" id="{10851595-39D5-E1DD-316E-18C1B5F62D9A}"/>
              </a:ext>
            </a:extLst>
          </p:cNvPr>
          <p:cNvSpPr txBox="1"/>
          <p:nvPr/>
        </p:nvSpPr>
        <p:spPr>
          <a:xfrm>
            <a:off x="512783" y="188307"/>
            <a:ext cx="8171180" cy="655320"/>
          </a:xfrm>
          <a:prstGeom prst="roundRect">
            <a:avLst>
              <a:gd name="adj" fmla="val 13854"/>
            </a:avLst>
          </a:prstGeom>
          <a:gradFill>
            <a:gsLst>
              <a:gs pos="0">
                <a:schemeClr val="bg1">
                  <a:lumMod val="95000"/>
                </a:schemeClr>
              </a:gs>
              <a:gs pos="80000">
                <a:schemeClr val="bg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2" name="组合 1"/>
          <p:cNvGrpSpPr/>
          <p:nvPr/>
        </p:nvGrpSpPr>
        <p:grpSpPr>
          <a:xfrm>
            <a:off x="251173" y="254357"/>
            <a:ext cx="3908703" cy="523221"/>
            <a:chOff x="298798" y="435332"/>
            <a:chExt cx="3908703" cy="523221"/>
          </a:xfrm>
        </p:grpSpPr>
        <p:grpSp>
          <p:nvGrpSpPr>
            <p:cNvPr id="3" name="组合 2"/>
            <p:cNvGrpSpPr/>
            <p:nvPr/>
          </p:nvGrpSpPr>
          <p:grpSpPr>
            <a:xfrm>
              <a:off x="298798" y="435332"/>
              <a:ext cx="523221" cy="523221"/>
              <a:chOff x="794098" y="631911"/>
              <a:chExt cx="2040076" cy="2040076"/>
            </a:xfrm>
          </p:grpSpPr>
          <p:sp>
            <p:nvSpPr>
              <p:cNvPr id="5" name="泪滴形 4"/>
              <p:cNvSpPr/>
              <p:nvPr/>
            </p:nvSpPr>
            <p:spPr>
              <a:xfrm>
                <a:off x="794098" y="631911"/>
                <a:ext cx="2040076" cy="2040076"/>
              </a:xfrm>
              <a:prstGeom prst="teardrop">
                <a:avLst/>
              </a:prstGeom>
              <a:solidFill>
                <a:srgbClr val="13829B"/>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6" name="椭圆 5"/>
              <p:cNvSpPr/>
              <p:nvPr/>
            </p:nvSpPr>
            <p:spPr>
              <a:xfrm>
                <a:off x="1144383" y="982196"/>
                <a:ext cx="1339503" cy="1339503"/>
              </a:xfrm>
              <a:prstGeom prst="ellipse">
                <a:avLst/>
              </a:prstGeom>
              <a:solidFill>
                <a:srgbClr val="FFC000"/>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7" name="椭圆 6"/>
              <p:cNvSpPr/>
              <p:nvPr/>
            </p:nvSpPr>
            <p:spPr>
              <a:xfrm>
                <a:off x="1427385" y="1265198"/>
                <a:ext cx="773502" cy="773502"/>
              </a:xfrm>
              <a:prstGeom prst="ellipse">
                <a:avLst/>
              </a:prstGeom>
              <a:solidFill>
                <a:schemeClr val="bg1"/>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grpSp>
        <p:sp>
          <p:nvSpPr>
            <p:cNvPr id="4" name="文本框 3"/>
            <p:cNvSpPr txBox="1"/>
            <p:nvPr/>
          </p:nvSpPr>
          <p:spPr>
            <a:xfrm>
              <a:off x="871538" y="435332"/>
              <a:ext cx="3335963" cy="523220"/>
            </a:xfrm>
            <a:prstGeom prst="rect">
              <a:avLst/>
            </a:prstGeom>
            <a:noFill/>
          </p:spPr>
          <p:txBody>
            <a:bodyPr wrap="square">
              <a:spAutoFit/>
            </a:bodyPr>
            <a:lstStyle/>
            <a:p>
              <a:pPr>
                <a:defRPr/>
              </a:pPr>
              <a:r>
                <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基本信息</a:t>
              </a:r>
              <a:r>
                <a:rPr kumimoji="0" lang="en-US" altLang="zh-CN"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(1/4</a:t>
              </a:r>
              <a:r>
                <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a:t>
              </a:r>
            </a:p>
          </p:txBody>
        </p:sp>
      </p:grpSp>
      <p:graphicFrame>
        <p:nvGraphicFramePr>
          <p:cNvPr id="9" name="表格 8">
            <a:extLst>
              <a:ext uri="{FF2B5EF4-FFF2-40B4-BE49-F238E27FC236}">
                <a16:creationId xmlns:a16="http://schemas.microsoft.com/office/drawing/2014/main" id="{2494D21B-2A20-D34B-1820-D04FA49670CA}"/>
              </a:ext>
            </a:extLst>
          </p:cNvPr>
          <p:cNvGraphicFramePr>
            <a:graphicFrameLocks noGrp="1"/>
          </p:cNvGraphicFramePr>
          <p:nvPr>
            <p:extLst>
              <p:ext uri="{D42A27DB-BD31-4B8C-83A1-F6EECF244321}">
                <p14:modId xmlns:p14="http://schemas.microsoft.com/office/powerpoint/2010/main" val="4151849009"/>
              </p:ext>
            </p:extLst>
          </p:nvPr>
        </p:nvGraphicFramePr>
        <p:xfrm>
          <a:off x="469660" y="1217896"/>
          <a:ext cx="11252679" cy="4963969"/>
        </p:xfrm>
        <a:graphic>
          <a:graphicData uri="http://schemas.openxmlformats.org/drawingml/2006/table">
            <a:tbl>
              <a:tblPr firstRow="1" bandRow="1">
                <a:tableStyleId>{5FD0F851-EC5A-4D38-B0AD-8093EC10F338}</a:tableStyleId>
              </a:tblPr>
              <a:tblGrid>
                <a:gridCol w="2442246">
                  <a:extLst>
                    <a:ext uri="{9D8B030D-6E8A-4147-A177-3AD203B41FA5}">
                      <a16:colId xmlns:a16="http://schemas.microsoft.com/office/drawing/2014/main" val="20000"/>
                    </a:ext>
                  </a:extLst>
                </a:gridCol>
                <a:gridCol w="8810433">
                  <a:extLst>
                    <a:ext uri="{9D8B030D-6E8A-4147-A177-3AD203B41FA5}">
                      <a16:colId xmlns:a16="http://schemas.microsoft.com/office/drawing/2014/main" val="20001"/>
                    </a:ext>
                  </a:extLst>
                </a:gridCol>
              </a:tblGrid>
              <a:tr h="349614">
                <a:tc>
                  <a:txBody>
                    <a:bodyPr/>
                    <a:lstStyle/>
                    <a:p>
                      <a:pPr>
                        <a:lnSpc>
                          <a:spcPct val="125000"/>
                        </a:lnSpc>
                      </a:pPr>
                      <a:r>
                        <a:rPr lang="zh-CN" altLang="en-US" sz="1400" b="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通用名称</a:t>
                      </a:r>
                      <a:endParaRPr lang="zh-CN" altLang="en-US" sz="1400" b="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重酒石酸利斯的明口服溶液</a:t>
                      </a:r>
                      <a:endParaRPr lang="zh-CN" altLang="en-US" sz="1400" b="1"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49614">
                <a:tc>
                  <a:txBody>
                    <a:bodyPr/>
                    <a:lstStyle/>
                    <a:p>
                      <a:pPr>
                        <a:lnSpc>
                          <a:spcPct val="125000"/>
                        </a:lnSpc>
                      </a:pPr>
                      <a:r>
                        <a:rPr lang="zh-CN" altLang="en-US" sz="14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注册规格</a:t>
                      </a:r>
                      <a:endParaRPr lang="zh-CN" altLang="en-US" sz="140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25000"/>
                        </a:lnSpc>
                        <a:spcBef>
                          <a:spcPts val="300"/>
                        </a:spcBef>
                      </a:pP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按 </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C</a:t>
                      </a:r>
                      <a:r>
                        <a:rPr lang="en" altLang="zh-CN" sz="1400" b="1" baseline="-250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14</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H</a:t>
                      </a:r>
                      <a:r>
                        <a:rPr lang="en" altLang="zh-CN" sz="1400" b="1" baseline="-250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22</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N</a:t>
                      </a:r>
                      <a:r>
                        <a:rPr lang="en" altLang="zh-CN" sz="1400" b="1" baseline="-250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2</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O</a:t>
                      </a:r>
                      <a:r>
                        <a:rPr lang="en" altLang="zh-CN" sz="1400" b="1" baseline="-250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2</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计（</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1</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50</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ml</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 </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 </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0.1g</a:t>
                      </a:r>
                      <a:r>
                        <a:rPr lang="zh-CN" altLang="e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2</a:t>
                      </a:r>
                      <a:r>
                        <a:rPr lang="zh-CN" altLang="e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120ml</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 </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 </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0.24g </a:t>
                      </a:r>
                      <a:endParaRPr lang="zh-CN" altLang="en-US" sz="1400" b="1"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49614">
                <a:tc>
                  <a:txBody>
                    <a:bodyPr/>
                    <a:lstStyle/>
                    <a:p>
                      <a:pPr>
                        <a:lnSpc>
                          <a:spcPct val="125000"/>
                        </a:lnSpc>
                      </a:pPr>
                      <a:r>
                        <a:rPr lang="zh-CN" altLang="en-US" sz="14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注册分类</a:t>
                      </a:r>
                      <a:endParaRPr lang="zh-CN" altLang="en-US" sz="140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25000"/>
                        </a:lnSpc>
                      </a:pP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化学药品 </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3 </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类</a:t>
                      </a:r>
                      <a:endParaRPr lang="zh-CN" altLang="en-US" sz="1400" b="1"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69661">
                <a:tc>
                  <a:txBody>
                    <a:bodyPr/>
                    <a:lstStyle/>
                    <a:p>
                      <a:pPr>
                        <a:lnSpc>
                          <a:spcPct val="125000"/>
                        </a:lnSpc>
                      </a:pPr>
                      <a:r>
                        <a:rPr lang="zh-CN" altLang="en-US" sz="1400" b="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适应症</a:t>
                      </a:r>
                      <a:endParaRPr lang="zh-CN" altLang="en-US" sz="1400" b="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1" algn="l">
                        <a:lnSpc>
                          <a:spcPct val="125000"/>
                        </a:lnSpc>
                      </a:pPr>
                      <a:r>
                        <a:rPr lang="zh-CN" altLang="en-US" sz="1400" b="1" kern="12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用于治疗轻、中度阿尔茨海默型痴呆的症状。</a:t>
                      </a:r>
                      <a:endParaRPr lang="en-US" altLang="zh-CN" sz="1400" b="1" kern="1200" dirty="0">
                        <a:solidFill>
                          <a:schemeClr val="tx1"/>
                        </a:solidFill>
                        <a:latin typeface="Microsoft YaHei" panose="020B0503020204020204" pitchFamily="34" charset="-122"/>
                        <a:ea typeface="Microsoft YaHei" panose="020B0503020204020204" pitchFamily="34" charset="-122"/>
                        <a:cs typeface="+mn-cs"/>
                        <a:sym typeface="Arial" panose="020B0604020202020204" pitchFamily="34" charset="0"/>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906170">
                <a:tc>
                  <a:txBody>
                    <a:bodyPr/>
                    <a:lstStyle/>
                    <a:p>
                      <a:pPr>
                        <a:lnSpc>
                          <a:spcPct val="125000"/>
                        </a:lnSpc>
                      </a:pPr>
                      <a:r>
                        <a:rPr lang="zh-CN" altLang="en-US" sz="1400" b="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用法用量</a:t>
                      </a:r>
                      <a:endParaRPr lang="zh-CN" altLang="en-US" sz="1400" b="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3" indent="-285750" algn="just">
                        <a:lnSpc>
                          <a:spcPct val="125000"/>
                        </a:lnSpc>
                        <a:spcBef>
                          <a:spcPts val="300"/>
                        </a:spcBef>
                        <a:buFont typeface="Arial" panose="020B0604020202020204" pitchFamily="34" charset="0"/>
                        <a:buNone/>
                      </a:pP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早晚进餐时与食物同服，应使用提供的口服给药器从容器中抽取药液。起始剂量 </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3</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mg/</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日</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(1.5</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mg </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每日两次</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，根据个体差异，至少每隔 </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2 </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周增加剂量，以达到最大可耐受剂量，但每日不应超过 </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12</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mg</a:t>
                      </a:r>
                      <a:r>
                        <a:rPr lang="zh-CN" altLang="e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临床研究证明，每日服用本品≥</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6</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mg </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临床疗效更佳，所以大多数患者的目标剂量值应该定在每日 </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6</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12</a:t>
                      </a:r>
                      <a:r>
                        <a:rPr lang="en"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mg </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范围内。</a:t>
                      </a:r>
                      <a:endParaRPr lang="zh-CN" altLang="en-US" sz="1400" b="1"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49614">
                <a:tc>
                  <a:txBody>
                    <a:bodyPr/>
                    <a:lstStyle/>
                    <a:p>
                      <a:pPr>
                        <a:lnSpc>
                          <a:spcPct val="125000"/>
                        </a:lnSpc>
                      </a:pPr>
                      <a:r>
                        <a:rPr lang="zh-CN" altLang="en-US" sz="1400" b="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中国大陆首次上市时间</a:t>
                      </a:r>
                      <a:endParaRPr lang="zh-CN" altLang="en-US" sz="1400" b="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25000"/>
                        </a:lnSpc>
                      </a:pP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2024</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年</a:t>
                      </a:r>
                      <a:r>
                        <a:rPr lang="en-US" altLang="zh-CN"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6</a:t>
                      </a: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月</a:t>
                      </a:r>
                      <a:endParaRPr lang="zh-CN" altLang="en-US" sz="1400" b="1"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620420">
                <a:tc>
                  <a:txBody>
                    <a:bodyPr/>
                    <a:lstStyle/>
                    <a:p>
                      <a:pPr>
                        <a:lnSpc>
                          <a:spcPct val="125000"/>
                        </a:lnSpc>
                      </a:pPr>
                      <a:r>
                        <a:rPr lang="zh-CN" altLang="en-US" sz="1400" b="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目前大陆地区同通用名药品的上市情况</a:t>
                      </a:r>
                      <a:endParaRPr lang="zh-CN" altLang="en-US" sz="1400" b="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25000"/>
                        </a:lnSpc>
                      </a:pP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非独家</a:t>
                      </a: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20420">
                <a:tc>
                  <a:txBody>
                    <a:bodyPr/>
                    <a:lstStyle/>
                    <a:p>
                      <a:pPr>
                        <a:lnSpc>
                          <a:spcPct val="125000"/>
                        </a:lnSpc>
                      </a:pPr>
                      <a:r>
                        <a:rPr lang="zh-CN" altLang="en-US" sz="14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全球首个上市国家</a:t>
                      </a:r>
                      <a:r>
                        <a:rPr lang="en-US" altLang="zh-CN" sz="14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a:t>
                      </a:r>
                      <a:r>
                        <a:rPr lang="zh-CN" altLang="en-US" sz="14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地区及上市时间</a:t>
                      </a:r>
                      <a:endParaRPr lang="zh-CN" altLang="en-US" sz="140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25000"/>
                        </a:lnSpc>
                      </a:pPr>
                      <a:r>
                        <a:rPr lang="zh-CN" altLang="en-US" sz="1400" b="1" dirty="0">
                          <a:solidFill>
                            <a:schemeClr val="tx1"/>
                          </a:solidFill>
                          <a:latin typeface="Microsoft YaHei" panose="020B0503020204020204" pitchFamily="34" charset="-122"/>
                          <a:ea typeface="Microsoft YaHei" panose="020B0503020204020204" pitchFamily="34" charset="-122"/>
                        </a:rPr>
                        <a:t>瑞士诺华制药公司研发的口服溶液于</a:t>
                      </a:r>
                      <a:r>
                        <a:rPr lang="en-US" altLang="zh-CN" sz="1400" b="1" dirty="0">
                          <a:solidFill>
                            <a:schemeClr val="tx1"/>
                          </a:solidFill>
                          <a:latin typeface="Microsoft YaHei" panose="020B0503020204020204" pitchFamily="34" charset="-122"/>
                          <a:ea typeface="Microsoft YaHei" panose="020B0503020204020204" pitchFamily="34" charset="-122"/>
                        </a:rPr>
                        <a:t>1999</a:t>
                      </a:r>
                      <a:r>
                        <a:rPr lang="zh-CN" altLang="en-US" sz="1400" b="1" dirty="0">
                          <a:solidFill>
                            <a:schemeClr val="tx1"/>
                          </a:solidFill>
                          <a:latin typeface="Microsoft YaHei" panose="020B0503020204020204" pitchFamily="34" charset="-122"/>
                          <a:ea typeface="Microsoft YaHei" panose="020B0503020204020204" pitchFamily="34" charset="-122"/>
                        </a:rPr>
                        <a:t>年</a:t>
                      </a:r>
                      <a:r>
                        <a:rPr lang="en-US" altLang="zh-CN" sz="1400" b="1" dirty="0">
                          <a:solidFill>
                            <a:schemeClr val="tx1"/>
                          </a:solidFill>
                          <a:latin typeface="Microsoft YaHei" panose="020B0503020204020204" pitchFamily="34" charset="-122"/>
                          <a:ea typeface="Microsoft YaHei" panose="020B0503020204020204" pitchFamily="34" charset="-122"/>
                        </a:rPr>
                        <a:t>6</a:t>
                      </a:r>
                      <a:r>
                        <a:rPr lang="zh-CN" altLang="en-US" sz="1400" b="1" dirty="0">
                          <a:solidFill>
                            <a:schemeClr val="tx1"/>
                          </a:solidFill>
                          <a:latin typeface="Microsoft YaHei" panose="020B0503020204020204" pitchFamily="34" charset="-122"/>
                          <a:ea typeface="Microsoft YaHei" panose="020B0503020204020204" pitchFamily="34" charset="-122"/>
                        </a:rPr>
                        <a:t>月在欧盟通过集中程序批准上市</a:t>
                      </a: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49614">
                <a:tc>
                  <a:txBody>
                    <a:bodyPr/>
                    <a:lstStyle/>
                    <a:p>
                      <a:pPr>
                        <a:lnSpc>
                          <a:spcPct val="125000"/>
                        </a:lnSpc>
                      </a:pPr>
                      <a:r>
                        <a:rPr lang="zh-CN" altLang="en-US" sz="14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是否为</a:t>
                      </a:r>
                      <a:r>
                        <a:rPr lang="en-US" altLang="zh-CN" sz="14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OTC</a:t>
                      </a:r>
                      <a:r>
                        <a:rPr lang="zh-CN" altLang="en-US" sz="14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药品</a:t>
                      </a:r>
                      <a:endParaRPr lang="zh-CN" altLang="en-US" sz="140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25000"/>
                        </a:lnSpc>
                      </a:pPr>
                      <a:r>
                        <a:rPr lang="zh-CN" altLang="en-US" sz="1400" b="1" dirty="0">
                          <a:solidFill>
                            <a:schemeClr val="tx1"/>
                          </a:solidFill>
                          <a:latin typeface="Microsoft YaHei" panose="020B0503020204020204" pitchFamily="34" charset="-122"/>
                          <a:ea typeface="Microsoft YaHei" panose="020B0503020204020204" pitchFamily="34" charset="-122"/>
                        </a:rPr>
                        <a:t>否</a:t>
                      </a: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49614">
                <a:tc>
                  <a:txBody>
                    <a:bodyPr/>
                    <a:lstStyle/>
                    <a:p>
                      <a:pPr>
                        <a:lnSpc>
                          <a:spcPct val="125000"/>
                        </a:lnSpc>
                      </a:pPr>
                      <a:r>
                        <a:rPr lang="zh-CN" altLang="en-US" sz="1400" dirty="0">
                          <a:solidFill>
                            <a:schemeClr val="tx1"/>
                          </a:solidFill>
                          <a:latin typeface="Microsoft YaHei" panose="020B0503020204020204" pitchFamily="34" charset="-122"/>
                          <a:ea typeface="Microsoft YaHei" panose="020B0503020204020204" pitchFamily="34" charset="-122"/>
                        </a:rPr>
                        <a:t>是否通过仿制药一致性评价</a:t>
                      </a: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25000"/>
                        </a:lnSpc>
                      </a:pPr>
                      <a:r>
                        <a:rPr lang="zh-CN" altLang="en-US" sz="1400" b="1" dirty="0">
                          <a:solidFill>
                            <a:schemeClr val="tx1"/>
                          </a:solidFill>
                          <a:latin typeface="Microsoft YaHei" panose="020B0503020204020204" pitchFamily="34" charset="-122"/>
                          <a:ea typeface="Microsoft YaHei" panose="020B0503020204020204" pitchFamily="34" charset="-122"/>
                        </a:rPr>
                        <a:t>是</a:t>
                      </a: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9179684"/>
                  </a:ext>
                </a:extLst>
              </a:tr>
              <a:tr h="349614">
                <a:tc>
                  <a:txBody>
                    <a:bodyPr/>
                    <a:lstStyle/>
                    <a:p>
                      <a:pPr>
                        <a:lnSpc>
                          <a:spcPct val="125000"/>
                        </a:lnSpc>
                      </a:pPr>
                      <a:r>
                        <a:rPr lang="zh-CN" altLang="en-US" sz="1400"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参照药品建议</a:t>
                      </a:r>
                      <a:endParaRPr lang="zh-CN" altLang="en-US" sz="1400"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1400" b="1" dirty="0">
                          <a:solidFill>
                            <a:schemeClr val="tx1"/>
                          </a:solidFill>
                          <a:latin typeface="Microsoft YaHei" panose="020B0503020204020204" pitchFamily="34" charset="-122"/>
                          <a:ea typeface="Microsoft YaHei" panose="020B0503020204020204" pitchFamily="34" charset="-122"/>
                          <a:sym typeface="Arial" panose="020B0604020202020204" pitchFamily="34" charset="0"/>
                        </a:rPr>
                        <a:t>重酒石酸卡巴拉汀胶囊</a:t>
                      </a:r>
                      <a:endParaRPr lang="zh-CN" altLang="en-US" sz="1400" b="1" dirty="0">
                        <a:solidFill>
                          <a:schemeClr val="tx1"/>
                        </a:solidFill>
                        <a:latin typeface="Microsoft YaHei" panose="020B0503020204020204" pitchFamily="34" charset="-122"/>
                        <a:ea typeface="Microsoft YaHei" panose="020B0503020204020204" pitchFamily="34" charset="-122"/>
                      </a:endParaRPr>
                    </a:p>
                  </a:txBody>
                  <a:tcPr marL="91446" marR="91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17" name="文本框 16">
            <a:extLst>
              <a:ext uri="{FF2B5EF4-FFF2-40B4-BE49-F238E27FC236}">
                <a16:creationId xmlns:a16="http://schemas.microsoft.com/office/drawing/2014/main" id="{E9CDEB56-EA29-2F21-0CA8-94CE8B360235}"/>
              </a:ext>
            </a:extLst>
          </p:cNvPr>
          <p:cNvSpPr txBox="1"/>
          <p:nvPr/>
        </p:nvSpPr>
        <p:spPr>
          <a:xfrm>
            <a:off x="413593" y="6257541"/>
            <a:ext cx="11552349" cy="261610"/>
          </a:xfrm>
          <a:prstGeom prst="rect">
            <a:avLst/>
          </a:prstGeom>
          <a:noFill/>
        </p:spPr>
        <p:txBody>
          <a:bodyPr wrap="square">
            <a:spAutoFit/>
          </a:bodyPr>
          <a:lstStyle/>
          <a:p>
            <a:r>
              <a:rPr lang="zh-CN" altLang="en-US" sz="1100" dirty="0">
                <a:solidFill>
                  <a:schemeClr val="bg1">
                    <a:lumMod val="50000"/>
                  </a:schemeClr>
                </a:solidFill>
                <a:latin typeface="Microsoft YaHei" panose="020B0503020204020204" pitchFamily="34" charset="-122"/>
                <a:ea typeface="Microsoft YaHei" panose="020B0503020204020204" pitchFamily="34" charset="-122"/>
              </a:rPr>
              <a:t>注：本品活性成份为重酒石酸利斯的明（曾用名重酒石酸卡巴拉汀），</a:t>
            </a:r>
            <a:r>
              <a:rPr lang="en" altLang="zh-CN" sz="1100" dirty="0">
                <a:solidFill>
                  <a:schemeClr val="bg1">
                    <a:lumMod val="50000"/>
                  </a:schemeClr>
                </a:solidFill>
                <a:latin typeface="Microsoft YaHei" panose="020B0503020204020204" pitchFamily="34" charset="-122"/>
                <a:ea typeface="Microsoft YaHei" panose="020B0503020204020204" pitchFamily="34" charset="-122"/>
              </a:rPr>
              <a:t>NMPA</a:t>
            </a:r>
            <a:r>
              <a:rPr lang="zh-CN" altLang="en-US" sz="1100" dirty="0">
                <a:solidFill>
                  <a:schemeClr val="bg1">
                    <a:lumMod val="50000"/>
                  </a:schemeClr>
                </a:solidFill>
                <a:latin typeface="Microsoft YaHei" panose="020B0503020204020204" pitchFamily="34" charset="-122"/>
                <a:ea typeface="Microsoft YaHei" panose="020B0503020204020204" pitchFamily="34" charset="-122"/>
              </a:rPr>
              <a:t>药品数据库同时存在两个通用名：卡巴拉汀、利斯的明（英文名同为</a:t>
            </a:r>
            <a:r>
              <a:rPr lang="en" altLang="zh-CN" sz="1100" dirty="0">
                <a:solidFill>
                  <a:schemeClr val="bg1">
                    <a:lumMod val="50000"/>
                  </a:schemeClr>
                </a:solidFill>
                <a:latin typeface="Microsoft YaHei" panose="020B0503020204020204" pitchFamily="34" charset="-122"/>
                <a:ea typeface="Microsoft YaHei" panose="020B0503020204020204" pitchFamily="34" charset="-122"/>
              </a:rPr>
              <a:t>Rivastigmine</a:t>
            </a:r>
            <a:r>
              <a:rPr lang="zh-CN" altLang="en" sz="1100" dirty="0">
                <a:solidFill>
                  <a:schemeClr val="bg1">
                    <a:lumMod val="50000"/>
                  </a:schemeClr>
                </a:solidFill>
                <a:latin typeface="Microsoft YaHei" panose="020B0503020204020204" pitchFamily="34" charset="-122"/>
                <a:ea typeface="Microsoft YaHei" panose="020B0503020204020204" pitchFamily="34" charset="-122"/>
              </a:rPr>
              <a:t>）</a:t>
            </a:r>
          </a:p>
        </p:txBody>
      </p:sp>
    </p:spTree>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标题 1">
            <a:extLst>
              <a:ext uri="{FF2B5EF4-FFF2-40B4-BE49-F238E27FC236}">
                <a16:creationId xmlns:a16="http://schemas.microsoft.com/office/drawing/2014/main" id="{10851595-39D5-E1DD-316E-18C1B5F62D9A}"/>
              </a:ext>
            </a:extLst>
          </p:cNvPr>
          <p:cNvSpPr txBox="1"/>
          <p:nvPr/>
        </p:nvSpPr>
        <p:spPr>
          <a:xfrm>
            <a:off x="512783" y="188307"/>
            <a:ext cx="8171180" cy="655320"/>
          </a:xfrm>
          <a:prstGeom prst="roundRect">
            <a:avLst>
              <a:gd name="adj" fmla="val 13854"/>
            </a:avLst>
          </a:prstGeom>
          <a:gradFill>
            <a:gsLst>
              <a:gs pos="0">
                <a:schemeClr val="bg1">
                  <a:lumMod val="95000"/>
                </a:schemeClr>
              </a:gs>
              <a:gs pos="80000">
                <a:schemeClr val="bg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2" name="组合 1"/>
          <p:cNvGrpSpPr/>
          <p:nvPr/>
        </p:nvGrpSpPr>
        <p:grpSpPr>
          <a:xfrm>
            <a:off x="251173" y="254357"/>
            <a:ext cx="2968277" cy="523221"/>
            <a:chOff x="298798" y="435332"/>
            <a:chExt cx="2968277" cy="523221"/>
          </a:xfrm>
        </p:grpSpPr>
        <p:grpSp>
          <p:nvGrpSpPr>
            <p:cNvPr id="3" name="组合 2"/>
            <p:cNvGrpSpPr/>
            <p:nvPr/>
          </p:nvGrpSpPr>
          <p:grpSpPr>
            <a:xfrm>
              <a:off x="298798" y="435332"/>
              <a:ext cx="523221" cy="523221"/>
              <a:chOff x="794098" y="631911"/>
              <a:chExt cx="2040076" cy="2040076"/>
            </a:xfrm>
          </p:grpSpPr>
          <p:sp>
            <p:nvSpPr>
              <p:cNvPr id="5" name="泪滴形 4"/>
              <p:cNvSpPr/>
              <p:nvPr/>
            </p:nvSpPr>
            <p:spPr>
              <a:xfrm>
                <a:off x="794098" y="631911"/>
                <a:ext cx="2040076" cy="2040076"/>
              </a:xfrm>
              <a:prstGeom prst="teardrop">
                <a:avLst/>
              </a:prstGeom>
              <a:solidFill>
                <a:srgbClr val="13829B"/>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6" name="椭圆 5"/>
              <p:cNvSpPr/>
              <p:nvPr/>
            </p:nvSpPr>
            <p:spPr>
              <a:xfrm>
                <a:off x="1144383" y="982196"/>
                <a:ext cx="1339503" cy="1339503"/>
              </a:xfrm>
              <a:prstGeom prst="ellipse">
                <a:avLst/>
              </a:prstGeom>
              <a:solidFill>
                <a:srgbClr val="FFC000"/>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7" name="椭圆 6"/>
              <p:cNvSpPr/>
              <p:nvPr/>
            </p:nvSpPr>
            <p:spPr>
              <a:xfrm>
                <a:off x="1427385" y="1265198"/>
                <a:ext cx="773502" cy="773502"/>
              </a:xfrm>
              <a:prstGeom prst="ellipse">
                <a:avLst/>
              </a:prstGeom>
              <a:solidFill>
                <a:schemeClr val="bg1"/>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grpSp>
        <p:sp>
          <p:nvSpPr>
            <p:cNvPr id="4" name="文本框 3"/>
            <p:cNvSpPr txBox="1"/>
            <p:nvPr/>
          </p:nvSpPr>
          <p:spPr>
            <a:xfrm>
              <a:off x="871538" y="435332"/>
              <a:ext cx="2395537"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基本信息</a:t>
              </a:r>
              <a:r>
                <a:rPr kumimoji="0" lang="en-US" altLang="zh-CN"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(2/4)</a:t>
              </a:r>
              <a:endPar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endParaRPr>
            </a:p>
          </p:txBody>
        </p:sp>
      </p:grpSp>
      <p:sp>
        <p:nvSpPr>
          <p:cNvPr id="8" name="标题 1">
            <a:extLst>
              <a:ext uri="{FF2B5EF4-FFF2-40B4-BE49-F238E27FC236}">
                <a16:creationId xmlns:a16="http://schemas.microsoft.com/office/drawing/2014/main" id="{9F5A2C49-6B70-4CDC-DC38-50B913B4441D}"/>
              </a:ext>
            </a:extLst>
          </p:cNvPr>
          <p:cNvSpPr txBox="1"/>
          <p:nvPr/>
        </p:nvSpPr>
        <p:spPr>
          <a:xfrm>
            <a:off x="611974" y="1044142"/>
            <a:ext cx="5021182" cy="4668037"/>
          </a:xfrm>
          <a:prstGeom prst="roundRect">
            <a:avLst>
              <a:gd name="adj" fmla="val 3617"/>
            </a:avLst>
          </a:prstGeom>
          <a:solidFill>
            <a:schemeClr val="bg1"/>
          </a:solidFill>
          <a:ln w="12700" cap="sq">
            <a:solidFill>
              <a:schemeClr val="bg1">
                <a:lumMod val="85000"/>
              </a:schemeClr>
            </a:solidFill>
            <a:miter/>
          </a:ln>
        </p:spPr>
        <p:txBody>
          <a:bodyPr vert="horz" wrap="square" lIns="91440" tIns="45720" rIns="91440" bIns="45720" rtlCol="0" anchor="ctr"/>
          <a:lstStyle/>
          <a:p>
            <a:pPr algn="ctr">
              <a:lnSpc>
                <a:spcPct val="110000"/>
              </a:lnSpc>
            </a:pPr>
            <a:endParaRPr kumimoji="1" lang="zh-CN" altLang="en-US">
              <a:latin typeface="Microsoft YaHei" panose="020B0503020204020204" pitchFamily="34" charset="-122"/>
              <a:ea typeface="Microsoft YaHei" panose="020B0503020204020204" pitchFamily="34" charset="-122"/>
            </a:endParaRPr>
          </a:p>
        </p:txBody>
      </p:sp>
      <p:sp>
        <p:nvSpPr>
          <p:cNvPr id="10" name="标题 1">
            <a:extLst>
              <a:ext uri="{FF2B5EF4-FFF2-40B4-BE49-F238E27FC236}">
                <a16:creationId xmlns:a16="http://schemas.microsoft.com/office/drawing/2014/main" id="{F0D5A8AD-A60B-1A6D-93E2-EBE5A54C52F4}"/>
              </a:ext>
            </a:extLst>
          </p:cNvPr>
          <p:cNvSpPr txBox="1"/>
          <p:nvPr/>
        </p:nvSpPr>
        <p:spPr>
          <a:xfrm>
            <a:off x="611974" y="1044143"/>
            <a:ext cx="5021182" cy="553037"/>
          </a:xfrm>
          <a:prstGeom prst="roundRect">
            <a:avLst>
              <a:gd name="adj" fmla="val 13992"/>
            </a:avLst>
          </a:prstGeom>
          <a:solidFill>
            <a:srgbClr val="13829B"/>
          </a:solidFill>
          <a:ln w="12700" cap="sq">
            <a:solidFill>
              <a:schemeClr val="bg1">
                <a:lumMod val="85000"/>
              </a:schemeClr>
            </a:solidFill>
            <a:miter/>
          </a:ln>
        </p:spPr>
        <p:txBody>
          <a:bodyPr vert="horz" wrap="square" lIns="91440" tIns="45720" rIns="91440" bIns="45720" rtlCol="0" anchor="ctr"/>
          <a:lstStyle/>
          <a:p>
            <a:pPr algn="ctr">
              <a:lnSpc>
                <a:spcPct val="110000"/>
              </a:lnSpc>
            </a:pPr>
            <a:endParaRPr kumimoji="1" lang="zh-CN" altLang="en-US" dirty="0">
              <a:highlight>
                <a:srgbClr val="13829B"/>
              </a:highlight>
              <a:latin typeface="Microsoft YaHei" panose="020B0503020204020204" pitchFamily="34" charset="-122"/>
              <a:ea typeface="Microsoft YaHei" panose="020B0503020204020204" pitchFamily="34" charset="-122"/>
            </a:endParaRPr>
          </a:p>
        </p:txBody>
      </p:sp>
      <p:sp>
        <p:nvSpPr>
          <p:cNvPr id="13" name="标题 1">
            <a:extLst>
              <a:ext uri="{FF2B5EF4-FFF2-40B4-BE49-F238E27FC236}">
                <a16:creationId xmlns:a16="http://schemas.microsoft.com/office/drawing/2014/main" id="{52DE5877-7DEF-34F4-9951-DB4AD655C322}"/>
              </a:ext>
            </a:extLst>
          </p:cNvPr>
          <p:cNvSpPr txBox="1"/>
          <p:nvPr/>
        </p:nvSpPr>
        <p:spPr>
          <a:xfrm>
            <a:off x="600685" y="1741250"/>
            <a:ext cx="4908293" cy="4072350"/>
          </a:xfrm>
          <a:prstGeom prst="rect">
            <a:avLst/>
          </a:prstGeom>
          <a:noFill/>
          <a:ln>
            <a:noFill/>
          </a:ln>
        </p:spPr>
        <p:txBody>
          <a:bodyPr vert="horz" wrap="square" lIns="91440" tIns="45720" rIns="91440" bIns="45720" rtlCol="0" anchor="t"/>
          <a:lstStyle/>
          <a:p>
            <a:pPr marL="285750" indent="-177750" algn="just">
              <a:lnSpc>
                <a:spcPct val="114000"/>
              </a:lnSpc>
              <a:spcBef>
                <a:spcPts val="600"/>
              </a:spcBef>
              <a:buFont typeface="Arial" panose="020B0604020202020204" pitchFamily="34" charset="0"/>
              <a:buChar char="•"/>
            </a:pP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AD</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是一种病因复杂、严重智力致残的神经变性疾病，是最常见的痴呆类型，占所有类型痴呆的</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50%~70%</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患者从轻度记忆与认知障碍进展至生活自理能力完全丧失，要经历几年甚至几十年，且至今尚未发现长期有效或可治愈的治疗方法，这对患者和家属都是一个极其痛苦的过程，给个人、家庭和社会造成了严重的经济、心理和社会负担。</a:t>
            </a:r>
            <a:endPar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endParaRPr>
          </a:p>
          <a:p>
            <a:pPr marL="285750" indent="-177750" algn="just">
              <a:lnSpc>
                <a:spcPct val="114000"/>
              </a:lnSpc>
              <a:spcBef>
                <a:spcPts val="600"/>
              </a:spcBef>
              <a:buFont typeface="Arial" panose="020B0604020202020204" pitchFamily="34" charset="0"/>
              <a:buChar char="•"/>
            </a:pPr>
            <a:r>
              <a:rPr kumimoji="1" lang="en"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AD</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的发病率和患病率在全球范围内均呈现随老龄化社会加剧而增长的趋势。国际阿尔茨海默病协会</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2021</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年报道，全球痴呆患者超过</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5500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万人，预测到</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2030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年将达到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7800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万人。</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2015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年，全球与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AD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相关的费用超过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8000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亿美元，这相当于全世界排名第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18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的经济体的国内生产总值。</a:t>
            </a:r>
            <a:endPar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endParaRPr>
          </a:p>
          <a:p>
            <a:pPr marL="285750" indent="-177750" algn="just">
              <a:lnSpc>
                <a:spcPct val="114000"/>
              </a:lnSpc>
              <a:spcBef>
                <a:spcPts val="600"/>
              </a:spcBef>
              <a:buFont typeface="Arial" panose="020B0604020202020204" pitchFamily="34" charset="0"/>
              <a:buChar char="•"/>
            </a:pP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据预测，到</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2050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年美国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AD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患者数将达到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1300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万。国际阿尔茨海默病协会发布的</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《2023</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年世界阿尔茨海默病报告</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指出，预计到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2030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年，</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AD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相关的诊治费用将增加一倍以上，从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2019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年的每年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1.3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万亿美元增加到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2.8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万亿美元，而癌症和糖尿病相关医疗费用增长较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AD</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缓慢。</a:t>
            </a:r>
            <a:endPar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endParaRPr>
          </a:p>
        </p:txBody>
      </p:sp>
      <p:sp>
        <p:nvSpPr>
          <p:cNvPr id="14" name="标题 1">
            <a:extLst>
              <a:ext uri="{FF2B5EF4-FFF2-40B4-BE49-F238E27FC236}">
                <a16:creationId xmlns:a16="http://schemas.microsoft.com/office/drawing/2014/main" id="{5269065A-213F-9E58-51E8-B8F7C85D13DE}"/>
              </a:ext>
            </a:extLst>
          </p:cNvPr>
          <p:cNvSpPr txBox="1"/>
          <p:nvPr/>
        </p:nvSpPr>
        <p:spPr>
          <a:xfrm>
            <a:off x="6558846" y="1039989"/>
            <a:ext cx="4877619" cy="4672190"/>
          </a:xfrm>
          <a:prstGeom prst="roundRect">
            <a:avLst>
              <a:gd name="adj" fmla="val 3617"/>
            </a:avLst>
          </a:prstGeom>
          <a:solidFill>
            <a:schemeClr val="bg1"/>
          </a:solidFill>
          <a:ln w="12700" cap="sq">
            <a:solidFill>
              <a:schemeClr val="bg1">
                <a:lumMod val="85000"/>
              </a:schemeClr>
            </a:solidFill>
            <a:miter/>
          </a:ln>
        </p:spPr>
        <p:txBody>
          <a:bodyPr vert="horz" wrap="square" lIns="91440" tIns="45720" rIns="91440" bIns="45720" rtlCol="0" anchor="ctr"/>
          <a:lstStyle/>
          <a:p>
            <a:pPr algn="ctr">
              <a:lnSpc>
                <a:spcPct val="110000"/>
              </a:lnSpc>
            </a:pPr>
            <a:endParaRPr kumimoji="1" lang="zh-CN" altLang="en-US">
              <a:latin typeface="Microsoft YaHei" panose="020B0503020204020204" pitchFamily="34" charset="-122"/>
              <a:ea typeface="Microsoft YaHei" panose="020B0503020204020204" pitchFamily="34" charset="-122"/>
            </a:endParaRPr>
          </a:p>
        </p:txBody>
      </p:sp>
      <p:sp>
        <p:nvSpPr>
          <p:cNvPr id="15" name="标题 1">
            <a:extLst>
              <a:ext uri="{FF2B5EF4-FFF2-40B4-BE49-F238E27FC236}">
                <a16:creationId xmlns:a16="http://schemas.microsoft.com/office/drawing/2014/main" id="{DAE8D01E-054F-E9EF-16A4-67DE83A4DDA2}"/>
              </a:ext>
            </a:extLst>
          </p:cNvPr>
          <p:cNvSpPr txBox="1"/>
          <p:nvPr/>
        </p:nvSpPr>
        <p:spPr>
          <a:xfrm>
            <a:off x="6558846" y="1039990"/>
            <a:ext cx="4877619" cy="553038"/>
          </a:xfrm>
          <a:prstGeom prst="roundRect">
            <a:avLst>
              <a:gd name="adj" fmla="val 13992"/>
            </a:avLst>
          </a:prstGeom>
          <a:solidFill>
            <a:schemeClr val="accent2"/>
          </a:solidFill>
          <a:ln w="12700" cap="sq">
            <a:solidFill>
              <a:schemeClr val="bg1">
                <a:lumMod val="85000"/>
              </a:schemeClr>
            </a:solidFill>
            <a:miter/>
          </a:ln>
        </p:spPr>
        <p:txBody>
          <a:bodyPr vert="horz" wrap="square" lIns="91440" tIns="45720" rIns="91440" bIns="45720" rtlCol="0" anchor="ctr"/>
          <a:lstStyle/>
          <a:p>
            <a:pPr algn="ctr">
              <a:lnSpc>
                <a:spcPct val="110000"/>
              </a:lnSpc>
            </a:pPr>
            <a:endParaRPr kumimoji="1" lang="zh-CN" altLang="en-US">
              <a:latin typeface="Microsoft YaHei" panose="020B0503020204020204" pitchFamily="34" charset="-122"/>
              <a:ea typeface="Microsoft YaHei" panose="020B0503020204020204" pitchFamily="34" charset="-122"/>
            </a:endParaRPr>
          </a:p>
        </p:txBody>
      </p:sp>
      <p:sp>
        <p:nvSpPr>
          <p:cNvPr id="11" name="标题 1">
            <a:extLst>
              <a:ext uri="{FF2B5EF4-FFF2-40B4-BE49-F238E27FC236}">
                <a16:creationId xmlns:a16="http://schemas.microsoft.com/office/drawing/2014/main" id="{5AF1EF25-C31D-E5B9-C425-DAEEC33FCA03}"/>
              </a:ext>
            </a:extLst>
          </p:cNvPr>
          <p:cNvSpPr txBox="1"/>
          <p:nvPr/>
        </p:nvSpPr>
        <p:spPr>
          <a:xfrm>
            <a:off x="684555" y="953830"/>
            <a:ext cx="4520732" cy="717219"/>
          </a:xfrm>
          <a:prstGeom prst="rect">
            <a:avLst/>
          </a:prstGeom>
          <a:noFill/>
          <a:ln>
            <a:noFill/>
          </a:ln>
        </p:spPr>
        <p:txBody>
          <a:bodyPr vert="horz" wrap="square" lIns="91440" tIns="45720" rIns="91440" bIns="45720" rtlCol="0" anchor="ctr"/>
          <a:lstStyle/>
          <a:p>
            <a:pPr algn="l">
              <a:lnSpc>
                <a:spcPct val="120000"/>
              </a:lnSpc>
            </a:pPr>
            <a:r>
              <a:rPr kumimoji="1" lang="zh-CN" altLang="en-US" sz="1600" b="1" dirty="0">
                <a:solidFill>
                  <a:schemeClr val="bg1"/>
                </a:solidFill>
                <a:latin typeface="Microsoft YaHei" panose="020B0503020204020204" pitchFamily="34" charset="-122"/>
                <a:ea typeface="Microsoft YaHei" panose="020B0503020204020204" pitchFamily="34" charset="-122"/>
              </a:rPr>
              <a:t>阿尔茨海默病（</a:t>
            </a:r>
            <a:r>
              <a:rPr kumimoji="1" lang="en-US" altLang="zh-CN" sz="1600" b="1" dirty="0">
                <a:solidFill>
                  <a:schemeClr val="bg1"/>
                </a:solidFill>
                <a:latin typeface="Microsoft YaHei" panose="020B0503020204020204" pitchFamily="34" charset="-122"/>
                <a:ea typeface="Microsoft YaHei" panose="020B0503020204020204" pitchFamily="34" charset="-122"/>
              </a:rPr>
              <a:t>AD</a:t>
            </a:r>
            <a:r>
              <a:rPr kumimoji="1" lang="zh-CN" altLang="en-US" sz="1600" b="1" dirty="0">
                <a:solidFill>
                  <a:schemeClr val="bg1"/>
                </a:solidFill>
                <a:latin typeface="Microsoft YaHei" panose="020B0503020204020204" pitchFamily="34" charset="-122"/>
                <a:ea typeface="Microsoft YaHei" panose="020B0503020204020204" pitchFamily="34" charset="-122"/>
              </a:rPr>
              <a:t>）流行病学 </a:t>
            </a:r>
            <a:r>
              <a:rPr kumimoji="1" lang="en-US" altLang="zh-CN" sz="1600" b="1" dirty="0">
                <a:solidFill>
                  <a:schemeClr val="bg1"/>
                </a:solidFill>
                <a:latin typeface="Microsoft YaHei" panose="020B0503020204020204" pitchFamily="34" charset="-122"/>
                <a:ea typeface="Microsoft YaHei" panose="020B0503020204020204" pitchFamily="34" charset="-122"/>
              </a:rPr>
              <a:t>—</a:t>
            </a:r>
            <a:r>
              <a:rPr kumimoji="1" lang="zh-CN" altLang="en-US" sz="1600" b="1" dirty="0">
                <a:solidFill>
                  <a:schemeClr val="bg1"/>
                </a:solidFill>
                <a:latin typeface="Microsoft YaHei" panose="020B0503020204020204" pitchFamily="34" charset="-122"/>
                <a:ea typeface="Microsoft YaHei" panose="020B0503020204020204" pitchFamily="34" charset="-122"/>
              </a:rPr>
              <a:t> 国际</a:t>
            </a:r>
          </a:p>
        </p:txBody>
      </p:sp>
      <p:sp>
        <p:nvSpPr>
          <p:cNvPr id="38" name="文本框 37">
            <a:extLst>
              <a:ext uri="{FF2B5EF4-FFF2-40B4-BE49-F238E27FC236}">
                <a16:creationId xmlns:a16="http://schemas.microsoft.com/office/drawing/2014/main" id="{CCCB241F-F172-612E-2256-5B9C273C4F85}"/>
              </a:ext>
            </a:extLst>
          </p:cNvPr>
          <p:cNvSpPr txBox="1"/>
          <p:nvPr/>
        </p:nvSpPr>
        <p:spPr>
          <a:xfrm>
            <a:off x="-40836" y="6452425"/>
            <a:ext cx="9031111" cy="415498"/>
          </a:xfrm>
          <a:prstGeom prst="rect">
            <a:avLst/>
          </a:prstGeom>
          <a:noFill/>
        </p:spPr>
        <p:txBody>
          <a:bodyPr wrap="square">
            <a:spAutoFit/>
          </a:bodyPr>
          <a:lstStyle/>
          <a:p>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[1]2018</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中国痴呆与认知障碍诊治指南</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一</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痴呆及其分类诊断标准</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[J].</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中华医学杂志</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,2018,98(13):965-970.</a:t>
            </a:r>
          </a:p>
          <a:p>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[2]</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中国民族卫生协会卫生健康技术推广专家委员会等.阿尔茨海默病源性认知障碍早期诊疗专家共识(2025)[J].中国医学影像学杂志,2025,33(4):337-346</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p>
          <a:p>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[3]</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林璐</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马辛</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王刚等</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中国阿尔茨海默病早期预防指南</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(2024)[J].</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阿尔茨海默病及相关病杂志</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,2024,7(3):168-175.</a:t>
            </a:r>
            <a:endParaRPr lang="zh-CN" altLang="en-US" sz="700" dirty="0">
              <a:solidFill>
                <a:schemeClr val="bg1">
                  <a:lumMod val="50000"/>
                </a:schemeClr>
              </a:solidFill>
              <a:latin typeface="Microsoft YaHei" panose="020B0503020204020204" pitchFamily="34" charset="-122"/>
              <a:ea typeface="Microsoft YaHei" panose="020B0503020204020204" pitchFamily="34" charset="-122"/>
            </a:endParaRPr>
          </a:p>
        </p:txBody>
      </p:sp>
      <p:sp>
        <p:nvSpPr>
          <p:cNvPr id="39" name="标题 1">
            <a:extLst>
              <a:ext uri="{FF2B5EF4-FFF2-40B4-BE49-F238E27FC236}">
                <a16:creationId xmlns:a16="http://schemas.microsoft.com/office/drawing/2014/main" id="{1996424B-4908-8C83-EBBD-7FDA2E5DC6FF}"/>
              </a:ext>
            </a:extLst>
          </p:cNvPr>
          <p:cNvSpPr txBox="1"/>
          <p:nvPr/>
        </p:nvSpPr>
        <p:spPr>
          <a:xfrm>
            <a:off x="6546756" y="1736728"/>
            <a:ext cx="4792995" cy="4072350"/>
          </a:xfrm>
          <a:prstGeom prst="rect">
            <a:avLst/>
          </a:prstGeom>
          <a:noFill/>
          <a:ln>
            <a:noFill/>
          </a:ln>
        </p:spPr>
        <p:txBody>
          <a:bodyPr vert="horz" wrap="square" lIns="91440" tIns="45720" rIns="91440" bIns="45720" rtlCol="0" anchor="t"/>
          <a:lstStyle/>
          <a:p>
            <a:pPr marL="285750" indent="-177750" algn="just">
              <a:lnSpc>
                <a:spcPct val="114000"/>
              </a:lnSpc>
              <a:spcBef>
                <a:spcPts val="600"/>
              </a:spcBef>
              <a:buFont typeface="Arial" panose="020B0604020202020204" pitchFamily="34" charset="0"/>
              <a:buChar char="•"/>
            </a:pP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我国是世界上老年人口最多、增长最快的国家之一，也是</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世界上 </a:t>
            </a:r>
            <a:r>
              <a:rPr kumimoji="1" lang="en"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AD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患者最多的国家</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约占全球 </a:t>
            </a:r>
            <a:r>
              <a:rPr kumimoji="1" lang="en"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AD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患者总数的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1/4</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。在不同人群方面，随着年龄增长，</a:t>
            </a:r>
            <a:r>
              <a:rPr kumimoji="1" lang="en"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AD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发病率逐渐增高，且呈现女性高于男性、农村高于城市的特点。</a:t>
            </a:r>
            <a:endPar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endParaRPr>
          </a:p>
          <a:p>
            <a:pPr marL="285750" indent="-177750" algn="just">
              <a:lnSpc>
                <a:spcPct val="114000"/>
              </a:lnSpc>
              <a:spcBef>
                <a:spcPts val="600"/>
              </a:spcBef>
              <a:buFont typeface="Arial" panose="020B0604020202020204" pitchFamily="34" charset="0"/>
              <a:buChar char="•"/>
            </a:pP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据国家统计局报告显示，截至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2023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年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12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月，我国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60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岁及以上人口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29697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万人，占全国人口的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21.1%</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，其中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65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岁及以上人口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21676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万人，占全国人口的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15.4%</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。据预测，</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2030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年我国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60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岁以上人口将达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4.09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亿，如果不加以有效预防和控制，到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2030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年我国将有 </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2160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万 </a:t>
            </a:r>
            <a:r>
              <a:rPr kumimoji="1" lang="en"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AD </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患者，这将大大增加医疗和社会服务成本，同时也将给我国社会经济发展造成严重影响。</a:t>
            </a:r>
            <a:endPar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endParaRPr>
          </a:p>
          <a:p>
            <a:pPr marL="285750" indent="-177750" algn="just">
              <a:lnSpc>
                <a:spcPct val="114000"/>
              </a:lnSpc>
              <a:spcBef>
                <a:spcPts val="600"/>
              </a:spcBef>
              <a:buFont typeface="Arial" panose="020B0604020202020204" pitchFamily="34" charset="0"/>
              <a:buChar char="•"/>
            </a:pP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据首都医科大学宣武医院贾建平教授团队在</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柳叶刀</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神经病学子刊发表的文章显示，我国每年在阿尔茨海默病上支出的费用高达</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1677</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亿美元，其中超过一半为非直接成本，比如患者和家人因护理而误工所产生的损失。预计到</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2030</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年增加约</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倍，到</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2050</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年可能会升至</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10</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倍，达到</a:t>
            </a:r>
            <a:r>
              <a:rPr kumimoji="1" lang="en-US" altLang="zh-CN" sz="1300" dirty="0">
                <a:ln w="12700">
                  <a:noFill/>
                </a:ln>
                <a:solidFill>
                  <a:srgbClr val="262626">
                    <a:alpha val="100000"/>
                  </a:srgbClr>
                </a:solidFill>
                <a:latin typeface="Microsoft YaHei" panose="020B0503020204020204" pitchFamily="34" charset="-122"/>
                <a:ea typeface="Microsoft YaHei" panose="020B0503020204020204" pitchFamily="34" charset="-122"/>
              </a:rPr>
              <a:t>1.89</a:t>
            </a:r>
            <a:r>
              <a:rPr kumimoji="1" lang="zh-CN" altLang="en-US" sz="1300" dirty="0">
                <a:ln w="12700">
                  <a:noFill/>
                </a:ln>
                <a:solidFill>
                  <a:srgbClr val="262626">
                    <a:alpha val="100000"/>
                  </a:srgbClr>
                </a:solidFill>
                <a:latin typeface="Microsoft YaHei" panose="020B0503020204020204" pitchFamily="34" charset="-122"/>
                <a:ea typeface="Microsoft YaHei" panose="020B0503020204020204" pitchFamily="34" charset="-122"/>
              </a:rPr>
              <a:t>万亿美元。</a:t>
            </a:r>
          </a:p>
        </p:txBody>
      </p:sp>
      <p:sp>
        <p:nvSpPr>
          <p:cNvPr id="40" name="标题 1">
            <a:extLst>
              <a:ext uri="{FF2B5EF4-FFF2-40B4-BE49-F238E27FC236}">
                <a16:creationId xmlns:a16="http://schemas.microsoft.com/office/drawing/2014/main" id="{3E1B979A-87EA-A234-3069-40525FBAB18F}"/>
              </a:ext>
            </a:extLst>
          </p:cNvPr>
          <p:cNvSpPr txBox="1"/>
          <p:nvPr/>
        </p:nvSpPr>
        <p:spPr>
          <a:xfrm>
            <a:off x="6755664" y="947121"/>
            <a:ext cx="4375180" cy="717219"/>
          </a:xfrm>
          <a:prstGeom prst="rect">
            <a:avLst/>
          </a:prstGeom>
          <a:noFill/>
          <a:ln>
            <a:noFill/>
          </a:ln>
        </p:spPr>
        <p:txBody>
          <a:bodyPr vert="horz" wrap="square" lIns="91440" tIns="45720" rIns="91440" bIns="45720" rtlCol="0" anchor="ctr"/>
          <a:lstStyle/>
          <a:p>
            <a:pPr algn="l">
              <a:lnSpc>
                <a:spcPct val="120000"/>
              </a:lnSpc>
            </a:pPr>
            <a:r>
              <a:rPr kumimoji="1" lang="zh-CN" altLang="en-US" sz="1600" b="1" dirty="0">
                <a:solidFill>
                  <a:schemeClr val="bg1"/>
                </a:solidFill>
                <a:latin typeface="Microsoft YaHei" panose="020B0503020204020204" pitchFamily="34" charset="-122"/>
                <a:ea typeface="Microsoft YaHei" panose="020B0503020204020204" pitchFamily="34" charset="-122"/>
              </a:rPr>
              <a:t>阿尔茨海默病（</a:t>
            </a:r>
            <a:r>
              <a:rPr kumimoji="1" lang="en-US" altLang="zh-CN" sz="1600" b="1" dirty="0">
                <a:solidFill>
                  <a:schemeClr val="bg1"/>
                </a:solidFill>
                <a:latin typeface="Microsoft YaHei" panose="020B0503020204020204" pitchFamily="34" charset="-122"/>
                <a:ea typeface="Microsoft YaHei" panose="020B0503020204020204" pitchFamily="34" charset="-122"/>
              </a:rPr>
              <a:t>AD</a:t>
            </a:r>
            <a:r>
              <a:rPr kumimoji="1" lang="zh-CN" altLang="en-US" sz="1600" b="1" dirty="0">
                <a:solidFill>
                  <a:schemeClr val="bg1"/>
                </a:solidFill>
                <a:latin typeface="Microsoft YaHei" panose="020B0503020204020204" pitchFamily="34" charset="-122"/>
                <a:ea typeface="Microsoft YaHei" panose="020B0503020204020204" pitchFamily="34" charset="-122"/>
              </a:rPr>
              <a:t>）流行病学 </a:t>
            </a:r>
            <a:r>
              <a:rPr kumimoji="1" lang="en-US" altLang="zh-CN" sz="1600" b="1" dirty="0">
                <a:solidFill>
                  <a:schemeClr val="bg1"/>
                </a:solidFill>
                <a:latin typeface="Microsoft YaHei" panose="020B0503020204020204" pitchFamily="34" charset="-122"/>
                <a:ea typeface="Microsoft YaHei" panose="020B0503020204020204" pitchFamily="34" charset="-122"/>
              </a:rPr>
              <a:t>—</a:t>
            </a:r>
            <a:r>
              <a:rPr kumimoji="1" lang="zh-CN" altLang="en-US" sz="1600" b="1" dirty="0">
                <a:solidFill>
                  <a:schemeClr val="bg1"/>
                </a:solidFill>
                <a:latin typeface="Microsoft YaHei" panose="020B0503020204020204" pitchFamily="34" charset="-122"/>
                <a:ea typeface="Microsoft YaHei" panose="020B0503020204020204" pitchFamily="34" charset="-122"/>
              </a:rPr>
              <a:t> 中国</a:t>
            </a:r>
          </a:p>
        </p:txBody>
      </p:sp>
      <p:sp>
        <p:nvSpPr>
          <p:cNvPr id="44" name="文本框 43">
            <a:extLst>
              <a:ext uri="{FF2B5EF4-FFF2-40B4-BE49-F238E27FC236}">
                <a16:creationId xmlns:a16="http://schemas.microsoft.com/office/drawing/2014/main" id="{55655607-80C1-1A60-49B2-EE346F7C6DD9}"/>
              </a:ext>
            </a:extLst>
          </p:cNvPr>
          <p:cNvSpPr txBox="1"/>
          <p:nvPr/>
        </p:nvSpPr>
        <p:spPr>
          <a:xfrm>
            <a:off x="611973" y="5782380"/>
            <a:ext cx="10979341" cy="646331"/>
          </a:xfrm>
          <a:prstGeom prst="rect">
            <a:avLst/>
          </a:prstGeom>
          <a:noFill/>
        </p:spPr>
        <p:txBody>
          <a:bodyPr wrap="square" rtlCol="0">
            <a:spAutoFit/>
          </a:bodyPr>
          <a:lstStyle/>
          <a:p>
            <a:pPr algn="just"/>
            <a:r>
              <a:rPr kumimoji="1" lang="zh-CN" altLang="en-US" b="1" dirty="0">
                <a:solidFill>
                  <a:prstClr val="black"/>
                </a:solidFill>
                <a:latin typeface="Microsoft YaHei" panose="020B0503020204020204" pitchFamily="34" charset="-122"/>
                <a:ea typeface="Microsoft YaHei" panose="020B0503020204020204" pitchFamily="34" charset="-122"/>
              </a:rPr>
              <a:t>综上可见，我国</a:t>
            </a:r>
            <a:r>
              <a:rPr kumimoji="1" lang="en-US" altLang="zh-CN" b="1" dirty="0">
                <a:solidFill>
                  <a:prstClr val="black"/>
                </a:solidFill>
                <a:latin typeface="Microsoft YaHei" panose="020B0503020204020204" pitchFamily="34" charset="-122"/>
                <a:ea typeface="Microsoft YaHei" panose="020B0503020204020204" pitchFamily="34" charset="-122"/>
              </a:rPr>
              <a:t>AD</a:t>
            </a:r>
            <a:r>
              <a:rPr kumimoji="1" lang="zh-CN" altLang="en-US" b="1" dirty="0">
                <a:solidFill>
                  <a:prstClr val="black"/>
                </a:solidFill>
                <a:latin typeface="Microsoft YaHei" panose="020B0503020204020204" pitchFamily="34" charset="-122"/>
                <a:ea typeface="Microsoft YaHei" panose="020B0503020204020204" pitchFamily="34" charset="-122"/>
              </a:rPr>
              <a:t>患者数量居于全球首位，且患病率持续增高，</a:t>
            </a:r>
            <a:r>
              <a:rPr kumimoji="1" lang="zh-CN" altLang="en-US" sz="1800" b="1" dirty="0">
                <a:ln w="12700">
                  <a:noFill/>
                </a:ln>
                <a:solidFill>
                  <a:srgbClr val="262626">
                    <a:alpha val="100000"/>
                  </a:srgbClr>
                </a:solidFill>
                <a:latin typeface="Microsoft YaHei" panose="020B0503020204020204" pitchFamily="34" charset="-122"/>
                <a:ea typeface="Microsoft YaHei" panose="020B0503020204020204" pitchFamily="34" charset="-122"/>
                <a:cs typeface="Source Han Sans"/>
              </a:rPr>
              <a:t>给个人、家庭和社会造成了严重的经济、心理和社会负担。</a:t>
            </a:r>
            <a:endParaRPr kumimoji="1" lang="zh-CN" altLang="en-US" b="1" dirty="0">
              <a:solidFill>
                <a:prstClr val="black"/>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2017228344"/>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标题 1">
            <a:extLst>
              <a:ext uri="{FF2B5EF4-FFF2-40B4-BE49-F238E27FC236}">
                <a16:creationId xmlns:a16="http://schemas.microsoft.com/office/drawing/2014/main" id="{10851595-39D5-E1DD-316E-18C1B5F62D9A}"/>
              </a:ext>
            </a:extLst>
          </p:cNvPr>
          <p:cNvSpPr txBox="1"/>
          <p:nvPr/>
        </p:nvSpPr>
        <p:spPr>
          <a:xfrm>
            <a:off x="512783" y="188307"/>
            <a:ext cx="8171180" cy="655320"/>
          </a:xfrm>
          <a:prstGeom prst="roundRect">
            <a:avLst>
              <a:gd name="adj" fmla="val 13854"/>
            </a:avLst>
          </a:prstGeom>
          <a:gradFill>
            <a:gsLst>
              <a:gs pos="0">
                <a:schemeClr val="bg1">
                  <a:lumMod val="95000"/>
                </a:schemeClr>
              </a:gs>
              <a:gs pos="80000">
                <a:schemeClr val="bg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2" name="组合 1"/>
          <p:cNvGrpSpPr/>
          <p:nvPr/>
        </p:nvGrpSpPr>
        <p:grpSpPr>
          <a:xfrm>
            <a:off x="251173" y="254357"/>
            <a:ext cx="2968277" cy="523221"/>
            <a:chOff x="298798" y="435332"/>
            <a:chExt cx="2968277" cy="523221"/>
          </a:xfrm>
        </p:grpSpPr>
        <p:grpSp>
          <p:nvGrpSpPr>
            <p:cNvPr id="3" name="组合 2"/>
            <p:cNvGrpSpPr/>
            <p:nvPr/>
          </p:nvGrpSpPr>
          <p:grpSpPr>
            <a:xfrm>
              <a:off x="298798" y="435332"/>
              <a:ext cx="523221" cy="523221"/>
              <a:chOff x="794098" y="631911"/>
              <a:chExt cx="2040076" cy="2040076"/>
            </a:xfrm>
          </p:grpSpPr>
          <p:sp>
            <p:nvSpPr>
              <p:cNvPr id="5" name="泪滴形 4"/>
              <p:cNvSpPr/>
              <p:nvPr/>
            </p:nvSpPr>
            <p:spPr>
              <a:xfrm>
                <a:off x="794098" y="631911"/>
                <a:ext cx="2040076" cy="2040076"/>
              </a:xfrm>
              <a:prstGeom prst="teardrop">
                <a:avLst/>
              </a:prstGeom>
              <a:solidFill>
                <a:srgbClr val="13829B"/>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6" name="椭圆 5"/>
              <p:cNvSpPr/>
              <p:nvPr/>
            </p:nvSpPr>
            <p:spPr>
              <a:xfrm>
                <a:off x="1144383" y="982196"/>
                <a:ext cx="1339503" cy="1339503"/>
              </a:xfrm>
              <a:prstGeom prst="ellipse">
                <a:avLst/>
              </a:prstGeom>
              <a:solidFill>
                <a:srgbClr val="FFC000"/>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7" name="椭圆 6"/>
              <p:cNvSpPr/>
              <p:nvPr/>
            </p:nvSpPr>
            <p:spPr>
              <a:xfrm>
                <a:off x="1427385" y="1265198"/>
                <a:ext cx="773502" cy="773502"/>
              </a:xfrm>
              <a:prstGeom prst="ellipse">
                <a:avLst/>
              </a:prstGeom>
              <a:solidFill>
                <a:schemeClr val="bg1"/>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grpSp>
        <p:sp>
          <p:nvSpPr>
            <p:cNvPr id="4" name="文本框 3"/>
            <p:cNvSpPr txBox="1"/>
            <p:nvPr/>
          </p:nvSpPr>
          <p:spPr>
            <a:xfrm>
              <a:off x="871538" y="435332"/>
              <a:ext cx="2395537"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基本信息</a:t>
              </a:r>
              <a:r>
                <a:rPr kumimoji="0" lang="en-US" altLang="zh-CN"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(3/4)</a:t>
              </a:r>
              <a:endPar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endParaRPr>
            </a:p>
          </p:txBody>
        </p:sp>
      </p:grpSp>
      <p:sp>
        <p:nvSpPr>
          <p:cNvPr id="8" name="AutoShape 3">
            <a:extLst>
              <a:ext uri="{FF2B5EF4-FFF2-40B4-BE49-F238E27FC236}">
                <a16:creationId xmlns:a16="http://schemas.microsoft.com/office/drawing/2014/main" id="{62F05BC3-5FF7-A9D3-4E91-544EABDF0292}"/>
              </a:ext>
            </a:extLst>
          </p:cNvPr>
          <p:cNvSpPr/>
          <p:nvPr/>
        </p:nvSpPr>
        <p:spPr>
          <a:xfrm>
            <a:off x="767641" y="1000141"/>
            <a:ext cx="10668000" cy="762000"/>
          </a:xfrm>
          <a:prstGeom prst="roundRect">
            <a:avLst>
              <a:gd name="adj" fmla="val 0"/>
            </a:avLst>
          </a:prstGeom>
          <a:noFill/>
          <a:ln w="25400" cap="flat" cmpd="sng">
            <a:noFill/>
            <a:prstDash val="solid"/>
            <a:round/>
          </a:ln>
        </p:spPr>
        <p:txBody>
          <a:bodyPr vert="horz" wrap="square" lIns="0" tIns="0" rIns="0" bIns="0" rtlCol="0" anchor="ctr" anchorCtr="0"/>
          <a:lstStyle/>
          <a:p>
            <a:pPr marL="0" marR="0" lvl="0" indent="0" algn="ctr" defTabSz="914400" rtl="0" eaLnBrk="1" fontAlgn="auto" latinLnBrk="0" hangingPunct="1">
              <a:lnSpc>
                <a:spcPct val="125000"/>
              </a:lnSpc>
              <a:spcBef>
                <a:spcPts val="0"/>
              </a:spcBef>
              <a:spcAft>
                <a:spcPts val="0"/>
              </a:spcAft>
              <a:buClr>
                <a:srgbClr val="000000"/>
              </a:buClr>
              <a:buSzTx/>
              <a:buFont typeface="Arial"/>
              <a:buNone/>
              <a:tabLst/>
              <a:defRPr/>
            </a:pPr>
            <a:r>
              <a:rPr lang="en-US" sz="2800" b="1" dirty="0" err="1">
                <a:latin typeface="Microsoft YaHei" panose="020B0503020204020204" pitchFamily="34" charset="-122"/>
                <a:ea typeface="Microsoft YaHei" panose="020B0503020204020204" pitchFamily="34" charset="-122"/>
                <a:sym typeface="Noto Sans SC"/>
              </a:rPr>
              <a:t>重酒石酸利斯的明口服溶液</a:t>
            </a:r>
            <a:r>
              <a:rPr kumimoji="0" lang="en-US" sz="2800" b="1" i="0" u="none" strike="noStrike" kern="0" cap="none" spc="0" normalizeH="0" baseline="0" noProof="0" dirty="0">
                <a:ln>
                  <a:noFill/>
                </a:ln>
                <a:effectLst/>
                <a:uLnTx/>
                <a:uFillTx/>
                <a:latin typeface="Microsoft YaHei" panose="020B0503020204020204" pitchFamily="34" charset="-122"/>
                <a:ea typeface="Microsoft YaHei" panose="020B0503020204020204" pitchFamily="34" charset="-122"/>
                <a:cs typeface="Noto Sans SC"/>
                <a:sym typeface="Noto Sans SC"/>
              </a:rPr>
              <a:t> </a:t>
            </a:r>
            <a:r>
              <a:rPr lang="en-US" sz="2800" b="1" dirty="0">
                <a:latin typeface="Microsoft YaHei" panose="020B0503020204020204" pitchFamily="34" charset="-122"/>
                <a:ea typeface="Microsoft YaHei" panose="020B0503020204020204" pitchFamily="34" charset="-122"/>
                <a:sym typeface="Noto Sans SC"/>
              </a:rPr>
              <a:t>——</a:t>
            </a:r>
            <a:r>
              <a:rPr kumimoji="0" lang="en-US" sz="2800" b="1" i="0" u="none" strike="noStrike" kern="0" cap="none" spc="0" normalizeH="0" baseline="0" noProof="0" dirty="0">
                <a:ln>
                  <a:noFill/>
                </a:ln>
                <a:effectLst/>
                <a:uLnTx/>
                <a:uFillTx/>
                <a:latin typeface="Microsoft YaHei" panose="020B0503020204020204" pitchFamily="34" charset="-122"/>
                <a:ea typeface="Microsoft YaHei" panose="020B0503020204020204" pitchFamily="34" charset="-122"/>
                <a:cs typeface="Noto Sans SC"/>
                <a:sym typeface="Noto Sans SC"/>
              </a:rPr>
              <a:t> </a:t>
            </a:r>
            <a:r>
              <a:rPr lang="en-US" sz="2800" b="1" dirty="0" err="1">
                <a:latin typeface="Microsoft YaHei" panose="020B0503020204020204" pitchFamily="34" charset="-122"/>
                <a:ea typeface="Microsoft YaHei" panose="020B0503020204020204" pitchFamily="34" charset="-122"/>
                <a:sym typeface="Noto Sans SC"/>
              </a:rPr>
              <a:t>阿尔茨海默病治疗的优化选择</a:t>
            </a:r>
            <a:endParaRPr lang="en-US" sz="2800" b="1" dirty="0">
              <a:latin typeface="Microsoft YaHei" panose="020B0503020204020204" pitchFamily="34" charset="-122"/>
              <a:ea typeface="Microsoft YaHei" panose="020B0503020204020204" pitchFamily="34" charset="-122"/>
            </a:endParaRPr>
          </a:p>
        </p:txBody>
      </p:sp>
      <p:sp>
        <p:nvSpPr>
          <p:cNvPr id="9" name="AutoShape 4">
            <a:extLst>
              <a:ext uri="{FF2B5EF4-FFF2-40B4-BE49-F238E27FC236}">
                <a16:creationId xmlns:a16="http://schemas.microsoft.com/office/drawing/2014/main" id="{F4AE9AC3-AA6E-9A45-AACB-4C41FF876DEC}"/>
              </a:ext>
            </a:extLst>
          </p:cNvPr>
          <p:cNvSpPr/>
          <p:nvPr/>
        </p:nvSpPr>
        <p:spPr>
          <a:xfrm>
            <a:off x="767774" y="1966219"/>
            <a:ext cx="3302000" cy="4445000"/>
          </a:xfrm>
          <a:prstGeom prst="roundRect">
            <a:avLst>
              <a:gd name="adj" fmla="val 3076"/>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p:txBody>
      </p:sp>
      <p:sp>
        <p:nvSpPr>
          <p:cNvPr id="10" name="AutoShape 5">
            <a:extLst>
              <a:ext uri="{FF2B5EF4-FFF2-40B4-BE49-F238E27FC236}">
                <a16:creationId xmlns:a16="http://schemas.microsoft.com/office/drawing/2014/main" id="{EFBEF53F-A277-B896-D362-CB2480476AB4}"/>
              </a:ext>
            </a:extLst>
          </p:cNvPr>
          <p:cNvSpPr/>
          <p:nvPr/>
        </p:nvSpPr>
        <p:spPr>
          <a:xfrm>
            <a:off x="767774" y="1966219"/>
            <a:ext cx="3302000" cy="889000"/>
          </a:xfrm>
          <a:prstGeom prst="roundRect">
            <a:avLst>
              <a:gd name="adj" fmla="val 11428"/>
            </a:avLst>
          </a:prstGeom>
          <a:solidFill>
            <a:srgbClr val="13829B"/>
          </a:solidFill>
          <a:ln w="25400" cap="flat" cmpd="sng">
            <a:noFill/>
            <a:prstDash val="solid"/>
            <a:round/>
          </a:ln>
        </p:spPr>
        <p:txBody>
          <a:bodyPr vert="horz" wrap="square" lIns="63500" tIns="63500" rIns="63500" bIns="635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p:txBody>
      </p:sp>
      <p:pic>
        <p:nvPicPr>
          <p:cNvPr id="11" name="Picture 6">
            <a:extLst>
              <a:ext uri="{FF2B5EF4-FFF2-40B4-BE49-F238E27FC236}">
                <a16:creationId xmlns:a16="http://schemas.microsoft.com/office/drawing/2014/main" id="{6B1C304A-F05C-E207-C07E-F978546E13A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8274" y="2207519"/>
            <a:ext cx="406400" cy="406400"/>
          </a:xfrm>
          <a:prstGeom prst="rect">
            <a:avLst/>
          </a:prstGeom>
        </p:spPr>
      </p:pic>
      <p:sp>
        <p:nvSpPr>
          <p:cNvPr id="13" name="AutoShape 7">
            <a:extLst>
              <a:ext uri="{FF2B5EF4-FFF2-40B4-BE49-F238E27FC236}">
                <a16:creationId xmlns:a16="http://schemas.microsoft.com/office/drawing/2014/main" id="{3A411C2D-1FE5-3688-CEA9-C3667B7CCB94}"/>
              </a:ext>
            </a:extLst>
          </p:cNvPr>
          <p:cNvSpPr/>
          <p:nvPr/>
        </p:nvSpPr>
        <p:spPr>
          <a:xfrm>
            <a:off x="1529774" y="2118619"/>
            <a:ext cx="2413000" cy="584200"/>
          </a:xfrm>
          <a:prstGeom prst="roundRect">
            <a:avLst>
              <a:gd name="adj" fmla="val 0"/>
            </a:avLst>
          </a:prstGeom>
          <a:noFill/>
          <a:ln w="25400" cap="flat" cmpd="sng">
            <a:noFill/>
            <a:prstDash val="solid"/>
            <a:round/>
          </a:ln>
        </p:spPr>
        <p:txBody>
          <a:bodyPr vert="horz" wrap="square" lIns="0" tIns="0" rIns="0" bIns="0" rtlCol="0" anchor="ctr" anchorCtr="0"/>
          <a:lstStyle/>
          <a:p>
            <a:pPr marL="0" marR="0" lvl="0" indent="0" algn="l" defTabSz="914400" rtl="0" eaLnBrk="1" fontAlgn="auto" latinLnBrk="0" hangingPunct="1">
              <a:lnSpc>
                <a:spcPct val="125000"/>
              </a:lnSpc>
              <a:spcBef>
                <a:spcPts val="0"/>
              </a:spcBef>
              <a:spcAft>
                <a:spcPts val="0"/>
              </a:spcAft>
              <a:buClr>
                <a:srgbClr val="000000"/>
              </a:buClr>
              <a:buSzTx/>
              <a:buFont typeface="Arial"/>
              <a:buNone/>
              <a:tabLst/>
              <a:defRPr/>
            </a:pPr>
            <a:r>
              <a:rPr kumimoji="0" lang="en-US" sz="1800" b="1" i="0" u="none" strike="noStrike" kern="0" cap="none" spc="0" normalizeH="0" baseline="0" noProof="0">
                <a:ln>
                  <a:noFill/>
                </a:ln>
                <a:solidFill>
                  <a:srgbClr val="FFFFFF"/>
                </a:solidFill>
                <a:effectLst/>
                <a:uLnTx/>
                <a:uFillTx/>
                <a:latin typeface="Microsoft YaHei" panose="020B0503020204020204" pitchFamily="34" charset="-122"/>
                <a:ea typeface="Microsoft YaHei" panose="020B0503020204020204" pitchFamily="34" charset="-122"/>
                <a:cs typeface="Noto Sans SC"/>
                <a:sym typeface="Noto Sans SC"/>
              </a:rPr>
              <a:t>精准滴定，优化耐受性</a:t>
            </a:r>
            <a:endParaRPr kumimoji="0" lang="en-US" sz="11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p:txBody>
      </p:sp>
      <p:sp>
        <p:nvSpPr>
          <p:cNvPr id="14" name="AutoShape 8">
            <a:extLst>
              <a:ext uri="{FF2B5EF4-FFF2-40B4-BE49-F238E27FC236}">
                <a16:creationId xmlns:a16="http://schemas.microsoft.com/office/drawing/2014/main" id="{ACAAC4D1-6132-D0CE-FF4E-B94F66ABDF4C}"/>
              </a:ext>
            </a:extLst>
          </p:cNvPr>
          <p:cNvSpPr/>
          <p:nvPr/>
        </p:nvSpPr>
        <p:spPr>
          <a:xfrm>
            <a:off x="958274" y="3109219"/>
            <a:ext cx="2921000" cy="3048000"/>
          </a:xfrm>
          <a:prstGeom prst="roundRect">
            <a:avLst>
              <a:gd name="adj" fmla="val 0"/>
            </a:avLst>
          </a:prstGeom>
          <a:noFill/>
          <a:ln w="25400" cap="flat" cmpd="sng">
            <a:noFill/>
            <a:prstDash val="solid"/>
            <a:round/>
          </a:ln>
        </p:spPr>
        <p:txBody>
          <a:bodyPr vert="horz" wrap="square" lIns="0" tIns="0" rIns="0" bIns="0" rtlCol="0" anchor="ctr" anchorCtr="0"/>
          <a:lstStyle/>
          <a:p>
            <a:pPr marL="0" marR="0" lvl="0" indent="0" algn="l" defTabSz="914400" rtl="0" eaLnBrk="1" fontAlgn="auto" latinLnBrk="0" hangingPunct="1">
              <a:lnSpc>
                <a:spcPct val="116666"/>
              </a:lnSpc>
              <a:spcBef>
                <a:spcPts val="1000"/>
              </a:spcBef>
              <a:spcAft>
                <a:spcPts val="0"/>
              </a:spcAft>
              <a:buClr>
                <a:srgbClr val="000000"/>
              </a:buClr>
              <a:buSzTx/>
              <a:buFont typeface="Arial"/>
              <a:buNone/>
              <a:tabLst/>
              <a:defRPr/>
            </a:pPr>
            <a:r>
              <a:rPr kumimoji="0" lang="en-US" sz="1400" b="1" i="0" u="none" strike="noStrike" kern="0" cap="none" spc="0" normalizeH="0" baseline="0" noProof="0">
                <a:ln>
                  <a:noFill/>
                </a:ln>
                <a:solidFill>
                  <a:srgbClr val="2563EB"/>
                </a:solidFill>
                <a:effectLst/>
                <a:uLnTx/>
                <a:uFillTx/>
                <a:latin typeface="Microsoft YaHei" panose="020B0503020204020204" pitchFamily="34" charset="-122"/>
                <a:ea typeface="Microsoft YaHei" panose="020B0503020204020204" pitchFamily="34" charset="-122"/>
                <a:cs typeface="Noto Sans SC"/>
                <a:sym typeface="Noto Sans SC"/>
              </a:rPr>
              <a:t>● 灵活调整剂量</a:t>
            </a:r>
            <a:b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br>
            <a: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允许从极低剂量开始，以更小的梯度滴定，实现个体化给药方案。</a:t>
            </a:r>
            <a:endParaRPr kumimoji="0" lang="en-US" sz="11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a:p>
            <a:pPr marL="0" marR="0" lvl="0" indent="0" algn="l" defTabSz="914400" rtl="0" eaLnBrk="1" fontAlgn="auto" latinLnBrk="0" hangingPunct="1">
              <a:lnSpc>
                <a:spcPct val="116666"/>
              </a:lnSpc>
              <a:spcBef>
                <a:spcPts val="1500"/>
              </a:spcBef>
              <a:spcAft>
                <a:spcPts val="0"/>
              </a:spcAft>
              <a:buClr>
                <a:srgbClr val="000000"/>
              </a:buClr>
              <a:buSzTx/>
              <a:buFont typeface="Arial"/>
              <a:buNone/>
              <a:tabLst/>
              <a:defRPr/>
            </a:pPr>
            <a:r>
              <a:rPr kumimoji="0" lang="en-US" sz="1400" b="1" i="0" u="none" strike="noStrike" kern="0" cap="none" spc="0" normalizeH="0" baseline="0" noProof="0">
                <a:ln>
                  <a:noFill/>
                </a:ln>
                <a:solidFill>
                  <a:srgbClr val="2563EB"/>
                </a:solidFill>
                <a:effectLst/>
                <a:uLnTx/>
                <a:uFillTx/>
                <a:latin typeface="Microsoft YaHei" panose="020B0503020204020204" pitchFamily="34" charset="-122"/>
                <a:ea typeface="Microsoft YaHei" panose="020B0503020204020204" pitchFamily="34" charset="-122"/>
                <a:cs typeface="Noto Sans SC"/>
                <a:sym typeface="Noto Sans SC"/>
              </a:rPr>
              <a:t>● 显著减少副作用</a:t>
            </a:r>
            <a:b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br>
            <a: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缓慢滴定有效降低恶心、呕吐等胃肠道不良反应的发生率和严重程度。</a:t>
            </a:r>
          </a:p>
          <a:p>
            <a:pPr marL="0" marR="0" lvl="0" indent="0" algn="l" defTabSz="914400" rtl="0" eaLnBrk="1" fontAlgn="auto" latinLnBrk="0" hangingPunct="1">
              <a:lnSpc>
                <a:spcPct val="116666"/>
              </a:lnSpc>
              <a:spcBef>
                <a:spcPts val="1500"/>
              </a:spcBef>
              <a:spcAft>
                <a:spcPts val="0"/>
              </a:spcAft>
              <a:buClr>
                <a:srgbClr val="000000"/>
              </a:buClr>
              <a:buSzTx/>
              <a:buFont typeface="Arial"/>
              <a:buNone/>
              <a:tabLst/>
              <a:defRPr/>
            </a:pPr>
            <a:r>
              <a:rPr kumimoji="0" lang="en-US" sz="1400" b="1" i="0" u="none" strike="noStrike" kern="0" cap="none" spc="0" normalizeH="0" baseline="0" noProof="0">
                <a:ln>
                  <a:noFill/>
                </a:ln>
                <a:solidFill>
                  <a:srgbClr val="2563EB"/>
                </a:solidFill>
                <a:effectLst/>
                <a:uLnTx/>
                <a:uFillTx/>
                <a:latin typeface="Microsoft YaHei" panose="020B0503020204020204" pitchFamily="34" charset="-122"/>
                <a:ea typeface="Microsoft YaHei" panose="020B0503020204020204" pitchFamily="34" charset="-122"/>
                <a:cs typeface="Noto Sans SC"/>
                <a:sym typeface="Noto Sans SC"/>
              </a:rPr>
              <a:t>● 提升长期依从性</a:t>
            </a:r>
            <a:b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br>
            <a: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良好的耐受性是保障患者长期坚持治疗、持续获益的关键前提。</a:t>
            </a:r>
          </a:p>
        </p:txBody>
      </p:sp>
      <p:sp>
        <p:nvSpPr>
          <p:cNvPr id="15" name="AutoShape 9">
            <a:extLst>
              <a:ext uri="{FF2B5EF4-FFF2-40B4-BE49-F238E27FC236}">
                <a16:creationId xmlns:a16="http://schemas.microsoft.com/office/drawing/2014/main" id="{1D33EBAA-D069-BFB0-C794-9837C02A6F42}"/>
              </a:ext>
            </a:extLst>
          </p:cNvPr>
          <p:cNvSpPr/>
          <p:nvPr/>
        </p:nvSpPr>
        <p:spPr>
          <a:xfrm>
            <a:off x="4450774" y="1966219"/>
            <a:ext cx="3302000" cy="4445000"/>
          </a:xfrm>
          <a:prstGeom prst="roundRect">
            <a:avLst>
              <a:gd name="adj" fmla="val 3076"/>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p:txBody>
      </p:sp>
      <p:sp>
        <p:nvSpPr>
          <p:cNvPr id="16" name="AutoShape 10">
            <a:extLst>
              <a:ext uri="{FF2B5EF4-FFF2-40B4-BE49-F238E27FC236}">
                <a16:creationId xmlns:a16="http://schemas.microsoft.com/office/drawing/2014/main" id="{CC5A21C4-0C13-D274-4CCF-56F019FD6608}"/>
              </a:ext>
            </a:extLst>
          </p:cNvPr>
          <p:cNvSpPr/>
          <p:nvPr/>
        </p:nvSpPr>
        <p:spPr>
          <a:xfrm>
            <a:off x="4450774" y="1966219"/>
            <a:ext cx="3302000" cy="889000"/>
          </a:xfrm>
          <a:prstGeom prst="roundRect">
            <a:avLst>
              <a:gd name="adj" fmla="val 11428"/>
            </a:avLst>
          </a:prstGeom>
          <a:solidFill>
            <a:srgbClr val="10B981">
              <a:alpha val="100000"/>
            </a:srgbClr>
          </a:solidFill>
          <a:ln w="25400" cap="flat" cmpd="sng">
            <a:noFill/>
            <a:prstDash val="solid"/>
            <a:round/>
          </a:ln>
        </p:spPr>
        <p:txBody>
          <a:bodyPr vert="horz" wrap="square" lIns="63500" tIns="63500" rIns="63500" bIns="635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p:txBody>
      </p:sp>
      <p:pic>
        <p:nvPicPr>
          <p:cNvPr id="17" name="Picture 11">
            <a:extLst>
              <a:ext uri="{FF2B5EF4-FFF2-40B4-BE49-F238E27FC236}">
                <a16:creationId xmlns:a16="http://schemas.microsoft.com/office/drawing/2014/main" id="{BF079C8D-375B-AC41-4118-D0323D27654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41274" y="2207519"/>
            <a:ext cx="406400" cy="406400"/>
          </a:xfrm>
          <a:prstGeom prst="rect">
            <a:avLst/>
          </a:prstGeom>
        </p:spPr>
      </p:pic>
      <p:sp>
        <p:nvSpPr>
          <p:cNvPr id="18" name="AutoShape 12">
            <a:extLst>
              <a:ext uri="{FF2B5EF4-FFF2-40B4-BE49-F238E27FC236}">
                <a16:creationId xmlns:a16="http://schemas.microsoft.com/office/drawing/2014/main" id="{5F5275C3-2BD1-929B-D49C-1F71143BC793}"/>
              </a:ext>
            </a:extLst>
          </p:cNvPr>
          <p:cNvSpPr/>
          <p:nvPr/>
        </p:nvSpPr>
        <p:spPr>
          <a:xfrm>
            <a:off x="5212774" y="2118619"/>
            <a:ext cx="2413000" cy="584200"/>
          </a:xfrm>
          <a:prstGeom prst="roundRect">
            <a:avLst>
              <a:gd name="adj" fmla="val 0"/>
            </a:avLst>
          </a:prstGeom>
          <a:noFill/>
          <a:ln w="25400" cap="flat" cmpd="sng">
            <a:noFill/>
            <a:prstDash val="solid"/>
            <a:round/>
          </a:ln>
        </p:spPr>
        <p:txBody>
          <a:bodyPr vert="horz" wrap="square" lIns="0" tIns="0" rIns="0" bIns="0" rtlCol="0" anchor="ctr" anchorCtr="0"/>
          <a:lstStyle/>
          <a:p>
            <a:pPr marL="0" marR="0" lvl="0" indent="0" algn="l" defTabSz="914400" rtl="0" eaLnBrk="1" fontAlgn="auto" latinLnBrk="0" hangingPunct="1">
              <a:lnSpc>
                <a:spcPct val="125000"/>
              </a:lnSpc>
              <a:spcBef>
                <a:spcPts val="0"/>
              </a:spcBef>
              <a:spcAft>
                <a:spcPts val="0"/>
              </a:spcAft>
              <a:buClr>
                <a:srgbClr val="000000"/>
              </a:buClr>
              <a:buSzTx/>
              <a:buFont typeface="Arial"/>
              <a:buNone/>
              <a:tabLst/>
              <a:defRPr/>
            </a:pPr>
            <a:r>
              <a:rPr kumimoji="0" lang="en-US" sz="1800" b="1" i="0" u="none" strike="noStrike" kern="0" cap="none" spc="0" normalizeH="0" baseline="0" noProof="0">
                <a:ln>
                  <a:noFill/>
                </a:ln>
                <a:solidFill>
                  <a:srgbClr val="FFFFFF"/>
                </a:solidFill>
                <a:effectLst/>
                <a:uLnTx/>
                <a:uFillTx/>
                <a:latin typeface="Microsoft YaHei" panose="020B0503020204020204" pitchFamily="34" charset="-122"/>
                <a:ea typeface="Microsoft YaHei" panose="020B0503020204020204" pitchFamily="34" charset="-122"/>
                <a:cs typeface="Noto Sans SC"/>
                <a:sym typeface="Noto Sans SC"/>
              </a:rPr>
              <a:t>创新剂型，更友好便捷</a:t>
            </a:r>
            <a:endParaRPr kumimoji="0" lang="en-US" sz="11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p:txBody>
      </p:sp>
      <p:sp>
        <p:nvSpPr>
          <p:cNvPr id="19" name="AutoShape 13">
            <a:extLst>
              <a:ext uri="{FF2B5EF4-FFF2-40B4-BE49-F238E27FC236}">
                <a16:creationId xmlns:a16="http://schemas.microsoft.com/office/drawing/2014/main" id="{E7B9BDAC-D74D-A03C-20F0-DD64C634BF74}"/>
              </a:ext>
            </a:extLst>
          </p:cNvPr>
          <p:cNvSpPr/>
          <p:nvPr/>
        </p:nvSpPr>
        <p:spPr>
          <a:xfrm>
            <a:off x="4641274" y="3109219"/>
            <a:ext cx="2921000" cy="3048000"/>
          </a:xfrm>
          <a:prstGeom prst="roundRect">
            <a:avLst>
              <a:gd name="adj" fmla="val 0"/>
            </a:avLst>
          </a:prstGeom>
          <a:noFill/>
          <a:ln w="25400" cap="flat" cmpd="sng">
            <a:noFill/>
            <a:prstDash val="solid"/>
            <a:round/>
          </a:ln>
        </p:spPr>
        <p:txBody>
          <a:bodyPr vert="horz" wrap="square" lIns="0" tIns="0" rIns="0" bIns="0" rtlCol="0" anchor="ctr" anchorCtr="0"/>
          <a:lstStyle/>
          <a:p>
            <a:pPr marL="0" marR="0" lvl="0" indent="0" algn="l" defTabSz="914400" rtl="0" eaLnBrk="1" fontAlgn="auto" latinLnBrk="0" hangingPunct="1">
              <a:lnSpc>
                <a:spcPct val="116666"/>
              </a:lnSpc>
              <a:spcBef>
                <a:spcPts val="100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59669"/>
                </a:solidFill>
                <a:effectLst/>
                <a:uLnTx/>
                <a:uFillTx/>
                <a:latin typeface="Microsoft YaHei" panose="020B0503020204020204" pitchFamily="34" charset="-122"/>
                <a:ea typeface="Microsoft YaHei" panose="020B0503020204020204" pitchFamily="34" charset="-122"/>
                <a:cs typeface="Noto Sans SC"/>
                <a:sym typeface="Noto Sans SC"/>
              </a:rPr>
              <a:t>● </a:t>
            </a:r>
            <a:r>
              <a:rPr kumimoji="0" lang="en-US" sz="1400" b="1" i="0" u="none" strike="noStrike" kern="0" cap="none" spc="0" normalizeH="0" baseline="0" noProof="0" dirty="0" err="1">
                <a:ln>
                  <a:noFill/>
                </a:ln>
                <a:solidFill>
                  <a:srgbClr val="059669"/>
                </a:solidFill>
                <a:effectLst/>
                <a:uLnTx/>
                <a:uFillTx/>
                <a:latin typeface="Microsoft YaHei" panose="020B0503020204020204" pitchFamily="34" charset="-122"/>
                <a:ea typeface="Microsoft YaHei" panose="020B0503020204020204" pitchFamily="34" charset="-122"/>
                <a:cs typeface="Noto Sans SC"/>
                <a:sym typeface="Noto Sans SC"/>
              </a:rPr>
              <a:t>吞咽困难友好型</a:t>
            </a:r>
            <a:br>
              <a:rPr kumimoji="0" lang="en-US" sz="1200" b="0" i="0" u="none" strike="noStrike" kern="0" cap="none" spc="0" normalizeH="0" baseline="0" noProof="0" dirty="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br>
            <a:r>
              <a:rPr lang="en-US" sz="1200" dirty="0" err="1">
                <a:solidFill>
                  <a:srgbClr val="374151"/>
                </a:solidFill>
                <a:latin typeface="Microsoft YaHei" panose="020B0503020204020204" pitchFamily="34" charset="-122"/>
                <a:ea typeface="Microsoft YaHei" panose="020B0503020204020204" pitchFamily="34" charset="-122"/>
                <a:cs typeface="Noto Sans SC"/>
                <a:sym typeface="Noto Sans SC"/>
              </a:rPr>
              <a:t>液体剂型更适合</a:t>
            </a:r>
            <a:r>
              <a:rPr kumimoji="0" lang="en-US" sz="1200" b="0" i="0" u="none" strike="noStrike" kern="0" cap="none" spc="0" normalizeH="0" baseline="0" noProof="0" dirty="0" err="1">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存在吞咽困难的AD患者，解决传统固体制剂服药痛点</a:t>
            </a:r>
            <a:r>
              <a:rPr kumimoji="0" lang="en-US" sz="1200" b="0" i="0" u="none" strike="noStrike" kern="0" cap="none" spc="0" normalizeH="0" baseline="0" noProof="0" dirty="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a:t>
            </a:r>
            <a:endParaRPr kumimoji="0" lang="en-US" sz="1100" b="0" i="0" u="none" strike="noStrike" kern="0" cap="none" spc="0" normalizeH="0" baseline="0" noProof="0" dirty="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a:p>
            <a:pPr marL="0" marR="0" lvl="0" indent="0" algn="l" defTabSz="914400" rtl="0" eaLnBrk="1" fontAlgn="auto" latinLnBrk="0" hangingPunct="1">
              <a:lnSpc>
                <a:spcPct val="116666"/>
              </a:lnSpc>
              <a:spcBef>
                <a:spcPts val="150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59669"/>
                </a:solidFill>
                <a:effectLst/>
                <a:uLnTx/>
                <a:uFillTx/>
                <a:latin typeface="Microsoft YaHei" panose="020B0503020204020204" pitchFamily="34" charset="-122"/>
                <a:ea typeface="Microsoft YaHei" panose="020B0503020204020204" pitchFamily="34" charset="-122"/>
                <a:cs typeface="Noto Sans SC"/>
                <a:sym typeface="Noto Sans SC"/>
              </a:rPr>
              <a:t>● </a:t>
            </a:r>
            <a:r>
              <a:rPr kumimoji="0" lang="en-US" sz="1400" b="1" i="0" u="none" strike="noStrike" kern="0" cap="none" spc="0" normalizeH="0" baseline="0" noProof="0" dirty="0" err="1">
                <a:ln>
                  <a:noFill/>
                </a:ln>
                <a:solidFill>
                  <a:srgbClr val="059669"/>
                </a:solidFill>
                <a:effectLst/>
                <a:uLnTx/>
                <a:uFillTx/>
                <a:latin typeface="Microsoft YaHei" panose="020B0503020204020204" pitchFamily="34" charset="-122"/>
                <a:ea typeface="Microsoft YaHei" panose="020B0503020204020204" pitchFamily="34" charset="-122"/>
                <a:cs typeface="Noto Sans SC"/>
                <a:sym typeface="Noto Sans SC"/>
              </a:rPr>
              <a:t>剂量精准无偏差</a:t>
            </a:r>
            <a:br>
              <a:rPr kumimoji="0" lang="en-US" sz="1200" b="0" i="0" u="none" strike="noStrike" kern="0" cap="none" spc="0" normalizeH="0" baseline="0" noProof="0" dirty="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br>
            <a:r>
              <a:rPr kumimoji="0" lang="en-US" sz="1200" b="0" i="0" u="none" strike="noStrike" kern="0" cap="none" spc="0" normalizeH="0" baseline="0" noProof="0" dirty="0" err="1">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配备专用口服给药器，确保每次给药剂量准确无误，避免剂量错误</a:t>
            </a:r>
            <a:r>
              <a:rPr kumimoji="0" lang="en-US" sz="1200" b="0" i="0" u="none" strike="noStrike" kern="0" cap="none" spc="0" normalizeH="0" baseline="0" noProof="0" dirty="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a:t>
            </a:r>
          </a:p>
          <a:p>
            <a:pPr marL="0" marR="0" lvl="0" indent="0" algn="l" defTabSz="914400" rtl="0" eaLnBrk="1" fontAlgn="auto" latinLnBrk="0" hangingPunct="1">
              <a:lnSpc>
                <a:spcPct val="116666"/>
              </a:lnSpc>
              <a:spcBef>
                <a:spcPts val="150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59669"/>
                </a:solidFill>
                <a:effectLst/>
                <a:uLnTx/>
                <a:uFillTx/>
                <a:latin typeface="Microsoft YaHei" panose="020B0503020204020204" pitchFamily="34" charset="-122"/>
                <a:ea typeface="Microsoft YaHei" panose="020B0503020204020204" pitchFamily="34" charset="-122"/>
                <a:cs typeface="Noto Sans SC"/>
                <a:sym typeface="Noto Sans SC"/>
              </a:rPr>
              <a:t>● </a:t>
            </a:r>
            <a:r>
              <a:rPr kumimoji="0" lang="en-US" sz="1400" b="1" i="0" u="none" strike="noStrike" kern="0" cap="none" spc="0" normalizeH="0" baseline="0" noProof="0" dirty="0" err="1">
                <a:ln>
                  <a:noFill/>
                </a:ln>
                <a:solidFill>
                  <a:srgbClr val="059669"/>
                </a:solidFill>
                <a:effectLst/>
                <a:uLnTx/>
                <a:uFillTx/>
                <a:latin typeface="Microsoft YaHei" panose="020B0503020204020204" pitchFamily="34" charset="-122"/>
                <a:ea typeface="Microsoft YaHei" panose="020B0503020204020204" pitchFamily="34" charset="-122"/>
                <a:cs typeface="Noto Sans SC"/>
                <a:sym typeface="Noto Sans SC"/>
              </a:rPr>
              <a:t>适用人群范围广</a:t>
            </a:r>
            <a:br>
              <a:rPr kumimoji="0" lang="en-US" sz="1200" b="0" i="0" u="none" strike="noStrike" kern="0" cap="none" spc="0" normalizeH="0" baseline="0" noProof="0" dirty="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br>
            <a:r>
              <a:rPr kumimoji="0" lang="en-US" sz="1200" b="0" i="0" u="none" strike="noStrike" kern="0" cap="none" spc="0" normalizeH="0" baseline="0" noProof="0" dirty="0" err="1">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为不同病程阶段、不同身体状况的AD患者提供了更安全、便捷的治疗选择</a:t>
            </a:r>
            <a:r>
              <a:rPr kumimoji="0" lang="en-US" sz="1200" b="0" i="0" u="none" strike="noStrike" kern="0" cap="none" spc="0" normalizeH="0" baseline="0" noProof="0" dirty="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a:t>
            </a:r>
          </a:p>
        </p:txBody>
      </p:sp>
      <p:sp>
        <p:nvSpPr>
          <p:cNvPr id="20" name="AutoShape 14">
            <a:extLst>
              <a:ext uri="{FF2B5EF4-FFF2-40B4-BE49-F238E27FC236}">
                <a16:creationId xmlns:a16="http://schemas.microsoft.com/office/drawing/2014/main" id="{B243DBA9-B05E-F1F2-470E-E513F6F9ABE8}"/>
              </a:ext>
            </a:extLst>
          </p:cNvPr>
          <p:cNvSpPr/>
          <p:nvPr/>
        </p:nvSpPr>
        <p:spPr>
          <a:xfrm>
            <a:off x="8133774" y="1966219"/>
            <a:ext cx="3302000" cy="4445000"/>
          </a:xfrm>
          <a:prstGeom prst="roundRect">
            <a:avLst>
              <a:gd name="adj" fmla="val 3076"/>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p:txBody>
      </p:sp>
      <p:sp>
        <p:nvSpPr>
          <p:cNvPr id="21" name="AutoShape 15">
            <a:extLst>
              <a:ext uri="{FF2B5EF4-FFF2-40B4-BE49-F238E27FC236}">
                <a16:creationId xmlns:a16="http://schemas.microsoft.com/office/drawing/2014/main" id="{8B24F0B9-A390-72CA-3316-3089DB0ED292}"/>
              </a:ext>
            </a:extLst>
          </p:cNvPr>
          <p:cNvSpPr/>
          <p:nvPr/>
        </p:nvSpPr>
        <p:spPr>
          <a:xfrm>
            <a:off x="8133774" y="1966219"/>
            <a:ext cx="3302000" cy="889000"/>
          </a:xfrm>
          <a:prstGeom prst="roundRect">
            <a:avLst>
              <a:gd name="adj" fmla="val 11428"/>
            </a:avLst>
          </a:prstGeom>
          <a:solidFill>
            <a:schemeClr val="accent2"/>
          </a:solidFill>
          <a:ln w="25400" cap="flat" cmpd="sng">
            <a:noFill/>
            <a:prstDash val="solid"/>
            <a:round/>
          </a:ln>
        </p:spPr>
        <p:txBody>
          <a:bodyPr vert="horz" wrap="square" lIns="63500" tIns="63500" rIns="63500" bIns="635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p:txBody>
      </p:sp>
      <p:pic>
        <p:nvPicPr>
          <p:cNvPr id="22" name="Picture 16">
            <a:extLst>
              <a:ext uri="{FF2B5EF4-FFF2-40B4-BE49-F238E27FC236}">
                <a16:creationId xmlns:a16="http://schemas.microsoft.com/office/drawing/2014/main" id="{1BD7E0B0-2E7A-DE07-CD4B-FE14CC55838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324274" y="2207519"/>
            <a:ext cx="406400" cy="406400"/>
          </a:xfrm>
          <a:prstGeom prst="rect">
            <a:avLst/>
          </a:prstGeom>
        </p:spPr>
      </p:pic>
      <p:sp>
        <p:nvSpPr>
          <p:cNvPr id="23" name="AutoShape 17">
            <a:extLst>
              <a:ext uri="{FF2B5EF4-FFF2-40B4-BE49-F238E27FC236}">
                <a16:creationId xmlns:a16="http://schemas.microsoft.com/office/drawing/2014/main" id="{0773F501-6D87-99DC-8F9C-0BDB5A259648}"/>
              </a:ext>
            </a:extLst>
          </p:cNvPr>
          <p:cNvSpPr/>
          <p:nvPr/>
        </p:nvSpPr>
        <p:spPr>
          <a:xfrm>
            <a:off x="8895774" y="2118619"/>
            <a:ext cx="2413000" cy="584200"/>
          </a:xfrm>
          <a:prstGeom prst="roundRect">
            <a:avLst>
              <a:gd name="adj" fmla="val 0"/>
            </a:avLst>
          </a:prstGeom>
          <a:noFill/>
          <a:ln w="25400" cap="flat" cmpd="sng">
            <a:noFill/>
            <a:prstDash val="solid"/>
            <a:round/>
          </a:ln>
        </p:spPr>
        <p:txBody>
          <a:bodyPr vert="horz" wrap="square" lIns="0" tIns="0" rIns="0" bIns="0" rtlCol="0" anchor="ctr" anchorCtr="0"/>
          <a:lstStyle/>
          <a:p>
            <a:pPr marL="0" marR="0" lvl="0" indent="0" algn="l" defTabSz="914400" rtl="0" eaLnBrk="1" fontAlgn="auto" latinLnBrk="0" hangingPunct="1">
              <a:lnSpc>
                <a:spcPct val="125000"/>
              </a:lnSpc>
              <a:spcBef>
                <a:spcPts val="0"/>
              </a:spcBef>
              <a:spcAft>
                <a:spcPts val="0"/>
              </a:spcAft>
              <a:buClr>
                <a:srgbClr val="000000"/>
              </a:buClr>
              <a:buSzTx/>
              <a:buFont typeface="Arial"/>
              <a:buNone/>
              <a:tabLst/>
              <a:defRPr/>
            </a:pPr>
            <a:r>
              <a:rPr kumimoji="0" lang="en-US" sz="1800" b="1" i="0" u="none" strike="noStrike" kern="0" cap="none" spc="0" normalizeH="0" baseline="0" noProof="0">
                <a:ln>
                  <a:noFill/>
                </a:ln>
                <a:solidFill>
                  <a:srgbClr val="FFFFFF"/>
                </a:solidFill>
                <a:effectLst/>
                <a:uLnTx/>
                <a:uFillTx/>
                <a:latin typeface="Microsoft YaHei" panose="020B0503020204020204" pitchFamily="34" charset="-122"/>
                <a:ea typeface="Microsoft YaHei" panose="020B0503020204020204" pitchFamily="34" charset="-122"/>
                <a:cs typeface="Noto Sans SC"/>
                <a:sym typeface="Noto Sans SC"/>
              </a:rPr>
              <a:t>疗效确切，获权威推荐</a:t>
            </a:r>
            <a:endParaRPr kumimoji="0" lang="en-US" sz="11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p:txBody>
      </p:sp>
      <p:sp>
        <p:nvSpPr>
          <p:cNvPr id="24" name="AutoShape 18">
            <a:extLst>
              <a:ext uri="{FF2B5EF4-FFF2-40B4-BE49-F238E27FC236}">
                <a16:creationId xmlns:a16="http://schemas.microsoft.com/office/drawing/2014/main" id="{F3CF53CC-B7B5-93CC-C48B-7F450B4F3B53}"/>
              </a:ext>
            </a:extLst>
          </p:cNvPr>
          <p:cNvSpPr/>
          <p:nvPr/>
        </p:nvSpPr>
        <p:spPr>
          <a:xfrm>
            <a:off x="8324274" y="3109219"/>
            <a:ext cx="2921000" cy="3048000"/>
          </a:xfrm>
          <a:prstGeom prst="roundRect">
            <a:avLst>
              <a:gd name="adj" fmla="val 0"/>
            </a:avLst>
          </a:prstGeom>
          <a:noFill/>
          <a:ln w="25400" cap="flat" cmpd="sng">
            <a:noFill/>
            <a:prstDash val="solid"/>
            <a:round/>
          </a:ln>
        </p:spPr>
        <p:txBody>
          <a:bodyPr vert="horz" wrap="square" lIns="0" tIns="0" rIns="0" bIns="0" rtlCol="0" anchor="ctr" anchorCtr="0"/>
          <a:lstStyle/>
          <a:p>
            <a:pPr marL="0" marR="0" lvl="0" indent="0" algn="l" defTabSz="914400" rtl="0" eaLnBrk="1" fontAlgn="auto" latinLnBrk="0" hangingPunct="1">
              <a:lnSpc>
                <a:spcPct val="116666"/>
              </a:lnSpc>
              <a:spcBef>
                <a:spcPts val="1000"/>
              </a:spcBef>
              <a:spcAft>
                <a:spcPts val="0"/>
              </a:spcAft>
              <a:buClr>
                <a:srgbClr val="000000"/>
              </a:buClr>
              <a:buSzTx/>
              <a:buFont typeface="Arial"/>
              <a:buNone/>
              <a:tabLst/>
              <a:defRPr/>
            </a:pPr>
            <a:r>
              <a:rPr kumimoji="0" lang="en-US" sz="1400" b="1" i="0" u="none" strike="noStrike" kern="0" cap="none" spc="0" normalizeH="0" baseline="0" noProof="0">
                <a:ln>
                  <a:noFill/>
                </a:ln>
                <a:solidFill>
                  <a:srgbClr val="D97706"/>
                </a:solidFill>
                <a:effectLst/>
                <a:uLnTx/>
                <a:uFillTx/>
                <a:latin typeface="Microsoft YaHei" panose="020B0503020204020204" pitchFamily="34" charset="-122"/>
                <a:ea typeface="Microsoft YaHei" panose="020B0503020204020204" pitchFamily="34" charset="-122"/>
                <a:cs typeface="Noto Sans SC"/>
                <a:sym typeface="Noto Sans SC"/>
              </a:rPr>
              <a:t>● 独特双重抑制机制</a:t>
            </a:r>
            <a:b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br>
            <a: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同时抑制乙酰胆碱酯酶和丁酰胆碱酯酶，更全面提升突触间隙乙酰胆碱水平。</a:t>
            </a:r>
            <a:endParaRPr kumimoji="0" lang="en-US" sz="1100" b="0" i="0" u="none" strike="noStrike" kern="0" cap="none" spc="0" normalizeH="0" baseline="0" noProof="0">
              <a:ln>
                <a:noFill/>
              </a:ln>
              <a:solidFill>
                <a:srgbClr val="000000"/>
              </a:solidFill>
              <a:effectLst/>
              <a:uLnTx/>
              <a:uFillTx/>
              <a:latin typeface="Microsoft YaHei" panose="020B0503020204020204" pitchFamily="34" charset="-122"/>
              <a:ea typeface="Microsoft YaHei" panose="020B0503020204020204" pitchFamily="34" charset="-122"/>
              <a:cs typeface="Arial"/>
              <a:sym typeface="Arial"/>
            </a:endParaRPr>
          </a:p>
          <a:p>
            <a:pPr marL="0" marR="0" lvl="0" indent="0" algn="l" defTabSz="914400" rtl="0" eaLnBrk="1" fontAlgn="auto" latinLnBrk="0" hangingPunct="1">
              <a:lnSpc>
                <a:spcPct val="116666"/>
              </a:lnSpc>
              <a:spcBef>
                <a:spcPts val="1500"/>
              </a:spcBef>
              <a:spcAft>
                <a:spcPts val="0"/>
              </a:spcAft>
              <a:buClr>
                <a:srgbClr val="000000"/>
              </a:buClr>
              <a:buSzTx/>
              <a:buFont typeface="Arial"/>
              <a:buNone/>
              <a:tabLst/>
              <a:defRPr/>
            </a:pPr>
            <a:r>
              <a:rPr kumimoji="0" lang="en-US" sz="1400" b="1" i="0" u="none" strike="noStrike" kern="0" cap="none" spc="0" normalizeH="0" baseline="0" noProof="0">
                <a:ln>
                  <a:noFill/>
                </a:ln>
                <a:solidFill>
                  <a:srgbClr val="D97706"/>
                </a:solidFill>
                <a:effectLst/>
                <a:uLnTx/>
                <a:uFillTx/>
                <a:latin typeface="Microsoft YaHei" panose="020B0503020204020204" pitchFamily="34" charset="-122"/>
                <a:ea typeface="Microsoft YaHei" panose="020B0503020204020204" pitchFamily="34" charset="-122"/>
                <a:cs typeface="Noto Sans SC"/>
                <a:sym typeface="Noto Sans SC"/>
              </a:rPr>
              <a:t>● 坚实临床证据支持</a:t>
            </a:r>
            <a:b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br>
            <a: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多项临床研究证实，能显著改善认知功能、日常生活能力及精神行为症状。</a:t>
            </a:r>
          </a:p>
          <a:p>
            <a:pPr marL="0" marR="0" lvl="0" indent="0" algn="l" defTabSz="914400" rtl="0" eaLnBrk="1" fontAlgn="auto" latinLnBrk="0" hangingPunct="1">
              <a:lnSpc>
                <a:spcPct val="116666"/>
              </a:lnSpc>
              <a:spcBef>
                <a:spcPts val="1500"/>
              </a:spcBef>
              <a:spcAft>
                <a:spcPts val="0"/>
              </a:spcAft>
              <a:buClr>
                <a:srgbClr val="000000"/>
              </a:buClr>
              <a:buSzTx/>
              <a:buFont typeface="Arial"/>
              <a:buNone/>
              <a:tabLst/>
              <a:defRPr/>
            </a:pPr>
            <a:r>
              <a:rPr kumimoji="0" lang="en-US" sz="1400" b="1" i="0" u="none" strike="noStrike" kern="0" cap="none" spc="0" normalizeH="0" baseline="0" noProof="0">
                <a:ln>
                  <a:noFill/>
                </a:ln>
                <a:solidFill>
                  <a:srgbClr val="D97706"/>
                </a:solidFill>
                <a:effectLst/>
                <a:uLnTx/>
                <a:uFillTx/>
                <a:latin typeface="Microsoft YaHei" panose="020B0503020204020204" pitchFamily="34" charset="-122"/>
                <a:ea typeface="Microsoft YaHei" panose="020B0503020204020204" pitchFamily="34" charset="-122"/>
                <a:cs typeface="Noto Sans SC"/>
                <a:sym typeface="Noto Sans SC"/>
              </a:rPr>
              <a:t>● 国内外指南一线推荐</a:t>
            </a:r>
            <a:b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br>
            <a:r>
              <a:rPr kumimoji="0" lang="en-US" sz="1200" b="0" i="0" u="none" strike="noStrike" kern="0" cap="none" spc="0" normalizeH="0" baseline="0" noProof="0">
                <a:ln>
                  <a:noFill/>
                </a:ln>
                <a:solidFill>
                  <a:srgbClr val="374151"/>
                </a:solidFill>
                <a:effectLst/>
                <a:uLnTx/>
                <a:uFillTx/>
                <a:latin typeface="Microsoft YaHei" panose="020B0503020204020204" pitchFamily="34" charset="-122"/>
                <a:ea typeface="Microsoft YaHei" panose="020B0503020204020204" pitchFamily="34" charset="-122"/>
                <a:cs typeface="Noto Sans SC"/>
                <a:sym typeface="Noto Sans SC"/>
              </a:rPr>
              <a:t>被国内外多个阿尔茨海默病治疗指南一致推荐为轻至中度AD的一线方案。</a:t>
            </a:r>
          </a:p>
        </p:txBody>
      </p:sp>
    </p:spTree>
    <p:extLst>
      <p:ext uri="{BB962C8B-B14F-4D97-AF65-F5344CB8AC3E}">
        <p14:creationId xmlns:p14="http://schemas.microsoft.com/office/powerpoint/2010/main" val="2399941581"/>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标题 1">
            <a:extLst>
              <a:ext uri="{FF2B5EF4-FFF2-40B4-BE49-F238E27FC236}">
                <a16:creationId xmlns:a16="http://schemas.microsoft.com/office/drawing/2014/main" id="{10851595-39D5-E1DD-316E-18C1B5F62D9A}"/>
              </a:ext>
            </a:extLst>
          </p:cNvPr>
          <p:cNvSpPr txBox="1"/>
          <p:nvPr/>
        </p:nvSpPr>
        <p:spPr>
          <a:xfrm>
            <a:off x="512783" y="188307"/>
            <a:ext cx="8171180" cy="655320"/>
          </a:xfrm>
          <a:prstGeom prst="roundRect">
            <a:avLst>
              <a:gd name="adj" fmla="val 13854"/>
            </a:avLst>
          </a:prstGeom>
          <a:gradFill>
            <a:gsLst>
              <a:gs pos="0">
                <a:schemeClr val="bg1">
                  <a:lumMod val="95000"/>
                </a:schemeClr>
              </a:gs>
              <a:gs pos="80000">
                <a:schemeClr val="bg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2" name="组合 1"/>
          <p:cNvGrpSpPr/>
          <p:nvPr/>
        </p:nvGrpSpPr>
        <p:grpSpPr>
          <a:xfrm>
            <a:off x="251173" y="254357"/>
            <a:ext cx="2968277" cy="523221"/>
            <a:chOff x="298798" y="435332"/>
            <a:chExt cx="2968277" cy="523221"/>
          </a:xfrm>
        </p:grpSpPr>
        <p:grpSp>
          <p:nvGrpSpPr>
            <p:cNvPr id="3" name="组合 2"/>
            <p:cNvGrpSpPr/>
            <p:nvPr/>
          </p:nvGrpSpPr>
          <p:grpSpPr>
            <a:xfrm>
              <a:off x="298798" y="435332"/>
              <a:ext cx="523221" cy="523221"/>
              <a:chOff x="794098" y="631911"/>
              <a:chExt cx="2040076" cy="2040076"/>
            </a:xfrm>
          </p:grpSpPr>
          <p:sp>
            <p:nvSpPr>
              <p:cNvPr id="5" name="泪滴形 4"/>
              <p:cNvSpPr/>
              <p:nvPr/>
            </p:nvSpPr>
            <p:spPr>
              <a:xfrm>
                <a:off x="794098" y="631911"/>
                <a:ext cx="2040076" cy="2040076"/>
              </a:xfrm>
              <a:prstGeom prst="teardrop">
                <a:avLst/>
              </a:prstGeom>
              <a:solidFill>
                <a:srgbClr val="13829B"/>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6" name="椭圆 5"/>
              <p:cNvSpPr/>
              <p:nvPr/>
            </p:nvSpPr>
            <p:spPr>
              <a:xfrm>
                <a:off x="1144383" y="982196"/>
                <a:ext cx="1339503" cy="1339503"/>
              </a:xfrm>
              <a:prstGeom prst="ellipse">
                <a:avLst/>
              </a:prstGeom>
              <a:solidFill>
                <a:srgbClr val="FFC000"/>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7" name="椭圆 6"/>
              <p:cNvSpPr/>
              <p:nvPr/>
            </p:nvSpPr>
            <p:spPr>
              <a:xfrm>
                <a:off x="1427385" y="1265198"/>
                <a:ext cx="773502" cy="773502"/>
              </a:xfrm>
              <a:prstGeom prst="ellipse">
                <a:avLst/>
              </a:prstGeom>
              <a:solidFill>
                <a:schemeClr val="bg1"/>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grpSp>
        <p:sp>
          <p:nvSpPr>
            <p:cNvPr id="4" name="文本框 3"/>
            <p:cNvSpPr txBox="1"/>
            <p:nvPr/>
          </p:nvSpPr>
          <p:spPr>
            <a:xfrm>
              <a:off x="871538" y="435332"/>
              <a:ext cx="2395537"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基本信息</a:t>
              </a:r>
              <a:r>
                <a:rPr kumimoji="0" lang="en-US" altLang="zh-CN"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(4/4)</a:t>
              </a:r>
              <a:endPar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endParaRPr>
            </a:p>
          </p:txBody>
        </p:sp>
      </p:grpSp>
      <p:sp>
        <p:nvSpPr>
          <p:cNvPr id="9" name="圆角矩形 8">
            <a:extLst>
              <a:ext uri="{FF2B5EF4-FFF2-40B4-BE49-F238E27FC236}">
                <a16:creationId xmlns:a16="http://schemas.microsoft.com/office/drawing/2014/main" id="{BC508BF0-79CA-1D67-8530-D71C7370D9E1}"/>
              </a:ext>
            </a:extLst>
          </p:cNvPr>
          <p:cNvSpPr/>
          <p:nvPr/>
        </p:nvSpPr>
        <p:spPr>
          <a:xfrm>
            <a:off x="0" y="974710"/>
            <a:ext cx="12192000" cy="435125"/>
          </a:xfrm>
          <a:prstGeom prst="roundRect">
            <a:avLst>
              <a:gd name="adj" fmla="val 0"/>
            </a:avLst>
          </a:prstGeom>
          <a:solidFill>
            <a:srgbClr val="13829B"/>
          </a:solidFill>
          <a:ln w="12700" cap="flat" cmpd="sng" algn="ctr">
            <a:noFill/>
            <a:prstDash val="solid"/>
            <a:miter lim="800000"/>
          </a:ln>
          <a:effectLst>
            <a:outerShdw blurRad="330200" sx="102000" sy="102000" algn="ctr" rotWithShape="0">
              <a:srgbClr val="3B90AB">
                <a:alpha val="23000"/>
              </a:srgbClr>
            </a:outerShdw>
          </a:effectLst>
        </p:spPr>
        <p:txBody>
          <a:bodyPr lIns="83942" tIns="41971" rIns="83942" bIns="41971"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1800" b="1" i="0" u="none" strike="noStrike" kern="0" cap="none" spc="600" normalizeH="0" baseline="0" noProof="0" dirty="0">
                <a:ln>
                  <a:noFill/>
                </a:ln>
                <a:solidFill>
                  <a:prstClr val="white"/>
                </a:solidFill>
                <a:effectLst/>
                <a:uLnTx/>
                <a:uFillTx/>
                <a:latin typeface="Calibri"/>
                <a:ea typeface="微软雅黑" panose="020B0503020204020204" pitchFamily="34" charset="-122"/>
                <a:cs typeface="+mn-cs"/>
              </a:rPr>
              <a:t>与参照药品相比的产品优势</a:t>
            </a:r>
          </a:p>
        </p:txBody>
      </p:sp>
      <p:sp>
        <p:nvSpPr>
          <p:cNvPr id="11" name="文本框 10">
            <a:extLst>
              <a:ext uri="{FF2B5EF4-FFF2-40B4-BE49-F238E27FC236}">
                <a16:creationId xmlns:a16="http://schemas.microsoft.com/office/drawing/2014/main" id="{3B9C9794-BA05-95F9-464F-02C38D3BDE93}"/>
              </a:ext>
            </a:extLst>
          </p:cNvPr>
          <p:cNvSpPr txBox="1"/>
          <p:nvPr/>
        </p:nvSpPr>
        <p:spPr>
          <a:xfrm>
            <a:off x="611974" y="1714967"/>
            <a:ext cx="11705431" cy="369332"/>
          </a:xfrm>
          <a:prstGeom prst="rect">
            <a:avLst/>
          </a:prstGeom>
          <a:noFill/>
        </p:spPr>
        <p:txBody>
          <a:bodyPr wrap="square">
            <a:spAutoFit/>
          </a:bodyPr>
          <a:lstStyle/>
          <a:p>
            <a:r>
              <a:rPr lang="zh-CN" altLang="en-US" b="1" dirty="0">
                <a:solidFill>
                  <a:prstClr val="black"/>
                </a:solidFill>
                <a:latin typeface="微软雅黑" panose="020B0503020204020204" pitchFamily="34" charset="-122"/>
                <a:ea typeface="微软雅黑" panose="020B0503020204020204" pitchFamily="34" charset="-122"/>
              </a:rPr>
              <a:t>与重酒石酸卡巴拉汀胶囊相比，重酒石酸利斯的明口服溶液具有以下优势：</a:t>
            </a:r>
            <a:endParaRPr lang="en-US" altLang="zh-CN" b="1" dirty="0">
              <a:solidFill>
                <a:prstClr val="black"/>
              </a:solidFill>
              <a:latin typeface="微软雅黑" panose="020B0503020204020204" pitchFamily="34" charset="-122"/>
              <a:ea typeface="微软雅黑" panose="020B0503020204020204" pitchFamily="34" charset="-122"/>
            </a:endParaRPr>
          </a:p>
        </p:txBody>
      </p:sp>
      <p:sp>
        <p:nvSpPr>
          <p:cNvPr id="13" name="AutoShape 4">
            <a:extLst>
              <a:ext uri="{FF2B5EF4-FFF2-40B4-BE49-F238E27FC236}">
                <a16:creationId xmlns:a16="http://schemas.microsoft.com/office/drawing/2014/main" id="{F0EE8A90-19CB-E7E2-3F1E-B525198FA313}"/>
              </a:ext>
            </a:extLst>
          </p:cNvPr>
          <p:cNvSpPr/>
          <p:nvPr/>
        </p:nvSpPr>
        <p:spPr>
          <a:xfrm>
            <a:off x="684555" y="2257962"/>
            <a:ext cx="3302000" cy="3179299"/>
          </a:xfrm>
          <a:prstGeom prst="roundRect">
            <a:avLst>
              <a:gd name="adj" fmla="val 3076"/>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endParaRPr/>
          </a:p>
        </p:txBody>
      </p:sp>
      <p:sp>
        <p:nvSpPr>
          <p:cNvPr id="15" name="AutoShape 6">
            <a:extLst>
              <a:ext uri="{FF2B5EF4-FFF2-40B4-BE49-F238E27FC236}">
                <a16:creationId xmlns:a16="http://schemas.microsoft.com/office/drawing/2014/main" id="{7024BB7D-E555-157F-C557-BBC371BEBBF6}"/>
              </a:ext>
            </a:extLst>
          </p:cNvPr>
          <p:cNvSpPr/>
          <p:nvPr/>
        </p:nvSpPr>
        <p:spPr>
          <a:xfrm>
            <a:off x="874729" y="2608142"/>
            <a:ext cx="2921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b="1" i="0" u="none" strike="noStrike" dirty="0">
                <a:solidFill>
                  <a:srgbClr val="13829B"/>
                </a:solidFill>
                <a:latin typeface="Microsoft YaHei" panose="020B0503020204020204" pitchFamily="34" charset="-122"/>
                <a:ea typeface="Microsoft YaHei" panose="020B0503020204020204" pitchFamily="34" charset="-122"/>
                <a:cs typeface="Noto Sans SC"/>
                <a:sym typeface="Noto Sans SC"/>
              </a:rPr>
              <a:t>01. </a:t>
            </a:r>
            <a:r>
              <a:rPr lang="en-US" b="1" i="0" u="none" strike="noStrike" dirty="0" err="1">
                <a:solidFill>
                  <a:srgbClr val="13829B"/>
                </a:solidFill>
                <a:latin typeface="Microsoft YaHei" panose="020B0503020204020204" pitchFamily="34" charset="-122"/>
                <a:ea typeface="Microsoft YaHei" panose="020B0503020204020204" pitchFamily="34" charset="-122"/>
                <a:cs typeface="Noto Sans SC"/>
                <a:sym typeface="Noto Sans SC"/>
              </a:rPr>
              <a:t>吞咽优势显著</a:t>
            </a:r>
            <a:endParaRPr lang="en-US" dirty="0">
              <a:solidFill>
                <a:srgbClr val="13829B"/>
              </a:solidFill>
              <a:latin typeface="Microsoft YaHei" panose="020B0503020204020204" pitchFamily="34" charset="-122"/>
              <a:ea typeface="Microsoft YaHei" panose="020B0503020204020204" pitchFamily="34" charset="-122"/>
            </a:endParaRPr>
          </a:p>
        </p:txBody>
      </p:sp>
      <p:sp>
        <p:nvSpPr>
          <p:cNvPr id="16" name="AutoShape 7">
            <a:extLst>
              <a:ext uri="{FF2B5EF4-FFF2-40B4-BE49-F238E27FC236}">
                <a16:creationId xmlns:a16="http://schemas.microsoft.com/office/drawing/2014/main" id="{423C34B8-75FC-7A91-E32B-E216A1A81D43}"/>
              </a:ext>
            </a:extLst>
          </p:cNvPr>
          <p:cNvSpPr/>
          <p:nvPr/>
        </p:nvSpPr>
        <p:spPr>
          <a:xfrm>
            <a:off x="774394" y="2804749"/>
            <a:ext cx="2972142" cy="2751161"/>
          </a:xfrm>
          <a:prstGeom prst="rect">
            <a:avLst/>
          </a:prstGeom>
          <a:noFill/>
          <a:ln w="12700" cap="flat" cmpd="sng">
            <a:noFill/>
            <a:prstDash val="solid"/>
            <a:round/>
          </a:ln>
        </p:spPr>
        <p:txBody>
          <a:bodyPr vert="horz" wrap="square" lIns="0" tIns="0" rIns="0" bIns="0" rtlCol="0" anchor="ctr" anchorCtr="0"/>
          <a:lstStyle/>
          <a:p>
            <a:pPr marL="285750" indent="-177750" algn="l">
              <a:lnSpc>
                <a:spcPct val="116666"/>
              </a:lnSpc>
              <a:spcBef>
                <a:spcPts val="600"/>
              </a:spcBef>
              <a:buFont typeface="Arial" panose="020B0604020202020204" pitchFamily="34" charset="0"/>
              <a:buChar char="•"/>
              <a:defRPr/>
            </a:pPr>
            <a:r>
              <a:rPr lang="en-US" sz="1400" b="1" i="0" u="none" strike="noStrike" dirty="0" err="1">
                <a:latin typeface="Microsoft YaHei" panose="020B0503020204020204" pitchFamily="34" charset="-122"/>
                <a:ea typeface="Microsoft YaHei" panose="020B0503020204020204" pitchFamily="34" charset="-122"/>
                <a:cs typeface="Noto Sans SC"/>
                <a:sym typeface="Noto Sans SC"/>
              </a:rPr>
              <a:t>临床痛点：</a:t>
            </a:r>
            <a:r>
              <a:rPr lang="en-US" sz="1400" b="0" i="0" u="none" strike="noStrike" dirty="0" err="1">
                <a:latin typeface="Microsoft YaHei" panose="020B0503020204020204" pitchFamily="34" charset="-122"/>
                <a:ea typeface="Microsoft YaHei" panose="020B0503020204020204" pitchFamily="34" charset="-122"/>
                <a:cs typeface="Noto Sans SC"/>
                <a:sym typeface="Noto Sans SC"/>
              </a:rPr>
              <a:t>解决老年痴呆患者</a:t>
            </a:r>
            <a:r>
              <a:rPr lang="en-US" sz="1400" b="1" i="0" u="none" strike="noStrike" dirty="0" err="1">
                <a:latin typeface="Microsoft YaHei" panose="020B0503020204020204" pitchFamily="34" charset="-122"/>
                <a:ea typeface="Microsoft YaHei" panose="020B0503020204020204" pitchFamily="34" charset="-122"/>
                <a:cs typeface="Noto Sans SC"/>
                <a:sym typeface="Noto Sans SC"/>
              </a:rPr>
              <a:t>吞咽困难、呛咳、拒服</a:t>
            </a:r>
            <a:r>
              <a:rPr lang="en-US" sz="1400" b="0" i="0" u="none" strike="noStrike" dirty="0" err="1">
                <a:latin typeface="Microsoft YaHei" panose="020B0503020204020204" pitchFamily="34" charset="-122"/>
                <a:ea typeface="Microsoft YaHei" panose="020B0503020204020204" pitchFamily="34" charset="-122"/>
                <a:cs typeface="Noto Sans SC"/>
                <a:sym typeface="Noto Sans SC"/>
              </a:rPr>
              <a:t>难题</a:t>
            </a:r>
            <a:endParaRPr lang="en-US" sz="1400" dirty="0">
              <a:latin typeface="Microsoft YaHei" panose="020B0503020204020204" pitchFamily="34" charset="-122"/>
              <a:ea typeface="Microsoft YaHei" panose="020B0503020204020204" pitchFamily="34" charset="-122"/>
              <a:sym typeface="Noto Sans SC"/>
            </a:endParaRPr>
          </a:p>
          <a:p>
            <a:pPr marL="285750" indent="-177750" algn="l">
              <a:lnSpc>
                <a:spcPct val="116666"/>
              </a:lnSpc>
              <a:spcBef>
                <a:spcPts val="600"/>
              </a:spcBef>
              <a:buFont typeface="Arial" panose="020B0604020202020204" pitchFamily="34" charset="0"/>
              <a:buChar char="•"/>
              <a:defRPr/>
            </a:pPr>
            <a:r>
              <a:rPr lang="en-US" sz="1400" b="1" i="0" u="none" strike="noStrike" dirty="0" err="1">
                <a:latin typeface="Microsoft YaHei" panose="020B0503020204020204" pitchFamily="34" charset="-122"/>
                <a:ea typeface="Microsoft YaHei" panose="020B0503020204020204" pitchFamily="34" charset="-122"/>
                <a:cs typeface="Noto Sans SC"/>
                <a:sym typeface="Noto Sans SC"/>
              </a:rPr>
              <a:t>解决方案：</a:t>
            </a:r>
            <a:r>
              <a:rPr lang="en-US" sz="1400" b="0" i="0" u="none" strike="noStrike" dirty="0" err="1">
                <a:latin typeface="Microsoft YaHei" panose="020B0503020204020204" pitchFamily="34" charset="-122"/>
                <a:ea typeface="Microsoft YaHei" panose="020B0503020204020204" pitchFamily="34" charset="-122"/>
                <a:cs typeface="Noto Sans SC"/>
                <a:sym typeface="Noto Sans SC"/>
              </a:rPr>
              <a:t>液体剂型，可直接口服或经鼻胃管给药，显著提升依从性</a:t>
            </a:r>
            <a:endParaRPr lang="en-US" sz="1400" dirty="0">
              <a:latin typeface="Microsoft YaHei" panose="020B0503020204020204" pitchFamily="34" charset="-122"/>
              <a:ea typeface="Microsoft YaHei" panose="020B0503020204020204" pitchFamily="34" charset="-122"/>
              <a:cs typeface="Noto Sans SC"/>
              <a:sym typeface="Noto Sans SC"/>
            </a:endParaRPr>
          </a:p>
          <a:p>
            <a:pPr marL="285750" indent="-177750" algn="l">
              <a:lnSpc>
                <a:spcPct val="116666"/>
              </a:lnSpc>
              <a:spcBef>
                <a:spcPts val="600"/>
              </a:spcBef>
              <a:buFont typeface="Arial" panose="020B0604020202020204" pitchFamily="34" charset="0"/>
              <a:buChar char="•"/>
              <a:defRPr/>
            </a:pPr>
            <a:r>
              <a:rPr lang="en-US" sz="1400" b="1" i="0" u="none" strike="noStrike" dirty="0" err="1">
                <a:latin typeface="Microsoft YaHei" panose="020B0503020204020204" pitchFamily="34" charset="-122"/>
                <a:ea typeface="Microsoft YaHei" panose="020B0503020204020204" pitchFamily="34" charset="-122"/>
                <a:cs typeface="Noto Sans SC"/>
                <a:sym typeface="Noto Sans SC"/>
              </a:rPr>
              <a:t>适用人群：</a:t>
            </a:r>
            <a:r>
              <a:rPr lang="en-US" sz="1400" b="0" i="0" u="none" strike="noStrike" dirty="0" err="1">
                <a:latin typeface="Microsoft YaHei" panose="020B0503020204020204" pitchFamily="34" charset="-122"/>
                <a:ea typeface="Microsoft YaHei" panose="020B0503020204020204" pitchFamily="34" charset="-122"/>
                <a:cs typeface="Noto Sans SC"/>
                <a:sym typeface="Noto Sans SC"/>
              </a:rPr>
              <a:t>中重度患者及存在吞咽障碍人群</a:t>
            </a:r>
            <a:endParaRPr lang="en-US" sz="1400" b="0" i="0" u="none" strike="noStrike" dirty="0">
              <a:latin typeface="Microsoft YaHei" panose="020B0503020204020204" pitchFamily="34" charset="-122"/>
              <a:ea typeface="Microsoft YaHei" panose="020B0503020204020204" pitchFamily="34" charset="-122"/>
              <a:cs typeface="Noto Sans SC"/>
              <a:sym typeface="Noto Sans SC"/>
            </a:endParaRPr>
          </a:p>
        </p:txBody>
      </p:sp>
      <p:sp>
        <p:nvSpPr>
          <p:cNvPr id="17" name="AutoShape 8">
            <a:extLst>
              <a:ext uri="{FF2B5EF4-FFF2-40B4-BE49-F238E27FC236}">
                <a16:creationId xmlns:a16="http://schemas.microsoft.com/office/drawing/2014/main" id="{51E87450-41EE-21CD-60D7-0A729A63BF47}"/>
              </a:ext>
            </a:extLst>
          </p:cNvPr>
          <p:cNvSpPr/>
          <p:nvPr/>
        </p:nvSpPr>
        <p:spPr>
          <a:xfrm>
            <a:off x="4367555" y="2257962"/>
            <a:ext cx="3302000" cy="3179299"/>
          </a:xfrm>
          <a:prstGeom prst="roundRect">
            <a:avLst>
              <a:gd name="adj" fmla="val 3076"/>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endParaRPr>
              <a:latin typeface="Microsoft YaHei" panose="020B0503020204020204" pitchFamily="34" charset="-122"/>
              <a:ea typeface="Microsoft YaHei" panose="020B0503020204020204" pitchFamily="34" charset="-122"/>
            </a:endParaRPr>
          </a:p>
        </p:txBody>
      </p:sp>
      <p:sp>
        <p:nvSpPr>
          <p:cNvPr id="19" name="AutoShape 10">
            <a:extLst>
              <a:ext uri="{FF2B5EF4-FFF2-40B4-BE49-F238E27FC236}">
                <a16:creationId xmlns:a16="http://schemas.microsoft.com/office/drawing/2014/main" id="{3B381F41-F98E-E63E-7A08-C353B40C8898}"/>
              </a:ext>
            </a:extLst>
          </p:cNvPr>
          <p:cNvSpPr/>
          <p:nvPr/>
        </p:nvSpPr>
        <p:spPr>
          <a:xfrm>
            <a:off x="4558055" y="2608142"/>
            <a:ext cx="2921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b="1" i="0" u="none" strike="noStrike" dirty="0">
                <a:solidFill>
                  <a:srgbClr val="13829B"/>
                </a:solidFill>
                <a:latin typeface="Microsoft YaHei" panose="020B0503020204020204" pitchFamily="34" charset="-122"/>
                <a:ea typeface="Microsoft YaHei" panose="020B0503020204020204" pitchFamily="34" charset="-122"/>
                <a:cs typeface="Noto Sans SC"/>
                <a:sym typeface="Noto Sans SC"/>
              </a:rPr>
              <a:t>02. </a:t>
            </a:r>
            <a:r>
              <a:rPr lang="en-US" b="1" i="0" u="none" strike="noStrike" dirty="0" err="1">
                <a:solidFill>
                  <a:srgbClr val="13829B"/>
                </a:solidFill>
                <a:latin typeface="Microsoft YaHei" panose="020B0503020204020204" pitchFamily="34" charset="-122"/>
                <a:ea typeface="Microsoft YaHei" panose="020B0503020204020204" pitchFamily="34" charset="-122"/>
                <a:cs typeface="Noto Sans SC"/>
                <a:sym typeface="Noto Sans SC"/>
              </a:rPr>
              <a:t>剂量调整更精准</a:t>
            </a:r>
            <a:endParaRPr lang="en-US" dirty="0">
              <a:solidFill>
                <a:srgbClr val="13829B"/>
              </a:solidFill>
              <a:latin typeface="Microsoft YaHei" panose="020B0503020204020204" pitchFamily="34" charset="-122"/>
              <a:ea typeface="Microsoft YaHei" panose="020B0503020204020204" pitchFamily="34" charset="-122"/>
            </a:endParaRPr>
          </a:p>
        </p:txBody>
      </p:sp>
      <p:sp>
        <p:nvSpPr>
          <p:cNvPr id="20" name="AutoShape 11">
            <a:extLst>
              <a:ext uri="{FF2B5EF4-FFF2-40B4-BE49-F238E27FC236}">
                <a16:creationId xmlns:a16="http://schemas.microsoft.com/office/drawing/2014/main" id="{19A36A3A-650B-268D-EC8B-C68C9064E461}"/>
              </a:ext>
            </a:extLst>
          </p:cNvPr>
          <p:cNvSpPr/>
          <p:nvPr/>
        </p:nvSpPr>
        <p:spPr>
          <a:xfrm>
            <a:off x="4459579" y="3354829"/>
            <a:ext cx="3019476" cy="1651000"/>
          </a:xfrm>
          <a:prstGeom prst="rect">
            <a:avLst/>
          </a:prstGeom>
          <a:noFill/>
          <a:ln w="12700" cap="flat" cmpd="sng">
            <a:noFill/>
            <a:prstDash val="solid"/>
            <a:round/>
          </a:ln>
        </p:spPr>
        <p:txBody>
          <a:bodyPr vert="horz" wrap="square" lIns="0" tIns="0" rIns="0" bIns="0" rtlCol="0" anchor="ctr" anchorCtr="0"/>
          <a:lstStyle/>
          <a:p>
            <a:pPr marL="285750" indent="-177750" algn="l">
              <a:lnSpc>
                <a:spcPct val="116666"/>
              </a:lnSpc>
              <a:spcBef>
                <a:spcPts val="600"/>
              </a:spcBef>
              <a:buFont typeface="Arial" panose="020B0604020202020204" pitchFamily="34" charset="0"/>
              <a:buChar char="•"/>
              <a:defRPr/>
            </a:pPr>
            <a:r>
              <a:rPr lang="en-US" sz="1400" b="1" i="0" u="none" strike="noStrike" dirty="0" err="1">
                <a:latin typeface="Microsoft YaHei" panose="020B0503020204020204" pitchFamily="34" charset="-122"/>
                <a:ea typeface="Microsoft YaHei" panose="020B0503020204020204" pitchFamily="34" charset="-122"/>
                <a:cs typeface="Noto Sans SC"/>
                <a:sym typeface="Noto Sans SC"/>
              </a:rPr>
              <a:t>临床痛点：</a:t>
            </a:r>
            <a:r>
              <a:rPr lang="en-US" sz="1400" b="0" i="0" u="none" strike="noStrike" dirty="0" err="1">
                <a:latin typeface="Microsoft YaHei" panose="020B0503020204020204" pitchFamily="34" charset="-122"/>
                <a:ea typeface="Microsoft YaHei" panose="020B0503020204020204" pitchFamily="34" charset="-122"/>
                <a:cs typeface="Noto Sans SC"/>
                <a:sym typeface="Noto Sans SC"/>
              </a:rPr>
              <a:t>起始加量、肝肾功能不全或不耐受者需精细滴定</a:t>
            </a:r>
            <a:endParaRPr lang="en-US" sz="1400" dirty="0">
              <a:latin typeface="Microsoft YaHei" panose="020B0503020204020204" pitchFamily="34" charset="-122"/>
              <a:ea typeface="Microsoft YaHei" panose="020B0503020204020204" pitchFamily="34" charset="-122"/>
              <a:sym typeface="Noto Sans SC"/>
            </a:endParaRPr>
          </a:p>
          <a:p>
            <a:pPr marL="285750" indent="-177750" algn="l">
              <a:lnSpc>
                <a:spcPct val="116666"/>
              </a:lnSpc>
              <a:spcBef>
                <a:spcPts val="600"/>
              </a:spcBef>
              <a:buFont typeface="Arial" panose="020B0604020202020204" pitchFamily="34" charset="0"/>
              <a:buChar char="•"/>
              <a:defRPr/>
            </a:pPr>
            <a:r>
              <a:rPr lang="en-US" sz="1400" b="1" i="0" u="none" strike="noStrike" dirty="0">
                <a:latin typeface="Microsoft YaHei" panose="020B0503020204020204" pitchFamily="34" charset="-122"/>
                <a:ea typeface="Microsoft YaHei" panose="020B0503020204020204" pitchFamily="34" charset="-122"/>
                <a:cs typeface="Noto Sans SC"/>
                <a:sym typeface="Noto Sans SC"/>
              </a:rPr>
              <a:t>核心优势：</a:t>
            </a:r>
            <a:r>
              <a:rPr lang="en-US" sz="1400" b="0" i="0" u="none" strike="noStrike" dirty="0">
                <a:latin typeface="Microsoft YaHei" panose="020B0503020204020204" pitchFamily="34" charset="-122"/>
                <a:ea typeface="Microsoft YaHei" panose="020B0503020204020204" pitchFamily="34" charset="-122"/>
                <a:cs typeface="Noto Sans SC"/>
                <a:sym typeface="Noto Sans SC"/>
              </a:rPr>
              <a:t>可按</a:t>
            </a:r>
            <a:r>
              <a:rPr lang="en-US" sz="1400" b="1" i="0" u="none" strike="noStrike" dirty="0">
                <a:latin typeface="Microsoft YaHei" panose="020B0503020204020204" pitchFamily="34" charset="-122"/>
                <a:ea typeface="Microsoft YaHei" panose="020B0503020204020204" pitchFamily="34" charset="-122"/>
                <a:cs typeface="Noto Sans SC"/>
                <a:sym typeface="Noto Sans SC"/>
              </a:rPr>
              <a:t>0.5mg–1mg</a:t>
            </a:r>
            <a:r>
              <a:rPr lang="en-US" sz="1400" b="0" i="0" u="none" strike="noStrike" dirty="0">
                <a:latin typeface="Microsoft YaHei" panose="020B0503020204020204" pitchFamily="34" charset="-122"/>
                <a:ea typeface="Microsoft YaHei" panose="020B0503020204020204" pitchFamily="34" charset="-122"/>
                <a:cs typeface="Noto Sans SC"/>
                <a:sym typeface="Noto Sans SC"/>
              </a:rPr>
              <a:t>梯度灵活滴定，实现个体化精准治疗</a:t>
            </a:r>
          </a:p>
          <a:p>
            <a:pPr marL="285750" indent="-177750" algn="l">
              <a:lnSpc>
                <a:spcPct val="116666"/>
              </a:lnSpc>
              <a:spcBef>
                <a:spcPts val="600"/>
              </a:spcBef>
              <a:buFont typeface="Arial" panose="020B0604020202020204" pitchFamily="34" charset="0"/>
              <a:buChar char="•"/>
              <a:defRPr/>
            </a:pPr>
            <a:r>
              <a:rPr lang="en-US" sz="1400" b="1" i="0" u="none" strike="noStrike" dirty="0">
                <a:latin typeface="Microsoft YaHei" panose="020B0503020204020204" pitchFamily="34" charset="-122"/>
                <a:ea typeface="Microsoft YaHei" panose="020B0503020204020204" pitchFamily="34" charset="-122"/>
                <a:cs typeface="Noto Sans SC"/>
                <a:sym typeface="Noto Sans SC"/>
              </a:rPr>
              <a:t>胶囊劣势：</a:t>
            </a:r>
            <a:r>
              <a:rPr lang="en-US" sz="1400" b="0" i="0" u="none" strike="noStrike" dirty="0">
                <a:latin typeface="Microsoft YaHei" panose="020B0503020204020204" pitchFamily="34" charset="-122"/>
                <a:ea typeface="Microsoft YaHei" panose="020B0503020204020204" pitchFamily="34" charset="-122"/>
                <a:cs typeface="Noto Sans SC"/>
                <a:sym typeface="Noto Sans SC"/>
              </a:rPr>
              <a:t>固定规格（1.5/3mg）难以精细调整</a:t>
            </a:r>
          </a:p>
        </p:txBody>
      </p:sp>
      <p:sp>
        <p:nvSpPr>
          <p:cNvPr id="21" name="AutoShape 12">
            <a:extLst>
              <a:ext uri="{FF2B5EF4-FFF2-40B4-BE49-F238E27FC236}">
                <a16:creationId xmlns:a16="http://schemas.microsoft.com/office/drawing/2014/main" id="{9EEC40FC-1A10-1EBE-F1C3-FD1A503D1A11}"/>
              </a:ext>
            </a:extLst>
          </p:cNvPr>
          <p:cNvSpPr/>
          <p:nvPr/>
        </p:nvSpPr>
        <p:spPr>
          <a:xfrm>
            <a:off x="8050555" y="2257962"/>
            <a:ext cx="3302000" cy="3179299"/>
          </a:xfrm>
          <a:prstGeom prst="roundRect">
            <a:avLst>
              <a:gd name="adj" fmla="val 3076"/>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endParaRPr/>
          </a:p>
        </p:txBody>
      </p:sp>
      <p:sp>
        <p:nvSpPr>
          <p:cNvPr id="24" name="AutoShape 15">
            <a:extLst>
              <a:ext uri="{FF2B5EF4-FFF2-40B4-BE49-F238E27FC236}">
                <a16:creationId xmlns:a16="http://schemas.microsoft.com/office/drawing/2014/main" id="{DE864207-1A0B-7BED-9FD9-1F8B73158AC8}"/>
              </a:ext>
            </a:extLst>
          </p:cNvPr>
          <p:cNvSpPr/>
          <p:nvPr/>
        </p:nvSpPr>
        <p:spPr>
          <a:xfrm>
            <a:off x="8241055" y="2608142"/>
            <a:ext cx="2921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b="1" i="0" u="none" strike="noStrike" dirty="0">
                <a:solidFill>
                  <a:srgbClr val="13829B"/>
                </a:solidFill>
                <a:latin typeface="Microsoft YaHei" panose="020B0503020204020204" pitchFamily="34" charset="-122"/>
                <a:ea typeface="Microsoft YaHei" panose="020B0503020204020204" pitchFamily="34" charset="-122"/>
                <a:cs typeface="Noto Sans SC"/>
                <a:sym typeface="Noto Sans SC"/>
              </a:rPr>
              <a:t>03. </a:t>
            </a:r>
            <a:r>
              <a:rPr lang="en-US" b="1" i="0" u="none" strike="noStrike" dirty="0" err="1">
                <a:solidFill>
                  <a:srgbClr val="13829B"/>
                </a:solidFill>
                <a:latin typeface="Microsoft YaHei" panose="020B0503020204020204" pitchFamily="34" charset="-122"/>
                <a:ea typeface="Microsoft YaHei" panose="020B0503020204020204" pitchFamily="34" charset="-122"/>
                <a:cs typeface="Noto Sans SC"/>
                <a:sym typeface="Noto Sans SC"/>
              </a:rPr>
              <a:t>吸收稳定</a:t>
            </a:r>
            <a:endParaRPr lang="en-US" dirty="0">
              <a:solidFill>
                <a:srgbClr val="13829B"/>
              </a:solidFill>
              <a:latin typeface="Microsoft YaHei" panose="020B0503020204020204" pitchFamily="34" charset="-122"/>
              <a:ea typeface="Microsoft YaHei" panose="020B0503020204020204" pitchFamily="34" charset="-122"/>
            </a:endParaRPr>
          </a:p>
        </p:txBody>
      </p:sp>
      <p:sp>
        <p:nvSpPr>
          <p:cNvPr id="25" name="AutoShape 16">
            <a:extLst>
              <a:ext uri="{FF2B5EF4-FFF2-40B4-BE49-F238E27FC236}">
                <a16:creationId xmlns:a16="http://schemas.microsoft.com/office/drawing/2014/main" id="{B45A5B4F-79FA-426F-8571-3E920199BE83}"/>
              </a:ext>
            </a:extLst>
          </p:cNvPr>
          <p:cNvSpPr/>
          <p:nvPr/>
        </p:nvSpPr>
        <p:spPr>
          <a:xfrm>
            <a:off x="8241055" y="2884752"/>
            <a:ext cx="3013115" cy="165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dirty="0" err="1">
                <a:latin typeface="Microsoft YaHei" panose="020B0503020204020204" pitchFamily="34" charset="-122"/>
                <a:ea typeface="Microsoft YaHei" panose="020B0503020204020204" pitchFamily="34" charset="-122"/>
                <a:cs typeface="Noto Sans SC"/>
                <a:sym typeface="Noto Sans SC"/>
              </a:rPr>
              <a:t>液体剂型具有天然的吸收优势</a:t>
            </a:r>
            <a:r>
              <a:rPr lang="en-US" sz="1400" b="1" i="0" u="none" strike="noStrike" dirty="0">
                <a:latin typeface="Microsoft YaHei" panose="020B0503020204020204" pitchFamily="34" charset="-122"/>
                <a:ea typeface="Microsoft YaHei" panose="020B0503020204020204" pitchFamily="34" charset="-122"/>
                <a:cs typeface="Noto Sans SC"/>
                <a:sym typeface="Noto Sans SC"/>
              </a:rPr>
              <a:t>：</a:t>
            </a:r>
            <a:endParaRPr lang="en-US" sz="1400" b="1" dirty="0">
              <a:latin typeface="Microsoft YaHei" panose="020B0503020204020204" pitchFamily="34" charset="-122"/>
              <a:ea typeface="Microsoft YaHei" panose="020B0503020204020204" pitchFamily="34" charset="-122"/>
            </a:endParaRPr>
          </a:p>
          <a:p>
            <a:pPr indent="0" algn="l">
              <a:lnSpc>
                <a:spcPct val="125000"/>
              </a:lnSpc>
            </a:pPr>
            <a:r>
              <a:rPr lang="en-US" sz="1400" b="1" i="0" u="none" strike="noStrike" dirty="0" err="1">
                <a:latin typeface="Microsoft YaHei" panose="020B0503020204020204" pitchFamily="34" charset="-122"/>
                <a:ea typeface="Microsoft YaHei" panose="020B0503020204020204" pitchFamily="34" charset="-122"/>
                <a:cs typeface="Noto Sans SC"/>
                <a:sym typeface="Noto Sans SC"/>
              </a:rPr>
              <a:t>个体差异小：</a:t>
            </a:r>
            <a:r>
              <a:rPr lang="en-US" sz="1400" b="0" i="0" u="none" strike="noStrike" dirty="0" err="1">
                <a:latin typeface="Microsoft YaHei" panose="020B0503020204020204" pitchFamily="34" charset="-122"/>
                <a:ea typeface="Microsoft YaHei" panose="020B0503020204020204" pitchFamily="34" charset="-122"/>
                <a:cs typeface="Noto Sans SC"/>
                <a:sym typeface="Noto Sans SC"/>
              </a:rPr>
              <a:t>不受胶囊崩解度差异影响，个体间血药浓度更一致</a:t>
            </a:r>
            <a:r>
              <a:rPr lang="en-US" sz="1400" b="0" i="0" u="none" strike="noStrike" dirty="0">
                <a:latin typeface="Microsoft YaHei" panose="020B0503020204020204" pitchFamily="34" charset="-122"/>
                <a:ea typeface="Microsoft YaHei" panose="020B0503020204020204" pitchFamily="34" charset="-122"/>
                <a:cs typeface="Noto Sans SC"/>
                <a:sym typeface="Noto Sans SC"/>
              </a:rPr>
              <a:t>。</a:t>
            </a:r>
          </a:p>
        </p:txBody>
      </p:sp>
      <p:sp>
        <p:nvSpPr>
          <p:cNvPr id="27" name="文本框 26">
            <a:extLst>
              <a:ext uri="{FF2B5EF4-FFF2-40B4-BE49-F238E27FC236}">
                <a16:creationId xmlns:a16="http://schemas.microsoft.com/office/drawing/2014/main" id="{365F68F5-3B95-7B7B-F090-F40B018B9B64}"/>
              </a:ext>
            </a:extLst>
          </p:cNvPr>
          <p:cNvSpPr txBox="1"/>
          <p:nvPr/>
        </p:nvSpPr>
        <p:spPr>
          <a:xfrm>
            <a:off x="757705" y="5607426"/>
            <a:ext cx="10573215" cy="1452385"/>
          </a:xfrm>
          <a:prstGeom prst="rect">
            <a:avLst/>
          </a:prstGeom>
          <a:noFill/>
        </p:spPr>
        <p:txBody>
          <a:bodyPr wrap="square">
            <a:spAutoFit/>
          </a:bodyPr>
          <a:lstStyle/>
          <a:p>
            <a:pPr>
              <a:lnSpc>
                <a:spcPct val="120000"/>
              </a:lnSpc>
            </a:pPr>
            <a:r>
              <a:rPr lang="zh-CN" altLang="en-US" sz="1800" dirty="0">
                <a:latin typeface="微软雅黑" panose="020B0503020204020204" charset="-122"/>
                <a:ea typeface="微软雅黑" panose="020B0503020204020204" charset="-122"/>
                <a:sym typeface="Arial" panose="020B0604020202020204" pitchFamily="34" charset="0"/>
              </a:rPr>
              <a:t>目前医保目录内只有</a:t>
            </a:r>
            <a:r>
              <a:rPr lang="zh-CN" altLang="en-US" sz="1800" b="1" dirty="0">
                <a:latin typeface="微软雅黑" panose="020B0503020204020204" charset="-122"/>
                <a:ea typeface="微软雅黑" panose="020B0503020204020204" charset="-122"/>
                <a:sym typeface="Arial" panose="020B0604020202020204" pitchFamily="34" charset="0"/>
              </a:rPr>
              <a:t>卡巴拉汀口服常释剂型及利斯的明贴剂，</a:t>
            </a:r>
            <a:r>
              <a:rPr lang="zh-CN" altLang="en-US" sz="1800" b="1" dirty="0">
                <a:solidFill>
                  <a:srgbClr val="13829B"/>
                </a:solidFill>
                <a:latin typeface="微软雅黑" panose="020B0503020204020204" charset="-122"/>
                <a:ea typeface="微软雅黑" panose="020B0503020204020204" charset="-122"/>
                <a:sym typeface="Arial" panose="020B0604020202020204" pitchFamily="34" charset="0"/>
              </a:rPr>
              <a:t>缺少利斯的明口服溶液</a:t>
            </a:r>
            <a:r>
              <a:rPr lang="zh-CN" altLang="en-US" sz="1800" b="1" dirty="0">
                <a:latin typeface="微软雅黑" panose="020B0503020204020204" charset="-122"/>
                <a:ea typeface="微软雅黑" panose="020B0503020204020204" charset="-122"/>
                <a:sym typeface="Arial" panose="020B0604020202020204" pitchFamily="34" charset="0"/>
              </a:rPr>
              <a:t>，临床用药需求</a:t>
            </a:r>
            <a:r>
              <a:rPr lang="zh-CN" altLang="en-US" sz="1800" b="1" dirty="0">
                <a:solidFill>
                  <a:srgbClr val="13829B"/>
                </a:solidFill>
                <a:latin typeface="微软雅黑" panose="020B0503020204020204" charset="-122"/>
                <a:ea typeface="微软雅黑" panose="020B0503020204020204" charset="-122"/>
                <a:sym typeface="Arial" panose="020B0604020202020204" pitchFamily="34" charset="0"/>
              </a:rPr>
              <a:t>未被满足，</a:t>
            </a:r>
            <a:r>
              <a:rPr lang="zh-CN" altLang="en-US" sz="1800" dirty="0">
                <a:latin typeface="微软雅黑" panose="020B0503020204020204" charset="-122"/>
                <a:ea typeface="微软雅黑" panose="020B0503020204020204" charset="-122"/>
                <a:sym typeface="Arial" panose="020B0604020202020204" pitchFamily="34" charset="0"/>
              </a:rPr>
              <a:t>尤其是伴有吞咽困难或存在呛咳风险的患者，需要通过鼻饲、管饲途径给药的患者、皮肤易过敏者以及需要精细调整剂量以达到最佳疗效和耐受性的患者。</a:t>
            </a:r>
          </a:p>
          <a:p>
            <a:pPr>
              <a:lnSpc>
                <a:spcPct val="120000"/>
              </a:lnSpc>
            </a:pPr>
            <a:endParaRPr lang="zh-CN" altLang="en-US" sz="1800" dirty="0">
              <a:solidFill>
                <a:srgbClr val="CAA27E"/>
              </a:solidFill>
            </a:endParaRPr>
          </a:p>
        </p:txBody>
      </p:sp>
    </p:spTree>
    <p:extLst>
      <p:ext uri="{BB962C8B-B14F-4D97-AF65-F5344CB8AC3E}">
        <p14:creationId xmlns:p14="http://schemas.microsoft.com/office/powerpoint/2010/main" val="228823482"/>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标题 1">
            <a:extLst>
              <a:ext uri="{FF2B5EF4-FFF2-40B4-BE49-F238E27FC236}">
                <a16:creationId xmlns:a16="http://schemas.microsoft.com/office/drawing/2014/main" id="{10851595-39D5-E1DD-316E-18C1B5F62D9A}"/>
              </a:ext>
            </a:extLst>
          </p:cNvPr>
          <p:cNvSpPr txBox="1"/>
          <p:nvPr/>
        </p:nvSpPr>
        <p:spPr>
          <a:xfrm>
            <a:off x="512783" y="188307"/>
            <a:ext cx="8171180" cy="655320"/>
          </a:xfrm>
          <a:prstGeom prst="roundRect">
            <a:avLst>
              <a:gd name="adj" fmla="val 13854"/>
            </a:avLst>
          </a:prstGeom>
          <a:gradFill>
            <a:gsLst>
              <a:gs pos="0">
                <a:schemeClr val="bg1">
                  <a:lumMod val="95000"/>
                </a:schemeClr>
              </a:gs>
              <a:gs pos="80000">
                <a:schemeClr val="bg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2" name="组合 1"/>
          <p:cNvGrpSpPr/>
          <p:nvPr/>
        </p:nvGrpSpPr>
        <p:grpSpPr>
          <a:xfrm>
            <a:off x="251173" y="254357"/>
            <a:ext cx="2968277" cy="523221"/>
            <a:chOff x="298798" y="435332"/>
            <a:chExt cx="2968277" cy="523221"/>
          </a:xfrm>
        </p:grpSpPr>
        <p:grpSp>
          <p:nvGrpSpPr>
            <p:cNvPr id="3" name="组合 2"/>
            <p:cNvGrpSpPr/>
            <p:nvPr/>
          </p:nvGrpSpPr>
          <p:grpSpPr>
            <a:xfrm>
              <a:off x="298798" y="435332"/>
              <a:ext cx="523221" cy="523221"/>
              <a:chOff x="794098" y="631911"/>
              <a:chExt cx="2040076" cy="2040076"/>
            </a:xfrm>
          </p:grpSpPr>
          <p:sp>
            <p:nvSpPr>
              <p:cNvPr id="5" name="泪滴形 4"/>
              <p:cNvSpPr/>
              <p:nvPr/>
            </p:nvSpPr>
            <p:spPr>
              <a:xfrm>
                <a:off x="794098" y="631911"/>
                <a:ext cx="2040076" cy="2040076"/>
              </a:xfrm>
              <a:prstGeom prst="teardrop">
                <a:avLst/>
              </a:prstGeom>
              <a:solidFill>
                <a:srgbClr val="13829B"/>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6" name="椭圆 5"/>
              <p:cNvSpPr/>
              <p:nvPr/>
            </p:nvSpPr>
            <p:spPr>
              <a:xfrm>
                <a:off x="1144383" y="982196"/>
                <a:ext cx="1339503" cy="1339503"/>
              </a:xfrm>
              <a:prstGeom prst="ellipse">
                <a:avLst/>
              </a:prstGeom>
              <a:solidFill>
                <a:srgbClr val="FFC000"/>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7" name="椭圆 6"/>
              <p:cNvSpPr/>
              <p:nvPr/>
            </p:nvSpPr>
            <p:spPr>
              <a:xfrm>
                <a:off x="1427385" y="1265198"/>
                <a:ext cx="773502" cy="773502"/>
              </a:xfrm>
              <a:prstGeom prst="ellipse">
                <a:avLst/>
              </a:prstGeom>
              <a:solidFill>
                <a:schemeClr val="bg1"/>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grpSp>
        <p:sp>
          <p:nvSpPr>
            <p:cNvPr id="4" name="文本框 3"/>
            <p:cNvSpPr txBox="1"/>
            <p:nvPr/>
          </p:nvSpPr>
          <p:spPr>
            <a:xfrm>
              <a:off x="871538" y="435332"/>
              <a:ext cx="2395537"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安全性</a:t>
              </a:r>
            </a:p>
          </p:txBody>
        </p:sp>
      </p:grpSp>
      <p:grpSp>
        <p:nvGrpSpPr>
          <p:cNvPr id="8" name="组合 7">
            <a:extLst>
              <a:ext uri="{FF2B5EF4-FFF2-40B4-BE49-F238E27FC236}">
                <a16:creationId xmlns:a16="http://schemas.microsoft.com/office/drawing/2014/main" id="{9F683214-E2CF-8D88-2085-B57D9DA15C9F}"/>
              </a:ext>
            </a:extLst>
          </p:cNvPr>
          <p:cNvGrpSpPr/>
          <p:nvPr/>
        </p:nvGrpSpPr>
        <p:grpSpPr>
          <a:xfrm>
            <a:off x="543111" y="994417"/>
            <a:ext cx="11097136" cy="5358925"/>
            <a:chOff x="1126429" y="1171853"/>
            <a:chExt cx="11097136" cy="5358925"/>
          </a:xfrm>
        </p:grpSpPr>
        <p:grpSp>
          <p:nvGrpSpPr>
            <p:cNvPr id="9" name="组合 8">
              <a:extLst>
                <a:ext uri="{FF2B5EF4-FFF2-40B4-BE49-F238E27FC236}">
                  <a16:creationId xmlns:a16="http://schemas.microsoft.com/office/drawing/2014/main" id="{D07565B8-F7F5-BBDA-529A-15D842EC2218}"/>
                </a:ext>
              </a:extLst>
            </p:cNvPr>
            <p:cNvGrpSpPr/>
            <p:nvPr/>
          </p:nvGrpSpPr>
          <p:grpSpPr>
            <a:xfrm>
              <a:off x="1126431" y="1171853"/>
              <a:ext cx="11097134" cy="3490353"/>
              <a:chOff x="1029446" y="1746807"/>
              <a:chExt cx="11097134" cy="3490353"/>
            </a:xfrm>
          </p:grpSpPr>
          <p:sp>
            <p:nvSpPr>
              <p:cNvPr id="18" name="矩形: 圆顶角 47">
                <a:extLst>
                  <a:ext uri="{FF2B5EF4-FFF2-40B4-BE49-F238E27FC236}">
                    <a16:creationId xmlns:a16="http://schemas.microsoft.com/office/drawing/2014/main" id="{74860F4A-F8C8-E918-AC8E-51B3946F0D1F}"/>
                  </a:ext>
                </a:extLst>
              </p:cNvPr>
              <p:cNvSpPr/>
              <p:nvPr/>
            </p:nvSpPr>
            <p:spPr>
              <a:xfrm rot="16200000">
                <a:off x="998789" y="1777464"/>
                <a:ext cx="1621781" cy="1560467"/>
              </a:xfrm>
              <a:prstGeom prst="round2SameRect">
                <a:avLst>
                  <a:gd name="adj1" fmla="val 7773"/>
                  <a:gd name="adj2" fmla="val 0"/>
                </a:avLst>
              </a:prstGeom>
              <a:solidFill>
                <a:srgbClr val="13829B"/>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19" name="文本框 18">
                <a:extLst>
                  <a:ext uri="{FF2B5EF4-FFF2-40B4-BE49-F238E27FC236}">
                    <a16:creationId xmlns:a16="http://schemas.microsoft.com/office/drawing/2014/main" id="{DFC92CB3-A061-B56D-B5AE-85C4211F53DE}"/>
                  </a:ext>
                </a:extLst>
              </p:cNvPr>
              <p:cNvSpPr txBox="1"/>
              <p:nvPr/>
            </p:nvSpPr>
            <p:spPr>
              <a:xfrm>
                <a:off x="1052844" y="2061520"/>
                <a:ext cx="1512843" cy="1015663"/>
              </a:xfrm>
              <a:prstGeom prst="rect">
                <a:avLst/>
              </a:prstGeom>
              <a:noFill/>
            </p:spPr>
            <p:txBody>
              <a:bodyPr wrap="square">
                <a:spAutoFit/>
              </a:bodyPr>
              <a:lstStyle/>
              <a:p>
                <a:pPr lvl="0" algn="ctr">
                  <a:defRPr/>
                </a:pPr>
                <a:r>
                  <a:rPr lang="zh-CN" altLang="en-US" sz="2000" b="1" dirty="0">
                    <a:solidFill>
                      <a:prstClr val="white"/>
                    </a:solidFill>
                    <a:latin typeface="Microsoft YaHei" panose="020B0503020204020204" pitchFamily="34" charset="-122"/>
                    <a:ea typeface="Microsoft YaHei" panose="020B0503020204020204" pitchFamily="34" charset="-122"/>
                    <a:sym typeface="思源黑体 CN Normal" panose="020B0400000000000000" pitchFamily="34" charset="-122"/>
                  </a:rPr>
                  <a:t>药品说明书收载的安全性信息</a:t>
                </a:r>
                <a:r>
                  <a:rPr lang="en-US" altLang="zh-CN" sz="2000" baseline="30000" dirty="0">
                    <a:solidFill>
                      <a:prstClr val="white"/>
                    </a:solidFill>
                    <a:latin typeface="Microsoft YaHei" panose="020B0503020204020204" pitchFamily="34" charset="-122"/>
                    <a:ea typeface="Microsoft YaHei" panose="020B0503020204020204" pitchFamily="34" charset="-122"/>
                    <a:sym typeface="思源黑体 CN Normal" panose="020B0400000000000000" pitchFamily="34" charset="-122"/>
                  </a:rPr>
                  <a:t>[1]</a:t>
                </a:r>
                <a:endParaRPr lang="en-US" altLang="zh-CN" sz="2000" dirty="0">
                  <a:solidFill>
                    <a:prstClr val="white"/>
                  </a:solidFill>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0" name="矩形: 圆角 19">
                <a:extLst>
                  <a:ext uri="{FF2B5EF4-FFF2-40B4-BE49-F238E27FC236}">
                    <a16:creationId xmlns:a16="http://schemas.microsoft.com/office/drawing/2014/main" id="{BBC971F7-8E81-5F86-D7EC-C2802016600F}"/>
                  </a:ext>
                </a:extLst>
              </p:cNvPr>
              <p:cNvSpPr/>
              <p:nvPr/>
            </p:nvSpPr>
            <p:spPr>
              <a:xfrm>
                <a:off x="2780756" y="1746808"/>
                <a:ext cx="9345824" cy="1621780"/>
              </a:xfrm>
              <a:custGeom>
                <a:avLst/>
                <a:gdLst>
                  <a:gd name="connsiteX0" fmla="*/ 108000 w 4368365"/>
                  <a:gd name="connsiteY0" fmla="*/ 0 h 1910080"/>
                  <a:gd name="connsiteX1" fmla="*/ 4260365 w 4368365"/>
                  <a:gd name="connsiteY1" fmla="*/ 0 h 1910080"/>
                  <a:gd name="connsiteX2" fmla="*/ 4368365 w 4368365"/>
                  <a:gd name="connsiteY2" fmla="*/ 108000 h 1910080"/>
                  <a:gd name="connsiteX3" fmla="*/ 4368365 w 4368365"/>
                  <a:gd name="connsiteY3" fmla="*/ 1802080 h 1910080"/>
                  <a:gd name="connsiteX4" fmla="*/ 4260365 w 4368365"/>
                  <a:gd name="connsiteY4" fmla="*/ 1910080 h 1910080"/>
                  <a:gd name="connsiteX5" fmla="*/ 108000 w 4368365"/>
                  <a:gd name="connsiteY5" fmla="*/ 1910080 h 1910080"/>
                  <a:gd name="connsiteX6" fmla="*/ 0 w 4368365"/>
                  <a:gd name="connsiteY6" fmla="*/ 1802080 h 1910080"/>
                  <a:gd name="connsiteX7" fmla="*/ 0 w 4368365"/>
                  <a:gd name="connsiteY7" fmla="*/ 108000 h 1910080"/>
                  <a:gd name="connsiteX8" fmla="*/ 108000 w 4368365"/>
                  <a:gd name="connsiteY8" fmla="*/ 0 h 191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8365" h="1910080">
                    <a:moveTo>
                      <a:pt x="108000" y="0"/>
                    </a:moveTo>
                    <a:lnTo>
                      <a:pt x="4260365" y="0"/>
                    </a:lnTo>
                    <a:cubicBezTo>
                      <a:pt x="4319981" y="0"/>
                      <a:pt x="4368365" y="48384"/>
                      <a:pt x="4368365" y="108000"/>
                    </a:cubicBezTo>
                    <a:lnTo>
                      <a:pt x="4368365" y="1802080"/>
                    </a:lnTo>
                    <a:cubicBezTo>
                      <a:pt x="4368365" y="1861696"/>
                      <a:pt x="4319981" y="1910080"/>
                      <a:pt x="4260365" y="1910080"/>
                    </a:cubicBezTo>
                    <a:lnTo>
                      <a:pt x="108000" y="1910080"/>
                    </a:lnTo>
                    <a:cubicBezTo>
                      <a:pt x="48384" y="1910080"/>
                      <a:pt x="0" y="1861696"/>
                      <a:pt x="0" y="1802080"/>
                    </a:cubicBezTo>
                    <a:lnTo>
                      <a:pt x="0" y="108000"/>
                    </a:lnTo>
                    <a:cubicBezTo>
                      <a:pt x="0" y="48384"/>
                      <a:pt x="48384" y="0"/>
                      <a:pt x="108000" y="0"/>
                    </a:cubicBezTo>
                  </a:path>
                </a:pathLst>
              </a:custGeom>
              <a:solidFill>
                <a:schemeClr val="bg1"/>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960"/>
                  </a:lnSpc>
                </a:pPr>
                <a:endParaRPr lang="zh-CN" altLang="en-US" dirty="0">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1" name="文本框 20">
                <a:extLst>
                  <a:ext uri="{FF2B5EF4-FFF2-40B4-BE49-F238E27FC236}">
                    <a16:creationId xmlns:a16="http://schemas.microsoft.com/office/drawing/2014/main" id="{94603DD1-EEF1-24AF-B058-286F178A3E3D}"/>
                  </a:ext>
                </a:extLst>
              </p:cNvPr>
              <p:cNvSpPr txBox="1"/>
              <p:nvPr/>
            </p:nvSpPr>
            <p:spPr>
              <a:xfrm>
                <a:off x="3628330" y="1786104"/>
                <a:ext cx="8227967" cy="1547155"/>
              </a:xfrm>
              <a:prstGeom prst="rect">
                <a:avLst/>
              </a:prstGeom>
              <a:noFill/>
            </p:spPr>
            <p:txBody>
              <a:bodyPr wrap="square" rtlCol="0">
                <a:spAutoFit/>
              </a:bodyPr>
              <a:lstStyle/>
              <a:p>
                <a:pPr marL="171450" indent="-171450" algn="just">
                  <a:lnSpc>
                    <a:spcPct val="114000"/>
                  </a:lnSpc>
                  <a:buFont typeface="Arial" panose="020B0604020202020204" pitchFamily="34" charset="0"/>
                  <a:buChar char="•"/>
                </a:pP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最常报道的药物不良反应为胃肠道反应，包括恶心（</a:t>
                </a:r>
                <a:r>
                  <a:rPr lang="en-US" altLang="zh-CN" sz="1400" dirty="0">
                    <a:latin typeface="Microsoft YaHei" panose="020B0503020204020204" pitchFamily="34" charset="-122"/>
                    <a:ea typeface="Microsoft YaHei" panose="020B0503020204020204" pitchFamily="34" charset="-122"/>
                    <a:sym typeface="思源黑体 CN Normal" panose="020B0400000000000000" pitchFamily="34" charset="-122"/>
                  </a:rPr>
                  <a:t>38%</a:t>
                </a: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）和呕吐（</a:t>
                </a:r>
                <a:r>
                  <a:rPr lang="en-US" altLang="zh-CN" sz="1400" dirty="0">
                    <a:latin typeface="Microsoft YaHei" panose="020B0503020204020204" pitchFamily="34" charset="-122"/>
                    <a:ea typeface="Microsoft YaHei" panose="020B0503020204020204" pitchFamily="34" charset="-122"/>
                    <a:sym typeface="思源黑体 CN Normal" panose="020B0400000000000000" pitchFamily="34" charset="-122"/>
                  </a:rPr>
                  <a:t>23%</a:t>
                </a: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），特别是在剂量递增期</a:t>
                </a:r>
                <a:r>
                  <a:rPr lang="en-US" altLang="zh-CN" sz="1400" baseline="30000" dirty="0">
                    <a:latin typeface="Microsoft YaHei" panose="020B0503020204020204" pitchFamily="34" charset="-122"/>
                    <a:ea typeface="Microsoft YaHei" panose="020B0503020204020204" pitchFamily="34" charset="-122"/>
                    <a:sym typeface="思源黑体 CN Normal" panose="020B0400000000000000" pitchFamily="34" charset="-122"/>
                  </a:rPr>
                  <a:t> </a:t>
                </a: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a:t>
                </a:r>
                <a:endParaRPr lang="en-US" altLang="zh-CN" sz="1400" baseline="30000" dirty="0">
                  <a:latin typeface="Microsoft YaHei" panose="020B0503020204020204" pitchFamily="34" charset="-122"/>
                  <a:ea typeface="Microsoft YaHei" panose="020B0503020204020204" pitchFamily="34" charset="-122"/>
                  <a:sym typeface="思源黑体 CN Normal" panose="020B0400000000000000" pitchFamily="34" charset="-122"/>
                </a:endParaRPr>
              </a:p>
              <a:p>
                <a:pPr marL="171450" indent="-171450" algn="just">
                  <a:lnSpc>
                    <a:spcPct val="114000"/>
                  </a:lnSpc>
                  <a:buFont typeface="Arial" panose="020B0604020202020204" pitchFamily="34" charset="0"/>
                  <a:buChar char="•"/>
                </a:pP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禁忌：已知对重酒石酸利斯的明，其它氨基甲酸衍生物或辅料过敏的患者；由于未进行相关研究，本品禁止应用于严重肝脏损伤的患者； 使用其它剂型后出现提示为过敏性接触性皮炎的用药部位反应的患者。</a:t>
                </a:r>
                <a:endParaRPr lang="en-US" altLang="zh-CN" sz="1400" dirty="0">
                  <a:latin typeface="Microsoft YaHei" panose="020B0503020204020204" pitchFamily="34" charset="-122"/>
                  <a:ea typeface="Microsoft YaHei" panose="020B0503020204020204" pitchFamily="34" charset="-122"/>
                  <a:sym typeface="思源黑体 CN Normal" panose="020B0400000000000000" pitchFamily="34" charset="-122"/>
                </a:endParaRPr>
              </a:p>
              <a:p>
                <a:pPr marL="171450" indent="-171450" algn="just">
                  <a:lnSpc>
                    <a:spcPct val="114000"/>
                  </a:lnSpc>
                  <a:buFont typeface="Arial" panose="020B0604020202020204" pitchFamily="34" charset="0"/>
                  <a:buChar char="•"/>
                </a:pP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重酒石酸利斯的明主要通过胆碱酯酶水解代谢。细胞色素 </a:t>
                </a:r>
                <a:r>
                  <a:rPr lang="en" altLang="zh-CN" sz="1400" dirty="0">
                    <a:latin typeface="Microsoft YaHei" panose="020B0503020204020204" pitchFamily="34" charset="-122"/>
                    <a:ea typeface="Microsoft YaHei" panose="020B0503020204020204" pitchFamily="34" charset="-122"/>
                    <a:sym typeface="思源黑体 CN Normal" panose="020B0400000000000000" pitchFamily="34" charset="-122"/>
                  </a:rPr>
                  <a:t>P450 </a:t>
                </a: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的同工酶很少参与其代谢。因此，本品与由这些酶代谢的其它药物间不存在药代动力学的相互作用。 </a:t>
                </a:r>
                <a:endParaRPr lang="en-US" altLang="zh-CN" sz="1400" dirty="0">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2" name="矩形: 圆角 61">
                <a:extLst>
                  <a:ext uri="{FF2B5EF4-FFF2-40B4-BE49-F238E27FC236}">
                    <a16:creationId xmlns:a16="http://schemas.microsoft.com/office/drawing/2014/main" id="{2131CD40-38B8-0DF3-B525-73A06515DD3A}"/>
                  </a:ext>
                </a:extLst>
              </p:cNvPr>
              <p:cNvSpPr/>
              <p:nvPr/>
            </p:nvSpPr>
            <p:spPr>
              <a:xfrm>
                <a:off x="3078603" y="2351116"/>
                <a:ext cx="353481" cy="353481"/>
              </a:xfrm>
              <a:prstGeom prst="roundRect">
                <a:avLst/>
              </a:prstGeom>
              <a:solidFill>
                <a:srgbClr val="FFC004"/>
              </a:solidFill>
              <a:ln>
                <a:noFill/>
              </a:ln>
              <a:effectLst>
                <a:outerShdw blurRad="203200" dist="127000" dir="5400000" sx="87000" sy="87000" algn="t" rotWithShape="0">
                  <a:schemeClr val="accent1">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83942" tIns="41971" rIns="83942" bIns="41971" rtlCol="0" anchor="ctr"/>
              <a:lstStyle/>
              <a:p>
                <a:pPr algn="ctr"/>
                <a:endParaRPr lang="zh-CN" altLang="en-US" sz="1652">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3" name="instructor-giving-a-lecture-with-circular-graphic-on-screen_43194">
                <a:extLst>
                  <a:ext uri="{FF2B5EF4-FFF2-40B4-BE49-F238E27FC236}">
                    <a16:creationId xmlns:a16="http://schemas.microsoft.com/office/drawing/2014/main" id="{305D9386-6817-66AF-4328-2530F704A0D5}"/>
                  </a:ext>
                </a:extLst>
              </p:cNvPr>
              <p:cNvSpPr/>
              <p:nvPr/>
            </p:nvSpPr>
            <p:spPr>
              <a:xfrm>
                <a:off x="3154511" y="2434987"/>
                <a:ext cx="201665" cy="185738"/>
              </a:xfrm>
              <a:custGeom>
                <a:avLst/>
                <a:gdLst>
                  <a:gd name="T0" fmla="*/ 6630 w 9601"/>
                  <a:gd name="T1" fmla="*/ 6215 h 8842"/>
                  <a:gd name="T2" fmla="*/ 6552 w 9601"/>
                  <a:gd name="T3" fmla="*/ 6294 h 8842"/>
                  <a:gd name="T4" fmla="*/ 5222 w 9601"/>
                  <a:gd name="T5" fmla="*/ 6795 h 8842"/>
                  <a:gd name="T6" fmla="*/ 5249 w 9601"/>
                  <a:gd name="T7" fmla="*/ 5423 h 8842"/>
                  <a:gd name="T8" fmla="*/ 5274 w 9601"/>
                  <a:gd name="T9" fmla="*/ 5318 h 8842"/>
                  <a:gd name="T10" fmla="*/ 8324 w 9601"/>
                  <a:gd name="T11" fmla="*/ 1081 h 8842"/>
                  <a:gd name="T12" fmla="*/ 9445 w 9601"/>
                  <a:gd name="T13" fmla="*/ 1925 h 8842"/>
                  <a:gd name="T14" fmla="*/ 9497 w 9601"/>
                  <a:gd name="T15" fmla="*/ 2189 h 8842"/>
                  <a:gd name="T16" fmla="*/ 7874 w 9601"/>
                  <a:gd name="T17" fmla="*/ 2407 h 8842"/>
                  <a:gd name="T18" fmla="*/ 5594 w 9601"/>
                  <a:gd name="T19" fmla="*/ 6310 h 8842"/>
                  <a:gd name="T20" fmla="*/ 8578 w 9601"/>
                  <a:gd name="T21" fmla="*/ 2918 h 8842"/>
                  <a:gd name="T22" fmla="*/ 8797 w 9601"/>
                  <a:gd name="T23" fmla="*/ 2610 h 8842"/>
                  <a:gd name="T24" fmla="*/ 8414 w 9601"/>
                  <a:gd name="T25" fmla="*/ 1665 h 8842"/>
                  <a:gd name="T26" fmla="*/ 1808 w 9601"/>
                  <a:gd name="T27" fmla="*/ 6833 h 8842"/>
                  <a:gd name="T28" fmla="*/ 1205 w 9601"/>
                  <a:gd name="T29" fmla="*/ 6431 h 8842"/>
                  <a:gd name="T30" fmla="*/ 1808 w 9601"/>
                  <a:gd name="T31" fmla="*/ 6029 h 8842"/>
                  <a:gd name="T32" fmla="*/ 1808 w 9601"/>
                  <a:gd name="T33" fmla="*/ 6833 h 8842"/>
                  <a:gd name="T34" fmla="*/ 1607 w 9601"/>
                  <a:gd name="T35" fmla="*/ 2813 h 8842"/>
                  <a:gd name="T36" fmla="*/ 1607 w 9601"/>
                  <a:gd name="T37" fmla="*/ 2009 h 8842"/>
                  <a:gd name="T38" fmla="*/ 2210 w 9601"/>
                  <a:gd name="T39" fmla="*/ 2411 h 8842"/>
                  <a:gd name="T40" fmla="*/ 1808 w 9601"/>
                  <a:gd name="T41" fmla="*/ 4823 h 8842"/>
                  <a:gd name="T42" fmla="*/ 1205 w 9601"/>
                  <a:gd name="T43" fmla="*/ 4421 h 8842"/>
                  <a:gd name="T44" fmla="*/ 1808 w 9601"/>
                  <a:gd name="T45" fmla="*/ 4019 h 8842"/>
                  <a:gd name="T46" fmla="*/ 1808 w 9601"/>
                  <a:gd name="T47" fmla="*/ 4823 h 8842"/>
                  <a:gd name="T48" fmla="*/ 4019 w 9601"/>
                  <a:gd name="T49" fmla="*/ 6029 h 8842"/>
                  <a:gd name="T50" fmla="*/ 4019 w 9601"/>
                  <a:gd name="T51" fmla="*/ 6833 h 8842"/>
                  <a:gd name="T52" fmla="*/ 2813 w 9601"/>
                  <a:gd name="T53" fmla="*/ 6431 h 8842"/>
                  <a:gd name="T54" fmla="*/ 2813 w 9601"/>
                  <a:gd name="T55" fmla="*/ 2411 h 8842"/>
                  <a:gd name="T56" fmla="*/ 6029 w 9601"/>
                  <a:gd name="T57" fmla="*/ 2009 h 8842"/>
                  <a:gd name="T58" fmla="*/ 6029 w 9601"/>
                  <a:gd name="T59" fmla="*/ 2813 h 8842"/>
                  <a:gd name="T60" fmla="*/ 2813 w 9601"/>
                  <a:gd name="T61" fmla="*/ 2411 h 8842"/>
                  <a:gd name="T62" fmla="*/ 3215 w 9601"/>
                  <a:gd name="T63" fmla="*/ 4823 h 8842"/>
                  <a:gd name="T64" fmla="*/ 3215 w 9601"/>
                  <a:gd name="T65" fmla="*/ 4019 h 8842"/>
                  <a:gd name="T66" fmla="*/ 5024 w 9601"/>
                  <a:gd name="T67" fmla="*/ 4421 h 8842"/>
                  <a:gd name="T68" fmla="*/ 7938 w 9601"/>
                  <a:gd name="T69" fmla="*/ 804 h 8842"/>
                  <a:gd name="T70" fmla="*/ 7837 w 9601"/>
                  <a:gd name="T71" fmla="*/ 804 h 8842"/>
                  <a:gd name="T72" fmla="*/ 7435 w 9601"/>
                  <a:gd name="T73" fmla="*/ 603 h 8842"/>
                  <a:gd name="T74" fmla="*/ 602 w 9601"/>
                  <a:gd name="T75" fmla="*/ 1004 h 8842"/>
                  <a:gd name="T76" fmla="*/ 1004 w 9601"/>
                  <a:gd name="T77" fmla="*/ 8239 h 8842"/>
                  <a:gd name="T78" fmla="*/ 7837 w 9601"/>
                  <a:gd name="T79" fmla="*/ 7838 h 8842"/>
                  <a:gd name="T80" fmla="*/ 7858 w 9601"/>
                  <a:gd name="T81" fmla="*/ 5627 h 8842"/>
                  <a:gd name="T82" fmla="*/ 8139 w 9601"/>
                  <a:gd name="T83" fmla="*/ 5225 h 8842"/>
                  <a:gd name="T84" fmla="*/ 8420 w 9601"/>
                  <a:gd name="T85" fmla="*/ 5627 h 8842"/>
                  <a:gd name="T86" fmla="*/ 8440 w 9601"/>
                  <a:gd name="T87" fmla="*/ 7838 h 8842"/>
                  <a:gd name="T88" fmla="*/ 1004 w 9601"/>
                  <a:gd name="T89" fmla="*/ 8842 h 8842"/>
                  <a:gd name="T90" fmla="*/ 0 w 9601"/>
                  <a:gd name="T91" fmla="*/ 1004 h 8842"/>
                  <a:gd name="T92" fmla="*/ 7435 w 9601"/>
                  <a:gd name="T93" fmla="*/ 0 h 8842"/>
                  <a:gd name="T94" fmla="*/ 8208 w 9601"/>
                  <a:gd name="T95" fmla="*/ 373 h 8842"/>
                  <a:gd name="T96" fmla="*/ 8219 w 9601"/>
                  <a:gd name="T97" fmla="*/ 402 h 8842"/>
                  <a:gd name="T98" fmla="*/ 7938 w 9601"/>
                  <a:gd name="T99" fmla="*/ 804 h 88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601" h="8842">
                    <a:moveTo>
                      <a:pt x="9497" y="2189"/>
                    </a:moveTo>
                    <a:lnTo>
                      <a:pt x="6630" y="6215"/>
                    </a:lnTo>
                    <a:lnTo>
                      <a:pt x="6604" y="6267"/>
                    </a:lnTo>
                    <a:lnTo>
                      <a:pt x="6552" y="6294"/>
                    </a:lnTo>
                    <a:lnTo>
                      <a:pt x="5483" y="6689"/>
                    </a:lnTo>
                    <a:lnTo>
                      <a:pt x="5222" y="6795"/>
                    </a:lnTo>
                    <a:lnTo>
                      <a:pt x="5222" y="6531"/>
                    </a:lnTo>
                    <a:lnTo>
                      <a:pt x="5249" y="5423"/>
                    </a:lnTo>
                    <a:lnTo>
                      <a:pt x="5249" y="5371"/>
                    </a:lnTo>
                    <a:lnTo>
                      <a:pt x="5274" y="5318"/>
                    </a:lnTo>
                    <a:lnTo>
                      <a:pt x="8220" y="1239"/>
                    </a:lnTo>
                    <a:lnTo>
                      <a:pt x="8324" y="1081"/>
                    </a:lnTo>
                    <a:lnTo>
                      <a:pt x="8480" y="1187"/>
                    </a:lnTo>
                    <a:lnTo>
                      <a:pt x="9445" y="1925"/>
                    </a:lnTo>
                    <a:lnTo>
                      <a:pt x="9601" y="2031"/>
                    </a:lnTo>
                    <a:lnTo>
                      <a:pt x="9497" y="2189"/>
                    </a:lnTo>
                    <a:close/>
                    <a:moveTo>
                      <a:pt x="8578" y="2918"/>
                    </a:moveTo>
                    <a:lnTo>
                      <a:pt x="7874" y="2407"/>
                    </a:lnTo>
                    <a:lnTo>
                      <a:pt x="5612" y="5511"/>
                    </a:lnTo>
                    <a:lnTo>
                      <a:pt x="5594" y="6310"/>
                    </a:lnTo>
                    <a:lnTo>
                      <a:pt x="6366" y="6024"/>
                    </a:lnTo>
                    <a:lnTo>
                      <a:pt x="8578" y="2918"/>
                    </a:lnTo>
                    <a:close/>
                    <a:moveTo>
                      <a:pt x="8097" y="2101"/>
                    </a:moveTo>
                    <a:lnTo>
                      <a:pt x="8797" y="2610"/>
                    </a:lnTo>
                    <a:lnTo>
                      <a:pt x="9098" y="2188"/>
                    </a:lnTo>
                    <a:lnTo>
                      <a:pt x="8414" y="1665"/>
                    </a:lnTo>
                    <a:lnTo>
                      <a:pt x="8097" y="2101"/>
                    </a:lnTo>
                    <a:close/>
                    <a:moveTo>
                      <a:pt x="1808" y="6833"/>
                    </a:moveTo>
                    <a:lnTo>
                      <a:pt x="1607" y="6833"/>
                    </a:lnTo>
                    <a:cubicBezTo>
                      <a:pt x="1385" y="6833"/>
                      <a:pt x="1205" y="6653"/>
                      <a:pt x="1205" y="6431"/>
                    </a:cubicBezTo>
                    <a:cubicBezTo>
                      <a:pt x="1205" y="6209"/>
                      <a:pt x="1385" y="6029"/>
                      <a:pt x="1607" y="6029"/>
                    </a:cubicBezTo>
                    <a:lnTo>
                      <a:pt x="1808" y="6029"/>
                    </a:lnTo>
                    <a:cubicBezTo>
                      <a:pt x="2030" y="6029"/>
                      <a:pt x="2210" y="6209"/>
                      <a:pt x="2210" y="6431"/>
                    </a:cubicBezTo>
                    <a:cubicBezTo>
                      <a:pt x="2210" y="6653"/>
                      <a:pt x="2030" y="6833"/>
                      <a:pt x="1808" y="6833"/>
                    </a:cubicBezTo>
                    <a:close/>
                    <a:moveTo>
                      <a:pt x="1808" y="2813"/>
                    </a:moveTo>
                    <a:lnTo>
                      <a:pt x="1607" y="2813"/>
                    </a:lnTo>
                    <a:cubicBezTo>
                      <a:pt x="1385" y="2813"/>
                      <a:pt x="1205" y="2633"/>
                      <a:pt x="1205" y="2411"/>
                    </a:cubicBezTo>
                    <a:cubicBezTo>
                      <a:pt x="1205" y="2189"/>
                      <a:pt x="1385" y="2009"/>
                      <a:pt x="1607" y="2009"/>
                    </a:cubicBezTo>
                    <a:lnTo>
                      <a:pt x="1808" y="2009"/>
                    </a:lnTo>
                    <a:cubicBezTo>
                      <a:pt x="2030" y="2009"/>
                      <a:pt x="2210" y="2189"/>
                      <a:pt x="2210" y="2411"/>
                    </a:cubicBezTo>
                    <a:cubicBezTo>
                      <a:pt x="2210" y="2633"/>
                      <a:pt x="2030" y="2813"/>
                      <a:pt x="1808" y="2813"/>
                    </a:cubicBezTo>
                    <a:close/>
                    <a:moveTo>
                      <a:pt x="1808" y="4823"/>
                    </a:moveTo>
                    <a:lnTo>
                      <a:pt x="1607" y="4823"/>
                    </a:lnTo>
                    <a:cubicBezTo>
                      <a:pt x="1385" y="4823"/>
                      <a:pt x="1205" y="4643"/>
                      <a:pt x="1205" y="4421"/>
                    </a:cubicBezTo>
                    <a:cubicBezTo>
                      <a:pt x="1205" y="4199"/>
                      <a:pt x="1385" y="4019"/>
                      <a:pt x="1607" y="4019"/>
                    </a:cubicBezTo>
                    <a:lnTo>
                      <a:pt x="1808" y="4019"/>
                    </a:lnTo>
                    <a:cubicBezTo>
                      <a:pt x="2030" y="4019"/>
                      <a:pt x="2210" y="4199"/>
                      <a:pt x="2210" y="4421"/>
                    </a:cubicBezTo>
                    <a:cubicBezTo>
                      <a:pt x="2210" y="4643"/>
                      <a:pt x="2030" y="4823"/>
                      <a:pt x="1808" y="4823"/>
                    </a:cubicBezTo>
                    <a:close/>
                    <a:moveTo>
                      <a:pt x="3215" y="6029"/>
                    </a:moveTo>
                    <a:lnTo>
                      <a:pt x="4019" y="6029"/>
                    </a:lnTo>
                    <a:cubicBezTo>
                      <a:pt x="4241" y="6029"/>
                      <a:pt x="4421" y="6209"/>
                      <a:pt x="4421" y="6431"/>
                    </a:cubicBezTo>
                    <a:cubicBezTo>
                      <a:pt x="4421" y="6653"/>
                      <a:pt x="4241" y="6833"/>
                      <a:pt x="4019" y="6833"/>
                    </a:cubicBezTo>
                    <a:lnTo>
                      <a:pt x="3215" y="6833"/>
                    </a:lnTo>
                    <a:cubicBezTo>
                      <a:pt x="2993" y="6833"/>
                      <a:pt x="2813" y="6653"/>
                      <a:pt x="2813" y="6431"/>
                    </a:cubicBezTo>
                    <a:cubicBezTo>
                      <a:pt x="2813" y="6209"/>
                      <a:pt x="2993" y="6029"/>
                      <a:pt x="3215" y="6029"/>
                    </a:cubicBezTo>
                    <a:close/>
                    <a:moveTo>
                      <a:pt x="2813" y="2411"/>
                    </a:moveTo>
                    <a:cubicBezTo>
                      <a:pt x="2813" y="2189"/>
                      <a:pt x="2993" y="2009"/>
                      <a:pt x="3215" y="2009"/>
                    </a:cubicBezTo>
                    <a:lnTo>
                      <a:pt x="6029" y="2009"/>
                    </a:lnTo>
                    <a:cubicBezTo>
                      <a:pt x="6251" y="2009"/>
                      <a:pt x="6431" y="2189"/>
                      <a:pt x="6431" y="2411"/>
                    </a:cubicBezTo>
                    <a:cubicBezTo>
                      <a:pt x="6431" y="2633"/>
                      <a:pt x="6251" y="2813"/>
                      <a:pt x="6029" y="2813"/>
                    </a:cubicBezTo>
                    <a:lnTo>
                      <a:pt x="3215" y="2813"/>
                    </a:lnTo>
                    <a:cubicBezTo>
                      <a:pt x="2993" y="2813"/>
                      <a:pt x="2813" y="2633"/>
                      <a:pt x="2813" y="2411"/>
                    </a:cubicBezTo>
                    <a:close/>
                    <a:moveTo>
                      <a:pt x="4622" y="4823"/>
                    </a:moveTo>
                    <a:lnTo>
                      <a:pt x="3215" y="4823"/>
                    </a:lnTo>
                    <a:cubicBezTo>
                      <a:pt x="2993" y="4823"/>
                      <a:pt x="2813" y="4643"/>
                      <a:pt x="2813" y="4421"/>
                    </a:cubicBezTo>
                    <a:cubicBezTo>
                      <a:pt x="2813" y="4199"/>
                      <a:pt x="2993" y="4019"/>
                      <a:pt x="3215" y="4019"/>
                    </a:cubicBezTo>
                    <a:lnTo>
                      <a:pt x="4622" y="4019"/>
                    </a:lnTo>
                    <a:cubicBezTo>
                      <a:pt x="4844" y="4019"/>
                      <a:pt x="5024" y="4199"/>
                      <a:pt x="5024" y="4421"/>
                    </a:cubicBezTo>
                    <a:cubicBezTo>
                      <a:pt x="5024" y="4643"/>
                      <a:pt x="4844" y="4823"/>
                      <a:pt x="4622" y="4823"/>
                    </a:cubicBezTo>
                    <a:close/>
                    <a:moveTo>
                      <a:pt x="7938" y="804"/>
                    </a:moveTo>
                    <a:cubicBezTo>
                      <a:pt x="7902" y="804"/>
                      <a:pt x="7869" y="794"/>
                      <a:pt x="7837" y="783"/>
                    </a:cubicBezTo>
                    <a:lnTo>
                      <a:pt x="7837" y="804"/>
                    </a:lnTo>
                    <a:lnTo>
                      <a:pt x="7781" y="804"/>
                    </a:lnTo>
                    <a:cubicBezTo>
                      <a:pt x="7712" y="684"/>
                      <a:pt x="7584" y="603"/>
                      <a:pt x="7435" y="603"/>
                    </a:cubicBezTo>
                    <a:lnTo>
                      <a:pt x="1004" y="603"/>
                    </a:lnTo>
                    <a:cubicBezTo>
                      <a:pt x="782" y="603"/>
                      <a:pt x="602" y="783"/>
                      <a:pt x="602" y="1004"/>
                    </a:cubicBezTo>
                    <a:lnTo>
                      <a:pt x="602" y="7838"/>
                    </a:lnTo>
                    <a:cubicBezTo>
                      <a:pt x="602" y="8060"/>
                      <a:pt x="782" y="8239"/>
                      <a:pt x="1004" y="8239"/>
                    </a:cubicBezTo>
                    <a:lnTo>
                      <a:pt x="7435" y="8239"/>
                    </a:lnTo>
                    <a:cubicBezTo>
                      <a:pt x="7657" y="8239"/>
                      <a:pt x="7837" y="8060"/>
                      <a:pt x="7837" y="7838"/>
                    </a:cubicBezTo>
                    <a:lnTo>
                      <a:pt x="7837" y="5627"/>
                    </a:lnTo>
                    <a:lnTo>
                      <a:pt x="7858" y="5627"/>
                    </a:lnTo>
                    <a:cubicBezTo>
                      <a:pt x="7846" y="5595"/>
                      <a:pt x="7837" y="5562"/>
                      <a:pt x="7837" y="5526"/>
                    </a:cubicBezTo>
                    <a:cubicBezTo>
                      <a:pt x="7837" y="5360"/>
                      <a:pt x="7972" y="5225"/>
                      <a:pt x="8139" y="5225"/>
                    </a:cubicBezTo>
                    <a:cubicBezTo>
                      <a:pt x="8305" y="5225"/>
                      <a:pt x="8440" y="5360"/>
                      <a:pt x="8440" y="5526"/>
                    </a:cubicBezTo>
                    <a:cubicBezTo>
                      <a:pt x="8440" y="5562"/>
                      <a:pt x="8431" y="5595"/>
                      <a:pt x="8420" y="5627"/>
                    </a:cubicBezTo>
                    <a:lnTo>
                      <a:pt x="8440" y="5627"/>
                    </a:lnTo>
                    <a:lnTo>
                      <a:pt x="8440" y="7838"/>
                    </a:lnTo>
                    <a:cubicBezTo>
                      <a:pt x="8440" y="8392"/>
                      <a:pt x="7990" y="8842"/>
                      <a:pt x="7435" y="8842"/>
                    </a:cubicBezTo>
                    <a:lnTo>
                      <a:pt x="1004" y="8842"/>
                    </a:lnTo>
                    <a:cubicBezTo>
                      <a:pt x="449" y="8842"/>
                      <a:pt x="0" y="8392"/>
                      <a:pt x="0" y="7838"/>
                    </a:cubicBezTo>
                    <a:lnTo>
                      <a:pt x="0" y="1004"/>
                    </a:lnTo>
                    <a:cubicBezTo>
                      <a:pt x="0" y="449"/>
                      <a:pt x="449" y="0"/>
                      <a:pt x="1004" y="0"/>
                    </a:cubicBezTo>
                    <a:lnTo>
                      <a:pt x="7435" y="0"/>
                    </a:lnTo>
                    <a:cubicBezTo>
                      <a:pt x="7686" y="0"/>
                      <a:pt x="7913" y="94"/>
                      <a:pt x="8088" y="246"/>
                    </a:cubicBezTo>
                    <a:cubicBezTo>
                      <a:pt x="8139" y="277"/>
                      <a:pt x="8182" y="319"/>
                      <a:pt x="8208" y="373"/>
                    </a:cubicBezTo>
                    <a:cubicBezTo>
                      <a:pt x="8216" y="383"/>
                      <a:pt x="8227" y="391"/>
                      <a:pt x="8235" y="402"/>
                    </a:cubicBezTo>
                    <a:lnTo>
                      <a:pt x="8219" y="402"/>
                    </a:lnTo>
                    <a:cubicBezTo>
                      <a:pt x="8231" y="433"/>
                      <a:pt x="8239" y="466"/>
                      <a:pt x="8239" y="502"/>
                    </a:cubicBezTo>
                    <a:cubicBezTo>
                      <a:pt x="8239" y="668"/>
                      <a:pt x="8104" y="804"/>
                      <a:pt x="7938" y="80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4" name="矩形: 圆顶角 47">
                <a:extLst>
                  <a:ext uri="{FF2B5EF4-FFF2-40B4-BE49-F238E27FC236}">
                    <a16:creationId xmlns:a16="http://schemas.microsoft.com/office/drawing/2014/main" id="{412A54E4-9D45-1BB4-3983-0EEBC32FE2ED}"/>
                  </a:ext>
                </a:extLst>
              </p:cNvPr>
              <p:cNvSpPr/>
              <p:nvPr/>
            </p:nvSpPr>
            <p:spPr>
              <a:xfrm rot="16200000">
                <a:off x="998789" y="3646036"/>
                <a:ext cx="1621781" cy="1560467"/>
              </a:xfrm>
              <a:prstGeom prst="round2SameRect">
                <a:avLst>
                  <a:gd name="adj1" fmla="val 7773"/>
                  <a:gd name="adj2" fmla="val 0"/>
                </a:avLst>
              </a:prstGeom>
              <a:solidFill>
                <a:srgbClr val="13829B"/>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5" name="文本框 24">
                <a:extLst>
                  <a:ext uri="{FF2B5EF4-FFF2-40B4-BE49-F238E27FC236}">
                    <a16:creationId xmlns:a16="http://schemas.microsoft.com/office/drawing/2014/main" id="{0641CE64-E44A-9C43-63E8-FA98EB6CF81D}"/>
                  </a:ext>
                </a:extLst>
              </p:cNvPr>
              <p:cNvSpPr txBox="1"/>
              <p:nvPr/>
            </p:nvSpPr>
            <p:spPr>
              <a:xfrm>
                <a:off x="1052843" y="3893484"/>
                <a:ext cx="1512843" cy="1015663"/>
              </a:xfrm>
              <a:prstGeom prst="rect">
                <a:avLst/>
              </a:prstGeom>
              <a:noFill/>
            </p:spPr>
            <p:txBody>
              <a:bodyPr wrap="square">
                <a:spAutoFit/>
              </a:bodyPr>
              <a:lstStyle/>
              <a:p>
                <a:pPr lvl="0" algn="ctr">
                  <a:defRPr/>
                </a:pPr>
                <a:r>
                  <a:rPr lang="zh-CN" altLang="en-US" sz="2000" b="1" dirty="0">
                    <a:solidFill>
                      <a:prstClr val="white"/>
                    </a:solidFill>
                    <a:latin typeface="Microsoft YaHei" panose="020B0503020204020204" pitchFamily="34" charset="-122"/>
                    <a:ea typeface="Microsoft YaHei" panose="020B0503020204020204" pitchFamily="34" charset="-122"/>
                    <a:sym typeface="思源黑体 CN Normal" panose="020B0400000000000000" pitchFamily="34" charset="-122"/>
                  </a:rPr>
                  <a:t>该药品在国内外不良反应发生情况</a:t>
                </a:r>
              </a:p>
            </p:txBody>
          </p:sp>
          <p:sp>
            <p:nvSpPr>
              <p:cNvPr id="26" name="矩形: 圆角 19">
                <a:extLst>
                  <a:ext uri="{FF2B5EF4-FFF2-40B4-BE49-F238E27FC236}">
                    <a16:creationId xmlns:a16="http://schemas.microsoft.com/office/drawing/2014/main" id="{D2AE3A39-6CFD-3EF0-E776-E5F865E72802}"/>
                  </a:ext>
                </a:extLst>
              </p:cNvPr>
              <p:cNvSpPr/>
              <p:nvPr/>
            </p:nvSpPr>
            <p:spPr>
              <a:xfrm>
                <a:off x="2780756" y="3615380"/>
                <a:ext cx="9345823" cy="1621780"/>
              </a:xfrm>
              <a:custGeom>
                <a:avLst/>
                <a:gdLst>
                  <a:gd name="connsiteX0" fmla="*/ 108000 w 4368365"/>
                  <a:gd name="connsiteY0" fmla="*/ 0 h 1910080"/>
                  <a:gd name="connsiteX1" fmla="*/ 4260365 w 4368365"/>
                  <a:gd name="connsiteY1" fmla="*/ 0 h 1910080"/>
                  <a:gd name="connsiteX2" fmla="*/ 4368365 w 4368365"/>
                  <a:gd name="connsiteY2" fmla="*/ 108000 h 1910080"/>
                  <a:gd name="connsiteX3" fmla="*/ 4368365 w 4368365"/>
                  <a:gd name="connsiteY3" fmla="*/ 1802080 h 1910080"/>
                  <a:gd name="connsiteX4" fmla="*/ 4260365 w 4368365"/>
                  <a:gd name="connsiteY4" fmla="*/ 1910080 h 1910080"/>
                  <a:gd name="connsiteX5" fmla="*/ 108000 w 4368365"/>
                  <a:gd name="connsiteY5" fmla="*/ 1910080 h 1910080"/>
                  <a:gd name="connsiteX6" fmla="*/ 0 w 4368365"/>
                  <a:gd name="connsiteY6" fmla="*/ 1802080 h 1910080"/>
                  <a:gd name="connsiteX7" fmla="*/ 0 w 4368365"/>
                  <a:gd name="connsiteY7" fmla="*/ 108000 h 1910080"/>
                  <a:gd name="connsiteX8" fmla="*/ 108000 w 4368365"/>
                  <a:gd name="connsiteY8" fmla="*/ 0 h 191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8365" h="1910080">
                    <a:moveTo>
                      <a:pt x="108000" y="0"/>
                    </a:moveTo>
                    <a:lnTo>
                      <a:pt x="4260365" y="0"/>
                    </a:lnTo>
                    <a:cubicBezTo>
                      <a:pt x="4319981" y="0"/>
                      <a:pt x="4368365" y="48384"/>
                      <a:pt x="4368365" y="108000"/>
                    </a:cubicBezTo>
                    <a:lnTo>
                      <a:pt x="4368365" y="1802080"/>
                    </a:lnTo>
                    <a:cubicBezTo>
                      <a:pt x="4368365" y="1861696"/>
                      <a:pt x="4319981" y="1910080"/>
                      <a:pt x="4260365" y="1910080"/>
                    </a:cubicBezTo>
                    <a:lnTo>
                      <a:pt x="108000" y="1910080"/>
                    </a:lnTo>
                    <a:cubicBezTo>
                      <a:pt x="48384" y="1910080"/>
                      <a:pt x="0" y="1861696"/>
                      <a:pt x="0" y="1802080"/>
                    </a:cubicBezTo>
                    <a:lnTo>
                      <a:pt x="0" y="108000"/>
                    </a:lnTo>
                    <a:cubicBezTo>
                      <a:pt x="0" y="48384"/>
                      <a:pt x="48384" y="0"/>
                      <a:pt x="108000" y="0"/>
                    </a:cubicBezTo>
                  </a:path>
                </a:pathLst>
              </a:custGeom>
              <a:solidFill>
                <a:schemeClr val="bg1"/>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7" name="文本框 26">
                <a:extLst>
                  <a:ext uri="{FF2B5EF4-FFF2-40B4-BE49-F238E27FC236}">
                    <a16:creationId xmlns:a16="http://schemas.microsoft.com/office/drawing/2014/main" id="{497C0AF1-AA77-E4B4-342C-6643791F4EDA}"/>
                  </a:ext>
                </a:extLst>
              </p:cNvPr>
              <p:cNvSpPr txBox="1"/>
              <p:nvPr/>
            </p:nvSpPr>
            <p:spPr>
              <a:xfrm>
                <a:off x="3628330" y="3652704"/>
                <a:ext cx="8190336" cy="1547155"/>
              </a:xfrm>
              <a:prstGeom prst="rect">
                <a:avLst/>
              </a:prstGeom>
              <a:noFill/>
            </p:spPr>
            <p:txBody>
              <a:bodyPr wrap="square" rtlCol="0">
                <a:spAutoFit/>
              </a:bodyPr>
              <a:lstStyle/>
              <a:p>
                <a:pPr marL="171450" indent="-171450">
                  <a:lnSpc>
                    <a:spcPct val="114000"/>
                  </a:lnSpc>
                  <a:buFont typeface="Arial" panose="020B0604020202020204" pitchFamily="34" charset="0"/>
                  <a:buChar char="•"/>
                </a:pPr>
                <a:r>
                  <a:rPr lang="zh-CN" altLang="en-US" sz="1400" b="1" dirty="0">
                    <a:solidFill>
                      <a:srgbClr val="13829B"/>
                    </a:solidFill>
                    <a:latin typeface="Microsoft YaHei" panose="020B0503020204020204" pitchFamily="34" charset="-122"/>
                    <a:ea typeface="Microsoft YaHei" panose="020B0503020204020204" pitchFamily="34" charset="-122"/>
                    <a:sym typeface="思源黑体 CN Normal" panose="020B0400000000000000" pitchFamily="34" charset="-122"/>
                  </a:rPr>
                  <a:t>各国家或地区药品监督管理部门</a:t>
                </a:r>
                <a:r>
                  <a:rPr lang="en-US" altLang="zh-CN" sz="1400" b="1" dirty="0">
                    <a:solidFill>
                      <a:srgbClr val="13829B"/>
                    </a:solidFill>
                    <a:latin typeface="Microsoft YaHei" panose="020B0503020204020204" pitchFamily="34" charset="-122"/>
                    <a:ea typeface="Microsoft YaHei" panose="020B0503020204020204" pitchFamily="34" charset="-122"/>
                    <a:sym typeface="思源黑体 CN Normal" panose="020B0400000000000000" pitchFamily="34" charset="-122"/>
                  </a:rPr>
                  <a:t>5</a:t>
                </a:r>
                <a:r>
                  <a:rPr lang="zh-CN" altLang="en-US" sz="1400" b="1" dirty="0">
                    <a:solidFill>
                      <a:srgbClr val="13829B"/>
                    </a:solidFill>
                    <a:latin typeface="Microsoft YaHei" panose="020B0503020204020204" pitchFamily="34" charset="-122"/>
                    <a:ea typeface="Microsoft YaHei" panose="020B0503020204020204" pitchFamily="34" charset="-122"/>
                    <a:sym typeface="思源黑体 CN Normal" panose="020B0400000000000000" pitchFamily="34" charset="-122"/>
                  </a:rPr>
                  <a:t>年内未发布任何安全性警告、黑框警告或撤市信息。</a:t>
                </a:r>
                <a:endParaRPr lang="en-US" altLang="zh-CN" sz="1400" b="1" dirty="0">
                  <a:solidFill>
                    <a:srgbClr val="13829B"/>
                  </a:solidFill>
                  <a:latin typeface="Microsoft YaHei" panose="020B0503020204020204" pitchFamily="34" charset="-122"/>
                  <a:ea typeface="Microsoft YaHei" panose="020B0503020204020204" pitchFamily="34" charset="-122"/>
                  <a:sym typeface="思源黑体 CN Normal" panose="020B0400000000000000" pitchFamily="34" charset="-122"/>
                </a:endParaRPr>
              </a:p>
              <a:p>
                <a:pPr marL="171450" indent="-171450">
                  <a:lnSpc>
                    <a:spcPct val="114000"/>
                  </a:lnSpc>
                  <a:buFont typeface="Arial" panose="020B0604020202020204" pitchFamily="34" charset="0"/>
                  <a:buChar char="•"/>
                </a:pP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来自全球</a:t>
                </a:r>
                <a:r>
                  <a:rPr lang="en-US" altLang="zh-CN" sz="1400" dirty="0">
                    <a:latin typeface="Microsoft YaHei" panose="020B0503020204020204" pitchFamily="34" charset="-122"/>
                    <a:ea typeface="Microsoft YaHei" panose="020B0503020204020204" pitchFamily="34" charset="-122"/>
                    <a:sym typeface="思源黑体 CN Normal" panose="020B0400000000000000" pitchFamily="34" charset="-122"/>
                  </a:rPr>
                  <a:t>3000</a:t>
                </a: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多名受试者的数据表明，该药物未引起严重的实验室指标异常（肝、肾、血液学或生化指标）、心电图异常或心肺功能异常</a:t>
                </a:r>
                <a:r>
                  <a:rPr lang="en-US" altLang="zh-CN" sz="1400" baseline="30000" dirty="0">
                    <a:latin typeface="Microsoft YaHei" panose="020B0503020204020204" pitchFamily="34" charset="-122"/>
                    <a:ea typeface="Microsoft YaHei" panose="020B0503020204020204" pitchFamily="34" charset="-122"/>
                    <a:sym typeface="思源黑体 CN Normal" panose="020B0400000000000000" pitchFamily="34" charset="-122"/>
                  </a:rPr>
                  <a:t>[3]</a:t>
                </a:r>
              </a:p>
              <a:p>
                <a:pPr marL="171450" indent="-171450">
                  <a:lnSpc>
                    <a:spcPct val="114000"/>
                  </a:lnSpc>
                  <a:buFont typeface="Arial" panose="020B0604020202020204" pitchFamily="34" charset="0"/>
                  <a:buChar char="•"/>
                </a:pP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利斯的明总体耐受性良好，无需常规心电图或血液监测。其引起的不良事件属于胆碱酯酶抑制剂的典型反应，主要表现为胃肠道（</a:t>
                </a:r>
                <a:r>
                  <a:rPr lang="en" altLang="zh-CN" sz="1400" dirty="0">
                    <a:latin typeface="Microsoft YaHei" panose="020B0503020204020204" pitchFamily="34" charset="-122"/>
                    <a:ea typeface="Microsoft YaHei" panose="020B0503020204020204" pitchFamily="34" charset="-122"/>
                    <a:sym typeface="思源黑体 CN Normal" panose="020B0400000000000000" pitchFamily="34" charset="-122"/>
                  </a:rPr>
                  <a:t>GI</a:t>
                </a:r>
                <a:r>
                  <a:rPr lang="zh-CN" altLang="en" sz="1400" dirty="0">
                    <a:latin typeface="Microsoft YaHei" panose="020B0503020204020204" pitchFamily="34" charset="-122"/>
                    <a:ea typeface="Microsoft YaHei" panose="020B0503020204020204" pitchFamily="34" charset="-122"/>
                    <a:sym typeface="思源黑体 CN Normal" panose="020B0400000000000000" pitchFamily="34" charset="-122"/>
                  </a:rPr>
                  <a:t>）</a:t>
                </a:r>
                <a:r>
                  <a:rPr lang="zh-CN" altLang="en-US" sz="1400" dirty="0">
                    <a:latin typeface="Microsoft YaHei" panose="020B0503020204020204" pitchFamily="34" charset="-122"/>
                    <a:ea typeface="Microsoft YaHei" panose="020B0503020204020204" pitchFamily="34" charset="-122"/>
                    <a:sym typeface="思源黑体 CN Normal" panose="020B0400000000000000" pitchFamily="34" charset="-122"/>
                  </a:rPr>
                  <a:t>事件，多为轻至中度、持续时间短，且可通过减量缓解。它们多发生于剂量滴定阶段，并随持续用药而自发缓解，因此在维持治疗阶段发生频率逐渐降低。</a:t>
                </a:r>
                <a:r>
                  <a:rPr lang="en-US" altLang="zh-CN" sz="1400" baseline="30000" dirty="0">
                    <a:latin typeface="Microsoft YaHei" panose="020B0503020204020204" pitchFamily="34" charset="-122"/>
                    <a:ea typeface="Microsoft YaHei" panose="020B0503020204020204" pitchFamily="34" charset="-122"/>
                    <a:sym typeface="思源黑体 CN Normal" panose="020B0400000000000000" pitchFamily="34" charset="-122"/>
                  </a:rPr>
                  <a:t>[4]</a:t>
                </a:r>
                <a:endParaRPr lang="zh-CN" altLang="en-US" sz="1400" baseline="30000" dirty="0">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8" name="矩形: 圆角 61">
                <a:extLst>
                  <a:ext uri="{FF2B5EF4-FFF2-40B4-BE49-F238E27FC236}">
                    <a16:creationId xmlns:a16="http://schemas.microsoft.com/office/drawing/2014/main" id="{479CB890-FF56-896A-FC55-6D25A3BAE111}"/>
                  </a:ext>
                </a:extLst>
              </p:cNvPr>
              <p:cNvSpPr/>
              <p:nvPr/>
            </p:nvSpPr>
            <p:spPr>
              <a:xfrm>
                <a:off x="3073192" y="4237007"/>
                <a:ext cx="353481" cy="353481"/>
              </a:xfrm>
              <a:prstGeom prst="roundRect">
                <a:avLst/>
              </a:prstGeom>
              <a:solidFill>
                <a:srgbClr val="FFC004"/>
              </a:solidFill>
              <a:ln>
                <a:noFill/>
              </a:ln>
              <a:effectLst>
                <a:outerShdw blurRad="203200" dist="127000" dir="5400000" sx="87000" sy="87000" algn="t" rotWithShape="0">
                  <a:schemeClr val="accent1">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83942" tIns="41971" rIns="83942" bIns="41971" rtlCol="0" anchor="ctr"/>
              <a:lstStyle/>
              <a:p>
                <a:pPr algn="ctr"/>
                <a:endParaRPr lang="zh-CN" altLang="en-US" sz="1652">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9" name="instructor-giving-a-lecture-with-circular-graphic-on-screen_43194">
                <a:extLst>
                  <a:ext uri="{FF2B5EF4-FFF2-40B4-BE49-F238E27FC236}">
                    <a16:creationId xmlns:a16="http://schemas.microsoft.com/office/drawing/2014/main" id="{CCDFEFE7-FC9E-138A-6FD0-712F6DB83D8A}"/>
                  </a:ext>
                </a:extLst>
              </p:cNvPr>
              <p:cNvSpPr/>
              <p:nvPr/>
            </p:nvSpPr>
            <p:spPr>
              <a:xfrm>
                <a:off x="3149100" y="4325438"/>
                <a:ext cx="201665" cy="185738"/>
              </a:xfrm>
              <a:custGeom>
                <a:avLst/>
                <a:gdLst>
                  <a:gd name="T0" fmla="*/ 6630 w 9601"/>
                  <a:gd name="T1" fmla="*/ 6215 h 8842"/>
                  <a:gd name="T2" fmla="*/ 6552 w 9601"/>
                  <a:gd name="T3" fmla="*/ 6294 h 8842"/>
                  <a:gd name="T4" fmla="*/ 5222 w 9601"/>
                  <a:gd name="T5" fmla="*/ 6795 h 8842"/>
                  <a:gd name="T6" fmla="*/ 5249 w 9601"/>
                  <a:gd name="T7" fmla="*/ 5423 h 8842"/>
                  <a:gd name="T8" fmla="*/ 5274 w 9601"/>
                  <a:gd name="T9" fmla="*/ 5318 h 8842"/>
                  <a:gd name="T10" fmla="*/ 8324 w 9601"/>
                  <a:gd name="T11" fmla="*/ 1081 h 8842"/>
                  <a:gd name="T12" fmla="*/ 9445 w 9601"/>
                  <a:gd name="T13" fmla="*/ 1925 h 8842"/>
                  <a:gd name="T14" fmla="*/ 9497 w 9601"/>
                  <a:gd name="T15" fmla="*/ 2189 h 8842"/>
                  <a:gd name="T16" fmla="*/ 7874 w 9601"/>
                  <a:gd name="T17" fmla="*/ 2407 h 8842"/>
                  <a:gd name="T18" fmla="*/ 5594 w 9601"/>
                  <a:gd name="T19" fmla="*/ 6310 h 8842"/>
                  <a:gd name="T20" fmla="*/ 8578 w 9601"/>
                  <a:gd name="T21" fmla="*/ 2918 h 8842"/>
                  <a:gd name="T22" fmla="*/ 8797 w 9601"/>
                  <a:gd name="T23" fmla="*/ 2610 h 8842"/>
                  <a:gd name="T24" fmla="*/ 8414 w 9601"/>
                  <a:gd name="T25" fmla="*/ 1665 h 8842"/>
                  <a:gd name="T26" fmla="*/ 1808 w 9601"/>
                  <a:gd name="T27" fmla="*/ 6833 h 8842"/>
                  <a:gd name="T28" fmla="*/ 1205 w 9601"/>
                  <a:gd name="T29" fmla="*/ 6431 h 8842"/>
                  <a:gd name="T30" fmla="*/ 1808 w 9601"/>
                  <a:gd name="T31" fmla="*/ 6029 h 8842"/>
                  <a:gd name="T32" fmla="*/ 1808 w 9601"/>
                  <a:gd name="T33" fmla="*/ 6833 h 8842"/>
                  <a:gd name="T34" fmla="*/ 1607 w 9601"/>
                  <a:gd name="T35" fmla="*/ 2813 h 8842"/>
                  <a:gd name="T36" fmla="*/ 1607 w 9601"/>
                  <a:gd name="T37" fmla="*/ 2009 h 8842"/>
                  <a:gd name="T38" fmla="*/ 2210 w 9601"/>
                  <a:gd name="T39" fmla="*/ 2411 h 8842"/>
                  <a:gd name="T40" fmla="*/ 1808 w 9601"/>
                  <a:gd name="T41" fmla="*/ 4823 h 8842"/>
                  <a:gd name="T42" fmla="*/ 1205 w 9601"/>
                  <a:gd name="T43" fmla="*/ 4421 h 8842"/>
                  <a:gd name="T44" fmla="*/ 1808 w 9601"/>
                  <a:gd name="T45" fmla="*/ 4019 h 8842"/>
                  <a:gd name="T46" fmla="*/ 1808 w 9601"/>
                  <a:gd name="T47" fmla="*/ 4823 h 8842"/>
                  <a:gd name="T48" fmla="*/ 4019 w 9601"/>
                  <a:gd name="T49" fmla="*/ 6029 h 8842"/>
                  <a:gd name="T50" fmla="*/ 4019 w 9601"/>
                  <a:gd name="T51" fmla="*/ 6833 h 8842"/>
                  <a:gd name="T52" fmla="*/ 2813 w 9601"/>
                  <a:gd name="T53" fmla="*/ 6431 h 8842"/>
                  <a:gd name="T54" fmla="*/ 2813 w 9601"/>
                  <a:gd name="T55" fmla="*/ 2411 h 8842"/>
                  <a:gd name="T56" fmla="*/ 6029 w 9601"/>
                  <a:gd name="T57" fmla="*/ 2009 h 8842"/>
                  <a:gd name="T58" fmla="*/ 6029 w 9601"/>
                  <a:gd name="T59" fmla="*/ 2813 h 8842"/>
                  <a:gd name="T60" fmla="*/ 2813 w 9601"/>
                  <a:gd name="T61" fmla="*/ 2411 h 8842"/>
                  <a:gd name="T62" fmla="*/ 3215 w 9601"/>
                  <a:gd name="T63" fmla="*/ 4823 h 8842"/>
                  <a:gd name="T64" fmla="*/ 3215 w 9601"/>
                  <a:gd name="T65" fmla="*/ 4019 h 8842"/>
                  <a:gd name="T66" fmla="*/ 5024 w 9601"/>
                  <a:gd name="T67" fmla="*/ 4421 h 8842"/>
                  <a:gd name="T68" fmla="*/ 7938 w 9601"/>
                  <a:gd name="T69" fmla="*/ 804 h 8842"/>
                  <a:gd name="T70" fmla="*/ 7837 w 9601"/>
                  <a:gd name="T71" fmla="*/ 804 h 8842"/>
                  <a:gd name="T72" fmla="*/ 7435 w 9601"/>
                  <a:gd name="T73" fmla="*/ 603 h 8842"/>
                  <a:gd name="T74" fmla="*/ 602 w 9601"/>
                  <a:gd name="T75" fmla="*/ 1004 h 8842"/>
                  <a:gd name="T76" fmla="*/ 1004 w 9601"/>
                  <a:gd name="T77" fmla="*/ 8239 h 8842"/>
                  <a:gd name="T78" fmla="*/ 7837 w 9601"/>
                  <a:gd name="T79" fmla="*/ 7838 h 8842"/>
                  <a:gd name="T80" fmla="*/ 7858 w 9601"/>
                  <a:gd name="T81" fmla="*/ 5627 h 8842"/>
                  <a:gd name="T82" fmla="*/ 8139 w 9601"/>
                  <a:gd name="T83" fmla="*/ 5225 h 8842"/>
                  <a:gd name="T84" fmla="*/ 8420 w 9601"/>
                  <a:gd name="T85" fmla="*/ 5627 h 8842"/>
                  <a:gd name="T86" fmla="*/ 8440 w 9601"/>
                  <a:gd name="T87" fmla="*/ 7838 h 8842"/>
                  <a:gd name="T88" fmla="*/ 1004 w 9601"/>
                  <a:gd name="T89" fmla="*/ 8842 h 8842"/>
                  <a:gd name="T90" fmla="*/ 0 w 9601"/>
                  <a:gd name="T91" fmla="*/ 1004 h 8842"/>
                  <a:gd name="T92" fmla="*/ 7435 w 9601"/>
                  <a:gd name="T93" fmla="*/ 0 h 8842"/>
                  <a:gd name="T94" fmla="*/ 8208 w 9601"/>
                  <a:gd name="T95" fmla="*/ 373 h 8842"/>
                  <a:gd name="T96" fmla="*/ 8219 w 9601"/>
                  <a:gd name="T97" fmla="*/ 402 h 8842"/>
                  <a:gd name="T98" fmla="*/ 7938 w 9601"/>
                  <a:gd name="T99" fmla="*/ 804 h 88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601" h="8842">
                    <a:moveTo>
                      <a:pt x="9497" y="2189"/>
                    </a:moveTo>
                    <a:lnTo>
                      <a:pt x="6630" y="6215"/>
                    </a:lnTo>
                    <a:lnTo>
                      <a:pt x="6604" y="6267"/>
                    </a:lnTo>
                    <a:lnTo>
                      <a:pt x="6552" y="6294"/>
                    </a:lnTo>
                    <a:lnTo>
                      <a:pt x="5483" y="6689"/>
                    </a:lnTo>
                    <a:lnTo>
                      <a:pt x="5222" y="6795"/>
                    </a:lnTo>
                    <a:lnTo>
                      <a:pt x="5222" y="6531"/>
                    </a:lnTo>
                    <a:lnTo>
                      <a:pt x="5249" y="5423"/>
                    </a:lnTo>
                    <a:lnTo>
                      <a:pt x="5249" y="5371"/>
                    </a:lnTo>
                    <a:lnTo>
                      <a:pt x="5274" y="5318"/>
                    </a:lnTo>
                    <a:lnTo>
                      <a:pt x="8220" y="1239"/>
                    </a:lnTo>
                    <a:lnTo>
                      <a:pt x="8324" y="1081"/>
                    </a:lnTo>
                    <a:lnTo>
                      <a:pt x="8480" y="1187"/>
                    </a:lnTo>
                    <a:lnTo>
                      <a:pt x="9445" y="1925"/>
                    </a:lnTo>
                    <a:lnTo>
                      <a:pt x="9601" y="2031"/>
                    </a:lnTo>
                    <a:lnTo>
                      <a:pt x="9497" y="2189"/>
                    </a:lnTo>
                    <a:close/>
                    <a:moveTo>
                      <a:pt x="8578" y="2918"/>
                    </a:moveTo>
                    <a:lnTo>
                      <a:pt x="7874" y="2407"/>
                    </a:lnTo>
                    <a:lnTo>
                      <a:pt x="5612" y="5511"/>
                    </a:lnTo>
                    <a:lnTo>
                      <a:pt x="5594" y="6310"/>
                    </a:lnTo>
                    <a:lnTo>
                      <a:pt x="6366" y="6024"/>
                    </a:lnTo>
                    <a:lnTo>
                      <a:pt x="8578" y="2918"/>
                    </a:lnTo>
                    <a:close/>
                    <a:moveTo>
                      <a:pt x="8097" y="2101"/>
                    </a:moveTo>
                    <a:lnTo>
                      <a:pt x="8797" y="2610"/>
                    </a:lnTo>
                    <a:lnTo>
                      <a:pt x="9098" y="2188"/>
                    </a:lnTo>
                    <a:lnTo>
                      <a:pt x="8414" y="1665"/>
                    </a:lnTo>
                    <a:lnTo>
                      <a:pt x="8097" y="2101"/>
                    </a:lnTo>
                    <a:close/>
                    <a:moveTo>
                      <a:pt x="1808" y="6833"/>
                    </a:moveTo>
                    <a:lnTo>
                      <a:pt x="1607" y="6833"/>
                    </a:lnTo>
                    <a:cubicBezTo>
                      <a:pt x="1385" y="6833"/>
                      <a:pt x="1205" y="6653"/>
                      <a:pt x="1205" y="6431"/>
                    </a:cubicBezTo>
                    <a:cubicBezTo>
                      <a:pt x="1205" y="6209"/>
                      <a:pt x="1385" y="6029"/>
                      <a:pt x="1607" y="6029"/>
                    </a:cubicBezTo>
                    <a:lnTo>
                      <a:pt x="1808" y="6029"/>
                    </a:lnTo>
                    <a:cubicBezTo>
                      <a:pt x="2030" y="6029"/>
                      <a:pt x="2210" y="6209"/>
                      <a:pt x="2210" y="6431"/>
                    </a:cubicBezTo>
                    <a:cubicBezTo>
                      <a:pt x="2210" y="6653"/>
                      <a:pt x="2030" y="6833"/>
                      <a:pt x="1808" y="6833"/>
                    </a:cubicBezTo>
                    <a:close/>
                    <a:moveTo>
                      <a:pt x="1808" y="2813"/>
                    </a:moveTo>
                    <a:lnTo>
                      <a:pt x="1607" y="2813"/>
                    </a:lnTo>
                    <a:cubicBezTo>
                      <a:pt x="1385" y="2813"/>
                      <a:pt x="1205" y="2633"/>
                      <a:pt x="1205" y="2411"/>
                    </a:cubicBezTo>
                    <a:cubicBezTo>
                      <a:pt x="1205" y="2189"/>
                      <a:pt x="1385" y="2009"/>
                      <a:pt x="1607" y="2009"/>
                    </a:cubicBezTo>
                    <a:lnTo>
                      <a:pt x="1808" y="2009"/>
                    </a:lnTo>
                    <a:cubicBezTo>
                      <a:pt x="2030" y="2009"/>
                      <a:pt x="2210" y="2189"/>
                      <a:pt x="2210" y="2411"/>
                    </a:cubicBezTo>
                    <a:cubicBezTo>
                      <a:pt x="2210" y="2633"/>
                      <a:pt x="2030" y="2813"/>
                      <a:pt x="1808" y="2813"/>
                    </a:cubicBezTo>
                    <a:close/>
                    <a:moveTo>
                      <a:pt x="1808" y="4823"/>
                    </a:moveTo>
                    <a:lnTo>
                      <a:pt x="1607" y="4823"/>
                    </a:lnTo>
                    <a:cubicBezTo>
                      <a:pt x="1385" y="4823"/>
                      <a:pt x="1205" y="4643"/>
                      <a:pt x="1205" y="4421"/>
                    </a:cubicBezTo>
                    <a:cubicBezTo>
                      <a:pt x="1205" y="4199"/>
                      <a:pt x="1385" y="4019"/>
                      <a:pt x="1607" y="4019"/>
                    </a:cubicBezTo>
                    <a:lnTo>
                      <a:pt x="1808" y="4019"/>
                    </a:lnTo>
                    <a:cubicBezTo>
                      <a:pt x="2030" y="4019"/>
                      <a:pt x="2210" y="4199"/>
                      <a:pt x="2210" y="4421"/>
                    </a:cubicBezTo>
                    <a:cubicBezTo>
                      <a:pt x="2210" y="4643"/>
                      <a:pt x="2030" y="4823"/>
                      <a:pt x="1808" y="4823"/>
                    </a:cubicBezTo>
                    <a:close/>
                    <a:moveTo>
                      <a:pt x="3215" y="6029"/>
                    </a:moveTo>
                    <a:lnTo>
                      <a:pt x="4019" y="6029"/>
                    </a:lnTo>
                    <a:cubicBezTo>
                      <a:pt x="4241" y="6029"/>
                      <a:pt x="4421" y="6209"/>
                      <a:pt x="4421" y="6431"/>
                    </a:cubicBezTo>
                    <a:cubicBezTo>
                      <a:pt x="4421" y="6653"/>
                      <a:pt x="4241" y="6833"/>
                      <a:pt x="4019" y="6833"/>
                    </a:cubicBezTo>
                    <a:lnTo>
                      <a:pt x="3215" y="6833"/>
                    </a:lnTo>
                    <a:cubicBezTo>
                      <a:pt x="2993" y="6833"/>
                      <a:pt x="2813" y="6653"/>
                      <a:pt x="2813" y="6431"/>
                    </a:cubicBezTo>
                    <a:cubicBezTo>
                      <a:pt x="2813" y="6209"/>
                      <a:pt x="2993" y="6029"/>
                      <a:pt x="3215" y="6029"/>
                    </a:cubicBezTo>
                    <a:close/>
                    <a:moveTo>
                      <a:pt x="2813" y="2411"/>
                    </a:moveTo>
                    <a:cubicBezTo>
                      <a:pt x="2813" y="2189"/>
                      <a:pt x="2993" y="2009"/>
                      <a:pt x="3215" y="2009"/>
                    </a:cubicBezTo>
                    <a:lnTo>
                      <a:pt x="6029" y="2009"/>
                    </a:lnTo>
                    <a:cubicBezTo>
                      <a:pt x="6251" y="2009"/>
                      <a:pt x="6431" y="2189"/>
                      <a:pt x="6431" y="2411"/>
                    </a:cubicBezTo>
                    <a:cubicBezTo>
                      <a:pt x="6431" y="2633"/>
                      <a:pt x="6251" y="2813"/>
                      <a:pt x="6029" y="2813"/>
                    </a:cubicBezTo>
                    <a:lnTo>
                      <a:pt x="3215" y="2813"/>
                    </a:lnTo>
                    <a:cubicBezTo>
                      <a:pt x="2993" y="2813"/>
                      <a:pt x="2813" y="2633"/>
                      <a:pt x="2813" y="2411"/>
                    </a:cubicBezTo>
                    <a:close/>
                    <a:moveTo>
                      <a:pt x="4622" y="4823"/>
                    </a:moveTo>
                    <a:lnTo>
                      <a:pt x="3215" y="4823"/>
                    </a:lnTo>
                    <a:cubicBezTo>
                      <a:pt x="2993" y="4823"/>
                      <a:pt x="2813" y="4643"/>
                      <a:pt x="2813" y="4421"/>
                    </a:cubicBezTo>
                    <a:cubicBezTo>
                      <a:pt x="2813" y="4199"/>
                      <a:pt x="2993" y="4019"/>
                      <a:pt x="3215" y="4019"/>
                    </a:cubicBezTo>
                    <a:lnTo>
                      <a:pt x="4622" y="4019"/>
                    </a:lnTo>
                    <a:cubicBezTo>
                      <a:pt x="4844" y="4019"/>
                      <a:pt x="5024" y="4199"/>
                      <a:pt x="5024" y="4421"/>
                    </a:cubicBezTo>
                    <a:cubicBezTo>
                      <a:pt x="5024" y="4643"/>
                      <a:pt x="4844" y="4823"/>
                      <a:pt x="4622" y="4823"/>
                    </a:cubicBezTo>
                    <a:close/>
                    <a:moveTo>
                      <a:pt x="7938" y="804"/>
                    </a:moveTo>
                    <a:cubicBezTo>
                      <a:pt x="7902" y="804"/>
                      <a:pt x="7869" y="794"/>
                      <a:pt x="7837" y="783"/>
                    </a:cubicBezTo>
                    <a:lnTo>
                      <a:pt x="7837" y="804"/>
                    </a:lnTo>
                    <a:lnTo>
                      <a:pt x="7781" y="804"/>
                    </a:lnTo>
                    <a:cubicBezTo>
                      <a:pt x="7712" y="684"/>
                      <a:pt x="7584" y="603"/>
                      <a:pt x="7435" y="603"/>
                    </a:cubicBezTo>
                    <a:lnTo>
                      <a:pt x="1004" y="603"/>
                    </a:lnTo>
                    <a:cubicBezTo>
                      <a:pt x="782" y="603"/>
                      <a:pt x="602" y="783"/>
                      <a:pt x="602" y="1004"/>
                    </a:cubicBezTo>
                    <a:lnTo>
                      <a:pt x="602" y="7838"/>
                    </a:lnTo>
                    <a:cubicBezTo>
                      <a:pt x="602" y="8060"/>
                      <a:pt x="782" y="8239"/>
                      <a:pt x="1004" y="8239"/>
                    </a:cubicBezTo>
                    <a:lnTo>
                      <a:pt x="7435" y="8239"/>
                    </a:lnTo>
                    <a:cubicBezTo>
                      <a:pt x="7657" y="8239"/>
                      <a:pt x="7837" y="8060"/>
                      <a:pt x="7837" y="7838"/>
                    </a:cubicBezTo>
                    <a:lnTo>
                      <a:pt x="7837" y="5627"/>
                    </a:lnTo>
                    <a:lnTo>
                      <a:pt x="7858" y="5627"/>
                    </a:lnTo>
                    <a:cubicBezTo>
                      <a:pt x="7846" y="5595"/>
                      <a:pt x="7837" y="5562"/>
                      <a:pt x="7837" y="5526"/>
                    </a:cubicBezTo>
                    <a:cubicBezTo>
                      <a:pt x="7837" y="5360"/>
                      <a:pt x="7972" y="5225"/>
                      <a:pt x="8139" y="5225"/>
                    </a:cubicBezTo>
                    <a:cubicBezTo>
                      <a:pt x="8305" y="5225"/>
                      <a:pt x="8440" y="5360"/>
                      <a:pt x="8440" y="5526"/>
                    </a:cubicBezTo>
                    <a:cubicBezTo>
                      <a:pt x="8440" y="5562"/>
                      <a:pt x="8431" y="5595"/>
                      <a:pt x="8420" y="5627"/>
                    </a:cubicBezTo>
                    <a:lnTo>
                      <a:pt x="8440" y="5627"/>
                    </a:lnTo>
                    <a:lnTo>
                      <a:pt x="8440" y="7838"/>
                    </a:lnTo>
                    <a:cubicBezTo>
                      <a:pt x="8440" y="8392"/>
                      <a:pt x="7990" y="8842"/>
                      <a:pt x="7435" y="8842"/>
                    </a:cubicBezTo>
                    <a:lnTo>
                      <a:pt x="1004" y="8842"/>
                    </a:lnTo>
                    <a:cubicBezTo>
                      <a:pt x="449" y="8842"/>
                      <a:pt x="0" y="8392"/>
                      <a:pt x="0" y="7838"/>
                    </a:cubicBezTo>
                    <a:lnTo>
                      <a:pt x="0" y="1004"/>
                    </a:lnTo>
                    <a:cubicBezTo>
                      <a:pt x="0" y="449"/>
                      <a:pt x="449" y="0"/>
                      <a:pt x="1004" y="0"/>
                    </a:cubicBezTo>
                    <a:lnTo>
                      <a:pt x="7435" y="0"/>
                    </a:lnTo>
                    <a:cubicBezTo>
                      <a:pt x="7686" y="0"/>
                      <a:pt x="7913" y="94"/>
                      <a:pt x="8088" y="246"/>
                    </a:cubicBezTo>
                    <a:cubicBezTo>
                      <a:pt x="8139" y="277"/>
                      <a:pt x="8182" y="319"/>
                      <a:pt x="8208" y="373"/>
                    </a:cubicBezTo>
                    <a:cubicBezTo>
                      <a:pt x="8216" y="383"/>
                      <a:pt x="8227" y="391"/>
                      <a:pt x="8235" y="402"/>
                    </a:cubicBezTo>
                    <a:lnTo>
                      <a:pt x="8219" y="402"/>
                    </a:lnTo>
                    <a:cubicBezTo>
                      <a:pt x="8231" y="433"/>
                      <a:pt x="8239" y="466"/>
                      <a:pt x="8239" y="502"/>
                    </a:cubicBezTo>
                    <a:cubicBezTo>
                      <a:pt x="8239" y="668"/>
                      <a:pt x="8104" y="804"/>
                      <a:pt x="7938" y="80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grpSp>
        <p:grpSp>
          <p:nvGrpSpPr>
            <p:cNvPr id="10" name="组合 9">
              <a:extLst>
                <a:ext uri="{FF2B5EF4-FFF2-40B4-BE49-F238E27FC236}">
                  <a16:creationId xmlns:a16="http://schemas.microsoft.com/office/drawing/2014/main" id="{6D7EF031-490A-B409-92C9-EECB28FD4737}"/>
                </a:ext>
              </a:extLst>
            </p:cNvPr>
            <p:cNvGrpSpPr/>
            <p:nvPr/>
          </p:nvGrpSpPr>
          <p:grpSpPr>
            <a:xfrm>
              <a:off x="1126429" y="4908997"/>
              <a:ext cx="11097135" cy="1621781"/>
              <a:chOff x="1126429" y="5281761"/>
              <a:chExt cx="11097135" cy="1621781"/>
            </a:xfrm>
          </p:grpSpPr>
          <p:sp>
            <p:nvSpPr>
              <p:cNvPr id="11" name="矩形: 圆顶角 47">
                <a:extLst>
                  <a:ext uri="{FF2B5EF4-FFF2-40B4-BE49-F238E27FC236}">
                    <a16:creationId xmlns:a16="http://schemas.microsoft.com/office/drawing/2014/main" id="{481ADE0F-A9D7-8AD7-E77E-887F05DB5BF4}"/>
                  </a:ext>
                </a:extLst>
              </p:cNvPr>
              <p:cNvSpPr/>
              <p:nvPr/>
            </p:nvSpPr>
            <p:spPr>
              <a:xfrm rot="16200000">
                <a:off x="1095774" y="5312418"/>
                <a:ext cx="1621781" cy="1560467"/>
              </a:xfrm>
              <a:prstGeom prst="round2SameRect">
                <a:avLst>
                  <a:gd name="adj1" fmla="val 7773"/>
                  <a:gd name="adj2" fmla="val 0"/>
                </a:avLst>
              </a:prstGeom>
              <a:solidFill>
                <a:srgbClr val="13829B"/>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13" name="文本框 12">
                <a:extLst>
                  <a:ext uri="{FF2B5EF4-FFF2-40B4-BE49-F238E27FC236}">
                    <a16:creationId xmlns:a16="http://schemas.microsoft.com/office/drawing/2014/main" id="{956D0210-81B9-14EF-67C9-78705778050F}"/>
                  </a:ext>
                </a:extLst>
              </p:cNvPr>
              <p:cNvSpPr txBox="1"/>
              <p:nvPr/>
            </p:nvSpPr>
            <p:spPr>
              <a:xfrm>
                <a:off x="1126429" y="5399328"/>
                <a:ext cx="1536241" cy="1323439"/>
              </a:xfrm>
              <a:prstGeom prst="rect">
                <a:avLst/>
              </a:prstGeom>
              <a:noFill/>
            </p:spPr>
            <p:txBody>
              <a:bodyPr wrap="square">
                <a:spAutoFit/>
              </a:bodyPr>
              <a:lstStyle/>
              <a:p>
                <a:pPr lvl="0" algn="ctr">
                  <a:defRPr/>
                </a:pPr>
                <a:r>
                  <a:rPr lang="zh-CN" altLang="en-US" sz="2000" b="1" dirty="0">
                    <a:solidFill>
                      <a:prstClr val="white"/>
                    </a:solidFill>
                    <a:latin typeface="Microsoft YaHei" panose="020B0503020204020204" pitchFamily="34" charset="-122"/>
                    <a:ea typeface="Microsoft YaHei" panose="020B0503020204020204" pitchFamily="34" charset="-122"/>
                    <a:sym typeface="思源黑体 CN Normal" panose="020B0400000000000000" pitchFamily="34" charset="-122"/>
                  </a:rPr>
                  <a:t>与目录内同类药品安全性方面的主要优势</a:t>
                </a:r>
                <a:r>
                  <a:rPr lang="en-US" altLang="zh-CN" sz="2000" baseline="30000" dirty="0">
                    <a:solidFill>
                      <a:prstClr val="white"/>
                    </a:solidFill>
                    <a:latin typeface="Microsoft YaHei" panose="020B0503020204020204" pitchFamily="34" charset="-122"/>
                    <a:ea typeface="Microsoft YaHei" panose="020B0503020204020204" pitchFamily="34" charset="-122"/>
                    <a:sym typeface="思源黑体 CN Normal" panose="020B0400000000000000" pitchFamily="34" charset="-122"/>
                  </a:rPr>
                  <a:t>[2]</a:t>
                </a:r>
                <a:endParaRPr lang="zh-CN" altLang="en-US" sz="2000" baseline="30000" dirty="0">
                  <a:solidFill>
                    <a:prstClr val="white"/>
                  </a:solidFill>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14" name="矩形: 圆角 19">
                <a:extLst>
                  <a:ext uri="{FF2B5EF4-FFF2-40B4-BE49-F238E27FC236}">
                    <a16:creationId xmlns:a16="http://schemas.microsoft.com/office/drawing/2014/main" id="{702A3304-ABBA-A77F-D263-FA7221F5A6AB}"/>
                  </a:ext>
                </a:extLst>
              </p:cNvPr>
              <p:cNvSpPr/>
              <p:nvPr/>
            </p:nvSpPr>
            <p:spPr>
              <a:xfrm>
                <a:off x="2877742" y="5281762"/>
                <a:ext cx="9345822" cy="1621780"/>
              </a:xfrm>
              <a:custGeom>
                <a:avLst/>
                <a:gdLst>
                  <a:gd name="connsiteX0" fmla="*/ 108000 w 4368365"/>
                  <a:gd name="connsiteY0" fmla="*/ 0 h 1910080"/>
                  <a:gd name="connsiteX1" fmla="*/ 4260365 w 4368365"/>
                  <a:gd name="connsiteY1" fmla="*/ 0 h 1910080"/>
                  <a:gd name="connsiteX2" fmla="*/ 4368365 w 4368365"/>
                  <a:gd name="connsiteY2" fmla="*/ 108000 h 1910080"/>
                  <a:gd name="connsiteX3" fmla="*/ 4368365 w 4368365"/>
                  <a:gd name="connsiteY3" fmla="*/ 1802080 h 1910080"/>
                  <a:gd name="connsiteX4" fmla="*/ 4260365 w 4368365"/>
                  <a:gd name="connsiteY4" fmla="*/ 1910080 h 1910080"/>
                  <a:gd name="connsiteX5" fmla="*/ 108000 w 4368365"/>
                  <a:gd name="connsiteY5" fmla="*/ 1910080 h 1910080"/>
                  <a:gd name="connsiteX6" fmla="*/ 0 w 4368365"/>
                  <a:gd name="connsiteY6" fmla="*/ 1802080 h 1910080"/>
                  <a:gd name="connsiteX7" fmla="*/ 0 w 4368365"/>
                  <a:gd name="connsiteY7" fmla="*/ 108000 h 1910080"/>
                  <a:gd name="connsiteX8" fmla="*/ 108000 w 4368365"/>
                  <a:gd name="connsiteY8" fmla="*/ 0 h 191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8365" h="1910080">
                    <a:moveTo>
                      <a:pt x="108000" y="0"/>
                    </a:moveTo>
                    <a:lnTo>
                      <a:pt x="4260365" y="0"/>
                    </a:lnTo>
                    <a:cubicBezTo>
                      <a:pt x="4319981" y="0"/>
                      <a:pt x="4368365" y="48384"/>
                      <a:pt x="4368365" y="108000"/>
                    </a:cubicBezTo>
                    <a:lnTo>
                      <a:pt x="4368365" y="1802080"/>
                    </a:lnTo>
                    <a:cubicBezTo>
                      <a:pt x="4368365" y="1861696"/>
                      <a:pt x="4319981" y="1910080"/>
                      <a:pt x="4260365" y="1910080"/>
                    </a:cubicBezTo>
                    <a:lnTo>
                      <a:pt x="108000" y="1910080"/>
                    </a:lnTo>
                    <a:cubicBezTo>
                      <a:pt x="48384" y="1910080"/>
                      <a:pt x="0" y="1861696"/>
                      <a:pt x="0" y="1802080"/>
                    </a:cubicBezTo>
                    <a:lnTo>
                      <a:pt x="0" y="108000"/>
                    </a:lnTo>
                    <a:cubicBezTo>
                      <a:pt x="0" y="48384"/>
                      <a:pt x="48384" y="0"/>
                      <a:pt x="108000" y="0"/>
                    </a:cubicBezTo>
                  </a:path>
                </a:pathLst>
              </a:custGeom>
              <a:solidFill>
                <a:schemeClr val="bg1"/>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15" name="文本框 14">
                <a:extLst>
                  <a:ext uri="{FF2B5EF4-FFF2-40B4-BE49-F238E27FC236}">
                    <a16:creationId xmlns:a16="http://schemas.microsoft.com/office/drawing/2014/main" id="{49033219-713A-36D0-39E1-475275B9AE6A}"/>
                  </a:ext>
                </a:extLst>
              </p:cNvPr>
              <p:cNvSpPr txBox="1"/>
              <p:nvPr/>
            </p:nvSpPr>
            <p:spPr>
              <a:xfrm>
                <a:off x="3714502" y="5882923"/>
                <a:ext cx="8233369" cy="337015"/>
              </a:xfrm>
              <a:prstGeom prst="rect">
                <a:avLst/>
              </a:prstGeom>
              <a:noFill/>
            </p:spPr>
            <p:txBody>
              <a:bodyPr wrap="square" rtlCol="0">
                <a:spAutoFit/>
              </a:bodyPr>
              <a:lstStyle/>
              <a:p>
                <a:pPr marL="171450" indent="-171450">
                  <a:lnSpc>
                    <a:spcPct val="125000"/>
                  </a:lnSpc>
                  <a:buFont typeface="Arial" panose="020B0604020202020204" pitchFamily="34" charset="0"/>
                  <a:buChar char="•"/>
                </a:pPr>
                <a:r>
                  <a:rPr lang="zh-CN" altLang="en-US" sz="1400" dirty="0">
                    <a:solidFill>
                      <a:schemeClr val="dk1"/>
                    </a:solidFill>
                    <a:latin typeface="微软雅黑" panose="020B0503020204020204" pitchFamily="34" charset="-122"/>
                    <a:ea typeface="微软雅黑" panose="020B0503020204020204" pitchFamily="34" charset="-122"/>
                  </a:rPr>
                  <a:t>口服溶液的安全性与胶囊剂的安全性一致</a:t>
                </a:r>
                <a:endParaRPr lang="en-US" altLang="zh-CN" sz="1400" dirty="0">
                  <a:solidFill>
                    <a:schemeClr val="dk1"/>
                  </a:solidFill>
                  <a:latin typeface="微软雅黑" panose="020B0503020204020204" pitchFamily="34" charset="-122"/>
                  <a:ea typeface="微软雅黑" panose="020B0503020204020204" pitchFamily="34" charset="-122"/>
                </a:endParaRPr>
              </a:p>
            </p:txBody>
          </p:sp>
          <p:sp>
            <p:nvSpPr>
              <p:cNvPr id="16" name="矩形: 圆角 61">
                <a:extLst>
                  <a:ext uri="{FF2B5EF4-FFF2-40B4-BE49-F238E27FC236}">
                    <a16:creationId xmlns:a16="http://schemas.microsoft.com/office/drawing/2014/main" id="{387D0C12-B376-3348-557A-C760B42AF88B}"/>
                  </a:ext>
                </a:extLst>
              </p:cNvPr>
              <p:cNvSpPr/>
              <p:nvPr/>
            </p:nvSpPr>
            <p:spPr>
              <a:xfrm>
                <a:off x="3170177" y="5885712"/>
                <a:ext cx="353481" cy="353481"/>
              </a:xfrm>
              <a:prstGeom prst="roundRect">
                <a:avLst/>
              </a:prstGeom>
              <a:solidFill>
                <a:srgbClr val="FFC004"/>
              </a:solidFill>
              <a:ln>
                <a:noFill/>
              </a:ln>
              <a:effectLst>
                <a:outerShdw blurRad="203200" dist="127000" dir="5400000" sx="87000" sy="87000" algn="t" rotWithShape="0">
                  <a:schemeClr val="accent1">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83942" tIns="41971" rIns="83942" bIns="41971" rtlCol="0" anchor="ctr"/>
              <a:lstStyle/>
              <a:p>
                <a:pPr algn="ctr"/>
                <a:endParaRPr lang="zh-CN" altLang="en-US" sz="1652">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17" name="instructor-giving-a-lecture-with-circular-graphic-on-screen_43194">
                <a:extLst>
                  <a:ext uri="{FF2B5EF4-FFF2-40B4-BE49-F238E27FC236}">
                    <a16:creationId xmlns:a16="http://schemas.microsoft.com/office/drawing/2014/main" id="{DC24C9F6-3967-B40C-463B-5A68655BB34F}"/>
                  </a:ext>
                </a:extLst>
              </p:cNvPr>
              <p:cNvSpPr/>
              <p:nvPr/>
            </p:nvSpPr>
            <p:spPr>
              <a:xfrm>
                <a:off x="3241729" y="5975268"/>
                <a:ext cx="201665" cy="185738"/>
              </a:xfrm>
              <a:custGeom>
                <a:avLst/>
                <a:gdLst>
                  <a:gd name="T0" fmla="*/ 6630 w 9601"/>
                  <a:gd name="T1" fmla="*/ 6215 h 8842"/>
                  <a:gd name="T2" fmla="*/ 6552 w 9601"/>
                  <a:gd name="T3" fmla="*/ 6294 h 8842"/>
                  <a:gd name="T4" fmla="*/ 5222 w 9601"/>
                  <a:gd name="T5" fmla="*/ 6795 h 8842"/>
                  <a:gd name="T6" fmla="*/ 5249 w 9601"/>
                  <a:gd name="T7" fmla="*/ 5423 h 8842"/>
                  <a:gd name="T8" fmla="*/ 5274 w 9601"/>
                  <a:gd name="T9" fmla="*/ 5318 h 8842"/>
                  <a:gd name="T10" fmla="*/ 8324 w 9601"/>
                  <a:gd name="T11" fmla="*/ 1081 h 8842"/>
                  <a:gd name="T12" fmla="*/ 9445 w 9601"/>
                  <a:gd name="T13" fmla="*/ 1925 h 8842"/>
                  <a:gd name="T14" fmla="*/ 9497 w 9601"/>
                  <a:gd name="T15" fmla="*/ 2189 h 8842"/>
                  <a:gd name="T16" fmla="*/ 7874 w 9601"/>
                  <a:gd name="T17" fmla="*/ 2407 h 8842"/>
                  <a:gd name="T18" fmla="*/ 5594 w 9601"/>
                  <a:gd name="T19" fmla="*/ 6310 h 8842"/>
                  <a:gd name="T20" fmla="*/ 8578 w 9601"/>
                  <a:gd name="T21" fmla="*/ 2918 h 8842"/>
                  <a:gd name="T22" fmla="*/ 8797 w 9601"/>
                  <a:gd name="T23" fmla="*/ 2610 h 8842"/>
                  <a:gd name="T24" fmla="*/ 8414 w 9601"/>
                  <a:gd name="T25" fmla="*/ 1665 h 8842"/>
                  <a:gd name="T26" fmla="*/ 1808 w 9601"/>
                  <a:gd name="T27" fmla="*/ 6833 h 8842"/>
                  <a:gd name="T28" fmla="*/ 1205 w 9601"/>
                  <a:gd name="T29" fmla="*/ 6431 h 8842"/>
                  <a:gd name="T30" fmla="*/ 1808 w 9601"/>
                  <a:gd name="T31" fmla="*/ 6029 h 8842"/>
                  <a:gd name="T32" fmla="*/ 1808 w 9601"/>
                  <a:gd name="T33" fmla="*/ 6833 h 8842"/>
                  <a:gd name="T34" fmla="*/ 1607 w 9601"/>
                  <a:gd name="T35" fmla="*/ 2813 h 8842"/>
                  <a:gd name="T36" fmla="*/ 1607 w 9601"/>
                  <a:gd name="T37" fmla="*/ 2009 h 8842"/>
                  <a:gd name="T38" fmla="*/ 2210 w 9601"/>
                  <a:gd name="T39" fmla="*/ 2411 h 8842"/>
                  <a:gd name="T40" fmla="*/ 1808 w 9601"/>
                  <a:gd name="T41" fmla="*/ 4823 h 8842"/>
                  <a:gd name="T42" fmla="*/ 1205 w 9601"/>
                  <a:gd name="T43" fmla="*/ 4421 h 8842"/>
                  <a:gd name="T44" fmla="*/ 1808 w 9601"/>
                  <a:gd name="T45" fmla="*/ 4019 h 8842"/>
                  <a:gd name="T46" fmla="*/ 1808 w 9601"/>
                  <a:gd name="T47" fmla="*/ 4823 h 8842"/>
                  <a:gd name="T48" fmla="*/ 4019 w 9601"/>
                  <a:gd name="T49" fmla="*/ 6029 h 8842"/>
                  <a:gd name="T50" fmla="*/ 4019 w 9601"/>
                  <a:gd name="T51" fmla="*/ 6833 h 8842"/>
                  <a:gd name="T52" fmla="*/ 2813 w 9601"/>
                  <a:gd name="T53" fmla="*/ 6431 h 8842"/>
                  <a:gd name="T54" fmla="*/ 2813 w 9601"/>
                  <a:gd name="T55" fmla="*/ 2411 h 8842"/>
                  <a:gd name="T56" fmla="*/ 6029 w 9601"/>
                  <a:gd name="T57" fmla="*/ 2009 h 8842"/>
                  <a:gd name="T58" fmla="*/ 6029 w 9601"/>
                  <a:gd name="T59" fmla="*/ 2813 h 8842"/>
                  <a:gd name="T60" fmla="*/ 2813 w 9601"/>
                  <a:gd name="T61" fmla="*/ 2411 h 8842"/>
                  <a:gd name="T62" fmla="*/ 3215 w 9601"/>
                  <a:gd name="T63" fmla="*/ 4823 h 8842"/>
                  <a:gd name="T64" fmla="*/ 3215 w 9601"/>
                  <a:gd name="T65" fmla="*/ 4019 h 8842"/>
                  <a:gd name="T66" fmla="*/ 5024 w 9601"/>
                  <a:gd name="T67" fmla="*/ 4421 h 8842"/>
                  <a:gd name="T68" fmla="*/ 7938 w 9601"/>
                  <a:gd name="T69" fmla="*/ 804 h 8842"/>
                  <a:gd name="T70" fmla="*/ 7837 w 9601"/>
                  <a:gd name="T71" fmla="*/ 804 h 8842"/>
                  <a:gd name="T72" fmla="*/ 7435 w 9601"/>
                  <a:gd name="T73" fmla="*/ 603 h 8842"/>
                  <a:gd name="T74" fmla="*/ 602 w 9601"/>
                  <a:gd name="T75" fmla="*/ 1004 h 8842"/>
                  <a:gd name="T76" fmla="*/ 1004 w 9601"/>
                  <a:gd name="T77" fmla="*/ 8239 h 8842"/>
                  <a:gd name="T78" fmla="*/ 7837 w 9601"/>
                  <a:gd name="T79" fmla="*/ 7838 h 8842"/>
                  <a:gd name="T80" fmla="*/ 7858 w 9601"/>
                  <a:gd name="T81" fmla="*/ 5627 h 8842"/>
                  <a:gd name="T82" fmla="*/ 8139 w 9601"/>
                  <a:gd name="T83" fmla="*/ 5225 h 8842"/>
                  <a:gd name="T84" fmla="*/ 8420 w 9601"/>
                  <a:gd name="T85" fmla="*/ 5627 h 8842"/>
                  <a:gd name="T86" fmla="*/ 8440 w 9601"/>
                  <a:gd name="T87" fmla="*/ 7838 h 8842"/>
                  <a:gd name="T88" fmla="*/ 1004 w 9601"/>
                  <a:gd name="T89" fmla="*/ 8842 h 8842"/>
                  <a:gd name="T90" fmla="*/ 0 w 9601"/>
                  <a:gd name="T91" fmla="*/ 1004 h 8842"/>
                  <a:gd name="T92" fmla="*/ 7435 w 9601"/>
                  <a:gd name="T93" fmla="*/ 0 h 8842"/>
                  <a:gd name="T94" fmla="*/ 8208 w 9601"/>
                  <a:gd name="T95" fmla="*/ 373 h 8842"/>
                  <a:gd name="T96" fmla="*/ 8219 w 9601"/>
                  <a:gd name="T97" fmla="*/ 402 h 8842"/>
                  <a:gd name="T98" fmla="*/ 7938 w 9601"/>
                  <a:gd name="T99" fmla="*/ 804 h 88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601" h="8842">
                    <a:moveTo>
                      <a:pt x="9497" y="2189"/>
                    </a:moveTo>
                    <a:lnTo>
                      <a:pt x="6630" y="6215"/>
                    </a:lnTo>
                    <a:lnTo>
                      <a:pt x="6604" y="6267"/>
                    </a:lnTo>
                    <a:lnTo>
                      <a:pt x="6552" y="6294"/>
                    </a:lnTo>
                    <a:lnTo>
                      <a:pt x="5483" y="6689"/>
                    </a:lnTo>
                    <a:lnTo>
                      <a:pt x="5222" y="6795"/>
                    </a:lnTo>
                    <a:lnTo>
                      <a:pt x="5222" y="6531"/>
                    </a:lnTo>
                    <a:lnTo>
                      <a:pt x="5249" y="5423"/>
                    </a:lnTo>
                    <a:lnTo>
                      <a:pt x="5249" y="5371"/>
                    </a:lnTo>
                    <a:lnTo>
                      <a:pt x="5274" y="5318"/>
                    </a:lnTo>
                    <a:lnTo>
                      <a:pt x="8220" y="1239"/>
                    </a:lnTo>
                    <a:lnTo>
                      <a:pt x="8324" y="1081"/>
                    </a:lnTo>
                    <a:lnTo>
                      <a:pt x="8480" y="1187"/>
                    </a:lnTo>
                    <a:lnTo>
                      <a:pt x="9445" y="1925"/>
                    </a:lnTo>
                    <a:lnTo>
                      <a:pt x="9601" y="2031"/>
                    </a:lnTo>
                    <a:lnTo>
                      <a:pt x="9497" y="2189"/>
                    </a:lnTo>
                    <a:close/>
                    <a:moveTo>
                      <a:pt x="8578" y="2918"/>
                    </a:moveTo>
                    <a:lnTo>
                      <a:pt x="7874" y="2407"/>
                    </a:lnTo>
                    <a:lnTo>
                      <a:pt x="5612" y="5511"/>
                    </a:lnTo>
                    <a:lnTo>
                      <a:pt x="5594" y="6310"/>
                    </a:lnTo>
                    <a:lnTo>
                      <a:pt x="6366" y="6024"/>
                    </a:lnTo>
                    <a:lnTo>
                      <a:pt x="8578" y="2918"/>
                    </a:lnTo>
                    <a:close/>
                    <a:moveTo>
                      <a:pt x="8097" y="2101"/>
                    </a:moveTo>
                    <a:lnTo>
                      <a:pt x="8797" y="2610"/>
                    </a:lnTo>
                    <a:lnTo>
                      <a:pt x="9098" y="2188"/>
                    </a:lnTo>
                    <a:lnTo>
                      <a:pt x="8414" y="1665"/>
                    </a:lnTo>
                    <a:lnTo>
                      <a:pt x="8097" y="2101"/>
                    </a:lnTo>
                    <a:close/>
                    <a:moveTo>
                      <a:pt x="1808" y="6833"/>
                    </a:moveTo>
                    <a:lnTo>
                      <a:pt x="1607" y="6833"/>
                    </a:lnTo>
                    <a:cubicBezTo>
                      <a:pt x="1385" y="6833"/>
                      <a:pt x="1205" y="6653"/>
                      <a:pt x="1205" y="6431"/>
                    </a:cubicBezTo>
                    <a:cubicBezTo>
                      <a:pt x="1205" y="6209"/>
                      <a:pt x="1385" y="6029"/>
                      <a:pt x="1607" y="6029"/>
                    </a:cubicBezTo>
                    <a:lnTo>
                      <a:pt x="1808" y="6029"/>
                    </a:lnTo>
                    <a:cubicBezTo>
                      <a:pt x="2030" y="6029"/>
                      <a:pt x="2210" y="6209"/>
                      <a:pt x="2210" y="6431"/>
                    </a:cubicBezTo>
                    <a:cubicBezTo>
                      <a:pt x="2210" y="6653"/>
                      <a:pt x="2030" y="6833"/>
                      <a:pt x="1808" y="6833"/>
                    </a:cubicBezTo>
                    <a:close/>
                    <a:moveTo>
                      <a:pt x="1808" y="2813"/>
                    </a:moveTo>
                    <a:lnTo>
                      <a:pt x="1607" y="2813"/>
                    </a:lnTo>
                    <a:cubicBezTo>
                      <a:pt x="1385" y="2813"/>
                      <a:pt x="1205" y="2633"/>
                      <a:pt x="1205" y="2411"/>
                    </a:cubicBezTo>
                    <a:cubicBezTo>
                      <a:pt x="1205" y="2189"/>
                      <a:pt x="1385" y="2009"/>
                      <a:pt x="1607" y="2009"/>
                    </a:cubicBezTo>
                    <a:lnTo>
                      <a:pt x="1808" y="2009"/>
                    </a:lnTo>
                    <a:cubicBezTo>
                      <a:pt x="2030" y="2009"/>
                      <a:pt x="2210" y="2189"/>
                      <a:pt x="2210" y="2411"/>
                    </a:cubicBezTo>
                    <a:cubicBezTo>
                      <a:pt x="2210" y="2633"/>
                      <a:pt x="2030" y="2813"/>
                      <a:pt x="1808" y="2813"/>
                    </a:cubicBezTo>
                    <a:close/>
                    <a:moveTo>
                      <a:pt x="1808" y="4823"/>
                    </a:moveTo>
                    <a:lnTo>
                      <a:pt x="1607" y="4823"/>
                    </a:lnTo>
                    <a:cubicBezTo>
                      <a:pt x="1385" y="4823"/>
                      <a:pt x="1205" y="4643"/>
                      <a:pt x="1205" y="4421"/>
                    </a:cubicBezTo>
                    <a:cubicBezTo>
                      <a:pt x="1205" y="4199"/>
                      <a:pt x="1385" y="4019"/>
                      <a:pt x="1607" y="4019"/>
                    </a:cubicBezTo>
                    <a:lnTo>
                      <a:pt x="1808" y="4019"/>
                    </a:lnTo>
                    <a:cubicBezTo>
                      <a:pt x="2030" y="4019"/>
                      <a:pt x="2210" y="4199"/>
                      <a:pt x="2210" y="4421"/>
                    </a:cubicBezTo>
                    <a:cubicBezTo>
                      <a:pt x="2210" y="4643"/>
                      <a:pt x="2030" y="4823"/>
                      <a:pt x="1808" y="4823"/>
                    </a:cubicBezTo>
                    <a:close/>
                    <a:moveTo>
                      <a:pt x="3215" y="6029"/>
                    </a:moveTo>
                    <a:lnTo>
                      <a:pt x="4019" y="6029"/>
                    </a:lnTo>
                    <a:cubicBezTo>
                      <a:pt x="4241" y="6029"/>
                      <a:pt x="4421" y="6209"/>
                      <a:pt x="4421" y="6431"/>
                    </a:cubicBezTo>
                    <a:cubicBezTo>
                      <a:pt x="4421" y="6653"/>
                      <a:pt x="4241" y="6833"/>
                      <a:pt x="4019" y="6833"/>
                    </a:cubicBezTo>
                    <a:lnTo>
                      <a:pt x="3215" y="6833"/>
                    </a:lnTo>
                    <a:cubicBezTo>
                      <a:pt x="2993" y="6833"/>
                      <a:pt x="2813" y="6653"/>
                      <a:pt x="2813" y="6431"/>
                    </a:cubicBezTo>
                    <a:cubicBezTo>
                      <a:pt x="2813" y="6209"/>
                      <a:pt x="2993" y="6029"/>
                      <a:pt x="3215" y="6029"/>
                    </a:cubicBezTo>
                    <a:close/>
                    <a:moveTo>
                      <a:pt x="2813" y="2411"/>
                    </a:moveTo>
                    <a:cubicBezTo>
                      <a:pt x="2813" y="2189"/>
                      <a:pt x="2993" y="2009"/>
                      <a:pt x="3215" y="2009"/>
                    </a:cubicBezTo>
                    <a:lnTo>
                      <a:pt x="6029" y="2009"/>
                    </a:lnTo>
                    <a:cubicBezTo>
                      <a:pt x="6251" y="2009"/>
                      <a:pt x="6431" y="2189"/>
                      <a:pt x="6431" y="2411"/>
                    </a:cubicBezTo>
                    <a:cubicBezTo>
                      <a:pt x="6431" y="2633"/>
                      <a:pt x="6251" y="2813"/>
                      <a:pt x="6029" y="2813"/>
                    </a:cubicBezTo>
                    <a:lnTo>
                      <a:pt x="3215" y="2813"/>
                    </a:lnTo>
                    <a:cubicBezTo>
                      <a:pt x="2993" y="2813"/>
                      <a:pt x="2813" y="2633"/>
                      <a:pt x="2813" y="2411"/>
                    </a:cubicBezTo>
                    <a:close/>
                    <a:moveTo>
                      <a:pt x="4622" y="4823"/>
                    </a:moveTo>
                    <a:lnTo>
                      <a:pt x="3215" y="4823"/>
                    </a:lnTo>
                    <a:cubicBezTo>
                      <a:pt x="2993" y="4823"/>
                      <a:pt x="2813" y="4643"/>
                      <a:pt x="2813" y="4421"/>
                    </a:cubicBezTo>
                    <a:cubicBezTo>
                      <a:pt x="2813" y="4199"/>
                      <a:pt x="2993" y="4019"/>
                      <a:pt x="3215" y="4019"/>
                    </a:cubicBezTo>
                    <a:lnTo>
                      <a:pt x="4622" y="4019"/>
                    </a:lnTo>
                    <a:cubicBezTo>
                      <a:pt x="4844" y="4019"/>
                      <a:pt x="5024" y="4199"/>
                      <a:pt x="5024" y="4421"/>
                    </a:cubicBezTo>
                    <a:cubicBezTo>
                      <a:pt x="5024" y="4643"/>
                      <a:pt x="4844" y="4823"/>
                      <a:pt x="4622" y="4823"/>
                    </a:cubicBezTo>
                    <a:close/>
                    <a:moveTo>
                      <a:pt x="7938" y="804"/>
                    </a:moveTo>
                    <a:cubicBezTo>
                      <a:pt x="7902" y="804"/>
                      <a:pt x="7869" y="794"/>
                      <a:pt x="7837" y="783"/>
                    </a:cubicBezTo>
                    <a:lnTo>
                      <a:pt x="7837" y="804"/>
                    </a:lnTo>
                    <a:lnTo>
                      <a:pt x="7781" y="804"/>
                    </a:lnTo>
                    <a:cubicBezTo>
                      <a:pt x="7712" y="684"/>
                      <a:pt x="7584" y="603"/>
                      <a:pt x="7435" y="603"/>
                    </a:cubicBezTo>
                    <a:lnTo>
                      <a:pt x="1004" y="603"/>
                    </a:lnTo>
                    <a:cubicBezTo>
                      <a:pt x="782" y="603"/>
                      <a:pt x="602" y="783"/>
                      <a:pt x="602" y="1004"/>
                    </a:cubicBezTo>
                    <a:lnTo>
                      <a:pt x="602" y="7838"/>
                    </a:lnTo>
                    <a:cubicBezTo>
                      <a:pt x="602" y="8060"/>
                      <a:pt x="782" y="8239"/>
                      <a:pt x="1004" y="8239"/>
                    </a:cubicBezTo>
                    <a:lnTo>
                      <a:pt x="7435" y="8239"/>
                    </a:lnTo>
                    <a:cubicBezTo>
                      <a:pt x="7657" y="8239"/>
                      <a:pt x="7837" y="8060"/>
                      <a:pt x="7837" y="7838"/>
                    </a:cubicBezTo>
                    <a:lnTo>
                      <a:pt x="7837" y="5627"/>
                    </a:lnTo>
                    <a:lnTo>
                      <a:pt x="7858" y="5627"/>
                    </a:lnTo>
                    <a:cubicBezTo>
                      <a:pt x="7846" y="5595"/>
                      <a:pt x="7837" y="5562"/>
                      <a:pt x="7837" y="5526"/>
                    </a:cubicBezTo>
                    <a:cubicBezTo>
                      <a:pt x="7837" y="5360"/>
                      <a:pt x="7972" y="5225"/>
                      <a:pt x="8139" y="5225"/>
                    </a:cubicBezTo>
                    <a:cubicBezTo>
                      <a:pt x="8305" y="5225"/>
                      <a:pt x="8440" y="5360"/>
                      <a:pt x="8440" y="5526"/>
                    </a:cubicBezTo>
                    <a:cubicBezTo>
                      <a:pt x="8440" y="5562"/>
                      <a:pt x="8431" y="5595"/>
                      <a:pt x="8420" y="5627"/>
                    </a:cubicBezTo>
                    <a:lnTo>
                      <a:pt x="8440" y="5627"/>
                    </a:lnTo>
                    <a:lnTo>
                      <a:pt x="8440" y="7838"/>
                    </a:lnTo>
                    <a:cubicBezTo>
                      <a:pt x="8440" y="8392"/>
                      <a:pt x="7990" y="8842"/>
                      <a:pt x="7435" y="8842"/>
                    </a:cubicBezTo>
                    <a:lnTo>
                      <a:pt x="1004" y="8842"/>
                    </a:lnTo>
                    <a:cubicBezTo>
                      <a:pt x="449" y="8842"/>
                      <a:pt x="0" y="8392"/>
                      <a:pt x="0" y="7838"/>
                    </a:cubicBezTo>
                    <a:lnTo>
                      <a:pt x="0" y="1004"/>
                    </a:lnTo>
                    <a:cubicBezTo>
                      <a:pt x="0" y="449"/>
                      <a:pt x="449" y="0"/>
                      <a:pt x="1004" y="0"/>
                    </a:cubicBezTo>
                    <a:lnTo>
                      <a:pt x="7435" y="0"/>
                    </a:lnTo>
                    <a:cubicBezTo>
                      <a:pt x="7686" y="0"/>
                      <a:pt x="7913" y="94"/>
                      <a:pt x="8088" y="246"/>
                    </a:cubicBezTo>
                    <a:cubicBezTo>
                      <a:pt x="8139" y="277"/>
                      <a:pt x="8182" y="319"/>
                      <a:pt x="8208" y="373"/>
                    </a:cubicBezTo>
                    <a:cubicBezTo>
                      <a:pt x="8216" y="383"/>
                      <a:pt x="8227" y="391"/>
                      <a:pt x="8235" y="402"/>
                    </a:cubicBezTo>
                    <a:lnTo>
                      <a:pt x="8219" y="402"/>
                    </a:lnTo>
                    <a:cubicBezTo>
                      <a:pt x="8231" y="433"/>
                      <a:pt x="8239" y="466"/>
                      <a:pt x="8239" y="502"/>
                    </a:cubicBezTo>
                    <a:cubicBezTo>
                      <a:pt x="8239" y="668"/>
                      <a:pt x="8104" y="804"/>
                      <a:pt x="7938" y="80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grpSp>
      </p:grpSp>
      <p:sp>
        <p:nvSpPr>
          <p:cNvPr id="51" name="矩形 50">
            <a:extLst>
              <a:ext uri="{FF2B5EF4-FFF2-40B4-BE49-F238E27FC236}">
                <a16:creationId xmlns:a16="http://schemas.microsoft.com/office/drawing/2014/main" id="{6EC9422D-D4BB-5FCD-670B-2278B59385E2}"/>
              </a:ext>
            </a:extLst>
          </p:cNvPr>
          <p:cNvSpPr/>
          <p:nvPr>
            <p:custDataLst>
              <p:tags r:id="rId1"/>
            </p:custDataLst>
          </p:nvPr>
        </p:nvSpPr>
        <p:spPr>
          <a:xfrm>
            <a:off x="-38637" y="6360261"/>
            <a:ext cx="9955369" cy="538609"/>
          </a:xfrm>
          <a:prstGeom prst="rect">
            <a:avLst/>
          </a:prstGeom>
        </p:spPr>
        <p:txBody>
          <a:bodyPr wrap="square">
            <a:spAutoFit/>
          </a:bodyPr>
          <a:lstStyle/>
          <a:p>
            <a:r>
              <a:rPr lang="en-US" altLang="zh-CN"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重酒石酸利斯的明口服溶液说明书</a:t>
            </a:r>
            <a:endParaRPr lang="en-US" altLang="zh-CN"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重酒石酸卡巴拉汀胶囊说明书</a:t>
            </a:r>
            <a:endParaRPr lang="en-US" altLang="zh-CN"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[3]Desai A, Grossberg G. Review of rivastigmine and its clinical applications in Alzheimer’s disease and related disorders. Exp. </a:t>
            </a:r>
            <a:r>
              <a:rPr lang="en-US" altLang="zh-CN" sz="700" dirty="0" err="1">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Opin</a:t>
            </a:r>
            <a:r>
              <a:rPr lang="en-US" altLang="zh-CN"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700" dirty="0" err="1">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Pharmacother</a:t>
            </a:r>
            <a:r>
              <a:rPr lang="en-US" altLang="zh-CN"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 2(4), 653–666 (2001).</a:t>
            </a:r>
          </a:p>
          <a:p>
            <a:r>
              <a:rPr lang="en-US" altLang="zh-CN"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[4]Desai AK, Grossberg GT. Rivastigmine for Alzheimer's disease. Expert Rev </a:t>
            </a:r>
            <a:r>
              <a:rPr lang="en-US" altLang="zh-CN" sz="700" dirty="0" err="1">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Neurother</a:t>
            </a:r>
            <a:r>
              <a:rPr lang="en-US" altLang="zh-CN"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 2005 Sep;5(5):563-80. </a:t>
            </a:r>
            <a:endParaRPr lang="zh-CN" altLang="en-US" sz="700" dirty="0">
              <a:solidFill>
                <a:schemeClr val="bg1">
                  <a:lumMod val="50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extLst>
      <p:ext uri="{BB962C8B-B14F-4D97-AF65-F5344CB8AC3E}">
        <p14:creationId xmlns:p14="http://schemas.microsoft.com/office/powerpoint/2010/main" val="3952145788"/>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矩形: 圆角 19">
            <a:extLst>
              <a:ext uri="{FF2B5EF4-FFF2-40B4-BE49-F238E27FC236}">
                <a16:creationId xmlns:a16="http://schemas.microsoft.com/office/drawing/2014/main" id="{F53F7C8F-A35C-317D-F717-91124AC321F6}"/>
              </a:ext>
            </a:extLst>
          </p:cNvPr>
          <p:cNvSpPr/>
          <p:nvPr/>
        </p:nvSpPr>
        <p:spPr>
          <a:xfrm>
            <a:off x="1754812" y="4564163"/>
            <a:ext cx="9662794" cy="1143527"/>
          </a:xfrm>
          <a:custGeom>
            <a:avLst/>
            <a:gdLst>
              <a:gd name="connsiteX0" fmla="*/ 108000 w 4368365"/>
              <a:gd name="connsiteY0" fmla="*/ 0 h 1910080"/>
              <a:gd name="connsiteX1" fmla="*/ 4260365 w 4368365"/>
              <a:gd name="connsiteY1" fmla="*/ 0 h 1910080"/>
              <a:gd name="connsiteX2" fmla="*/ 4368365 w 4368365"/>
              <a:gd name="connsiteY2" fmla="*/ 108000 h 1910080"/>
              <a:gd name="connsiteX3" fmla="*/ 4368365 w 4368365"/>
              <a:gd name="connsiteY3" fmla="*/ 1802080 h 1910080"/>
              <a:gd name="connsiteX4" fmla="*/ 4260365 w 4368365"/>
              <a:gd name="connsiteY4" fmla="*/ 1910080 h 1910080"/>
              <a:gd name="connsiteX5" fmla="*/ 108000 w 4368365"/>
              <a:gd name="connsiteY5" fmla="*/ 1910080 h 1910080"/>
              <a:gd name="connsiteX6" fmla="*/ 0 w 4368365"/>
              <a:gd name="connsiteY6" fmla="*/ 1802080 h 1910080"/>
              <a:gd name="connsiteX7" fmla="*/ 0 w 4368365"/>
              <a:gd name="connsiteY7" fmla="*/ 108000 h 1910080"/>
              <a:gd name="connsiteX8" fmla="*/ 108000 w 4368365"/>
              <a:gd name="connsiteY8" fmla="*/ 0 h 191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8365" h="1910080">
                <a:moveTo>
                  <a:pt x="108000" y="0"/>
                </a:moveTo>
                <a:lnTo>
                  <a:pt x="4260365" y="0"/>
                </a:lnTo>
                <a:cubicBezTo>
                  <a:pt x="4319981" y="0"/>
                  <a:pt x="4368365" y="48384"/>
                  <a:pt x="4368365" y="108000"/>
                </a:cubicBezTo>
                <a:lnTo>
                  <a:pt x="4368365" y="1802080"/>
                </a:lnTo>
                <a:cubicBezTo>
                  <a:pt x="4368365" y="1861696"/>
                  <a:pt x="4319981" y="1910080"/>
                  <a:pt x="4260365" y="1910080"/>
                </a:cubicBezTo>
                <a:lnTo>
                  <a:pt x="108000" y="1910080"/>
                </a:lnTo>
                <a:cubicBezTo>
                  <a:pt x="48384" y="1910080"/>
                  <a:pt x="0" y="1861696"/>
                  <a:pt x="0" y="1802080"/>
                </a:cubicBezTo>
                <a:lnTo>
                  <a:pt x="0" y="108000"/>
                </a:lnTo>
                <a:cubicBezTo>
                  <a:pt x="0" y="48384"/>
                  <a:pt x="48384" y="0"/>
                  <a:pt x="108000" y="0"/>
                </a:cubicBezTo>
              </a:path>
            </a:pathLst>
          </a:custGeom>
          <a:solidFill>
            <a:schemeClr val="bg1"/>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960"/>
              </a:lnSpc>
            </a:pPr>
            <a:endParaRPr lang="zh-CN" altLang="en-US" dirty="0">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31" name="矩形: 圆角 19">
            <a:extLst>
              <a:ext uri="{FF2B5EF4-FFF2-40B4-BE49-F238E27FC236}">
                <a16:creationId xmlns:a16="http://schemas.microsoft.com/office/drawing/2014/main" id="{71F3F4D4-BEEC-C6E5-AC0D-57899C67C5E6}"/>
              </a:ext>
            </a:extLst>
          </p:cNvPr>
          <p:cNvSpPr/>
          <p:nvPr/>
        </p:nvSpPr>
        <p:spPr>
          <a:xfrm>
            <a:off x="1754812" y="3512375"/>
            <a:ext cx="9662794" cy="857522"/>
          </a:xfrm>
          <a:custGeom>
            <a:avLst/>
            <a:gdLst>
              <a:gd name="connsiteX0" fmla="*/ 108000 w 4368365"/>
              <a:gd name="connsiteY0" fmla="*/ 0 h 1910080"/>
              <a:gd name="connsiteX1" fmla="*/ 4260365 w 4368365"/>
              <a:gd name="connsiteY1" fmla="*/ 0 h 1910080"/>
              <a:gd name="connsiteX2" fmla="*/ 4368365 w 4368365"/>
              <a:gd name="connsiteY2" fmla="*/ 108000 h 1910080"/>
              <a:gd name="connsiteX3" fmla="*/ 4368365 w 4368365"/>
              <a:gd name="connsiteY3" fmla="*/ 1802080 h 1910080"/>
              <a:gd name="connsiteX4" fmla="*/ 4260365 w 4368365"/>
              <a:gd name="connsiteY4" fmla="*/ 1910080 h 1910080"/>
              <a:gd name="connsiteX5" fmla="*/ 108000 w 4368365"/>
              <a:gd name="connsiteY5" fmla="*/ 1910080 h 1910080"/>
              <a:gd name="connsiteX6" fmla="*/ 0 w 4368365"/>
              <a:gd name="connsiteY6" fmla="*/ 1802080 h 1910080"/>
              <a:gd name="connsiteX7" fmla="*/ 0 w 4368365"/>
              <a:gd name="connsiteY7" fmla="*/ 108000 h 1910080"/>
              <a:gd name="connsiteX8" fmla="*/ 108000 w 4368365"/>
              <a:gd name="connsiteY8" fmla="*/ 0 h 191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8365" h="1910080">
                <a:moveTo>
                  <a:pt x="108000" y="0"/>
                </a:moveTo>
                <a:lnTo>
                  <a:pt x="4260365" y="0"/>
                </a:lnTo>
                <a:cubicBezTo>
                  <a:pt x="4319981" y="0"/>
                  <a:pt x="4368365" y="48384"/>
                  <a:pt x="4368365" y="108000"/>
                </a:cubicBezTo>
                <a:lnTo>
                  <a:pt x="4368365" y="1802080"/>
                </a:lnTo>
                <a:cubicBezTo>
                  <a:pt x="4368365" y="1861696"/>
                  <a:pt x="4319981" y="1910080"/>
                  <a:pt x="4260365" y="1910080"/>
                </a:cubicBezTo>
                <a:lnTo>
                  <a:pt x="108000" y="1910080"/>
                </a:lnTo>
                <a:cubicBezTo>
                  <a:pt x="48384" y="1910080"/>
                  <a:pt x="0" y="1861696"/>
                  <a:pt x="0" y="1802080"/>
                </a:cubicBezTo>
                <a:lnTo>
                  <a:pt x="0" y="108000"/>
                </a:lnTo>
                <a:cubicBezTo>
                  <a:pt x="0" y="48384"/>
                  <a:pt x="48384" y="0"/>
                  <a:pt x="108000" y="0"/>
                </a:cubicBezTo>
              </a:path>
            </a:pathLst>
          </a:custGeom>
          <a:solidFill>
            <a:schemeClr val="bg1"/>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960"/>
              </a:lnSpc>
            </a:pPr>
            <a:endParaRPr lang="zh-CN" altLang="en-US" dirty="0">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30" name="矩形: 圆角 19">
            <a:extLst>
              <a:ext uri="{FF2B5EF4-FFF2-40B4-BE49-F238E27FC236}">
                <a16:creationId xmlns:a16="http://schemas.microsoft.com/office/drawing/2014/main" id="{AED3F091-882F-DCEF-FB36-B3B650009B9E}"/>
              </a:ext>
            </a:extLst>
          </p:cNvPr>
          <p:cNvSpPr/>
          <p:nvPr/>
        </p:nvSpPr>
        <p:spPr>
          <a:xfrm>
            <a:off x="1754812" y="2451374"/>
            <a:ext cx="9662794" cy="857522"/>
          </a:xfrm>
          <a:custGeom>
            <a:avLst/>
            <a:gdLst>
              <a:gd name="connsiteX0" fmla="*/ 108000 w 4368365"/>
              <a:gd name="connsiteY0" fmla="*/ 0 h 1910080"/>
              <a:gd name="connsiteX1" fmla="*/ 4260365 w 4368365"/>
              <a:gd name="connsiteY1" fmla="*/ 0 h 1910080"/>
              <a:gd name="connsiteX2" fmla="*/ 4368365 w 4368365"/>
              <a:gd name="connsiteY2" fmla="*/ 108000 h 1910080"/>
              <a:gd name="connsiteX3" fmla="*/ 4368365 w 4368365"/>
              <a:gd name="connsiteY3" fmla="*/ 1802080 h 1910080"/>
              <a:gd name="connsiteX4" fmla="*/ 4260365 w 4368365"/>
              <a:gd name="connsiteY4" fmla="*/ 1910080 h 1910080"/>
              <a:gd name="connsiteX5" fmla="*/ 108000 w 4368365"/>
              <a:gd name="connsiteY5" fmla="*/ 1910080 h 1910080"/>
              <a:gd name="connsiteX6" fmla="*/ 0 w 4368365"/>
              <a:gd name="connsiteY6" fmla="*/ 1802080 h 1910080"/>
              <a:gd name="connsiteX7" fmla="*/ 0 w 4368365"/>
              <a:gd name="connsiteY7" fmla="*/ 108000 h 1910080"/>
              <a:gd name="connsiteX8" fmla="*/ 108000 w 4368365"/>
              <a:gd name="connsiteY8" fmla="*/ 0 h 191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8365" h="1910080">
                <a:moveTo>
                  <a:pt x="108000" y="0"/>
                </a:moveTo>
                <a:lnTo>
                  <a:pt x="4260365" y="0"/>
                </a:lnTo>
                <a:cubicBezTo>
                  <a:pt x="4319981" y="0"/>
                  <a:pt x="4368365" y="48384"/>
                  <a:pt x="4368365" y="108000"/>
                </a:cubicBezTo>
                <a:lnTo>
                  <a:pt x="4368365" y="1802080"/>
                </a:lnTo>
                <a:cubicBezTo>
                  <a:pt x="4368365" y="1861696"/>
                  <a:pt x="4319981" y="1910080"/>
                  <a:pt x="4260365" y="1910080"/>
                </a:cubicBezTo>
                <a:lnTo>
                  <a:pt x="108000" y="1910080"/>
                </a:lnTo>
                <a:cubicBezTo>
                  <a:pt x="48384" y="1910080"/>
                  <a:pt x="0" y="1861696"/>
                  <a:pt x="0" y="1802080"/>
                </a:cubicBezTo>
                <a:lnTo>
                  <a:pt x="0" y="108000"/>
                </a:lnTo>
                <a:cubicBezTo>
                  <a:pt x="0" y="48384"/>
                  <a:pt x="48384" y="0"/>
                  <a:pt x="108000" y="0"/>
                </a:cubicBezTo>
              </a:path>
            </a:pathLst>
          </a:custGeom>
          <a:solidFill>
            <a:schemeClr val="bg1"/>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960"/>
              </a:lnSpc>
            </a:pPr>
            <a:endParaRPr lang="zh-CN" altLang="en-US" dirty="0">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29" name="矩形: 圆角 19">
            <a:extLst>
              <a:ext uri="{FF2B5EF4-FFF2-40B4-BE49-F238E27FC236}">
                <a16:creationId xmlns:a16="http://schemas.microsoft.com/office/drawing/2014/main" id="{4AE1374A-2285-F925-0918-4E45CFDF6618}"/>
              </a:ext>
            </a:extLst>
          </p:cNvPr>
          <p:cNvSpPr/>
          <p:nvPr/>
        </p:nvSpPr>
        <p:spPr>
          <a:xfrm>
            <a:off x="1754812" y="1391856"/>
            <a:ext cx="9662794" cy="857522"/>
          </a:xfrm>
          <a:custGeom>
            <a:avLst/>
            <a:gdLst>
              <a:gd name="connsiteX0" fmla="*/ 108000 w 4368365"/>
              <a:gd name="connsiteY0" fmla="*/ 0 h 1910080"/>
              <a:gd name="connsiteX1" fmla="*/ 4260365 w 4368365"/>
              <a:gd name="connsiteY1" fmla="*/ 0 h 1910080"/>
              <a:gd name="connsiteX2" fmla="*/ 4368365 w 4368365"/>
              <a:gd name="connsiteY2" fmla="*/ 108000 h 1910080"/>
              <a:gd name="connsiteX3" fmla="*/ 4368365 w 4368365"/>
              <a:gd name="connsiteY3" fmla="*/ 1802080 h 1910080"/>
              <a:gd name="connsiteX4" fmla="*/ 4260365 w 4368365"/>
              <a:gd name="connsiteY4" fmla="*/ 1910080 h 1910080"/>
              <a:gd name="connsiteX5" fmla="*/ 108000 w 4368365"/>
              <a:gd name="connsiteY5" fmla="*/ 1910080 h 1910080"/>
              <a:gd name="connsiteX6" fmla="*/ 0 w 4368365"/>
              <a:gd name="connsiteY6" fmla="*/ 1802080 h 1910080"/>
              <a:gd name="connsiteX7" fmla="*/ 0 w 4368365"/>
              <a:gd name="connsiteY7" fmla="*/ 108000 h 1910080"/>
              <a:gd name="connsiteX8" fmla="*/ 108000 w 4368365"/>
              <a:gd name="connsiteY8" fmla="*/ 0 h 191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68365" h="1910080">
                <a:moveTo>
                  <a:pt x="108000" y="0"/>
                </a:moveTo>
                <a:lnTo>
                  <a:pt x="4260365" y="0"/>
                </a:lnTo>
                <a:cubicBezTo>
                  <a:pt x="4319981" y="0"/>
                  <a:pt x="4368365" y="48384"/>
                  <a:pt x="4368365" y="108000"/>
                </a:cubicBezTo>
                <a:lnTo>
                  <a:pt x="4368365" y="1802080"/>
                </a:lnTo>
                <a:cubicBezTo>
                  <a:pt x="4368365" y="1861696"/>
                  <a:pt x="4319981" y="1910080"/>
                  <a:pt x="4260365" y="1910080"/>
                </a:cubicBezTo>
                <a:lnTo>
                  <a:pt x="108000" y="1910080"/>
                </a:lnTo>
                <a:cubicBezTo>
                  <a:pt x="48384" y="1910080"/>
                  <a:pt x="0" y="1861696"/>
                  <a:pt x="0" y="1802080"/>
                </a:cubicBezTo>
                <a:lnTo>
                  <a:pt x="0" y="108000"/>
                </a:lnTo>
                <a:cubicBezTo>
                  <a:pt x="0" y="48384"/>
                  <a:pt x="48384" y="0"/>
                  <a:pt x="108000" y="0"/>
                </a:cubicBezTo>
              </a:path>
            </a:pathLst>
          </a:custGeom>
          <a:solidFill>
            <a:schemeClr val="bg1"/>
          </a:solidFill>
          <a:ln>
            <a:noFill/>
          </a:ln>
          <a:effectLst>
            <a:outerShdw blurRad="330200" sx="102000" sy="102000" algn="ctr" rotWithShape="0">
              <a:srgbClr val="CAA27E">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960"/>
              </a:lnSpc>
            </a:pPr>
            <a:endParaRPr lang="zh-CN" altLang="en-US" dirty="0">
              <a:latin typeface="Microsoft YaHei" panose="020B0503020204020204" pitchFamily="34" charset="-122"/>
              <a:ea typeface="Microsoft YaHei" panose="020B0503020204020204" pitchFamily="34" charset="-122"/>
              <a:sym typeface="思源黑体 CN Normal" panose="020B0400000000000000" pitchFamily="34" charset="-122"/>
            </a:endParaRPr>
          </a:p>
        </p:txBody>
      </p:sp>
      <p:sp>
        <p:nvSpPr>
          <p:cNvPr id="4" name="标题 1">
            <a:extLst>
              <a:ext uri="{FF2B5EF4-FFF2-40B4-BE49-F238E27FC236}">
                <a16:creationId xmlns:a16="http://schemas.microsoft.com/office/drawing/2014/main" id="{C521B589-8B2B-9CD7-1258-3C5BD4AF3115}"/>
              </a:ext>
            </a:extLst>
          </p:cNvPr>
          <p:cNvSpPr txBox="1"/>
          <p:nvPr/>
        </p:nvSpPr>
        <p:spPr>
          <a:xfrm>
            <a:off x="512783" y="188307"/>
            <a:ext cx="8171180" cy="655320"/>
          </a:xfrm>
          <a:prstGeom prst="roundRect">
            <a:avLst>
              <a:gd name="adj" fmla="val 13854"/>
            </a:avLst>
          </a:prstGeom>
          <a:gradFill>
            <a:gsLst>
              <a:gs pos="0">
                <a:schemeClr val="bg1">
                  <a:lumMod val="95000"/>
                </a:schemeClr>
              </a:gs>
              <a:gs pos="80000">
                <a:schemeClr val="bg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5" name="组合 4">
            <a:extLst>
              <a:ext uri="{FF2B5EF4-FFF2-40B4-BE49-F238E27FC236}">
                <a16:creationId xmlns:a16="http://schemas.microsoft.com/office/drawing/2014/main" id="{CD80F04A-1060-439D-8B92-B23CA989B69C}"/>
              </a:ext>
            </a:extLst>
          </p:cNvPr>
          <p:cNvGrpSpPr/>
          <p:nvPr/>
        </p:nvGrpSpPr>
        <p:grpSpPr>
          <a:xfrm>
            <a:off x="251173" y="254357"/>
            <a:ext cx="2968277" cy="523221"/>
            <a:chOff x="298798" y="435332"/>
            <a:chExt cx="2968277" cy="523221"/>
          </a:xfrm>
        </p:grpSpPr>
        <p:grpSp>
          <p:nvGrpSpPr>
            <p:cNvPr id="6" name="组合 5">
              <a:extLst>
                <a:ext uri="{FF2B5EF4-FFF2-40B4-BE49-F238E27FC236}">
                  <a16:creationId xmlns:a16="http://schemas.microsoft.com/office/drawing/2014/main" id="{BDCF4E78-D662-D841-0A44-F9A6C6F39F8A}"/>
                </a:ext>
              </a:extLst>
            </p:cNvPr>
            <p:cNvGrpSpPr/>
            <p:nvPr/>
          </p:nvGrpSpPr>
          <p:grpSpPr>
            <a:xfrm>
              <a:off x="298798" y="435332"/>
              <a:ext cx="523221" cy="523221"/>
              <a:chOff x="794098" y="631911"/>
              <a:chExt cx="2040076" cy="2040076"/>
            </a:xfrm>
          </p:grpSpPr>
          <p:sp>
            <p:nvSpPr>
              <p:cNvPr id="8" name="泪滴形 4">
                <a:extLst>
                  <a:ext uri="{FF2B5EF4-FFF2-40B4-BE49-F238E27FC236}">
                    <a16:creationId xmlns:a16="http://schemas.microsoft.com/office/drawing/2014/main" id="{066344E8-9AD0-7EF2-D42B-645CCAD22AA9}"/>
                  </a:ext>
                </a:extLst>
              </p:cNvPr>
              <p:cNvSpPr/>
              <p:nvPr/>
            </p:nvSpPr>
            <p:spPr>
              <a:xfrm>
                <a:off x="794098" y="631911"/>
                <a:ext cx="2040076" cy="2040076"/>
              </a:xfrm>
              <a:prstGeom prst="teardrop">
                <a:avLst/>
              </a:prstGeom>
              <a:solidFill>
                <a:srgbClr val="13829B"/>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9" name="椭圆 8">
                <a:extLst>
                  <a:ext uri="{FF2B5EF4-FFF2-40B4-BE49-F238E27FC236}">
                    <a16:creationId xmlns:a16="http://schemas.microsoft.com/office/drawing/2014/main" id="{A859AC95-0BA5-8222-6F43-A208055EFD50}"/>
                  </a:ext>
                </a:extLst>
              </p:cNvPr>
              <p:cNvSpPr/>
              <p:nvPr/>
            </p:nvSpPr>
            <p:spPr>
              <a:xfrm>
                <a:off x="1144383" y="982196"/>
                <a:ext cx="1339503" cy="1339503"/>
              </a:xfrm>
              <a:prstGeom prst="ellipse">
                <a:avLst/>
              </a:prstGeom>
              <a:solidFill>
                <a:srgbClr val="FFC000"/>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10" name="椭圆 9">
                <a:extLst>
                  <a:ext uri="{FF2B5EF4-FFF2-40B4-BE49-F238E27FC236}">
                    <a16:creationId xmlns:a16="http://schemas.microsoft.com/office/drawing/2014/main" id="{B6D7E5B3-21F7-A103-55B2-7738441CF956}"/>
                  </a:ext>
                </a:extLst>
              </p:cNvPr>
              <p:cNvSpPr/>
              <p:nvPr/>
            </p:nvSpPr>
            <p:spPr>
              <a:xfrm>
                <a:off x="1427385" y="1265198"/>
                <a:ext cx="773502" cy="773502"/>
              </a:xfrm>
              <a:prstGeom prst="ellipse">
                <a:avLst/>
              </a:prstGeom>
              <a:solidFill>
                <a:schemeClr val="bg1"/>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grpSp>
        <p:sp>
          <p:nvSpPr>
            <p:cNvPr id="7" name="文本框 6">
              <a:extLst>
                <a:ext uri="{FF2B5EF4-FFF2-40B4-BE49-F238E27FC236}">
                  <a16:creationId xmlns:a16="http://schemas.microsoft.com/office/drawing/2014/main" id="{5C89EE75-137D-6514-4813-F3AB49886966}"/>
                </a:ext>
              </a:extLst>
            </p:cNvPr>
            <p:cNvSpPr txBox="1"/>
            <p:nvPr/>
          </p:nvSpPr>
          <p:spPr>
            <a:xfrm>
              <a:off x="871538" y="435332"/>
              <a:ext cx="2395537"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有效性</a:t>
              </a:r>
              <a:r>
                <a:rPr kumimoji="0" lang="en-US" altLang="zh-CN"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(1</a:t>
              </a:r>
              <a:r>
                <a:rPr lang="en-US" altLang="zh-CN" sz="2800" b="1" kern="0" dirty="0">
                  <a:ln w="0">
                    <a:noFill/>
                  </a:ln>
                  <a:latin typeface="Microsoft YaHei" panose="020B0503020204020204" pitchFamily="34" charset="-122"/>
                  <a:ea typeface="Microsoft YaHei" panose="020B0503020204020204" pitchFamily="34" charset="-122"/>
                </a:rPr>
                <a:t>/2</a:t>
              </a:r>
              <a:r>
                <a:rPr kumimoji="0" lang="en-US" altLang="zh-CN"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rPr>
                <a:t>)</a:t>
              </a:r>
              <a:endPar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endParaRPr>
            </a:p>
          </p:txBody>
        </p:sp>
      </p:grpSp>
      <p:grpSp>
        <p:nvGrpSpPr>
          <p:cNvPr id="2" name="组合 1">
            <a:extLst>
              <a:ext uri="{FF2B5EF4-FFF2-40B4-BE49-F238E27FC236}">
                <a16:creationId xmlns:a16="http://schemas.microsoft.com/office/drawing/2014/main" id="{4D88D2B4-0B4E-F983-BDC2-F823C2BCA758}"/>
              </a:ext>
            </a:extLst>
          </p:cNvPr>
          <p:cNvGrpSpPr/>
          <p:nvPr/>
        </p:nvGrpSpPr>
        <p:grpSpPr>
          <a:xfrm>
            <a:off x="774394" y="1459900"/>
            <a:ext cx="10643212" cy="770430"/>
            <a:chOff x="774394" y="1765301"/>
            <a:chExt cx="10643212" cy="770430"/>
          </a:xfrm>
        </p:grpSpPr>
        <p:grpSp>
          <p:nvGrpSpPr>
            <p:cNvPr id="3" name="组合 2">
              <a:extLst>
                <a:ext uri="{FF2B5EF4-FFF2-40B4-BE49-F238E27FC236}">
                  <a16:creationId xmlns:a16="http://schemas.microsoft.com/office/drawing/2014/main" id="{F4608D8D-73C4-BFEF-1A5B-401CDEAB8FE9}"/>
                </a:ext>
              </a:extLst>
            </p:cNvPr>
            <p:cNvGrpSpPr/>
            <p:nvPr/>
          </p:nvGrpSpPr>
          <p:grpSpPr>
            <a:xfrm>
              <a:off x="774394" y="1765301"/>
              <a:ext cx="772024" cy="770430"/>
              <a:chOff x="822347" y="1612725"/>
              <a:chExt cx="2381556" cy="2376639"/>
            </a:xfrm>
          </p:grpSpPr>
          <p:sp>
            <p:nvSpPr>
              <p:cNvPr id="12" name="îśḷîḑé">
                <a:extLst>
                  <a:ext uri="{FF2B5EF4-FFF2-40B4-BE49-F238E27FC236}">
                    <a16:creationId xmlns:a16="http://schemas.microsoft.com/office/drawing/2014/main" id="{7C8FD126-6FFF-3A8D-F75C-51EC92299331}"/>
                  </a:ext>
                </a:extLst>
              </p:cNvPr>
              <p:cNvSpPr/>
              <p:nvPr/>
            </p:nvSpPr>
            <p:spPr>
              <a:xfrm>
                <a:off x="822347" y="1612725"/>
                <a:ext cx="2381556" cy="2376639"/>
              </a:xfrm>
              <a:custGeom>
                <a:avLst/>
                <a:gdLst>
                  <a:gd name="connsiteX0" fmla="*/ 356520 w 3110005"/>
                  <a:gd name="connsiteY0" fmla="*/ 503909 h 3103583"/>
                  <a:gd name="connsiteX1" fmla="*/ 492918 w 3110005"/>
                  <a:gd name="connsiteY1" fmla="*/ 374750 h 3103583"/>
                  <a:gd name="connsiteX2" fmla="*/ 545686 w 3110005"/>
                  <a:gd name="connsiteY2" fmla="*/ 377132 h 3103583"/>
                  <a:gd name="connsiteX3" fmla="*/ 785145 w 3110005"/>
                  <a:gd name="connsiteY3" fmla="*/ 521150 h 3103583"/>
                  <a:gd name="connsiteX4" fmla="*/ 911256 w 3110005"/>
                  <a:gd name="connsiteY4" fmla="*/ 521721 h 3103583"/>
                  <a:gd name="connsiteX5" fmla="*/ 1043082 w 3110005"/>
                  <a:gd name="connsiteY5" fmla="*/ 281691 h 3103583"/>
                  <a:gd name="connsiteX6" fmla="*/ 1042605 w 3110005"/>
                  <a:gd name="connsiteY6" fmla="*/ 103669 h 3103583"/>
                  <a:gd name="connsiteX7" fmla="*/ 1100994 w 3110005"/>
                  <a:gd name="connsiteY7" fmla="*/ 32136 h 3103583"/>
                  <a:gd name="connsiteX8" fmla="*/ 1160239 w 3110005"/>
                  <a:gd name="connsiteY8" fmla="*/ 17753 h 3103583"/>
                  <a:gd name="connsiteX9" fmla="*/ 1288827 w 3110005"/>
                  <a:gd name="connsiteY9" fmla="*/ 71474 h 3103583"/>
                  <a:gd name="connsiteX10" fmla="*/ 1398936 w 3110005"/>
                  <a:gd name="connsiteY10" fmla="*/ 277691 h 3103583"/>
                  <a:gd name="connsiteX11" fmla="*/ 1504663 w 3110005"/>
                  <a:gd name="connsiteY11" fmla="*/ 343508 h 3103583"/>
                  <a:gd name="connsiteX12" fmla="*/ 1734597 w 3110005"/>
                  <a:gd name="connsiteY12" fmla="*/ 212254 h 3103583"/>
                  <a:gd name="connsiteX13" fmla="*/ 1833181 w 3110005"/>
                  <a:gd name="connsiteY13" fmla="*/ 28993 h 3103583"/>
                  <a:gd name="connsiteX14" fmla="*/ 1896045 w 3110005"/>
                  <a:gd name="connsiteY14" fmla="*/ 3466 h 3103583"/>
                  <a:gd name="connsiteX15" fmla="*/ 2018537 w 3110005"/>
                  <a:gd name="connsiteY15" fmla="*/ 36803 h 3103583"/>
                  <a:gd name="connsiteX16" fmla="*/ 2063209 w 3110005"/>
                  <a:gd name="connsiteY16" fmla="*/ 92334 h 3103583"/>
                  <a:gd name="connsiteX17" fmla="*/ 2060733 w 3110005"/>
                  <a:gd name="connsiteY17" fmla="*/ 366940 h 3103583"/>
                  <a:gd name="connsiteX18" fmla="*/ 2127122 w 3110005"/>
                  <a:gd name="connsiteY18" fmla="*/ 482002 h 3103583"/>
                  <a:gd name="connsiteX19" fmla="*/ 2379630 w 3110005"/>
                  <a:gd name="connsiteY19" fmla="*/ 480383 h 3103583"/>
                  <a:gd name="connsiteX20" fmla="*/ 2558986 w 3110005"/>
                  <a:gd name="connsiteY20" fmla="*/ 374179 h 3103583"/>
                  <a:gd name="connsiteX21" fmla="*/ 2626042 w 3110005"/>
                  <a:gd name="connsiteY21" fmla="*/ 378370 h 3103583"/>
                  <a:gd name="connsiteX22" fmla="*/ 2728816 w 3110005"/>
                  <a:gd name="connsiteY22" fmla="*/ 476858 h 3103583"/>
                  <a:gd name="connsiteX23" fmla="*/ 2735293 w 3110005"/>
                  <a:gd name="connsiteY23" fmla="*/ 539247 h 3103583"/>
                  <a:gd name="connsiteX24" fmla="*/ 2586322 w 3110005"/>
                  <a:gd name="connsiteY24" fmla="*/ 787659 h 3103583"/>
                  <a:gd name="connsiteX25" fmla="*/ 2586418 w 3110005"/>
                  <a:gd name="connsiteY25" fmla="*/ 904912 h 3103583"/>
                  <a:gd name="connsiteX26" fmla="*/ 2821113 w 3110005"/>
                  <a:gd name="connsiteY26" fmla="*/ 1034071 h 3103583"/>
                  <a:gd name="connsiteX27" fmla="*/ 3009042 w 3110005"/>
                  <a:gd name="connsiteY27" fmla="*/ 1027022 h 3103583"/>
                  <a:gd name="connsiteX28" fmla="*/ 3070288 w 3110005"/>
                  <a:gd name="connsiteY28" fmla="*/ 1073123 h 3103583"/>
                  <a:gd name="connsiteX29" fmla="*/ 3102101 w 3110005"/>
                  <a:gd name="connsiteY29" fmla="*/ 1185614 h 3103583"/>
                  <a:gd name="connsiteX30" fmla="*/ 3062477 w 3110005"/>
                  <a:gd name="connsiteY30" fmla="*/ 1279435 h 3103583"/>
                  <a:gd name="connsiteX31" fmla="*/ 2816351 w 3110005"/>
                  <a:gd name="connsiteY31" fmla="*/ 1411832 h 3103583"/>
                  <a:gd name="connsiteX32" fmla="*/ 2763583 w 3110005"/>
                  <a:gd name="connsiteY32" fmla="*/ 1501653 h 3103583"/>
                  <a:gd name="connsiteX33" fmla="*/ 2894647 w 3110005"/>
                  <a:gd name="connsiteY33" fmla="*/ 1730444 h 3103583"/>
                  <a:gd name="connsiteX34" fmla="*/ 3074764 w 3110005"/>
                  <a:gd name="connsiteY34" fmla="*/ 1823979 h 3103583"/>
                  <a:gd name="connsiteX35" fmla="*/ 3106102 w 3110005"/>
                  <a:gd name="connsiteY35" fmla="*/ 1893416 h 3103583"/>
                  <a:gd name="connsiteX36" fmla="*/ 3072573 w 3110005"/>
                  <a:gd name="connsiteY36" fmla="*/ 2016003 h 3103583"/>
                  <a:gd name="connsiteX37" fmla="*/ 3008756 w 3110005"/>
                  <a:gd name="connsiteY37" fmla="*/ 2066962 h 3103583"/>
                  <a:gd name="connsiteX38" fmla="*/ 2729293 w 3110005"/>
                  <a:gd name="connsiteY38" fmla="*/ 2061723 h 3103583"/>
                  <a:gd name="connsiteX39" fmla="*/ 2637186 w 3110005"/>
                  <a:gd name="connsiteY39" fmla="*/ 2111253 h 3103583"/>
                  <a:gd name="connsiteX40" fmla="*/ 2578797 w 3110005"/>
                  <a:gd name="connsiteY40" fmla="*/ 2206408 h 3103583"/>
                  <a:gd name="connsiteX41" fmla="*/ 2581369 w 3110005"/>
                  <a:gd name="connsiteY41" fmla="*/ 2296800 h 3103583"/>
                  <a:gd name="connsiteX42" fmla="*/ 2731293 w 3110005"/>
                  <a:gd name="connsiteY42" fmla="*/ 2544736 h 3103583"/>
                  <a:gd name="connsiteX43" fmla="*/ 2723292 w 3110005"/>
                  <a:gd name="connsiteY43" fmla="*/ 2628080 h 3103583"/>
                  <a:gd name="connsiteX44" fmla="*/ 2628804 w 3110005"/>
                  <a:gd name="connsiteY44" fmla="*/ 2720472 h 3103583"/>
                  <a:gd name="connsiteX45" fmla="*/ 2557462 w 3110005"/>
                  <a:gd name="connsiteY45" fmla="*/ 2727902 h 3103583"/>
                  <a:gd name="connsiteX46" fmla="*/ 2313622 w 3110005"/>
                  <a:gd name="connsiteY46" fmla="*/ 2581026 h 3103583"/>
                  <a:gd name="connsiteX47" fmla="*/ 2200846 w 3110005"/>
                  <a:gd name="connsiteY47" fmla="*/ 2578454 h 3103583"/>
                  <a:gd name="connsiteX48" fmla="*/ 2067591 w 3110005"/>
                  <a:gd name="connsiteY48" fmla="*/ 2820104 h 3103583"/>
                  <a:gd name="connsiteX49" fmla="*/ 2069591 w 3110005"/>
                  <a:gd name="connsiteY49" fmla="*/ 3008222 h 3103583"/>
                  <a:gd name="connsiteX50" fmla="*/ 2027681 w 3110005"/>
                  <a:gd name="connsiteY50" fmla="*/ 3061848 h 3103583"/>
                  <a:gd name="connsiteX51" fmla="*/ 1900713 w 3110005"/>
                  <a:gd name="connsiteY51" fmla="*/ 3097948 h 3103583"/>
                  <a:gd name="connsiteX52" fmla="*/ 1828323 w 3110005"/>
                  <a:gd name="connsiteY52" fmla="*/ 3068325 h 3103583"/>
                  <a:gd name="connsiteX53" fmla="*/ 1683162 w 3110005"/>
                  <a:gd name="connsiteY53" fmla="*/ 2805816 h 3103583"/>
                  <a:gd name="connsiteX54" fmla="*/ 1605247 w 3110005"/>
                  <a:gd name="connsiteY54" fmla="*/ 2761430 h 3103583"/>
                  <a:gd name="connsiteX55" fmla="*/ 1554574 w 3110005"/>
                  <a:gd name="connsiteY55" fmla="*/ 2763239 h 3103583"/>
                  <a:gd name="connsiteX56" fmla="*/ 1378076 w 3110005"/>
                  <a:gd name="connsiteY56" fmla="*/ 2866300 h 3103583"/>
                  <a:gd name="connsiteX57" fmla="*/ 1282064 w 3110005"/>
                  <a:gd name="connsiteY57" fmla="*/ 3051085 h 3103583"/>
                  <a:gd name="connsiteX58" fmla="*/ 1183290 w 3110005"/>
                  <a:gd name="connsiteY58" fmla="*/ 3093471 h 3103583"/>
                  <a:gd name="connsiteX59" fmla="*/ 1090516 w 3110005"/>
                  <a:gd name="connsiteY59" fmla="*/ 3067277 h 3103583"/>
                  <a:gd name="connsiteX60" fmla="*/ 1035271 w 3110005"/>
                  <a:gd name="connsiteY60" fmla="*/ 2997650 h 3103583"/>
                  <a:gd name="connsiteX61" fmla="*/ 1036890 w 3110005"/>
                  <a:gd name="connsiteY61" fmla="*/ 2723044 h 3103583"/>
                  <a:gd name="connsiteX62" fmla="*/ 978597 w 3110005"/>
                  <a:gd name="connsiteY62" fmla="*/ 2620745 h 3103583"/>
                  <a:gd name="connsiteX63" fmla="*/ 713040 w 3110005"/>
                  <a:gd name="connsiteY63" fmla="*/ 2625317 h 3103583"/>
                  <a:gd name="connsiteX64" fmla="*/ 541876 w 3110005"/>
                  <a:gd name="connsiteY64" fmla="*/ 2725139 h 3103583"/>
                  <a:gd name="connsiteX65" fmla="*/ 486060 w 3110005"/>
                  <a:gd name="connsiteY65" fmla="*/ 2721329 h 3103583"/>
                  <a:gd name="connsiteX66" fmla="*/ 378046 w 3110005"/>
                  <a:gd name="connsiteY66" fmla="*/ 2614268 h 3103583"/>
                  <a:gd name="connsiteX67" fmla="*/ 377760 w 3110005"/>
                  <a:gd name="connsiteY67" fmla="*/ 2552832 h 3103583"/>
                  <a:gd name="connsiteX68" fmla="*/ 523017 w 3110005"/>
                  <a:gd name="connsiteY68" fmla="*/ 2308135 h 3103583"/>
                  <a:gd name="connsiteX69" fmla="*/ 523683 w 3110005"/>
                  <a:gd name="connsiteY69" fmla="*/ 2190787 h 3103583"/>
                  <a:gd name="connsiteX70" fmla="*/ 275652 w 3110005"/>
                  <a:gd name="connsiteY70" fmla="*/ 2057532 h 3103583"/>
                  <a:gd name="connsiteX71" fmla="*/ 97916 w 3110005"/>
                  <a:gd name="connsiteY71" fmla="*/ 2062104 h 3103583"/>
                  <a:gd name="connsiteX72" fmla="*/ 36384 w 3110005"/>
                  <a:gd name="connsiteY72" fmla="*/ 2016289 h 3103583"/>
                  <a:gd name="connsiteX73" fmla="*/ 140112 w 3110005"/>
                  <a:gd name="connsiteY73" fmla="*/ 1769782 h 3103583"/>
                  <a:gd name="connsiteX74" fmla="*/ 298608 w 3110005"/>
                  <a:gd name="connsiteY74" fmla="*/ 1678818 h 3103583"/>
                  <a:gd name="connsiteX75" fmla="*/ 341661 w 3110005"/>
                  <a:gd name="connsiteY75" fmla="*/ 1607000 h 3103583"/>
                  <a:gd name="connsiteX76" fmla="*/ 171639 w 3110005"/>
                  <a:gd name="connsiteY76" fmla="*/ 1342109 h 3103583"/>
                  <a:gd name="connsiteX77" fmla="*/ 32670 w 3110005"/>
                  <a:gd name="connsiteY77" fmla="*/ 1268100 h 3103583"/>
                  <a:gd name="connsiteX78" fmla="*/ 4095 w 3110005"/>
                  <a:gd name="connsiteY78" fmla="*/ 1196377 h 3103583"/>
                  <a:gd name="connsiteX79" fmla="*/ 32670 w 3110005"/>
                  <a:gd name="connsiteY79" fmla="*/ 1093697 h 3103583"/>
                  <a:gd name="connsiteX80" fmla="*/ 112489 w 3110005"/>
                  <a:gd name="connsiteY80" fmla="*/ 1033499 h 3103583"/>
                  <a:gd name="connsiteX81" fmla="*/ 371760 w 3110005"/>
                  <a:gd name="connsiteY81" fmla="*/ 1038071 h 3103583"/>
                  <a:gd name="connsiteX82" fmla="*/ 474630 w 3110005"/>
                  <a:gd name="connsiteY82" fmla="*/ 983303 h 3103583"/>
                  <a:gd name="connsiteX83" fmla="*/ 473201 w 3110005"/>
                  <a:gd name="connsiteY83" fmla="*/ 701553 h 3103583"/>
                  <a:gd name="connsiteX84" fmla="*/ 356520 w 3110005"/>
                  <a:gd name="connsiteY84" fmla="*/ 503909 h 3103583"/>
                  <a:gd name="connsiteX85" fmla="*/ 1549812 w 3110005"/>
                  <a:gd name="connsiteY85" fmla="*/ 2440533 h 3103583"/>
                  <a:gd name="connsiteX86" fmla="*/ 2455925 w 3110005"/>
                  <a:gd name="connsiteY86" fmla="*/ 1559470 h 3103583"/>
                  <a:gd name="connsiteX87" fmla="*/ 1569814 w 3110005"/>
                  <a:gd name="connsiteY87" fmla="*/ 653261 h 3103583"/>
                  <a:gd name="connsiteX88" fmla="*/ 657605 w 3110005"/>
                  <a:gd name="connsiteY88" fmla="*/ 1544230 h 3103583"/>
                  <a:gd name="connsiteX89" fmla="*/ 1549812 w 3110005"/>
                  <a:gd name="connsiteY89" fmla="*/ 2440533 h 310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3110005" h="3103583">
                    <a:moveTo>
                      <a:pt x="356520" y="503909"/>
                    </a:moveTo>
                    <a:cubicBezTo>
                      <a:pt x="401859" y="460094"/>
                      <a:pt x="445388" y="415041"/>
                      <a:pt x="492918" y="374750"/>
                    </a:cubicBezTo>
                    <a:cubicBezTo>
                      <a:pt x="503014" y="366178"/>
                      <a:pt x="531589" y="369131"/>
                      <a:pt x="545686" y="377132"/>
                    </a:cubicBezTo>
                    <a:cubicBezTo>
                      <a:pt x="626649" y="423137"/>
                      <a:pt x="707421" y="469905"/>
                      <a:pt x="785145" y="521150"/>
                    </a:cubicBezTo>
                    <a:cubicBezTo>
                      <a:pt x="829817" y="550582"/>
                      <a:pt x="866488" y="549439"/>
                      <a:pt x="911256" y="521721"/>
                    </a:cubicBezTo>
                    <a:cubicBezTo>
                      <a:pt x="1041082" y="441330"/>
                      <a:pt x="1045177" y="477906"/>
                      <a:pt x="1043082" y="281691"/>
                    </a:cubicBezTo>
                    <a:cubicBezTo>
                      <a:pt x="1042415" y="222350"/>
                      <a:pt x="1045558" y="162914"/>
                      <a:pt x="1042605" y="103669"/>
                    </a:cubicBezTo>
                    <a:cubicBezTo>
                      <a:pt x="1040415" y="59187"/>
                      <a:pt x="1057941" y="37661"/>
                      <a:pt x="1100994" y="32136"/>
                    </a:cubicBezTo>
                    <a:cubicBezTo>
                      <a:pt x="1120996" y="29564"/>
                      <a:pt x="1140713" y="23373"/>
                      <a:pt x="1160239" y="17753"/>
                    </a:cubicBezTo>
                    <a:cubicBezTo>
                      <a:pt x="1247679" y="-7488"/>
                      <a:pt x="1247298" y="-7393"/>
                      <a:pt x="1288827" y="71474"/>
                    </a:cubicBezTo>
                    <a:cubicBezTo>
                      <a:pt x="1325117" y="140435"/>
                      <a:pt x="1362645" y="208825"/>
                      <a:pt x="1398936" y="277691"/>
                    </a:cubicBezTo>
                    <a:cubicBezTo>
                      <a:pt x="1421605" y="320648"/>
                      <a:pt x="1455610" y="337698"/>
                      <a:pt x="1504663" y="343508"/>
                    </a:cubicBezTo>
                    <a:cubicBezTo>
                      <a:pt x="1616391" y="356843"/>
                      <a:pt x="1692877" y="324268"/>
                      <a:pt x="1734597" y="212254"/>
                    </a:cubicBezTo>
                    <a:cubicBezTo>
                      <a:pt x="1758600" y="147865"/>
                      <a:pt x="1801177" y="90620"/>
                      <a:pt x="1833181" y="28993"/>
                    </a:cubicBezTo>
                    <a:cubicBezTo>
                      <a:pt x="1847944" y="513"/>
                      <a:pt x="1868042" y="-4630"/>
                      <a:pt x="1896045" y="3466"/>
                    </a:cubicBezTo>
                    <a:cubicBezTo>
                      <a:pt x="1936717" y="15182"/>
                      <a:pt x="1977103" y="28898"/>
                      <a:pt x="2018537" y="36803"/>
                    </a:cubicBezTo>
                    <a:cubicBezTo>
                      <a:pt x="2052065" y="43185"/>
                      <a:pt x="2063686" y="60044"/>
                      <a:pt x="2063209" y="92334"/>
                    </a:cubicBezTo>
                    <a:cubicBezTo>
                      <a:pt x="2061876" y="183869"/>
                      <a:pt x="2063876" y="275500"/>
                      <a:pt x="2060733" y="366940"/>
                    </a:cubicBezTo>
                    <a:cubicBezTo>
                      <a:pt x="2058828" y="421328"/>
                      <a:pt x="2080259" y="457427"/>
                      <a:pt x="2127122" y="482002"/>
                    </a:cubicBezTo>
                    <a:cubicBezTo>
                      <a:pt x="2286952" y="565727"/>
                      <a:pt x="2224087" y="567060"/>
                      <a:pt x="2379630" y="480383"/>
                    </a:cubicBezTo>
                    <a:cubicBezTo>
                      <a:pt x="2440304" y="446569"/>
                      <a:pt x="2500216" y="411136"/>
                      <a:pt x="2558986" y="374179"/>
                    </a:cubicBezTo>
                    <a:cubicBezTo>
                      <a:pt x="2584322" y="358272"/>
                      <a:pt x="2603944" y="355891"/>
                      <a:pt x="2626042" y="378370"/>
                    </a:cubicBezTo>
                    <a:cubicBezTo>
                      <a:pt x="2659379" y="412088"/>
                      <a:pt x="2693764" y="444854"/>
                      <a:pt x="2728816" y="476858"/>
                    </a:cubicBezTo>
                    <a:cubicBezTo>
                      <a:pt x="2750438" y="496575"/>
                      <a:pt x="2750057" y="515149"/>
                      <a:pt x="2735293" y="539247"/>
                    </a:cubicBezTo>
                    <a:cubicBezTo>
                      <a:pt x="2685001" y="621638"/>
                      <a:pt x="2637757" y="706030"/>
                      <a:pt x="2586322" y="787659"/>
                    </a:cubicBezTo>
                    <a:cubicBezTo>
                      <a:pt x="2560414" y="828807"/>
                      <a:pt x="2560224" y="863764"/>
                      <a:pt x="2586418" y="904912"/>
                    </a:cubicBezTo>
                    <a:cubicBezTo>
                      <a:pt x="2679667" y="1050930"/>
                      <a:pt x="2636614" y="1035309"/>
                      <a:pt x="2821113" y="1034071"/>
                    </a:cubicBezTo>
                    <a:cubicBezTo>
                      <a:pt x="2883788" y="1033690"/>
                      <a:pt x="2946367" y="1030070"/>
                      <a:pt x="3009042" y="1027022"/>
                    </a:cubicBezTo>
                    <a:cubicBezTo>
                      <a:pt x="3043046" y="1025403"/>
                      <a:pt x="3062763" y="1038262"/>
                      <a:pt x="3070288" y="1073123"/>
                    </a:cubicBezTo>
                    <a:cubicBezTo>
                      <a:pt x="3078479" y="1111128"/>
                      <a:pt x="3088671" y="1149038"/>
                      <a:pt x="3102101" y="1185614"/>
                    </a:cubicBezTo>
                    <a:cubicBezTo>
                      <a:pt x="3118770" y="1231048"/>
                      <a:pt x="3105149" y="1257813"/>
                      <a:pt x="3062477" y="1279435"/>
                    </a:cubicBezTo>
                    <a:cubicBezTo>
                      <a:pt x="2979419" y="1321535"/>
                      <a:pt x="2899123" y="1369065"/>
                      <a:pt x="2816351" y="1411832"/>
                    </a:cubicBezTo>
                    <a:cubicBezTo>
                      <a:pt x="2777965" y="1431644"/>
                      <a:pt x="2768726" y="1461077"/>
                      <a:pt x="2763583" y="1501653"/>
                    </a:cubicBezTo>
                    <a:cubicBezTo>
                      <a:pt x="2749581" y="1613000"/>
                      <a:pt x="2780823" y="1690343"/>
                      <a:pt x="2894647" y="1730444"/>
                    </a:cubicBezTo>
                    <a:cubicBezTo>
                      <a:pt x="2957797" y="1752732"/>
                      <a:pt x="3014185" y="1793785"/>
                      <a:pt x="3074764" y="1823979"/>
                    </a:cubicBezTo>
                    <a:cubicBezTo>
                      <a:pt x="3106197" y="1839600"/>
                      <a:pt x="3116484" y="1859793"/>
                      <a:pt x="3106102" y="1893416"/>
                    </a:cubicBezTo>
                    <a:cubicBezTo>
                      <a:pt x="3093529" y="1933802"/>
                      <a:pt x="3081527" y="1974665"/>
                      <a:pt x="3072573" y="2016003"/>
                    </a:cubicBezTo>
                    <a:cubicBezTo>
                      <a:pt x="3064763" y="2052103"/>
                      <a:pt x="3044761" y="2067724"/>
                      <a:pt x="3008756" y="2066962"/>
                    </a:cubicBezTo>
                    <a:cubicBezTo>
                      <a:pt x="2915602" y="2065057"/>
                      <a:pt x="2822352" y="2065533"/>
                      <a:pt x="2729293" y="2061723"/>
                    </a:cubicBezTo>
                    <a:cubicBezTo>
                      <a:pt x="2686621" y="2060009"/>
                      <a:pt x="2657950" y="2075534"/>
                      <a:pt x="2637186" y="2111253"/>
                    </a:cubicBezTo>
                    <a:cubicBezTo>
                      <a:pt x="2618422" y="2143448"/>
                      <a:pt x="2598419" y="2174785"/>
                      <a:pt x="2578797" y="2206408"/>
                    </a:cubicBezTo>
                    <a:cubicBezTo>
                      <a:pt x="2559843" y="2237174"/>
                      <a:pt x="2562319" y="2265939"/>
                      <a:pt x="2581369" y="2296800"/>
                    </a:cubicBezTo>
                    <a:cubicBezTo>
                      <a:pt x="2632138" y="2379001"/>
                      <a:pt x="2679763" y="2463107"/>
                      <a:pt x="2731293" y="2544736"/>
                    </a:cubicBezTo>
                    <a:cubicBezTo>
                      <a:pt x="2751772" y="2577216"/>
                      <a:pt x="2754248" y="2601219"/>
                      <a:pt x="2723292" y="2628080"/>
                    </a:cubicBezTo>
                    <a:cubicBezTo>
                      <a:pt x="2690050" y="2656845"/>
                      <a:pt x="2658808" y="2688183"/>
                      <a:pt x="2628804" y="2720472"/>
                    </a:cubicBezTo>
                    <a:cubicBezTo>
                      <a:pt x="2605848" y="2745142"/>
                      <a:pt x="2584989" y="2744856"/>
                      <a:pt x="2557462" y="2727902"/>
                    </a:cubicBezTo>
                    <a:cubicBezTo>
                      <a:pt x="2476689" y="2678086"/>
                      <a:pt x="2393632" y="2631985"/>
                      <a:pt x="2313622" y="2581026"/>
                    </a:cubicBezTo>
                    <a:cubicBezTo>
                      <a:pt x="2274379" y="2556071"/>
                      <a:pt x="2241232" y="2555023"/>
                      <a:pt x="2200846" y="2578454"/>
                    </a:cubicBezTo>
                    <a:cubicBezTo>
                      <a:pt x="2038349" y="2672657"/>
                      <a:pt x="2058542" y="2635700"/>
                      <a:pt x="2067591" y="2820104"/>
                    </a:cubicBezTo>
                    <a:cubicBezTo>
                      <a:pt x="2070639" y="2882683"/>
                      <a:pt x="2068353" y="2945548"/>
                      <a:pt x="2069591" y="3008222"/>
                    </a:cubicBezTo>
                    <a:cubicBezTo>
                      <a:pt x="2070162" y="3038512"/>
                      <a:pt x="2057685" y="3054704"/>
                      <a:pt x="2027681" y="3061848"/>
                    </a:cubicBezTo>
                    <a:cubicBezTo>
                      <a:pt x="1984914" y="3071945"/>
                      <a:pt x="1942051" y="3083184"/>
                      <a:pt x="1900713" y="3097948"/>
                    </a:cubicBezTo>
                    <a:cubicBezTo>
                      <a:pt x="1865185" y="3110616"/>
                      <a:pt x="1846135" y="3102425"/>
                      <a:pt x="1828323" y="3068325"/>
                    </a:cubicBezTo>
                    <a:cubicBezTo>
                      <a:pt x="1782031" y="2979743"/>
                      <a:pt x="1730311" y="2894018"/>
                      <a:pt x="1683162" y="2805816"/>
                    </a:cubicBezTo>
                    <a:cubicBezTo>
                      <a:pt x="1665445" y="2772574"/>
                      <a:pt x="1640680" y="2759525"/>
                      <a:pt x="1605247" y="2761430"/>
                    </a:cubicBezTo>
                    <a:cubicBezTo>
                      <a:pt x="1588293" y="2762287"/>
                      <a:pt x="1570671" y="2766668"/>
                      <a:pt x="1554574" y="2763239"/>
                    </a:cubicBezTo>
                    <a:cubicBezTo>
                      <a:pt x="1463611" y="2743808"/>
                      <a:pt x="1412175" y="2784194"/>
                      <a:pt x="1378076" y="2866300"/>
                    </a:cubicBezTo>
                    <a:cubicBezTo>
                      <a:pt x="1351501" y="2930117"/>
                      <a:pt x="1311401" y="2988220"/>
                      <a:pt x="1282064" y="3051085"/>
                    </a:cubicBezTo>
                    <a:cubicBezTo>
                      <a:pt x="1260252" y="3097758"/>
                      <a:pt x="1232915" y="3114331"/>
                      <a:pt x="1183290" y="3093471"/>
                    </a:cubicBezTo>
                    <a:cubicBezTo>
                      <a:pt x="1153857" y="3081184"/>
                      <a:pt x="1121949" y="3073374"/>
                      <a:pt x="1090516" y="3067277"/>
                    </a:cubicBezTo>
                    <a:cubicBezTo>
                      <a:pt x="1050607" y="3059562"/>
                      <a:pt x="1033938" y="3040036"/>
                      <a:pt x="1035271" y="2997650"/>
                    </a:cubicBezTo>
                    <a:cubicBezTo>
                      <a:pt x="1038034" y="2906210"/>
                      <a:pt x="1034700" y="2814484"/>
                      <a:pt x="1036890" y="2723044"/>
                    </a:cubicBezTo>
                    <a:cubicBezTo>
                      <a:pt x="1038034" y="2675324"/>
                      <a:pt x="1021936" y="2643891"/>
                      <a:pt x="978597" y="2620745"/>
                    </a:cubicBezTo>
                    <a:cubicBezTo>
                      <a:pt x="819911" y="2536163"/>
                      <a:pt x="880395" y="2530067"/>
                      <a:pt x="713040" y="2625317"/>
                    </a:cubicBezTo>
                    <a:cubicBezTo>
                      <a:pt x="655605" y="2657988"/>
                      <a:pt x="600360" y="2694564"/>
                      <a:pt x="541876" y="2725139"/>
                    </a:cubicBezTo>
                    <a:cubicBezTo>
                      <a:pt x="527303" y="2732759"/>
                      <a:pt x="498156" y="2731235"/>
                      <a:pt x="486060" y="2721329"/>
                    </a:cubicBezTo>
                    <a:cubicBezTo>
                      <a:pt x="446912" y="2689230"/>
                      <a:pt x="409764" y="2653607"/>
                      <a:pt x="378046" y="2614268"/>
                    </a:cubicBezTo>
                    <a:cubicBezTo>
                      <a:pt x="367664" y="2601410"/>
                      <a:pt x="368807" y="2569025"/>
                      <a:pt x="377760" y="2552832"/>
                    </a:cubicBezTo>
                    <a:cubicBezTo>
                      <a:pt x="423671" y="2469869"/>
                      <a:pt x="472725" y="2388526"/>
                      <a:pt x="523017" y="2308135"/>
                    </a:cubicBezTo>
                    <a:cubicBezTo>
                      <a:pt x="548544" y="2267368"/>
                      <a:pt x="540162" y="2234983"/>
                      <a:pt x="523683" y="2190787"/>
                    </a:cubicBezTo>
                    <a:cubicBezTo>
                      <a:pt x="478154" y="2068867"/>
                      <a:pt x="391572" y="2043435"/>
                      <a:pt x="275652" y="2057532"/>
                    </a:cubicBezTo>
                    <a:cubicBezTo>
                      <a:pt x="217074" y="2064676"/>
                      <a:pt x="157161" y="2060485"/>
                      <a:pt x="97916" y="2062104"/>
                    </a:cubicBezTo>
                    <a:cubicBezTo>
                      <a:pt x="64769" y="2063057"/>
                      <a:pt x="46576" y="2051055"/>
                      <a:pt x="36384" y="2016289"/>
                    </a:cubicBezTo>
                    <a:cubicBezTo>
                      <a:pt x="-11907" y="1850744"/>
                      <a:pt x="-12860" y="1851316"/>
                      <a:pt x="140112" y="1769782"/>
                    </a:cubicBezTo>
                    <a:cubicBezTo>
                      <a:pt x="193928" y="1741112"/>
                      <a:pt x="248982" y="1713680"/>
                      <a:pt x="298608" y="1678818"/>
                    </a:cubicBezTo>
                    <a:cubicBezTo>
                      <a:pt x="319848" y="1663864"/>
                      <a:pt x="340899" y="1631860"/>
                      <a:pt x="341661" y="1607000"/>
                    </a:cubicBezTo>
                    <a:cubicBezTo>
                      <a:pt x="347661" y="1398497"/>
                      <a:pt x="351757" y="1448313"/>
                      <a:pt x="171639" y="1342109"/>
                    </a:cubicBezTo>
                    <a:cubicBezTo>
                      <a:pt x="126491" y="1315439"/>
                      <a:pt x="79533" y="1291722"/>
                      <a:pt x="32670" y="1268100"/>
                    </a:cubicBezTo>
                    <a:cubicBezTo>
                      <a:pt x="951" y="1252098"/>
                      <a:pt x="-5526" y="1228190"/>
                      <a:pt x="4095" y="1196377"/>
                    </a:cubicBezTo>
                    <a:cubicBezTo>
                      <a:pt x="14382" y="1162373"/>
                      <a:pt x="27907" y="1128559"/>
                      <a:pt x="32670" y="1093697"/>
                    </a:cubicBezTo>
                    <a:cubicBezTo>
                      <a:pt x="39432" y="1043405"/>
                      <a:pt x="66102" y="1031499"/>
                      <a:pt x="112489" y="1033499"/>
                    </a:cubicBezTo>
                    <a:cubicBezTo>
                      <a:pt x="198786" y="1037214"/>
                      <a:pt x="285463" y="1034071"/>
                      <a:pt x="371760" y="1038071"/>
                    </a:cubicBezTo>
                    <a:cubicBezTo>
                      <a:pt x="419385" y="1040262"/>
                      <a:pt x="450436" y="1027118"/>
                      <a:pt x="474630" y="983303"/>
                    </a:cubicBezTo>
                    <a:cubicBezTo>
                      <a:pt x="570451" y="810043"/>
                      <a:pt x="572832" y="876146"/>
                      <a:pt x="473201" y="701553"/>
                    </a:cubicBezTo>
                    <a:cubicBezTo>
                      <a:pt x="436149" y="637259"/>
                      <a:pt x="397668" y="573728"/>
                      <a:pt x="356520" y="503909"/>
                    </a:cubicBezTo>
                    <a:close/>
                    <a:moveTo>
                      <a:pt x="1549812" y="2440533"/>
                    </a:moveTo>
                    <a:cubicBezTo>
                      <a:pt x="2013965" y="2459106"/>
                      <a:pt x="2452305" y="2068391"/>
                      <a:pt x="2455925" y="1559470"/>
                    </a:cubicBezTo>
                    <a:cubicBezTo>
                      <a:pt x="2459545" y="1064075"/>
                      <a:pt x="2046826" y="656119"/>
                      <a:pt x="1569814" y="653261"/>
                    </a:cubicBezTo>
                    <a:cubicBezTo>
                      <a:pt x="1048320" y="650213"/>
                      <a:pt x="661796" y="1062551"/>
                      <a:pt x="657605" y="1544230"/>
                    </a:cubicBezTo>
                    <a:cubicBezTo>
                      <a:pt x="653319" y="2043149"/>
                      <a:pt x="1052035" y="2440151"/>
                      <a:pt x="1549812" y="2440533"/>
                    </a:cubicBezTo>
                    <a:close/>
                  </a:path>
                </a:pathLst>
              </a:custGeom>
              <a:solidFill>
                <a:srgbClr val="13829B"/>
              </a:solidFill>
              <a:ln w="9525"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2000" b="1" i="0" u="none" strike="noStrike" kern="0" cap="none" spc="0" normalizeH="0" baseline="0" noProof="0" dirty="0">
                  <a:ln>
                    <a:noFill/>
                  </a:ln>
                  <a:solidFill>
                    <a:prstClr val="black"/>
                  </a:solidFill>
                  <a:effectLst/>
                  <a:uLnTx/>
                  <a:uFillTx/>
                  <a:latin typeface="Microsoft YaHei" panose="020B0503020204020204" pitchFamily="34" charset="-122"/>
                  <a:ea typeface="Microsoft YaHei" panose="020B0503020204020204" pitchFamily="34" charset="-122"/>
                </a:endParaRPr>
              </a:p>
            </p:txBody>
          </p:sp>
          <p:sp>
            <p:nvSpPr>
              <p:cNvPr id="13" name="iṧḻïḑê">
                <a:extLst>
                  <a:ext uri="{FF2B5EF4-FFF2-40B4-BE49-F238E27FC236}">
                    <a16:creationId xmlns:a16="http://schemas.microsoft.com/office/drawing/2014/main" id="{426E08FC-9F25-E88E-3EB1-7059F31678D4}"/>
                  </a:ext>
                </a:extLst>
              </p:cNvPr>
              <p:cNvSpPr/>
              <p:nvPr/>
            </p:nvSpPr>
            <p:spPr>
              <a:xfrm>
                <a:off x="1465206" y="2253125"/>
                <a:ext cx="1095838" cy="1095838"/>
              </a:xfrm>
              <a:prstGeom prst="ellipse">
                <a:avLst/>
              </a:prstGeom>
              <a:solidFill>
                <a:srgbClr val="13829B"/>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2000" b="1" i="0" u="none" strike="noStrike" kern="0" cap="none" spc="0" normalizeH="0" baseline="0" noProof="0" dirty="0">
                    <a:ln>
                      <a:noFill/>
                    </a:ln>
                    <a:solidFill>
                      <a:prstClr val="white"/>
                    </a:solidFill>
                    <a:effectLst/>
                    <a:uLnTx/>
                    <a:uFillTx/>
                    <a:latin typeface="Microsoft YaHei" panose="020B0503020204020204" pitchFamily="34" charset="-122"/>
                    <a:ea typeface="Microsoft YaHei" panose="020B0503020204020204" pitchFamily="34" charset="-122"/>
                  </a:rPr>
                  <a:t>A</a:t>
                </a:r>
                <a:endParaRPr kumimoji="0" lang="zh-CN" altLang="en-US" sz="2000" b="1" i="0" u="none" strike="noStrike" kern="0" cap="none" spc="0" normalizeH="0" baseline="0" noProof="0" dirty="0">
                  <a:ln>
                    <a:noFill/>
                  </a:ln>
                  <a:solidFill>
                    <a:prstClr val="white"/>
                  </a:solidFill>
                  <a:effectLst/>
                  <a:uLnTx/>
                  <a:uFillTx/>
                  <a:latin typeface="Microsoft YaHei" panose="020B0503020204020204" pitchFamily="34" charset="-122"/>
                  <a:ea typeface="Microsoft YaHei" panose="020B0503020204020204" pitchFamily="34" charset="-122"/>
                </a:endParaRPr>
              </a:p>
            </p:txBody>
          </p:sp>
        </p:grpSp>
        <p:sp>
          <p:nvSpPr>
            <p:cNvPr id="11" name="矩形 47">
              <a:extLst>
                <a:ext uri="{FF2B5EF4-FFF2-40B4-BE49-F238E27FC236}">
                  <a16:creationId xmlns:a16="http://schemas.microsoft.com/office/drawing/2014/main" id="{B4210364-C44E-39DD-9E28-4FA1B5CCA4D2}"/>
                </a:ext>
              </a:extLst>
            </p:cNvPr>
            <p:cNvSpPr>
              <a:spLocks noChangeArrowheads="1"/>
            </p:cNvSpPr>
            <p:nvPr/>
          </p:nvSpPr>
          <p:spPr bwMode="auto">
            <a:xfrm>
              <a:off x="1754812" y="1821422"/>
              <a:ext cx="9662794" cy="587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charset="-122"/>
                  <a:ea typeface="微软雅黑" panose="020B050302020402020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charset="-122"/>
                  <a:ea typeface="微软雅黑" panose="020B050302020402020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charset="-122"/>
                  <a:ea typeface="微软雅黑" panose="020B050302020402020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9pPr>
            </a:lstStyle>
            <a:p>
              <a:pPr lvl="0">
                <a:lnSpc>
                  <a:spcPct val="120000"/>
                </a:lnSpc>
                <a:spcBef>
                  <a:spcPts val="0"/>
                </a:spcBef>
                <a:buNone/>
                <a:defRPr/>
              </a:pP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一项为期</a:t>
              </a:r>
              <a:r>
                <a:rPr lang="en-US"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6</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个月的随机、双盲、安慰剂对照研究结果表明，较高剂量（</a:t>
              </a:r>
              <a:r>
                <a:rPr lang="en-US"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6–12 </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mg/</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日）的利斯的明在轻至中重度</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AD</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患者中，其整体功能与认知功能的改善效果均优于安慰剂。</a:t>
              </a:r>
              <a:r>
                <a:rPr lang="en-US" altLang="zh-CN" sz="1400" kern="0" baseline="3000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[1]</a:t>
              </a:r>
              <a:endParaRPr lang="zh-CN" altLang="en-US" sz="1400" kern="0" baseline="30000" dirty="0">
                <a:latin typeface="Microsoft YaHei" panose="020B0503020204020204" pitchFamily="34" charset="-122"/>
                <a:ea typeface="Microsoft YaHei" panose="020B0503020204020204" pitchFamily="34" charset="-122"/>
                <a:cs typeface="+mn-ea"/>
                <a:sym typeface="思源黑体 CN Bold" panose="020B0800000000000000" pitchFamily="34" charset="-122"/>
              </a:endParaRPr>
            </a:p>
          </p:txBody>
        </p:sp>
      </p:grpSp>
      <p:grpSp>
        <p:nvGrpSpPr>
          <p:cNvPr id="14" name="组合 13">
            <a:extLst>
              <a:ext uri="{FF2B5EF4-FFF2-40B4-BE49-F238E27FC236}">
                <a16:creationId xmlns:a16="http://schemas.microsoft.com/office/drawing/2014/main" id="{CEAA3425-6C8C-6831-1B68-B6C12CF415DC}"/>
              </a:ext>
            </a:extLst>
          </p:cNvPr>
          <p:cNvGrpSpPr/>
          <p:nvPr/>
        </p:nvGrpSpPr>
        <p:grpSpPr>
          <a:xfrm>
            <a:off x="774394" y="2488517"/>
            <a:ext cx="10643212" cy="770430"/>
            <a:chOff x="774394" y="1765301"/>
            <a:chExt cx="10643212" cy="770430"/>
          </a:xfrm>
        </p:grpSpPr>
        <p:grpSp>
          <p:nvGrpSpPr>
            <p:cNvPr id="15" name="组合 14">
              <a:extLst>
                <a:ext uri="{FF2B5EF4-FFF2-40B4-BE49-F238E27FC236}">
                  <a16:creationId xmlns:a16="http://schemas.microsoft.com/office/drawing/2014/main" id="{6B73980D-EB8A-B2CC-6BE3-8B023892FB4F}"/>
                </a:ext>
              </a:extLst>
            </p:cNvPr>
            <p:cNvGrpSpPr/>
            <p:nvPr/>
          </p:nvGrpSpPr>
          <p:grpSpPr>
            <a:xfrm>
              <a:off x="774394" y="1765301"/>
              <a:ext cx="772024" cy="770430"/>
              <a:chOff x="822347" y="1612725"/>
              <a:chExt cx="2381556" cy="2376639"/>
            </a:xfrm>
          </p:grpSpPr>
          <p:sp>
            <p:nvSpPr>
              <p:cNvPr id="17" name="îśḷîḑé">
                <a:extLst>
                  <a:ext uri="{FF2B5EF4-FFF2-40B4-BE49-F238E27FC236}">
                    <a16:creationId xmlns:a16="http://schemas.microsoft.com/office/drawing/2014/main" id="{A173B5B8-ACA0-BDF3-A33E-2CCBBFE26B04}"/>
                  </a:ext>
                </a:extLst>
              </p:cNvPr>
              <p:cNvSpPr/>
              <p:nvPr/>
            </p:nvSpPr>
            <p:spPr>
              <a:xfrm>
                <a:off x="822347" y="1612725"/>
                <a:ext cx="2381556" cy="2376639"/>
              </a:xfrm>
              <a:custGeom>
                <a:avLst/>
                <a:gdLst>
                  <a:gd name="connsiteX0" fmla="*/ 356520 w 3110005"/>
                  <a:gd name="connsiteY0" fmla="*/ 503909 h 3103583"/>
                  <a:gd name="connsiteX1" fmla="*/ 492918 w 3110005"/>
                  <a:gd name="connsiteY1" fmla="*/ 374750 h 3103583"/>
                  <a:gd name="connsiteX2" fmla="*/ 545686 w 3110005"/>
                  <a:gd name="connsiteY2" fmla="*/ 377132 h 3103583"/>
                  <a:gd name="connsiteX3" fmla="*/ 785145 w 3110005"/>
                  <a:gd name="connsiteY3" fmla="*/ 521150 h 3103583"/>
                  <a:gd name="connsiteX4" fmla="*/ 911256 w 3110005"/>
                  <a:gd name="connsiteY4" fmla="*/ 521721 h 3103583"/>
                  <a:gd name="connsiteX5" fmla="*/ 1043082 w 3110005"/>
                  <a:gd name="connsiteY5" fmla="*/ 281691 h 3103583"/>
                  <a:gd name="connsiteX6" fmla="*/ 1042605 w 3110005"/>
                  <a:gd name="connsiteY6" fmla="*/ 103669 h 3103583"/>
                  <a:gd name="connsiteX7" fmla="*/ 1100994 w 3110005"/>
                  <a:gd name="connsiteY7" fmla="*/ 32136 h 3103583"/>
                  <a:gd name="connsiteX8" fmla="*/ 1160239 w 3110005"/>
                  <a:gd name="connsiteY8" fmla="*/ 17753 h 3103583"/>
                  <a:gd name="connsiteX9" fmla="*/ 1288827 w 3110005"/>
                  <a:gd name="connsiteY9" fmla="*/ 71474 h 3103583"/>
                  <a:gd name="connsiteX10" fmla="*/ 1398936 w 3110005"/>
                  <a:gd name="connsiteY10" fmla="*/ 277691 h 3103583"/>
                  <a:gd name="connsiteX11" fmla="*/ 1504663 w 3110005"/>
                  <a:gd name="connsiteY11" fmla="*/ 343508 h 3103583"/>
                  <a:gd name="connsiteX12" fmla="*/ 1734597 w 3110005"/>
                  <a:gd name="connsiteY12" fmla="*/ 212254 h 3103583"/>
                  <a:gd name="connsiteX13" fmla="*/ 1833181 w 3110005"/>
                  <a:gd name="connsiteY13" fmla="*/ 28993 h 3103583"/>
                  <a:gd name="connsiteX14" fmla="*/ 1896045 w 3110005"/>
                  <a:gd name="connsiteY14" fmla="*/ 3466 h 3103583"/>
                  <a:gd name="connsiteX15" fmla="*/ 2018537 w 3110005"/>
                  <a:gd name="connsiteY15" fmla="*/ 36803 h 3103583"/>
                  <a:gd name="connsiteX16" fmla="*/ 2063209 w 3110005"/>
                  <a:gd name="connsiteY16" fmla="*/ 92334 h 3103583"/>
                  <a:gd name="connsiteX17" fmla="*/ 2060733 w 3110005"/>
                  <a:gd name="connsiteY17" fmla="*/ 366940 h 3103583"/>
                  <a:gd name="connsiteX18" fmla="*/ 2127122 w 3110005"/>
                  <a:gd name="connsiteY18" fmla="*/ 482002 h 3103583"/>
                  <a:gd name="connsiteX19" fmla="*/ 2379630 w 3110005"/>
                  <a:gd name="connsiteY19" fmla="*/ 480383 h 3103583"/>
                  <a:gd name="connsiteX20" fmla="*/ 2558986 w 3110005"/>
                  <a:gd name="connsiteY20" fmla="*/ 374179 h 3103583"/>
                  <a:gd name="connsiteX21" fmla="*/ 2626042 w 3110005"/>
                  <a:gd name="connsiteY21" fmla="*/ 378370 h 3103583"/>
                  <a:gd name="connsiteX22" fmla="*/ 2728816 w 3110005"/>
                  <a:gd name="connsiteY22" fmla="*/ 476858 h 3103583"/>
                  <a:gd name="connsiteX23" fmla="*/ 2735293 w 3110005"/>
                  <a:gd name="connsiteY23" fmla="*/ 539247 h 3103583"/>
                  <a:gd name="connsiteX24" fmla="*/ 2586322 w 3110005"/>
                  <a:gd name="connsiteY24" fmla="*/ 787659 h 3103583"/>
                  <a:gd name="connsiteX25" fmla="*/ 2586418 w 3110005"/>
                  <a:gd name="connsiteY25" fmla="*/ 904912 h 3103583"/>
                  <a:gd name="connsiteX26" fmla="*/ 2821113 w 3110005"/>
                  <a:gd name="connsiteY26" fmla="*/ 1034071 h 3103583"/>
                  <a:gd name="connsiteX27" fmla="*/ 3009042 w 3110005"/>
                  <a:gd name="connsiteY27" fmla="*/ 1027022 h 3103583"/>
                  <a:gd name="connsiteX28" fmla="*/ 3070288 w 3110005"/>
                  <a:gd name="connsiteY28" fmla="*/ 1073123 h 3103583"/>
                  <a:gd name="connsiteX29" fmla="*/ 3102101 w 3110005"/>
                  <a:gd name="connsiteY29" fmla="*/ 1185614 h 3103583"/>
                  <a:gd name="connsiteX30" fmla="*/ 3062477 w 3110005"/>
                  <a:gd name="connsiteY30" fmla="*/ 1279435 h 3103583"/>
                  <a:gd name="connsiteX31" fmla="*/ 2816351 w 3110005"/>
                  <a:gd name="connsiteY31" fmla="*/ 1411832 h 3103583"/>
                  <a:gd name="connsiteX32" fmla="*/ 2763583 w 3110005"/>
                  <a:gd name="connsiteY32" fmla="*/ 1501653 h 3103583"/>
                  <a:gd name="connsiteX33" fmla="*/ 2894647 w 3110005"/>
                  <a:gd name="connsiteY33" fmla="*/ 1730444 h 3103583"/>
                  <a:gd name="connsiteX34" fmla="*/ 3074764 w 3110005"/>
                  <a:gd name="connsiteY34" fmla="*/ 1823979 h 3103583"/>
                  <a:gd name="connsiteX35" fmla="*/ 3106102 w 3110005"/>
                  <a:gd name="connsiteY35" fmla="*/ 1893416 h 3103583"/>
                  <a:gd name="connsiteX36" fmla="*/ 3072573 w 3110005"/>
                  <a:gd name="connsiteY36" fmla="*/ 2016003 h 3103583"/>
                  <a:gd name="connsiteX37" fmla="*/ 3008756 w 3110005"/>
                  <a:gd name="connsiteY37" fmla="*/ 2066962 h 3103583"/>
                  <a:gd name="connsiteX38" fmla="*/ 2729293 w 3110005"/>
                  <a:gd name="connsiteY38" fmla="*/ 2061723 h 3103583"/>
                  <a:gd name="connsiteX39" fmla="*/ 2637186 w 3110005"/>
                  <a:gd name="connsiteY39" fmla="*/ 2111253 h 3103583"/>
                  <a:gd name="connsiteX40" fmla="*/ 2578797 w 3110005"/>
                  <a:gd name="connsiteY40" fmla="*/ 2206408 h 3103583"/>
                  <a:gd name="connsiteX41" fmla="*/ 2581369 w 3110005"/>
                  <a:gd name="connsiteY41" fmla="*/ 2296800 h 3103583"/>
                  <a:gd name="connsiteX42" fmla="*/ 2731293 w 3110005"/>
                  <a:gd name="connsiteY42" fmla="*/ 2544736 h 3103583"/>
                  <a:gd name="connsiteX43" fmla="*/ 2723292 w 3110005"/>
                  <a:gd name="connsiteY43" fmla="*/ 2628080 h 3103583"/>
                  <a:gd name="connsiteX44" fmla="*/ 2628804 w 3110005"/>
                  <a:gd name="connsiteY44" fmla="*/ 2720472 h 3103583"/>
                  <a:gd name="connsiteX45" fmla="*/ 2557462 w 3110005"/>
                  <a:gd name="connsiteY45" fmla="*/ 2727902 h 3103583"/>
                  <a:gd name="connsiteX46" fmla="*/ 2313622 w 3110005"/>
                  <a:gd name="connsiteY46" fmla="*/ 2581026 h 3103583"/>
                  <a:gd name="connsiteX47" fmla="*/ 2200846 w 3110005"/>
                  <a:gd name="connsiteY47" fmla="*/ 2578454 h 3103583"/>
                  <a:gd name="connsiteX48" fmla="*/ 2067591 w 3110005"/>
                  <a:gd name="connsiteY48" fmla="*/ 2820104 h 3103583"/>
                  <a:gd name="connsiteX49" fmla="*/ 2069591 w 3110005"/>
                  <a:gd name="connsiteY49" fmla="*/ 3008222 h 3103583"/>
                  <a:gd name="connsiteX50" fmla="*/ 2027681 w 3110005"/>
                  <a:gd name="connsiteY50" fmla="*/ 3061848 h 3103583"/>
                  <a:gd name="connsiteX51" fmla="*/ 1900713 w 3110005"/>
                  <a:gd name="connsiteY51" fmla="*/ 3097948 h 3103583"/>
                  <a:gd name="connsiteX52" fmla="*/ 1828323 w 3110005"/>
                  <a:gd name="connsiteY52" fmla="*/ 3068325 h 3103583"/>
                  <a:gd name="connsiteX53" fmla="*/ 1683162 w 3110005"/>
                  <a:gd name="connsiteY53" fmla="*/ 2805816 h 3103583"/>
                  <a:gd name="connsiteX54" fmla="*/ 1605247 w 3110005"/>
                  <a:gd name="connsiteY54" fmla="*/ 2761430 h 3103583"/>
                  <a:gd name="connsiteX55" fmla="*/ 1554574 w 3110005"/>
                  <a:gd name="connsiteY55" fmla="*/ 2763239 h 3103583"/>
                  <a:gd name="connsiteX56" fmla="*/ 1378076 w 3110005"/>
                  <a:gd name="connsiteY56" fmla="*/ 2866300 h 3103583"/>
                  <a:gd name="connsiteX57" fmla="*/ 1282064 w 3110005"/>
                  <a:gd name="connsiteY57" fmla="*/ 3051085 h 3103583"/>
                  <a:gd name="connsiteX58" fmla="*/ 1183290 w 3110005"/>
                  <a:gd name="connsiteY58" fmla="*/ 3093471 h 3103583"/>
                  <a:gd name="connsiteX59" fmla="*/ 1090516 w 3110005"/>
                  <a:gd name="connsiteY59" fmla="*/ 3067277 h 3103583"/>
                  <a:gd name="connsiteX60" fmla="*/ 1035271 w 3110005"/>
                  <a:gd name="connsiteY60" fmla="*/ 2997650 h 3103583"/>
                  <a:gd name="connsiteX61" fmla="*/ 1036890 w 3110005"/>
                  <a:gd name="connsiteY61" fmla="*/ 2723044 h 3103583"/>
                  <a:gd name="connsiteX62" fmla="*/ 978597 w 3110005"/>
                  <a:gd name="connsiteY62" fmla="*/ 2620745 h 3103583"/>
                  <a:gd name="connsiteX63" fmla="*/ 713040 w 3110005"/>
                  <a:gd name="connsiteY63" fmla="*/ 2625317 h 3103583"/>
                  <a:gd name="connsiteX64" fmla="*/ 541876 w 3110005"/>
                  <a:gd name="connsiteY64" fmla="*/ 2725139 h 3103583"/>
                  <a:gd name="connsiteX65" fmla="*/ 486060 w 3110005"/>
                  <a:gd name="connsiteY65" fmla="*/ 2721329 h 3103583"/>
                  <a:gd name="connsiteX66" fmla="*/ 378046 w 3110005"/>
                  <a:gd name="connsiteY66" fmla="*/ 2614268 h 3103583"/>
                  <a:gd name="connsiteX67" fmla="*/ 377760 w 3110005"/>
                  <a:gd name="connsiteY67" fmla="*/ 2552832 h 3103583"/>
                  <a:gd name="connsiteX68" fmla="*/ 523017 w 3110005"/>
                  <a:gd name="connsiteY68" fmla="*/ 2308135 h 3103583"/>
                  <a:gd name="connsiteX69" fmla="*/ 523683 w 3110005"/>
                  <a:gd name="connsiteY69" fmla="*/ 2190787 h 3103583"/>
                  <a:gd name="connsiteX70" fmla="*/ 275652 w 3110005"/>
                  <a:gd name="connsiteY70" fmla="*/ 2057532 h 3103583"/>
                  <a:gd name="connsiteX71" fmla="*/ 97916 w 3110005"/>
                  <a:gd name="connsiteY71" fmla="*/ 2062104 h 3103583"/>
                  <a:gd name="connsiteX72" fmla="*/ 36384 w 3110005"/>
                  <a:gd name="connsiteY72" fmla="*/ 2016289 h 3103583"/>
                  <a:gd name="connsiteX73" fmla="*/ 140112 w 3110005"/>
                  <a:gd name="connsiteY73" fmla="*/ 1769782 h 3103583"/>
                  <a:gd name="connsiteX74" fmla="*/ 298608 w 3110005"/>
                  <a:gd name="connsiteY74" fmla="*/ 1678818 h 3103583"/>
                  <a:gd name="connsiteX75" fmla="*/ 341661 w 3110005"/>
                  <a:gd name="connsiteY75" fmla="*/ 1607000 h 3103583"/>
                  <a:gd name="connsiteX76" fmla="*/ 171639 w 3110005"/>
                  <a:gd name="connsiteY76" fmla="*/ 1342109 h 3103583"/>
                  <a:gd name="connsiteX77" fmla="*/ 32670 w 3110005"/>
                  <a:gd name="connsiteY77" fmla="*/ 1268100 h 3103583"/>
                  <a:gd name="connsiteX78" fmla="*/ 4095 w 3110005"/>
                  <a:gd name="connsiteY78" fmla="*/ 1196377 h 3103583"/>
                  <a:gd name="connsiteX79" fmla="*/ 32670 w 3110005"/>
                  <a:gd name="connsiteY79" fmla="*/ 1093697 h 3103583"/>
                  <a:gd name="connsiteX80" fmla="*/ 112489 w 3110005"/>
                  <a:gd name="connsiteY80" fmla="*/ 1033499 h 3103583"/>
                  <a:gd name="connsiteX81" fmla="*/ 371760 w 3110005"/>
                  <a:gd name="connsiteY81" fmla="*/ 1038071 h 3103583"/>
                  <a:gd name="connsiteX82" fmla="*/ 474630 w 3110005"/>
                  <a:gd name="connsiteY82" fmla="*/ 983303 h 3103583"/>
                  <a:gd name="connsiteX83" fmla="*/ 473201 w 3110005"/>
                  <a:gd name="connsiteY83" fmla="*/ 701553 h 3103583"/>
                  <a:gd name="connsiteX84" fmla="*/ 356520 w 3110005"/>
                  <a:gd name="connsiteY84" fmla="*/ 503909 h 3103583"/>
                  <a:gd name="connsiteX85" fmla="*/ 1549812 w 3110005"/>
                  <a:gd name="connsiteY85" fmla="*/ 2440533 h 3103583"/>
                  <a:gd name="connsiteX86" fmla="*/ 2455925 w 3110005"/>
                  <a:gd name="connsiteY86" fmla="*/ 1559470 h 3103583"/>
                  <a:gd name="connsiteX87" fmla="*/ 1569814 w 3110005"/>
                  <a:gd name="connsiteY87" fmla="*/ 653261 h 3103583"/>
                  <a:gd name="connsiteX88" fmla="*/ 657605 w 3110005"/>
                  <a:gd name="connsiteY88" fmla="*/ 1544230 h 3103583"/>
                  <a:gd name="connsiteX89" fmla="*/ 1549812 w 3110005"/>
                  <a:gd name="connsiteY89" fmla="*/ 2440533 h 310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3110005" h="3103583">
                    <a:moveTo>
                      <a:pt x="356520" y="503909"/>
                    </a:moveTo>
                    <a:cubicBezTo>
                      <a:pt x="401859" y="460094"/>
                      <a:pt x="445388" y="415041"/>
                      <a:pt x="492918" y="374750"/>
                    </a:cubicBezTo>
                    <a:cubicBezTo>
                      <a:pt x="503014" y="366178"/>
                      <a:pt x="531589" y="369131"/>
                      <a:pt x="545686" y="377132"/>
                    </a:cubicBezTo>
                    <a:cubicBezTo>
                      <a:pt x="626649" y="423137"/>
                      <a:pt x="707421" y="469905"/>
                      <a:pt x="785145" y="521150"/>
                    </a:cubicBezTo>
                    <a:cubicBezTo>
                      <a:pt x="829817" y="550582"/>
                      <a:pt x="866488" y="549439"/>
                      <a:pt x="911256" y="521721"/>
                    </a:cubicBezTo>
                    <a:cubicBezTo>
                      <a:pt x="1041082" y="441330"/>
                      <a:pt x="1045177" y="477906"/>
                      <a:pt x="1043082" y="281691"/>
                    </a:cubicBezTo>
                    <a:cubicBezTo>
                      <a:pt x="1042415" y="222350"/>
                      <a:pt x="1045558" y="162914"/>
                      <a:pt x="1042605" y="103669"/>
                    </a:cubicBezTo>
                    <a:cubicBezTo>
                      <a:pt x="1040415" y="59187"/>
                      <a:pt x="1057941" y="37661"/>
                      <a:pt x="1100994" y="32136"/>
                    </a:cubicBezTo>
                    <a:cubicBezTo>
                      <a:pt x="1120996" y="29564"/>
                      <a:pt x="1140713" y="23373"/>
                      <a:pt x="1160239" y="17753"/>
                    </a:cubicBezTo>
                    <a:cubicBezTo>
                      <a:pt x="1247679" y="-7488"/>
                      <a:pt x="1247298" y="-7393"/>
                      <a:pt x="1288827" y="71474"/>
                    </a:cubicBezTo>
                    <a:cubicBezTo>
                      <a:pt x="1325117" y="140435"/>
                      <a:pt x="1362645" y="208825"/>
                      <a:pt x="1398936" y="277691"/>
                    </a:cubicBezTo>
                    <a:cubicBezTo>
                      <a:pt x="1421605" y="320648"/>
                      <a:pt x="1455610" y="337698"/>
                      <a:pt x="1504663" y="343508"/>
                    </a:cubicBezTo>
                    <a:cubicBezTo>
                      <a:pt x="1616391" y="356843"/>
                      <a:pt x="1692877" y="324268"/>
                      <a:pt x="1734597" y="212254"/>
                    </a:cubicBezTo>
                    <a:cubicBezTo>
                      <a:pt x="1758600" y="147865"/>
                      <a:pt x="1801177" y="90620"/>
                      <a:pt x="1833181" y="28993"/>
                    </a:cubicBezTo>
                    <a:cubicBezTo>
                      <a:pt x="1847944" y="513"/>
                      <a:pt x="1868042" y="-4630"/>
                      <a:pt x="1896045" y="3466"/>
                    </a:cubicBezTo>
                    <a:cubicBezTo>
                      <a:pt x="1936717" y="15182"/>
                      <a:pt x="1977103" y="28898"/>
                      <a:pt x="2018537" y="36803"/>
                    </a:cubicBezTo>
                    <a:cubicBezTo>
                      <a:pt x="2052065" y="43185"/>
                      <a:pt x="2063686" y="60044"/>
                      <a:pt x="2063209" y="92334"/>
                    </a:cubicBezTo>
                    <a:cubicBezTo>
                      <a:pt x="2061876" y="183869"/>
                      <a:pt x="2063876" y="275500"/>
                      <a:pt x="2060733" y="366940"/>
                    </a:cubicBezTo>
                    <a:cubicBezTo>
                      <a:pt x="2058828" y="421328"/>
                      <a:pt x="2080259" y="457427"/>
                      <a:pt x="2127122" y="482002"/>
                    </a:cubicBezTo>
                    <a:cubicBezTo>
                      <a:pt x="2286952" y="565727"/>
                      <a:pt x="2224087" y="567060"/>
                      <a:pt x="2379630" y="480383"/>
                    </a:cubicBezTo>
                    <a:cubicBezTo>
                      <a:pt x="2440304" y="446569"/>
                      <a:pt x="2500216" y="411136"/>
                      <a:pt x="2558986" y="374179"/>
                    </a:cubicBezTo>
                    <a:cubicBezTo>
                      <a:pt x="2584322" y="358272"/>
                      <a:pt x="2603944" y="355891"/>
                      <a:pt x="2626042" y="378370"/>
                    </a:cubicBezTo>
                    <a:cubicBezTo>
                      <a:pt x="2659379" y="412088"/>
                      <a:pt x="2693764" y="444854"/>
                      <a:pt x="2728816" y="476858"/>
                    </a:cubicBezTo>
                    <a:cubicBezTo>
                      <a:pt x="2750438" y="496575"/>
                      <a:pt x="2750057" y="515149"/>
                      <a:pt x="2735293" y="539247"/>
                    </a:cubicBezTo>
                    <a:cubicBezTo>
                      <a:pt x="2685001" y="621638"/>
                      <a:pt x="2637757" y="706030"/>
                      <a:pt x="2586322" y="787659"/>
                    </a:cubicBezTo>
                    <a:cubicBezTo>
                      <a:pt x="2560414" y="828807"/>
                      <a:pt x="2560224" y="863764"/>
                      <a:pt x="2586418" y="904912"/>
                    </a:cubicBezTo>
                    <a:cubicBezTo>
                      <a:pt x="2679667" y="1050930"/>
                      <a:pt x="2636614" y="1035309"/>
                      <a:pt x="2821113" y="1034071"/>
                    </a:cubicBezTo>
                    <a:cubicBezTo>
                      <a:pt x="2883788" y="1033690"/>
                      <a:pt x="2946367" y="1030070"/>
                      <a:pt x="3009042" y="1027022"/>
                    </a:cubicBezTo>
                    <a:cubicBezTo>
                      <a:pt x="3043046" y="1025403"/>
                      <a:pt x="3062763" y="1038262"/>
                      <a:pt x="3070288" y="1073123"/>
                    </a:cubicBezTo>
                    <a:cubicBezTo>
                      <a:pt x="3078479" y="1111128"/>
                      <a:pt x="3088671" y="1149038"/>
                      <a:pt x="3102101" y="1185614"/>
                    </a:cubicBezTo>
                    <a:cubicBezTo>
                      <a:pt x="3118770" y="1231048"/>
                      <a:pt x="3105149" y="1257813"/>
                      <a:pt x="3062477" y="1279435"/>
                    </a:cubicBezTo>
                    <a:cubicBezTo>
                      <a:pt x="2979419" y="1321535"/>
                      <a:pt x="2899123" y="1369065"/>
                      <a:pt x="2816351" y="1411832"/>
                    </a:cubicBezTo>
                    <a:cubicBezTo>
                      <a:pt x="2777965" y="1431644"/>
                      <a:pt x="2768726" y="1461077"/>
                      <a:pt x="2763583" y="1501653"/>
                    </a:cubicBezTo>
                    <a:cubicBezTo>
                      <a:pt x="2749581" y="1613000"/>
                      <a:pt x="2780823" y="1690343"/>
                      <a:pt x="2894647" y="1730444"/>
                    </a:cubicBezTo>
                    <a:cubicBezTo>
                      <a:pt x="2957797" y="1752732"/>
                      <a:pt x="3014185" y="1793785"/>
                      <a:pt x="3074764" y="1823979"/>
                    </a:cubicBezTo>
                    <a:cubicBezTo>
                      <a:pt x="3106197" y="1839600"/>
                      <a:pt x="3116484" y="1859793"/>
                      <a:pt x="3106102" y="1893416"/>
                    </a:cubicBezTo>
                    <a:cubicBezTo>
                      <a:pt x="3093529" y="1933802"/>
                      <a:pt x="3081527" y="1974665"/>
                      <a:pt x="3072573" y="2016003"/>
                    </a:cubicBezTo>
                    <a:cubicBezTo>
                      <a:pt x="3064763" y="2052103"/>
                      <a:pt x="3044761" y="2067724"/>
                      <a:pt x="3008756" y="2066962"/>
                    </a:cubicBezTo>
                    <a:cubicBezTo>
                      <a:pt x="2915602" y="2065057"/>
                      <a:pt x="2822352" y="2065533"/>
                      <a:pt x="2729293" y="2061723"/>
                    </a:cubicBezTo>
                    <a:cubicBezTo>
                      <a:pt x="2686621" y="2060009"/>
                      <a:pt x="2657950" y="2075534"/>
                      <a:pt x="2637186" y="2111253"/>
                    </a:cubicBezTo>
                    <a:cubicBezTo>
                      <a:pt x="2618422" y="2143448"/>
                      <a:pt x="2598419" y="2174785"/>
                      <a:pt x="2578797" y="2206408"/>
                    </a:cubicBezTo>
                    <a:cubicBezTo>
                      <a:pt x="2559843" y="2237174"/>
                      <a:pt x="2562319" y="2265939"/>
                      <a:pt x="2581369" y="2296800"/>
                    </a:cubicBezTo>
                    <a:cubicBezTo>
                      <a:pt x="2632138" y="2379001"/>
                      <a:pt x="2679763" y="2463107"/>
                      <a:pt x="2731293" y="2544736"/>
                    </a:cubicBezTo>
                    <a:cubicBezTo>
                      <a:pt x="2751772" y="2577216"/>
                      <a:pt x="2754248" y="2601219"/>
                      <a:pt x="2723292" y="2628080"/>
                    </a:cubicBezTo>
                    <a:cubicBezTo>
                      <a:pt x="2690050" y="2656845"/>
                      <a:pt x="2658808" y="2688183"/>
                      <a:pt x="2628804" y="2720472"/>
                    </a:cubicBezTo>
                    <a:cubicBezTo>
                      <a:pt x="2605848" y="2745142"/>
                      <a:pt x="2584989" y="2744856"/>
                      <a:pt x="2557462" y="2727902"/>
                    </a:cubicBezTo>
                    <a:cubicBezTo>
                      <a:pt x="2476689" y="2678086"/>
                      <a:pt x="2393632" y="2631985"/>
                      <a:pt x="2313622" y="2581026"/>
                    </a:cubicBezTo>
                    <a:cubicBezTo>
                      <a:pt x="2274379" y="2556071"/>
                      <a:pt x="2241232" y="2555023"/>
                      <a:pt x="2200846" y="2578454"/>
                    </a:cubicBezTo>
                    <a:cubicBezTo>
                      <a:pt x="2038349" y="2672657"/>
                      <a:pt x="2058542" y="2635700"/>
                      <a:pt x="2067591" y="2820104"/>
                    </a:cubicBezTo>
                    <a:cubicBezTo>
                      <a:pt x="2070639" y="2882683"/>
                      <a:pt x="2068353" y="2945548"/>
                      <a:pt x="2069591" y="3008222"/>
                    </a:cubicBezTo>
                    <a:cubicBezTo>
                      <a:pt x="2070162" y="3038512"/>
                      <a:pt x="2057685" y="3054704"/>
                      <a:pt x="2027681" y="3061848"/>
                    </a:cubicBezTo>
                    <a:cubicBezTo>
                      <a:pt x="1984914" y="3071945"/>
                      <a:pt x="1942051" y="3083184"/>
                      <a:pt x="1900713" y="3097948"/>
                    </a:cubicBezTo>
                    <a:cubicBezTo>
                      <a:pt x="1865185" y="3110616"/>
                      <a:pt x="1846135" y="3102425"/>
                      <a:pt x="1828323" y="3068325"/>
                    </a:cubicBezTo>
                    <a:cubicBezTo>
                      <a:pt x="1782031" y="2979743"/>
                      <a:pt x="1730311" y="2894018"/>
                      <a:pt x="1683162" y="2805816"/>
                    </a:cubicBezTo>
                    <a:cubicBezTo>
                      <a:pt x="1665445" y="2772574"/>
                      <a:pt x="1640680" y="2759525"/>
                      <a:pt x="1605247" y="2761430"/>
                    </a:cubicBezTo>
                    <a:cubicBezTo>
                      <a:pt x="1588293" y="2762287"/>
                      <a:pt x="1570671" y="2766668"/>
                      <a:pt x="1554574" y="2763239"/>
                    </a:cubicBezTo>
                    <a:cubicBezTo>
                      <a:pt x="1463611" y="2743808"/>
                      <a:pt x="1412175" y="2784194"/>
                      <a:pt x="1378076" y="2866300"/>
                    </a:cubicBezTo>
                    <a:cubicBezTo>
                      <a:pt x="1351501" y="2930117"/>
                      <a:pt x="1311401" y="2988220"/>
                      <a:pt x="1282064" y="3051085"/>
                    </a:cubicBezTo>
                    <a:cubicBezTo>
                      <a:pt x="1260252" y="3097758"/>
                      <a:pt x="1232915" y="3114331"/>
                      <a:pt x="1183290" y="3093471"/>
                    </a:cubicBezTo>
                    <a:cubicBezTo>
                      <a:pt x="1153857" y="3081184"/>
                      <a:pt x="1121949" y="3073374"/>
                      <a:pt x="1090516" y="3067277"/>
                    </a:cubicBezTo>
                    <a:cubicBezTo>
                      <a:pt x="1050607" y="3059562"/>
                      <a:pt x="1033938" y="3040036"/>
                      <a:pt x="1035271" y="2997650"/>
                    </a:cubicBezTo>
                    <a:cubicBezTo>
                      <a:pt x="1038034" y="2906210"/>
                      <a:pt x="1034700" y="2814484"/>
                      <a:pt x="1036890" y="2723044"/>
                    </a:cubicBezTo>
                    <a:cubicBezTo>
                      <a:pt x="1038034" y="2675324"/>
                      <a:pt x="1021936" y="2643891"/>
                      <a:pt x="978597" y="2620745"/>
                    </a:cubicBezTo>
                    <a:cubicBezTo>
                      <a:pt x="819911" y="2536163"/>
                      <a:pt x="880395" y="2530067"/>
                      <a:pt x="713040" y="2625317"/>
                    </a:cubicBezTo>
                    <a:cubicBezTo>
                      <a:pt x="655605" y="2657988"/>
                      <a:pt x="600360" y="2694564"/>
                      <a:pt x="541876" y="2725139"/>
                    </a:cubicBezTo>
                    <a:cubicBezTo>
                      <a:pt x="527303" y="2732759"/>
                      <a:pt x="498156" y="2731235"/>
                      <a:pt x="486060" y="2721329"/>
                    </a:cubicBezTo>
                    <a:cubicBezTo>
                      <a:pt x="446912" y="2689230"/>
                      <a:pt x="409764" y="2653607"/>
                      <a:pt x="378046" y="2614268"/>
                    </a:cubicBezTo>
                    <a:cubicBezTo>
                      <a:pt x="367664" y="2601410"/>
                      <a:pt x="368807" y="2569025"/>
                      <a:pt x="377760" y="2552832"/>
                    </a:cubicBezTo>
                    <a:cubicBezTo>
                      <a:pt x="423671" y="2469869"/>
                      <a:pt x="472725" y="2388526"/>
                      <a:pt x="523017" y="2308135"/>
                    </a:cubicBezTo>
                    <a:cubicBezTo>
                      <a:pt x="548544" y="2267368"/>
                      <a:pt x="540162" y="2234983"/>
                      <a:pt x="523683" y="2190787"/>
                    </a:cubicBezTo>
                    <a:cubicBezTo>
                      <a:pt x="478154" y="2068867"/>
                      <a:pt x="391572" y="2043435"/>
                      <a:pt x="275652" y="2057532"/>
                    </a:cubicBezTo>
                    <a:cubicBezTo>
                      <a:pt x="217074" y="2064676"/>
                      <a:pt x="157161" y="2060485"/>
                      <a:pt x="97916" y="2062104"/>
                    </a:cubicBezTo>
                    <a:cubicBezTo>
                      <a:pt x="64769" y="2063057"/>
                      <a:pt x="46576" y="2051055"/>
                      <a:pt x="36384" y="2016289"/>
                    </a:cubicBezTo>
                    <a:cubicBezTo>
                      <a:pt x="-11907" y="1850744"/>
                      <a:pt x="-12860" y="1851316"/>
                      <a:pt x="140112" y="1769782"/>
                    </a:cubicBezTo>
                    <a:cubicBezTo>
                      <a:pt x="193928" y="1741112"/>
                      <a:pt x="248982" y="1713680"/>
                      <a:pt x="298608" y="1678818"/>
                    </a:cubicBezTo>
                    <a:cubicBezTo>
                      <a:pt x="319848" y="1663864"/>
                      <a:pt x="340899" y="1631860"/>
                      <a:pt x="341661" y="1607000"/>
                    </a:cubicBezTo>
                    <a:cubicBezTo>
                      <a:pt x="347661" y="1398497"/>
                      <a:pt x="351757" y="1448313"/>
                      <a:pt x="171639" y="1342109"/>
                    </a:cubicBezTo>
                    <a:cubicBezTo>
                      <a:pt x="126491" y="1315439"/>
                      <a:pt x="79533" y="1291722"/>
                      <a:pt x="32670" y="1268100"/>
                    </a:cubicBezTo>
                    <a:cubicBezTo>
                      <a:pt x="951" y="1252098"/>
                      <a:pt x="-5526" y="1228190"/>
                      <a:pt x="4095" y="1196377"/>
                    </a:cubicBezTo>
                    <a:cubicBezTo>
                      <a:pt x="14382" y="1162373"/>
                      <a:pt x="27907" y="1128559"/>
                      <a:pt x="32670" y="1093697"/>
                    </a:cubicBezTo>
                    <a:cubicBezTo>
                      <a:pt x="39432" y="1043405"/>
                      <a:pt x="66102" y="1031499"/>
                      <a:pt x="112489" y="1033499"/>
                    </a:cubicBezTo>
                    <a:cubicBezTo>
                      <a:pt x="198786" y="1037214"/>
                      <a:pt x="285463" y="1034071"/>
                      <a:pt x="371760" y="1038071"/>
                    </a:cubicBezTo>
                    <a:cubicBezTo>
                      <a:pt x="419385" y="1040262"/>
                      <a:pt x="450436" y="1027118"/>
                      <a:pt x="474630" y="983303"/>
                    </a:cubicBezTo>
                    <a:cubicBezTo>
                      <a:pt x="570451" y="810043"/>
                      <a:pt x="572832" y="876146"/>
                      <a:pt x="473201" y="701553"/>
                    </a:cubicBezTo>
                    <a:cubicBezTo>
                      <a:pt x="436149" y="637259"/>
                      <a:pt x="397668" y="573728"/>
                      <a:pt x="356520" y="503909"/>
                    </a:cubicBezTo>
                    <a:close/>
                    <a:moveTo>
                      <a:pt x="1549812" y="2440533"/>
                    </a:moveTo>
                    <a:cubicBezTo>
                      <a:pt x="2013965" y="2459106"/>
                      <a:pt x="2452305" y="2068391"/>
                      <a:pt x="2455925" y="1559470"/>
                    </a:cubicBezTo>
                    <a:cubicBezTo>
                      <a:pt x="2459545" y="1064075"/>
                      <a:pt x="2046826" y="656119"/>
                      <a:pt x="1569814" y="653261"/>
                    </a:cubicBezTo>
                    <a:cubicBezTo>
                      <a:pt x="1048320" y="650213"/>
                      <a:pt x="661796" y="1062551"/>
                      <a:pt x="657605" y="1544230"/>
                    </a:cubicBezTo>
                    <a:cubicBezTo>
                      <a:pt x="653319" y="2043149"/>
                      <a:pt x="1052035" y="2440151"/>
                      <a:pt x="1549812" y="2440533"/>
                    </a:cubicBezTo>
                    <a:close/>
                  </a:path>
                </a:pathLst>
              </a:custGeom>
              <a:solidFill>
                <a:srgbClr val="FFC000"/>
              </a:solidFill>
              <a:ln w="9525"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2000" b="1" i="0" u="none" strike="noStrike" kern="0" cap="none" spc="0" normalizeH="0" baseline="0" noProof="0" dirty="0">
                  <a:ln>
                    <a:noFill/>
                  </a:ln>
                  <a:solidFill>
                    <a:prstClr val="black"/>
                  </a:solidFill>
                  <a:effectLst/>
                  <a:uLnTx/>
                  <a:uFillTx/>
                  <a:latin typeface="Microsoft YaHei" panose="020B0503020204020204" pitchFamily="34" charset="-122"/>
                  <a:ea typeface="Microsoft YaHei" panose="020B0503020204020204" pitchFamily="34" charset="-122"/>
                </a:endParaRPr>
              </a:p>
            </p:txBody>
          </p:sp>
          <p:sp>
            <p:nvSpPr>
              <p:cNvPr id="18" name="iṧḻïḑê">
                <a:extLst>
                  <a:ext uri="{FF2B5EF4-FFF2-40B4-BE49-F238E27FC236}">
                    <a16:creationId xmlns:a16="http://schemas.microsoft.com/office/drawing/2014/main" id="{78A1B85F-828E-80FE-87CC-1A1172D588BD}"/>
                  </a:ext>
                </a:extLst>
              </p:cNvPr>
              <p:cNvSpPr/>
              <p:nvPr/>
            </p:nvSpPr>
            <p:spPr>
              <a:xfrm>
                <a:off x="1465206" y="2253125"/>
                <a:ext cx="1095838" cy="1095838"/>
              </a:xfrm>
              <a:prstGeom prst="ellipse">
                <a:avLst/>
              </a:prstGeom>
              <a:solidFill>
                <a:srgbClr val="FFC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2000" b="1" i="0" u="none" strike="noStrike" kern="0" cap="none" spc="0" normalizeH="0" baseline="0" noProof="0" dirty="0">
                    <a:ln>
                      <a:noFill/>
                    </a:ln>
                    <a:solidFill>
                      <a:prstClr val="white"/>
                    </a:solidFill>
                    <a:effectLst/>
                    <a:uLnTx/>
                    <a:uFillTx/>
                    <a:latin typeface="Microsoft YaHei" panose="020B0503020204020204" pitchFamily="34" charset="-122"/>
                    <a:ea typeface="Microsoft YaHei" panose="020B0503020204020204" pitchFamily="34" charset="-122"/>
                  </a:rPr>
                  <a:t>B</a:t>
                </a:r>
                <a:endParaRPr kumimoji="0" lang="zh-CN" altLang="en-US" sz="2000" b="1" i="0" u="none" strike="noStrike" kern="0" cap="none" spc="0" normalizeH="0" baseline="0" noProof="0" dirty="0">
                  <a:ln>
                    <a:noFill/>
                  </a:ln>
                  <a:solidFill>
                    <a:prstClr val="white"/>
                  </a:solidFill>
                  <a:effectLst/>
                  <a:uLnTx/>
                  <a:uFillTx/>
                  <a:latin typeface="Microsoft YaHei" panose="020B0503020204020204" pitchFamily="34" charset="-122"/>
                  <a:ea typeface="Microsoft YaHei" panose="020B0503020204020204" pitchFamily="34" charset="-122"/>
                </a:endParaRPr>
              </a:p>
            </p:txBody>
          </p:sp>
        </p:grpSp>
        <p:sp>
          <p:nvSpPr>
            <p:cNvPr id="16" name="矩形 47">
              <a:extLst>
                <a:ext uri="{FF2B5EF4-FFF2-40B4-BE49-F238E27FC236}">
                  <a16:creationId xmlns:a16="http://schemas.microsoft.com/office/drawing/2014/main" id="{70E95850-3CB7-7EA9-93C5-3BF044EBD065}"/>
                </a:ext>
              </a:extLst>
            </p:cNvPr>
            <p:cNvSpPr>
              <a:spLocks noChangeArrowheads="1"/>
            </p:cNvSpPr>
            <p:nvPr/>
          </p:nvSpPr>
          <p:spPr bwMode="auto">
            <a:xfrm>
              <a:off x="1754812" y="1986051"/>
              <a:ext cx="9662794" cy="328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charset="-122"/>
                  <a:ea typeface="微软雅黑" panose="020B050302020402020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charset="-122"/>
                  <a:ea typeface="微软雅黑" panose="020B050302020402020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charset="-122"/>
                  <a:ea typeface="微软雅黑" panose="020B050302020402020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9pPr>
            </a:lstStyle>
            <a:p>
              <a:pPr lvl="0">
                <a:lnSpc>
                  <a:spcPct val="120000"/>
                </a:lnSpc>
                <a:spcBef>
                  <a:spcPts val="0"/>
                </a:spcBef>
                <a:buNone/>
                <a:defRPr/>
              </a:pP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一项临床观察 </a:t>
              </a:r>
              <a:r>
                <a:rPr lang="en-US"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24 </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周的多中心、随机、双盲对照研究提示，利斯的明改善中重度</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AD </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精神症状效果优于多奈哌齐。</a:t>
              </a:r>
              <a:r>
                <a:rPr lang="en-US" altLang="zh-CN" sz="1400" kern="0" baseline="3000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[2]</a:t>
              </a:r>
              <a:endParaRPr lang="zh-CN" altLang="en-US" sz="1400" kern="0" baseline="30000" dirty="0">
                <a:latin typeface="Microsoft YaHei" panose="020B0503020204020204" pitchFamily="34" charset="-122"/>
                <a:ea typeface="Microsoft YaHei" panose="020B0503020204020204" pitchFamily="34" charset="-122"/>
                <a:cs typeface="+mn-ea"/>
                <a:sym typeface="思源黑体 CN Bold" panose="020B0800000000000000" pitchFamily="34" charset="-122"/>
              </a:endParaRPr>
            </a:p>
          </p:txBody>
        </p:sp>
      </p:grpSp>
      <p:grpSp>
        <p:nvGrpSpPr>
          <p:cNvPr id="19" name="组合 18">
            <a:extLst>
              <a:ext uri="{FF2B5EF4-FFF2-40B4-BE49-F238E27FC236}">
                <a16:creationId xmlns:a16="http://schemas.microsoft.com/office/drawing/2014/main" id="{9EA00B7F-0F3B-C91E-44D0-C1942F42D33C}"/>
              </a:ext>
            </a:extLst>
          </p:cNvPr>
          <p:cNvGrpSpPr/>
          <p:nvPr/>
        </p:nvGrpSpPr>
        <p:grpSpPr>
          <a:xfrm>
            <a:off x="774394" y="3510457"/>
            <a:ext cx="10776630" cy="845993"/>
            <a:chOff x="774394" y="1727518"/>
            <a:chExt cx="10776630" cy="845993"/>
          </a:xfrm>
        </p:grpSpPr>
        <p:grpSp>
          <p:nvGrpSpPr>
            <p:cNvPr id="20" name="组合 19">
              <a:extLst>
                <a:ext uri="{FF2B5EF4-FFF2-40B4-BE49-F238E27FC236}">
                  <a16:creationId xmlns:a16="http://schemas.microsoft.com/office/drawing/2014/main" id="{C5E177A4-D1E2-B116-4A20-E2963CF0C7A2}"/>
                </a:ext>
              </a:extLst>
            </p:cNvPr>
            <p:cNvGrpSpPr/>
            <p:nvPr/>
          </p:nvGrpSpPr>
          <p:grpSpPr>
            <a:xfrm>
              <a:off x="774394" y="1765301"/>
              <a:ext cx="772024" cy="770430"/>
              <a:chOff x="822347" y="1612725"/>
              <a:chExt cx="2381556" cy="2376639"/>
            </a:xfrm>
          </p:grpSpPr>
          <p:sp>
            <p:nvSpPr>
              <p:cNvPr id="22" name="îśḷîḑé">
                <a:extLst>
                  <a:ext uri="{FF2B5EF4-FFF2-40B4-BE49-F238E27FC236}">
                    <a16:creationId xmlns:a16="http://schemas.microsoft.com/office/drawing/2014/main" id="{25F0E8F1-FD48-0E91-4676-7837F928774A}"/>
                  </a:ext>
                </a:extLst>
              </p:cNvPr>
              <p:cNvSpPr/>
              <p:nvPr/>
            </p:nvSpPr>
            <p:spPr>
              <a:xfrm>
                <a:off x="822347" y="1612725"/>
                <a:ext cx="2381556" cy="2376639"/>
              </a:xfrm>
              <a:custGeom>
                <a:avLst/>
                <a:gdLst>
                  <a:gd name="connsiteX0" fmla="*/ 356520 w 3110005"/>
                  <a:gd name="connsiteY0" fmla="*/ 503909 h 3103583"/>
                  <a:gd name="connsiteX1" fmla="*/ 492918 w 3110005"/>
                  <a:gd name="connsiteY1" fmla="*/ 374750 h 3103583"/>
                  <a:gd name="connsiteX2" fmla="*/ 545686 w 3110005"/>
                  <a:gd name="connsiteY2" fmla="*/ 377132 h 3103583"/>
                  <a:gd name="connsiteX3" fmla="*/ 785145 w 3110005"/>
                  <a:gd name="connsiteY3" fmla="*/ 521150 h 3103583"/>
                  <a:gd name="connsiteX4" fmla="*/ 911256 w 3110005"/>
                  <a:gd name="connsiteY4" fmla="*/ 521721 h 3103583"/>
                  <a:gd name="connsiteX5" fmla="*/ 1043082 w 3110005"/>
                  <a:gd name="connsiteY5" fmla="*/ 281691 h 3103583"/>
                  <a:gd name="connsiteX6" fmla="*/ 1042605 w 3110005"/>
                  <a:gd name="connsiteY6" fmla="*/ 103669 h 3103583"/>
                  <a:gd name="connsiteX7" fmla="*/ 1100994 w 3110005"/>
                  <a:gd name="connsiteY7" fmla="*/ 32136 h 3103583"/>
                  <a:gd name="connsiteX8" fmla="*/ 1160239 w 3110005"/>
                  <a:gd name="connsiteY8" fmla="*/ 17753 h 3103583"/>
                  <a:gd name="connsiteX9" fmla="*/ 1288827 w 3110005"/>
                  <a:gd name="connsiteY9" fmla="*/ 71474 h 3103583"/>
                  <a:gd name="connsiteX10" fmla="*/ 1398936 w 3110005"/>
                  <a:gd name="connsiteY10" fmla="*/ 277691 h 3103583"/>
                  <a:gd name="connsiteX11" fmla="*/ 1504663 w 3110005"/>
                  <a:gd name="connsiteY11" fmla="*/ 343508 h 3103583"/>
                  <a:gd name="connsiteX12" fmla="*/ 1734597 w 3110005"/>
                  <a:gd name="connsiteY12" fmla="*/ 212254 h 3103583"/>
                  <a:gd name="connsiteX13" fmla="*/ 1833181 w 3110005"/>
                  <a:gd name="connsiteY13" fmla="*/ 28993 h 3103583"/>
                  <a:gd name="connsiteX14" fmla="*/ 1896045 w 3110005"/>
                  <a:gd name="connsiteY14" fmla="*/ 3466 h 3103583"/>
                  <a:gd name="connsiteX15" fmla="*/ 2018537 w 3110005"/>
                  <a:gd name="connsiteY15" fmla="*/ 36803 h 3103583"/>
                  <a:gd name="connsiteX16" fmla="*/ 2063209 w 3110005"/>
                  <a:gd name="connsiteY16" fmla="*/ 92334 h 3103583"/>
                  <a:gd name="connsiteX17" fmla="*/ 2060733 w 3110005"/>
                  <a:gd name="connsiteY17" fmla="*/ 366940 h 3103583"/>
                  <a:gd name="connsiteX18" fmla="*/ 2127122 w 3110005"/>
                  <a:gd name="connsiteY18" fmla="*/ 482002 h 3103583"/>
                  <a:gd name="connsiteX19" fmla="*/ 2379630 w 3110005"/>
                  <a:gd name="connsiteY19" fmla="*/ 480383 h 3103583"/>
                  <a:gd name="connsiteX20" fmla="*/ 2558986 w 3110005"/>
                  <a:gd name="connsiteY20" fmla="*/ 374179 h 3103583"/>
                  <a:gd name="connsiteX21" fmla="*/ 2626042 w 3110005"/>
                  <a:gd name="connsiteY21" fmla="*/ 378370 h 3103583"/>
                  <a:gd name="connsiteX22" fmla="*/ 2728816 w 3110005"/>
                  <a:gd name="connsiteY22" fmla="*/ 476858 h 3103583"/>
                  <a:gd name="connsiteX23" fmla="*/ 2735293 w 3110005"/>
                  <a:gd name="connsiteY23" fmla="*/ 539247 h 3103583"/>
                  <a:gd name="connsiteX24" fmla="*/ 2586322 w 3110005"/>
                  <a:gd name="connsiteY24" fmla="*/ 787659 h 3103583"/>
                  <a:gd name="connsiteX25" fmla="*/ 2586418 w 3110005"/>
                  <a:gd name="connsiteY25" fmla="*/ 904912 h 3103583"/>
                  <a:gd name="connsiteX26" fmla="*/ 2821113 w 3110005"/>
                  <a:gd name="connsiteY26" fmla="*/ 1034071 h 3103583"/>
                  <a:gd name="connsiteX27" fmla="*/ 3009042 w 3110005"/>
                  <a:gd name="connsiteY27" fmla="*/ 1027022 h 3103583"/>
                  <a:gd name="connsiteX28" fmla="*/ 3070288 w 3110005"/>
                  <a:gd name="connsiteY28" fmla="*/ 1073123 h 3103583"/>
                  <a:gd name="connsiteX29" fmla="*/ 3102101 w 3110005"/>
                  <a:gd name="connsiteY29" fmla="*/ 1185614 h 3103583"/>
                  <a:gd name="connsiteX30" fmla="*/ 3062477 w 3110005"/>
                  <a:gd name="connsiteY30" fmla="*/ 1279435 h 3103583"/>
                  <a:gd name="connsiteX31" fmla="*/ 2816351 w 3110005"/>
                  <a:gd name="connsiteY31" fmla="*/ 1411832 h 3103583"/>
                  <a:gd name="connsiteX32" fmla="*/ 2763583 w 3110005"/>
                  <a:gd name="connsiteY32" fmla="*/ 1501653 h 3103583"/>
                  <a:gd name="connsiteX33" fmla="*/ 2894647 w 3110005"/>
                  <a:gd name="connsiteY33" fmla="*/ 1730444 h 3103583"/>
                  <a:gd name="connsiteX34" fmla="*/ 3074764 w 3110005"/>
                  <a:gd name="connsiteY34" fmla="*/ 1823979 h 3103583"/>
                  <a:gd name="connsiteX35" fmla="*/ 3106102 w 3110005"/>
                  <a:gd name="connsiteY35" fmla="*/ 1893416 h 3103583"/>
                  <a:gd name="connsiteX36" fmla="*/ 3072573 w 3110005"/>
                  <a:gd name="connsiteY36" fmla="*/ 2016003 h 3103583"/>
                  <a:gd name="connsiteX37" fmla="*/ 3008756 w 3110005"/>
                  <a:gd name="connsiteY37" fmla="*/ 2066962 h 3103583"/>
                  <a:gd name="connsiteX38" fmla="*/ 2729293 w 3110005"/>
                  <a:gd name="connsiteY38" fmla="*/ 2061723 h 3103583"/>
                  <a:gd name="connsiteX39" fmla="*/ 2637186 w 3110005"/>
                  <a:gd name="connsiteY39" fmla="*/ 2111253 h 3103583"/>
                  <a:gd name="connsiteX40" fmla="*/ 2578797 w 3110005"/>
                  <a:gd name="connsiteY40" fmla="*/ 2206408 h 3103583"/>
                  <a:gd name="connsiteX41" fmla="*/ 2581369 w 3110005"/>
                  <a:gd name="connsiteY41" fmla="*/ 2296800 h 3103583"/>
                  <a:gd name="connsiteX42" fmla="*/ 2731293 w 3110005"/>
                  <a:gd name="connsiteY42" fmla="*/ 2544736 h 3103583"/>
                  <a:gd name="connsiteX43" fmla="*/ 2723292 w 3110005"/>
                  <a:gd name="connsiteY43" fmla="*/ 2628080 h 3103583"/>
                  <a:gd name="connsiteX44" fmla="*/ 2628804 w 3110005"/>
                  <a:gd name="connsiteY44" fmla="*/ 2720472 h 3103583"/>
                  <a:gd name="connsiteX45" fmla="*/ 2557462 w 3110005"/>
                  <a:gd name="connsiteY45" fmla="*/ 2727902 h 3103583"/>
                  <a:gd name="connsiteX46" fmla="*/ 2313622 w 3110005"/>
                  <a:gd name="connsiteY46" fmla="*/ 2581026 h 3103583"/>
                  <a:gd name="connsiteX47" fmla="*/ 2200846 w 3110005"/>
                  <a:gd name="connsiteY47" fmla="*/ 2578454 h 3103583"/>
                  <a:gd name="connsiteX48" fmla="*/ 2067591 w 3110005"/>
                  <a:gd name="connsiteY48" fmla="*/ 2820104 h 3103583"/>
                  <a:gd name="connsiteX49" fmla="*/ 2069591 w 3110005"/>
                  <a:gd name="connsiteY49" fmla="*/ 3008222 h 3103583"/>
                  <a:gd name="connsiteX50" fmla="*/ 2027681 w 3110005"/>
                  <a:gd name="connsiteY50" fmla="*/ 3061848 h 3103583"/>
                  <a:gd name="connsiteX51" fmla="*/ 1900713 w 3110005"/>
                  <a:gd name="connsiteY51" fmla="*/ 3097948 h 3103583"/>
                  <a:gd name="connsiteX52" fmla="*/ 1828323 w 3110005"/>
                  <a:gd name="connsiteY52" fmla="*/ 3068325 h 3103583"/>
                  <a:gd name="connsiteX53" fmla="*/ 1683162 w 3110005"/>
                  <a:gd name="connsiteY53" fmla="*/ 2805816 h 3103583"/>
                  <a:gd name="connsiteX54" fmla="*/ 1605247 w 3110005"/>
                  <a:gd name="connsiteY54" fmla="*/ 2761430 h 3103583"/>
                  <a:gd name="connsiteX55" fmla="*/ 1554574 w 3110005"/>
                  <a:gd name="connsiteY55" fmla="*/ 2763239 h 3103583"/>
                  <a:gd name="connsiteX56" fmla="*/ 1378076 w 3110005"/>
                  <a:gd name="connsiteY56" fmla="*/ 2866300 h 3103583"/>
                  <a:gd name="connsiteX57" fmla="*/ 1282064 w 3110005"/>
                  <a:gd name="connsiteY57" fmla="*/ 3051085 h 3103583"/>
                  <a:gd name="connsiteX58" fmla="*/ 1183290 w 3110005"/>
                  <a:gd name="connsiteY58" fmla="*/ 3093471 h 3103583"/>
                  <a:gd name="connsiteX59" fmla="*/ 1090516 w 3110005"/>
                  <a:gd name="connsiteY59" fmla="*/ 3067277 h 3103583"/>
                  <a:gd name="connsiteX60" fmla="*/ 1035271 w 3110005"/>
                  <a:gd name="connsiteY60" fmla="*/ 2997650 h 3103583"/>
                  <a:gd name="connsiteX61" fmla="*/ 1036890 w 3110005"/>
                  <a:gd name="connsiteY61" fmla="*/ 2723044 h 3103583"/>
                  <a:gd name="connsiteX62" fmla="*/ 978597 w 3110005"/>
                  <a:gd name="connsiteY62" fmla="*/ 2620745 h 3103583"/>
                  <a:gd name="connsiteX63" fmla="*/ 713040 w 3110005"/>
                  <a:gd name="connsiteY63" fmla="*/ 2625317 h 3103583"/>
                  <a:gd name="connsiteX64" fmla="*/ 541876 w 3110005"/>
                  <a:gd name="connsiteY64" fmla="*/ 2725139 h 3103583"/>
                  <a:gd name="connsiteX65" fmla="*/ 486060 w 3110005"/>
                  <a:gd name="connsiteY65" fmla="*/ 2721329 h 3103583"/>
                  <a:gd name="connsiteX66" fmla="*/ 378046 w 3110005"/>
                  <a:gd name="connsiteY66" fmla="*/ 2614268 h 3103583"/>
                  <a:gd name="connsiteX67" fmla="*/ 377760 w 3110005"/>
                  <a:gd name="connsiteY67" fmla="*/ 2552832 h 3103583"/>
                  <a:gd name="connsiteX68" fmla="*/ 523017 w 3110005"/>
                  <a:gd name="connsiteY68" fmla="*/ 2308135 h 3103583"/>
                  <a:gd name="connsiteX69" fmla="*/ 523683 w 3110005"/>
                  <a:gd name="connsiteY69" fmla="*/ 2190787 h 3103583"/>
                  <a:gd name="connsiteX70" fmla="*/ 275652 w 3110005"/>
                  <a:gd name="connsiteY70" fmla="*/ 2057532 h 3103583"/>
                  <a:gd name="connsiteX71" fmla="*/ 97916 w 3110005"/>
                  <a:gd name="connsiteY71" fmla="*/ 2062104 h 3103583"/>
                  <a:gd name="connsiteX72" fmla="*/ 36384 w 3110005"/>
                  <a:gd name="connsiteY72" fmla="*/ 2016289 h 3103583"/>
                  <a:gd name="connsiteX73" fmla="*/ 140112 w 3110005"/>
                  <a:gd name="connsiteY73" fmla="*/ 1769782 h 3103583"/>
                  <a:gd name="connsiteX74" fmla="*/ 298608 w 3110005"/>
                  <a:gd name="connsiteY74" fmla="*/ 1678818 h 3103583"/>
                  <a:gd name="connsiteX75" fmla="*/ 341661 w 3110005"/>
                  <a:gd name="connsiteY75" fmla="*/ 1607000 h 3103583"/>
                  <a:gd name="connsiteX76" fmla="*/ 171639 w 3110005"/>
                  <a:gd name="connsiteY76" fmla="*/ 1342109 h 3103583"/>
                  <a:gd name="connsiteX77" fmla="*/ 32670 w 3110005"/>
                  <a:gd name="connsiteY77" fmla="*/ 1268100 h 3103583"/>
                  <a:gd name="connsiteX78" fmla="*/ 4095 w 3110005"/>
                  <a:gd name="connsiteY78" fmla="*/ 1196377 h 3103583"/>
                  <a:gd name="connsiteX79" fmla="*/ 32670 w 3110005"/>
                  <a:gd name="connsiteY79" fmla="*/ 1093697 h 3103583"/>
                  <a:gd name="connsiteX80" fmla="*/ 112489 w 3110005"/>
                  <a:gd name="connsiteY80" fmla="*/ 1033499 h 3103583"/>
                  <a:gd name="connsiteX81" fmla="*/ 371760 w 3110005"/>
                  <a:gd name="connsiteY81" fmla="*/ 1038071 h 3103583"/>
                  <a:gd name="connsiteX82" fmla="*/ 474630 w 3110005"/>
                  <a:gd name="connsiteY82" fmla="*/ 983303 h 3103583"/>
                  <a:gd name="connsiteX83" fmla="*/ 473201 w 3110005"/>
                  <a:gd name="connsiteY83" fmla="*/ 701553 h 3103583"/>
                  <a:gd name="connsiteX84" fmla="*/ 356520 w 3110005"/>
                  <a:gd name="connsiteY84" fmla="*/ 503909 h 3103583"/>
                  <a:gd name="connsiteX85" fmla="*/ 1549812 w 3110005"/>
                  <a:gd name="connsiteY85" fmla="*/ 2440533 h 3103583"/>
                  <a:gd name="connsiteX86" fmla="*/ 2455925 w 3110005"/>
                  <a:gd name="connsiteY86" fmla="*/ 1559470 h 3103583"/>
                  <a:gd name="connsiteX87" fmla="*/ 1569814 w 3110005"/>
                  <a:gd name="connsiteY87" fmla="*/ 653261 h 3103583"/>
                  <a:gd name="connsiteX88" fmla="*/ 657605 w 3110005"/>
                  <a:gd name="connsiteY88" fmla="*/ 1544230 h 3103583"/>
                  <a:gd name="connsiteX89" fmla="*/ 1549812 w 3110005"/>
                  <a:gd name="connsiteY89" fmla="*/ 2440533 h 310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3110005" h="3103583">
                    <a:moveTo>
                      <a:pt x="356520" y="503909"/>
                    </a:moveTo>
                    <a:cubicBezTo>
                      <a:pt x="401859" y="460094"/>
                      <a:pt x="445388" y="415041"/>
                      <a:pt x="492918" y="374750"/>
                    </a:cubicBezTo>
                    <a:cubicBezTo>
                      <a:pt x="503014" y="366178"/>
                      <a:pt x="531589" y="369131"/>
                      <a:pt x="545686" y="377132"/>
                    </a:cubicBezTo>
                    <a:cubicBezTo>
                      <a:pt x="626649" y="423137"/>
                      <a:pt x="707421" y="469905"/>
                      <a:pt x="785145" y="521150"/>
                    </a:cubicBezTo>
                    <a:cubicBezTo>
                      <a:pt x="829817" y="550582"/>
                      <a:pt x="866488" y="549439"/>
                      <a:pt x="911256" y="521721"/>
                    </a:cubicBezTo>
                    <a:cubicBezTo>
                      <a:pt x="1041082" y="441330"/>
                      <a:pt x="1045177" y="477906"/>
                      <a:pt x="1043082" y="281691"/>
                    </a:cubicBezTo>
                    <a:cubicBezTo>
                      <a:pt x="1042415" y="222350"/>
                      <a:pt x="1045558" y="162914"/>
                      <a:pt x="1042605" y="103669"/>
                    </a:cubicBezTo>
                    <a:cubicBezTo>
                      <a:pt x="1040415" y="59187"/>
                      <a:pt x="1057941" y="37661"/>
                      <a:pt x="1100994" y="32136"/>
                    </a:cubicBezTo>
                    <a:cubicBezTo>
                      <a:pt x="1120996" y="29564"/>
                      <a:pt x="1140713" y="23373"/>
                      <a:pt x="1160239" y="17753"/>
                    </a:cubicBezTo>
                    <a:cubicBezTo>
                      <a:pt x="1247679" y="-7488"/>
                      <a:pt x="1247298" y="-7393"/>
                      <a:pt x="1288827" y="71474"/>
                    </a:cubicBezTo>
                    <a:cubicBezTo>
                      <a:pt x="1325117" y="140435"/>
                      <a:pt x="1362645" y="208825"/>
                      <a:pt x="1398936" y="277691"/>
                    </a:cubicBezTo>
                    <a:cubicBezTo>
                      <a:pt x="1421605" y="320648"/>
                      <a:pt x="1455610" y="337698"/>
                      <a:pt x="1504663" y="343508"/>
                    </a:cubicBezTo>
                    <a:cubicBezTo>
                      <a:pt x="1616391" y="356843"/>
                      <a:pt x="1692877" y="324268"/>
                      <a:pt x="1734597" y="212254"/>
                    </a:cubicBezTo>
                    <a:cubicBezTo>
                      <a:pt x="1758600" y="147865"/>
                      <a:pt x="1801177" y="90620"/>
                      <a:pt x="1833181" y="28993"/>
                    </a:cubicBezTo>
                    <a:cubicBezTo>
                      <a:pt x="1847944" y="513"/>
                      <a:pt x="1868042" y="-4630"/>
                      <a:pt x="1896045" y="3466"/>
                    </a:cubicBezTo>
                    <a:cubicBezTo>
                      <a:pt x="1936717" y="15182"/>
                      <a:pt x="1977103" y="28898"/>
                      <a:pt x="2018537" y="36803"/>
                    </a:cubicBezTo>
                    <a:cubicBezTo>
                      <a:pt x="2052065" y="43185"/>
                      <a:pt x="2063686" y="60044"/>
                      <a:pt x="2063209" y="92334"/>
                    </a:cubicBezTo>
                    <a:cubicBezTo>
                      <a:pt x="2061876" y="183869"/>
                      <a:pt x="2063876" y="275500"/>
                      <a:pt x="2060733" y="366940"/>
                    </a:cubicBezTo>
                    <a:cubicBezTo>
                      <a:pt x="2058828" y="421328"/>
                      <a:pt x="2080259" y="457427"/>
                      <a:pt x="2127122" y="482002"/>
                    </a:cubicBezTo>
                    <a:cubicBezTo>
                      <a:pt x="2286952" y="565727"/>
                      <a:pt x="2224087" y="567060"/>
                      <a:pt x="2379630" y="480383"/>
                    </a:cubicBezTo>
                    <a:cubicBezTo>
                      <a:pt x="2440304" y="446569"/>
                      <a:pt x="2500216" y="411136"/>
                      <a:pt x="2558986" y="374179"/>
                    </a:cubicBezTo>
                    <a:cubicBezTo>
                      <a:pt x="2584322" y="358272"/>
                      <a:pt x="2603944" y="355891"/>
                      <a:pt x="2626042" y="378370"/>
                    </a:cubicBezTo>
                    <a:cubicBezTo>
                      <a:pt x="2659379" y="412088"/>
                      <a:pt x="2693764" y="444854"/>
                      <a:pt x="2728816" y="476858"/>
                    </a:cubicBezTo>
                    <a:cubicBezTo>
                      <a:pt x="2750438" y="496575"/>
                      <a:pt x="2750057" y="515149"/>
                      <a:pt x="2735293" y="539247"/>
                    </a:cubicBezTo>
                    <a:cubicBezTo>
                      <a:pt x="2685001" y="621638"/>
                      <a:pt x="2637757" y="706030"/>
                      <a:pt x="2586322" y="787659"/>
                    </a:cubicBezTo>
                    <a:cubicBezTo>
                      <a:pt x="2560414" y="828807"/>
                      <a:pt x="2560224" y="863764"/>
                      <a:pt x="2586418" y="904912"/>
                    </a:cubicBezTo>
                    <a:cubicBezTo>
                      <a:pt x="2679667" y="1050930"/>
                      <a:pt x="2636614" y="1035309"/>
                      <a:pt x="2821113" y="1034071"/>
                    </a:cubicBezTo>
                    <a:cubicBezTo>
                      <a:pt x="2883788" y="1033690"/>
                      <a:pt x="2946367" y="1030070"/>
                      <a:pt x="3009042" y="1027022"/>
                    </a:cubicBezTo>
                    <a:cubicBezTo>
                      <a:pt x="3043046" y="1025403"/>
                      <a:pt x="3062763" y="1038262"/>
                      <a:pt x="3070288" y="1073123"/>
                    </a:cubicBezTo>
                    <a:cubicBezTo>
                      <a:pt x="3078479" y="1111128"/>
                      <a:pt x="3088671" y="1149038"/>
                      <a:pt x="3102101" y="1185614"/>
                    </a:cubicBezTo>
                    <a:cubicBezTo>
                      <a:pt x="3118770" y="1231048"/>
                      <a:pt x="3105149" y="1257813"/>
                      <a:pt x="3062477" y="1279435"/>
                    </a:cubicBezTo>
                    <a:cubicBezTo>
                      <a:pt x="2979419" y="1321535"/>
                      <a:pt x="2899123" y="1369065"/>
                      <a:pt x="2816351" y="1411832"/>
                    </a:cubicBezTo>
                    <a:cubicBezTo>
                      <a:pt x="2777965" y="1431644"/>
                      <a:pt x="2768726" y="1461077"/>
                      <a:pt x="2763583" y="1501653"/>
                    </a:cubicBezTo>
                    <a:cubicBezTo>
                      <a:pt x="2749581" y="1613000"/>
                      <a:pt x="2780823" y="1690343"/>
                      <a:pt x="2894647" y="1730444"/>
                    </a:cubicBezTo>
                    <a:cubicBezTo>
                      <a:pt x="2957797" y="1752732"/>
                      <a:pt x="3014185" y="1793785"/>
                      <a:pt x="3074764" y="1823979"/>
                    </a:cubicBezTo>
                    <a:cubicBezTo>
                      <a:pt x="3106197" y="1839600"/>
                      <a:pt x="3116484" y="1859793"/>
                      <a:pt x="3106102" y="1893416"/>
                    </a:cubicBezTo>
                    <a:cubicBezTo>
                      <a:pt x="3093529" y="1933802"/>
                      <a:pt x="3081527" y="1974665"/>
                      <a:pt x="3072573" y="2016003"/>
                    </a:cubicBezTo>
                    <a:cubicBezTo>
                      <a:pt x="3064763" y="2052103"/>
                      <a:pt x="3044761" y="2067724"/>
                      <a:pt x="3008756" y="2066962"/>
                    </a:cubicBezTo>
                    <a:cubicBezTo>
                      <a:pt x="2915602" y="2065057"/>
                      <a:pt x="2822352" y="2065533"/>
                      <a:pt x="2729293" y="2061723"/>
                    </a:cubicBezTo>
                    <a:cubicBezTo>
                      <a:pt x="2686621" y="2060009"/>
                      <a:pt x="2657950" y="2075534"/>
                      <a:pt x="2637186" y="2111253"/>
                    </a:cubicBezTo>
                    <a:cubicBezTo>
                      <a:pt x="2618422" y="2143448"/>
                      <a:pt x="2598419" y="2174785"/>
                      <a:pt x="2578797" y="2206408"/>
                    </a:cubicBezTo>
                    <a:cubicBezTo>
                      <a:pt x="2559843" y="2237174"/>
                      <a:pt x="2562319" y="2265939"/>
                      <a:pt x="2581369" y="2296800"/>
                    </a:cubicBezTo>
                    <a:cubicBezTo>
                      <a:pt x="2632138" y="2379001"/>
                      <a:pt x="2679763" y="2463107"/>
                      <a:pt x="2731293" y="2544736"/>
                    </a:cubicBezTo>
                    <a:cubicBezTo>
                      <a:pt x="2751772" y="2577216"/>
                      <a:pt x="2754248" y="2601219"/>
                      <a:pt x="2723292" y="2628080"/>
                    </a:cubicBezTo>
                    <a:cubicBezTo>
                      <a:pt x="2690050" y="2656845"/>
                      <a:pt x="2658808" y="2688183"/>
                      <a:pt x="2628804" y="2720472"/>
                    </a:cubicBezTo>
                    <a:cubicBezTo>
                      <a:pt x="2605848" y="2745142"/>
                      <a:pt x="2584989" y="2744856"/>
                      <a:pt x="2557462" y="2727902"/>
                    </a:cubicBezTo>
                    <a:cubicBezTo>
                      <a:pt x="2476689" y="2678086"/>
                      <a:pt x="2393632" y="2631985"/>
                      <a:pt x="2313622" y="2581026"/>
                    </a:cubicBezTo>
                    <a:cubicBezTo>
                      <a:pt x="2274379" y="2556071"/>
                      <a:pt x="2241232" y="2555023"/>
                      <a:pt x="2200846" y="2578454"/>
                    </a:cubicBezTo>
                    <a:cubicBezTo>
                      <a:pt x="2038349" y="2672657"/>
                      <a:pt x="2058542" y="2635700"/>
                      <a:pt x="2067591" y="2820104"/>
                    </a:cubicBezTo>
                    <a:cubicBezTo>
                      <a:pt x="2070639" y="2882683"/>
                      <a:pt x="2068353" y="2945548"/>
                      <a:pt x="2069591" y="3008222"/>
                    </a:cubicBezTo>
                    <a:cubicBezTo>
                      <a:pt x="2070162" y="3038512"/>
                      <a:pt x="2057685" y="3054704"/>
                      <a:pt x="2027681" y="3061848"/>
                    </a:cubicBezTo>
                    <a:cubicBezTo>
                      <a:pt x="1984914" y="3071945"/>
                      <a:pt x="1942051" y="3083184"/>
                      <a:pt x="1900713" y="3097948"/>
                    </a:cubicBezTo>
                    <a:cubicBezTo>
                      <a:pt x="1865185" y="3110616"/>
                      <a:pt x="1846135" y="3102425"/>
                      <a:pt x="1828323" y="3068325"/>
                    </a:cubicBezTo>
                    <a:cubicBezTo>
                      <a:pt x="1782031" y="2979743"/>
                      <a:pt x="1730311" y="2894018"/>
                      <a:pt x="1683162" y="2805816"/>
                    </a:cubicBezTo>
                    <a:cubicBezTo>
                      <a:pt x="1665445" y="2772574"/>
                      <a:pt x="1640680" y="2759525"/>
                      <a:pt x="1605247" y="2761430"/>
                    </a:cubicBezTo>
                    <a:cubicBezTo>
                      <a:pt x="1588293" y="2762287"/>
                      <a:pt x="1570671" y="2766668"/>
                      <a:pt x="1554574" y="2763239"/>
                    </a:cubicBezTo>
                    <a:cubicBezTo>
                      <a:pt x="1463611" y="2743808"/>
                      <a:pt x="1412175" y="2784194"/>
                      <a:pt x="1378076" y="2866300"/>
                    </a:cubicBezTo>
                    <a:cubicBezTo>
                      <a:pt x="1351501" y="2930117"/>
                      <a:pt x="1311401" y="2988220"/>
                      <a:pt x="1282064" y="3051085"/>
                    </a:cubicBezTo>
                    <a:cubicBezTo>
                      <a:pt x="1260252" y="3097758"/>
                      <a:pt x="1232915" y="3114331"/>
                      <a:pt x="1183290" y="3093471"/>
                    </a:cubicBezTo>
                    <a:cubicBezTo>
                      <a:pt x="1153857" y="3081184"/>
                      <a:pt x="1121949" y="3073374"/>
                      <a:pt x="1090516" y="3067277"/>
                    </a:cubicBezTo>
                    <a:cubicBezTo>
                      <a:pt x="1050607" y="3059562"/>
                      <a:pt x="1033938" y="3040036"/>
                      <a:pt x="1035271" y="2997650"/>
                    </a:cubicBezTo>
                    <a:cubicBezTo>
                      <a:pt x="1038034" y="2906210"/>
                      <a:pt x="1034700" y="2814484"/>
                      <a:pt x="1036890" y="2723044"/>
                    </a:cubicBezTo>
                    <a:cubicBezTo>
                      <a:pt x="1038034" y="2675324"/>
                      <a:pt x="1021936" y="2643891"/>
                      <a:pt x="978597" y="2620745"/>
                    </a:cubicBezTo>
                    <a:cubicBezTo>
                      <a:pt x="819911" y="2536163"/>
                      <a:pt x="880395" y="2530067"/>
                      <a:pt x="713040" y="2625317"/>
                    </a:cubicBezTo>
                    <a:cubicBezTo>
                      <a:pt x="655605" y="2657988"/>
                      <a:pt x="600360" y="2694564"/>
                      <a:pt x="541876" y="2725139"/>
                    </a:cubicBezTo>
                    <a:cubicBezTo>
                      <a:pt x="527303" y="2732759"/>
                      <a:pt x="498156" y="2731235"/>
                      <a:pt x="486060" y="2721329"/>
                    </a:cubicBezTo>
                    <a:cubicBezTo>
                      <a:pt x="446912" y="2689230"/>
                      <a:pt x="409764" y="2653607"/>
                      <a:pt x="378046" y="2614268"/>
                    </a:cubicBezTo>
                    <a:cubicBezTo>
                      <a:pt x="367664" y="2601410"/>
                      <a:pt x="368807" y="2569025"/>
                      <a:pt x="377760" y="2552832"/>
                    </a:cubicBezTo>
                    <a:cubicBezTo>
                      <a:pt x="423671" y="2469869"/>
                      <a:pt x="472725" y="2388526"/>
                      <a:pt x="523017" y="2308135"/>
                    </a:cubicBezTo>
                    <a:cubicBezTo>
                      <a:pt x="548544" y="2267368"/>
                      <a:pt x="540162" y="2234983"/>
                      <a:pt x="523683" y="2190787"/>
                    </a:cubicBezTo>
                    <a:cubicBezTo>
                      <a:pt x="478154" y="2068867"/>
                      <a:pt x="391572" y="2043435"/>
                      <a:pt x="275652" y="2057532"/>
                    </a:cubicBezTo>
                    <a:cubicBezTo>
                      <a:pt x="217074" y="2064676"/>
                      <a:pt x="157161" y="2060485"/>
                      <a:pt x="97916" y="2062104"/>
                    </a:cubicBezTo>
                    <a:cubicBezTo>
                      <a:pt x="64769" y="2063057"/>
                      <a:pt x="46576" y="2051055"/>
                      <a:pt x="36384" y="2016289"/>
                    </a:cubicBezTo>
                    <a:cubicBezTo>
                      <a:pt x="-11907" y="1850744"/>
                      <a:pt x="-12860" y="1851316"/>
                      <a:pt x="140112" y="1769782"/>
                    </a:cubicBezTo>
                    <a:cubicBezTo>
                      <a:pt x="193928" y="1741112"/>
                      <a:pt x="248982" y="1713680"/>
                      <a:pt x="298608" y="1678818"/>
                    </a:cubicBezTo>
                    <a:cubicBezTo>
                      <a:pt x="319848" y="1663864"/>
                      <a:pt x="340899" y="1631860"/>
                      <a:pt x="341661" y="1607000"/>
                    </a:cubicBezTo>
                    <a:cubicBezTo>
                      <a:pt x="347661" y="1398497"/>
                      <a:pt x="351757" y="1448313"/>
                      <a:pt x="171639" y="1342109"/>
                    </a:cubicBezTo>
                    <a:cubicBezTo>
                      <a:pt x="126491" y="1315439"/>
                      <a:pt x="79533" y="1291722"/>
                      <a:pt x="32670" y="1268100"/>
                    </a:cubicBezTo>
                    <a:cubicBezTo>
                      <a:pt x="951" y="1252098"/>
                      <a:pt x="-5526" y="1228190"/>
                      <a:pt x="4095" y="1196377"/>
                    </a:cubicBezTo>
                    <a:cubicBezTo>
                      <a:pt x="14382" y="1162373"/>
                      <a:pt x="27907" y="1128559"/>
                      <a:pt x="32670" y="1093697"/>
                    </a:cubicBezTo>
                    <a:cubicBezTo>
                      <a:pt x="39432" y="1043405"/>
                      <a:pt x="66102" y="1031499"/>
                      <a:pt x="112489" y="1033499"/>
                    </a:cubicBezTo>
                    <a:cubicBezTo>
                      <a:pt x="198786" y="1037214"/>
                      <a:pt x="285463" y="1034071"/>
                      <a:pt x="371760" y="1038071"/>
                    </a:cubicBezTo>
                    <a:cubicBezTo>
                      <a:pt x="419385" y="1040262"/>
                      <a:pt x="450436" y="1027118"/>
                      <a:pt x="474630" y="983303"/>
                    </a:cubicBezTo>
                    <a:cubicBezTo>
                      <a:pt x="570451" y="810043"/>
                      <a:pt x="572832" y="876146"/>
                      <a:pt x="473201" y="701553"/>
                    </a:cubicBezTo>
                    <a:cubicBezTo>
                      <a:pt x="436149" y="637259"/>
                      <a:pt x="397668" y="573728"/>
                      <a:pt x="356520" y="503909"/>
                    </a:cubicBezTo>
                    <a:close/>
                    <a:moveTo>
                      <a:pt x="1549812" y="2440533"/>
                    </a:moveTo>
                    <a:cubicBezTo>
                      <a:pt x="2013965" y="2459106"/>
                      <a:pt x="2452305" y="2068391"/>
                      <a:pt x="2455925" y="1559470"/>
                    </a:cubicBezTo>
                    <a:cubicBezTo>
                      <a:pt x="2459545" y="1064075"/>
                      <a:pt x="2046826" y="656119"/>
                      <a:pt x="1569814" y="653261"/>
                    </a:cubicBezTo>
                    <a:cubicBezTo>
                      <a:pt x="1048320" y="650213"/>
                      <a:pt x="661796" y="1062551"/>
                      <a:pt x="657605" y="1544230"/>
                    </a:cubicBezTo>
                    <a:cubicBezTo>
                      <a:pt x="653319" y="2043149"/>
                      <a:pt x="1052035" y="2440151"/>
                      <a:pt x="1549812" y="2440533"/>
                    </a:cubicBezTo>
                    <a:close/>
                  </a:path>
                </a:pathLst>
              </a:custGeom>
              <a:solidFill>
                <a:srgbClr val="13829B"/>
              </a:solidFill>
              <a:ln w="9525"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2000" b="1" i="0" u="none" strike="noStrike" kern="0" cap="none" spc="0" normalizeH="0" baseline="0" noProof="0" dirty="0">
                  <a:ln>
                    <a:noFill/>
                  </a:ln>
                  <a:solidFill>
                    <a:prstClr val="black"/>
                  </a:solidFill>
                  <a:effectLst/>
                  <a:uLnTx/>
                  <a:uFillTx/>
                  <a:latin typeface="Microsoft YaHei" panose="020B0503020204020204" pitchFamily="34" charset="-122"/>
                  <a:ea typeface="Microsoft YaHei" panose="020B0503020204020204" pitchFamily="34" charset="-122"/>
                </a:endParaRPr>
              </a:p>
            </p:txBody>
          </p:sp>
          <p:sp>
            <p:nvSpPr>
              <p:cNvPr id="23" name="iṧḻïḑê">
                <a:extLst>
                  <a:ext uri="{FF2B5EF4-FFF2-40B4-BE49-F238E27FC236}">
                    <a16:creationId xmlns:a16="http://schemas.microsoft.com/office/drawing/2014/main" id="{F79B2B82-ADFC-724E-349F-40AB54E95E26}"/>
                  </a:ext>
                </a:extLst>
              </p:cNvPr>
              <p:cNvSpPr/>
              <p:nvPr/>
            </p:nvSpPr>
            <p:spPr>
              <a:xfrm>
                <a:off x="1465206" y="2253125"/>
                <a:ext cx="1095838" cy="1095838"/>
              </a:xfrm>
              <a:prstGeom prst="ellipse">
                <a:avLst/>
              </a:prstGeom>
              <a:solidFill>
                <a:srgbClr val="13829B"/>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2000" b="1" i="0" u="none" strike="noStrike" kern="0" cap="none" spc="0" normalizeH="0" baseline="0" noProof="0" dirty="0">
                    <a:ln>
                      <a:noFill/>
                    </a:ln>
                    <a:solidFill>
                      <a:prstClr val="white"/>
                    </a:solidFill>
                    <a:effectLst/>
                    <a:uLnTx/>
                    <a:uFillTx/>
                    <a:latin typeface="Microsoft YaHei" panose="020B0503020204020204" pitchFamily="34" charset="-122"/>
                    <a:ea typeface="Microsoft YaHei" panose="020B0503020204020204" pitchFamily="34" charset="-122"/>
                  </a:rPr>
                  <a:t>C </a:t>
                </a:r>
                <a:endParaRPr kumimoji="0" lang="zh-CN" altLang="en-US" sz="2000" b="1" i="0" u="none" strike="noStrike" kern="0" cap="none" spc="0" normalizeH="0" baseline="0" noProof="0" dirty="0">
                  <a:ln>
                    <a:noFill/>
                  </a:ln>
                  <a:solidFill>
                    <a:prstClr val="white"/>
                  </a:solidFill>
                  <a:effectLst/>
                  <a:uLnTx/>
                  <a:uFillTx/>
                  <a:latin typeface="Microsoft YaHei" panose="020B0503020204020204" pitchFamily="34" charset="-122"/>
                  <a:ea typeface="Microsoft YaHei" panose="020B0503020204020204" pitchFamily="34" charset="-122"/>
                </a:endParaRPr>
              </a:p>
            </p:txBody>
          </p:sp>
        </p:grpSp>
        <p:sp>
          <p:nvSpPr>
            <p:cNvPr id="21" name="矩形 47">
              <a:extLst>
                <a:ext uri="{FF2B5EF4-FFF2-40B4-BE49-F238E27FC236}">
                  <a16:creationId xmlns:a16="http://schemas.microsoft.com/office/drawing/2014/main" id="{64A0E3F9-F688-877E-5EEA-EC5B84AA0310}"/>
                </a:ext>
              </a:extLst>
            </p:cNvPr>
            <p:cNvSpPr>
              <a:spLocks noChangeArrowheads="1"/>
            </p:cNvSpPr>
            <p:nvPr/>
          </p:nvSpPr>
          <p:spPr bwMode="auto">
            <a:xfrm>
              <a:off x="1754812" y="1727518"/>
              <a:ext cx="9796212" cy="845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charset="-122"/>
                  <a:ea typeface="微软雅黑" panose="020B050302020402020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charset="-122"/>
                  <a:ea typeface="微软雅黑" panose="020B050302020402020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charset="-122"/>
                  <a:ea typeface="微软雅黑" panose="020B050302020402020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9pPr>
            </a:lstStyle>
            <a:p>
              <a:pPr lvl="0">
                <a:lnSpc>
                  <a:spcPct val="120000"/>
                </a:lnSpc>
                <a:spcBef>
                  <a:spcPts val="0"/>
                </a:spcBef>
                <a:buNone/>
                <a:defRPr/>
              </a:pP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多项开放标签研究显示，既往接受多奈哌齐治疗但疗效不佳或丧失疗效的患者，换用利斯的明后约有</a:t>
              </a:r>
              <a:r>
                <a:rPr lang="en-US"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50%</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可产生应答。</a:t>
              </a:r>
              <a:r>
                <a:rPr lang="en-US" altLang="zh-CN" sz="1400" kern="0" baseline="3000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[3-4]</a:t>
              </a:r>
              <a:r>
                <a:rPr lang="zh-CN" altLang="en-US" sz="1400" kern="0" baseline="3000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 </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一项较新研究提示，无需清洗期而直接由多奈哌齐转换至利斯的明治疗，耐受性良好且安全性特征令人满意。</a:t>
              </a:r>
              <a:r>
                <a:rPr lang="en-US" altLang="zh-CN" sz="1400" kern="0" baseline="3000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[5]</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 这些数据表明，对多奈哌齐或加兰他敏不耐受或无应答的患者，换用利斯的明仍可能获益。</a:t>
              </a:r>
            </a:p>
          </p:txBody>
        </p:sp>
      </p:grpSp>
      <p:grpSp>
        <p:nvGrpSpPr>
          <p:cNvPr id="24" name="组合 23">
            <a:extLst>
              <a:ext uri="{FF2B5EF4-FFF2-40B4-BE49-F238E27FC236}">
                <a16:creationId xmlns:a16="http://schemas.microsoft.com/office/drawing/2014/main" id="{EE45D0C9-115B-750A-61F9-C2DE54FFD35E}"/>
              </a:ext>
            </a:extLst>
          </p:cNvPr>
          <p:cNvGrpSpPr/>
          <p:nvPr/>
        </p:nvGrpSpPr>
        <p:grpSpPr>
          <a:xfrm>
            <a:off x="774394" y="4577494"/>
            <a:ext cx="10643212" cy="1104525"/>
            <a:chOff x="774394" y="1598252"/>
            <a:chExt cx="10643212" cy="1104525"/>
          </a:xfrm>
        </p:grpSpPr>
        <p:grpSp>
          <p:nvGrpSpPr>
            <p:cNvPr id="25" name="组合 24">
              <a:extLst>
                <a:ext uri="{FF2B5EF4-FFF2-40B4-BE49-F238E27FC236}">
                  <a16:creationId xmlns:a16="http://schemas.microsoft.com/office/drawing/2014/main" id="{FAB1C137-8DD2-FE2B-3057-B2068CAD7AA5}"/>
                </a:ext>
              </a:extLst>
            </p:cNvPr>
            <p:cNvGrpSpPr/>
            <p:nvPr/>
          </p:nvGrpSpPr>
          <p:grpSpPr>
            <a:xfrm>
              <a:off x="774394" y="1765301"/>
              <a:ext cx="772024" cy="770430"/>
              <a:chOff x="822347" y="1612725"/>
              <a:chExt cx="2381556" cy="2376639"/>
            </a:xfrm>
          </p:grpSpPr>
          <p:sp>
            <p:nvSpPr>
              <p:cNvPr id="27" name="îśḷîḑé">
                <a:extLst>
                  <a:ext uri="{FF2B5EF4-FFF2-40B4-BE49-F238E27FC236}">
                    <a16:creationId xmlns:a16="http://schemas.microsoft.com/office/drawing/2014/main" id="{3FCF60A3-362B-55C5-0657-5382DE09BFBD}"/>
                  </a:ext>
                </a:extLst>
              </p:cNvPr>
              <p:cNvSpPr/>
              <p:nvPr/>
            </p:nvSpPr>
            <p:spPr>
              <a:xfrm>
                <a:off x="822347" y="1612725"/>
                <a:ext cx="2381556" cy="2376639"/>
              </a:xfrm>
              <a:custGeom>
                <a:avLst/>
                <a:gdLst>
                  <a:gd name="connsiteX0" fmla="*/ 356520 w 3110005"/>
                  <a:gd name="connsiteY0" fmla="*/ 503909 h 3103583"/>
                  <a:gd name="connsiteX1" fmla="*/ 492918 w 3110005"/>
                  <a:gd name="connsiteY1" fmla="*/ 374750 h 3103583"/>
                  <a:gd name="connsiteX2" fmla="*/ 545686 w 3110005"/>
                  <a:gd name="connsiteY2" fmla="*/ 377132 h 3103583"/>
                  <a:gd name="connsiteX3" fmla="*/ 785145 w 3110005"/>
                  <a:gd name="connsiteY3" fmla="*/ 521150 h 3103583"/>
                  <a:gd name="connsiteX4" fmla="*/ 911256 w 3110005"/>
                  <a:gd name="connsiteY4" fmla="*/ 521721 h 3103583"/>
                  <a:gd name="connsiteX5" fmla="*/ 1043082 w 3110005"/>
                  <a:gd name="connsiteY5" fmla="*/ 281691 h 3103583"/>
                  <a:gd name="connsiteX6" fmla="*/ 1042605 w 3110005"/>
                  <a:gd name="connsiteY6" fmla="*/ 103669 h 3103583"/>
                  <a:gd name="connsiteX7" fmla="*/ 1100994 w 3110005"/>
                  <a:gd name="connsiteY7" fmla="*/ 32136 h 3103583"/>
                  <a:gd name="connsiteX8" fmla="*/ 1160239 w 3110005"/>
                  <a:gd name="connsiteY8" fmla="*/ 17753 h 3103583"/>
                  <a:gd name="connsiteX9" fmla="*/ 1288827 w 3110005"/>
                  <a:gd name="connsiteY9" fmla="*/ 71474 h 3103583"/>
                  <a:gd name="connsiteX10" fmla="*/ 1398936 w 3110005"/>
                  <a:gd name="connsiteY10" fmla="*/ 277691 h 3103583"/>
                  <a:gd name="connsiteX11" fmla="*/ 1504663 w 3110005"/>
                  <a:gd name="connsiteY11" fmla="*/ 343508 h 3103583"/>
                  <a:gd name="connsiteX12" fmla="*/ 1734597 w 3110005"/>
                  <a:gd name="connsiteY12" fmla="*/ 212254 h 3103583"/>
                  <a:gd name="connsiteX13" fmla="*/ 1833181 w 3110005"/>
                  <a:gd name="connsiteY13" fmla="*/ 28993 h 3103583"/>
                  <a:gd name="connsiteX14" fmla="*/ 1896045 w 3110005"/>
                  <a:gd name="connsiteY14" fmla="*/ 3466 h 3103583"/>
                  <a:gd name="connsiteX15" fmla="*/ 2018537 w 3110005"/>
                  <a:gd name="connsiteY15" fmla="*/ 36803 h 3103583"/>
                  <a:gd name="connsiteX16" fmla="*/ 2063209 w 3110005"/>
                  <a:gd name="connsiteY16" fmla="*/ 92334 h 3103583"/>
                  <a:gd name="connsiteX17" fmla="*/ 2060733 w 3110005"/>
                  <a:gd name="connsiteY17" fmla="*/ 366940 h 3103583"/>
                  <a:gd name="connsiteX18" fmla="*/ 2127122 w 3110005"/>
                  <a:gd name="connsiteY18" fmla="*/ 482002 h 3103583"/>
                  <a:gd name="connsiteX19" fmla="*/ 2379630 w 3110005"/>
                  <a:gd name="connsiteY19" fmla="*/ 480383 h 3103583"/>
                  <a:gd name="connsiteX20" fmla="*/ 2558986 w 3110005"/>
                  <a:gd name="connsiteY20" fmla="*/ 374179 h 3103583"/>
                  <a:gd name="connsiteX21" fmla="*/ 2626042 w 3110005"/>
                  <a:gd name="connsiteY21" fmla="*/ 378370 h 3103583"/>
                  <a:gd name="connsiteX22" fmla="*/ 2728816 w 3110005"/>
                  <a:gd name="connsiteY22" fmla="*/ 476858 h 3103583"/>
                  <a:gd name="connsiteX23" fmla="*/ 2735293 w 3110005"/>
                  <a:gd name="connsiteY23" fmla="*/ 539247 h 3103583"/>
                  <a:gd name="connsiteX24" fmla="*/ 2586322 w 3110005"/>
                  <a:gd name="connsiteY24" fmla="*/ 787659 h 3103583"/>
                  <a:gd name="connsiteX25" fmla="*/ 2586418 w 3110005"/>
                  <a:gd name="connsiteY25" fmla="*/ 904912 h 3103583"/>
                  <a:gd name="connsiteX26" fmla="*/ 2821113 w 3110005"/>
                  <a:gd name="connsiteY26" fmla="*/ 1034071 h 3103583"/>
                  <a:gd name="connsiteX27" fmla="*/ 3009042 w 3110005"/>
                  <a:gd name="connsiteY27" fmla="*/ 1027022 h 3103583"/>
                  <a:gd name="connsiteX28" fmla="*/ 3070288 w 3110005"/>
                  <a:gd name="connsiteY28" fmla="*/ 1073123 h 3103583"/>
                  <a:gd name="connsiteX29" fmla="*/ 3102101 w 3110005"/>
                  <a:gd name="connsiteY29" fmla="*/ 1185614 h 3103583"/>
                  <a:gd name="connsiteX30" fmla="*/ 3062477 w 3110005"/>
                  <a:gd name="connsiteY30" fmla="*/ 1279435 h 3103583"/>
                  <a:gd name="connsiteX31" fmla="*/ 2816351 w 3110005"/>
                  <a:gd name="connsiteY31" fmla="*/ 1411832 h 3103583"/>
                  <a:gd name="connsiteX32" fmla="*/ 2763583 w 3110005"/>
                  <a:gd name="connsiteY32" fmla="*/ 1501653 h 3103583"/>
                  <a:gd name="connsiteX33" fmla="*/ 2894647 w 3110005"/>
                  <a:gd name="connsiteY33" fmla="*/ 1730444 h 3103583"/>
                  <a:gd name="connsiteX34" fmla="*/ 3074764 w 3110005"/>
                  <a:gd name="connsiteY34" fmla="*/ 1823979 h 3103583"/>
                  <a:gd name="connsiteX35" fmla="*/ 3106102 w 3110005"/>
                  <a:gd name="connsiteY35" fmla="*/ 1893416 h 3103583"/>
                  <a:gd name="connsiteX36" fmla="*/ 3072573 w 3110005"/>
                  <a:gd name="connsiteY36" fmla="*/ 2016003 h 3103583"/>
                  <a:gd name="connsiteX37" fmla="*/ 3008756 w 3110005"/>
                  <a:gd name="connsiteY37" fmla="*/ 2066962 h 3103583"/>
                  <a:gd name="connsiteX38" fmla="*/ 2729293 w 3110005"/>
                  <a:gd name="connsiteY38" fmla="*/ 2061723 h 3103583"/>
                  <a:gd name="connsiteX39" fmla="*/ 2637186 w 3110005"/>
                  <a:gd name="connsiteY39" fmla="*/ 2111253 h 3103583"/>
                  <a:gd name="connsiteX40" fmla="*/ 2578797 w 3110005"/>
                  <a:gd name="connsiteY40" fmla="*/ 2206408 h 3103583"/>
                  <a:gd name="connsiteX41" fmla="*/ 2581369 w 3110005"/>
                  <a:gd name="connsiteY41" fmla="*/ 2296800 h 3103583"/>
                  <a:gd name="connsiteX42" fmla="*/ 2731293 w 3110005"/>
                  <a:gd name="connsiteY42" fmla="*/ 2544736 h 3103583"/>
                  <a:gd name="connsiteX43" fmla="*/ 2723292 w 3110005"/>
                  <a:gd name="connsiteY43" fmla="*/ 2628080 h 3103583"/>
                  <a:gd name="connsiteX44" fmla="*/ 2628804 w 3110005"/>
                  <a:gd name="connsiteY44" fmla="*/ 2720472 h 3103583"/>
                  <a:gd name="connsiteX45" fmla="*/ 2557462 w 3110005"/>
                  <a:gd name="connsiteY45" fmla="*/ 2727902 h 3103583"/>
                  <a:gd name="connsiteX46" fmla="*/ 2313622 w 3110005"/>
                  <a:gd name="connsiteY46" fmla="*/ 2581026 h 3103583"/>
                  <a:gd name="connsiteX47" fmla="*/ 2200846 w 3110005"/>
                  <a:gd name="connsiteY47" fmla="*/ 2578454 h 3103583"/>
                  <a:gd name="connsiteX48" fmla="*/ 2067591 w 3110005"/>
                  <a:gd name="connsiteY48" fmla="*/ 2820104 h 3103583"/>
                  <a:gd name="connsiteX49" fmla="*/ 2069591 w 3110005"/>
                  <a:gd name="connsiteY49" fmla="*/ 3008222 h 3103583"/>
                  <a:gd name="connsiteX50" fmla="*/ 2027681 w 3110005"/>
                  <a:gd name="connsiteY50" fmla="*/ 3061848 h 3103583"/>
                  <a:gd name="connsiteX51" fmla="*/ 1900713 w 3110005"/>
                  <a:gd name="connsiteY51" fmla="*/ 3097948 h 3103583"/>
                  <a:gd name="connsiteX52" fmla="*/ 1828323 w 3110005"/>
                  <a:gd name="connsiteY52" fmla="*/ 3068325 h 3103583"/>
                  <a:gd name="connsiteX53" fmla="*/ 1683162 w 3110005"/>
                  <a:gd name="connsiteY53" fmla="*/ 2805816 h 3103583"/>
                  <a:gd name="connsiteX54" fmla="*/ 1605247 w 3110005"/>
                  <a:gd name="connsiteY54" fmla="*/ 2761430 h 3103583"/>
                  <a:gd name="connsiteX55" fmla="*/ 1554574 w 3110005"/>
                  <a:gd name="connsiteY55" fmla="*/ 2763239 h 3103583"/>
                  <a:gd name="connsiteX56" fmla="*/ 1378076 w 3110005"/>
                  <a:gd name="connsiteY56" fmla="*/ 2866300 h 3103583"/>
                  <a:gd name="connsiteX57" fmla="*/ 1282064 w 3110005"/>
                  <a:gd name="connsiteY57" fmla="*/ 3051085 h 3103583"/>
                  <a:gd name="connsiteX58" fmla="*/ 1183290 w 3110005"/>
                  <a:gd name="connsiteY58" fmla="*/ 3093471 h 3103583"/>
                  <a:gd name="connsiteX59" fmla="*/ 1090516 w 3110005"/>
                  <a:gd name="connsiteY59" fmla="*/ 3067277 h 3103583"/>
                  <a:gd name="connsiteX60" fmla="*/ 1035271 w 3110005"/>
                  <a:gd name="connsiteY60" fmla="*/ 2997650 h 3103583"/>
                  <a:gd name="connsiteX61" fmla="*/ 1036890 w 3110005"/>
                  <a:gd name="connsiteY61" fmla="*/ 2723044 h 3103583"/>
                  <a:gd name="connsiteX62" fmla="*/ 978597 w 3110005"/>
                  <a:gd name="connsiteY62" fmla="*/ 2620745 h 3103583"/>
                  <a:gd name="connsiteX63" fmla="*/ 713040 w 3110005"/>
                  <a:gd name="connsiteY63" fmla="*/ 2625317 h 3103583"/>
                  <a:gd name="connsiteX64" fmla="*/ 541876 w 3110005"/>
                  <a:gd name="connsiteY64" fmla="*/ 2725139 h 3103583"/>
                  <a:gd name="connsiteX65" fmla="*/ 486060 w 3110005"/>
                  <a:gd name="connsiteY65" fmla="*/ 2721329 h 3103583"/>
                  <a:gd name="connsiteX66" fmla="*/ 378046 w 3110005"/>
                  <a:gd name="connsiteY66" fmla="*/ 2614268 h 3103583"/>
                  <a:gd name="connsiteX67" fmla="*/ 377760 w 3110005"/>
                  <a:gd name="connsiteY67" fmla="*/ 2552832 h 3103583"/>
                  <a:gd name="connsiteX68" fmla="*/ 523017 w 3110005"/>
                  <a:gd name="connsiteY68" fmla="*/ 2308135 h 3103583"/>
                  <a:gd name="connsiteX69" fmla="*/ 523683 w 3110005"/>
                  <a:gd name="connsiteY69" fmla="*/ 2190787 h 3103583"/>
                  <a:gd name="connsiteX70" fmla="*/ 275652 w 3110005"/>
                  <a:gd name="connsiteY70" fmla="*/ 2057532 h 3103583"/>
                  <a:gd name="connsiteX71" fmla="*/ 97916 w 3110005"/>
                  <a:gd name="connsiteY71" fmla="*/ 2062104 h 3103583"/>
                  <a:gd name="connsiteX72" fmla="*/ 36384 w 3110005"/>
                  <a:gd name="connsiteY72" fmla="*/ 2016289 h 3103583"/>
                  <a:gd name="connsiteX73" fmla="*/ 140112 w 3110005"/>
                  <a:gd name="connsiteY73" fmla="*/ 1769782 h 3103583"/>
                  <a:gd name="connsiteX74" fmla="*/ 298608 w 3110005"/>
                  <a:gd name="connsiteY74" fmla="*/ 1678818 h 3103583"/>
                  <a:gd name="connsiteX75" fmla="*/ 341661 w 3110005"/>
                  <a:gd name="connsiteY75" fmla="*/ 1607000 h 3103583"/>
                  <a:gd name="connsiteX76" fmla="*/ 171639 w 3110005"/>
                  <a:gd name="connsiteY76" fmla="*/ 1342109 h 3103583"/>
                  <a:gd name="connsiteX77" fmla="*/ 32670 w 3110005"/>
                  <a:gd name="connsiteY77" fmla="*/ 1268100 h 3103583"/>
                  <a:gd name="connsiteX78" fmla="*/ 4095 w 3110005"/>
                  <a:gd name="connsiteY78" fmla="*/ 1196377 h 3103583"/>
                  <a:gd name="connsiteX79" fmla="*/ 32670 w 3110005"/>
                  <a:gd name="connsiteY79" fmla="*/ 1093697 h 3103583"/>
                  <a:gd name="connsiteX80" fmla="*/ 112489 w 3110005"/>
                  <a:gd name="connsiteY80" fmla="*/ 1033499 h 3103583"/>
                  <a:gd name="connsiteX81" fmla="*/ 371760 w 3110005"/>
                  <a:gd name="connsiteY81" fmla="*/ 1038071 h 3103583"/>
                  <a:gd name="connsiteX82" fmla="*/ 474630 w 3110005"/>
                  <a:gd name="connsiteY82" fmla="*/ 983303 h 3103583"/>
                  <a:gd name="connsiteX83" fmla="*/ 473201 w 3110005"/>
                  <a:gd name="connsiteY83" fmla="*/ 701553 h 3103583"/>
                  <a:gd name="connsiteX84" fmla="*/ 356520 w 3110005"/>
                  <a:gd name="connsiteY84" fmla="*/ 503909 h 3103583"/>
                  <a:gd name="connsiteX85" fmla="*/ 1549812 w 3110005"/>
                  <a:gd name="connsiteY85" fmla="*/ 2440533 h 3103583"/>
                  <a:gd name="connsiteX86" fmla="*/ 2455925 w 3110005"/>
                  <a:gd name="connsiteY86" fmla="*/ 1559470 h 3103583"/>
                  <a:gd name="connsiteX87" fmla="*/ 1569814 w 3110005"/>
                  <a:gd name="connsiteY87" fmla="*/ 653261 h 3103583"/>
                  <a:gd name="connsiteX88" fmla="*/ 657605 w 3110005"/>
                  <a:gd name="connsiteY88" fmla="*/ 1544230 h 3103583"/>
                  <a:gd name="connsiteX89" fmla="*/ 1549812 w 3110005"/>
                  <a:gd name="connsiteY89" fmla="*/ 2440533 h 3103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3110005" h="3103583">
                    <a:moveTo>
                      <a:pt x="356520" y="503909"/>
                    </a:moveTo>
                    <a:cubicBezTo>
                      <a:pt x="401859" y="460094"/>
                      <a:pt x="445388" y="415041"/>
                      <a:pt x="492918" y="374750"/>
                    </a:cubicBezTo>
                    <a:cubicBezTo>
                      <a:pt x="503014" y="366178"/>
                      <a:pt x="531589" y="369131"/>
                      <a:pt x="545686" y="377132"/>
                    </a:cubicBezTo>
                    <a:cubicBezTo>
                      <a:pt x="626649" y="423137"/>
                      <a:pt x="707421" y="469905"/>
                      <a:pt x="785145" y="521150"/>
                    </a:cubicBezTo>
                    <a:cubicBezTo>
                      <a:pt x="829817" y="550582"/>
                      <a:pt x="866488" y="549439"/>
                      <a:pt x="911256" y="521721"/>
                    </a:cubicBezTo>
                    <a:cubicBezTo>
                      <a:pt x="1041082" y="441330"/>
                      <a:pt x="1045177" y="477906"/>
                      <a:pt x="1043082" y="281691"/>
                    </a:cubicBezTo>
                    <a:cubicBezTo>
                      <a:pt x="1042415" y="222350"/>
                      <a:pt x="1045558" y="162914"/>
                      <a:pt x="1042605" y="103669"/>
                    </a:cubicBezTo>
                    <a:cubicBezTo>
                      <a:pt x="1040415" y="59187"/>
                      <a:pt x="1057941" y="37661"/>
                      <a:pt x="1100994" y="32136"/>
                    </a:cubicBezTo>
                    <a:cubicBezTo>
                      <a:pt x="1120996" y="29564"/>
                      <a:pt x="1140713" y="23373"/>
                      <a:pt x="1160239" y="17753"/>
                    </a:cubicBezTo>
                    <a:cubicBezTo>
                      <a:pt x="1247679" y="-7488"/>
                      <a:pt x="1247298" y="-7393"/>
                      <a:pt x="1288827" y="71474"/>
                    </a:cubicBezTo>
                    <a:cubicBezTo>
                      <a:pt x="1325117" y="140435"/>
                      <a:pt x="1362645" y="208825"/>
                      <a:pt x="1398936" y="277691"/>
                    </a:cubicBezTo>
                    <a:cubicBezTo>
                      <a:pt x="1421605" y="320648"/>
                      <a:pt x="1455610" y="337698"/>
                      <a:pt x="1504663" y="343508"/>
                    </a:cubicBezTo>
                    <a:cubicBezTo>
                      <a:pt x="1616391" y="356843"/>
                      <a:pt x="1692877" y="324268"/>
                      <a:pt x="1734597" y="212254"/>
                    </a:cubicBezTo>
                    <a:cubicBezTo>
                      <a:pt x="1758600" y="147865"/>
                      <a:pt x="1801177" y="90620"/>
                      <a:pt x="1833181" y="28993"/>
                    </a:cubicBezTo>
                    <a:cubicBezTo>
                      <a:pt x="1847944" y="513"/>
                      <a:pt x="1868042" y="-4630"/>
                      <a:pt x="1896045" y="3466"/>
                    </a:cubicBezTo>
                    <a:cubicBezTo>
                      <a:pt x="1936717" y="15182"/>
                      <a:pt x="1977103" y="28898"/>
                      <a:pt x="2018537" y="36803"/>
                    </a:cubicBezTo>
                    <a:cubicBezTo>
                      <a:pt x="2052065" y="43185"/>
                      <a:pt x="2063686" y="60044"/>
                      <a:pt x="2063209" y="92334"/>
                    </a:cubicBezTo>
                    <a:cubicBezTo>
                      <a:pt x="2061876" y="183869"/>
                      <a:pt x="2063876" y="275500"/>
                      <a:pt x="2060733" y="366940"/>
                    </a:cubicBezTo>
                    <a:cubicBezTo>
                      <a:pt x="2058828" y="421328"/>
                      <a:pt x="2080259" y="457427"/>
                      <a:pt x="2127122" y="482002"/>
                    </a:cubicBezTo>
                    <a:cubicBezTo>
                      <a:pt x="2286952" y="565727"/>
                      <a:pt x="2224087" y="567060"/>
                      <a:pt x="2379630" y="480383"/>
                    </a:cubicBezTo>
                    <a:cubicBezTo>
                      <a:pt x="2440304" y="446569"/>
                      <a:pt x="2500216" y="411136"/>
                      <a:pt x="2558986" y="374179"/>
                    </a:cubicBezTo>
                    <a:cubicBezTo>
                      <a:pt x="2584322" y="358272"/>
                      <a:pt x="2603944" y="355891"/>
                      <a:pt x="2626042" y="378370"/>
                    </a:cubicBezTo>
                    <a:cubicBezTo>
                      <a:pt x="2659379" y="412088"/>
                      <a:pt x="2693764" y="444854"/>
                      <a:pt x="2728816" y="476858"/>
                    </a:cubicBezTo>
                    <a:cubicBezTo>
                      <a:pt x="2750438" y="496575"/>
                      <a:pt x="2750057" y="515149"/>
                      <a:pt x="2735293" y="539247"/>
                    </a:cubicBezTo>
                    <a:cubicBezTo>
                      <a:pt x="2685001" y="621638"/>
                      <a:pt x="2637757" y="706030"/>
                      <a:pt x="2586322" y="787659"/>
                    </a:cubicBezTo>
                    <a:cubicBezTo>
                      <a:pt x="2560414" y="828807"/>
                      <a:pt x="2560224" y="863764"/>
                      <a:pt x="2586418" y="904912"/>
                    </a:cubicBezTo>
                    <a:cubicBezTo>
                      <a:pt x="2679667" y="1050930"/>
                      <a:pt x="2636614" y="1035309"/>
                      <a:pt x="2821113" y="1034071"/>
                    </a:cubicBezTo>
                    <a:cubicBezTo>
                      <a:pt x="2883788" y="1033690"/>
                      <a:pt x="2946367" y="1030070"/>
                      <a:pt x="3009042" y="1027022"/>
                    </a:cubicBezTo>
                    <a:cubicBezTo>
                      <a:pt x="3043046" y="1025403"/>
                      <a:pt x="3062763" y="1038262"/>
                      <a:pt x="3070288" y="1073123"/>
                    </a:cubicBezTo>
                    <a:cubicBezTo>
                      <a:pt x="3078479" y="1111128"/>
                      <a:pt x="3088671" y="1149038"/>
                      <a:pt x="3102101" y="1185614"/>
                    </a:cubicBezTo>
                    <a:cubicBezTo>
                      <a:pt x="3118770" y="1231048"/>
                      <a:pt x="3105149" y="1257813"/>
                      <a:pt x="3062477" y="1279435"/>
                    </a:cubicBezTo>
                    <a:cubicBezTo>
                      <a:pt x="2979419" y="1321535"/>
                      <a:pt x="2899123" y="1369065"/>
                      <a:pt x="2816351" y="1411832"/>
                    </a:cubicBezTo>
                    <a:cubicBezTo>
                      <a:pt x="2777965" y="1431644"/>
                      <a:pt x="2768726" y="1461077"/>
                      <a:pt x="2763583" y="1501653"/>
                    </a:cubicBezTo>
                    <a:cubicBezTo>
                      <a:pt x="2749581" y="1613000"/>
                      <a:pt x="2780823" y="1690343"/>
                      <a:pt x="2894647" y="1730444"/>
                    </a:cubicBezTo>
                    <a:cubicBezTo>
                      <a:pt x="2957797" y="1752732"/>
                      <a:pt x="3014185" y="1793785"/>
                      <a:pt x="3074764" y="1823979"/>
                    </a:cubicBezTo>
                    <a:cubicBezTo>
                      <a:pt x="3106197" y="1839600"/>
                      <a:pt x="3116484" y="1859793"/>
                      <a:pt x="3106102" y="1893416"/>
                    </a:cubicBezTo>
                    <a:cubicBezTo>
                      <a:pt x="3093529" y="1933802"/>
                      <a:pt x="3081527" y="1974665"/>
                      <a:pt x="3072573" y="2016003"/>
                    </a:cubicBezTo>
                    <a:cubicBezTo>
                      <a:pt x="3064763" y="2052103"/>
                      <a:pt x="3044761" y="2067724"/>
                      <a:pt x="3008756" y="2066962"/>
                    </a:cubicBezTo>
                    <a:cubicBezTo>
                      <a:pt x="2915602" y="2065057"/>
                      <a:pt x="2822352" y="2065533"/>
                      <a:pt x="2729293" y="2061723"/>
                    </a:cubicBezTo>
                    <a:cubicBezTo>
                      <a:pt x="2686621" y="2060009"/>
                      <a:pt x="2657950" y="2075534"/>
                      <a:pt x="2637186" y="2111253"/>
                    </a:cubicBezTo>
                    <a:cubicBezTo>
                      <a:pt x="2618422" y="2143448"/>
                      <a:pt x="2598419" y="2174785"/>
                      <a:pt x="2578797" y="2206408"/>
                    </a:cubicBezTo>
                    <a:cubicBezTo>
                      <a:pt x="2559843" y="2237174"/>
                      <a:pt x="2562319" y="2265939"/>
                      <a:pt x="2581369" y="2296800"/>
                    </a:cubicBezTo>
                    <a:cubicBezTo>
                      <a:pt x="2632138" y="2379001"/>
                      <a:pt x="2679763" y="2463107"/>
                      <a:pt x="2731293" y="2544736"/>
                    </a:cubicBezTo>
                    <a:cubicBezTo>
                      <a:pt x="2751772" y="2577216"/>
                      <a:pt x="2754248" y="2601219"/>
                      <a:pt x="2723292" y="2628080"/>
                    </a:cubicBezTo>
                    <a:cubicBezTo>
                      <a:pt x="2690050" y="2656845"/>
                      <a:pt x="2658808" y="2688183"/>
                      <a:pt x="2628804" y="2720472"/>
                    </a:cubicBezTo>
                    <a:cubicBezTo>
                      <a:pt x="2605848" y="2745142"/>
                      <a:pt x="2584989" y="2744856"/>
                      <a:pt x="2557462" y="2727902"/>
                    </a:cubicBezTo>
                    <a:cubicBezTo>
                      <a:pt x="2476689" y="2678086"/>
                      <a:pt x="2393632" y="2631985"/>
                      <a:pt x="2313622" y="2581026"/>
                    </a:cubicBezTo>
                    <a:cubicBezTo>
                      <a:pt x="2274379" y="2556071"/>
                      <a:pt x="2241232" y="2555023"/>
                      <a:pt x="2200846" y="2578454"/>
                    </a:cubicBezTo>
                    <a:cubicBezTo>
                      <a:pt x="2038349" y="2672657"/>
                      <a:pt x="2058542" y="2635700"/>
                      <a:pt x="2067591" y="2820104"/>
                    </a:cubicBezTo>
                    <a:cubicBezTo>
                      <a:pt x="2070639" y="2882683"/>
                      <a:pt x="2068353" y="2945548"/>
                      <a:pt x="2069591" y="3008222"/>
                    </a:cubicBezTo>
                    <a:cubicBezTo>
                      <a:pt x="2070162" y="3038512"/>
                      <a:pt x="2057685" y="3054704"/>
                      <a:pt x="2027681" y="3061848"/>
                    </a:cubicBezTo>
                    <a:cubicBezTo>
                      <a:pt x="1984914" y="3071945"/>
                      <a:pt x="1942051" y="3083184"/>
                      <a:pt x="1900713" y="3097948"/>
                    </a:cubicBezTo>
                    <a:cubicBezTo>
                      <a:pt x="1865185" y="3110616"/>
                      <a:pt x="1846135" y="3102425"/>
                      <a:pt x="1828323" y="3068325"/>
                    </a:cubicBezTo>
                    <a:cubicBezTo>
                      <a:pt x="1782031" y="2979743"/>
                      <a:pt x="1730311" y="2894018"/>
                      <a:pt x="1683162" y="2805816"/>
                    </a:cubicBezTo>
                    <a:cubicBezTo>
                      <a:pt x="1665445" y="2772574"/>
                      <a:pt x="1640680" y="2759525"/>
                      <a:pt x="1605247" y="2761430"/>
                    </a:cubicBezTo>
                    <a:cubicBezTo>
                      <a:pt x="1588293" y="2762287"/>
                      <a:pt x="1570671" y="2766668"/>
                      <a:pt x="1554574" y="2763239"/>
                    </a:cubicBezTo>
                    <a:cubicBezTo>
                      <a:pt x="1463611" y="2743808"/>
                      <a:pt x="1412175" y="2784194"/>
                      <a:pt x="1378076" y="2866300"/>
                    </a:cubicBezTo>
                    <a:cubicBezTo>
                      <a:pt x="1351501" y="2930117"/>
                      <a:pt x="1311401" y="2988220"/>
                      <a:pt x="1282064" y="3051085"/>
                    </a:cubicBezTo>
                    <a:cubicBezTo>
                      <a:pt x="1260252" y="3097758"/>
                      <a:pt x="1232915" y="3114331"/>
                      <a:pt x="1183290" y="3093471"/>
                    </a:cubicBezTo>
                    <a:cubicBezTo>
                      <a:pt x="1153857" y="3081184"/>
                      <a:pt x="1121949" y="3073374"/>
                      <a:pt x="1090516" y="3067277"/>
                    </a:cubicBezTo>
                    <a:cubicBezTo>
                      <a:pt x="1050607" y="3059562"/>
                      <a:pt x="1033938" y="3040036"/>
                      <a:pt x="1035271" y="2997650"/>
                    </a:cubicBezTo>
                    <a:cubicBezTo>
                      <a:pt x="1038034" y="2906210"/>
                      <a:pt x="1034700" y="2814484"/>
                      <a:pt x="1036890" y="2723044"/>
                    </a:cubicBezTo>
                    <a:cubicBezTo>
                      <a:pt x="1038034" y="2675324"/>
                      <a:pt x="1021936" y="2643891"/>
                      <a:pt x="978597" y="2620745"/>
                    </a:cubicBezTo>
                    <a:cubicBezTo>
                      <a:pt x="819911" y="2536163"/>
                      <a:pt x="880395" y="2530067"/>
                      <a:pt x="713040" y="2625317"/>
                    </a:cubicBezTo>
                    <a:cubicBezTo>
                      <a:pt x="655605" y="2657988"/>
                      <a:pt x="600360" y="2694564"/>
                      <a:pt x="541876" y="2725139"/>
                    </a:cubicBezTo>
                    <a:cubicBezTo>
                      <a:pt x="527303" y="2732759"/>
                      <a:pt x="498156" y="2731235"/>
                      <a:pt x="486060" y="2721329"/>
                    </a:cubicBezTo>
                    <a:cubicBezTo>
                      <a:pt x="446912" y="2689230"/>
                      <a:pt x="409764" y="2653607"/>
                      <a:pt x="378046" y="2614268"/>
                    </a:cubicBezTo>
                    <a:cubicBezTo>
                      <a:pt x="367664" y="2601410"/>
                      <a:pt x="368807" y="2569025"/>
                      <a:pt x="377760" y="2552832"/>
                    </a:cubicBezTo>
                    <a:cubicBezTo>
                      <a:pt x="423671" y="2469869"/>
                      <a:pt x="472725" y="2388526"/>
                      <a:pt x="523017" y="2308135"/>
                    </a:cubicBezTo>
                    <a:cubicBezTo>
                      <a:pt x="548544" y="2267368"/>
                      <a:pt x="540162" y="2234983"/>
                      <a:pt x="523683" y="2190787"/>
                    </a:cubicBezTo>
                    <a:cubicBezTo>
                      <a:pt x="478154" y="2068867"/>
                      <a:pt x="391572" y="2043435"/>
                      <a:pt x="275652" y="2057532"/>
                    </a:cubicBezTo>
                    <a:cubicBezTo>
                      <a:pt x="217074" y="2064676"/>
                      <a:pt x="157161" y="2060485"/>
                      <a:pt x="97916" y="2062104"/>
                    </a:cubicBezTo>
                    <a:cubicBezTo>
                      <a:pt x="64769" y="2063057"/>
                      <a:pt x="46576" y="2051055"/>
                      <a:pt x="36384" y="2016289"/>
                    </a:cubicBezTo>
                    <a:cubicBezTo>
                      <a:pt x="-11907" y="1850744"/>
                      <a:pt x="-12860" y="1851316"/>
                      <a:pt x="140112" y="1769782"/>
                    </a:cubicBezTo>
                    <a:cubicBezTo>
                      <a:pt x="193928" y="1741112"/>
                      <a:pt x="248982" y="1713680"/>
                      <a:pt x="298608" y="1678818"/>
                    </a:cubicBezTo>
                    <a:cubicBezTo>
                      <a:pt x="319848" y="1663864"/>
                      <a:pt x="340899" y="1631860"/>
                      <a:pt x="341661" y="1607000"/>
                    </a:cubicBezTo>
                    <a:cubicBezTo>
                      <a:pt x="347661" y="1398497"/>
                      <a:pt x="351757" y="1448313"/>
                      <a:pt x="171639" y="1342109"/>
                    </a:cubicBezTo>
                    <a:cubicBezTo>
                      <a:pt x="126491" y="1315439"/>
                      <a:pt x="79533" y="1291722"/>
                      <a:pt x="32670" y="1268100"/>
                    </a:cubicBezTo>
                    <a:cubicBezTo>
                      <a:pt x="951" y="1252098"/>
                      <a:pt x="-5526" y="1228190"/>
                      <a:pt x="4095" y="1196377"/>
                    </a:cubicBezTo>
                    <a:cubicBezTo>
                      <a:pt x="14382" y="1162373"/>
                      <a:pt x="27907" y="1128559"/>
                      <a:pt x="32670" y="1093697"/>
                    </a:cubicBezTo>
                    <a:cubicBezTo>
                      <a:pt x="39432" y="1043405"/>
                      <a:pt x="66102" y="1031499"/>
                      <a:pt x="112489" y="1033499"/>
                    </a:cubicBezTo>
                    <a:cubicBezTo>
                      <a:pt x="198786" y="1037214"/>
                      <a:pt x="285463" y="1034071"/>
                      <a:pt x="371760" y="1038071"/>
                    </a:cubicBezTo>
                    <a:cubicBezTo>
                      <a:pt x="419385" y="1040262"/>
                      <a:pt x="450436" y="1027118"/>
                      <a:pt x="474630" y="983303"/>
                    </a:cubicBezTo>
                    <a:cubicBezTo>
                      <a:pt x="570451" y="810043"/>
                      <a:pt x="572832" y="876146"/>
                      <a:pt x="473201" y="701553"/>
                    </a:cubicBezTo>
                    <a:cubicBezTo>
                      <a:pt x="436149" y="637259"/>
                      <a:pt x="397668" y="573728"/>
                      <a:pt x="356520" y="503909"/>
                    </a:cubicBezTo>
                    <a:close/>
                    <a:moveTo>
                      <a:pt x="1549812" y="2440533"/>
                    </a:moveTo>
                    <a:cubicBezTo>
                      <a:pt x="2013965" y="2459106"/>
                      <a:pt x="2452305" y="2068391"/>
                      <a:pt x="2455925" y="1559470"/>
                    </a:cubicBezTo>
                    <a:cubicBezTo>
                      <a:pt x="2459545" y="1064075"/>
                      <a:pt x="2046826" y="656119"/>
                      <a:pt x="1569814" y="653261"/>
                    </a:cubicBezTo>
                    <a:cubicBezTo>
                      <a:pt x="1048320" y="650213"/>
                      <a:pt x="661796" y="1062551"/>
                      <a:pt x="657605" y="1544230"/>
                    </a:cubicBezTo>
                    <a:cubicBezTo>
                      <a:pt x="653319" y="2043149"/>
                      <a:pt x="1052035" y="2440151"/>
                      <a:pt x="1549812" y="2440533"/>
                    </a:cubicBezTo>
                    <a:close/>
                  </a:path>
                </a:pathLst>
              </a:custGeom>
              <a:solidFill>
                <a:srgbClr val="FFC000"/>
              </a:solidFill>
              <a:ln w="9525"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2000" b="1" i="0" u="none" strike="noStrike" kern="0" cap="none" spc="0" normalizeH="0" baseline="0" noProof="0" dirty="0">
                  <a:ln>
                    <a:noFill/>
                  </a:ln>
                  <a:solidFill>
                    <a:prstClr val="black"/>
                  </a:solidFill>
                  <a:effectLst/>
                  <a:uLnTx/>
                  <a:uFillTx/>
                  <a:latin typeface="Microsoft YaHei" panose="020B0503020204020204" pitchFamily="34" charset="-122"/>
                  <a:ea typeface="Microsoft YaHei" panose="020B0503020204020204" pitchFamily="34" charset="-122"/>
                </a:endParaRPr>
              </a:p>
            </p:txBody>
          </p:sp>
          <p:sp>
            <p:nvSpPr>
              <p:cNvPr id="28" name="iṧḻïḑê">
                <a:extLst>
                  <a:ext uri="{FF2B5EF4-FFF2-40B4-BE49-F238E27FC236}">
                    <a16:creationId xmlns:a16="http://schemas.microsoft.com/office/drawing/2014/main" id="{09383C37-5BF7-B27C-5430-BA4C6D460AED}"/>
                  </a:ext>
                </a:extLst>
              </p:cNvPr>
              <p:cNvSpPr/>
              <p:nvPr/>
            </p:nvSpPr>
            <p:spPr>
              <a:xfrm>
                <a:off x="1465206" y="2253125"/>
                <a:ext cx="1095838" cy="1095838"/>
              </a:xfrm>
              <a:prstGeom prst="ellipse">
                <a:avLst/>
              </a:prstGeom>
              <a:solidFill>
                <a:srgbClr val="FFC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2000" b="1" i="0" u="none" strike="noStrike" kern="0" cap="none" spc="0" normalizeH="0" baseline="0" noProof="0" dirty="0">
                    <a:ln>
                      <a:noFill/>
                    </a:ln>
                    <a:solidFill>
                      <a:prstClr val="white"/>
                    </a:solidFill>
                    <a:effectLst/>
                    <a:uLnTx/>
                    <a:uFillTx/>
                    <a:latin typeface="Microsoft YaHei" panose="020B0503020204020204" pitchFamily="34" charset="-122"/>
                    <a:ea typeface="Microsoft YaHei" panose="020B0503020204020204" pitchFamily="34" charset="-122"/>
                  </a:rPr>
                  <a:t>D</a:t>
                </a:r>
                <a:endParaRPr kumimoji="0" lang="zh-CN" altLang="en-US" sz="2000" b="1" i="0" u="none" strike="noStrike" kern="0" cap="none" spc="0" normalizeH="0" baseline="0" noProof="0" dirty="0">
                  <a:ln>
                    <a:noFill/>
                  </a:ln>
                  <a:solidFill>
                    <a:prstClr val="white"/>
                  </a:solidFill>
                  <a:effectLst/>
                  <a:uLnTx/>
                  <a:uFillTx/>
                  <a:latin typeface="Microsoft YaHei" panose="020B0503020204020204" pitchFamily="34" charset="-122"/>
                  <a:ea typeface="Microsoft YaHei" panose="020B0503020204020204" pitchFamily="34" charset="-122"/>
                </a:endParaRPr>
              </a:p>
            </p:txBody>
          </p:sp>
        </p:grpSp>
        <p:sp>
          <p:nvSpPr>
            <p:cNvPr id="26" name="矩形 47">
              <a:extLst>
                <a:ext uri="{FF2B5EF4-FFF2-40B4-BE49-F238E27FC236}">
                  <a16:creationId xmlns:a16="http://schemas.microsoft.com/office/drawing/2014/main" id="{B3A33723-0E99-DCB4-C988-D4AA339A3254}"/>
                </a:ext>
              </a:extLst>
            </p:cNvPr>
            <p:cNvSpPr>
              <a:spLocks noChangeArrowheads="1"/>
            </p:cNvSpPr>
            <p:nvPr/>
          </p:nvSpPr>
          <p:spPr bwMode="auto">
            <a:xfrm>
              <a:off x="1754812" y="1598252"/>
              <a:ext cx="9662794" cy="110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charset="-122"/>
                  <a:ea typeface="微软雅黑" panose="020B050302020402020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charset="-122"/>
                  <a:ea typeface="微软雅黑" panose="020B050302020402020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charset="-122"/>
                  <a:ea typeface="微软雅黑" panose="020B050302020402020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charset="-122"/>
                  <a:ea typeface="微软雅黑" panose="020B0503020204020204" charset="-122"/>
                  <a:sym typeface="Calibri" panose="020F0502020204030204" pitchFamily="34" charset="0"/>
                </a:defRPr>
              </a:lvl9pPr>
            </a:lstStyle>
            <a:p>
              <a:pPr lvl="0">
                <a:lnSpc>
                  <a:spcPct val="120000"/>
                </a:lnSpc>
                <a:spcBef>
                  <a:spcPts val="0"/>
                </a:spcBef>
                <a:buNone/>
                <a:defRPr/>
              </a:pP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在</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AD</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受试者中开展的利斯的明长期治疗研究显示，与安慰剂组</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AD</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受试者预期的衰退进程相比，其衰退进程延迟约</a:t>
              </a:r>
              <a:r>
                <a:rPr lang="en-US"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2</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年。利斯的明的应用可延伸至更晚期阶段、混合型痴呆（如</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AD</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合并血管性痴呆</a:t>
              </a:r>
              <a:r>
                <a:rPr lang="en" altLang="zh-CN" sz="1400" kern="0" dirty="0" err="1">
                  <a:latin typeface="Microsoft YaHei" panose="020B0503020204020204" pitchFamily="34" charset="-122"/>
                  <a:ea typeface="Microsoft YaHei" panose="020B0503020204020204" pitchFamily="34" charset="-122"/>
                  <a:cs typeface="+mn-ea"/>
                  <a:sym typeface="思源黑体 CN Bold" panose="020B0800000000000000" pitchFamily="34" charset="-122"/>
                </a:rPr>
                <a:t>VaD</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 </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或路易体痴呆</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DLB</a:t>
              </a:r>
              <a:r>
                <a:rPr lang="zh-CN" altLang="e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其他类型痴呆（尤其是</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DLB</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及帕金森病痴呆</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PDD</a:t>
              </a:r>
              <a:r>
                <a:rPr lang="zh-CN" altLang="e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以及合并脑血管病（</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CVD</a:t>
              </a:r>
              <a:r>
                <a:rPr lang="zh-CN" altLang="e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的</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AD</a:t>
              </a:r>
              <a:r>
                <a:rPr lang="zh-CN" altLang="e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利斯的明治疗可能降低</a:t>
              </a:r>
              <a:r>
                <a:rPr lang="en" altLang="zh-CN"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AD</a:t>
              </a:r>
              <a:r>
                <a:rPr lang="zh-CN" altLang="en-US" sz="1400" kern="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患者入住养老院的风险。因此，早期诊断并及时启动利斯的明治疗对获得良好结局至关重要。</a:t>
              </a:r>
              <a:r>
                <a:rPr lang="en-US" altLang="zh-CN" sz="1400" kern="0" baseline="30000" dirty="0">
                  <a:latin typeface="Microsoft YaHei" panose="020B0503020204020204" pitchFamily="34" charset="-122"/>
                  <a:ea typeface="Microsoft YaHei" panose="020B0503020204020204" pitchFamily="34" charset="-122"/>
                  <a:cs typeface="+mn-ea"/>
                  <a:sym typeface="思源黑体 CN Bold" panose="020B0800000000000000" pitchFamily="34" charset="-122"/>
                </a:rPr>
                <a:t>[1]</a:t>
              </a:r>
              <a:endParaRPr lang="zh-CN" altLang="en-US" sz="1400" kern="0" baseline="30000" dirty="0">
                <a:latin typeface="Microsoft YaHei" panose="020B0503020204020204" pitchFamily="34" charset="-122"/>
                <a:ea typeface="Microsoft YaHei" panose="020B0503020204020204" pitchFamily="34" charset="-122"/>
                <a:cs typeface="+mn-ea"/>
                <a:sym typeface="思源黑体 CN Bold" panose="020B0800000000000000" pitchFamily="34" charset="-122"/>
              </a:endParaRPr>
            </a:p>
          </p:txBody>
        </p:sp>
      </p:grpSp>
      <p:sp>
        <p:nvSpPr>
          <p:cNvPr id="34" name="文本框 33">
            <a:extLst>
              <a:ext uri="{FF2B5EF4-FFF2-40B4-BE49-F238E27FC236}">
                <a16:creationId xmlns:a16="http://schemas.microsoft.com/office/drawing/2014/main" id="{890582D9-334C-3988-51EE-AB208849C623}"/>
              </a:ext>
            </a:extLst>
          </p:cNvPr>
          <p:cNvSpPr txBox="1"/>
          <p:nvPr/>
        </p:nvSpPr>
        <p:spPr>
          <a:xfrm>
            <a:off x="-33577" y="6227058"/>
            <a:ext cx="11485929" cy="630942"/>
          </a:xfrm>
          <a:prstGeom prst="rect">
            <a:avLst/>
          </a:prstGeom>
          <a:noFill/>
        </p:spPr>
        <p:txBody>
          <a:bodyPr wrap="square">
            <a:spAutoFit/>
          </a:bodyPr>
          <a:lstStyle/>
          <a:p>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[1]</a:t>
            </a:r>
            <a:r>
              <a:rPr lang="en" altLang="zh-CN" sz="700" dirty="0">
                <a:solidFill>
                  <a:schemeClr val="bg1">
                    <a:lumMod val="50000"/>
                  </a:schemeClr>
                </a:solidFill>
                <a:latin typeface="Microsoft YaHei" panose="020B0503020204020204" pitchFamily="34" charset="-122"/>
                <a:ea typeface="Microsoft YaHei" panose="020B0503020204020204" pitchFamily="34" charset="-122"/>
              </a:rPr>
              <a:t>Desai AK, Grossberg GT. Rivastigmine for Alzheimer‘s disease. Expert Rev </a:t>
            </a:r>
            <a:r>
              <a:rPr lang="en" altLang="zh-CN" sz="700" dirty="0" err="1">
                <a:solidFill>
                  <a:schemeClr val="bg1">
                    <a:lumMod val="50000"/>
                  </a:schemeClr>
                </a:solidFill>
                <a:latin typeface="Microsoft YaHei" panose="020B0503020204020204" pitchFamily="34" charset="-122"/>
                <a:ea typeface="Microsoft YaHei" panose="020B0503020204020204" pitchFamily="34" charset="-122"/>
              </a:rPr>
              <a:t>Neurother</a:t>
            </a:r>
            <a:r>
              <a:rPr lang="en" altLang="zh-CN" sz="700" dirty="0">
                <a:solidFill>
                  <a:schemeClr val="bg1">
                    <a:lumMod val="50000"/>
                  </a:schemeClr>
                </a:solidFill>
                <a:latin typeface="Microsoft YaHei" panose="020B0503020204020204" pitchFamily="34" charset="-122"/>
                <a:ea typeface="Microsoft YaHei" panose="020B0503020204020204" pitchFamily="34" charset="-122"/>
              </a:rPr>
              <a:t>. </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 </a:t>
            </a:r>
            <a:r>
              <a:rPr lang="en" altLang="zh-CN" sz="700" dirty="0">
                <a:solidFill>
                  <a:schemeClr val="bg1">
                    <a:lumMod val="50000"/>
                  </a:schemeClr>
                </a:solidFill>
                <a:latin typeface="Microsoft YaHei" panose="020B0503020204020204" pitchFamily="34" charset="-122"/>
                <a:ea typeface="Microsoft YaHei" panose="020B0503020204020204" pitchFamily="34" charset="-122"/>
              </a:rPr>
              <a:t>2005 Sep;5(5):563-80.</a:t>
            </a:r>
          </a:p>
          <a:p>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[2]Bullock R,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Touchon</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J, Bergman H, et al. Rivastigmine and donepezil treatment in moderate to moderately-severe Alzheimer's disease over a 2-year period[J].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Curr</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Med Res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Opin</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2005,21(8): 1317-1327.</a:t>
            </a:r>
          </a:p>
          <a:p>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[3]Gauthier S, Emre M, Farlow MR,</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 </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Bullock R, et al.</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 </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Strategies for continued successful treatment of Alzheimer’s disease: switching cholinesterase inhibitors.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Curr</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Med.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Res.Opin</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19(8), 707-714 (2003).</a:t>
            </a:r>
          </a:p>
          <a:p>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[4]</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Auriacombe</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S, Pere JJ, Loria-Kanza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Y,et</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al. Efficacy and safety of rivastigmine in patients with Alzheimer’s disease who failed to benefit from treatment with donepezil.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Curr</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Med. Res.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Opin</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18,129-138 (2002).</a:t>
            </a:r>
          </a:p>
          <a:p>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[5]</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Sadowsky</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CH, Farlow MR, Atkinson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L,et</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al. Switching from donepezil to rivastigmine is well-tolerated: Results of an</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 </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open-label safety and tolerability </a:t>
            </a:r>
            <a:r>
              <a:rPr lang="en-US" altLang="zh-CN" sz="700" dirty="0" err="1">
                <a:solidFill>
                  <a:schemeClr val="bg1">
                    <a:lumMod val="50000"/>
                  </a:schemeClr>
                </a:solidFill>
                <a:latin typeface="Microsoft YaHei" panose="020B0503020204020204" pitchFamily="34" charset="-122"/>
                <a:ea typeface="Microsoft YaHei" panose="020B0503020204020204" pitchFamily="34" charset="-122"/>
              </a:rPr>
              <a:t>study.Prim</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 Care Companion J. Clin. Psychiatry.7(2), 43-48 (2005).</a:t>
            </a:r>
          </a:p>
        </p:txBody>
      </p:sp>
    </p:spTree>
    <p:extLst>
      <p:ext uri="{BB962C8B-B14F-4D97-AF65-F5344CB8AC3E}">
        <p14:creationId xmlns:p14="http://schemas.microsoft.com/office/powerpoint/2010/main" val="2167184897"/>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a:extLst>
              <a:ext uri="{FF2B5EF4-FFF2-40B4-BE49-F238E27FC236}">
                <a16:creationId xmlns:a16="http://schemas.microsoft.com/office/drawing/2014/main" id="{C521B589-8B2B-9CD7-1258-3C5BD4AF3115}"/>
              </a:ext>
            </a:extLst>
          </p:cNvPr>
          <p:cNvSpPr txBox="1"/>
          <p:nvPr/>
        </p:nvSpPr>
        <p:spPr>
          <a:xfrm>
            <a:off x="512783" y="188307"/>
            <a:ext cx="8171180" cy="655320"/>
          </a:xfrm>
          <a:prstGeom prst="roundRect">
            <a:avLst>
              <a:gd name="adj" fmla="val 13854"/>
            </a:avLst>
          </a:prstGeom>
          <a:gradFill>
            <a:gsLst>
              <a:gs pos="0">
                <a:schemeClr val="bg1">
                  <a:lumMod val="95000"/>
                </a:schemeClr>
              </a:gs>
              <a:gs pos="80000">
                <a:schemeClr val="bg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5" name="组合 4">
            <a:extLst>
              <a:ext uri="{FF2B5EF4-FFF2-40B4-BE49-F238E27FC236}">
                <a16:creationId xmlns:a16="http://schemas.microsoft.com/office/drawing/2014/main" id="{CD80F04A-1060-439D-8B92-B23CA989B69C}"/>
              </a:ext>
            </a:extLst>
          </p:cNvPr>
          <p:cNvGrpSpPr/>
          <p:nvPr/>
        </p:nvGrpSpPr>
        <p:grpSpPr>
          <a:xfrm>
            <a:off x="251173" y="254357"/>
            <a:ext cx="2968277" cy="523221"/>
            <a:chOff x="298798" y="435332"/>
            <a:chExt cx="2968277" cy="523221"/>
          </a:xfrm>
        </p:grpSpPr>
        <p:grpSp>
          <p:nvGrpSpPr>
            <p:cNvPr id="6" name="组合 5">
              <a:extLst>
                <a:ext uri="{FF2B5EF4-FFF2-40B4-BE49-F238E27FC236}">
                  <a16:creationId xmlns:a16="http://schemas.microsoft.com/office/drawing/2014/main" id="{BDCF4E78-D662-D841-0A44-F9A6C6F39F8A}"/>
                </a:ext>
              </a:extLst>
            </p:cNvPr>
            <p:cNvGrpSpPr/>
            <p:nvPr/>
          </p:nvGrpSpPr>
          <p:grpSpPr>
            <a:xfrm>
              <a:off x="298798" y="435332"/>
              <a:ext cx="523221" cy="523221"/>
              <a:chOff x="794098" y="631911"/>
              <a:chExt cx="2040076" cy="2040076"/>
            </a:xfrm>
          </p:grpSpPr>
          <p:sp>
            <p:nvSpPr>
              <p:cNvPr id="8" name="泪滴形 4">
                <a:extLst>
                  <a:ext uri="{FF2B5EF4-FFF2-40B4-BE49-F238E27FC236}">
                    <a16:creationId xmlns:a16="http://schemas.microsoft.com/office/drawing/2014/main" id="{066344E8-9AD0-7EF2-D42B-645CCAD22AA9}"/>
                  </a:ext>
                </a:extLst>
              </p:cNvPr>
              <p:cNvSpPr/>
              <p:nvPr/>
            </p:nvSpPr>
            <p:spPr>
              <a:xfrm>
                <a:off x="794098" y="631911"/>
                <a:ext cx="2040076" cy="2040076"/>
              </a:xfrm>
              <a:prstGeom prst="teardrop">
                <a:avLst/>
              </a:prstGeom>
              <a:solidFill>
                <a:srgbClr val="13829B"/>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9" name="椭圆 8">
                <a:extLst>
                  <a:ext uri="{FF2B5EF4-FFF2-40B4-BE49-F238E27FC236}">
                    <a16:creationId xmlns:a16="http://schemas.microsoft.com/office/drawing/2014/main" id="{A859AC95-0BA5-8222-6F43-A208055EFD50}"/>
                  </a:ext>
                </a:extLst>
              </p:cNvPr>
              <p:cNvSpPr/>
              <p:nvPr/>
            </p:nvSpPr>
            <p:spPr>
              <a:xfrm>
                <a:off x="1144383" y="982196"/>
                <a:ext cx="1339503" cy="1339503"/>
              </a:xfrm>
              <a:prstGeom prst="ellipse">
                <a:avLst/>
              </a:prstGeom>
              <a:solidFill>
                <a:srgbClr val="FFC000"/>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10" name="椭圆 9">
                <a:extLst>
                  <a:ext uri="{FF2B5EF4-FFF2-40B4-BE49-F238E27FC236}">
                    <a16:creationId xmlns:a16="http://schemas.microsoft.com/office/drawing/2014/main" id="{B6D7E5B3-21F7-A103-55B2-7738441CF956}"/>
                  </a:ext>
                </a:extLst>
              </p:cNvPr>
              <p:cNvSpPr/>
              <p:nvPr/>
            </p:nvSpPr>
            <p:spPr>
              <a:xfrm>
                <a:off x="1427385" y="1265198"/>
                <a:ext cx="773502" cy="773502"/>
              </a:xfrm>
              <a:prstGeom prst="ellipse">
                <a:avLst/>
              </a:prstGeom>
              <a:solidFill>
                <a:schemeClr val="bg1"/>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grpSp>
        <p:sp>
          <p:nvSpPr>
            <p:cNvPr id="7" name="文本框 6">
              <a:extLst>
                <a:ext uri="{FF2B5EF4-FFF2-40B4-BE49-F238E27FC236}">
                  <a16:creationId xmlns:a16="http://schemas.microsoft.com/office/drawing/2014/main" id="{5C89EE75-137D-6514-4813-F3AB49886966}"/>
                </a:ext>
              </a:extLst>
            </p:cNvPr>
            <p:cNvSpPr txBox="1"/>
            <p:nvPr/>
          </p:nvSpPr>
          <p:spPr>
            <a:xfrm>
              <a:off x="871538" y="435332"/>
              <a:ext cx="2395537"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b="1" kern="0" dirty="0">
                  <a:ln w="0">
                    <a:noFill/>
                  </a:ln>
                  <a:latin typeface="Microsoft YaHei" panose="020B0503020204020204" pitchFamily="34" charset="-122"/>
                  <a:ea typeface="Microsoft YaHei" panose="020B0503020204020204" pitchFamily="34" charset="-122"/>
                </a:rPr>
                <a:t>有效性</a:t>
              </a:r>
              <a:r>
                <a:rPr lang="en-US" altLang="zh-CN" sz="2800" b="1" kern="0" dirty="0">
                  <a:ln w="0">
                    <a:noFill/>
                  </a:ln>
                  <a:latin typeface="Microsoft YaHei" panose="020B0503020204020204" pitchFamily="34" charset="-122"/>
                  <a:ea typeface="Microsoft YaHei" panose="020B0503020204020204" pitchFamily="34" charset="-122"/>
                </a:rPr>
                <a:t>(2/2)</a:t>
              </a:r>
              <a:endPar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endParaRPr>
            </a:p>
          </p:txBody>
        </p:sp>
      </p:grpSp>
      <p:graphicFrame>
        <p:nvGraphicFramePr>
          <p:cNvPr id="2" name="表格 1">
            <a:extLst>
              <a:ext uri="{FF2B5EF4-FFF2-40B4-BE49-F238E27FC236}">
                <a16:creationId xmlns:a16="http://schemas.microsoft.com/office/drawing/2014/main" id="{00993C13-D856-8EC4-3FC6-1CCCABE12C8E}"/>
              </a:ext>
            </a:extLst>
          </p:cNvPr>
          <p:cNvGraphicFramePr>
            <a:graphicFrameLocks noGrp="1"/>
          </p:cNvGraphicFramePr>
          <p:nvPr>
            <p:extLst>
              <p:ext uri="{D42A27DB-BD31-4B8C-83A1-F6EECF244321}">
                <p14:modId xmlns:p14="http://schemas.microsoft.com/office/powerpoint/2010/main" val="3082228224"/>
              </p:ext>
            </p:extLst>
          </p:nvPr>
        </p:nvGraphicFramePr>
        <p:xfrm>
          <a:off x="619239" y="1405128"/>
          <a:ext cx="10980420" cy="4693055"/>
        </p:xfrm>
        <a:graphic>
          <a:graphicData uri="http://schemas.openxmlformats.org/drawingml/2006/table">
            <a:tbl>
              <a:tblPr firstRow="1" bandRow="1">
                <a:tableStyleId>{5C22544A-7EE6-4342-B048-85BDC9FD1C3A}</a:tableStyleId>
              </a:tblPr>
              <a:tblGrid>
                <a:gridCol w="4472874">
                  <a:extLst>
                    <a:ext uri="{9D8B030D-6E8A-4147-A177-3AD203B41FA5}">
                      <a16:colId xmlns:a16="http://schemas.microsoft.com/office/drawing/2014/main" val="20000"/>
                    </a:ext>
                  </a:extLst>
                </a:gridCol>
                <a:gridCol w="6507546">
                  <a:extLst>
                    <a:ext uri="{9D8B030D-6E8A-4147-A177-3AD203B41FA5}">
                      <a16:colId xmlns:a16="http://schemas.microsoft.com/office/drawing/2014/main" val="20001"/>
                    </a:ext>
                  </a:extLst>
                </a:gridCol>
              </a:tblGrid>
              <a:tr h="503704">
                <a:tc>
                  <a:txBody>
                    <a:bodyPr/>
                    <a:lstStyle/>
                    <a:p>
                      <a:pPr algn="ctr">
                        <a:lnSpc>
                          <a:spcPct val="150000"/>
                        </a:lnSpc>
                        <a:spcBef>
                          <a:spcPts val="600"/>
                        </a:spcBef>
                        <a:spcAft>
                          <a:spcPts val="600"/>
                        </a:spcAft>
                      </a:pPr>
                      <a:r>
                        <a:rPr lang="zh-CN" altLang="en-US" sz="1600" dirty="0">
                          <a:latin typeface="Microsoft YaHei" panose="020B0503020204020204" pitchFamily="34" charset="-122"/>
                          <a:ea typeface="Microsoft YaHei" panose="020B0503020204020204" pitchFamily="34" charset="-122"/>
                        </a:rPr>
                        <a:t>指  南</a:t>
                      </a:r>
                    </a:p>
                  </a:txBody>
                  <a:tcPr anchor="ctr">
                    <a:solidFill>
                      <a:srgbClr val="13829B"/>
                    </a:solidFill>
                  </a:tcPr>
                </a:tc>
                <a:tc>
                  <a:txBody>
                    <a:bodyPr/>
                    <a:lstStyle/>
                    <a:p>
                      <a:pPr algn="ctr">
                        <a:lnSpc>
                          <a:spcPct val="150000"/>
                        </a:lnSpc>
                        <a:spcBef>
                          <a:spcPts val="600"/>
                        </a:spcBef>
                        <a:spcAft>
                          <a:spcPts val="600"/>
                        </a:spcAft>
                      </a:pPr>
                      <a:r>
                        <a:rPr lang="zh-CN" altLang="en-US" sz="1600" dirty="0">
                          <a:latin typeface="Microsoft YaHei" panose="020B0503020204020204" pitchFamily="34" charset="-122"/>
                          <a:ea typeface="Microsoft YaHei" panose="020B0503020204020204" pitchFamily="34" charset="-122"/>
                        </a:rPr>
                        <a:t>推  荐</a:t>
                      </a:r>
                    </a:p>
                  </a:txBody>
                  <a:tcPr anchor="ctr">
                    <a:solidFill>
                      <a:srgbClr val="13829B"/>
                    </a:solidFill>
                  </a:tcPr>
                </a:tc>
                <a:extLst>
                  <a:ext uri="{0D108BD9-81ED-4DB2-BD59-A6C34878D82A}">
                    <a16:rowId xmlns:a16="http://schemas.microsoft.com/office/drawing/2014/main" val="10000"/>
                  </a:ext>
                </a:extLst>
              </a:tr>
              <a:tr h="444691">
                <a:tc>
                  <a:txBody>
                    <a:bodyPr/>
                    <a:lstStyle/>
                    <a:p>
                      <a:pPr>
                        <a:lnSpc>
                          <a:spcPct val="110000"/>
                        </a:lnSpc>
                        <a:spcBef>
                          <a:spcPts val="600"/>
                        </a:spcBef>
                        <a:spcAft>
                          <a:spcPts val="600"/>
                        </a:spcAft>
                        <a:buNone/>
                      </a:pP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《阿尔茨海默病药物治疗指南》（</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2025</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年版）</a:t>
                      </a:r>
                      <a:r>
                        <a:rPr lang="en-US" altLang="zh-CN" sz="1400" baseline="300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[1]</a:t>
                      </a:r>
                    </a:p>
                  </a:txBody>
                  <a:tcPr anchor="ctr">
                    <a:solidFill>
                      <a:srgbClr val="DCECF0"/>
                    </a:solidFill>
                  </a:tcPr>
                </a:tc>
                <a:tc>
                  <a:txBody>
                    <a:bodyPr/>
                    <a:lstStyle/>
                    <a:p>
                      <a:pPr marL="0" marR="0" lvl="0" indent="0" algn="l" defTabSz="914400" rtl="0" eaLnBrk="1" fontAlgn="auto" latinLnBrk="0" hangingPunct="1">
                        <a:lnSpc>
                          <a:spcPct val="110000"/>
                        </a:lnSpc>
                        <a:spcBef>
                          <a:spcPts val="600"/>
                        </a:spcBef>
                        <a:spcAft>
                          <a:spcPts val="1200"/>
                        </a:spcAft>
                        <a:buClrTx/>
                        <a:buSzTx/>
                        <a:buFontTx/>
                        <a:buNone/>
                        <a:defRPr/>
                      </a:pP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明确诊断的</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 AD </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患者可以选用</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 ChEI</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治疗。</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级证据，</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1</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类推荐</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t>
                      </a:r>
                    </a:p>
                  </a:txBody>
                  <a:tcPr anchor="ctr">
                    <a:solidFill>
                      <a:srgbClr val="DCECF0"/>
                    </a:solidFill>
                  </a:tcPr>
                </a:tc>
                <a:extLst>
                  <a:ext uri="{0D108BD9-81ED-4DB2-BD59-A6C34878D82A}">
                    <a16:rowId xmlns:a16="http://schemas.microsoft.com/office/drawing/2014/main" val="10001"/>
                  </a:ext>
                </a:extLst>
              </a:tr>
              <a:tr h="728790">
                <a:tc>
                  <a:txBody>
                    <a:bodyPr/>
                    <a:lstStyle/>
                    <a:p>
                      <a:pPr>
                        <a:lnSpc>
                          <a:spcPct val="110000"/>
                        </a:lnSpc>
                        <a:spcBef>
                          <a:spcPts val="600"/>
                        </a:spcBef>
                        <a:spcAft>
                          <a:spcPts val="600"/>
                        </a:spcAft>
                        <a:buNone/>
                      </a:pP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《中国阿尔茨海默病痴呆诊疗指南》（</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2020</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年版）</a:t>
                      </a:r>
                      <a:r>
                        <a:rPr lang="en-US" altLang="zh-CN" sz="1400" baseline="300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[2]</a:t>
                      </a:r>
                    </a:p>
                  </a:txBody>
                  <a:tcPr anchor="ctr">
                    <a:solidFill>
                      <a:schemeClr val="bg1">
                        <a:lumMod val="95000"/>
                      </a:schemeClr>
                    </a:solidFill>
                  </a:tcPr>
                </a:tc>
                <a:tc>
                  <a:txBody>
                    <a:bodyPr/>
                    <a:lstStyle/>
                    <a:p>
                      <a:pPr marL="0" marR="0" lvl="0" indent="0" algn="l" defTabSz="914400" rtl="0" eaLnBrk="1" fontAlgn="auto" latinLnBrk="0" hangingPunct="1">
                        <a:lnSpc>
                          <a:spcPct val="110000"/>
                        </a:lnSpc>
                        <a:spcBef>
                          <a:spcPts val="600"/>
                        </a:spcBef>
                        <a:spcAft>
                          <a:spcPts val="1200"/>
                        </a:spcAft>
                        <a:buClrTx/>
                        <a:buSzTx/>
                        <a:buFontTx/>
                        <a:buNone/>
                        <a:defRPr/>
                      </a:pP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胆碱酯酶抑制剂（</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ChEIs</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）对轻中度</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AD</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痴呆认知、功能、总体有效，用于重度</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AD</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痴呆仍可获益。</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(1A</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级推荐</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t>
                      </a:r>
                    </a:p>
                  </a:txBody>
                  <a:tcPr anchor="ctr">
                    <a:solidFill>
                      <a:schemeClr val="bg1">
                        <a:lumMod val="95000"/>
                      </a:schemeClr>
                    </a:solidFill>
                  </a:tcPr>
                </a:tc>
                <a:extLst>
                  <a:ext uri="{0D108BD9-81ED-4DB2-BD59-A6C34878D82A}">
                    <a16:rowId xmlns:a16="http://schemas.microsoft.com/office/drawing/2014/main" val="10002"/>
                  </a:ext>
                </a:extLst>
              </a:tr>
              <a:tr h="728790">
                <a:tc>
                  <a:txBody>
                    <a:bodyPr/>
                    <a:lstStyle/>
                    <a:p>
                      <a:pPr>
                        <a:lnSpc>
                          <a:spcPct val="110000"/>
                        </a:lnSpc>
                        <a:spcBef>
                          <a:spcPts val="600"/>
                        </a:spcBef>
                        <a:spcAft>
                          <a:spcPts val="600"/>
                        </a:spcAft>
                        <a:buNone/>
                      </a:pP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《阿尔茨海默病中西医结合诊疗中国专家共识》（</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2024</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年版）</a:t>
                      </a:r>
                      <a:r>
                        <a:rPr lang="en-US" altLang="zh-CN" sz="1400" baseline="300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[3]</a:t>
                      </a:r>
                    </a:p>
                  </a:txBody>
                  <a:tcPr anchor="ctr">
                    <a:solidFill>
                      <a:srgbClr val="DCECF0"/>
                    </a:solidFill>
                  </a:tcPr>
                </a:tc>
                <a:tc>
                  <a:txBody>
                    <a:bodyPr/>
                    <a:lstStyle/>
                    <a:p>
                      <a:pPr marL="0" marR="0" lvl="0" indent="0" algn="l" defTabSz="914400" rtl="0" eaLnBrk="1" fontAlgn="auto" latinLnBrk="0" hangingPunct="1">
                        <a:lnSpc>
                          <a:spcPct val="110000"/>
                        </a:lnSpc>
                        <a:spcBef>
                          <a:spcPts val="600"/>
                        </a:spcBef>
                        <a:spcAft>
                          <a:spcPts val="1200"/>
                        </a:spcAft>
                        <a:buClrTx/>
                        <a:buSzTx/>
                        <a:buFontTx/>
                        <a:buNone/>
                        <a:defRPr/>
                      </a:pP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ChEls</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可改善</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AD</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患者的认知功能和日常生活能力（</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I</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级证据，</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级推荐）</a:t>
                      </a:r>
                    </a:p>
                  </a:txBody>
                  <a:tcPr anchor="ctr">
                    <a:solidFill>
                      <a:srgbClr val="DCECF0"/>
                    </a:solidFill>
                  </a:tcPr>
                </a:tc>
                <a:extLst>
                  <a:ext uri="{0D108BD9-81ED-4DB2-BD59-A6C34878D82A}">
                    <a16:rowId xmlns:a16="http://schemas.microsoft.com/office/drawing/2014/main" val="10003"/>
                  </a:ext>
                </a:extLst>
              </a:tr>
              <a:tr h="728790">
                <a:tc>
                  <a:txBody>
                    <a:bodyPr/>
                    <a:lstStyle/>
                    <a:p>
                      <a:pPr>
                        <a:lnSpc>
                          <a:spcPct val="110000"/>
                        </a:lnSpc>
                        <a:spcBef>
                          <a:spcPts val="600"/>
                        </a:spcBef>
                        <a:spcAft>
                          <a:spcPts val="600"/>
                        </a:spcAft>
                      </a:pP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  </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国家卫生健康委办公厅印发的</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精神障碍诊疗规范</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2020</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年版）</a:t>
                      </a:r>
                      <a:r>
                        <a:rPr lang="en-US" altLang="zh-CN" sz="1400" baseline="300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[4]</a:t>
                      </a:r>
                      <a:endPar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endParaRPr>
                    </a:p>
                  </a:txBody>
                  <a:tcPr anchor="ctr">
                    <a:solidFill>
                      <a:schemeClr val="bg1">
                        <a:lumMod val="95000"/>
                      </a:schemeClr>
                    </a:solidFill>
                  </a:tcPr>
                </a:tc>
                <a:tc>
                  <a:txBody>
                    <a:bodyPr/>
                    <a:lstStyle/>
                    <a:p>
                      <a:pPr>
                        <a:lnSpc>
                          <a:spcPct val="110000"/>
                        </a:lnSpc>
                        <a:spcBef>
                          <a:spcPts val="600"/>
                        </a:spcBef>
                        <a:spcAft>
                          <a:spcPts val="600"/>
                        </a:spcAft>
                      </a:pP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阿尔茨海默病改善认知药物包括：</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1</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、胆碱酯酶抑制剂（多奈哌齐、卡巴拉汀）</a:t>
                      </a:r>
                      <a:r>
                        <a:rPr lang="zh-CN" altLang="en-US" sz="1400" dirty="0">
                          <a:solidFill>
                            <a:schemeClr val="tx1"/>
                          </a:solidFill>
                          <a:latin typeface="Microsoft YaHei" panose="020B0503020204020204" pitchFamily="34" charset="-122"/>
                          <a:ea typeface="Microsoft YaHei" panose="020B0503020204020204" pitchFamily="34" charset="-122"/>
                          <a:cs typeface="微软雅黑" panose="020B0503020204020204" pitchFamily="34" charset="-122"/>
                          <a:sym typeface="+mn-ea"/>
                        </a:rPr>
                        <a:t>；</a:t>
                      </a:r>
                      <a:r>
                        <a:rPr lang="en-US" altLang="zh-CN" sz="1400" dirty="0">
                          <a:solidFill>
                            <a:schemeClr val="tx1"/>
                          </a:solidFill>
                          <a:latin typeface="Microsoft YaHei" panose="020B0503020204020204" pitchFamily="34" charset="-122"/>
                          <a:ea typeface="Microsoft YaHei" panose="020B0503020204020204" pitchFamily="34" charset="-122"/>
                          <a:cs typeface="微软雅黑" panose="020B0503020204020204" pitchFamily="34" charset="-122"/>
                          <a:sym typeface="+mn-ea"/>
                        </a:rPr>
                        <a:t>2</a:t>
                      </a:r>
                      <a:r>
                        <a:rPr lang="zh-CN" altLang="en-US" sz="1400" dirty="0">
                          <a:solidFill>
                            <a:schemeClr val="tx1"/>
                          </a:solidFill>
                          <a:latin typeface="Microsoft YaHei" panose="020B0503020204020204" pitchFamily="34" charset="-122"/>
                          <a:ea typeface="Microsoft YaHei" panose="020B0503020204020204" pitchFamily="34" charset="-122"/>
                          <a:cs typeface="微软雅黑" panose="020B0503020204020204" pitchFamily="34" charset="-122"/>
                          <a:sym typeface="+mn-ea"/>
                        </a:rPr>
                        <a:t>、一种胆碱酯酶抑制剂和美金刚联合</a:t>
                      </a:r>
                      <a:r>
                        <a:rPr lang="zh-CN" altLang="en-US" sz="1400" dirty="0">
                          <a:solidFill>
                            <a:schemeClr val="tx1"/>
                          </a:solidFill>
                          <a:latin typeface="Microsoft YaHei" panose="020B0503020204020204" pitchFamily="34" charset="-122"/>
                          <a:ea typeface="Microsoft YaHei" panose="020B0503020204020204" pitchFamily="34" charset="-122"/>
                          <a:cs typeface="微软雅黑" panose="020B0503020204020204" pitchFamily="34" charset="-122"/>
                        </a:rPr>
                        <a:t>。</a:t>
                      </a:r>
                      <a:r>
                        <a:rPr lang="zh-CN" altLang="en-US" sz="1400" dirty="0">
                          <a:solidFill>
                            <a:schemeClr val="tx1"/>
                          </a:solidFill>
                          <a:latin typeface="Microsoft YaHei" panose="020B0503020204020204" pitchFamily="34" charset="-122"/>
                          <a:ea typeface="Microsoft YaHei" panose="020B0503020204020204" pitchFamily="34" charset="-122"/>
                          <a:cs typeface="微软雅黑" panose="020B0503020204020204" pitchFamily="34" charset="-122"/>
                          <a:sym typeface="+mn-ea"/>
                        </a:rPr>
                        <a:t> </a:t>
                      </a:r>
                      <a:endParaRPr lang="zh-CN" altLang="en-US" sz="1400" dirty="0">
                        <a:solidFill>
                          <a:schemeClr val="tx1"/>
                        </a:solidFill>
                        <a:latin typeface="Microsoft YaHei" panose="020B0503020204020204" pitchFamily="34" charset="-122"/>
                        <a:ea typeface="Microsoft YaHei" panose="020B0503020204020204" pitchFamily="34" charset="-122"/>
                        <a:cs typeface="微软雅黑" panose="020B0503020204020204" pitchFamily="34" charset="-122"/>
                      </a:endParaRPr>
                    </a:p>
                  </a:txBody>
                  <a:tcPr anchor="ctr">
                    <a:solidFill>
                      <a:schemeClr val="bg1">
                        <a:lumMod val="95000"/>
                      </a:schemeClr>
                    </a:solidFill>
                  </a:tcPr>
                </a:tc>
                <a:extLst>
                  <a:ext uri="{0D108BD9-81ED-4DB2-BD59-A6C34878D82A}">
                    <a16:rowId xmlns:a16="http://schemas.microsoft.com/office/drawing/2014/main" val="10004"/>
                  </a:ext>
                </a:extLst>
              </a:tr>
              <a:tr h="728790">
                <a:tc>
                  <a:txBody>
                    <a:bodyPr/>
                    <a:lstStyle/>
                    <a:p>
                      <a:pPr>
                        <a:lnSpc>
                          <a:spcPct val="110000"/>
                        </a:lnSpc>
                        <a:spcBef>
                          <a:spcPts val="600"/>
                        </a:spcBef>
                        <a:spcAft>
                          <a:spcPts val="600"/>
                        </a:spcAft>
                      </a:pP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2018 中国痴呆与认知障碍诊治指南（二）：阿尔茨海默病诊治指南</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t>
                      </a:r>
                      <a:r>
                        <a:rPr lang="en-US" altLang="zh-CN" sz="1400" b="0" baseline="300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[5]</a:t>
                      </a:r>
                      <a:endParaRPr lang="zh-CN" altLang="en-US" sz="1400" b="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endParaRPr>
                    </a:p>
                  </a:txBody>
                  <a:tcPr anchor="ctr">
                    <a:solidFill>
                      <a:srgbClr val="DCECF0"/>
                    </a:solidFill>
                  </a:tcPr>
                </a:tc>
                <a:tc>
                  <a:txBody>
                    <a:bodyPr/>
                    <a:lstStyle/>
                    <a:p>
                      <a:pPr marL="0" marR="0" lvl="0" indent="0" algn="l" defTabSz="914400" rtl="0" eaLnBrk="1" fontAlgn="auto" latinLnBrk="0" hangingPunct="1">
                        <a:lnSpc>
                          <a:spcPct val="110000"/>
                        </a:lnSpc>
                        <a:spcBef>
                          <a:spcPts val="600"/>
                        </a:spcBef>
                        <a:spcAft>
                          <a:spcPts val="1200"/>
                        </a:spcAft>
                        <a:buClrTx/>
                        <a:buSzTx/>
                        <a:buFontTx/>
                        <a:buNone/>
                        <a:defRPr/>
                      </a:pP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胆碱酯酶抑制剂（</a:t>
                      </a:r>
                      <a:r>
                        <a:rPr lang="en-US" altLang="zh-CN" sz="1400" dirty="0" err="1">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ChEIs</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）是现今治疗轻中度</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AD</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的一线药物，主要包括多奈哌齐、卡巴拉汀</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利斯的明、加兰他敏和石杉碱甲。</a:t>
                      </a:r>
                      <a:r>
                        <a:rPr lang="zh-CN" altLang="en-US" sz="1400" dirty="0">
                          <a:solidFill>
                            <a:schemeClr val="tx1"/>
                          </a:solidFill>
                          <a:latin typeface="Microsoft YaHei" panose="020B0503020204020204" pitchFamily="34" charset="-122"/>
                          <a:ea typeface="Microsoft YaHei" panose="020B0503020204020204" pitchFamily="34" charset="-122"/>
                          <a:cs typeface="微软雅黑" panose="020B0503020204020204" pitchFamily="34" charset="-122"/>
                        </a:rPr>
                        <a:t>此类药物尽早使用效果更好。</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推荐明确诊断为</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AD</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患者可以选用</a:t>
                      </a:r>
                      <a:r>
                        <a:rPr lang="en-US" altLang="zh-CN" sz="1400" dirty="0" err="1">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ChEIs</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治疗。（</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级推荐）</a:t>
                      </a:r>
                      <a:endPar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endParaRPr>
                    </a:p>
                  </a:txBody>
                  <a:tcPr anchor="ctr">
                    <a:solidFill>
                      <a:srgbClr val="DCECF0"/>
                    </a:solidFill>
                  </a:tcPr>
                </a:tc>
                <a:extLst>
                  <a:ext uri="{0D108BD9-81ED-4DB2-BD59-A6C34878D82A}">
                    <a16:rowId xmlns:a16="http://schemas.microsoft.com/office/drawing/2014/main" val="10005"/>
                  </a:ext>
                </a:extLst>
              </a:tr>
              <a:tr h="728790">
                <a:tc>
                  <a:txBody>
                    <a:bodyPr/>
                    <a:lstStyle/>
                    <a:p>
                      <a:pPr>
                        <a:lnSpc>
                          <a:spcPct val="110000"/>
                        </a:lnSpc>
                        <a:spcBef>
                          <a:spcPts val="600"/>
                        </a:spcBef>
                        <a:spcAft>
                          <a:spcPts val="600"/>
                        </a:spcAft>
                      </a:pPr>
                      <a:r>
                        <a:rPr lang="zh-CN" altLang="en-US" sz="1400" b="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阿尔茨海默病的诊疗规范（</a:t>
                      </a:r>
                      <a:r>
                        <a:rPr lang="en-US" altLang="zh-CN" sz="1400" b="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2020 </a:t>
                      </a:r>
                      <a:r>
                        <a:rPr lang="zh-CN" altLang="en-US" sz="1400" b="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年版）</a:t>
                      </a:r>
                      <a:r>
                        <a:rPr lang="en-US" altLang="zh-CN" sz="1400" b="0" baseline="300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[6]</a:t>
                      </a:r>
                      <a:endParaRPr lang="zh-CN" altLang="en-US" sz="1400" b="0" baseline="300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endParaRPr>
                    </a:p>
                  </a:txBody>
                  <a:tcPr anchor="ctr">
                    <a:solidFill>
                      <a:schemeClr val="bg1">
                        <a:lumMod val="95000"/>
                      </a:schemeClr>
                    </a:solidFill>
                  </a:tcPr>
                </a:tc>
                <a:tc>
                  <a:txBody>
                    <a:bodyPr/>
                    <a:lstStyle/>
                    <a:p>
                      <a:pPr marL="0" marR="0" lvl="0" indent="0" algn="l" defTabSz="914400" rtl="0" eaLnBrk="1" fontAlgn="auto" latinLnBrk="0" hangingPunct="1">
                        <a:lnSpc>
                          <a:spcPct val="110000"/>
                        </a:lnSpc>
                        <a:spcBef>
                          <a:spcPts val="600"/>
                        </a:spcBef>
                        <a:spcAft>
                          <a:spcPts val="1200"/>
                        </a:spcAft>
                        <a:buClrTx/>
                        <a:buSzTx/>
                        <a:buFontTx/>
                        <a:buNone/>
                        <a:defRPr/>
                      </a:pP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改善认知的药物：</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1</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、胆碱酯酶抑制剂（</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sym typeface="+mn-ea"/>
                        </a:rPr>
                        <a:t>多奈哌齐、卡巴拉汀</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2</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、对中度或中重度的阿尔茨海默病患者，使用</a:t>
                      </a:r>
                      <a:r>
                        <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1</a:t>
                      </a:r>
                      <a:r>
                        <a:rPr lang="zh-CN" altLang="en-US"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rPr>
                        <a:t>种胆碱酯酶抑制剂和美金刚联合治疗可以获得更好的认知、日常生活能力和社会功能，改善精神行为症状。</a:t>
                      </a:r>
                      <a:endParaRPr lang="en-US" altLang="zh-CN" sz="1400" dirty="0">
                        <a:solidFill>
                          <a:schemeClr val="dk1"/>
                        </a:solidFill>
                        <a:latin typeface="Microsoft YaHei" panose="020B0503020204020204" pitchFamily="34" charset="-122"/>
                        <a:ea typeface="Microsoft YaHei" panose="020B0503020204020204" pitchFamily="34" charset="-122"/>
                        <a:cs typeface="微软雅黑" panose="020B0503020204020204" pitchFamily="34" charset="-122"/>
                      </a:endParaRPr>
                    </a:p>
                  </a:txBody>
                  <a:tcPr anchor="ctr">
                    <a:solidFill>
                      <a:schemeClr val="bg1">
                        <a:lumMod val="95000"/>
                      </a:schemeClr>
                    </a:solidFill>
                  </a:tcPr>
                </a:tc>
                <a:extLst>
                  <a:ext uri="{0D108BD9-81ED-4DB2-BD59-A6C34878D82A}">
                    <a16:rowId xmlns:a16="http://schemas.microsoft.com/office/drawing/2014/main" val="1335591207"/>
                  </a:ext>
                </a:extLst>
              </a:tr>
            </a:tbl>
          </a:graphicData>
        </a:graphic>
      </p:graphicFrame>
      <p:sp>
        <p:nvSpPr>
          <p:cNvPr id="12" name="文本框 11">
            <a:extLst>
              <a:ext uri="{FF2B5EF4-FFF2-40B4-BE49-F238E27FC236}">
                <a16:creationId xmlns:a16="http://schemas.microsoft.com/office/drawing/2014/main" id="{D30E0F8B-AD18-922A-78FA-52104FF97301}"/>
              </a:ext>
            </a:extLst>
          </p:cNvPr>
          <p:cNvSpPr txBox="1"/>
          <p:nvPr/>
        </p:nvSpPr>
        <p:spPr>
          <a:xfrm>
            <a:off x="2341732" y="940647"/>
            <a:ext cx="7508536" cy="400110"/>
          </a:xfrm>
          <a:prstGeom prst="rect">
            <a:avLst/>
          </a:prstGeom>
          <a:noFill/>
        </p:spPr>
        <p:txBody>
          <a:bodyPr wrap="square">
            <a:spAutoFit/>
          </a:bodyPr>
          <a:lstStyle/>
          <a:p>
            <a:pPr marL="0" indent="0" algn="ctr" eaLnBrk="1" hangingPunct="1">
              <a:spcBef>
                <a:spcPct val="0"/>
              </a:spcBef>
              <a:buNone/>
            </a:pPr>
            <a:r>
              <a:rPr lang="zh-CN" altLang="en-US" sz="2000" b="1" dirty="0">
                <a:latin typeface="微软雅黑" panose="020B0503020204020204" pitchFamily="34" charset="-122"/>
                <a:ea typeface="微软雅黑" panose="020B0503020204020204" pitchFamily="34" charset="-122"/>
              </a:rPr>
              <a:t>国内外权威指南一线推荐药物，推荐等级</a:t>
            </a:r>
            <a:r>
              <a:rPr lang="en-US" altLang="zh-CN" sz="2000" b="1" dirty="0">
                <a:latin typeface="微软雅黑" panose="020B0503020204020204" pitchFamily="34" charset="-122"/>
                <a:ea typeface="微软雅黑" panose="020B0503020204020204" pitchFamily="34" charset="-122"/>
              </a:rPr>
              <a:t>A</a:t>
            </a:r>
            <a:r>
              <a:rPr lang="zh-CN" altLang="en-US" sz="2000" b="1" dirty="0">
                <a:latin typeface="微软雅黑" panose="020B0503020204020204" pitchFamily="34" charset="-122"/>
                <a:ea typeface="微软雅黑" panose="020B0503020204020204" pitchFamily="34" charset="-122"/>
              </a:rPr>
              <a:t>级，证据等级</a:t>
            </a:r>
            <a:r>
              <a:rPr lang="en-US" altLang="zh-CN" sz="2000" b="1" dirty="0">
                <a:latin typeface="微软雅黑" panose="020B0503020204020204" pitchFamily="34" charset="-122"/>
                <a:ea typeface="微软雅黑" panose="020B0503020204020204" pitchFamily="34" charset="-122"/>
              </a:rPr>
              <a:t>I</a:t>
            </a:r>
            <a:r>
              <a:rPr lang="zh-CN" altLang="en-US" sz="2000" b="1" dirty="0">
                <a:latin typeface="微软雅黑" panose="020B0503020204020204" pitchFamily="34" charset="-122"/>
                <a:ea typeface="微软雅黑" panose="020B0503020204020204" pitchFamily="34" charset="-122"/>
              </a:rPr>
              <a:t>级</a:t>
            </a:r>
          </a:p>
        </p:txBody>
      </p:sp>
      <p:sp>
        <p:nvSpPr>
          <p:cNvPr id="13" name="文本框 12">
            <a:extLst>
              <a:ext uri="{FF2B5EF4-FFF2-40B4-BE49-F238E27FC236}">
                <a16:creationId xmlns:a16="http://schemas.microsoft.com/office/drawing/2014/main" id="{625D5F10-624F-E32B-016D-BE096F5BD8E7}"/>
              </a:ext>
            </a:extLst>
          </p:cNvPr>
          <p:cNvSpPr txBox="1"/>
          <p:nvPr/>
        </p:nvSpPr>
        <p:spPr>
          <a:xfrm>
            <a:off x="-32658" y="6122386"/>
            <a:ext cx="8691626" cy="754053"/>
          </a:xfrm>
          <a:prstGeom prst="rect">
            <a:avLst/>
          </a:prstGeom>
          <a:noFill/>
        </p:spPr>
        <p:txBody>
          <a:bodyPr wrap="square" rtlCol="0">
            <a:spAutoFit/>
          </a:bodyPr>
          <a:lstStyle/>
          <a:p>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[1]</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刘雨辉</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卜先乐</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阿尔茨海默病防治协会</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等</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 阿尔茨海默病药物治疗指南</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lang="en" altLang="zh-CN" sz="700" dirty="0">
                <a:solidFill>
                  <a:schemeClr val="bg1">
                    <a:lumMod val="50000"/>
                  </a:schemeClr>
                </a:solidFill>
                <a:latin typeface="Microsoft YaHei" panose="020B0503020204020204" pitchFamily="34" charset="-122"/>
                <a:ea typeface="Microsoft YaHei" panose="020B0503020204020204" pitchFamily="34" charset="-122"/>
              </a:rPr>
              <a:t>J]. </a:t>
            </a:r>
            <a:r>
              <a:rPr lang="zh-CN" altLang="en-US" sz="700" dirty="0">
                <a:solidFill>
                  <a:schemeClr val="bg1">
                    <a:lumMod val="50000"/>
                  </a:schemeClr>
                </a:solidFill>
                <a:latin typeface="Microsoft YaHei" panose="020B0503020204020204" pitchFamily="34" charset="-122"/>
                <a:ea typeface="Microsoft YaHei" panose="020B0503020204020204" pitchFamily="34" charset="-122"/>
              </a:rPr>
              <a:t>阿尔茨海默病及相关病杂志</a:t>
            </a:r>
            <a:r>
              <a:rPr lang="en-US" altLang="zh-CN" sz="700" dirty="0">
                <a:solidFill>
                  <a:schemeClr val="bg1">
                    <a:lumMod val="50000"/>
                  </a:schemeClr>
                </a:solidFill>
                <a:latin typeface="Microsoft YaHei" panose="020B0503020204020204" pitchFamily="34" charset="-122"/>
                <a:ea typeface="Microsoft YaHei" panose="020B0503020204020204" pitchFamily="34" charset="-122"/>
              </a:rPr>
              <a:t>,2025 (1):8-16.</a:t>
            </a:r>
          </a:p>
          <a:p>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[2]</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田金洲，解恒革，中国老年保健协会阿尔茨海默病分会 </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(ADC) </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指南小组，等。中国阿尔茨海默病痴呆诊疗指南 </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(2020 </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年版</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)[J]. </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中华老年医学杂志，</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2021,40 (3):269-283.</a:t>
            </a:r>
          </a:p>
          <a:p>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[3]</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中国老年保健协会阿尔茨海默病分会，中国中药协会脑病药物研究专业委员会，丛琳，等。阿尔茨海默病中西医结合诊疗中国专家共识 </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[J]. </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中华行为医学与脑科学杂志，</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2024,33 (2):97-108.</a:t>
            </a:r>
          </a:p>
          <a:p>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[4]</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国家卫生健康委办公厅关于印发精神障碍诊疗规范（</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2020</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年版）的通知</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 </a:t>
            </a:r>
            <a:r>
              <a:rPr kumimoji="1" lang="en" altLang="zh-CN" sz="700" dirty="0">
                <a:solidFill>
                  <a:schemeClr val="bg1">
                    <a:lumMod val="50000"/>
                  </a:schemeClr>
                </a:solidFill>
                <a:latin typeface="Microsoft YaHei" panose="020B0503020204020204" pitchFamily="34" charset="-122"/>
                <a:ea typeface="Microsoft YaHei" panose="020B0503020204020204" pitchFamily="34" charset="-122"/>
              </a:rPr>
              <a:t> </a:t>
            </a:r>
            <a:r>
              <a:rPr kumimoji="1" lang="en" altLang="zh-CN" sz="700" dirty="0">
                <a:solidFill>
                  <a:schemeClr val="bg1">
                    <a:lumMod val="50000"/>
                  </a:schemeClr>
                </a:solidFill>
                <a:latin typeface="Microsoft YaHei" panose="020B0503020204020204" pitchFamily="34" charset="-122"/>
                <a:ea typeface="Microsoft YaHei" panose="020B0503020204020204" pitchFamily="34" charset="-122"/>
                <a:hlinkClick r:id="rId2"/>
              </a:rPr>
              <a:t>https://www.nhc.gov.cn/yzygj/c100068/202012/b4305ace9e14440792eb76d29602c88a.shtml</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p>
          <a:p>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[5]</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中国老年保健协会阿尔茨海默病分会</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 </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2018 </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中国痴呆与认知障碍诊治指南 </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二</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 </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阿尔茨海默病诊治指南 </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[J]. </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中华医学杂志，</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2018,98 (13):971-977.</a:t>
            </a:r>
          </a:p>
          <a:p>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[6]</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国家卫生健康委办公厅</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 阿尔茨海默病的诊疗规范</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(2020</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年版</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)[J].</a:t>
            </a:r>
            <a:r>
              <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rPr>
              <a:t>全科医学临床与教育</a:t>
            </a:r>
            <a:r>
              <a:rPr kumimoji="1" lang="en-US" altLang="zh-CN" sz="700" dirty="0">
                <a:solidFill>
                  <a:schemeClr val="bg1">
                    <a:lumMod val="50000"/>
                  </a:schemeClr>
                </a:solidFill>
                <a:latin typeface="Microsoft YaHei" panose="020B0503020204020204" pitchFamily="34" charset="-122"/>
                <a:ea typeface="Microsoft YaHei" panose="020B0503020204020204" pitchFamily="34" charset="-122"/>
              </a:rPr>
              <a:t>,2021,19(1):4-6.</a:t>
            </a:r>
            <a:endParaRPr kumimoji="1" lang="zh-CN" altLang="en-US" sz="700" dirty="0">
              <a:solidFill>
                <a:schemeClr val="bg1">
                  <a:lumMod val="50000"/>
                </a:schemeClr>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292052168"/>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a:extLst>
              <a:ext uri="{FF2B5EF4-FFF2-40B4-BE49-F238E27FC236}">
                <a16:creationId xmlns:a16="http://schemas.microsoft.com/office/drawing/2014/main" id="{C521B589-8B2B-9CD7-1258-3C5BD4AF3115}"/>
              </a:ext>
            </a:extLst>
          </p:cNvPr>
          <p:cNvSpPr txBox="1"/>
          <p:nvPr/>
        </p:nvSpPr>
        <p:spPr>
          <a:xfrm>
            <a:off x="512783" y="188307"/>
            <a:ext cx="8171180" cy="655320"/>
          </a:xfrm>
          <a:prstGeom prst="roundRect">
            <a:avLst>
              <a:gd name="adj" fmla="val 13854"/>
            </a:avLst>
          </a:prstGeom>
          <a:gradFill>
            <a:gsLst>
              <a:gs pos="0">
                <a:schemeClr val="bg1">
                  <a:lumMod val="95000"/>
                </a:schemeClr>
              </a:gs>
              <a:gs pos="80000">
                <a:schemeClr val="bg1"/>
              </a:gs>
            </a:gsLst>
            <a:lin ang="0" scaled="0"/>
          </a:gradFill>
          <a:ln w="12700" cap="sq">
            <a:noFill/>
            <a:miter/>
          </a:ln>
        </p:spPr>
        <p:txBody>
          <a:bodyPr vert="horz" wrap="square" lIns="91440" tIns="45720" rIns="91440" bIns="45720" rtlCol="0" anchor="ctr"/>
          <a:lstStyle/>
          <a:p>
            <a:pPr algn="ctr">
              <a:lnSpc>
                <a:spcPct val="110000"/>
              </a:lnSpc>
            </a:pPr>
            <a:endParaRPr kumimoji="1" lang="zh-CN" altLang="en-US"/>
          </a:p>
        </p:txBody>
      </p:sp>
      <p:grpSp>
        <p:nvGrpSpPr>
          <p:cNvPr id="5" name="组合 4">
            <a:extLst>
              <a:ext uri="{FF2B5EF4-FFF2-40B4-BE49-F238E27FC236}">
                <a16:creationId xmlns:a16="http://schemas.microsoft.com/office/drawing/2014/main" id="{CD80F04A-1060-439D-8B92-B23CA989B69C}"/>
              </a:ext>
            </a:extLst>
          </p:cNvPr>
          <p:cNvGrpSpPr/>
          <p:nvPr/>
        </p:nvGrpSpPr>
        <p:grpSpPr>
          <a:xfrm>
            <a:off x="251173" y="254357"/>
            <a:ext cx="2968277" cy="523221"/>
            <a:chOff x="298798" y="435332"/>
            <a:chExt cx="2968277" cy="523221"/>
          </a:xfrm>
        </p:grpSpPr>
        <p:grpSp>
          <p:nvGrpSpPr>
            <p:cNvPr id="6" name="组合 5">
              <a:extLst>
                <a:ext uri="{FF2B5EF4-FFF2-40B4-BE49-F238E27FC236}">
                  <a16:creationId xmlns:a16="http://schemas.microsoft.com/office/drawing/2014/main" id="{BDCF4E78-D662-D841-0A44-F9A6C6F39F8A}"/>
                </a:ext>
              </a:extLst>
            </p:cNvPr>
            <p:cNvGrpSpPr/>
            <p:nvPr/>
          </p:nvGrpSpPr>
          <p:grpSpPr>
            <a:xfrm>
              <a:off x="298798" y="435332"/>
              <a:ext cx="523221" cy="523221"/>
              <a:chOff x="794098" y="631911"/>
              <a:chExt cx="2040076" cy="2040076"/>
            </a:xfrm>
          </p:grpSpPr>
          <p:sp>
            <p:nvSpPr>
              <p:cNvPr id="8" name="泪滴形 4">
                <a:extLst>
                  <a:ext uri="{FF2B5EF4-FFF2-40B4-BE49-F238E27FC236}">
                    <a16:creationId xmlns:a16="http://schemas.microsoft.com/office/drawing/2014/main" id="{066344E8-9AD0-7EF2-D42B-645CCAD22AA9}"/>
                  </a:ext>
                </a:extLst>
              </p:cNvPr>
              <p:cNvSpPr/>
              <p:nvPr/>
            </p:nvSpPr>
            <p:spPr>
              <a:xfrm>
                <a:off x="794098" y="631911"/>
                <a:ext cx="2040076" cy="2040076"/>
              </a:xfrm>
              <a:prstGeom prst="teardrop">
                <a:avLst/>
              </a:prstGeom>
              <a:solidFill>
                <a:srgbClr val="13829B"/>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9" name="椭圆 8">
                <a:extLst>
                  <a:ext uri="{FF2B5EF4-FFF2-40B4-BE49-F238E27FC236}">
                    <a16:creationId xmlns:a16="http://schemas.microsoft.com/office/drawing/2014/main" id="{A859AC95-0BA5-8222-6F43-A208055EFD50}"/>
                  </a:ext>
                </a:extLst>
              </p:cNvPr>
              <p:cNvSpPr/>
              <p:nvPr/>
            </p:nvSpPr>
            <p:spPr>
              <a:xfrm>
                <a:off x="1144383" y="982196"/>
                <a:ext cx="1339503" cy="1339503"/>
              </a:xfrm>
              <a:prstGeom prst="ellipse">
                <a:avLst/>
              </a:prstGeom>
              <a:solidFill>
                <a:srgbClr val="FFC000"/>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sp>
            <p:nvSpPr>
              <p:cNvPr id="10" name="椭圆 9">
                <a:extLst>
                  <a:ext uri="{FF2B5EF4-FFF2-40B4-BE49-F238E27FC236}">
                    <a16:creationId xmlns:a16="http://schemas.microsoft.com/office/drawing/2014/main" id="{B6D7E5B3-21F7-A103-55B2-7738441CF956}"/>
                  </a:ext>
                </a:extLst>
              </p:cNvPr>
              <p:cNvSpPr/>
              <p:nvPr/>
            </p:nvSpPr>
            <p:spPr>
              <a:xfrm>
                <a:off x="1427385" y="1265198"/>
                <a:ext cx="773502" cy="773502"/>
              </a:xfrm>
              <a:prstGeom prst="ellipse">
                <a:avLst/>
              </a:prstGeom>
              <a:solidFill>
                <a:schemeClr val="bg1"/>
              </a:solidFill>
              <a:ln w="12700" cap="flat" cmpd="sng" algn="ctr">
                <a:noFill/>
                <a:prstDash val="solid"/>
                <a:miter lim="800000"/>
              </a:ln>
              <a:effectLst>
                <a:outerShdw blurRad="762000" dist="63500" dir="5400000" algn="t" rotWithShape="0">
                  <a:srgbClr val="91CF50">
                    <a:alpha val="15000"/>
                  </a:srgb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8000" b="0" i="0" u="none" strike="noStrike" kern="0" cap="none" spc="0" normalizeH="0" baseline="0" noProof="0" dirty="0">
                  <a:ln>
                    <a:noFill/>
                  </a:ln>
                  <a:solidFill>
                    <a:prstClr val="white"/>
                  </a:solidFill>
                  <a:effectLst/>
                  <a:uLnTx/>
                  <a:uFillTx/>
                  <a:latin typeface="思源宋体 CN Heavy" panose="02020900000000000000" pitchFamily="18" charset="-122"/>
                  <a:ea typeface="思源宋体 CN Heavy" panose="02020900000000000000" pitchFamily="18" charset="-122"/>
                  <a:cs typeface="+mn-cs"/>
                </a:endParaRPr>
              </a:p>
            </p:txBody>
          </p:sp>
        </p:grpSp>
        <p:sp>
          <p:nvSpPr>
            <p:cNvPr id="7" name="文本框 6">
              <a:extLst>
                <a:ext uri="{FF2B5EF4-FFF2-40B4-BE49-F238E27FC236}">
                  <a16:creationId xmlns:a16="http://schemas.microsoft.com/office/drawing/2014/main" id="{5C89EE75-137D-6514-4813-F3AB49886966}"/>
                </a:ext>
              </a:extLst>
            </p:cNvPr>
            <p:cNvSpPr txBox="1"/>
            <p:nvPr/>
          </p:nvSpPr>
          <p:spPr>
            <a:xfrm>
              <a:off x="871538" y="435332"/>
              <a:ext cx="2395537"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b="1" kern="0" dirty="0">
                  <a:ln w="0">
                    <a:noFill/>
                  </a:ln>
                  <a:latin typeface="Microsoft YaHei" panose="020B0503020204020204" pitchFamily="34" charset="-122"/>
                  <a:ea typeface="Microsoft YaHei" panose="020B0503020204020204" pitchFamily="34" charset="-122"/>
                </a:rPr>
                <a:t>创新性</a:t>
              </a:r>
              <a:endParaRPr kumimoji="0" lang="zh-CN" altLang="en-US" sz="2800" b="1" i="0" u="none" strike="noStrike" kern="0" cap="none" spc="0" normalizeH="0" baseline="0" noProof="0" dirty="0">
                <a:ln w="0">
                  <a:noFill/>
                </a:ln>
                <a:effectLst/>
                <a:uLnTx/>
                <a:uFillTx/>
                <a:latin typeface="Microsoft YaHei" panose="020B0503020204020204" pitchFamily="34" charset="-122"/>
                <a:ea typeface="Microsoft YaHei" panose="020B0503020204020204" pitchFamily="34" charset="-122"/>
              </a:endParaRPr>
            </a:p>
          </p:txBody>
        </p:sp>
      </p:grpSp>
      <p:sp>
        <p:nvSpPr>
          <p:cNvPr id="2" name="AutoShape 7">
            <a:extLst>
              <a:ext uri="{FF2B5EF4-FFF2-40B4-BE49-F238E27FC236}">
                <a16:creationId xmlns:a16="http://schemas.microsoft.com/office/drawing/2014/main" id="{17F126AC-9CC1-CA2F-32E2-661AD5226332}"/>
              </a:ext>
            </a:extLst>
          </p:cNvPr>
          <p:cNvSpPr/>
          <p:nvPr/>
        </p:nvSpPr>
        <p:spPr>
          <a:xfrm>
            <a:off x="762000" y="1003300"/>
            <a:ext cx="10668000" cy="762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ctr">
              <a:lnSpc>
                <a:spcPct val="125000"/>
              </a:lnSpc>
              <a:defRPr/>
            </a:pPr>
            <a:r>
              <a:rPr lang="en-US" sz="2400" b="1" i="0" u="none" strike="noStrike" dirty="0" err="1">
                <a:solidFill>
                  <a:srgbClr val="000000"/>
                </a:solidFill>
                <a:latin typeface="Microsoft YaHei"/>
                <a:ea typeface="Microsoft YaHei"/>
                <a:cs typeface="Microsoft YaHei"/>
                <a:sym typeface="Microsoft YaHei"/>
              </a:rPr>
              <a:t>重酒石酸利斯的明口服溶液：创新剂型，重塑阿尔茨海默病患者给药体验</a:t>
            </a:r>
            <a:endParaRPr lang="en-US" sz="1050" dirty="0"/>
          </a:p>
        </p:txBody>
      </p:sp>
      <p:sp>
        <p:nvSpPr>
          <p:cNvPr id="3" name="AutoShape 8">
            <a:extLst>
              <a:ext uri="{FF2B5EF4-FFF2-40B4-BE49-F238E27FC236}">
                <a16:creationId xmlns:a16="http://schemas.microsoft.com/office/drawing/2014/main" id="{4270F9ED-9DBB-E7CB-6698-8541F51647AF}"/>
              </a:ext>
            </a:extLst>
          </p:cNvPr>
          <p:cNvSpPr/>
          <p:nvPr/>
        </p:nvSpPr>
        <p:spPr>
          <a:xfrm>
            <a:off x="762000" y="1968500"/>
            <a:ext cx="3302000" cy="4445000"/>
          </a:xfrm>
          <a:prstGeom prst="roundRect">
            <a:avLst>
              <a:gd name="adj" fmla="val 3076"/>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endParaRPr/>
          </a:p>
        </p:txBody>
      </p:sp>
      <p:sp>
        <p:nvSpPr>
          <p:cNvPr id="11" name="AutoShape 9">
            <a:extLst>
              <a:ext uri="{FF2B5EF4-FFF2-40B4-BE49-F238E27FC236}">
                <a16:creationId xmlns:a16="http://schemas.microsoft.com/office/drawing/2014/main" id="{3A7FA3E6-E199-87FD-39C6-76A74CF4915C}"/>
              </a:ext>
            </a:extLst>
          </p:cNvPr>
          <p:cNvSpPr/>
          <p:nvPr/>
        </p:nvSpPr>
        <p:spPr>
          <a:xfrm>
            <a:off x="762000" y="1968500"/>
            <a:ext cx="3302000" cy="889000"/>
          </a:xfrm>
          <a:prstGeom prst="roundRect">
            <a:avLst>
              <a:gd name="adj" fmla="val 11428"/>
            </a:avLst>
          </a:prstGeom>
          <a:solidFill>
            <a:srgbClr val="13829B">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12" name="Picture 10">
            <a:extLst>
              <a:ext uri="{FF2B5EF4-FFF2-40B4-BE49-F238E27FC236}">
                <a16:creationId xmlns:a16="http://schemas.microsoft.com/office/drawing/2014/main" id="{6989D055-837A-4F16-1456-C45B27D056D6}"/>
              </a:ext>
            </a:extLst>
          </p:cNvPr>
          <p:cNvPicPr>
            <a:picLocks noChangeAspect="1"/>
          </p:cNvPicPr>
          <p:nvPr/>
        </p:nvPicPr>
        <p:blipFill>
          <a:blip r:embed="rId2"/>
          <a:srcRect/>
          <a:stretch>
            <a:fillRect/>
          </a:stretch>
        </p:blipFill>
        <p:spPr>
          <a:xfrm>
            <a:off x="952500" y="2209800"/>
            <a:ext cx="406400" cy="406400"/>
          </a:xfrm>
          <a:prstGeom prst="rect">
            <a:avLst/>
          </a:prstGeom>
          <a:noFill/>
          <a:ln w="25400" cap="flat" cmpd="sng">
            <a:noFill/>
            <a:prstDash val="solid"/>
            <a:round/>
          </a:ln>
        </p:spPr>
      </p:pic>
      <p:sp>
        <p:nvSpPr>
          <p:cNvPr id="13" name="AutoShape 11">
            <a:extLst>
              <a:ext uri="{FF2B5EF4-FFF2-40B4-BE49-F238E27FC236}">
                <a16:creationId xmlns:a16="http://schemas.microsoft.com/office/drawing/2014/main" id="{51D52F71-A8F6-EA1F-4192-1E98DC94FF73}"/>
              </a:ext>
            </a:extLst>
          </p:cNvPr>
          <p:cNvSpPr/>
          <p:nvPr/>
        </p:nvSpPr>
        <p:spPr>
          <a:xfrm>
            <a:off x="1524000" y="2120900"/>
            <a:ext cx="2413000" cy="5842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FFFFFF"/>
                </a:solidFill>
                <a:latin typeface="Microsoft YaHei"/>
                <a:ea typeface="Microsoft YaHei"/>
                <a:cs typeface="Microsoft YaHei"/>
                <a:sym typeface="Microsoft YaHei"/>
              </a:rPr>
              <a:t>精准应对临床痛点</a:t>
            </a:r>
            <a:endParaRPr lang="en-US" sz="1100"/>
          </a:p>
        </p:txBody>
      </p:sp>
      <p:sp>
        <p:nvSpPr>
          <p:cNvPr id="14" name="AutoShape 12">
            <a:extLst>
              <a:ext uri="{FF2B5EF4-FFF2-40B4-BE49-F238E27FC236}">
                <a16:creationId xmlns:a16="http://schemas.microsoft.com/office/drawing/2014/main" id="{6C3C85C9-0C0F-A9BE-35E3-3BD1FCBF00D2}"/>
              </a:ext>
            </a:extLst>
          </p:cNvPr>
          <p:cNvSpPr/>
          <p:nvPr/>
        </p:nvSpPr>
        <p:spPr>
          <a:xfrm>
            <a:off x="952500" y="3111500"/>
            <a:ext cx="2921000" cy="3048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16666"/>
              </a:lnSpc>
              <a:spcBef>
                <a:spcPts val="1000"/>
              </a:spcBef>
              <a:defRPr/>
            </a:pPr>
            <a:r>
              <a:rPr lang="en-US" sz="1400" b="1" i="0" u="none" strike="noStrike" dirty="0">
                <a:solidFill>
                  <a:srgbClr val="2563EB"/>
                </a:solidFill>
                <a:latin typeface="Microsoft YaHei"/>
                <a:ea typeface="Microsoft YaHei"/>
                <a:cs typeface="Microsoft YaHei"/>
                <a:sym typeface="Microsoft YaHei"/>
              </a:rPr>
              <a:t>● </a:t>
            </a:r>
            <a:r>
              <a:rPr lang="en-US" sz="1400" b="1" i="0" u="none" strike="noStrike" dirty="0" err="1">
                <a:solidFill>
                  <a:srgbClr val="2563EB"/>
                </a:solidFill>
                <a:latin typeface="Microsoft YaHei"/>
                <a:ea typeface="Microsoft YaHei"/>
                <a:cs typeface="Microsoft YaHei"/>
                <a:sym typeface="Microsoft YaHei"/>
              </a:rPr>
              <a:t>专为吞咽困难设计</a:t>
            </a:r>
            <a:br>
              <a:rPr lang="en-US" sz="1600" b="0" i="0" u="none" strike="noStrike" dirty="0">
                <a:solidFill>
                  <a:srgbClr val="1F2329"/>
                </a:solidFill>
                <a:latin typeface="Microsoft YaHei"/>
                <a:ea typeface="Microsoft YaHei"/>
                <a:cs typeface="Microsoft YaHei"/>
                <a:sym typeface="Microsoft YaHei"/>
              </a:rPr>
            </a:br>
            <a:r>
              <a:rPr lang="en-US" sz="1200" b="0" i="0" u="none" strike="noStrike" dirty="0" err="1">
                <a:solidFill>
                  <a:srgbClr val="374151"/>
                </a:solidFill>
                <a:latin typeface="Microsoft YaHei"/>
                <a:ea typeface="Microsoft YaHei"/>
                <a:cs typeface="Microsoft YaHei"/>
                <a:sym typeface="Microsoft YaHei"/>
              </a:rPr>
              <a:t>利斯的明口服液体制剂，直击中重度AD患者吞咽胶囊困难、易噎呛的核心临床难题</a:t>
            </a:r>
            <a:r>
              <a:rPr lang="en-US" sz="1200" b="0" i="0" u="none" strike="noStrike" dirty="0">
                <a:solidFill>
                  <a:srgbClr val="374151"/>
                </a:solidFill>
                <a:latin typeface="Microsoft YaHei"/>
                <a:ea typeface="Microsoft YaHei"/>
                <a:cs typeface="Microsoft YaHei"/>
                <a:sym typeface="Microsoft YaHei"/>
              </a:rPr>
              <a:t>。</a:t>
            </a:r>
            <a:endParaRPr lang="en-US" sz="1100" dirty="0"/>
          </a:p>
          <a:p>
            <a:pPr marL="0" indent="0" algn="l">
              <a:lnSpc>
                <a:spcPct val="116666"/>
              </a:lnSpc>
              <a:spcBef>
                <a:spcPts val="1500"/>
              </a:spcBef>
            </a:pPr>
            <a:r>
              <a:rPr lang="en-US" sz="1400" b="1" i="0" u="none" strike="noStrike" dirty="0">
                <a:solidFill>
                  <a:srgbClr val="2563EB"/>
                </a:solidFill>
                <a:latin typeface="Microsoft YaHei"/>
                <a:ea typeface="Microsoft YaHei"/>
                <a:cs typeface="Microsoft YaHei"/>
                <a:sym typeface="Microsoft YaHei"/>
              </a:rPr>
              <a:t>● </a:t>
            </a:r>
            <a:r>
              <a:rPr lang="en-US" sz="1400" b="1" i="0" u="none" strike="noStrike" dirty="0" err="1">
                <a:solidFill>
                  <a:srgbClr val="2563EB"/>
                </a:solidFill>
                <a:latin typeface="Microsoft YaHei"/>
                <a:ea typeface="Microsoft YaHei"/>
                <a:cs typeface="Microsoft YaHei"/>
                <a:sym typeface="Microsoft YaHei"/>
              </a:rPr>
              <a:t>剂型创新化繁为简</a:t>
            </a:r>
            <a:br>
              <a:rPr lang="en-US" sz="1600" b="0" i="0" u="none" strike="noStrike" dirty="0">
                <a:solidFill>
                  <a:srgbClr val="1F2329"/>
                </a:solidFill>
                <a:latin typeface="Microsoft YaHei"/>
                <a:ea typeface="Microsoft YaHei"/>
                <a:cs typeface="Microsoft YaHei"/>
                <a:sym typeface="Microsoft YaHei"/>
              </a:rPr>
            </a:br>
            <a:r>
              <a:rPr lang="en-US" sz="1200" b="0" i="0" u="none" strike="noStrike" dirty="0" err="1">
                <a:solidFill>
                  <a:srgbClr val="374151"/>
                </a:solidFill>
                <a:latin typeface="Microsoft YaHei"/>
                <a:ea typeface="Microsoft YaHei"/>
                <a:cs typeface="Microsoft YaHei"/>
                <a:sym typeface="Microsoft YaHei"/>
              </a:rPr>
              <a:t>液体形态可直接饮用或鼻饲给药，极大降低操作难度</a:t>
            </a:r>
            <a:r>
              <a:rPr lang="zh-CN" altLang="en-US" sz="1200" b="0" i="0" u="none" strike="noStrike" dirty="0">
                <a:solidFill>
                  <a:srgbClr val="374151"/>
                </a:solidFill>
                <a:latin typeface="Microsoft YaHei"/>
                <a:ea typeface="Microsoft YaHei"/>
                <a:cs typeface="Microsoft YaHei"/>
                <a:sym typeface="Microsoft YaHei"/>
              </a:rPr>
              <a:t>。</a:t>
            </a:r>
            <a:endParaRPr lang="en-US" sz="1200" b="0" i="0" u="none" strike="noStrike" dirty="0">
              <a:solidFill>
                <a:srgbClr val="374151"/>
              </a:solidFill>
              <a:latin typeface="Microsoft YaHei"/>
              <a:ea typeface="Microsoft YaHei"/>
              <a:cs typeface="Microsoft YaHei"/>
              <a:sym typeface="Microsoft YaHei"/>
            </a:endParaRPr>
          </a:p>
          <a:p>
            <a:pPr marL="0" indent="0" algn="l">
              <a:lnSpc>
                <a:spcPct val="116666"/>
              </a:lnSpc>
              <a:spcBef>
                <a:spcPts val="1500"/>
              </a:spcBef>
            </a:pPr>
            <a:r>
              <a:rPr lang="en-US" sz="1400" b="1" i="0" u="none" strike="noStrike" dirty="0">
                <a:solidFill>
                  <a:srgbClr val="2563EB"/>
                </a:solidFill>
                <a:latin typeface="Microsoft YaHei"/>
                <a:ea typeface="Microsoft YaHei"/>
                <a:cs typeface="Microsoft YaHei"/>
                <a:sym typeface="Microsoft YaHei"/>
              </a:rPr>
              <a:t>● </a:t>
            </a:r>
            <a:r>
              <a:rPr lang="en-US" sz="1400" b="1" i="0" u="none" strike="noStrike" dirty="0" err="1">
                <a:solidFill>
                  <a:srgbClr val="2563EB"/>
                </a:solidFill>
                <a:latin typeface="Microsoft YaHei"/>
                <a:ea typeface="Microsoft YaHei"/>
                <a:cs typeface="Microsoft YaHei"/>
                <a:sym typeface="Microsoft YaHei"/>
              </a:rPr>
              <a:t>填补市场临床空白</a:t>
            </a:r>
            <a:br>
              <a:rPr lang="en-US" sz="1600" b="0" i="0" u="none" strike="noStrike" dirty="0">
                <a:solidFill>
                  <a:srgbClr val="1F2329"/>
                </a:solidFill>
                <a:latin typeface="Microsoft YaHei"/>
                <a:ea typeface="Microsoft YaHei"/>
                <a:cs typeface="Microsoft YaHei"/>
                <a:sym typeface="Microsoft YaHei"/>
              </a:rPr>
            </a:br>
            <a:r>
              <a:rPr lang="en-US" sz="1200" b="0" i="0" u="none" strike="noStrike" dirty="0" err="1">
                <a:solidFill>
                  <a:srgbClr val="374151"/>
                </a:solidFill>
                <a:latin typeface="Microsoft YaHei"/>
                <a:ea typeface="Microsoft YaHei"/>
                <a:cs typeface="Microsoft YaHei"/>
                <a:sym typeface="Microsoft YaHei"/>
              </a:rPr>
              <a:t>完美填补了传统胶囊剂无法覆盖的特殊患者群体用药需求</a:t>
            </a:r>
            <a:r>
              <a:rPr lang="en-US" sz="1200" b="0" i="0" u="none" strike="noStrike" dirty="0">
                <a:solidFill>
                  <a:srgbClr val="374151"/>
                </a:solidFill>
                <a:latin typeface="Microsoft YaHei"/>
                <a:ea typeface="Microsoft YaHei"/>
                <a:cs typeface="Microsoft YaHei"/>
                <a:sym typeface="Microsoft YaHei"/>
              </a:rPr>
              <a:t>。</a:t>
            </a:r>
          </a:p>
        </p:txBody>
      </p:sp>
      <p:sp>
        <p:nvSpPr>
          <p:cNvPr id="15" name="AutoShape 13">
            <a:extLst>
              <a:ext uri="{FF2B5EF4-FFF2-40B4-BE49-F238E27FC236}">
                <a16:creationId xmlns:a16="http://schemas.microsoft.com/office/drawing/2014/main" id="{857F5B4B-BC1B-BD49-1D48-A7874A3ECF7A}"/>
              </a:ext>
            </a:extLst>
          </p:cNvPr>
          <p:cNvSpPr/>
          <p:nvPr/>
        </p:nvSpPr>
        <p:spPr>
          <a:xfrm>
            <a:off x="4445000" y="1968500"/>
            <a:ext cx="3302000" cy="4445000"/>
          </a:xfrm>
          <a:prstGeom prst="roundRect">
            <a:avLst>
              <a:gd name="adj" fmla="val 3076"/>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endParaRPr/>
          </a:p>
        </p:txBody>
      </p:sp>
      <p:sp>
        <p:nvSpPr>
          <p:cNvPr id="16" name="AutoShape 14">
            <a:extLst>
              <a:ext uri="{FF2B5EF4-FFF2-40B4-BE49-F238E27FC236}">
                <a16:creationId xmlns:a16="http://schemas.microsoft.com/office/drawing/2014/main" id="{39E6616A-9F58-21BB-E14B-C4E8D8E85A7A}"/>
              </a:ext>
            </a:extLst>
          </p:cNvPr>
          <p:cNvSpPr/>
          <p:nvPr/>
        </p:nvSpPr>
        <p:spPr>
          <a:xfrm>
            <a:off x="4445000" y="1968500"/>
            <a:ext cx="3302000" cy="889000"/>
          </a:xfrm>
          <a:prstGeom prst="roundRect">
            <a:avLst>
              <a:gd name="adj" fmla="val 11428"/>
            </a:avLst>
          </a:prstGeom>
          <a:solidFill>
            <a:srgbClr val="10B981">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17" name="Picture 15">
            <a:extLst>
              <a:ext uri="{FF2B5EF4-FFF2-40B4-BE49-F238E27FC236}">
                <a16:creationId xmlns:a16="http://schemas.microsoft.com/office/drawing/2014/main" id="{D22CE8CF-579C-0506-9D12-897BADA8D1E6}"/>
              </a:ext>
            </a:extLst>
          </p:cNvPr>
          <p:cNvPicPr>
            <a:picLocks noChangeAspect="1"/>
          </p:cNvPicPr>
          <p:nvPr/>
        </p:nvPicPr>
        <p:blipFill>
          <a:blip r:embed="rId3"/>
          <a:srcRect/>
          <a:stretch>
            <a:fillRect/>
          </a:stretch>
        </p:blipFill>
        <p:spPr>
          <a:xfrm>
            <a:off x="4635500" y="2209800"/>
            <a:ext cx="406400" cy="406400"/>
          </a:xfrm>
          <a:prstGeom prst="rect">
            <a:avLst/>
          </a:prstGeom>
          <a:noFill/>
          <a:ln w="25400" cap="flat" cmpd="sng">
            <a:noFill/>
            <a:prstDash val="solid"/>
            <a:round/>
          </a:ln>
        </p:spPr>
      </p:pic>
      <p:sp>
        <p:nvSpPr>
          <p:cNvPr id="18" name="AutoShape 16">
            <a:extLst>
              <a:ext uri="{FF2B5EF4-FFF2-40B4-BE49-F238E27FC236}">
                <a16:creationId xmlns:a16="http://schemas.microsoft.com/office/drawing/2014/main" id="{FBDF9F21-911E-DD6D-E425-2365201B4013}"/>
              </a:ext>
            </a:extLst>
          </p:cNvPr>
          <p:cNvSpPr/>
          <p:nvPr/>
        </p:nvSpPr>
        <p:spPr>
          <a:xfrm>
            <a:off x="5207000" y="2120900"/>
            <a:ext cx="2413000" cy="5842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FFFFFF"/>
                </a:solidFill>
                <a:latin typeface="Microsoft YaHei"/>
                <a:ea typeface="Microsoft YaHei"/>
                <a:cs typeface="Microsoft YaHei"/>
                <a:sym typeface="Microsoft YaHei"/>
              </a:rPr>
              <a:t>显著提升用药依从性</a:t>
            </a:r>
            <a:endParaRPr lang="en-US" sz="1100"/>
          </a:p>
        </p:txBody>
      </p:sp>
      <p:sp>
        <p:nvSpPr>
          <p:cNvPr id="19" name="AutoShape 17">
            <a:extLst>
              <a:ext uri="{FF2B5EF4-FFF2-40B4-BE49-F238E27FC236}">
                <a16:creationId xmlns:a16="http://schemas.microsoft.com/office/drawing/2014/main" id="{4A70BEAD-0F8E-A07C-04B0-E5F759A674D3}"/>
              </a:ext>
            </a:extLst>
          </p:cNvPr>
          <p:cNvSpPr/>
          <p:nvPr/>
        </p:nvSpPr>
        <p:spPr>
          <a:xfrm>
            <a:off x="4635500" y="3111500"/>
            <a:ext cx="2921000" cy="3048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16666"/>
              </a:lnSpc>
              <a:spcBef>
                <a:spcPts val="1000"/>
              </a:spcBef>
              <a:defRPr/>
            </a:pPr>
            <a:r>
              <a:rPr lang="en-US" sz="1400" b="1" i="0" u="none" strike="noStrike" dirty="0">
                <a:solidFill>
                  <a:srgbClr val="059669"/>
                </a:solidFill>
                <a:latin typeface="Microsoft YaHei"/>
                <a:ea typeface="Microsoft YaHei"/>
                <a:cs typeface="Microsoft YaHei"/>
                <a:sym typeface="Microsoft YaHei"/>
              </a:rPr>
              <a:t>● </a:t>
            </a:r>
            <a:r>
              <a:rPr lang="en-US" sz="1400" b="1" i="0" u="none" strike="noStrike" dirty="0" err="1">
                <a:solidFill>
                  <a:srgbClr val="059669"/>
                </a:solidFill>
                <a:latin typeface="Microsoft YaHei"/>
                <a:ea typeface="Microsoft YaHei"/>
                <a:cs typeface="Microsoft YaHei"/>
                <a:sym typeface="Microsoft YaHei"/>
              </a:rPr>
              <a:t>服用便捷体验更佳</a:t>
            </a:r>
            <a:br>
              <a:rPr lang="en-US" sz="1600" b="0" i="0" u="none" strike="noStrike" dirty="0">
                <a:solidFill>
                  <a:srgbClr val="1F2329"/>
                </a:solidFill>
                <a:latin typeface="Microsoft YaHei"/>
                <a:ea typeface="Microsoft YaHei"/>
                <a:cs typeface="Microsoft YaHei"/>
                <a:sym typeface="Microsoft YaHei"/>
              </a:rPr>
            </a:br>
            <a:r>
              <a:rPr lang="en-US" sz="1200" b="0" i="0" u="none" strike="noStrike" dirty="0" err="1">
                <a:solidFill>
                  <a:srgbClr val="374151"/>
                </a:solidFill>
                <a:latin typeface="Microsoft YaHei"/>
                <a:ea typeface="Microsoft YaHei"/>
                <a:cs typeface="Microsoft YaHei"/>
                <a:sym typeface="Microsoft YaHei"/>
              </a:rPr>
              <a:t>口感良好易于接受，大幅改善患者服药时的抵触情绪，让日常给药流程更顺畅、更人性化</a:t>
            </a:r>
            <a:r>
              <a:rPr lang="en-US" sz="1200" b="0" i="0" u="none" strike="noStrike" dirty="0">
                <a:solidFill>
                  <a:srgbClr val="374151"/>
                </a:solidFill>
                <a:latin typeface="Microsoft YaHei"/>
                <a:ea typeface="Microsoft YaHei"/>
                <a:cs typeface="Microsoft YaHei"/>
                <a:sym typeface="Microsoft YaHei"/>
              </a:rPr>
              <a:t>。</a:t>
            </a:r>
            <a:endParaRPr lang="en-US" sz="1100" dirty="0"/>
          </a:p>
          <a:p>
            <a:pPr marL="0" indent="0" algn="l">
              <a:lnSpc>
                <a:spcPct val="116666"/>
              </a:lnSpc>
              <a:spcBef>
                <a:spcPts val="1500"/>
              </a:spcBef>
            </a:pPr>
            <a:r>
              <a:rPr lang="en-US" sz="1400" b="1" i="0" u="none" strike="noStrike" dirty="0">
                <a:solidFill>
                  <a:srgbClr val="059669"/>
                </a:solidFill>
                <a:latin typeface="Microsoft YaHei"/>
                <a:ea typeface="Microsoft YaHei"/>
                <a:cs typeface="Microsoft YaHei"/>
                <a:sym typeface="Microsoft YaHei"/>
              </a:rPr>
              <a:t>● </a:t>
            </a:r>
            <a:r>
              <a:rPr lang="en-US" sz="1400" b="1" i="0" u="none" strike="noStrike" dirty="0" err="1">
                <a:solidFill>
                  <a:srgbClr val="059669"/>
                </a:solidFill>
                <a:latin typeface="Microsoft YaHei"/>
                <a:ea typeface="Microsoft YaHei"/>
                <a:cs typeface="Microsoft YaHei"/>
                <a:sym typeface="Microsoft YaHei"/>
              </a:rPr>
              <a:t>剂量灵活精准可调</a:t>
            </a:r>
            <a:br>
              <a:rPr lang="en-US" sz="1600" b="0" i="0" u="none" strike="noStrike" dirty="0">
                <a:solidFill>
                  <a:srgbClr val="1F2329"/>
                </a:solidFill>
                <a:latin typeface="Microsoft YaHei"/>
                <a:ea typeface="Microsoft YaHei"/>
                <a:cs typeface="Microsoft YaHei"/>
                <a:sym typeface="Microsoft YaHei"/>
              </a:rPr>
            </a:br>
            <a:r>
              <a:rPr lang="en-US" sz="1200" b="0" i="0" u="none" strike="noStrike" dirty="0" err="1">
                <a:solidFill>
                  <a:srgbClr val="374151"/>
                </a:solidFill>
                <a:latin typeface="Microsoft YaHei"/>
                <a:ea typeface="Microsoft YaHei"/>
                <a:cs typeface="Microsoft YaHei"/>
                <a:sym typeface="Microsoft YaHei"/>
              </a:rPr>
              <a:t>支持根据患者个体耐受性与病情进展进行精细剂量滴定，真正实现个体化的精准药物治疗</a:t>
            </a:r>
            <a:r>
              <a:rPr lang="en-US" sz="1200" b="0" i="0" u="none" strike="noStrike" dirty="0">
                <a:solidFill>
                  <a:srgbClr val="374151"/>
                </a:solidFill>
                <a:latin typeface="Microsoft YaHei"/>
                <a:ea typeface="Microsoft YaHei"/>
                <a:cs typeface="Microsoft YaHei"/>
                <a:sym typeface="Microsoft YaHei"/>
              </a:rPr>
              <a:t>。</a:t>
            </a:r>
          </a:p>
          <a:p>
            <a:pPr marL="0" indent="0" algn="l">
              <a:lnSpc>
                <a:spcPct val="116666"/>
              </a:lnSpc>
              <a:spcBef>
                <a:spcPts val="1500"/>
              </a:spcBef>
            </a:pPr>
            <a:r>
              <a:rPr lang="en-US" sz="1400" b="1" i="0" u="none" strike="noStrike" dirty="0">
                <a:solidFill>
                  <a:srgbClr val="059669"/>
                </a:solidFill>
                <a:latin typeface="Microsoft YaHei"/>
                <a:ea typeface="Microsoft YaHei"/>
                <a:cs typeface="Microsoft YaHei"/>
                <a:sym typeface="Microsoft YaHei"/>
              </a:rPr>
              <a:t>● </a:t>
            </a:r>
            <a:r>
              <a:rPr lang="en-US" sz="1400" b="1" i="0" u="none" strike="noStrike" dirty="0" err="1">
                <a:solidFill>
                  <a:srgbClr val="059669"/>
                </a:solidFill>
                <a:latin typeface="Microsoft YaHei"/>
                <a:ea typeface="Microsoft YaHei"/>
                <a:cs typeface="Microsoft YaHei"/>
                <a:sym typeface="Microsoft YaHei"/>
              </a:rPr>
              <a:t>保障治疗持续有效</a:t>
            </a:r>
            <a:br>
              <a:rPr lang="en-US" sz="1600" b="0" i="0" u="none" strike="noStrike" dirty="0">
                <a:solidFill>
                  <a:srgbClr val="1F2329"/>
                </a:solidFill>
                <a:latin typeface="Microsoft YaHei"/>
                <a:ea typeface="Microsoft YaHei"/>
                <a:cs typeface="Microsoft YaHei"/>
                <a:sym typeface="Microsoft YaHei"/>
              </a:rPr>
            </a:br>
            <a:r>
              <a:rPr lang="en-US" sz="1200" b="0" i="0" u="none" strike="noStrike" dirty="0" err="1">
                <a:solidFill>
                  <a:srgbClr val="374151"/>
                </a:solidFill>
                <a:latin typeface="Microsoft YaHei"/>
                <a:ea typeface="Microsoft YaHei"/>
                <a:cs typeface="Microsoft YaHei"/>
                <a:sym typeface="Microsoft YaHei"/>
              </a:rPr>
              <a:t>简化的给药操作显著提升患者长期用药依从性，确保治疗方案得以连续实施，维持疗效稳定</a:t>
            </a:r>
            <a:r>
              <a:rPr lang="en-US" sz="1200" b="0" i="0" u="none" strike="noStrike" dirty="0">
                <a:solidFill>
                  <a:srgbClr val="374151"/>
                </a:solidFill>
                <a:latin typeface="Microsoft YaHei"/>
                <a:ea typeface="Microsoft YaHei"/>
                <a:cs typeface="Microsoft YaHei"/>
                <a:sym typeface="Microsoft YaHei"/>
              </a:rPr>
              <a:t>。</a:t>
            </a:r>
          </a:p>
        </p:txBody>
      </p:sp>
      <p:sp>
        <p:nvSpPr>
          <p:cNvPr id="20" name="AutoShape 18">
            <a:extLst>
              <a:ext uri="{FF2B5EF4-FFF2-40B4-BE49-F238E27FC236}">
                <a16:creationId xmlns:a16="http://schemas.microsoft.com/office/drawing/2014/main" id="{78F62063-2794-FB3D-90F1-424191036A93}"/>
              </a:ext>
            </a:extLst>
          </p:cNvPr>
          <p:cNvSpPr/>
          <p:nvPr/>
        </p:nvSpPr>
        <p:spPr>
          <a:xfrm>
            <a:off x="8128000" y="1968500"/>
            <a:ext cx="3302000" cy="4445000"/>
          </a:xfrm>
          <a:prstGeom prst="roundRect">
            <a:avLst>
              <a:gd name="adj" fmla="val 3076"/>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endParaRPr/>
          </a:p>
        </p:txBody>
      </p:sp>
      <p:sp>
        <p:nvSpPr>
          <p:cNvPr id="21" name="AutoShape 19">
            <a:extLst>
              <a:ext uri="{FF2B5EF4-FFF2-40B4-BE49-F238E27FC236}">
                <a16:creationId xmlns:a16="http://schemas.microsoft.com/office/drawing/2014/main" id="{B92A04A5-41C2-16A8-3534-2EFB54C8A2CF}"/>
              </a:ext>
            </a:extLst>
          </p:cNvPr>
          <p:cNvSpPr/>
          <p:nvPr/>
        </p:nvSpPr>
        <p:spPr>
          <a:xfrm>
            <a:off x="8128000" y="1968500"/>
            <a:ext cx="3302000" cy="889000"/>
          </a:xfrm>
          <a:prstGeom prst="roundRect">
            <a:avLst>
              <a:gd name="adj" fmla="val 11428"/>
            </a:avLst>
          </a:prstGeom>
          <a:solidFill>
            <a:srgbClr val="ED7D31">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22" name="Picture 20">
            <a:extLst>
              <a:ext uri="{FF2B5EF4-FFF2-40B4-BE49-F238E27FC236}">
                <a16:creationId xmlns:a16="http://schemas.microsoft.com/office/drawing/2014/main" id="{E0E28070-9E08-2976-3256-B661B5B2A88F}"/>
              </a:ext>
            </a:extLst>
          </p:cNvPr>
          <p:cNvPicPr>
            <a:picLocks noChangeAspect="1"/>
          </p:cNvPicPr>
          <p:nvPr/>
        </p:nvPicPr>
        <p:blipFill>
          <a:blip r:embed="rId4"/>
          <a:srcRect/>
          <a:stretch>
            <a:fillRect/>
          </a:stretch>
        </p:blipFill>
        <p:spPr>
          <a:xfrm>
            <a:off x="8318500" y="2209800"/>
            <a:ext cx="406400" cy="406400"/>
          </a:xfrm>
          <a:prstGeom prst="rect">
            <a:avLst/>
          </a:prstGeom>
          <a:noFill/>
          <a:ln w="25400" cap="flat" cmpd="sng">
            <a:noFill/>
            <a:prstDash val="solid"/>
            <a:round/>
          </a:ln>
        </p:spPr>
      </p:pic>
      <p:sp>
        <p:nvSpPr>
          <p:cNvPr id="23" name="AutoShape 21">
            <a:extLst>
              <a:ext uri="{FF2B5EF4-FFF2-40B4-BE49-F238E27FC236}">
                <a16:creationId xmlns:a16="http://schemas.microsoft.com/office/drawing/2014/main" id="{DF07CDC0-6AEF-BCC0-78BE-E806A7B7C1EF}"/>
              </a:ext>
            </a:extLst>
          </p:cNvPr>
          <p:cNvSpPr/>
          <p:nvPr/>
        </p:nvSpPr>
        <p:spPr>
          <a:xfrm>
            <a:off x="8890000" y="2120900"/>
            <a:ext cx="2413000" cy="5842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FFFFFF"/>
                </a:solidFill>
                <a:latin typeface="Microsoft YaHei"/>
                <a:ea typeface="Microsoft YaHei"/>
                <a:cs typeface="Microsoft YaHei"/>
                <a:sym typeface="Microsoft YaHei"/>
              </a:rPr>
              <a:t>兼具卓越疗效与经济性</a:t>
            </a:r>
            <a:endParaRPr lang="en-US" sz="1100"/>
          </a:p>
        </p:txBody>
      </p:sp>
      <p:sp>
        <p:nvSpPr>
          <p:cNvPr id="24" name="AutoShape 22">
            <a:extLst>
              <a:ext uri="{FF2B5EF4-FFF2-40B4-BE49-F238E27FC236}">
                <a16:creationId xmlns:a16="http://schemas.microsoft.com/office/drawing/2014/main" id="{CFE44CE9-3C2F-686F-D28D-29E548C9BD12}"/>
              </a:ext>
            </a:extLst>
          </p:cNvPr>
          <p:cNvSpPr/>
          <p:nvPr/>
        </p:nvSpPr>
        <p:spPr>
          <a:xfrm>
            <a:off x="8318500" y="3111500"/>
            <a:ext cx="2921000" cy="3048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16666"/>
              </a:lnSpc>
              <a:spcBef>
                <a:spcPts val="1000"/>
              </a:spcBef>
              <a:defRPr/>
            </a:pPr>
            <a:r>
              <a:rPr lang="en-US" sz="1400" b="1" i="0" u="none" strike="noStrike" dirty="0">
                <a:solidFill>
                  <a:srgbClr val="D97706"/>
                </a:solidFill>
                <a:latin typeface="Microsoft YaHei"/>
                <a:ea typeface="Microsoft YaHei"/>
                <a:cs typeface="Microsoft YaHei"/>
                <a:sym typeface="Microsoft YaHei"/>
              </a:rPr>
              <a:t>● </a:t>
            </a:r>
            <a:r>
              <a:rPr lang="en-US" sz="1400" b="1" i="0" u="none" strike="noStrike" dirty="0" err="1">
                <a:solidFill>
                  <a:srgbClr val="D97706"/>
                </a:solidFill>
                <a:latin typeface="Microsoft YaHei"/>
                <a:ea typeface="Microsoft YaHei"/>
                <a:cs typeface="Microsoft YaHei"/>
                <a:sym typeface="Microsoft YaHei"/>
              </a:rPr>
              <a:t>生物等效安全可控</a:t>
            </a:r>
            <a:br>
              <a:rPr lang="en-US" sz="1600" b="0" i="0" u="none" strike="noStrike" dirty="0">
                <a:solidFill>
                  <a:srgbClr val="1F2329"/>
                </a:solidFill>
                <a:latin typeface="Microsoft YaHei"/>
                <a:ea typeface="Microsoft YaHei"/>
                <a:cs typeface="Microsoft YaHei"/>
                <a:sym typeface="Microsoft YaHei"/>
              </a:rPr>
            </a:br>
            <a:r>
              <a:rPr lang="en-US" sz="1200" b="0" i="0" u="none" strike="noStrike" dirty="0" err="1">
                <a:solidFill>
                  <a:srgbClr val="374151"/>
                </a:solidFill>
                <a:latin typeface="Microsoft YaHei"/>
                <a:ea typeface="Microsoft YaHei"/>
                <a:cs typeface="Microsoft YaHei"/>
                <a:sym typeface="Microsoft YaHei"/>
              </a:rPr>
              <a:t>临床研究证实与原研胶囊生物等效，不良反应谱高度一致，在确保疗效的同时保障用药安全性</a:t>
            </a:r>
            <a:r>
              <a:rPr lang="en-US" sz="1200" b="0" i="0" u="none" strike="noStrike" dirty="0">
                <a:solidFill>
                  <a:srgbClr val="374151"/>
                </a:solidFill>
                <a:latin typeface="Microsoft YaHei"/>
                <a:ea typeface="Microsoft YaHei"/>
                <a:cs typeface="Microsoft YaHei"/>
                <a:sym typeface="Microsoft YaHei"/>
              </a:rPr>
              <a:t>。</a:t>
            </a:r>
            <a:endParaRPr lang="en-US" sz="1100" dirty="0"/>
          </a:p>
          <a:p>
            <a:pPr marL="0" indent="0" algn="l">
              <a:lnSpc>
                <a:spcPct val="116666"/>
              </a:lnSpc>
              <a:spcBef>
                <a:spcPts val="1500"/>
              </a:spcBef>
            </a:pPr>
            <a:r>
              <a:rPr lang="en-US" sz="1400" b="1" i="0" u="none" strike="noStrike" dirty="0">
                <a:solidFill>
                  <a:srgbClr val="D97706"/>
                </a:solidFill>
                <a:latin typeface="Microsoft YaHei"/>
                <a:ea typeface="Microsoft YaHei"/>
                <a:cs typeface="Microsoft YaHei"/>
                <a:sym typeface="Microsoft YaHei"/>
              </a:rPr>
              <a:t>● </a:t>
            </a:r>
            <a:r>
              <a:rPr lang="en-US" sz="1400" b="1" i="0" u="none" strike="noStrike" dirty="0" err="1">
                <a:solidFill>
                  <a:srgbClr val="D97706"/>
                </a:solidFill>
                <a:latin typeface="Microsoft YaHei"/>
                <a:ea typeface="Microsoft YaHei"/>
                <a:cs typeface="Microsoft YaHei"/>
                <a:sym typeface="Microsoft YaHei"/>
              </a:rPr>
              <a:t>性价比优势显著</a:t>
            </a:r>
            <a:br>
              <a:rPr lang="en-US" sz="1600" b="0" i="0" u="none" strike="noStrike" dirty="0">
                <a:solidFill>
                  <a:srgbClr val="1F2329"/>
                </a:solidFill>
                <a:latin typeface="Microsoft YaHei"/>
                <a:ea typeface="Microsoft YaHei"/>
                <a:cs typeface="Microsoft YaHei"/>
                <a:sym typeface="Microsoft YaHei"/>
              </a:rPr>
            </a:br>
            <a:r>
              <a:rPr lang="en-US" sz="1200" b="0" i="0" u="none" strike="noStrike" dirty="0" err="1">
                <a:solidFill>
                  <a:srgbClr val="374151"/>
                </a:solidFill>
                <a:latin typeface="Microsoft YaHei"/>
                <a:ea typeface="Microsoft YaHei"/>
                <a:cs typeface="Microsoft YaHei"/>
                <a:sym typeface="Microsoft YaHei"/>
              </a:rPr>
              <a:t>有效减轻患者家庭经济负担，同时节约医保基金支出</a:t>
            </a:r>
            <a:r>
              <a:rPr lang="en-US" sz="1200" b="0" i="0" u="none" strike="noStrike" dirty="0">
                <a:solidFill>
                  <a:srgbClr val="374151"/>
                </a:solidFill>
                <a:latin typeface="Microsoft YaHei"/>
                <a:ea typeface="Microsoft YaHei"/>
                <a:cs typeface="Microsoft YaHei"/>
                <a:sym typeface="Microsoft YaHei"/>
              </a:rPr>
              <a:t>。</a:t>
            </a:r>
          </a:p>
          <a:p>
            <a:pPr marL="0" indent="0" algn="l">
              <a:lnSpc>
                <a:spcPct val="116666"/>
              </a:lnSpc>
              <a:spcBef>
                <a:spcPts val="1500"/>
              </a:spcBef>
            </a:pPr>
            <a:r>
              <a:rPr lang="en-US" sz="1400" b="1" i="0" u="none" strike="noStrike" dirty="0">
                <a:solidFill>
                  <a:srgbClr val="D97706"/>
                </a:solidFill>
                <a:latin typeface="Microsoft YaHei"/>
                <a:ea typeface="Microsoft YaHei"/>
                <a:cs typeface="Microsoft YaHei"/>
                <a:sym typeface="Microsoft YaHei"/>
              </a:rPr>
              <a:t>● </a:t>
            </a:r>
            <a:r>
              <a:rPr lang="en-US" sz="1400" b="1" i="0" u="none" strike="noStrike" dirty="0" err="1">
                <a:solidFill>
                  <a:srgbClr val="D97706"/>
                </a:solidFill>
                <a:latin typeface="Microsoft YaHei"/>
                <a:ea typeface="Microsoft YaHei"/>
                <a:cs typeface="Microsoft YaHei"/>
                <a:sym typeface="Microsoft YaHei"/>
              </a:rPr>
              <a:t>权威指南一线推荐</a:t>
            </a:r>
            <a:br>
              <a:rPr lang="en-US" sz="1600" b="0" i="0" u="none" strike="noStrike" dirty="0">
                <a:solidFill>
                  <a:srgbClr val="1F2329"/>
                </a:solidFill>
                <a:latin typeface="Microsoft YaHei"/>
                <a:ea typeface="Microsoft YaHei"/>
                <a:cs typeface="Microsoft YaHei"/>
                <a:sym typeface="Microsoft YaHei"/>
              </a:rPr>
            </a:br>
            <a:r>
              <a:rPr lang="en-US" sz="1200" b="0" i="0" u="none" strike="noStrike" dirty="0" err="1">
                <a:solidFill>
                  <a:srgbClr val="374151"/>
                </a:solidFill>
                <a:latin typeface="Microsoft YaHei"/>
                <a:ea typeface="Microsoft YaHei"/>
                <a:cs typeface="Microsoft YaHei"/>
                <a:sym typeface="Microsoft YaHei"/>
              </a:rPr>
              <a:t>作为经典胆碱酯酶抑制剂，被国内外多部阿尔茨海默病诊疗指南一致推荐为临床一线治疗用药</a:t>
            </a:r>
            <a:r>
              <a:rPr lang="en-US" sz="1200" b="0" i="0" u="none" strike="noStrike" dirty="0">
                <a:solidFill>
                  <a:srgbClr val="374151"/>
                </a:solidFill>
                <a:latin typeface="Microsoft YaHei"/>
                <a:ea typeface="Microsoft YaHei"/>
                <a:cs typeface="Microsoft YaHei"/>
                <a:sym typeface="Microsoft YaHei"/>
              </a:rPr>
              <a:t>。</a:t>
            </a:r>
          </a:p>
        </p:txBody>
      </p:sp>
    </p:spTree>
    <p:extLst>
      <p:ext uri="{BB962C8B-B14F-4D97-AF65-F5344CB8AC3E}">
        <p14:creationId xmlns:p14="http://schemas.microsoft.com/office/powerpoint/2010/main" val="2191056965"/>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PP_MARK_KEY" val="2968cd14-c2cf-4fc6-b47a-ea65859c4645"/>
  <p:tag name="COMMONDATA" val="eyJoZGlkIjoiMzU5YTYxOWExNjA5ODJiM2JlYzY0ODIwMTEzZDc5NTIifQ=="/>
</p:tagLst>
</file>

<file path=ppt/tags/tag2.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1558</TotalTime>
  <Words>3021</Words>
  <Application>Microsoft Macintosh PowerPoint</Application>
  <PresentationFormat>宽屏</PresentationFormat>
  <Paragraphs>149</Paragraphs>
  <Slides>10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等线</vt:lpstr>
      <vt:lpstr>思源黑体</vt:lpstr>
      <vt:lpstr>思源宋体 CN</vt:lpstr>
      <vt:lpstr>思源宋体 CN Heavy</vt:lpstr>
      <vt:lpstr>Microsoft YaHei</vt:lpstr>
      <vt:lpstr>Microsoft YaHei</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A2125</dc:creator>
  <cp:lastModifiedBy>东芳 赵</cp:lastModifiedBy>
  <cp:revision>101</cp:revision>
  <dcterms:created xsi:type="dcterms:W3CDTF">2022-10-16T05:09:00Z</dcterms:created>
  <dcterms:modified xsi:type="dcterms:W3CDTF">2026-06-03T06:31:55Z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2D0343371FBC468491B6A03A23251C81</vt:lpwstr>
  </property>
  <property fmtid="{D5CDD505-2E9C-101B-9397-08002B2CF9AE}" pid="3" name="KSOProductBuildVer">
    <vt:lpwstr>2052-11.1.0.12763</vt:lpwstr>
  </property>
</Properties>
</file>