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media/image13.svg" ContentType="image/svg+xml"/>
  <Override PartName="/ppt/media/image15.svg" ContentType="image/svg+xml"/>
  <Override PartName="/ppt/media/image17.svg" ContentType="image/svg+xml"/>
  <Override PartName="/ppt/media/image19.svg" ContentType="image/svg+xml"/>
  <Override PartName="/ppt/media/image21.svg" ContentType="image/svg+xml"/>
  <Override PartName="/ppt/media/image23.svg" ContentType="image/svg+xml"/>
  <Override PartName="/ppt/media/image25.svg" ContentType="image/svg+xml"/>
  <Override PartName="/ppt/media/image5.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3"/>
  </p:sldMasterIdLst>
  <p:notesMasterIdLst>
    <p:notesMasterId r:id="rId5"/>
  </p:notesMasterIdLst>
  <p:sldIdLst>
    <p:sldId id="258" r:id="rId4"/>
    <p:sldId id="257" r:id="rId6"/>
    <p:sldId id="274" r:id="rId7"/>
    <p:sldId id="281" r:id="rId8"/>
    <p:sldId id="272" r:id="rId9"/>
    <p:sldId id="275" r:id="rId10"/>
    <p:sldId id="276" r:id="rId11"/>
    <p:sldId id="277" r:id="rId12"/>
    <p:sldId id="278" r:id="rId13"/>
    <p:sldId id="279" r:id="rId14"/>
  </p:sldIdLst>
  <p:sldSz cx="12192000" cy="6858000"/>
  <p:notesSz cx="6858000" cy="9144000"/>
  <p:defaultTextStyle>
    <a:defPPr marR="0" lvl="0" algn="l" rtl="0">
      <a:lnSpc>
        <a:spcPct val="100000"/>
      </a:lnSpc>
      <a:spcBef>
        <a:spcPts val="0"/>
      </a:spcBef>
      <a:spcAft>
        <a:spcPts val="0"/>
      </a:spcAft>
    </a:defPPr>
    <a:lvl1pPr marL="0"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457200"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914400"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371600"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1828800"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286000"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2743200"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200400"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3657600"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747775"/>
          </p15:clr>
        </p15:guide>
        <p15:guide id="2" pos="288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407A"/>
    <a:srgbClr val="F177A0"/>
    <a:srgbClr val="F8AAEB"/>
    <a:srgbClr val="F79BE8"/>
    <a:srgbClr val="F27EA5"/>
    <a:srgbClr val="FFC5D3"/>
    <a:srgbClr val="FFEBF0"/>
    <a:srgbClr val="FFBDCD"/>
    <a:srgbClr val="F470DE"/>
    <a:srgbClr val="FABC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0" d="100"/>
          <a:sy n="70" d="100"/>
        </p:scale>
        <p:origin x="324"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1.7.2013</a:t>
            </a:r>
            <a:endPar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a:t>
            </a:r>
            <a:endPar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1.7.2013</a:t>
            </a:r>
            <a:endPar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a:t>
            </a:r>
            <a:endPar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1.7.2013</a:t>
            </a:r>
            <a:endPar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a:t>
            </a:r>
            <a:endPar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1.7.2013</a:t>
            </a:r>
            <a:endPar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a:t>
            </a:r>
            <a:endPar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1.7.2013</a:t>
            </a:r>
            <a:endPar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a:t>
            </a:r>
            <a:endPar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1.7.2013</a:t>
            </a:r>
            <a:endPar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a:t>
            </a:r>
            <a:endPar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1.7.2013</a:t>
            </a:r>
            <a:endPar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a:t>
            </a:r>
            <a:endPar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1.7.2013</a:t>
            </a:r>
            <a:endPar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a:t>
            </a:r>
            <a:endPar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标题幻灯片">
  <p:cSld name="TITLE">
    <p:spTree>
      <p:nvGrpSpPr>
        <p:cNvPr id="1" name="Shape 11"/>
        <p:cNvGrpSpPr/>
        <p:nvPr/>
      </p:nvGrpSpPr>
      <p:grpSpPr>
        <a:xfrm>
          <a:off x="0" y="0"/>
          <a:ext cx="0" cy="0"/>
          <a:chOff x="0" y="0"/>
          <a:chExt cx="0" cy="0"/>
        </a:xfrm>
      </p:grpSpPr>
      <p:sp>
        <p:nvSpPr>
          <p:cNvPr id="12" name="Shape 3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Shape 31"/>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Shape 3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Shape 3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Shape 3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标题和竖排文字">
  <p:cSld name="VERTICAL_TEXT">
    <p:spTree>
      <p:nvGrpSpPr>
        <p:cNvPr id="1" name="Shape 68"/>
        <p:cNvGrpSpPr/>
        <p:nvPr/>
      </p:nvGrpSpPr>
      <p:grpSpPr>
        <a:xfrm>
          <a:off x="0" y="0"/>
          <a:ext cx="0" cy="0"/>
          <a:chOff x="0" y="0"/>
          <a:chExt cx="0" cy="0"/>
        </a:xfrm>
      </p:grpSpPr>
      <p:sp>
        <p:nvSpPr>
          <p:cNvPr id="69" name="Shape 4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Shape 50"/>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1" name="Shape 5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Shape 5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Shape 5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竖排标题与文本">
  <p:cSld name="VERTICAL_TITLE_AND_VERTICAL_TEXT">
    <p:spTree>
      <p:nvGrpSpPr>
        <p:cNvPr id="1" name="Shape 74"/>
        <p:cNvGrpSpPr/>
        <p:nvPr/>
      </p:nvGrpSpPr>
      <p:grpSpPr>
        <a:xfrm>
          <a:off x="0" y="0"/>
          <a:ext cx="0" cy="0"/>
          <a:chOff x="0" y="0"/>
          <a:chExt cx="0" cy="0"/>
        </a:xfrm>
      </p:grpSpPr>
      <p:sp>
        <p:nvSpPr>
          <p:cNvPr id="75" name="Shape 15"/>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Shape 16"/>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7" name="Shape 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Shape 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Shape 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8050" y="6409690"/>
            <a:ext cx="2743200" cy="274320"/>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 name="页脚占位符 2"/>
          <p:cNvSpPr>
            <a:spLocks noGrp="1"/>
          </p:cNvSpPr>
          <p:nvPr>
            <p:ph type="ftr" sz="quarter" idx="11"/>
          </p:nvPr>
        </p:nvSpPr>
        <p:spPr>
          <a:xfrm>
            <a:off x="660399" y="6409690"/>
            <a:ext cx="3657600" cy="27432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灯片编号占位符 3"/>
          <p:cNvSpPr>
            <a:spLocks noGrp="1"/>
          </p:cNvSpPr>
          <p:nvPr>
            <p:ph type="sldNum" sz="quarter" idx="12"/>
          </p:nvPr>
        </p:nvSpPr>
        <p:spPr>
          <a:xfrm>
            <a:off x="7861300" y="6409690"/>
            <a:ext cx="3657600" cy="274320"/>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BB1146-E542-4D4E-B8E9-6919A11DDD48}"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标题和内容">
  <p:cSld name="OBJECT">
    <p:spTree>
      <p:nvGrpSpPr>
        <p:cNvPr id="1" name="Shape 17"/>
        <p:cNvGrpSpPr/>
        <p:nvPr/>
      </p:nvGrpSpPr>
      <p:grpSpPr>
        <a:xfrm>
          <a:off x="0" y="0"/>
          <a:ext cx="0" cy="0"/>
          <a:chOff x="0" y="0"/>
          <a:chExt cx="0" cy="0"/>
        </a:xfrm>
      </p:grpSpPr>
      <p:sp>
        <p:nvSpPr>
          <p:cNvPr id="18" name="Shape 5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Shape 5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20" name="Shape 5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 name="Shape 5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Shape 5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节标题">
  <p:cSld name="SECTION_HEADER">
    <p:spTree>
      <p:nvGrpSpPr>
        <p:cNvPr id="1" name="Shape 23"/>
        <p:cNvGrpSpPr/>
        <p:nvPr/>
      </p:nvGrpSpPr>
      <p:grpSpPr>
        <a:xfrm>
          <a:off x="0" y="0"/>
          <a:ext cx="0" cy="0"/>
          <a:chOff x="0" y="0"/>
          <a:chExt cx="0" cy="0"/>
        </a:xfrm>
      </p:grpSpPr>
      <p:sp>
        <p:nvSpPr>
          <p:cNvPr id="24" name="Shape 59"/>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 name="Shape 60"/>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p:txBody>
      </p:sp>
      <p:sp>
        <p:nvSpPr>
          <p:cNvPr id="26" name="Shape 6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 name="Shape 6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 name="Shape 6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两栏内容">
  <p:cSld name="TWO_OBJECTS">
    <p:spTree>
      <p:nvGrpSpPr>
        <p:cNvPr id="1" name="Shape 29"/>
        <p:cNvGrpSpPr/>
        <p:nvPr/>
      </p:nvGrpSpPr>
      <p:grpSpPr>
        <a:xfrm>
          <a:off x="0" y="0"/>
          <a:ext cx="0" cy="0"/>
          <a:chOff x="0" y="0"/>
          <a:chExt cx="0" cy="0"/>
        </a:xfrm>
      </p:grpSpPr>
      <p:sp>
        <p:nvSpPr>
          <p:cNvPr id="30" name="Shape 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Shape 10"/>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2" name="Shape 11"/>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3" name="Shape 1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Shape 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Shape 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比较">
  <p:cSld name="TWO_OBJECTS_WITH_TEXT">
    <p:spTree>
      <p:nvGrpSpPr>
        <p:cNvPr id="1" name="Shape 36"/>
        <p:cNvGrpSpPr/>
        <p:nvPr/>
      </p:nvGrpSpPr>
      <p:grpSpPr>
        <a:xfrm>
          <a:off x="0" y="0"/>
          <a:ext cx="0" cy="0"/>
          <a:chOff x="0" y="0"/>
          <a:chExt cx="0" cy="0"/>
        </a:xfrm>
      </p:grpSpPr>
      <p:sp>
        <p:nvSpPr>
          <p:cNvPr id="37" name="Shape 35"/>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Shape 36"/>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39" name="Shape 37"/>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0" name="Shape 3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41" name="Shape 39"/>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2" name="Shape 4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Shape 4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Shape 4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仅标题">
  <p:cSld name="TITLE_ONLY">
    <p:spTree>
      <p:nvGrpSpPr>
        <p:cNvPr id="1" name="Shape 45"/>
        <p:cNvGrpSpPr/>
        <p:nvPr/>
      </p:nvGrpSpPr>
      <p:grpSpPr>
        <a:xfrm>
          <a:off x="0" y="0"/>
          <a:ext cx="0" cy="0"/>
          <a:chOff x="0" y="0"/>
          <a:chExt cx="0" cy="0"/>
        </a:xfrm>
      </p:grpSpPr>
      <p:sp>
        <p:nvSpPr>
          <p:cNvPr id="46" name="Shape 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Shape 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Shape 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Shape 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空白">
  <p:cSld name="BLANK">
    <p:spTree>
      <p:nvGrpSpPr>
        <p:cNvPr id="1" name="Shape 50"/>
        <p:cNvGrpSpPr/>
        <p:nvPr/>
      </p:nvGrpSpPr>
      <p:grpSpPr>
        <a:xfrm>
          <a:off x="0" y="0"/>
          <a:ext cx="0" cy="0"/>
          <a:chOff x="0" y="0"/>
          <a:chExt cx="0" cy="0"/>
        </a:xfrm>
      </p:grpSpPr>
      <p:sp>
        <p:nvSpPr>
          <p:cNvPr id="51" name="Shape 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Shape 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Shape 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内容与标题">
  <p:cSld name="OBJECT_WITH_CAPTION_TEXT">
    <p:spTree>
      <p:nvGrpSpPr>
        <p:cNvPr id="1" name="Shape 54"/>
        <p:cNvGrpSpPr/>
        <p:nvPr/>
      </p:nvGrpSpPr>
      <p:grpSpPr>
        <a:xfrm>
          <a:off x="0" y="0"/>
          <a:ext cx="0" cy="0"/>
          <a:chOff x="0" y="0"/>
          <a:chExt cx="0" cy="0"/>
        </a:xfrm>
      </p:grpSpPr>
      <p:sp>
        <p:nvSpPr>
          <p:cNvPr id="55" name="Shape 4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 name="Shape 44"/>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p:txBody>
      </p:sp>
      <p:sp>
        <p:nvSpPr>
          <p:cNvPr id="57" name="Shape 45"/>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58" name="Shape 4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Shape 4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Shape 4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图片与标题">
  <p:cSld name="PICTURE_WITH_CAPTION_TEXT">
    <p:spTree>
      <p:nvGrpSpPr>
        <p:cNvPr id="1" name="Shape 61"/>
        <p:cNvGrpSpPr/>
        <p:nvPr/>
      </p:nvGrpSpPr>
      <p:grpSpPr>
        <a:xfrm>
          <a:off x="0" y="0"/>
          <a:ext cx="0" cy="0"/>
          <a:chOff x="0" y="0"/>
          <a:chExt cx="0" cy="0"/>
        </a:xfrm>
      </p:grpSpPr>
      <p:sp>
        <p:nvSpPr>
          <p:cNvPr id="62" name="Shape 24"/>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Shape 25"/>
          <p:cNvSpPr>
            <a:spLocks noGrp="1"/>
          </p:cNvSpPr>
          <p:nvPr>
            <p:ph type="pic" idx="2"/>
          </p:nvPr>
        </p:nvSpPr>
        <p:spPr>
          <a:xfrm>
            <a:off x="3887391" y="740569"/>
            <a:ext cx="4629150" cy="3655219"/>
          </a:xfrm>
          <a:prstGeom prst="rect">
            <a:avLst/>
          </a:prstGeom>
          <a:noFill/>
          <a:ln>
            <a:noFill/>
          </a:ln>
        </p:spPr>
      </p:sp>
      <p:sp>
        <p:nvSpPr>
          <p:cNvPr id="64" name="Shape 26"/>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65" name="Shape 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Shape 2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Shape 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panose="020B0604020202020204"/>
              <a:buNone/>
              <a:defRPr sz="33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Shape 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panose="020B0604020202020204"/>
              <a:buChar char="•"/>
              <a:defRPr sz="21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4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lnSpc>
                <a:spcPct val="90000"/>
              </a:lnSpc>
              <a:spcBef>
                <a:spcPts val="400"/>
              </a:spcBef>
              <a:spcAft>
                <a:spcPts val="0"/>
              </a:spcAft>
              <a:buClr>
                <a:schemeClr val="dk1"/>
              </a:buClr>
              <a:buSzPts val="1500"/>
              <a:buFont typeface="Arial" panose="020B0604020202020204"/>
              <a:buChar char="•"/>
              <a:defRPr sz="15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 name="Shape 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9" name="Shape 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0" name="Shape 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 id="214748366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12.xml"/><Relationship Id="rId7" Type="http://schemas.openxmlformats.org/officeDocument/2006/relationships/image" Target="../media/image25.svg"/><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9" Type="http://schemas.openxmlformats.org/officeDocument/2006/relationships/image" Target="../media/image9.svg"/><Relationship Id="rId8" Type="http://schemas.openxmlformats.org/officeDocument/2006/relationships/image" Target="../media/image8.png"/><Relationship Id="rId7" Type="http://schemas.openxmlformats.org/officeDocument/2006/relationships/tags" Target="../tags/tag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tags" Target="../tags/tag2.xml"/><Relationship Id="rId3" Type="http://schemas.openxmlformats.org/officeDocument/2006/relationships/image" Target="../media/image5.svg"/><Relationship Id="rId2" Type="http://schemas.openxmlformats.org/officeDocument/2006/relationships/image" Target="../media/image4.png"/><Relationship Id="rId11" Type="http://schemas.openxmlformats.org/officeDocument/2006/relationships/notesSlide" Target="../notesSlides/notesSlide5.xml"/><Relationship Id="rId10" Type="http://schemas.openxmlformats.org/officeDocument/2006/relationships/slideLayout" Target="../slideLayouts/slideLayout12.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12.xml"/><Relationship Id="rId7" Type="http://schemas.openxmlformats.org/officeDocument/2006/relationships/image" Target="../media/image13.svg"/><Relationship Id="rId6" Type="http://schemas.openxmlformats.org/officeDocument/2006/relationships/image" Target="../media/image12.png"/><Relationship Id="rId5" Type="http://schemas.openxmlformats.org/officeDocument/2006/relationships/tags" Target="../tags/tag5.xml"/><Relationship Id="rId4" Type="http://schemas.openxmlformats.org/officeDocument/2006/relationships/image" Target="../media/image11.svg"/><Relationship Id="rId3" Type="http://schemas.openxmlformats.org/officeDocument/2006/relationships/image" Target="../media/image10.png"/><Relationship Id="rId2" Type="http://schemas.openxmlformats.org/officeDocument/2006/relationships/tags" Target="../tags/tag4.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12.xml"/><Relationship Id="rId7" Type="http://schemas.openxmlformats.org/officeDocument/2006/relationships/image" Target="../media/image19.svg"/><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0F5">
              <a:alpha val="90000"/>
            </a:srgbClr>
          </a:solidFill>
          <a:ln w="25400" cap="flat" cmpd="sng">
            <a:noFill/>
            <a:prstDash val="solid"/>
            <a:round/>
          </a:ln>
        </p:spPr>
        <p:txBody>
          <a:bodyPr vert="horz" wrap="square" lIns="0" tIns="0" rIns="0" bIns="0" rtlCol="0" anchor="ctr" anchorCtr="0"/>
          <a:lstStyle/>
          <a:p>
            <a:pPr algn="ctr">
              <a:defRPr/>
            </a:pPr>
          </a:p>
        </p:txBody>
      </p:sp>
      <p:sp>
        <p:nvSpPr>
          <p:cNvPr id="14" name="AutoShape 3"/>
          <p:cNvSpPr/>
          <p:nvPr/>
        </p:nvSpPr>
        <p:spPr>
          <a:xfrm>
            <a:off x="1016000" y="1813560"/>
            <a:ext cx="10160000" cy="11430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zh-CN" altLang="en-US" sz="7200" b="1" i="0" u="none" strike="noStrike" dirty="0">
                <a:solidFill>
                  <a:srgbClr val="EC407A"/>
                </a:solidFill>
                <a:latin typeface="微软雅黑" panose="020B0503020204020204" pitchFamily="34" charset="-122"/>
                <a:ea typeface="微软雅黑" panose="020B0503020204020204" pitchFamily="34" charset="-122"/>
                <a:cs typeface="Noto Serif SC"/>
                <a:sym typeface="Noto Serif SC"/>
              </a:rPr>
              <a:t>易黄汤颗粒</a:t>
            </a:r>
            <a:endParaRPr lang="en-US" dirty="0">
              <a:solidFill>
                <a:srgbClr val="EC407A"/>
              </a:solidFill>
              <a:latin typeface="微软雅黑" panose="020B0503020204020204" pitchFamily="34" charset="-122"/>
              <a:ea typeface="微软雅黑" panose="020B0503020204020204" pitchFamily="34" charset="-122"/>
            </a:endParaRPr>
          </a:p>
        </p:txBody>
      </p:sp>
      <p:sp>
        <p:nvSpPr>
          <p:cNvPr id="15" name="AutoShape 6"/>
          <p:cNvSpPr/>
          <p:nvPr/>
        </p:nvSpPr>
        <p:spPr>
          <a:xfrm>
            <a:off x="1016000" y="3429000"/>
            <a:ext cx="10160000" cy="905256"/>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zh-CN" altLang="en-US" sz="2400" b="0" i="0" u="none" strike="noStrike" dirty="0">
                <a:solidFill>
                  <a:srgbClr val="60464E"/>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海南葫芦娃药业集团股份有限公司</a:t>
            </a:r>
            <a:endParaRPr lang="en-US" sz="1800" b="0" i="0" u="none" strike="noStrike" dirty="0">
              <a:solidFill>
                <a:srgbClr val="666666"/>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p:txBody>
      </p:sp>
      <p:pic>
        <p:nvPicPr>
          <p:cNvPr id="4" name="图片 3"/>
          <p:cNvPicPr>
            <a:picLocks noChangeAspect="1"/>
          </p:cNvPicPr>
          <p:nvPr>
            <p:custDataLst>
              <p:tags r:id="rId2"/>
            </p:custDataLst>
          </p:nvPr>
        </p:nvPicPr>
        <p:blipFill>
          <a:blip r:embed="rId3" cstate="print"/>
          <a:stretch>
            <a:fillRect/>
          </a:stretch>
        </p:blipFill>
        <p:spPr>
          <a:xfrm>
            <a:off x="10091280" y="296630"/>
            <a:ext cx="1730691" cy="6086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 name="AutoShape 3"/>
          <p:cNvSpPr/>
          <p:nvPr/>
        </p:nvSpPr>
        <p:spPr>
          <a:xfrm>
            <a:off x="762000" y="304800"/>
            <a:ext cx="10668000" cy="762000"/>
          </a:xfrm>
          <a:prstGeom prst="rect">
            <a:avLst/>
          </a:prstGeom>
          <a:noFill/>
          <a:ln w="12700" cap="flat" cmpd="sng">
            <a:noFill/>
            <a:prstDash val="solid"/>
            <a:round/>
          </a:ln>
        </p:spPr>
        <p:txBody>
          <a:bodyPr vert="horz" wrap="square" lIns="0" tIns="0" rIns="0" bIns="0" rtlCol="0" anchor="ctr" anchorCtr="0"/>
          <a:lstStyle/>
          <a:p>
            <a:pPr marL="0" marR="0" lvl="0" indent="0" algn="l"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en-US" sz="3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Noto Serif SC"/>
                <a:sym typeface="Noto Serif SC"/>
              </a:rPr>
              <a:t>0</a:t>
            </a:r>
            <a:r>
              <a:rPr lang="en-US" sz="3200" b="1" dirty="0">
                <a:latin typeface="微软雅黑" panose="020B0503020204020204" pitchFamily="34" charset="-122"/>
                <a:ea typeface="微软雅黑" panose="020B0503020204020204" pitchFamily="34" charset="-122"/>
                <a:cs typeface="Noto Serif SC"/>
                <a:sym typeface="Noto Serif SC"/>
              </a:rPr>
              <a:t>5</a:t>
            </a:r>
            <a:r>
              <a:rPr kumimoji="0" lang="en-US" sz="3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Noto Serif SC"/>
                <a:sym typeface="Noto Serif SC"/>
              </a:rPr>
              <a:t> </a:t>
            </a:r>
            <a:r>
              <a:rPr kumimoji="0" lang="zh-CN" altLang="en-US" sz="3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Noto Serif SC"/>
                <a:sym typeface="Noto Serif SC"/>
              </a:rPr>
              <a:t>公平性</a:t>
            </a:r>
            <a:endParaRPr kumimoji="0" lang="en-US" sz="11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Arial" panose="020B0604020202020204"/>
            </a:endParaRPr>
          </a:p>
        </p:txBody>
      </p:sp>
      <p:sp>
        <p:nvSpPr>
          <p:cNvPr id="3" name="AutoShape 4"/>
          <p:cNvSpPr/>
          <p:nvPr/>
        </p:nvSpPr>
        <p:spPr>
          <a:xfrm>
            <a:off x="762000" y="1357376"/>
            <a:ext cx="3302000" cy="4979416"/>
          </a:xfrm>
          <a:prstGeom prst="roundRect">
            <a:avLst>
              <a:gd name="adj" fmla="val 4615"/>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a:latin typeface="微软雅黑" panose="020B0503020204020204" pitchFamily="34" charset="-122"/>
              <a:ea typeface="微软雅黑" panose="020B0503020204020204" pitchFamily="34" charset="-122"/>
            </a:endParaRPr>
          </a:p>
        </p:txBody>
      </p:sp>
      <p:sp>
        <p:nvSpPr>
          <p:cNvPr id="5" name="AutoShape 5"/>
          <p:cNvSpPr/>
          <p:nvPr/>
        </p:nvSpPr>
        <p:spPr>
          <a:xfrm>
            <a:off x="762000" y="1357376"/>
            <a:ext cx="3302000" cy="76200"/>
          </a:xfrm>
          <a:prstGeom prst="roundRect">
            <a:avLst>
              <a:gd name="adj" fmla="val 0"/>
            </a:avLst>
          </a:prstGeom>
          <a:solidFill>
            <a:srgbClr val="EC407A"/>
          </a:solidFill>
          <a:ln w="25400" cap="flat" cmpd="sng">
            <a:noFill/>
            <a:prstDash val="solid"/>
            <a:round/>
          </a:ln>
        </p:spPr>
        <p:txBody>
          <a:bodyPr vert="horz" wrap="square" lIns="0" tIns="0" rIns="0" bIns="0" rtlCol="0" anchor="ctr" anchorCtr="0"/>
          <a:lstStyle/>
          <a:p>
            <a:pPr algn="ctr">
              <a:defRPr/>
            </a:pPr>
            <a:endParaRPr>
              <a:latin typeface="微软雅黑" panose="020B0503020204020204" pitchFamily="34" charset="-122"/>
              <a:ea typeface="微软雅黑" panose="020B0503020204020204" pitchFamily="34" charset="-122"/>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0224" y="1814576"/>
            <a:ext cx="406400" cy="406400"/>
          </a:xfrm>
          <a:prstGeom prst="rect">
            <a:avLst/>
          </a:prstGeom>
        </p:spPr>
      </p:pic>
      <p:sp>
        <p:nvSpPr>
          <p:cNvPr id="7" name="AutoShape 7"/>
          <p:cNvSpPr/>
          <p:nvPr/>
        </p:nvSpPr>
        <p:spPr>
          <a:xfrm>
            <a:off x="1614424" y="1763776"/>
            <a:ext cx="23368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2000" b="1" dirty="0">
                <a:solidFill>
                  <a:srgbClr val="EC407A"/>
                </a:solidFill>
                <a:latin typeface="微软雅黑" panose="020B0503020204020204" pitchFamily="34" charset="-122"/>
                <a:ea typeface="微软雅黑" panose="020B0503020204020204" pitchFamily="34" charset="-122"/>
                <a:sym typeface="Noto Sans SC" panose="020B0200000000000000" charset="-122"/>
              </a:rPr>
              <a:t>符合</a:t>
            </a:r>
            <a:r>
              <a:rPr lang="en-US" altLang="zh-CN" sz="2000" b="1" dirty="0">
                <a:solidFill>
                  <a:srgbClr val="EC407A"/>
                </a:solidFill>
                <a:latin typeface="微软雅黑" panose="020B0503020204020204" pitchFamily="34" charset="-122"/>
                <a:ea typeface="微软雅黑" panose="020B0503020204020204" pitchFamily="34" charset="-122"/>
                <a:sym typeface="Noto Sans SC" panose="020B0200000000000000" charset="-122"/>
              </a:rPr>
              <a:t>”</a:t>
            </a:r>
            <a:r>
              <a:rPr lang="zh-CN" altLang="en-US" sz="2000" b="1" dirty="0">
                <a:solidFill>
                  <a:srgbClr val="EC407A"/>
                </a:solidFill>
                <a:latin typeface="微软雅黑" panose="020B0503020204020204" pitchFamily="34" charset="-122"/>
                <a:ea typeface="微软雅黑" panose="020B0503020204020204" pitchFamily="34" charset="-122"/>
                <a:sym typeface="Noto Sans SC" panose="020B0200000000000000" charset="-122"/>
              </a:rPr>
              <a:t>保基本</a:t>
            </a:r>
            <a:r>
              <a:rPr lang="en-US" altLang="zh-CN" sz="2000" b="1" dirty="0">
                <a:solidFill>
                  <a:srgbClr val="EC407A"/>
                </a:solidFill>
                <a:latin typeface="微软雅黑" panose="020B0503020204020204" pitchFamily="34" charset="-122"/>
                <a:ea typeface="微软雅黑" panose="020B0503020204020204" pitchFamily="34" charset="-122"/>
                <a:sym typeface="Noto Sans SC" panose="020B0200000000000000" charset="-122"/>
              </a:rPr>
              <a:t>”</a:t>
            </a:r>
            <a:r>
              <a:rPr lang="zh-CN" altLang="en-US" sz="2000" b="1" dirty="0">
                <a:solidFill>
                  <a:srgbClr val="EC407A"/>
                </a:solidFill>
                <a:latin typeface="微软雅黑" panose="020B0503020204020204" pitchFamily="34" charset="-122"/>
                <a:ea typeface="微软雅黑" panose="020B0503020204020204" pitchFamily="34" charset="-122"/>
                <a:sym typeface="Noto Sans SC" panose="020B0200000000000000" charset="-122"/>
              </a:rPr>
              <a:t>原则</a:t>
            </a:r>
            <a:endParaRPr lang="en-US" sz="1100" dirty="0">
              <a:solidFill>
                <a:srgbClr val="EC407A"/>
              </a:solidFill>
              <a:latin typeface="微软雅黑" panose="020B0503020204020204" pitchFamily="34" charset="-122"/>
              <a:ea typeface="微软雅黑" panose="020B0503020204020204" pitchFamily="34" charset="-122"/>
            </a:endParaRPr>
          </a:p>
        </p:txBody>
      </p:sp>
      <p:sp>
        <p:nvSpPr>
          <p:cNvPr id="8" name="AutoShape 8"/>
          <p:cNvSpPr/>
          <p:nvPr/>
        </p:nvSpPr>
        <p:spPr>
          <a:xfrm>
            <a:off x="1016000" y="2627376"/>
            <a:ext cx="2794000" cy="3371088"/>
          </a:xfrm>
          <a:prstGeom prst="roundRect">
            <a:avLst>
              <a:gd name="adj" fmla="val 0"/>
            </a:avLst>
          </a:prstGeom>
          <a:solidFill>
            <a:srgbClr val="FFEBF0"/>
          </a:solidFill>
          <a:ln w="25400" cap="flat" cmpd="sng">
            <a:noFill/>
            <a:prstDash val="solid"/>
            <a:round/>
          </a:ln>
        </p:spPr>
        <p:txBody>
          <a:bodyPr vert="horz" wrap="square" lIns="0" tIns="0" rIns="0" bIns="0" rtlCol="0" anchor="ctr" anchorCtr="0"/>
          <a:lstStyle/>
          <a:p>
            <a:pPr algn="ctr">
              <a:defRPr/>
            </a:pPr>
            <a:endParaRPr>
              <a:latin typeface="微软雅黑" panose="020B0503020204020204" pitchFamily="34" charset="-122"/>
              <a:ea typeface="微软雅黑" panose="020B0503020204020204" pitchFamily="34" charset="-122"/>
            </a:endParaRPr>
          </a:p>
        </p:txBody>
      </p:sp>
      <p:sp>
        <p:nvSpPr>
          <p:cNvPr id="9" name="AutoShape 9"/>
          <p:cNvSpPr/>
          <p:nvPr/>
        </p:nvSpPr>
        <p:spPr>
          <a:xfrm>
            <a:off x="1066800" y="2743200"/>
            <a:ext cx="2616200" cy="3163824"/>
          </a:xfrm>
          <a:prstGeom prst="rect">
            <a:avLst/>
          </a:prstGeom>
          <a:noFill/>
          <a:ln w="12700" cap="flat" cmpd="sng">
            <a:noFill/>
            <a:prstDash val="solid"/>
            <a:round/>
          </a:ln>
        </p:spPr>
        <p:txBody>
          <a:bodyPr vert="horz" wrap="square" lIns="0" tIns="0" rIns="0" bIns="0" rtlCol="0" anchor="t" anchorCtr="0"/>
          <a:lstStyle/>
          <a:p>
            <a:pPr marL="171450" indent="-171450">
              <a:lnSpc>
                <a:spcPct val="133000"/>
              </a:lnSpc>
              <a:buFont typeface="Arial" panose="020B0604020202020204" pitchFamily="34" charset="0"/>
              <a:buChar char="•"/>
              <a:defRPr/>
            </a:pPr>
            <a:r>
              <a:rPr lang="zh-CN" altLang="en-US" sz="1200" dirty="0">
                <a:solidFill>
                  <a:srgbClr val="555555"/>
                </a:solidFill>
                <a:latin typeface="微软雅黑" panose="020B0503020204020204" pitchFamily="34" charset="-122"/>
                <a:ea typeface="微软雅黑" panose="020B0503020204020204" pitchFamily="34" charset="-122"/>
                <a:sym typeface="Noto Sans SC" panose="020B0200000000000000" charset="-122"/>
              </a:rPr>
              <a:t>本品针对高发妇科常见病，</a:t>
            </a:r>
            <a:r>
              <a:rPr lang="zh-CN" altLang="en-US" sz="1200" b="1" dirty="0">
                <a:solidFill>
                  <a:srgbClr val="555555"/>
                </a:solidFill>
                <a:latin typeface="微软雅黑" panose="020B0503020204020204" pitchFamily="34" charset="-122"/>
                <a:ea typeface="微软雅黑" panose="020B0503020204020204" pitchFamily="34" charset="-122"/>
                <a:sym typeface="Noto Sans SC" panose="020B0200000000000000" charset="-122"/>
              </a:rPr>
              <a:t>精准满足参保人群常态化、基础性用药需求，</a:t>
            </a:r>
            <a:r>
              <a:rPr lang="zh-CN" altLang="en-US" sz="1200" dirty="0">
                <a:solidFill>
                  <a:srgbClr val="555555"/>
                </a:solidFill>
                <a:latin typeface="微软雅黑" panose="020B0503020204020204" pitchFamily="34" charset="-122"/>
                <a:ea typeface="微软雅黑" panose="020B0503020204020204" pitchFamily="34" charset="-122"/>
                <a:sym typeface="Noto Sans SC" panose="020B0200000000000000" charset="-122"/>
              </a:rPr>
              <a:t>覆盖基层及各级医疗机构常规诊疗场景。</a:t>
            </a:r>
            <a:endParaRPr lang="en-US" altLang="zh-CN" sz="1200" dirty="0">
              <a:solidFill>
                <a:srgbClr val="555555"/>
              </a:solidFill>
              <a:latin typeface="微软雅黑" panose="020B0503020204020204" pitchFamily="34" charset="-122"/>
              <a:ea typeface="微软雅黑" panose="020B0503020204020204" pitchFamily="34" charset="-122"/>
              <a:sym typeface="Noto Sans SC" panose="020B0200000000000000" charset="-122"/>
            </a:endParaRPr>
          </a:p>
          <a:p>
            <a:pPr marL="171450" indent="-171450">
              <a:lnSpc>
                <a:spcPct val="133000"/>
              </a:lnSpc>
              <a:buFont typeface="Arial" panose="020B0604020202020204" pitchFamily="34" charset="0"/>
              <a:buChar char="•"/>
              <a:defRPr/>
            </a:pPr>
            <a:endParaRPr lang="en-US" altLang="zh-CN" sz="1200" dirty="0">
              <a:solidFill>
                <a:srgbClr val="555555"/>
              </a:solidFill>
              <a:latin typeface="微软雅黑" panose="020B0503020204020204" pitchFamily="34" charset="-122"/>
              <a:ea typeface="微软雅黑" panose="020B0503020204020204" pitchFamily="34" charset="-122"/>
              <a:sym typeface="Noto Sans SC" panose="020B0200000000000000" charset="-122"/>
            </a:endParaRPr>
          </a:p>
          <a:p>
            <a:pPr marL="171450" indent="-171450">
              <a:lnSpc>
                <a:spcPct val="133000"/>
              </a:lnSpc>
              <a:buFont typeface="Arial" panose="020B0604020202020204" pitchFamily="34" charset="0"/>
              <a:buChar char="•"/>
              <a:defRPr/>
            </a:pPr>
            <a:r>
              <a:rPr lang="zh-CN" altLang="en-US" sz="1200" dirty="0">
                <a:solidFill>
                  <a:srgbClr val="555555"/>
                </a:solidFill>
                <a:latin typeface="微软雅黑" panose="020B0503020204020204" pitchFamily="34" charset="-122"/>
                <a:ea typeface="微软雅黑" panose="020B0503020204020204" pitchFamily="34" charset="-122"/>
                <a:sym typeface="Noto Sans SC" panose="020B0200000000000000" charset="-122"/>
              </a:rPr>
              <a:t>本品当前挂网价格下单疗程费用高于部分成熟目录内同类中成药。后续将结合医保谈判要求、药物经济学评价、患者可及性和医保基金承受能力，</a:t>
            </a:r>
            <a:r>
              <a:rPr lang="zh-CN" altLang="en-US" sz="1200" b="1" dirty="0">
                <a:solidFill>
                  <a:srgbClr val="555555"/>
                </a:solidFill>
                <a:latin typeface="微软雅黑" panose="020B0503020204020204" pitchFamily="34" charset="-122"/>
                <a:ea typeface="微软雅黑" panose="020B0503020204020204" pitchFamily="34" charset="-122"/>
                <a:sym typeface="Noto Sans SC" panose="020B0200000000000000" charset="-122"/>
              </a:rPr>
              <a:t>谈判形成合理医保支付标准，进一步降低患者负担并控制基金影响，契合医保“保基本”的核心要求。</a:t>
            </a:r>
            <a:endParaRPr lang="en-US" sz="1200" b="1" dirty="0">
              <a:solidFill>
                <a:srgbClr val="555555"/>
              </a:solidFill>
              <a:latin typeface="微软雅黑" panose="020B0503020204020204" pitchFamily="34" charset="-122"/>
              <a:ea typeface="微软雅黑" panose="020B0503020204020204" pitchFamily="34" charset="-122"/>
              <a:sym typeface="Noto Sans SC" panose="020B0200000000000000" charset="-122"/>
            </a:endParaRPr>
          </a:p>
        </p:txBody>
      </p:sp>
      <p:sp>
        <p:nvSpPr>
          <p:cNvPr id="10" name="AutoShape 10"/>
          <p:cNvSpPr/>
          <p:nvPr/>
        </p:nvSpPr>
        <p:spPr>
          <a:xfrm>
            <a:off x="4445000" y="1357376"/>
            <a:ext cx="3302000" cy="4979416"/>
          </a:xfrm>
          <a:prstGeom prst="roundRect">
            <a:avLst>
              <a:gd name="adj" fmla="val 4615"/>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a:latin typeface="微软雅黑" panose="020B0503020204020204" pitchFamily="34" charset="-122"/>
              <a:ea typeface="微软雅黑" panose="020B0503020204020204" pitchFamily="34" charset="-122"/>
            </a:endParaRPr>
          </a:p>
        </p:txBody>
      </p:sp>
      <p:sp>
        <p:nvSpPr>
          <p:cNvPr id="11" name="AutoShape 11"/>
          <p:cNvSpPr/>
          <p:nvPr/>
        </p:nvSpPr>
        <p:spPr>
          <a:xfrm>
            <a:off x="4445000" y="1357376"/>
            <a:ext cx="3302000" cy="76200"/>
          </a:xfrm>
          <a:prstGeom prst="roundRect">
            <a:avLst>
              <a:gd name="adj" fmla="val 0"/>
            </a:avLst>
          </a:prstGeom>
          <a:solidFill>
            <a:srgbClr val="EC407A"/>
          </a:solidFill>
          <a:ln w="25400" cap="flat" cmpd="sng">
            <a:noFill/>
            <a:prstDash val="solid"/>
            <a:round/>
          </a:ln>
        </p:spPr>
        <p:txBody>
          <a:bodyPr vert="horz" wrap="square" lIns="0" tIns="0" rIns="0" bIns="0" rtlCol="0" anchor="ctr" anchorCtr="0"/>
          <a:lstStyle/>
          <a:p>
            <a:pPr algn="ctr">
              <a:defRPr/>
            </a:pPr>
            <a:endParaRPr>
              <a:latin typeface="微软雅黑" panose="020B0503020204020204" pitchFamily="34" charset="-122"/>
              <a:ea typeface="微软雅黑" panose="020B0503020204020204" pitchFamily="34" charset="-122"/>
            </a:endParaRPr>
          </a:p>
        </p:txBody>
      </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49800" y="1814576"/>
            <a:ext cx="406400" cy="406400"/>
          </a:xfrm>
          <a:prstGeom prst="rect">
            <a:avLst/>
          </a:prstGeom>
        </p:spPr>
      </p:pic>
      <p:sp>
        <p:nvSpPr>
          <p:cNvPr id="13" name="AutoShape 13"/>
          <p:cNvSpPr/>
          <p:nvPr/>
        </p:nvSpPr>
        <p:spPr>
          <a:xfrm>
            <a:off x="5334000" y="1763776"/>
            <a:ext cx="21590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2000" b="1" i="0" u="none" strike="noStrike" dirty="0">
                <a:solidFill>
                  <a:srgbClr val="EC407A"/>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弥补目录短板</a:t>
            </a:r>
            <a:endParaRPr lang="en-US" sz="1100" dirty="0">
              <a:solidFill>
                <a:srgbClr val="EC407A"/>
              </a:solidFill>
              <a:latin typeface="微软雅黑" panose="020B0503020204020204" pitchFamily="34" charset="-122"/>
              <a:ea typeface="微软雅黑" panose="020B0503020204020204" pitchFamily="34" charset="-122"/>
            </a:endParaRPr>
          </a:p>
        </p:txBody>
      </p:sp>
      <p:sp>
        <p:nvSpPr>
          <p:cNvPr id="14" name="AutoShape 14"/>
          <p:cNvSpPr/>
          <p:nvPr/>
        </p:nvSpPr>
        <p:spPr>
          <a:xfrm>
            <a:off x="4699000" y="2627376"/>
            <a:ext cx="2794000" cy="3371088"/>
          </a:xfrm>
          <a:prstGeom prst="roundRect">
            <a:avLst>
              <a:gd name="adj" fmla="val 0"/>
            </a:avLst>
          </a:prstGeom>
          <a:solidFill>
            <a:srgbClr val="FFEBF0"/>
          </a:solidFill>
          <a:ln w="25400" cap="flat" cmpd="sng">
            <a:noFill/>
            <a:prstDash val="solid"/>
            <a:round/>
          </a:ln>
        </p:spPr>
        <p:txBody>
          <a:bodyPr vert="horz" wrap="square" lIns="0" tIns="0" rIns="0" bIns="0" rtlCol="0" anchor="ctr" anchorCtr="0"/>
          <a:lstStyle/>
          <a:p>
            <a:pPr algn="ctr">
              <a:defRPr/>
            </a:pPr>
            <a:endParaRPr>
              <a:latin typeface="微软雅黑" panose="020B0503020204020204" pitchFamily="34" charset="-122"/>
              <a:ea typeface="微软雅黑" panose="020B0503020204020204" pitchFamily="34" charset="-122"/>
            </a:endParaRPr>
          </a:p>
        </p:txBody>
      </p:sp>
      <p:sp>
        <p:nvSpPr>
          <p:cNvPr id="16" name="AutoShape 16"/>
          <p:cNvSpPr/>
          <p:nvPr/>
        </p:nvSpPr>
        <p:spPr>
          <a:xfrm>
            <a:off x="8128000" y="1357376"/>
            <a:ext cx="3302000" cy="4979416"/>
          </a:xfrm>
          <a:prstGeom prst="roundRect">
            <a:avLst>
              <a:gd name="adj" fmla="val 4615"/>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a:latin typeface="微软雅黑" panose="020B0503020204020204" pitchFamily="34" charset="-122"/>
              <a:ea typeface="微软雅黑" panose="020B0503020204020204" pitchFamily="34" charset="-122"/>
            </a:endParaRPr>
          </a:p>
        </p:txBody>
      </p:sp>
      <p:sp>
        <p:nvSpPr>
          <p:cNvPr id="17" name="AutoShape 17"/>
          <p:cNvSpPr/>
          <p:nvPr/>
        </p:nvSpPr>
        <p:spPr>
          <a:xfrm>
            <a:off x="8128000" y="1357376"/>
            <a:ext cx="3302000" cy="76200"/>
          </a:xfrm>
          <a:prstGeom prst="roundRect">
            <a:avLst>
              <a:gd name="adj" fmla="val 0"/>
            </a:avLst>
          </a:prstGeom>
          <a:solidFill>
            <a:srgbClr val="EC407A"/>
          </a:solidFill>
          <a:ln w="25400" cap="flat" cmpd="sng">
            <a:noFill/>
            <a:prstDash val="solid"/>
            <a:round/>
          </a:ln>
        </p:spPr>
        <p:txBody>
          <a:bodyPr vert="horz" wrap="square" lIns="0" tIns="0" rIns="0" bIns="0" rtlCol="0" anchor="ctr" anchorCtr="0"/>
          <a:lstStyle/>
          <a:p>
            <a:pPr algn="ctr">
              <a:defRPr/>
            </a:pPr>
            <a:endParaRPr>
              <a:latin typeface="微软雅黑" panose="020B0503020204020204" pitchFamily="34" charset="-122"/>
              <a:ea typeface="微软雅黑" panose="020B0503020204020204" pitchFamily="34" charset="-122"/>
            </a:endParaRPr>
          </a:p>
        </p:txBody>
      </p:sp>
      <p:pic>
        <p:nvPicPr>
          <p:cNvPr id="19"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32800" y="1814576"/>
            <a:ext cx="406400" cy="406400"/>
          </a:xfrm>
          <a:prstGeom prst="rect">
            <a:avLst/>
          </a:prstGeom>
        </p:spPr>
      </p:pic>
      <p:sp>
        <p:nvSpPr>
          <p:cNvPr id="20" name="AutoShape 19"/>
          <p:cNvSpPr/>
          <p:nvPr/>
        </p:nvSpPr>
        <p:spPr>
          <a:xfrm>
            <a:off x="9017000" y="1763776"/>
            <a:ext cx="21590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2000" b="1" i="0" u="none" strike="noStrike" dirty="0">
                <a:solidFill>
                  <a:srgbClr val="EC407A"/>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临床管理难度小</a:t>
            </a:r>
            <a:endParaRPr lang="en-US" sz="1100" dirty="0">
              <a:solidFill>
                <a:srgbClr val="EC407A"/>
              </a:solidFill>
              <a:latin typeface="微软雅黑" panose="020B0503020204020204" pitchFamily="34" charset="-122"/>
              <a:ea typeface="微软雅黑" panose="020B0503020204020204" pitchFamily="34" charset="-122"/>
            </a:endParaRPr>
          </a:p>
        </p:txBody>
      </p:sp>
      <p:sp>
        <p:nvSpPr>
          <p:cNvPr id="21" name="AutoShape 20"/>
          <p:cNvSpPr/>
          <p:nvPr/>
        </p:nvSpPr>
        <p:spPr>
          <a:xfrm>
            <a:off x="8382000" y="2627376"/>
            <a:ext cx="2794000" cy="3371088"/>
          </a:xfrm>
          <a:prstGeom prst="roundRect">
            <a:avLst>
              <a:gd name="adj" fmla="val 0"/>
            </a:avLst>
          </a:prstGeom>
          <a:solidFill>
            <a:srgbClr val="FFEBF0"/>
          </a:solidFill>
          <a:ln w="25400" cap="flat" cmpd="sng">
            <a:noFill/>
            <a:prstDash val="solid"/>
            <a:round/>
          </a:ln>
        </p:spPr>
        <p:txBody>
          <a:bodyPr vert="horz" wrap="square" lIns="0" tIns="0" rIns="0" bIns="0" rtlCol="0" anchor="ctr" anchorCtr="0"/>
          <a:lstStyle/>
          <a:p>
            <a:pPr algn="ctr">
              <a:defRPr/>
            </a:pPr>
            <a:endParaRPr>
              <a:latin typeface="微软雅黑" panose="020B0503020204020204" pitchFamily="34" charset="-122"/>
              <a:ea typeface="微软雅黑" panose="020B0503020204020204" pitchFamily="34" charset="-122"/>
            </a:endParaRPr>
          </a:p>
        </p:txBody>
      </p:sp>
      <p:sp>
        <p:nvSpPr>
          <p:cNvPr id="23" name="AutoShape 9"/>
          <p:cNvSpPr/>
          <p:nvPr/>
        </p:nvSpPr>
        <p:spPr>
          <a:xfrm>
            <a:off x="4787900" y="2743200"/>
            <a:ext cx="2616200" cy="3163824"/>
          </a:xfrm>
          <a:prstGeom prst="rect">
            <a:avLst/>
          </a:prstGeom>
          <a:noFill/>
          <a:ln w="12700" cap="flat" cmpd="sng">
            <a:noFill/>
            <a:prstDash val="solid"/>
            <a:round/>
          </a:ln>
        </p:spPr>
        <p:txBody>
          <a:bodyPr vert="horz" wrap="square" lIns="0" tIns="0" rIns="0" bIns="0" rtlCol="0" anchor="t" anchorCtr="0"/>
          <a:lstStyle/>
          <a:p>
            <a:pPr marL="171450" indent="-171450">
              <a:lnSpc>
                <a:spcPct val="133000"/>
              </a:lnSpc>
              <a:buFont typeface="Arial" panose="020B0604020202020204" pitchFamily="34" charset="0"/>
              <a:buChar char="•"/>
              <a:defRPr/>
            </a:pPr>
            <a:r>
              <a:rPr lang="zh-CN" altLang="en-US" sz="1200" dirty="0">
                <a:solidFill>
                  <a:srgbClr val="555555"/>
                </a:solidFill>
                <a:latin typeface="微软雅黑" panose="020B0503020204020204" pitchFamily="34" charset="-122"/>
                <a:ea typeface="微软雅黑" panose="020B0503020204020204" pitchFamily="34" charset="-122"/>
                <a:sym typeface="Noto Sans SC" panose="020B0200000000000000" charset="-122"/>
              </a:rPr>
              <a:t>本品</a:t>
            </a:r>
            <a:r>
              <a:rPr lang="zh-CN" altLang="en-US" sz="1200" b="1" dirty="0">
                <a:solidFill>
                  <a:srgbClr val="555555"/>
                </a:solidFill>
                <a:latin typeface="微软雅黑" panose="020B0503020204020204" pitchFamily="34" charset="-122"/>
                <a:ea typeface="微软雅黑" panose="020B0503020204020204" pitchFamily="34" charset="-122"/>
                <a:sym typeface="Noto Sans SC" panose="020B0200000000000000" charset="-122"/>
              </a:rPr>
              <a:t>专攻肾虚湿热带下虚实夹杂证</a:t>
            </a:r>
            <a:r>
              <a:rPr lang="zh-CN" altLang="en-US" sz="1200" dirty="0">
                <a:solidFill>
                  <a:srgbClr val="555555"/>
                </a:solidFill>
                <a:latin typeface="微软雅黑" panose="020B0503020204020204" pitchFamily="34" charset="-122"/>
                <a:ea typeface="微软雅黑" panose="020B0503020204020204" pitchFamily="34" charset="-122"/>
                <a:sym typeface="Noto Sans SC" panose="020B0200000000000000" charset="-122"/>
              </a:rPr>
              <a:t>，并非泛泛治疗所有妇科炎症；目录内同类药多偏清热、祛湿、化瘀，缺少兼顾“固肾治本、清热祛湿”的专用品种；</a:t>
            </a:r>
            <a:r>
              <a:rPr lang="zh-CN" altLang="en-US" sz="1200" b="1" dirty="0">
                <a:solidFill>
                  <a:srgbClr val="555555"/>
                </a:solidFill>
                <a:latin typeface="微软雅黑" panose="020B0503020204020204" pitchFamily="34" charset="-122"/>
                <a:ea typeface="微软雅黑" panose="020B0503020204020204" pitchFamily="34" charset="-122"/>
                <a:sym typeface="Noto Sans SC" panose="020B0200000000000000" charset="-122"/>
              </a:rPr>
              <a:t>易黄汤颗粒可填补目录对应证型用药空白。</a:t>
            </a:r>
            <a:endParaRPr lang="en-US" altLang="zh-CN" sz="1200" b="1" dirty="0">
              <a:solidFill>
                <a:srgbClr val="555555"/>
              </a:solidFill>
              <a:latin typeface="微软雅黑" panose="020B0503020204020204" pitchFamily="34" charset="-122"/>
              <a:ea typeface="微软雅黑" panose="020B0503020204020204" pitchFamily="34" charset="-122"/>
              <a:sym typeface="Noto Sans SC" panose="020B0200000000000000" charset="-122"/>
            </a:endParaRPr>
          </a:p>
          <a:p>
            <a:pPr marL="171450" indent="-171450">
              <a:lnSpc>
                <a:spcPct val="133000"/>
              </a:lnSpc>
              <a:buFont typeface="Arial" panose="020B0604020202020204" pitchFamily="34" charset="0"/>
              <a:buChar char="•"/>
              <a:defRPr/>
            </a:pPr>
            <a:endParaRPr lang="en-US" altLang="zh-CN" sz="1200" dirty="0">
              <a:solidFill>
                <a:srgbClr val="555555"/>
              </a:solidFill>
              <a:latin typeface="微软雅黑" panose="020B0503020204020204" pitchFamily="34" charset="-122"/>
              <a:ea typeface="微软雅黑" panose="020B0503020204020204" pitchFamily="34" charset="-122"/>
              <a:sym typeface="Noto Sans SC" panose="020B0200000000000000" charset="-122"/>
            </a:endParaRPr>
          </a:p>
          <a:p>
            <a:pPr marL="171450" indent="-171450">
              <a:lnSpc>
                <a:spcPct val="133000"/>
              </a:lnSpc>
              <a:buFont typeface="Arial" panose="020B0604020202020204" pitchFamily="34" charset="0"/>
              <a:buChar char="•"/>
              <a:defRPr/>
            </a:pPr>
            <a:r>
              <a:rPr lang="zh-CN" altLang="en-US" sz="1200" dirty="0">
                <a:solidFill>
                  <a:srgbClr val="555555"/>
                </a:solidFill>
                <a:latin typeface="微软雅黑" panose="020B0503020204020204" pitchFamily="34" charset="-122"/>
                <a:ea typeface="微软雅黑" panose="020B0503020204020204" pitchFamily="34" charset="-122"/>
                <a:sym typeface="Noto Sans SC" panose="020B0200000000000000" charset="-122"/>
              </a:rPr>
              <a:t>适配基层、围绝经期多发人群刚需，</a:t>
            </a:r>
            <a:r>
              <a:rPr lang="zh-CN" altLang="en-US" sz="1200" b="1" dirty="0">
                <a:solidFill>
                  <a:srgbClr val="555555"/>
                </a:solidFill>
                <a:latin typeface="微软雅黑" panose="020B0503020204020204" pitchFamily="34" charset="-122"/>
                <a:ea typeface="微软雅黑" panose="020B0503020204020204" pitchFamily="34" charset="-122"/>
                <a:sym typeface="Noto Sans SC" panose="020B0200000000000000" charset="-122"/>
              </a:rPr>
              <a:t>完善带下病分层用药体系</a:t>
            </a:r>
            <a:r>
              <a:rPr lang="zh-CN" altLang="en-US" sz="1200" dirty="0">
                <a:solidFill>
                  <a:srgbClr val="555555"/>
                </a:solidFill>
                <a:latin typeface="微软雅黑" panose="020B0503020204020204" pitchFamily="34" charset="-122"/>
                <a:ea typeface="微软雅黑" panose="020B0503020204020204" pitchFamily="34" charset="-122"/>
                <a:sym typeface="Noto Sans SC" panose="020B0200000000000000" charset="-122"/>
              </a:rPr>
              <a:t>，补齐目录内辨证用药缺口，</a:t>
            </a:r>
            <a:r>
              <a:rPr lang="zh-CN" altLang="en-US" sz="1200" b="1" dirty="0">
                <a:solidFill>
                  <a:srgbClr val="555555"/>
                </a:solidFill>
                <a:latin typeface="微软雅黑" panose="020B0503020204020204" pitchFamily="34" charset="-122"/>
                <a:ea typeface="微软雅黑" panose="020B0503020204020204" pitchFamily="34" charset="-122"/>
                <a:sym typeface="Noto Sans SC" panose="020B0200000000000000" charset="-122"/>
              </a:rPr>
              <a:t>切实满足临床差异化诊疗需求。</a:t>
            </a:r>
            <a:endParaRPr lang="en-US" sz="1200" b="1" dirty="0">
              <a:solidFill>
                <a:srgbClr val="555555"/>
              </a:solidFill>
              <a:latin typeface="微软雅黑" panose="020B0503020204020204" pitchFamily="34" charset="-122"/>
              <a:ea typeface="微软雅黑" panose="020B0503020204020204" pitchFamily="34" charset="-122"/>
              <a:sym typeface="Noto Sans SC" panose="020B0200000000000000" charset="-122"/>
            </a:endParaRPr>
          </a:p>
        </p:txBody>
      </p:sp>
      <p:sp>
        <p:nvSpPr>
          <p:cNvPr id="24" name="AutoShape 9"/>
          <p:cNvSpPr/>
          <p:nvPr/>
        </p:nvSpPr>
        <p:spPr>
          <a:xfrm>
            <a:off x="8470900" y="2743200"/>
            <a:ext cx="2616200" cy="3163824"/>
          </a:xfrm>
          <a:prstGeom prst="rect">
            <a:avLst/>
          </a:prstGeom>
          <a:noFill/>
          <a:ln w="12700" cap="flat" cmpd="sng">
            <a:noFill/>
            <a:prstDash val="solid"/>
            <a:round/>
          </a:ln>
        </p:spPr>
        <p:txBody>
          <a:bodyPr vert="horz" wrap="square" lIns="0" tIns="0" rIns="0" bIns="0" rtlCol="0" anchor="t" anchorCtr="0"/>
          <a:lstStyle/>
          <a:p>
            <a:pPr marL="171450" indent="-171450">
              <a:lnSpc>
                <a:spcPct val="133000"/>
              </a:lnSpc>
              <a:buFont typeface="Arial" panose="020B0604020202020204" pitchFamily="34" charset="0"/>
              <a:buChar char="•"/>
              <a:defRPr/>
            </a:pPr>
            <a:r>
              <a:rPr lang="zh-CN" altLang="en-US" sz="1200" dirty="0">
                <a:solidFill>
                  <a:srgbClr val="555555"/>
                </a:solidFill>
                <a:latin typeface="微软雅黑" panose="020B0503020204020204" pitchFamily="34" charset="-122"/>
                <a:ea typeface="微软雅黑" panose="020B0503020204020204" pitchFamily="34" charset="-122"/>
                <a:sym typeface="Noto Sans SC" panose="020B0200000000000000" charset="-122"/>
              </a:rPr>
              <a:t>本品说明书适应症明确限定肾虚湿热带下证，辨证边界清晰，</a:t>
            </a:r>
            <a:r>
              <a:rPr lang="zh-CN" altLang="en-US" sz="1200" b="1" dirty="0">
                <a:solidFill>
                  <a:srgbClr val="555555"/>
                </a:solidFill>
                <a:latin typeface="微软雅黑" panose="020B0503020204020204" pitchFamily="34" charset="-122"/>
                <a:ea typeface="微软雅黑" panose="020B0503020204020204" pitchFamily="34" charset="-122"/>
                <a:sym typeface="Noto Sans SC" panose="020B0200000000000000" charset="-122"/>
              </a:rPr>
              <a:t>可通过适应症、中医证候和医疗机构处方进行支付范围管理。</a:t>
            </a:r>
            <a:endParaRPr lang="en-US" altLang="zh-CN" sz="1200" b="1" dirty="0">
              <a:solidFill>
                <a:srgbClr val="555555"/>
              </a:solidFill>
              <a:latin typeface="微软雅黑" panose="020B0503020204020204" pitchFamily="34" charset="-122"/>
              <a:ea typeface="微软雅黑" panose="020B0503020204020204" pitchFamily="34" charset="-122"/>
              <a:sym typeface="Noto Sans SC" panose="020B0200000000000000" charset="-122"/>
            </a:endParaRPr>
          </a:p>
          <a:p>
            <a:pPr marL="171450" indent="-171450">
              <a:lnSpc>
                <a:spcPct val="133000"/>
              </a:lnSpc>
              <a:buFont typeface="Arial" panose="020B0604020202020204" pitchFamily="34" charset="0"/>
              <a:buChar char="•"/>
              <a:defRPr/>
            </a:pPr>
            <a:endParaRPr lang="en-US" altLang="zh-CN" sz="1200" dirty="0">
              <a:solidFill>
                <a:srgbClr val="555555"/>
              </a:solidFill>
              <a:latin typeface="微软雅黑" panose="020B0503020204020204" pitchFamily="34" charset="-122"/>
              <a:ea typeface="微软雅黑" panose="020B0503020204020204" pitchFamily="34" charset="-122"/>
              <a:sym typeface="Noto Sans SC" panose="020B0200000000000000" charset="-122"/>
            </a:endParaRPr>
          </a:p>
          <a:p>
            <a:pPr marL="171450" indent="-171450">
              <a:lnSpc>
                <a:spcPct val="133000"/>
              </a:lnSpc>
              <a:buFont typeface="Arial" panose="020B0604020202020204" pitchFamily="34" charset="0"/>
              <a:buChar char="•"/>
              <a:defRPr/>
            </a:pPr>
            <a:r>
              <a:rPr lang="zh-CN" altLang="en-US" sz="1200" dirty="0">
                <a:solidFill>
                  <a:srgbClr val="555555"/>
                </a:solidFill>
                <a:latin typeface="微软雅黑" panose="020B0503020204020204" pitchFamily="34" charset="-122"/>
                <a:ea typeface="微软雅黑" panose="020B0503020204020204" pitchFamily="34" charset="-122"/>
                <a:sym typeface="Noto Sans SC" panose="020B0200000000000000" charset="-122"/>
              </a:rPr>
              <a:t>本品疗程较短，说明书疗程</a:t>
            </a:r>
            <a:r>
              <a:rPr lang="en-US" altLang="zh-CN" sz="1200" dirty="0">
                <a:solidFill>
                  <a:srgbClr val="555555"/>
                </a:solidFill>
                <a:latin typeface="微软雅黑" panose="020B0503020204020204" pitchFamily="34" charset="-122"/>
                <a:ea typeface="微软雅黑" panose="020B0503020204020204" pitchFamily="34" charset="-122"/>
                <a:sym typeface="Noto Sans SC" panose="020B0200000000000000" charset="-122"/>
              </a:rPr>
              <a:t>4–7</a:t>
            </a:r>
            <a:r>
              <a:rPr lang="zh-CN" altLang="en-US" sz="1200" dirty="0">
                <a:solidFill>
                  <a:srgbClr val="555555"/>
                </a:solidFill>
                <a:latin typeface="微软雅黑" panose="020B0503020204020204" pitchFamily="34" charset="-122"/>
                <a:ea typeface="微软雅黑" panose="020B0503020204020204" pitchFamily="34" charset="-122"/>
                <a:sym typeface="Noto Sans SC" panose="020B0200000000000000" charset="-122"/>
              </a:rPr>
              <a:t>天，</a:t>
            </a:r>
            <a:r>
              <a:rPr lang="zh-CN" altLang="en-US" sz="1200" b="1" dirty="0">
                <a:solidFill>
                  <a:srgbClr val="555555"/>
                </a:solidFill>
                <a:latin typeface="微软雅黑" panose="020B0503020204020204" pitchFamily="34" charset="-122"/>
                <a:ea typeface="微软雅黑" panose="020B0503020204020204" pitchFamily="34" charset="-122"/>
                <a:sym typeface="Noto Sans SC" panose="020B0200000000000000" charset="-122"/>
              </a:rPr>
              <a:t>不属于长期连续用药，滥用风险低。</a:t>
            </a:r>
            <a:endParaRPr lang="en-US" altLang="zh-CN" sz="1200" b="1" dirty="0">
              <a:solidFill>
                <a:srgbClr val="555555"/>
              </a:solidFill>
              <a:latin typeface="微软雅黑" panose="020B0503020204020204" pitchFamily="34" charset="-122"/>
              <a:ea typeface="微软雅黑" panose="020B0503020204020204" pitchFamily="34" charset="-122"/>
              <a:sym typeface="Noto Sans SC" panose="020B0200000000000000" charset="-122"/>
            </a:endParaRPr>
          </a:p>
          <a:p>
            <a:pPr marL="171450" indent="-171450">
              <a:lnSpc>
                <a:spcPct val="133000"/>
              </a:lnSpc>
              <a:buFont typeface="Arial" panose="020B0604020202020204" pitchFamily="34" charset="0"/>
              <a:buChar char="•"/>
              <a:defRPr/>
            </a:pPr>
            <a:endParaRPr lang="en-US" altLang="zh-CN" sz="1200" dirty="0">
              <a:solidFill>
                <a:srgbClr val="555555"/>
              </a:solidFill>
              <a:latin typeface="微软雅黑" panose="020B0503020204020204" pitchFamily="34" charset="-122"/>
              <a:ea typeface="微软雅黑" panose="020B0503020204020204" pitchFamily="34" charset="-122"/>
              <a:sym typeface="Noto Sans SC" panose="020B0200000000000000" charset="-122"/>
            </a:endParaRPr>
          </a:p>
          <a:p>
            <a:pPr marL="171450" indent="-171450">
              <a:lnSpc>
                <a:spcPct val="133000"/>
              </a:lnSpc>
              <a:buFont typeface="Arial" panose="020B0604020202020204" pitchFamily="34" charset="0"/>
              <a:buChar char="•"/>
              <a:defRPr/>
            </a:pPr>
            <a:r>
              <a:rPr lang="zh-CN" altLang="en-US" sz="1200" dirty="0">
                <a:solidFill>
                  <a:srgbClr val="555555"/>
                </a:solidFill>
                <a:latin typeface="微软雅黑" panose="020B0503020204020204" pitchFamily="34" charset="-122"/>
                <a:ea typeface="微软雅黑" panose="020B0503020204020204" pitchFamily="34" charset="-122"/>
                <a:sym typeface="Noto Sans SC" panose="020B0200000000000000" charset="-122"/>
              </a:rPr>
              <a:t>本品用法用量固定，给药方案规范，</a:t>
            </a:r>
            <a:r>
              <a:rPr lang="zh-CN" altLang="en-US" sz="1200" b="1" dirty="0">
                <a:solidFill>
                  <a:srgbClr val="555555"/>
                </a:solidFill>
                <a:latin typeface="微软雅黑" panose="020B0503020204020204" pitchFamily="34" charset="-122"/>
                <a:ea typeface="微软雅黑" panose="020B0503020204020204" pitchFamily="34" charset="-122"/>
                <a:sym typeface="Noto Sans SC" panose="020B0200000000000000" charset="-122"/>
              </a:rPr>
              <a:t>整体临床管控、医保稽核难度小</a:t>
            </a:r>
            <a:r>
              <a:rPr lang="zh-CN" altLang="en-US" sz="1200" dirty="0">
                <a:solidFill>
                  <a:srgbClr val="555555"/>
                </a:solidFill>
                <a:latin typeface="微软雅黑" panose="020B0503020204020204" pitchFamily="34" charset="-122"/>
                <a:ea typeface="微软雅黑" panose="020B0503020204020204" pitchFamily="34" charset="-122"/>
                <a:sym typeface="Noto Sans SC" panose="020B0200000000000000" charset="-122"/>
              </a:rPr>
              <a:t>。</a:t>
            </a:r>
            <a:endParaRPr lang="en-US" sz="1200" dirty="0">
              <a:solidFill>
                <a:srgbClr val="555555"/>
              </a:solidFill>
              <a:latin typeface="微软雅黑" panose="020B0503020204020204" pitchFamily="34" charset="-122"/>
              <a:ea typeface="微软雅黑" panose="020B0503020204020204" pitchFamily="34" charset="-122"/>
              <a:sym typeface="Noto Sans SC" panose="020B0200000000000000"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5F8">
              <a:alpha val="95000"/>
            </a:srgbClr>
          </a:solidFill>
          <a:ln w="25400" cap="flat" cmpd="sng">
            <a:noFill/>
            <a:prstDash val="solid"/>
            <a:round/>
          </a:ln>
        </p:spPr>
        <p:txBody>
          <a:bodyPr vert="horz" wrap="square" lIns="0" tIns="0" rIns="0" bIns="0" rtlCol="0" anchor="ctr" anchorCtr="0"/>
          <a:lstStyle/>
          <a:p>
            <a:pPr algn="ctr">
              <a:defRPr/>
            </a:pPr>
          </a:p>
        </p:txBody>
      </p:sp>
      <p:sp>
        <p:nvSpPr>
          <p:cNvPr id="3" name="AutoShape 3"/>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dirty="0" err="1">
                <a:solidFill>
                  <a:srgbClr val="333333"/>
                </a:solidFill>
                <a:latin typeface="微软雅黑" panose="020B0503020204020204" pitchFamily="34" charset="-122"/>
                <a:ea typeface="微软雅黑" panose="020B0503020204020204" pitchFamily="34" charset="-122"/>
                <a:cs typeface="Noto Serif SC"/>
                <a:sym typeface="Noto Serif SC"/>
              </a:rPr>
              <a:t>目录</a:t>
            </a:r>
            <a:r>
              <a:rPr lang="en-US" sz="3200" b="1" i="0" u="none" strike="noStrike" dirty="0">
                <a:solidFill>
                  <a:srgbClr val="333333"/>
                </a:solidFill>
                <a:latin typeface="微软雅黑" panose="020B0503020204020204" pitchFamily="34" charset="-122"/>
                <a:ea typeface="微软雅黑" panose="020B0503020204020204" pitchFamily="34" charset="-122"/>
                <a:cs typeface="Noto Serif SC"/>
                <a:sym typeface="Noto Serif SC"/>
              </a:rPr>
              <a:t> CONTENTS</a:t>
            </a:r>
            <a:endParaRPr lang="en-US" sz="1100" dirty="0">
              <a:latin typeface="微软雅黑" panose="020B0503020204020204" pitchFamily="34" charset="-122"/>
              <a:ea typeface="微软雅黑" panose="020B0503020204020204" pitchFamily="34" charset="-122"/>
            </a:endParaRPr>
          </a:p>
        </p:txBody>
      </p:sp>
      <p:sp>
        <p:nvSpPr>
          <p:cNvPr id="4" name="AutoShape 4"/>
          <p:cNvSpPr/>
          <p:nvPr/>
        </p:nvSpPr>
        <p:spPr>
          <a:xfrm>
            <a:off x="762000" y="1651000"/>
            <a:ext cx="5207000" cy="1079500"/>
          </a:xfrm>
          <a:prstGeom prst="roundRect">
            <a:avLst>
              <a:gd name="adj" fmla="val 14117"/>
            </a:avLst>
          </a:prstGeom>
          <a:solidFill>
            <a:srgbClr val="FFCDE1">
              <a:alpha val="100000"/>
            </a:srgbClr>
          </a:solidFill>
          <a:ln w="25400" cap="flat" cmpd="sng">
            <a:noFill/>
            <a:prstDash val="solid"/>
            <a:round/>
          </a:ln>
        </p:spPr>
        <p:txBody>
          <a:bodyPr vert="horz" wrap="square" lIns="0" tIns="0" rIns="0" bIns="0" rtlCol="0" anchor="ctr" anchorCtr="0"/>
          <a:lstStyle/>
          <a:p>
            <a:pPr algn="ctr">
              <a:defRPr/>
            </a:pPr>
            <a:endParaRPr>
              <a:latin typeface="微软雅黑" panose="020B0503020204020204" pitchFamily="34" charset="-122"/>
              <a:ea typeface="微软雅黑" panose="020B0503020204020204" pitchFamily="34" charset="-122"/>
            </a:endParaRPr>
          </a:p>
        </p:txBody>
      </p:sp>
      <p:sp>
        <p:nvSpPr>
          <p:cNvPr id="5" name="AutoShape 5"/>
          <p:cNvSpPr/>
          <p:nvPr/>
        </p:nvSpPr>
        <p:spPr>
          <a:xfrm>
            <a:off x="1016000" y="1803400"/>
            <a:ext cx="889000" cy="7620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3600" b="1" i="0" u="none" strike="noStrike">
                <a:solidFill>
                  <a:srgbClr val="FFFFFF"/>
                </a:solidFill>
                <a:latin typeface="微软雅黑" panose="020B0503020204020204" pitchFamily="34" charset="-122"/>
                <a:ea typeface="微软雅黑" panose="020B0503020204020204" pitchFamily="34" charset="-122"/>
                <a:cs typeface="Noto Serif SC"/>
                <a:sym typeface="Noto Serif SC"/>
              </a:rPr>
              <a:t>01</a:t>
            </a:r>
            <a:endParaRPr lang="en-US" sz="1100">
              <a:latin typeface="微软雅黑" panose="020B0503020204020204" pitchFamily="34" charset="-122"/>
              <a:ea typeface="微软雅黑" panose="020B0503020204020204" pitchFamily="34" charset="-122"/>
            </a:endParaRPr>
          </a:p>
        </p:txBody>
      </p:sp>
      <p:sp>
        <p:nvSpPr>
          <p:cNvPr id="6" name="AutoShape 6"/>
          <p:cNvSpPr/>
          <p:nvPr/>
        </p:nvSpPr>
        <p:spPr>
          <a:xfrm>
            <a:off x="2032000" y="1778000"/>
            <a:ext cx="3683000" cy="825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zh-CN" altLang="en-US" sz="3200" b="1" dirty="0">
                <a:solidFill>
                  <a:srgbClr val="333333"/>
                </a:solidFill>
                <a:latin typeface="微软雅黑" panose="020B0503020204020204" pitchFamily="34" charset="-122"/>
                <a:ea typeface="微软雅黑" panose="020B0503020204020204" pitchFamily="34" charset="-122"/>
                <a:sym typeface="Noto Sans SC" panose="020B0200000000000000" charset="-122"/>
              </a:rPr>
              <a:t>基本信息</a:t>
            </a:r>
            <a:endParaRPr lang="en-US" sz="1800" dirty="0">
              <a:latin typeface="微软雅黑" panose="020B0503020204020204" pitchFamily="34" charset="-122"/>
              <a:ea typeface="微软雅黑" panose="020B0503020204020204" pitchFamily="34" charset="-122"/>
            </a:endParaRPr>
          </a:p>
        </p:txBody>
      </p:sp>
      <p:sp>
        <p:nvSpPr>
          <p:cNvPr id="7" name="AutoShape 7"/>
          <p:cNvSpPr/>
          <p:nvPr/>
        </p:nvSpPr>
        <p:spPr>
          <a:xfrm>
            <a:off x="762000" y="2921000"/>
            <a:ext cx="5207000" cy="1079500"/>
          </a:xfrm>
          <a:prstGeom prst="roundRect">
            <a:avLst>
              <a:gd name="adj" fmla="val 14117"/>
            </a:avLst>
          </a:prstGeom>
          <a:solidFill>
            <a:srgbClr val="FFCDE1">
              <a:alpha val="100000"/>
            </a:srgbClr>
          </a:solidFill>
          <a:ln w="25400" cap="flat" cmpd="sng">
            <a:noFill/>
            <a:prstDash val="solid"/>
            <a:round/>
          </a:ln>
        </p:spPr>
        <p:txBody>
          <a:bodyPr vert="horz" wrap="square" lIns="0" tIns="0" rIns="0" bIns="0" rtlCol="0" anchor="ctr" anchorCtr="0"/>
          <a:lstStyle/>
          <a:p>
            <a:pPr algn="ctr">
              <a:defRPr/>
            </a:pPr>
            <a:endParaRPr>
              <a:latin typeface="微软雅黑" panose="020B0503020204020204" pitchFamily="34" charset="-122"/>
              <a:ea typeface="微软雅黑" panose="020B0503020204020204" pitchFamily="34" charset="-122"/>
            </a:endParaRPr>
          </a:p>
        </p:txBody>
      </p:sp>
      <p:sp>
        <p:nvSpPr>
          <p:cNvPr id="8" name="AutoShape 8"/>
          <p:cNvSpPr/>
          <p:nvPr/>
        </p:nvSpPr>
        <p:spPr>
          <a:xfrm>
            <a:off x="1016000" y="3073400"/>
            <a:ext cx="889000" cy="7620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3600" b="1" i="0" u="none" strike="noStrike">
                <a:solidFill>
                  <a:srgbClr val="FFFFFF"/>
                </a:solidFill>
                <a:latin typeface="微软雅黑" panose="020B0503020204020204" pitchFamily="34" charset="-122"/>
                <a:ea typeface="微软雅黑" panose="020B0503020204020204" pitchFamily="34" charset="-122"/>
                <a:cs typeface="Noto Serif SC"/>
                <a:sym typeface="Noto Serif SC"/>
              </a:rPr>
              <a:t>02</a:t>
            </a:r>
            <a:endParaRPr lang="en-US" sz="1100">
              <a:latin typeface="微软雅黑" panose="020B0503020204020204" pitchFamily="34" charset="-122"/>
              <a:ea typeface="微软雅黑" panose="020B0503020204020204" pitchFamily="34" charset="-122"/>
            </a:endParaRPr>
          </a:p>
        </p:txBody>
      </p:sp>
      <p:sp>
        <p:nvSpPr>
          <p:cNvPr id="9" name="AutoShape 9"/>
          <p:cNvSpPr/>
          <p:nvPr/>
        </p:nvSpPr>
        <p:spPr>
          <a:xfrm>
            <a:off x="2032000" y="3048000"/>
            <a:ext cx="3683000" cy="825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zh-CN" altLang="en-US" sz="3200" b="1" i="0" u="none" strike="noStrike" dirty="0">
                <a:solidFill>
                  <a:srgbClr val="333333"/>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安全性</a:t>
            </a:r>
            <a:endParaRPr lang="en-US" sz="2000" b="0" i="0" u="none" strike="noStrike" dirty="0">
              <a:solidFill>
                <a:srgbClr val="5A5A5A"/>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p:txBody>
      </p:sp>
      <p:sp>
        <p:nvSpPr>
          <p:cNvPr id="10" name="AutoShape 10"/>
          <p:cNvSpPr/>
          <p:nvPr/>
        </p:nvSpPr>
        <p:spPr>
          <a:xfrm>
            <a:off x="762000" y="4191000"/>
            <a:ext cx="5207000" cy="1079500"/>
          </a:xfrm>
          <a:prstGeom prst="roundRect">
            <a:avLst>
              <a:gd name="adj" fmla="val 14117"/>
            </a:avLst>
          </a:prstGeom>
          <a:solidFill>
            <a:srgbClr val="FFCDE1">
              <a:alpha val="100000"/>
            </a:srgbClr>
          </a:solidFill>
          <a:ln w="25400" cap="flat" cmpd="sng">
            <a:noFill/>
            <a:prstDash val="solid"/>
            <a:round/>
          </a:ln>
        </p:spPr>
        <p:txBody>
          <a:bodyPr vert="horz" wrap="square" lIns="0" tIns="0" rIns="0" bIns="0" rtlCol="0" anchor="ctr" anchorCtr="0"/>
          <a:lstStyle/>
          <a:p>
            <a:pPr algn="ctr">
              <a:defRPr/>
            </a:pPr>
            <a:endParaRPr>
              <a:latin typeface="微软雅黑" panose="020B0503020204020204" pitchFamily="34" charset="-122"/>
              <a:ea typeface="微软雅黑" panose="020B0503020204020204" pitchFamily="34" charset="-122"/>
            </a:endParaRPr>
          </a:p>
        </p:txBody>
      </p:sp>
      <p:sp>
        <p:nvSpPr>
          <p:cNvPr id="11" name="AutoShape 11"/>
          <p:cNvSpPr/>
          <p:nvPr/>
        </p:nvSpPr>
        <p:spPr>
          <a:xfrm>
            <a:off x="1016000" y="4343400"/>
            <a:ext cx="889000" cy="7620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3600" b="1" i="0" u="none" strike="noStrike">
                <a:solidFill>
                  <a:srgbClr val="FFFFFF"/>
                </a:solidFill>
                <a:latin typeface="微软雅黑" panose="020B0503020204020204" pitchFamily="34" charset="-122"/>
                <a:ea typeface="微软雅黑" panose="020B0503020204020204" pitchFamily="34" charset="-122"/>
                <a:cs typeface="Noto Serif SC"/>
                <a:sym typeface="Noto Serif SC"/>
              </a:rPr>
              <a:t>03</a:t>
            </a:r>
            <a:endParaRPr lang="en-US" sz="1100">
              <a:latin typeface="微软雅黑" panose="020B0503020204020204" pitchFamily="34" charset="-122"/>
              <a:ea typeface="微软雅黑" panose="020B0503020204020204" pitchFamily="34" charset="-122"/>
            </a:endParaRPr>
          </a:p>
        </p:txBody>
      </p:sp>
      <p:sp>
        <p:nvSpPr>
          <p:cNvPr id="12" name="AutoShape 12"/>
          <p:cNvSpPr/>
          <p:nvPr/>
        </p:nvSpPr>
        <p:spPr>
          <a:xfrm>
            <a:off x="2032000" y="4318000"/>
            <a:ext cx="3683000" cy="825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zh-CN" altLang="en-US" sz="3200" b="1" i="0" u="none" strike="noStrike" dirty="0">
                <a:solidFill>
                  <a:srgbClr val="333333"/>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有效性</a:t>
            </a:r>
            <a:endParaRPr lang="en-US" sz="2000" b="0" i="0" u="none" strike="noStrike" dirty="0">
              <a:solidFill>
                <a:srgbClr val="5A5A5A"/>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p:txBody>
      </p:sp>
      <p:sp>
        <p:nvSpPr>
          <p:cNvPr id="16" name="AutoShape 16"/>
          <p:cNvSpPr/>
          <p:nvPr/>
        </p:nvSpPr>
        <p:spPr>
          <a:xfrm>
            <a:off x="6223000" y="1651000"/>
            <a:ext cx="5207000" cy="1079500"/>
          </a:xfrm>
          <a:prstGeom prst="roundRect">
            <a:avLst>
              <a:gd name="adj" fmla="val 14117"/>
            </a:avLst>
          </a:prstGeom>
          <a:solidFill>
            <a:srgbClr val="FFCDE1">
              <a:alpha val="100000"/>
            </a:srgbClr>
          </a:solidFill>
          <a:ln w="25400" cap="flat" cmpd="sng">
            <a:noFill/>
            <a:prstDash val="solid"/>
            <a:round/>
          </a:ln>
        </p:spPr>
        <p:txBody>
          <a:bodyPr vert="horz" wrap="square" lIns="0" tIns="0" rIns="0" bIns="0" rtlCol="0" anchor="ctr" anchorCtr="0"/>
          <a:lstStyle/>
          <a:p>
            <a:pPr algn="ctr">
              <a:defRPr/>
            </a:pPr>
            <a:endParaRPr>
              <a:latin typeface="微软雅黑" panose="020B0503020204020204" pitchFamily="34" charset="-122"/>
              <a:ea typeface="微软雅黑" panose="020B0503020204020204" pitchFamily="34" charset="-122"/>
            </a:endParaRPr>
          </a:p>
        </p:txBody>
      </p:sp>
      <p:sp>
        <p:nvSpPr>
          <p:cNvPr id="17" name="AutoShape 17"/>
          <p:cNvSpPr/>
          <p:nvPr/>
        </p:nvSpPr>
        <p:spPr>
          <a:xfrm>
            <a:off x="6477000" y="1803400"/>
            <a:ext cx="889000" cy="7620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3600" b="1" i="0" u="none" strike="noStrike" dirty="0">
                <a:solidFill>
                  <a:srgbClr val="FFFFFF"/>
                </a:solidFill>
                <a:latin typeface="微软雅黑" panose="020B0503020204020204" pitchFamily="34" charset="-122"/>
                <a:ea typeface="微软雅黑" panose="020B0503020204020204" pitchFamily="34" charset="-122"/>
                <a:cs typeface="Noto Serif SC"/>
                <a:sym typeface="Noto Serif SC"/>
              </a:rPr>
              <a:t>04</a:t>
            </a:r>
            <a:endParaRPr lang="en-US" sz="1100" dirty="0">
              <a:latin typeface="微软雅黑" panose="020B0503020204020204" pitchFamily="34" charset="-122"/>
              <a:ea typeface="微软雅黑" panose="020B0503020204020204" pitchFamily="34" charset="-122"/>
            </a:endParaRPr>
          </a:p>
        </p:txBody>
      </p:sp>
      <p:sp>
        <p:nvSpPr>
          <p:cNvPr id="18" name="AutoShape 18"/>
          <p:cNvSpPr/>
          <p:nvPr/>
        </p:nvSpPr>
        <p:spPr>
          <a:xfrm>
            <a:off x="7493000" y="1778000"/>
            <a:ext cx="3683000" cy="825500"/>
          </a:xfrm>
          <a:prstGeom prst="rect">
            <a:avLst/>
          </a:prstGeom>
          <a:noFill/>
          <a:ln w="12700" cap="flat" cmpd="sng">
            <a:noFill/>
            <a:prstDash val="solid"/>
            <a:round/>
          </a:ln>
        </p:spPr>
        <p:txBody>
          <a:bodyPr vert="horz" wrap="square" lIns="0" tIns="0" rIns="0" bIns="0" rtlCol="0" anchor="ctr" anchorCtr="0"/>
          <a:lstStyle/>
          <a:p>
            <a:pPr>
              <a:defRPr/>
            </a:pPr>
            <a:r>
              <a:rPr lang="zh-CN" altLang="en-US" sz="3200" b="1" dirty="0">
                <a:solidFill>
                  <a:srgbClr val="333333"/>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创新性</a:t>
            </a:r>
            <a:endParaRPr lang="en-US" altLang="zh-CN" sz="2000" dirty="0">
              <a:solidFill>
                <a:srgbClr val="5A5A5A"/>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p:txBody>
      </p:sp>
      <p:sp>
        <p:nvSpPr>
          <p:cNvPr id="19" name="AutoShape 19"/>
          <p:cNvSpPr/>
          <p:nvPr/>
        </p:nvSpPr>
        <p:spPr>
          <a:xfrm>
            <a:off x="6223000" y="2921000"/>
            <a:ext cx="5207000" cy="1079500"/>
          </a:xfrm>
          <a:prstGeom prst="roundRect">
            <a:avLst>
              <a:gd name="adj" fmla="val 14117"/>
            </a:avLst>
          </a:prstGeom>
          <a:solidFill>
            <a:srgbClr val="FFCDE1">
              <a:alpha val="100000"/>
            </a:srgbClr>
          </a:solidFill>
          <a:ln w="25400" cap="flat" cmpd="sng">
            <a:noFill/>
            <a:prstDash val="solid"/>
            <a:round/>
          </a:ln>
        </p:spPr>
        <p:txBody>
          <a:bodyPr vert="horz" wrap="square" lIns="0" tIns="0" rIns="0" bIns="0" rtlCol="0" anchor="ctr" anchorCtr="0"/>
          <a:lstStyle/>
          <a:p>
            <a:pPr algn="ctr">
              <a:defRPr/>
            </a:pPr>
            <a:endParaRPr>
              <a:latin typeface="微软雅黑" panose="020B0503020204020204" pitchFamily="34" charset="-122"/>
              <a:ea typeface="微软雅黑" panose="020B0503020204020204" pitchFamily="34" charset="-122"/>
            </a:endParaRPr>
          </a:p>
        </p:txBody>
      </p:sp>
      <p:sp>
        <p:nvSpPr>
          <p:cNvPr id="20" name="AutoShape 20"/>
          <p:cNvSpPr/>
          <p:nvPr/>
        </p:nvSpPr>
        <p:spPr>
          <a:xfrm>
            <a:off x="6477000" y="3073400"/>
            <a:ext cx="889000" cy="7620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3600" b="1" i="0" u="none" strike="noStrike" dirty="0">
                <a:solidFill>
                  <a:srgbClr val="FFFFFF"/>
                </a:solidFill>
                <a:latin typeface="微软雅黑" panose="020B0503020204020204" pitchFamily="34" charset="-122"/>
                <a:ea typeface="微软雅黑" panose="020B0503020204020204" pitchFamily="34" charset="-122"/>
                <a:cs typeface="Noto Serif SC"/>
                <a:sym typeface="Noto Serif SC"/>
              </a:rPr>
              <a:t>05</a:t>
            </a:r>
            <a:endParaRPr lang="en-US" sz="1100" dirty="0">
              <a:latin typeface="微软雅黑" panose="020B0503020204020204" pitchFamily="34" charset="-122"/>
              <a:ea typeface="微软雅黑" panose="020B0503020204020204" pitchFamily="34" charset="-122"/>
            </a:endParaRPr>
          </a:p>
        </p:txBody>
      </p:sp>
      <p:sp>
        <p:nvSpPr>
          <p:cNvPr id="21" name="AutoShape 21"/>
          <p:cNvSpPr/>
          <p:nvPr/>
        </p:nvSpPr>
        <p:spPr>
          <a:xfrm>
            <a:off x="7493000" y="3048000"/>
            <a:ext cx="3683000" cy="825500"/>
          </a:xfrm>
          <a:prstGeom prst="rect">
            <a:avLst/>
          </a:prstGeom>
          <a:noFill/>
          <a:ln w="12700" cap="flat" cmpd="sng">
            <a:noFill/>
            <a:prstDash val="solid"/>
            <a:round/>
          </a:ln>
        </p:spPr>
        <p:txBody>
          <a:bodyPr vert="horz" wrap="square" lIns="0" tIns="0" rIns="0" bIns="0" rtlCol="0" anchor="ctr" anchorCtr="0"/>
          <a:lstStyle/>
          <a:p>
            <a:pPr>
              <a:defRPr/>
            </a:pPr>
            <a:r>
              <a:rPr lang="zh-CN" altLang="en-US" sz="3200" b="1" dirty="0">
                <a:solidFill>
                  <a:srgbClr val="333333"/>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公平性</a:t>
            </a:r>
            <a:endParaRPr lang="en-US" altLang="zh-CN" sz="2000" dirty="0">
              <a:solidFill>
                <a:srgbClr val="5A5A5A"/>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 name="AutoShape 3"/>
          <p:cNvSpPr/>
          <p:nvPr/>
        </p:nvSpPr>
        <p:spPr>
          <a:xfrm>
            <a:off x="762000" y="304800"/>
            <a:ext cx="10668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dirty="0">
                <a:solidFill>
                  <a:schemeClr val="tx1"/>
                </a:solidFill>
                <a:latin typeface="微软雅黑" panose="020B0503020204020204" pitchFamily="34" charset="-122"/>
                <a:ea typeface="微软雅黑" panose="020B0503020204020204" pitchFamily="34" charset="-122"/>
                <a:cs typeface="Noto Serif SC"/>
                <a:sym typeface="Noto Serif SC"/>
              </a:rPr>
              <a:t>01 </a:t>
            </a:r>
            <a:r>
              <a:rPr lang="zh-CN" altLang="en-US" sz="3200" b="1" i="0" u="none" strike="noStrike" dirty="0">
                <a:solidFill>
                  <a:schemeClr val="tx1"/>
                </a:solidFill>
                <a:latin typeface="微软雅黑" panose="020B0503020204020204" pitchFamily="34" charset="-122"/>
                <a:ea typeface="微软雅黑" panose="020B0503020204020204" pitchFamily="34" charset="-122"/>
                <a:cs typeface="Noto Serif SC"/>
                <a:sym typeface="Noto Serif SC"/>
              </a:rPr>
              <a:t>基本信息</a:t>
            </a:r>
            <a:endParaRPr lang="en-US" sz="1100" b="1" dirty="0">
              <a:solidFill>
                <a:schemeClr val="tx1"/>
              </a:solidFill>
              <a:latin typeface="微软雅黑" panose="020B0503020204020204" pitchFamily="34" charset="-122"/>
              <a:ea typeface="微软雅黑" panose="020B0503020204020204" pitchFamily="34" charset="-122"/>
            </a:endParaRPr>
          </a:p>
        </p:txBody>
      </p:sp>
      <p:sp>
        <p:nvSpPr>
          <p:cNvPr id="4" name="AutoShape 4"/>
          <p:cNvSpPr/>
          <p:nvPr/>
        </p:nvSpPr>
        <p:spPr>
          <a:xfrm>
            <a:off x="762000" y="1371600"/>
            <a:ext cx="10668000" cy="4736592"/>
          </a:xfrm>
          <a:prstGeom prst="roundRect">
            <a:avLst>
              <a:gd name="adj" fmla="val 3529"/>
            </a:avLst>
          </a:prstGeom>
          <a:solidFill>
            <a:srgbClr val="FFFFFF">
              <a:alpha val="95000"/>
            </a:srgbClr>
          </a:solidFill>
          <a:ln w="25400" cap="flat" cmpd="sng">
            <a:solidFill>
              <a:srgbClr val="F48FB1">
                <a:alpha val="100000"/>
              </a:srgbClr>
            </a:solidFill>
            <a:prstDash val="solid"/>
            <a:round/>
          </a:ln>
          <a:effectLst>
            <a:outerShdw blurRad="444500" dist="190500" dir="2700000" algn="tl" rotWithShape="0">
              <a:srgbClr val="000000">
                <a:alpha val="25000"/>
              </a:srgbClr>
            </a:outerShdw>
          </a:effectLst>
        </p:spPr>
        <p:txBody>
          <a:bodyPr vert="horz" wrap="square" lIns="0" tIns="0" rIns="0" bIns="0" rtlCol="0" anchor="ctr" anchorCtr="0"/>
          <a:lstStyle/>
          <a:p>
            <a:pPr algn="ctr">
              <a:defRPr/>
            </a:pPr>
            <a:endParaRPr b="1">
              <a:solidFill>
                <a:schemeClr val="tx1"/>
              </a:solidFill>
              <a:latin typeface="微软雅黑" panose="020B0503020204020204" pitchFamily="34" charset="-122"/>
              <a:ea typeface="微软雅黑" panose="020B0503020204020204" pitchFamily="34" charset="-122"/>
            </a:endParaRPr>
          </a:p>
        </p:txBody>
      </p:sp>
      <p:sp>
        <p:nvSpPr>
          <p:cNvPr id="5" name="AutoShape 7"/>
          <p:cNvSpPr/>
          <p:nvPr/>
        </p:nvSpPr>
        <p:spPr>
          <a:xfrm>
            <a:off x="1007872" y="1645920"/>
            <a:ext cx="10176256" cy="4114800"/>
          </a:xfrm>
          <a:prstGeom prst="rect">
            <a:avLst/>
          </a:prstGeom>
          <a:noFill/>
          <a:ln w="12700" cap="flat" cmpd="sng">
            <a:noFill/>
            <a:prstDash val="solid"/>
            <a:round/>
          </a:ln>
        </p:spPr>
        <p:txBody>
          <a:bodyPr vert="horz" wrap="square" lIns="0" tIns="0" rIns="0" bIns="0" rtlCol="0" anchor="ctr" anchorCtr="0"/>
          <a:lstStyle/>
          <a:p>
            <a:pPr>
              <a:lnSpc>
                <a:spcPct val="150000"/>
              </a:lnSpc>
              <a:defRPr/>
            </a:pPr>
            <a:r>
              <a:rPr lang="en-US" altLang="zh-CN" sz="1600" b="1" dirty="0">
                <a:solidFill>
                  <a:srgbClr val="DB7093"/>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 </a:t>
            </a:r>
            <a:r>
              <a:rPr lang="zh-CN" altLang="en-US" sz="1600" b="1" dirty="0">
                <a:solidFill>
                  <a:srgbClr val="DB7093"/>
                </a:solidFill>
                <a:latin typeface="微软雅黑" panose="020B0503020204020204" pitchFamily="34" charset="-122"/>
                <a:ea typeface="微软雅黑" panose="020B0503020204020204" pitchFamily="34" charset="-122"/>
                <a:sym typeface="Noto Sans SC" panose="020B0200000000000000" charset="-122"/>
              </a:rPr>
              <a:t>申报目录类别：</a:t>
            </a:r>
            <a:r>
              <a:rPr lang="zh-CN" altLang="en-US" sz="1600" i="0" u="none" strike="noStrike"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基本医保目录      </a:t>
            </a:r>
            <a:r>
              <a:rPr lang="zh-CN" altLang="en-US" sz="1600" b="1" i="0" u="none" strike="noStrike"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a:t>
            </a:r>
            <a:r>
              <a:rPr lang="zh-CN" altLang="en-US" sz="1600" b="1" dirty="0">
                <a:latin typeface="微软雅黑" panose="020B0503020204020204" pitchFamily="34" charset="-122"/>
                <a:ea typeface="微软雅黑" panose="020B0503020204020204" pitchFamily="34" charset="-122"/>
              </a:rPr>
              <a:t>符合目录外药品申报条件</a:t>
            </a:r>
            <a:r>
              <a:rPr lang="en-US" altLang="zh-CN" sz="1600" b="1" dirty="0">
                <a:latin typeface="微软雅黑" panose="020B0503020204020204" pitchFamily="34" charset="-122"/>
                <a:ea typeface="微软雅黑" panose="020B0503020204020204" pitchFamily="34" charset="-122"/>
              </a:rPr>
              <a:t>1</a:t>
            </a:r>
            <a:r>
              <a:rPr lang="zh-CN" altLang="en-US" sz="1600" b="1" dirty="0">
                <a:latin typeface="微软雅黑" panose="020B0503020204020204" pitchFamily="34" charset="-122"/>
                <a:ea typeface="微软雅黑" panose="020B0503020204020204" pitchFamily="34" charset="-122"/>
              </a:rPr>
              <a:t>）</a:t>
            </a:r>
            <a:endParaRPr lang="zh-CN" altLang="en-US" sz="1600" b="1" i="0" u="none" strike="noStrike"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a:p>
            <a:pPr>
              <a:lnSpc>
                <a:spcPct val="150000"/>
              </a:lnSpc>
              <a:defRPr/>
            </a:pPr>
            <a:r>
              <a:rPr lang="en-US" altLang="zh-CN" sz="1600" b="1" dirty="0">
                <a:solidFill>
                  <a:srgbClr val="DB7093"/>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 </a:t>
            </a:r>
            <a:r>
              <a:rPr lang="zh-CN" altLang="en-US" sz="1600" b="1" dirty="0">
                <a:solidFill>
                  <a:srgbClr val="DB7093"/>
                </a:solidFill>
                <a:latin typeface="微软雅黑" panose="020B0503020204020204" pitchFamily="34" charset="-122"/>
                <a:ea typeface="微软雅黑" panose="020B0503020204020204" pitchFamily="34" charset="-122"/>
                <a:sym typeface="Noto Sans SC" panose="020B0200000000000000" charset="-122"/>
              </a:rPr>
              <a:t>药品通用名称：</a:t>
            </a:r>
            <a:r>
              <a:rPr lang="zh-CN" altLang="en-US" sz="1600" i="0" u="none" strike="noStrike"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易黄汤颗粒</a:t>
            </a:r>
            <a:endParaRPr lang="zh-CN" altLang="en-US" sz="1600" i="0" u="none" strike="noStrike"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a:p>
            <a:pPr>
              <a:lnSpc>
                <a:spcPct val="150000"/>
              </a:lnSpc>
              <a:defRPr/>
            </a:pPr>
            <a:r>
              <a:rPr lang="en-US" altLang="zh-CN" sz="1600" b="1" dirty="0">
                <a:solidFill>
                  <a:srgbClr val="DB7093"/>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 </a:t>
            </a:r>
            <a:r>
              <a:rPr lang="zh-CN" altLang="en-US" sz="1600" b="1" dirty="0">
                <a:solidFill>
                  <a:srgbClr val="DB7093"/>
                </a:solidFill>
                <a:latin typeface="微软雅黑" panose="020B0503020204020204" pitchFamily="34" charset="-122"/>
                <a:ea typeface="微软雅黑" panose="020B0503020204020204" pitchFamily="34" charset="-122"/>
                <a:sym typeface="Noto Sans SC" panose="020B0200000000000000" charset="-122"/>
              </a:rPr>
              <a:t>注册规格：</a:t>
            </a:r>
            <a:r>
              <a:rPr lang="zh-CN" altLang="en-US" sz="1600"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每袋相当于饮片</a:t>
            </a:r>
            <a:r>
              <a:rPr lang="en-US" altLang="zh-CN" sz="1600"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31.93g</a:t>
            </a:r>
            <a:endParaRPr lang="en-US" altLang="zh-CN" sz="1600"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a:p>
            <a:pPr>
              <a:lnSpc>
                <a:spcPct val="150000"/>
              </a:lnSpc>
              <a:defRPr/>
            </a:pPr>
            <a:r>
              <a:rPr lang="en-US" altLang="zh-CN" sz="1600" b="1" dirty="0">
                <a:solidFill>
                  <a:srgbClr val="DB7093"/>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 </a:t>
            </a:r>
            <a:r>
              <a:rPr lang="zh-CN" altLang="en-US" sz="1600" b="1" dirty="0">
                <a:solidFill>
                  <a:srgbClr val="DB7093"/>
                </a:solidFill>
                <a:latin typeface="微软雅黑" panose="020B0503020204020204" pitchFamily="34" charset="-122"/>
                <a:ea typeface="微软雅黑" panose="020B0503020204020204" pitchFamily="34" charset="-122"/>
                <a:sym typeface="Noto Sans SC" panose="020B0200000000000000" charset="-122"/>
              </a:rPr>
              <a:t>功能主治：</a:t>
            </a:r>
            <a:r>
              <a:rPr lang="zh-CN" altLang="en-US" sz="1600" i="0" u="none" strike="noStrike"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固肾止带，清热祛湿。用于肾虚湿热带下证。症见带下黏稠量多，色黄如浓茶汁，其气腥秽，舌红，苔黄腻。</a:t>
            </a:r>
            <a:endParaRPr lang="en-US" altLang="zh-CN" sz="1600" i="0" u="none" strike="noStrike"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a:p>
            <a:pPr>
              <a:lnSpc>
                <a:spcPct val="150000"/>
              </a:lnSpc>
              <a:defRPr/>
            </a:pPr>
            <a:r>
              <a:rPr lang="en-US" altLang="zh-CN" sz="1600" b="1" dirty="0">
                <a:solidFill>
                  <a:srgbClr val="DB7093"/>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 </a:t>
            </a:r>
            <a:r>
              <a:rPr lang="zh-CN" altLang="en-US" sz="1600" b="1" dirty="0">
                <a:solidFill>
                  <a:srgbClr val="DB7093"/>
                </a:solidFill>
                <a:latin typeface="微软雅黑" panose="020B0503020204020204" pitchFamily="34" charset="-122"/>
                <a:ea typeface="微软雅黑" panose="020B0503020204020204" pitchFamily="34" charset="-122"/>
                <a:sym typeface="Noto Sans SC" panose="020B0200000000000000" charset="-122"/>
              </a:rPr>
              <a:t>用法用量：</a:t>
            </a:r>
            <a:r>
              <a:rPr lang="zh-CN" altLang="en-US" sz="1600" i="0" u="none" strike="noStrike"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温开水冲服。一次</a:t>
            </a:r>
            <a:r>
              <a:rPr lang="en-US" altLang="zh-CN" sz="1600" i="0" u="none" strike="noStrike"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1</a:t>
            </a:r>
            <a:r>
              <a:rPr lang="zh-CN" altLang="en-US" sz="1600" i="0" u="none" strike="noStrike"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袋，一天</a:t>
            </a:r>
            <a:r>
              <a:rPr lang="en-US" altLang="zh-CN" sz="1600" i="0" u="none" strike="noStrike"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3</a:t>
            </a:r>
            <a:r>
              <a:rPr lang="zh-CN" altLang="en-US" sz="1600" i="0" u="none" strike="noStrike"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次。疗程</a:t>
            </a:r>
            <a:r>
              <a:rPr lang="en-US" altLang="zh-CN" sz="1600" i="0" u="none" strike="noStrike"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4</a:t>
            </a:r>
            <a:r>
              <a:rPr lang="zh-CN" altLang="en-US" sz="1600" i="0" u="none" strike="noStrike"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a:t>
            </a:r>
            <a:r>
              <a:rPr lang="en-US" altLang="zh-CN" sz="1600" i="0" u="none" strike="noStrike"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7</a:t>
            </a:r>
            <a:r>
              <a:rPr lang="zh-CN" altLang="en-US" sz="1600" i="0" u="none" strike="noStrike"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天或遵医嘱。</a:t>
            </a:r>
            <a:endParaRPr lang="zh-CN" altLang="en-US" sz="1600" i="0" u="none" strike="noStrike"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a:p>
            <a:pPr>
              <a:lnSpc>
                <a:spcPct val="150000"/>
              </a:lnSpc>
              <a:defRPr/>
            </a:pPr>
            <a:r>
              <a:rPr lang="en-US" altLang="zh-CN" sz="1600" b="1" dirty="0">
                <a:solidFill>
                  <a:srgbClr val="DB7093"/>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 </a:t>
            </a:r>
            <a:r>
              <a:rPr lang="zh-CN" altLang="en-US" sz="1600" b="1" dirty="0">
                <a:solidFill>
                  <a:srgbClr val="DB7093"/>
                </a:solidFill>
                <a:latin typeface="微软雅黑" panose="020B0503020204020204" pitchFamily="34" charset="-122"/>
                <a:ea typeface="微软雅黑" panose="020B0503020204020204" pitchFamily="34" charset="-122"/>
                <a:sym typeface="Noto Sans SC" panose="020B0200000000000000" charset="-122"/>
              </a:rPr>
              <a:t>中国大陆首次上市时间：</a:t>
            </a:r>
            <a:r>
              <a:rPr lang="en-US" altLang="zh-CN" sz="1600" i="0" u="none" strike="noStrike"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2026/3/17</a:t>
            </a:r>
            <a:endParaRPr lang="en-US" altLang="zh-CN" sz="1600" i="0" u="none" strike="noStrike"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a:p>
            <a:pPr>
              <a:lnSpc>
                <a:spcPct val="150000"/>
              </a:lnSpc>
              <a:defRPr/>
            </a:pPr>
            <a:r>
              <a:rPr lang="en-US" altLang="zh-CN" sz="1600" b="1" dirty="0">
                <a:solidFill>
                  <a:srgbClr val="DB7093"/>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 </a:t>
            </a:r>
            <a:r>
              <a:rPr lang="zh-CN" altLang="en-US" sz="1600" b="1" dirty="0">
                <a:solidFill>
                  <a:srgbClr val="DB7093"/>
                </a:solidFill>
                <a:latin typeface="微软雅黑" panose="020B0503020204020204" pitchFamily="34" charset="-122"/>
                <a:ea typeface="微软雅黑" panose="020B0503020204020204" pitchFamily="34" charset="-122"/>
                <a:sym typeface="Noto Sans SC" panose="020B0200000000000000" charset="-122"/>
              </a:rPr>
              <a:t>目前大陆地区同通用名药品的上市情况：</a:t>
            </a:r>
            <a:r>
              <a:rPr lang="zh-CN" altLang="en-US" sz="1600" i="0" u="none" strike="noStrike"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无</a:t>
            </a:r>
            <a:endParaRPr lang="zh-CN" altLang="en-US" sz="1600" i="0" u="none" strike="noStrike"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a:p>
            <a:pPr>
              <a:lnSpc>
                <a:spcPct val="150000"/>
              </a:lnSpc>
              <a:defRPr/>
            </a:pPr>
            <a:r>
              <a:rPr lang="en-US" altLang="zh-CN" sz="1600" b="1" dirty="0">
                <a:solidFill>
                  <a:srgbClr val="DB7093"/>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 </a:t>
            </a:r>
            <a:r>
              <a:rPr lang="zh-CN" altLang="en-US" sz="1600" b="1" dirty="0">
                <a:solidFill>
                  <a:srgbClr val="DB7093"/>
                </a:solidFill>
                <a:latin typeface="微软雅黑" panose="020B0503020204020204" pitchFamily="34" charset="-122"/>
                <a:ea typeface="微软雅黑" panose="020B0503020204020204" pitchFamily="34" charset="-122"/>
                <a:sym typeface="Noto Sans SC" panose="020B0200000000000000" charset="-122"/>
              </a:rPr>
              <a:t>全球首个上市国家</a:t>
            </a:r>
            <a:r>
              <a:rPr lang="en-US" altLang="zh-CN" sz="1600" b="1" dirty="0">
                <a:solidFill>
                  <a:srgbClr val="DB7093"/>
                </a:solidFill>
                <a:latin typeface="微软雅黑" panose="020B0503020204020204" pitchFamily="34" charset="-122"/>
                <a:ea typeface="微软雅黑" panose="020B0503020204020204" pitchFamily="34" charset="-122"/>
                <a:sym typeface="Noto Sans SC" panose="020B0200000000000000" charset="-122"/>
              </a:rPr>
              <a:t>/</a:t>
            </a:r>
            <a:r>
              <a:rPr lang="zh-CN" altLang="en-US" sz="1600" b="1" dirty="0">
                <a:solidFill>
                  <a:srgbClr val="DB7093"/>
                </a:solidFill>
                <a:latin typeface="微软雅黑" panose="020B0503020204020204" pitchFamily="34" charset="-122"/>
                <a:ea typeface="微软雅黑" panose="020B0503020204020204" pitchFamily="34" charset="-122"/>
                <a:sym typeface="Noto Sans SC" panose="020B0200000000000000" charset="-122"/>
              </a:rPr>
              <a:t>地区及上市时间：</a:t>
            </a:r>
            <a:r>
              <a:rPr lang="zh-CN" altLang="en-US" sz="1600" i="0" u="none" strike="noStrike"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中国   </a:t>
            </a:r>
            <a:r>
              <a:rPr lang="en-US" altLang="zh-CN" sz="1600" i="0" u="none" strike="noStrike"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2026</a:t>
            </a:r>
            <a:r>
              <a:rPr lang="zh-CN" altLang="en-US" sz="1600" i="0" u="none" strike="noStrike"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年</a:t>
            </a:r>
            <a:r>
              <a:rPr lang="en-US" altLang="zh-CN" sz="1600"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3</a:t>
            </a:r>
            <a:r>
              <a:rPr lang="zh-CN" altLang="en-US" sz="1600" i="0" u="none" strike="noStrike"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月</a:t>
            </a:r>
            <a:endParaRPr lang="zh-CN" altLang="en-US" sz="1600" i="0" u="none" strike="noStrike"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a:p>
            <a:pPr>
              <a:lnSpc>
                <a:spcPct val="150000"/>
              </a:lnSpc>
              <a:defRPr/>
            </a:pPr>
            <a:r>
              <a:rPr lang="en-US" altLang="zh-CN" sz="1600" b="1" dirty="0">
                <a:solidFill>
                  <a:srgbClr val="DB7093"/>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 </a:t>
            </a:r>
            <a:r>
              <a:rPr lang="zh-CN" altLang="en-US" sz="1600" b="1" dirty="0">
                <a:solidFill>
                  <a:srgbClr val="DB7093"/>
                </a:solidFill>
                <a:latin typeface="微软雅黑" panose="020B0503020204020204" pitchFamily="34" charset="-122"/>
                <a:ea typeface="微软雅黑" panose="020B0503020204020204" pitchFamily="34" charset="-122"/>
                <a:sym typeface="Noto Sans SC" panose="020B0200000000000000" charset="-122"/>
              </a:rPr>
              <a:t>是否为</a:t>
            </a:r>
            <a:r>
              <a:rPr lang="en-US" altLang="zh-CN" sz="1600" b="1" dirty="0">
                <a:solidFill>
                  <a:srgbClr val="DB7093"/>
                </a:solidFill>
                <a:latin typeface="微软雅黑" panose="020B0503020204020204" pitchFamily="34" charset="-122"/>
                <a:ea typeface="微软雅黑" panose="020B0503020204020204" pitchFamily="34" charset="-122"/>
                <a:sym typeface="Noto Sans SC" panose="020B0200000000000000" charset="-122"/>
              </a:rPr>
              <a:t>OTC</a:t>
            </a:r>
            <a:r>
              <a:rPr lang="zh-CN" altLang="en-US" sz="1600" b="1" dirty="0">
                <a:solidFill>
                  <a:srgbClr val="DB7093"/>
                </a:solidFill>
                <a:latin typeface="微软雅黑" panose="020B0503020204020204" pitchFamily="34" charset="-122"/>
                <a:ea typeface="微软雅黑" panose="020B0503020204020204" pitchFamily="34" charset="-122"/>
                <a:sym typeface="Noto Sans SC" panose="020B0200000000000000" charset="-122"/>
              </a:rPr>
              <a:t>产品：</a:t>
            </a:r>
            <a:r>
              <a:rPr lang="zh-CN" altLang="en-US" sz="1600" i="0" u="none" strike="noStrike"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否</a:t>
            </a:r>
            <a:endParaRPr lang="en-US" altLang="zh-CN" sz="1600" i="0" u="none" strike="noStrike"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a:p>
            <a:pPr>
              <a:lnSpc>
                <a:spcPct val="150000"/>
              </a:lnSpc>
              <a:defRPr/>
            </a:pPr>
            <a:r>
              <a:rPr lang="en-US" altLang="zh-CN" sz="1600" b="1" dirty="0">
                <a:solidFill>
                  <a:srgbClr val="DB7093"/>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 </a:t>
            </a:r>
            <a:r>
              <a:rPr lang="en-US" altLang="zh-CN" sz="1600" b="1" dirty="0">
                <a:solidFill>
                  <a:srgbClr val="DB7093"/>
                </a:solidFill>
                <a:latin typeface="微软雅黑" panose="020B0503020204020204" pitchFamily="34" charset="-122"/>
                <a:ea typeface="微软雅黑" panose="020B0503020204020204" pitchFamily="34" charset="-122"/>
                <a:sym typeface="Noto Sans SC" panose="020B0200000000000000" charset="-122"/>
              </a:rPr>
              <a:t>CDE</a:t>
            </a:r>
            <a:r>
              <a:rPr lang="zh-CN" altLang="en-US" sz="1600" b="1" dirty="0">
                <a:solidFill>
                  <a:srgbClr val="DB7093"/>
                </a:solidFill>
                <a:latin typeface="微软雅黑" panose="020B0503020204020204" pitchFamily="34" charset="-122"/>
                <a:ea typeface="微软雅黑" panose="020B0503020204020204" pitchFamily="34" charset="-122"/>
                <a:sym typeface="Noto Sans SC" panose="020B0200000000000000" charset="-122"/>
              </a:rPr>
              <a:t>注册分类：</a:t>
            </a:r>
            <a:r>
              <a:rPr lang="zh-CN" altLang="en-US" sz="1600"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中药</a:t>
            </a:r>
            <a:r>
              <a:rPr lang="en-US" altLang="zh-CN" sz="1600"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3.1</a:t>
            </a:r>
            <a:r>
              <a:rPr lang="zh-CN" altLang="en-US" sz="1600"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类新药</a:t>
            </a:r>
            <a:r>
              <a:rPr lang="en-US" altLang="zh-CN" sz="1600"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a:t>
            </a:r>
            <a:r>
              <a:rPr lang="zh-CN" altLang="en-US" sz="1600"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出自国家中医药管理局</a:t>
            </a:r>
            <a:r>
              <a:rPr lang="en-US" altLang="zh-CN" sz="1600"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a:t>
            </a:r>
            <a:r>
              <a:rPr lang="zh-CN" altLang="en-US" sz="1600"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古代经典名方目录（第一批）</a:t>
            </a:r>
            <a:r>
              <a:rPr lang="en-US" altLang="zh-CN" sz="1600"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a:t>
            </a:r>
            <a:endParaRPr lang="en-US" altLang="zh-CN" sz="1600" dirty="0">
              <a:solidFill>
                <a:schemeClr val="tx1"/>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p:txBody>
      </p:sp>
      <p:pic>
        <p:nvPicPr>
          <p:cNvPr id="8" name="图片 7"/>
          <p:cNvPicPr>
            <a:picLocks noChangeAspect="1"/>
          </p:cNvPicPr>
          <p:nvPr/>
        </p:nvPicPr>
        <p:blipFill>
          <a:blip r:embed="rId2"/>
          <a:stretch>
            <a:fillRect/>
          </a:stretch>
        </p:blipFill>
        <p:spPr>
          <a:xfrm>
            <a:off x="8157779" y="600456"/>
            <a:ext cx="3653221" cy="20909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 name="AutoShape 3"/>
          <p:cNvSpPr/>
          <p:nvPr/>
        </p:nvSpPr>
        <p:spPr>
          <a:xfrm>
            <a:off x="762000" y="304800"/>
            <a:ext cx="10668000" cy="762000"/>
          </a:xfrm>
          <a:prstGeom prst="rect">
            <a:avLst/>
          </a:prstGeom>
          <a:noFill/>
          <a:ln w="12700" cap="flat" cmpd="sng">
            <a:noFill/>
            <a:prstDash val="solid"/>
            <a:round/>
          </a:ln>
        </p:spPr>
        <p:txBody>
          <a:bodyPr vert="horz" wrap="square" lIns="0" tIns="0" rIns="0" bIns="0" rtlCol="0" anchor="ctr" anchorCtr="0"/>
          <a:lstStyle/>
          <a:p>
            <a:pPr marL="0" marR="0" lvl="0" indent="0" algn="l"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en-US" sz="3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Noto Serif SC"/>
                <a:sym typeface="Noto Serif SC"/>
              </a:rPr>
              <a:t>0</a:t>
            </a:r>
            <a:r>
              <a:rPr lang="en-US" sz="3200" b="1" dirty="0">
                <a:latin typeface="微软雅黑" panose="020B0503020204020204" pitchFamily="34" charset="-122"/>
                <a:ea typeface="微软雅黑" panose="020B0503020204020204" pitchFamily="34" charset="-122"/>
                <a:cs typeface="Noto Serif SC"/>
                <a:sym typeface="Noto Serif SC"/>
              </a:rPr>
              <a:t>1</a:t>
            </a:r>
            <a:r>
              <a:rPr kumimoji="0" lang="en-US" sz="3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Noto Serif SC"/>
                <a:sym typeface="Noto Serif SC"/>
              </a:rPr>
              <a:t> </a:t>
            </a:r>
            <a:r>
              <a:rPr kumimoji="0" lang="zh-CN" altLang="en-US" sz="3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Noto Serif SC"/>
                <a:sym typeface="Noto Serif SC"/>
              </a:rPr>
              <a:t>基本信息</a:t>
            </a:r>
            <a:endParaRPr kumimoji="0" lang="en-US" sz="11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p:txBody>
      </p:sp>
      <p:sp>
        <p:nvSpPr>
          <p:cNvPr id="4" name="AutoShape 4"/>
          <p:cNvSpPr/>
          <p:nvPr/>
        </p:nvSpPr>
        <p:spPr>
          <a:xfrm>
            <a:off x="762000" y="1229360"/>
            <a:ext cx="3572256" cy="4842256"/>
          </a:xfrm>
          <a:prstGeom prst="roundRect">
            <a:avLst>
              <a:gd name="adj" fmla="val 3529"/>
            </a:avLst>
          </a:prstGeom>
          <a:solidFill>
            <a:srgbClr val="FFFFFF">
              <a:alpha val="95000"/>
            </a:srgbClr>
          </a:solidFill>
          <a:ln w="25400" cap="flat" cmpd="sng">
            <a:solidFill>
              <a:srgbClr val="F48FB1">
                <a:alpha val="100000"/>
              </a:srgbClr>
            </a:solidFill>
            <a:prstDash val="solid"/>
            <a:round/>
          </a:ln>
          <a:effectLst>
            <a:outerShdw blurRad="444500" dist="190500" dir="2700000" algn="tl" rotWithShape="0">
              <a:srgbClr val="000000">
                <a:alpha val="25000"/>
              </a:srgbClr>
            </a:outerShdw>
          </a:effectLst>
        </p:spPr>
        <p:txBody>
          <a:bodyPr vert="horz"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p:txBody>
      </p:sp>
      <p:sp>
        <p:nvSpPr>
          <p:cNvPr id="5" name="AutoShape 7"/>
          <p:cNvSpPr/>
          <p:nvPr/>
        </p:nvSpPr>
        <p:spPr>
          <a:xfrm>
            <a:off x="996696" y="2582799"/>
            <a:ext cx="3105912" cy="3300984"/>
          </a:xfrm>
          <a:prstGeom prst="rect">
            <a:avLst/>
          </a:prstGeom>
          <a:noFill/>
          <a:ln w="12700" cap="flat" cmpd="sng">
            <a:noFill/>
            <a:prstDash val="solid"/>
            <a:round/>
          </a:ln>
        </p:spPr>
        <p:txBody>
          <a:bodyPr vert="horz" wrap="square" lIns="0" tIns="0" rIns="0" bIns="0" rtlCol="0" anchor="ctr" anchorCtr="0"/>
          <a:lstStyle/>
          <a:p>
            <a:pPr marL="0" marR="0" lvl="0" indent="0" algn="l"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en-US" altLang="zh-CN" sz="1600" b="1" i="0" u="none" strike="noStrike" kern="0" cap="none" spc="0" normalizeH="0" baseline="0" noProof="0" dirty="0">
                <a:ln>
                  <a:noFill/>
                </a:ln>
                <a:solidFill>
                  <a:srgbClr val="EC407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 </a:t>
            </a:r>
            <a:r>
              <a:rPr kumimoji="0" lang="zh-CN" altLang="en-US" sz="1600" b="1" i="0" u="none" strike="noStrike" kern="0" cap="none" spc="0" normalizeH="0" baseline="0" noProof="0" dirty="0">
                <a:ln>
                  <a:noFill/>
                </a:ln>
                <a:solidFill>
                  <a:srgbClr val="EC407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与参照药品及已上市的同类药品相比的优势和不足</a:t>
            </a:r>
            <a:endParaRPr kumimoji="0" lang="en-US" altLang="zh-CN" sz="1100" b="0" i="0" u="none" strike="noStrike" kern="0" cap="none" spc="0" normalizeH="0" baseline="0" noProof="0" dirty="0">
              <a:ln>
                <a:noFill/>
              </a:ln>
              <a:solidFill>
                <a:srgbClr val="EC407A"/>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a:p>
            <a:pPr marL="285750" marR="0" lvl="0" indent="-285750" algn="l" defTabSz="914400" rtl="0" eaLnBrk="1" fontAlgn="auto" latinLnBrk="0" hangingPunct="1">
              <a:lnSpc>
                <a:spcPct val="120000"/>
              </a:lnSpc>
              <a:spcBef>
                <a:spcPts val="800"/>
              </a:spcBef>
              <a:spcAft>
                <a:spcPts val="0"/>
              </a:spcAft>
              <a:buClr>
                <a:srgbClr val="000000"/>
              </a:buClr>
              <a:buSzTx/>
              <a:buFont typeface="Arial" panose="020B0604020202020204" pitchFamily="34" charset="0"/>
              <a:buChar char="•"/>
              <a:defRPr/>
            </a:pPr>
            <a:r>
              <a:rPr kumimoji="0" lang="zh-CN" altLang="en-US" sz="13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rPr>
              <a:t>优势：</a:t>
            </a:r>
            <a:r>
              <a:rPr kumimoji="0" lang="zh-CN" altLang="en-US" sz="13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rPr>
              <a:t>易黄汤颗粒具有固肾止带，清热祛湿之功效，精准针对慢性、迁延性、复发性妇科炎症的“脾肾两虚为本，湿热下注为标”核心</a:t>
            </a:r>
            <a:r>
              <a:rPr lang="zh-CN" altLang="en-US" sz="1300" dirty="0">
                <a:latin typeface="微软雅黑" panose="020B0503020204020204" pitchFamily="34" charset="-122"/>
                <a:ea typeface="微软雅黑" panose="020B0503020204020204" pitchFamily="34" charset="-122"/>
              </a:rPr>
              <a:t>病机</a:t>
            </a:r>
            <a:r>
              <a:rPr kumimoji="0" lang="zh-CN" altLang="en-US" sz="13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rPr>
              <a:t>，标本同治，为</a:t>
            </a:r>
            <a:r>
              <a:rPr lang="zh-CN" altLang="en-US" sz="1300" dirty="0">
                <a:latin typeface="微软雅黑" panose="020B0503020204020204" pitchFamily="34" charset="-122"/>
                <a:ea typeface="微软雅黑" panose="020B0503020204020204" pitchFamily="34" charset="-122"/>
              </a:rPr>
              <a:t>目前</a:t>
            </a:r>
            <a:r>
              <a:rPr kumimoji="0" lang="zh-CN" altLang="en-US" sz="13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rPr>
              <a:t>治疗肾虚湿热带下证唯一</a:t>
            </a:r>
            <a:r>
              <a:rPr kumimoji="0" lang="en-US" altLang="zh-CN" sz="13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rPr>
              <a:t>3.1</a:t>
            </a:r>
            <a:r>
              <a:rPr kumimoji="0" lang="zh-CN" altLang="en-US" sz="13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rPr>
              <a:t>类经典</a:t>
            </a:r>
            <a:r>
              <a:rPr lang="zh-CN" altLang="en-US" sz="1300" dirty="0">
                <a:latin typeface="微软雅黑" panose="020B0503020204020204" pitchFamily="34" charset="-122"/>
                <a:ea typeface="微软雅黑" panose="020B0503020204020204" pitchFamily="34" charset="-122"/>
              </a:rPr>
              <a:t>名方</a:t>
            </a:r>
            <a:r>
              <a:rPr kumimoji="0" lang="zh-CN" altLang="en-US" sz="13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rPr>
              <a:t>制剂。而参照药品及同类药品多偏重单纯清热、祛湿、化瘀</a:t>
            </a:r>
            <a:r>
              <a:rPr lang="zh-CN" altLang="en-US" sz="1300" dirty="0">
                <a:latin typeface="微软雅黑" panose="020B0503020204020204" pitchFamily="34" charset="-122"/>
                <a:ea typeface="微软雅黑" panose="020B0503020204020204" pitchFamily="34" charset="-122"/>
              </a:rPr>
              <a:t>。</a:t>
            </a:r>
            <a:endParaRPr kumimoji="0" lang="en-US" altLang="zh-CN" sz="13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a:p>
            <a:pPr marL="285750" marR="0" lvl="0" indent="-285750" algn="l" defTabSz="914400" rtl="0" eaLnBrk="1" fontAlgn="auto" latinLnBrk="0" hangingPunct="1">
              <a:lnSpc>
                <a:spcPct val="120000"/>
              </a:lnSpc>
              <a:spcBef>
                <a:spcPts val="800"/>
              </a:spcBef>
              <a:spcAft>
                <a:spcPts val="0"/>
              </a:spcAft>
              <a:buClr>
                <a:srgbClr val="000000"/>
              </a:buClr>
              <a:buSzTx/>
              <a:buFont typeface="Arial" panose="020B0604020202020204" pitchFamily="34" charset="0"/>
              <a:buChar char="•"/>
              <a:defRPr/>
            </a:pPr>
            <a:r>
              <a:rPr kumimoji="0" lang="zh-CN" altLang="en-US" sz="13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rPr>
              <a:t>不足：</a:t>
            </a:r>
            <a:r>
              <a:rPr kumimoji="0" lang="zh-CN" altLang="en-US" sz="130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rPr>
              <a:t>本品</a:t>
            </a:r>
            <a:r>
              <a:rPr lang="zh-CN" altLang="en-US" sz="1300" dirty="0">
                <a:latin typeface="微软雅黑" panose="020B0503020204020204" pitchFamily="34" charset="-122"/>
                <a:ea typeface="微软雅黑" panose="020B0503020204020204" pitchFamily="34" charset="-122"/>
              </a:rPr>
              <a:t>上市时间较短</a:t>
            </a:r>
            <a:r>
              <a:rPr kumimoji="0" lang="zh-CN" altLang="en-US" sz="13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rPr>
              <a:t>，不良反应等临床监测数据需要在上市后的临床应用中不断收集与完善。</a:t>
            </a:r>
            <a:endParaRPr kumimoji="0" lang="zh-CN" altLang="en-US" sz="13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p:txBody>
      </p:sp>
      <p:sp>
        <p:nvSpPr>
          <p:cNvPr id="19" name="AutoShape 12"/>
          <p:cNvSpPr/>
          <p:nvPr/>
        </p:nvSpPr>
        <p:spPr>
          <a:xfrm>
            <a:off x="4700016" y="1229360"/>
            <a:ext cx="6729984" cy="4842256"/>
          </a:xfrm>
          <a:prstGeom prst="roundRect">
            <a:avLst>
              <a:gd name="adj" fmla="val 10909"/>
            </a:avLst>
          </a:prstGeom>
          <a:solidFill>
            <a:srgbClr val="FFEBF0">
              <a:alpha val="98000"/>
            </a:srgbClr>
          </a:solidFill>
          <a:ln w="12700" cap="flat" cmpd="sng">
            <a:solidFill>
              <a:srgbClr val="EC407A">
                <a:alpha val="100000"/>
              </a:srgbClr>
            </a:solidFill>
            <a:prstDash val="solid"/>
            <a:round/>
          </a:ln>
        </p:spPr>
        <p:txBody>
          <a:bodyPr vert="horz" wrap="square" lIns="0" tIns="0" rIns="0" bIns="0" rtlCol="0" anchor="ctr" anchorCtr="0"/>
          <a:lstStyle/>
          <a:p>
            <a:pPr marL="0" marR="0" lvl="0" indent="0" algn="ctr" defTabSz="914400" rtl="0" eaLnBrk="1" fontAlgn="auto" latinLnBrk="0" hangingPunct="1">
              <a:lnSpc>
                <a:spcPct val="12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p:txBody>
      </p:sp>
      <p:sp>
        <p:nvSpPr>
          <p:cNvPr id="20" name="AutoShape 13"/>
          <p:cNvSpPr/>
          <p:nvPr/>
        </p:nvSpPr>
        <p:spPr>
          <a:xfrm>
            <a:off x="4928616" y="1422908"/>
            <a:ext cx="6300216" cy="1167574"/>
          </a:xfrm>
          <a:prstGeom prst="rect">
            <a:avLst/>
          </a:prstGeom>
          <a:noFill/>
          <a:ln w="12700" cap="flat" cmpd="sng">
            <a:noFill/>
            <a:prstDash val="solid"/>
            <a:round/>
          </a:ln>
        </p:spPr>
        <p:txBody>
          <a:bodyPr vert="horz" wrap="square" lIns="0" tIns="0" rIns="0" bIns="0" rtlCol="0" anchor="ctr" anchorCtr="0"/>
          <a:lstStyle/>
          <a:p>
            <a:pPr marL="0" marR="0" lvl="0" indent="0" algn="l" defTabSz="914400" rtl="0" eaLnBrk="1" fontAlgn="auto" latinLnBrk="0" hangingPunct="1">
              <a:lnSpc>
                <a:spcPct val="120000"/>
              </a:lnSpc>
              <a:spcBef>
                <a:spcPts val="0"/>
              </a:spcBef>
              <a:spcAft>
                <a:spcPts val="0"/>
              </a:spcAft>
              <a:buClr>
                <a:srgbClr val="000000"/>
              </a:buClr>
              <a:buSzTx/>
              <a:buFont typeface="Arial" panose="020B0604020202020204"/>
              <a:buNone/>
              <a:defRPr/>
            </a:pPr>
            <a:r>
              <a:rPr kumimoji="0" lang="en-US" altLang="zh-CN" sz="1600" b="1" i="0" u="none" strike="noStrike" kern="0" cap="none" spc="0" normalizeH="0" baseline="0" noProof="0" dirty="0">
                <a:ln>
                  <a:noFill/>
                </a:ln>
                <a:solidFill>
                  <a:srgbClr val="EC407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 </a:t>
            </a:r>
            <a:r>
              <a:rPr kumimoji="0" lang="zh-CN" altLang="en-US" sz="1600" b="1" i="0" u="none" strike="noStrike" kern="0" cap="none" spc="0" normalizeH="0" baseline="0" noProof="0" dirty="0">
                <a:ln>
                  <a:noFill/>
                </a:ln>
                <a:solidFill>
                  <a:srgbClr val="EC407A"/>
                </a:solidFill>
                <a:effectLst/>
                <a:uLnTx/>
                <a:uFillTx/>
                <a:latin typeface="微软雅黑" panose="020B0503020204020204" pitchFamily="34" charset="-122"/>
                <a:ea typeface="微软雅黑" panose="020B0503020204020204" pitchFamily="34" charset="-122"/>
                <a:cs typeface="Arial" panose="020B0604020202020204"/>
                <a:sym typeface="Noto Serif SC"/>
              </a:rPr>
              <a:t>所治疗疾病基本情况</a:t>
            </a:r>
            <a:endParaRPr kumimoji="0" lang="en-US" altLang="zh-CN" sz="1600" b="1" i="0" u="none" strike="noStrike" kern="0" cap="none" spc="0" normalizeH="0" baseline="0" noProof="0" dirty="0">
              <a:ln>
                <a:noFill/>
              </a:ln>
              <a:solidFill>
                <a:srgbClr val="EC407A"/>
              </a:solidFill>
              <a:effectLst/>
              <a:uLnTx/>
              <a:uFillTx/>
              <a:latin typeface="微软雅黑" panose="020B0503020204020204" pitchFamily="34" charset="-122"/>
              <a:ea typeface="微软雅黑" panose="020B0503020204020204" pitchFamily="34" charset="-122"/>
              <a:cs typeface="Arial" panose="020B0604020202020204"/>
              <a:sym typeface="Noto Serif SC"/>
            </a:endParaRPr>
          </a:p>
          <a:p>
            <a:pPr marL="285750" marR="0" lvl="0" indent="-28575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defRPr/>
            </a:pPr>
            <a:r>
              <a:rPr kumimoji="0" lang="zh-CN" altLang="en-US" sz="1300" b="0" i="0" u="none" strike="noStrike" kern="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Noto Serif SC"/>
                <a:sym typeface="Noto Serif SC"/>
              </a:rPr>
              <a:t>中医肾虚湿热带下证，主要对应西医阴道炎、宫颈炎、盆腔炎、带下异常等妇科常见炎症，以白带量、色、质、气味异常为核心表现，是女性高发病、复发性妇科病症，以肾气亏虚为内在基础，湿热下注为外在病邪，高发于育龄及围绝经期女性。</a:t>
            </a:r>
            <a:endParaRPr kumimoji="0" lang="en-US" altLang="zh-CN" sz="1300" b="0" i="0" u="none" strike="noStrike" kern="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Noto Serif SC"/>
              <a:sym typeface="Noto Serif SC"/>
            </a:endParaRPr>
          </a:p>
        </p:txBody>
      </p:sp>
      <p:sp>
        <p:nvSpPr>
          <p:cNvPr id="21" name="AutoShape 8"/>
          <p:cNvSpPr/>
          <p:nvPr/>
        </p:nvSpPr>
        <p:spPr>
          <a:xfrm>
            <a:off x="996696" y="1463040"/>
            <a:ext cx="3105912" cy="950976"/>
          </a:xfrm>
          <a:prstGeom prst="rect">
            <a:avLst/>
          </a:prstGeom>
          <a:noFill/>
          <a:ln w="12700" cap="flat" cmpd="sng">
            <a:noFill/>
            <a:prstDash val="solid"/>
            <a:round/>
          </a:ln>
        </p:spPr>
        <p:txBody>
          <a:bodyPr vert="horz" wrap="square" lIns="0" tIns="0" rIns="0" bIns="0" rtlCol="0" anchor="ctr" anchorCtr="0"/>
          <a:lstStyle/>
          <a:p>
            <a:pPr marL="0" marR="0" lvl="0" indent="0" algn="l"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en-US" sz="1600" b="1" i="0" u="none" strike="noStrike" kern="0" cap="none" spc="0" normalizeH="0" baseline="0" noProof="0" dirty="0">
                <a:ln>
                  <a:noFill/>
                </a:ln>
                <a:solidFill>
                  <a:srgbClr val="EC407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 </a:t>
            </a:r>
            <a:r>
              <a:rPr kumimoji="0" lang="zh-CN" altLang="en-US" sz="1600" b="1" i="0" u="none" strike="noStrike" kern="0" cap="none" spc="0" normalizeH="0" baseline="0" noProof="0" dirty="0">
                <a:ln>
                  <a:noFill/>
                </a:ln>
                <a:solidFill>
                  <a:srgbClr val="EC407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参照药品建议</a:t>
            </a:r>
            <a:endParaRPr kumimoji="0" lang="en-US" sz="1100" b="0" i="0" u="none" strike="noStrike" kern="0" cap="none" spc="0" normalizeH="0" baseline="0" noProof="0" dirty="0">
              <a:ln>
                <a:noFill/>
              </a:ln>
              <a:solidFill>
                <a:srgbClr val="EC407A"/>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a:p>
            <a:pPr marL="285750" marR="0" lvl="0" indent="-285750" algn="l" defTabSz="914400" rtl="0" eaLnBrk="1" fontAlgn="auto" latinLnBrk="0" hangingPunct="1">
              <a:lnSpc>
                <a:spcPct val="117000"/>
              </a:lnSpc>
              <a:spcBef>
                <a:spcPts val="800"/>
              </a:spcBef>
              <a:spcAft>
                <a:spcPts val="0"/>
              </a:spcAft>
              <a:buClr>
                <a:srgbClr val="000000"/>
              </a:buClr>
              <a:buSzTx/>
              <a:buFont typeface="Arial" panose="020B0604020202020204" pitchFamily="34" charset="0"/>
              <a:buChar char="•"/>
              <a:defRPr/>
            </a:pPr>
            <a:r>
              <a:rPr kumimoji="0" lang="zh-CN" altLang="en-US" sz="1400" b="0" i="0" u="none" strike="noStrike" kern="0" cap="none" spc="0" normalizeH="0" baseline="0" noProof="0" dirty="0">
                <a:ln>
                  <a:noFill/>
                </a:ln>
                <a:solidFill>
                  <a:srgbClr val="525252"/>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妇科千金胶囊 </a:t>
            </a:r>
            <a:endParaRPr kumimoji="0" lang="en-US" sz="1400" b="0" i="0" u="none" strike="noStrike" kern="0" cap="none" spc="0" normalizeH="0" baseline="0" noProof="0" dirty="0">
              <a:ln>
                <a:noFill/>
              </a:ln>
              <a:solidFill>
                <a:srgbClr val="525252"/>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p:txBody>
      </p:sp>
      <p:sp>
        <p:nvSpPr>
          <p:cNvPr id="22" name="AutoShape 13"/>
          <p:cNvSpPr/>
          <p:nvPr/>
        </p:nvSpPr>
        <p:spPr>
          <a:xfrm>
            <a:off x="4928616" y="4536566"/>
            <a:ext cx="6300216" cy="1324737"/>
          </a:xfrm>
          <a:prstGeom prst="rect">
            <a:avLst/>
          </a:prstGeom>
          <a:noFill/>
          <a:ln w="12700" cap="flat" cmpd="sng">
            <a:noFill/>
            <a:prstDash val="solid"/>
            <a:round/>
          </a:ln>
        </p:spPr>
        <p:txBody>
          <a:bodyPr vert="horz" wrap="square" lIns="0" tIns="0" rIns="0" bIns="0" rtlCol="0" anchor="ctr" anchorCtr="0"/>
          <a:lstStyle/>
          <a:p>
            <a:pPr marL="0" marR="0" lvl="0" indent="0" algn="l" defTabSz="914400" rtl="0" eaLnBrk="1" fontAlgn="auto" latinLnBrk="0" hangingPunct="1">
              <a:lnSpc>
                <a:spcPct val="120000"/>
              </a:lnSpc>
              <a:spcBef>
                <a:spcPts val="0"/>
              </a:spcBef>
              <a:spcAft>
                <a:spcPts val="0"/>
              </a:spcAft>
              <a:buClr>
                <a:srgbClr val="000000"/>
              </a:buClr>
              <a:buSzTx/>
              <a:buFont typeface="Arial" panose="020B0604020202020204"/>
              <a:buNone/>
              <a:defRPr/>
            </a:pPr>
            <a:r>
              <a:rPr kumimoji="0" lang="en-US" altLang="zh-CN" sz="1600" b="1" i="0" u="none" strike="noStrike" kern="0" cap="none" spc="0" normalizeH="0" baseline="0" noProof="0" dirty="0">
                <a:ln>
                  <a:noFill/>
                </a:ln>
                <a:solidFill>
                  <a:srgbClr val="EC407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 </a:t>
            </a:r>
            <a:r>
              <a:rPr kumimoji="0" lang="zh-CN" altLang="en-US" sz="1600" b="1" i="0" u="none" strike="noStrike" kern="0" cap="none" spc="0" normalizeH="0" baseline="0" noProof="0" dirty="0">
                <a:ln>
                  <a:noFill/>
                </a:ln>
                <a:solidFill>
                  <a:srgbClr val="EC407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弥补未满足的治疗需求情况</a:t>
            </a:r>
            <a:endParaRPr kumimoji="0" lang="en-US" altLang="zh-CN" sz="1600" b="1" i="0" u="none" strike="noStrike" kern="0" cap="none" spc="0" normalizeH="0" baseline="0" noProof="0" dirty="0">
              <a:ln>
                <a:noFill/>
              </a:ln>
              <a:solidFill>
                <a:srgbClr val="EC407A"/>
              </a:solidFill>
              <a:effectLst/>
              <a:uLnTx/>
              <a:uFillTx/>
              <a:latin typeface="微软雅黑" panose="020B0503020204020204" pitchFamily="34" charset="-122"/>
              <a:ea typeface="微软雅黑" panose="020B0503020204020204" pitchFamily="34" charset="-122"/>
              <a:cs typeface="Arial" panose="020B0604020202020204"/>
              <a:sym typeface="Noto Serif SC"/>
            </a:endParaRPr>
          </a:p>
          <a:p>
            <a:pPr marL="285750" marR="0" lvl="0" indent="-28575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defRPr/>
            </a:pPr>
            <a:r>
              <a:rPr kumimoji="0" lang="zh-CN" altLang="en-US" sz="1300" b="0" i="0" u="none" strike="noStrike" kern="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Noto Serif SC"/>
                <a:sym typeface="Noto Serif SC"/>
              </a:rPr>
              <a:t>该病门诊量大、迁延反复，标本同治是临床核心治疗原则，现有中成药多偏重单纯清热、祛湿、化瘀，兼顾固肾治本、清热祛湿的专用药物较少，针对肾虚湿热虚实夹杂证型的用药存在明显缺口，难以满足反复发病、体虚患者的长效调理需求。而易黄汤颗粒的功效与该病症病机、临床需求高度匹配。</a:t>
            </a:r>
            <a:endParaRPr kumimoji="0" lang="en-US" altLang="zh-CN" sz="1300" b="0" i="0" u="none" strike="noStrike" kern="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Noto Serif SC"/>
              <a:sym typeface="Noto Serif SC"/>
            </a:endParaRPr>
          </a:p>
        </p:txBody>
      </p:sp>
      <p:sp>
        <p:nvSpPr>
          <p:cNvPr id="23" name="AutoShape 13"/>
          <p:cNvSpPr/>
          <p:nvPr/>
        </p:nvSpPr>
        <p:spPr>
          <a:xfrm>
            <a:off x="4928616" y="2606040"/>
            <a:ext cx="6300216" cy="922020"/>
          </a:xfrm>
          <a:prstGeom prst="rect">
            <a:avLst/>
          </a:prstGeom>
          <a:noFill/>
          <a:ln w="12700" cap="flat" cmpd="sng">
            <a:noFill/>
            <a:prstDash val="solid"/>
            <a:round/>
          </a:ln>
        </p:spPr>
        <p:txBody>
          <a:bodyPr vert="horz" wrap="square" lIns="0" tIns="0" rIns="0" bIns="0" rtlCol="0" anchor="ctr" anchorCtr="0"/>
          <a:lstStyle/>
          <a:p>
            <a:pPr marL="0" marR="0" lvl="0" indent="0" algn="l" defTabSz="914400" rtl="0" eaLnBrk="1" fontAlgn="auto" latinLnBrk="0" hangingPunct="1">
              <a:lnSpc>
                <a:spcPct val="120000"/>
              </a:lnSpc>
              <a:spcBef>
                <a:spcPts val="0"/>
              </a:spcBef>
              <a:spcAft>
                <a:spcPts val="0"/>
              </a:spcAft>
              <a:buClr>
                <a:srgbClr val="000000"/>
              </a:buClr>
              <a:buSzTx/>
              <a:buFont typeface="Arial" panose="020B0604020202020204"/>
              <a:buNone/>
              <a:defRPr/>
            </a:pPr>
            <a:r>
              <a:rPr kumimoji="0" lang="en-US" altLang="zh-CN" sz="1600" b="1" i="0" u="none" strike="noStrike" kern="0" cap="none" spc="0" normalizeH="0" baseline="0" noProof="0" dirty="0">
                <a:ln>
                  <a:noFill/>
                </a:ln>
                <a:solidFill>
                  <a:srgbClr val="EC407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 </a:t>
            </a:r>
            <a:r>
              <a:rPr kumimoji="0" lang="zh-CN" altLang="en-US" sz="1600" b="1" i="0" u="none" strike="noStrike" kern="0" cap="none" spc="0" normalizeH="0" baseline="0" noProof="0" dirty="0">
                <a:ln>
                  <a:noFill/>
                </a:ln>
                <a:solidFill>
                  <a:srgbClr val="EC407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大陆地区发病率</a:t>
            </a:r>
            <a:endParaRPr kumimoji="0" lang="en-US" altLang="zh-CN" sz="1600" b="1" i="0" u="none" strike="noStrike" kern="0" cap="none" spc="0" normalizeH="0" baseline="0" noProof="0" dirty="0">
              <a:ln>
                <a:noFill/>
              </a:ln>
              <a:solidFill>
                <a:srgbClr val="EC407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a:p>
            <a:pPr marL="285750" marR="0" lvl="0" indent="-28575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defRPr/>
            </a:pPr>
            <a:r>
              <a:rPr kumimoji="0" lang="zh-CN" altLang="en-US" sz="1300" b="0" i="0" u="none" strike="noStrike" kern="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Noto Serif SC"/>
                <a:sym typeface="Noto Serif SC"/>
              </a:rPr>
              <a:t>流行病学调查</a:t>
            </a:r>
            <a:r>
              <a:rPr lang="zh-CN" altLang="en-US" sz="1300" dirty="0">
                <a:solidFill>
                  <a:srgbClr val="444444"/>
                </a:solidFill>
                <a:latin typeface="微软雅黑" panose="020B0503020204020204" pitchFamily="34" charset="-122"/>
                <a:ea typeface="微软雅黑" panose="020B0503020204020204" pitchFamily="34" charset="-122"/>
                <a:cs typeface="Noto Serif SC"/>
                <a:sym typeface="Noto Serif SC"/>
              </a:rPr>
              <a:t>显示</a:t>
            </a:r>
            <a:r>
              <a:rPr kumimoji="0" lang="zh-CN" altLang="en-US" sz="1300" b="0" i="0" u="none" strike="noStrike" kern="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Noto Serif SC"/>
                <a:sym typeface="Noto Serif SC"/>
              </a:rPr>
              <a:t>，我国已婚育龄妇女带下病患病率为</a:t>
            </a:r>
            <a:r>
              <a:rPr kumimoji="0" lang="en-US" altLang="zh-CN" sz="1300" b="0" i="0" u="none" strike="noStrike" kern="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Noto Serif SC"/>
                <a:sym typeface="Noto Serif SC"/>
              </a:rPr>
              <a:t>30.69%</a:t>
            </a:r>
            <a:r>
              <a:rPr kumimoji="0" lang="en-US" altLang="zh-CN" sz="1300" b="0" i="0" u="none" strike="noStrike" kern="0" cap="none" spc="0" normalizeH="0" baseline="30000" noProof="0" dirty="0">
                <a:ln>
                  <a:noFill/>
                </a:ln>
                <a:solidFill>
                  <a:srgbClr val="444444"/>
                </a:solidFill>
                <a:effectLst/>
                <a:uLnTx/>
                <a:uFillTx/>
                <a:latin typeface="微软雅黑" panose="020B0503020204020204" pitchFamily="34" charset="-122"/>
                <a:ea typeface="微软雅黑" panose="020B0503020204020204" pitchFamily="34" charset="-122"/>
                <a:cs typeface="Noto Serif SC"/>
                <a:sym typeface="Noto Serif SC"/>
              </a:rPr>
              <a:t>[1]</a:t>
            </a:r>
            <a:r>
              <a:rPr kumimoji="0" lang="zh-CN" altLang="en-US" sz="1300" b="0" i="0" u="none" strike="noStrike" kern="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Noto Serif SC"/>
                <a:sym typeface="Noto Serif SC"/>
              </a:rPr>
              <a:t>；肾虚湿热为带下病常见证型，占带下病总病例约</a:t>
            </a:r>
            <a:r>
              <a:rPr kumimoji="0" lang="en-US" altLang="zh-CN" sz="1300" b="0" i="0" u="none" strike="noStrike" kern="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Noto Serif SC"/>
                <a:sym typeface="Noto Serif SC"/>
              </a:rPr>
              <a:t>14%</a:t>
            </a:r>
            <a:r>
              <a:rPr kumimoji="0" lang="en-US" altLang="zh-CN" sz="1300" b="0" i="0" u="none" strike="noStrike" kern="0" cap="none" spc="0" normalizeH="0" baseline="30000" noProof="0" dirty="0">
                <a:ln>
                  <a:noFill/>
                </a:ln>
                <a:solidFill>
                  <a:srgbClr val="444444"/>
                </a:solidFill>
                <a:effectLst/>
                <a:uLnTx/>
                <a:uFillTx/>
                <a:latin typeface="微软雅黑" panose="020B0503020204020204" pitchFamily="34" charset="-122"/>
                <a:ea typeface="微软雅黑" panose="020B0503020204020204" pitchFamily="34" charset="-122"/>
                <a:cs typeface="Noto Serif SC"/>
                <a:sym typeface="Noto Serif SC"/>
              </a:rPr>
              <a:t>[2]</a:t>
            </a:r>
            <a:r>
              <a:rPr kumimoji="0" lang="zh-CN" altLang="en-US" sz="1300" b="0" i="0" u="none" strike="noStrike" kern="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Noto Serif SC"/>
                <a:sym typeface="Noto Serif SC"/>
              </a:rPr>
              <a:t>。</a:t>
            </a:r>
            <a:endParaRPr kumimoji="0" lang="en-US" altLang="zh-CN" sz="1300" b="0" i="0" u="none" strike="noStrike" kern="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Noto Serif SC"/>
              <a:sym typeface="Noto Serif SC"/>
            </a:endParaRPr>
          </a:p>
        </p:txBody>
      </p:sp>
      <p:sp>
        <p:nvSpPr>
          <p:cNvPr id="6" name="AutoShape 13"/>
          <p:cNvSpPr/>
          <p:nvPr/>
        </p:nvSpPr>
        <p:spPr>
          <a:xfrm>
            <a:off x="4928616" y="3533013"/>
            <a:ext cx="6300216" cy="924306"/>
          </a:xfrm>
          <a:prstGeom prst="rect">
            <a:avLst/>
          </a:prstGeom>
          <a:noFill/>
          <a:ln w="12700" cap="flat" cmpd="sng">
            <a:noFill/>
            <a:prstDash val="solid"/>
            <a:round/>
          </a:ln>
        </p:spPr>
        <p:txBody>
          <a:bodyPr vert="horz" wrap="square" lIns="0" tIns="0" rIns="0" bIns="0" rtlCol="0" anchor="ctr" anchorCtr="0"/>
          <a:lstStyle/>
          <a:p>
            <a:pPr marL="0" marR="0" lvl="0" indent="0" algn="l" defTabSz="914400" rtl="0" eaLnBrk="1" fontAlgn="auto" latinLnBrk="0" hangingPunct="1">
              <a:lnSpc>
                <a:spcPct val="120000"/>
              </a:lnSpc>
              <a:spcBef>
                <a:spcPts val="0"/>
              </a:spcBef>
              <a:spcAft>
                <a:spcPts val="0"/>
              </a:spcAft>
              <a:buClr>
                <a:srgbClr val="000000"/>
              </a:buClr>
              <a:buSzTx/>
              <a:buFont typeface="Arial" panose="020B0604020202020204"/>
              <a:buNone/>
              <a:defRPr/>
            </a:pPr>
            <a:r>
              <a:rPr kumimoji="0" lang="en-US" altLang="zh-CN" sz="1600" b="1" i="0" u="none" strike="noStrike" kern="0" cap="none" spc="0" normalizeH="0" baseline="0" noProof="0" dirty="0">
                <a:ln>
                  <a:noFill/>
                </a:ln>
                <a:solidFill>
                  <a:srgbClr val="EC407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 </a:t>
            </a:r>
            <a:r>
              <a:rPr kumimoji="0" lang="zh-CN" altLang="en-US" sz="1600" b="1" i="0" u="none" strike="noStrike" kern="0" cap="none" spc="0" normalizeH="0" baseline="0" noProof="0" dirty="0">
                <a:ln>
                  <a:noFill/>
                </a:ln>
                <a:solidFill>
                  <a:srgbClr val="EC407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年发病患者总数</a:t>
            </a:r>
            <a:endParaRPr kumimoji="0" lang="en-US" altLang="zh-CN" sz="1600" b="1" i="0" u="none" strike="noStrike" kern="0" cap="none" spc="0" normalizeH="0" baseline="0" noProof="0" dirty="0">
              <a:ln>
                <a:noFill/>
              </a:ln>
              <a:solidFill>
                <a:srgbClr val="EC407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a:p>
            <a:pPr marL="285750" lvl="0" indent="-285750">
              <a:lnSpc>
                <a:spcPct val="120000"/>
              </a:lnSpc>
              <a:buFont typeface="Arial" panose="020B0604020202020204" pitchFamily="34" charset="0"/>
              <a:buChar char="•"/>
              <a:defRPr/>
            </a:pPr>
            <a:r>
              <a:rPr lang="zh-CN" altLang="en-US" sz="1300" dirty="0">
                <a:solidFill>
                  <a:srgbClr val="444444"/>
                </a:solidFill>
                <a:latin typeface="微软雅黑" panose="020B0503020204020204" pitchFamily="34" charset="-122"/>
                <a:ea typeface="微软雅黑" panose="020B0503020204020204" pitchFamily="34" charset="-122"/>
                <a:sym typeface="Noto Sans SC" panose="020B0200000000000000" charset="-122"/>
              </a:rPr>
              <a:t>据公开人口数据及患病率</a:t>
            </a:r>
            <a:r>
              <a:rPr kumimoji="0" lang="zh-CN" altLang="en-US" sz="1300" b="0" i="0" u="none" strike="noStrike" kern="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Arial" panose="020B0604020202020204"/>
                <a:sym typeface="Noto Sans SC" panose="020B0200000000000000" charset="-122"/>
              </a:rPr>
              <a:t>测算，国内</a:t>
            </a:r>
            <a:r>
              <a:rPr lang="zh-CN" altLang="en-US" sz="1300" dirty="0">
                <a:solidFill>
                  <a:srgbClr val="444444"/>
                </a:solidFill>
                <a:latin typeface="微软雅黑" panose="020B0503020204020204" pitchFamily="34" charset="-122"/>
                <a:ea typeface="微软雅黑" panose="020B0503020204020204" pitchFamily="34" charset="-122"/>
                <a:cs typeface="Noto Serif SC"/>
                <a:sym typeface="Noto Serif SC"/>
              </a:rPr>
              <a:t>育龄及围绝经期</a:t>
            </a:r>
            <a:r>
              <a:rPr kumimoji="0" lang="zh-CN" altLang="en-US" sz="1300" b="0" i="0" u="none" strike="noStrike" kern="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Arial" panose="020B0604020202020204"/>
                <a:sym typeface="Noto Sans SC" panose="020B0200000000000000" charset="-122"/>
              </a:rPr>
              <a:t>女性带下病年患病规模约</a:t>
            </a:r>
            <a:r>
              <a:rPr kumimoji="0" lang="en-US" altLang="zh-CN" sz="1300" b="0" i="0" u="none" strike="noStrike" kern="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Arial" panose="020B0604020202020204"/>
                <a:sym typeface="Noto Sans SC" panose="020B0200000000000000" charset="-122"/>
              </a:rPr>
              <a:t>1.</a:t>
            </a:r>
            <a:r>
              <a:rPr lang="en-US" altLang="zh-CN" sz="1300" dirty="0">
                <a:solidFill>
                  <a:srgbClr val="444444"/>
                </a:solidFill>
                <a:latin typeface="微软雅黑" panose="020B0503020204020204" pitchFamily="34" charset="-122"/>
                <a:ea typeface="微软雅黑" panose="020B0503020204020204" pitchFamily="34" charset="-122"/>
                <a:sym typeface="Noto Sans SC" panose="020B0200000000000000" charset="-122"/>
              </a:rPr>
              <a:t>3</a:t>
            </a:r>
            <a:r>
              <a:rPr lang="zh-CN" altLang="en-US" sz="1300" dirty="0">
                <a:solidFill>
                  <a:srgbClr val="444444"/>
                </a:solidFill>
                <a:latin typeface="微软雅黑" panose="020B0503020204020204" pitchFamily="34" charset="-122"/>
                <a:ea typeface="微软雅黑" panose="020B0503020204020204" pitchFamily="34" charset="-122"/>
                <a:sym typeface="Noto Sans SC" panose="020B0200000000000000" charset="-122"/>
              </a:rPr>
              <a:t>亿</a:t>
            </a:r>
            <a:r>
              <a:rPr kumimoji="0" lang="en-US" altLang="zh-CN" sz="1300" b="0" i="0" u="none" strike="noStrike" kern="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Arial" panose="020B0604020202020204"/>
                <a:sym typeface="Noto Sans SC" panose="020B0200000000000000" charset="-122"/>
              </a:rPr>
              <a:t>~1.5 </a:t>
            </a:r>
            <a:r>
              <a:rPr kumimoji="0" lang="zh-CN" altLang="en-US" sz="1300" b="0" i="0" u="none" strike="noStrike" kern="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Arial" panose="020B0604020202020204"/>
                <a:sym typeface="Noto Sans SC" panose="020B0200000000000000" charset="-122"/>
              </a:rPr>
              <a:t>亿人；按证型占比测算，肾虚湿热带下证年发病患者约</a:t>
            </a:r>
            <a:r>
              <a:rPr lang="en-US" altLang="zh-CN" sz="1300" dirty="0">
                <a:solidFill>
                  <a:srgbClr val="444444"/>
                </a:solidFill>
                <a:latin typeface="微软雅黑" panose="020B0503020204020204" pitchFamily="34" charset="-122"/>
                <a:ea typeface="微软雅黑" panose="020B0503020204020204" pitchFamily="34" charset="-122"/>
                <a:sym typeface="Noto Sans SC" panose="020B0200000000000000" charset="-122"/>
              </a:rPr>
              <a:t>1800</a:t>
            </a:r>
            <a:r>
              <a:rPr kumimoji="0" lang="zh-CN" altLang="en-US" sz="1300" b="0" i="0" u="none" strike="noStrike" kern="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Arial" panose="020B0604020202020204"/>
                <a:sym typeface="Noto Sans SC" panose="020B0200000000000000" charset="-122"/>
              </a:rPr>
              <a:t>万～</a:t>
            </a:r>
            <a:r>
              <a:rPr lang="en-US" altLang="zh-CN" sz="1300" dirty="0">
                <a:solidFill>
                  <a:srgbClr val="444444"/>
                </a:solidFill>
                <a:latin typeface="微软雅黑" panose="020B0503020204020204" pitchFamily="34" charset="-122"/>
                <a:ea typeface="微软雅黑" panose="020B0503020204020204" pitchFamily="34" charset="-122"/>
                <a:sym typeface="Noto Sans SC" panose="020B0200000000000000" charset="-122"/>
              </a:rPr>
              <a:t>21</a:t>
            </a:r>
            <a:r>
              <a:rPr kumimoji="0" lang="en-US" altLang="zh-CN" sz="1300" b="0" i="0" u="none" strike="noStrike" kern="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Arial" panose="020B0604020202020204"/>
                <a:sym typeface="Noto Sans SC" panose="020B0200000000000000" charset="-122"/>
              </a:rPr>
              <a:t>00</a:t>
            </a:r>
            <a:r>
              <a:rPr kumimoji="0" lang="zh-CN" altLang="en-US" sz="1300" b="0" i="0" u="none" strike="noStrike" kern="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Arial" panose="020B0604020202020204"/>
                <a:sym typeface="Noto Sans SC" panose="020B0200000000000000" charset="-122"/>
              </a:rPr>
              <a:t>万人。</a:t>
            </a:r>
            <a:endParaRPr kumimoji="0" lang="en-US" altLang="zh-CN" sz="1300" b="0" i="0" u="none" strike="noStrike" kern="0" cap="none" spc="0" normalizeH="0" baseline="0" noProof="0" dirty="0">
              <a:ln>
                <a:noFill/>
              </a:ln>
              <a:solidFill>
                <a:srgbClr val="444444"/>
              </a:solidFill>
              <a:effectLst/>
              <a:uLnTx/>
              <a:uFillTx/>
              <a:latin typeface="微软雅黑" panose="020B0503020204020204" pitchFamily="34" charset="-122"/>
              <a:ea typeface="微软雅黑" panose="020B0503020204020204" pitchFamily="34" charset="-122"/>
              <a:cs typeface="Arial" panose="020B0604020202020204"/>
              <a:sym typeface="Noto Serif SC"/>
            </a:endParaRPr>
          </a:p>
        </p:txBody>
      </p:sp>
      <p:sp>
        <p:nvSpPr>
          <p:cNvPr id="7" name="文本框 6"/>
          <p:cNvSpPr txBox="1"/>
          <p:nvPr/>
        </p:nvSpPr>
        <p:spPr>
          <a:xfrm>
            <a:off x="4928616" y="6234176"/>
            <a:ext cx="6501384" cy="505650"/>
          </a:xfrm>
          <a:prstGeom prst="rect">
            <a:avLst/>
          </a:prstGeom>
          <a:noFill/>
        </p:spPr>
        <p:txBody>
          <a:bodyPr wrap="square" rtlCol="0" anchor="ctr">
            <a:noAutofit/>
          </a:bodyPr>
          <a:lstStyle/>
          <a:p>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周媚</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带下病历代文献及方药证治规律研究</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[D].</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广州</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广州中医药大学</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,2012:Ⅰ.</a:t>
            </a:r>
            <a:endPar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卢巧毅</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带下病中医证型分布规律及其相关因素研究</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[D].</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广州</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广州中医药大学</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,2008:12.</a:t>
            </a:r>
            <a:endPar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 name="AutoShape 4"/>
          <p:cNvSpPr/>
          <p:nvPr/>
        </p:nvSpPr>
        <p:spPr>
          <a:xfrm>
            <a:off x="762000" y="1312672"/>
            <a:ext cx="6416040" cy="2399792"/>
          </a:xfrm>
          <a:prstGeom prst="roundRect">
            <a:avLst>
              <a:gd name="adj" fmla="val 5000"/>
            </a:avLst>
          </a:prstGeom>
          <a:solidFill>
            <a:srgbClr val="FFFFFF">
              <a:alpha val="95000"/>
            </a:srgbClr>
          </a:solidFill>
          <a:ln w="12700" cap="flat" cmpd="sng">
            <a:solidFill>
              <a:srgbClr val="F48FB1">
                <a:alpha val="100000"/>
              </a:srgbClr>
            </a:solidFill>
            <a:prstDash val="solid"/>
            <a:round/>
          </a:ln>
          <a:effectLst>
            <a:outerShdw blurRad="444500" dist="190500" dir="2700000" algn="tl" rotWithShape="0">
              <a:srgbClr val="000000">
                <a:alpha val="25000"/>
              </a:srgbClr>
            </a:outerShdw>
          </a:effectLst>
        </p:spPr>
        <p:txBody>
          <a:bodyPr vert="horz" wrap="square" lIns="0" tIns="0" rIns="0" bIns="0" rtlCol="0" anchor="ctr" anchorCtr="0"/>
          <a:lstStyle/>
          <a:p>
            <a:pPr algn="ctr">
              <a:defRPr/>
            </a:pPr>
            <a:endParaRPr>
              <a:latin typeface="微软雅黑" panose="020B0503020204020204" pitchFamily="34" charset="-122"/>
              <a:ea typeface="微软雅黑" panose="020B0503020204020204" pitchFamily="34" charset="-122"/>
            </a:endParaRPr>
          </a:p>
        </p:txBody>
      </p:sp>
      <p:sp>
        <p:nvSpPr>
          <p:cNvPr id="7" name="AutoShape 6"/>
          <p:cNvSpPr/>
          <p:nvPr/>
        </p:nvSpPr>
        <p:spPr>
          <a:xfrm>
            <a:off x="1505598" y="1541272"/>
            <a:ext cx="4191000" cy="444500"/>
          </a:xfrm>
          <a:prstGeom prst="rect">
            <a:avLst/>
          </a:prstGeom>
          <a:noFill/>
          <a:ln w="12700" cap="flat" cmpd="sng">
            <a:noFill/>
            <a:prstDash val="solid"/>
            <a:round/>
          </a:ln>
        </p:spPr>
        <p:txBody>
          <a:bodyPr vert="horz" wrap="square" lIns="0" tIns="0" rIns="0" bIns="0" rtlCol="0" anchor="ctr" anchorCtr="0"/>
          <a:lstStyle/>
          <a:p>
            <a:pPr>
              <a:lnSpc>
                <a:spcPct val="150000"/>
              </a:lnSpc>
              <a:defRPr/>
            </a:pPr>
            <a:r>
              <a:rPr lang="zh-CN" altLang="en-US" sz="2000" b="1" dirty="0">
                <a:solidFill>
                  <a:srgbClr val="EC407A"/>
                </a:solidFill>
                <a:latin typeface="微软雅黑" panose="020B0503020204020204" pitchFamily="34" charset="-122"/>
                <a:ea typeface="微软雅黑" panose="020B0503020204020204" pitchFamily="34" charset="-122"/>
                <a:sym typeface="Noto Sans SC" panose="020B0200000000000000" charset="-122"/>
              </a:rPr>
              <a:t>药品说明书收载的安全性信息</a:t>
            </a:r>
            <a:endParaRPr lang="en-US" altLang="zh-CN" sz="2000" b="1" dirty="0">
              <a:solidFill>
                <a:srgbClr val="EC407A"/>
              </a:solidFill>
              <a:latin typeface="微软雅黑" panose="020B0503020204020204" pitchFamily="34" charset="-122"/>
              <a:ea typeface="微软雅黑" panose="020B0503020204020204" pitchFamily="34" charset="-122"/>
              <a:sym typeface="Noto Sans SC" panose="020B0200000000000000" charset="-122"/>
            </a:endParaRPr>
          </a:p>
        </p:txBody>
      </p:sp>
      <p:sp>
        <p:nvSpPr>
          <p:cNvPr id="8" name="AutoShape 7"/>
          <p:cNvSpPr/>
          <p:nvPr/>
        </p:nvSpPr>
        <p:spPr>
          <a:xfrm>
            <a:off x="1018540" y="2075688"/>
            <a:ext cx="5902960" cy="1453896"/>
          </a:xfrm>
          <a:prstGeom prst="rect">
            <a:avLst/>
          </a:prstGeom>
          <a:noFill/>
          <a:ln w="12700" cap="flat" cmpd="sng">
            <a:noFill/>
            <a:prstDash val="solid"/>
            <a:round/>
          </a:ln>
        </p:spPr>
        <p:txBody>
          <a:bodyPr vert="horz" wrap="square" lIns="0" tIns="0" rIns="0" bIns="0" rtlCol="0" anchor="ctr" anchorCtr="0"/>
          <a:lstStyle/>
          <a:p>
            <a:pPr>
              <a:lnSpc>
                <a:spcPct val="150000"/>
              </a:lnSpc>
              <a:defRPr/>
            </a:pPr>
            <a:r>
              <a:rPr lang="en-US" altLang="zh-CN" sz="1300" b="1"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a:t>
            </a:r>
            <a:r>
              <a:rPr lang="zh-CN" altLang="en-US" sz="1300" b="1"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不良反应</a:t>
            </a:r>
            <a:r>
              <a:rPr lang="en-US" altLang="zh-CN" sz="1300" b="1"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a:t>
            </a:r>
            <a:r>
              <a:rPr lang="zh-CN" altLang="en-US" sz="1300"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尚不明确。</a:t>
            </a:r>
            <a:endParaRPr lang="en-US" altLang="zh-CN" sz="1300"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a:p>
            <a:pPr>
              <a:lnSpc>
                <a:spcPct val="150000"/>
              </a:lnSpc>
              <a:defRPr/>
            </a:pPr>
            <a:r>
              <a:rPr lang="en-US" altLang="zh-CN" sz="1300" b="1"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a:t>
            </a:r>
            <a:r>
              <a:rPr lang="zh-CN" altLang="en-US" sz="1300" b="1"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禁忌</a:t>
            </a:r>
            <a:r>
              <a:rPr lang="en-US" altLang="zh-CN" sz="1300" b="1"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a:t>
            </a:r>
            <a:r>
              <a:rPr lang="en-US" altLang="zh-CN" sz="1300"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1.</a:t>
            </a:r>
            <a:r>
              <a:rPr lang="zh-CN" altLang="en-US" sz="1300"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孕妇、哺乳期妇女禁用。</a:t>
            </a:r>
            <a:r>
              <a:rPr lang="en-US" altLang="zh-CN" sz="1300"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2.</a:t>
            </a:r>
            <a:r>
              <a:rPr lang="zh-CN" altLang="en-US" sz="1300"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曾经对本品所含药物过敏者禁用。</a:t>
            </a:r>
            <a:endParaRPr lang="en-US" altLang="zh-CN" sz="1300"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a:p>
            <a:pPr>
              <a:lnSpc>
                <a:spcPct val="150000"/>
              </a:lnSpc>
              <a:defRPr/>
            </a:pPr>
            <a:r>
              <a:rPr lang="en-US" altLang="zh-CN" sz="1300" b="1"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a:t>
            </a:r>
            <a:r>
              <a:rPr lang="zh-CN" altLang="en-US" sz="1300" b="1"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注意事项</a:t>
            </a:r>
            <a:r>
              <a:rPr lang="en-US" altLang="zh-CN" sz="1300" b="1"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a:t>
            </a:r>
            <a:r>
              <a:rPr lang="en-US" altLang="zh-CN" sz="1300"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1.</a:t>
            </a:r>
            <a:r>
              <a:rPr lang="zh-CN" altLang="en-US" sz="1300"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忌烟酒及生冷、辛辣、油腻食物。</a:t>
            </a:r>
            <a:r>
              <a:rPr lang="en-US" altLang="zh-CN" sz="1300"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2.</a:t>
            </a:r>
            <a:r>
              <a:rPr lang="zh-CN" altLang="en-US" sz="1300"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严格按照功能主治使用本品。</a:t>
            </a:r>
            <a:r>
              <a:rPr lang="en-US" altLang="zh-CN" sz="1300"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3.</a:t>
            </a:r>
            <a:r>
              <a:rPr lang="zh-CN" altLang="en-US" sz="1300"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经期停用。</a:t>
            </a:r>
            <a:r>
              <a:rPr lang="en-US" altLang="zh-CN" sz="1300"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4.</a:t>
            </a:r>
            <a:r>
              <a:rPr lang="zh-CN" altLang="en-US" sz="1300"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过敏体质者慎用。</a:t>
            </a:r>
            <a:endParaRPr lang="en-US" altLang="zh-CN" sz="1300"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p:txBody>
      </p:sp>
      <p:sp>
        <p:nvSpPr>
          <p:cNvPr id="9" name="AutoShape 8"/>
          <p:cNvSpPr/>
          <p:nvPr/>
        </p:nvSpPr>
        <p:spPr>
          <a:xfrm>
            <a:off x="7432040" y="1312672"/>
            <a:ext cx="3997960" cy="2399792"/>
          </a:xfrm>
          <a:prstGeom prst="roundRect">
            <a:avLst>
              <a:gd name="adj" fmla="val 5000"/>
            </a:avLst>
          </a:prstGeom>
          <a:solidFill>
            <a:srgbClr val="FFFFFF">
              <a:alpha val="95000"/>
            </a:srgbClr>
          </a:solidFill>
          <a:ln w="12700" cap="flat" cmpd="sng">
            <a:solidFill>
              <a:srgbClr val="F48FB1">
                <a:alpha val="100000"/>
              </a:srgbClr>
            </a:solidFill>
            <a:prstDash val="solid"/>
            <a:round/>
          </a:ln>
          <a:effectLst>
            <a:outerShdw blurRad="444500" dist="190500" dir="2700000" algn="tl" rotWithShape="0">
              <a:srgbClr val="000000">
                <a:alpha val="25000"/>
              </a:srgbClr>
            </a:outerShdw>
          </a:effectLst>
        </p:spPr>
        <p:txBody>
          <a:bodyPr vert="horz" wrap="square" lIns="0" tIns="0" rIns="0" bIns="0" rtlCol="0" anchor="ctr" anchorCtr="0"/>
          <a:lstStyle/>
          <a:p>
            <a:pPr algn="ctr">
              <a:defRPr/>
            </a:pPr>
            <a:endParaRPr>
              <a:latin typeface="微软雅黑" panose="020B0503020204020204" pitchFamily="34" charset="-122"/>
              <a:ea typeface="微软雅黑" panose="020B0503020204020204" pitchFamily="34" charset="-122"/>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01712" y="1566672"/>
            <a:ext cx="355600" cy="355600"/>
          </a:xfrm>
          <a:prstGeom prst="rect">
            <a:avLst/>
          </a:prstGeom>
        </p:spPr>
      </p:pic>
      <p:sp>
        <p:nvSpPr>
          <p:cNvPr id="11" name="AutoShape 10"/>
          <p:cNvSpPr/>
          <p:nvPr/>
        </p:nvSpPr>
        <p:spPr>
          <a:xfrm>
            <a:off x="8126984" y="1541272"/>
            <a:ext cx="3049016"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2000" b="1" dirty="0">
                <a:solidFill>
                  <a:srgbClr val="EC407A"/>
                </a:solidFill>
                <a:latin typeface="微软雅黑" panose="020B0503020204020204" pitchFamily="34" charset="-122"/>
                <a:ea typeface="微软雅黑" panose="020B0503020204020204" pitchFamily="34" charset="-122"/>
                <a:sym typeface="Noto Sans SC" panose="020B0200000000000000" charset="-122"/>
              </a:rPr>
              <a:t>国内外不良反应发生情况</a:t>
            </a:r>
            <a:endParaRPr lang="en-US" sz="1100" dirty="0">
              <a:latin typeface="微软雅黑" panose="020B0503020204020204" pitchFamily="34" charset="-122"/>
              <a:ea typeface="微软雅黑" panose="020B0503020204020204" pitchFamily="34" charset="-122"/>
            </a:endParaRPr>
          </a:p>
        </p:txBody>
      </p:sp>
      <p:sp>
        <p:nvSpPr>
          <p:cNvPr id="12" name="AutoShape 11"/>
          <p:cNvSpPr/>
          <p:nvPr/>
        </p:nvSpPr>
        <p:spPr>
          <a:xfrm>
            <a:off x="7699248" y="2075688"/>
            <a:ext cx="3392424" cy="1033272"/>
          </a:xfrm>
          <a:prstGeom prst="rect">
            <a:avLst/>
          </a:prstGeom>
          <a:noFill/>
          <a:ln w="12700" cap="flat" cmpd="sng">
            <a:noFill/>
            <a:prstDash val="solid"/>
            <a:round/>
          </a:ln>
        </p:spPr>
        <p:txBody>
          <a:bodyPr vert="horz" wrap="square" lIns="0" tIns="0" rIns="0" bIns="0" rtlCol="0" anchor="ctr" anchorCtr="0"/>
          <a:lstStyle/>
          <a:p>
            <a:pPr marL="342900" indent="-342900" algn="l">
              <a:lnSpc>
                <a:spcPct val="117000"/>
              </a:lnSpc>
              <a:spcBef>
                <a:spcPts val="500"/>
              </a:spcBef>
              <a:buFont typeface="Arial" panose="020B0604020202020204" pitchFamily="34" charset="0"/>
              <a:buChar char="•"/>
              <a:defRPr/>
            </a:pPr>
            <a:r>
              <a:rPr lang="zh-CN" altLang="en-US" sz="1300" i="0" u="none" strike="noStrike" dirty="0">
                <a:solidFill>
                  <a:srgbClr val="333333"/>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易黄汤颗粒于</a:t>
            </a:r>
            <a:r>
              <a:rPr lang="en-US" altLang="zh-CN" sz="1300" i="0" u="none" strike="noStrike" dirty="0">
                <a:solidFill>
                  <a:srgbClr val="333333"/>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2026</a:t>
            </a:r>
            <a:r>
              <a:rPr lang="zh-CN" altLang="en-US" sz="1300" i="0" u="none" strike="noStrike" dirty="0">
                <a:solidFill>
                  <a:srgbClr val="333333"/>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年</a:t>
            </a:r>
            <a:r>
              <a:rPr lang="en-US" altLang="zh-CN" sz="1300" i="0" u="none" strike="noStrike" dirty="0">
                <a:solidFill>
                  <a:srgbClr val="333333"/>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3</a:t>
            </a:r>
            <a:r>
              <a:rPr lang="zh-CN" altLang="en-US" sz="1300" i="0" u="none" strike="noStrike" dirty="0">
                <a:solidFill>
                  <a:srgbClr val="333333"/>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月获批上市，目前在临床上未广泛使用，未监测到任何不良反应发生及相关文献报道。</a:t>
            </a:r>
            <a:endParaRPr lang="en-US" altLang="zh-CN" sz="1300" i="0" u="none" strike="noStrike" dirty="0">
              <a:solidFill>
                <a:srgbClr val="333333"/>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p:txBody>
      </p:sp>
      <p:pic>
        <p:nvPicPr>
          <p:cNvPr id="13" name="图形 12"/>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1016000" y="1665846"/>
            <a:ext cx="319926" cy="319926"/>
          </a:xfrm>
          <a:prstGeom prst="rect">
            <a:avLst/>
          </a:prstGeom>
        </p:spPr>
      </p:pic>
      <p:sp>
        <p:nvSpPr>
          <p:cNvPr id="14" name="AutoShape 12"/>
          <p:cNvSpPr/>
          <p:nvPr/>
        </p:nvSpPr>
        <p:spPr>
          <a:xfrm>
            <a:off x="762000" y="4003548"/>
            <a:ext cx="10668000" cy="2260092"/>
          </a:xfrm>
          <a:prstGeom prst="roundRect">
            <a:avLst>
              <a:gd name="adj" fmla="val 10909"/>
            </a:avLst>
          </a:prstGeom>
          <a:solidFill>
            <a:srgbClr val="FFEBF0">
              <a:alpha val="98000"/>
            </a:srgbClr>
          </a:solidFill>
          <a:ln w="12700" cap="flat" cmpd="sng">
            <a:solidFill>
              <a:srgbClr val="EC407A">
                <a:alpha val="100000"/>
              </a:srgbClr>
            </a:solidFill>
            <a:prstDash val="solid"/>
            <a:round/>
          </a:ln>
        </p:spPr>
        <p:txBody>
          <a:bodyPr vert="horz" wrap="square" lIns="0" tIns="0" rIns="0" bIns="0" rtlCol="0" anchor="ctr" anchorCtr="0"/>
          <a:lstStyle/>
          <a:p>
            <a:pPr algn="ctr">
              <a:defRPr/>
            </a:pPr>
            <a:endParaRPr>
              <a:latin typeface="微软雅黑" panose="020B0503020204020204" pitchFamily="34" charset="-122"/>
              <a:ea typeface="微软雅黑" panose="020B0503020204020204" pitchFamily="34" charset="-122"/>
            </a:endParaRPr>
          </a:p>
        </p:txBody>
      </p:sp>
      <p:sp>
        <p:nvSpPr>
          <p:cNvPr id="15" name="AutoShape 13"/>
          <p:cNvSpPr/>
          <p:nvPr/>
        </p:nvSpPr>
        <p:spPr>
          <a:xfrm>
            <a:off x="1016000" y="4621276"/>
            <a:ext cx="10160000" cy="1515872"/>
          </a:xfrm>
          <a:prstGeom prst="rect">
            <a:avLst/>
          </a:prstGeom>
          <a:noFill/>
          <a:ln w="12700" cap="flat" cmpd="sng">
            <a:noFill/>
            <a:prstDash val="solid"/>
            <a:round/>
          </a:ln>
        </p:spPr>
        <p:txBody>
          <a:bodyPr vert="horz" wrap="square" lIns="0" tIns="0" rIns="0" bIns="0" rtlCol="0" anchor="ctr" anchorCtr="0"/>
          <a:lstStyle/>
          <a:p>
            <a:pPr marL="285750" indent="-285750">
              <a:lnSpc>
                <a:spcPct val="150000"/>
              </a:lnSpc>
              <a:buFont typeface="Arial" panose="020B0604020202020204" pitchFamily="34" charset="0"/>
              <a:buChar char="•"/>
              <a:defRPr/>
            </a:pPr>
            <a:r>
              <a:rPr lang="zh-CN" altLang="en-US" b="1" i="0" u="none" strike="noStrike" dirty="0">
                <a:solidFill>
                  <a:srgbClr val="444444"/>
                </a:solidFill>
                <a:latin typeface="微软雅黑" panose="020B0503020204020204" pitchFamily="34" charset="-122"/>
                <a:ea typeface="微软雅黑" panose="020B0503020204020204" pitchFamily="34" charset="-122"/>
                <a:cs typeface="Noto Serif SC"/>
                <a:sym typeface="Noto Serif SC"/>
              </a:rPr>
              <a:t>优势：</a:t>
            </a:r>
            <a:r>
              <a:rPr lang="zh-CN" altLang="en-US" sz="1300" i="0" u="none" strike="noStrike" dirty="0">
                <a:solidFill>
                  <a:srgbClr val="444444"/>
                </a:solidFill>
                <a:latin typeface="微软雅黑" panose="020B0503020204020204" pitchFamily="34" charset="-122"/>
                <a:ea typeface="微软雅黑" panose="020B0503020204020204" pitchFamily="34" charset="-122"/>
                <a:cs typeface="Noto Serif SC"/>
                <a:sym typeface="Noto Serif SC"/>
              </a:rPr>
              <a:t>处方</a:t>
            </a:r>
            <a:r>
              <a:rPr lang="zh-CN" altLang="en-US" sz="1300" dirty="0">
                <a:solidFill>
                  <a:srgbClr val="444444"/>
                </a:solidFill>
                <a:latin typeface="微软雅黑" panose="020B0503020204020204" pitchFamily="34" charset="-122"/>
                <a:ea typeface="微软雅黑" panose="020B0503020204020204" pitchFamily="34" charset="-122"/>
                <a:cs typeface="Noto Serif SC"/>
                <a:sym typeface="Noto Serif SC"/>
              </a:rPr>
              <a:t>来源于</a:t>
            </a:r>
            <a:r>
              <a:rPr lang="zh-CN" altLang="en-US" sz="1300" b="0" i="0" u="none" strike="noStrike" dirty="0">
                <a:solidFill>
                  <a:srgbClr val="444444"/>
                </a:solidFill>
                <a:latin typeface="微软雅黑" panose="020B0503020204020204" pitchFamily="34" charset="-122"/>
                <a:ea typeface="微软雅黑" panose="020B0503020204020204" pitchFamily="34" charset="-122"/>
                <a:cs typeface="Noto Serif SC"/>
                <a:sym typeface="Noto Serif SC"/>
              </a:rPr>
              <a:t>清 </a:t>
            </a:r>
            <a:r>
              <a:rPr lang="en-US" altLang="zh-CN" sz="1300" b="0" i="0" u="none" strike="noStrike" dirty="0">
                <a:solidFill>
                  <a:srgbClr val="444444"/>
                </a:solidFill>
                <a:latin typeface="微软雅黑" panose="020B0503020204020204" pitchFamily="34" charset="-122"/>
                <a:ea typeface="微软雅黑" panose="020B0503020204020204" pitchFamily="34" charset="-122"/>
                <a:cs typeface="Noto Serif SC"/>
                <a:sym typeface="Noto Serif SC"/>
              </a:rPr>
              <a:t>· </a:t>
            </a:r>
            <a:r>
              <a:rPr lang="zh-CN" altLang="en-US" sz="1300" b="0" i="0" u="none" strike="noStrike" dirty="0">
                <a:solidFill>
                  <a:srgbClr val="444444"/>
                </a:solidFill>
                <a:latin typeface="微软雅黑" panose="020B0503020204020204" pitchFamily="34" charset="-122"/>
                <a:ea typeface="微软雅黑" panose="020B0503020204020204" pitchFamily="34" charset="-122"/>
                <a:cs typeface="Noto Serif SC"/>
                <a:sym typeface="Noto Serif SC"/>
              </a:rPr>
              <a:t>傅山</a:t>
            </a:r>
            <a:r>
              <a:rPr lang="en-US" altLang="zh-CN" sz="1300" b="0" i="0" u="none" strike="noStrike" dirty="0">
                <a:solidFill>
                  <a:srgbClr val="444444"/>
                </a:solidFill>
                <a:latin typeface="微软雅黑" panose="020B0503020204020204" pitchFamily="34" charset="-122"/>
                <a:ea typeface="微软雅黑" panose="020B0503020204020204" pitchFamily="34" charset="-122"/>
                <a:cs typeface="Noto Serif SC"/>
                <a:sym typeface="Noto Serif SC"/>
              </a:rPr>
              <a:t>《</a:t>
            </a:r>
            <a:r>
              <a:rPr lang="zh-CN" altLang="en-US" sz="1300" b="0" i="0" u="none" strike="noStrike" dirty="0">
                <a:solidFill>
                  <a:srgbClr val="444444"/>
                </a:solidFill>
                <a:latin typeface="微软雅黑" panose="020B0503020204020204" pitchFamily="34" charset="-122"/>
                <a:ea typeface="微软雅黑" panose="020B0503020204020204" pitchFamily="34" charset="-122"/>
                <a:cs typeface="Noto Serif SC"/>
                <a:sym typeface="Noto Serif SC"/>
              </a:rPr>
              <a:t>傅青主女科</a:t>
            </a:r>
            <a:r>
              <a:rPr lang="en-US" altLang="zh-CN" sz="1300" b="0" i="0" u="none" strike="noStrike" dirty="0">
                <a:solidFill>
                  <a:srgbClr val="444444"/>
                </a:solidFill>
                <a:latin typeface="微软雅黑" panose="020B0503020204020204" pitchFamily="34" charset="-122"/>
                <a:ea typeface="微软雅黑" panose="020B0503020204020204" pitchFamily="34" charset="-122"/>
                <a:cs typeface="Noto Serif SC"/>
                <a:sym typeface="Noto Serif SC"/>
              </a:rPr>
              <a:t>》</a:t>
            </a:r>
            <a:r>
              <a:rPr lang="zh-CN" altLang="en-US" sz="1300" b="0" i="0" u="none" strike="noStrike" dirty="0">
                <a:solidFill>
                  <a:srgbClr val="444444"/>
                </a:solidFill>
                <a:latin typeface="微软雅黑" panose="020B0503020204020204" pitchFamily="34" charset="-122"/>
                <a:ea typeface="微软雅黑" panose="020B0503020204020204" pitchFamily="34" charset="-122"/>
                <a:cs typeface="Noto Serif SC"/>
                <a:sym typeface="Noto Serif SC"/>
              </a:rPr>
              <a:t>，沿用数百年人用经验，药材药性平和，肝肾刺激性小，</a:t>
            </a:r>
            <a:r>
              <a:rPr lang="zh-CN" altLang="en-US" sz="1300" dirty="0">
                <a:solidFill>
                  <a:srgbClr val="444444"/>
                </a:solidFill>
                <a:latin typeface="微软雅黑" panose="020B0503020204020204" pitchFamily="34" charset="-122"/>
                <a:ea typeface="微软雅黑" panose="020B0503020204020204" pitchFamily="34" charset="-122"/>
                <a:cs typeface="Noto Serif SC"/>
                <a:sym typeface="Noto Serif SC"/>
              </a:rPr>
              <a:t>无</a:t>
            </a:r>
            <a:r>
              <a:rPr lang="zh-CN" altLang="en-US" sz="1300" b="0" i="0" u="none" strike="noStrike" dirty="0">
                <a:solidFill>
                  <a:srgbClr val="444444"/>
                </a:solidFill>
                <a:latin typeface="微软雅黑" panose="020B0503020204020204" pitchFamily="34" charset="-122"/>
                <a:ea typeface="微软雅黑" panose="020B0503020204020204" pitchFamily="34" charset="-122"/>
                <a:cs typeface="Noto Serif SC"/>
                <a:sym typeface="Noto Serif SC"/>
              </a:rPr>
              <a:t>抗生素相关耐药</a:t>
            </a:r>
            <a:r>
              <a:rPr lang="zh-CN" altLang="en-US" sz="1300" dirty="0">
                <a:solidFill>
                  <a:srgbClr val="444444"/>
                </a:solidFill>
                <a:latin typeface="微软雅黑" panose="020B0503020204020204" pitchFamily="34" charset="-122"/>
                <a:ea typeface="微软雅黑" panose="020B0503020204020204" pitchFamily="34" charset="-122"/>
                <a:cs typeface="Noto Serif SC"/>
                <a:sym typeface="Noto Serif SC"/>
              </a:rPr>
              <a:t>与</a:t>
            </a:r>
            <a:r>
              <a:rPr lang="zh-CN" altLang="en-US" sz="1300" b="0" i="0" u="none" strike="noStrike" dirty="0">
                <a:solidFill>
                  <a:srgbClr val="444444"/>
                </a:solidFill>
                <a:latin typeface="微软雅黑" panose="020B0503020204020204" pitchFamily="34" charset="-122"/>
                <a:ea typeface="微软雅黑" panose="020B0503020204020204" pitchFamily="34" charset="-122"/>
                <a:cs typeface="Noto Serif SC"/>
                <a:sym typeface="Noto Serif SC"/>
              </a:rPr>
              <a:t>菌群失调风险。</a:t>
            </a:r>
            <a:endParaRPr lang="zh-CN" altLang="en-US" sz="1300" b="0" i="0" u="none" strike="noStrike" dirty="0">
              <a:solidFill>
                <a:srgbClr val="444444"/>
              </a:solidFill>
              <a:latin typeface="微软雅黑" panose="020B0503020204020204" pitchFamily="34" charset="-122"/>
              <a:ea typeface="微软雅黑" panose="020B0503020204020204" pitchFamily="34" charset="-122"/>
              <a:cs typeface="Noto Serif SC"/>
              <a:sym typeface="Noto Serif SC"/>
            </a:endParaRPr>
          </a:p>
          <a:p>
            <a:pPr marL="285750" indent="-285750">
              <a:lnSpc>
                <a:spcPct val="150000"/>
              </a:lnSpc>
              <a:buFont typeface="Arial" panose="020B0604020202020204" pitchFamily="34" charset="0"/>
              <a:buChar char="•"/>
              <a:defRPr/>
            </a:pPr>
            <a:r>
              <a:rPr lang="zh-CN" altLang="en-US" b="1" i="0" u="none" strike="noStrike" dirty="0">
                <a:solidFill>
                  <a:srgbClr val="444444"/>
                </a:solidFill>
                <a:latin typeface="微软雅黑" panose="020B0503020204020204" pitchFamily="34" charset="-122"/>
                <a:ea typeface="微软雅黑" panose="020B0503020204020204" pitchFamily="34" charset="-122"/>
                <a:cs typeface="Noto Serif SC"/>
                <a:sym typeface="Noto Serif SC"/>
              </a:rPr>
              <a:t>不足：</a:t>
            </a:r>
            <a:r>
              <a:rPr lang="zh-CN" altLang="en-US" sz="1300" b="0" i="0" u="none" strike="noStrike" dirty="0">
                <a:solidFill>
                  <a:srgbClr val="444444"/>
                </a:solidFill>
                <a:latin typeface="微软雅黑" panose="020B0503020204020204" pitchFamily="34" charset="-122"/>
                <a:ea typeface="微软雅黑" panose="020B0503020204020204" pitchFamily="34" charset="-122"/>
                <a:cs typeface="Noto Serif SC"/>
                <a:sym typeface="Noto Serif SC"/>
              </a:rPr>
              <a:t>说明书载明本品不良反应尚不明确，孕妇、哺乳期妇女禁用，过敏体质者慎用。由于产品上市时间较短，暂未形成大样本上市后安全性数据库。已有非临床安全性研究未见明显与本品相关毒性，后续需持续开展上市后不良反应监测。</a:t>
            </a:r>
            <a:endParaRPr lang="en-US" sz="1300" dirty="0">
              <a:latin typeface="微软雅黑" panose="020B0503020204020204" pitchFamily="34" charset="-122"/>
              <a:ea typeface="微软雅黑" panose="020B0503020204020204" pitchFamily="34" charset="-122"/>
            </a:endParaRPr>
          </a:p>
        </p:txBody>
      </p:sp>
      <p:sp>
        <p:nvSpPr>
          <p:cNvPr id="16" name="AutoShape 10"/>
          <p:cNvSpPr/>
          <p:nvPr/>
        </p:nvSpPr>
        <p:spPr>
          <a:xfrm>
            <a:off x="1505598" y="4176776"/>
            <a:ext cx="4191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2000" b="1" dirty="0">
                <a:solidFill>
                  <a:srgbClr val="EC407A"/>
                </a:solidFill>
                <a:latin typeface="微软雅黑" panose="020B0503020204020204" pitchFamily="34" charset="-122"/>
                <a:ea typeface="微软雅黑" panose="020B0503020204020204" pitchFamily="34" charset="-122"/>
                <a:sym typeface="Noto Sans SC" panose="020B0200000000000000" charset="-122"/>
              </a:rPr>
              <a:t>安全性方面的主要优势和不足</a:t>
            </a:r>
            <a:endParaRPr lang="en-US" sz="1100" dirty="0">
              <a:latin typeface="微软雅黑" panose="020B0503020204020204" pitchFamily="34" charset="-122"/>
              <a:ea typeface="微软雅黑" panose="020B0503020204020204" pitchFamily="34" charset="-122"/>
            </a:endParaRPr>
          </a:p>
        </p:txBody>
      </p:sp>
      <p:pic>
        <p:nvPicPr>
          <p:cNvPr id="17" name="图形 16"/>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1016000" y="4255884"/>
            <a:ext cx="319925" cy="319925"/>
          </a:xfrm>
          <a:prstGeom prst="rect">
            <a:avLst/>
          </a:prstGeom>
        </p:spPr>
      </p:pic>
      <p:sp>
        <p:nvSpPr>
          <p:cNvPr id="18" name="AutoShape 3"/>
          <p:cNvSpPr/>
          <p:nvPr/>
        </p:nvSpPr>
        <p:spPr>
          <a:xfrm>
            <a:off x="762000" y="304800"/>
            <a:ext cx="10668000" cy="762000"/>
          </a:xfrm>
          <a:prstGeom prst="rect">
            <a:avLst/>
          </a:prstGeom>
          <a:noFill/>
          <a:ln w="12700" cap="flat" cmpd="sng">
            <a:noFill/>
            <a:prstDash val="solid"/>
            <a:round/>
          </a:ln>
        </p:spPr>
        <p:txBody>
          <a:bodyPr vert="horz" wrap="square" lIns="0" tIns="0" rIns="0" bIns="0" rtlCol="0" anchor="ctr" anchorCtr="0"/>
          <a:lstStyle/>
          <a:p>
            <a:pPr marL="0" marR="0" lvl="0" indent="0" algn="l"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en-US" sz="3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Noto Serif SC"/>
                <a:sym typeface="Noto Serif SC"/>
              </a:rPr>
              <a:t>02 </a:t>
            </a:r>
            <a:r>
              <a:rPr kumimoji="0" lang="zh-CN" altLang="en-US" sz="3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Noto Serif SC"/>
                <a:sym typeface="Noto Serif SC"/>
              </a:rPr>
              <a:t>安全性</a:t>
            </a:r>
            <a:endParaRPr kumimoji="0" lang="en-US" sz="11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 name="AutoShape 4"/>
          <p:cNvSpPr/>
          <p:nvPr/>
        </p:nvSpPr>
        <p:spPr>
          <a:xfrm>
            <a:off x="761999" y="1669288"/>
            <a:ext cx="10667999" cy="1919608"/>
          </a:xfrm>
          <a:prstGeom prst="roundRect">
            <a:avLst>
              <a:gd name="adj" fmla="val 5000"/>
            </a:avLst>
          </a:prstGeom>
          <a:solidFill>
            <a:srgbClr val="FFFFFF">
              <a:alpha val="95000"/>
            </a:srgbClr>
          </a:solidFill>
          <a:ln w="12700" cap="flat" cmpd="sng">
            <a:solidFill>
              <a:srgbClr val="F48FB1">
                <a:alpha val="100000"/>
              </a:srgbClr>
            </a:solidFill>
            <a:prstDash val="solid"/>
            <a:round/>
          </a:ln>
          <a:effectLst>
            <a:outerShdw blurRad="444500" dist="190500" dir="2700000" algn="tl" rotWithShape="0">
              <a:srgbClr val="000000">
                <a:alpha val="25000"/>
              </a:srgbClr>
            </a:outerShdw>
          </a:effectLst>
        </p:spPr>
        <p:txBody>
          <a:bodyPr vert="horz"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Arial" panose="020B0604020202020204"/>
            </a:endParaRPr>
          </a:p>
        </p:txBody>
      </p:sp>
      <p:sp>
        <p:nvSpPr>
          <p:cNvPr id="8" name="AutoShape 7"/>
          <p:cNvSpPr/>
          <p:nvPr/>
        </p:nvSpPr>
        <p:spPr>
          <a:xfrm>
            <a:off x="991108" y="2054860"/>
            <a:ext cx="10201148" cy="1362711"/>
          </a:xfrm>
          <a:prstGeom prst="rect">
            <a:avLst/>
          </a:prstGeom>
          <a:noFill/>
          <a:ln w="12700" cap="flat" cmpd="sng">
            <a:noFill/>
            <a:prstDash val="solid"/>
            <a:round/>
          </a:ln>
        </p:spPr>
        <p:txBody>
          <a:bodyPr vert="horz" wrap="square" lIns="0" tIns="0" rIns="0" bIns="0" rtlCol="0" anchor="ctr" anchorCtr="0"/>
          <a:lstStyle/>
          <a:p>
            <a:pPr marL="285750" indent="-285750">
              <a:lnSpc>
                <a:spcPct val="150000"/>
              </a:lnSpc>
              <a:buFont typeface="Arial" panose="020B0604020202020204" pitchFamily="34" charset="0"/>
              <a:buChar char="•"/>
              <a:defRPr/>
            </a:pPr>
            <a:r>
              <a:rPr lang="en-US" altLang="zh-CN" b="1"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Meta</a:t>
            </a:r>
            <a:r>
              <a:rPr lang="zh-CN" altLang="en-US" b="1"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分析：</a:t>
            </a:r>
            <a:r>
              <a:rPr lang="zh-CN" altLang="en-US" sz="1300"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检索国内有关以易黄汤为基本方治疗女性生殖系统炎症的临床随机对照试验，最终</a:t>
            </a:r>
            <a:r>
              <a:rPr lang="en-US" altLang="zh-CN" sz="1300"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28</a:t>
            </a:r>
            <a:r>
              <a:rPr lang="zh-CN" altLang="en-US" sz="1300"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篇被纳入，总计</a:t>
            </a:r>
            <a:r>
              <a:rPr lang="en-US" altLang="zh-CN" sz="1300"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3478</a:t>
            </a:r>
            <a:r>
              <a:rPr lang="zh-CN" altLang="en-US" sz="1300"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例患者。</a:t>
            </a:r>
            <a:r>
              <a:rPr lang="en-US" altLang="zh-CN" sz="1300"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Meta</a:t>
            </a:r>
            <a:r>
              <a:rPr lang="zh-CN" altLang="en-US" sz="1300"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分析结果显示，</a:t>
            </a:r>
            <a:r>
              <a:rPr lang="zh-CN" altLang="en-US" sz="1300" b="1"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以易黄汤为基本方治疗女性生殖系统炎症的临床总有效率高于常规西药治疗组</a:t>
            </a:r>
            <a:r>
              <a:rPr lang="en-US" altLang="zh-CN" sz="1300" baseline="30000"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[1]</a:t>
            </a:r>
            <a:r>
              <a:rPr lang="zh-CN" altLang="en-US" sz="1300"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a:t>
            </a:r>
            <a:endParaRPr lang="en-US" altLang="zh-CN" sz="1300" baseline="30000"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a:p>
            <a:pPr marL="285750" lvl="0" indent="-285750">
              <a:lnSpc>
                <a:spcPct val="150000"/>
              </a:lnSpc>
              <a:buFont typeface="Arial" panose="020B0604020202020204" pitchFamily="34" charset="0"/>
              <a:buChar char="•"/>
              <a:defRPr/>
            </a:pPr>
            <a:r>
              <a:rPr lang="zh-CN" altLang="en-US" sz="1600" b="1" dirty="0">
                <a:solidFill>
                  <a:srgbClr val="EC407A"/>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与目录内同治疗领域药品相比：</a:t>
            </a:r>
            <a:r>
              <a:rPr lang="zh-CN" altLang="en-US" sz="1300"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易黄汤颗粒固肾止带，清热祛湿，精准针对慢性、迁延性、复发性妇科炎症的“脾肾两虚为本，湿热下注为标”核心病机，标本同治，是</a:t>
            </a:r>
            <a:r>
              <a:rPr lang="zh-CN" altLang="en-US" sz="1300" b="1"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⽬前治疗肾虚湿热带下证的代表药</a:t>
            </a:r>
            <a:r>
              <a:rPr lang="zh-CN" altLang="en-US" sz="1300"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a:t>
            </a:r>
            <a:r>
              <a:rPr lang="zh-CN" altLang="en-US" sz="1300" b="1"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医保目录内尚无针对该证型的用药</a:t>
            </a:r>
            <a:r>
              <a:rPr lang="zh-CN" altLang="en-US" sz="1300"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a:t>
            </a:r>
            <a:endParaRPr lang="en-US" altLang="zh-CN" sz="1300" dirty="0">
              <a:solidFill>
                <a:srgbClr val="525252"/>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p:txBody>
      </p:sp>
      <p:sp>
        <p:nvSpPr>
          <p:cNvPr id="18" name="AutoShape 3"/>
          <p:cNvSpPr/>
          <p:nvPr/>
        </p:nvSpPr>
        <p:spPr>
          <a:xfrm>
            <a:off x="762000" y="304800"/>
            <a:ext cx="10668000" cy="762000"/>
          </a:xfrm>
          <a:prstGeom prst="rect">
            <a:avLst/>
          </a:prstGeom>
          <a:noFill/>
          <a:ln w="12700" cap="flat" cmpd="sng">
            <a:noFill/>
            <a:prstDash val="solid"/>
            <a:round/>
          </a:ln>
        </p:spPr>
        <p:txBody>
          <a:bodyPr vert="horz" wrap="square" lIns="0" tIns="0" rIns="0" bIns="0" rtlCol="0" anchor="ctr" anchorCtr="0"/>
          <a:lstStyle/>
          <a:p>
            <a:pPr marL="0" marR="0" lvl="0" indent="0" algn="l"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en-US" sz="3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Noto Serif SC"/>
                <a:sym typeface="Noto Serif SC"/>
              </a:rPr>
              <a:t>0</a:t>
            </a:r>
            <a:r>
              <a:rPr lang="en-US" sz="3200" b="1" dirty="0">
                <a:latin typeface="微软雅黑" panose="020B0503020204020204" pitchFamily="34" charset="-122"/>
                <a:ea typeface="微软雅黑" panose="020B0503020204020204" pitchFamily="34" charset="-122"/>
                <a:cs typeface="Noto Serif SC"/>
                <a:sym typeface="Noto Serif SC"/>
              </a:rPr>
              <a:t>3</a:t>
            </a:r>
            <a:r>
              <a:rPr kumimoji="0" lang="en-US" sz="3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Noto Serif SC"/>
                <a:sym typeface="Noto Serif SC"/>
              </a:rPr>
              <a:t> </a:t>
            </a:r>
            <a:r>
              <a:rPr lang="zh-CN" altLang="en-US" sz="3200" b="1" dirty="0">
                <a:latin typeface="微软雅黑" panose="020B0503020204020204" pitchFamily="34" charset="-122"/>
                <a:ea typeface="微软雅黑" panose="020B0503020204020204" pitchFamily="34" charset="-122"/>
                <a:cs typeface="Noto Serif SC"/>
                <a:sym typeface="Noto Serif SC"/>
              </a:rPr>
              <a:t>有效</a:t>
            </a:r>
            <a:r>
              <a:rPr kumimoji="0" lang="zh-CN" altLang="en-US" sz="3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Noto Serif SC"/>
                <a:sym typeface="Noto Serif SC"/>
              </a:rPr>
              <a:t>性</a:t>
            </a:r>
            <a:endParaRPr kumimoji="0" lang="en-US" sz="11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Arial" panose="020B0604020202020204"/>
            </a:endParaRPr>
          </a:p>
        </p:txBody>
      </p:sp>
      <p:sp>
        <p:nvSpPr>
          <p:cNvPr id="20" name="圆角矩形 11"/>
          <p:cNvSpPr/>
          <p:nvPr/>
        </p:nvSpPr>
        <p:spPr>
          <a:xfrm>
            <a:off x="991108" y="1319911"/>
            <a:ext cx="4284980" cy="703580"/>
          </a:xfrm>
          <a:prstGeom prst="roundRect">
            <a:avLst/>
          </a:prstGeom>
          <a:solidFill>
            <a:srgbClr val="EC407A"/>
          </a:solidFill>
          <a:ln w="12700">
            <a:solidFill>
              <a:srgbClr val="EC407A"/>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AutoShape 6"/>
          <p:cNvSpPr/>
          <p:nvPr/>
        </p:nvSpPr>
        <p:spPr>
          <a:xfrm>
            <a:off x="1197864" y="1397000"/>
            <a:ext cx="4078224" cy="444500"/>
          </a:xfrm>
          <a:prstGeom prst="rect">
            <a:avLst/>
          </a:prstGeom>
          <a:noFill/>
          <a:ln w="12700" cap="flat" cmpd="sng">
            <a:noFill/>
            <a:prstDash val="solid"/>
            <a:round/>
          </a:ln>
        </p:spPr>
        <p:txBody>
          <a:bodyPr vert="horz" wrap="square" lIns="0" tIns="0" rIns="0" bIns="0" rtlCol="0" anchor="ctr" anchorCtr="0"/>
          <a:lstStyle/>
          <a:p>
            <a:pPr marL="0" marR="0" lvl="0" indent="0" algn="l"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zh-CN" altLang="en-US" sz="1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Noto Sans SC" panose="020B0200000000000000" charset="-122"/>
              </a:rPr>
              <a:t>与对照药品相比疗效方面的优势和不足</a:t>
            </a:r>
            <a:endParaRPr kumimoji="0" lang="zh-CN" altLang="en-US" sz="1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Noto Sans SC" panose="020B0200000000000000" charset="-122"/>
            </a:endParaRPr>
          </a:p>
        </p:txBody>
      </p:sp>
      <p:sp>
        <p:nvSpPr>
          <p:cNvPr id="25" name="AutoShape 4"/>
          <p:cNvSpPr/>
          <p:nvPr/>
        </p:nvSpPr>
        <p:spPr>
          <a:xfrm>
            <a:off x="761999" y="4245166"/>
            <a:ext cx="10667999" cy="1817306"/>
          </a:xfrm>
          <a:prstGeom prst="roundRect">
            <a:avLst>
              <a:gd name="adj" fmla="val 5000"/>
            </a:avLst>
          </a:prstGeom>
          <a:solidFill>
            <a:srgbClr val="FFFFFF">
              <a:alpha val="95000"/>
            </a:srgbClr>
          </a:solidFill>
          <a:ln w="12700" cap="flat" cmpd="sng">
            <a:solidFill>
              <a:srgbClr val="F48FB1">
                <a:alpha val="100000"/>
              </a:srgbClr>
            </a:solidFill>
            <a:prstDash val="solid"/>
            <a:round/>
          </a:ln>
          <a:effectLst>
            <a:outerShdw blurRad="444500" dist="190500" dir="2700000" algn="tl" rotWithShape="0">
              <a:srgbClr val="000000">
                <a:alpha val="25000"/>
              </a:srgbClr>
            </a:outerShdw>
          </a:effectLst>
        </p:spPr>
        <p:txBody>
          <a:bodyPr vert="horz"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Arial" panose="020B0604020202020204"/>
            </a:endParaRPr>
          </a:p>
        </p:txBody>
      </p:sp>
      <p:sp>
        <p:nvSpPr>
          <p:cNvPr id="26" name="AutoShape 7"/>
          <p:cNvSpPr/>
          <p:nvPr/>
        </p:nvSpPr>
        <p:spPr>
          <a:xfrm>
            <a:off x="991108" y="4630738"/>
            <a:ext cx="10201148" cy="1349437"/>
          </a:xfrm>
          <a:prstGeom prst="rect">
            <a:avLst/>
          </a:prstGeom>
          <a:noFill/>
          <a:ln w="12700" cap="flat" cmpd="sng">
            <a:noFill/>
            <a:prstDash val="solid"/>
            <a:round/>
          </a:ln>
        </p:spPr>
        <p:txBody>
          <a:bodyPr vert="horz" wrap="square" lIns="0" tIns="0" rIns="0" bIns="0" rtlCol="0" anchor="ctr" anchorCtr="0"/>
          <a:lstStyle/>
          <a:p>
            <a:pPr marL="342900" marR="0" lvl="0" indent="-342900" algn="l" defTabSz="914400" rtl="0" eaLnBrk="1" fontAlgn="auto" latinLnBrk="0" hangingPunct="1">
              <a:lnSpc>
                <a:spcPct val="150000"/>
              </a:lnSpc>
              <a:spcBef>
                <a:spcPts val="0"/>
              </a:spcBef>
              <a:spcAft>
                <a:spcPts val="0"/>
              </a:spcAft>
              <a:buClr>
                <a:srgbClr val="000000"/>
              </a:buClr>
              <a:buSzTx/>
              <a:buFont typeface="+mj-lt"/>
              <a:buAutoNum type="arabicPeriod"/>
              <a:defRPr/>
            </a:pPr>
            <a:r>
              <a:rPr kumimoji="0" lang="zh-CN" altLang="en-US" sz="1300" b="0" i="0" u="none" strike="noStrike" kern="0" cap="none" spc="0" normalizeH="0" baseline="0" noProof="0" dirty="0">
                <a:ln>
                  <a:noFill/>
                </a:ln>
                <a:solidFill>
                  <a:srgbClr val="525252"/>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易黄汤已被国家中医药管理局列入</a:t>
            </a:r>
            <a:r>
              <a:rPr kumimoji="0" lang="en-US" altLang="zh-CN" sz="1300" b="1" i="0" u="none" strike="noStrike" kern="0" cap="none" spc="0" normalizeH="0" baseline="0" noProof="0" dirty="0">
                <a:ln>
                  <a:noFill/>
                </a:ln>
                <a:solidFill>
                  <a:srgbClr val="525252"/>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a:t>
            </a:r>
            <a:r>
              <a:rPr kumimoji="0" lang="zh-CN" altLang="en-US" sz="1300" b="1" i="0" u="none" strike="noStrike" kern="0" cap="none" spc="0" normalizeH="0" baseline="0" noProof="0" dirty="0">
                <a:ln>
                  <a:noFill/>
                </a:ln>
                <a:solidFill>
                  <a:srgbClr val="525252"/>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古代经典名方目录（第一批）</a:t>
            </a:r>
            <a:r>
              <a:rPr kumimoji="0" lang="en-US" altLang="zh-CN" sz="1300" b="1" i="0" u="none" strike="noStrike" kern="0" cap="none" spc="0" normalizeH="0" baseline="0" noProof="0" dirty="0">
                <a:ln>
                  <a:noFill/>
                </a:ln>
                <a:solidFill>
                  <a:srgbClr val="525252"/>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a:t>
            </a:r>
            <a:r>
              <a:rPr kumimoji="0" lang="zh-CN" altLang="en-US" sz="1300" b="0" i="0" u="none" strike="noStrike" kern="0" cap="none" spc="0" normalizeH="0" baseline="0" noProof="0" dirty="0">
                <a:ln>
                  <a:noFill/>
                </a:ln>
                <a:solidFill>
                  <a:srgbClr val="525252"/>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a:t>
            </a:r>
            <a:r>
              <a:rPr kumimoji="0" lang="en-US" altLang="zh-CN" sz="1300" b="0" i="0" u="none" strike="noStrike" kern="0" cap="none" spc="0" normalizeH="0" baseline="0" noProof="0" dirty="0">
                <a:ln>
                  <a:noFill/>
                </a:ln>
                <a:solidFill>
                  <a:srgbClr val="525252"/>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2018 </a:t>
            </a:r>
            <a:r>
              <a:rPr kumimoji="0" lang="zh-CN" altLang="en-US" sz="1300" b="0" i="0" u="none" strike="noStrike" kern="0" cap="none" spc="0" normalizeH="0" baseline="0" noProof="0" dirty="0">
                <a:ln>
                  <a:noFill/>
                </a:ln>
                <a:solidFill>
                  <a:srgbClr val="525252"/>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年发布），为权威认定的经典妇科方剂，是中医治疗肾虚湿热带下证的代表方。</a:t>
            </a:r>
            <a:endParaRPr kumimoji="0" lang="en-US" altLang="zh-CN" sz="1300" b="0" i="0" u="none" strike="noStrike" kern="0" cap="none" spc="0" normalizeH="0" baseline="0" noProof="0" dirty="0">
              <a:ln>
                <a:noFill/>
              </a:ln>
              <a:solidFill>
                <a:srgbClr val="525252"/>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a:p>
            <a:pPr marL="342900" marR="0" lvl="0" indent="-342900" algn="l" defTabSz="914400" rtl="0" eaLnBrk="1" fontAlgn="auto" latinLnBrk="0" hangingPunct="1">
              <a:lnSpc>
                <a:spcPct val="150000"/>
              </a:lnSpc>
              <a:spcBef>
                <a:spcPts val="0"/>
              </a:spcBef>
              <a:spcAft>
                <a:spcPts val="0"/>
              </a:spcAft>
              <a:buClr>
                <a:srgbClr val="000000"/>
              </a:buClr>
              <a:buSzTx/>
              <a:buFont typeface="+mj-lt"/>
              <a:buAutoNum type="arabicPeriod"/>
              <a:defRPr/>
            </a:pPr>
            <a:r>
              <a:rPr kumimoji="0" lang="zh-CN" altLang="en-US" sz="1300" b="0" i="0" u="none" strike="noStrike" kern="0" cap="none" spc="0" normalizeH="0" baseline="0" noProof="0" dirty="0">
                <a:ln>
                  <a:noFill/>
                </a:ln>
                <a:solidFill>
                  <a:srgbClr val="525252"/>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该方在</a:t>
            </a:r>
            <a:r>
              <a:rPr kumimoji="0" lang="zh-CN" altLang="en-US" sz="1300" b="1" i="0" u="none" strike="noStrike" kern="0" cap="none" spc="0" normalizeH="0" baseline="0" noProof="0" dirty="0">
                <a:ln>
                  <a:noFill/>
                </a:ln>
                <a:solidFill>
                  <a:srgbClr val="525252"/>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中医妇科教材</a:t>
            </a:r>
            <a:r>
              <a:rPr kumimoji="0" lang="en-US" altLang="zh-CN" sz="1300" b="1" i="0" u="none" strike="noStrike" kern="0" cap="none" spc="0" normalizeH="0" baseline="30000" noProof="0" dirty="0">
                <a:ln>
                  <a:noFill/>
                </a:ln>
                <a:solidFill>
                  <a:srgbClr val="525252"/>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[2]</a:t>
            </a:r>
            <a:r>
              <a:rPr kumimoji="0" lang="zh-CN" altLang="en-US" sz="1300" b="1" i="0" u="none" strike="noStrike" kern="0" cap="none" spc="0" normalizeH="0" baseline="0" noProof="0" dirty="0">
                <a:ln>
                  <a:noFill/>
                </a:ln>
                <a:solidFill>
                  <a:srgbClr val="525252"/>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、女科方书、学术期刊</a:t>
            </a:r>
            <a:r>
              <a:rPr kumimoji="0" lang="zh-CN" altLang="en-US" sz="1300" b="0" i="0" u="none" strike="noStrike" kern="0" cap="none" spc="0" normalizeH="0" baseline="0" noProof="0" dirty="0">
                <a:ln>
                  <a:noFill/>
                </a:ln>
                <a:solidFill>
                  <a:srgbClr val="525252"/>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中被作为</a:t>
            </a:r>
            <a:r>
              <a:rPr kumimoji="0" lang="zh-CN" altLang="en-US" sz="1300" b="1" i="0" u="none" strike="noStrike" kern="0" cap="none" spc="0" normalizeH="0" baseline="0" noProof="0" dirty="0">
                <a:ln>
                  <a:noFill/>
                </a:ln>
                <a:solidFill>
                  <a:srgbClr val="525252"/>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肾虚湿热带下证经典辨证用方</a:t>
            </a:r>
            <a:r>
              <a:rPr kumimoji="0" lang="zh-CN" altLang="en-US" sz="1300" b="0" i="0" u="none" strike="noStrike" kern="0" cap="none" spc="0" normalizeH="0" baseline="0" noProof="0" dirty="0">
                <a:ln>
                  <a:noFill/>
                </a:ln>
                <a:solidFill>
                  <a:srgbClr val="525252"/>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收录，临床应用较为广泛，是中医妇科临床常用加减方剂。</a:t>
            </a:r>
            <a:endParaRPr kumimoji="0" lang="en-US" altLang="zh-CN" sz="1300" b="0" i="0" u="none" strike="noStrike" kern="0" cap="none" spc="0" normalizeH="0" baseline="0" noProof="0" dirty="0">
              <a:ln>
                <a:noFill/>
              </a:ln>
              <a:solidFill>
                <a:srgbClr val="525252"/>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p:txBody>
      </p:sp>
      <p:sp>
        <p:nvSpPr>
          <p:cNvPr id="27" name="圆角矩形 11"/>
          <p:cNvSpPr/>
          <p:nvPr/>
        </p:nvSpPr>
        <p:spPr>
          <a:xfrm>
            <a:off x="991108" y="3895789"/>
            <a:ext cx="4284980" cy="703580"/>
          </a:xfrm>
          <a:prstGeom prst="roundRect">
            <a:avLst/>
          </a:prstGeom>
          <a:solidFill>
            <a:srgbClr val="EC407A"/>
          </a:solidFill>
          <a:ln w="12700">
            <a:solidFill>
              <a:srgbClr val="EC407A"/>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AutoShape 6"/>
          <p:cNvSpPr/>
          <p:nvPr/>
        </p:nvSpPr>
        <p:spPr>
          <a:xfrm>
            <a:off x="1197864" y="3972878"/>
            <a:ext cx="4078224" cy="444500"/>
          </a:xfrm>
          <a:prstGeom prst="rect">
            <a:avLst/>
          </a:prstGeom>
          <a:noFill/>
          <a:ln w="12700" cap="flat" cmpd="sng">
            <a:noFill/>
            <a:prstDash val="solid"/>
            <a:round/>
          </a:ln>
        </p:spPr>
        <p:txBody>
          <a:bodyPr vert="horz" wrap="square" lIns="0" tIns="0" rIns="0" bIns="0" rtlCol="0" anchor="ctr" anchorCtr="0"/>
          <a:lstStyle/>
          <a:p>
            <a:pPr marL="0" marR="0" lvl="0" indent="0" algn="l"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zh-CN" altLang="en-US" sz="1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Noto Sans SC" panose="020B0200000000000000" charset="-122"/>
              </a:rPr>
              <a:t>临床指南</a:t>
            </a:r>
            <a:r>
              <a:rPr kumimoji="0" lang="en-US" altLang="zh-CN" sz="1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Noto Sans SC" panose="020B0200000000000000" charset="-122"/>
              </a:rPr>
              <a:t>/</a:t>
            </a:r>
            <a:r>
              <a:rPr kumimoji="0" lang="zh-CN" altLang="en-US" sz="1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Noto Sans SC" panose="020B0200000000000000" charset="-122"/>
              </a:rPr>
              <a:t>诊疗规范推荐情况</a:t>
            </a:r>
            <a:endParaRPr kumimoji="0" lang="zh-CN" altLang="en-US" sz="1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Noto Sans SC" panose="020B0200000000000000" charset="-122"/>
            </a:endParaRPr>
          </a:p>
        </p:txBody>
      </p:sp>
      <p:sp>
        <p:nvSpPr>
          <p:cNvPr id="29" name="文本框 28"/>
          <p:cNvSpPr txBox="1"/>
          <p:nvPr/>
        </p:nvSpPr>
        <p:spPr>
          <a:xfrm>
            <a:off x="854075" y="6178614"/>
            <a:ext cx="9236710" cy="540128"/>
          </a:xfrm>
          <a:prstGeom prst="rect">
            <a:avLst/>
          </a:prstGeom>
          <a:noFill/>
        </p:spPr>
        <p:txBody>
          <a:bodyPr wrap="square" rtlCol="0" anchor="ctr">
            <a:noAutofit/>
          </a:bodyPr>
          <a:lstStyle/>
          <a:p>
            <a:pPr algn="l"/>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王梓炜</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杜彩凤</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易黄汤为基本方治疗女性生殖系统炎症的</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Meta</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分析</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[J].</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中医临床研究</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,2021,13(27):99-102.</a:t>
            </a:r>
            <a:endPar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文乐兮编</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中医妇科方剂选讲（供中医、中西结合专业用）</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[M]. </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北京</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中国中医药出版社</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2012:94. </a:t>
            </a:r>
            <a:endPar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 name="AutoShape 3"/>
          <p:cNvSpPr/>
          <p:nvPr/>
        </p:nvSpPr>
        <p:spPr>
          <a:xfrm>
            <a:off x="762000" y="304800"/>
            <a:ext cx="10668000" cy="762000"/>
          </a:xfrm>
          <a:prstGeom prst="rect">
            <a:avLst/>
          </a:prstGeom>
          <a:noFill/>
          <a:ln w="12700" cap="flat" cmpd="sng">
            <a:noFill/>
            <a:prstDash val="solid"/>
            <a:round/>
          </a:ln>
        </p:spPr>
        <p:txBody>
          <a:bodyPr vert="horz" wrap="square" lIns="0" tIns="0" rIns="0" bIns="0" rtlCol="0" anchor="ctr" anchorCtr="0"/>
          <a:lstStyle/>
          <a:p>
            <a:pPr marL="0" marR="0" lvl="0" indent="0" algn="l"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en-US" sz="3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Noto Serif SC"/>
                <a:sym typeface="Noto Serif SC"/>
              </a:rPr>
              <a:t>03 </a:t>
            </a:r>
            <a:r>
              <a:rPr kumimoji="0" lang="zh-CN" altLang="en-US" sz="3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Noto Serif SC"/>
                <a:sym typeface="Noto Serif SC"/>
              </a:rPr>
              <a:t>有效性</a:t>
            </a:r>
            <a:endParaRPr kumimoji="0" lang="en-US" sz="11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Arial" panose="020B0604020202020204"/>
            </a:endParaRPr>
          </a:p>
        </p:txBody>
      </p:sp>
      <p:sp>
        <p:nvSpPr>
          <p:cNvPr id="15" name="AutoShape 12"/>
          <p:cNvSpPr/>
          <p:nvPr/>
        </p:nvSpPr>
        <p:spPr>
          <a:xfrm>
            <a:off x="664845" y="1957070"/>
            <a:ext cx="5166324" cy="3547618"/>
          </a:xfrm>
          <a:prstGeom prst="roundRect">
            <a:avLst>
              <a:gd name="adj" fmla="val 10909"/>
            </a:avLst>
          </a:prstGeom>
          <a:solidFill>
            <a:srgbClr val="FFEBF0">
              <a:alpha val="98000"/>
            </a:srgbClr>
          </a:solidFill>
          <a:ln w="12700" cap="flat" cmpd="sng">
            <a:solidFill>
              <a:srgbClr val="EC407A">
                <a:alpha val="100000"/>
              </a:srgbClr>
            </a:solidFill>
            <a:prstDash val="solid"/>
            <a:round/>
          </a:ln>
        </p:spPr>
        <p:txBody>
          <a:bodyPr vert="horz" wrap="square" lIns="0" tIns="0" rIns="0" bIns="0" rtlCol="0" anchor="ctr" anchorCtr="0"/>
          <a:lstStyle/>
          <a:p>
            <a:pPr algn="ctr">
              <a:defRPr/>
            </a:pPr>
            <a:endParaRPr>
              <a:latin typeface="微软雅黑" panose="020B0503020204020204" pitchFamily="34" charset="-122"/>
              <a:ea typeface="微软雅黑" panose="020B0503020204020204" pitchFamily="34" charset="-122"/>
            </a:endParaRPr>
          </a:p>
        </p:txBody>
      </p:sp>
      <p:sp>
        <p:nvSpPr>
          <p:cNvPr id="9" name="文本框 8"/>
          <p:cNvSpPr txBox="1"/>
          <p:nvPr/>
        </p:nvSpPr>
        <p:spPr>
          <a:xfrm>
            <a:off x="709930" y="2515235"/>
            <a:ext cx="4903470" cy="2457596"/>
          </a:xfrm>
          <a:prstGeom prst="rect">
            <a:avLst/>
          </a:prstGeom>
          <a:noFill/>
        </p:spPr>
        <p:txBody>
          <a:bodyPr wrap="square" rtlCol="0" anchor="t">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易黄汤是肾虚湿热型带下病的古代经典名方，方中重用清炒山药、清炒芡实补脾益肾，固涩止带，</a:t>
            </a:r>
            <a:r>
              <a:rPr kumimoji="0" lang="en-US" altLang="zh-CN"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本草求真</a:t>
            </a:r>
            <a:r>
              <a:rPr kumimoji="0" lang="en-US" altLang="zh-CN"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曰：“山药之阴，本有过于芡实，而芡实之涩，更有甚于山药”，</a:t>
            </a:r>
            <a:r>
              <a:rPr kumimoji="0" lang="en-US" altLang="zh-CN"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傅青主女科</a:t>
            </a:r>
            <a:r>
              <a:rPr kumimoji="0" lang="en-US" altLang="zh-CN"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曰：二者“专补任脉之虚，又能利水”，共为君药。白果仁收涩止带，兼除湿热，为臣药。用少量盐黄柏苦寒入肾，清热燥湿；酒车前子甘寒，清热利湿，二药相合，增强清热祛湿之力，均为佐药。</a:t>
            </a:r>
            <a:r>
              <a:rPr kumimoji="0" lang="zh-CN" altLang="en-US" sz="13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诸药合用，补任脉之虚，清肾火之炎，使肾虚得补，任脉得复，湿热得清，带下得止。</a:t>
            </a:r>
            <a:endParaRPr kumimoji="0" lang="en-US" altLang="zh-CN" sz="13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5" name="圆角矩形 11"/>
          <p:cNvSpPr/>
          <p:nvPr/>
        </p:nvSpPr>
        <p:spPr>
          <a:xfrm>
            <a:off x="996099" y="1605280"/>
            <a:ext cx="2014230" cy="703580"/>
          </a:xfrm>
          <a:prstGeom prst="roundRect">
            <a:avLst/>
          </a:prstGeom>
          <a:solidFill>
            <a:srgbClr val="EC407A"/>
          </a:solidFill>
          <a:ln w="12700">
            <a:solidFill>
              <a:srgbClr val="EC407A"/>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文本框 12"/>
          <p:cNvSpPr txBox="1"/>
          <p:nvPr/>
        </p:nvSpPr>
        <p:spPr>
          <a:xfrm>
            <a:off x="1272011" y="1757680"/>
            <a:ext cx="1462405" cy="398780"/>
          </a:xfrm>
          <a:prstGeom prst="rect">
            <a:avLst/>
          </a:prstGeom>
        </p:spPr>
        <p:txBody>
          <a:bodyPr wrap="square">
            <a:spAutoFit/>
            <a:extLst>
              <a:ext uri="{4A0BC546-FE56-4ADE-93B0-CB8AF2F6F144}">
                <wpsdc:textFrameExt xmlns:wpsdc="http://www.wps.cn/officeDocument/2022/drawingmlCustomData" type="text"/>
              </a:ext>
            </a:extLs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组方合理性</a:t>
            </a:r>
            <a:endPar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6" name="AutoShape 12"/>
          <p:cNvSpPr/>
          <p:nvPr/>
        </p:nvSpPr>
        <p:spPr>
          <a:xfrm>
            <a:off x="6360833" y="1957070"/>
            <a:ext cx="5166324" cy="3547618"/>
          </a:xfrm>
          <a:prstGeom prst="roundRect">
            <a:avLst>
              <a:gd name="adj" fmla="val 10909"/>
            </a:avLst>
          </a:prstGeom>
          <a:solidFill>
            <a:srgbClr val="FFEBF0">
              <a:alpha val="98000"/>
            </a:srgbClr>
          </a:solidFill>
          <a:ln w="12700" cap="flat" cmpd="sng">
            <a:solidFill>
              <a:srgbClr val="EC407A">
                <a:alpha val="100000"/>
              </a:srgbClr>
            </a:solidFill>
            <a:prstDash val="solid"/>
            <a:round/>
          </a:ln>
        </p:spPr>
        <p:txBody>
          <a:bodyPr vert="horz" wrap="square" lIns="0" tIns="0" rIns="0" bIns="0" rtlCol="0" anchor="ctr" anchorCtr="0"/>
          <a:lstStyle/>
          <a:p>
            <a:pPr algn="ctr">
              <a:defRPr/>
            </a:pPr>
            <a:endParaRPr>
              <a:latin typeface="微软雅黑" panose="020B0503020204020204" pitchFamily="34" charset="-122"/>
              <a:ea typeface="微软雅黑" panose="020B0503020204020204" pitchFamily="34" charset="-122"/>
            </a:endParaRPr>
          </a:p>
        </p:txBody>
      </p:sp>
      <p:sp>
        <p:nvSpPr>
          <p:cNvPr id="37" name="文本框 36"/>
          <p:cNvSpPr txBox="1"/>
          <p:nvPr/>
        </p:nvSpPr>
        <p:spPr>
          <a:xfrm>
            <a:off x="6405918" y="2515235"/>
            <a:ext cx="4903470" cy="2457596"/>
          </a:xfrm>
          <a:prstGeom prst="rect">
            <a:avLst/>
          </a:prstGeom>
          <a:noFill/>
        </p:spPr>
        <p:txBody>
          <a:bodyPr wrap="square" rtlCol="0" anchor="t">
            <a:spAutoFit/>
          </a:bodyPr>
          <a:lstStyle/>
          <a:p>
            <a:pPr marL="342900" marR="0" lvl="0" indent="-342900" algn="just" defTabSz="914400" rtl="0" eaLnBrk="1" fontAlgn="auto" latinLnBrk="0" hangingPunct="1">
              <a:lnSpc>
                <a:spcPct val="150000"/>
              </a:lnSpc>
              <a:spcBef>
                <a:spcPts val="0"/>
              </a:spcBef>
              <a:spcAft>
                <a:spcPts val="0"/>
              </a:spcAft>
              <a:buClrTx/>
              <a:buSzTx/>
              <a:buFont typeface="+mj-lt"/>
              <a:buAutoNum type="arabicPeriod"/>
              <a:defRPr/>
            </a:pPr>
            <a:r>
              <a:rPr lang="zh-CN" altLang="en-US" sz="1300" b="1" kern="1200" dirty="0">
                <a:latin typeface="微软雅黑" panose="020B0503020204020204" pitchFamily="34" charset="-122"/>
                <a:ea typeface="微软雅黑" panose="020B0503020204020204" pitchFamily="34" charset="-122"/>
                <a:cs typeface="微软雅黑" panose="020B0503020204020204" pitchFamily="34" charset="-122"/>
                <a:sym typeface="+mn-ea"/>
              </a:rPr>
              <a:t>百年临床验证</a:t>
            </a:r>
            <a:r>
              <a:rPr kumimoji="0" lang="zh-CN" altLang="en-US" sz="13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古今文献提示，以易黄汤为基础方治疗带下相关妇科疾病具有一定临床应用基础。本品作为经典名方制剂，后续仍需通过上市后真实世界研究进一步积累本品在目标人群中的疗效、安全性及复发管理数据。</a:t>
            </a:r>
            <a:endParaRPr kumimoji="0" lang="en-US" altLang="zh-CN"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marR="0" lvl="0" indent="-342900" algn="just" defTabSz="914400" rtl="0" eaLnBrk="1" fontAlgn="auto" latinLnBrk="0" hangingPunct="1">
              <a:lnSpc>
                <a:spcPct val="150000"/>
              </a:lnSpc>
              <a:spcBef>
                <a:spcPts val="0"/>
              </a:spcBef>
              <a:spcAft>
                <a:spcPts val="0"/>
              </a:spcAft>
              <a:buClrTx/>
              <a:buSzTx/>
              <a:buFont typeface="+mj-lt"/>
              <a:buAutoNum type="arabicPeriod"/>
              <a:defRPr/>
            </a:pPr>
            <a:r>
              <a:rPr kumimoji="0" lang="zh-CN" altLang="en-US" sz="13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用药依从性高：</a:t>
            </a:r>
            <a:r>
              <a:rPr kumimoji="0" lang="zh-CN" altLang="en-US"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颗粒剂服用、携带更便捷，剂量精准可控，大幅提升患者依从性。</a:t>
            </a:r>
            <a:endParaRPr kumimoji="0" lang="en-US" altLang="zh-CN"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marR="0" lvl="0" indent="-342900" algn="just" defTabSz="914400" rtl="0" eaLnBrk="1" fontAlgn="auto" latinLnBrk="0" hangingPunct="1">
              <a:lnSpc>
                <a:spcPct val="150000"/>
              </a:lnSpc>
              <a:spcBef>
                <a:spcPts val="0"/>
              </a:spcBef>
              <a:spcAft>
                <a:spcPts val="0"/>
              </a:spcAft>
              <a:buClrTx/>
              <a:buSzTx/>
              <a:buFont typeface="+mj-lt"/>
              <a:buAutoNum type="arabicPeriod"/>
              <a:defRPr/>
            </a:pPr>
            <a:r>
              <a:rPr kumimoji="0" lang="zh-CN" altLang="en-US" sz="13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质量稳定可控：</a:t>
            </a:r>
            <a:r>
              <a:rPr kumimoji="0" lang="zh-CN" altLang="en-US"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⽣产⼯艺稳定可控，能够保证成品质量的稳定性和均⼀性，避免汤剂煎煮不当影响药效。</a:t>
            </a:r>
            <a:endParaRPr kumimoji="0" lang="en-US" altLang="zh-CN" sz="13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8" name="圆角矩形 11"/>
          <p:cNvSpPr/>
          <p:nvPr/>
        </p:nvSpPr>
        <p:spPr>
          <a:xfrm>
            <a:off x="6692087" y="1605280"/>
            <a:ext cx="2014230" cy="703580"/>
          </a:xfrm>
          <a:prstGeom prst="roundRect">
            <a:avLst/>
          </a:prstGeom>
          <a:solidFill>
            <a:srgbClr val="EC407A"/>
          </a:solidFill>
          <a:ln w="12700">
            <a:solidFill>
              <a:srgbClr val="EC407A"/>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文本框 38"/>
          <p:cNvSpPr txBox="1"/>
          <p:nvPr/>
        </p:nvSpPr>
        <p:spPr>
          <a:xfrm>
            <a:off x="6967999" y="1605280"/>
            <a:ext cx="1462405" cy="707886"/>
          </a:xfrm>
          <a:prstGeom prst="rect">
            <a:avLst/>
          </a:prstGeom>
        </p:spPr>
        <p:txBody>
          <a:bodyPr wrap="square">
            <a:spAutoFit/>
            <a:extLst>
              <a:ext uri="{4A0BC546-FE56-4ADE-93B0-CB8AF2F6F144}">
                <wpsdc:textFrameExt xmlns:wpsdc="http://www.wps.cn/officeDocument/2022/drawingmlCustomData" type="text"/>
              </a:ext>
            </a:extLs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发挥中成药治疗优势</a:t>
            </a:r>
            <a:endPar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3" name="任意多边形: 形状 22"/>
          <p:cNvSpPr/>
          <p:nvPr/>
        </p:nvSpPr>
        <p:spPr>
          <a:xfrm>
            <a:off x="5886353" y="3520067"/>
            <a:ext cx="419294" cy="421623"/>
          </a:xfrm>
          <a:custGeom>
            <a:avLst/>
            <a:gdLst>
              <a:gd name="csX0" fmla="*/ 774349 w 821345"/>
              <a:gd name="csY0" fmla="*/ 78794 h 825907"/>
              <a:gd name="csX1" fmla="*/ 795875 w 821345"/>
              <a:gd name="csY1" fmla="*/ 81168 h 825907"/>
              <a:gd name="csX2" fmla="*/ 813343 w 821345"/>
              <a:gd name="csY2" fmla="*/ 142916 h 825907"/>
              <a:gd name="csX3" fmla="*/ 507624 w 821345"/>
              <a:gd name="csY3" fmla="*/ 554457 h 825907"/>
              <a:gd name="csX4" fmla="*/ 415551 w 821345"/>
              <a:gd name="csY4" fmla="*/ 600758 h 825907"/>
              <a:gd name="csX5" fmla="*/ 320117 w 821345"/>
              <a:gd name="csY5" fmla="*/ 549683 h 825907"/>
              <a:gd name="csX6" fmla="*/ 188923 w 821345"/>
              <a:gd name="csY6" fmla="*/ 352895 h 825907"/>
              <a:gd name="csX7" fmla="*/ 190907 w 821345"/>
              <a:gd name="csY7" fmla="*/ 307154 h 825907"/>
              <a:gd name="csX8" fmla="*/ 239883 w 821345"/>
              <a:gd name="csY8" fmla="*/ 297400 h 825907"/>
              <a:gd name="csX9" fmla="*/ 373086 w 821345"/>
              <a:gd name="csY9" fmla="*/ 370661 h 825907"/>
              <a:gd name="csX10" fmla="*/ 426801 w 821345"/>
              <a:gd name="csY10" fmla="*/ 365288 h 825907"/>
              <a:gd name="csX11" fmla="*/ 754678 w 821345"/>
              <a:gd name="csY11" fmla="*/ 87853 h 825907"/>
              <a:gd name="csX12" fmla="*/ 774349 w 821345"/>
              <a:gd name="csY12" fmla="*/ 78794 h 825907"/>
              <a:gd name="csX13" fmla="*/ 404115 w 821345"/>
              <a:gd name="csY13" fmla="*/ 229 h 825907"/>
              <a:gd name="csX14" fmla="*/ 594533 w 821345"/>
              <a:gd name="csY14" fmla="*/ 54960 h 825907"/>
              <a:gd name="csX15" fmla="*/ 602939 w 821345"/>
              <a:gd name="csY15" fmla="*/ 88421 h 825907"/>
              <a:gd name="csX16" fmla="*/ 573302 w 821345"/>
              <a:gd name="csY16" fmla="*/ 99101 h 825907"/>
              <a:gd name="csX17" fmla="*/ 149379 w 821345"/>
              <a:gd name="csY17" fmla="*/ 262621 h 825907"/>
              <a:gd name="csX18" fmla="*/ 473229 w 821345"/>
              <a:gd name="csY18" fmla="*/ 710296 h 825907"/>
              <a:gd name="csX19" fmla="*/ 747567 w 821345"/>
              <a:gd name="csY19" fmla="*/ 373175 h 825907"/>
              <a:gd name="csX20" fmla="*/ 769460 w 821345"/>
              <a:gd name="csY20" fmla="*/ 350890 h 825907"/>
              <a:gd name="csX21" fmla="*/ 795550 w 821345"/>
              <a:gd name="csY21" fmla="*/ 371104 h 825907"/>
              <a:gd name="csX22" fmla="*/ 625629 w 821345"/>
              <a:gd name="csY22" fmla="*/ 757921 h 825907"/>
              <a:gd name="csX23" fmla="*/ 101754 w 821345"/>
              <a:gd name="csY23" fmla="*/ 686484 h 825907"/>
              <a:gd name="csX24" fmla="*/ 130329 w 821345"/>
              <a:gd name="csY24" fmla="*/ 100700 h 825907"/>
              <a:gd name="csX25" fmla="*/ 404115 w 821345"/>
              <a:gd name="csY25" fmla="*/ 229 h 8259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821345" h="825907">
                <a:moveTo>
                  <a:pt x="774349" y="78794"/>
                </a:moveTo>
                <a:cubicBezTo>
                  <a:pt x="781479" y="77637"/>
                  <a:pt x="788919" y="78386"/>
                  <a:pt x="795875" y="81168"/>
                </a:cubicBezTo>
                <a:cubicBezTo>
                  <a:pt x="820545" y="91036"/>
                  <a:pt x="829187" y="121586"/>
                  <a:pt x="813343" y="142916"/>
                </a:cubicBezTo>
                <a:lnTo>
                  <a:pt x="507624" y="554457"/>
                </a:lnTo>
                <a:cubicBezTo>
                  <a:pt x="485985" y="583586"/>
                  <a:pt x="451838" y="600758"/>
                  <a:pt x="415551" y="600758"/>
                </a:cubicBezTo>
                <a:cubicBezTo>
                  <a:pt x="377201" y="600758"/>
                  <a:pt x="341389" y="581592"/>
                  <a:pt x="320117" y="549683"/>
                </a:cubicBezTo>
                <a:lnTo>
                  <a:pt x="188923" y="352895"/>
                </a:lnTo>
                <a:cubicBezTo>
                  <a:pt x="179555" y="338843"/>
                  <a:pt x="180357" y="320343"/>
                  <a:pt x="190907" y="307154"/>
                </a:cubicBezTo>
                <a:cubicBezTo>
                  <a:pt x="202690" y="292428"/>
                  <a:pt x="223357" y="288311"/>
                  <a:pt x="239883" y="297400"/>
                </a:cubicBezTo>
                <a:lnTo>
                  <a:pt x="373086" y="370661"/>
                </a:lnTo>
                <a:cubicBezTo>
                  <a:pt x="390375" y="380171"/>
                  <a:pt x="411738" y="378034"/>
                  <a:pt x="426801" y="365288"/>
                </a:cubicBezTo>
                <a:lnTo>
                  <a:pt x="754678" y="87853"/>
                </a:lnTo>
                <a:cubicBezTo>
                  <a:pt x="760397" y="83014"/>
                  <a:pt x="767218" y="79952"/>
                  <a:pt x="774349" y="78794"/>
                </a:cubicBezTo>
                <a:close/>
                <a:moveTo>
                  <a:pt x="404115" y="229"/>
                </a:moveTo>
                <a:cubicBezTo>
                  <a:pt x="465409" y="2366"/>
                  <a:pt x="529536" y="19572"/>
                  <a:pt x="594533" y="54960"/>
                </a:cubicBezTo>
                <a:cubicBezTo>
                  <a:pt x="606530" y="61492"/>
                  <a:pt x="610179" y="76837"/>
                  <a:pt x="602939" y="88421"/>
                </a:cubicBezTo>
                <a:cubicBezTo>
                  <a:pt x="596749" y="98326"/>
                  <a:pt x="584501" y="102418"/>
                  <a:pt x="573302" y="99101"/>
                </a:cubicBezTo>
                <a:cubicBezTo>
                  <a:pt x="458361" y="65045"/>
                  <a:pt x="216830" y="64764"/>
                  <a:pt x="149379" y="262621"/>
                </a:cubicBezTo>
                <a:cubicBezTo>
                  <a:pt x="50298" y="553258"/>
                  <a:pt x="273204" y="734105"/>
                  <a:pt x="473229" y="710296"/>
                </a:cubicBezTo>
                <a:cubicBezTo>
                  <a:pt x="619146" y="692928"/>
                  <a:pt x="724142" y="592565"/>
                  <a:pt x="747567" y="373175"/>
                </a:cubicBezTo>
                <a:cubicBezTo>
                  <a:pt x="748808" y="361551"/>
                  <a:pt x="757841" y="352180"/>
                  <a:pt x="769460" y="350890"/>
                </a:cubicBezTo>
                <a:cubicBezTo>
                  <a:pt x="782299" y="349463"/>
                  <a:pt x="794106" y="358268"/>
                  <a:pt x="795550" y="371104"/>
                </a:cubicBezTo>
                <a:cubicBezTo>
                  <a:pt x="810590" y="504830"/>
                  <a:pt x="759917" y="663129"/>
                  <a:pt x="625629" y="757921"/>
                </a:cubicBezTo>
                <a:cubicBezTo>
                  <a:pt x="544666" y="815071"/>
                  <a:pt x="297016" y="905557"/>
                  <a:pt x="101754" y="686484"/>
                </a:cubicBezTo>
                <a:cubicBezTo>
                  <a:pt x="-90999" y="470225"/>
                  <a:pt x="31619" y="184604"/>
                  <a:pt x="130329" y="100700"/>
                </a:cubicBezTo>
                <a:cubicBezTo>
                  <a:pt x="207670" y="34960"/>
                  <a:pt x="301959" y="-3334"/>
                  <a:pt x="404115" y="229"/>
                </a:cubicBezTo>
                <a:close/>
              </a:path>
            </a:pathLst>
          </a:custGeom>
          <a:solidFill>
            <a:srgbClr val="EC407A"/>
          </a:solidFill>
          <a:ln w="9525" cap="flat">
            <a:noFill/>
            <a:prstDash val="solid"/>
            <a:miter/>
          </a:ln>
        </p:spPr>
        <p:txBody>
          <a:bodyPr wrap="square">
            <a:noAutofit/>
          </a:bodyPr>
          <a:lstStyle/>
          <a:p>
            <a:endParaRPr lang="zh-CN" altLang="en-US">
              <a:latin typeface="微软雅黑" panose="020B0503020204020204" pitchFamily="34" charset="-122"/>
              <a:ea typeface="微软雅黑" panose="020B0503020204020204" pitchFamily="34" charset="-122"/>
            </a:endParaRPr>
          </a:p>
        </p:txBody>
      </p:sp>
      <p:sp>
        <p:nvSpPr>
          <p:cNvPr id="3" name="文本框 2"/>
          <p:cNvSpPr txBox="1"/>
          <p:nvPr/>
        </p:nvSpPr>
        <p:spPr>
          <a:xfrm>
            <a:off x="854075" y="6178614"/>
            <a:ext cx="9236710" cy="540128"/>
          </a:xfrm>
          <a:prstGeom prst="rect">
            <a:avLst/>
          </a:prstGeom>
          <a:noFill/>
        </p:spPr>
        <p:txBody>
          <a:bodyPr wrap="square" rtlCol="0" anchor="ctr">
            <a:noAutofit/>
          </a:bodyPr>
          <a:lstStyle/>
          <a:p>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易黄汤颗粒说明书</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海南葫芦娃药业集团股份有限公司</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国药准字</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C20260008,2026</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月核准</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田笑新</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丁宁</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王永涛</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等</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经典名方易黄汤古今文献分析</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[J].</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西部中医药</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,2025,38(11):25-33.</a:t>
            </a:r>
            <a:endPar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 name="AutoShape 3"/>
          <p:cNvSpPr/>
          <p:nvPr/>
        </p:nvSpPr>
        <p:spPr>
          <a:xfrm>
            <a:off x="762000" y="304800"/>
            <a:ext cx="10668000" cy="762000"/>
          </a:xfrm>
          <a:prstGeom prst="rect">
            <a:avLst/>
          </a:prstGeom>
          <a:noFill/>
          <a:ln w="12700" cap="flat" cmpd="sng">
            <a:noFill/>
            <a:prstDash val="solid"/>
            <a:round/>
          </a:ln>
        </p:spPr>
        <p:txBody>
          <a:bodyPr vert="horz" wrap="square" lIns="0" tIns="0" rIns="0" bIns="0" rtlCol="0" anchor="ctr" anchorCtr="0"/>
          <a:lstStyle/>
          <a:p>
            <a:pPr marL="0" marR="0" lvl="0" indent="0" algn="l"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en-US" sz="3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Noto Serif SC"/>
                <a:sym typeface="Noto Serif SC"/>
              </a:rPr>
              <a:t>04 </a:t>
            </a:r>
            <a:r>
              <a:rPr kumimoji="0" lang="zh-CN" altLang="en-US" sz="3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Noto Serif SC"/>
                <a:sym typeface="Noto Serif SC"/>
              </a:rPr>
              <a:t>创新性</a:t>
            </a:r>
            <a:endParaRPr kumimoji="0" lang="en-US" sz="11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Arial" panose="020B0604020202020204"/>
            </a:endParaRPr>
          </a:p>
        </p:txBody>
      </p:sp>
      <p:sp>
        <p:nvSpPr>
          <p:cNvPr id="26" name="AutoShape 4"/>
          <p:cNvSpPr/>
          <p:nvPr/>
        </p:nvSpPr>
        <p:spPr>
          <a:xfrm>
            <a:off x="762000" y="1468120"/>
            <a:ext cx="10668000" cy="2159000"/>
          </a:xfrm>
          <a:prstGeom prst="roundRect">
            <a:avLst>
              <a:gd name="adj" fmla="val 7058"/>
            </a:avLst>
          </a:prstGeom>
          <a:solidFill>
            <a:srgbClr val="FFFFFF">
              <a:alpha val="95000"/>
            </a:srgbClr>
          </a:solidFill>
          <a:ln w="25400" cap="flat" cmpd="sng">
            <a:solidFill>
              <a:srgbClr val="F48FB1">
                <a:alpha val="100000"/>
              </a:srgbClr>
            </a:solidFill>
            <a:prstDash val="solid"/>
            <a:round/>
          </a:ln>
          <a:effectLst>
            <a:outerShdw blurRad="444500" dist="190500" dir="2700000" algn="tl" rotWithShape="0">
              <a:srgbClr val="000000">
                <a:alpha val="25000"/>
              </a:srgbClr>
            </a:outerShdw>
          </a:effectLst>
        </p:spPr>
        <p:txBody>
          <a:bodyPr vert="horz" wrap="square" lIns="0" tIns="0" rIns="0" bIns="0" rtlCol="0" anchor="ctr" anchorCtr="0"/>
          <a:lstStyle/>
          <a:p>
            <a:pPr algn="ctr">
              <a:defRPr/>
            </a:pPr>
            <a:endParaRPr>
              <a:latin typeface="微软雅黑" panose="020B0503020204020204" pitchFamily="34" charset="-122"/>
              <a:ea typeface="微软雅黑" panose="020B0503020204020204" pitchFamily="34" charset="-122"/>
            </a:endParaRPr>
          </a:p>
        </p:txBody>
      </p:sp>
      <p:sp>
        <p:nvSpPr>
          <p:cNvPr id="28" name="AutoShape 6"/>
          <p:cNvSpPr/>
          <p:nvPr/>
        </p:nvSpPr>
        <p:spPr>
          <a:xfrm>
            <a:off x="1524000" y="1669288"/>
            <a:ext cx="17145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2000" b="1" dirty="0">
                <a:solidFill>
                  <a:srgbClr val="EC407A"/>
                </a:solidFill>
                <a:latin typeface="微软雅黑" panose="020B0503020204020204" pitchFamily="34" charset="-122"/>
                <a:ea typeface="微软雅黑" panose="020B0503020204020204" pitchFamily="34" charset="-122"/>
                <a:sym typeface="Noto Sans SC" panose="020B0200000000000000" charset="-122"/>
              </a:rPr>
              <a:t>创新点</a:t>
            </a:r>
            <a:endParaRPr lang="en-US" sz="1200" dirty="0">
              <a:solidFill>
                <a:srgbClr val="EC407A"/>
              </a:solidFill>
              <a:latin typeface="微软雅黑" panose="020B0503020204020204" pitchFamily="34" charset="-122"/>
              <a:ea typeface="微软雅黑" panose="020B0503020204020204" pitchFamily="34" charset="-122"/>
            </a:endParaRPr>
          </a:p>
        </p:txBody>
      </p:sp>
      <p:sp>
        <p:nvSpPr>
          <p:cNvPr id="29" name="AutoShape 7"/>
          <p:cNvSpPr/>
          <p:nvPr/>
        </p:nvSpPr>
        <p:spPr>
          <a:xfrm>
            <a:off x="952500" y="2179320"/>
            <a:ext cx="10287000" cy="1257300"/>
          </a:xfrm>
          <a:prstGeom prst="rect">
            <a:avLst/>
          </a:prstGeom>
          <a:noFill/>
          <a:ln w="12700" cap="flat" cmpd="sng">
            <a:noFill/>
            <a:prstDash val="solid"/>
            <a:round/>
          </a:ln>
        </p:spPr>
        <p:txBody>
          <a:bodyPr vert="horz" wrap="square" lIns="0" tIns="0" rIns="0" bIns="0" rtlCol="0" anchor="ctr" anchorCtr="0"/>
          <a:lstStyle/>
          <a:p>
            <a:pPr marL="342900" indent="-342900" algn="l">
              <a:lnSpc>
                <a:spcPct val="150000"/>
              </a:lnSpc>
              <a:buFont typeface="+mj-lt"/>
              <a:buAutoNum type="arabicPeriod"/>
              <a:defRPr/>
            </a:pPr>
            <a:r>
              <a:rPr lang="zh-CN" altLang="en-US" b="1" i="0" u="none" strike="noStrike" dirty="0">
                <a:solidFill>
                  <a:srgbClr val="555555"/>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病机治则创新：</a:t>
            </a:r>
            <a:r>
              <a:rPr lang="zh-CN" altLang="en-US" sz="1300" b="1" i="0" u="none" strike="noStrike" dirty="0">
                <a:solidFill>
                  <a:srgbClr val="555555"/>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填补专属治疗肾虚湿热带下虚实夹杂证的中成药空白，</a:t>
            </a:r>
            <a:r>
              <a:rPr lang="zh-CN" altLang="en-US" sz="1300" b="0" i="0" u="none" strike="noStrike" dirty="0">
                <a:solidFill>
                  <a:srgbClr val="555555"/>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突破同类药物单一清热、祛湿、化瘀的单一治疗模式，实现固肾固本、清热祛湿，标本同治。</a:t>
            </a:r>
            <a:endParaRPr lang="en-US" altLang="zh-CN" sz="1300" b="0" i="0" u="none" strike="noStrike" dirty="0">
              <a:solidFill>
                <a:srgbClr val="555555"/>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a:p>
            <a:pPr marL="342900" indent="-342900" algn="l">
              <a:lnSpc>
                <a:spcPct val="150000"/>
              </a:lnSpc>
              <a:buFont typeface="+mj-lt"/>
              <a:buAutoNum type="arabicPeriod"/>
              <a:defRPr/>
            </a:pPr>
            <a:r>
              <a:rPr lang="zh-CN" altLang="en-US" b="1" i="0" u="none" strike="noStrike" dirty="0">
                <a:solidFill>
                  <a:srgbClr val="555555"/>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经典传承剂型创新：</a:t>
            </a:r>
            <a:r>
              <a:rPr lang="zh-CN" altLang="en-US" sz="1300" b="0" i="0" u="none" strike="noStrike" dirty="0">
                <a:solidFill>
                  <a:srgbClr val="555555"/>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基于</a:t>
            </a:r>
            <a:r>
              <a:rPr lang="en-US" altLang="zh-CN" sz="1300" b="0" i="0" u="none" strike="noStrike" dirty="0">
                <a:solidFill>
                  <a:srgbClr val="555555"/>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a:t>
            </a:r>
            <a:r>
              <a:rPr lang="zh-CN" altLang="en-US" sz="1300" b="0" i="0" u="none" strike="noStrike" dirty="0">
                <a:solidFill>
                  <a:srgbClr val="555555"/>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傅青主女科</a:t>
            </a:r>
            <a:r>
              <a:rPr lang="en-US" altLang="zh-CN" sz="1300" b="0" i="0" u="none" strike="noStrike" dirty="0">
                <a:solidFill>
                  <a:srgbClr val="555555"/>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a:t>
            </a:r>
            <a:r>
              <a:rPr lang="zh-CN" altLang="en-US" sz="1300" b="0" i="0" u="none" strike="noStrike" dirty="0">
                <a:solidFill>
                  <a:srgbClr val="555555"/>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经典名方易黄汤开发，保留古方完整配伍精髓，</a:t>
            </a:r>
            <a:r>
              <a:rPr lang="zh-CN" altLang="en-US" sz="1300" b="1" i="0" u="none" strike="noStrike" dirty="0">
                <a:solidFill>
                  <a:srgbClr val="555555"/>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改良为现代颗粒剂型，填补该经典方剂产业化、规范化用药空白。</a:t>
            </a:r>
            <a:endParaRPr lang="en-US" sz="1300" b="1" dirty="0">
              <a:latin typeface="微软雅黑" panose="020B0503020204020204" pitchFamily="34" charset="-122"/>
              <a:ea typeface="微软雅黑" panose="020B0503020204020204" pitchFamily="34" charset="-122"/>
            </a:endParaRPr>
          </a:p>
        </p:txBody>
      </p:sp>
      <p:sp>
        <p:nvSpPr>
          <p:cNvPr id="34" name="AutoShape 12"/>
          <p:cNvSpPr/>
          <p:nvPr/>
        </p:nvSpPr>
        <p:spPr>
          <a:xfrm>
            <a:off x="762000" y="4013200"/>
            <a:ext cx="10668000" cy="1930400"/>
          </a:xfrm>
          <a:prstGeom prst="roundRect">
            <a:avLst>
              <a:gd name="adj" fmla="val 7058"/>
            </a:avLst>
          </a:prstGeom>
          <a:solidFill>
            <a:srgbClr val="FFFFFF">
              <a:alpha val="95000"/>
            </a:srgbClr>
          </a:solidFill>
          <a:ln w="25400" cap="flat" cmpd="sng">
            <a:solidFill>
              <a:srgbClr val="F48FB1">
                <a:alpha val="100000"/>
              </a:srgbClr>
            </a:solidFill>
            <a:prstDash val="solid"/>
            <a:round/>
          </a:ln>
          <a:effectLst>
            <a:outerShdw blurRad="444500" dist="190500" dir="2700000" algn="tl" rotWithShape="0">
              <a:srgbClr val="000000">
                <a:alpha val="25000"/>
              </a:srgbClr>
            </a:outerShdw>
          </a:effectLst>
        </p:spPr>
        <p:txBody>
          <a:bodyPr vert="horz" wrap="square" lIns="0" tIns="0" rIns="0" bIns="0" rtlCol="0" anchor="ctr" anchorCtr="0"/>
          <a:lstStyle/>
          <a:p>
            <a:pPr algn="ctr">
              <a:defRPr/>
            </a:pPr>
            <a:endParaRPr>
              <a:latin typeface="微软雅黑" panose="020B0503020204020204" pitchFamily="34" charset="-122"/>
              <a:ea typeface="微软雅黑" panose="020B0503020204020204" pitchFamily="34" charset="-122"/>
            </a:endParaRPr>
          </a:p>
        </p:txBody>
      </p:sp>
      <p:sp>
        <p:nvSpPr>
          <p:cNvPr id="41" name="AutoShape 14"/>
          <p:cNvSpPr/>
          <p:nvPr/>
        </p:nvSpPr>
        <p:spPr>
          <a:xfrm>
            <a:off x="1524000" y="4214368"/>
            <a:ext cx="4977384"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2000" b="1" dirty="0">
                <a:solidFill>
                  <a:srgbClr val="EC407A"/>
                </a:solidFill>
                <a:latin typeface="微软雅黑" panose="020B0503020204020204" pitchFamily="34" charset="-122"/>
                <a:ea typeface="微软雅黑" panose="020B0503020204020204" pitchFamily="34" charset="-122"/>
                <a:sym typeface="Noto Sans SC" panose="020B0200000000000000" charset="-122"/>
              </a:rPr>
              <a:t>该创新带来的疗效或安全性方面的优势</a:t>
            </a:r>
            <a:endParaRPr lang="en-US" sz="1200" dirty="0">
              <a:solidFill>
                <a:srgbClr val="EC407A"/>
              </a:solidFill>
              <a:latin typeface="微软雅黑" panose="020B0503020204020204" pitchFamily="34" charset="-122"/>
              <a:ea typeface="微软雅黑" panose="020B0503020204020204" pitchFamily="34" charset="-122"/>
            </a:endParaRPr>
          </a:p>
        </p:txBody>
      </p:sp>
      <p:sp>
        <p:nvSpPr>
          <p:cNvPr id="42" name="AutoShape 15"/>
          <p:cNvSpPr/>
          <p:nvPr/>
        </p:nvSpPr>
        <p:spPr>
          <a:xfrm>
            <a:off x="952500" y="4749800"/>
            <a:ext cx="10287000" cy="1047496"/>
          </a:xfrm>
          <a:prstGeom prst="rect">
            <a:avLst/>
          </a:prstGeom>
          <a:noFill/>
          <a:ln w="12700" cap="flat" cmpd="sng">
            <a:noFill/>
            <a:prstDash val="solid"/>
            <a:round/>
          </a:ln>
        </p:spPr>
        <p:txBody>
          <a:bodyPr vert="horz" wrap="square" lIns="0" tIns="0" rIns="0" bIns="0" rtlCol="0" anchor="ctr" anchorCtr="0"/>
          <a:lstStyle/>
          <a:p>
            <a:pPr marL="342900" indent="-342900">
              <a:lnSpc>
                <a:spcPct val="150000"/>
              </a:lnSpc>
              <a:buFont typeface="+mj-lt"/>
              <a:buAutoNum type="arabicPeriod"/>
              <a:defRPr/>
            </a:pPr>
            <a:r>
              <a:rPr lang="zh-CN" altLang="en-US" b="1" i="0" u="none" strike="noStrike" dirty="0">
                <a:solidFill>
                  <a:srgbClr val="555555"/>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疗效优势：</a:t>
            </a:r>
            <a:r>
              <a:rPr lang="zh-CN" altLang="en-US" sz="1300" b="0" i="0" u="none" strike="noStrike" dirty="0">
                <a:solidFill>
                  <a:srgbClr val="555555"/>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精准针对反复发作、体虚易感的慢性带下病，既能快速改善带下异常、外阴不适等显性症状，又能补肾固摄调理体质，</a:t>
            </a:r>
            <a:r>
              <a:rPr lang="zh-CN" altLang="en-US" sz="1300" dirty="0">
                <a:solidFill>
                  <a:srgbClr val="555555"/>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体现固肾固本、清热祛</a:t>
            </a:r>
            <a:r>
              <a:rPr lang="zh-CN" altLang="en-US" sz="1300" b="0" i="0" u="none" strike="noStrike" dirty="0">
                <a:solidFill>
                  <a:srgbClr val="555555"/>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湿的标本同治特点。</a:t>
            </a:r>
            <a:endParaRPr lang="en-US" altLang="zh-CN" sz="1300" b="0" i="0" u="none" strike="noStrike" dirty="0">
              <a:solidFill>
                <a:srgbClr val="555555"/>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a:p>
            <a:pPr marL="342900" indent="-342900" algn="l">
              <a:lnSpc>
                <a:spcPct val="150000"/>
              </a:lnSpc>
              <a:buFont typeface="+mj-lt"/>
              <a:buAutoNum type="arabicPeriod"/>
              <a:defRPr/>
            </a:pPr>
            <a:r>
              <a:rPr lang="zh-CN" altLang="en-US" b="1" i="0" u="none" strike="noStrike" dirty="0">
                <a:solidFill>
                  <a:srgbClr val="555555"/>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安全优势：</a:t>
            </a:r>
            <a:r>
              <a:rPr lang="zh-CN" altLang="en-US" sz="1300" b="0" i="0" u="none" strike="noStrike" dirty="0">
                <a:solidFill>
                  <a:srgbClr val="555555"/>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组方温和、历经数百年临床验证，无明显毒副作用，无抗生素相关耐药、菌群失调</a:t>
            </a:r>
            <a:r>
              <a:rPr lang="zh-CN" altLang="en-US" sz="1300" i="0" u="none" strike="noStrike" dirty="0">
                <a:solidFill>
                  <a:srgbClr val="555555"/>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风险。</a:t>
            </a:r>
            <a:endParaRPr lang="en-US" sz="1300" dirty="0">
              <a:latin typeface="微软雅黑" panose="020B0503020204020204" pitchFamily="34" charset="-122"/>
              <a:ea typeface="微软雅黑" panose="020B0503020204020204" pitchFamily="34" charset="-122"/>
            </a:endParaRPr>
          </a:p>
        </p:txBody>
      </p:sp>
      <p:pic>
        <p:nvPicPr>
          <p:cNvPr id="56" name="图形 55"/>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952500" y="1694098"/>
            <a:ext cx="352318" cy="432390"/>
          </a:xfrm>
          <a:prstGeom prst="rect">
            <a:avLst/>
          </a:prstGeom>
        </p:spPr>
      </p:pic>
      <p:pic>
        <p:nvPicPr>
          <p:cNvPr id="68" name="图形 67"/>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952500" y="4256749"/>
            <a:ext cx="423238" cy="42323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 name="AutoShape 3"/>
          <p:cNvSpPr/>
          <p:nvPr/>
        </p:nvSpPr>
        <p:spPr>
          <a:xfrm>
            <a:off x="762000" y="304800"/>
            <a:ext cx="10668000" cy="762000"/>
          </a:xfrm>
          <a:prstGeom prst="rect">
            <a:avLst/>
          </a:prstGeom>
          <a:noFill/>
          <a:ln w="12700" cap="flat" cmpd="sng">
            <a:noFill/>
            <a:prstDash val="solid"/>
            <a:round/>
          </a:ln>
        </p:spPr>
        <p:txBody>
          <a:bodyPr vert="horz" wrap="square" lIns="0" tIns="0" rIns="0" bIns="0" rtlCol="0" anchor="ctr" anchorCtr="0"/>
          <a:lstStyle/>
          <a:p>
            <a:pPr marL="0" marR="0" lvl="0" indent="0" algn="l"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en-US" sz="3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Noto Serif SC"/>
                <a:sym typeface="Noto Serif SC"/>
              </a:rPr>
              <a:t>04 </a:t>
            </a:r>
            <a:r>
              <a:rPr kumimoji="0" lang="zh-CN" altLang="en-US" sz="3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Noto Serif SC"/>
                <a:sym typeface="Noto Serif SC"/>
              </a:rPr>
              <a:t>创新性</a:t>
            </a:r>
            <a:endParaRPr kumimoji="0" lang="en-US" sz="11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p:txBody>
      </p:sp>
      <p:sp>
        <p:nvSpPr>
          <p:cNvPr id="26" name="AutoShape 4"/>
          <p:cNvSpPr/>
          <p:nvPr/>
        </p:nvSpPr>
        <p:spPr>
          <a:xfrm>
            <a:off x="762000" y="1468120"/>
            <a:ext cx="10668000" cy="1595120"/>
          </a:xfrm>
          <a:prstGeom prst="roundRect">
            <a:avLst>
              <a:gd name="adj" fmla="val 7058"/>
            </a:avLst>
          </a:prstGeom>
          <a:solidFill>
            <a:srgbClr val="FFFFFF">
              <a:alpha val="95000"/>
            </a:srgbClr>
          </a:solidFill>
          <a:ln w="25400" cap="flat" cmpd="sng">
            <a:solidFill>
              <a:srgbClr val="F48FB1">
                <a:alpha val="100000"/>
              </a:srgbClr>
            </a:solidFill>
            <a:prstDash val="solid"/>
            <a:round/>
          </a:ln>
          <a:effectLst>
            <a:outerShdw blurRad="444500" dist="190500" dir="2700000" algn="tl" rotWithShape="0">
              <a:srgbClr val="000000">
                <a:alpha val="25000"/>
              </a:srgbClr>
            </a:outerShdw>
          </a:effectLst>
        </p:spPr>
        <p:txBody>
          <a:bodyPr vert="horz"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p:txBody>
      </p:sp>
      <p:pic>
        <p:nvPicPr>
          <p:cNvPr id="27"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2500" y="1722120"/>
            <a:ext cx="457200" cy="457200"/>
          </a:xfrm>
          <a:prstGeom prst="rect">
            <a:avLst/>
          </a:prstGeom>
        </p:spPr>
      </p:pic>
      <p:sp>
        <p:nvSpPr>
          <p:cNvPr id="28" name="AutoShape 6"/>
          <p:cNvSpPr/>
          <p:nvPr/>
        </p:nvSpPr>
        <p:spPr>
          <a:xfrm>
            <a:off x="1524000" y="1681480"/>
            <a:ext cx="9787128" cy="1290320"/>
          </a:xfrm>
          <a:prstGeom prst="rect">
            <a:avLst/>
          </a:prstGeom>
          <a:noFill/>
          <a:ln w="12700" cap="flat" cmpd="sng">
            <a:noFill/>
            <a:prstDash val="solid"/>
            <a:round/>
          </a:ln>
        </p:spPr>
        <p:txBody>
          <a:bodyPr vert="horz" wrap="square" lIns="0" tIns="0" rIns="0" bIns="0" rtlCol="0" anchor="ctr" anchorCtr="0"/>
          <a:lstStyle/>
          <a:p>
            <a:pPr marL="0" marR="0" lvl="0" indent="0" algn="l" defTabSz="914400" rtl="0" eaLnBrk="1" fontAlgn="auto" latinLnBrk="0" hangingPunct="1">
              <a:lnSpc>
                <a:spcPct val="200000"/>
              </a:lnSpc>
              <a:spcBef>
                <a:spcPts val="0"/>
              </a:spcBef>
              <a:spcAft>
                <a:spcPts val="0"/>
              </a:spcAft>
              <a:buClr>
                <a:srgbClr val="000000"/>
              </a:buClr>
              <a:buSzTx/>
              <a:buFont typeface="Arial" panose="020B0604020202020204"/>
              <a:buNone/>
              <a:defRPr/>
            </a:pPr>
            <a:r>
              <a:rPr kumimoji="0" lang="zh-CN" altLang="en-US" sz="2000" b="1" i="0" u="none" strike="noStrike" kern="0" cap="none" spc="0" normalizeH="0" baseline="0" noProof="0" dirty="0">
                <a:ln>
                  <a:noFill/>
                </a:ln>
                <a:solidFill>
                  <a:srgbClr val="EC407A"/>
                </a:solidFill>
                <a:effectLst/>
                <a:uLnTx/>
                <a:uFillTx/>
                <a:latin typeface="微软雅黑" panose="020B0503020204020204" pitchFamily="34" charset="-122"/>
                <a:ea typeface="微软雅黑" panose="020B0503020204020204" pitchFamily="34" charset="-122"/>
                <a:cs typeface="Arial" panose="020B0604020202020204"/>
                <a:sym typeface="Noto Sans SC" panose="020B0200000000000000" charset="-122"/>
              </a:rPr>
              <a:t>是否为自主知识产权的创新药：</a:t>
            </a:r>
            <a:r>
              <a:rPr kumimoji="0" lang="zh-CN" altLang="en-US" sz="16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a:sym typeface="Noto Sans SC" panose="020B0200000000000000" charset="-122"/>
              </a:rPr>
              <a:t>否</a:t>
            </a:r>
            <a:endParaRPr kumimoji="0" lang="en-US" altLang="zh-CN"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a:sym typeface="Noto Sans SC" panose="020B0200000000000000" charset="-122"/>
            </a:endParaRPr>
          </a:p>
          <a:p>
            <a:pPr>
              <a:lnSpc>
                <a:spcPct val="200000"/>
              </a:lnSpc>
              <a:defRPr/>
            </a:pPr>
            <a:r>
              <a:rPr lang="zh-CN" altLang="en-US" sz="2000" b="1" dirty="0">
                <a:solidFill>
                  <a:srgbClr val="EC407A"/>
                </a:solidFill>
                <a:latin typeface="微软雅黑" panose="020B0503020204020204" pitchFamily="34" charset="-122"/>
                <a:ea typeface="微软雅黑" panose="020B0503020204020204" pitchFamily="34" charset="-122"/>
                <a:sym typeface="Noto Sans SC" panose="020B0200000000000000" charset="-122"/>
              </a:rPr>
              <a:t>药品注册分类：</a:t>
            </a:r>
            <a:r>
              <a:rPr lang="zh-CN" altLang="en-US" sz="1600" b="1" dirty="0">
                <a:solidFill>
                  <a:schemeClr val="tx1"/>
                </a:solidFill>
                <a:latin typeface="微软雅黑" panose="020B0503020204020204" pitchFamily="34" charset="-122"/>
                <a:ea typeface="微软雅黑" panose="020B0503020204020204" pitchFamily="34" charset="-122"/>
                <a:sym typeface="Noto Sans SC" panose="020B0200000000000000" charset="-122"/>
              </a:rPr>
              <a:t>中药 </a:t>
            </a:r>
            <a:r>
              <a:rPr lang="en-US" altLang="zh-CN" sz="1600" b="1" dirty="0">
                <a:solidFill>
                  <a:schemeClr val="tx1"/>
                </a:solidFill>
                <a:latin typeface="微软雅黑" panose="020B0503020204020204" pitchFamily="34" charset="-122"/>
                <a:ea typeface="微软雅黑" panose="020B0503020204020204" pitchFamily="34" charset="-122"/>
                <a:sym typeface="Noto Sans SC" panose="020B0200000000000000" charset="-122"/>
              </a:rPr>
              <a:t>3.1</a:t>
            </a:r>
            <a:r>
              <a:rPr lang="zh-CN" altLang="en-US" sz="1600" b="1" dirty="0">
                <a:solidFill>
                  <a:schemeClr val="tx1"/>
                </a:solidFill>
                <a:latin typeface="微软雅黑" panose="020B0503020204020204" pitchFamily="34" charset="-122"/>
                <a:ea typeface="微软雅黑" panose="020B0503020204020204" pitchFamily="34" charset="-122"/>
                <a:sym typeface="Noto Sans SC" panose="020B0200000000000000" charset="-122"/>
              </a:rPr>
              <a:t>类新药</a:t>
            </a:r>
            <a:r>
              <a:rPr lang="en-US" altLang="zh-CN" sz="1600" b="1" dirty="0">
                <a:solidFill>
                  <a:schemeClr val="tx1"/>
                </a:solidFill>
                <a:latin typeface="微软雅黑" panose="020B0503020204020204" pitchFamily="34" charset="-122"/>
                <a:ea typeface="微软雅黑" panose="020B0503020204020204" pitchFamily="34" charset="-122"/>
                <a:sym typeface="Noto Sans SC" panose="020B0200000000000000" charset="-122"/>
              </a:rPr>
              <a:t>【</a:t>
            </a:r>
            <a:r>
              <a:rPr lang="zh-CN" altLang="en-US" sz="1600" b="1" dirty="0">
                <a:solidFill>
                  <a:schemeClr val="tx1"/>
                </a:solidFill>
                <a:latin typeface="微软雅黑" panose="020B0503020204020204" pitchFamily="34" charset="-122"/>
                <a:ea typeface="微软雅黑" panose="020B0503020204020204" pitchFamily="34" charset="-122"/>
                <a:sym typeface="Noto Sans SC" panose="020B0200000000000000" charset="-122"/>
              </a:rPr>
              <a:t>出自国家中医药管理局</a:t>
            </a:r>
            <a:r>
              <a:rPr lang="en-US" altLang="zh-CN" sz="1600" b="1" dirty="0">
                <a:solidFill>
                  <a:schemeClr val="tx1"/>
                </a:solidFill>
                <a:latin typeface="微软雅黑" panose="020B0503020204020204" pitchFamily="34" charset="-122"/>
                <a:ea typeface="微软雅黑" panose="020B0503020204020204" pitchFamily="34" charset="-122"/>
                <a:sym typeface="Noto Sans SC" panose="020B0200000000000000" charset="-122"/>
              </a:rPr>
              <a:t>《</a:t>
            </a:r>
            <a:r>
              <a:rPr lang="zh-CN" altLang="en-US" sz="1600" b="1" dirty="0">
                <a:solidFill>
                  <a:schemeClr val="tx1"/>
                </a:solidFill>
                <a:latin typeface="微软雅黑" panose="020B0503020204020204" pitchFamily="34" charset="-122"/>
                <a:ea typeface="微软雅黑" panose="020B0503020204020204" pitchFamily="34" charset="-122"/>
                <a:sym typeface="Noto Sans SC" panose="020B0200000000000000" charset="-122"/>
              </a:rPr>
              <a:t>古代经典名方目录（第一批）</a:t>
            </a:r>
            <a:r>
              <a:rPr lang="en-US" altLang="zh-CN" sz="1600" b="1" dirty="0">
                <a:solidFill>
                  <a:schemeClr val="tx1"/>
                </a:solidFill>
                <a:latin typeface="微软雅黑" panose="020B0503020204020204" pitchFamily="34" charset="-122"/>
                <a:ea typeface="微软雅黑" panose="020B0503020204020204" pitchFamily="34" charset="-122"/>
                <a:sym typeface="Noto Sans SC" panose="020B0200000000000000" charset="-122"/>
              </a:rPr>
              <a:t>》】</a:t>
            </a:r>
            <a:endParaRPr lang="en-US" altLang="zh-CN" sz="2000" b="1" dirty="0">
              <a:solidFill>
                <a:schemeClr val="tx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200000"/>
              </a:lnSpc>
              <a:spcBef>
                <a:spcPts val="0"/>
              </a:spcBef>
              <a:spcAft>
                <a:spcPts val="0"/>
              </a:spcAft>
              <a:buClr>
                <a:srgbClr val="000000"/>
              </a:buClr>
              <a:buSzTx/>
              <a:buFont typeface="Arial" panose="020B0604020202020204"/>
              <a:buNone/>
              <a:defRPr/>
            </a:pPr>
            <a:endParaRPr kumimoji="0" lang="en-US" sz="1200" b="0" i="0" u="none" strike="noStrike" kern="0" cap="none" spc="0" normalizeH="0" baseline="0" noProof="0" dirty="0">
              <a:ln>
                <a:noFill/>
              </a:ln>
              <a:solidFill>
                <a:srgbClr val="EC407A"/>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p:txBody>
      </p:sp>
      <p:sp>
        <p:nvSpPr>
          <p:cNvPr id="43" name="AutoShape 16"/>
          <p:cNvSpPr/>
          <p:nvPr/>
        </p:nvSpPr>
        <p:spPr>
          <a:xfrm>
            <a:off x="762000" y="3464560"/>
            <a:ext cx="10668000" cy="2030984"/>
          </a:xfrm>
          <a:prstGeom prst="roundRect">
            <a:avLst>
              <a:gd name="adj" fmla="val 7058"/>
            </a:avLst>
          </a:prstGeom>
          <a:solidFill>
            <a:srgbClr val="FFFFFF">
              <a:alpha val="95000"/>
            </a:srgbClr>
          </a:solidFill>
          <a:ln w="25400" cap="flat" cmpd="sng">
            <a:solidFill>
              <a:srgbClr val="F48FB1">
                <a:alpha val="100000"/>
              </a:srgbClr>
            </a:solidFill>
            <a:prstDash val="solid"/>
            <a:round/>
          </a:ln>
          <a:effectLst>
            <a:outerShdw blurRad="444500" dist="190500" dir="2700000" algn="tl" rotWithShape="0">
              <a:srgbClr val="000000">
                <a:alpha val="25000"/>
              </a:srgbClr>
            </a:outerShdw>
          </a:effectLst>
        </p:spPr>
        <p:txBody>
          <a:bodyPr vert="horz"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p:txBody>
      </p:sp>
      <p:pic>
        <p:nvPicPr>
          <p:cNvPr id="44"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7928" y="2326640"/>
            <a:ext cx="457200" cy="457200"/>
          </a:xfrm>
          <a:prstGeom prst="rect">
            <a:avLst/>
          </a:prstGeom>
        </p:spPr>
      </p:pic>
      <p:sp>
        <p:nvSpPr>
          <p:cNvPr id="45" name="AutoShape 18"/>
          <p:cNvSpPr/>
          <p:nvPr/>
        </p:nvSpPr>
        <p:spPr>
          <a:xfrm>
            <a:off x="1524000" y="3665728"/>
            <a:ext cx="1714500" cy="508000"/>
          </a:xfrm>
          <a:prstGeom prst="rect">
            <a:avLst/>
          </a:prstGeom>
          <a:noFill/>
          <a:ln w="12700" cap="flat" cmpd="sng">
            <a:noFill/>
            <a:prstDash val="solid"/>
            <a:round/>
          </a:ln>
        </p:spPr>
        <p:txBody>
          <a:bodyPr vert="horz" wrap="square" lIns="0" tIns="0" rIns="0" bIns="0" rtlCol="0" anchor="ctr" anchorCtr="0"/>
          <a:lstStyle/>
          <a:p>
            <a:pPr marL="0" marR="0" lvl="0" indent="0" algn="l"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zh-CN" altLang="en-US" sz="2000" b="1" i="0" u="none" strike="noStrike" kern="0" cap="none" spc="0" normalizeH="0" baseline="0" noProof="0" dirty="0">
                <a:ln>
                  <a:noFill/>
                </a:ln>
                <a:solidFill>
                  <a:srgbClr val="EC407A"/>
                </a:solidFill>
                <a:effectLst/>
                <a:uLnTx/>
                <a:uFillTx/>
                <a:latin typeface="微软雅黑" panose="020B0503020204020204" pitchFamily="34" charset="-122"/>
                <a:ea typeface="微软雅黑" panose="020B0503020204020204" pitchFamily="34" charset="-122"/>
                <a:cs typeface="Arial" panose="020B0604020202020204"/>
                <a:sym typeface="Noto Sans SC" panose="020B0200000000000000" charset="-122"/>
              </a:rPr>
              <a:t>传承性情况</a:t>
            </a:r>
            <a:endParaRPr kumimoji="0" lang="en-US" sz="1200" b="0" i="0" u="none" strike="noStrike" kern="0" cap="none" spc="0" normalizeH="0" baseline="0" noProof="0" dirty="0">
              <a:ln>
                <a:noFill/>
              </a:ln>
              <a:solidFill>
                <a:srgbClr val="EC407A"/>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p:txBody>
      </p:sp>
      <p:sp>
        <p:nvSpPr>
          <p:cNvPr id="46" name="AutoShape 19"/>
          <p:cNvSpPr/>
          <p:nvPr/>
        </p:nvSpPr>
        <p:spPr>
          <a:xfrm>
            <a:off x="952500" y="4173728"/>
            <a:ext cx="10111740" cy="1138936"/>
          </a:xfrm>
          <a:prstGeom prst="rect">
            <a:avLst/>
          </a:prstGeom>
          <a:noFill/>
          <a:ln w="12700" cap="flat" cmpd="sng">
            <a:noFill/>
            <a:prstDash val="solid"/>
            <a:round/>
          </a:ln>
        </p:spPr>
        <p:txBody>
          <a:bodyPr vert="horz" wrap="square" lIns="0" tIns="0" rIns="0" bIns="0" rtlCol="0" anchor="ctr" anchorCtr="0"/>
          <a:lstStyle/>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defRPr/>
            </a:pPr>
            <a:r>
              <a:rPr kumimoji="0" lang="zh-CN" altLang="en-US" sz="1300" b="0" i="0" u="none" strike="noStrike" kern="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易黄汤源自清代傅山</a:t>
            </a:r>
            <a:r>
              <a:rPr kumimoji="0" lang="en-US" altLang="zh-CN" sz="1300" b="0" i="0" u="none" strike="noStrike" kern="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a:t>
            </a:r>
            <a:r>
              <a:rPr kumimoji="0" lang="zh-CN" altLang="en-US" sz="1300" b="0" i="0" u="none" strike="noStrike" kern="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傅青主女科</a:t>
            </a:r>
            <a:r>
              <a:rPr kumimoji="0" lang="en-US" altLang="zh-CN" sz="1300" b="0" i="0" u="none" strike="noStrike" kern="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a:t>
            </a:r>
            <a:r>
              <a:rPr kumimoji="0" lang="en-US" altLang="zh-CN" sz="1300" b="0" i="0" u="none" strike="noStrike" kern="0" cap="none" spc="0" normalizeH="0" baseline="30000" noProof="0" dirty="0">
                <a:ln>
                  <a:noFill/>
                </a:ln>
                <a:solidFill>
                  <a:srgbClr val="555555"/>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[1]</a:t>
            </a:r>
            <a:r>
              <a:rPr kumimoji="0" lang="zh-CN" altLang="en-US" sz="1300" b="0" i="0" u="none" strike="noStrike" kern="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，为妇科经典名方，组方完整沿袭古方配伍。紧扣“肾虚为本、湿热为标”中医病机理论，践行标本兼治的治则，传承清代妇科诊疗学术思想。历经数百年临床应用，验之有效，本方化裁应用经验历代沿用。</a:t>
            </a:r>
            <a:endParaRPr kumimoji="0" lang="en-US" altLang="zh-CN" sz="1300" b="0" i="0" u="none" strike="noStrike" kern="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defRPr/>
            </a:pPr>
            <a:r>
              <a:rPr kumimoji="0" lang="zh-CN" altLang="en-US" sz="1300" b="0" i="0" u="none" strike="noStrike" kern="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本品以现代颗粒剂型承载古方精髓，完整保留组方立意与用药特色，</a:t>
            </a:r>
            <a:r>
              <a:rPr kumimoji="0" lang="zh-CN" altLang="en-US" sz="1300" b="1" i="0" u="none" strike="noStrike" kern="0" cap="none" spc="0" normalizeH="0" baseline="0" noProof="0" dirty="0">
                <a:ln>
                  <a:noFill/>
                </a:ln>
                <a:solidFill>
                  <a:srgbClr val="555555"/>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实现中医经典方剂、理论及历代临床经验的有效传承与落地应用。</a:t>
            </a:r>
            <a:endParaRPr kumimoji="0" lang="en-US" sz="13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p:txBody>
      </p:sp>
      <p:pic>
        <p:nvPicPr>
          <p:cNvPr id="4"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7928" y="3716528"/>
            <a:ext cx="457200" cy="457200"/>
          </a:xfrm>
          <a:prstGeom prst="rect">
            <a:avLst/>
          </a:prstGeom>
        </p:spPr>
      </p:pic>
      <p:sp>
        <p:nvSpPr>
          <p:cNvPr id="6" name="文本框 5"/>
          <p:cNvSpPr txBox="1"/>
          <p:nvPr/>
        </p:nvSpPr>
        <p:spPr>
          <a:xfrm>
            <a:off x="854075" y="6178614"/>
            <a:ext cx="9236710" cy="540128"/>
          </a:xfrm>
          <a:prstGeom prst="rect">
            <a:avLst/>
          </a:prstGeom>
          <a:noFill/>
        </p:spPr>
        <p:txBody>
          <a:bodyPr wrap="square" rtlCol="0" anchor="ctr">
            <a:noAutofit/>
          </a:bodyPr>
          <a:lstStyle/>
          <a:p>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清</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傅山撰</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傅征君男女科（女科）</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[M]. </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清光绪 </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7 </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年辛巳（</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1881</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）羊城五福堂刻本</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馆藏</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中国中医科学院图书馆</a:t>
            </a:r>
            <a:r>
              <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TYPE" val="icon"/>
</p:tagLst>
</file>

<file path=ppt/tags/tag3.xml><?xml version="1.0" encoding="utf-8"?>
<p:tagLst xmlns:p="http://schemas.openxmlformats.org/presentationml/2006/main">
  <p:tag name="TYPE" val="icon"/>
</p:tagLst>
</file>

<file path=ppt/tags/tag4.xml><?xml version="1.0" encoding="utf-8"?>
<p:tagLst xmlns:p="http://schemas.openxmlformats.org/presentationml/2006/main">
  <p:tag name="TYPE" val="icon"/>
</p:tagLst>
</file>

<file path=ppt/tags/tag5.xml><?xml version="1.0" encoding="utf-8"?>
<p:tagLst xmlns:p="http://schemas.openxmlformats.org/presentationml/2006/main">
  <p:tag name="TYPE" val="icon"/>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3503</Words>
  <Application>WPS 演示</Application>
  <PresentationFormat>宽屏</PresentationFormat>
  <Paragraphs>157</Paragraphs>
  <Slides>10</Slides>
  <Notes>10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10</vt:i4>
      </vt:variant>
    </vt:vector>
  </HeadingPairs>
  <TitlesOfParts>
    <vt:vector size="21" baseType="lpstr">
      <vt:lpstr>Arial</vt:lpstr>
      <vt:lpstr>宋体</vt:lpstr>
      <vt:lpstr>Wingdings</vt:lpstr>
      <vt:lpstr>Arial</vt:lpstr>
      <vt:lpstr>微软雅黑</vt:lpstr>
      <vt:lpstr>Noto Serif SC</vt:lpstr>
      <vt:lpstr>Segoe Print</vt:lpstr>
      <vt:lpstr>Noto Sans SC</vt:lpstr>
      <vt:lpstr>Arial Unicode MS</vt:lpstr>
      <vt:lpstr>Office 主题​​</vt:lpstr>
      <vt:lpstr>默认主题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郭安军</dc:creator>
  <cp:lastModifiedBy>储林</cp:lastModifiedBy>
  <cp:revision>124</cp:revision>
  <dcterms:created xsi:type="dcterms:W3CDTF">2026-06-09T05:03:03Z</dcterms:created>
  <dcterms:modified xsi:type="dcterms:W3CDTF">2026-06-09T05:03:20Z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{"Label":"1","ContentProducer":"001191110102MACQD9K64010000","ProduceID":"7644129387705715900","ReservedCode1":"","ContentPropagator":"","PropagateID":"","ReservedCode2":""}</vt:lpwstr>
  </property>
  <property fmtid="{D5CDD505-2E9C-101B-9397-08002B2CF9AE}" pid="3" name="ICV">
    <vt:lpwstr>BEA5EEAB5E7F47EBA3F30158811365EB_12</vt:lpwstr>
  </property>
  <property fmtid="{D5CDD505-2E9C-101B-9397-08002B2CF9AE}" pid="4" name="KSOProductBuildVer">
    <vt:lpwstr>2052-12.1.0.26895</vt:lpwstr>
  </property>
</Properties>
</file>