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webExtension1.xml" ContentType="application/vnd.wps-officedocument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5" r:id="rId2"/>
    <p:sldId id="306" r:id="rId3"/>
    <p:sldId id="308" r:id="rId4"/>
    <p:sldId id="287" r:id="rId5"/>
    <p:sldId id="315" r:id="rId6"/>
    <p:sldId id="314" r:id="rId7"/>
    <p:sldId id="304" r:id="rId8"/>
    <p:sldId id="319" r:id="rId9"/>
    <p:sldId id="266" r:id="rId10"/>
    <p:sldId id="260" r:id="rId11"/>
    <p:sldId id="313" r:id="rId12"/>
  </p:sldIdLst>
  <p:sldSz cx="12192000" cy="6858000"/>
  <p:notesSz cx="6807200" cy="99393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8BAAEF5-2A92-4736-A518-39937EFCAF3A}">
          <p14:sldIdLst>
            <p14:sldId id="305"/>
            <p14:sldId id="306"/>
            <p14:sldId id="308"/>
            <p14:sldId id="287"/>
            <p14:sldId id="315"/>
            <p14:sldId id="314"/>
            <p14:sldId id="304"/>
            <p14:sldId id="319"/>
            <p14:sldId id="266"/>
            <p14:sldId id="26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57875891" name="你瞅你那小样" initials="你" lastIdx="7" clrIdx="0"/>
  <p:cmAuthor id="1157875892" name="18620" initials="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400"/>
    <a:srgbClr val="96EB7D"/>
    <a:srgbClr val="ED7D31"/>
    <a:srgbClr val="002B91"/>
    <a:srgbClr val="FFFFFF"/>
    <a:srgbClr val="FFE8D3"/>
    <a:srgbClr val="FF781D"/>
    <a:srgbClr val="FBE5D6"/>
    <a:srgbClr val="2F5597"/>
    <a:srgbClr val="FC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155101D-3FC2-4E86-82C7-047B514CF913}" styleName="表样式 1 25 3 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F3F2F2"/>
          </a:solidFill>
        </a:fill>
      </a:tcStyle>
    </a:band2H>
    <a:band1V>
      <a:tcStyle>
        <a:tcBdr/>
        <a:fill>
          <a:solidFill>
            <a:srgbClr val="F3F2F2"/>
          </a:solidFill>
        </a:fill>
      </a:tcStyle>
    </a:band1V>
    <a:lastCol>
      <a:tcTxStyle>
        <a:fontRef idx="none">
          <a:srgbClr val="000000"/>
        </a:fontRef>
      </a:tcTxStyle>
      <a:tcStyle>
        <a:tcBdr>
          <a:left>
            <a:ln w="12700" cmpd="sng">
              <a:solidFill>
                <a:srgbClr val="002B91"/>
              </a:solidFill>
              <a:prstDash val="solid"/>
            </a:ln>
          </a:left>
          <a:right>
            <a:ln>
              <a:noFill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Col>
    <a:firstCol>
      <a:tcTxStyle b="on">
        <a:fontRef idx="none">
          <a:srgbClr val="002B91"/>
        </a:fontRef>
      </a:tcTxStyle>
      <a:tcStyle>
        <a:tcBdr>
          <a:left>
            <a:ln>
              <a:noFill/>
            </a:ln>
          </a:left>
          <a:right>
            <a:ln w="12700" cmpd="sng">
              <a:solidFill>
                <a:srgbClr val="002B91"/>
              </a:solidFill>
              <a:prstDash val="solid"/>
            </a:ln>
          </a:right>
          <a:top>
            <a:ln w="12700" cmpd="sng">
              <a:solidFill>
                <a:srgbClr val="002B91"/>
              </a:solidFill>
              <a:prstDash val="solid"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Col>
    <a:firstRow>
      <a:tcTxStyle b="on">
        <a:fontRef idx="none">
          <a:srgbClr val="002B9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rgbClr val="002B9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Row>
  </a:tblStyle>
  <a:tblStyle styleId="{4C4BF563-1BC6-4913-B1CC-E9A25BEBE01A}" styleName="表样式 1 14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1552B40-972B-45A4-9BBD-5EC741EAA8ED}" styleName="表样式 1 14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25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lumMod val="40000"/>
              <a:lumOff val="60000"/>
              <a:alpha val="40000"/>
            </a:schemeClr>
          </a:solidFill>
        </a:fill>
      </a:tcStyle>
    </a:firstCol>
    <a:la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5"/>
              </a:solidFill>
            </a:ln>
          </a:top>
          <a:bottom>
            <a:ln w="9525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2776" autoAdjust="0"/>
  </p:normalViewPr>
  <p:slideViewPr>
    <p:cSldViewPr snapToGrid="0" showGuides="1">
      <p:cViewPr varScale="1">
        <p:scale>
          <a:sx n="79" d="100"/>
          <a:sy n="79" d="100"/>
        </p:scale>
        <p:origin x="1042" y="67"/>
      </p:cViewPr>
      <p:guideLst>
        <p:guide orient="horz" pos="225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莱斯特咳嗽量表评分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氨溴索!$B$40</c:f>
              <c:strCache>
                <c:ptCount val="1"/>
                <c:pt idx="0">
                  <c:v>住院时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27.2</c:v>
                </c:pt>
                <c:pt idx="1">
                  <c:v>21.4</c:v>
                </c:pt>
                <c:pt idx="2">
                  <c:v>14.2</c:v>
                </c:pt>
              </c:numLit>
            </c:plus>
            <c:minus>
              <c:numLit>
                <c:formatCode>General</c:formatCode>
                <c:ptCount val="3"/>
                <c:pt idx="0">
                  <c:v>27.2</c:v>
                </c:pt>
                <c:pt idx="1">
                  <c:v>21.4</c:v>
                </c:pt>
                <c:pt idx="2">
                  <c:v>14.2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氨溴索!$C$39:$E$39</c:f>
              <c:strCache>
                <c:ptCount val="3"/>
                <c:pt idx="0">
                  <c:v>生理维度</c:v>
                </c:pt>
                <c:pt idx="1">
                  <c:v>心理维度</c:v>
                </c:pt>
                <c:pt idx="2">
                  <c:v>社会维度</c:v>
                </c:pt>
              </c:strCache>
            </c:strRef>
          </c:cat>
          <c:val>
            <c:numRef>
              <c:f>氨溴索!$C$40:$E$40</c:f>
              <c:numCache>
                <c:formatCode>General</c:formatCode>
                <c:ptCount val="3"/>
                <c:pt idx="0">
                  <c:v>49</c:v>
                </c:pt>
                <c:pt idx="1">
                  <c:v>40.4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B-4BDB-A587-D60EA40A9AE6}"/>
            </c:ext>
          </c:extLst>
        </c:ser>
        <c:ser>
          <c:idx val="1"/>
          <c:order val="1"/>
          <c:tx>
            <c:strRef>
              <c:f>氨溴索!$B$41</c:f>
              <c:strCache>
                <c:ptCount val="1"/>
                <c:pt idx="0">
                  <c:v>出院时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12.4</c:v>
                </c:pt>
              </c:numLit>
            </c:plus>
            <c:minus>
              <c:numLit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12.4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氨溴索!$C$39:$E$39</c:f>
              <c:strCache>
                <c:ptCount val="3"/>
                <c:pt idx="0">
                  <c:v>生理维度</c:v>
                </c:pt>
                <c:pt idx="1">
                  <c:v>心理维度</c:v>
                </c:pt>
                <c:pt idx="2">
                  <c:v>社会维度</c:v>
                </c:pt>
              </c:strCache>
            </c:strRef>
          </c:cat>
          <c:val>
            <c:numRef>
              <c:f>氨溴索!$C$41:$E$41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48.3</c:v>
                </c:pt>
                <c:pt idx="2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B-4BDB-A587-D60EA40A9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3484319"/>
        <c:axId val="1403483903"/>
      </c:barChart>
      <c:catAx>
        <c:axId val="140348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03483903"/>
        <c:crosses val="autoZero"/>
        <c:auto val="1"/>
        <c:lblAlgn val="ctr"/>
        <c:lblOffset val="100"/>
        <c:noMultiLvlLbl val="0"/>
      </c:catAx>
      <c:valAx>
        <c:axId val="1403483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40348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b789f32-55d7-4373-8d8f-f162d1c30cbd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0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dirty="0"/>
              <a:t>咳嗽症状评分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40" b="0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氨溴索!$C$2</c:f>
              <c:strCache>
                <c:ptCount val="1"/>
                <c:pt idx="0">
                  <c:v>喷雾剂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氨溴索!$B$3:$B$6</c:f>
              <c:strCache>
                <c:ptCount val="4"/>
                <c:pt idx="0">
                  <c:v>白天咳嗽症状</c:v>
                </c:pt>
                <c:pt idx="1">
                  <c:v>夜间咳嗽症状</c:v>
                </c:pt>
                <c:pt idx="2">
                  <c:v>总体咳嗽症状</c:v>
                </c:pt>
                <c:pt idx="3">
                  <c:v>咳嗽严重程度</c:v>
                </c:pt>
              </c:strCache>
            </c:strRef>
          </c:cat>
          <c:val>
            <c:numRef>
              <c:f>氨溴索!$C$3:$C$6</c:f>
              <c:numCache>
                <c:formatCode>General</c:formatCode>
                <c:ptCount val="4"/>
                <c:pt idx="0">
                  <c:v>-2.4</c:v>
                </c:pt>
                <c:pt idx="1">
                  <c:v>-2.2999999999999998</c:v>
                </c:pt>
                <c:pt idx="2">
                  <c:v>-4.7</c:v>
                </c:pt>
                <c:pt idx="3">
                  <c:v>-5.7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6-4029-A36B-DE1117AD395D}"/>
            </c:ext>
          </c:extLst>
        </c:ser>
        <c:ser>
          <c:idx val="1"/>
          <c:order val="1"/>
          <c:tx>
            <c:strRef>
              <c:f>氨溴索!$D$2</c:f>
              <c:strCache>
                <c:ptCount val="1"/>
                <c:pt idx="0">
                  <c:v>口服溶液</c:v>
                </c:pt>
              </c:strCache>
            </c:strRef>
          </c:tx>
          <c:spPr>
            <a:solidFill>
              <a:srgbClr val="A5A5A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氨溴索!$B$3:$B$6</c:f>
              <c:strCache>
                <c:ptCount val="4"/>
                <c:pt idx="0">
                  <c:v>白天咳嗽症状</c:v>
                </c:pt>
                <c:pt idx="1">
                  <c:v>夜间咳嗽症状</c:v>
                </c:pt>
                <c:pt idx="2">
                  <c:v>总体咳嗽症状</c:v>
                </c:pt>
                <c:pt idx="3">
                  <c:v>咳嗽严重程度</c:v>
                </c:pt>
              </c:strCache>
            </c:strRef>
          </c:cat>
          <c:val>
            <c:numRef>
              <c:f>氨溴索!$D$3:$D$6</c:f>
              <c:numCache>
                <c:formatCode>General</c:formatCode>
                <c:ptCount val="4"/>
                <c:pt idx="0">
                  <c:v>-2.1</c:v>
                </c:pt>
                <c:pt idx="1">
                  <c:v>-2.1</c:v>
                </c:pt>
                <c:pt idx="2">
                  <c:v>-4.2</c:v>
                </c:pt>
                <c:pt idx="3">
                  <c:v>-5.2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6-4029-A36B-DE1117AD39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748143"/>
        <c:axId val="1621758127"/>
      </c:barChart>
      <c:catAx>
        <c:axId val="162174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21758127"/>
        <c:crosses val="autoZero"/>
        <c:auto val="1"/>
        <c:lblAlgn val="ctr"/>
        <c:lblOffset val="100"/>
        <c:noMultiLvlLbl val="0"/>
      </c:catAx>
      <c:valAx>
        <c:axId val="16217581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62174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32f4c4c-bac0-4915-8587-ee92dc0defd1}"/>
      </c:ext>
    </c:extLst>
  </c:chart>
  <c:spPr>
    <a:noFill/>
    <a:ln>
      <a:noFill/>
    </a:ln>
    <a:effectLst/>
  </c:spPr>
  <c:txPr>
    <a:bodyPr/>
    <a:lstStyle/>
    <a:p>
      <a:pPr>
        <a:defRPr lang="zh-CN" sz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60" b="1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600" b="0" dirty="0"/>
              <a:t>抗生素治疗天数和因病损失天数对比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60" b="1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氨溴索!$C$80</c:f>
              <c:strCache>
                <c:ptCount val="1"/>
                <c:pt idx="0">
                  <c:v>氨溴索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氨溴索!$B$81:$B$82</c:f>
              <c:strCache>
                <c:ptCount val="2"/>
                <c:pt idx="0">
                  <c:v>人均抗生素治疗天数</c:v>
                </c:pt>
                <c:pt idx="1">
                  <c:v>人均因病损失天数</c:v>
                </c:pt>
              </c:strCache>
            </c:strRef>
          </c:cat>
          <c:val>
            <c:numRef>
              <c:f>氨溴索!$C$81:$C$82</c:f>
              <c:numCache>
                <c:formatCode>General</c:formatCode>
                <c:ptCount val="2"/>
                <c:pt idx="0">
                  <c:v>3.4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6-42A0-8578-F66F3D3914C5}"/>
            </c:ext>
          </c:extLst>
        </c:ser>
        <c:ser>
          <c:idx val="1"/>
          <c:order val="1"/>
          <c:tx>
            <c:strRef>
              <c:f>氨溴索!$D$80</c:f>
              <c:strCache>
                <c:ptCount val="1"/>
                <c:pt idx="0">
                  <c:v>安慰剂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氨溴索!$B$81:$B$82</c:f>
              <c:strCache>
                <c:ptCount val="2"/>
                <c:pt idx="0">
                  <c:v>人均抗生素治疗天数</c:v>
                </c:pt>
                <c:pt idx="1">
                  <c:v>人均因病损失天数</c:v>
                </c:pt>
              </c:strCache>
            </c:strRef>
          </c:cat>
          <c:val>
            <c:numRef>
              <c:f>氨溴索!$D$81:$D$82</c:f>
              <c:numCache>
                <c:formatCode>General</c:formatCode>
                <c:ptCount val="2"/>
                <c:pt idx="0">
                  <c:v>7.5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6-42A0-8578-F66F3D391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2202992"/>
        <c:axId val="502203408"/>
      </c:barChart>
      <c:catAx>
        <c:axId val="5022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02203408"/>
        <c:crosses val="autoZero"/>
        <c:auto val="1"/>
        <c:lblAlgn val="ctr"/>
        <c:lblOffset val="100"/>
        <c:noMultiLvlLbl val="0"/>
      </c:catAx>
      <c:valAx>
        <c:axId val="50220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20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e0d2f4d-6666-47ae-a07b-3fa7b3e72f01}"/>
      </c:ext>
    </c:extLst>
  </c:chart>
  <c:spPr>
    <a:noFill/>
    <a:ln>
      <a:noFill/>
    </a:ln>
    <a:effectLst/>
  </c:spPr>
  <c:txPr>
    <a:bodyPr/>
    <a:lstStyle/>
    <a:p>
      <a:pPr>
        <a:defRPr lang="zh-CN" sz="10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47CC4-AEAF-44FE-95E6-CCC7BBBDFE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AFB9-C92A-4002-963F-2C0ACFC813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＋－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87644-03D2-4D21-A0D0-B7E31ACCF0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AFB9-C92A-4002-963F-2C0ACFC8133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F1D2-F8D5-446E-8724-FDBA81A378E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BD30-B55C-423D-ACBF-58896830F1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image" Target="../media/image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www.wps.cn/officeDocument/2018/webExtension" Target="../webExtensions/webExtension1.x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chart" Target="../charts/chart3.xml"/><Relationship Id="rId11" Type="http://www.wps.cn/officeDocument/2018/webExtension" Target="../webExtensions/webExtension1.xml"/><Relationship Id="rId5" Type="http://schemas.openxmlformats.org/officeDocument/2006/relationships/image" Target="../media/image3.png"/><Relationship Id="rId10" Type="http://www.wps.cn/officeDocument/2018/webExtension" Target="../webExtensions/webExtension1.xml" TargetMode="Externa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5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文本框 27"/>
          <p:cNvSpPr txBox="1"/>
          <p:nvPr/>
        </p:nvSpPr>
        <p:spPr>
          <a:xfrm>
            <a:off x="6059805" y="3582670"/>
            <a:ext cx="5729605" cy="405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endParaRPr lang="en-US" altLang="zh-CN" sz="2800" b="1" dirty="0">
              <a:solidFill>
                <a:schemeClr val="bg1"/>
              </a:solidFill>
              <a:effectLst>
                <a:outerShdw blurRad="635000" dist="38100" dir="2700000" algn="tl" rotWithShape="0">
                  <a:prstClr val="black">
                    <a:alpha val="10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66405" y="668655"/>
            <a:ext cx="4142105" cy="762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900" kern="0">
              <a:solidFill>
                <a:srgbClr val="FFFFFF"/>
              </a:solidFill>
              <a:ea typeface="OPPOSans B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1570" y="6268085"/>
            <a:ext cx="7821930" cy="488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800000000000000" charset="-122"/>
                <a:ea typeface="思源黑体 CN Regular" panose="020B0800000000000000" charset="-122"/>
                <a:cs typeface="思源黑体 CN Regular" panose="020B0800000000000000" charset="-122"/>
                <a:sym typeface="+mn-ea"/>
              </a:rPr>
              <a:t>远方新药（北京）科技有限公司</a:t>
            </a:r>
            <a:r>
              <a:rPr lang="en-US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800000000000000" charset="-122"/>
                <a:ea typeface="思源黑体 CN Regular" panose="020B0800000000000000" charset="-122"/>
                <a:cs typeface="思源黑体 CN Regular" panose="020B0800000000000000" charset="-122"/>
                <a:sym typeface="+mn-ea"/>
              </a:rPr>
              <a:t>   |   GM</a:t>
            </a:r>
            <a:r>
              <a:rPr lang="en-US" altLang="zh-CN" kern="0" noProof="0" dirty="0" err="1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800000000000000" charset="-122"/>
                <a:ea typeface="思源黑体 CN Regular" panose="020B0800000000000000" charset="-122"/>
                <a:cs typeface="思源黑体 CN Regular" panose="020B0800000000000000" charset="-122"/>
                <a:sym typeface="+mn-ea"/>
              </a:rPr>
              <a:t>ep</a:t>
            </a:r>
            <a:r>
              <a:rPr lang="en-US" kern="0" noProof="0" dirty="0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思源黑体 CN Regular" panose="020B0800000000000000" charset="-122"/>
                <a:ea typeface="思源黑体 CN Regular" panose="020B0800000000000000" charset="-122"/>
                <a:cs typeface="思源黑体 CN Regular" panose="020B0800000000000000" charset="-122"/>
                <a:sym typeface="+mn-ea"/>
              </a:rPr>
              <a:t> Medical Technology GmbH</a:t>
            </a:r>
            <a:endParaRPr kumimoji="0" lang="id-ID" altLang="en-US" i="0" u="none" strike="noStrike" kern="0" cap="none" spc="0" normalizeH="0" baseline="0" noProof="0" dirty="0">
              <a:ln>
                <a:noFill/>
              </a:ln>
              <a:solidFill>
                <a:srgbClr val="002B91"/>
              </a:solidFill>
              <a:effectLst/>
              <a:uLnTx/>
              <a:uFillTx/>
              <a:latin typeface="思源黑体 CN Regular" panose="020B0800000000000000" charset="-122"/>
              <a:ea typeface="思源黑体 CN Regular" panose="020B0800000000000000" charset="-122"/>
              <a:cs typeface="思源黑体 CN Regular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4898" t="34948" r="5414" b="35217"/>
          <a:stretch>
            <a:fillRect/>
          </a:stretch>
        </p:blipFill>
        <p:spPr>
          <a:xfrm>
            <a:off x="3162935" y="1494790"/>
            <a:ext cx="6489700" cy="9563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80745" y="1518920"/>
            <a:ext cx="1858010" cy="933450"/>
            <a:chOff x="1597" y="2504"/>
            <a:chExt cx="2926" cy="147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l="34890" t="11572" r="25513" b="64936"/>
            <a:stretch>
              <a:fillRect/>
            </a:stretch>
          </p:blipFill>
          <p:spPr>
            <a:xfrm>
              <a:off x="1597" y="2504"/>
              <a:ext cx="2926" cy="76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l="5497" t="11572" r="64934" b="64936"/>
            <a:stretch>
              <a:fillRect/>
            </a:stretch>
          </p:blipFill>
          <p:spPr>
            <a:xfrm>
              <a:off x="1597" y="3205"/>
              <a:ext cx="2185" cy="76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 amt="23000"/>
          </a:blip>
          <a:srcRect l="4898" t="67992" r="5414" b="15625"/>
          <a:stretch>
            <a:fillRect/>
          </a:stretch>
        </p:blipFill>
        <p:spPr>
          <a:xfrm>
            <a:off x="3255645" y="2476500"/>
            <a:ext cx="5096510" cy="41275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855345" y="3102610"/>
            <a:ext cx="6111240" cy="674370"/>
          </a:xfrm>
          <a:prstGeom prst="rect">
            <a:avLst/>
          </a:prstGeom>
          <a:solidFill>
            <a:srgbClr val="F1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734992" y="3152775"/>
            <a:ext cx="11199495" cy="5410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首个且唯一获批的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6岁以上儿童及成人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16400"/>
                </a:solidFill>
                <a:effectLst>
                  <a:outerShdw blurRad="635000" dist="38100" dir="2700000" algn="tl" rotWithShape="0">
                    <a:prstClr val="black">
                      <a:alpha val="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气道粘液高分泌患者的喷雾剂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66160" y="4243070"/>
            <a:ext cx="9671050" cy="1337945"/>
          </a:xfrm>
          <a:prstGeom prst="rect">
            <a:avLst/>
          </a:prstGeom>
          <a:noFill/>
          <a:effectLst>
            <a:outerShdw dist="50800" dir="5400000" algn="ctr" rotWithShape="0">
              <a:srgbClr val="F2F2F2">
                <a:alpha val="0"/>
              </a:srgbClr>
            </a:outerShdw>
          </a:effectLst>
        </p:spPr>
        <p:txBody>
          <a:bodyPr wrap="square">
            <a:noAutofit/>
          </a:bodyPr>
          <a:lstStyle/>
          <a:p>
            <a:pPr marL="457200" indent="-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"/>
            </a:pPr>
            <a:r>
              <a:rPr lang="zh-CN" altLang="en-US" sz="2800" b="1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随时随地控制气道痰液阻塞</a:t>
            </a:r>
          </a:p>
          <a:p>
            <a:pPr marL="457200" indent="-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"/>
            </a:pPr>
            <a:r>
              <a:rPr lang="zh-CN" altLang="en-US" sz="2800" b="1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降低急性加重住院风险</a:t>
            </a:r>
          </a:p>
        </p:txBody>
      </p:sp>
      <p:sp>
        <p:nvSpPr>
          <p:cNvPr id="16" name="矩形 15"/>
          <p:cNvSpPr/>
          <p:nvPr/>
        </p:nvSpPr>
        <p:spPr>
          <a:xfrm>
            <a:off x="6777990" y="3108960"/>
            <a:ext cx="5011420" cy="584835"/>
          </a:xfrm>
          <a:prstGeom prst="rect">
            <a:avLst/>
          </a:prstGeom>
          <a:noFill/>
          <a:ln>
            <a:solidFill>
              <a:srgbClr val="F1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9" name="直接连接符 18"/>
          <p:cNvCxnSpPr/>
          <p:nvPr/>
        </p:nvCxnSpPr>
        <p:spPr>
          <a:xfrm>
            <a:off x="2906395" y="1544320"/>
            <a:ext cx="0" cy="1256030"/>
          </a:xfrm>
          <a:prstGeom prst="line">
            <a:avLst/>
          </a:prstGeom>
          <a:ln w="19050">
            <a:solidFill>
              <a:srgbClr val="002B9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951470" y="376555"/>
            <a:ext cx="3745230" cy="64071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  <a:sym typeface="+mn-ea"/>
              </a:rPr>
              <a:t>原研创新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精准定量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>
                    <a:alpha val="0"/>
                  </a:srgbClr>
                </a:highligh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高度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浓缩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   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>
                  <a:alpha val="0"/>
                </a:srgbClr>
              </a:highlight>
              <a:latin typeface="思源黑体 CN Medium" panose="020B0800000000000000" charset="-122"/>
              <a:ea typeface="思源黑体 CN Medium" panose="020B0800000000000000" charset="-122"/>
              <a:cs typeface="思源黑体 CN Medium" panose="020B08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05" y="1725295"/>
            <a:ext cx="710565" cy="139700"/>
          </a:xfrm>
          <a:prstGeom prst="rect">
            <a:avLst/>
          </a:prstGeom>
          <a:solidFill>
            <a:srgbClr val="F1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7619" y="14606"/>
            <a:ext cx="12194675" cy="6861660"/>
            <a:chOff x="139" y="-75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139" y="-75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965" y="242"/>
              <a:ext cx="15998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不良反应发生率低，相比吸入溶液无支气管痉挛风险，安全性好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6390" y="1076960"/>
            <a:ext cx="5278120" cy="5250180"/>
            <a:chOff x="10514" y="1696"/>
            <a:chExt cx="8312" cy="8268"/>
          </a:xfrm>
        </p:grpSpPr>
        <p:sp>
          <p:nvSpPr>
            <p:cNvPr id="2" name="圆角矩形 1"/>
            <p:cNvSpPr/>
            <p:nvPr/>
          </p:nvSpPr>
          <p:spPr>
            <a:xfrm>
              <a:off x="10514" y="2314"/>
              <a:ext cx="8312" cy="7321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0524" y="3120"/>
              <a:ext cx="7974" cy="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ü"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氨溴索喷雾剂（本品）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2004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年在欧盟上市。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根据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EMA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（欧洲药品管理局）数据库，目前已上市国家尚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无任何黑框警告及因安全性问题撤市信息。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最新提交的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PSUR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（定期安全更新报告）显示本品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无严重不良反应报告。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2B9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ü"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目前国内上市的有片剂、颗粒剂、注射剂、吸入溶液和口服溶液等剂型。各剂型临床安全性、有效性已经得到充分验证，上市多年来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B9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未查询到关于氨溴索的重大不良反应。</a:t>
              </a: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527" y="1696"/>
              <a:ext cx="6537" cy="876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sx="1000" sy="1000" algn="t" rotWithShape="0">
                <a:prstClr val="black">
                  <a:alpha val="10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527" y="1820"/>
              <a:ext cx="6537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国内外临床应用广泛，安全性充分验证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3715" y="6494780"/>
            <a:ext cx="25463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盐酸氨溴索喷雾剂产品说明书</a:t>
            </a:r>
          </a:p>
        </p:txBody>
      </p:sp>
      <p:sp>
        <p:nvSpPr>
          <p:cNvPr id="32" name="同侧圆角矩形 3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51790" y="1027430"/>
            <a:ext cx="5763260" cy="5090160"/>
            <a:chOff x="554" y="1618"/>
            <a:chExt cx="9076" cy="8016"/>
          </a:xfrm>
        </p:grpSpPr>
        <p:sp>
          <p:nvSpPr>
            <p:cNvPr id="22" name="圆角矩形 21"/>
            <p:cNvSpPr/>
            <p:nvPr/>
          </p:nvSpPr>
          <p:spPr>
            <a:xfrm>
              <a:off x="4858" y="2314"/>
              <a:ext cx="4741" cy="7320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608" y="2350"/>
              <a:ext cx="4148" cy="7285"/>
            </a:xfrm>
            <a:prstGeom prst="roundRect">
              <a:avLst>
                <a:gd name="adj" fmla="val 30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8" y="2348"/>
              <a:ext cx="4148" cy="919"/>
            </a:xfrm>
            <a:prstGeom prst="roundRect">
              <a:avLst>
                <a:gd name="adj" fmla="val 3067"/>
              </a:avLst>
            </a:prstGeom>
            <a:solidFill>
              <a:srgbClr val="F164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873" y="2325"/>
              <a:ext cx="4727" cy="942"/>
            </a:xfrm>
            <a:prstGeom prst="roundRect">
              <a:avLst>
                <a:gd name="adj" fmla="val 3067"/>
              </a:avLst>
            </a:prstGeom>
            <a:solidFill>
              <a:srgbClr val="F164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7" y="3338"/>
              <a:ext cx="4148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872" y="3338"/>
              <a:ext cx="4727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18" y="4058"/>
              <a:ext cx="4148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4873" y="4048"/>
              <a:ext cx="4727" cy="629"/>
            </a:xfrm>
            <a:prstGeom prst="roundRect">
              <a:avLst>
                <a:gd name="adj" fmla="val 30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0" y="2588"/>
              <a:ext cx="3820" cy="651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800000000000000" charset="-122"/>
                </a:rPr>
                <a:t>不良反应发生频率</a:t>
              </a:r>
              <a:endParaRPr lang="zh-CN" altLang="en-US" sz="1600" b="1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十分常见（</a:t>
              </a:r>
              <a:r>
                <a:rPr lang="en-US" altLang="zh-CN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&gt;10%</a:t>
              </a:r>
              <a:r>
                <a:rPr lang="zh-CN" altLang="en-US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）</a:t>
              </a:r>
            </a:p>
            <a:p>
              <a:pPr algn="ctr"/>
              <a:endParaRPr lang="zh-CN" altLang="en-US" sz="1600" b="1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常见（</a:t>
              </a:r>
              <a:r>
                <a:rPr lang="en-US" altLang="zh-CN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&gt;1%</a:t>
              </a:r>
              <a:r>
                <a:rPr lang="zh-CN" altLang="en-US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至</a:t>
              </a:r>
              <a:r>
                <a:rPr lang="en-US" altLang="zh-CN" sz="1600" b="1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&lt;10%)</a:t>
              </a:r>
            </a:p>
            <a:p>
              <a:pPr algn="ctr"/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偶见（</a:t>
              </a:r>
              <a:r>
                <a:rPr lang="en-US" altLang="zh-CN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&gt;1‰</a:t>
              </a: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至</a:t>
              </a:r>
              <a:r>
                <a:rPr lang="en-US" altLang="zh-CN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1%</a:t>
              </a: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罕见（</a:t>
              </a:r>
              <a:r>
                <a:rPr lang="en-US" altLang="zh-CN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&gt;0.1‰</a:t>
              </a: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至</a:t>
              </a:r>
              <a:r>
                <a:rPr lang="en-US" altLang="zh-CN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1‰</a:t>
              </a: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十分罕见（</a:t>
              </a:r>
              <a:r>
                <a:rPr lang="en-US" altLang="zh-CN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&lt;0.1‰</a:t>
              </a: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）</a:t>
              </a: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  <a:cs typeface="思源黑体 CN Normal" panose="020B08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  <a:cs typeface="思源黑体 CN Normal" panose="020B0800000000000000" charset="-122"/>
                </a:rPr>
                <a:t>未知（无法从可用数据估算）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39" y="2589"/>
              <a:ext cx="4486" cy="698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altLang="zh-CN" sz="1600" b="1" dirty="0">
                  <a:latin typeface="思源黑体 CN Bold" panose="020B0800000000000000" charset="-122"/>
                  <a:ea typeface="思源黑体 CN Bold" panose="020B0800000000000000" charset="-122"/>
                </a:rPr>
                <a:t> </a:t>
              </a:r>
              <a:r>
                <a:rPr lang="zh-CN" altLang="en-US" sz="16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不良反应描述</a:t>
              </a:r>
              <a:endParaRPr lang="zh-CN" altLang="en-US" sz="1600" b="1" dirty="0">
                <a:latin typeface="思源黑体 CN Bold" panose="020B0800000000000000" charset="-122"/>
                <a:ea typeface="思源黑体 CN Bold" panose="020B0800000000000000" charset="-122"/>
              </a:endParaRPr>
            </a:p>
            <a:p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pPr algn="ctr"/>
              <a:r>
                <a:rPr lang="zh-CN" altLang="en-US" sz="1600" dirty="0">
                  <a:latin typeface="思源黑体 CN Normal" panose="020B0800000000000000" charset="-122"/>
                  <a:ea typeface="思源黑体 CN Normal" panose="020B0800000000000000" charset="-122"/>
                </a:rPr>
                <a:t>无</a:t>
              </a:r>
              <a:endParaRPr lang="zh-CN" altLang="en-US" sz="1600" b="1" dirty="0">
                <a:latin typeface="思源黑体 CN Bold" panose="020B0800000000000000" charset="-122"/>
                <a:ea typeface="思源黑体 CN Bold" panose="020B0800000000000000" charset="-122"/>
              </a:endParaRPr>
            </a:p>
            <a:p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pPr algn="ctr"/>
              <a:r>
                <a:rPr lang="zh-CN" altLang="en-US" sz="1600" dirty="0">
                  <a:latin typeface="思源黑体 CN Normal" panose="020B0800000000000000" charset="-122"/>
                  <a:ea typeface="思源黑体 CN Normal" panose="020B0800000000000000" charset="-122"/>
                </a:rPr>
                <a:t>恶心</a:t>
              </a:r>
            </a:p>
            <a:p>
              <a:endParaRPr lang="zh-CN" altLang="en-US" sz="16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</a:rPr>
                <a:t>口干、流涎增加、便秘、排尿困难、面部肿胀、发热、发冷、鼻腔分泌物增加、气促</a:t>
              </a:r>
            </a:p>
            <a:p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</a:rPr>
                <a:t>超敏反应、呕吐、腹痛、腹泻、消化不良、皮疹、荨麻疹</a:t>
              </a:r>
            </a:p>
            <a:p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pPr algn="ctr"/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</a:rPr>
                <a:t>无</a:t>
              </a:r>
            </a:p>
            <a:p>
              <a:endParaRPr lang="zh-CN" altLang="en-US" sz="1400" dirty="0">
                <a:latin typeface="思源黑体 CN Normal" panose="020B0800000000000000" charset="-122"/>
                <a:ea typeface="思源黑体 CN Normal" panose="020B08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latin typeface="思源黑体 CN Normal" panose="020B0800000000000000" charset="-122"/>
                  <a:ea typeface="思源黑体 CN Normal" panose="020B0800000000000000" charset="-122"/>
                </a:rPr>
                <a:t>过敏反应（如过敏性休克）、血管神经性水肿、瘙痒、严重的皮肤不良反应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173" y="1618"/>
              <a:ext cx="5848" cy="885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sx="1000" sy="1000" algn="t" rotWithShape="0">
                <a:prstClr val="black">
                  <a:alpha val="10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60" y="1756"/>
              <a:ext cx="487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说明书收载的安全性信息</a:t>
              </a:r>
              <a:r>
                <a:rPr lang="en-US" altLang="zh-CN" b="1" baseline="30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[1]</a:t>
              </a:r>
            </a:p>
          </p:txBody>
        </p:sp>
        <p:cxnSp>
          <p:nvCxnSpPr>
            <p:cNvPr id="36" name="直接连接符 35"/>
            <p:cNvCxnSpPr/>
            <p:nvPr>
              <p:custDataLst>
                <p:tags r:id="rId1"/>
              </p:custDataLst>
            </p:nvPr>
          </p:nvCxnSpPr>
          <p:spPr>
            <a:xfrm flipH="1" flipV="1">
              <a:off x="604" y="608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594" y="705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3"/>
              </p:custDataLst>
            </p:nvPr>
          </p:nvCxnSpPr>
          <p:spPr>
            <a:xfrm flipH="1" flipV="1">
              <a:off x="594" y="787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554" y="469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14" y="3983"/>
              <a:ext cx="9016" cy="1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8"/>
          <a:stretch>
            <a:fillRect/>
          </a:stretch>
        </p:blipFill>
        <p:spPr>
          <a:xfrm>
            <a:off x="-24130" y="0"/>
            <a:ext cx="12194540" cy="686181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181735" y="1184910"/>
            <a:ext cx="4278630" cy="2257425"/>
            <a:chOff x="2081" y="1866"/>
            <a:chExt cx="6738" cy="3555"/>
          </a:xfrm>
        </p:grpSpPr>
        <p:sp>
          <p:nvSpPr>
            <p:cNvPr id="28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2890" y="1866"/>
              <a:ext cx="5208" cy="771"/>
            </a:xfrm>
            <a:prstGeom prst="round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公共健康影响显著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800000000000000" charset="-122"/>
                <a:sym typeface="+mn-ea"/>
              </a:endParaRPr>
            </a:p>
          </p:txBody>
        </p:sp>
        <p:sp>
          <p:nvSpPr>
            <p:cNvPr id="29" name="圆角矩形 5"/>
            <p:cNvSpPr/>
            <p:nvPr>
              <p:custDataLst>
                <p:tags r:id="rId13"/>
              </p:custDataLst>
            </p:nvPr>
          </p:nvSpPr>
          <p:spPr>
            <a:xfrm>
              <a:off x="2081" y="2774"/>
              <a:ext cx="6738" cy="2647"/>
            </a:xfrm>
            <a:prstGeom prst="roundRect">
              <a:avLst>
                <a:gd name="adj" fmla="val 8531"/>
              </a:avLst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just" defTabSz="914400" eaLnBrk="1" fontAlgn="auto" latinLnBrk="0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我国</a:t>
              </a:r>
              <a:r>
                <a:rPr lang="zh-CN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每年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COPD</a:t>
              </a:r>
              <a:r>
                <a:rPr lang="zh-CN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急性加重住院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330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万人次，其中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45%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以上与痰液黏稠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痰堵直接相关。</a:t>
              </a:r>
              <a:endParaRPr lang="en-US" altLang="zh-CN" sz="1600" b="1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just">
                <a:lnSpc>
                  <a:spcPct val="160000"/>
                </a:lnSpc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成为重大公共卫生问题</a:t>
              </a: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加强</a:t>
              </a:r>
              <a:r>
                <a:rPr lang="zh-CN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国家重大公共卫生事件防控。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6148705" y="1202690"/>
            <a:ext cx="4547870" cy="2188845"/>
            <a:chOff x="9073" y="1894"/>
            <a:chExt cx="7162" cy="3447"/>
          </a:xfrm>
        </p:grpSpPr>
        <p:sp>
          <p:nvSpPr>
            <p:cNvPr id="30" name="圆角矩形 13"/>
            <p:cNvSpPr/>
            <p:nvPr>
              <p:custDataLst>
                <p:tags r:id="rId10"/>
              </p:custDataLst>
            </p:nvPr>
          </p:nvSpPr>
          <p:spPr>
            <a:xfrm>
              <a:off x="10291" y="1894"/>
              <a:ext cx="4848" cy="785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弥补药品目录短板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圆角矩形 7"/>
            <p:cNvSpPr/>
            <p:nvPr>
              <p:custDataLst>
                <p:tags r:id="rId11"/>
              </p:custDataLst>
            </p:nvPr>
          </p:nvSpPr>
          <p:spPr>
            <a:xfrm>
              <a:off x="9073" y="2695"/>
              <a:ext cx="7162" cy="2647"/>
            </a:xfrm>
            <a:prstGeom prst="roundRect">
              <a:avLst>
                <a:gd name="adj" fmla="val 853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60000"/>
                </a:lnSpc>
              </a:pP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仅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步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秒，快速及时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的药物递送，解决气道黏液高分泌</a:t>
              </a:r>
              <a:r>
                <a:rPr lang="zh-CN" altLang="en-US" sz="160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随时随地的痰堵痛点；</a:t>
              </a:r>
            </a:p>
            <a:p>
              <a:pPr>
                <a:lnSpc>
                  <a:spcPct val="160000"/>
                </a:lnSpc>
              </a:pP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降低急性加重风险和住院率，每年节省潜在住院费用</a:t>
              </a:r>
              <a:r>
                <a:rPr lang="en-US" altLang="zh-CN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220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亿元。</a:t>
              </a:r>
              <a:endParaRPr lang="zh-CN" altLang="en-US" sz="1600" b="1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1174115" y="3937635"/>
            <a:ext cx="4286250" cy="2098675"/>
            <a:chOff x="2069" y="6201"/>
            <a:chExt cx="6750" cy="3305"/>
          </a:xfrm>
        </p:grpSpPr>
        <p:sp>
          <p:nvSpPr>
            <p:cNvPr id="32" name="圆角矩形 19"/>
            <p:cNvSpPr/>
            <p:nvPr>
              <p:custDataLst>
                <p:tags r:id="rId7"/>
              </p:custDataLst>
            </p:nvPr>
          </p:nvSpPr>
          <p:spPr>
            <a:xfrm>
              <a:off x="2890" y="6201"/>
              <a:ext cx="5210" cy="787"/>
            </a:xfrm>
            <a:prstGeom prst="roundRect">
              <a:avLst/>
            </a:prstGeom>
            <a:solidFill>
              <a:srgbClr val="2F559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符合“保基本”原则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圆角矩形 8"/>
            <p:cNvSpPr/>
            <p:nvPr>
              <p:custDataLst>
                <p:tags r:id="rId8"/>
              </p:custDataLst>
            </p:nvPr>
          </p:nvSpPr>
          <p:spPr>
            <a:xfrm>
              <a:off x="2069" y="7033"/>
              <a:ext cx="6750" cy="2473"/>
            </a:xfrm>
            <a:prstGeom prst="roundRect">
              <a:avLst>
                <a:gd name="adj" fmla="val 853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9"/>
              </p:custDataLst>
            </p:nvPr>
          </p:nvSpPr>
          <p:spPr>
            <a:xfrm>
              <a:off x="2281" y="7284"/>
              <a:ext cx="6425" cy="1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zh-CN" altLang="en-US" sz="1600" dirty="0"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本品市场占有率及临床认可度较高。</a:t>
              </a: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医保报销后自付显著降低，可大幅减少住院率及医保支出。</a:t>
              </a:r>
              <a:endParaRPr lang="zh-CN" altLang="en-US" sz="1600" dirty="0"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6148070" y="3912235"/>
            <a:ext cx="4547235" cy="2099945"/>
            <a:chOff x="9072" y="6161"/>
            <a:chExt cx="7161" cy="3307"/>
          </a:xfrm>
        </p:grpSpPr>
        <p:sp>
          <p:nvSpPr>
            <p:cNvPr id="35" name="圆角矩形 15"/>
            <p:cNvSpPr/>
            <p:nvPr>
              <p:custDataLst>
                <p:tags r:id="rId5"/>
              </p:custDataLst>
            </p:nvPr>
          </p:nvSpPr>
          <p:spPr>
            <a:xfrm>
              <a:off x="10331" y="6161"/>
              <a:ext cx="4848" cy="786"/>
            </a:xfrm>
            <a:prstGeom prst="round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临床管理难度低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  <a:sym typeface="+mn-ea"/>
              </a:endParaRPr>
            </a:p>
          </p:txBody>
        </p:sp>
        <p:sp>
          <p:nvSpPr>
            <p:cNvPr id="36" name="圆角矩形 9"/>
            <p:cNvSpPr/>
            <p:nvPr>
              <p:custDataLst>
                <p:tags r:id="rId6"/>
              </p:custDataLst>
            </p:nvPr>
          </p:nvSpPr>
          <p:spPr>
            <a:xfrm>
              <a:off x="9072" y="6995"/>
              <a:ext cx="7161" cy="2473"/>
            </a:xfrm>
            <a:prstGeom prst="roundRect">
              <a:avLst>
                <a:gd name="adj" fmla="val 8531"/>
              </a:avLst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60000"/>
                </a:lnSpc>
              </a:pPr>
              <a:r>
                <a:rPr lang="zh-CN" altLang="en-US" sz="1600" b="1" dirty="0">
                  <a:solidFill>
                    <a:srgbClr val="002B9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随时随地控制气道痰液阻塞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，有效解决痰堵患者时效性、便捷性临床难点，降低症状加重和住院风险。</a:t>
              </a:r>
            </a:p>
          </p:txBody>
        </p:sp>
      </p:grpSp>
      <p:sp>
        <p:nvSpPr>
          <p:cNvPr id="3" name="同侧圆角矩形 2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18026" y="246376"/>
            <a:ext cx="10136617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781D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随时随地控制气道痰液阻塞，降低急性加重风险，大幅减少住院率及医保支出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9393" y="226153"/>
            <a:ext cx="2996034" cy="926247"/>
            <a:chOff x="451346" y="2500596"/>
            <a:chExt cx="3076572" cy="1798353"/>
          </a:xfrm>
        </p:grpSpPr>
        <p:grpSp>
          <p:nvGrpSpPr>
            <p:cNvPr id="5" name="组合 4"/>
            <p:cNvGrpSpPr/>
            <p:nvPr/>
          </p:nvGrpSpPr>
          <p:grpSpPr>
            <a:xfrm>
              <a:off x="451346" y="2500596"/>
              <a:ext cx="3076572" cy="1798353"/>
              <a:chOff x="285749" y="2500596"/>
              <a:chExt cx="3724279" cy="179835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81050" y="2711723"/>
                <a:ext cx="3228978" cy="1587226"/>
                <a:chOff x="781050" y="2711723"/>
                <a:chExt cx="3228978" cy="1587226"/>
              </a:xfrm>
            </p:grpSpPr>
            <p:sp>
              <p:nvSpPr>
                <p:cNvPr id="11" name="流程图: 手动输入 10"/>
                <p:cNvSpPr/>
                <p:nvPr/>
              </p:nvSpPr>
              <p:spPr>
                <a:xfrm rot="16200000" flipV="1">
                  <a:off x="1678263" y="1814510"/>
                  <a:ext cx="1434551" cy="3228978"/>
                </a:xfrm>
                <a:prstGeom prst="flowChartManualInpu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800000000000000" charset="-122"/>
                    <a:ea typeface="思源黑体 CN Medium" panose="020B0800000000000000" charset="-122"/>
                  </a:endParaRPr>
                </a:p>
              </p:txBody>
            </p:sp>
            <p:sp>
              <p:nvSpPr>
                <p:cNvPr id="12" name="直角三角形 11"/>
                <p:cNvSpPr/>
                <p:nvPr/>
              </p:nvSpPr>
              <p:spPr>
                <a:xfrm flipV="1">
                  <a:off x="3086101" y="4146272"/>
                  <a:ext cx="273050" cy="152677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思源黑体 CN Medium" panose="020B0800000000000000" charset="-122"/>
                    <a:ea typeface="思源黑体 CN Medium" panose="020B0800000000000000" charset="-122"/>
                  </a:endParaRPr>
                </a:p>
              </p:txBody>
            </p:sp>
          </p:grpSp>
          <p:sp>
            <p:nvSpPr>
              <p:cNvPr id="10" name="等腰三角形 9"/>
              <p:cNvSpPr/>
              <p:nvPr/>
            </p:nvSpPr>
            <p:spPr>
              <a:xfrm rot="16200000" flipH="1">
                <a:off x="-289439" y="3075784"/>
                <a:ext cx="1645675" cy="495300"/>
              </a:xfrm>
              <a:prstGeom prst="triangle">
                <a:avLst>
                  <a:gd name="adj" fmla="val 1587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Medium" panose="020B0800000000000000" charset="-122"/>
                  <a:ea typeface="思源黑体 CN Medium" panose="020B0800000000000000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95802" y="2558802"/>
              <a:ext cx="1492884" cy="11137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002B91"/>
                  </a:solidFill>
                  <a:latin typeface="思源黑体 CN Medium" panose="020B0800000000000000" charset="-122"/>
                  <a:ea typeface="思源黑体 CN Medium" panose="020B0800000000000000" charset="-122"/>
                </a:rPr>
                <a:t>目录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317500" y="373380"/>
            <a:ext cx="1062355" cy="399415"/>
          </a:xfrm>
          <a:prstGeom prst="rect">
            <a:avLst/>
          </a:prstGeom>
          <a:solidFill>
            <a:srgbClr val="F16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900" kern="0">
              <a:solidFill>
                <a:srgbClr val="FFFFFF"/>
              </a:solidFill>
              <a:ea typeface="OPPOSans B" pitchFamily="18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315085" y="1598295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基本信息</a:t>
            </a: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315085" y="2518410"/>
            <a:ext cx="2134870" cy="460375"/>
          </a:xfrm>
          <a:prstGeom prst="rect">
            <a:avLst/>
          </a:prstGeom>
          <a:solidFill>
            <a:srgbClr val="F16400"/>
          </a:solidFill>
          <a:ln>
            <a:solidFill>
              <a:srgbClr val="F164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02 </a:t>
            </a:r>
            <a:r>
              <a:rPr lang="zh-CN" altLang="en-US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创新性</a:t>
            </a:r>
            <a:r>
              <a:rPr lang="en-US" altLang="zh-CN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</a:t>
            </a: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2169795" y="3340100"/>
            <a:ext cx="4803775" cy="52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>
                <a:solidFill>
                  <a:srgbClr val="002B91"/>
                </a:solidFill>
                <a:latin typeface="思源黑体 CN Medium" panose="020B0800000000000000" charset="-122"/>
                <a:ea typeface="思源黑体 CN Medium" panose="020B0800000000000000" charset="-122"/>
                <a:cs typeface="思源黑体 CN Medium" panose="020B0800000000000000" charset="-122"/>
              </a:rPr>
              <a:t> </a:t>
            </a:r>
            <a:r>
              <a:rPr lang="zh-CN" altLang="en-US" sz="2400" b="1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800000000000000" charset="-122"/>
              </a:rPr>
              <a:t>有效性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683635" y="1598295"/>
            <a:ext cx="73444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首个且唯一用于</a:t>
            </a:r>
            <a:r>
              <a:rPr lang="en-US" altLang="zh-CN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岁以上儿童及成人气道粘液高分泌患者的喷雾剂</a:t>
            </a:r>
          </a:p>
        </p:txBody>
      </p:sp>
      <p:sp>
        <p:nvSpPr>
          <p:cNvPr id="55" name="文本框 54"/>
          <p:cNvSpPr txBox="1"/>
          <p:nvPr>
            <p:custDataLst>
              <p:tags r:id="rId5"/>
            </p:custDataLst>
          </p:nvPr>
        </p:nvSpPr>
        <p:spPr>
          <a:xfrm>
            <a:off x="3683635" y="2555875"/>
            <a:ext cx="7393940" cy="304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首创高度浓缩、精准定量喷雾剂，及时阻断痰堵的急性发展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683635" y="3482975"/>
            <a:ext cx="8291114" cy="5022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rgbClr val="002B9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有效促进气道廓清，显著减少慢性气道疾病患者的急性加重风险</a:t>
            </a:r>
          </a:p>
          <a:p>
            <a:endParaRPr lang="zh-CN" altLang="en-US" dirty="0">
              <a:solidFill>
                <a:srgbClr val="002B9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3682365" y="4400614"/>
            <a:ext cx="6643370" cy="4083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已上市国家应用超</a:t>
            </a:r>
            <a:r>
              <a:rPr lang="en-US" altLang="zh-CN" b="1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b="1" dirty="0">
                <a:solidFill>
                  <a:srgbClr val="F164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年，安全性得到充分验证</a:t>
            </a: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3682365" y="5306060"/>
            <a:ext cx="7819390" cy="4057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b="1" dirty="0">
                <a:solidFill>
                  <a:srgbClr val="002B9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随时随地控制气道痰液阻塞，降低急性加重风险，减少住院率及医保支出</a:t>
            </a: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1315085" y="3438525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03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有效性</a:t>
            </a: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1315085" y="4345305"/>
            <a:ext cx="2134870" cy="460375"/>
          </a:xfrm>
          <a:prstGeom prst="rect">
            <a:avLst/>
          </a:prstGeom>
          <a:solidFill>
            <a:srgbClr val="F16400"/>
          </a:solidFill>
          <a:ln>
            <a:solidFill>
              <a:srgbClr val="F164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04 </a:t>
            </a:r>
            <a:r>
              <a:rPr lang="zh-CN" altLang="en-US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安全性</a:t>
            </a:r>
            <a:r>
              <a:rPr lang="en-US" altLang="zh-CN" sz="2400" b="1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</a:t>
            </a:r>
          </a:p>
        </p:txBody>
      </p: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1315085" y="5251450"/>
            <a:ext cx="2134870" cy="460375"/>
          </a:xfrm>
          <a:prstGeom prst="rect">
            <a:avLst/>
          </a:prstGeom>
          <a:solidFill>
            <a:srgbClr val="002B9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 05 </a:t>
            </a:r>
            <a:r>
              <a:rPr lang="zh-CN" altLang="en-US" sz="2400" b="1" dirty="0">
                <a:solidFill>
                  <a:schemeClr val="bg1"/>
                </a:solidFill>
                <a:latin typeface="思源黑体 CN Medium" panose="020B0800000000000000" charset="-122"/>
                <a:ea typeface="思源黑体 CN Medium" panose="020B0800000000000000" charset="-122"/>
              </a:rPr>
              <a:t>公平性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8"/>
          <a:stretch>
            <a:fillRect/>
          </a:stretch>
        </p:blipFill>
        <p:spPr>
          <a:xfrm>
            <a:off x="-2540" y="-3810"/>
            <a:ext cx="12194540" cy="6861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7060" y="158002"/>
            <a:ext cx="7623810" cy="522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首个且唯一用于</a:t>
            </a:r>
            <a:r>
              <a:rPr lang="en-US" altLang="zh-CN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岁以上儿童及成人气道粘液高分泌患者的喷雾剂</a:t>
            </a:r>
          </a:p>
        </p:txBody>
      </p:sp>
      <p:graphicFrame>
        <p:nvGraphicFramePr>
          <p:cNvPr id="2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698093"/>
              </p:ext>
            </p:extLst>
          </p:nvPr>
        </p:nvGraphicFramePr>
        <p:xfrm>
          <a:off x="305276" y="972806"/>
          <a:ext cx="6678295" cy="5218804"/>
        </p:xfrm>
        <a:graphic>
          <a:graphicData uri="http://schemas.openxmlformats.org/drawingml/2006/table">
            <a:tbl>
              <a:tblPr firstRow="1" firstCol="1">
                <a:tableStyleId>{4155101D-3FC2-4E86-82C7-047B514CF913}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rgbClr val="002B9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盐酸氨溴索喷雾剂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申报目录类别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基本医保目录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注册分类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5.1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类，原研药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是否独家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13ml: 650mg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，每喷含盐酸氨溴索 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10mg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，每瓶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 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002B9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</a:t>
                      </a:r>
                      <a:r>
                        <a:rPr lang="zh-CN" altLang="en-US" sz="1400" b="0" dirty="0">
                          <a:solidFill>
                            <a:srgbClr val="002B9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6岁以上儿童</a:t>
                      </a:r>
                      <a:r>
                        <a:rPr lang="zh-CN" altLang="en-US" sz="1400" b="0" dirty="0">
                          <a:solidFill>
                            <a:srgbClr val="002B91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及成人</a:t>
                      </a:r>
                      <a:r>
                        <a:rPr lang="zh-CN" altLang="en-US" sz="1400" b="0" dirty="0">
                          <a:solidFill>
                            <a:srgbClr val="002B9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的痰液粘稠及排痰困难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用法用量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本品仅用于口服。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6-12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岁儿童：每次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1~2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喷（每喷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10mg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），每日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2~3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次。 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成人和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岁以上青少年：通常在治疗的最初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2-3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天，每次 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3~4 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喷（每喷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10mg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），每日 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 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次。</a:t>
                      </a:r>
                    </a:p>
                    <a:p>
                      <a:pPr>
                        <a:buNone/>
                      </a:pPr>
                      <a:endParaRPr lang="zh-CN" altLang="en-US" sz="1400" b="0" dirty="0">
                        <a:solidFill>
                          <a:srgbClr val="002B9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大陆同通用名药品上市情况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</a:t>
                      </a:r>
                      <a:r>
                        <a:rPr lang="zh-CN" altLang="en-US" sz="1400" b="0" kern="1200" dirty="0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（适应症、递送剂量均不同）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>
                      <a:noFill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</a:t>
                      </a:r>
                    </a:p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首次上市时间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本品上市时间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2024.11</a:t>
                      </a:r>
                      <a:endParaRPr lang="zh-CN" altLang="en-US" sz="14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8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</a:t>
                      </a:r>
                    </a:p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上市国家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欧盟； </a:t>
                      </a:r>
                      <a:r>
                        <a:rPr lang="en-US" altLang="zh-CN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2004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>
                    <a:lnL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同侧圆角矩形 7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456" y="6447125"/>
            <a:ext cx="47091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kumimoji="0" lang="zh-CN" altLang="en-US" sz="9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吸入用盐酸氨溴索溶液说明书</a:t>
            </a:r>
            <a:endParaRPr kumimoji="0" lang="en-US" altLang="zh-CN" sz="9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879600" y="967740"/>
            <a:ext cx="3809365" cy="5229225"/>
            <a:chOff x="2824" y="1732"/>
            <a:chExt cx="5999" cy="8235"/>
          </a:xfrm>
        </p:grpSpPr>
        <p:sp>
          <p:nvSpPr>
            <p:cNvPr id="21" name="圆角矩形 20"/>
            <p:cNvSpPr/>
            <p:nvPr/>
          </p:nvSpPr>
          <p:spPr>
            <a:xfrm>
              <a:off x="2824" y="1732"/>
              <a:ext cx="120" cy="8224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934" y="8288"/>
              <a:ext cx="120" cy="1665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8703" y="8304"/>
              <a:ext cx="120" cy="1663"/>
            </a:xfrm>
            <a:prstGeom prst="roundRect">
              <a:avLst>
                <a:gd name="adj" fmla="val 707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7237730" y="1977390"/>
            <a:ext cx="4584700" cy="835025"/>
          </a:xfrm>
          <a:prstGeom prst="roundRect">
            <a:avLst>
              <a:gd name="adj" fmla="val 707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7214870" y="984885"/>
            <a:ext cx="4597400" cy="866140"/>
            <a:chOff x="11362" y="1599"/>
            <a:chExt cx="7240" cy="1364"/>
          </a:xfrm>
        </p:grpSpPr>
        <p:sp>
          <p:nvSpPr>
            <p:cNvPr id="51" name="矩形 50"/>
            <p:cNvSpPr/>
            <p:nvPr/>
          </p:nvSpPr>
          <p:spPr>
            <a:xfrm>
              <a:off x="11364" y="1599"/>
              <a:ext cx="7239" cy="136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399F">
                    <a:alpha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362" y="1611"/>
              <a:ext cx="7239" cy="1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参照药品建议：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吸入用盐酸氨溴索溶液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340600" y="1977390"/>
            <a:ext cx="4003040" cy="864870"/>
            <a:chOff x="11560" y="3178"/>
            <a:chExt cx="6304" cy="1362"/>
          </a:xfrm>
        </p:grpSpPr>
        <p:grpSp>
          <p:nvGrpSpPr>
            <p:cNvPr id="44" name="组合 43"/>
            <p:cNvGrpSpPr/>
            <p:nvPr/>
          </p:nvGrpSpPr>
          <p:grpSpPr>
            <a:xfrm>
              <a:off x="11560" y="3226"/>
              <a:ext cx="6305" cy="1315"/>
              <a:chOff x="11800" y="2850"/>
              <a:chExt cx="6305" cy="131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1800" y="3318"/>
                <a:ext cx="1628" cy="57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800000000000000" charset="-122"/>
                  </a:rPr>
                  <a:t>选择理由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4051" y="2850"/>
                <a:ext cx="4054" cy="13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参照药为医保目录内药品</a:t>
                </a:r>
              </a:p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两者活性成分相同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indent="-28575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90204" pitchFamily="34" charset="0"/>
                  <a:buChar char="•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两者同属于吸入剂类别</a:t>
                </a:r>
              </a:p>
            </p:txBody>
          </p:sp>
        </p:grpSp>
        <p:sp>
          <p:nvSpPr>
            <p:cNvPr id="45" name="圆角矩形 44"/>
            <p:cNvSpPr/>
            <p:nvPr/>
          </p:nvSpPr>
          <p:spPr>
            <a:xfrm>
              <a:off x="13188" y="3178"/>
              <a:ext cx="120" cy="1315"/>
            </a:xfrm>
            <a:prstGeom prst="roundRect">
              <a:avLst>
                <a:gd name="adj" fmla="val 707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37730" y="2966720"/>
            <a:ext cx="4584700" cy="3375025"/>
            <a:chOff x="11398" y="4736"/>
            <a:chExt cx="7220" cy="5315"/>
          </a:xfrm>
          <a:solidFill>
            <a:srgbClr val="FCECE8"/>
          </a:solidFill>
        </p:grpSpPr>
        <p:sp>
          <p:nvSpPr>
            <p:cNvPr id="47" name="圆角矩形 46"/>
            <p:cNvSpPr/>
            <p:nvPr/>
          </p:nvSpPr>
          <p:spPr>
            <a:xfrm>
              <a:off x="11398" y="4736"/>
              <a:ext cx="7220" cy="5260"/>
            </a:xfrm>
            <a:prstGeom prst="roundRect">
              <a:avLst>
                <a:gd name="adj" fmla="val 7071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560" y="4922"/>
              <a:ext cx="6669" cy="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800000000000000" charset="-122"/>
                </a:rPr>
                <a:t>对比参照药品的优势：</a:t>
              </a:r>
            </a:p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800000000000000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37" y="5666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342900" marR="0" lvl="0" indent="-342900" algn="l" defTabSz="914400" rtl="0" eaLnBrk="0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defRPr/>
              </a:pPr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737" y="7093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736" y="8661"/>
              <a:ext cx="277" cy="296"/>
            </a:xfrm>
            <a:prstGeom prst="rect">
              <a:avLst/>
            </a:prstGeom>
            <a:solidFill>
              <a:srgbClr val="F164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900" kern="0">
                <a:solidFill>
                  <a:srgbClr val="FFFFFF"/>
                </a:solidFill>
                <a:ea typeface="OPPOSans B" pitchFamily="18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2033" y="5567"/>
              <a:ext cx="6568" cy="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marR="0" lvl="0" indent="0" algn="l" defTabSz="914400" rtl="0" eaLnBrk="0" fontAlgn="ctr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操作更便捷：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按压即给药，</a:t>
              </a:r>
              <a:r>
                <a:rPr lang="zh-CN" altLang="en-US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仅需</a:t>
              </a:r>
              <a:r>
                <a:rPr lang="zh-CN" altLang="en-US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旋转喷头、按压喷入</a:t>
              </a:r>
              <a:r>
                <a:rPr lang="en-US" altLang="zh-CN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步操作</a:t>
              </a:r>
              <a:r>
                <a:rPr lang="zh-CN" altLang="en-US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013" y="8532"/>
              <a:ext cx="6353" cy="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marR="0" lvl="0" indent="0" algn="l" defTabSz="914400" rtl="0" eaLnBrk="0" fontAlgn="ctr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+mj-ea"/>
                <a:buNone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临床易管理：</a:t>
              </a:r>
              <a:r>
                <a:rPr lang="zh-CN" altLang="en-US" sz="1600" b="1" dirty="0">
                  <a:solidFill>
                    <a:srgbClr val="F1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无需依赖设备耗材，节省治疗时间及费用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，无交叉感染风险。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628255" y="4382044"/>
            <a:ext cx="403415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起效更迅速：</a:t>
            </a:r>
            <a:r>
              <a:rPr lang="en-US" altLang="zh-CN" sz="1600" b="1" dirty="0">
                <a:solidFill>
                  <a:srgbClr val="F1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1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秒递送药物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，局部与全身双重吸收，及时阻断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痰堵所致急性加重，降低住院率及支出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305" y="5081"/>
            <a:ext cx="12271511" cy="6861660"/>
            <a:chOff x="67" y="-86"/>
            <a:chExt cx="19325" cy="1080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67" y="-86"/>
              <a:ext cx="19204" cy="1080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897" y="269"/>
              <a:ext cx="16495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治疗关口前移，有效解决</a:t>
              </a:r>
              <a:r>
                <a:rPr lang="en-US" altLang="zh-CN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痰阻痛点，降低急性加重风险及住院率，节省医疗费用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6394450" y="1258570"/>
            <a:ext cx="5098415" cy="629920"/>
          </a:xfrm>
          <a:prstGeom prst="rect">
            <a:avLst/>
          </a:prstGeom>
          <a:solidFill>
            <a:srgbClr val="F16400"/>
          </a:solidFill>
          <a:ln w="6350" cap="flat" cmpd="sng" algn="ctr">
            <a:solidFill>
              <a:srgbClr val="000000">
                <a:alpha val="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临床未满足需求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93815" y="1888490"/>
            <a:ext cx="5099050" cy="4154170"/>
          </a:xfrm>
          <a:prstGeom prst="rect">
            <a:avLst/>
          </a:prstGeom>
          <a:noFill/>
          <a:ln w="28575" cmpd="sng">
            <a:solidFill>
              <a:srgbClr val="F16400"/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指南推荐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患者在稳定期规律用药，保证气道廓清执行频次，降低急性加重风险及住院率</a:t>
            </a:r>
            <a:r>
              <a:rPr lang="en-US" altLang="zh-CN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[5]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雾化设备便携程度不足，操作复杂，起效时间长，使用场景受限，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难以满足治疗关口前移的需求。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n"/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喷雾剂可确保即时、按需用药，不受场景限制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随时随地实现痰液管理，第一时间控症，助力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COPD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治疗关口前移，</a:t>
            </a:r>
            <a:r>
              <a:rPr lang="zh-CN" altLang="en-US" sz="1600" b="1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降低急性加重风险及住院率，节省医疗费用。</a:t>
            </a:r>
            <a:endParaRPr lang="zh-CN" altLang="en-US" sz="1600" b="1" strike="sngStrike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465455" y="1258570"/>
            <a:ext cx="6387900" cy="4813935"/>
            <a:chOff x="785" y="2653"/>
            <a:chExt cx="9645" cy="7581"/>
          </a:xfrm>
        </p:grpSpPr>
        <p:sp>
          <p:nvSpPr>
            <p:cNvPr id="25" name="TextBox 27"/>
            <p:cNvSpPr txBox="1"/>
            <p:nvPr/>
          </p:nvSpPr>
          <p:spPr>
            <a:xfrm>
              <a:off x="6572" y="7701"/>
              <a:ext cx="444" cy="434"/>
            </a:xfrm>
            <a:prstGeom prst="rect">
              <a:avLst/>
            </a:prstGeom>
            <a:noFill/>
          </p:spPr>
          <p:txBody>
            <a:bodyPr wrap="square" numCol="1" spcCol="45720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Montserrat" charset="0"/>
                  <a:ea typeface="Montserrat" charset="0"/>
                  <a:cs typeface="Montserrat" charset="0"/>
                </a:rPr>
                <a:t>4</a:t>
              </a:r>
            </a:p>
          </p:txBody>
        </p:sp>
        <p:sp>
          <p:nvSpPr>
            <p:cNvPr id="26" name="Shape 1155"/>
            <p:cNvSpPr/>
            <p:nvPr/>
          </p:nvSpPr>
          <p:spPr>
            <a:xfrm>
              <a:off x="785" y="7290"/>
              <a:ext cx="7379" cy="4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200000"/>
                </a:lnSpc>
                <a:defRPr sz="1800">
                  <a:solidFill>
                    <a:srgbClr val="000000"/>
                  </a:solidFill>
                </a:defRPr>
              </a:pPr>
              <a:endParaRPr lang="en-US" sz="140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362" y="2653"/>
              <a:ext cx="8068" cy="1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所治疗疾病基本情况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81" y="3645"/>
              <a:ext cx="8039" cy="6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2F5597"/>
              </a:solidFill>
              <a:prstDash val="solid"/>
            </a:ln>
          </p:spPr>
          <p:txBody>
            <a:bodyPr wrap="square" rtlCol="0" anchor="t">
              <a:no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  <a:p>
              <a:pPr indent="0" algn="l" fontAlgn="auto">
                <a:lnSpc>
                  <a:spcPct val="150000"/>
                </a:lnSpc>
                <a:spcBef>
                  <a:spcPts val="0"/>
                </a:spcBef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62" y="3827"/>
              <a:ext cx="7898" cy="64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 algn="just" fontAlgn="auto">
                <a:lnSpc>
                  <a:spcPct val="160000"/>
                </a:lnSpc>
                <a:spcAft>
                  <a:spcPts val="600"/>
                </a:spcAft>
                <a:buFont typeface="Wingdings" panose="05000000000000000000" charset="0"/>
                <a:buChar char="n"/>
              </a:pPr>
              <a:r>
                <a:rPr lang="zh-CN" altLang="en-US" sz="16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痰量增多、痰液黏稠不易咳出是下呼吸道感染、慢性气道疾病等呼吸系统疾病的常见临床表现。</a:t>
              </a:r>
            </a:p>
            <a:p>
              <a:pPr marL="285750" indent="-285750" algn="just" fontAlgn="auto">
                <a:lnSpc>
                  <a:spcPct val="16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n"/>
              </a:pP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我国</a:t>
              </a:r>
              <a:r>
                <a:rPr lang="zh-CN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每年</a:t>
              </a:r>
              <a:r>
                <a:rPr lang="en-US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COPD</a:t>
              </a:r>
              <a:r>
                <a:rPr lang="zh-CN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急性加重住院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约</a:t>
              </a:r>
              <a:r>
                <a:rPr lang="en-US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330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万人次</a:t>
              </a:r>
              <a:r>
                <a:rPr lang="en-US" altLang="zh-CN" sz="1600" baseline="3000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[1-2]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，其中</a:t>
              </a:r>
              <a:r>
                <a:rPr lang="en-US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45%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以上与痰液黏稠</a:t>
              </a:r>
              <a:r>
                <a:rPr lang="en-US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痰堵直接相关</a:t>
              </a:r>
              <a:r>
                <a:rPr lang="en-US" altLang="zh-CN" sz="1600" baseline="3000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[3]</a:t>
              </a:r>
              <a:r>
                <a:rPr lang="zh-CN" altLang="en-US" sz="1600" kern="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单次住院费用</a:t>
              </a:r>
              <a:r>
                <a:rPr lang="en-US" altLang="zh-CN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1.5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万元</a:t>
              </a:r>
              <a:r>
                <a:rPr lang="en-US" altLang="zh-CN" sz="1600" kern="0" baseline="3000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[4]</a:t>
              </a:r>
              <a:r>
                <a:rPr lang="zh-CN" altLang="en-US" sz="1600" kern="0" dirty="0">
                  <a:solidFill>
                    <a:schemeClr val="tx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en-US" altLang="zh-CN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6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n"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</a:t>
              </a:r>
              <a:r>
                <a:rPr lang="en-US" altLang="zh-CN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黏液栓高危人群，提升祛痰治疗的可及性与时效性，可显著降低急性加重住院风险，</a:t>
              </a:r>
              <a:r>
                <a:rPr lang="zh-CN" altLang="en-US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每年节省潜在住院费用</a:t>
              </a:r>
              <a:r>
                <a:rPr lang="en-US" altLang="zh-CN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220</a:t>
              </a:r>
              <a:r>
                <a:rPr lang="zh-CN" altLang="en-US" b="1" kern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亿元。</a:t>
              </a:r>
            </a:p>
          </p:txBody>
        </p:sp>
      </p:grpSp>
      <p:sp>
        <p:nvSpPr>
          <p:cNvPr id="6" name="同侧圆角矩形 5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679" y="6354207"/>
            <a:ext cx="11405688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kumimoji="0" lang="en-US" altLang="zh-CN" sz="10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Wang C. et al. Lancet, 2018, 391(10131):1706-1717;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Lin L., et al. Sci Rep, 2026, 16:8178;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Luo Q., et al. Chin Med J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Pulm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Crit Care Med. 2026, 4(1):72–80;</a:t>
            </a:r>
          </a:p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[4]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叶健铿等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中国药房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2022, 33(12): 1474–1478;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[5]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302020204030204" charset="0"/>
                <a:sym typeface="+mn-ea"/>
              </a:rPr>
              <a:t>中华保健医学杂志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302020204030204" charset="0"/>
                <a:sym typeface="+mn-ea"/>
              </a:rPr>
              <a:t>, 2026, 28(2):97-108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5274" y="18879"/>
            <a:ext cx="12194675" cy="6861660"/>
            <a:chOff x="-76" y="-78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76" y="-78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845" y="247"/>
              <a:ext cx="14615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首创浓缩微量喷雾，人体工学喷头设计，实现精准定量给药，即时发挥疗效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-165371" y="929005"/>
            <a:ext cx="6169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fontAlgn="auto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喷雾剂结合局部与全身双重吸收途径，更快发挥疗效</a:t>
            </a:r>
          </a:p>
          <a:p>
            <a:pPr indent="0" algn="ctr" fontAlgn="auto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67006" y="1259840"/>
            <a:ext cx="5426708" cy="1593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同侧圆角矩形 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501140" y="6019951"/>
            <a:ext cx="9208135" cy="605004"/>
            <a:chOff x="12629" y="1991"/>
            <a:chExt cx="14501" cy="1038"/>
          </a:xfrm>
        </p:grpSpPr>
        <p:sp>
          <p:nvSpPr>
            <p:cNvPr id="51" name="矩形 50"/>
            <p:cNvSpPr/>
            <p:nvPr/>
          </p:nvSpPr>
          <p:spPr>
            <a:xfrm>
              <a:off x="12629" y="1991"/>
              <a:ext cx="14501" cy="103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399F">
                    <a:alpha val="10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340" y="2092"/>
              <a:ext cx="13049" cy="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rPr>
                <a:t>该喷雾剂无需额外设备，患者使用及时便利，已获专利授权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2589" y="830390"/>
            <a:ext cx="6542405" cy="4967605"/>
            <a:chOff x="8719" y="2289"/>
            <a:chExt cx="10303" cy="7823"/>
          </a:xfrm>
        </p:grpSpPr>
        <p:sp>
          <p:nvSpPr>
            <p:cNvPr id="11" name="圆角矩形 17"/>
            <p:cNvSpPr/>
            <p:nvPr/>
          </p:nvSpPr>
          <p:spPr>
            <a:xfrm>
              <a:off x="8719" y="8212"/>
              <a:ext cx="10206" cy="18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958" y="2289"/>
              <a:ext cx="285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41" y="3142"/>
              <a:ext cx="5882" cy="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圆角矩形 17"/>
            <p:cNvSpPr/>
            <p:nvPr/>
          </p:nvSpPr>
          <p:spPr>
            <a:xfrm>
              <a:off x="8719" y="3282"/>
              <a:ext cx="10173" cy="2055"/>
            </a:xfrm>
            <a:prstGeom prst="roundRect">
              <a:avLst/>
            </a:prstGeom>
            <a:solidFill>
              <a:srgbClr val="FBE5D6"/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95" y="3261"/>
              <a:ext cx="7758" cy="173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"/>
              </a:pPr>
              <a:r>
                <a:rPr lang="zh-CN" altLang="en-US" sz="1600" b="1" dirty="0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高度浓缩的微量喷雾技术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每喷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仅</a:t>
              </a:r>
              <a:r>
                <a:rPr lang="en-US" altLang="zh-CN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0.2ml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即释放</a:t>
              </a:r>
              <a:r>
                <a:rPr lang="en-US" altLang="zh-CN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10mg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剂量，减少液体摄入负担</a:t>
              </a:r>
              <a:endParaRPr lang="zh-CN" altLang="en-US" sz="1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微量喷雾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降低呛咳风险</a:t>
              </a:r>
              <a:endPara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63" y="8443"/>
              <a:ext cx="8002" cy="138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快速精准定量给药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本品给药方式简单快速，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药物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递送剂量均一性高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1400" baseline="300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圆角矩形 17"/>
            <p:cNvSpPr/>
            <p:nvPr/>
          </p:nvSpPr>
          <p:spPr>
            <a:xfrm>
              <a:off x="8719" y="5788"/>
              <a:ext cx="10165" cy="2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08" y="5985"/>
              <a:ext cx="8771" cy="1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"/>
              </a:pPr>
              <a:r>
                <a:rPr lang="zh-CN" altLang="en-US" sz="1600" b="1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人体工学喷头设计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喷头可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360</a:t>
              </a:r>
              <a:r>
                <a:rPr lang="en-US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°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旋转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无需强行改变体位</a:t>
              </a:r>
              <a:endPara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参考人体口腔长度，延长喷头至</a:t>
              </a:r>
              <a:r>
                <a:rPr lang="en-US" altLang="zh-CN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6.68cm</a:t>
              </a:r>
              <a:r>
                <a:rPr lang="zh-CN" altLang="en-US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C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直接靶向咽部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37" y="3179"/>
              <a:ext cx="2156" cy="23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65" y="5788"/>
              <a:ext cx="2157" cy="205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37" y="8174"/>
              <a:ext cx="2200" cy="1938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8908" y="2970"/>
              <a:ext cx="10029" cy="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幻云PPT-演示军团1"/>
          <p:cNvSpPr/>
          <p:nvPr>
            <p:custDataLst>
              <p:tags r:id="rId1"/>
            </p:custDataLst>
          </p:nvPr>
        </p:nvSpPr>
        <p:spPr>
          <a:xfrm>
            <a:off x="657225" y="3213735"/>
            <a:ext cx="4131310" cy="25577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91" y="1554480"/>
            <a:ext cx="4131356" cy="144295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26770" y="3486150"/>
            <a:ext cx="3792220" cy="2045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口腔喷雾剂相对于其他剂型的优势</a:t>
            </a:r>
            <a:endParaRPr lang="zh-CN" altLang="en-US" sz="1600" b="1" dirty="0">
              <a:uFillTx/>
            </a:endParaRPr>
          </a:p>
          <a:p>
            <a:pPr>
              <a:lnSpc>
                <a:spcPct val="140000"/>
              </a:lnSpc>
            </a:pPr>
            <a:endParaRPr lang="zh-CN" altLang="en-US" sz="1400" b="1" dirty="0">
              <a:uFillTx/>
            </a:endParaRPr>
          </a:p>
          <a:p>
            <a:pPr marL="285750" indent="-285750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更快吸收</a:t>
            </a: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，更快发挥疗效</a:t>
            </a:r>
          </a:p>
          <a:p>
            <a:pPr marL="285750" indent="-285750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可通过</a:t>
            </a:r>
            <a:r>
              <a:rPr lang="zh-CN" altLang="en-US" sz="1600" b="1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颈内静脉直接进入体循环</a:t>
            </a:r>
            <a:r>
              <a:rPr lang="zh-CN" altLang="en-US" sz="1600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，绕过肝脏首过代谢，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生物利用度高</a:t>
            </a:r>
            <a:endParaRPr lang="zh-CN" altLang="en-US" sz="1600" b="1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970" y="-20955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903" y="349"/>
              <a:ext cx="14478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剂型创新，有效解决急性期</a:t>
              </a:r>
              <a:r>
                <a:rPr lang="en-US" altLang="zh-CN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痰堵患者便捷性、时效性问题，减少急性加重</a:t>
              </a:r>
            </a:p>
          </p:txBody>
        </p:sp>
      </p:grpSp>
      <p:graphicFrame>
        <p:nvGraphicFramePr>
          <p:cNvPr id="32" name="表格 3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9180350"/>
              </p:ext>
            </p:extLst>
          </p:nvPr>
        </p:nvGraphicFramePr>
        <p:xfrm>
          <a:off x="376266" y="1104976"/>
          <a:ext cx="11310730" cy="4968227"/>
        </p:xfrm>
        <a:graphic>
          <a:graphicData uri="http://schemas.openxmlformats.org/drawingml/2006/table">
            <a:tbl>
              <a:tblPr firstRow="1" bandRow="1">
                <a:tableStyleId>{4C4BF563-1BC6-4913-B1CC-E9A25BEBE01A}</a:tableStyleId>
              </a:tblPr>
              <a:tblGrid>
                <a:gridCol w="158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2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99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临床关注重点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雾化吸入溶液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对比分析说明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7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操作便捷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雾化操作需</a:t>
                      </a:r>
                    </a:p>
                    <a:p>
                      <a:pPr algn="ctr" fontAlgn="ct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喷雾剂仅需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1400" b="1" kern="1200" dirty="0">
                          <a:solidFill>
                            <a:srgbClr val="FF781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rgbClr val="FF781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步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雾化需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步：准备设备、消毒、配药、安装面罩、启动设备、清洁等。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喷雾剂仅</a:t>
                      </a:r>
                      <a:r>
                        <a:rPr lang="en-US" altLang="zh-CN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步：旋转喷头、按压喷入。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2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快速起效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每次雾化治疗需要</a:t>
                      </a:r>
                      <a:endParaRPr lang="en-US" altLang="zh-CN" sz="1400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400" b="1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15-20</a:t>
                      </a:r>
                      <a:r>
                        <a:rPr lang="zh-CN" altLang="en-US" sz="1400" b="1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分钟，治疗时间长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kern="1200" dirty="0">
                          <a:solidFill>
                            <a:srgbClr val="FF781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喷雾剂</a:t>
                      </a:r>
                      <a:r>
                        <a:rPr lang="en-US" altLang="zh-CN" sz="1400" b="1" kern="1200" dirty="0">
                          <a:solidFill>
                            <a:srgbClr val="FF781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b="1" kern="1200" dirty="0">
                          <a:solidFill>
                            <a:srgbClr val="FF781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秒递送药物</a:t>
                      </a:r>
                      <a:endParaRPr lang="en-US" altLang="zh-CN" sz="1400" b="1" kern="1200" dirty="0">
                        <a:solidFill>
                          <a:srgbClr val="FF781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即刻通气，控制急性加重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雾化需要患者静坐配合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分钟，增加了痰液在气道内继续浓缩的时间成本。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喷雾剂</a:t>
                      </a:r>
                      <a:r>
                        <a:rPr lang="en-US" altLang="zh-CN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秒直达，解决急性期患者即刻通气、即刻控症的迫切诉求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8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耗材管理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重复使用的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雾化器储药罐、面罩边、面罩底部的细菌检出率超过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20%</a:t>
                      </a:r>
                      <a:r>
                        <a:rPr lang="en-US" altLang="zh-CN" sz="1400" dirty="0"/>
                        <a:t> </a:t>
                      </a:r>
                      <a:r>
                        <a:rPr lang="en-US" altLang="zh-CN" sz="1400" baseline="30000" dirty="0"/>
                        <a:t>[1]</a:t>
                      </a:r>
                      <a:endParaRPr lang="zh-CN" altLang="en-US" sz="14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专人专用，无交叉感染风险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雾化面罩使用中易被细菌污染，重复使用可导致院内感染的风险升高。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171450" indent="-171450" algn="l" fontAlgn="t">
                        <a:spcBef>
                          <a:spcPts val="600"/>
                        </a:spcBef>
                        <a:buFont typeface="Arial" panose="020B0604020202090204" pitchFamily="34" charset="0"/>
                        <a:buChar char="•"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喷雾剂无避免雾化消毒不当导致的再感染风险。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9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气雾刺激可能引起气道高反应、支气管痉挛而加重病情 </a:t>
                      </a:r>
                      <a:r>
                        <a:rPr lang="en-US" altLang="zh-CN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呼吸道低刺激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90204" pitchFamily="34" charset="0"/>
                        <a:buChar char="•"/>
                        <a:defRPr/>
                      </a:pP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雾化原则上有支气管痉挛的风险，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不应用于气管系统有过敏性或过敏体质患者。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90204" pitchFamily="34" charset="0"/>
                        <a:buChar char="•"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喷雾剂经由口腔粘膜和胃肠道吸收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安全性更好。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376266" y="6351240"/>
            <a:ext cx="9983746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张明川等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中国继续医学教育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2018:10(17),  109-110; </a:t>
            </a:r>
          </a:p>
          <a:p>
            <a:pPr algn="just">
              <a:defRPr/>
            </a:pP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</a:t>
            </a:r>
            <a:r>
              <a:rPr kumimoji="0" lang="en-US" altLang="zh-CN" sz="10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000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吸入用盐酸氨溴索溶液说明书</a:t>
            </a:r>
            <a:endParaRPr kumimoji="0" lang="en-US" altLang="zh-CN" sz="10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09" b="1423"/>
          <a:stretch>
            <a:fillRect/>
          </a:stretch>
        </p:blipFill>
        <p:spPr>
          <a:xfrm>
            <a:off x="4993977" y="1009688"/>
            <a:ext cx="2838179" cy="515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540" y="-20955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776" y="203"/>
              <a:ext cx="9065" cy="1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喷雾剂可有效控制痰液阻塞</a:t>
              </a:r>
            </a:p>
            <a:p>
              <a:endPara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同侧圆角矩形 4"/>
          <p:cNvSpPr/>
          <p:nvPr/>
        </p:nvSpPr>
        <p:spPr>
          <a:xfrm>
            <a:off x="25400" y="6731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73123" y="6305132"/>
            <a:ext cx="11015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dirty="0"/>
              <a:t>[1] 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Cheng L., Liu M., Wang R., et al. Front </a:t>
            </a:r>
            <a:r>
              <a:rPr kumimoji="0" lang="en-US" altLang="zh-CN" sz="1200" kern="1200" cap="none" spc="0" normalizeH="0" baseline="0" noProof="0" dirty="0" err="1">
                <a:latin typeface="+mn-lt"/>
                <a:ea typeface="+mn-ea"/>
                <a:cs typeface="+mn-cs"/>
              </a:rPr>
              <a:t>Pediatr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. 2024, 12:1380189;</a:t>
            </a:r>
          </a:p>
          <a:p>
            <a:r>
              <a:rPr lang="en-US" altLang="zh-CN" sz="1200" b="1" dirty="0"/>
              <a:t>[2]</a:t>
            </a:r>
            <a:r>
              <a:rPr lang="en-US" altLang="zh-CN" sz="1200" dirty="0"/>
              <a:t> Anil A.,</a:t>
            </a:r>
            <a:r>
              <a:rPr lang="zh-CN" altLang="en-US" sz="1200" dirty="0"/>
              <a:t> </a:t>
            </a:r>
            <a:r>
              <a:rPr lang="en-US" altLang="zh-CN" sz="1200" dirty="0"/>
              <a:t>et al. Clinical Epidemiology and Global Health. 2024, 30:101789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83856" y="1105891"/>
            <a:ext cx="11104934" cy="4887500"/>
            <a:chOff x="545220" y="1287208"/>
            <a:chExt cx="11104934" cy="4887500"/>
          </a:xfrm>
        </p:grpSpPr>
        <p:sp>
          <p:nvSpPr>
            <p:cNvPr id="58" name="幻云PPT-演示军团11"/>
            <p:cNvSpPr/>
            <p:nvPr/>
          </p:nvSpPr>
          <p:spPr>
            <a:xfrm>
              <a:off x="6330140" y="1287208"/>
              <a:ext cx="5319692" cy="522982"/>
            </a:xfrm>
            <a:prstGeom prst="roundRect">
              <a:avLst>
                <a:gd name="adj" fmla="val 8903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lIns="88685" tIns="44343" rIns="88685" bIns="44343" anchor="ctr"/>
            <a:lstStyle/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在亚洲国家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COPD</a:t>
              </a: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患者中开展的前瞻性、观察性队列研究（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N=30) </a:t>
              </a: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，给予患者每日氨溴索剂量为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30mg</a:t>
              </a:r>
              <a:r>
                <a:rPr lang="en-US" altLang="zh-CN" sz="1600" b="1" baseline="30000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[2]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59" name="图表 58"/>
            <p:cNvGraphicFramePr/>
            <p:nvPr/>
          </p:nvGraphicFramePr>
          <p:xfrm>
            <a:off x="6105211" y="2571537"/>
            <a:ext cx="5544943" cy="3603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0" name="直接连接符 59"/>
            <p:cNvCxnSpPr/>
            <p:nvPr>
              <p:custDataLst>
                <p:tags r:id="rId1"/>
              </p:custDataLst>
            </p:nvPr>
          </p:nvCxnSpPr>
          <p:spPr>
            <a:xfrm flipH="1" flipV="1">
              <a:off x="649361" y="2504339"/>
              <a:ext cx="5366255" cy="37308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6446968" y="2523620"/>
              <a:ext cx="4967962" cy="23637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1085825" y="2007094"/>
              <a:ext cx="6006004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治疗结束时，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全天咳嗽症状得到显著控制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330070" y="1988883"/>
              <a:ext cx="5254625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b="0" dirty="0">
                  <a:effectLst/>
                </a:rPr>
                <a:t>患者出院时，</a:t>
              </a:r>
              <a:r>
                <a:rPr lang="zh-CN" altLang="en-US" sz="1800" dirty="0">
                  <a:solidFill>
                    <a:srgbClr val="C00000"/>
                  </a:solidFill>
                  <a:effectLst/>
                </a:rPr>
                <a:t>咳嗽和病理学痰液症状得到有效控制</a:t>
              </a:r>
            </a:p>
          </p:txBody>
        </p:sp>
        <p:sp>
          <p:nvSpPr>
            <p:cNvPr id="64" name="幻云PPT-演示军团11"/>
            <p:cNvSpPr/>
            <p:nvPr/>
          </p:nvSpPr>
          <p:spPr>
            <a:xfrm>
              <a:off x="622353" y="1287208"/>
              <a:ext cx="5366255" cy="522982"/>
            </a:xfrm>
            <a:prstGeom prst="roundRect">
              <a:avLst>
                <a:gd name="adj" fmla="val 8903"/>
              </a:avLst>
            </a:prstGeom>
            <a:solidFill>
              <a:srgbClr val="2F5597"/>
            </a:solidFill>
            <a:ln>
              <a:noFill/>
            </a:ln>
            <a:effectLst/>
          </p:spPr>
          <p:txBody>
            <a:bodyPr lIns="88685" tIns="44343" rIns="88685" bIns="44343" anchor="ctr"/>
            <a:lstStyle/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在中国儿童患者中开展的多中心随机开放、氨溴索喷雾剂与口服溶液对照研究（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N=154) </a:t>
              </a:r>
              <a:r>
                <a:rPr lang="en-US" altLang="zh-CN" sz="1600" b="1" baseline="30000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[1]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65" name="图表 64"/>
            <p:cNvGraphicFramePr/>
            <p:nvPr/>
          </p:nvGraphicFramePr>
          <p:xfrm>
            <a:off x="545220" y="2645184"/>
            <a:ext cx="5523231" cy="3316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400" y="-1830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776" y="203"/>
              <a:ext cx="10508" cy="11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喷雾剂可显著减少慢性气道疾病患者的急性加重风险</a:t>
              </a:r>
            </a:p>
            <a:p>
              <a:endParaRPr lang="zh-CN" altLang="en-US" sz="2000" b="1" dirty="0">
                <a:solidFill>
                  <a:srgbClr val="F16400"/>
                </a:solidFill>
                <a:effectLst/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同侧圆角矩形 4"/>
          <p:cNvSpPr/>
          <p:nvPr/>
        </p:nvSpPr>
        <p:spPr>
          <a:xfrm>
            <a:off x="25400" y="6731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73123" y="6305132"/>
            <a:ext cx="1101534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 dirty="0"/>
              <a:t>[1]</a:t>
            </a:r>
            <a:r>
              <a:rPr lang="en-US" altLang="zh-CN" sz="1000" dirty="0"/>
              <a:t> </a:t>
            </a:r>
            <a:r>
              <a:rPr lang="en-US" altLang="zh-CN" sz="1000" dirty="0" err="1"/>
              <a:t>Olivieri</a:t>
            </a:r>
            <a:r>
              <a:rPr lang="en-US" altLang="zh-CN" sz="1000" dirty="0"/>
              <a:t> R., et al. Respiration, 1987, 51(suppl.1):42-51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60989" y="1105891"/>
            <a:ext cx="11015345" cy="1260049"/>
            <a:chOff x="622353" y="1287208"/>
            <a:chExt cx="10792577" cy="1260049"/>
          </a:xfrm>
        </p:grpSpPr>
        <p:cxnSp>
          <p:nvCxnSpPr>
            <p:cNvPr id="60" name="直接连接符 59"/>
            <p:cNvCxnSpPr/>
            <p:nvPr>
              <p:custDataLst>
                <p:tags r:id="rId1"/>
              </p:custDataLst>
            </p:nvPr>
          </p:nvCxnSpPr>
          <p:spPr>
            <a:xfrm flipH="1" flipV="1">
              <a:off x="649361" y="2504339"/>
              <a:ext cx="5366255" cy="37308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6446968" y="2523620"/>
              <a:ext cx="4967962" cy="23637"/>
            </a:xfrm>
            <a:prstGeom prst="line">
              <a:avLst/>
            </a:prstGeom>
            <a:noFill/>
            <a:ln w="9525">
              <a:solidFill>
                <a:srgbClr val="A8A8A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1799311" y="1989000"/>
              <a:ext cx="60060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显著减少患者急性加重风险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330140" y="1989000"/>
              <a:ext cx="48442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dirty="0">
                  <a:solidFill>
                    <a:srgbClr val="C00000"/>
                  </a:solidFill>
                  <a:effectLst/>
                </a:rPr>
                <a:t>显著改善患者症状，减少其他药物使用</a:t>
              </a:r>
            </a:p>
          </p:txBody>
        </p:sp>
        <p:sp>
          <p:nvSpPr>
            <p:cNvPr id="64" name="幻云PPT-演示军团11"/>
            <p:cNvSpPr/>
            <p:nvPr/>
          </p:nvSpPr>
          <p:spPr>
            <a:xfrm>
              <a:off x="622353" y="1287208"/>
              <a:ext cx="10696637" cy="522982"/>
            </a:xfrm>
            <a:prstGeom prst="roundRect">
              <a:avLst>
                <a:gd name="adj" fmla="val 8903"/>
              </a:avLst>
            </a:prstGeom>
            <a:solidFill>
              <a:srgbClr val="2F5597"/>
            </a:solidFill>
            <a:ln>
              <a:noFill/>
            </a:ln>
            <a:effectLst/>
          </p:spPr>
          <p:txBody>
            <a:bodyPr lIns="88685" tIns="44343" rIns="88685" bIns="44343" anchor="ctr"/>
            <a:lstStyle/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在欧洲慢性支气管炎患者中开展的为期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6</a:t>
              </a:r>
              <a:r>
                <a:rPr lang="zh-CN" altLang="en-US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个月的随机双盲多中心研究（</a:t>
              </a:r>
              <a:r>
                <a:rPr lang="en-US" altLang="zh-CN" sz="1600" b="1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N=214) </a:t>
              </a:r>
              <a:r>
                <a:rPr lang="en-US" altLang="zh-CN" sz="1600" b="1" baseline="30000" dirty="0">
                  <a:solidFill>
                    <a:schemeClr val="bg1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[1]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aphicFrame>
        <p:nvGraphicFramePr>
          <p:cNvPr id="20" name="图表 19"/>
          <p:cNvGraphicFramePr/>
          <p:nvPr/>
        </p:nvGraphicFramePr>
        <p:xfrm>
          <a:off x="6306184" y="2559050"/>
          <a:ext cx="5065449" cy="366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图表 6"/>
          <p:cNvPicPr/>
          <p:nvPr/>
        </p:nvPicPr>
        <p:blipFill>
          <a:blip r:embed="rId7"/>
          <a:stretch>
            <a:fillRect/>
          </a:stretch>
        </p:blipFill>
        <p:spPr>
          <a:xfrm>
            <a:off x="460375" y="2506345"/>
            <a:ext cx="5709285" cy="3748405"/>
          </a:xfrm>
          <a:prstGeom prst="rect">
            <a:avLst/>
          </a:prstGeom>
          <a:ln>
            <a:noFill/>
          </a:ln>
          <a:extLst>
            <a:ext uri="{8CAD56D8-0F58-4FB8-B24C-77498146470C}">
              <wpswe:webExtensionRef xmlns:wpswe="http://www.wps.cn/officeDocument/2018/webExtension" xmlns="" r:id="rId8"/>
            </a:ext>
          </a:extLst>
        </p:spPr>
      </p:pic>
      <p:pic>
        <p:nvPicPr>
          <p:cNvPr id="15" name="图表 6">
            <a:extLst>
              <a:ext uri="{FF2B5EF4-FFF2-40B4-BE49-F238E27FC236}">
                <a16:creationId xmlns:a16="http://schemas.microsoft.com/office/drawing/2014/main" id="{F13BA069-FFD1-4377-822F-3E1CEE1699B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73123" y="2531536"/>
            <a:ext cx="5709285" cy="3748405"/>
          </a:xfrm>
          <a:prstGeom prst="rect">
            <a:avLst/>
          </a:prstGeom>
          <a:ln>
            <a:noFill/>
          </a:ln>
          <a:extLst>
            <a:ext uri="{8CAD56D8-0F58-4FB8-B24C-77498146470C}">
              <wpswe:webExtensionRef xmlns:wpswe="http://www.wps.cn/officeDocument/2018/webExtension" xmlns="" r:id="rId10"/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5985" y="35659"/>
            <a:ext cx="12194675" cy="6861660"/>
            <a:chOff x="-4" y="-6"/>
            <a:chExt cx="19204" cy="10806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8"/>
            <a:stretch>
              <a:fillRect/>
            </a:stretch>
          </p:blipFill>
          <p:spPr>
            <a:xfrm>
              <a:off x="-4" y="-6"/>
              <a:ext cx="19204" cy="1080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007" y="260"/>
              <a:ext cx="13834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164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治疗关口前移，有效解决痰堵痛点，指南、专家共识一致推荐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044169" y="1553445"/>
            <a:ext cx="7602278" cy="96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5098402"/>
              </p:ext>
            </p:extLst>
          </p:nvPr>
        </p:nvGraphicFramePr>
        <p:xfrm>
          <a:off x="344540" y="806966"/>
          <a:ext cx="11575744" cy="5433649"/>
        </p:xfrm>
        <a:graphic>
          <a:graphicData uri="http://schemas.openxmlformats.org/drawingml/2006/table">
            <a:tbl>
              <a:tblPr firstRow="1" bandRow="1">
                <a:tableStyleId>{F1552B40-972B-45A4-9BBD-5EC741EAA8ED}</a:tableStyleId>
              </a:tblPr>
              <a:tblGrid>
                <a:gridCol w="305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800000000000000" charset="-122"/>
                        </a:rPr>
                        <a:t>临床指南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800000000000000" charset="-122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Normal" panose="020B0800000000000000" charset="-122"/>
                        </a:rPr>
                        <a:t>专家共识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发表年份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发表单位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推荐内容</a:t>
                      </a:r>
                    </a:p>
                  </a:txBody>
                  <a:tcPr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老年患者慢性气道黏液高分泌管理</a:t>
                      </a:r>
                    </a:p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专家共识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[1]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中国老年学和老年医学学会老年呼吸与危重症医学分会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对于黏液纤毛清除率严重受损的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患者，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氨溴索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通过促进分泌物清除，改善小气道阻塞，调节氧化应激反应改善临床症状，提高运动能力，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使老年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COPD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急性加重患者获益。</a:t>
                      </a: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盐酸氨溴索喷雾剂具有药物吸收迅速、无首过效应、患者依从性好等优点，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适用于长期卧床或者伴有吞咽困难的老年患者。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儿童哮喘气道黏液高分泌管理专家共识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 CN Medium" panose="020B0800000000000000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中国医药教育协会儿科专业委员会、中华医学会儿科学分会呼吸学组哮喘协作组等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哮喘患儿有气道黏液高分泌的临床表现时，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推荐选择氨溴索进行治疗；</a:t>
                      </a: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不推荐</a:t>
                      </a:r>
                      <a:r>
                        <a:rPr lang="en-US" altLang="zh-CN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N-</a:t>
                      </a: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乙酰半胱氨酸及</a:t>
                      </a:r>
                      <a:r>
                        <a:rPr lang="en-US" altLang="zh-CN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3%</a:t>
                      </a:r>
                      <a:r>
                        <a:rPr lang="zh-CN" altLang="en-US" sz="1200" b="1" kern="1200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高渗盐水雾化吸入治疗方式。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292720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国家基层慢性阻塞性肺疾病防治及管理</a:t>
                      </a:r>
                    </a:p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实施指南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[2]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基本公共卫生服务项目基层慢阻肺病防治管理办公室等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临床常用的药物有氨溴索等，对于有气道黏液高分泌的慢阻肺病患者，无论稳定期评估分组如何，均可在起始治疗中加用祛痰药。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儿童咳嗽祛痰止咳治疗专家共识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[3]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中国医师协会儿科医师分会儿童呼吸学组，中华医学会儿科学分会儿科呼吸学组儿童慢性咳嗽协作组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1" dirty="0">
                          <a:solidFill>
                            <a:srgbClr val="F1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盐酸氨溴索喷雾剂采用定量阀给药，有效保证了儿童给药剂量的精准度，使用简便，儿童专属喷雾型祛痰用药</a:t>
                      </a:r>
                      <a:endParaRPr lang="zh-CN" altLang="en-US" sz="1400" b="1" dirty="0">
                        <a:solidFill>
                          <a:srgbClr val="F1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慢性阻塞性肺疾病诊治指南</a:t>
                      </a: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     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2021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</a:rPr>
                        <a:t>年修订版）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思源黑体 CN Medium" panose="020B0800000000000000" charset="-122"/>
                          <a:sym typeface="+mn-ea"/>
                        </a:rPr>
                        <a:t>[4]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中华医学会呼吸病学分会慢阻肺疾病学组，中国医师协会呼吸医师分会慢阻肺疾病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工作委员会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302020204030204"/>
                        </a:defRPr>
                      </a:lvl9pPr>
                    </a:lstStyle>
                    <a:p>
                      <a:pPr algn="l" fontAlgn="ctr">
                        <a:lnSpc>
                          <a:spcPct val="140000"/>
                        </a:lnSpc>
                      </a:pP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祛痰药及抗氧化剂的应用可以促进粘液溶解，有利于气道引流通畅，改善通气功能。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临床常用祛痰抗氧化药物主要有氨溴索等。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8448" y="6329469"/>
            <a:ext cx="7917883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altLang="zh-CN" sz="1000" b="1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000" b="1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302020204030204" charset="0"/>
                <a:sym typeface="+mn-ea"/>
              </a:rPr>
              <a:t>中华保健医学杂志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302020204030204" charset="0"/>
                <a:sym typeface="+mn-ea"/>
              </a:rPr>
              <a:t>, 2026, 28(2):97-108;</a:t>
            </a:r>
            <a:r>
              <a:rPr lang="en-GB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302020204030204" charset="0"/>
                <a:sym typeface="+mn-ea"/>
              </a:rPr>
              <a:t>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中华实用儿科临床杂志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2026, 41(5), 321-331;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中华结核和呼吸</a:t>
            </a:r>
            <a:r>
              <a:rPr lang="zh-CN" altLang="en-US" sz="10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杂志</a:t>
            </a:r>
            <a:r>
              <a:rPr lang="en-US" altLang="zh-CN" sz="1000" b="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,2026,25(1):1-19;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[4]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中国实用儿科杂志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2024,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39(9):652-658;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[5]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中华结核和呼吸杂志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2021, 44(3):170-204</a:t>
            </a:r>
            <a:endParaRPr lang="en-US" altLang="zh-CN" sz="1000" b="0" i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25400" y="162560"/>
            <a:ext cx="1737360" cy="48260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JjZjI5NGExYzhkYTM0YWU1MzcyMTA0YTE0ZWIzNDEifQ=="/>
  <p:tag name="RESOURCE_RECORD_KEY" val="{&quot;13&quot;:[19951231],&quot;29&quot;:[50053044,50053017,50053052,50053024,50049398],&quot;70&quot;:[3326339],&quot;8&quot;:[20476886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20*412"/>
  <p:tag name="TABLE_ENDDRAG_RECT" val="22*102*520*4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ESVMK000224" val="000224; 2024/7/27 11:28:52 ; 幻云PPT原创版式库-倒卖盗卖必究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8*366"/>
  <p:tag name="TABLE_ENDDRAG_RECT" val="50*115*868*366"/>
  <p:tag name="TABLE_EMPHASIZE_COL" val="3"/>
  <p:tag name="TABLE_EMPHASIZE_COL_ID" val="6"/>
  <p:tag name="KSO_WM_UNIT_TABLE_BEAUTIFY" val="smartTable{cadae92f-d798-4dc0-9861-0e51b2b262c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205bc90-1df2-4c73-8222-7c18672f5688}"/>
  <p:tag name="TABLE_ENDDRAG_ORIGIN_RECT" val="890*356"/>
  <p:tag name="TABLE_ENDDRAG_RECT" val="36*101*890*3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4.25,&quot;left&quot;:41.05,&quot;top&quot;:147.3,&quot;width&quot;:888.1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4.65,&quot;left&quot;:62.736929133858304,&quot;top&quot;:106.29992125984253,&quot;width&quot;:822.982512166323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4.85,&quot;left&quot;:92.3,&quot;top&quot;:93.3,&quot;width&quot;:749.9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789.770472440944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789.770472440944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88.5,&quot;left&quot;:62.736929133858304,&quot;top&quot;:112.44992125984251,&quot;width&quot;:823.013070866141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webExtension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oleObject" Target="file:///C:\Users\18620\Desktop\2025&#22269;&#35848;&#36164;&#26009;\&#24213;&#31295;.xlsx" TargetMode="External"/></Relationships>
</file>

<file path=ppt/webExtensions/webExtension1.xml><?xml version="1.0" encoding="utf-8"?>
<wpswe:webExtension xmlns:wpswe="http://www.wps.cn/officeDocument/2018/webExtension" xmlns:webet="https://web.wps.cn/et/2018/main" webet:type="Normal" type="0" webet:id="">
  <wpswe:extSource id="webchart" version="3.0"/>
  <wpswe:properties>
    <wpswe:property key="demoData" value="{&quot;category&quot;:[&quot;A&quot;,&quot;B&quot;,&quot;C&quot;,&quot;D&quot;,&quot;E&quot;,&quot;F&quot;,&quot;G&quot;],&quot;data&quot;:[[&quot;&quot;,&quot;系列1&quot;,&quot;系列2&quot;,&quot;系列3&quot;],[&quot;A&quot;,13,49,80],[&quot;B&quot;,20,63,105],[&quot;C&quot;,34,56,85],[&quot;D&quot;,24,75,113],[&quot;E&quot;,19,60,87],[&quot;F&quot;,28,67,95],[&quot;G&quot;,21,54,89]],&quot;series&quot;:[&quot;&quot;,&quot;系列1&quot;,&quot;系列2&quot;,&quot;系列3&quot;]}"/>
    <wpswe:property key="extStyle" value="{&quot;series&quot;:[{&quot;connectNulls&quot;:true,&quot;symbolSize&quot;:24,&quot;type&quot;:&quot;line&quot;}],&quot;tooltip&quot;:{&quot;backgroundColor&quot;:{&quot;rgb&quot;:&quot;rgba(51,51,51,0.7)&quot;,&quot;row&quot;:-1,&quot;themeIndex&quot;:-1,&quot;type&quot;:0},&quot;borderWidth&quot;:0,&quot;confine&quot;:true,&quot;extraCssText&quot;:&quot;max-width: calc(100vw - 36px); overflow: hidden; white-space: nowrap; text-overflow: ellipsis; margin-left: 8px;&quot;},&quot;xAxis&quot;:{&quot;axisLabel&quot;:{&quot;margin&quot;:20},&quot;splitLine&quot;:{&quot;interval&quot;:0}},&quot;yAxis&quot;:{&quot;axisLabel&quot;:{&quot;margin&quot;:8},&quot;splitLine&quot;:{&quot;interval&quot;:0}}}"/>
    <wpswe:property key="isUseCommonErrorPage" value="false"/>
    <wpswe:property key="loadingImage" value="res:/icons/WebChartLoading_et.svg"/>
    <wpswe:property key="renderer" value="echarts"/>
    <wpswe:property key="resId" value="40000055"/>
    <wpswe:property key="sourceTheme" value="{&quot;colors&quot;:[&quot;#000000&quot;,&quot;#ffffff&quot;,&quot;#44546a&quot;,&quot;#e7e6e6&quot;,&quot;#4472c4&quot;,&quot;#ed7d31&quot;,&quot;#a5a5a5&quot;,&quot;#ffc000&quot;,&quot;#5b9bd5&quot;,&quot;#70ad47&quot;,&quot;#0563c1&quot;,&quot;#954f72&quot;,&quot;#000000&quot;,&quot;#ffffff&quot;,&quot;#44546a&quot;,&quot;#e7e6e6&quot;],&quot;fonts&quot;:[&quot;Calibri Light&quot;,&quot;等线 Light&quot;,&quot;Calibri&quot;,&quot;等线&quot;]}"/>
    <wpswe:property key="style" value="{&quot;animation&quot;:false,&quot;areaStyle&quot;:{&quot;show&quot;:true},&quot;backgroundColor&quot;:{&quot;type&quot;:0,&quot;rgb&quot;:&quot;transparent&quot;,&quot;themeIndex&quot;:-1,&quot;row&quot;:-1},&quot;borderColor&quot;:{&quot;type&quot;:0,&quot;rgb&quot;:&quot;transparent&quot;,&quot;themeIndex&quot;:-1,&quot;row&quot;:-1},&quot;global&quot;:{&quot;text&quot;:{&quot;bold&quot;:0,&quot;font&quot;:{&quot;langType&quot;:0,&quot;name&quot;:&quot;微软雅黑&quot;,&quot;nameType&quot;:0},&quot;fontSize&quot;:14,&quot;italic&quot;:0}},&quot;interval&quot;:20,&quot;isTransformDateAxis&quot;:0,&quot;label&quot;:{&quot;position&quot;:&quot;right&quot;,&quot;show&quot;:true,&quot;textStyle&quot;:{&quot;fontFamily&quot;:{&quot;type&quot;:0,&quot;name&quot;:&quot;微软雅黑&quot;,&quot;themeIndex&quot;:&quot;-1&quot;},&quot;fontSize&quot;:14,&quot;fontStyle&quot;:&quot;normal&quot;,&quot;fontWeight&quot;:&quot;normal&quot;,&quot;color&quot;:{&quot;type&quot;:0,&quot;rgb&quot;:&quot;#000000&quot;,&quot;themeIndex&quot;:12,&quot;row&quot;:0}}},&quot;legend&quot;:{&quot;itemHeight&quot;:15,&quot;itemWidth&quot;:32,&quot;lineStyle&quot;:{&quot;cap&quot;:&quot;round&quot;,&quot;width&quot;:3},&quot;position&quot;:&quot;topCenter&quot;,&quot;show&quot;:true,&quot;textStyle&quot;:{&quot;color&quot;:{&quot;rgb&quot;:&quot;#595959&quot;,&quot;row&quot;:2,&quot;themeIndex&quot;:12,&quot;type&quot;:1},&quot;fontFamily&quot;:{&quot;name&quot;:&quot;微软雅黑&quot;,&quot;type&quot;:0,&quot;themeIndex&quot;:-1},&quot;fontSize&quot;:14,&quot;fontStyle&quot;:&quot;normal&quot;,&quot;fontWeight&quot;:&quot;normal&quot;}},&quot;lineStyle&quot;:{&quot;type&quot;:&quot;solid&quot;,&quot;width&quot;:3},&quot;max&quot;:100,&quot;min&quot;:0,&quot;seriesThemeColor&quot;:[&quot;#31BE61&quot;,&quot;#FF920C&quot;,&quot;#3F7BF9&quot;,&quot;#00BBE0&quot;,&quot;#AC68FB&quot;,&quot;#675AFF&quot;],&quot;step&quot;:true,&quot;symbol&quot;:[{&quot;content&quot;:&quot;data:image/svg+xml;base64,PHN2ZyB3aWR0aD0iNDAiIGhlaWdodD0iNDAiIHZpZXdCb3g9IjAgMCA0MCA0MCIgZmlsbD0ibm9uZSIgeG1sbnM9Imh0dHA6Ly93d3cudzMub3JnLzIwMDAvc3ZnIj4KPGcgZmlsdGVyPSJ1cmwoI2ZpbHRlcjBfZF8zMzE4XzIxNjg0KSI+CjxyZWN0IHg9IjEyIiB5PSIxMCIgd2lkdGg9IjE2IiBoZWlnaHQ9IjE2IiByeD0iOCIgZmlsbD0iY3VycmVudENvbG9yIi8+CjxyZWN0IHg9IjEwIiB5PSI4IiB3aWR0aD0iMjAiIGhlaWdodD0iMjAiIHJ4PSIxMCIgc3Ryb2tlPSJ3aGl0ZSIgc3Ryb2tlLXdpZHRoPSI0Ii8+CjwvZz4KPGRlZnM+CjxmaWx0ZXIgaWQ9ImZpbHRlcjBfZF8zMzE4XzIxNjg0IiB4PSIwIiB5PSIwIiB3aWR0aD0iNDAiIGhlaWdodD0iNDAiIGZpbHRlclVuaXRzPSJ1c2VyU3BhY2VPblVzZSIgY29sb3ItaW50ZXJwb2xhdGlvbi1maWx0ZXJzPSJzUkdCIj4KPGZlRmxvb2QgZmxvb2Qtb3BhY2l0eT0iMCIgcmVzdWx0PSJCYWNrZ3JvdW5kSW1hZ2VGaXgiLz4KPGZlQ29sb3JNYXRyaXggaW49IlNvdXJjZUFscGhhIiB0eXBlPSJtYXRyaXgiIHZhbHVlcz0iMCAwIDAgMCAwIDAgMCAwIDAgMCAwIDAgMCAwIDAgMCAwIDAgMTI3IDAiIHJlc3VsdD0iaGFyZEFscGhhIi8+CjxmZU9mZnNldCBkeT0iMiIvPgo8ZmVHYXVzc2lhbkJsdXIgc3RkRGV2aWF0aW9uPSI0Ii8+CjxmZUNvbXBvc2l0ZSBpbjI9ImhhcmRBbHBoYSIgb3BlcmF0b3I9Im91dCIvPgo8ZmVDb2xvck1hdHJpeCB0eXBlPSJtYXRyaXgiIHZhbHVlcz0iMCAwIDAgMCAwLjQ1MDk4IDAgMCAwIDAgMC4zNTI5NDEgMCAwIDAgMCAwIDAgMCAwIDAuMTYgMCIvPgo8ZmVCbGVuZCBtb2RlPSJub3JtYWwiIGluMj0iQmFja2dyb3VuZEltYWdlRml4IiByZXN1bHQ9ImVmZmVjdDFfZHJvcFNoYWRvd18zMzE4XzIxNjg0Ii8+CjxmZUJsZW5kIG1vZGU9Im5vcm1hbCIgaW49IlNvdXJjZUdyYXBoaWMiIGluMj0iZWZmZWN0MV9kcm9wU2hhZG93XzMzMThfMjE2ODQiIHJlc3VsdD0ic2hhcGUiLz4KPC9maWx0ZXI+CjwvZGVmcz4KPC9zdmc+Cg==&quot;,&quot;id&quot;:21602527,&quot;show&quot;:true,&quot;size&quot;:16}],&quot;title&quot;:{&quot;position&quot;:&quot;topCenter&quot;,&quot;show&quot;:true,&quot;text&quot;:&quot;未发生急性加重患者比例对比&quot;,&quot;textStyle&quot;:{&quot;fontFamily&quot;:{&quot;type&quot;:0,&quot;name&quot;:&quot;微软雅黑&quot;,&quot;themeIndex&quot;:&quot;-1&quot;},&quot;fontSize&quot;:16.8,&quot;fontStyle&quot;:&quot;normal&quot;,&quot;fontWeight&quot;:&quot;normal&quot;,&quot;color&quot;:{&quot;rgb&quot;:&quot;#404040&quot;,&quot;row&quot;:3,&quot;themeIndex&quot;:12,&quot;type&quot;:1}}},&quot;tooltip&quot;:{&quot;show&quot;:true,&quot;textStyle&quot;:{&quot;color&quot;:{&quot;rgb&quot;:&quot;#FFFFFF&quot;,&quot;row&quot;:-1,&quot;themeIndex&quot;:-1,&quot;type&quot;:0},&quot;fontFamily&quot;:{&quot;name&quot;:&quot;微软雅黑&quot;,&quot;type&quot;:0,&quot;themeIndex&quot;:-1},&quot;fontSize&quot;:14,&quot;fontStyle&quot;:&quot;normal&quot;,&quot;fontWeight&quot;:&quot;normal&quot;}},&quot;xAxis&quot;:{&quot;axisLabel&quot;:{&quot;show&quot;:true,&quot;textStyle&quot;:{&quot;fontFamily&quot;:{&quot;type&quot;:0,&quot;name&quot;:&quot;微软雅黑&quot;,&quot;themeIndex&quot;:&quot;-1&quot;},&quot;fontSize&quot;:12,&quot;fontStyle&quot;:&quot;normal&quot;,&quot;fontWeight&quot;:&quot;normal&quot;,&quot;color&quot;:{&quot;type&quot;:0,&quot;rgb&quot;:&quot;#000000&quot;,&quot;themeIndex&quot;:12,&quot;row&quot;:0}}},&quot;axisLine&quot;:{&quot;lineStyle&quot;:{&quot;color&quot;:{&quot;type&quot;:0,&quot;rgb&quot;:&quot;#000000&quot;,&quot;themeIndex&quot;:12,&quot;row&quot;:0},&quot;width&quot;:1},&quot;show&quot;:true},&quot;axisTick&quot;:{&quot;show&quot;:false},&quot;name&quot;:{&quot;show&quot;:false,&quot;text&quot;:&quot;X轴&quot;,&quot;textStyle&quot;:{&quot;color&quot;:{&quot;rgb&quot;:&quot;#595959&quot;,&quot;row&quot;:2,&quot;themeIndex&quot;:12,&quot;type&quot;:1},&quot;fontFamily&quot;:{&quot;name&quot;:&quot;微软雅黑&quot;,&quot;type&quot;:0,&quot;themeIndex&quot;:-1},&quot;fontSize&quot;:14,&quot;fontStyle&quot;:&quot;normal&quot;,&quot;fontWeight&quot;:&quot;normal&quot;}},&quot;splitLine&quot;:{&quot;lineStyle&quot;:{&quot;color&quot;:{&quot;rgb&quot;:&quot;#E6E6E6&quot;,&quot;row&quot;:-1,&quot;themeIndex&quot;:-1,&quot;type&quot;:0},&quot;width&quot;:1},&quot;show&quot;:false},&quot;type&quot;:&quot;category&quot;},&quot;yAxis&quot;:{&quot;axisLabel&quot;:{&quot;show&quot;:false,&quot;textStyle&quot;:{&quot;color&quot;:{&quot;rgb&quot;:&quot;#595959&quot;,&quot;row&quot;:2,&quot;themeIndex&quot;:12,&quot;type&quot;:1},&quot;fontFamily&quot;:{&quot;name&quot;:&quot;微软雅黑&quot;,&quot;type&quot;:0,&quot;themeIndex&quot;:-1},&quot;fontSize&quot;:14,&quot;fontStyle&quot;:&quot;normal&quot;,&quot;fontWeight&quot;:&quot;normal&quot;}},&quot;axisLine&quot;:{&quot;lineStyle&quot;:{&quot;color&quot;:{&quot;rgb&quot;:&quot;#D9D9D9&quot;,&quot;row&quot;:2,&quot;themeIndex&quot;:13,&quot;type&quot;:1},&quot;width&quot;:1},&quot;show&quot;:false},&quot;axisTick&quot;:{&quot;show&quot;:false},&quot;name&quot;:{&quot;show&quot;:false,&quot;text&quot;:&quot;Y轴&quot;,&quot;textStyle&quot;:{&quot;color&quot;:{&quot;rgb&quot;:&quot;#595959&quot;,&quot;row&quot;:2,&quot;themeIndex&quot;:12,&quot;type&quot;:1},&quot;fontFamily&quot;:{&quot;name&quot;:&quot;微软雅黑&quot;,&quot;type&quot;:0,&quot;themeIndex&quot;:-1},&quot;fontSize&quot;:14,&quot;fontStyle&quot;:&quot;normal&quot;,&quot;fontWeight&quot;:&quot;normal&quot;}},&quot;splitLine&quot;:{&quot;lineStyle&quot;:{&quot;color&quot;:{&quot;rgb&quot;:&quot;#E6E6E6&quot;,&quot;row&quot;:-1,&quot;themeIndex&quot;:-1,&quot;type&quot;:0},&quot;width&quot;:1},&quot;show&quot;:false},&quot;type&quot;:&quot;value&quot;},&quot;animationLoop&quot;:false,&quot;animationDurationUpdate&quot;:1500,&quot;animationDuration&quot;:1500,&quot;divideType&quot;:&quot;leftTop&quot;,&quot;max_origin&quot;:100,&quot;min_origin&quot;:0,&quot;interval_origin&quot;:20,&quot;seriesDir&quot;:&quot;col&quot;,&quot;seriesColor&quot;:{&quot;0&quot;:{&quot;type&quot;:0,&quot;rgb&quot;:&quot;#ed7d31&quot;,&quot;themeIndex&quot;:-1,&quot;row&quot;:-1},&quot;1&quot;:{&quot;type&quot;:0,&quot;rgb&quot;:&quot;#bfbfbf&quot;,&quot;themeIndex&quot;:13,&quot;row&quot;:3}}}"/>
    <wpswe:property key="themeOverride" value="false"/>
    <wpswe:property key="type" value="2d-line"/>
  </wpswe:properties>
  <wpswe:watchingCache>
    <wpswe:linkPath>C:\Users\18620\Desktop\2025国谈资料\底稿.xlsx</wpswe:linkPath>
    <wpswe:dataRange>
      <wpswe:key>webchart</wpswe:key>
      <wpswe:context>氨溴索!$B$48:$D$54</wpswe:context>
      <wpswe:count>7</wpswe:count>
      <wpswe:cells wpswe:idx="0">
        <wpswe:count>3</wpswe:count>
        <wpswe:formatCode>General</wpswe:formatCode>
        <wpswe:cell wpswe:idx="1" wpswe:formatCode="General">
          <wpswe:value>氨溴索</wpswe:value>
        </wpswe:cell>
        <wpswe:cell wpswe:idx="2" wpswe:formatCode="General">
          <wpswe:value>安慰剂</wpswe:value>
        </wpswe:cell>
      </wpswe:cells>
      <wpswe:cells wpswe:idx="1">
        <wpswe:count>3</wpswe:count>
        <wpswe:formatCode>General</wpswe:formatCode>
        <wpswe:cell wpswe:idx="0">
          <wpswe:value>1个月</wpswe:value>
        </wpswe:cell>
        <wpswe:cell wpswe:idx="1" wpswe:formatCode="0.0_ ">
          <wpswe:value>84</wpswe:value>
        </wpswe:cell>
        <wpswe:cell wpswe:idx="2">
          <wpswe:value>72.3</wpswe:value>
        </wpswe:cell>
      </wpswe:cells>
      <wpswe:cells wpswe:idx="2">
        <wpswe:count>3</wpswe:count>
        <wpswe:formatCode>General</wpswe:formatCode>
        <wpswe:cell wpswe:idx="0">
          <wpswe:value>2个月</wpswe:value>
        </wpswe:cell>
        <wpswe:cell wpswe:idx="1">
          <wpswe:value>67.2</wpswe:value>
        </wpswe:cell>
        <wpswe:cell wpswe:idx="2">
          <wpswe:value>50.4</wpswe:value>
        </wpswe:cell>
      </wpswe:cells>
      <wpswe:cells wpswe:idx="3">
        <wpswe:count>3</wpswe:count>
        <wpswe:formatCode>General</wpswe:formatCode>
        <wpswe:cell wpswe:idx="0">
          <wpswe:value>3个月</wpswe:value>
        </wpswe:cell>
        <wpswe:cell wpswe:idx="1">
          <wpswe:value>58.8</wpswe:value>
        </wpswe:cell>
        <wpswe:cell wpswe:idx="2">
          <wpswe:value>39.8</wpswe:value>
        </wpswe:cell>
      </wpswe:cells>
      <wpswe:cells wpswe:idx="4">
        <wpswe:count>3</wpswe:count>
        <wpswe:formatCode>General</wpswe:formatCode>
        <wpswe:cell wpswe:idx="0">
          <wpswe:value>4个月</wpswe:value>
        </wpswe:cell>
        <wpswe:cell wpswe:idx="1">
          <wpswe:value>49.1</wpswe:value>
        </wpswe:cell>
        <wpswe:cell wpswe:idx="2">
          <wpswe:value>28.3</wpswe:value>
        </wpswe:cell>
      </wpswe:cells>
      <wpswe:cells wpswe:idx="5">
        <wpswe:count>3</wpswe:count>
        <wpswe:formatCode>General</wpswe:formatCode>
        <wpswe:cell wpswe:idx="0">
          <wpswe:value>5个月</wpswe:value>
        </wpswe:cell>
        <wpswe:cell wpswe:idx="1">
          <wpswe:value>45.5</wpswe:value>
        </wpswe:cell>
        <wpswe:cell wpswe:idx="2">
          <wpswe:value>20.2</wpswe:value>
        </wpswe:cell>
      </wpswe:cells>
      <wpswe:cells wpswe:idx="6">
        <wpswe:count>3</wpswe:count>
        <wpswe:formatCode>General</wpswe:formatCode>
        <wpswe:cell wpswe:idx="0">
          <wpswe:value>6个月</wpswe:value>
        </wpswe:cell>
        <wpswe:cell wpswe:idx="1">
          <wpswe:value>45.5</wpswe:value>
        </wpswe:cell>
        <wpswe:cell wpswe:idx="2">
          <wpswe:value>14.4</wpswe:value>
        </wpswe:cell>
      </wpswe:cells>
    </wpswe:dataRange>
  </wpswe:watchingCache>
  <wpswe:snapshot xmlns:r="http://schemas.openxmlformats.org/officeDocument/2006/relationships" r:embed="rId2"/>
  <wpswe:externalData xmlns:r="http://schemas.openxmlformats.org/officeDocument/2006/relationships" r:id="rId1"/>
  <wpswe:url>https://clientweb.docer.wps.cn/web-chart/v1/web-shape.html#/home</wpswe:url>
  <wpswe:constantSnapshot>false</wpswe:constantSnapshot>
</wps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2358</Words>
  <Application>Microsoft Office PowerPoint</Application>
  <PresentationFormat>宽屏</PresentationFormat>
  <Paragraphs>232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思源黑体 CN Bold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Calibri Light</vt:lpstr>
      <vt:lpstr>Montserrat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18620</dc:creator>
  <cp:lastModifiedBy>stranvinsky@126.com</cp:lastModifiedBy>
  <cp:revision>104</cp:revision>
  <cp:lastPrinted>2026-06-08T06:41:53Z</cp:lastPrinted>
  <dcterms:created xsi:type="dcterms:W3CDTF">2026-06-08T06:41:53Z</dcterms:created>
  <dcterms:modified xsi:type="dcterms:W3CDTF">2026-06-09T03:56:50Z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926B8F8E407B2D28605C266A06B81728_43</vt:lpwstr>
  </property>
  <property fmtid="{D5CDD505-2E9C-101B-9397-08002B2CF9AE}" pid="3" name="KSOProductBuildVer">
    <vt:lpwstr>2052-12.1.25205.25205</vt:lpwstr>
  </property>
</Properties>
</file>