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411" r:id="rId3"/>
    <p:sldId id="3200" r:id="rId5"/>
    <p:sldId id="1261" r:id="rId6"/>
    <p:sldId id="3190" r:id="rId7"/>
    <p:sldId id="3193" r:id="rId8"/>
    <p:sldId id="3194" r:id="rId9"/>
    <p:sldId id="3195" r:id="rId10"/>
    <p:sldId id="3197" r:id="rId11"/>
    <p:sldId id="3198" r:id="rId12"/>
    <p:sldId id="404" r:id="rId13"/>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1"/>
  <p:cmAuthor id="1" name="Windows 用户" initials="W" lastIdx="0" clrIdx="0"/>
  <p:cmAuthor id="2" name="gzk" initials="g"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F21"/>
    <a:srgbClr val="60A500"/>
    <a:srgbClr val="ACD3A7"/>
    <a:srgbClr val="6BA96A"/>
    <a:srgbClr val="FFFFFF"/>
    <a:srgbClr val="7EB034"/>
    <a:srgbClr val="B3DAE1"/>
    <a:srgbClr val="DACBE2"/>
    <a:srgbClr val="BDD9E7"/>
    <a:srgbClr val="B6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159" autoAdjust="0"/>
  </p:normalViewPr>
  <p:slideViewPr>
    <p:cSldViewPr snapToGrid="0" showGuides="1">
      <p:cViewPr varScale="1">
        <p:scale>
          <a:sx n="65" d="100"/>
          <a:sy n="65" d="100"/>
        </p:scale>
        <p:origin x="196" y="40"/>
      </p:cViewPr>
      <p:guideLst>
        <p:guide orient="horz" pos="2251"/>
        <p:guide pos="3863"/>
      </p:guideLst>
    </p:cSldViewPr>
  </p:slideViewPr>
  <p:notesTextViewPr>
    <p:cViewPr>
      <p:scale>
        <a:sx n="1" d="1"/>
        <a:sy n="1" d="1"/>
      </p:scale>
      <p:origin x="0" y="0"/>
    </p:cViewPr>
  </p:notesTextViewPr>
  <p:notesViewPr>
    <p:cSldViewPr snapToGrid="0">
      <p:cViewPr varScale="1">
        <p:scale>
          <a:sx n="84" d="100"/>
          <a:sy n="84"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40.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3CD4F5-1672-4272-83D9-0D40191A51F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34DB9D-207C-4023-BDF7-88CF662EDA6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F5490-B125-49BB-A97D-6D2D02B2565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E6949-1FF2-4B1E-B9B6-A194524AC08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BE6949-1FF2-4B1E-B9B6-A194524AC08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BE6949-1FF2-4B1E-B9B6-A194524AC08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BE6949-1FF2-4B1E-B9B6-A194524AC08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BE6949-1FF2-4B1E-B9B6-A194524AC08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BE6949-1FF2-4B1E-B9B6-A194524AC08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BE6949-1FF2-4B1E-B9B6-A194524AC08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BE6949-1FF2-4B1E-B9B6-A194524AC08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BE6949-1FF2-4B1E-B9B6-A194524AC08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BE6949-1FF2-4B1E-B9B6-A194524AC08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bg>
      <p:bgPr>
        <a:gradFill flip="none" rotWithShape="1">
          <a:gsLst>
            <a:gs pos="60000">
              <a:srgbClr val="C5E0B4">
                <a:alpha val="0"/>
              </a:srgbClr>
            </a:gs>
            <a:gs pos="0">
              <a:srgbClr val="C5E0B4">
                <a:alpha val="28000"/>
              </a:srgbClr>
            </a:gs>
          </a:gsLst>
          <a:lin ang="16200000" scaled="1"/>
          <a:tileRect/>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34402" b="-8768"/>
          <a:stretch>
            <a:fillRect/>
          </a:stretch>
        </p:blipFill>
        <p:spPr>
          <a:xfrm>
            <a:off x="10568338" y="312204"/>
            <a:ext cx="1278882" cy="365124"/>
          </a:xfrm>
          <a:prstGeom prst="rect">
            <a:avLst/>
          </a:prstGeom>
        </p:spPr>
      </p:pic>
      <p:sp>
        <p:nvSpPr>
          <p:cNvPr id="9" name="矩形 2"/>
          <p:cNvSpPr/>
          <p:nvPr userDrawn="1"/>
        </p:nvSpPr>
        <p:spPr>
          <a:xfrm>
            <a:off x="139454" y="6361612"/>
            <a:ext cx="1282069" cy="366069"/>
          </a:xfrm>
          <a:prstGeom prst="rect">
            <a:avLst/>
          </a:prstGeom>
          <a:noFill/>
          <a:ln w="12700" cap="flat" cmpd="sng" algn="ctr">
            <a:noFill/>
            <a:prstDash val="solid"/>
            <a:miter lim="800000"/>
          </a:ln>
          <a:effectLst/>
        </p:spPr>
        <p:txBody>
          <a:bodyPr rtlCol="0" anchor="ctr"/>
          <a:lstStyle/>
          <a:p>
            <a:pPr marL="0" marR="0" lvl="0" indent="0" defTabSz="914400" eaLnBrk="1" fontAlgn="base" latinLnBrk="0" hangingPunct="1">
              <a:lnSpc>
                <a:spcPct val="100000"/>
              </a:lnSpc>
              <a:spcBef>
                <a:spcPct val="50000"/>
              </a:spcBef>
              <a:spcAft>
                <a:spcPct val="0"/>
              </a:spcAft>
              <a:buClrTx/>
              <a:buSzTx/>
              <a:buFontTx/>
              <a:buNone/>
              <a:defRPr/>
            </a:pPr>
            <a:r>
              <a:rPr kumimoji="1" lang="en-US" altLang="zh-CN"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rPr>
              <a:t>Confidential</a:t>
            </a:r>
            <a:r>
              <a:rPr kumimoji="1" lang="zh-CN" altLang="en-US"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1" lang="zh-CN" altLang="en-US"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椭圆 9"/>
          <p:cNvSpPr/>
          <p:nvPr userDrawn="1"/>
        </p:nvSpPr>
        <p:spPr>
          <a:xfrm>
            <a:off x="1422768" y="6482860"/>
            <a:ext cx="126040" cy="126040"/>
          </a:xfrm>
          <a:prstGeom prst="ellipse">
            <a:avLst/>
          </a:prstGeom>
          <a:solidFill>
            <a:srgbClr val="506F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1" name="椭圆 10"/>
          <p:cNvSpPr/>
          <p:nvPr userDrawn="1"/>
        </p:nvSpPr>
        <p:spPr>
          <a:xfrm>
            <a:off x="1682553" y="6480391"/>
            <a:ext cx="126040" cy="126040"/>
          </a:xfrm>
          <a:prstGeom prst="ellipse">
            <a:avLst/>
          </a:prstGeom>
          <a:solidFill>
            <a:srgbClr val="88BE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2" name="椭圆 11"/>
          <p:cNvSpPr/>
          <p:nvPr userDrawn="1"/>
        </p:nvSpPr>
        <p:spPr>
          <a:xfrm>
            <a:off x="1942338" y="6480391"/>
            <a:ext cx="126040" cy="126040"/>
          </a:xfrm>
          <a:prstGeom prst="ellipse">
            <a:avLst/>
          </a:prstGeom>
          <a:solidFill>
            <a:srgbClr val="C5E0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3" name="灯片编号占位符 5"/>
          <p:cNvSpPr txBox="1"/>
          <p:nvPr userDrawn="1"/>
        </p:nvSpPr>
        <p:spPr>
          <a:xfrm>
            <a:off x="11398126" y="6391492"/>
            <a:ext cx="449093" cy="3651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4D813FC-B3E2-46DE-94F7-B0631F908046}" type="slidenum">
              <a:rPr lang="zh-CN" altLang="en-US" sz="1050" b="1" smtClean="0">
                <a:solidFill>
                  <a:srgbClr val="548235"/>
                </a:solidFill>
                <a:latin typeface="微软雅黑" panose="020B0503020204020204" pitchFamily="34" charset="-122"/>
                <a:ea typeface="微软雅黑" panose="020B0503020204020204" pitchFamily="34" charset="-122"/>
              </a:rPr>
            </a:fld>
            <a:endParaRPr lang="zh-CN" altLang="en-US" sz="1050" b="1" dirty="0">
              <a:solidFill>
                <a:srgbClr val="548235"/>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bg>
      <p:bgPr>
        <a:gradFill flip="none" rotWithShape="1">
          <a:gsLst>
            <a:gs pos="60000">
              <a:srgbClr val="C5E0B4">
                <a:alpha val="0"/>
              </a:srgbClr>
            </a:gs>
            <a:gs pos="0">
              <a:srgbClr val="C5E0B4">
                <a:alpha val="28000"/>
              </a:srgbClr>
            </a:gs>
          </a:gsLst>
          <a:lin ang="16200000" scaled="1"/>
          <a:tileRect/>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34402" b="-8768"/>
          <a:stretch>
            <a:fillRect/>
          </a:stretch>
        </p:blipFill>
        <p:spPr>
          <a:xfrm>
            <a:off x="10568338" y="312204"/>
            <a:ext cx="1278882" cy="365124"/>
          </a:xfrm>
          <a:prstGeom prst="rect">
            <a:avLst/>
          </a:prstGeom>
        </p:spPr>
      </p:pic>
      <p:sp>
        <p:nvSpPr>
          <p:cNvPr id="9" name="矩形 2"/>
          <p:cNvSpPr/>
          <p:nvPr userDrawn="1"/>
        </p:nvSpPr>
        <p:spPr>
          <a:xfrm>
            <a:off x="139454" y="6361612"/>
            <a:ext cx="1282069" cy="366069"/>
          </a:xfrm>
          <a:prstGeom prst="rect">
            <a:avLst/>
          </a:prstGeom>
          <a:noFill/>
          <a:ln w="12700" cap="flat" cmpd="sng" algn="ctr">
            <a:noFill/>
            <a:prstDash val="solid"/>
            <a:miter lim="800000"/>
          </a:ln>
          <a:effectLst/>
        </p:spPr>
        <p:txBody>
          <a:bodyPr rtlCol="0" anchor="ctr"/>
          <a:lstStyle/>
          <a:p>
            <a:pPr marL="0" marR="0" lvl="0" indent="0" defTabSz="914400" eaLnBrk="1" fontAlgn="base" latinLnBrk="0" hangingPunct="1">
              <a:lnSpc>
                <a:spcPct val="100000"/>
              </a:lnSpc>
              <a:spcBef>
                <a:spcPct val="50000"/>
              </a:spcBef>
              <a:spcAft>
                <a:spcPct val="0"/>
              </a:spcAft>
              <a:buClrTx/>
              <a:buSzTx/>
              <a:buFontTx/>
              <a:buNone/>
              <a:defRPr/>
            </a:pPr>
            <a:r>
              <a:rPr kumimoji="1" lang="en-US" altLang="zh-CN"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rPr>
              <a:t>Confidential</a:t>
            </a:r>
            <a:r>
              <a:rPr kumimoji="1" lang="zh-CN" altLang="en-US"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1" lang="zh-CN" altLang="en-US"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椭圆 9"/>
          <p:cNvSpPr/>
          <p:nvPr userDrawn="1"/>
        </p:nvSpPr>
        <p:spPr>
          <a:xfrm>
            <a:off x="1422768" y="6482860"/>
            <a:ext cx="126040" cy="126040"/>
          </a:xfrm>
          <a:prstGeom prst="ellipse">
            <a:avLst/>
          </a:prstGeom>
          <a:solidFill>
            <a:srgbClr val="506F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1" name="椭圆 10"/>
          <p:cNvSpPr/>
          <p:nvPr userDrawn="1"/>
        </p:nvSpPr>
        <p:spPr>
          <a:xfrm>
            <a:off x="1682553" y="6480391"/>
            <a:ext cx="126040" cy="126040"/>
          </a:xfrm>
          <a:prstGeom prst="ellipse">
            <a:avLst/>
          </a:prstGeom>
          <a:solidFill>
            <a:srgbClr val="88BE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2" name="椭圆 11"/>
          <p:cNvSpPr/>
          <p:nvPr userDrawn="1"/>
        </p:nvSpPr>
        <p:spPr>
          <a:xfrm>
            <a:off x="1942338" y="6480391"/>
            <a:ext cx="126040" cy="126040"/>
          </a:xfrm>
          <a:prstGeom prst="ellipse">
            <a:avLst/>
          </a:prstGeom>
          <a:solidFill>
            <a:srgbClr val="C5E0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3" name="灯片编号占位符 5"/>
          <p:cNvSpPr txBox="1"/>
          <p:nvPr userDrawn="1"/>
        </p:nvSpPr>
        <p:spPr>
          <a:xfrm>
            <a:off x="11398126" y="6391492"/>
            <a:ext cx="449093" cy="3651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4D813FC-B3E2-46DE-94F7-B0631F908046}" type="slidenum">
              <a:rPr lang="zh-CN" altLang="en-US" sz="1050" b="1" smtClean="0">
                <a:solidFill>
                  <a:srgbClr val="548235"/>
                </a:solidFill>
                <a:latin typeface="微软雅黑" panose="020B0503020204020204" pitchFamily="34" charset="-122"/>
                <a:ea typeface="微软雅黑" panose="020B0503020204020204" pitchFamily="34" charset="-122"/>
              </a:rPr>
            </a:fld>
            <a:endParaRPr lang="zh-CN" altLang="en-US" sz="1050" b="1" dirty="0">
              <a:solidFill>
                <a:srgbClr val="548235"/>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幻灯片">
    <p:bg>
      <p:bgPr>
        <a:gradFill flip="none" rotWithShape="1">
          <a:gsLst>
            <a:gs pos="60000">
              <a:srgbClr val="C5E0B4">
                <a:alpha val="0"/>
              </a:srgbClr>
            </a:gs>
            <a:gs pos="0">
              <a:srgbClr val="C5E0B4">
                <a:alpha val="28000"/>
              </a:srgbClr>
            </a:gs>
          </a:gsLst>
          <a:lin ang="16200000" scaled="1"/>
          <a:tileRect/>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34402" b="-8768"/>
          <a:stretch>
            <a:fillRect/>
          </a:stretch>
        </p:blipFill>
        <p:spPr>
          <a:xfrm>
            <a:off x="10568338" y="312204"/>
            <a:ext cx="1278882" cy="365124"/>
          </a:xfrm>
          <a:prstGeom prst="rect">
            <a:avLst/>
          </a:prstGeom>
        </p:spPr>
      </p:pic>
      <p:sp>
        <p:nvSpPr>
          <p:cNvPr id="9" name="矩形 2"/>
          <p:cNvSpPr/>
          <p:nvPr userDrawn="1"/>
        </p:nvSpPr>
        <p:spPr>
          <a:xfrm>
            <a:off x="139454" y="6361612"/>
            <a:ext cx="1282069" cy="366069"/>
          </a:xfrm>
          <a:prstGeom prst="rect">
            <a:avLst/>
          </a:prstGeom>
          <a:noFill/>
          <a:ln w="12700" cap="flat" cmpd="sng" algn="ctr">
            <a:noFill/>
            <a:prstDash val="solid"/>
            <a:miter lim="800000"/>
          </a:ln>
          <a:effectLst/>
        </p:spPr>
        <p:txBody>
          <a:bodyPr rtlCol="0" anchor="ctr"/>
          <a:lstStyle/>
          <a:p>
            <a:pPr marL="0" marR="0" lvl="0" indent="0" defTabSz="914400" eaLnBrk="1" fontAlgn="base" latinLnBrk="0" hangingPunct="1">
              <a:lnSpc>
                <a:spcPct val="100000"/>
              </a:lnSpc>
              <a:spcBef>
                <a:spcPct val="50000"/>
              </a:spcBef>
              <a:spcAft>
                <a:spcPct val="0"/>
              </a:spcAft>
              <a:buClrTx/>
              <a:buSzTx/>
              <a:buFontTx/>
              <a:buNone/>
              <a:defRPr/>
            </a:pPr>
            <a:r>
              <a:rPr kumimoji="1" lang="en-US" altLang="zh-CN"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rPr>
              <a:t>Confidential</a:t>
            </a:r>
            <a:r>
              <a:rPr kumimoji="1" lang="zh-CN" altLang="en-US"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1" lang="zh-CN" altLang="en-US"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椭圆 9"/>
          <p:cNvSpPr/>
          <p:nvPr userDrawn="1"/>
        </p:nvSpPr>
        <p:spPr>
          <a:xfrm>
            <a:off x="1422768" y="6482860"/>
            <a:ext cx="126040" cy="126040"/>
          </a:xfrm>
          <a:prstGeom prst="ellipse">
            <a:avLst/>
          </a:prstGeom>
          <a:solidFill>
            <a:srgbClr val="506F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1" name="椭圆 10"/>
          <p:cNvSpPr/>
          <p:nvPr userDrawn="1"/>
        </p:nvSpPr>
        <p:spPr>
          <a:xfrm>
            <a:off x="1682553" y="6480391"/>
            <a:ext cx="126040" cy="126040"/>
          </a:xfrm>
          <a:prstGeom prst="ellipse">
            <a:avLst/>
          </a:prstGeom>
          <a:solidFill>
            <a:srgbClr val="88BE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2" name="椭圆 11"/>
          <p:cNvSpPr/>
          <p:nvPr userDrawn="1"/>
        </p:nvSpPr>
        <p:spPr>
          <a:xfrm>
            <a:off x="1942338" y="6480391"/>
            <a:ext cx="126040" cy="126040"/>
          </a:xfrm>
          <a:prstGeom prst="ellipse">
            <a:avLst/>
          </a:prstGeom>
          <a:solidFill>
            <a:srgbClr val="C5E0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3" name="灯片编号占位符 5"/>
          <p:cNvSpPr txBox="1"/>
          <p:nvPr userDrawn="1"/>
        </p:nvSpPr>
        <p:spPr>
          <a:xfrm>
            <a:off x="11398126" y="6391492"/>
            <a:ext cx="449093" cy="3651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4D813FC-B3E2-46DE-94F7-B0631F908046}" type="slidenum">
              <a:rPr lang="zh-CN" altLang="en-US" sz="1050" b="1" smtClean="0">
                <a:solidFill>
                  <a:srgbClr val="548235"/>
                </a:solidFill>
                <a:latin typeface="微软雅黑" panose="020B0503020204020204" pitchFamily="34" charset="-122"/>
                <a:ea typeface="微软雅黑" panose="020B0503020204020204" pitchFamily="34" charset="-122"/>
              </a:rPr>
            </a:fld>
            <a:endParaRPr lang="zh-CN" altLang="en-US" sz="1050" b="1" dirty="0">
              <a:solidFill>
                <a:srgbClr val="548235"/>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幻灯片">
    <p:bg>
      <p:bgPr>
        <a:gradFill flip="none" rotWithShape="1">
          <a:gsLst>
            <a:gs pos="60000">
              <a:srgbClr val="C5E0B4">
                <a:alpha val="0"/>
              </a:srgbClr>
            </a:gs>
            <a:gs pos="0">
              <a:srgbClr val="C5E0B4">
                <a:alpha val="28000"/>
              </a:srgbClr>
            </a:gs>
          </a:gsLst>
          <a:lin ang="16200000" scaled="1"/>
          <a:tileRect/>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34402" b="-8768"/>
          <a:stretch>
            <a:fillRect/>
          </a:stretch>
        </p:blipFill>
        <p:spPr>
          <a:xfrm>
            <a:off x="10568338" y="312204"/>
            <a:ext cx="1278882" cy="365124"/>
          </a:xfrm>
          <a:prstGeom prst="rect">
            <a:avLst/>
          </a:prstGeom>
        </p:spPr>
      </p:pic>
      <p:sp>
        <p:nvSpPr>
          <p:cNvPr id="9" name="矩形 2"/>
          <p:cNvSpPr/>
          <p:nvPr userDrawn="1"/>
        </p:nvSpPr>
        <p:spPr>
          <a:xfrm>
            <a:off x="139454" y="6361612"/>
            <a:ext cx="1282069" cy="366069"/>
          </a:xfrm>
          <a:prstGeom prst="rect">
            <a:avLst/>
          </a:prstGeom>
          <a:noFill/>
          <a:ln w="12700" cap="flat" cmpd="sng" algn="ctr">
            <a:noFill/>
            <a:prstDash val="solid"/>
            <a:miter lim="800000"/>
          </a:ln>
          <a:effectLst/>
        </p:spPr>
        <p:txBody>
          <a:bodyPr rtlCol="0" anchor="ctr"/>
          <a:lstStyle/>
          <a:p>
            <a:pPr marL="0" marR="0" lvl="0" indent="0" defTabSz="914400" eaLnBrk="1" fontAlgn="base" latinLnBrk="0" hangingPunct="1">
              <a:lnSpc>
                <a:spcPct val="100000"/>
              </a:lnSpc>
              <a:spcBef>
                <a:spcPct val="50000"/>
              </a:spcBef>
              <a:spcAft>
                <a:spcPct val="0"/>
              </a:spcAft>
              <a:buClrTx/>
              <a:buSzTx/>
              <a:buFontTx/>
              <a:buNone/>
              <a:defRPr/>
            </a:pPr>
            <a:r>
              <a:rPr kumimoji="1" lang="en-US" altLang="zh-CN"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rPr>
              <a:t>Confidential</a:t>
            </a:r>
            <a:r>
              <a:rPr kumimoji="1" lang="zh-CN" altLang="en-US"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1" lang="zh-CN" altLang="en-US" sz="1400" b="0" i="0" u="none" strike="noStrike" kern="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椭圆 9"/>
          <p:cNvSpPr/>
          <p:nvPr userDrawn="1"/>
        </p:nvSpPr>
        <p:spPr>
          <a:xfrm>
            <a:off x="1422768" y="6482860"/>
            <a:ext cx="126040" cy="126040"/>
          </a:xfrm>
          <a:prstGeom prst="ellipse">
            <a:avLst/>
          </a:prstGeom>
          <a:solidFill>
            <a:srgbClr val="506F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1" name="椭圆 10"/>
          <p:cNvSpPr/>
          <p:nvPr userDrawn="1"/>
        </p:nvSpPr>
        <p:spPr>
          <a:xfrm>
            <a:off x="1682553" y="6480391"/>
            <a:ext cx="126040" cy="126040"/>
          </a:xfrm>
          <a:prstGeom prst="ellipse">
            <a:avLst/>
          </a:prstGeom>
          <a:solidFill>
            <a:srgbClr val="88BE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2" name="椭圆 11"/>
          <p:cNvSpPr/>
          <p:nvPr userDrawn="1"/>
        </p:nvSpPr>
        <p:spPr>
          <a:xfrm>
            <a:off x="1942338" y="6480391"/>
            <a:ext cx="126040" cy="126040"/>
          </a:xfrm>
          <a:prstGeom prst="ellipse">
            <a:avLst/>
          </a:prstGeom>
          <a:solidFill>
            <a:srgbClr val="C5E0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3" name="灯片编号占位符 5"/>
          <p:cNvSpPr txBox="1"/>
          <p:nvPr userDrawn="1"/>
        </p:nvSpPr>
        <p:spPr>
          <a:xfrm>
            <a:off x="11398126" y="6391492"/>
            <a:ext cx="449093" cy="3651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4D813FC-B3E2-46DE-94F7-B0631F908046}" type="slidenum">
              <a:rPr lang="zh-CN" altLang="en-US" sz="1050" b="1" smtClean="0">
                <a:solidFill>
                  <a:srgbClr val="548235"/>
                </a:solidFill>
                <a:latin typeface="微软雅黑" panose="020B0503020204020204" pitchFamily="34" charset="-122"/>
                <a:ea typeface="微软雅黑" panose="020B0503020204020204" pitchFamily="34" charset="-122"/>
              </a:rPr>
            </a:fld>
            <a:endParaRPr lang="zh-CN" altLang="en-US" sz="1050" b="1" dirty="0">
              <a:solidFill>
                <a:srgbClr val="548235"/>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E8E8E580-B644-4B46-AE9F-5EF4FDD69299}"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8E580-B644-4B46-AE9F-5EF4FDD692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22F47-9DFB-4F8F-9648-BFF01A4C037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60000">
              <a:srgbClr val="C5E0B4">
                <a:alpha val="0"/>
              </a:srgbClr>
            </a:gs>
            <a:gs pos="0">
              <a:srgbClr val="C5E0B4">
                <a:alpha val="28000"/>
              </a:srgbClr>
            </a:gs>
          </a:gsLst>
          <a:lin ang="16200000"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E8E580-B644-4B46-AE9F-5EF4FDD6929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822F47-9DFB-4F8F-9648-BFF01A4C037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image" Target="../media/image4.png"/><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tags" Target="../tags/tag1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2" Type="http://schemas.openxmlformats.org/officeDocument/2006/relationships/notesSlide" Target="../notesSlides/notesSlide8.xml"/><Relationship Id="rId11" Type="http://schemas.openxmlformats.org/officeDocument/2006/relationships/slideLayout" Target="../slideLayouts/slideLayout7.xml"/><Relationship Id="rId10" Type="http://schemas.openxmlformats.org/officeDocument/2006/relationships/tags" Target="../tags/tag34.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60" y="0"/>
            <a:ext cx="12192000" cy="6858000"/>
          </a:xfrm>
          <a:prstGeom prst="rect">
            <a:avLst/>
          </a:prstGeom>
        </p:spPr>
      </p:pic>
      <p:sp>
        <p:nvSpPr>
          <p:cNvPr id="3" name="文本框 2"/>
          <p:cNvSpPr txBox="1"/>
          <p:nvPr>
            <p:custDataLst>
              <p:tags r:id="rId3"/>
            </p:custDataLst>
          </p:nvPr>
        </p:nvSpPr>
        <p:spPr>
          <a:xfrm>
            <a:off x="3647172" y="2439768"/>
            <a:ext cx="5109091"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800" b="1" dirty="0">
                <a:solidFill>
                  <a:prstClr val="white"/>
                </a:solidFill>
                <a:latin typeface="微软雅黑" panose="020B0503020204020204" pitchFamily="34" charset="-122"/>
                <a:ea typeface="微软雅黑" panose="020B0503020204020204" pitchFamily="34" charset="-122"/>
              </a:rPr>
              <a:t>头孢地尼干混悬剂</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Picture 3" descr="F:\05 企业资料或模板共享\公司LOGO\APELOA普洛\Apeloa Logo 反白透明底.png"/>
          <p:cNvPicPr>
            <a:picLocks noChangeAspect="1" noChangeArrowheads="1"/>
          </p:cNvPicPr>
          <p:nvPr/>
        </p:nvPicPr>
        <p:blipFill>
          <a:blip r:embed="rId4"/>
          <a:srcRect l="6788" t="19639" r="7200" b="26601"/>
          <a:stretch>
            <a:fillRect/>
          </a:stretch>
        </p:blipFill>
        <p:spPr bwMode="auto">
          <a:xfrm>
            <a:off x="4331642" y="776362"/>
            <a:ext cx="3740150" cy="723900"/>
          </a:xfrm>
          <a:prstGeom prst="rect">
            <a:avLst/>
          </a:prstGeom>
          <a:noFill/>
        </p:spPr>
      </p:pic>
      <p:sp>
        <p:nvSpPr>
          <p:cNvPr id="5" name="矩形 4"/>
          <p:cNvSpPr>
            <a:spLocks noChangeArrowheads="1"/>
          </p:cNvSpPr>
          <p:nvPr>
            <p:custDataLst>
              <p:tags r:id="rId5"/>
            </p:custDataLst>
          </p:nvPr>
        </p:nvSpPr>
        <p:spPr bwMode="auto">
          <a:xfrm>
            <a:off x="3647172" y="4002733"/>
            <a:ext cx="7092018"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lvl="0" eaLnBrk="0" fontAlgn="base" hangingPunct="0">
              <a:lnSpc>
                <a:spcPct val="150000"/>
              </a:lnSpc>
              <a:spcBef>
                <a:spcPct val="0"/>
              </a:spcBef>
              <a:spcAft>
                <a:spcPct val="0"/>
              </a:spcAft>
              <a:defRPr/>
            </a:pPr>
            <a:r>
              <a:rPr lang="zh-CN" altLang="en-US" b="1" dirty="0">
                <a:solidFill>
                  <a:schemeClr val="bg1"/>
                </a:solidFill>
                <a:latin typeface="微软雅黑" panose="020B0503020204020204" pitchFamily="34" charset="-122"/>
                <a:ea typeface="微软雅黑" panose="020B0503020204020204" pitchFamily="34" charset="-122"/>
              </a:rPr>
              <a:t>浙江普洛巨泰药业有限公司     </a:t>
            </a:r>
            <a:r>
              <a:rPr kumimoji="0" lang="en-US" altLang="zh-CN"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2026.06</a:t>
            </a:r>
            <a:endPar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06F21"/>
        </a:solidFill>
        <a:effectLst/>
      </p:bgPr>
    </p:bg>
    <p:spTree>
      <p:nvGrpSpPr>
        <p:cNvPr id="1" name=""/>
        <p:cNvGrpSpPr/>
        <p:nvPr/>
      </p:nvGrpSpPr>
      <p:grpSpPr>
        <a:xfrm>
          <a:off x="0" y="0"/>
          <a:ext cx="0" cy="0"/>
          <a:chOff x="0" y="0"/>
          <a:chExt cx="0" cy="0"/>
        </a:xfrm>
      </p:grpSpPr>
      <p:pic>
        <p:nvPicPr>
          <p:cNvPr id="3" name="图片 2" descr="图片包含 游戏机&#10;&#10;描述已自动生成"/>
          <p:cNvPicPr>
            <a:picLocks noChangeAspect="1"/>
          </p:cNvPicPr>
          <p:nvPr/>
        </p:nvPicPr>
        <p:blipFill>
          <a:blip r:embed="rId1">
            <a:alphaModFix amt="20000"/>
          </a:blip>
          <a:stretch>
            <a:fillRect/>
          </a:stretch>
        </p:blipFill>
        <p:spPr>
          <a:xfrm>
            <a:off x="876300" y="-1792288"/>
            <a:ext cx="10442576" cy="10442574"/>
          </a:xfrm>
          <a:prstGeom prst="rect">
            <a:avLst/>
          </a:prstGeom>
        </p:spPr>
      </p:pic>
      <p:sp>
        <p:nvSpPr>
          <p:cNvPr id="11" name="文本框 10"/>
          <p:cNvSpPr txBox="1"/>
          <p:nvPr/>
        </p:nvSpPr>
        <p:spPr>
          <a:xfrm>
            <a:off x="1549400" y="2346325"/>
            <a:ext cx="8799195" cy="1767022"/>
          </a:xfrm>
          <a:prstGeom prst="rect">
            <a:avLst/>
          </a:prstGeom>
          <a:noFill/>
        </p:spPr>
        <p:txBody>
          <a:bodyPr wrap="square" rtlCol="0">
            <a:spAutoFit/>
          </a:bodyPr>
          <a:lstStyle>
            <a:defPPr>
              <a:defRPr lang="zh-CN"/>
            </a:defPPr>
            <a:lvl1pPr algn="ctr">
              <a:defRPr b="1" spc="80">
                <a:solidFill>
                  <a:schemeClr val="bg1"/>
                </a:solidFill>
                <a:latin typeface="微软雅黑" panose="020B0503020204020204" pitchFamily="34" charset="-122"/>
                <a:ea typeface="微软雅黑" panose="020B0503020204020204" pitchFamily="34" charset="-122"/>
              </a:defRPr>
            </a:lvl1pPr>
          </a:lstStyle>
          <a:p>
            <a:pPr>
              <a:lnSpc>
                <a:spcPct val="130000"/>
              </a:lnSpc>
            </a:pPr>
            <a:r>
              <a:rPr lang="zh-CN" altLang="en-US" sz="4400" dirty="0"/>
              <a:t>谢谢</a:t>
            </a:r>
            <a:r>
              <a:rPr lang="en-US" altLang="zh-CN" sz="4400" dirty="0"/>
              <a:t>  </a:t>
            </a:r>
            <a:endParaRPr lang="en-US" altLang="zh-CN" sz="4400" dirty="0"/>
          </a:p>
          <a:p>
            <a:pPr>
              <a:lnSpc>
                <a:spcPct val="130000"/>
              </a:lnSpc>
            </a:pPr>
            <a:r>
              <a:rPr lang="zh-CN" altLang="en-US" sz="4400" dirty="0"/>
              <a:t>欢迎指正</a:t>
            </a:r>
            <a:endParaRPr lang="zh-CN" altLang="en-US" sz="4400" dirty="0"/>
          </a:p>
        </p:txBody>
      </p:sp>
      <p:cxnSp>
        <p:nvCxnSpPr>
          <p:cNvPr id="13" name="直接连接符 12"/>
          <p:cNvCxnSpPr/>
          <p:nvPr/>
        </p:nvCxnSpPr>
        <p:spPr>
          <a:xfrm>
            <a:off x="5654040" y="5044440"/>
            <a:ext cx="883920" cy="0"/>
          </a:xfrm>
          <a:prstGeom prst="line">
            <a:avLst/>
          </a:prstGeom>
          <a:ln w="44450">
            <a:solidFill>
              <a:schemeClr val="bg1"/>
            </a:solidFill>
          </a:ln>
        </p:spPr>
        <p:style>
          <a:lnRef idx="2">
            <a:schemeClr val="accent1"/>
          </a:lnRef>
          <a:fillRef idx="0">
            <a:schemeClr val="accent1"/>
          </a:fillRef>
          <a:effectRef idx="1">
            <a:schemeClr val="accent1"/>
          </a:effectRef>
          <a:fontRef idx="minor">
            <a:schemeClr val="tx1"/>
          </a:fontRef>
        </p:style>
      </p:cxnSp>
      <p:sp>
        <p:nvSpPr>
          <p:cNvPr id="4" name="文本框 3"/>
          <p:cNvSpPr txBox="1"/>
          <p:nvPr/>
        </p:nvSpPr>
        <p:spPr>
          <a:xfrm>
            <a:off x="4461934" y="5284844"/>
            <a:ext cx="3268132" cy="461665"/>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6000" b="1" i="0" u="none" strike="noStrike" cap="none" spc="0" normalizeH="0" baseline="0">
                <a:ln>
                  <a:noFill/>
                </a:ln>
                <a:solidFill>
                  <a:prstClr val="white"/>
                </a:solidFill>
                <a:effectLst>
                  <a:outerShdw blurRad="127000" dist="50800" dir="5400000" algn="ctr" rotWithShape="0">
                    <a:prstClr val="black">
                      <a:lumMod val="85000"/>
                      <a:lumOff val="15000"/>
                      <a:alpha val="18000"/>
                    </a:prstClr>
                  </a:outerShdw>
                </a:effectLst>
                <a:uLnTx/>
                <a:uFillTx/>
                <a:latin typeface="Gilroy Bold" panose="00000800000000000000"/>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127000" dist="50800" dir="5400000" algn="ctr" rotWithShape="0">
                    <a:prstClr val="black">
                      <a:lumMod val="85000"/>
                      <a:lumOff val="15000"/>
                      <a:alpha val="18000"/>
                    </a:prstClr>
                  </a:outerShdw>
                </a:effectLst>
                <a:uLnTx/>
                <a:uFillTx/>
                <a:latin typeface="Gilroy Bold" panose="00000800000000000000"/>
                <a:ea typeface="微软雅黑" panose="020B0503020204020204" pitchFamily="34" charset="-122"/>
                <a:cs typeface="+mn-cs"/>
              </a:rPr>
              <a:t>www.apeloa.com</a:t>
            </a:r>
            <a:endParaRPr kumimoji="0" lang="zh-CN" altLang="en-US" sz="2400" b="1" i="0" u="none" strike="noStrike" kern="1200" cap="none" spc="0" normalizeH="0" baseline="0" noProof="0" dirty="0">
              <a:ln>
                <a:noFill/>
              </a:ln>
              <a:solidFill>
                <a:prstClr val="white"/>
              </a:solidFill>
              <a:effectLst>
                <a:outerShdw blurRad="127000" dist="50800" dir="5400000" algn="ctr" rotWithShape="0">
                  <a:prstClr val="black">
                    <a:lumMod val="85000"/>
                    <a:lumOff val="15000"/>
                    <a:alpha val="18000"/>
                  </a:prstClr>
                </a:outerShdw>
              </a:effectLst>
              <a:uLnTx/>
              <a:uFillTx/>
              <a:latin typeface="Gilroy Bold" panose="00000800000000000000"/>
              <a:ea typeface="微软雅黑" panose="020B0503020204020204" pitchFamily="34" charset="-122"/>
              <a:cs typeface="+mn-cs"/>
            </a:endParaRPr>
          </a:p>
        </p:txBody>
      </p:sp>
      <p:pic>
        <p:nvPicPr>
          <p:cNvPr id="7" name="Picture 3" descr="F:\05 企业资料或模板共享\公司LOGO\APELOA普洛\Apeloa Logo 反白透明底.png"/>
          <p:cNvPicPr>
            <a:picLocks noChangeAspect="1" noChangeArrowheads="1"/>
          </p:cNvPicPr>
          <p:nvPr/>
        </p:nvPicPr>
        <p:blipFill>
          <a:blip r:embed="rId2"/>
          <a:srcRect l="6788" t="19639" r="7200" b="26601"/>
          <a:stretch>
            <a:fillRect/>
          </a:stretch>
        </p:blipFill>
        <p:spPr bwMode="auto">
          <a:xfrm>
            <a:off x="4375150" y="1085850"/>
            <a:ext cx="3182408" cy="615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442951" y="6389449"/>
            <a:ext cx="645610" cy="128509"/>
            <a:chOff x="442951" y="6389449"/>
            <a:chExt cx="645610" cy="128509"/>
          </a:xfrm>
        </p:grpSpPr>
        <p:sp>
          <p:nvSpPr>
            <p:cNvPr id="6" name="椭圆 5"/>
            <p:cNvSpPr/>
            <p:nvPr/>
          </p:nvSpPr>
          <p:spPr>
            <a:xfrm>
              <a:off x="442951" y="6391918"/>
              <a:ext cx="126040" cy="126040"/>
            </a:xfrm>
            <a:prstGeom prst="ellipse">
              <a:avLst/>
            </a:prstGeom>
            <a:solidFill>
              <a:srgbClr val="506F2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7" name="椭圆 6"/>
            <p:cNvSpPr/>
            <p:nvPr/>
          </p:nvSpPr>
          <p:spPr>
            <a:xfrm>
              <a:off x="702736" y="6389449"/>
              <a:ext cx="126040" cy="126040"/>
            </a:xfrm>
            <a:prstGeom prst="ellipse">
              <a:avLst/>
            </a:prstGeom>
            <a:solidFill>
              <a:srgbClr val="88BE3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8" name="椭圆 7"/>
            <p:cNvSpPr/>
            <p:nvPr/>
          </p:nvSpPr>
          <p:spPr>
            <a:xfrm>
              <a:off x="962521" y="6389449"/>
              <a:ext cx="126040" cy="126040"/>
            </a:xfrm>
            <a:prstGeom prst="ellipse">
              <a:avLst/>
            </a:prstGeom>
            <a:solidFill>
              <a:srgbClr val="C5E0B4"/>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grpSp>
      <p:sp>
        <p:nvSpPr>
          <p:cNvPr id="150" name="矩形: 圆角 149"/>
          <p:cNvSpPr/>
          <p:nvPr/>
        </p:nvSpPr>
        <p:spPr>
          <a:xfrm>
            <a:off x="-85727" y="396154"/>
            <a:ext cx="576263" cy="196775"/>
          </a:xfrm>
          <a:prstGeom prst="roundRect">
            <a:avLst>
              <a:gd name="adj" fmla="val 50000"/>
            </a:avLst>
          </a:prstGeom>
          <a:gradFill flip="none" rotWithShape="1">
            <a:gsLst>
              <a:gs pos="100000">
                <a:srgbClr val="506F21"/>
              </a:gs>
              <a:gs pos="0">
                <a:srgbClr val="88BE38"/>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2" name="文本框 1"/>
          <p:cNvSpPr txBox="1"/>
          <p:nvPr>
            <p:custDataLst>
              <p:tags r:id="rId1"/>
            </p:custDataLst>
          </p:nvPr>
        </p:nvSpPr>
        <p:spPr>
          <a:xfrm>
            <a:off x="685800" y="234102"/>
            <a:ext cx="8793871" cy="478956"/>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kumimoji="1" sz="2000" b="1">
                <a:solidFill>
                  <a:schemeClr val="tx1"/>
                </a:solidFill>
                <a:latin typeface="+mn-lt"/>
                <a:ea typeface="+mn-ea"/>
                <a:cs typeface="幼圆" panose="02010509060101010101" pitchFamily="49" charset="-122"/>
              </a:defRPr>
            </a:lvl1pPr>
            <a:lvl2pPr marL="742950" indent="-285750" algn="l" rtl="0" eaLnBrk="0" fontAlgn="base" hangingPunct="0">
              <a:spcBef>
                <a:spcPct val="20000"/>
              </a:spcBef>
              <a:spcAft>
                <a:spcPct val="0"/>
              </a:spcAft>
              <a:buChar char="–"/>
              <a:defRPr kumimoji="1" sz="28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1143000" indent="-228600" algn="l" rtl="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5pPr>
          </a:lstStyle>
          <a:p>
            <a:pPr marL="0" indent="0">
              <a:spcBef>
                <a:spcPct val="0"/>
              </a:spcBef>
              <a:buNone/>
              <a:defRPr/>
            </a:pP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头孢地尼干混悬剂</a:t>
            </a:r>
            <a:endPar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zh-CN" sz="2800" b="1" i="0" u="none" strike="noStrike" kern="120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p:cNvSpPr txBox="1"/>
          <p:nvPr>
            <p:custDataLst>
              <p:tags r:id="rId2"/>
            </p:custDataLst>
          </p:nvPr>
        </p:nvSpPr>
        <p:spPr>
          <a:xfrm>
            <a:off x="2902806" y="1754315"/>
            <a:ext cx="1851660" cy="768350"/>
          </a:xfrm>
          <a:prstGeom prst="rect">
            <a:avLst/>
          </a:prstGeom>
          <a:solidFill>
            <a:schemeClr val="accent3"/>
          </a:solidFill>
        </p:spPr>
        <p:txBody>
          <a:bodyPr wrap="square" rtlCol="0">
            <a:normAutofit fontScale="95000"/>
          </a:bodyPr>
          <a:lstStyle/>
          <a:p>
            <a:pPr algn="ctr"/>
            <a:r>
              <a:rPr lang="zh-CN" altLang="en-US" sz="4400" b="1" spc="3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400" b="1"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custDataLst>
              <p:tags r:id="rId3"/>
            </p:custDataLst>
          </p:nvPr>
        </p:nvSpPr>
        <p:spPr>
          <a:xfrm>
            <a:off x="2902805" y="2522665"/>
            <a:ext cx="1851660" cy="368300"/>
          </a:xfrm>
          <a:prstGeom prst="rect">
            <a:avLst/>
          </a:prstGeom>
          <a:solidFill>
            <a:schemeClr val="accent3"/>
          </a:solidFill>
        </p:spPr>
        <p:txBody>
          <a:bodyPr wrap="square" rtlCol="0">
            <a:normAutofit/>
          </a:bodyPr>
          <a:lstStyle/>
          <a:p>
            <a:pPr algn="r"/>
            <a:r>
              <a:rPr lang="en-US" altLang="zh-CN" spc="3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en-US" altLang="zh-CN" spc="3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矩形 18"/>
          <p:cNvSpPr/>
          <p:nvPr>
            <p:custDataLst>
              <p:tags r:id="rId4"/>
            </p:custDataLst>
          </p:nvPr>
        </p:nvSpPr>
        <p:spPr>
          <a:xfrm>
            <a:off x="4913215" y="1876235"/>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圆角 19"/>
          <p:cNvSpPr/>
          <p:nvPr/>
        </p:nvSpPr>
        <p:spPr>
          <a:xfrm>
            <a:off x="5643245" y="1480185"/>
            <a:ext cx="2675255" cy="914400"/>
          </a:xfrm>
          <a:prstGeom prst="roundRect">
            <a:avLst/>
          </a:prstGeom>
          <a:solidFill>
            <a:schemeClr val="accent3"/>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01  </a:t>
            </a:r>
            <a:r>
              <a:rPr lang="zh-CN" altLang="en-US" b="1" dirty="0">
                <a:latin typeface="微软雅黑" panose="020B0503020204020204" pitchFamily="34" charset="-122"/>
                <a:ea typeface="微软雅黑" panose="020B0503020204020204" pitchFamily="34" charset="-122"/>
              </a:rPr>
              <a:t>药品基本信息</a:t>
            </a:r>
            <a:endParaRPr lang="zh-CN" altLang="en-US" b="1" dirty="0">
              <a:latin typeface="微软雅黑" panose="020B0503020204020204" pitchFamily="34" charset="-122"/>
              <a:ea typeface="微软雅黑" panose="020B0503020204020204" pitchFamily="34" charset="-122"/>
            </a:endParaRPr>
          </a:p>
        </p:txBody>
      </p:sp>
      <p:sp>
        <p:nvSpPr>
          <p:cNvPr id="21" name="矩形: 圆角 20"/>
          <p:cNvSpPr/>
          <p:nvPr/>
        </p:nvSpPr>
        <p:spPr>
          <a:xfrm>
            <a:off x="8756015" y="1425575"/>
            <a:ext cx="2675255" cy="914400"/>
          </a:xfrm>
          <a:prstGeom prst="roundRect">
            <a:avLst/>
          </a:prstGeom>
          <a:solidFill>
            <a:schemeClr val="accent3"/>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02       </a:t>
            </a:r>
            <a:r>
              <a:rPr lang="zh-CN" altLang="en-US" b="1" dirty="0">
                <a:latin typeface="微软雅黑" panose="020B0503020204020204" pitchFamily="34" charset="-122"/>
                <a:ea typeface="微软雅黑" panose="020B0503020204020204" pitchFamily="34" charset="-122"/>
              </a:rPr>
              <a:t>安全性</a:t>
            </a:r>
            <a:endParaRPr lang="zh-CN" altLang="en-US" b="1" dirty="0">
              <a:latin typeface="微软雅黑" panose="020B0503020204020204" pitchFamily="34" charset="-122"/>
              <a:ea typeface="微软雅黑" panose="020B0503020204020204" pitchFamily="34" charset="-122"/>
            </a:endParaRPr>
          </a:p>
        </p:txBody>
      </p:sp>
      <p:sp>
        <p:nvSpPr>
          <p:cNvPr id="22" name="矩形: 圆角 21"/>
          <p:cNvSpPr/>
          <p:nvPr/>
        </p:nvSpPr>
        <p:spPr>
          <a:xfrm>
            <a:off x="5657850" y="3138170"/>
            <a:ext cx="2675255" cy="914400"/>
          </a:xfrm>
          <a:prstGeom prst="roundRect">
            <a:avLst/>
          </a:prstGeom>
          <a:solidFill>
            <a:schemeClr val="accent3"/>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03       </a:t>
            </a:r>
            <a:r>
              <a:rPr lang="zh-CN" altLang="en-US" b="1" dirty="0">
                <a:latin typeface="微软雅黑" panose="020B0503020204020204" pitchFamily="34" charset="-122"/>
                <a:ea typeface="微软雅黑" panose="020B0503020204020204" pitchFamily="34" charset="-122"/>
              </a:rPr>
              <a:t>有效性</a:t>
            </a:r>
            <a:endParaRPr lang="zh-CN" altLang="en-US" b="1" dirty="0">
              <a:latin typeface="微软雅黑" panose="020B0503020204020204" pitchFamily="34" charset="-122"/>
              <a:ea typeface="微软雅黑" panose="020B0503020204020204" pitchFamily="34" charset="-122"/>
            </a:endParaRPr>
          </a:p>
        </p:txBody>
      </p:sp>
      <p:sp>
        <p:nvSpPr>
          <p:cNvPr id="23" name="矩形: 圆角 22"/>
          <p:cNvSpPr/>
          <p:nvPr/>
        </p:nvSpPr>
        <p:spPr>
          <a:xfrm>
            <a:off x="8831580" y="3110865"/>
            <a:ext cx="2675255" cy="914400"/>
          </a:xfrm>
          <a:prstGeom prst="roundRect">
            <a:avLst/>
          </a:prstGeom>
          <a:solidFill>
            <a:schemeClr val="accent3"/>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04       </a:t>
            </a:r>
            <a:r>
              <a:rPr lang="zh-CN" altLang="en-US" b="1" dirty="0">
                <a:latin typeface="微软雅黑" panose="020B0503020204020204" pitchFamily="34" charset="-122"/>
                <a:ea typeface="微软雅黑" panose="020B0503020204020204" pitchFamily="34" charset="-122"/>
              </a:rPr>
              <a:t>创新性</a:t>
            </a:r>
            <a:endParaRPr lang="zh-CN" altLang="en-US" b="1" dirty="0">
              <a:latin typeface="微软雅黑" panose="020B0503020204020204" pitchFamily="34" charset="-122"/>
              <a:ea typeface="微软雅黑" panose="020B0503020204020204" pitchFamily="34" charset="-122"/>
            </a:endParaRPr>
          </a:p>
        </p:txBody>
      </p:sp>
      <p:sp>
        <p:nvSpPr>
          <p:cNvPr id="24" name="矩形: 圆角 23"/>
          <p:cNvSpPr/>
          <p:nvPr/>
        </p:nvSpPr>
        <p:spPr>
          <a:xfrm>
            <a:off x="5661660" y="4653280"/>
            <a:ext cx="2675255" cy="914400"/>
          </a:xfrm>
          <a:prstGeom prst="roundRect">
            <a:avLst/>
          </a:prstGeom>
          <a:solidFill>
            <a:schemeClr val="accent3"/>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05       </a:t>
            </a:r>
            <a:r>
              <a:rPr lang="zh-CN" altLang="en-US" b="1" dirty="0">
                <a:latin typeface="微软雅黑" panose="020B0503020204020204" pitchFamily="34" charset="-122"/>
                <a:ea typeface="微软雅黑" panose="020B0503020204020204" pitchFamily="34" charset="-122"/>
              </a:rPr>
              <a:t>公平性</a:t>
            </a:r>
            <a:endParaRPr lang="zh-CN" altLang="en-US" b="1" dirty="0">
              <a:latin typeface="微软雅黑" panose="020B0503020204020204" pitchFamily="34" charset="-122"/>
              <a:ea typeface="微软雅黑" panose="020B0503020204020204" pitchFamily="34" charset="-122"/>
            </a:endParaRPr>
          </a:p>
        </p:txBody>
      </p:sp>
      <p:pic>
        <p:nvPicPr>
          <p:cNvPr id="25" name="图片 24" descr="量杯及给药器"/>
          <p:cNvPicPr>
            <a:picLocks noChangeAspect="1"/>
          </p:cNvPicPr>
          <p:nvPr>
            <p:custDataLst>
              <p:tags r:id="rId5"/>
            </p:custDataLst>
          </p:nvPr>
        </p:nvPicPr>
        <p:blipFill>
          <a:blip r:embed="rId6">
            <a:lum bright="6000"/>
          </a:blip>
          <a:srcRect r="56745"/>
          <a:stretch>
            <a:fillRect/>
          </a:stretch>
        </p:blipFill>
        <p:spPr>
          <a:xfrm>
            <a:off x="3773923" y="3399156"/>
            <a:ext cx="799465" cy="1915160"/>
          </a:xfrm>
          <a:prstGeom prst="rect">
            <a:avLst/>
          </a:prstGeom>
        </p:spPr>
      </p:pic>
      <p:sp>
        <p:nvSpPr>
          <p:cNvPr id="28" name="文本框 27"/>
          <p:cNvSpPr txBox="1"/>
          <p:nvPr>
            <p:custDataLst>
              <p:tags r:id="rId7"/>
            </p:custDataLst>
          </p:nvPr>
        </p:nvSpPr>
        <p:spPr>
          <a:xfrm>
            <a:off x="2902806" y="1754315"/>
            <a:ext cx="1851660" cy="768350"/>
          </a:xfrm>
          <a:prstGeom prst="rect">
            <a:avLst/>
          </a:prstGeom>
          <a:solidFill>
            <a:schemeClr val="accent3"/>
          </a:solidFill>
        </p:spPr>
        <p:txBody>
          <a:bodyPr wrap="square" rtlCol="0">
            <a:normAutofit fontScale="95000"/>
          </a:bodyPr>
          <a:lstStyle/>
          <a:p>
            <a:pPr algn="ctr"/>
            <a:r>
              <a:rPr lang="zh-CN" altLang="en-US" sz="4400" b="1" spc="3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400" b="1"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custDataLst>
              <p:tags r:id="rId8"/>
            </p:custDataLst>
          </p:nvPr>
        </p:nvSpPr>
        <p:spPr>
          <a:xfrm>
            <a:off x="2902805" y="2522665"/>
            <a:ext cx="1851660" cy="368300"/>
          </a:xfrm>
          <a:prstGeom prst="rect">
            <a:avLst/>
          </a:prstGeom>
          <a:solidFill>
            <a:schemeClr val="accent3"/>
          </a:solidFill>
        </p:spPr>
        <p:txBody>
          <a:bodyPr wrap="square" rtlCol="0">
            <a:normAutofit/>
          </a:bodyPr>
          <a:lstStyle/>
          <a:p>
            <a:pPr algn="r"/>
            <a:r>
              <a:rPr lang="en-US" altLang="zh-CN" spc="3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en-US" altLang="zh-CN" spc="3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矩形 29"/>
          <p:cNvSpPr/>
          <p:nvPr>
            <p:custDataLst>
              <p:tags r:id="rId9"/>
            </p:custDataLst>
          </p:nvPr>
        </p:nvSpPr>
        <p:spPr>
          <a:xfrm>
            <a:off x="4913215" y="1876235"/>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1" name="图片 30" descr="量杯及给药器"/>
          <p:cNvPicPr>
            <a:picLocks noChangeAspect="1"/>
          </p:cNvPicPr>
          <p:nvPr>
            <p:custDataLst>
              <p:tags r:id="rId10"/>
            </p:custDataLst>
          </p:nvPr>
        </p:nvPicPr>
        <p:blipFill>
          <a:blip r:embed="rId6">
            <a:lum bright="6000"/>
          </a:blip>
          <a:srcRect r="56745"/>
          <a:stretch>
            <a:fillRect/>
          </a:stretch>
        </p:blipFill>
        <p:spPr>
          <a:xfrm>
            <a:off x="3773923" y="3399156"/>
            <a:ext cx="799465" cy="1915160"/>
          </a:xfrm>
          <a:prstGeom prst="rect">
            <a:avLst/>
          </a:prstGeom>
        </p:spPr>
      </p:pic>
      <p:pic>
        <p:nvPicPr>
          <p:cNvPr id="96" name="图片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960" y="2132965"/>
            <a:ext cx="4187594" cy="4187594"/>
          </a:xfrm>
          <a:prstGeom prst="rect">
            <a:avLst/>
          </a:prstGeom>
        </p:spPr>
      </p:pic>
      <p:pic>
        <p:nvPicPr>
          <p:cNvPr id="97" name="图片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53530" y="2784522"/>
            <a:ext cx="3613744" cy="36137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442951" y="6389449"/>
            <a:ext cx="645610" cy="128509"/>
            <a:chOff x="442951" y="6389449"/>
            <a:chExt cx="645610" cy="128509"/>
          </a:xfrm>
        </p:grpSpPr>
        <p:sp>
          <p:nvSpPr>
            <p:cNvPr id="6" name="椭圆 5"/>
            <p:cNvSpPr/>
            <p:nvPr/>
          </p:nvSpPr>
          <p:spPr>
            <a:xfrm>
              <a:off x="442951" y="6391918"/>
              <a:ext cx="126040" cy="126040"/>
            </a:xfrm>
            <a:prstGeom prst="ellipse">
              <a:avLst/>
            </a:prstGeom>
            <a:solidFill>
              <a:srgbClr val="506F2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7" name="椭圆 6"/>
            <p:cNvSpPr/>
            <p:nvPr/>
          </p:nvSpPr>
          <p:spPr>
            <a:xfrm>
              <a:off x="702736" y="6389449"/>
              <a:ext cx="126040" cy="126040"/>
            </a:xfrm>
            <a:prstGeom prst="ellipse">
              <a:avLst/>
            </a:prstGeom>
            <a:solidFill>
              <a:srgbClr val="88BE3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8" name="椭圆 7"/>
            <p:cNvSpPr/>
            <p:nvPr/>
          </p:nvSpPr>
          <p:spPr>
            <a:xfrm>
              <a:off x="962521" y="6389449"/>
              <a:ext cx="126040" cy="126040"/>
            </a:xfrm>
            <a:prstGeom prst="ellipse">
              <a:avLst/>
            </a:prstGeom>
            <a:solidFill>
              <a:srgbClr val="C5E0B4"/>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grpSp>
      <p:sp>
        <p:nvSpPr>
          <p:cNvPr id="150" name="矩形: 圆角 149"/>
          <p:cNvSpPr/>
          <p:nvPr/>
        </p:nvSpPr>
        <p:spPr>
          <a:xfrm>
            <a:off x="-85727" y="396154"/>
            <a:ext cx="576263" cy="196775"/>
          </a:xfrm>
          <a:prstGeom prst="roundRect">
            <a:avLst>
              <a:gd name="adj" fmla="val 50000"/>
            </a:avLst>
          </a:prstGeom>
          <a:gradFill flip="none" rotWithShape="1">
            <a:gsLst>
              <a:gs pos="100000">
                <a:srgbClr val="506F21"/>
              </a:gs>
              <a:gs pos="0">
                <a:srgbClr val="88BE38"/>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3" name="文本框 1"/>
          <p:cNvSpPr txBox="1"/>
          <p:nvPr>
            <p:custDataLst>
              <p:tags r:id="rId1"/>
            </p:custDataLst>
          </p:nvPr>
        </p:nvSpPr>
        <p:spPr>
          <a:xfrm>
            <a:off x="685800" y="234102"/>
            <a:ext cx="8793871" cy="478956"/>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kumimoji="1" sz="2000" b="1">
                <a:solidFill>
                  <a:schemeClr val="tx1"/>
                </a:solidFill>
                <a:latin typeface="+mn-lt"/>
                <a:ea typeface="+mn-ea"/>
                <a:cs typeface="幼圆" panose="02010509060101010101" pitchFamily="49" charset="-122"/>
              </a:defRPr>
            </a:lvl1pPr>
            <a:lvl2pPr marL="742950" indent="-285750" algn="l" rtl="0" eaLnBrk="0" fontAlgn="base" hangingPunct="0">
              <a:spcBef>
                <a:spcPct val="20000"/>
              </a:spcBef>
              <a:spcAft>
                <a:spcPct val="0"/>
              </a:spcAft>
              <a:buChar char="–"/>
              <a:defRPr kumimoji="1" sz="28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1143000" indent="-228600" algn="l" rtl="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5pPr>
          </a:lstStyle>
          <a:p>
            <a:pPr marL="0" indent="0">
              <a:spcBef>
                <a:spcPct val="0"/>
              </a:spcBef>
              <a:buNone/>
              <a:defRPr/>
            </a:pP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（一）基本信息（</a:t>
            </a:r>
            <a:r>
              <a:rPr lang="en-US" altLang="zh-CN" sz="2800" dirty="0">
                <a:solidFill>
                  <a:srgbClr val="506F21"/>
                </a:solidFill>
                <a:latin typeface="Arial" panose="020B0604020202020204" pitchFamily="34" charset="0"/>
                <a:ea typeface="微软雅黑" panose="020B0503020204020204" pitchFamily="34" charset="-122"/>
                <a:cs typeface="Arial" panose="020B0604020202020204" pitchFamily="34" charset="0"/>
              </a:rPr>
              <a:t>1/3</a:t>
            </a: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a:t>
            </a:r>
            <a:endParaRPr kumimoji="1" lang="zh-CN" altLang="zh-CN" sz="2800" b="1" i="0" u="none" strike="noStrike" kern="120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4" name="表格 3"/>
          <p:cNvGraphicFramePr/>
          <p:nvPr>
            <p:custDataLst>
              <p:tags r:id="rId2"/>
            </p:custDataLst>
          </p:nvPr>
        </p:nvGraphicFramePr>
        <p:xfrm>
          <a:off x="505971" y="958338"/>
          <a:ext cx="5223650" cy="4789054"/>
        </p:xfrm>
        <a:graphic>
          <a:graphicData uri="http://schemas.openxmlformats.org/drawingml/2006/table">
            <a:tbl>
              <a:tblPr firstRow="1" bandRow="1">
                <a:tableStyleId>{5940675A-B579-460E-94D1-54222C63F5DA}</a:tableStyleId>
              </a:tblPr>
              <a:tblGrid>
                <a:gridCol w="2184807"/>
                <a:gridCol w="3038843"/>
              </a:tblGrid>
              <a:tr h="634488">
                <a:tc>
                  <a:txBody>
                    <a:bodyPr/>
                    <a:lstStyle/>
                    <a:p>
                      <a:pPr indent="0" algn="ctr" fontAlgn="auto">
                        <a:lnSpc>
                          <a:spcPct val="150000"/>
                        </a:lnSpc>
                        <a:buNone/>
                      </a:pPr>
                      <a:r>
                        <a:rPr lang="zh-CN" altLang="en-US" sz="1400" b="1" dirty="0">
                          <a:latin typeface="微软雅黑" panose="020B0503020204020204" pitchFamily="34" charset="-122"/>
                          <a:ea typeface="微软雅黑" panose="020B0503020204020204" pitchFamily="34" charset="-122"/>
                        </a:rPr>
                        <a:t>通用名</a:t>
                      </a:r>
                      <a:endParaRPr lang="zh-CN" altLang="en-US" sz="1400" b="1" dirty="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DEF0FA"/>
                    </a:solidFill>
                  </a:tcPr>
                </a:tc>
                <a:tc>
                  <a:txBody>
                    <a:bodyPr/>
                    <a:lstStyle/>
                    <a:p>
                      <a:pPr indent="0" fontAlgn="auto">
                        <a:lnSpc>
                          <a:spcPct val="150000"/>
                        </a:lnSpc>
                        <a:buNone/>
                      </a:pPr>
                      <a:r>
                        <a:rPr lang="zh-CN" altLang="en-US" sz="1400" b="1" dirty="0">
                          <a:solidFill>
                            <a:srgbClr val="506F21"/>
                          </a:solidFill>
                          <a:latin typeface="微软雅黑" panose="020B0503020204020204" pitchFamily="34" charset="-122"/>
                          <a:ea typeface="微软雅黑" panose="020B0503020204020204" pitchFamily="34" charset="-122"/>
                        </a:rPr>
                        <a:t>头孢地尼干混悬剂</a:t>
                      </a:r>
                      <a:endParaRPr lang="zh-CN" altLang="en-US" sz="1400" b="1" dirty="0">
                        <a:solidFill>
                          <a:srgbClr val="506F2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924100">
                <a:tc>
                  <a:txBody>
                    <a:bodyPr/>
                    <a:lstStyle/>
                    <a:p>
                      <a:pPr indent="0" algn="ctr" fontAlgn="auto">
                        <a:lnSpc>
                          <a:spcPct val="150000"/>
                        </a:lnSpc>
                        <a:buNone/>
                      </a:pPr>
                      <a:r>
                        <a:rPr lang="zh-CN" altLang="en-US" sz="1400" b="1" dirty="0">
                          <a:latin typeface="微软雅黑" panose="020B0503020204020204" pitchFamily="34" charset="-122"/>
                          <a:ea typeface="微软雅黑" panose="020B0503020204020204" pitchFamily="34" charset="-122"/>
                        </a:rPr>
                        <a:t>注册规格</a:t>
                      </a:r>
                      <a:endParaRPr lang="zh-CN" altLang="en-US" sz="1400" b="1" dirty="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DEF0FA"/>
                    </a:solidFill>
                  </a:tcPr>
                </a:tc>
                <a:tc>
                  <a:txBody>
                    <a:bodyPr/>
                    <a:lstStyle/>
                    <a:p>
                      <a:pPr indent="0" fontAlgn="auto">
                        <a:lnSpc>
                          <a:spcPct val="150000"/>
                        </a:lnSpc>
                        <a:buNone/>
                      </a:pPr>
                      <a:r>
                        <a:rPr lang="en-US" sz="1400" b="0" dirty="0">
                          <a:solidFill>
                            <a:schemeClr val="tx1"/>
                          </a:solidFill>
                          <a:latin typeface="微软雅黑" panose="020B0503020204020204" pitchFamily="34" charset="-122"/>
                          <a:ea typeface="微软雅黑" panose="020B0503020204020204" pitchFamily="34" charset="-122"/>
                          <a:sym typeface="+mn-ea"/>
                        </a:rPr>
                        <a:t>1.5</a:t>
                      </a:r>
                      <a:r>
                        <a:rPr lang="en-US" altLang="zh-CN" sz="1400" b="0" dirty="0">
                          <a:solidFill>
                            <a:schemeClr val="tx1"/>
                          </a:solidFill>
                          <a:latin typeface="微软雅黑" panose="020B0503020204020204" pitchFamily="34" charset="-122"/>
                          <a:ea typeface="微软雅黑" panose="020B0503020204020204" pitchFamily="34" charset="-122"/>
                          <a:sym typeface="+mn-ea"/>
                        </a:rPr>
                        <a:t>g</a:t>
                      </a:r>
                      <a:r>
                        <a:rPr lang="zh-CN" altLang="en-US" sz="1400" b="0" dirty="0">
                          <a:solidFill>
                            <a:schemeClr val="tx1"/>
                          </a:solidFill>
                          <a:latin typeface="微软雅黑" panose="020B0503020204020204" pitchFamily="34" charset="-122"/>
                          <a:ea typeface="微软雅黑" panose="020B0503020204020204" pitchFamily="34" charset="-122"/>
                          <a:sym typeface="+mn-ea"/>
                        </a:rPr>
                        <a:t>（</a:t>
                      </a:r>
                      <a:r>
                        <a:rPr lang="en-US" altLang="zh-CN" sz="1400" b="0" dirty="0">
                          <a:solidFill>
                            <a:schemeClr val="tx1"/>
                          </a:solidFill>
                          <a:latin typeface="微软雅黑" panose="020B0503020204020204" pitchFamily="34" charset="-122"/>
                          <a:ea typeface="微软雅黑" panose="020B0503020204020204" pitchFamily="34" charset="-122"/>
                          <a:sym typeface="+mn-ea"/>
                        </a:rPr>
                        <a:t>125mg/5ml</a:t>
                      </a:r>
                      <a:r>
                        <a:rPr lang="zh-CN" altLang="en-US" sz="1400" b="0" dirty="0">
                          <a:solidFill>
                            <a:schemeClr val="tx1"/>
                          </a:solidFill>
                          <a:latin typeface="微软雅黑" panose="020B0503020204020204" pitchFamily="34" charset="-122"/>
                          <a:ea typeface="微软雅黑" panose="020B0503020204020204" pitchFamily="34" charset="-122"/>
                          <a:sym typeface="+mn-ea"/>
                        </a:rPr>
                        <a:t>）</a:t>
                      </a:r>
                      <a:endParaRPr lang="en-US" altLang="zh-CN" sz="1400" b="0" dirty="0">
                        <a:solidFill>
                          <a:schemeClr val="tx1"/>
                        </a:solidFill>
                        <a:latin typeface="微软雅黑" panose="020B0503020204020204" pitchFamily="34" charset="-122"/>
                        <a:ea typeface="微软雅黑" panose="020B0503020204020204" pitchFamily="34" charset="-122"/>
                        <a:sym typeface="+mn-ea"/>
                      </a:endParaRPr>
                    </a:p>
                    <a:p>
                      <a:pPr indent="0" fontAlgn="auto">
                        <a:lnSpc>
                          <a:spcPct val="150000"/>
                        </a:lnSpc>
                        <a:buNone/>
                      </a:pPr>
                      <a:r>
                        <a:rPr lang="en-US" sz="1400" b="0" dirty="0">
                          <a:solidFill>
                            <a:schemeClr val="tx1"/>
                          </a:solidFill>
                          <a:latin typeface="微软雅黑" panose="020B0503020204020204" pitchFamily="34" charset="-122"/>
                          <a:ea typeface="微软雅黑" panose="020B0503020204020204" pitchFamily="34" charset="-122"/>
                          <a:sym typeface="+mn-ea"/>
                        </a:rPr>
                        <a:t>3.0</a:t>
                      </a:r>
                      <a:r>
                        <a:rPr lang="en-US" altLang="zh-CN" sz="1400" b="0" dirty="0">
                          <a:solidFill>
                            <a:schemeClr val="tx1"/>
                          </a:solidFill>
                          <a:latin typeface="微软雅黑" panose="020B0503020204020204" pitchFamily="34" charset="-122"/>
                          <a:ea typeface="微软雅黑" panose="020B0503020204020204" pitchFamily="34" charset="-122"/>
                          <a:sym typeface="+mn-ea"/>
                        </a:rPr>
                        <a:t>g</a:t>
                      </a:r>
                      <a:r>
                        <a:rPr lang="zh-CN" altLang="en-US" sz="1400" b="0" dirty="0">
                          <a:solidFill>
                            <a:schemeClr val="tx1"/>
                          </a:solidFill>
                          <a:latin typeface="微软雅黑" panose="020B0503020204020204" pitchFamily="34" charset="-122"/>
                          <a:ea typeface="微软雅黑" panose="020B0503020204020204" pitchFamily="34" charset="-122"/>
                          <a:sym typeface="+mn-ea"/>
                        </a:rPr>
                        <a:t>（</a:t>
                      </a:r>
                      <a:r>
                        <a:rPr lang="en-US" altLang="zh-CN" sz="1400" b="0" dirty="0">
                          <a:solidFill>
                            <a:schemeClr val="tx1"/>
                          </a:solidFill>
                          <a:latin typeface="微软雅黑" panose="020B0503020204020204" pitchFamily="34" charset="-122"/>
                          <a:ea typeface="微软雅黑" panose="020B0503020204020204" pitchFamily="34" charset="-122"/>
                          <a:sym typeface="+mn-ea"/>
                        </a:rPr>
                        <a:t>250mg/5ml</a:t>
                      </a:r>
                      <a:r>
                        <a:rPr lang="zh-CN" altLang="en-US" sz="1400" b="0" dirty="0">
                          <a:solidFill>
                            <a:schemeClr val="tx1"/>
                          </a:solidFill>
                          <a:latin typeface="微软雅黑" panose="020B0503020204020204" pitchFamily="34" charset="-122"/>
                          <a:ea typeface="微软雅黑" panose="020B0503020204020204" pitchFamily="34" charset="-122"/>
                          <a:sym typeface="+mn-ea"/>
                        </a:rPr>
                        <a:t>）</a:t>
                      </a:r>
                      <a:endParaRPr lang="en-US" sz="1400" b="0" dirty="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923593">
                <a:tc>
                  <a:txBody>
                    <a:bodyPr/>
                    <a:lstStyle/>
                    <a:p>
                      <a:pPr indent="0" algn="ctr" fontAlgn="auto">
                        <a:lnSpc>
                          <a:spcPct val="150000"/>
                        </a:lnSpc>
                        <a:buNone/>
                      </a:pPr>
                      <a:r>
                        <a:rPr lang="zh-CN" altLang="en-US" sz="1400" b="1" dirty="0">
                          <a:latin typeface="微软雅黑" panose="020B0503020204020204" pitchFamily="34" charset="-122"/>
                          <a:ea typeface="微软雅黑" panose="020B0503020204020204" pitchFamily="34" charset="-122"/>
                        </a:rPr>
                        <a:t>中国大陆首次上市时间</a:t>
                      </a:r>
                      <a:endParaRPr lang="zh-CN" altLang="en-US" sz="1400" b="1" dirty="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solidFill>
                      <a:srgbClr val="DEF0FA"/>
                    </a:solidFill>
                  </a:tcPr>
                </a:tc>
                <a:tc>
                  <a:txBody>
                    <a:bodyPr/>
                    <a:lstStyle/>
                    <a:p>
                      <a:pPr indent="0" fontAlgn="auto">
                        <a:lnSpc>
                          <a:spcPct val="150000"/>
                        </a:lnSpc>
                        <a:buNone/>
                      </a:pPr>
                      <a:r>
                        <a:rPr lang="en-US" altLang="zh-CN" sz="1400" dirty="0"/>
                        <a:t>1.5g</a:t>
                      </a:r>
                      <a:r>
                        <a:rPr lang="zh-CN" altLang="en-US" sz="1400" dirty="0"/>
                        <a:t>（</a:t>
                      </a:r>
                      <a:r>
                        <a:rPr lang="en-US" altLang="zh-CN" sz="1400" dirty="0"/>
                        <a:t>125mg/5ml</a:t>
                      </a:r>
                      <a:r>
                        <a:rPr lang="zh-CN" altLang="en-US" sz="1400" dirty="0"/>
                        <a:t>）：</a:t>
                      </a:r>
                      <a:r>
                        <a:rPr lang="en-US" altLang="zh-CN" sz="1400" dirty="0"/>
                        <a:t>2025</a:t>
                      </a:r>
                      <a:r>
                        <a:rPr lang="zh-CN" altLang="en-US" sz="1400" dirty="0"/>
                        <a:t>年</a:t>
                      </a:r>
                      <a:r>
                        <a:rPr lang="en-US" altLang="zh-CN" sz="1400" dirty="0"/>
                        <a:t>11</a:t>
                      </a:r>
                      <a:r>
                        <a:rPr lang="zh-CN" altLang="en-US" sz="1400" dirty="0"/>
                        <a:t>月</a:t>
                      </a:r>
                      <a:endParaRPr lang="en-US" altLang="zh-CN" sz="1400" dirty="0"/>
                    </a:p>
                    <a:p>
                      <a:pPr indent="0" fontAlgn="auto">
                        <a:lnSpc>
                          <a:spcPct val="150000"/>
                        </a:lnSpc>
                        <a:buNone/>
                      </a:pPr>
                      <a:r>
                        <a:rPr lang="en-US" altLang="zh-CN" sz="1400" dirty="0"/>
                        <a:t>3.0g</a:t>
                      </a:r>
                      <a:r>
                        <a:rPr lang="zh-CN" altLang="en-US" sz="1400" dirty="0"/>
                        <a:t>（</a:t>
                      </a:r>
                      <a:r>
                        <a:rPr lang="en-US" altLang="zh-CN" sz="1400" dirty="0"/>
                        <a:t>250mg/5ml</a:t>
                      </a:r>
                      <a:r>
                        <a:rPr lang="zh-CN" altLang="en-US" sz="1400" dirty="0"/>
                        <a:t>）：</a:t>
                      </a:r>
                      <a:r>
                        <a:rPr lang="en-US" altLang="zh-CN" sz="1400" dirty="0"/>
                        <a:t>2025</a:t>
                      </a:r>
                      <a:r>
                        <a:rPr lang="zh-CN" altLang="en-US" sz="1400" dirty="0"/>
                        <a:t>年</a:t>
                      </a:r>
                      <a:r>
                        <a:rPr lang="en-US" altLang="zh-CN" sz="1400" dirty="0"/>
                        <a:t>11</a:t>
                      </a:r>
                      <a:r>
                        <a:rPr lang="zh-CN" altLang="en-US" sz="1400" dirty="0"/>
                        <a:t>月</a:t>
                      </a:r>
                      <a:endParaRPr lang="zh-CN" altLang="en-US" sz="1400" dirty="0"/>
                    </a:p>
                  </a:txBody>
                  <a:tcPr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tcPr>
                </a:tc>
              </a:tr>
              <a:tr h="1053026">
                <a:tc>
                  <a:txBody>
                    <a:bodyPr/>
                    <a:lstStyle/>
                    <a:p>
                      <a:pPr indent="0" algn="ctr" fontAlgn="auto">
                        <a:lnSpc>
                          <a:spcPct val="150000"/>
                        </a:lnSpc>
                        <a:buNone/>
                      </a:pPr>
                      <a:r>
                        <a:rPr lang="zh-CN" altLang="en-US" sz="1400" b="1" dirty="0">
                          <a:latin typeface="微软雅黑" panose="020B0503020204020204" pitchFamily="34" charset="-122"/>
                          <a:ea typeface="微软雅黑" panose="020B0503020204020204" pitchFamily="34" charset="-122"/>
                          <a:sym typeface="+mn-ea"/>
                        </a:rPr>
                        <a:t>目前大陆地区同通用名药品的上市情况</a:t>
                      </a:r>
                      <a:endParaRPr lang="zh-CN" altLang="en-US" sz="1400" b="1" dirty="0">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DEF0FA"/>
                    </a:solidFill>
                  </a:tcPr>
                </a:tc>
                <a:tc>
                  <a:txBody>
                    <a:bodyPr/>
                    <a:lstStyle/>
                    <a:p>
                      <a:pPr indent="0" fontAlgn="auto">
                        <a:lnSpc>
                          <a:spcPct val="150000"/>
                        </a:lnSpc>
                        <a:buNone/>
                      </a:pPr>
                      <a:r>
                        <a:rPr lang="en-US" altLang="zh-CN" sz="1400" kern="1200" dirty="0">
                          <a:solidFill>
                            <a:schemeClr val="tx1"/>
                          </a:solidFill>
                          <a:latin typeface="+mn-lt"/>
                          <a:ea typeface="+mn-ea"/>
                          <a:cs typeface="+mn-cs"/>
                          <a:sym typeface="+mn-ea"/>
                        </a:rPr>
                        <a:t>2</a:t>
                      </a:r>
                      <a:r>
                        <a:rPr lang="zh-CN" altLang="en-US" sz="1400" kern="1200" dirty="0">
                          <a:solidFill>
                            <a:schemeClr val="tx1"/>
                          </a:solidFill>
                          <a:latin typeface="+mn-lt"/>
                          <a:ea typeface="+mn-ea"/>
                          <a:cs typeface="+mn-cs"/>
                          <a:sym typeface="+mn-ea"/>
                        </a:rPr>
                        <a:t>家</a:t>
                      </a:r>
                      <a:endParaRPr lang="zh-CN" altLang="en-US" sz="1400" kern="1200" dirty="0">
                        <a:solidFill>
                          <a:schemeClr val="tx1"/>
                        </a:solidFill>
                        <a:latin typeface="+mn-lt"/>
                        <a:ea typeface="+mn-ea"/>
                        <a:cs typeface="+mn-cs"/>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38981">
                <a:tc>
                  <a:txBody>
                    <a:bodyPr/>
                    <a:lstStyle/>
                    <a:p>
                      <a:pPr indent="0" algn="ctr" fontAlgn="auto">
                        <a:lnSpc>
                          <a:spcPct val="150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是否为OTC药品</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0FA"/>
                    </a:solidFill>
                  </a:tcPr>
                </a:tc>
                <a:tc>
                  <a:txBody>
                    <a:bodyPr/>
                    <a:lstStyle/>
                    <a:p>
                      <a:pPr indent="0" fontAlgn="auto">
                        <a:lnSpc>
                          <a:spcPct val="150000"/>
                        </a:lnSpc>
                        <a:buNone/>
                      </a:pPr>
                      <a:r>
                        <a:rPr lang="zh-CN" altLang="en-US" sz="1400" dirty="0">
                          <a:latin typeface="微软雅黑" panose="020B0503020204020204" pitchFamily="34" charset="-122"/>
                          <a:ea typeface="微软雅黑" panose="020B0503020204020204" pitchFamily="34" charset="-122"/>
                          <a:sym typeface="+mn-ea"/>
                        </a:rPr>
                        <a:t>否</a:t>
                      </a:r>
                      <a:endParaRPr lang="zh-CN" altLang="en-US" sz="1400" dirty="0">
                        <a:latin typeface="微软雅黑" panose="020B0503020204020204" pitchFamily="34" charset="-122"/>
                        <a:ea typeface="微软雅黑" panose="020B0503020204020204" pitchFamily="34" charset="-122"/>
                        <a:sym typeface="+mn-ea"/>
                      </a:endParaRPr>
                    </a:p>
                  </a:txBody>
                  <a:tcPr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4866">
                <a:tc>
                  <a:txBody>
                    <a:bodyPr/>
                    <a:lstStyle/>
                    <a:p>
                      <a:pPr indent="0" algn="ctr" fontAlgn="auto">
                        <a:lnSpc>
                          <a:spcPct val="150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全球首个上市国家</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地区及上市时间</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solidFill>
                      <a:srgbClr val="DEF0FA"/>
                    </a:solidFill>
                  </a:tcPr>
                </a:tc>
                <a:tc>
                  <a:txBody>
                    <a:bodyPr/>
                    <a:lstStyle/>
                    <a:p>
                      <a:pPr indent="0" fontAlgn="auto">
                        <a:lnSpc>
                          <a:spcPct val="150000"/>
                        </a:lnSpc>
                        <a:buNone/>
                      </a:pPr>
                      <a:r>
                        <a:rPr lang="zh-CN" altLang="en-US" sz="1400" dirty="0">
                          <a:latin typeface="微软雅黑" panose="020B0503020204020204" pitchFamily="34" charset="-122"/>
                          <a:ea typeface="微软雅黑" panose="020B0503020204020204" pitchFamily="34" charset="-122"/>
                          <a:sym typeface="+mn-ea"/>
                        </a:rPr>
                        <a:t>美国</a:t>
                      </a:r>
                      <a:r>
                        <a:rPr lang="en-US" altLang="zh-CN" sz="1400" dirty="0">
                          <a:latin typeface="微软雅黑" panose="020B0503020204020204" pitchFamily="34" charset="-122"/>
                          <a:ea typeface="微软雅黑" panose="020B0503020204020204" pitchFamily="34" charset="-122"/>
                          <a:sym typeface="+mn-ea"/>
                        </a:rPr>
                        <a:t>/1997</a:t>
                      </a:r>
                      <a:r>
                        <a:rPr lang="zh-CN" altLang="en-US" sz="1400" dirty="0">
                          <a:latin typeface="微软雅黑" panose="020B0503020204020204" pitchFamily="34" charset="-122"/>
                          <a:ea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sym typeface="+mn-ea"/>
                        </a:rPr>
                        <a:t>12</a:t>
                      </a:r>
                      <a:r>
                        <a:rPr lang="zh-CN" altLang="en-US" sz="1400" dirty="0">
                          <a:latin typeface="微软雅黑" panose="020B0503020204020204" pitchFamily="34" charset="-122"/>
                          <a:ea typeface="微软雅黑" panose="020B0503020204020204" pitchFamily="34" charset="-122"/>
                          <a:sym typeface="+mn-ea"/>
                        </a:rPr>
                        <a:t>月</a:t>
                      </a:r>
                      <a:endParaRPr lang="zh-CN" altLang="en-US" sz="1400" dirty="0">
                        <a:latin typeface="微软雅黑" panose="020B0503020204020204" pitchFamily="34" charset="-122"/>
                        <a:ea typeface="微软雅黑" panose="020B0503020204020204" pitchFamily="34" charset="-122"/>
                        <a:sym typeface="+mn-ea"/>
                      </a:endParaRPr>
                    </a:p>
                  </a:txBody>
                  <a:tcPr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tcPr>
                </a:tc>
              </a:tr>
            </a:tbl>
          </a:graphicData>
        </a:graphic>
      </p:graphicFrame>
      <p:sp>
        <p:nvSpPr>
          <p:cNvPr id="14" name="文本占位符 2"/>
          <p:cNvSpPr txBox="1"/>
          <p:nvPr/>
        </p:nvSpPr>
        <p:spPr>
          <a:xfrm>
            <a:off x="6335704" y="999798"/>
            <a:ext cx="5412709" cy="398653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95" indent="-252095" algn="just" defTabSz="913130" eaLnBrk="0" fontAlgn="base" hangingPunct="0">
              <a:lnSpc>
                <a:spcPct val="150000"/>
              </a:lnSpc>
              <a:spcBef>
                <a:spcPts val="0"/>
              </a:spcBef>
            </a:pPr>
            <a:r>
              <a:rPr lang="zh-CN" altLang="en-US" sz="1200" b="1" i="1" kern="0" dirty="0">
                <a:latin typeface="微软雅黑" panose="020B0503020204020204" pitchFamily="34" charset="-122"/>
                <a:ea typeface="微软雅黑" panose="020B0503020204020204" pitchFamily="34" charset="-122"/>
                <a:cs typeface="Times New Roman" panose="02020603050405020304" pitchFamily="18" charset="0"/>
              </a:rPr>
              <a:t>适应症：</a:t>
            </a:r>
            <a:endParaRPr lang="en-US" altLang="zh-CN" sz="1200" b="1" i="1" kern="0" dirty="0">
              <a:latin typeface="微软雅黑" panose="020B0503020204020204" pitchFamily="34" charset="-122"/>
              <a:ea typeface="微软雅黑" panose="020B0503020204020204" pitchFamily="34" charset="-122"/>
              <a:cs typeface="Times New Roman" panose="02020603050405020304" pitchFamily="18" charset="0"/>
            </a:endParaRPr>
          </a:p>
          <a:p>
            <a:pPr marL="252095" indent="-252095" algn="just" defTabSz="913130" eaLnBrk="0" fontAlgn="base" hangingPunct="0">
              <a:lnSpc>
                <a:spcPct val="150000"/>
              </a:lnSpc>
              <a:spcBef>
                <a:spcPts val="0"/>
              </a:spcBef>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为减少耐药菌的产生并保持头孢地尼和其他抗菌药物的有效性，头孢地尼应仅用于治疗或预防经证实或强烈怀疑由易感菌引起的感染。当可获得培养物和药敏性信息时，在选择或修改抗菌疗法时应考虑这些信息。在缺乏此类数据的情况下，当地流行病学和易感性模式可能有助于经验性治疗的选择。</a:t>
            </a:r>
            <a:endPar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marL="252095" indent="-252095" algn="just" defTabSz="913130" eaLnBrk="0" fontAlgn="base" hangingPunct="0">
              <a:lnSpc>
                <a:spcPct val="150000"/>
              </a:lnSpc>
              <a:spcBef>
                <a:spcPts val="0"/>
              </a:spcBef>
            </a:pPr>
            <a:endPar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marL="252095" indent="-252095" algn="just" defTabSz="913130" eaLnBrk="0" fontAlgn="base" hangingPunct="0">
              <a:lnSpc>
                <a:spcPct val="150000"/>
              </a:lnSpc>
              <a:spcBef>
                <a:spcPts val="0"/>
              </a:spcBef>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头孢地尼干混悬剂适用于治疗由下列条件下的指定微生物的敏感菌株引起的</a:t>
            </a:r>
            <a:r>
              <a:rPr lang="zh-CN" altLang="zh-CN" sz="12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轻度至中度感染</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12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儿童</a:t>
            </a:r>
            <a:r>
              <a:rPr lang="zh-CN" altLang="zh-CN" sz="12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患者</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marL="252095" indent="-252095" algn="just" defTabSz="913130" eaLnBrk="0" fontAlgn="base" hangingPunct="0">
              <a:lnSpc>
                <a:spcPct val="150000"/>
              </a:lnSpc>
              <a:spcBef>
                <a:spcPts val="0"/>
              </a:spcBef>
            </a:pPr>
            <a:r>
              <a:rPr lang="zh-CN" altLang="zh-CN" sz="12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急性细菌性中耳炎</a:t>
            </a:r>
            <a:endParaRPr lang="zh-CN" altLang="zh-CN" sz="12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defTabSz="913130" eaLnBrk="0" fontAlgn="base" hangingPunct="0">
              <a:lnSpc>
                <a:spcPct val="150000"/>
              </a:lnSpc>
              <a:spcBef>
                <a:spcPts val="0"/>
              </a:spcBef>
              <a:buNone/>
            </a:pP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由流感嗜血杆菌（包括产生</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β-</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内酰胺酶的菌株），肺炎链球菌（仅对青霉素敏感的菌株）和卡他莫拉菌（包括产生</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β-</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内酰胺酶的菌株）引起。</a:t>
            </a:r>
            <a:endPar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marL="252095" indent="-252095" algn="just" defTabSz="913130" eaLnBrk="0" fontAlgn="base" hangingPunct="0">
              <a:lnSpc>
                <a:spcPct val="150000"/>
              </a:lnSpc>
              <a:spcBef>
                <a:spcPts val="0"/>
              </a:spcBef>
            </a:pPr>
            <a:r>
              <a:rPr lang="zh-CN" altLang="zh-CN" sz="12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咽炎</a:t>
            </a:r>
            <a:r>
              <a:rPr lang="en-US" altLang="zh-CN" sz="12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扁桃体炎</a:t>
            </a:r>
            <a:endParaRPr lang="zh-CN" altLang="zh-CN" sz="12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defTabSz="913130" eaLnBrk="0" fontAlgn="base" hangingPunct="0">
              <a:lnSpc>
                <a:spcPct val="150000"/>
              </a:lnSpc>
              <a:spcBef>
                <a:spcPts val="0"/>
              </a:spcBef>
              <a:buNone/>
            </a:pP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由化脓性链球菌引起。</a:t>
            </a:r>
            <a:endPar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defTabSz="913130" eaLnBrk="0" fontAlgn="base" hangingPunct="0">
              <a:lnSpc>
                <a:spcPct val="150000"/>
              </a:lnSpc>
              <a:spcBef>
                <a:spcPts val="0"/>
              </a:spcBef>
              <a:buNone/>
            </a:pP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注意：头孢地尼可有效从口咽中根除化脓性链球菌。然而，头孢地尼尚未被研究用于预防化脓性链球菌咽炎</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扁桃体炎后的风湿热。只有肌肉注射青霉素已被证明对预防风湿热有效。</a:t>
            </a:r>
            <a:endPar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marL="252095" indent="-252095" algn="just" defTabSz="913130" eaLnBrk="0" fontAlgn="base" hangingPunct="0">
              <a:lnSpc>
                <a:spcPct val="150000"/>
              </a:lnSpc>
              <a:spcBef>
                <a:spcPts val="0"/>
              </a:spcBef>
            </a:pPr>
            <a:r>
              <a:rPr lang="zh-CN" altLang="zh-CN" sz="12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单纯性皮肤和皮肤组织感染</a:t>
            </a:r>
            <a:endParaRPr lang="zh-CN" altLang="zh-CN" sz="12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defTabSz="913130" eaLnBrk="0" fontAlgn="base" hangingPunct="0">
              <a:lnSpc>
                <a:spcPct val="150000"/>
              </a:lnSpc>
              <a:spcBef>
                <a:spcPts val="0"/>
              </a:spcBef>
              <a:buNone/>
            </a:pP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由金黄色葡萄球菌（包括产生</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β-</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内酰胺酶的菌株）和化脓性链球菌引起。</a:t>
            </a:r>
            <a:endParaRPr lang="zh-CN" altLang="en-US" sz="1050" dirty="0"/>
          </a:p>
        </p:txBody>
      </p:sp>
      <p:sp>
        <p:nvSpPr>
          <p:cNvPr id="15" name="内容占位符 1"/>
          <p:cNvSpPr>
            <a:spLocks noGrp="1"/>
          </p:cNvSpPr>
          <p:nvPr>
            <p:custDataLst>
              <p:tags r:id="rId3"/>
            </p:custDataLst>
          </p:nvPr>
        </p:nvSpPr>
        <p:spPr>
          <a:xfrm>
            <a:off x="6335395" y="1012190"/>
            <a:ext cx="5412740" cy="5688965"/>
          </a:xfrm>
          <a:prstGeom prst="rect">
            <a:avLst/>
          </a:prstGeom>
          <a:ln w="19050">
            <a:solidFill>
              <a:srgbClr val="00739F"/>
            </a:solidFill>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50000"/>
              </a:lnSpc>
              <a:buClr>
                <a:srgbClr val="E50150"/>
              </a:buClr>
              <a:buFont typeface="Wingdings" panose="05000000000000000000" charset="0"/>
              <a:buChar char="u"/>
            </a:pPr>
            <a:endParaRPr lang="zh-CN" altLang="en-US" sz="1600">
              <a:solidFill>
                <a:schemeClr val="tx1"/>
              </a:solidFill>
              <a:latin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6335704" y="636808"/>
            <a:ext cx="5413345" cy="399725"/>
          </a:xfrm>
          <a:prstGeom prst="rect">
            <a:avLst/>
          </a:prstGeom>
          <a:solidFill>
            <a:schemeClr val="accent3"/>
          </a:solidFill>
        </p:spPr>
        <p:txBody>
          <a:bodyPr wrap="square" rtlCol="0" anchor="t">
            <a:spAutoFit/>
          </a:bodyPr>
          <a:lstStyle/>
          <a:p>
            <a:pPr marL="0" indent="0" algn="ctr" fontAlgn="auto">
              <a:lnSpc>
                <a:spcPct val="140000"/>
              </a:lnSpc>
              <a:spcBef>
                <a:spcPts val="0"/>
              </a:spcBef>
              <a:spcAft>
                <a:spcPts val="0"/>
              </a:spcAft>
              <a:buNone/>
            </a:pPr>
            <a:r>
              <a:rPr lang="zh-CN" altLang="en-US" sz="1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本品适应症及用法用量</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17" name="表格 16"/>
          <p:cNvGraphicFramePr>
            <a:graphicFrameLocks noGrp="1"/>
          </p:cNvGraphicFramePr>
          <p:nvPr>
            <p:custDataLst>
              <p:tags r:id="rId4"/>
            </p:custDataLst>
          </p:nvPr>
        </p:nvGraphicFramePr>
        <p:xfrm>
          <a:off x="6508741" y="5234853"/>
          <a:ext cx="5166276" cy="1389045"/>
        </p:xfrm>
        <a:graphic>
          <a:graphicData uri="http://schemas.openxmlformats.org/drawingml/2006/table">
            <a:tbl>
              <a:tblPr>
                <a:tableStyleId>{5940675A-B579-460E-94D1-54222C63F5DA}</a:tableStyleId>
              </a:tblPr>
              <a:tblGrid>
                <a:gridCol w="1446074"/>
                <a:gridCol w="1354368"/>
                <a:gridCol w="1182917"/>
                <a:gridCol w="1182917"/>
              </a:tblGrid>
              <a:tr h="123660">
                <a:tc>
                  <a:txBody>
                    <a:bodyPr/>
                    <a:lstStyle/>
                    <a:p>
                      <a:pPr marL="0" marR="0" indent="0" algn="ctr">
                        <a:lnSpc>
                          <a:spcPct val="114000"/>
                        </a:lnSpc>
                        <a:spcBef>
                          <a:spcPts val="0"/>
                        </a:spcBef>
                        <a:spcAft>
                          <a:spcPts val="0"/>
                        </a:spcAft>
                      </a:pPr>
                      <a:r>
                        <a:rPr lang="zh-CN" altLang="en-US" sz="1050" b="1" kern="0" dirty="0">
                          <a:effectLst/>
                          <a:latin typeface="微软雅黑" panose="020B0503020204020204" pitchFamily="34" charset="-122"/>
                          <a:ea typeface="微软雅黑" panose="020B0503020204020204" pitchFamily="34" charset="-122"/>
                        </a:rPr>
                        <a:t>感染类型</a:t>
                      </a:r>
                      <a:endParaRPr lang="zh-CN" altLang="en-US" sz="1050" b="1"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indent="0" algn="ctr">
                        <a:lnSpc>
                          <a:spcPct val="114000"/>
                        </a:lnSpc>
                        <a:spcBef>
                          <a:spcPts val="0"/>
                        </a:spcBef>
                        <a:spcAft>
                          <a:spcPts val="0"/>
                        </a:spcAft>
                      </a:pPr>
                      <a:r>
                        <a:rPr lang="zh-CN" altLang="en-US" sz="1050" b="1" kern="0" dirty="0">
                          <a:effectLst/>
                          <a:latin typeface="微软雅黑" panose="020B0503020204020204" pitchFamily="34" charset="-122"/>
                          <a:ea typeface="微软雅黑" panose="020B0503020204020204" pitchFamily="34" charset="-122"/>
                        </a:rPr>
                        <a:t>剂量</a:t>
                      </a:r>
                      <a:endParaRPr lang="zh-CN" altLang="en-US" sz="1050" b="1"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050" b="1" kern="0" dirty="0">
                          <a:effectLst/>
                          <a:latin typeface="微软雅黑" panose="020B0503020204020204" pitchFamily="34" charset="-122"/>
                          <a:ea typeface="微软雅黑" panose="020B0503020204020204" pitchFamily="34" charset="-122"/>
                        </a:rPr>
                        <a:t>持续时间</a:t>
                      </a:r>
                      <a:endParaRPr lang="zh-CN" altLang="en-US" sz="1050" b="1"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050" b="1" kern="0" dirty="0">
                          <a:effectLst/>
                          <a:latin typeface="微软雅黑" panose="020B0503020204020204" pitchFamily="34" charset="-122"/>
                          <a:ea typeface="微软雅黑" panose="020B0503020204020204" pitchFamily="34" charset="-122"/>
                        </a:rPr>
                        <a:t>儿童适用年龄</a:t>
                      </a:r>
                      <a:endParaRPr lang="zh-CN" altLang="en-US" sz="1050" b="1" kern="0" dirty="0">
                        <a:effectLst/>
                        <a:latin typeface="微软雅黑" panose="020B0503020204020204" pitchFamily="34" charset="-122"/>
                        <a:ea typeface="微软雅黑" panose="020B0503020204020204" pitchFamily="34" charset="-122"/>
                      </a:endParaRPr>
                    </a:p>
                  </a:txBody>
                  <a:tcPr marL="36000" marR="36000" marT="36000" marB="36000" anchor="ctr"/>
                </a:tc>
              </a:tr>
              <a:tr h="182118">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zh-CN" sz="1100" kern="0" dirty="0">
                          <a:latin typeface="微软雅黑" panose="020B0503020204020204" pitchFamily="34" charset="-122"/>
                          <a:ea typeface="微软雅黑" panose="020B0503020204020204" pitchFamily="34" charset="-122"/>
                          <a:cs typeface="Times New Roman" panose="02020603050405020304" pitchFamily="18" charset="0"/>
                        </a:rPr>
                        <a:t>急性细菌性中耳炎</a:t>
                      </a:r>
                      <a:endParaRPr lang="zh-CN" altLang="zh-CN" sz="1100" kern="0" dirty="0">
                        <a:latin typeface="微软雅黑" panose="020B0503020204020204" pitchFamily="34" charset="-122"/>
                        <a:ea typeface="微软雅黑" panose="020B0503020204020204" pitchFamily="34" charset="-122"/>
                        <a:cs typeface="Times New Roman" panose="02020603050405020304" pitchFamily="18" charset="0"/>
                      </a:endParaRPr>
                    </a:p>
                  </a:txBody>
                  <a:tcPr marL="36000" marR="36000" marT="36000" marB="36000" anchor="ctr"/>
                </a:tc>
                <a:tc>
                  <a:txBody>
                    <a:bodyPr/>
                    <a:lstStyle/>
                    <a:p>
                      <a:pPr algn="ctr">
                        <a:buNone/>
                      </a:pPr>
                      <a:r>
                        <a:rPr lang="en-US" sz="1100" kern="0" dirty="0">
                          <a:solidFill>
                            <a:srgbClr val="000000"/>
                          </a:solidFill>
                          <a:effectLst/>
                          <a:latin typeface="Times New Roman" panose="02020603050405020304" pitchFamily="18" charset="0"/>
                          <a:ea typeface="宋体" panose="02010600030101010101" pitchFamily="2" charset="-122"/>
                        </a:rPr>
                        <a:t>7 mg/kg</a:t>
                      </a:r>
                      <a:r>
                        <a:rPr lang="zh-CN" sz="1100" kern="0" dirty="0">
                          <a:solidFill>
                            <a:srgbClr val="000000"/>
                          </a:solidFill>
                          <a:effectLst/>
                          <a:latin typeface="Times New Roman" panose="02020603050405020304" pitchFamily="18" charset="0"/>
                          <a:ea typeface="宋体" panose="02010600030101010101" pitchFamily="2" charset="-122"/>
                        </a:rPr>
                        <a:t>，</a:t>
                      </a:r>
                      <a:r>
                        <a:rPr lang="en-US" sz="1100" kern="0" dirty="0">
                          <a:solidFill>
                            <a:srgbClr val="000000"/>
                          </a:solidFill>
                          <a:effectLst/>
                          <a:latin typeface="Times New Roman" panose="02020603050405020304" pitchFamily="18" charset="0"/>
                          <a:ea typeface="宋体" panose="02010600030101010101" pitchFamily="2" charset="-122"/>
                        </a:rPr>
                        <a:t>q12h</a:t>
                      </a:r>
                      <a:endParaRPr lang="zh-CN" sz="1100" kern="100" dirty="0">
                        <a:effectLst/>
                        <a:latin typeface="Times New Roman" panose="02020603050405020304" pitchFamily="18" charset="0"/>
                        <a:ea typeface="宋体" panose="02010600030101010101" pitchFamily="2" charset="-122"/>
                      </a:endParaRPr>
                    </a:p>
                    <a:p>
                      <a:pPr algn="ctr">
                        <a:buNone/>
                      </a:pPr>
                      <a:r>
                        <a:rPr lang="zh-CN" sz="1100" kern="0" dirty="0">
                          <a:solidFill>
                            <a:srgbClr val="000000"/>
                          </a:solidFill>
                          <a:effectLst/>
                          <a:latin typeface="Times New Roman" panose="02020603050405020304" pitchFamily="18" charset="0"/>
                          <a:ea typeface="宋体" panose="02010600030101010101" pitchFamily="2" charset="-122"/>
                        </a:rPr>
                        <a:t>或</a:t>
                      </a:r>
                      <a:r>
                        <a:rPr lang="en-US" sz="1100" kern="0" dirty="0">
                          <a:solidFill>
                            <a:srgbClr val="000000"/>
                          </a:solidFill>
                          <a:effectLst/>
                          <a:latin typeface="Times New Roman" panose="02020603050405020304" pitchFamily="18" charset="0"/>
                          <a:ea typeface="宋体" panose="02010600030101010101" pitchFamily="2" charset="-122"/>
                        </a:rPr>
                        <a:t>14 mg/kg</a:t>
                      </a:r>
                      <a:r>
                        <a:rPr lang="zh-CN" sz="1100" kern="0" dirty="0">
                          <a:solidFill>
                            <a:srgbClr val="000000"/>
                          </a:solidFill>
                          <a:effectLst/>
                          <a:latin typeface="Times New Roman" panose="02020603050405020304" pitchFamily="18" charset="0"/>
                          <a:ea typeface="宋体" panose="02010600030101010101" pitchFamily="2" charset="-122"/>
                        </a:rPr>
                        <a:t>，</a:t>
                      </a:r>
                      <a:r>
                        <a:rPr lang="en-US" sz="1100" kern="0" dirty="0">
                          <a:solidFill>
                            <a:srgbClr val="000000"/>
                          </a:solidFill>
                          <a:effectLst/>
                          <a:latin typeface="Times New Roman" panose="02020603050405020304" pitchFamily="18" charset="0"/>
                          <a:ea typeface="宋体" panose="02010600030101010101" pitchFamily="2" charset="-122"/>
                        </a:rPr>
                        <a:t>q24h</a:t>
                      </a:r>
                      <a:endParaRPr lang="zh-CN" sz="1100" kern="100" dirty="0">
                        <a:effectLst/>
                        <a:latin typeface="Times New Roman" panose="02020603050405020304" pitchFamily="18" charset="0"/>
                        <a:ea typeface="宋体" panose="02010600030101010101" pitchFamily="2" charset="-122"/>
                      </a:endParaRPr>
                    </a:p>
                  </a:txBody>
                  <a:tcPr marL="9525" marR="9525" marT="9525" marB="9525" anchor="ctr"/>
                </a:tc>
                <a:tc>
                  <a:txBody>
                    <a:bodyPr/>
                    <a:lstStyle/>
                    <a:p>
                      <a:pPr algn="ctr">
                        <a:buNone/>
                      </a:pPr>
                      <a:r>
                        <a:rPr lang="en-US" sz="1100" kern="0" dirty="0">
                          <a:solidFill>
                            <a:srgbClr val="000000"/>
                          </a:solidFill>
                          <a:effectLst/>
                          <a:latin typeface="Times New Roman" panose="02020603050405020304" pitchFamily="18" charset="0"/>
                          <a:ea typeface="宋体" panose="02010600030101010101" pitchFamily="2" charset="-122"/>
                        </a:rPr>
                        <a:t>5~10</a:t>
                      </a:r>
                      <a:r>
                        <a:rPr lang="zh-CN" sz="1100" kern="0" dirty="0">
                          <a:solidFill>
                            <a:srgbClr val="000000"/>
                          </a:solidFill>
                          <a:effectLst/>
                          <a:latin typeface="Times New Roman" panose="02020603050405020304" pitchFamily="18" charset="0"/>
                          <a:ea typeface="宋体" panose="02010600030101010101" pitchFamily="2" charset="-122"/>
                        </a:rPr>
                        <a:t>天</a:t>
                      </a:r>
                      <a:endParaRPr lang="zh-CN" sz="1100" kern="100" dirty="0">
                        <a:effectLst/>
                        <a:latin typeface="Times New Roman" panose="02020603050405020304" pitchFamily="18" charset="0"/>
                        <a:ea typeface="宋体" panose="02010600030101010101" pitchFamily="2" charset="-122"/>
                      </a:endParaRPr>
                    </a:p>
                    <a:p>
                      <a:pPr algn="ctr">
                        <a:buNone/>
                      </a:pPr>
                      <a:r>
                        <a:rPr lang="en-US" sz="1100" kern="0" dirty="0">
                          <a:solidFill>
                            <a:srgbClr val="000000"/>
                          </a:solidFill>
                          <a:effectLst/>
                          <a:latin typeface="Times New Roman" panose="02020603050405020304" pitchFamily="18" charset="0"/>
                          <a:ea typeface="宋体" panose="02010600030101010101" pitchFamily="2" charset="-122"/>
                        </a:rPr>
                        <a:t>10</a:t>
                      </a:r>
                      <a:r>
                        <a:rPr lang="zh-CN" sz="1100" kern="0" dirty="0">
                          <a:solidFill>
                            <a:srgbClr val="000000"/>
                          </a:solidFill>
                          <a:effectLst/>
                          <a:latin typeface="Times New Roman" panose="02020603050405020304" pitchFamily="18" charset="0"/>
                          <a:ea typeface="宋体" panose="02010600030101010101" pitchFamily="2" charset="-122"/>
                        </a:rPr>
                        <a:t>天</a:t>
                      </a:r>
                      <a:endParaRPr lang="zh-CN" sz="1100" kern="100" dirty="0">
                        <a:effectLst/>
                        <a:latin typeface="Times New Roman" panose="02020603050405020304" pitchFamily="18" charset="0"/>
                        <a:ea typeface="宋体" panose="02010600030101010101" pitchFamily="2" charset="-122"/>
                      </a:endParaRPr>
                    </a:p>
                  </a:txBody>
                  <a:tcPr marL="9525" marR="9525" marT="9525" marB="9525" anchor="ctr"/>
                </a:tc>
                <a:tc rowSpan="3">
                  <a:txBody>
                    <a:bodyPr/>
                    <a:lstStyle/>
                    <a:p>
                      <a:pPr algn="ctr">
                        <a:buNone/>
                      </a:pPr>
                      <a:r>
                        <a:rPr lang="en-US" altLang="zh-CN" sz="1100" kern="100" dirty="0">
                          <a:effectLst/>
                          <a:latin typeface="Times New Roman" panose="02020603050405020304" pitchFamily="18" charset="0"/>
                          <a:ea typeface="宋体" panose="02010600030101010101" pitchFamily="2" charset="-122"/>
                        </a:rPr>
                        <a:t>6</a:t>
                      </a:r>
                      <a:r>
                        <a:rPr lang="zh-CN" altLang="en-US" sz="1100" kern="100" dirty="0">
                          <a:effectLst/>
                          <a:latin typeface="Times New Roman" panose="02020603050405020304" pitchFamily="18" charset="0"/>
                          <a:ea typeface="宋体" panose="02010600030101010101" pitchFamily="2" charset="-122"/>
                        </a:rPr>
                        <a:t>个月</a:t>
                      </a:r>
                      <a:r>
                        <a:rPr lang="en-US" altLang="zh-CN" sz="1100" kern="100" dirty="0">
                          <a:effectLst/>
                          <a:latin typeface="Times New Roman" panose="02020603050405020304" pitchFamily="18" charset="0"/>
                          <a:ea typeface="宋体" panose="02010600030101010101" pitchFamily="2" charset="-122"/>
                        </a:rPr>
                        <a:t>-12</a:t>
                      </a:r>
                      <a:r>
                        <a:rPr lang="zh-CN" altLang="en-US" sz="1100" kern="100" dirty="0">
                          <a:effectLst/>
                          <a:latin typeface="Times New Roman" panose="02020603050405020304" pitchFamily="18" charset="0"/>
                          <a:ea typeface="宋体" panose="02010600030101010101" pitchFamily="2" charset="-122"/>
                        </a:rPr>
                        <a:t>岁</a:t>
                      </a:r>
                      <a:endParaRPr lang="en-US" altLang="zh-CN" sz="1100" kern="100" dirty="0">
                        <a:effectLst/>
                        <a:latin typeface="Times New Roman" panose="02020603050405020304" pitchFamily="18" charset="0"/>
                        <a:ea typeface="宋体" panose="02010600030101010101" pitchFamily="2" charset="-122"/>
                      </a:endParaRPr>
                    </a:p>
                    <a:p>
                      <a:pPr algn="ctr">
                        <a:buNone/>
                      </a:pPr>
                      <a:r>
                        <a:rPr lang="zh-CN" altLang="en-US" sz="1100" kern="100" dirty="0">
                          <a:effectLst/>
                          <a:latin typeface="Times New Roman" panose="02020603050405020304" pitchFamily="18" charset="0"/>
                          <a:ea typeface="宋体" panose="02010600030101010101" pitchFamily="2" charset="-122"/>
                        </a:rPr>
                        <a:t>超过</a:t>
                      </a:r>
                      <a:r>
                        <a:rPr lang="en-US" altLang="zh-CN" sz="1100" kern="100" dirty="0">
                          <a:effectLst/>
                          <a:latin typeface="Times New Roman" panose="02020603050405020304" pitchFamily="18" charset="0"/>
                          <a:ea typeface="宋体" panose="02010600030101010101" pitchFamily="2" charset="-122"/>
                        </a:rPr>
                        <a:t>43kg</a:t>
                      </a:r>
                      <a:r>
                        <a:rPr lang="zh-CN" altLang="en-US" sz="1100" kern="100" dirty="0">
                          <a:effectLst/>
                          <a:latin typeface="Times New Roman" panose="02020603050405020304" pitchFamily="18" charset="0"/>
                          <a:ea typeface="宋体" panose="02010600030101010101" pitchFamily="2" charset="-122"/>
                        </a:rPr>
                        <a:t>儿童应接受每日最大剂量</a:t>
                      </a:r>
                      <a:r>
                        <a:rPr lang="en-US" altLang="zh-CN" sz="1100" kern="100" dirty="0">
                          <a:effectLst/>
                          <a:latin typeface="Times New Roman" panose="02020603050405020304" pitchFamily="18" charset="0"/>
                          <a:ea typeface="宋体" panose="02010600030101010101" pitchFamily="2" charset="-122"/>
                        </a:rPr>
                        <a:t>600mg</a:t>
                      </a:r>
                      <a:endParaRPr lang="zh-CN" sz="1100" kern="100" dirty="0">
                        <a:effectLst/>
                        <a:latin typeface="Times New Roman" panose="02020603050405020304" pitchFamily="18" charset="0"/>
                        <a:ea typeface="宋体" panose="02010600030101010101" pitchFamily="2" charset="-122"/>
                      </a:endParaRPr>
                    </a:p>
                  </a:txBody>
                  <a:tcPr marL="9525" marR="9525" marT="9525" marB="9525" anchor="ctr"/>
                </a:tc>
              </a:tr>
              <a:tr h="182118">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zh-CN" sz="1100" kern="0" dirty="0">
                          <a:latin typeface="微软雅黑" panose="020B0503020204020204" pitchFamily="34" charset="-122"/>
                          <a:ea typeface="微软雅黑" panose="020B0503020204020204" pitchFamily="34" charset="-122"/>
                          <a:cs typeface="Times New Roman" panose="02020603050405020304" pitchFamily="18" charset="0"/>
                        </a:rPr>
                        <a:t>咽炎</a:t>
                      </a:r>
                      <a:r>
                        <a:rPr lang="en-US" altLang="zh-CN" sz="1100"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100" kern="0" dirty="0">
                          <a:latin typeface="微软雅黑" panose="020B0503020204020204" pitchFamily="34" charset="-122"/>
                          <a:ea typeface="微软雅黑" panose="020B0503020204020204" pitchFamily="34" charset="-122"/>
                          <a:cs typeface="Times New Roman" panose="02020603050405020304" pitchFamily="18" charset="0"/>
                        </a:rPr>
                        <a:t>扁桃体炎</a:t>
                      </a:r>
                      <a:endParaRPr lang="zh-CN" altLang="zh-CN" sz="1100" kern="0" dirty="0">
                        <a:latin typeface="微软雅黑" panose="020B0503020204020204" pitchFamily="34" charset="-122"/>
                        <a:ea typeface="微软雅黑" panose="020B0503020204020204" pitchFamily="34" charset="-122"/>
                        <a:cs typeface="Times New Roman" panose="02020603050405020304" pitchFamily="18" charset="0"/>
                      </a:endParaRPr>
                    </a:p>
                  </a:txBody>
                  <a:tcPr marL="36000" marR="36000" marT="36000" marB="36000" anchor="ctr"/>
                </a:tc>
                <a:tc>
                  <a:txBody>
                    <a:bodyPr/>
                    <a:lstStyle/>
                    <a:p>
                      <a:pPr algn="ctr">
                        <a:buNone/>
                      </a:pPr>
                      <a:r>
                        <a:rPr lang="en-US" sz="1100" kern="0" dirty="0">
                          <a:solidFill>
                            <a:srgbClr val="000000"/>
                          </a:solidFill>
                          <a:effectLst/>
                          <a:latin typeface="Times New Roman" panose="02020603050405020304" pitchFamily="18" charset="0"/>
                          <a:ea typeface="宋体" panose="02010600030101010101" pitchFamily="2" charset="-122"/>
                        </a:rPr>
                        <a:t>7 mg/kg</a:t>
                      </a:r>
                      <a:r>
                        <a:rPr lang="zh-CN" sz="1100" kern="0" dirty="0">
                          <a:solidFill>
                            <a:srgbClr val="000000"/>
                          </a:solidFill>
                          <a:effectLst/>
                          <a:latin typeface="Times New Roman" panose="02020603050405020304" pitchFamily="18" charset="0"/>
                          <a:ea typeface="宋体" panose="02010600030101010101" pitchFamily="2" charset="-122"/>
                        </a:rPr>
                        <a:t>，</a:t>
                      </a:r>
                      <a:r>
                        <a:rPr lang="en-US" sz="1100" kern="0" dirty="0">
                          <a:solidFill>
                            <a:srgbClr val="000000"/>
                          </a:solidFill>
                          <a:effectLst/>
                          <a:latin typeface="Times New Roman" panose="02020603050405020304" pitchFamily="18" charset="0"/>
                          <a:ea typeface="宋体" panose="02010600030101010101" pitchFamily="2" charset="-122"/>
                        </a:rPr>
                        <a:t>q12h</a:t>
                      </a:r>
                      <a:endParaRPr lang="zh-CN" sz="1100" kern="100" dirty="0">
                        <a:effectLst/>
                        <a:latin typeface="Times New Roman" panose="02020603050405020304" pitchFamily="18" charset="0"/>
                        <a:ea typeface="宋体" panose="02010600030101010101" pitchFamily="2" charset="-122"/>
                      </a:endParaRPr>
                    </a:p>
                    <a:p>
                      <a:pPr algn="ctr">
                        <a:buNone/>
                      </a:pPr>
                      <a:r>
                        <a:rPr lang="zh-CN" sz="1100" kern="0" dirty="0">
                          <a:solidFill>
                            <a:srgbClr val="000000"/>
                          </a:solidFill>
                          <a:effectLst/>
                          <a:latin typeface="Times New Roman" panose="02020603050405020304" pitchFamily="18" charset="0"/>
                          <a:ea typeface="宋体" panose="02010600030101010101" pitchFamily="2" charset="-122"/>
                        </a:rPr>
                        <a:t>或</a:t>
                      </a:r>
                      <a:r>
                        <a:rPr lang="en-US" sz="1100" kern="0" dirty="0">
                          <a:solidFill>
                            <a:srgbClr val="000000"/>
                          </a:solidFill>
                          <a:effectLst/>
                          <a:latin typeface="Times New Roman" panose="02020603050405020304" pitchFamily="18" charset="0"/>
                          <a:ea typeface="宋体" panose="02010600030101010101" pitchFamily="2" charset="-122"/>
                        </a:rPr>
                        <a:t>14 mg/kg</a:t>
                      </a:r>
                      <a:r>
                        <a:rPr lang="zh-CN" sz="1100" kern="0" dirty="0">
                          <a:solidFill>
                            <a:srgbClr val="000000"/>
                          </a:solidFill>
                          <a:effectLst/>
                          <a:latin typeface="Times New Roman" panose="02020603050405020304" pitchFamily="18" charset="0"/>
                          <a:ea typeface="宋体" panose="02010600030101010101" pitchFamily="2" charset="-122"/>
                        </a:rPr>
                        <a:t>，</a:t>
                      </a:r>
                      <a:r>
                        <a:rPr lang="en-US" sz="1100" kern="0" dirty="0">
                          <a:solidFill>
                            <a:srgbClr val="000000"/>
                          </a:solidFill>
                          <a:effectLst/>
                          <a:latin typeface="Times New Roman" panose="02020603050405020304" pitchFamily="18" charset="0"/>
                          <a:ea typeface="宋体" panose="02010600030101010101" pitchFamily="2" charset="-122"/>
                        </a:rPr>
                        <a:t>q24h</a:t>
                      </a:r>
                      <a:endParaRPr lang="zh-CN" sz="1100" kern="100" dirty="0">
                        <a:effectLst/>
                        <a:latin typeface="Times New Roman" panose="02020603050405020304" pitchFamily="18" charset="0"/>
                        <a:ea typeface="宋体" panose="02010600030101010101" pitchFamily="2" charset="-122"/>
                      </a:endParaRPr>
                    </a:p>
                  </a:txBody>
                  <a:tcPr marL="9525" marR="9525" marT="9525" marB="9525" anchor="ctr"/>
                </a:tc>
                <a:tc>
                  <a:txBody>
                    <a:bodyPr/>
                    <a:lstStyle/>
                    <a:p>
                      <a:pPr algn="ctr">
                        <a:buNone/>
                      </a:pPr>
                      <a:r>
                        <a:rPr lang="en-US" sz="1100" kern="0" dirty="0">
                          <a:solidFill>
                            <a:srgbClr val="000000"/>
                          </a:solidFill>
                          <a:effectLst/>
                          <a:latin typeface="Times New Roman" panose="02020603050405020304" pitchFamily="18" charset="0"/>
                          <a:ea typeface="宋体" panose="02010600030101010101" pitchFamily="2" charset="-122"/>
                        </a:rPr>
                        <a:t>5~10</a:t>
                      </a:r>
                      <a:r>
                        <a:rPr lang="zh-CN" sz="1100" kern="0" dirty="0">
                          <a:solidFill>
                            <a:srgbClr val="000000"/>
                          </a:solidFill>
                          <a:effectLst/>
                          <a:latin typeface="Times New Roman" panose="02020603050405020304" pitchFamily="18" charset="0"/>
                          <a:ea typeface="宋体" panose="02010600030101010101" pitchFamily="2" charset="-122"/>
                        </a:rPr>
                        <a:t>天</a:t>
                      </a:r>
                      <a:endParaRPr lang="zh-CN" sz="1100" kern="100" dirty="0">
                        <a:effectLst/>
                        <a:latin typeface="Times New Roman" panose="02020603050405020304" pitchFamily="18" charset="0"/>
                        <a:ea typeface="宋体" panose="02010600030101010101" pitchFamily="2" charset="-122"/>
                      </a:endParaRPr>
                    </a:p>
                    <a:p>
                      <a:pPr algn="ctr">
                        <a:buNone/>
                      </a:pPr>
                      <a:r>
                        <a:rPr lang="en-US" sz="1100" kern="0" dirty="0">
                          <a:solidFill>
                            <a:srgbClr val="000000"/>
                          </a:solidFill>
                          <a:effectLst/>
                          <a:latin typeface="Times New Roman" panose="02020603050405020304" pitchFamily="18" charset="0"/>
                          <a:ea typeface="宋体" panose="02010600030101010101" pitchFamily="2" charset="-122"/>
                        </a:rPr>
                        <a:t>10</a:t>
                      </a:r>
                      <a:r>
                        <a:rPr lang="zh-CN" sz="1100" kern="0" dirty="0">
                          <a:solidFill>
                            <a:srgbClr val="000000"/>
                          </a:solidFill>
                          <a:effectLst/>
                          <a:latin typeface="Times New Roman" panose="02020603050405020304" pitchFamily="18" charset="0"/>
                          <a:ea typeface="宋体" panose="02010600030101010101" pitchFamily="2" charset="-122"/>
                        </a:rPr>
                        <a:t>天</a:t>
                      </a:r>
                      <a:endParaRPr lang="zh-CN" sz="1100" kern="100" dirty="0">
                        <a:effectLst/>
                        <a:latin typeface="Times New Roman" panose="02020603050405020304" pitchFamily="18" charset="0"/>
                        <a:ea typeface="宋体" panose="02010600030101010101" pitchFamily="2" charset="-122"/>
                      </a:endParaRPr>
                    </a:p>
                  </a:txBody>
                  <a:tcPr marL="9525" marR="9525" marT="9525" marB="9525" anchor="ctr"/>
                </a:tc>
                <a:tc vMerge="1">
                  <a:tcPr marL="9525" marR="9525" marT="9525" marB="9525" anchor="ctr"/>
                </a:tc>
              </a:tr>
              <a:tr h="226044">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zh-CN" sz="1100" kern="0" dirty="0">
                          <a:latin typeface="微软雅黑" panose="020B0503020204020204" pitchFamily="34" charset="-122"/>
                          <a:ea typeface="微软雅黑" panose="020B0503020204020204" pitchFamily="34" charset="-122"/>
                          <a:cs typeface="Times New Roman" panose="02020603050405020304" pitchFamily="18" charset="0"/>
                        </a:rPr>
                        <a:t>单纯性皮肤和皮肤组织感染</a:t>
                      </a:r>
                      <a:endParaRPr lang="zh-CN" altLang="zh-CN" sz="1100" kern="0" dirty="0">
                        <a:latin typeface="微软雅黑" panose="020B0503020204020204" pitchFamily="34" charset="-122"/>
                        <a:ea typeface="微软雅黑" panose="020B0503020204020204" pitchFamily="34" charset="-122"/>
                        <a:cs typeface="Times New Roman" panose="02020603050405020304" pitchFamily="18" charset="0"/>
                      </a:endParaRPr>
                    </a:p>
                  </a:txBody>
                  <a:tcPr marL="36000" marR="36000" marT="36000" marB="36000" anchor="ctr"/>
                </a:tc>
                <a:tc>
                  <a:txBody>
                    <a:bodyPr/>
                    <a:lstStyle/>
                    <a:p>
                      <a:pPr algn="ctr">
                        <a:buNone/>
                      </a:pPr>
                      <a:r>
                        <a:rPr lang="en-US" sz="1100" kern="0" dirty="0">
                          <a:solidFill>
                            <a:srgbClr val="000000"/>
                          </a:solidFill>
                          <a:effectLst/>
                          <a:latin typeface="Times New Roman" panose="02020603050405020304" pitchFamily="18" charset="0"/>
                          <a:ea typeface="宋体" panose="02010600030101010101" pitchFamily="2" charset="-122"/>
                        </a:rPr>
                        <a:t>7 mg/kg</a:t>
                      </a:r>
                      <a:r>
                        <a:rPr lang="zh-CN" sz="1100" kern="0" dirty="0">
                          <a:solidFill>
                            <a:srgbClr val="000000"/>
                          </a:solidFill>
                          <a:effectLst/>
                          <a:latin typeface="Times New Roman" panose="02020603050405020304" pitchFamily="18" charset="0"/>
                          <a:ea typeface="宋体" panose="02010600030101010101" pitchFamily="2" charset="-122"/>
                        </a:rPr>
                        <a:t>，</a:t>
                      </a:r>
                      <a:r>
                        <a:rPr lang="en-US" sz="1100" kern="0" dirty="0">
                          <a:solidFill>
                            <a:srgbClr val="000000"/>
                          </a:solidFill>
                          <a:effectLst/>
                          <a:latin typeface="Times New Roman" panose="02020603050405020304" pitchFamily="18" charset="0"/>
                          <a:ea typeface="宋体" panose="02010600030101010101" pitchFamily="2" charset="-122"/>
                        </a:rPr>
                        <a:t>q12h</a:t>
                      </a:r>
                      <a:endParaRPr lang="zh-CN" sz="1100" kern="100" dirty="0">
                        <a:effectLst/>
                        <a:latin typeface="Times New Roman" panose="02020603050405020304" pitchFamily="18" charset="0"/>
                        <a:ea typeface="宋体" panose="02010600030101010101" pitchFamily="2" charset="-122"/>
                      </a:endParaRPr>
                    </a:p>
                  </a:txBody>
                  <a:tcPr marL="9525" marR="9525" marT="9525" marB="9525" anchor="ctr"/>
                </a:tc>
                <a:tc>
                  <a:txBody>
                    <a:bodyPr/>
                    <a:lstStyle/>
                    <a:p>
                      <a:pPr algn="ctr">
                        <a:buNone/>
                      </a:pPr>
                      <a:r>
                        <a:rPr lang="en-US" sz="1100" kern="0" dirty="0">
                          <a:solidFill>
                            <a:srgbClr val="000000"/>
                          </a:solidFill>
                          <a:effectLst/>
                          <a:latin typeface="Times New Roman" panose="02020603050405020304" pitchFamily="18" charset="0"/>
                          <a:ea typeface="宋体" panose="02010600030101010101" pitchFamily="2" charset="-122"/>
                        </a:rPr>
                        <a:t>10</a:t>
                      </a:r>
                      <a:r>
                        <a:rPr lang="zh-CN" sz="1100" kern="0" dirty="0">
                          <a:solidFill>
                            <a:srgbClr val="000000"/>
                          </a:solidFill>
                          <a:effectLst/>
                          <a:latin typeface="Times New Roman" panose="02020603050405020304" pitchFamily="18" charset="0"/>
                          <a:ea typeface="宋体" panose="02010600030101010101" pitchFamily="2" charset="-122"/>
                        </a:rPr>
                        <a:t>天</a:t>
                      </a:r>
                      <a:endParaRPr lang="zh-CN" sz="1100" kern="100" dirty="0">
                        <a:effectLst/>
                        <a:latin typeface="Times New Roman" panose="02020603050405020304" pitchFamily="18" charset="0"/>
                        <a:ea typeface="宋体" panose="02010600030101010101" pitchFamily="2" charset="-122"/>
                      </a:endParaRPr>
                    </a:p>
                  </a:txBody>
                  <a:tcPr marL="9525" marR="9525" marT="9525" marB="9525" anchor="ctr"/>
                </a:tc>
                <a:tc vMerge="1">
                  <a:tcPr marL="9525" marR="9525" marT="9525" marB="9525" anchor="ctr"/>
                </a:tc>
              </a:tr>
            </a:tbl>
          </a:graphicData>
        </a:graphic>
      </p:graphicFrame>
      <p:sp>
        <p:nvSpPr>
          <p:cNvPr id="18" name="文本框 17"/>
          <p:cNvSpPr txBox="1"/>
          <p:nvPr/>
        </p:nvSpPr>
        <p:spPr>
          <a:xfrm>
            <a:off x="6592818" y="4736050"/>
            <a:ext cx="5082199" cy="553998"/>
          </a:xfrm>
          <a:prstGeom prst="rect">
            <a:avLst/>
          </a:prstGeom>
          <a:noFill/>
        </p:spPr>
        <p:txBody>
          <a:bodyPr wrap="square">
            <a:spAutoFit/>
          </a:bodyPr>
          <a:lstStyle/>
          <a:p>
            <a:r>
              <a:rPr lang="zh-CN" altLang="en-US" sz="1000" b="1" i="1" kern="0" dirty="0">
                <a:latin typeface="微软雅黑" panose="020B0503020204020204" pitchFamily="34" charset="-122"/>
                <a:ea typeface="微软雅黑" panose="020B0503020204020204" pitchFamily="34" charset="-122"/>
                <a:cs typeface="Times New Roman" panose="02020603050405020304" pitchFamily="18" charset="0"/>
              </a:rPr>
              <a:t>用法用量：</a:t>
            </a:r>
            <a:endParaRPr lang="en-US" altLang="zh-CN" sz="1000" b="1" i="1" kern="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000" kern="0" dirty="0">
                <a:latin typeface="微软雅黑" panose="020B0503020204020204" pitchFamily="34" charset="-122"/>
                <a:ea typeface="微软雅黑" panose="020B0503020204020204" pitchFamily="34" charset="-122"/>
                <a:cs typeface="Times New Roman" panose="02020603050405020304" pitchFamily="18" charset="0"/>
              </a:rPr>
              <a:t>所有感染的</a:t>
            </a:r>
            <a:r>
              <a:rPr lang="zh-CN" altLang="zh-CN" sz="1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每日总剂量为</a:t>
            </a:r>
            <a:r>
              <a:rPr lang="en-US" altLang="zh-CN" sz="1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14mg/kg</a:t>
            </a:r>
            <a:r>
              <a:rPr lang="zh-CN" altLang="zh-CN" sz="1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，最大剂量为每天</a:t>
            </a:r>
            <a:r>
              <a:rPr lang="en-US" altLang="zh-CN" sz="1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600 mg</a:t>
            </a:r>
            <a:r>
              <a:rPr lang="zh-CN" altLang="zh-CN" sz="1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。每日一次，连用</a:t>
            </a:r>
            <a:r>
              <a:rPr lang="en-US" altLang="zh-CN" sz="1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天，效果与每日两次相同</a:t>
            </a:r>
            <a:r>
              <a:rPr lang="zh-CN" altLang="zh-CN" sz="1000" kern="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000" kern="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442951" y="6389449"/>
            <a:ext cx="645610" cy="128509"/>
            <a:chOff x="442951" y="6389449"/>
            <a:chExt cx="645610" cy="128509"/>
          </a:xfrm>
        </p:grpSpPr>
        <p:sp>
          <p:nvSpPr>
            <p:cNvPr id="6" name="椭圆 5"/>
            <p:cNvSpPr/>
            <p:nvPr/>
          </p:nvSpPr>
          <p:spPr>
            <a:xfrm>
              <a:off x="442951" y="6391918"/>
              <a:ext cx="126040" cy="126040"/>
            </a:xfrm>
            <a:prstGeom prst="ellipse">
              <a:avLst/>
            </a:prstGeom>
            <a:solidFill>
              <a:srgbClr val="506F2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7" name="椭圆 6"/>
            <p:cNvSpPr/>
            <p:nvPr/>
          </p:nvSpPr>
          <p:spPr>
            <a:xfrm>
              <a:off x="702736" y="6389449"/>
              <a:ext cx="126040" cy="126040"/>
            </a:xfrm>
            <a:prstGeom prst="ellipse">
              <a:avLst/>
            </a:prstGeom>
            <a:solidFill>
              <a:srgbClr val="88BE3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8" name="椭圆 7"/>
            <p:cNvSpPr/>
            <p:nvPr/>
          </p:nvSpPr>
          <p:spPr>
            <a:xfrm>
              <a:off x="962521" y="6389449"/>
              <a:ext cx="126040" cy="126040"/>
            </a:xfrm>
            <a:prstGeom prst="ellipse">
              <a:avLst/>
            </a:prstGeom>
            <a:solidFill>
              <a:srgbClr val="C5E0B4"/>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grpSp>
      <p:sp>
        <p:nvSpPr>
          <p:cNvPr id="150" name="矩形: 圆角 149"/>
          <p:cNvSpPr/>
          <p:nvPr/>
        </p:nvSpPr>
        <p:spPr>
          <a:xfrm>
            <a:off x="-85727" y="396154"/>
            <a:ext cx="576263" cy="196775"/>
          </a:xfrm>
          <a:prstGeom prst="roundRect">
            <a:avLst>
              <a:gd name="adj" fmla="val 50000"/>
            </a:avLst>
          </a:prstGeom>
          <a:gradFill flip="none" rotWithShape="1">
            <a:gsLst>
              <a:gs pos="100000">
                <a:srgbClr val="506F21"/>
              </a:gs>
              <a:gs pos="0">
                <a:srgbClr val="88BE38"/>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1" name="内容占位符 1"/>
          <p:cNvSpPr>
            <a:spLocks noGrp="1"/>
          </p:cNvSpPr>
          <p:nvPr>
            <p:custDataLst>
              <p:tags r:id="rId1"/>
            </p:custDataLst>
          </p:nvPr>
        </p:nvSpPr>
        <p:spPr>
          <a:xfrm>
            <a:off x="6401435" y="1248410"/>
            <a:ext cx="4965065" cy="4969510"/>
          </a:xfrm>
          <a:prstGeom prst="rect">
            <a:avLst/>
          </a:prstGeom>
          <a:ln w="19050">
            <a:solidFill>
              <a:srgbClr val="00739F"/>
            </a:solidFill>
          </a:ln>
        </p:spPr>
        <p:txBody>
          <a:bodyPr vert="horz" lIns="90000" tIns="46800" rIns="90000" bIns="46800" rtlCol="0"/>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50000"/>
              </a:lnSpc>
              <a:buClr>
                <a:srgbClr val="E50150"/>
              </a:buClr>
              <a:buFont typeface="Wingdings" panose="05000000000000000000" charset="0"/>
              <a:buChar char="u"/>
            </a:pPr>
            <a:endParaRPr sz="1400" b="1" spc="0" noProof="0">
              <a:ln>
                <a:noFill/>
              </a:ln>
              <a:solidFill>
                <a:srgbClr val="00739F"/>
              </a:solidFill>
              <a:effectLst/>
              <a:uLnTx/>
              <a:latin typeface="微软雅黑" panose="020B0503020204020204" pitchFamily="34" charset="-122"/>
              <a:cs typeface="微软雅黑" panose="020B0503020204020204" pitchFamily="34" charset="-122"/>
              <a:sym typeface="+mn-ea"/>
            </a:endParaRPr>
          </a:p>
        </p:txBody>
      </p:sp>
      <p:sp>
        <p:nvSpPr>
          <p:cNvPr id="12" name="文本占位符 2"/>
          <p:cNvSpPr>
            <a:spLocks noGrp="1"/>
          </p:cNvSpPr>
          <p:nvPr>
            <p:custDataLst>
              <p:tags r:id="rId2"/>
            </p:custDataLst>
          </p:nvPr>
        </p:nvSpPr>
        <p:spPr>
          <a:xfrm>
            <a:off x="6473221" y="1383030"/>
            <a:ext cx="4813904" cy="2625725"/>
          </a:xfrm>
          <a:prstGeom prst="rect">
            <a:avLst/>
          </a:prstGeom>
          <a:noFill/>
          <a:ln>
            <a:noFill/>
          </a:ln>
        </p:spPr>
        <p:txBody>
          <a:bodyPr vert="horz" wrap="square" lIns="91431" tIns="45715" rIns="91431" bIns="45715" numCol="1" anchor="t" anchorCtr="0" compatLnSpc="1"/>
          <a:lstStyle>
            <a:lvl1pPr marL="341630" indent="-341630" algn="l" defTabSz="913130"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1730" indent="-227330" algn="l" defTabSz="913130"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5989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61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40000"/>
              </a:lnSpc>
              <a:spcBef>
                <a:spcPts val="0"/>
              </a:spcBef>
              <a:spcAft>
                <a:spcPts val="0"/>
              </a:spcAft>
              <a:buNone/>
            </a:pPr>
            <a:r>
              <a:rPr lang="zh-CN" altLang="en-US" sz="1400" b="1" i="1" dirty="0"/>
              <a:t>适应症：</a:t>
            </a:r>
            <a:endParaRPr lang="en-US" altLang="zh-CN" sz="1400" b="1" i="1" dirty="0"/>
          </a:p>
          <a:p>
            <a:pPr marL="0" indent="0" fontAlgn="auto">
              <a:lnSpc>
                <a:spcPct val="150000"/>
              </a:lnSpc>
              <a:spcBef>
                <a:spcPts val="0"/>
              </a:spcBef>
              <a:spcAft>
                <a:spcPts val="0"/>
              </a:spcAft>
              <a:buNone/>
            </a:pPr>
            <a:r>
              <a:rPr lang="zh-CN" altLang="en-US" sz="1400" dirty="0"/>
              <a:t>对头孢地尼敏感的葡萄球菌属、链球菌属、肺炎球菌、大肠杆菌、克雷白氏菌、奇异变形杆菌、流感嗜血杆菌等菌株所引起的下列感染：毛囊炎、疖、疖肿、痈、传染性脓痂疹、丹毒、蜂窝组织炎、淋巴管炎、炭疽、化脓性甲沟炎、皮下脓肿、汗腺炎、粉瘤感染、慢性脓皮症。咽喉炎、急性支气管炎、扁桃腺炎症、肺炎。肾盂肾炎、膀胱炎。猩红热。中耳炎、副鼻窦炎。 </a:t>
            </a:r>
            <a:endParaRPr lang="zh-CN" altLang="en-US" sz="1400" dirty="0"/>
          </a:p>
        </p:txBody>
      </p:sp>
      <p:sp>
        <p:nvSpPr>
          <p:cNvPr id="16" name="文本框 15"/>
          <p:cNvSpPr txBox="1"/>
          <p:nvPr/>
        </p:nvSpPr>
        <p:spPr>
          <a:xfrm>
            <a:off x="6401466" y="807085"/>
            <a:ext cx="4964430" cy="435610"/>
          </a:xfrm>
          <a:prstGeom prst="rect">
            <a:avLst/>
          </a:prstGeom>
          <a:solidFill>
            <a:schemeClr val="accent3"/>
          </a:solidFill>
        </p:spPr>
        <p:txBody>
          <a:bodyPr wrap="square" rtlCol="0" anchor="t">
            <a:spAutoFit/>
          </a:bodyPr>
          <a:lstStyle/>
          <a:p>
            <a:pPr marL="0" indent="0" algn="ctr" fontAlgn="auto">
              <a:lnSpc>
                <a:spcPct val="140000"/>
              </a:lnSpc>
              <a:spcBef>
                <a:spcPts val="0"/>
              </a:spcBef>
              <a:spcAft>
                <a:spcPts val="0"/>
              </a:spcAft>
              <a:buNone/>
            </a:pPr>
            <a:r>
              <a:rPr lang="zh-CN" altLang="en-US" sz="1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参照药品适应症及用法用量</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 name="文本框 25"/>
          <p:cNvSpPr txBox="1"/>
          <p:nvPr/>
        </p:nvSpPr>
        <p:spPr>
          <a:xfrm>
            <a:off x="6473221" y="4801516"/>
            <a:ext cx="4737704" cy="1346907"/>
          </a:xfrm>
          <a:prstGeom prst="rect">
            <a:avLst/>
          </a:prstGeom>
          <a:noFill/>
        </p:spPr>
        <p:txBody>
          <a:bodyPr wrap="square">
            <a:spAutoFit/>
          </a:bodyPr>
          <a:lstStyle/>
          <a:p>
            <a:pPr>
              <a:lnSpc>
                <a:spcPct val="150000"/>
              </a:lnSpc>
            </a:pPr>
            <a:r>
              <a:rPr lang="zh-CN" altLang="en-US" sz="1400" b="1" i="1" dirty="0">
                <a:latin typeface="微软雅黑" panose="020B0503020204020204" pitchFamily="34" charset="-122"/>
                <a:ea typeface="微软雅黑" panose="020B0503020204020204" pitchFamily="34" charset="-122"/>
              </a:rPr>
              <a:t>用法用量：</a:t>
            </a:r>
            <a:endParaRPr lang="en-US" altLang="zh-CN" sz="1400" b="1" i="1"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成人服用的常规剂量为一次</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袋</a:t>
            </a:r>
            <a:r>
              <a:rPr lang="en-US" altLang="zh-CN" sz="1400" dirty="0">
                <a:latin typeface="微软雅黑" panose="020B0503020204020204" pitchFamily="34" charset="-122"/>
                <a:ea typeface="微软雅黑" panose="020B0503020204020204" pitchFamily="34" charset="-122"/>
              </a:rPr>
              <a:t>(100mg</a:t>
            </a:r>
            <a:r>
              <a:rPr lang="zh-CN" altLang="en-US" sz="1400" dirty="0">
                <a:latin typeface="微软雅黑" panose="020B0503020204020204" pitchFamily="34" charset="-122"/>
                <a:ea typeface="微软雅黑" panose="020B0503020204020204" pitchFamily="34" charset="-122"/>
              </a:rPr>
              <a:t>效价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，一日</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次。儿童服用的常规剂量为每日</a:t>
            </a:r>
            <a:r>
              <a:rPr lang="en-US" altLang="zh-CN" sz="1400" dirty="0">
                <a:latin typeface="微软雅黑" panose="020B0503020204020204" pitchFamily="34" charset="-122"/>
                <a:ea typeface="微软雅黑" panose="020B0503020204020204" pitchFamily="34" charset="-122"/>
              </a:rPr>
              <a:t>9</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18mg(</a:t>
            </a:r>
            <a:r>
              <a:rPr lang="zh-CN" altLang="en-US" sz="1400" dirty="0">
                <a:latin typeface="微软雅黑" panose="020B0503020204020204" pitchFamily="34" charset="-122"/>
                <a:ea typeface="微软雅黑" panose="020B0503020204020204" pitchFamily="34" charset="-122"/>
              </a:rPr>
              <a:t>效价</a:t>
            </a:r>
            <a:r>
              <a:rPr lang="en-US" altLang="zh-CN" sz="1400" dirty="0">
                <a:latin typeface="微软雅黑" panose="020B0503020204020204" pitchFamily="34" charset="-122"/>
                <a:ea typeface="微软雅黑" panose="020B0503020204020204" pitchFamily="34" charset="-122"/>
              </a:rPr>
              <a:t>)/kg</a:t>
            </a:r>
            <a:r>
              <a:rPr lang="zh-CN" altLang="en-US" sz="1400" dirty="0">
                <a:latin typeface="微软雅黑" panose="020B0503020204020204" pitchFamily="34" charset="-122"/>
                <a:ea typeface="微软雅黑" panose="020B0503020204020204" pitchFamily="34" charset="-122"/>
              </a:rPr>
              <a:t>，分</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次口服。可依年龄、症状进行适量增减。</a:t>
            </a:r>
            <a:endParaRPr lang="zh-CN" altLang="en-US" sz="1400" dirty="0">
              <a:latin typeface="微软雅黑" panose="020B0503020204020204" pitchFamily="34" charset="-122"/>
              <a:ea typeface="微软雅黑" panose="020B0503020204020204" pitchFamily="34" charset="-122"/>
            </a:endParaRPr>
          </a:p>
        </p:txBody>
      </p:sp>
      <p:sp>
        <p:nvSpPr>
          <p:cNvPr id="2" name="文本框 1"/>
          <p:cNvSpPr txBox="1"/>
          <p:nvPr>
            <p:custDataLst>
              <p:tags r:id="rId3"/>
            </p:custDataLst>
          </p:nvPr>
        </p:nvSpPr>
        <p:spPr>
          <a:xfrm>
            <a:off x="685800" y="234102"/>
            <a:ext cx="8793871" cy="478956"/>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kumimoji="1" sz="2000" b="1">
                <a:solidFill>
                  <a:schemeClr val="tx1"/>
                </a:solidFill>
                <a:latin typeface="+mn-lt"/>
                <a:ea typeface="+mn-ea"/>
                <a:cs typeface="幼圆" panose="02010509060101010101" pitchFamily="49" charset="-122"/>
              </a:defRPr>
            </a:lvl1pPr>
            <a:lvl2pPr marL="742950" indent="-285750" algn="l" rtl="0" eaLnBrk="0" fontAlgn="base" hangingPunct="0">
              <a:spcBef>
                <a:spcPct val="20000"/>
              </a:spcBef>
              <a:spcAft>
                <a:spcPct val="0"/>
              </a:spcAft>
              <a:buChar char="–"/>
              <a:defRPr kumimoji="1" sz="28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1143000" indent="-228600" algn="l" rtl="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5pPr>
          </a:lstStyle>
          <a:p>
            <a:pPr marL="0" indent="0">
              <a:spcBef>
                <a:spcPct val="0"/>
              </a:spcBef>
              <a:buNone/>
              <a:defRPr/>
            </a:pP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（一）基本信息（</a:t>
            </a:r>
            <a:r>
              <a:rPr lang="en-US" altLang="zh-CN" sz="2800" dirty="0">
                <a:solidFill>
                  <a:srgbClr val="506F21"/>
                </a:solidFill>
                <a:latin typeface="Arial" panose="020B0604020202020204" pitchFamily="34" charset="0"/>
                <a:ea typeface="微软雅黑" panose="020B0503020204020204" pitchFamily="34" charset="-122"/>
                <a:cs typeface="Arial" panose="020B0604020202020204" pitchFamily="34" charset="0"/>
              </a:rPr>
              <a:t>2/3</a:t>
            </a: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a:t>
            </a:r>
            <a:endParaRPr kumimoji="1" lang="zh-CN" altLang="zh-CN" sz="2800" b="1" i="0" u="none" strike="noStrike" kern="120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
          <p:cNvSpPr txBox="1"/>
          <p:nvPr/>
        </p:nvSpPr>
        <p:spPr>
          <a:xfrm>
            <a:off x="442951" y="1326417"/>
            <a:ext cx="5177543" cy="4822006"/>
          </a:xfrm>
          <a:prstGeom prst="rect">
            <a:avLst/>
          </a:prstGeom>
          <a:noFill/>
          <a:ln w="19050">
            <a:solidFill>
              <a:srgbClr val="00739F"/>
            </a:solidFill>
          </a:ln>
        </p:spPr>
        <p:txBody>
          <a:bodyPr wrap="square" rtlCol="0" anchor="t">
            <a:noAutofit/>
          </a:bodyPr>
          <a:lstStyle/>
          <a:p>
            <a:pPr indent="0" algn="ctr" fontAlgn="auto">
              <a:lnSpc>
                <a:spcPct val="150000"/>
              </a:lnSpc>
            </a:pPr>
            <a:r>
              <a:rPr lang="zh-CN" altLang="en-US" sz="1800" b="1" dirty="0">
                <a:solidFill>
                  <a:srgbClr val="00739F"/>
                </a:solidFill>
                <a:latin typeface="微软雅黑" panose="020B0503020204020204" pitchFamily="34" charset="-122"/>
                <a:ea typeface="微软雅黑" panose="020B0503020204020204" pitchFamily="34" charset="-122"/>
                <a:sym typeface="+mn-ea"/>
              </a:rPr>
              <a:t>参照药品建议</a:t>
            </a:r>
            <a:r>
              <a:rPr lang="zh-CN" altLang="en-US" sz="1800" dirty="0">
                <a:solidFill>
                  <a:srgbClr val="00739F"/>
                </a:solidFill>
                <a:latin typeface="微软雅黑" panose="020B0503020204020204" pitchFamily="34" charset="-122"/>
                <a:ea typeface="微软雅黑" panose="020B0503020204020204" pitchFamily="34" charset="-122"/>
                <a:sym typeface="+mn-ea"/>
              </a:rPr>
              <a:t>：</a:t>
            </a:r>
            <a:r>
              <a:rPr lang="zh-CN" altLang="en-US" dirty="0"/>
              <a:t>头孢呋辛酯干混悬剂</a:t>
            </a:r>
            <a:endParaRPr lang="zh-CN" altLang="en-US" sz="1800" b="1" dirty="0">
              <a:solidFill>
                <a:srgbClr val="E50150"/>
              </a:solidFill>
              <a:latin typeface="微软雅黑" panose="020B0503020204020204" pitchFamily="34" charset="-122"/>
              <a:ea typeface="微软雅黑" panose="020B0503020204020204" pitchFamily="34" charset="-122"/>
              <a:sym typeface="+mn-ea"/>
            </a:endParaRPr>
          </a:p>
          <a:p>
            <a:pPr indent="0" fontAlgn="auto">
              <a:lnSpc>
                <a:spcPct val="150000"/>
              </a:lnSpc>
              <a:spcBef>
                <a:spcPts val="600"/>
              </a:spcBef>
              <a:spcAft>
                <a:spcPts val="600"/>
              </a:spcAft>
            </a:pPr>
            <a:r>
              <a:rPr lang="zh-CN" altLang="en-US" sz="1600" b="1" dirty="0">
                <a:solidFill>
                  <a:schemeClr val="tx1"/>
                </a:solidFill>
                <a:latin typeface="微软雅黑" panose="020B0503020204020204" pitchFamily="34" charset="-122"/>
                <a:ea typeface="微软雅黑" panose="020B0503020204020204" pitchFamily="34" charset="-122"/>
                <a:sym typeface="+mn-ea"/>
              </a:rPr>
              <a:t>参照药品选择理由：</a:t>
            </a:r>
            <a:endParaRPr lang="zh-CN" altLang="en-US" sz="1600" b="1" dirty="0">
              <a:solidFill>
                <a:schemeClr val="tx1"/>
              </a:solidFill>
              <a:latin typeface="微软雅黑" panose="020B0503020204020204" pitchFamily="34" charset="-122"/>
              <a:ea typeface="微软雅黑" panose="020B0503020204020204" pitchFamily="34" charset="-122"/>
              <a:sym typeface="+mn-ea"/>
            </a:endParaRPr>
          </a:p>
          <a:p>
            <a:pPr marL="215900" indent="-457200">
              <a:lnSpc>
                <a:spcPct val="150000"/>
              </a:lnSpc>
              <a:spcBef>
                <a:spcPts val="600"/>
              </a:spcBef>
            </a:pPr>
            <a:r>
              <a:rPr lang="en-US" altLang="zh-CN" sz="1400" dirty="0">
                <a:solidFill>
                  <a:schemeClr val="tx1"/>
                </a:solidFill>
                <a:latin typeface="微软雅黑" panose="020B0503020204020204" pitchFamily="34" charset="-122"/>
                <a:ea typeface="微软雅黑" panose="020B0503020204020204" pitchFamily="34" charset="-122"/>
                <a:sym typeface="+mn-ea"/>
              </a:rPr>
              <a:t>1. </a:t>
            </a:r>
            <a:r>
              <a:rPr lang="zh-CN" altLang="en-US" sz="1400" dirty="0">
                <a:solidFill>
                  <a:schemeClr val="tx1"/>
                </a:solidFill>
                <a:latin typeface="微软雅黑" panose="020B0503020204020204" pitchFamily="34" charset="-122"/>
                <a:ea typeface="微软雅黑" panose="020B0503020204020204" pitchFamily="34" charset="-122"/>
                <a:sym typeface="+mn-ea"/>
              </a:rPr>
              <a:t>同为广谱抗菌药，</a:t>
            </a:r>
            <a:r>
              <a:rPr lang="zh-CN" altLang="en-US" sz="1400" dirty="0">
                <a:solidFill>
                  <a:srgbClr val="00739F"/>
                </a:solidFill>
                <a:latin typeface="微软雅黑" panose="020B0503020204020204" pitchFamily="34" charset="-122"/>
                <a:ea typeface="微软雅黑" panose="020B0503020204020204" pitchFamily="34" charset="-122"/>
                <a:sym typeface="+mn-ea"/>
              </a:rPr>
              <a:t>适应症高度重合，</a:t>
            </a:r>
            <a:r>
              <a:rPr lang="zh-CN" altLang="en-US" sz="1400" dirty="0">
                <a:latin typeface="微软雅黑" panose="020B0503020204020204" pitchFamily="34" charset="-122"/>
                <a:ea typeface="微软雅黑" panose="020B0503020204020204" pitchFamily="34" charset="-122"/>
              </a:rPr>
              <a:t>可治疗</a:t>
            </a:r>
            <a:r>
              <a:rPr lang="en-US" altLang="zh-CN" sz="1400" dirty="0">
                <a:latin typeface="微软雅黑" panose="020B0503020204020204" pitchFamily="34" charset="-122"/>
                <a:ea typeface="微软雅黑" panose="020B0503020204020204" pitchFamily="34" charset="-122"/>
              </a:rPr>
              <a:t>β-</a:t>
            </a:r>
            <a:r>
              <a:rPr lang="zh-CN" altLang="en-US" sz="1400" dirty="0">
                <a:latin typeface="微软雅黑" panose="020B0503020204020204" pitchFamily="34" charset="-122"/>
                <a:ea typeface="微软雅黑" panose="020B0503020204020204" pitchFamily="34" charset="-122"/>
              </a:rPr>
              <a:t>内酰胺酶的敏感菌引起的各种感染</a:t>
            </a:r>
            <a:r>
              <a:rPr lang="zh-CN" altLang="en-US" sz="1400" dirty="0">
                <a:solidFill>
                  <a:schemeClr val="tx1"/>
                </a:solidFill>
                <a:latin typeface="微软雅黑" panose="020B0503020204020204" pitchFamily="34" charset="-122"/>
                <a:ea typeface="微软雅黑" panose="020B0503020204020204" pitchFamily="34" charset="-122"/>
                <a:sym typeface="+mn-ea"/>
              </a:rPr>
              <a:t>；</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p>
            <a:pPr marL="215900" indent="-457200" fontAlgn="auto" latinLnBrk="0">
              <a:lnSpc>
                <a:spcPct val="150000"/>
              </a:lnSpc>
              <a:spcBef>
                <a:spcPts val="600"/>
              </a:spcBef>
            </a:pPr>
            <a:r>
              <a:rPr lang="en-US" altLang="zh-CN" sz="1400" dirty="0">
                <a:solidFill>
                  <a:schemeClr val="tx1"/>
                </a:solidFill>
                <a:latin typeface="微软雅黑" panose="020B0503020204020204" pitchFamily="34" charset="-122"/>
                <a:ea typeface="微软雅黑" panose="020B0503020204020204" pitchFamily="34" charset="-122"/>
                <a:sym typeface="+mn-ea"/>
              </a:rPr>
              <a:t>2. </a:t>
            </a:r>
            <a:r>
              <a:rPr lang="zh-CN" altLang="en-US" sz="1400" dirty="0">
                <a:solidFill>
                  <a:schemeClr val="tx1"/>
                </a:solidFill>
                <a:latin typeface="微软雅黑" panose="020B0503020204020204" pitchFamily="34" charset="-122"/>
                <a:ea typeface="微软雅黑" panose="020B0503020204020204" pitchFamily="34" charset="-122"/>
                <a:sym typeface="+mn-ea"/>
              </a:rPr>
              <a:t>两者</a:t>
            </a:r>
            <a:r>
              <a:rPr lang="zh-CN" altLang="en-US" sz="1400" dirty="0">
                <a:latin typeface="微软雅黑" panose="020B0503020204020204" pitchFamily="34" charset="-122"/>
                <a:ea typeface="微软雅黑" panose="020B0503020204020204" pitchFamily="34" charset="-122"/>
                <a:sym typeface="+mn-ea"/>
              </a:rPr>
              <a:t>均属于</a:t>
            </a:r>
            <a:r>
              <a:rPr lang="zh-CN" altLang="en-US" sz="1400" dirty="0">
                <a:solidFill>
                  <a:srgbClr val="00739F"/>
                </a:solidFill>
                <a:latin typeface="微软雅黑" panose="020B0503020204020204" pitchFamily="34" charset="-122"/>
                <a:ea typeface="微软雅黑" panose="020B0503020204020204" pitchFamily="34" charset="-122"/>
                <a:sym typeface="+mn-ea"/>
              </a:rPr>
              <a:t>儿童适用剂型；</a:t>
            </a:r>
            <a:endParaRPr lang="en-US" altLang="zh-CN" sz="1400" dirty="0">
              <a:solidFill>
                <a:srgbClr val="00739F"/>
              </a:solidFill>
              <a:latin typeface="微软雅黑" panose="020B0503020204020204" pitchFamily="34" charset="-122"/>
              <a:ea typeface="微软雅黑" panose="020B0503020204020204" pitchFamily="34" charset="-122"/>
              <a:sym typeface="+mn-ea"/>
            </a:endParaRPr>
          </a:p>
          <a:p>
            <a:pPr marL="215900" indent="-457200" fontAlgn="auto" latinLnBrk="0">
              <a:lnSpc>
                <a:spcPct val="150000"/>
              </a:lnSpc>
              <a:spcBef>
                <a:spcPts val="600"/>
              </a:spcBef>
            </a:pPr>
            <a:endParaRPr lang="en-US" altLang="zh-CN" sz="1400" dirty="0">
              <a:solidFill>
                <a:srgbClr val="00739F"/>
              </a:solidFill>
              <a:latin typeface="微软雅黑" panose="020B0503020204020204" pitchFamily="34" charset="-122"/>
              <a:ea typeface="微软雅黑" panose="020B0503020204020204" pitchFamily="34" charset="-122"/>
              <a:sym typeface="+mn-ea"/>
            </a:endParaRPr>
          </a:p>
          <a:p>
            <a:pPr marL="215900" indent="-457200">
              <a:lnSpc>
                <a:spcPct val="150000"/>
              </a:lnSpc>
              <a:spcBef>
                <a:spcPts val="600"/>
              </a:spcBef>
            </a:pPr>
            <a:r>
              <a:rPr lang="zh-CN" altLang="en-US" sz="1400" b="1" dirty="0">
                <a:cs typeface="+mn-lt"/>
                <a:sym typeface="+mn-ea"/>
              </a:rPr>
              <a:t>与参照药品相比的优势和不足：</a:t>
            </a:r>
            <a:endParaRPr lang="zh-CN" altLang="en-US" sz="1400" dirty="0">
              <a:solidFill>
                <a:srgbClr val="00739F"/>
              </a:solidFill>
              <a:latin typeface="微软雅黑" panose="020B0503020204020204" pitchFamily="34" charset="-122"/>
              <a:ea typeface="微软雅黑" panose="020B0503020204020204" pitchFamily="34" charset="-122"/>
              <a:sym typeface="+mn-ea"/>
            </a:endParaRPr>
          </a:p>
          <a:p>
            <a:pPr>
              <a:lnSpc>
                <a:spcPts val="2220"/>
              </a:lnSpc>
            </a:pPr>
            <a:r>
              <a:rPr lang="en-US" altLang="zh-CN" sz="1400" dirty="0">
                <a:solidFill>
                  <a:schemeClr val="tx1"/>
                </a:solidFill>
                <a:latin typeface="微软雅黑" panose="020B0503020204020204" pitchFamily="34" charset="-122"/>
                <a:ea typeface="微软雅黑" panose="020B0503020204020204" pitchFamily="34" charset="-122"/>
                <a:sym typeface="+mn-ea"/>
              </a:rPr>
              <a:t>1.</a:t>
            </a:r>
            <a:r>
              <a:rPr lang="en-US" altLang="zh-CN" sz="1400" dirty="0">
                <a:latin typeface="微软雅黑" panose="020B0503020204020204" pitchFamily="34" charset="-122"/>
                <a:ea typeface="微软雅黑" panose="020B0503020204020204" pitchFamily="34" charset="-122"/>
                <a:sym typeface="+mn-ea"/>
              </a:rPr>
              <a:t> </a:t>
            </a:r>
            <a:r>
              <a:rPr lang="zh-CN" altLang="en-US" sz="1400" dirty="0">
                <a:cs typeface="+mn-lt"/>
                <a:sym typeface="+mn-ea"/>
              </a:rPr>
              <a:t>本品（头孢地尼干混悬剂）是</a:t>
            </a:r>
            <a:r>
              <a:rPr lang="zh-CN" altLang="en-US" sz="1400" b="1" dirty="0">
                <a:solidFill>
                  <a:srgbClr val="FF0000"/>
                </a:solidFill>
                <a:cs typeface="+mn-lt"/>
                <a:sym typeface="+mn-ea"/>
              </a:rPr>
              <a:t>儿童专用药</a:t>
            </a:r>
            <a:r>
              <a:rPr lang="zh-CN" altLang="en-US" sz="1400" dirty="0">
                <a:cs typeface="+mn-lt"/>
                <a:sym typeface="+mn-ea"/>
              </a:rPr>
              <a:t>，</a:t>
            </a:r>
            <a:r>
              <a:rPr lang="en-US" altLang="zh-CN" sz="1400" dirty="0">
                <a:cs typeface="+mn-lt"/>
                <a:sym typeface="+mn-ea"/>
              </a:rPr>
              <a:t>125mg/5ml</a:t>
            </a:r>
            <a:r>
              <a:rPr lang="zh-CN" altLang="en-US" sz="1400" dirty="0">
                <a:cs typeface="+mn-lt"/>
                <a:sym typeface="+mn-ea"/>
              </a:rPr>
              <a:t>规格和</a:t>
            </a:r>
            <a:r>
              <a:rPr lang="en-US" altLang="zh-CN" sz="1400" dirty="0">
                <a:cs typeface="+mn-lt"/>
                <a:sym typeface="+mn-ea"/>
              </a:rPr>
              <a:t>250mg/5ml</a:t>
            </a:r>
            <a:r>
              <a:rPr lang="zh-CN" altLang="en-US" sz="1400" dirty="0">
                <a:cs typeface="+mn-lt"/>
                <a:sym typeface="+mn-ea"/>
              </a:rPr>
              <a:t>规格及橙子口味专为儿童设计，</a:t>
            </a:r>
            <a:r>
              <a:rPr lang="en-US" altLang="zh-CN" sz="1400" dirty="0">
                <a:cs typeface="+mn-lt"/>
                <a:sym typeface="+mn-ea"/>
              </a:rPr>
              <a:t>6</a:t>
            </a:r>
            <a:r>
              <a:rPr lang="zh-CN" altLang="en-US" sz="1400" dirty="0">
                <a:cs typeface="+mn-lt"/>
                <a:sym typeface="+mn-ea"/>
              </a:rPr>
              <a:t>月龄儿童即可使用；参照药品（</a:t>
            </a:r>
            <a:r>
              <a:rPr lang="zh-CN" altLang="en-US" sz="1400" dirty="0"/>
              <a:t>头孢呋辛酯干混悬剂</a:t>
            </a:r>
            <a:r>
              <a:rPr lang="zh-CN" altLang="en-US" sz="1400" dirty="0">
                <a:cs typeface="+mn-lt"/>
                <a:sym typeface="+mn-ea"/>
              </a:rPr>
              <a:t>）规格为</a:t>
            </a:r>
            <a:r>
              <a:rPr lang="en-US" altLang="zh-CN" sz="1400" dirty="0"/>
              <a:t>0.125g </a:t>
            </a:r>
            <a:r>
              <a:rPr lang="zh-CN" altLang="en-US" sz="1400" dirty="0"/>
              <a:t>，</a:t>
            </a:r>
            <a:r>
              <a:rPr lang="zh-CN" altLang="en-US" sz="1400" dirty="0">
                <a:cs typeface="+mn-lt"/>
                <a:sym typeface="+mn-ea"/>
              </a:rPr>
              <a:t>适应症包括</a:t>
            </a:r>
            <a:r>
              <a:rPr lang="zh-CN" altLang="en-US" sz="1400" b="1" dirty="0">
                <a:solidFill>
                  <a:srgbClr val="FF0000"/>
                </a:solidFill>
                <a:cs typeface="+mn-lt"/>
                <a:sym typeface="+mn-ea"/>
              </a:rPr>
              <a:t>成人和儿童，未明确儿童具体用法用量</a:t>
            </a:r>
            <a:r>
              <a:rPr lang="zh-CN" altLang="en-US" sz="1400" dirty="0">
                <a:cs typeface="+mn-lt"/>
                <a:sym typeface="+mn-ea"/>
              </a:rPr>
              <a:t>；</a:t>
            </a:r>
            <a:endParaRPr lang="en-US" altLang="zh-CN" sz="1400" dirty="0">
              <a:cs typeface="+mn-lt"/>
              <a:sym typeface="+mn-ea"/>
            </a:endParaRPr>
          </a:p>
          <a:p>
            <a:pPr>
              <a:lnSpc>
                <a:spcPts val="2220"/>
              </a:lnSpc>
            </a:pPr>
            <a:r>
              <a:rPr lang="en-US" altLang="zh-CN" sz="1400" dirty="0">
                <a:cs typeface="+mn-lt"/>
                <a:sym typeface="+mn-ea"/>
              </a:rPr>
              <a:t>2.</a:t>
            </a:r>
            <a:r>
              <a:rPr lang="zh-CN" altLang="en-US" sz="1400" dirty="0">
                <a:cs typeface="+mn-lt"/>
                <a:sym typeface="+mn-ea"/>
              </a:rPr>
              <a:t> </a:t>
            </a:r>
            <a:r>
              <a:rPr lang="zh-CN" altLang="en-US" sz="1400" dirty="0"/>
              <a:t>头孢呋辛酯为</a:t>
            </a:r>
            <a:r>
              <a:rPr lang="zh-CN" altLang="en-US" sz="1400" b="1" dirty="0">
                <a:solidFill>
                  <a:srgbClr val="FF0000"/>
                </a:solidFill>
              </a:rPr>
              <a:t>二代头孢</a:t>
            </a:r>
            <a:r>
              <a:rPr lang="zh-CN" altLang="en-US" sz="1400" dirty="0"/>
              <a:t>，</a:t>
            </a:r>
            <a:r>
              <a:rPr lang="zh-CN" altLang="en-US" sz="1400" dirty="0">
                <a:cs typeface="+mn-lt"/>
                <a:sym typeface="+mn-ea"/>
              </a:rPr>
              <a:t>头孢地尼为</a:t>
            </a:r>
            <a:r>
              <a:rPr lang="zh-CN" altLang="en-US" sz="1400" b="1" dirty="0">
                <a:solidFill>
                  <a:srgbClr val="FF0000"/>
                </a:solidFill>
                <a:cs typeface="+mn-lt"/>
                <a:sym typeface="+mn-ea"/>
              </a:rPr>
              <a:t>三代头孢</a:t>
            </a:r>
            <a:r>
              <a:rPr lang="zh-CN" altLang="en-US" sz="1400" dirty="0">
                <a:cs typeface="+mn-lt"/>
                <a:sym typeface="+mn-ea"/>
              </a:rPr>
              <a:t>，三代头孢对</a:t>
            </a:r>
            <a:r>
              <a:rPr lang="en-US" altLang="zh-CN" sz="1400" dirty="0">
                <a:cs typeface="+mn-lt"/>
                <a:sym typeface="+mn-ea"/>
              </a:rPr>
              <a:t>β-</a:t>
            </a:r>
            <a:r>
              <a:rPr lang="zh-CN" altLang="en-US" sz="1400" dirty="0">
                <a:cs typeface="+mn-lt"/>
                <a:sym typeface="+mn-ea"/>
              </a:rPr>
              <a:t>内酰胺酶更稳定，更不易耐药。</a:t>
            </a:r>
            <a:endParaRPr lang="zh-CN" altLang="en-US" sz="1400" dirty="0">
              <a:cs typeface="+mn-lt"/>
            </a:endParaRPr>
          </a:p>
          <a:p>
            <a:pPr marL="215900" indent="-457200" fontAlgn="auto">
              <a:lnSpc>
                <a:spcPct val="150000"/>
              </a:lnSpc>
            </a:pPr>
            <a:endParaRPr lang="zh-CN" altLang="en-US" sz="14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442951" y="6389449"/>
            <a:ext cx="645610" cy="128509"/>
            <a:chOff x="442951" y="6389449"/>
            <a:chExt cx="645610" cy="128509"/>
          </a:xfrm>
        </p:grpSpPr>
        <p:sp>
          <p:nvSpPr>
            <p:cNvPr id="6" name="椭圆 5"/>
            <p:cNvSpPr/>
            <p:nvPr/>
          </p:nvSpPr>
          <p:spPr>
            <a:xfrm>
              <a:off x="442951" y="6391918"/>
              <a:ext cx="126040" cy="126040"/>
            </a:xfrm>
            <a:prstGeom prst="ellipse">
              <a:avLst/>
            </a:prstGeom>
            <a:solidFill>
              <a:srgbClr val="506F2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7" name="椭圆 6"/>
            <p:cNvSpPr/>
            <p:nvPr/>
          </p:nvSpPr>
          <p:spPr>
            <a:xfrm>
              <a:off x="702736" y="6389449"/>
              <a:ext cx="126040" cy="126040"/>
            </a:xfrm>
            <a:prstGeom prst="ellipse">
              <a:avLst/>
            </a:prstGeom>
            <a:solidFill>
              <a:srgbClr val="88BE3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8" name="椭圆 7"/>
            <p:cNvSpPr/>
            <p:nvPr/>
          </p:nvSpPr>
          <p:spPr>
            <a:xfrm>
              <a:off x="962521" y="6389449"/>
              <a:ext cx="126040" cy="126040"/>
            </a:xfrm>
            <a:prstGeom prst="ellipse">
              <a:avLst/>
            </a:prstGeom>
            <a:solidFill>
              <a:srgbClr val="C5E0B4"/>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grpSp>
      <p:sp>
        <p:nvSpPr>
          <p:cNvPr id="150" name="矩形: 圆角 149"/>
          <p:cNvSpPr/>
          <p:nvPr/>
        </p:nvSpPr>
        <p:spPr>
          <a:xfrm>
            <a:off x="-85727" y="396154"/>
            <a:ext cx="576263" cy="196775"/>
          </a:xfrm>
          <a:prstGeom prst="roundRect">
            <a:avLst>
              <a:gd name="adj" fmla="val 50000"/>
            </a:avLst>
          </a:prstGeom>
          <a:gradFill flip="none" rotWithShape="1">
            <a:gsLst>
              <a:gs pos="100000">
                <a:srgbClr val="506F21"/>
              </a:gs>
              <a:gs pos="0">
                <a:srgbClr val="88BE38"/>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10" name="内容占位符 1"/>
          <p:cNvSpPr>
            <a:spLocks noGrp="1"/>
          </p:cNvSpPr>
          <p:nvPr>
            <p:custDataLst>
              <p:tags r:id="rId1"/>
            </p:custDataLst>
          </p:nvPr>
        </p:nvSpPr>
        <p:spPr>
          <a:xfrm>
            <a:off x="568960" y="1219835"/>
            <a:ext cx="5069840" cy="5158105"/>
          </a:xfrm>
          <a:prstGeom prst="rect">
            <a:avLst/>
          </a:prstGeom>
          <a:ln w="19050">
            <a:solidFill>
              <a:srgbClr val="00739F"/>
            </a:solidFill>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50000"/>
              </a:lnSpc>
              <a:buClr>
                <a:srgbClr val="E50150"/>
              </a:buClr>
              <a:buFont typeface="Wingdings" panose="05000000000000000000" charset="0"/>
              <a:buChar char="u"/>
            </a:pPr>
            <a:endParaRPr lang="zh-CN" altLang="en-US" sz="1600">
              <a:solidFill>
                <a:schemeClr val="tx1"/>
              </a:solidFill>
              <a:latin typeface="微软雅黑" panose="020B0503020204020204" pitchFamily="34" charset="-122"/>
              <a:cs typeface="微软雅黑" panose="020B0503020204020204" pitchFamily="34" charset="-122"/>
              <a:sym typeface="+mn-ea"/>
            </a:endParaRPr>
          </a:p>
        </p:txBody>
      </p:sp>
      <p:sp>
        <p:nvSpPr>
          <p:cNvPr id="11" name="内容占位符 1"/>
          <p:cNvSpPr>
            <a:spLocks noGrp="1"/>
          </p:cNvSpPr>
          <p:nvPr>
            <p:custDataLst>
              <p:tags r:id="rId2"/>
            </p:custDataLst>
          </p:nvPr>
        </p:nvSpPr>
        <p:spPr>
          <a:xfrm>
            <a:off x="6095365" y="1206500"/>
            <a:ext cx="5393055" cy="5171440"/>
          </a:xfrm>
          <a:prstGeom prst="rect">
            <a:avLst/>
          </a:prstGeom>
          <a:ln w="19050">
            <a:solidFill>
              <a:srgbClr val="00739F"/>
            </a:solidFill>
          </a:ln>
        </p:spPr>
        <p:txBody>
          <a:bodyPr vert="horz" lIns="90000" tIns="46800" rIns="90000" bIns="46800" rtlCol="0"/>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50000"/>
              </a:lnSpc>
              <a:buClr>
                <a:srgbClr val="E50150"/>
              </a:buClr>
              <a:buFont typeface="Wingdings" panose="05000000000000000000" charset="0"/>
              <a:buChar char="u"/>
            </a:pPr>
            <a:endParaRPr sz="1400" b="1" spc="0" noProof="0">
              <a:ln>
                <a:noFill/>
              </a:ln>
              <a:solidFill>
                <a:srgbClr val="00739F"/>
              </a:solidFill>
              <a:effectLst/>
              <a:uLnTx/>
              <a:latin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568992" y="812800"/>
            <a:ext cx="5069810" cy="399725"/>
          </a:xfrm>
          <a:prstGeom prst="rect">
            <a:avLst/>
          </a:prstGeom>
          <a:solidFill>
            <a:schemeClr val="accent3"/>
          </a:solidFill>
        </p:spPr>
        <p:txBody>
          <a:bodyPr wrap="square" rtlCol="0" anchor="t">
            <a:spAutoFit/>
          </a:bodyPr>
          <a:lstStyle/>
          <a:p>
            <a:pPr marL="0" indent="0" algn="ctr" fontAlgn="auto">
              <a:lnSpc>
                <a:spcPct val="140000"/>
              </a:lnSpc>
              <a:spcBef>
                <a:spcPts val="0"/>
              </a:spcBef>
              <a:spcAft>
                <a:spcPts val="0"/>
              </a:spcAft>
              <a:buNone/>
            </a:pPr>
            <a:r>
              <a:rPr lang="zh-CN" altLang="en-US" sz="1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疾病基本情况</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6095365" y="807085"/>
            <a:ext cx="5393264" cy="399725"/>
          </a:xfrm>
          <a:prstGeom prst="rect">
            <a:avLst/>
          </a:prstGeom>
          <a:solidFill>
            <a:schemeClr val="accent3"/>
          </a:solidFill>
        </p:spPr>
        <p:txBody>
          <a:bodyPr wrap="square" rtlCol="0" anchor="t">
            <a:spAutoFit/>
          </a:bodyPr>
          <a:lstStyle/>
          <a:p>
            <a:pPr marL="0" indent="0" algn="ctr" fontAlgn="auto">
              <a:lnSpc>
                <a:spcPct val="140000"/>
              </a:lnSpc>
              <a:spcBef>
                <a:spcPts val="0"/>
              </a:spcBef>
              <a:spcAft>
                <a:spcPts val="0"/>
              </a:spcAft>
              <a:buNone/>
            </a:pPr>
            <a:r>
              <a:rPr lang="zh-CN" altLang="en-US" sz="1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临床未被满足需求</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568990" y="1467024"/>
            <a:ext cx="4829469" cy="4578176"/>
          </a:xfrm>
          <a:prstGeom prst="rect">
            <a:avLst/>
          </a:prstGeom>
          <a:noFill/>
        </p:spPr>
        <p:txBody>
          <a:bodyPr wrap="square">
            <a:spAutoFit/>
          </a:bodyPr>
          <a:lstStyle/>
          <a:p>
            <a:pPr marL="285750" indent="-285750" algn="l">
              <a:lnSpc>
                <a:spcPct val="150000"/>
              </a:lnSpc>
              <a:buClr>
                <a:srgbClr val="E50150"/>
              </a:buClr>
              <a:buFont typeface="Wingdings" panose="05000000000000000000" charset="0"/>
              <a:buChar char="u"/>
            </a:pPr>
            <a:r>
              <a:rPr lang="zh-CN" altLang="en-US" sz="1600" b="1" dirty="0">
                <a:solidFill>
                  <a:schemeClr val="tx1"/>
                </a:solidFill>
                <a:latin typeface="微软雅黑" panose="020B0503020204020204" pitchFamily="34" charset="-122"/>
                <a:cs typeface="微软雅黑" panose="020B0503020204020204" pitchFamily="34" charset="-122"/>
                <a:sym typeface="+mn-ea"/>
              </a:rPr>
              <a:t>疾病基本情况</a:t>
            </a:r>
            <a:endParaRPr lang="zh-CN" altLang="en-US" sz="1600" b="1" dirty="0">
              <a:solidFill>
                <a:schemeClr val="tx1"/>
              </a:solidFill>
              <a:latin typeface="微软雅黑" panose="020B0503020204020204" pitchFamily="34" charset="-122"/>
              <a:cs typeface="微软雅黑" panose="020B0503020204020204" pitchFamily="34" charset="-122"/>
            </a:endParaRPr>
          </a:p>
          <a:p>
            <a:pPr marL="285750" indent="-285750">
              <a:lnSpc>
                <a:spcPct val="150000"/>
              </a:lnSpc>
              <a:spcBef>
                <a:spcPts val="600"/>
              </a:spcBef>
              <a:spcAft>
                <a:spcPts val="600"/>
              </a:spcAft>
            </a:pPr>
            <a:r>
              <a:rPr lang="zh-CN" altLang="en-US" sz="1400" dirty="0"/>
              <a:t>            儿童感染性疾病是威胁儿童健康的主要疾病，呈现</a:t>
            </a:r>
            <a:r>
              <a:rPr lang="zh-CN" altLang="en-US" sz="1600" b="1" dirty="0">
                <a:solidFill>
                  <a:srgbClr val="FF0000"/>
                </a:solidFill>
              </a:rPr>
              <a:t>高发病率、低龄集中、门诊占比高</a:t>
            </a:r>
            <a:r>
              <a:rPr lang="zh-CN" altLang="en-US" sz="1400" dirty="0"/>
              <a:t>的流行病学特点。感染病例占儿科门诊总量的 </a:t>
            </a:r>
            <a:r>
              <a:rPr lang="en-US" altLang="zh-CN" sz="1400" dirty="0"/>
              <a:t>65%–80%</a:t>
            </a:r>
            <a:r>
              <a:rPr lang="zh-CN" altLang="en-US" sz="1400" dirty="0"/>
              <a:t>，为儿童住院首位病因，其中 </a:t>
            </a:r>
            <a:r>
              <a:rPr lang="en-US" altLang="zh-CN" sz="1400" dirty="0"/>
              <a:t>0–5 </a:t>
            </a:r>
            <a:r>
              <a:rPr lang="zh-CN" altLang="en-US" sz="1400" dirty="0"/>
              <a:t>岁儿童为发病高峰，占感染总数 </a:t>
            </a:r>
            <a:r>
              <a:rPr lang="en-US" altLang="zh-CN" sz="1400" dirty="0"/>
              <a:t>70% </a:t>
            </a:r>
            <a:r>
              <a:rPr lang="zh-CN" altLang="en-US" sz="1400" dirty="0"/>
              <a:t>以上。中国急性细菌性中耳炎发病率约</a:t>
            </a:r>
            <a:r>
              <a:rPr lang="en-US" altLang="zh-CN" sz="1400" dirty="0"/>
              <a:t>4179.9/10</a:t>
            </a:r>
            <a:r>
              <a:rPr lang="zh-CN" altLang="en-US" sz="1400" dirty="0"/>
              <a:t>万，患病人数约</a:t>
            </a:r>
            <a:r>
              <a:rPr lang="en-US" altLang="zh-CN" sz="1400" dirty="0"/>
              <a:t>1670</a:t>
            </a:r>
            <a:r>
              <a:rPr lang="zh-CN" altLang="en-US" sz="1400" dirty="0"/>
              <a:t>万例，约</a:t>
            </a:r>
            <a:r>
              <a:rPr lang="en-US" altLang="zh-CN" sz="1400" dirty="0"/>
              <a:t>80%</a:t>
            </a:r>
            <a:r>
              <a:rPr lang="zh-CN" altLang="en-US" sz="1400" dirty="0"/>
              <a:t>学龄前儿童曾罹患；咽炎</a:t>
            </a:r>
            <a:r>
              <a:rPr lang="en-US" altLang="zh-CN" sz="1400" dirty="0"/>
              <a:t>/</a:t>
            </a:r>
            <a:r>
              <a:rPr lang="zh-CN" altLang="en-US" sz="1400" dirty="0"/>
              <a:t>扁桃体炎儿童年发病率</a:t>
            </a:r>
            <a:r>
              <a:rPr lang="en-US" altLang="zh-CN" sz="1400" dirty="0"/>
              <a:t>15%-30%</a:t>
            </a:r>
            <a:r>
              <a:rPr lang="zh-CN" altLang="en-US" sz="1400" dirty="0"/>
              <a:t>，冬春季患病率</a:t>
            </a:r>
            <a:r>
              <a:rPr lang="en-US" altLang="zh-CN" sz="1400" dirty="0"/>
              <a:t>10%-20%</a:t>
            </a:r>
            <a:r>
              <a:rPr lang="zh-CN" altLang="en-US" sz="1400" dirty="0"/>
              <a:t>；皮肤软组织感染发病率约</a:t>
            </a:r>
            <a:r>
              <a:rPr lang="en-US" altLang="zh-CN" sz="1400" dirty="0"/>
              <a:t>79/10</a:t>
            </a:r>
            <a:r>
              <a:rPr lang="zh-CN" altLang="en-US" sz="1400" dirty="0"/>
              <a:t>万人年，疾病负担突出。</a:t>
            </a:r>
            <a:endParaRPr lang="en-US" altLang="zh-CN" sz="1400" dirty="0"/>
          </a:p>
          <a:p>
            <a:pPr marL="285750" indent="-285750">
              <a:lnSpc>
                <a:spcPct val="150000"/>
              </a:lnSpc>
              <a:spcBef>
                <a:spcPts val="600"/>
              </a:spcBef>
              <a:spcAft>
                <a:spcPts val="600"/>
              </a:spcAft>
            </a:pPr>
            <a:r>
              <a:rPr lang="en-US" altLang="zh-CN" sz="1400" dirty="0"/>
              <a:t>            </a:t>
            </a:r>
            <a:r>
              <a:rPr lang="zh-CN" altLang="en-US" sz="1400" dirty="0"/>
              <a:t>抗菌药物是儿童常用药物之一，儿童器官功能尚在发育中，抗菌药物的合理使用及如何遏制细菌耐药对儿童生长发育具有重大影响。</a:t>
            </a:r>
            <a:endParaRPr lang="en-US" altLang="zh-CN" sz="1400" dirty="0"/>
          </a:p>
        </p:txBody>
      </p:sp>
      <p:sp>
        <p:nvSpPr>
          <p:cNvPr id="13" name="文本框 12"/>
          <p:cNvSpPr txBox="1"/>
          <p:nvPr/>
        </p:nvSpPr>
        <p:spPr>
          <a:xfrm>
            <a:off x="6095365" y="1606535"/>
            <a:ext cx="5393263" cy="4028026"/>
          </a:xfrm>
          <a:prstGeom prst="rect">
            <a:avLst/>
          </a:prstGeom>
          <a:noFill/>
        </p:spPr>
        <p:txBody>
          <a:bodyPr wrap="square">
            <a:spAutoFit/>
          </a:bodyPr>
          <a:lstStyle/>
          <a:p>
            <a:pPr indent="0">
              <a:lnSpc>
                <a:spcPct val="200000"/>
              </a:lnSpc>
              <a:buClr>
                <a:srgbClr val="ED7D31"/>
              </a:buClr>
              <a:buFont typeface="Arial" panose="020B0604020202020204" pitchFamily="34" charset="0"/>
              <a:buNone/>
            </a:pPr>
            <a:r>
              <a:rPr lang="zh-CN" altLang="en-US" sz="1600" b="1" dirty="0">
                <a:latin typeface="微软雅黑" panose="020B0503020204020204" pitchFamily="34" charset="-122"/>
              </a:rPr>
              <a:t>1、口服儿童专用抗菌药物少</a:t>
            </a:r>
            <a:endParaRPr lang="zh-CN" altLang="en-US" sz="1600" b="1" dirty="0">
              <a:latin typeface="微软雅黑" panose="020B0503020204020204" pitchFamily="34" charset="-122"/>
            </a:endParaRPr>
          </a:p>
          <a:p>
            <a:pPr indent="0">
              <a:lnSpc>
                <a:spcPct val="200000"/>
              </a:lnSpc>
              <a:buClr>
                <a:srgbClr val="ED7D31"/>
              </a:buClr>
              <a:buFont typeface="Arial" panose="020B0604020202020204" pitchFamily="34" charset="0"/>
              <a:buNone/>
            </a:pPr>
            <a:r>
              <a:rPr lang="en-US" altLang="zh-CN" sz="1400" dirty="0"/>
              <a:t>       </a:t>
            </a:r>
            <a:r>
              <a:rPr lang="zh-CN" altLang="en-US" sz="1400" dirty="0"/>
              <a:t>《中国儿童合理使用抗菌药物行动计划</a:t>
            </a:r>
            <a:r>
              <a:rPr lang="en-US" altLang="zh-CN" sz="1400" dirty="0"/>
              <a:t>2023-2025</a:t>
            </a:r>
            <a:r>
              <a:rPr lang="zh-CN" altLang="en-US" sz="1400" dirty="0"/>
              <a:t>》中指出，可供儿童使用的</a:t>
            </a:r>
            <a:r>
              <a:rPr lang="zh-CN" altLang="en-US" sz="1400" b="1" dirty="0">
                <a:solidFill>
                  <a:srgbClr val="FF0000"/>
                </a:solidFill>
              </a:rPr>
              <a:t>安全、有效的抗菌药物品种较少</a:t>
            </a:r>
            <a:r>
              <a:rPr lang="zh-CN" altLang="en-US" sz="1400" dirty="0"/>
              <a:t>。我国儿童存在抗菌药物使用高的现象，细菌耐药率严重，需要补充适宜儿童的安全、有效的口服抗菌药物。</a:t>
            </a:r>
            <a:endParaRPr lang="en-US" altLang="zh-CN" sz="1400" dirty="0"/>
          </a:p>
          <a:p>
            <a:pPr>
              <a:lnSpc>
                <a:spcPct val="200000"/>
              </a:lnSpc>
              <a:buClr>
                <a:srgbClr val="ED7D31"/>
              </a:buClr>
            </a:pPr>
            <a:r>
              <a:rPr lang="en-US" altLang="zh-CN" sz="1600" b="1" dirty="0">
                <a:latin typeface="微软雅黑" panose="020B0503020204020204" pitchFamily="34" charset="-122"/>
              </a:rPr>
              <a:t>2</a:t>
            </a:r>
            <a:r>
              <a:rPr lang="zh-CN" altLang="en-US" sz="1600" b="1" dirty="0">
                <a:latin typeface="微软雅黑" panose="020B0503020204020204" pitchFamily="34" charset="-122"/>
              </a:rPr>
              <a:t>、儿童可及性差</a:t>
            </a:r>
            <a:endParaRPr lang="en-US" altLang="zh-CN" sz="1600" b="1" dirty="0">
              <a:latin typeface="微软雅黑" panose="020B0503020204020204" pitchFamily="34" charset="-122"/>
            </a:endParaRPr>
          </a:p>
          <a:p>
            <a:pPr>
              <a:lnSpc>
                <a:spcPct val="200000"/>
              </a:lnSpc>
              <a:buClr>
                <a:srgbClr val="ED7D31"/>
              </a:buClr>
            </a:pPr>
            <a:r>
              <a:rPr lang="zh-CN" altLang="en-US" sz="1400" dirty="0"/>
              <a:t>目前市售的头孢类干混剂大多数为单剂量，且同时包含儿童和成人的适应症，儿童用量多为范围，未明确儿童具体用法用量，儿童可及性差。</a:t>
            </a:r>
            <a:endParaRPr lang="en-US" altLang="zh-CN" sz="1400" dirty="0"/>
          </a:p>
        </p:txBody>
      </p:sp>
      <p:sp>
        <p:nvSpPr>
          <p:cNvPr id="2" name="文本框 1"/>
          <p:cNvSpPr txBox="1"/>
          <p:nvPr>
            <p:custDataLst>
              <p:tags r:id="rId3"/>
            </p:custDataLst>
          </p:nvPr>
        </p:nvSpPr>
        <p:spPr>
          <a:xfrm>
            <a:off x="685800" y="234102"/>
            <a:ext cx="8793871" cy="478956"/>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kumimoji="1" sz="2000" b="1">
                <a:solidFill>
                  <a:schemeClr val="tx1"/>
                </a:solidFill>
                <a:latin typeface="+mn-lt"/>
                <a:ea typeface="+mn-ea"/>
                <a:cs typeface="幼圆" panose="02010509060101010101" pitchFamily="49" charset="-122"/>
              </a:defRPr>
            </a:lvl1pPr>
            <a:lvl2pPr marL="742950" indent="-285750" algn="l" rtl="0" eaLnBrk="0" fontAlgn="base" hangingPunct="0">
              <a:spcBef>
                <a:spcPct val="20000"/>
              </a:spcBef>
              <a:spcAft>
                <a:spcPct val="0"/>
              </a:spcAft>
              <a:buChar char="–"/>
              <a:defRPr kumimoji="1" sz="28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1143000" indent="-228600" algn="l" rtl="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5pPr>
          </a:lstStyle>
          <a:p>
            <a:pPr marL="0" indent="0">
              <a:spcBef>
                <a:spcPct val="0"/>
              </a:spcBef>
              <a:buNone/>
              <a:defRPr/>
            </a:pP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（一）基本信息（</a:t>
            </a:r>
            <a:r>
              <a:rPr lang="en-US" altLang="zh-CN" sz="2800" dirty="0">
                <a:solidFill>
                  <a:srgbClr val="506F21"/>
                </a:solidFill>
                <a:latin typeface="Arial" panose="020B0604020202020204" pitchFamily="34" charset="0"/>
                <a:ea typeface="微软雅黑" panose="020B0503020204020204" pitchFamily="34" charset="-122"/>
                <a:cs typeface="Arial" panose="020B0604020202020204" pitchFamily="34" charset="0"/>
              </a:rPr>
              <a:t>3/3</a:t>
            </a: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a:t>
            </a:r>
            <a:endParaRPr kumimoji="1" lang="zh-CN" altLang="zh-CN" sz="2800" b="1" i="0" u="none" strike="noStrike" kern="120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442951" y="6389449"/>
            <a:ext cx="645610" cy="128509"/>
            <a:chOff x="442951" y="6389449"/>
            <a:chExt cx="645610" cy="128509"/>
          </a:xfrm>
        </p:grpSpPr>
        <p:sp>
          <p:nvSpPr>
            <p:cNvPr id="6" name="椭圆 5"/>
            <p:cNvSpPr/>
            <p:nvPr/>
          </p:nvSpPr>
          <p:spPr>
            <a:xfrm>
              <a:off x="442951" y="6391918"/>
              <a:ext cx="126040" cy="126040"/>
            </a:xfrm>
            <a:prstGeom prst="ellipse">
              <a:avLst/>
            </a:prstGeom>
            <a:solidFill>
              <a:srgbClr val="506F2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7" name="椭圆 6"/>
            <p:cNvSpPr/>
            <p:nvPr/>
          </p:nvSpPr>
          <p:spPr>
            <a:xfrm>
              <a:off x="702736" y="6389449"/>
              <a:ext cx="126040" cy="126040"/>
            </a:xfrm>
            <a:prstGeom prst="ellipse">
              <a:avLst/>
            </a:prstGeom>
            <a:solidFill>
              <a:srgbClr val="88BE3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8" name="椭圆 7"/>
            <p:cNvSpPr/>
            <p:nvPr/>
          </p:nvSpPr>
          <p:spPr>
            <a:xfrm>
              <a:off x="962521" y="6389449"/>
              <a:ext cx="126040" cy="126040"/>
            </a:xfrm>
            <a:prstGeom prst="ellipse">
              <a:avLst/>
            </a:prstGeom>
            <a:solidFill>
              <a:srgbClr val="C5E0B4"/>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grpSp>
      <p:sp>
        <p:nvSpPr>
          <p:cNvPr id="150" name="矩形: 圆角 149"/>
          <p:cNvSpPr/>
          <p:nvPr/>
        </p:nvSpPr>
        <p:spPr>
          <a:xfrm>
            <a:off x="-85727" y="396154"/>
            <a:ext cx="576263" cy="196775"/>
          </a:xfrm>
          <a:prstGeom prst="roundRect">
            <a:avLst>
              <a:gd name="adj" fmla="val 50000"/>
            </a:avLst>
          </a:prstGeom>
          <a:gradFill flip="none" rotWithShape="1">
            <a:gsLst>
              <a:gs pos="100000">
                <a:srgbClr val="506F21"/>
              </a:gs>
              <a:gs pos="0">
                <a:srgbClr val="88BE38"/>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3" name="文本框 1"/>
          <p:cNvSpPr txBox="1"/>
          <p:nvPr>
            <p:custDataLst>
              <p:tags r:id="rId1"/>
            </p:custDataLst>
          </p:nvPr>
        </p:nvSpPr>
        <p:spPr>
          <a:xfrm>
            <a:off x="685800" y="234102"/>
            <a:ext cx="8793871" cy="478956"/>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kumimoji="1" sz="2000" b="1">
                <a:solidFill>
                  <a:schemeClr val="tx1"/>
                </a:solidFill>
                <a:latin typeface="+mn-lt"/>
                <a:ea typeface="+mn-ea"/>
                <a:cs typeface="幼圆" panose="02010509060101010101" pitchFamily="49" charset="-122"/>
              </a:defRPr>
            </a:lvl1pPr>
            <a:lvl2pPr marL="742950" indent="-285750" algn="l" rtl="0" eaLnBrk="0" fontAlgn="base" hangingPunct="0">
              <a:spcBef>
                <a:spcPct val="20000"/>
              </a:spcBef>
              <a:spcAft>
                <a:spcPct val="0"/>
              </a:spcAft>
              <a:buChar char="–"/>
              <a:defRPr kumimoji="1" sz="28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1143000" indent="-228600" algn="l" rtl="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5pPr>
          </a:lstStyle>
          <a:p>
            <a:pPr marL="0" indent="0">
              <a:spcBef>
                <a:spcPct val="0"/>
              </a:spcBef>
              <a:buNone/>
              <a:defRPr/>
            </a:pP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（二）安全性</a:t>
            </a:r>
            <a:endParaRPr kumimoji="1" lang="zh-CN" altLang="zh-CN" sz="2800" b="1" i="0" u="none" strike="noStrike" kern="120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 name="文本占位符 1"/>
          <p:cNvSpPr txBox="1"/>
          <p:nvPr/>
        </p:nvSpPr>
        <p:spPr>
          <a:xfrm>
            <a:off x="371475" y="990600"/>
            <a:ext cx="10986771" cy="527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95" indent="-285750">
              <a:lnSpc>
                <a:spcPct val="150000"/>
              </a:lnSpc>
              <a:spcBef>
                <a:spcPts val="0"/>
              </a:spcBef>
            </a:pPr>
            <a:r>
              <a:rPr lang="zh-CN" altLang="en-US" sz="1600" b="1" dirty="0">
                <a:cs typeface="+mn-lt"/>
              </a:rPr>
              <a:t>“头孢地尼干混悬剂”专门研究针对儿童患者用药安全性，推荐剂量下其临床结果展现出良好的安全性。</a:t>
            </a:r>
            <a:endParaRPr lang="en-US" altLang="zh-CN" sz="1600" b="1" dirty="0">
              <a:solidFill>
                <a:schemeClr val="accent2"/>
              </a:solidFill>
              <a:cs typeface="+mn-lt"/>
            </a:endParaRPr>
          </a:p>
          <a:p>
            <a:pPr marL="252095" indent="-285750">
              <a:lnSpc>
                <a:spcPct val="150000"/>
              </a:lnSpc>
              <a:spcBef>
                <a:spcPts val="0"/>
              </a:spcBef>
            </a:pPr>
            <a:endParaRPr lang="zh-CN" altLang="en-US" sz="1600" b="1" dirty="0">
              <a:solidFill>
                <a:schemeClr val="accent2"/>
              </a:solidFill>
              <a:cs typeface="+mn-lt"/>
            </a:endParaRPr>
          </a:p>
          <a:p>
            <a:pPr>
              <a:lnSpc>
                <a:spcPct val="150000"/>
              </a:lnSpc>
            </a:pPr>
            <a:r>
              <a:rPr lang="zh-CN" altLang="en-US" sz="1600" dirty="0"/>
              <a:t>在境外临床试验中，</a:t>
            </a:r>
            <a:r>
              <a:rPr lang="en-US" altLang="zh-CN" sz="1600" dirty="0"/>
              <a:t>2289</a:t>
            </a:r>
            <a:r>
              <a:rPr lang="zh-CN" altLang="en-US" sz="1600" dirty="0"/>
              <a:t>例儿童患者接受了</a:t>
            </a:r>
            <a:r>
              <a:rPr lang="zh-CN" altLang="en-US" sz="1600" dirty="0">
                <a:solidFill>
                  <a:srgbClr val="FF0000"/>
                </a:solidFill>
              </a:rPr>
              <a:t>推荐剂量的头孢地尼干混悬剂</a:t>
            </a:r>
            <a:r>
              <a:rPr lang="zh-CN" altLang="en-US" sz="1600" dirty="0"/>
              <a:t>（</a:t>
            </a:r>
            <a:r>
              <a:rPr lang="en-US" altLang="zh-CN" sz="1600" dirty="0"/>
              <a:t>14mg/kg/</a:t>
            </a:r>
            <a:r>
              <a:rPr lang="zh-CN" altLang="en-US" sz="1600" dirty="0"/>
              <a:t>天）治疗。大多数不良事件为轻度且自限性，无死亡或永久性残疾归因于头孢地尼。</a:t>
            </a:r>
            <a:r>
              <a:rPr lang="en-US" altLang="zh-CN" sz="1600" dirty="0"/>
              <a:t>2289</a:t>
            </a:r>
            <a:r>
              <a:rPr lang="zh-CN" altLang="en-US" sz="1600" dirty="0"/>
              <a:t>例患者中有</a:t>
            </a:r>
            <a:r>
              <a:rPr lang="en-US" altLang="zh-CN" sz="1600" dirty="0"/>
              <a:t>40</a:t>
            </a:r>
            <a:r>
              <a:rPr lang="zh-CN" altLang="en-US" sz="1600" dirty="0"/>
              <a:t>例（</a:t>
            </a:r>
            <a:r>
              <a:rPr lang="en-US" altLang="zh-CN" sz="1600" dirty="0"/>
              <a:t>2%</a:t>
            </a:r>
            <a:r>
              <a:rPr lang="zh-CN" altLang="en-US" sz="1600" dirty="0"/>
              <a:t>）因不良事件停药，停药原因以胃肠道紊乱（主要为腹泻）为主；</a:t>
            </a:r>
            <a:r>
              <a:rPr lang="en-US" altLang="zh-CN" sz="1600" dirty="0"/>
              <a:t>5</a:t>
            </a:r>
            <a:r>
              <a:rPr lang="zh-CN" altLang="en-US" sz="1600" dirty="0"/>
              <a:t>例（</a:t>
            </a:r>
            <a:r>
              <a:rPr lang="en-US" altLang="zh-CN" sz="1600" dirty="0"/>
              <a:t>0.2%</a:t>
            </a:r>
            <a:r>
              <a:rPr lang="zh-CN" altLang="en-US" sz="1600" dirty="0"/>
              <a:t>）因皮疹停药。</a:t>
            </a:r>
            <a:endParaRPr lang="en-US" altLang="zh-CN" sz="1600" dirty="0"/>
          </a:p>
          <a:p>
            <a:pPr>
              <a:lnSpc>
                <a:spcPct val="150000"/>
              </a:lnSpc>
            </a:pPr>
            <a:endParaRPr lang="zh-CN" altLang="en-US" sz="1600" dirty="0"/>
          </a:p>
          <a:p>
            <a:pPr>
              <a:lnSpc>
                <a:spcPct val="150000"/>
              </a:lnSpc>
            </a:pPr>
            <a:r>
              <a:rPr lang="zh-CN" altLang="en-US" sz="1600" dirty="0"/>
              <a:t>与药物相关的不良事件（</a:t>
            </a:r>
            <a:r>
              <a:rPr lang="en-US" altLang="zh-CN" sz="1600" dirty="0"/>
              <a:t>1783</a:t>
            </a:r>
            <a:r>
              <a:rPr lang="zh-CN" altLang="en-US" sz="1600" dirty="0"/>
              <a:t>例</a:t>
            </a:r>
            <a:r>
              <a:rPr lang="zh-CN" altLang="en-US" sz="1600" dirty="0">
                <a:solidFill>
                  <a:srgbClr val="FF0000"/>
                </a:solidFill>
              </a:rPr>
              <a:t>多剂量试验</a:t>
            </a:r>
            <a:r>
              <a:rPr lang="zh-CN" altLang="en-US" sz="1600" dirty="0"/>
              <a:t>）：发生率≥</a:t>
            </a:r>
            <a:r>
              <a:rPr lang="en-US" altLang="zh-CN" sz="1600" dirty="0"/>
              <a:t>1%</a:t>
            </a:r>
            <a:r>
              <a:rPr lang="zh-CN" altLang="en-US" sz="1600" dirty="0"/>
              <a:t>的包括腹泻（</a:t>
            </a:r>
            <a:r>
              <a:rPr lang="en-US" altLang="zh-CN" sz="1600" dirty="0"/>
              <a:t>8%</a:t>
            </a:r>
            <a:r>
              <a:rPr lang="zh-CN" altLang="en-US" sz="1600" dirty="0"/>
              <a:t>）、皮疹（</a:t>
            </a:r>
            <a:r>
              <a:rPr lang="en-US" altLang="zh-CN" sz="1600" dirty="0"/>
              <a:t>3%</a:t>
            </a:r>
            <a:r>
              <a:rPr lang="zh-CN" altLang="en-US" sz="1600" dirty="0"/>
              <a:t>）、呕吐（</a:t>
            </a:r>
            <a:r>
              <a:rPr lang="en-US" altLang="zh-CN" sz="1600" dirty="0"/>
              <a:t>1%</a:t>
            </a:r>
            <a:r>
              <a:rPr lang="zh-CN" altLang="en-US" sz="1600" dirty="0"/>
              <a:t>）；发生率</a:t>
            </a:r>
            <a:r>
              <a:rPr lang="en-US" altLang="zh-CN" sz="1600" dirty="0"/>
              <a:t>&lt;1%</a:t>
            </a:r>
            <a:r>
              <a:rPr lang="zh-CN" altLang="en-US" sz="1600" dirty="0"/>
              <a:t>但</a:t>
            </a:r>
            <a:r>
              <a:rPr lang="en-US" altLang="zh-CN" sz="1600" dirty="0"/>
              <a:t>&gt;0.1%</a:t>
            </a:r>
            <a:r>
              <a:rPr lang="zh-CN" altLang="en-US" sz="1600" dirty="0"/>
              <a:t>的包括皮肤念珠菌病（</a:t>
            </a:r>
            <a:r>
              <a:rPr lang="en-US" altLang="zh-CN" sz="1600" dirty="0"/>
              <a:t>0.9%</a:t>
            </a:r>
            <a:r>
              <a:rPr lang="zh-CN" altLang="en-US" sz="1600" dirty="0"/>
              <a:t>）、腹痛（</a:t>
            </a:r>
            <a:r>
              <a:rPr lang="en-US" altLang="zh-CN" sz="1600" dirty="0"/>
              <a:t>0.8%</a:t>
            </a:r>
            <a:r>
              <a:rPr lang="zh-CN" altLang="en-US" sz="1600" dirty="0"/>
              <a:t>）、白细胞减少症（</a:t>
            </a:r>
            <a:r>
              <a:rPr lang="en-US" altLang="zh-CN" sz="1600" dirty="0"/>
              <a:t>0.3%</a:t>
            </a:r>
            <a:r>
              <a:rPr lang="zh-CN" altLang="en-US" sz="1600" dirty="0"/>
              <a:t>）、阴道念珠菌病（</a:t>
            </a:r>
            <a:r>
              <a:rPr lang="en-US" altLang="zh-CN" sz="1600" dirty="0"/>
              <a:t>0.3%</a:t>
            </a:r>
            <a:r>
              <a:rPr lang="zh-CN" altLang="en-US" sz="1600" dirty="0"/>
              <a:t>）、阴道炎（</a:t>
            </a:r>
            <a:r>
              <a:rPr lang="en-US" altLang="zh-CN" sz="1600" dirty="0"/>
              <a:t>0.3%</a:t>
            </a:r>
            <a:r>
              <a:rPr lang="zh-CN" altLang="en-US" sz="1600" dirty="0"/>
              <a:t>）、大便异常（</a:t>
            </a:r>
            <a:r>
              <a:rPr lang="en-US" altLang="zh-CN" sz="1600" dirty="0"/>
              <a:t>0.2%</a:t>
            </a:r>
            <a:r>
              <a:rPr lang="zh-CN" altLang="en-US" sz="1600" dirty="0"/>
              <a:t>）、消化不良（</a:t>
            </a:r>
            <a:r>
              <a:rPr lang="en-US" altLang="zh-CN" sz="1600" dirty="0"/>
              <a:t>0.2%</a:t>
            </a:r>
            <a:r>
              <a:rPr lang="zh-CN" altLang="en-US" sz="1600" dirty="0"/>
              <a:t>）、运动过度（</a:t>
            </a:r>
            <a:r>
              <a:rPr lang="en-US" altLang="zh-CN" sz="1600" dirty="0"/>
              <a:t>0.2%</a:t>
            </a:r>
            <a:r>
              <a:rPr lang="zh-CN" altLang="en-US" sz="1600" dirty="0"/>
              <a:t>）、</a:t>
            </a:r>
            <a:r>
              <a:rPr lang="en-US" altLang="zh-CN" sz="1600" dirty="0"/>
              <a:t>AST</a:t>
            </a:r>
            <a:r>
              <a:rPr lang="zh-CN" altLang="en-US" sz="1600" dirty="0"/>
              <a:t>升高（</a:t>
            </a:r>
            <a:r>
              <a:rPr lang="en-US" altLang="zh-CN" sz="1600" dirty="0"/>
              <a:t>0.2%</a:t>
            </a:r>
            <a:r>
              <a:rPr lang="zh-CN" altLang="en-US" sz="1600" dirty="0"/>
              <a:t>）、斑丘疹（</a:t>
            </a:r>
            <a:r>
              <a:rPr lang="en-US" altLang="zh-CN" sz="1600" dirty="0"/>
              <a:t>0.2%</a:t>
            </a:r>
            <a:r>
              <a:rPr lang="zh-CN" altLang="en-US" sz="1600" dirty="0"/>
              <a:t>）、恶心（</a:t>
            </a:r>
            <a:r>
              <a:rPr lang="en-US" altLang="zh-CN" sz="1600" dirty="0"/>
              <a:t>0.2%</a:t>
            </a:r>
            <a:r>
              <a:rPr lang="zh-CN" altLang="en-US" sz="1600" dirty="0"/>
              <a:t>）。</a:t>
            </a:r>
            <a:endParaRPr lang="zh-CN" alt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442951" y="6389449"/>
            <a:ext cx="645610" cy="128509"/>
            <a:chOff x="442951" y="6389449"/>
            <a:chExt cx="645610" cy="128509"/>
          </a:xfrm>
        </p:grpSpPr>
        <p:sp>
          <p:nvSpPr>
            <p:cNvPr id="6" name="椭圆 5"/>
            <p:cNvSpPr/>
            <p:nvPr/>
          </p:nvSpPr>
          <p:spPr>
            <a:xfrm>
              <a:off x="442951" y="6391918"/>
              <a:ext cx="126040" cy="126040"/>
            </a:xfrm>
            <a:prstGeom prst="ellipse">
              <a:avLst/>
            </a:prstGeom>
            <a:solidFill>
              <a:srgbClr val="506F2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7" name="椭圆 6"/>
            <p:cNvSpPr/>
            <p:nvPr/>
          </p:nvSpPr>
          <p:spPr>
            <a:xfrm>
              <a:off x="702736" y="6389449"/>
              <a:ext cx="126040" cy="126040"/>
            </a:xfrm>
            <a:prstGeom prst="ellipse">
              <a:avLst/>
            </a:prstGeom>
            <a:solidFill>
              <a:srgbClr val="88BE3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8" name="椭圆 7"/>
            <p:cNvSpPr/>
            <p:nvPr/>
          </p:nvSpPr>
          <p:spPr>
            <a:xfrm>
              <a:off x="962521" y="6389449"/>
              <a:ext cx="126040" cy="126040"/>
            </a:xfrm>
            <a:prstGeom prst="ellipse">
              <a:avLst/>
            </a:prstGeom>
            <a:solidFill>
              <a:srgbClr val="C5E0B4"/>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grpSp>
      <p:sp>
        <p:nvSpPr>
          <p:cNvPr id="150" name="矩形: 圆角 149"/>
          <p:cNvSpPr/>
          <p:nvPr/>
        </p:nvSpPr>
        <p:spPr>
          <a:xfrm>
            <a:off x="-85727" y="396154"/>
            <a:ext cx="576263" cy="196775"/>
          </a:xfrm>
          <a:prstGeom prst="roundRect">
            <a:avLst>
              <a:gd name="adj" fmla="val 50000"/>
            </a:avLst>
          </a:prstGeom>
          <a:gradFill flip="none" rotWithShape="1">
            <a:gsLst>
              <a:gs pos="100000">
                <a:srgbClr val="506F21"/>
              </a:gs>
              <a:gs pos="0">
                <a:srgbClr val="88BE38"/>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pic>
        <p:nvPicPr>
          <p:cNvPr id="121" name="Picture 2" descr="F:\05 企业资料或模板共享\公司LOGO\APELOA普洛\Apeloa Logo 透明底.png"/>
          <p:cNvPicPr>
            <a:picLocks noChangeAspect="1" noChangeArrowheads="1"/>
          </p:cNvPicPr>
          <p:nvPr/>
        </p:nvPicPr>
        <p:blipFill>
          <a:blip r:embed="rId1" cstate="print"/>
          <a:srcRect l="3747" t="10324" r="3320" b="17523"/>
          <a:stretch>
            <a:fillRect/>
          </a:stretch>
        </p:blipFill>
        <p:spPr bwMode="auto">
          <a:xfrm>
            <a:off x="9887465" y="244800"/>
            <a:ext cx="2050134" cy="446400"/>
          </a:xfrm>
          <a:prstGeom prst="rect">
            <a:avLst/>
          </a:prstGeom>
          <a:noFill/>
        </p:spPr>
      </p:pic>
      <p:graphicFrame>
        <p:nvGraphicFramePr>
          <p:cNvPr id="2" name="表格 1"/>
          <p:cNvGraphicFramePr>
            <a:graphicFrameLocks noGrp="1"/>
          </p:cNvGraphicFramePr>
          <p:nvPr>
            <p:custDataLst>
              <p:tags r:id="rId2"/>
            </p:custDataLst>
          </p:nvPr>
        </p:nvGraphicFramePr>
        <p:xfrm>
          <a:off x="7596529" y="2235927"/>
          <a:ext cx="4192350" cy="3696037"/>
        </p:xfrm>
        <a:graphic>
          <a:graphicData uri="http://schemas.openxmlformats.org/drawingml/2006/table">
            <a:tbl>
              <a:tblPr>
                <a:tableStyleId>{5940675A-B579-460E-94D1-54222C63F5DA}</a:tableStyleId>
              </a:tblPr>
              <a:tblGrid>
                <a:gridCol w="783261"/>
                <a:gridCol w="829479"/>
                <a:gridCol w="859870"/>
                <a:gridCol w="859870"/>
                <a:gridCol w="859870"/>
              </a:tblGrid>
              <a:tr h="969460">
                <a:tc gridSpan="5">
                  <a:txBody>
                    <a:bodyPr/>
                    <a:lstStyle/>
                    <a:p>
                      <a:pPr marL="0" marR="0" indent="0" algn="ctr">
                        <a:lnSpc>
                          <a:spcPct val="114000"/>
                        </a:lnSpc>
                        <a:spcBef>
                          <a:spcPts val="0"/>
                        </a:spcBef>
                        <a:spcAft>
                          <a:spcPts val="0"/>
                        </a:spcAft>
                      </a:pPr>
                      <a:r>
                        <a:rPr lang="zh-CN" altLang="en-US" sz="1600" b="1" kern="0" dirty="0">
                          <a:effectLst/>
                          <a:latin typeface="微软雅黑" panose="020B0503020204020204" pitchFamily="34" charset="-122"/>
                          <a:ea typeface="微软雅黑" panose="020B0503020204020204" pitchFamily="34" charset="-122"/>
                        </a:rPr>
                        <a:t>头孢地尼干混悬儿童患者不同给药方式临床治愈率</a:t>
                      </a:r>
                      <a:endParaRPr lang="zh-CN" altLang="en-US" sz="1600" b="1" kern="0" dirty="0">
                        <a:effectLst/>
                        <a:latin typeface="微软雅黑" panose="020B0503020204020204" pitchFamily="34" charset="-122"/>
                        <a:ea typeface="微软雅黑" panose="020B0503020204020204" pitchFamily="34" charset="-122"/>
                      </a:endParaRPr>
                    </a:p>
                  </a:txBody>
                  <a:tcPr marL="36000" marR="36000" marT="36000" marB="36000" anchor="ctr"/>
                </a:tc>
                <a:tc hMerge="1">
                  <a:tcPr marL="36000" marR="36000" marT="36000" marB="36000" anchor="ctr"/>
                </a:tc>
                <a:tc hMerge="1">
                  <a:tcPr/>
                </a:tc>
                <a:tc hMerge="1">
                  <a:tcPr marL="36000" marR="36000" marT="36000" marB="36000" anchor="ctr"/>
                </a:tc>
                <a:tc hMerge="1">
                  <a:tcPr marL="36000" marR="36000" marT="36000" marB="36000" anchor="ctr"/>
                </a:tc>
              </a:tr>
              <a:tr h="1205818">
                <a:tc>
                  <a:txBody>
                    <a:bodyPr/>
                    <a:lstStyle/>
                    <a:p>
                      <a:pPr marL="0" marR="0" indent="0" algn="ctr">
                        <a:lnSpc>
                          <a:spcPct val="114000"/>
                        </a:lnSpc>
                        <a:spcBef>
                          <a:spcPts val="0"/>
                        </a:spcBef>
                        <a:spcAft>
                          <a:spcPts val="0"/>
                        </a:spcAft>
                      </a:pPr>
                      <a:r>
                        <a:rPr lang="zh-CN" altLang="en-US" sz="1200" b="1" kern="0" dirty="0">
                          <a:effectLst/>
                          <a:latin typeface="微软雅黑" panose="020B0503020204020204" pitchFamily="34" charset="-122"/>
                          <a:ea typeface="微软雅黑" panose="020B0503020204020204" pitchFamily="34" charset="-122"/>
                        </a:rPr>
                        <a:t>感染类型</a:t>
                      </a:r>
                      <a:endParaRPr lang="zh-CN" altLang="en-US" sz="1200" b="1"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indent="0" algn="ctr">
                        <a:lnSpc>
                          <a:spcPct val="114000"/>
                        </a:lnSpc>
                        <a:spcBef>
                          <a:spcPts val="0"/>
                        </a:spcBef>
                        <a:spcAft>
                          <a:spcPts val="0"/>
                        </a:spcAft>
                      </a:pPr>
                      <a:r>
                        <a:rPr lang="zh-CN" altLang="en-US" sz="1200" b="1" kern="0" dirty="0">
                          <a:solidFill>
                            <a:schemeClr val="tx1"/>
                          </a:solidFill>
                          <a:effectLst/>
                          <a:latin typeface="微软雅黑" panose="020B0503020204020204" pitchFamily="34" charset="-122"/>
                          <a:ea typeface="微软雅黑" panose="020B0503020204020204" pitchFamily="34" charset="-122"/>
                          <a:cs typeface="+mn-cs"/>
                        </a:rPr>
                        <a:t>疗效指标 </a:t>
                      </a:r>
                      <a:r>
                        <a:rPr lang="en-US" altLang="zh-CN" sz="1200" b="1" kern="0" dirty="0">
                          <a:solidFill>
                            <a:schemeClr val="tx1"/>
                          </a:solidFill>
                          <a:effectLst/>
                          <a:latin typeface="微软雅黑" panose="020B0503020204020204" pitchFamily="34" charset="-122"/>
                          <a:ea typeface="微软雅黑" panose="020B0503020204020204" pitchFamily="34" charset="-122"/>
                          <a:cs typeface="+mn-cs"/>
                        </a:rPr>
                        <a:t>/ </a:t>
                      </a:r>
                      <a:r>
                        <a:rPr lang="zh-CN" altLang="en-US" sz="1200" b="1" kern="0" dirty="0">
                          <a:solidFill>
                            <a:schemeClr val="tx1"/>
                          </a:solidFill>
                          <a:effectLst/>
                          <a:latin typeface="微软雅黑" panose="020B0503020204020204" pitchFamily="34" charset="-122"/>
                          <a:ea typeface="微软雅黑" panose="020B0503020204020204" pitchFamily="34" charset="-122"/>
                          <a:cs typeface="+mn-cs"/>
                        </a:rPr>
                        <a:t>有效性参数</a:t>
                      </a:r>
                      <a:endParaRPr lang="zh-CN" altLang="en-US" sz="1200" b="1" kern="0" dirty="0">
                        <a:solidFill>
                          <a:schemeClr val="tx1"/>
                        </a:solidFill>
                        <a:effectLst/>
                        <a:latin typeface="微软雅黑" panose="020B0503020204020204" pitchFamily="34" charset="-122"/>
                        <a:ea typeface="微软雅黑" panose="020B0503020204020204" pitchFamily="34" charset="-122"/>
                        <a:cs typeface="+mn-cs"/>
                      </a:endParaRPr>
                    </a:p>
                  </a:txBody>
                  <a:tcPr marL="36000" marR="36000" marT="36000" marB="36000" anchor="ctr"/>
                </a:tc>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en-US" altLang="zh-CN" sz="1200" b="1" kern="0" dirty="0">
                          <a:solidFill>
                            <a:schemeClr val="tx1"/>
                          </a:solidFill>
                          <a:effectLst/>
                          <a:latin typeface="微软雅黑" panose="020B0503020204020204" pitchFamily="34" charset="-122"/>
                          <a:ea typeface="微软雅黑" panose="020B0503020204020204" pitchFamily="34" charset="-122"/>
                          <a:cs typeface="+mn-cs"/>
                        </a:rPr>
                        <a:t>5d BID</a:t>
                      </a:r>
                      <a:r>
                        <a:rPr lang="zh-CN" altLang="en-US" sz="1200" b="1" kern="0" dirty="0">
                          <a:solidFill>
                            <a:schemeClr val="tx1"/>
                          </a:solidFill>
                          <a:effectLst/>
                          <a:latin typeface="微软雅黑" panose="020B0503020204020204" pitchFamily="34" charset="-122"/>
                          <a:ea typeface="微软雅黑" panose="020B0503020204020204" pitchFamily="34" charset="-122"/>
                          <a:cs typeface="+mn-cs"/>
                        </a:rPr>
                        <a:t>给药（</a:t>
                      </a:r>
                      <a:r>
                        <a:rPr lang="en-US" altLang="zh-CN" sz="1200" b="1" kern="0" dirty="0">
                          <a:solidFill>
                            <a:schemeClr val="tx1"/>
                          </a:solidFill>
                          <a:effectLst/>
                          <a:latin typeface="微软雅黑" panose="020B0503020204020204" pitchFamily="34" charset="-122"/>
                          <a:ea typeface="微软雅黑" panose="020B0503020204020204" pitchFamily="34" charset="-122"/>
                          <a:cs typeface="+mn-cs"/>
                        </a:rPr>
                        <a:t>7mg/kg</a:t>
                      </a:r>
                      <a:r>
                        <a:rPr lang="zh-CN" altLang="en-US" sz="1200" b="1" kern="0" dirty="0">
                          <a:solidFill>
                            <a:schemeClr val="tx1"/>
                          </a:solidFill>
                          <a:effectLst/>
                          <a:latin typeface="微软雅黑" panose="020B0503020204020204" pitchFamily="34" charset="-122"/>
                          <a:ea typeface="微软雅黑" panose="020B0503020204020204" pitchFamily="34" charset="-122"/>
                          <a:cs typeface="+mn-cs"/>
                        </a:rPr>
                        <a:t>）</a:t>
                      </a:r>
                      <a:endParaRPr lang="zh-CN" altLang="en-US" sz="1200" b="1" kern="0" dirty="0">
                        <a:solidFill>
                          <a:schemeClr val="tx1"/>
                        </a:solidFill>
                        <a:effectLst/>
                        <a:latin typeface="微软雅黑" panose="020B0503020204020204" pitchFamily="34" charset="-122"/>
                        <a:ea typeface="微软雅黑" panose="020B0503020204020204" pitchFamily="34" charset="-122"/>
                        <a:cs typeface="+mn-cs"/>
                      </a:endParaRPr>
                    </a:p>
                  </a:txBody>
                  <a:tcPr marL="36000" marR="36000" marT="36000" marB="36000" anchor="ctr"/>
                </a:tc>
                <a:tc>
                  <a:txBody>
                    <a:bodyPr/>
                    <a:lstStyle/>
                    <a:p>
                      <a:pPr marL="0" marR="0" indent="0" algn="ctr">
                        <a:lnSpc>
                          <a:spcPct val="114000"/>
                        </a:lnSpc>
                        <a:spcBef>
                          <a:spcPts val="0"/>
                        </a:spcBef>
                        <a:spcAft>
                          <a:spcPts val="0"/>
                        </a:spcAft>
                      </a:pPr>
                      <a:r>
                        <a:rPr lang="en-US" altLang="zh-CN" sz="1200" b="1" kern="0" dirty="0">
                          <a:solidFill>
                            <a:schemeClr val="tx1"/>
                          </a:solidFill>
                          <a:effectLst/>
                          <a:latin typeface="微软雅黑" panose="020B0503020204020204" pitchFamily="34" charset="-122"/>
                          <a:ea typeface="微软雅黑" panose="020B0503020204020204" pitchFamily="34" charset="-122"/>
                          <a:cs typeface="+mn-cs"/>
                        </a:rPr>
                        <a:t>10d QD</a:t>
                      </a:r>
                      <a:r>
                        <a:rPr lang="zh-CN" altLang="en-US" sz="1200" b="1" kern="0" dirty="0">
                          <a:solidFill>
                            <a:schemeClr val="tx1"/>
                          </a:solidFill>
                          <a:effectLst/>
                          <a:latin typeface="微软雅黑" panose="020B0503020204020204" pitchFamily="34" charset="-122"/>
                          <a:ea typeface="微软雅黑" panose="020B0503020204020204" pitchFamily="34" charset="-122"/>
                          <a:cs typeface="+mn-cs"/>
                        </a:rPr>
                        <a:t>给药（</a:t>
                      </a:r>
                      <a:r>
                        <a:rPr lang="en-US" altLang="zh-CN" sz="1200" b="1" kern="0" dirty="0">
                          <a:solidFill>
                            <a:schemeClr val="tx1"/>
                          </a:solidFill>
                          <a:effectLst/>
                          <a:latin typeface="微软雅黑" panose="020B0503020204020204" pitchFamily="34" charset="-122"/>
                          <a:ea typeface="微软雅黑" panose="020B0503020204020204" pitchFamily="34" charset="-122"/>
                          <a:cs typeface="+mn-cs"/>
                        </a:rPr>
                        <a:t>14mg/kg</a:t>
                      </a:r>
                      <a:r>
                        <a:rPr lang="zh-CN" altLang="en-US" sz="1200" b="1" kern="0" dirty="0">
                          <a:solidFill>
                            <a:schemeClr val="tx1"/>
                          </a:solidFill>
                          <a:effectLst/>
                          <a:latin typeface="微软雅黑" panose="020B0503020204020204" pitchFamily="34" charset="-122"/>
                          <a:ea typeface="微软雅黑" panose="020B0503020204020204" pitchFamily="34" charset="-122"/>
                          <a:cs typeface="+mn-cs"/>
                        </a:rPr>
                        <a:t>）</a:t>
                      </a:r>
                      <a:endParaRPr lang="zh-CN" altLang="en-US" sz="1200" b="1" kern="0" dirty="0">
                        <a:solidFill>
                          <a:schemeClr val="tx1"/>
                        </a:solidFill>
                        <a:effectLst/>
                        <a:latin typeface="微软雅黑" panose="020B0503020204020204" pitchFamily="34" charset="-122"/>
                        <a:ea typeface="微软雅黑" panose="020B0503020204020204" pitchFamily="34" charset="-122"/>
                        <a:cs typeface="+mn-cs"/>
                      </a:endParaRPr>
                    </a:p>
                  </a:txBody>
                  <a:tcPr marL="36000" marR="36000" marT="36000" marB="36000" anchor="ctr"/>
                </a:tc>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en-US" altLang="zh-CN" sz="1200" b="1" kern="0" dirty="0">
                          <a:solidFill>
                            <a:schemeClr val="tx1"/>
                          </a:solidFill>
                          <a:effectLst/>
                          <a:latin typeface="微软雅黑" panose="020B0503020204020204" pitchFamily="34" charset="-122"/>
                          <a:ea typeface="微软雅黑" panose="020B0503020204020204" pitchFamily="34" charset="-122"/>
                          <a:cs typeface="+mn-cs"/>
                        </a:rPr>
                        <a:t>10d BID</a:t>
                      </a:r>
                      <a:r>
                        <a:rPr lang="zh-CN" altLang="en-US" sz="1200" b="1" kern="0" dirty="0">
                          <a:solidFill>
                            <a:schemeClr val="tx1"/>
                          </a:solidFill>
                          <a:effectLst/>
                          <a:latin typeface="微软雅黑" panose="020B0503020204020204" pitchFamily="34" charset="-122"/>
                          <a:ea typeface="微软雅黑" panose="020B0503020204020204" pitchFamily="34" charset="-122"/>
                          <a:cs typeface="+mn-cs"/>
                        </a:rPr>
                        <a:t>给药（</a:t>
                      </a:r>
                      <a:r>
                        <a:rPr lang="en-US" altLang="zh-CN" sz="1200" b="1" kern="0" dirty="0">
                          <a:solidFill>
                            <a:schemeClr val="tx1"/>
                          </a:solidFill>
                          <a:effectLst/>
                          <a:latin typeface="微软雅黑" panose="020B0503020204020204" pitchFamily="34" charset="-122"/>
                          <a:ea typeface="微软雅黑" panose="020B0503020204020204" pitchFamily="34" charset="-122"/>
                          <a:cs typeface="+mn-cs"/>
                        </a:rPr>
                        <a:t>7mg/kg</a:t>
                      </a:r>
                      <a:r>
                        <a:rPr lang="zh-CN" altLang="en-US" sz="1200" b="1" kern="0" dirty="0">
                          <a:solidFill>
                            <a:schemeClr val="tx1"/>
                          </a:solidFill>
                          <a:effectLst/>
                          <a:latin typeface="微软雅黑" panose="020B0503020204020204" pitchFamily="34" charset="-122"/>
                          <a:ea typeface="微软雅黑" panose="020B0503020204020204" pitchFamily="34" charset="-122"/>
                          <a:cs typeface="+mn-cs"/>
                        </a:rPr>
                        <a:t>）</a:t>
                      </a:r>
                      <a:endParaRPr lang="zh-CN" altLang="en-US" sz="1200" b="1" kern="0" dirty="0">
                        <a:solidFill>
                          <a:schemeClr val="tx1"/>
                        </a:solidFill>
                        <a:effectLst/>
                        <a:latin typeface="微软雅黑" panose="020B0503020204020204" pitchFamily="34" charset="-122"/>
                        <a:ea typeface="微软雅黑" panose="020B0503020204020204" pitchFamily="34" charset="-122"/>
                        <a:cs typeface="+mn-cs"/>
                      </a:endParaRPr>
                    </a:p>
                  </a:txBody>
                  <a:tcPr marL="36000" marR="36000" marT="36000" marB="36000" anchor="ctr"/>
                </a:tc>
              </a:tr>
              <a:tr h="846251">
                <a:tc rowSpan="2">
                  <a:txBody>
                    <a:bodyPr/>
                    <a:lstStyle/>
                    <a:p>
                      <a:pPr marL="0" marR="0" indent="0" algn="ctr">
                        <a:lnSpc>
                          <a:spcPct val="114000"/>
                        </a:lnSpc>
                        <a:spcBef>
                          <a:spcPts val="0"/>
                        </a:spcBef>
                        <a:spcAft>
                          <a:spcPts val="0"/>
                        </a:spcAft>
                      </a:pPr>
                      <a:r>
                        <a:rPr lang="zh-CN" altLang="en-US" sz="1200" kern="0" dirty="0">
                          <a:effectLst/>
                          <a:latin typeface="微软雅黑" panose="020B0503020204020204" pitchFamily="34" charset="-122"/>
                          <a:ea typeface="微软雅黑" panose="020B0503020204020204" pitchFamily="34" charset="-122"/>
                        </a:rPr>
                        <a:t>链球菌性咽炎</a:t>
                      </a:r>
                      <a:r>
                        <a:rPr lang="en-US" altLang="zh-CN" sz="1200" kern="0" dirty="0">
                          <a:effectLst/>
                          <a:latin typeface="微软雅黑" panose="020B0503020204020204" pitchFamily="34" charset="-122"/>
                          <a:ea typeface="微软雅黑" panose="020B0503020204020204" pitchFamily="34" charset="-122"/>
                        </a:rPr>
                        <a:t>/</a:t>
                      </a:r>
                      <a:r>
                        <a:rPr lang="zh-CN" altLang="en-US" sz="1200" kern="0" dirty="0">
                          <a:effectLst/>
                          <a:latin typeface="微软雅黑" panose="020B0503020204020204" pitchFamily="34" charset="-122"/>
                          <a:ea typeface="微软雅黑" panose="020B0503020204020204" pitchFamily="34" charset="-122"/>
                        </a:rPr>
                        <a:t>扁桃体炎</a:t>
                      </a:r>
                      <a:endParaRPr lang="en-US" sz="1200"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indent="0" algn="ctr">
                        <a:lnSpc>
                          <a:spcPct val="114000"/>
                        </a:lnSpc>
                        <a:spcBef>
                          <a:spcPts val="0"/>
                        </a:spcBef>
                        <a:spcAft>
                          <a:spcPts val="0"/>
                        </a:spcAft>
                      </a:pPr>
                      <a:r>
                        <a:rPr lang="zh-CN" altLang="en-US" sz="1200" dirty="0"/>
                        <a:t>化脓性链球菌的清除率</a:t>
                      </a:r>
                      <a:endParaRPr lang="en-US" altLang="en-US" sz="1200"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indent="0" algn="ctr">
                        <a:lnSpc>
                          <a:spcPct val="114000"/>
                        </a:lnSpc>
                        <a:spcBef>
                          <a:spcPts val="0"/>
                        </a:spcBef>
                        <a:spcAft>
                          <a:spcPts val="0"/>
                        </a:spcAft>
                      </a:pPr>
                      <a:r>
                        <a:rPr lang="en-US" sz="1200" kern="0" dirty="0">
                          <a:effectLst/>
                          <a:latin typeface="微软雅黑" panose="020B0503020204020204" pitchFamily="34" charset="-122"/>
                          <a:ea typeface="微软雅黑" panose="020B0503020204020204" pitchFamily="34" charset="-122"/>
                        </a:rPr>
                        <a:t>90%</a:t>
                      </a:r>
                      <a:endParaRPr lang="en-US" sz="1200"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indent="0" algn="ctr">
                        <a:lnSpc>
                          <a:spcPct val="114000"/>
                        </a:lnSpc>
                        <a:spcBef>
                          <a:spcPts val="0"/>
                        </a:spcBef>
                        <a:spcAft>
                          <a:spcPts val="0"/>
                        </a:spcAft>
                      </a:pPr>
                      <a:r>
                        <a:rPr lang="en-US" sz="1200" kern="0" dirty="0">
                          <a:effectLst/>
                          <a:latin typeface="微软雅黑" panose="020B0503020204020204" pitchFamily="34" charset="-122"/>
                          <a:ea typeface="微软雅黑" panose="020B0503020204020204" pitchFamily="34" charset="-122"/>
                        </a:rPr>
                        <a:t>94%</a:t>
                      </a:r>
                      <a:endParaRPr lang="en-US" sz="1200"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indent="0" algn="ctr">
                        <a:lnSpc>
                          <a:spcPct val="114000"/>
                        </a:lnSpc>
                        <a:spcBef>
                          <a:spcPts val="0"/>
                        </a:spcBef>
                        <a:spcAft>
                          <a:spcPts val="0"/>
                        </a:spcAft>
                      </a:pPr>
                      <a:r>
                        <a:rPr lang="en-US" sz="1200" kern="0" dirty="0">
                          <a:effectLst/>
                          <a:latin typeface="微软雅黑" panose="020B0503020204020204" pitchFamily="34" charset="-122"/>
                          <a:ea typeface="微软雅黑" panose="020B0503020204020204" pitchFamily="34" charset="-122"/>
                        </a:rPr>
                        <a:t>94%</a:t>
                      </a:r>
                      <a:endParaRPr lang="en-US" sz="1200" kern="0" dirty="0">
                        <a:effectLst/>
                        <a:latin typeface="微软雅黑" panose="020B0503020204020204" pitchFamily="34" charset="-122"/>
                        <a:ea typeface="微软雅黑" panose="020B0503020204020204" pitchFamily="34" charset="-122"/>
                      </a:endParaRPr>
                    </a:p>
                  </a:txBody>
                  <a:tcPr marL="36000" marR="36000" marT="36000" marB="36000" anchor="ctr"/>
                </a:tc>
              </a:tr>
              <a:tr h="674508">
                <a:tc vMerge="1">
                  <a:tcPr marL="36000" marR="36000" marT="36000" marB="36000" anchor="ctr"/>
                </a:tc>
                <a:tc>
                  <a:txBody>
                    <a:bodyPr/>
                    <a:lstStyle/>
                    <a:p>
                      <a:pPr marL="0" marR="0" indent="0" algn="ctr">
                        <a:lnSpc>
                          <a:spcPct val="114000"/>
                        </a:lnSpc>
                        <a:spcBef>
                          <a:spcPts val="0"/>
                        </a:spcBef>
                        <a:spcAft>
                          <a:spcPts val="0"/>
                        </a:spcAft>
                      </a:pPr>
                      <a:r>
                        <a:rPr lang="zh-CN" altLang="en-US" sz="1200" kern="0" dirty="0">
                          <a:effectLst/>
                          <a:latin typeface="微软雅黑" panose="020B0503020204020204" pitchFamily="34" charset="-122"/>
                          <a:ea typeface="微软雅黑" panose="020B0503020204020204" pitchFamily="34" charset="-122"/>
                        </a:rPr>
                        <a:t>临床治愈率</a:t>
                      </a:r>
                      <a:endParaRPr lang="en-US" altLang="en-US" sz="1200"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indent="0" algn="ctr">
                        <a:lnSpc>
                          <a:spcPct val="114000"/>
                        </a:lnSpc>
                        <a:spcBef>
                          <a:spcPts val="0"/>
                        </a:spcBef>
                        <a:spcAft>
                          <a:spcPts val="0"/>
                        </a:spcAft>
                      </a:pPr>
                      <a:r>
                        <a:rPr lang="en-US" sz="1200" kern="0" dirty="0">
                          <a:effectLst/>
                          <a:latin typeface="微软雅黑" panose="020B0503020204020204" pitchFamily="34" charset="-122"/>
                          <a:ea typeface="微软雅黑" panose="020B0503020204020204" pitchFamily="34" charset="-122"/>
                        </a:rPr>
                        <a:t>91%</a:t>
                      </a:r>
                      <a:endParaRPr lang="en-US" sz="1200"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indent="0" algn="ctr">
                        <a:lnSpc>
                          <a:spcPct val="114000"/>
                        </a:lnSpc>
                        <a:spcBef>
                          <a:spcPts val="0"/>
                        </a:spcBef>
                        <a:spcAft>
                          <a:spcPts val="0"/>
                        </a:spcAft>
                      </a:pPr>
                      <a:r>
                        <a:rPr lang="en-US" sz="1200" kern="0" dirty="0">
                          <a:effectLst/>
                          <a:latin typeface="微软雅黑" panose="020B0503020204020204" pitchFamily="34" charset="-122"/>
                          <a:ea typeface="微软雅黑" panose="020B0503020204020204" pitchFamily="34" charset="-122"/>
                        </a:rPr>
                        <a:t>97%</a:t>
                      </a:r>
                      <a:endParaRPr lang="en-US" sz="1200" kern="0" dirty="0">
                        <a:effectLst/>
                        <a:latin typeface="微软雅黑" panose="020B0503020204020204" pitchFamily="34" charset="-122"/>
                        <a:ea typeface="微软雅黑" panose="020B0503020204020204" pitchFamily="34" charset="-122"/>
                      </a:endParaRPr>
                    </a:p>
                  </a:txBody>
                  <a:tcPr marL="36000" marR="36000" marT="36000" marB="36000" anchor="ctr"/>
                </a:tc>
                <a:tc>
                  <a:txBody>
                    <a:bodyPr/>
                    <a:lstStyle/>
                    <a:p>
                      <a:pPr marL="0" marR="0" indent="0" algn="ctr">
                        <a:lnSpc>
                          <a:spcPct val="114000"/>
                        </a:lnSpc>
                        <a:spcBef>
                          <a:spcPts val="0"/>
                        </a:spcBef>
                        <a:spcAft>
                          <a:spcPts val="0"/>
                        </a:spcAft>
                      </a:pPr>
                      <a:r>
                        <a:rPr lang="en-US" sz="1200" kern="0" dirty="0">
                          <a:effectLst/>
                          <a:latin typeface="微软雅黑" panose="020B0503020204020204" pitchFamily="34" charset="-122"/>
                          <a:ea typeface="微软雅黑" panose="020B0503020204020204" pitchFamily="34" charset="-122"/>
                        </a:rPr>
                        <a:t>96%</a:t>
                      </a:r>
                      <a:endParaRPr lang="en-US" sz="1200" kern="0" dirty="0">
                        <a:effectLst/>
                        <a:latin typeface="微软雅黑" panose="020B0503020204020204" pitchFamily="34" charset="-122"/>
                        <a:ea typeface="微软雅黑" panose="020B0503020204020204" pitchFamily="34" charset="-122"/>
                      </a:endParaRPr>
                    </a:p>
                  </a:txBody>
                  <a:tcPr marL="36000" marR="36000" marT="36000" marB="36000" anchor="ctr"/>
                </a:tc>
              </a:tr>
            </a:tbl>
          </a:graphicData>
        </a:graphic>
      </p:graphicFrame>
      <p:sp>
        <p:nvSpPr>
          <p:cNvPr id="12" name="文本框 11"/>
          <p:cNvSpPr txBox="1"/>
          <p:nvPr/>
        </p:nvSpPr>
        <p:spPr>
          <a:xfrm>
            <a:off x="685800" y="761133"/>
            <a:ext cx="10777194" cy="1156855"/>
          </a:xfrm>
          <a:prstGeom prst="rect">
            <a:avLst/>
          </a:prstGeom>
          <a:noFill/>
        </p:spPr>
        <p:txBody>
          <a:bodyPr wrap="square">
            <a:spAutoFit/>
          </a:bodyPr>
          <a:lstStyle/>
          <a:p>
            <a:pPr marL="252095" indent="-285750">
              <a:lnSpc>
                <a:spcPct val="150000"/>
              </a:lnSpc>
              <a:spcBef>
                <a:spcPts val="0"/>
              </a:spcBef>
              <a:buFont typeface="Wingdings" panose="05000000000000000000" pitchFamily="2" charset="2"/>
              <a:buChar char="u"/>
            </a:pPr>
            <a:r>
              <a:rPr lang="zh-CN" altLang="en-US" sz="1600" dirty="0"/>
              <a:t>头孢地尼干混悬剂最大血浆浓度出现在给药后</a:t>
            </a:r>
            <a:r>
              <a:rPr lang="en-US" altLang="zh-CN" sz="1600" dirty="0"/>
              <a:t>2 - 4</a:t>
            </a:r>
            <a:r>
              <a:rPr lang="zh-CN" altLang="en-US" sz="1600" dirty="0"/>
              <a:t>小时，相对于其他口服常释剂型的生物利用度为</a:t>
            </a:r>
            <a:r>
              <a:rPr lang="en-US" altLang="zh-CN" sz="1600" dirty="0"/>
              <a:t>120%</a:t>
            </a:r>
            <a:r>
              <a:rPr lang="zh-CN" altLang="en-US" sz="1600" dirty="0"/>
              <a:t>。</a:t>
            </a:r>
            <a:endParaRPr lang="en-US" altLang="zh-CN" sz="1600" dirty="0"/>
          </a:p>
          <a:p>
            <a:pPr marL="252095" indent="-285750">
              <a:lnSpc>
                <a:spcPct val="150000"/>
              </a:lnSpc>
              <a:spcBef>
                <a:spcPts val="0"/>
              </a:spcBef>
              <a:buFont typeface="Wingdings" panose="05000000000000000000" pitchFamily="2" charset="2"/>
              <a:buChar char="u"/>
            </a:pPr>
            <a:r>
              <a:rPr lang="zh-CN" altLang="en-US" sz="1600" dirty="0"/>
              <a:t>头孢地尼干混悬剂</a:t>
            </a:r>
            <a:r>
              <a:rPr lang="en-US" altLang="zh-CN" sz="1600" dirty="0"/>
              <a:t>5d BID</a:t>
            </a:r>
            <a:r>
              <a:rPr lang="zh-CN" altLang="en-US" sz="1600" dirty="0"/>
              <a:t>给药、</a:t>
            </a:r>
            <a:r>
              <a:rPr lang="en-US" altLang="zh-CN" sz="1600" dirty="0"/>
              <a:t>10dQD</a:t>
            </a:r>
            <a:r>
              <a:rPr lang="zh-CN" altLang="en-US" sz="1600" dirty="0"/>
              <a:t>给药以及</a:t>
            </a:r>
            <a:r>
              <a:rPr lang="en-US" altLang="zh-CN" sz="1600" dirty="0"/>
              <a:t>10dBID</a:t>
            </a:r>
            <a:r>
              <a:rPr lang="zh-CN" altLang="en-US" sz="1600" dirty="0"/>
              <a:t>给药细菌清除率及临床治愈率均超过</a:t>
            </a:r>
            <a:r>
              <a:rPr lang="en-US" altLang="zh-CN" sz="1600" dirty="0"/>
              <a:t>90%</a:t>
            </a:r>
            <a:r>
              <a:rPr lang="zh-CN" altLang="en-US" sz="1600" dirty="0"/>
              <a:t>；</a:t>
            </a:r>
            <a:endParaRPr lang="en-US" altLang="zh-CN" sz="1600" dirty="0"/>
          </a:p>
          <a:p>
            <a:pPr marL="252095" indent="-285750">
              <a:lnSpc>
                <a:spcPct val="150000"/>
              </a:lnSpc>
              <a:buFont typeface="Wingdings" panose="05000000000000000000" pitchFamily="2" charset="2"/>
              <a:buChar char="u"/>
            </a:pPr>
            <a:r>
              <a:rPr lang="zh-CN" altLang="en-US" sz="1600" dirty="0"/>
              <a:t>和头孢呋辛酯相比，头孢地尼干混悬剂对各种常见菌种敏感性更高，耐药率更低。</a:t>
            </a:r>
            <a:endParaRPr lang="zh-CN" altLang="en-US" sz="1600" dirty="0"/>
          </a:p>
        </p:txBody>
      </p:sp>
      <p:sp>
        <p:nvSpPr>
          <p:cNvPr id="4" name="文本框 1"/>
          <p:cNvSpPr txBox="1"/>
          <p:nvPr>
            <p:custDataLst>
              <p:tags r:id="rId3"/>
            </p:custDataLst>
          </p:nvPr>
        </p:nvSpPr>
        <p:spPr>
          <a:xfrm>
            <a:off x="685800" y="234102"/>
            <a:ext cx="8793871" cy="478956"/>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kumimoji="1" sz="2000" b="1">
                <a:solidFill>
                  <a:schemeClr val="tx1"/>
                </a:solidFill>
                <a:latin typeface="+mn-lt"/>
                <a:ea typeface="+mn-ea"/>
                <a:cs typeface="幼圆" panose="02010509060101010101" pitchFamily="49" charset="-122"/>
              </a:defRPr>
            </a:lvl1pPr>
            <a:lvl2pPr marL="742950" indent="-285750" algn="l" rtl="0" eaLnBrk="0" fontAlgn="base" hangingPunct="0">
              <a:spcBef>
                <a:spcPct val="20000"/>
              </a:spcBef>
              <a:spcAft>
                <a:spcPct val="0"/>
              </a:spcAft>
              <a:buChar char="–"/>
              <a:defRPr kumimoji="1" sz="28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1143000" indent="-228600" algn="l" rtl="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5pPr>
          </a:lstStyle>
          <a:p>
            <a:pPr marL="0" indent="0">
              <a:spcBef>
                <a:spcPct val="0"/>
              </a:spcBef>
              <a:buNone/>
              <a:defRPr/>
            </a:pP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（三）有效性</a:t>
            </a:r>
            <a:endParaRPr kumimoji="1" lang="zh-CN" altLang="zh-CN" sz="2800" b="1" i="0" u="none" strike="noStrike" kern="120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9" name="表格 8"/>
          <p:cNvGraphicFramePr>
            <a:graphicFrameLocks noGrp="1"/>
          </p:cNvGraphicFramePr>
          <p:nvPr/>
        </p:nvGraphicFramePr>
        <p:xfrm>
          <a:off x="210283" y="2086191"/>
          <a:ext cx="6859111" cy="4029472"/>
        </p:xfrm>
        <a:graphic>
          <a:graphicData uri="http://schemas.openxmlformats.org/drawingml/2006/table">
            <a:tbl>
              <a:tblPr firstRow="1" bandRow="1">
                <a:tableStyleId>{F2DE63D5-997A-4646-A377-4702673A728D}</a:tableStyleId>
              </a:tblPr>
              <a:tblGrid>
                <a:gridCol w="1337469"/>
                <a:gridCol w="876273"/>
                <a:gridCol w="1769398"/>
                <a:gridCol w="1767117"/>
                <a:gridCol w="1108854"/>
              </a:tblGrid>
              <a:tr h="357636">
                <a:tc gridSpan="5">
                  <a:txBody>
                    <a:bodyPr/>
                    <a:lstStyle/>
                    <a:p>
                      <a:pPr algn="ctr"/>
                      <a:r>
                        <a:rPr lang="zh-CN" altLang="en-US" sz="1400" dirty="0">
                          <a:latin typeface="微软雅黑" panose="020B0503020204020204" pitchFamily="34" charset="-122"/>
                          <a:ea typeface="微软雅黑" panose="020B0503020204020204" pitchFamily="34" charset="-122"/>
                        </a:rPr>
                        <a:t>头孢地尼与</a:t>
                      </a:r>
                      <a:r>
                        <a:rPr lang="zh-CN" altLang="en-US" sz="1400" dirty="0"/>
                        <a:t>头孢呋辛酯干混悬剂</a:t>
                      </a:r>
                      <a:r>
                        <a:rPr lang="zh-CN" altLang="en-US" sz="1400" dirty="0">
                          <a:latin typeface="微软雅黑" panose="020B0503020204020204" pitchFamily="34" charset="-122"/>
                          <a:ea typeface="微软雅黑" panose="020B0503020204020204" pitchFamily="34" charset="-122"/>
                        </a:rPr>
                        <a:t>的药敏试验</a:t>
                      </a:r>
                      <a:endParaRPr lang="zh-CN" altLang="en-US" sz="1400" dirty="0">
                        <a:latin typeface="微软雅黑" panose="020B0503020204020204" pitchFamily="34" charset="-122"/>
                        <a:ea typeface="微软雅黑" panose="020B0503020204020204" pitchFamily="34" charset="-122"/>
                      </a:endParaRPr>
                    </a:p>
                  </a:txBody>
                  <a:tcPr anchor="ctr"/>
                </a:tc>
                <a:tc hMerge="1">
                  <a:tcPr anchor="ctr"/>
                </a:tc>
                <a:tc hMerge="1">
                  <a:tcPr anchor="ctr"/>
                </a:tc>
                <a:tc hMerge="1">
                  <a:tcPr anchor="ctr"/>
                </a:tc>
                <a:tc hMerge="1">
                  <a:tcPr anchor="ctr"/>
                </a:tc>
              </a:tr>
              <a:tr h="357636">
                <a:tc rowSpan="2">
                  <a:txBody>
                    <a:bodyPr/>
                    <a:lstStyle/>
                    <a:p>
                      <a:pPr algn="ctr"/>
                      <a:r>
                        <a:rPr lang="zh-CN" altLang="en-US" sz="1200" dirty="0">
                          <a:latin typeface="微软雅黑" panose="020B0503020204020204" pitchFamily="34" charset="-122"/>
                          <a:ea typeface="微软雅黑" panose="020B0503020204020204" pitchFamily="34" charset="-122"/>
                        </a:rPr>
                        <a:t>菌种</a:t>
                      </a:r>
                      <a:endParaRPr lang="zh-CN" altLang="en-US" sz="1200" dirty="0">
                        <a:latin typeface="微软雅黑" panose="020B0503020204020204" pitchFamily="34" charset="-122"/>
                        <a:ea typeface="微软雅黑" panose="020B0503020204020204" pitchFamily="34" charset="-122"/>
                      </a:endParaRPr>
                    </a:p>
                  </a:txBody>
                  <a:tcPr anchor="ctr">
                    <a:lnB w="12700" cap="flat" cmpd="sng" algn="ctr">
                      <a:solidFill>
                        <a:schemeClr val="accent6">
                          <a:lumMod val="50000"/>
                        </a:schemeClr>
                      </a:solidFill>
                      <a:prstDash val="solid"/>
                      <a:round/>
                      <a:headEnd type="none" w="med" len="med"/>
                      <a:tailEnd type="none" w="med" len="med"/>
                    </a:lnB>
                  </a:tcPr>
                </a:tc>
                <a:tc gridSpan="2">
                  <a:txBody>
                    <a:bodyPr/>
                    <a:lstStyle/>
                    <a:p>
                      <a:pPr algn="ctr"/>
                      <a:r>
                        <a:rPr lang="zh-CN" altLang="en-US" sz="1400" dirty="0">
                          <a:latin typeface="微软雅黑" panose="020B0503020204020204" pitchFamily="34" charset="-122"/>
                          <a:ea typeface="微软雅黑" panose="020B0503020204020204" pitchFamily="34" charset="-122"/>
                        </a:rPr>
                        <a:t>头孢地尼</a:t>
                      </a:r>
                      <a:endParaRPr lang="zh-CN" altLang="en-US" sz="1400" dirty="0">
                        <a:latin typeface="微软雅黑" panose="020B0503020204020204" pitchFamily="34" charset="-122"/>
                        <a:ea typeface="微软雅黑" panose="020B0503020204020204" pitchFamily="34" charset="-122"/>
                      </a:endParaRPr>
                    </a:p>
                  </a:txBody>
                  <a:tcPr anchor="ctr"/>
                </a:tc>
                <a:tc hMerge="1">
                  <a:tcPr anchor="ctr"/>
                </a:tc>
                <a:tc gridSpan="2">
                  <a:txBody>
                    <a:bodyPr/>
                    <a:lstStyle/>
                    <a:p>
                      <a:pPr algn="ctr"/>
                      <a:r>
                        <a:rPr lang="zh-CN" altLang="en-US" sz="1400" dirty="0">
                          <a:latin typeface="微软雅黑" panose="020B0503020204020204" pitchFamily="34" charset="-122"/>
                          <a:ea typeface="微软雅黑" panose="020B0503020204020204" pitchFamily="34" charset="-122"/>
                        </a:rPr>
                        <a:t>头孢呋辛酯</a:t>
                      </a:r>
                      <a:endParaRPr lang="zh-CN" altLang="en-US" sz="1400" dirty="0">
                        <a:latin typeface="微软雅黑" panose="020B0503020204020204" pitchFamily="34" charset="-122"/>
                        <a:ea typeface="微软雅黑" panose="020B0503020204020204" pitchFamily="34" charset="-122"/>
                      </a:endParaRPr>
                    </a:p>
                  </a:txBody>
                  <a:tcPr anchor="ctr"/>
                </a:tc>
                <a:tc hMerge="1">
                  <a:tcPr anchor="ctr"/>
                </a:tc>
              </a:tr>
              <a:tr h="506679">
                <a:tc vMerge="1">
                  <a:tcPr anchor="ctr">
                    <a:lnT w="12700" cap="flat" cmpd="sng" algn="ctr">
                      <a:solidFill>
                        <a:schemeClr val="accent6">
                          <a:lumMod val="50000"/>
                        </a:schemeClr>
                      </a:solidFill>
                      <a:prstDash val="solid"/>
                      <a:round/>
                      <a:headEnd type="none" w="med" len="med"/>
                      <a:tailEnd type="none" w="med" len="med"/>
                    </a:lnT>
                  </a:tcPr>
                </a:tc>
                <a:tc>
                  <a:txBody>
                    <a:bodyPr/>
                    <a:lstStyle/>
                    <a:p>
                      <a:pPr algn="ctr"/>
                      <a:r>
                        <a:rPr lang="zh-CN" altLang="en-US" sz="1200" dirty="0">
                          <a:latin typeface="微软雅黑" panose="020B0503020204020204" pitchFamily="34" charset="-122"/>
                          <a:ea typeface="微软雅黑" panose="020B0503020204020204" pitchFamily="34" charset="-122"/>
                        </a:rPr>
                        <a:t>敏感率（</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200" dirty="0">
                          <a:latin typeface="微软雅黑" panose="020B0503020204020204" pitchFamily="34" charset="-122"/>
                          <a:ea typeface="微软雅黑" panose="020B0503020204020204" pitchFamily="34" charset="-122"/>
                        </a:rPr>
                        <a:t>耐药率（</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200" dirty="0">
                          <a:latin typeface="微软雅黑" panose="020B0503020204020204" pitchFamily="34" charset="-122"/>
                          <a:ea typeface="微软雅黑" panose="020B0503020204020204" pitchFamily="34" charset="-122"/>
                        </a:rPr>
                        <a:t>敏感率（</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200" dirty="0">
                          <a:latin typeface="微软雅黑" panose="020B0503020204020204" pitchFamily="34" charset="-122"/>
                          <a:ea typeface="微软雅黑" panose="020B0503020204020204" pitchFamily="34" charset="-122"/>
                        </a:rPr>
                        <a:t>耐药率（</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txBody>
                  <a:tcPr anchor="ctr"/>
                </a:tc>
              </a:tr>
              <a:tr h="321871">
                <a:tc>
                  <a:txBody>
                    <a:bodyPr/>
                    <a:lstStyle/>
                    <a:p>
                      <a:pPr algn="ctr"/>
                      <a:r>
                        <a:rPr lang="en-US" altLang="zh-CN" sz="1200" dirty="0">
                          <a:latin typeface="微软雅黑" panose="020B0503020204020204" pitchFamily="34" charset="-122"/>
                          <a:ea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rPr>
                        <a:t>株金葡菌</a:t>
                      </a:r>
                      <a:endParaRPr lang="zh-CN" altLang="en-US" sz="1200" dirty="0">
                        <a:latin typeface="微软雅黑" panose="020B0503020204020204" pitchFamily="34" charset="-122"/>
                        <a:ea typeface="微软雅黑" panose="020B0503020204020204" pitchFamily="34" charset="-122"/>
                      </a:endParaRPr>
                    </a:p>
                  </a:txBody>
                  <a:tcPr anchor="ctr">
                    <a:lnT w="12700" cap="flat" cmpd="sng" algn="ctr">
                      <a:solidFill>
                        <a:schemeClr val="accent6">
                          <a:lumMod val="50000"/>
                        </a:schemeClr>
                      </a:solidFill>
                      <a:prstDash val="solid"/>
                      <a:round/>
                      <a:headEnd type="none" w="med" len="med"/>
                      <a:tailEnd type="none" w="med" len="med"/>
                    </a:lnT>
                  </a:tcPr>
                </a:tc>
                <a:tc>
                  <a:txBody>
                    <a:bodyPr/>
                    <a:lstStyle/>
                    <a:p>
                      <a:pPr algn="ctr"/>
                      <a:r>
                        <a:rPr lang="en-US" altLang="zh-CN" sz="1200" dirty="0">
                          <a:latin typeface="微软雅黑" panose="020B0503020204020204" pitchFamily="34" charset="-122"/>
                          <a:ea typeface="微软雅黑" panose="020B0503020204020204" pitchFamily="34" charset="-122"/>
                        </a:rPr>
                        <a:t>73.3</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16.7</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66.7</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23.3</a:t>
                      </a:r>
                      <a:endParaRPr lang="zh-CN" altLang="en-US" sz="1200" dirty="0">
                        <a:latin typeface="微软雅黑" panose="020B0503020204020204" pitchFamily="34" charset="-122"/>
                        <a:ea typeface="微软雅黑" panose="020B0503020204020204" pitchFamily="34" charset="-122"/>
                      </a:endParaRPr>
                    </a:p>
                  </a:txBody>
                  <a:tcPr anchor="ctr"/>
                </a:tc>
              </a:tr>
              <a:tr h="506679">
                <a:tc>
                  <a:txBody>
                    <a:bodyPr/>
                    <a:lstStyle/>
                    <a:p>
                      <a:pPr algn="ctr"/>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株表皮葡萄球菌</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90</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10</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75</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20</a:t>
                      </a:r>
                      <a:endParaRPr lang="zh-CN" altLang="en-US" sz="1200" dirty="0">
                        <a:latin typeface="微软雅黑" panose="020B0503020204020204" pitchFamily="34" charset="-122"/>
                        <a:ea typeface="微软雅黑" panose="020B0503020204020204" pitchFamily="34" charset="-122"/>
                      </a:endParaRPr>
                    </a:p>
                  </a:txBody>
                  <a:tcPr anchor="ctr"/>
                </a:tc>
              </a:tr>
              <a:tr h="506679">
                <a:tc>
                  <a:txBody>
                    <a:bodyPr/>
                    <a:lstStyle/>
                    <a:p>
                      <a:pPr algn="ctr"/>
                      <a:r>
                        <a:rPr lang="en-US" altLang="zh-CN" sz="1200" dirty="0">
                          <a:latin typeface="微软雅黑" panose="020B0503020204020204" pitchFamily="34" charset="-122"/>
                          <a:ea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rPr>
                        <a:t>株肺炎克雷伯菌</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73.3</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16.7</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53.3*</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30</a:t>
                      </a:r>
                      <a:endParaRPr lang="zh-CN" altLang="en-US" sz="1200" dirty="0">
                        <a:latin typeface="微软雅黑" panose="020B0503020204020204" pitchFamily="34" charset="-122"/>
                        <a:ea typeface="微软雅黑" panose="020B0503020204020204" pitchFamily="34" charset="-122"/>
                      </a:endParaRPr>
                    </a:p>
                  </a:txBody>
                  <a:tcPr anchor="ctr"/>
                </a:tc>
              </a:tr>
              <a:tr h="506679">
                <a:tc>
                  <a:txBody>
                    <a:bodyPr/>
                    <a:lstStyle/>
                    <a:p>
                      <a:pPr algn="ctr"/>
                      <a:r>
                        <a:rPr lang="en-US" altLang="zh-CN" sz="1200" dirty="0">
                          <a:latin typeface="微软雅黑" panose="020B0503020204020204" pitchFamily="34" charset="-122"/>
                          <a:ea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rPr>
                        <a:t>株大肠埃希杆菌</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73.3</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23.4</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46.7*</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46.6*</a:t>
                      </a:r>
                      <a:endParaRPr lang="zh-CN" altLang="en-US" sz="1200" dirty="0">
                        <a:latin typeface="微软雅黑" panose="020B0503020204020204" pitchFamily="34" charset="-122"/>
                        <a:ea typeface="微软雅黑" panose="020B0503020204020204" pitchFamily="34" charset="-122"/>
                      </a:endParaRPr>
                    </a:p>
                  </a:txBody>
                  <a:tcPr anchor="ctr"/>
                </a:tc>
              </a:tr>
              <a:tr h="321871">
                <a:tc>
                  <a:txBody>
                    <a:bodyPr/>
                    <a:lstStyle/>
                    <a:p>
                      <a:pPr algn="ct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株变形杆菌</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85</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15</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70</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30</a:t>
                      </a:r>
                      <a:endParaRPr lang="zh-CN" altLang="en-US" sz="1200" dirty="0">
                        <a:latin typeface="微软雅黑" panose="020B0503020204020204" pitchFamily="34" charset="-122"/>
                        <a:ea typeface="微软雅黑" panose="020B0503020204020204" pitchFamily="34" charset="-122"/>
                      </a:endParaRPr>
                    </a:p>
                  </a:txBody>
                  <a:tcPr anchor="ctr"/>
                </a:tc>
              </a:tr>
              <a:tr h="321871">
                <a:tc>
                  <a:txBody>
                    <a:bodyPr/>
                    <a:lstStyle/>
                    <a:p>
                      <a:pPr algn="ct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株枸橼酸菌</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50</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10</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30</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70*</a:t>
                      </a:r>
                      <a:endParaRPr lang="zh-CN" altLang="en-US" sz="1200" dirty="0">
                        <a:latin typeface="微软雅黑" panose="020B0503020204020204" pitchFamily="34" charset="-122"/>
                        <a:ea typeface="微软雅黑" panose="020B0503020204020204" pitchFamily="34" charset="-122"/>
                      </a:endParaRPr>
                    </a:p>
                  </a:txBody>
                  <a:tcPr anchor="ctr"/>
                </a:tc>
              </a:tr>
              <a:tr h="321871">
                <a:tc>
                  <a:txBody>
                    <a:bodyPr/>
                    <a:lstStyle/>
                    <a:p>
                      <a:pPr algn="ct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株阴沟肠杆菌</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40</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10</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10</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90*</a:t>
                      </a:r>
                      <a:endParaRPr lang="zh-CN" altLang="en-US" sz="1200" dirty="0">
                        <a:latin typeface="微软雅黑" panose="020B0503020204020204" pitchFamily="34" charset="-122"/>
                        <a:ea typeface="微软雅黑" panose="020B0503020204020204" pitchFamily="34" charset="-122"/>
                      </a:endParaRPr>
                    </a:p>
                  </a:txBody>
                  <a:tcPr anchor="ctr"/>
                </a:tc>
              </a:tr>
            </a:tbl>
          </a:graphicData>
        </a:graphic>
      </p:graphicFrame>
      <p:sp>
        <p:nvSpPr>
          <p:cNvPr id="11" name="文本框 10"/>
          <p:cNvSpPr txBox="1"/>
          <p:nvPr/>
        </p:nvSpPr>
        <p:spPr>
          <a:xfrm>
            <a:off x="357501" y="6144692"/>
            <a:ext cx="613804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备注：*敏感率或耐药率与头孢地尼相比</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P&lt; 0.05</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442951" y="6389449"/>
            <a:ext cx="645610" cy="128509"/>
            <a:chOff x="442951" y="6389449"/>
            <a:chExt cx="645610" cy="128509"/>
          </a:xfrm>
        </p:grpSpPr>
        <p:sp>
          <p:nvSpPr>
            <p:cNvPr id="6" name="椭圆 5"/>
            <p:cNvSpPr/>
            <p:nvPr/>
          </p:nvSpPr>
          <p:spPr>
            <a:xfrm>
              <a:off x="442951" y="6391918"/>
              <a:ext cx="126040" cy="126040"/>
            </a:xfrm>
            <a:prstGeom prst="ellipse">
              <a:avLst/>
            </a:prstGeom>
            <a:solidFill>
              <a:srgbClr val="506F2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7" name="椭圆 6"/>
            <p:cNvSpPr/>
            <p:nvPr/>
          </p:nvSpPr>
          <p:spPr>
            <a:xfrm>
              <a:off x="702736" y="6389449"/>
              <a:ext cx="126040" cy="126040"/>
            </a:xfrm>
            <a:prstGeom prst="ellipse">
              <a:avLst/>
            </a:prstGeom>
            <a:solidFill>
              <a:srgbClr val="88BE3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8" name="椭圆 7"/>
            <p:cNvSpPr/>
            <p:nvPr/>
          </p:nvSpPr>
          <p:spPr>
            <a:xfrm>
              <a:off x="962521" y="6389449"/>
              <a:ext cx="126040" cy="126040"/>
            </a:xfrm>
            <a:prstGeom prst="ellipse">
              <a:avLst/>
            </a:prstGeom>
            <a:solidFill>
              <a:srgbClr val="C5E0B4"/>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grpSp>
      <p:sp>
        <p:nvSpPr>
          <p:cNvPr id="150" name="矩形: 圆角 149"/>
          <p:cNvSpPr/>
          <p:nvPr/>
        </p:nvSpPr>
        <p:spPr>
          <a:xfrm>
            <a:off x="-85727" y="396154"/>
            <a:ext cx="576263" cy="196775"/>
          </a:xfrm>
          <a:prstGeom prst="roundRect">
            <a:avLst>
              <a:gd name="adj" fmla="val 50000"/>
            </a:avLst>
          </a:prstGeom>
          <a:gradFill flip="none" rotWithShape="1">
            <a:gsLst>
              <a:gs pos="100000">
                <a:srgbClr val="506F21"/>
              </a:gs>
              <a:gs pos="0">
                <a:srgbClr val="88BE38"/>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pic>
        <p:nvPicPr>
          <p:cNvPr id="121" name="Picture 2" descr="F:\05 企业资料或模板共享\公司LOGO\APELOA普洛\Apeloa Logo 透明底.png"/>
          <p:cNvPicPr>
            <a:picLocks noChangeAspect="1" noChangeArrowheads="1"/>
          </p:cNvPicPr>
          <p:nvPr/>
        </p:nvPicPr>
        <p:blipFill>
          <a:blip r:embed="rId1" cstate="print"/>
          <a:srcRect l="3747" t="10324" r="3320" b="17523"/>
          <a:stretch>
            <a:fillRect/>
          </a:stretch>
        </p:blipFill>
        <p:spPr bwMode="auto">
          <a:xfrm>
            <a:off x="9887465" y="244800"/>
            <a:ext cx="2050134" cy="446400"/>
          </a:xfrm>
          <a:prstGeom prst="rect">
            <a:avLst/>
          </a:prstGeom>
          <a:noFill/>
        </p:spPr>
      </p:pic>
      <p:sp>
        <p:nvSpPr>
          <p:cNvPr id="3" name="文本框 1"/>
          <p:cNvSpPr txBox="1"/>
          <p:nvPr>
            <p:custDataLst>
              <p:tags r:id="rId2"/>
            </p:custDataLst>
          </p:nvPr>
        </p:nvSpPr>
        <p:spPr>
          <a:xfrm>
            <a:off x="685800" y="234102"/>
            <a:ext cx="8793871" cy="478956"/>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kumimoji="1" sz="2000" b="1">
                <a:solidFill>
                  <a:schemeClr val="tx1"/>
                </a:solidFill>
                <a:latin typeface="+mn-lt"/>
                <a:ea typeface="+mn-ea"/>
                <a:cs typeface="幼圆" panose="02010509060101010101" pitchFamily="49" charset="-122"/>
              </a:defRPr>
            </a:lvl1pPr>
            <a:lvl2pPr marL="742950" indent="-285750" algn="l" rtl="0" eaLnBrk="0" fontAlgn="base" hangingPunct="0">
              <a:spcBef>
                <a:spcPct val="20000"/>
              </a:spcBef>
              <a:spcAft>
                <a:spcPct val="0"/>
              </a:spcAft>
              <a:buChar char="–"/>
              <a:defRPr kumimoji="1" sz="28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1143000" indent="-228600" algn="l" rtl="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5pPr>
          </a:lstStyle>
          <a:p>
            <a:pPr marL="0" indent="0">
              <a:spcBef>
                <a:spcPct val="0"/>
              </a:spcBef>
              <a:buNone/>
              <a:defRPr/>
            </a:pP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（四）创新性</a:t>
            </a:r>
            <a:endParaRPr kumimoji="1" lang="zh-CN" altLang="zh-CN" sz="2800" b="1" i="0" u="none" strike="noStrike" kern="120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702736" y="1924050"/>
            <a:ext cx="4292600" cy="2498725"/>
            <a:chOff x="1358" y="3585"/>
            <a:chExt cx="6760" cy="3935"/>
          </a:xfrm>
          <a:solidFill>
            <a:schemeClr val="accent3"/>
          </a:solidFill>
        </p:grpSpPr>
        <p:sp>
          <p:nvSpPr>
            <p:cNvPr id="11" name="圆角矩形 44"/>
            <p:cNvSpPr/>
            <p:nvPr/>
          </p:nvSpPr>
          <p:spPr>
            <a:xfrm>
              <a:off x="1436" y="3585"/>
              <a:ext cx="6683" cy="1613"/>
            </a:xfrm>
            <a:prstGeom prst="roundRect">
              <a:avLst/>
            </a:prstGeom>
            <a:grpFill/>
          </p:spPr>
          <p:style>
            <a:lnRef idx="3">
              <a:schemeClr val="lt1"/>
            </a:lnRef>
            <a:fillRef idx="1">
              <a:schemeClr val="accent5"/>
            </a:fillRef>
            <a:effectRef idx="1">
              <a:schemeClr val="accent5"/>
            </a:effectRef>
            <a:fontRef idx="minor">
              <a:schemeClr val="lt1"/>
            </a:fontRef>
          </p:style>
          <p:txBody>
            <a:bodyPr rtlCol="0" anchor="ctr"/>
            <a:lstStyle/>
            <a:p>
              <a:pPr marL="252095" indent="-406400" algn="l" latinLnBrk="0">
                <a:extLst>
                  <a:ext uri="{35155182-B16C-46BC-9424-99874614C6A1}">
                    <wpsdc:indentchars xmlns:wpsdc="http://www.wps.cn/officeDocument/2017/drawingmlCustomData" val="-200" checksum="1563227874"/>
                  </a:ext>
                </a:extLst>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相比颗粒和口服常释剂型，干混悬剂是专门针对儿童轻度及中度感染患者；</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圆角矩形 45"/>
            <p:cNvSpPr/>
            <p:nvPr>
              <p:custDataLst>
                <p:tags r:id="rId3"/>
              </p:custDataLst>
            </p:nvPr>
          </p:nvSpPr>
          <p:spPr>
            <a:xfrm>
              <a:off x="1358" y="5560"/>
              <a:ext cx="6761" cy="1960"/>
            </a:xfrm>
            <a:prstGeom prst="roundRect">
              <a:avLst/>
            </a:prstGeom>
            <a:grpFill/>
          </p:spPr>
          <p:style>
            <a:lnRef idx="3">
              <a:schemeClr val="lt1"/>
            </a:lnRef>
            <a:fillRef idx="1">
              <a:schemeClr val="accent5"/>
            </a:fillRef>
            <a:effectRef idx="1">
              <a:schemeClr val="accent5"/>
            </a:effectRef>
            <a:fontRef idx="minor">
              <a:schemeClr val="lt1"/>
            </a:fontRef>
          </p:style>
          <p:txBody>
            <a:bodyPr rtlCol="0" anchor="ctr"/>
            <a:lstStyle/>
            <a:p>
              <a:pPr marL="252095" indent="-457200" algn="l" latinLnBrk="0"/>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大剂量瓶装</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的干混悬剂，区别于颗粒和胶囊的单剂量包装形式，避免了分袋或掰胶囊以分剂量（半袋、半粒等）的窘境；</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13" name="文本占位符 2"/>
          <p:cNvSpPr txBox="1"/>
          <p:nvPr/>
        </p:nvSpPr>
        <p:spPr>
          <a:xfrm>
            <a:off x="824021" y="1344295"/>
            <a:ext cx="4624070" cy="436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600"/>
              </a:spcBef>
            </a:pPr>
            <a:r>
              <a:rPr lang="zh-CN" altLang="en-US" sz="1800" b="1" kern="0">
                <a:solidFill>
                  <a:srgbClr val="00739F"/>
                </a:solidFill>
                <a:cs typeface="Times New Roman" panose="02020603050405020304" pitchFamily="18" charset="0"/>
              </a:rPr>
              <a:t>主要创新点：</a:t>
            </a:r>
            <a:r>
              <a:rPr lang="zh-CN" altLang="en-US" sz="1800" b="1" kern="0">
                <a:solidFill>
                  <a:srgbClr val="00739F"/>
                </a:solidFill>
                <a:cs typeface="Times New Roman" panose="02020603050405020304" pitchFamily="18" charset="0"/>
                <a:sym typeface="+mn-ea"/>
              </a:rPr>
              <a:t> </a:t>
            </a:r>
            <a:r>
              <a:rPr lang="en-US" altLang="zh-CN" sz="1800" b="1" kern="0">
                <a:solidFill>
                  <a:srgbClr val="00739F"/>
                </a:solidFill>
                <a:cs typeface="Times New Roman" panose="02020603050405020304" pitchFamily="18" charset="0"/>
                <a:sym typeface="+mn-ea"/>
              </a:rPr>
              <a:t> </a:t>
            </a:r>
            <a:endParaRPr lang="en-US" altLang="zh-CN" sz="1800" dirty="0"/>
          </a:p>
        </p:txBody>
      </p:sp>
      <p:sp>
        <p:nvSpPr>
          <p:cNvPr id="14" name="文本占位符 2"/>
          <p:cNvSpPr>
            <a:spLocks noGrp="1"/>
          </p:cNvSpPr>
          <p:nvPr>
            <p:custDataLst>
              <p:tags r:id="rId4"/>
            </p:custDataLst>
          </p:nvPr>
        </p:nvSpPr>
        <p:spPr>
          <a:xfrm>
            <a:off x="7016541" y="1353820"/>
            <a:ext cx="4624070" cy="514350"/>
          </a:xfrm>
          <a:prstGeom prst="rect">
            <a:avLst/>
          </a:prstGeom>
          <a:noFill/>
          <a:ln>
            <a:noFill/>
          </a:ln>
        </p:spPr>
        <p:txBody>
          <a:bodyPr vert="horz" wrap="square" lIns="91431" tIns="45715" rIns="91431" bIns="45715" numCol="1" anchor="t" anchorCtr="0" compatLnSpc="1"/>
          <a:lstStyle>
            <a:lvl1pPr marL="341630" indent="-341630" algn="l" defTabSz="913130"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1730" indent="-227330" algn="l" defTabSz="913130"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5989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61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30000"/>
              </a:lnSpc>
              <a:spcBef>
                <a:spcPts val="600"/>
              </a:spcBef>
              <a:spcAft>
                <a:spcPts val="0"/>
              </a:spcAft>
            </a:pPr>
            <a:r>
              <a:rPr lang="zh-CN" altLang="en-US" sz="1800" b="1" kern="0" dirty="0">
                <a:solidFill>
                  <a:srgbClr val="00739F"/>
                </a:solidFill>
                <a:cs typeface="Times New Roman" panose="02020603050405020304" pitchFamily="18" charset="0"/>
              </a:rPr>
              <a:t>优势：</a:t>
            </a:r>
            <a:r>
              <a:rPr lang="zh-CN" altLang="en-US" sz="1800" b="1" kern="0" dirty="0">
                <a:solidFill>
                  <a:srgbClr val="00739F"/>
                </a:solidFill>
                <a:cs typeface="Times New Roman" panose="02020603050405020304" pitchFamily="18" charset="0"/>
                <a:sym typeface="+mn-ea"/>
              </a:rPr>
              <a:t> </a:t>
            </a:r>
            <a:r>
              <a:rPr lang="en-US" altLang="zh-CN" sz="1800" b="1" kern="0" dirty="0">
                <a:solidFill>
                  <a:srgbClr val="00739F"/>
                </a:solidFill>
                <a:cs typeface="Times New Roman" panose="02020603050405020304" pitchFamily="18" charset="0"/>
                <a:sym typeface="+mn-ea"/>
              </a:rPr>
              <a:t> </a:t>
            </a:r>
            <a:endParaRPr lang="en-US" altLang="zh-CN" sz="1800" b="1" kern="0" dirty="0">
              <a:solidFill>
                <a:srgbClr val="00739F"/>
              </a:solidFill>
              <a:cs typeface="Times New Roman" panose="02020603050405020304" pitchFamily="18" charset="0"/>
              <a:sym typeface="+mn-ea"/>
            </a:endParaRPr>
          </a:p>
          <a:p>
            <a:pPr marL="0" indent="0" fontAlgn="auto">
              <a:lnSpc>
                <a:spcPct val="130000"/>
              </a:lnSpc>
              <a:spcBef>
                <a:spcPts val="0"/>
              </a:spcBef>
              <a:spcAft>
                <a:spcPts val="0"/>
              </a:spcAft>
              <a:buNone/>
            </a:pPr>
            <a:r>
              <a:rPr lang="en-US" altLang="zh-CN" sz="1600" b="1" dirty="0">
                <a:solidFill>
                  <a:srgbClr val="00739F"/>
                </a:solidFill>
                <a:sym typeface="+mn-ea"/>
              </a:rPr>
              <a:t>      </a:t>
            </a:r>
            <a:endParaRPr lang="en-US" altLang="zh-CN" sz="1800" dirty="0"/>
          </a:p>
        </p:txBody>
      </p:sp>
      <p:sp>
        <p:nvSpPr>
          <p:cNvPr id="15" name="圆角矩形 47"/>
          <p:cNvSpPr/>
          <p:nvPr>
            <p:custDataLst>
              <p:tags r:id="rId5"/>
            </p:custDataLst>
          </p:nvPr>
        </p:nvSpPr>
        <p:spPr>
          <a:xfrm>
            <a:off x="752266" y="4793932"/>
            <a:ext cx="4293235" cy="702945"/>
          </a:xfrm>
          <a:prstGeom prst="roundRect">
            <a:avLst/>
          </a:prstGeom>
          <a:solidFill>
            <a:schemeClr val="accent3"/>
          </a:solidFill>
        </p:spPr>
        <p:style>
          <a:lnRef idx="3">
            <a:schemeClr val="lt1"/>
          </a:lnRef>
          <a:fillRef idx="1">
            <a:schemeClr val="accent5"/>
          </a:fillRef>
          <a:effectRef idx="1">
            <a:schemeClr val="accent5"/>
          </a:effectRef>
          <a:fontRef idx="minor">
            <a:schemeClr val="lt1"/>
          </a:fontRef>
        </p:style>
        <p:txBody>
          <a:bodyPr rtlCol="0" anchor="ctr"/>
          <a:lstStyle/>
          <a:p>
            <a:pPr marL="252095" indent="-457200" algn="l" latinLnBrk="0"/>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甜橙口味，无苦味，更有利于孩子服用</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右箭头 48"/>
          <p:cNvSpPr/>
          <p:nvPr/>
        </p:nvSpPr>
        <p:spPr>
          <a:xfrm>
            <a:off x="5756384" y="2356485"/>
            <a:ext cx="720090" cy="28765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右箭头 49"/>
          <p:cNvSpPr/>
          <p:nvPr>
            <p:custDataLst>
              <p:tags r:id="rId6"/>
            </p:custDataLst>
          </p:nvPr>
        </p:nvSpPr>
        <p:spPr>
          <a:xfrm>
            <a:off x="5756384" y="3656965"/>
            <a:ext cx="720090" cy="28765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 name="右箭头 50"/>
          <p:cNvSpPr/>
          <p:nvPr>
            <p:custDataLst>
              <p:tags r:id="rId7"/>
            </p:custDataLst>
          </p:nvPr>
        </p:nvSpPr>
        <p:spPr>
          <a:xfrm>
            <a:off x="5756384" y="4857750"/>
            <a:ext cx="720090" cy="28765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nvGrpSpPr>
          <p:cNvPr id="19" name="组合 18"/>
          <p:cNvGrpSpPr/>
          <p:nvPr/>
        </p:nvGrpSpPr>
        <p:grpSpPr>
          <a:xfrm>
            <a:off x="7016541" y="1924049"/>
            <a:ext cx="4293235" cy="3609975"/>
            <a:chOff x="12177" y="3972"/>
            <a:chExt cx="6761" cy="5074"/>
          </a:xfrm>
          <a:solidFill>
            <a:schemeClr val="accent3"/>
          </a:solidFill>
        </p:grpSpPr>
        <p:sp>
          <p:nvSpPr>
            <p:cNvPr id="20" name="圆角矩形 53"/>
            <p:cNvSpPr/>
            <p:nvPr>
              <p:custDataLst>
                <p:tags r:id="rId8"/>
              </p:custDataLst>
            </p:nvPr>
          </p:nvSpPr>
          <p:spPr>
            <a:xfrm>
              <a:off x="12216" y="3972"/>
              <a:ext cx="6683" cy="1085"/>
            </a:xfrm>
            <a:prstGeom prst="roundRect">
              <a:avLst/>
            </a:prstGeom>
            <a:grpFill/>
          </p:spPr>
          <p:style>
            <a:lnRef idx="3">
              <a:schemeClr val="lt1"/>
            </a:lnRef>
            <a:fillRef idx="1">
              <a:schemeClr val="accent5"/>
            </a:fillRef>
            <a:effectRef idx="1">
              <a:schemeClr val="accent5"/>
            </a:effectRef>
            <a:fontRef idx="minor">
              <a:schemeClr val="lt1"/>
            </a:fontRef>
          </p:style>
          <p:txBody>
            <a:bodyPr rtlCol="0" anchor="ctr"/>
            <a:lstStyle/>
            <a:p>
              <a:pPr marL="252095" indent="-406400" algn="l" latinLnBrk="0">
                <a:extLst>
                  <a:ext uri="{35155182-B16C-46BC-9424-99874614C6A1}">
                    <wpsdc:indentchars xmlns:wpsdc="http://www.wps.cn/officeDocument/2017/drawingmlCustomData" val="-200" checksum="1563227874"/>
                  </a:ext>
                </a:extLst>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 1.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明确</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儿童轻中度感染用药及给药疗程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圆角矩形 54"/>
            <p:cNvSpPr/>
            <p:nvPr>
              <p:custDataLst>
                <p:tags r:id="rId9"/>
              </p:custDataLst>
            </p:nvPr>
          </p:nvSpPr>
          <p:spPr>
            <a:xfrm>
              <a:off x="12177" y="5967"/>
              <a:ext cx="6761" cy="1151"/>
            </a:xfrm>
            <a:prstGeom prst="roundRect">
              <a:avLst/>
            </a:prstGeom>
            <a:grpFill/>
          </p:spPr>
          <p:style>
            <a:lnRef idx="3">
              <a:schemeClr val="lt1"/>
            </a:lnRef>
            <a:fillRef idx="1">
              <a:schemeClr val="accent5"/>
            </a:fillRef>
            <a:effectRef idx="1">
              <a:schemeClr val="accent5"/>
            </a:effectRef>
            <a:fontRef idx="minor">
              <a:schemeClr val="lt1"/>
            </a:fontRef>
          </p:style>
          <p:txBody>
            <a:bodyPr rtlCol="0" anchor="ctr"/>
            <a:lstStyle/>
            <a:p>
              <a:pPr marL="252095" indent="-457200" algn="l" latinLnBrk="0"/>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sz="1600" dirty="0" err="1">
                  <a:latin typeface="微软雅黑" panose="020B0503020204020204" pitchFamily="34" charset="-122"/>
                  <a:ea typeface="微软雅黑" panose="020B0503020204020204" pitchFamily="34" charset="-122"/>
                  <a:cs typeface="微软雅黑" panose="020B0503020204020204" pitchFamily="34" charset="-122"/>
                  <a:sym typeface="+mn-ea"/>
                </a:rPr>
                <a:t>可根据患儿公斤体重</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精准</a:t>
              </a:r>
              <a:r>
                <a:rPr sz="160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用药剂量</a:t>
              </a:r>
              <a:r>
                <a:rPr sz="1600" dirty="0" err="1">
                  <a:latin typeface="微软雅黑" panose="020B0503020204020204" pitchFamily="34" charset="-122"/>
                  <a:ea typeface="微软雅黑" panose="020B0503020204020204" pitchFamily="34" charset="-122"/>
                  <a:cs typeface="微软雅黑" panose="020B0503020204020204" pitchFamily="34" charset="-122"/>
                  <a:sym typeface="+mn-ea"/>
                </a:rPr>
                <a:t>，用药准确更安全</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圆角矩形 55"/>
            <p:cNvSpPr/>
            <p:nvPr>
              <p:custDataLst>
                <p:tags r:id="rId10"/>
              </p:custDataLst>
            </p:nvPr>
          </p:nvSpPr>
          <p:spPr>
            <a:xfrm>
              <a:off x="12177" y="7895"/>
              <a:ext cx="6761" cy="1151"/>
            </a:xfrm>
            <a:prstGeom prst="roundRect">
              <a:avLst/>
            </a:prstGeom>
            <a:grpFill/>
          </p:spPr>
          <p:style>
            <a:lnRef idx="3">
              <a:schemeClr val="lt1"/>
            </a:lnRef>
            <a:fillRef idx="1">
              <a:schemeClr val="accent5"/>
            </a:fillRef>
            <a:effectRef idx="1">
              <a:schemeClr val="accent5"/>
            </a:effectRef>
            <a:fontRef idx="minor">
              <a:schemeClr val="lt1"/>
            </a:fontRef>
          </p:style>
          <p:txBody>
            <a:bodyPr rtlCol="0" anchor="ctr"/>
            <a:lstStyle/>
            <a:p>
              <a:pPr marL="252095" indent="-457200" algn="l" latinLnBrk="0"/>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提高依从性，</a:t>
              </a:r>
              <a:r>
                <a:rPr sz="1600" dirty="0" err="1">
                  <a:latin typeface="微软雅黑" panose="020B0503020204020204" pitchFamily="34" charset="-122"/>
                  <a:ea typeface="微软雅黑" panose="020B0503020204020204" pitchFamily="34" charset="-122"/>
                  <a:sym typeface="+mn-ea"/>
                </a:rPr>
                <a:t>方便服用</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442951" y="6389449"/>
            <a:ext cx="645610" cy="128509"/>
            <a:chOff x="442951" y="6389449"/>
            <a:chExt cx="645610" cy="128509"/>
          </a:xfrm>
        </p:grpSpPr>
        <p:sp>
          <p:nvSpPr>
            <p:cNvPr id="6" name="椭圆 5"/>
            <p:cNvSpPr/>
            <p:nvPr/>
          </p:nvSpPr>
          <p:spPr>
            <a:xfrm>
              <a:off x="442951" y="6391918"/>
              <a:ext cx="126040" cy="126040"/>
            </a:xfrm>
            <a:prstGeom prst="ellipse">
              <a:avLst/>
            </a:prstGeom>
            <a:solidFill>
              <a:srgbClr val="506F2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7" name="椭圆 6"/>
            <p:cNvSpPr/>
            <p:nvPr/>
          </p:nvSpPr>
          <p:spPr>
            <a:xfrm>
              <a:off x="702736" y="6389449"/>
              <a:ext cx="126040" cy="126040"/>
            </a:xfrm>
            <a:prstGeom prst="ellipse">
              <a:avLst/>
            </a:prstGeom>
            <a:solidFill>
              <a:srgbClr val="88BE38"/>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sp>
          <p:nvSpPr>
            <p:cNvPr id="8" name="椭圆 7"/>
            <p:cNvSpPr/>
            <p:nvPr/>
          </p:nvSpPr>
          <p:spPr>
            <a:xfrm>
              <a:off x="962521" y="6389449"/>
              <a:ext cx="126040" cy="126040"/>
            </a:xfrm>
            <a:prstGeom prst="ellipse">
              <a:avLst/>
            </a:prstGeom>
            <a:solidFill>
              <a:srgbClr val="C5E0B4"/>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grpSp>
      <p:sp>
        <p:nvSpPr>
          <p:cNvPr id="150" name="矩形: 圆角 149"/>
          <p:cNvSpPr/>
          <p:nvPr/>
        </p:nvSpPr>
        <p:spPr>
          <a:xfrm>
            <a:off x="-85727" y="396154"/>
            <a:ext cx="576263" cy="196775"/>
          </a:xfrm>
          <a:prstGeom prst="roundRect">
            <a:avLst>
              <a:gd name="adj" fmla="val 50000"/>
            </a:avLst>
          </a:prstGeom>
          <a:gradFill flip="none" rotWithShape="1">
            <a:gsLst>
              <a:gs pos="100000">
                <a:srgbClr val="506F21"/>
              </a:gs>
              <a:gs pos="0">
                <a:srgbClr val="88BE38"/>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Gilroy" panose="00000800000000000000"/>
              <a:ea typeface="微软雅黑" panose="020B0503020204020204" pitchFamily="34" charset="-122"/>
              <a:cs typeface="+mn-cs"/>
            </a:endParaRPr>
          </a:p>
        </p:txBody>
      </p:sp>
      <p:pic>
        <p:nvPicPr>
          <p:cNvPr id="121" name="Picture 2" descr="F:\05 企业资料或模板共享\公司LOGO\APELOA普洛\Apeloa Logo 透明底.png"/>
          <p:cNvPicPr>
            <a:picLocks noChangeAspect="1" noChangeArrowheads="1"/>
          </p:cNvPicPr>
          <p:nvPr/>
        </p:nvPicPr>
        <p:blipFill>
          <a:blip r:embed="rId1" cstate="print"/>
          <a:srcRect l="3747" t="10324" r="3320" b="17523"/>
          <a:stretch>
            <a:fillRect/>
          </a:stretch>
        </p:blipFill>
        <p:spPr bwMode="auto">
          <a:xfrm>
            <a:off x="9887465" y="244800"/>
            <a:ext cx="2050134" cy="446400"/>
          </a:xfrm>
          <a:prstGeom prst="rect">
            <a:avLst/>
          </a:prstGeom>
          <a:noFill/>
        </p:spPr>
      </p:pic>
      <p:sp>
        <p:nvSpPr>
          <p:cNvPr id="3" name="文本框 1"/>
          <p:cNvSpPr txBox="1"/>
          <p:nvPr>
            <p:custDataLst>
              <p:tags r:id="rId2"/>
            </p:custDataLst>
          </p:nvPr>
        </p:nvSpPr>
        <p:spPr>
          <a:xfrm>
            <a:off x="685800" y="234102"/>
            <a:ext cx="8793871" cy="478956"/>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kumimoji="1" sz="2000" b="1">
                <a:solidFill>
                  <a:schemeClr val="tx1"/>
                </a:solidFill>
                <a:latin typeface="+mn-lt"/>
                <a:ea typeface="+mn-ea"/>
                <a:cs typeface="幼圆" panose="02010509060101010101" pitchFamily="49" charset="-122"/>
              </a:defRPr>
            </a:lvl1pPr>
            <a:lvl2pPr marL="742950" indent="-285750" algn="l" rtl="0" eaLnBrk="0" fontAlgn="base" hangingPunct="0">
              <a:spcBef>
                <a:spcPct val="20000"/>
              </a:spcBef>
              <a:spcAft>
                <a:spcPct val="0"/>
              </a:spcAft>
              <a:buChar char="–"/>
              <a:defRPr kumimoji="1" sz="28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1143000" indent="-228600" algn="l" rtl="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5pPr>
          </a:lstStyle>
          <a:p>
            <a:pPr marL="0" indent="0">
              <a:spcBef>
                <a:spcPct val="0"/>
              </a:spcBef>
              <a:buNone/>
              <a:defRPr/>
            </a:pP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（五）</a:t>
            </a:r>
            <a:r>
              <a:rPr lang="en-US" altLang="zh-CN" sz="2800" dirty="0">
                <a:solidFill>
                  <a:srgbClr val="506F21"/>
                </a:solidFill>
                <a:latin typeface="Arial" panose="020B0604020202020204" pitchFamily="34" charset="0"/>
                <a:ea typeface="微软雅黑" panose="020B0503020204020204" pitchFamily="34" charset="-122"/>
                <a:cs typeface="Arial" panose="020B0604020202020204" pitchFamily="34" charset="0"/>
              </a:rPr>
              <a:t> </a:t>
            </a:r>
            <a:r>
              <a:rPr lang="zh-CN" altLang="en-US" sz="2800" dirty="0">
                <a:solidFill>
                  <a:srgbClr val="506F21"/>
                </a:solidFill>
                <a:latin typeface="Arial" panose="020B0604020202020204" pitchFamily="34" charset="0"/>
                <a:ea typeface="微软雅黑" panose="020B0503020204020204" pitchFamily="34" charset="-122"/>
                <a:cs typeface="Arial" panose="020B0604020202020204" pitchFamily="34" charset="0"/>
              </a:rPr>
              <a:t>公平性</a:t>
            </a:r>
            <a:endParaRPr kumimoji="1" lang="zh-CN" altLang="zh-CN" sz="2800" b="1" i="0" u="none" strike="noStrike" kern="1200" cap="none" spc="0" normalizeH="0" baseline="0" noProof="0" dirty="0">
              <a:ln>
                <a:noFill/>
              </a:ln>
              <a:solidFill>
                <a:srgbClr val="506F2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6" name="文本框 95" descr="7b0a20202020227461726765744964223a202270726f636573734f6e6c696e6554657874426f78220a7d0a"/>
          <p:cNvSpPr txBox="1"/>
          <p:nvPr>
            <p:custDataLst>
              <p:tags r:id="rId3"/>
            </p:custDataLst>
          </p:nvPr>
        </p:nvSpPr>
        <p:spPr>
          <a:xfrm>
            <a:off x="748820" y="962199"/>
            <a:ext cx="4978299" cy="3082641"/>
          </a:xfrm>
          <a:prstGeom prst="rect">
            <a:avLst/>
          </a:prstGeom>
          <a:solidFill>
            <a:srgbClr val="DEF0FA"/>
          </a:solidFill>
          <a:ln>
            <a:noFill/>
            <a:prstDash val="dashDot"/>
          </a:ln>
          <a:effectLst>
            <a:outerShdw blurRad="50800" dist="38100" dir="8100000" algn="tr" rotWithShape="0">
              <a:prstClr val="black">
                <a:alpha val="40000"/>
              </a:prstClr>
            </a:outerShdw>
            <a:softEdge rad="31750"/>
          </a:effectLst>
        </p:spPr>
        <p:txBody>
          <a:bodyPr wrap="square" rtlCol="0" anchor="t">
            <a:noAutofit/>
          </a:bodyPr>
          <a:lstStyle/>
          <a:p>
            <a:pPr marL="171450" indent="-171450" algn="l" fontAlgn="auto">
              <a:lnSpc>
                <a:spcPct val="150000"/>
              </a:lnSpc>
              <a:spcBef>
                <a:spcPts val="600"/>
              </a:spcBef>
              <a:buClrTx/>
              <a:buSzTx/>
              <a:buFont typeface="Wingdings" panose="05000000000000000000" charset="0"/>
              <a:buChar char="u"/>
            </a:pPr>
            <a:r>
              <a:rPr lang="zh-CN" altLang="en-US"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弥补目录短板：</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88620" indent="-171450">
              <a:lnSpc>
                <a:spcPct val="150000"/>
              </a:lnSpc>
              <a:spcBef>
                <a:spcPts val="6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现有目录类无专门用于儿童的</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头孢类抗生素的多剂量</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剂型，本品专门针对儿童使用，</a:t>
            </a:r>
            <a:r>
              <a:rPr lang="zh-CN" altLang="en-US" sz="1600" dirty="0"/>
              <a:t>加水即溶成混悬液，避免口服呛咳风险，提高患儿依从性；可按体重精准分剂量，提高儿童用药安全性。</a:t>
            </a:r>
            <a:endParaRPr lang="en-US" altLang="zh-CN" sz="1600" dirty="0"/>
          </a:p>
          <a:p>
            <a:pPr marL="388620" indent="-171450">
              <a:lnSpc>
                <a:spcPct val="150000"/>
              </a:lnSpc>
              <a:spcBef>
                <a:spcPts val="600"/>
              </a:spcBef>
              <a:buFont typeface="Arial" panose="020B0604020202020204" pitchFamily="34" charset="0"/>
              <a:buChar char="•"/>
            </a:pPr>
            <a:r>
              <a:rPr lang="zh-CN" altLang="en-US" sz="1600" dirty="0"/>
              <a:t>本品新增医保目录可缓解专为儿童使用的药物严重不足的现状。</a:t>
            </a:r>
            <a:endParaRPr lang="zh-CN" altLang="en-US" sz="1600" dirty="0">
              <a:sym typeface="+mn-ea"/>
            </a:endParaRPr>
          </a:p>
        </p:txBody>
      </p:sp>
      <p:sp>
        <p:nvSpPr>
          <p:cNvPr id="97" name="文本框 96" descr="7b0a20202020227461726765744964223a202270726f636573734f6e6c696e6554657874426f78220a7d0a"/>
          <p:cNvSpPr txBox="1"/>
          <p:nvPr>
            <p:custDataLst>
              <p:tags r:id="rId4"/>
            </p:custDataLst>
          </p:nvPr>
        </p:nvSpPr>
        <p:spPr>
          <a:xfrm>
            <a:off x="748820" y="4404059"/>
            <a:ext cx="4978299" cy="2354959"/>
          </a:xfrm>
          <a:prstGeom prst="rect">
            <a:avLst/>
          </a:prstGeom>
          <a:solidFill>
            <a:srgbClr val="DEF0FA"/>
          </a:solidFill>
          <a:ln>
            <a:noFill/>
            <a:prstDash val="dashDot"/>
          </a:ln>
          <a:effectLst>
            <a:outerShdw blurRad="50800" dist="38100" dir="8100000" algn="tr" rotWithShape="0">
              <a:prstClr val="black">
                <a:alpha val="40000"/>
              </a:prstClr>
            </a:outerShdw>
            <a:softEdge rad="31750"/>
          </a:effectLst>
        </p:spPr>
        <p:txBody>
          <a:bodyPr wrap="square" rtlCol="0" anchor="t">
            <a:noAutofit/>
          </a:bodyPr>
          <a:lstStyle/>
          <a:p>
            <a:pPr marL="171450" indent="-171450" algn="l" fontAlgn="auto">
              <a:lnSpc>
                <a:spcPct val="150000"/>
              </a:lnSpc>
              <a:spcBef>
                <a:spcPts val="600"/>
              </a:spcBef>
              <a:buClrTx/>
              <a:buSzTx/>
              <a:buFont typeface="Wingdings" panose="05000000000000000000" charset="0"/>
              <a:buChar char="u"/>
            </a:pPr>
            <a:r>
              <a:rPr lang="zh-CN" altLang="en-US"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便于临床管理科学：</a:t>
            </a:r>
            <a:endParaRPr lang="zh-CN" altLang="en-US"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marL="388620" indent="-171450" algn="l" fontAlgn="auto" latinLnBrk="0">
              <a:lnSpc>
                <a:spcPct val="150000"/>
              </a:lnSpc>
              <a:spcBef>
                <a:spcPts val="600"/>
              </a:spcBef>
              <a:buClrTx/>
              <a:buSzTx/>
              <a:buFont typeface="Arial" panose="020B0604020202020204" pitchFamily="34" charset="0"/>
              <a:buChar char="•"/>
            </a:pP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本品甜橙口味，儿童较易服用，依从性更好</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88620" indent="-171450" algn="l" fontAlgn="auto" latinLnBrk="0">
              <a:lnSpc>
                <a:spcPct val="150000"/>
              </a:lnSpc>
              <a:spcBef>
                <a:spcPts val="600"/>
              </a:spcBef>
              <a:buClrTx/>
              <a:buSzTx/>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本品</a:t>
            </a:r>
            <a:r>
              <a:rPr lang="zh-CN" altLang="en-US" sz="1600" dirty="0">
                <a:latin typeface="微软雅黑" panose="020B0503020204020204" pitchFamily="34" charset="-122"/>
                <a:ea typeface="微软雅黑" panose="020B0503020204020204" pitchFamily="34" charset="-122"/>
              </a:rPr>
              <a:t>适应症明确，儿童专用，临床处方周期和适用症状明确，不存在超适应症使用的风险，便于医保部门监管。</a:t>
            </a:r>
            <a:endParaRPr lang="zh-CN" altLang="en-US" sz="1600" dirty="0">
              <a:latin typeface="微软雅黑" panose="020B0503020204020204" pitchFamily="34" charset="-122"/>
              <a:ea typeface="微软雅黑" panose="020B0503020204020204" pitchFamily="34" charset="-122"/>
            </a:endParaRPr>
          </a:p>
        </p:txBody>
      </p:sp>
      <p:sp>
        <p:nvSpPr>
          <p:cNvPr id="100" name="文本框 99" descr="7b0a20202020227461726765744964223a202270726f636573734f6e6c696e6554657874426f78220a7d0a"/>
          <p:cNvSpPr txBox="1"/>
          <p:nvPr>
            <p:custDataLst>
              <p:tags r:id="rId5"/>
            </p:custDataLst>
          </p:nvPr>
        </p:nvSpPr>
        <p:spPr>
          <a:xfrm>
            <a:off x="6166765" y="4404059"/>
            <a:ext cx="5852409" cy="2354959"/>
          </a:xfrm>
          <a:prstGeom prst="rect">
            <a:avLst/>
          </a:prstGeom>
          <a:solidFill>
            <a:srgbClr val="DEF0FA"/>
          </a:solidFill>
          <a:ln>
            <a:noFill/>
            <a:prstDash val="dashDot"/>
          </a:ln>
          <a:effectLst>
            <a:outerShdw blurRad="50800" dist="38100" dir="8100000" algn="tr" rotWithShape="0">
              <a:prstClr val="black">
                <a:alpha val="40000"/>
              </a:prstClr>
            </a:outerShdw>
            <a:softEdge rad="31750"/>
          </a:effectLst>
        </p:spPr>
        <p:txBody>
          <a:bodyPr wrap="square" rtlCol="0" anchor="t">
            <a:noAutofit/>
          </a:bodyPr>
          <a:lstStyle/>
          <a:p>
            <a:pPr marL="171450" indent="-171450" fontAlgn="auto">
              <a:lnSpc>
                <a:spcPct val="150000"/>
              </a:lnSpc>
              <a:spcBef>
                <a:spcPts val="600"/>
              </a:spcBef>
              <a:buFont typeface="Wingdings" panose="05000000000000000000" charset="0"/>
              <a:buChar char="u"/>
            </a:pPr>
            <a:r>
              <a:rPr lang="en-US" altLang="zh-CN"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对公众健康的影响：</a:t>
            </a:r>
            <a:endParaRPr lang="zh-CN" altLang="en-US"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marL="217170">
              <a:lnSpc>
                <a:spcPct val="150000"/>
              </a:lnSpc>
              <a:spcBef>
                <a:spcPts val="600"/>
              </a:spcBef>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头孢菌素类是</a:t>
            </a:r>
            <a:r>
              <a:rPr lang="zh-CN" altLang="en-US" sz="1600" dirty="0">
                <a:latin typeface="微软雅黑" panose="020B0503020204020204" pitchFamily="34" charset="-122"/>
                <a:ea typeface="微软雅黑" panose="020B0503020204020204" pitchFamily="34" charset="-122"/>
              </a:rPr>
              <a:t>市场上规模最大的全身抗生素，头孢克肟和头孢地尼是市场规模最大的头孢菌素类口服剂。头孢地尼干混悬的上市，有利于</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减少感染滥用抗生素风险，降低抗生素耐药，</a:t>
            </a:r>
            <a:r>
              <a:rPr lang="zh-CN" altLang="en-US" sz="1600" dirty="0"/>
              <a:t>符合中国儿童合理使用抗菌药物行动计划</a:t>
            </a:r>
            <a:r>
              <a:rPr lang="zh-CN" altLang="en-US" sz="1600" dirty="0">
                <a:latin typeface="微软雅黑" panose="020B0503020204020204" pitchFamily="34" charset="-122"/>
                <a:ea typeface="微软雅黑" panose="020B0503020204020204" pitchFamily="34" charset="-122"/>
              </a:rPr>
              <a:t>，对践行健康中国</a:t>
            </a:r>
            <a:r>
              <a:rPr lang="en-US" altLang="zh-CN" sz="1600" dirty="0">
                <a:latin typeface="微软雅黑" panose="020B0503020204020204" pitchFamily="34" charset="-122"/>
                <a:ea typeface="微软雅黑" panose="020B0503020204020204" pitchFamily="34" charset="-122"/>
              </a:rPr>
              <a:t>2030</a:t>
            </a:r>
            <a:r>
              <a:rPr lang="zh-CN" altLang="en-US" sz="1600" dirty="0">
                <a:latin typeface="微软雅黑" panose="020B0503020204020204" pitchFamily="34" charset="-122"/>
                <a:ea typeface="微软雅黑" panose="020B0503020204020204" pitchFamily="34" charset="-122"/>
              </a:rPr>
              <a:t>儿童健康防治目标，具有社会价值和意义。</a:t>
            </a:r>
            <a:endParaRPr lang="zh-CN" altLang="en-US" sz="1600" dirty="0">
              <a:latin typeface="微软雅黑" panose="020B0503020204020204" pitchFamily="34" charset="-122"/>
              <a:ea typeface="微软雅黑" panose="020B0503020204020204" pitchFamily="34" charset="-122"/>
            </a:endParaRPr>
          </a:p>
        </p:txBody>
      </p:sp>
      <p:sp>
        <p:nvSpPr>
          <p:cNvPr id="101" name="文本框 100" descr="7b0a20202020227461726765744964223a202270726f636573734f6e6c696e6554657874426f78220a7d0a"/>
          <p:cNvSpPr txBox="1"/>
          <p:nvPr>
            <p:custDataLst>
              <p:tags r:id="rId6"/>
            </p:custDataLst>
          </p:nvPr>
        </p:nvSpPr>
        <p:spPr>
          <a:xfrm>
            <a:off x="6166765" y="962199"/>
            <a:ext cx="5770833" cy="3082641"/>
          </a:xfrm>
          <a:prstGeom prst="rect">
            <a:avLst/>
          </a:prstGeom>
          <a:solidFill>
            <a:srgbClr val="DEF0FA"/>
          </a:solidFill>
          <a:ln>
            <a:noFill/>
            <a:prstDash val="dashDot"/>
          </a:ln>
          <a:effectLst>
            <a:outerShdw blurRad="50800" dist="38100" dir="8100000" algn="tr" rotWithShape="0">
              <a:prstClr val="black">
                <a:alpha val="40000"/>
              </a:prstClr>
            </a:outerShdw>
            <a:softEdge rad="31750"/>
          </a:effectLst>
        </p:spPr>
        <p:txBody>
          <a:bodyPr wrap="square" rtlCol="0" anchor="t">
            <a:noAutofit/>
          </a:bodyPr>
          <a:lstStyle/>
          <a:p>
            <a:pPr marL="171450" indent="-171450" algn="l" fontAlgn="auto">
              <a:lnSpc>
                <a:spcPct val="150000"/>
              </a:lnSpc>
              <a:spcBef>
                <a:spcPts val="600"/>
              </a:spcBef>
              <a:buClrTx/>
              <a:buSzTx/>
              <a:buFont typeface="Wingdings" panose="05000000000000000000" charset="0"/>
              <a:buChar char="u"/>
            </a:pPr>
            <a:r>
              <a:rPr lang="zh-CN" altLang="en-US"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符合“保基本”原则：</a:t>
            </a:r>
            <a:endParaRPr lang="zh-CN" altLang="en-US"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marL="502920" indent="-285750">
              <a:lnSpc>
                <a:spcPct val="150000"/>
              </a:lnSpc>
              <a:spcBef>
                <a:spcPts val="600"/>
              </a:spcBef>
              <a:buFont typeface="Arial" panose="020B0604020202020204" pitchFamily="34" charset="0"/>
              <a:buChar char="•"/>
            </a:pPr>
            <a:r>
              <a:rPr lang="zh-CN" altLang="en-US" sz="1600" dirty="0">
                <a:sym typeface="+mn-ea"/>
              </a:rPr>
              <a:t>临床上由于缺乏儿童头孢专用药而不得不共用成人药品。成人药直接应用于儿童，剂量不准确、生物利用度改变等造成不良反应发生率高。</a:t>
            </a:r>
            <a:r>
              <a:rPr lang="en-US" altLang="zh-CN" sz="1600" dirty="0">
                <a:sym typeface="+mn-ea"/>
              </a:rPr>
              <a:t>2021</a:t>
            </a:r>
            <a:r>
              <a:rPr lang="zh-CN" altLang="en-US" sz="1600" dirty="0">
                <a:sym typeface="+mn-ea"/>
              </a:rPr>
              <a:t>年</a:t>
            </a:r>
            <a:r>
              <a:rPr lang="en-US" altLang="zh-CN" sz="1600" dirty="0">
                <a:sym typeface="+mn-ea"/>
              </a:rPr>
              <a:t>《</a:t>
            </a:r>
            <a:r>
              <a:rPr lang="zh-CN" altLang="en-US" sz="1600" dirty="0">
                <a:sym typeface="+mn-ea"/>
              </a:rPr>
              <a:t>国家药品不良反应监测年度报告</a:t>
            </a:r>
            <a:r>
              <a:rPr lang="en-US" altLang="zh-CN" sz="1600" dirty="0">
                <a:sym typeface="+mn-ea"/>
              </a:rPr>
              <a:t>》</a:t>
            </a:r>
            <a:r>
              <a:rPr lang="zh-CN" altLang="en-US" sz="1600" dirty="0">
                <a:sym typeface="+mn-ea"/>
              </a:rPr>
              <a:t>指出，从年龄分布看，</a:t>
            </a:r>
            <a:r>
              <a:rPr lang="en-US" altLang="zh-CN" sz="1600" dirty="0">
                <a:sym typeface="+mn-ea"/>
              </a:rPr>
              <a:t>14</a:t>
            </a:r>
            <a:r>
              <a:rPr lang="zh-CN" altLang="en-US" sz="1600" dirty="0">
                <a:sym typeface="+mn-ea"/>
              </a:rPr>
              <a:t>岁以下儿童占</a:t>
            </a:r>
            <a:r>
              <a:rPr lang="en-US" altLang="zh-CN" sz="1600" dirty="0">
                <a:sym typeface="+mn-ea"/>
              </a:rPr>
              <a:t>8.4%</a:t>
            </a:r>
            <a:r>
              <a:rPr lang="zh-CN" altLang="en-US" sz="1600" dirty="0">
                <a:sym typeface="+mn-ea"/>
              </a:rPr>
              <a:t>。因此让更多的儿童专用药进入医保目录有助于提高儿童用药安全，降低不良反应的风险。</a:t>
            </a:r>
            <a:endParaRPr lang="zh-CN" altLang="en-US" sz="1600" dirty="0">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081_4*b*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081_4*i*1"/>
  <p:tag name="KSO_WM_TEMPLATE_CATEGORY" val="custom"/>
  <p:tag name="KSO_WM_TEMPLATE_INDEX" val="20205081"/>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0"/>
</p:tagLst>
</file>

<file path=ppt/tags/tag12.xml><?xml version="1.0" encoding="utf-8"?>
<p:tagLst xmlns:p="http://schemas.openxmlformats.org/presentationml/2006/main">
  <p:tag name="KSO_WM_BEAUTIFY_FLAG" val=""/>
  <p:tag name="KSO_WM_UNIT_PLACING_PICTURE_USER_VIEWPORT" val="{&quot;height&quot;:4275,&quot;width&quot;:2898}"/>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ABLE_BEAUTIFY" val="smartTable{79d8fb17-cb2d-4390-a777-8b6a2a9a3584}"/>
  <p:tag name="TABLE_ENDDRAG_ORIGIN_RECT" val="393*265"/>
  <p:tag name="TABLE_ENDDRAG_RECT" val="56*137*393*265"/>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TABLE_ENDDRAG_ORIGIN_RECT" val="379*130"/>
  <p:tag name="TABLE_ENDDRAG_RECT" val="49*405*379*130"/>
  <p:tag name="KSO_WM_BEAUTIFY_FLAG" val=""/>
  <p:tag name="KSO_WM_UNIT_TABLE_BEAUTIFY" val="smartTable{30e0ab6f-1bc0-42f1-a7e1-c800444a7a1e}"/>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TABLE_ENDDRAG_ORIGIN_RECT" val="379*127"/>
  <p:tag name="TABLE_ENDDRAG_RECT" val="60*367*379*127"/>
  <p:tag name="KSO_WM_UNIT_TABLE_BEAUTIFY" val="smartTable{2d33efc9-95d6-472a-bc08-3e933b9862ff}"/>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COMMONDATA" val="eyJoZGlkIjoiNzI1MzljODBiNDliMzEyMzFlZWNlN2EzYjU0N2YzMWEifQ=="/>
</p:tagLst>
</file>

<file path=ppt/tags/tag5.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081_4*a*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081_4*b*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081_4*i*1"/>
  <p:tag name="KSO_WM_TEMPLATE_CATEGORY" val="custom"/>
  <p:tag name="KSO_WM_TEMPLATE_INDEX" val="20205081"/>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0"/>
</p:tagLst>
</file>

<file path=ppt/tags/tag8.xml><?xml version="1.0" encoding="utf-8"?>
<p:tagLst xmlns:p="http://schemas.openxmlformats.org/presentationml/2006/main">
  <p:tag name="KSO_WM_BEAUTIFY_FLAG" val=""/>
  <p:tag name="KSO_WM_UNIT_PLACING_PICTURE_USER_VIEWPORT" val="{&quot;height&quot;:4275,&quot;width&quot;:2898}"/>
</p:tagLst>
</file>

<file path=ppt/tags/tag9.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081_4*a*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自定义 6">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3821</Words>
  <Application>WPS 演示</Application>
  <PresentationFormat>宽屏</PresentationFormat>
  <Paragraphs>340</Paragraphs>
  <Slides>10</Slides>
  <Notes>9</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10</vt:i4>
      </vt:variant>
    </vt:vector>
  </HeadingPairs>
  <TitlesOfParts>
    <vt:vector size="29" baseType="lpstr">
      <vt:lpstr>Arial</vt:lpstr>
      <vt:lpstr>宋体</vt:lpstr>
      <vt:lpstr>Wingdings</vt:lpstr>
      <vt:lpstr>微软雅黑</vt:lpstr>
      <vt:lpstr>Gilroy</vt:lpstr>
      <vt:lpstr>楷体_GB2312</vt:lpstr>
      <vt:lpstr>新宋体</vt:lpstr>
      <vt:lpstr>幼圆</vt:lpstr>
      <vt:lpstr>Times New Roman</vt:lpstr>
      <vt:lpstr>Wingdings</vt:lpstr>
      <vt:lpstr>Gilroy Bold</vt:lpstr>
      <vt:lpstr>Segoe Print</vt:lpstr>
      <vt:lpstr>Arial Unicode MS</vt:lpstr>
      <vt:lpstr>Calibri</vt:lpstr>
      <vt:lpstr>等线</vt:lpstr>
      <vt:lpstr>Gilroy</vt:lpstr>
      <vt:lpstr>Gilroy Bold</vt:lpstr>
      <vt:lpstr>Kata 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Yike</dc:creator>
  <cp:lastModifiedBy>何芬</cp:lastModifiedBy>
  <cp:revision>473</cp:revision>
  <dcterms:created xsi:type="dcterms:W3CDTF">2024-07-05T01:21:00Z</dcterms:created>
  <dcterms:modified xsi:type="dcterms:W3CDTF">2026-06-09T05:56:30Z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84096A922AD945B2ACA71B5A60BC7201_13</vt:lpwstr>
  </property>
  <property fmtid="{D5CDD505-2E9C-101B-9397-08002B2CF9AE}" pid="3" name="KSOProductBuildVer">
    <vt:lpwstr>2052-12.1.0.26895</vt:lpwstr>
  </property>
</Properties>
</file>