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6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Lst>
  <p:notesMasterIdLst>
    <p:notesMasterId r:id="rId14"/>
  </p:notesMasterIdLst>
  <p:handoutMasterIdLst>
    <p:handoutMasterId r:id="rId15"/>
  </p:handoutMasterIdLst>
  <p:sldIdLst>
    <p:sldId id="256" r:id="rId4"/>
    <p:sldId id="1859" r:id="rId5"/>
    <p:sldId id="259" r:id="rId6"/>
    <p:sldId id="264" r:id="rId7"/>
    <p:sldId id="263" r:id="rId8"/>
    <p:sldId id="1871" r:id="rId9"/>
    <p:sldId id="1867" r:id="rId10"/>
    <p:sldId id="1869" r:id="rId11"/>
    <p:sldId id="1870" r:id="rId12"/>
    <p:sldId id="1868" r:id="rId13"/>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15" autoAdjust="0"/>
    <p:restoredTop sz="93530" autoAdjust="0"/>
  </p:normalViewPr>
  <p:slideViewPr>
    <p:cSldViewPr snapToGrid="0">
      <p:cViewPr varScale="1">
        <p:scale>
          <a:sx n="90" d="100"/>
          <a:sy n="90" d="100"/>
        </p:scale>
        <p:origin x="234" y="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4" d="100"/>
          <a:sy n="84" d="100"/>
        </p:scale>
        <p:origin x="3128" y="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DA7896B0-6757-502C-4481-EB6EC2E41F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7C43B070-D6A3-F88C-6D72-2D1C836538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7B491D-1582-4CB7-B56F-518A00C14E48}" type="datetimeFigureOut">
              <a:rPr lang="zh-CN" altLang="en-US" smtClean="0"/>
              <a:t>2026/6/8</a:t>
            </a:fld>
            <a:endParaRPr lang="zh-CN" altLang="en-US"/>
          </a:p>
        </p:txBody>
      </p:sp>
      <p:sp>
        <p:nvSpPr>
          <p:cNvPr id="4" name="页脚占位符 3">
            <a:extLst>
              <a:ext uri="{FF2B5EF4-FFF2-40B4-BE49-F238E27FC236}">
                <a16:creationId xmlns:a16="http://schemas.microsoft.com/office/drawing/2014/main" id="{85C20473-7358-3E8F-0F87-9DA82F726A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CD03F388-F9DA-75EE-A5C4-20C16AFDCF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33BC67-7C5E-4409-8721-9C2516180032}" type="slidenum">
              <a:rPr lang="zh-CN" altLang="en-US" smtClean="0"/>
              <a:t>‹#›</a:t>
            </a:fld>
            <a:endParaRPr lang="zh-CN" altLang="en-US"/>
          </a:p>
        </p:txBody>
      </p:sp>
    </p:spTree>
    <p:extLst>
      <p:ext uri="{BB962C8B-B14F-4D97-AF65-F5344CB8AC3E}">
        <p14:creationId xmlns:p14="http://schemas.microsoft.com/office/powerpoint/2010/main" val="1542492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DB08B-D2C4-4A7E-8D60-E3657FF12575}" type="datetimeFigureOut">
              <a:rPr lang="zh-CN" altLang="en-US" smtClean="0"/>
              <a:t>2026/6/8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B4372-4432-46C9-89DD-1C97184D5966}" type="slidenum">
              <a:rPr lang="zh-CN" altLang="en-US" smtClean="0"/>
              <a:t>‹#›</a:t>
            </a:fld>
            <a:endParaRPr lang="zh-CN" altLang="en-US"/>
          </a:p>
        </p:txBody>
      </p:sp>
    </p:spTree>
    <p:extLst>
      <p:ext uri="{BB962C8B-B14F-4D97-AF65-F5344CB8AC3E}">
        <p14:creationId xmlns:p14="http://schemas.microsoft.com/office/powerpoint/2010/main" val="320554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0B4372-4432-46C9-89DD-1C97184D5966}" type="slidenum">
              <a:rPr lang="zh-CN" altLang="en-US" smtClean="0"/>
              <a:t>1</a:t>
            </a:fld>
            <a:endParaRPr lang="zh-CN" altLang="en-US"/>
          </a:p>
        </p:txBody>
      </p:sp>
    </p:spTree>
    <p:extLst>
      <p:ext uri="{BB962C8B-B14F-4D97-AF65-F5344CB8AC3E}">
        <p14:creationId xmlns:p14="http://schemas.microsoft.com/office/powerpoint/2010/main" val="1723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B0B4372-4432-46C9-89DD-1C97184D5966}" type="slidenum">
              <a:rPr lang="zh-CN" altLang="en-US" smtClean="0"/>
              <a:t>3</a:t>
            </a:fld>
            <a:endParaRPr lang="zh-CN" altLang="en-US"/>
          </a:p>
        </p:txBody>
      </p:sp>
    </p:spTree>
    <p:extLst>
      <p:ext uri="{BB962C8B-B14F-4D97-AF65-F5344CB8AC3E}">
        <p14:creationId xmlns:p14="http://schemas.microsoft.com/office/powerpoint/2010/main" val="28508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1410368-BD65-409C-B686-E5342D727FA0}"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50000"/>
              </a:lnSpc>
              <a:buFontTx/>
              <a:buNone/>
            </a:pPr>
            <a:endParaRPr kumimoji="1" lang="en-US" altLang="zh-CN" sz="1200" dirty="0">
              <a:solidFill>
                <a:schemeClr val="accent1"/>
              </a:solidFill>
              <a:latin typeface="+mn-ea"/>
              <a:ea typeface="+mn-ea"/>
            </a:endParaRPr>
          </a:p>
        </p:txBody>
      </p:sp>
      <p:sp>
        <p:nvSpPr>
          <p:cNvPr id="4" name="灯片编号占位符 3"/>
          <p:cNvSpPr>
            <a:spLocks noGrp="1"/>
          </p:cNvSpPr>
          <p:nvPr>
            <p:ph type="sldNum" sz="quarter" idx="5"/>
          </p:nvPr>
        </p:nvSpPr>
        <p:spPr/>
        <p:txBody>
          <a:bodyPr/>
          <a:lstStyle/>
          <a:p>
            <a:fld id="{81410368-BD65-409C-B686-E5342D727FA0}"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Wingdings" panose="05000000000000000000" pitchFamily="2" charset="2"/>
              <a:buNone/>
            </a:pPr>
            <a:endParaRPr kumimoji="1" lang="en-US" altLang="zh-CN" sz="1200" dirty="0">
              <a:solidFill>
                <a:schemeClr val="accent1"/>
              </a:solidFill>
            </a:endParaRPr>
          </a:p>
        </p:txBody>
      </p:sp>
      <p:sp>
        <p:nvSpPr>
          <p:cNvPr id="4" name="灯片编号占位符 3"/>
          <p:cNvSpPr>
            <a:spLocks noGrp="1"/>
          </p:cNvSpPr>
          <p:nvPr>
            <p:ph type="sldNum" sz="quarter" idx="5"/>
          </p:nvPr>
        </p:nvSpPr>
        <p:spPr/>
        <p:txBody>
          <a:bodyPr/>
          <a:lstStyle/>
          <a:p>
            <a:fld id="{81410368-BD65-409C-B686-E5342D727FA0}"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E4F6A-054D-6E58-81A2-31D5FA9A1AE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722DBFA-5B74-410B-E26D-B22012E4669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C593389-EBE3-5F18-D7F6-4C014257F9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1200" b="0" dirty="0">
              <a:solidFill>
                <a:schemeClr val="accent1"/>
              </a:solidFill>
            </a:endParaRPr>
          </a:p>
        </p:txBody>
      </p:sp>
      <p:sp>
        <p:nvSpPr>
          <p:cNvPr id="4" name="灯片编号占位符 3">
            <a:extLst>
              <a:ext uri="{FF2B5EF4-FFF2-40B4-BE49-F238E27FC236}">
                <a16:creationId xmlns:a16="http://schemas.microsoft.com/office/drawing/2014/main" id="{F41638A7-C572-01BB-AE58-5A8B198F4FEB}"/>
              </a:ext>
            </a:extLst>
          </p:cNvPr>
          <p:cNvSpPr>
            <a:spLocks noGrp="1"/>
          </p:cNvSpPr>
          <p:nvPr>
            <p:ph type="sldNum" sz="quarter" idx="5"/>
          </p:nvPr>
        </p:nvSpPr>
        <p:spPr/>
        <p:txBody>
          <a:bodyPr/>
          <a:lstStyle/>
          <a:p>
            <a:fld id="{81410368-BD65-409C-B686-E5342D727FA0}" type="slidenum">
              <a:rPr lang="zh-CN" altLang="en-US" smtClean="0"/>
              <a:t>7</a:t>
            </a:fld>
            <a:endParaRPr lang="zh-CN" altLang="en-US"/>
          </a:p>
        </p:txBody>
      </p:sp>
    </p:spTree>
    <p:extLst>
      <p:ext uri="{BB962C8B-B14F-4D97-AF65-F5344CB8AC3E}">
        <p14:creationId xmlns:p14="http://schemas.microsoft.com/office/powerpoint/2010/main" val="363314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lnSpc>
                <a:spcPct val="150000"/>
              </a:lnSpc>
            </a:pPr>
            <a:endParaRPr kumimoji="1" lang="zh-CN" altLang="en-US" dirty="0"/>
          </a:p>
        </p:txBody>
      </p:sp>
      <p:sp>
        <p:nvSpPr>
          <p:cNvPr id="4" name="灯片编号占位符 3"/>
          <p:cNvSpPr>
            <a:spLocks noGrp="1"/>
          </p:cNvSpPr>
          <p:nvPr>
            <p:ph type="sldNum" sz="quarter" idx="5"/>
          </p:nvPr>
        </p:nvSpPr>
        <p:spPr/>
        <p:txBody>
          <a:bodyPr/>
          <a:lstStyle/>
          <a:p>
            <a:fld id="{81410368-BD65-409C-B686-E5342D727FA0}" type="slidenum">
              <a:rPr lang="zh-CN" altLang="en-US" smtClean="0"/>
              <a:t>8</a:t>
            </a:fld>
            <a:endParaRPr lang="zh-CN" altLang="en-US"/>
          </a:p>
        </p:txBody>
      </p:sp>
    </p:spTree>
    <p:extLst>
      <p:ext uri="{BB962C8B-B14F-4D97-AF65-F5344CB8AC3E}">
        <p14:creationId xmlns:p14="http://schemas.microsoft.com/office/powerpoint/2010/main" val="327917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81410368-BD65-409C-B686-E5342D727FA0}"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9208F-A0F7-EE24-D78C-6929D2DB5B7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3A99D35-7D41-C69C-2612-52AC78F6C3C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3BAE9E8-FAFB-994F-A4C4-AFFD090852C7}"/>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758D86C1-F32D-B88A-4F56-CBCC16B831B3}"/>
              </a:ext>
            </a:extLst>
          </p:cNvPr>
          <p:cNvSpPr>
            <a:spLocks noGrp="1"/>
          </p:cNvSpPr>
          <p:nvPr>
            <p:ph type="sldNum" sz="quarter" idx="5"/>
          </p:nvPr>
        </p:nvSpPr>
        <p:spPr/>
        <p:txBody>
          <a:bodyPr/>
          <a:lstStyle/>
          <a:p>
            <a:fld id="{81410368-BD65-409C-B686-E5342D727FA0}" type="slidenum">
              <a:rPr lang="zh-CN" altLang="en-US" smtClean="0"/>
              <a:t>10</a:t>
            </a:fld>
            <a:endParaRPr lang="zh-CN" altLang="en-US"/>
          </a:p>
        </p:txBody>
      </p:sp>
    </p:spTree>
    <p:extLst>
      <p:ext uri="{BB962C8B-B14F-4D97-AF65-F5344CB8AC3E}">
        <p14:creationId xmlns:p14="http://schemas.microsoft.com/office/powerpoint/2010/main" val="4278983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2026/6/8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2026/6/8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2026/6/8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A41E38-4610-E318-ED64-48F175F400A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25BD4D5-EFB0-79E0-3A9D-CE921603C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E5A76A0-9767-9CDD-C3C1-5F5B2003922D}"/>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1F1D4B65-35FA-7CFA-AF20-0D011D26F25B}"/>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074BE0E0-8779-805B-414B-383B2F0A95B1}"/>
              </a:ext>
            </a:extLst>
          </p:cNvPr>
          <p:cNvSpPr>
            <a:spLocks noGrp="1"/>
          </p:cNvSpPr>
          <p:nvPr>
            <p:ph type="sldNum" sz="quarter" idx="12"/>
          </p:nvPr>
        </p:nvSpPr>
        <p:spPr/>
        <p:txBody>
          <a:bodyPr/>
          <a:lstStyle>
            <a:lvl1pPr>
              <a:defRPr/>
            </a:lvl1pPr>
          </a:lstStyle>
          <a:p>
            <a:fld id="{AA69D69C-5E70-422D-9073-79C8BC4C621A}" type="slidenum">
              <a:rPr lang="en-US" altLang="zh-CN"/>
              <a:pPr/>
              <a:t>‹#›</a:t>
            </a:fld>
            <a:endParaRPr lang="en-US" altLang="zh-CN"/>
          </a:p>
        </p:txBody>
      </p:sp>
    </p:spTree>
    <p:extLst>
      <p:ext uri="{BB962C8B-B14F-4D97-AF65-F5344CB8AC3E}">
        <p14:creationId xmlns:p14="http://schemas.microsoft.com/office/powerpoint/2010/main" val="4079396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593E4C-94AA-AE6E-BDEF-059845F7762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5A12535-369A-F17A-716D-64B1C5CD96C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B8896F-52BC-C3C7-10C3-88D74A9527E7}"/>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4CE907FC-D47B-9E2A-B6D3-A106DDA69B8E}"/>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58AED60F-E9A5-0018-CA55-AACD67A83B4F}"/>
              </a:ext>
            </a:extLst>
          </p:cNvPr>
          <p:cNvSpPr>
            <a:spLocks noGrp="1"/>
          </p:cNvSpPr>
          <p:nvPr>
            <p:ph type="sldNum" sz="quarter" idx="12"/>
          </p:nvPr>
        </p:nvSpPr>
        <p:spPr/>
        <p:txBody>
          <a:bodyPr/>
          <a:lstStyle>
            <a:lvl1pPr>
              <a:defRPr/>
            </a:lvl1pPr>
          </a:lstStyle>
          <a:p>
            <a:fld id="{249691B7-0028-4244-95CA-883370B113B7}" type="slidenum">
              <a:rPr lang="en-US" altLang="zh-CN"/>
              <a:pPr/>
              <a:t>‹#›</a:t>
            </a:fld>
            <a:endParaRPr lang="en-US" altLang="zh-CN"/>
          </a:p>
        </p:txBody>
      </p:sp>
    </p:spTree>
    <p:extLst>
      <p:ext uri="{BB962C8B-B14F-4D97-AF65-F5344CB8AC3E}">
        <p14:creationId xmlns:p14="http://schemas.microsoft.com/office/powerpoint/2010/main" val="128354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A4327E-4666-E2CB-1913-9251A7F6DCFB}"/>
              </a:ext>
            </a:extLst>
          </p:cNvPr>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07FF6A-1A70-2F93-E5EB-EF729E9CDC76}"/>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C0D1DF6-CA26-66A7-AEE1-EF6F83FD7FCE}"/>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7FF182F7-C1AD-5182-8706-A6D1557143B5}"/>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63E3D4BB-D944-1D98-2923-36794608E0B6}"/>
              </a:ext>
            </a:extLst>
          </p:cNvPr>
          <p:cNvSpPr>
            <a:spLocks noGrp="1"/>
          </p:cNvSpPr>
          <p:nvPr>
            <p:ph type="sldNum" sz="quarter" idx="12"/>
          </p:nvPr>
        </p:nvSpPr>
        <p:spPr/>
        <p:txBody>
          <a:bodyPr/>
          <a:lstStyle>
            <a:lvl1pPr>
              <a:defRPr/>
            </a:lvl1pPr>
          </a:lstStyle>
          <a:p>
            <a:fld id="{CA7E9EE9-180E-4EC1-8605-BCC0C64825B6}" type="slidenum">
              <a:rPr lang="en-US" altLang="zh-CN"/>
              <a:pPr/>
              <a:t>‹#›</a:t>
            </a:fld>
            <a:endParaRPr lang="en-US" altLang="zh-CN"/>
          </a:p>
        </p:txBody>
      </p:sp>
    </p:spTree>
    <p:extLst>
      <p:ext uri="{BB962C8B-B14F-4D97-AF65-F5344CB8AC3E}">
        <p14:creationId xmlns:p14="http://schemas.microsoft.com/office/powerpoint/2010/main" val="3017626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C120E4-1B65-2294-6FBC-11251367798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8A5ACF1-6F01-AB53-CFFE-60F28A98325B}"/>
              </a:ext>
            </a:extLst>
          </p:cNvPr>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8BD341-8773-6BE6-F23A-7BEEAE982D87}"/>
              </a:ext>
            </a:extLst>
          </p:cNvPr>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0E282F3-ED78-BF43-A40B-56DE7811B90C}"/>
              </a:ext>
            </a:extLst>
          </p:cNvPr>
          <p:cNvSpPr>
            <a:spLocks noGrp="1"/>
          </p:cNvSpPr>
          <p:nvPr>
            <p:ph type="dt" sz="half" idx="10"/>
          </p:nvPr>
        </p:nvSpPr>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D748A6B3-2A0C-4EE7-9915-0DFB31C26B53}"/>
              </a:ext>
            </a:extLst>
          </p:cNvPr>
          <p:cNvSpPr>
            <a:spLocks noGrp="1"/>
          </p:cNvSpPr>
          <p:nvPr>
            <p:ph type="ftr" sz="quarter" idx="11"/>
          </p:nvPr>
        </p:nvSpPr>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648A0BDB-FAA9-4A68-6393-B6C63D85E365}"/>
              </a:ext>
            </a:extLst>
          </p:cNvPr>
          <p:cNvSpPr>
            <a:spLocks noGrp="1"/>
          </p:cNvSpPr>
          <p:nvPr>
            <p:ph type="sldNum" sz="quarter" idx="12"/>
          </p:nvPr>
        </p:nvSpPr>
        <p:spPr/>
        <p:txBody>
          <a:bodyPr/>
          <a:lstStyle>
            <a:lvl1pPr>
              <a:defRPr/>
            </a:lvl1pPr>
          </a:lstStyle>
          <a:p>
            <a:fld id="{945A45C8-1195-4805-A4A7-FBCE00C291F9}" type="slidenum">
              <a:rPr lang="en-US" altLang="zh-CN"/>
              <a:pPr/>
              <a:t>‹#›</a:t>
            </a:fld>
            <a:endParaRPr lang="en-US" altLang="zh-CN"/>
          </a:p>
        </p:txBody>
      </p:sp>
    </p:spTree>
    <p:extLst>
      <p:ext uri="{BB962C8B-B14F-4D97-AF65-F5344CB8AC3E}">
        <p14:creationId xmlns:p14="http://schemas.microsoft.com/office/powerpoint/2010/main" val="178117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36D1A7-5F2E-FE6D-AA93-E9F35F0678F7}"/>
              </a:ext>
            </a:extLst>
          </p:cNvPr>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0D8C571-09C9-3093-87DD-6A257A75491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4267EA-5358-7A0A-9F8C-AFF409818C38}"/>
              </a:ext>
            </a:extLst>
          </p:cNvPr>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A8DBD0A-1E44-A93E-6089-DE9A07C0C33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A48D219-36D3-6A87-60A6-2FF2B03B2994}"/>
              </a:ext>
            </a:extLst>
          </p:cNvPr>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9C7392F-9DDF-3997-D4AC-3FFB9581EB23}"/>
              </a:ext>
            </a:extLst>
          </p:cNvPr>
          <p:cNvSpPr>
            <a:spLocks noGrp="1"/>
          </p:cNvSpPr>
          <p:nvPr>
            <p:ph type="dt" sz="half" idx="10"/>
          </p:nvPr>
        </p:nvSpPr>
        <p:spPr/>
        <p:txBody>
          <a:bodyPr/>
          <a:lstStyle>
            <a:lvl1pPr>
              <a:defRPr/>
            </a:lvl1pPr>
          </a:lstStyle>
          <a:p>
            <a:endParaRPr lang="en-US" altLang="zh-CN"/>
          </a:p>
        </p:txBody>
      </p:sp>
      <p:sp>
        <p:nvSpPr>
          <p:cNvPr id="8" name="页脚占位符 7">
            <a:extLst>
              <a:ext uri="{FF2B5EF4-FFF2-40B4-BE49-F238E27FC236}">
                <a16:creationId xmlns:a16="http://schemas.microsoft.com/office/drawing/2014/main" id="{63EA5301-DFCD-CC88-0FDA-90CD8DEFCDE0}"/>
              </a:ext>
            </a:extLst>
          </p:cNvPr>
          <p:cNvSpPr>
            <a:spLocks noGrp="1"/>
          </p:cNvSpPr>
          <p:nvPr>
            <p:ph type="ftr" sz="quarter" idx="11"/>
          </p:nvPr>
        </p:nvSpPr>
        <p:spPr/>
        <p:txBody>
          <a:bodyPr/>
          <a:lstStyle>
            <a:lvl1pPr>
              <a:defRPr/>
            </a:lvl1pPr>
          </a:lstStyle>
          <a:p>
            <a:endParaRPr lang="en-US" altLang="zh-CN"/>
          </a:p>
        </p:txBody>
      </p:sp>
      <p:sp>
        <p:nvSpPr>
          <p:cNvPr id="9" name="灯片编号占位符 8">
            <a:extLst>
              <a:ext uri="{FF2B5EF4-FFF2-40B4-BE49-F238E27FC236}">
                <a16:creationId xmlns:a16="http://schemas.microsoft.com/office/drawing/2014/main" id="{14545286-D9C1-7F5D-9717-770ACBF18CE6}"/>
              </a:ext>
            </a:extLst>
          </p:cNvPr>
          <p:cNvSpPr>
            <a:spLocks noGrp="1"/>
          </p:cNvSpPr>
          <p:nvPr>
            <p:ph type="sldNum" sz="quarter" idx="12"/>
          </p:nvPr>
        </p:nvSpPr>
        <p:spPr/>
        <p:txBody>
          <a:bodyPr/>
          <a:lstStyle>
            <a:lvl1pPr>
              <a:defRPr/>
            </a:lvl1pPr>
          </a:lstStyle>
          <a:p>
            <a:fld id="{97BB2F72-EEAE-45E6-A305-CF09A4612344}" type="slidenum">
              <a:rPr lang="en-US" altLang="zh-CN"/>
              <a:pPr/>
              <a:t>‹#›</a:t>
            </a:fld>
            <a:endParaRPr lang="en-US" altLang="zh-CN"/>
          </a:p>
        </p:txBody>
      </p:sp>
    </p:spTree>
    <p:extLst>
      <p:ext uri="{BB962C8B-B14F-4D97-AF65-F5344CB8AC3E}">
        <p14:creationId xmlns:p14="http://schemas.microsoft.com/office/powerpoint/2010/main" val="369736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5F305D-9872-6E76-16DD-3FAEC34020E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B05D15-D381-ED5D-F278-5054F0FE4B05}"/>
              </a:ext>
            </a:extLst>
          </p:cNvPr>
          <p:cNvSpPr>
            <a:spLocks noGrp="1"/>
          </p:cNvSpPr>
          <p:nvPr>
            <p:ph type="dt" sz="half" idx="10"/>
          </p:nvPr>
        </p:nvSpPr>
        <p:spPr/>
        <p:txBody>
          <a:bodyPr/>
          <a:lstStyle>
            <a:lvl1pPr>
              <a:defRPr/>
            </a:lvl1pPr>
          </a:lstStyle>
          <a:p>
            <a:endParaRPr lang="en-US" altLang="zh-CN"/>
          </a:p>
        </p:txBody>
      </p:sp>
      <p:sp>
        <p:nvSpPr>
          <p:cNvPr id="4" name="页脚占位符 3">
            <a:extLst>
              <a:ext uri="{FF2B5EF4-FFF2-40B4-BE49-F238E27FC236}">
                <a16:creationId xmlns:a16="http://schemas.microsoft.com/office/drawing/2014/main" id="{673E0727-5F05-341A-7B13-835DE68CD918}"/>
              </a:ext>
            </a:extLst>
          </p:cNvPr>
          <p:cNvSpPr>
            <a:spLocks noGrp="1"/>
          </p:cNvSpPr>
          <p:nvPr>
            <p:ph type="ftr" sz="quarter" idx="11"/>
          </p:nvPr>
        </p:nvSpPr>
        <p:spPr/>
        <p:txBody>
          <a:bodyPr/>
          <a:lstStyle>
            <a:lvl1pPr>
              <a:defRPr/>
            </a:lvl1pPr>
          </a:lstStyle>
          <a:p>
            <a:endParaRPr lang="en-US" altLang="zh-CN"/>
          </a:p>
        </p:txBody>
      </p:sp>
      <p:sp>
        <p:nvSpPr>
          <p:cNvPr id="5" name="灯片编号占位符 4">
            <a:extLst>
              <a:ext uri="{FF2B5EF4-FFF2-40B4-BE49-F238E27FC236}">
                <a16:creationId xmlns:a16="http://schemas.microsoft.com/office/drawing/2014/main" id="{DBAA5179-2599-57BC-7E0A-784DB04FD44A}"/>
              </a:ext>
            </a:extLst>
          </p:cNvPr>
          <p:cNvSpPr>
            <a:spLocks noGrp="1"/>
          </p:cNvSpPr>
          <p:nvPr>
            <p:ph type="sldNum" sz="quarter" idx="12"/>
          </p:nvPr>
        </p:nvSpPr>
        <p:spPr/>
        <p:txBody>
          <a:bodyPr/>
          <a:lstStyle>
            <a:lvl1pPr>
              <a:defRPr/>
            </a:lvl1pPr>
          </a:lstStyle>
          <a:p>
            <a:fld id="{7E570BBC-2746-46FC-887A-53BEF67F19CC}" type="slidenum">
              <a:rPr lang="en-US" altLang="zh-CN"/>
              <a:pPr/>
              <a:t>‹#›</a:t>
            </a:fld>
            <a:endParaRPr lang="en-US" altLang="zh-CN"/>
          </a:p>
        </p:txBody>
      </p:sp>
    </p:spTree>
    <p:extLst>
      <p:ext uri="{BB962C8B-B14F-4D97-AF65-F5344CB8AC3E}">
        <p14:creationId xmlns:p14="http://schemas.microsoft.com/office/powerpoint/2010/main" val="2559337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B9ED873-6D1D-81E7-4B1B-3C656B48E045}"/>
              </a:ext>
            </a:extLst>
          </p:cNvPr>
          <p:cNvSpPr>
            <a:spLocks noGrp="1"/>
          </p:cNvSpPr>
          <p:nvPr>
            <p:ph type="dt" sz="half" idx="10"/>
          </p:nvPr>
        </p:nvSpPr>
        <p:spPr/>
        <p:txBody>
          <a:bodyPr/>
          <a:lstStyle>
            <a:lvl1pPr>
              <a:defRPr/>
            </a:lvl1pPr>
          </a:lstStyle>
          <a:p>
            <a:endParaRPr lang="en-US" altLang="zh-CN"/>
          </a:p>
        </p:txBody>
      </p:sp>
      <p:sp>
        <p:nvSpPr>
          <p:cNvPr id="3" name="页脚占位符 2">
            <a:extLst>
              <a:ext uri="{FF2B5EF4-FFF2-40B4-BE49-F238E27FC236}">
                <a16:creationId xmlns:a16="http://schemas.microsoft.com/office/drawing/2014/main" id="{D5A6BA81-8C5A-5645-D969-DD2F5EC48EF6}"/>
              </a:ext>
            </a:extLst>
          </p:cNvPr>
          <p:cNvSpPr>
            <a:spLocks noGrp="1"/>
          </p:cNvSpPr>
          <p:nvPr>
            <p:ph type="ftr" sz="quarter" idx="11"/>
          </p:nvPr>
        </p:nvSpPr>
        <p:spPr/>
        <p:txBody>
          <a:bodyPr/>
          <a:lstStyle>
            <a:lvl1pPr>
              <a:defRPr/>
            </a:lvl1pPr>
          </a:lstStyle>
          <a:p>
            <a:endParaRPr lang="en-US" altLang="zh-CN"/>
          </a:p>
        </p:txBody>
      </p:sp>
      <p:sp>
        <p:nvSpPr>
          <p:cNvPr id="4" name="灯片编号占位符 3">
            <a:extLst>
              <a:ext uri="{FF2B5EF4-FFF2-40B4-BE49-F238E27FC236}">
                <a16:creationId xmlns:a16="http://schemas.microsoft.com/office/drawing/2014/main" id="{C4062173-E176-5994-950F-926017CA1223}"/>
              </a:ext>
            </a:extLst>
          </p:cNvPr>
          <p:cNvSpPr>
            <a:spLocks noGrp="1"/>
          </p:cNvSpPr>
          <p:nvPr>
            <p:ph type="sldNum" sz="quarter" idx="12"/>
          </p:nvPr>
        </p:nvSpPr>
        <p:spPr/>
        <p:txBody>
          <a:bodyPr/>
          <a:lstStyle>
            <a:lvl1pPr>
              <a:defRPr/>
            </a:lvl1pPr>
          </a:lstStyle>
          <a:p>
            <a:fld id="{B02754E7-2814-40E8-84D1-3D136EF44455}" type="slidenum">
              <a:rPr lang="en-US" altLang="zh-CN"/>
              <a:pPr/>
              <a:t>‹#›</a:t>
            </a:fld>
            <a:endParaRPr lang="en-US" altLang="zh-CN"/>
          </a:p>
        </p:txBody>
      </p:sp>
    </p:spTree>
    <p:extLst>
      <p:ext uri="{BB962C8B-B14F-4D97-AF65-F5344CB8AC3E}">
        <p14:creationId xmlns:p14="http://schemas.microsoft.com/office/powerpoint/2010/main" val="2347021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DFB25-381A-999E-EA58-621B39FB6605}"/>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265AB9-0D79-050D-A9A9-38BF1A97691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7A0B782-824A-E17A-783E-AFEE640DC5F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09F738-4A2A-89ED-38CB-C5883865B531}"/>
              </a:ext>
            </a:extLst>
          </p:cNvPr>
          <p:cNvSpPr>
            <a:spLocks noGrp="1"/>
          </p:cNvSpPr>
          <p:nvPr>
            <p:ph type="dt" sz="half" idx="10"/>
          </p:nvPr>
        </p:nvSpPr>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6F9347AA-A7CA-E5C5-770F-FE1AD0C25245}"/>
              </a:ext>
            </a:extLst>
          </p:cNvPr>
          <p:cNvSpPr>
            <a:spLocks noGrp="1"/>
          </p:cNvSpPr>
          <p:nvPr>
            <p:ph type="ftr" sz="quarter" idx="11"/>
          </p:nvPr>
        </p:nvSpPr>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13B59046-F35A-E98B-AE4E-2439F383CBB2}"/>
              </a:ext>
            </a:extLst>
          </p:cNvPr>
          <p:cNvSpPr>
            <a:spLocks noGrp="1"/>
          </p:cNvSpPr>
          <p:nvPr>
            <p:ph type="sldNum" sz="quarter" idx="12"/>
          </p:nvPr>
        </p:nvSpPr>
        <p:spPr/>
        <p:txBody>
          <a:bodyPr/>
          <a:lstStyle>
            <a:lvl1pPr>
              <a:defRPr/>
            </a:lvl1pPr>
          </a:lstStyle>
          <a:p>
            <a:fld id="{02916116-F7B6-441A-8C8B-F0BCB651886B}" type="slidenum">
              <a:rPr lang="en-US" altLang="zh-CN"/>
              <a:pPr/>
              <a:t>‹#›</a:t>
            </a:fld>
            <a:endParaRPr lang="en-US" altLang="zh-CN"/>
          </a:p>
        </p:txBody>
      </p:sp>
    </p:spTree>
    <p:extLst>
      <p:ext uri="{BB962C8B-B14F-4D97-AF65-F5344CB8AC3E}">
        <p14:creationId xmlns:p14="http://schemas.microsoft.com/office/powerpoint/2010/main" val="4256252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2026/6/8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8D6221-3F80-5C35-453F-211D9878A957}"/>
              </a:ext>
            </a:extLst>
          </p:cNvPr>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E52F009-0F2B-560F-BAAD-061263C5BB9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E8E6267-AC35-9F40-CEA0-7128C9873F2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F4FB1B5-745B-7B08-60C8-659E1F4ECBF1}"/>
              </a:ext>
            </a:extLst>
          </p:cNvPr>
          <p:cNvSpPr>
            <a:spLocks noGrp="1"/>
          </p:cNvSpPr>
          <p:nvPr>
            <p:ph type="dt" sz="half" idx="10"/>
          </p:nvPr>
        </p:nvSpPr>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FE343705-B7CE-328F-EC4C-107C15D260A6}"/>
              </a:ext>
            </a:extLst>
          </p:cNvPr>
          <p:cNvSpPr>
            <a:spLocks noGrp="1"/>
          </p:cNvSpPr>
          <p:nvPr>
            <p:ph type="ftr" sz="quarter" idx="11"/>
          </p:nvPr>
        </p:nvSpPr>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596C0854-B37B-FD49-CABB-C1C7744FE53D}"/>
              </a:ext>
            </a:extLst>
          </p:cNvPr>
          <p:cNvSpPr>
            <a:spLocks noGrp="1"/>
          </p:cNvSpPr>
          <p:nvPr>
            <p:ph type="sldNum" sz="quarter" idx="12"/>
          </p:nvPr>
        </p:nvSpPr>
        <p:spPr/>
        <p:txBody>
          <a:bodyPr/>
          <a:lstStyle>
            <a:lvl1pPr>
              <a:defRPr/>
            </a:lvl1pPr>
          </a:lstStyle>
          <a:p>
            <a:fld id="{F120CA50-1674-4696-AF27-0475BA8904EA}" type="slidenum">
              <a:rPr lang="en-US" altLang="zh-CN"/>
              <a:pPr/>
              <a:t>‹#›</a:t>
            </a:fld>
            <a:endParaRPr lang="en-US" altLang="zh-CN"/>
          </a:p>
        </p:txBody>
      </p:sp>
    </p:spTree>
    <p:extLst>
      <p:ext uri="{BB962C8B-B14F-4D97-AF65-F5344CB8AC3E}">
        <p14:creationId xmlns:p14="http://schemas.microsoft.com/office/powerpoint/2010/main" val="1447507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045249-825C-B7EA-CCB7-D3D9660347F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844631E-E556-610F-D7E7-6DF1326BB53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A6E24C7-985B-6C71-0141-518AFFF99FE2}"/>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8D0A4A22-03B8-357B-70DB-C564639B26C8}"/>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6E668EE8-C4E6-710F-4BEE-FF6273F2D5E4}"/>
              </a:ext>
            </a:extLst>
          </p:cNvPr>
          <p:cNvSpPr>
            <a:spLocks noGrp="1"/>
          </p:cNvSpPr>
          <p:nvPr>
            <p:ph type="sldNum" sz="quarter" idx="12"/>
          </p:nvPr>
        </p:nvSpPr>
        <p:spPr/>
        <p:txBody>
          <a:bodyPr/>
          <a:lstStyle>
            <a:lvl1pPr>
              <a:defRPr/>
            </a:lvl1pPr>
          </a:lstStyle>
          <a:p>
            <a:fld id="{D7373449-555F-40A4-88DC-94DBD0BBE3AD}" type="slidenum">
              <a:rPr lang="en-US" altLang="zh-CN"/>
              <a:pPr/>
              <a:t>‹#›</a:t>
            </a:fld>
            <a:endParaRPr lang="en-US" altLang="zh-CN"/>
          </a:p>
        </p:txBody>
      </p:sp>
    </p:spTree>
    <p:extLst>
      <p:ext uri="{BB962C8B-B14F-4D97-AF65-F5344CB8AC3E}">
        <p14:creationId xmlns:p14="http://schemas.microsoft.com/office/powerpoint/2010/main" val="269254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4AB2AEE-7394-7EA4-3C22-C39845228CBB}"/>
              </a:ext>
            </a:extLst>
          </p:cNvPr>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41480E0-3CA5-E389-3237-D692965E7009}"/>
              </a:ext>
            </a:extLst>
          </p:cNvPr>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E5E3D0-A3B2-53DA-5237-106043DD41A0}"/>
              </a:ext>
            </a:extLst>
          </p:cNvPr>
          <p:cNvSpPr>
            <a:spLocks noGrp="1"/>
          </p:cNvSpPr>
          <p:nvPr>
            <p:ph type="dt" sz="half" idx="10"/>
          </p:nvPr>
        </p:nvSpPr>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728C4278-5687-5212-3557-F3C232B7E1CA}"/>
              </a:ext>
            </a:extLst>
          </p:cNvPr>
          <p:cNvSpPr>
            <a:spLocks noGrp="1"/>
          </p:cNvSpPr>
          <p:nvPr>
            <p:ph type="ftr" sz="quarter" idx="11"/>
          </p:nvPr>
        </p:nvSpPr>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8FF8002A-7302-4D5B-FB4F-8FB226FB2E33}"/>
              </a:ext>
            </a:extLst>
          </p:cNvPr>
          <p:cNvSpPr>
            <a:spLocks noGrp="1"/>
          </p:cNvSpPr>
          <p:nvPr>
            <p:ph type="sldNum" sz="quarter" idx="12"/>
          </p:nvPr>
        </p:nvSpPr>
        <p:spPr/>
        <p:txBody>
          <a:bodyPr/>
          <a:lstStyle>
            <a:lvl1pPr>
              <a:defRPr/>
            </a:lvl1pPr>
          </a:lstStyle>
          <a:p>
            <a:fld id="{6759F68E-87A8-46F3-B896-0207E73ADE31}" type="slidenum">
              <a:rPr lang="en-US" altLang="zh-CN"/>
              <a:pPr/>
              <a:t>‹#›</a:t>
            </a:fld>
            <a:endParaRPr lang="en-US" altLang="zh-CN"/>
          </a:p>
        </p:txBody>
      </p:sp>
    </p:spTree>
    <p:extLst>
      <p:ext uri="{BB962C8B-B14F-4D97-AF65-F5344CB8AC3E}">
        <p14:creationId xmlns:p14="http://schemas.microsoft.com/office/powerpoint/2010/main" val="3333942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E3CCA5-B24E-33D1-5396-E2052D3CFBBC}"/>
              </a:ext>
            </a:extLst>
          </p:cNvPr>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7BEC5F9-38E3-C25E-2253-12B7BA711363}"/>
              </a:ext>
            </a:extLst>
          </p:cNvPr>
          <p:cNvSpPr>
            <a:spLocks noGrp="1"/>
          </p:cNvSpPr>
          <p:nvPr>
            <p:ph type="body" sz="half" idx="1"/>
          </p:nvPr>
        </p:nvSpPr>
        <p:spPr>
          <a:xfrm>
            <a:off x="609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725A6DD-CF1D-55A6-AFF5-D6D36FF5F5B0}"/>
              </a:ext>
            </a:extLst>
          </p:cNvPr>
          <p:cNvSpPr>
            <a:spLocks noGrp="1"/>
          </p:cNvSpPr>
          <p:nvPr>
            <p:ph sz="half" idx="2"/>
          </p:nvPr>
        </p:nvSpPr>
        <p:spPr>
          <a:xfrm>
            <a:off x="6197600" y="1600201"/>
            <a:ext cx="53848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9781742-2258-93B2-2064-2022E3596443}"/>
              </a:ext>
            </a:extLst>
          </p:cNvPr>
          <p:cNvSpPr>
            <a:spLocks noGrp="1"/>
          </p:cNvSpPr>
          <p:nvPr>
            <p:ph type="dt" sz="half" idx="10"/>
          </p:nvPr>
        </p:nvSpPr>
        <p:spPr>
          <a:xfrm>
            <a:off x="609600" y="6245225"/>
            <a:ext cx="2844800" cy="476250"/>
          </a:xfrm>
        </p:spPr>
        <p:txBody>
          <a:bodyPr/>
          <a:lstStyle>
            <a:lvl1pPr>
              <a:defRPr/>
            </a:lvl1pPr>
          </a:lstStyle>
          <a:p>
            <a:endParaRPr lang="en-US" altLang="zh-CN"/>
          </a:p>
        </p:txBody>
      </p:sp>
      <p:sp>
        <p:nvSpPr>
          <p:cNvPr id="6" name="页脚占位符 5">
            <a:extLst>
              <a:ext uri="{FF2B5EF4-FFF2-40B4-BE49-F238E27FC236}">
                <a16:creationId xmlns:a16="http://schemas.microsoft.com/office/drawing/2014/main" id="{6C9C56E1-BB3F-F70F-AEA6-3F5ED4326AFD}"/>
              </a:ext>
            </a:extLst>
          </p:cNvPr>
          <p:cNvSpPr>
            <a:spLocks noGrp="1"/>
          </p:cNvSpPr>
          <p:nvPr>
            <p:ph type="ftr" sz="quarter" idx="11"/>
          </p:nvPr>
        </p:nvSpPr>
        <p:spPr>
          <a:xfrm>
            <a:off x="4165600" y="6245225"/>
            <a:ext cx="3860800" cy="476250"/>
          </a:xfrm>
        </p:spPr>
        <p:txBody>
          <a:bodyPr/>
          <a:lstStyle>
            <a:lvl1pPr>
              <a:defRPr/>
            </a:lvl1pPr>
          </a:lstStyle>
          <a:p>
            <a:endParaRPr lang="en-US" altLang="zh-CN"/>
          </a:p>
        </p:txBody>
      </p:sp>
      <p:sp>
        <p:nvSpPr>
          <p:cNvPr id="7" name="灯片编号占位符 6">
            <a:extLst>
              <a:ext uri="{FF2B5EF4-FFF2-40B4-BE49-F238E27FC236}">
                <a16:creationId xmlns:a16="http://schemas.microsoft.com/office/drawing/2014/main" id="{778F3DAA-966B-6746-DF65-0EC00472F253}"/>
              </a:ext>
            </a:extLst>
          </p:cNvPr>
          <p:cNvSpPr>
            <a:spLocks noGrp="1"/>
          </p:cNvSpPr>
          <p:nvPr>
            <p:ph type="sldNum" sz="quarter" idx="12"/>
          </p:nvPr>
        </p:nvSpPr>
        <p:spPr>
          <a:xfrm>
            <a:off x="8737600" y="6245225"/>
            <a:ext cx="2844800" cy="476250"/>
          </a:xfrm>
        </p:spPr>
        <p:txBody>
          <a:bodyPr/>
          <a:lstStyle>
            <a:lvl1pPr>
              <a:defRPr/>
            </a:lvl1pPr>
          </a:lstStyle>
          <a:p>
            <a:fld id="{7E986AAC-EAFB-48DF-9C3F-AA89B8B36B07}" type="slidenum">
              <a:rPr lang="en-US" altLang="zh-CN"/>
              <a:pPr/>
              <a:t>‹#›</a:t>
            </a:fld>
            <a:endParaRPr lang="en-US" altLang="zh-CN"/>
          </a:p>
        </p:txBody>
      </p:sp>
    </p:spTree>
    <p:extLst>
      <p:ext uri="{BB962C8B-B14F-4D97-AF65-F5344CB8AC3E}">
        <p14:creationId xmlns:p14="http://schemas.microsoft.com/office/powerpoint/2010/main" val="1297430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円/楕円 3"/>
          <p:cNvSpPr/>
          <p:nvPr/>
        </p:nvSpPr>
        <p:spPr>
          <a:xfrm>
            <a:off x="912285" y="3716345"/>
            <a:ext cx="10367434" cy="73025"/>
          </a:xfrm>
          <a:prstGeom prst="ellipse">
            <a:avLst/>
          </a:prstGeom>
          <a:solidFill>
            <a:srgbClr val="014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350"/>
          </a:p>
        </p:txBody>
      </p:sp>
      <p:sp>
        <p:nvSpPr>
          <p:cNvPr id="2" name="タイトル 1"/>
          <p:cNvSpPr>
            <a:spLocks noGrp="1"/>
          </p:cNvSpPr>
          <p:nvPr>
            <p:ph type="ctrTitle"/>
          </p:nvPr>
        </p:nvSpPr>
        <p:spPr>
          <a:xfrm>
            <a:off x="914400" y="2130489"/>
            <a:ext cx="10363200" cy="1470025"/>
          </a:xfrm>
          <a:noFill/>
        </p:spPr>
        <p:txBody>
          <a:bodyPr>
            <a:normAutofit/>
          </a:bodyPr>
          <a:lstStyle>
            <a:lvl1pPr>
              <a:defRPr sz="3000">
                <a:solidFill>
                  <a:schemeClr val="tx1"/>
                </a:solidFill>
              </a:defRPr>
            </a:lvl1pPr>
          </a:lstStyle>
          <a:p>
            <a:r>
              <a:rPr lang="ja-JP" altLang="en-US"/>
              <a:t>マスター タイトルの書式設定</a:t>
            </a:r>
            <a:endParaRPr lang="ja-JP" altLang="en-US" dirty="0"/>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ja-JP" altLang="en-US" dirty="0"/>
          </a:p>
        </p:txBody>
      </p:sp>
      <p:sp>
        <p:nvSpPr>
          <p:cNvPr id="5"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2026/6/8</a:t>
            </a:fld>
            <a:endParaRPr kumimoji="1" lang="ja-JP" altLang="en-US"/>
          </a:p>
        </p:txBody>
      </p:sp>
      <p:sp>
        <p:nvSpPr>
          <p:cNvPr id="6"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1904467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900000"/>
          </a:xfrm>
          <a:solidFill>
            <a:srgbClr val="014099"/>
          </a:solidFill>
        </p:spPr>
        <p:txBody>
          <a:bodyPr>
            <a:normAutofit/>
          </a:bodyPr>
          <a:lstStyle>
            <a:lvl1pPr>
              <a:defRPr sz="2400">
                <a:solidFill>
                  <a:schemeClr val="bg1"/>
                </a:solidFill>
              </a:defRPr>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336000" y="980731"/>
            <a:ext cx="11520000" cy="5400000"/>
          </a:xfrm>
        </p:spPr>
        <p:txBody>
          <a:bodyPr/>
          <a:lstStyle>
            <a:lvl1pPr marL="257175" indent="-257175">
              <a:buFont typeface="Wingdings" panose="05000000000000000000" pitchFamily="2" charset="2"/>
              <a:buChar char="n"/>
              <a:defRPr sz="2100"/>
            </a:lvl1pPr>
            <a:lvl2pPr marL="557213" indent="-214313">
              <a:buFont typeface="Arial" panose="020B0604020202020204" pitchFamily="34" charset="0"/>
              <a:buChar char="•"/>
              <a:defRPr sz="1800"/>
            </a:lvl2pPr>
            <a:lvl3pPr marL="857250" indent="-171450">
              <a:buFont typeface="Calibri" panose="020F0502020204030204" pitchFamily="34" charset="0"/>
              <a:buChar char="→"/>
              <a:defRPr sz="1500"/>
            </a:lvl3pPr>
            <a:lvl4pPr marL="1200150" indent="-171450">
              <a:buFont typeface="Arial" panose="020B0604020202020204" pitchFamily="34" charset="0"/>
              <a:buChar char="•"/>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a:lstStyle>
            <a:lvl1pPr>
              <a:defRPr>
                <a:solidFill>
                  <a:srgbClr val="014099"/>
                </a:solidFill>
              </a:defRPr>
            </a:lvl1pPr>
          </a:lstStyle>
          <a:p>
            <a:fld id="{172F8622-503B-42AA-A91D-9C23DFEA69DE}" type="datetimeFigureOut">
              <a:rPr kumimoji="1" lang="ja-JP" altLang="en-US" smtClean="0"/>
              <a:t>2026/6/8</a:t>
            </a:fld>
            <a:endParaRPr kumimoji="1" lang="ja-JP" altLang="en-US"/>
          </a:p>
        </p:txBody>
      </p:sp>
      <p:sp>
        <p:nvSpPr>
          <p:cNvPr id="5" name="フッター プレースホルダー 4"/>
          <p:cNvSpPr>
            <a:spLocks noGrp="1"/>
          </p:cNvSpPr>
          <p:nvPr>
            <p:ph type="ftr" sz="quarter" idx="11"/>
          </p:nvPr>
        </p:nvSpPr>
        <p:spPr/>
        <p:txBody>
          <a:bodyPr/>
          <a:lstStyle>
            <a:lvl1pPr>
              <a:defRPr>
                <a:solidFill>
                  <a:srgbClr val="014099"/>
                </a:solidFill>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rgbClr val="014099"/>
                </a:solidFill>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3224784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64"/>
            <a:ext cx="10363200" cy="1362075"/>
          </a:xfrm>
        </p:spPr>
        <p:txBody>
          <a:bodyPr anchor="t"/>
          <a:lstStyle>
            <a:lvl1pPr algn="l">
              <a:defRPr sz="3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2026/6/8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3494849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980735"/>
            <a:ext cx="5384800" cy="514543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197600" y="980735"/>
            <a:ext cx="5384800" cy="514543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2026/6/8</a:t>
            </a:fld>
            <a:endParaRPr kumimoji="1" lang="ja-JP" altLang="en-US"/>
          </a:p>
        </p:txBody>
      </p:sp>
      <p:sp>
        <p:nvSpPr>
          <p:cNvPr id="6"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1215529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989038"/>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1628802"/>
            <a:ext cx="5386917" cy="44973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73" y="989038"/>
            <a:ext cx="5389034"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73" y="1628802"/>
            <a:ext cx="5389034" cy="44973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2026/6/8</a:t>
            </a:fld>
            <a:endParaRPr kumimoji="1" lang="ja-JP" altLang="en-US"/>
          </a:p>
        </p:txBody>
      </p:sp>
      <p:sp>
        <p:nvSpPr>
          <p:cNvPr id="8" name="フッター プレースホルダー 4"/>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886641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900000"/>
          </a:xfrm>
          <a:solidFill>
            <a:srgbClr val="014099"/>
          </a:solidFill>
        </p:spPr>
        <p:txBody>
          <a:bodyPr>
            <a:normAutofit/>
          </a:bodyPr>
          <a:lstStyle>
            <a:lvl1pPr>
              <a:defRPr sz="2700">
                <a:solidFill>
                  <a:schemeClr val="bg1"/>
                </a:solidFill>
              </a:defRPr>
            </a:lvl1pPr>
          </a:lstStyle>
          <a:p>
            <a:r>
              <a:rPr lang="ja-JP" altLang="en-US"/>
              <a:t>マスター タイトルの書式設定</a:t>
            </a:r>
            <a:endParaRPr lang="ja-JP" altLang="en-US" dirty="0"/>
          </a:p>
        </p:txBody>
      </p:sp>
      <p:sp>
        <p:nvSpPr>
          <p:cNvPr id="3"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2026/6/8</a:t>
            </a:fld>
            <a:endParaRPr kumimoji="1" lang="ja-JP" altLang="en-US"/>
          </a:p>
        </p:txBody>
      </p:sp>
      <p:sp>
        <p:nvSpPr>
          <p:cNvPr id="4" name="フッター プレースホルダー 4"/>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63450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2026/6/8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2026/6/8</a:t>
            </a:fld>
            <a:endParaRPr kumimoji="1" lang="ja-JP" altLang="en-US"/>
          </a:p>
        </p:txBody>
      </p:sp>
      <p:sp>
        <p:nvSpPr>
          <p:cNvPr id="3" name="フッター プレースホルダー 4"/>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1994310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1500" b="1"/>
            </a:lvl1pPr>
          </a:lstStyle>
          <a:p>
            <a:r>
              <a:rPr lang="ja-JP" altLang="en-US"/>
              <a:t>マスター タイトルの書式設定</a:t>
            </a:r>
          </a:p>
        </p:txBody>
      </p:sp>
      <p:sp>
        <p:nvSpPr>
          <p:cNvPr id="3" name="コンテンツ プレースホルダー 2"/>
          <p:cNvSpPr>
            <a:spLocks noGrp="1"/>
          </p:cNvSpPr>
          <p:nvPr>
            <p:ph idx="1"/>
          </p:nvPr>
        </p:nvSpPr>
        <p:spPr>
          <a:xfrm>
            <a:off x="4766737" y="273056"/>
            <a:ext cx="6815666"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2026/6/8</a:t>
            </a:fld>
            <a:endParaRPr kumimoji="1" lang="ja-JP" altLang="en-US"/>
          </a:p>
        </p:txBody>
      </p:sp>
      <p:sp>
        <p:nvSpPr>
          <p:cNvPr id="6"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2273528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15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図を追加</a:t>
            </a:r>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2026/6/8</a:t>
            </a:fld>
            <a:endParaRPr kumimoji="1" lang="ja-JP" altLang="en-US"/>
          </a:p>
        </p:txBody>
      </p:sp>
      <p:sp>
        <p:nvSpPr>
          <p:cNvPr id="6"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2315833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2026/6/8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3282727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3"/>
            <a:ext cx="2743200" cy="5851525"/>
          </a:xfrm>
        </p:spPr>
        <p:txBody>
          <a:bodyPr vert="eaVert"/>
          <a:lstStyle/>
          <a:p>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609600" y="274643"/>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日付プレースホルダー 3"/>
          <p:cNvSpPr>
            <a:spLocks noGrp="1"/>
          </p:cNvSpPr>
          <p:nvPr>
            <p:ph type="dt" sz="half" idx="10"/>
          </p:nvPr>
        </p:nvSpPr>
        <p:spPr/>
        <p:txBody>
          <a:bodyPr/>
          <a:lstStyle>
            <a:lvl1pPr>
              <a:defRPr/>
            </a:lvl1pPr>
          </a:lstStyle>
          <a:p>
            <a:fld id="{172F8622-503B-42AA-A91D-9C23DFEA69DE}" type="datetimeFigureOut">
              <a:rPr kumimoji="1" lang="ja-JP" altLang="en-US" smtClean="0"/>
              <a:t>2026/6/8</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2004274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BD">
    <p:spTree>
      <p:nvGrpSpPr>
        <p:cNvPr id="1" name=""/>
        <p:cNvGrpSpPr/>
        <p:nvPr/>
      </p:nvGrpSpPr>
      <p:grpSpPr>
        <a:xfrm>
          <a:off x="0" y="0"/>
          <a:ext cx="0" cy="0"/>
          <a:chOff x="0" y="0"/>
          <a:chExt cx="0" cy="0"/>
        </a:xfrm>
      </p:grpSpPr>
      <p:sp>
        <p:nvSpPr>
          <p:cNvPr id="7" name="コンテンツ プレースホルダー 6"/>
          <p:cNvSpPr>
            <a:spLocks noGrp="1"/>
          </p:cNvSpPr>
          <p:nvPr>
            <p:ph sz="quarter" idx="10"/>
          </p:nvPr>
        </p:nvSpPr>
        <p:spPr>
          <a:xfrm>
            <a:off x="576004" y="828000"/>
            <a:ext cx="11032617" cy="5580000"/>
          </a:xfrm>
          <a:prstGeom prst="rect">
            <a:avLst/>
          </a:prstGeom>
        </p:spPr>
        <p:txBody>
          <a:bodyPr/>
          <a:lstStyle>
            <a:lvl1pPr>
              <a:defRPr sz="2400">
                <a:latin typeface="Tahoma" panose="020B0604030504040204" pitchFamily="34" charset="0"/>
                <a:cs typeface="Tahoma" panose="020B0604030504040204" pitchFamily="34" charset="0"/>
              </a:defRPr>
            </a:lvl1pPr>
            <a:lvl2pPr>
              <a:defRPr sz="2400">
                <a:latin typeface="Tahoma" panose="020B0604030504040204" pitchFamily="34" charset="0"/>
                <a:cs typeface="Tahoma" panose="020B0604030504040204" pitchFamily="34" charset="0"/>
              </a:defRPr>
            </a:lvl2pPr>
            <a:lvl3pPr>
              <a:defRPr sz="2400">
                <a:latin typeface="Tahoma" panose="020B0604030504040204" pitchFamily="34" charset="0"/>
                <a:cs typeface="Tahoma" panose="020B0604030504040204" pitchFamily="34" charset="0"/>
              </a:defRPr>
            </a:lvl3pPr>
            <a:lvl4pPr>
              <a:defRPr sz="2400">
                <a:latin typeface="Tahoma" panose="020B0604030504040204" pitchFamily="34" charset="0"/>
                <a:cs typeface="Tahoma" panose="020B0604030504040204" pitchFamily="34" charset="0"/>
              </a:defRPr>
            </a:lvl4pPr>
            <a:lvl5pPr>
              <a:defRPr sz="2400">
                <a:latin typeface="Tahoma" panose="020B0604030504040204" pitchFamily="34" charset="0"/>
                <a:cs typeface="Tahoma" panose="020B0604030504040204" pitchFamily="34" charset="0"/>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タイトル 7"/>
          <p:cNvSpPr>
            <a:spLocks noGrp="1"/>
          </p:cNvSpPr>
          <p:nvPr>
            <p:ph type="title"/>
          </p:nvPr>
        </p:nvSpPr>
        <p:spPr>
          <a:xfrm>
            <a:off x="576004" y="108000"/>
            <a:ext cx="11032617" cy="720000"/>
          </a:xfrm>
          <a:prstGeom prst="rect">
            <a:avLst/>
          </a:prstGeom>
        </p:spPr>
        <p:txBody>
          <a:bodyPr anchor="ctr"/>
          <a:lstStyle>
            <a:lvl1pPr>
              <a:defRPr sz="3200">
                <a:solidFill>
                  <a:srgbClr val="0035A3"/>
                </a:solidFill>
                <a:latin typeface="Tahoma" panose="020B0604030504040204" pitchFamily="34" charset="0"/>
                <a:cs typeface="Tahoma" panose="020B0604030504040204" pitchFamily="34" charset="0"/>
              </a:defRPr>
            </a:lvl1pPr>
          </a:lstStyle>
          <a:p>
            <a:r>
              <a:rPr kumimoji="1" lang="ja-JP" altLang="en-US" dirty="0"/>
              <a:t>マスター タイトルの書式設定</a:t>
            </a:r>
          </a:p>
        </p:txBody>
      </p:sp>
    </p:spTree>
    <p:extLst>
      <p:ext uri="{BB962C8B-B14F-4D97-AF65-F5344CB8AC3E}">
        <p14:creationId xmlns:p14="http://schemas.microsoft.com/office/powerpoint/2010/main" val="216857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2026/6/8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2026/6/8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2026/6/8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2026/6/8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2026/6/8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2026/6/8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2026/6/8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8AB9CF8-618D-A2E1-08A2-4EA9C35699C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a:extLst>
              <a:ext uri="{FF2B5EF4-FFF2-40B4-BE49-F238E27FC236}">
                <a16:creationId xmlns:a16="http://schemas.microsoft.com/office/drawing/2014/main" id="{ED508FC1-E810-BC42-BD66-1AEF4C353D43}"/>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02DDAFAE-7E3E-3C66-786D-63B2EBDA59C5}"/>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zh-CN"/>
          </a:p>
        </p:txBody>
      </p:sp>
      <p:sp>
        <p:nvSpPr>
          <p:cNvPr id="1029" name="Rectangle 5">
            <a:extLst>
              <a:ext uri="{FF2B5EF4-FFF2-40B4-BE49-F238E27FC236}">
                <a16:creationId xmlns:a16="http://schemas.microsoft.com/office/drawing/2014/main" id="{60E55BEA-ADA1-1B30-B1A1-ACD28852DE30}"/>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a:extLst>
              <a:ext uri="{FF2B5EF4-FFF2-40B4-BE49-F238E27FC236}">
                <a16:creationId xmlns:a16="http://schemas.microsoft.com/office/drawing/2014/main" id="{67133AE1-22C9-CF46-4CD2-278440930E5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F4042E5E-672D-43E3-B969-C11A5442DFD8}" type="slidenum">
              <a:rPr lang="en-US" altLang="zh-CN"/>
              <a:pPr/>
              <a:t>‹#›</a:t>
            </a:fld>
            <a:endParaRPr lang="en-US" altLang="zh-CN"/>
          </a:p>
        </p:txBody>
      </p:sp>
      <p:sp>
        <p:nvSpPr>
          <p:cNvPr id="1031" name="Rectangle 7">
            <a:extLst>
              <a:ext uri="{FF2B5EF4-FFF2-40B4-BE49-F238E27FC236}">
                <a16:creationId xmlns:a16="http://schemas.microsoft.com/office/drawing/2014/main" id="{D13AD1CD-00AD-FDB9-039F-ECA78273938D}"/>
              </a:ext>
            </a:extLst>
          </p:cNvPr>
          <p:cNvSpPr>
            <a:spLocks noChangeArrowheads="1"/>
          </p:cNvSpPr>
          <p:nvPr userDrawn="1"/>
        </p:nvSpPr>
        <p:spPr bwMode="auto">
          <a:xfrm>
            <a:off x="2351618" y="1219200"/>
            <a:ext cx="9840383" cy="71438"/>
          </a:xfrm>
          <a:prstGeom prst="rect">
            <a:avLst/>
          </a:prstGeom>
          <a:solidFill>
            <a:srgbClr val="D9E9B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
        <p:nvSpPr>
          <p:cNvPr id="1032" name="Rectangle 8">
            <a:extLst>
              <a:ext uri="{FF2B5EF4-FFF2-40B4-BE49-F238E27FC236}">
                <a16:creationId xmlns:a16="http://schemas.microsoft.com/office/drawing/2014/main" id="{2386C9D7-C313-34BE-F473-DD01041B388D}"/>
              </a:ext>
            </a:extLst>
          </p:cNvPr>
          <p:cNvSpPr>
            <a:spLocks noChangeArrowheads="1"/>
          </p:cNvSpPr>
          <p:nvPr userDrawn="1"/>
        </p:nvSpPr>
        <p:spPr bwMode="auto">
          <a:xfrm>
            <a:off x="2351618" y="620714"/>
            <a:ext cx="9840383" cy="598487"/>
          </a:xfrm>
          <a:prstGeom prst="rect">
            <a:avLst/>
          </a:prstGeom>
          <a:solidFill>
            <a:srgbClr val="71A4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
        <p:nvSpPr>
          <p:cNvPr id="1033" name="Rectangle 9">
            <a:extLst>
              <a:ext uri="{FF2B5EF4-FFF2-40B4-BE49-F238E27FC236}">
                <a16:creationId xmlns:a16="http://schemas.microsoft.com/office/drawing/2014/main" id="{A4293DE1-BCCE-68DA-24CF-1CE9E8AFC2EA}"/>
              </a:ext>
            </a:extLst>
          </p:cNvPr>
          <p:cNvSpPr>
            <a:spLocks noChangeArrowheads="1"/>
          </p:cNvSpPr>
          <p:nvPr userDrawn="1"/>
        </p:nvSpPr>
        <p:spPr bwMode="auto">
          <a:xfrm>
            <a:off x="2351618" y="466726"/>
            <a:ext cx="9840383" cy="142875"/>
          </a:xfrm>
          <a:prstGeom prst="rect">
            <a:avLst/>
          </a:prstGeom>
          <a:solidFill>
            <a:srgbClr val="4871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Tree>
    <p:extLst>
      <p:ext uri="{BB962C8B-B14F-4D97-AF65-F5344CB8AC3E}">
        <p14:creationId xmlns:p14="http://schemas.microsoft.com/office/powerpoint/2010/main" val="3650106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0" y="0"/>
            <a:ext cx="12192000" cy="900113"/>
          </a:xfrm>
          <a:prstGeom prst="rect">
            <a:avLst/>
          </a:prstGeom>
          <a:solidFill>
            <a:srgbClr val="004098"/>
          </a:solidFill>
          <a:ln>
            <a:noFill/>
          </a:ln>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1027" name="テキスト プレースホルダー 2"/>
          <p:cNvSpPr>
            <a:spLocks noGrp="1"/>
          </p:cNvSpPr>
          <p:nvPr>
            <p:ph type="body" idx="1"/>
          </p:nvPr>
        </p:nvSpPr>
        <p:spPr bwMode="auto">
          <a:xfrm>
            <a:off x="336000" y="981075"/>
            <a:ext cx="11520000" cy="54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335360" y="6448255"/>
            <a:ext cx="2844800" cy="365125"/>
          </a:xfrm>
          <a:prstGeom prst="rect">
            <a:avLst/>
          </a:prstGeom>
        </p:spPr>
        <p:txBody>
          <a:bodyPr vert="horz" lIns="91440" tIns="45720" rIns="91440" bIns="45720" rtlCol="0" anchor="ctr"/>
          <a:lstStyle>
            <a:lvl1pPr algn="l" fontAlgn="auto">
              <a:spcBef>
                <a:spcPts val="0"/>
              </a:spcBef>
              <a:spcAft>
                <a:spcPts val="0"/>
              </a:spcAft>
              <a:defRPr sz="1050">
                <a:solidFill>
                  <a:srgbClr val="004098"/>
                </a:solidFill>
                <a:latin typeface="Meiryo UI" panose="020B0604030504040204" pitchFamily="50" charset="-128"/>
                <a:ea typeface="Meiryo UI" panose="020B0604030504040204" pitchFamily="50" charset="-128"/>
                <a:cs typeface="Meiryo UI" panose="020B0604030504040204" pitchFamily="50" charset="-128"/>
              </a:defRPr>
            </a:lvl1pPr>
          </a:lstStyle>
          <a:p>
            <a:fld id="{172F8622-503B-42AA-A91D-9C23DFEA69DE}" type="datetimeFigureOut">
              <a:rPr kumimoji="1" lang="ja-JP" altLang="en-US" smtClean="0"/>
              <a:t>2026/6/8</a:t>
            </a:fld>
            <a:endParaRPr kumimoji="1" lang="ja-JP" altLang="en-US"/>
          </a:p>
        </p:txBody>
      </p:sp>
      <p:sp>
        <p:nvSpPr>
          <p:cNvPr id="5" name="フッター プレースホルダー 4"/>
          <p:cNvSpPr>
            <a:spLocks noGrp="1"/>
          </p:cNvSpPr>
          <p:nvPr>
            <p:ph type="ftr" sz="quarter" idx="3"/>
          </p:nvPr>
        </p:nvSpPr>
        <p:spPr>
          <a:xfrm>
            <a:off x="4165600" y="6448255"/>
            <a:ext cx="3860800" cy="365125"/>
          </a:xfrm>
          <a:prstGeom prst="rect">
            <a:avLst/>
          </a:prstGeom>
        </p:spPr>
        <p:txBody>
          <a:bodyPr vert="horz" lIns="91440" tIns="45720" rIns="91440" bIns="45720" rtlCol="0" anchor="ctr"/>
          <a:lstStyle>
            <a:lvl1pPr algn="ctr" fontAlgn="auto">
              <a:spcBef>
                <a:spcPts val="0"/>
              </a:spcBef>
              <a:spcAft>
                <a:spcPts val="0"/>
              </a:spcAft>
              <a:defRPr sz="1050">
                <a:solidFill>
                  <a:srgbClr val="004098"/>
                </a:solidFill>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4"/>
          </p:nvPr>
        </p:nvSpPr>
        <p:spPr>
          <a:xfrm>
            <a:off x="11136000" y="176544"/>
            <a:ext cx="720000" cy="540000"/>
          </a:xfrm>
          <a:prstGeom prst="rect">
            <a:avLst/>
          </a:prstGeom>
          <a:solidFill>
            <a:schemeClr val="bg1"/>
          </a:solidFill>
        </p:spPr>
        <p:txBody>
          <a:bodyPr vert="horz" lIns="0" tIns="0" rIns="0" bIns="0" rtlCol="0" anchor="ctr"/>
          <a:lstStyle>
            <a:lvl1pPr algn="ctr" fontAlgn="auto">
              <a:spcBef>
                <a:spcPts val="0"/>
              </a:spcBef>
              <a:spcAft>
                <a:spcPts val="0"/>
              </a:spcAft>
              <a:defRPr sz="2400">
                <a:solidFill>
                  <a:srgbClr val="004098"/>
                </a:solidFill>
                <a:latin typeface="Meiryo UI" panose="020B0604030504040204" pitchFamily="50" charset="-128"/>
                <a:ea typeface="Meiryo UI" panose="020B0604030504040204" pitchFamily="50" charset="-128"/>
                <a:cs typeface="Meiryo UI" panose="020B0604030504040204" pitchFamily="50" charset="-128"/>
              </a:defRPr>
            </a:lvl1pPr>
          </a:lstStyle>
          <a:p>
            <a:fld id="{273EF168-D55E-40DB-82F8-8BE3C67D2A0C}" type="slidenum">
              <a:rPr kumimoji="1" lang="ja-JP" altLang="en-US" smtClean="0"/>
              <a:t>‹#›</a:t>
            </a:fld>
            <a:endParaRPr kumimoji="1" lang="ja-JP" altLang="en-US"/>
          </a:p>
        </p:txBody>
      </p:sp>
    </p:spTree>
    <p:extLst>
      <p:ext uri="{BB962C8B-B14F-4D97-AF65-F5344CB8AC3E}">
        <p14:creationId xmlns:p14="http://schemas.microsoft.com/office/powerpoint/2010/main" val="1840907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1" fontAlgn="base" hangingPunct="1">
        <a:spcBef>
          <a:spcPct val="0"/>
        </a:spcBef>
        <a:spcAft>
          <a:spcPct val="0"/>
        </a:spcAft>
        <a:defRPr kumimoji="1" sz="24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2pPr>
      <a:lvl3pPr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3pPr>
      <a:lvl4pPr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4pPr>
      <a:lvl5pPr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5pPr>
      <a:lvl6pPr marL="342900"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6pPr>
      <a:lvl7pPr marL="685800"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7pPr>
      <a:lvl8pPr marL="1028700"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8pPr>
      <a:lvl9pPr marL="1371600" algn="ctr" rtl="0" eaLnBrk="1" fontAlgn="base" hangingPunct="1">
        <a:spcBef>
          <a:spcPct val="0"/>
        </a:spcBef>
        <a:spcAft>
          <a:spcPct val="0"/>
        </a:spcAft>
        <a:defRPr kumimoji="1" sz="2400">
          <a:solidFill>
            <a:schemeClr val="bg1"/>
          </a:solidFill>
          <a:latin typeface="Calibri" pitchFamily="34" charset="0"/>
          <a:ea typeface="ＭＳ Ｐゴシック" pitchFamily="50" charset="-128"/>
        </a:defRPr>
      </a:lvl9pPr>
    </p:titleStyle>
    <p:bodyStyle>
      <a:lvl1pPr marL="257175" indent="-257175" algn="l" rtl="0" eaLnBrk="1" fontAlgn="base" hangingPunct="1">
        <a:spcBef>
          <a:spcPct val="20000"/>
        </a:spcBef>
        <a:spcAft>
          <a:spcPct val="0"/>
        </a:spcAft>
        <a:buFont typeface="Wingdings" pitchFamily="2" charset="2"/>
        <a:buChar char="n"/>
        <a:defRPr kumimoji="1" sz="21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57213" indent="-214313" algn="l" rtl="0" eaLnBrk="1" fontAlgn="base" hangingPunct="1">
        <a:spcBef>
          <a:spcPct val="20000"/>
        </a:spcBef>
        <a:spcAft>
          <a:spcPct val="0"/>
        </a:spcAft>
        <a:buFont typeface="Arial"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7250" indent="-171450" algn="l" rtl="0" eaLnBrk="1" fontAlgn="base" hangingPunct="1">
        <a:spcBef>
          <a:spcPct val="20000"/>
        </a:spcBef>
        <a:spcAft>
          <a:spcPct val="0"/>
        </a:spcAft>
        <a:buFont typeface="Calibri" pitchFamily="34" charset="0"/>
        <a:buChar char="→"/>
        <a:defRPr kumimoji="1" sz="15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200150" indent="-171450" algn="l" rtl="0" eaLnBrk="1" fontAlgn="base" hangingPunct="1">
        <a:spcBef>
          <a:spcPct val="20000"/>
        </a:spcBef>
        <a:spcAft>
          <a:spcPct val="0"/>
        </a:spcAft>
        <a:buFont typeface="Arial" charset="0"/>
        <a:buChar char="•"/>
        <a:defRPr kumimoji="1" sz="15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543050" indent="-171450" algn="l" rtl="0" eaLnBrk="1" fontAlgn="base" hangingPunct="1">
        <a:spcBef>
          <a:spcPct val="20000"/>
        </a:spcBef>
        <a:spcAft>
          <a:spcPct val="0"/>
        </a:spcAft>
        <a:buFont typeface="Arial" charset="0"/>
        <a:buChar char="»"/>
        <a:defRPr kumimoji="1" sz="15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8859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id="{F8E09E1D-7D23-2DB3-B49F-815A65185032}"/>
              </a:ext>
            </a:extLst>
          </p:cNvPr>
          <p:cNvSpPr txBox="1"/>
          <p:nvPr/>
        </p:nvSpPr>
        <p:spPr>
          <a:xfrm>
            <a:off x="2130776" y="1071898"/>
            <a:ext cx="7589892" cy="677108"/>
          </a:xfrm>
          <a:prstGeom prst="rect">
            <a:avLst/>
          </a:prstGeom>
          <a:noFill/>
        </p:spPr>
        <p:txBody>
          <a:bodyPr wrap="square" lIns="0" tIns="0" rIns="0" bIns="0" rtlCol="0">
            <a:spAutoFit/>
          </a:bodyPr>
          <a:lstStyle/>
          <a:p>
            <a:r>
              <a:rPr lang="zh-CN" altLang="en-US" sz="2800" dirty="0">
                <a:latin typeface="+mj-ea"/>
                <a:ea typeface="+mj-ea"/>
                <a:cs typeface="Arial" pitchFamily="34" charset="0"/>
              </a:rPr>
              <a:t>  </a:t>
            </a:r>
            <a:r>
              <a:rPr lang="zh-CN" altLang="en-US" sz="4400" dirty="0">
                <a:latin typeface="+mj-ea"/>
                <a:ea typeface="+mj-ea"/>
                <a:cs typeface="Arial" pitchFamily="34" charset="0"/>
              </a:rPr>
              <a:t>枸橼酸西地那非片（利凡优</a:t>
            </a:r>
            <a:r>
              <a:rPr lang="en-US" altLang="zh-CN" sz="4400" baseline="30000" dirty="0">
                <a:latin typeface="+mj-ea"/>
                <a:ea typeface="+mj-ea"/>
                <a:cs typeface="Arial" pitchFamily="34" charset="0"/>
              </a:rPr>
              <a:t>®</a:t>
            </a:r>
            <a:r>
              <a:rPr lang="en-US" altLang="zh-CN" sz="4400" dirty="0">
                <a:latin typeface="+mj-ea"/>
                <a:ea typeface="+mj-ea"/>
                <a:cs typeface="Arial" pitchFamily="34" charset="0"/>
              </a:rPr>
              <a:t>)</a:t>
            </a:r>
            <a:r>
              <a:rPr lang="en-US" altLang="zh-CN" sz="4400" baseline="30000" dirty="0">
                <a:latin typeface="+mj-ea"/>
                <a:ea typeface="+mj-ea"/>
                <a:cs typeface="Arial" pitchFamily="34" charset="0"/>
              </a:rPr>
              <a:t> </a:t>
            </a:r>
            <a:endParaRPr lang="zh-CN" altLang="en-US" sz="4400" dirty="0">
              <a:latin typeface="+mj-ea"/>
              <a:ea typeface="+mj-ea"/>
              <a:cs typeface="Arial" pitchFamily="34" charset="0"/>
            </a:endParaRPr>
          </a:p>
        </p:txBody>
      </p:sp>
      <p:sp>
        <p:nvSpPr>
          <p:cNvPr id="2" name="TextBox 10">
            <a:extLst>
              <a:ext uri="{FF2B5EF4-FFF2-40B4-BE49-F238E27FC236}">
                <a16:creationId xmlns:a16="http://schemas.microsoft.com/office/drawing/2014/main" id="{CA29D065-A6AE-7335-4BB1-9E5F59750B0E}"/>
              </a:ext>
            </a:extLst>
          </p:cNvPr>
          <p:cNvSpPr txBox="1"/>
          <p:nvPr/>
        </p:nvSpPr>
        <p:spPr>
          <a:xfrm>
            <a:off x="5340226" y="2559850"/>
            <a:ext cx="5635763" cy="1659237"/>
          </a:xfrm>
          <a:prstGeom prst="rect">
            <a:avLst/>
          </a:prstGeom>
          <a:noFill/>
        </p:spPr>
        <p:txBody>
          <a:bodyPr wrap="square" lIns="0" tIns="0" rIns="0" bIns="0" rtlCol="0">
            <a:spAutoFit/>
          </a:bodyPr>
          <a:lstStyle/>
          <a:p>
            <a:pPr>
              <a:lnSpc>
                <a:spcPct val="150000"/>
              </a:lnSpc>
            </a:pPr>
            <a:endParaRPr lang="en-US" altLang="zh-CN" sz="2000" b="1" dirty="0">
              <a:solidFill>
                <a:srgbClr val="A90056"/>
              </a:solidFill>
              <a:latin typeface="+mn-ea"/>
              <a:cs typeface="Arial" pitchFamily="34" charset="0"/>
            </a:endParaRPr>
          </a:p>
          <a:p>
            <a:pPr marL="457200" indent="-457200">
              <a:lnSpc>
                <a:spcPct val="150000"/>
              </a:lnSpc>
              <a:buFont typeface="Wingdings" panose="05000000000000000000" pitchFamily="2" charset="2"/>
              <a:buChar char="ü"/>
            </a:pPr>
            <a:r>
              <a:rPr lang="en-US" altLang="zh-CN" b="1" dirty="0">
                <a:solidFill>
                  <a:srgbClr val="0070C0"/>
                </a:solidFill>
                <a:latin typeface="+mn-ea"/>
                <a:cs typeface="Arial" pitchFamily="34" charset="0"/>
              </a:rPr>
              <a:t>“</a:t>
            </a:r>
            <a:r>
              <a:rPr lang="zh-CN" altLang="en-US" b="1" dirty="0">
                <a:solidFill>
                  <a:srgbClr val="0070C0"/>
                </a:solidFill>
                <a:latin typeface="+mn-ea"/>
                <a:cs typeface="Arial" pitchFamily="34" charset="0"/>
              </a:rPr>
              <a:t>第一批罕见病目录</a:t>
            </a:r>
            <a:r>
              <a:rPr lang="en-US" altLang="zh-CN" b="1" dirty="0">
                <a:solidFill>
                  <a:srgbClr val="0070C0"/>
                </a:solidFill>
                <a:latin typeface="+mn-ea"/>
                <a:cs typeface="Arial" pitchFamily="34" charset="0"/>
              </a:rPr>
              <a:t>”</a:t>
            </a:r>
            <a:r>
              <a:rPr lang="zh-CN" altLang="en-US" b="1" dirty="0">
                <a:solidFill>
                  <a:srgbClr val="0070C0"/>
                </a:solidFill>
                <a:latin typeface="+mn-ea"/>
                <a:cs typeface="Arial" pitchFamily="34" charset="0"/>
              </a:rPr>
              <a:t>药品</a:t>
            </a:r>
            <a:endParaRPr lang="en-US" altLang="zh-CN" b="1" dirty="0">
              <a:solidFill>
                <a:srgbClr val="0070C0"/>
              </a:solidFill>
              <a:latin typeface="+mn-ea"/>
              <a:cs typeface="Arial" pitchFamily="34" charset="0"/>
            </a:endParaRPr>
          </a:p>
          <a:p>
            <a:pPr marL="457200" indent="-457200">
              <a:lnSpc>
                <a:spcPct val="150000"/>
              </a:lnSpc>
              <a:buFont typeface="Wingdings" panose="05000000000000000000" pitchFamily="2" charset="2"/>
              <a:buChar char="ü"/>
            </a:pPr>
            <a:r>
              <a:rPr lang="en-US" altLang="zh-CN" b="1" dirty="0">
                <a:solidFill>
                  <a:srgbClr val="0070C0"/>
                </a:solidFill>
                <a:latin typeface="+mn-ea"/>
                <a:cs typeface="Arial" pitchFamily="34" charset="0"/>
              </a:rPr>
              <a:t>“</a:t>
            </a:r>
            <a:r>
              <a:rPr lang="zh-CN" altLang="en-US" b="1" dirty="0">
                <a:solidFill>
                  <a:srgbClr val="0070C0"/>
                </a:solidFill>
                <a:latin typeface="+mn-ea"/>
                <a:cs typeface="Arial" pitchFamily="34" charset="0"/>
              </a:rPr>
              <a:t>第二批罕见病目录”药品</a:t>
            </a:r>
            <a:endParaRPr lang="en-US" altLang="zh-CN" b="1" dirty="0">
              <a:solidFill>
                <a:srgbClr val="0070C0"/>
              </a:solidFill>
              <a:latin typeface="+mn-ea"/>
              <a:cs typeface="Arial" pitchFamily="34" charset="0"/>
            </a:endParaRPr>
          </a:p>
          <a:p>
            <a:pPr marL="457200" indent="-457200">
              <a:lnSpc>
                <a:spcPct val="150000"/>
              </a:lnSpc>
              <a:buFont typeface="Wingdings" panose="05000000000000000000" pitchFamily="2" charset="2"/>
              <a:buChar char="ü"/>
            </a:pPr>
            <a:r>
              <a:rPr lang="zh-CN" altLang="en-US" b="1" dirty="0">
                <a:solidFill>
                  <a:srgbClr val="0070C0"/>
                </a:solidFill>
                <a:latin typeface="+mn-ea"/>
                <a:cs typeface="Arial" pitchFamily="34" charset="0"/>
              </a:rPr>
              <a:t>  我国</a:t>
            </a:r>
            <a:r>
              <a:rPr lang="zh-CN" altLang="en-US" b="1" dirty="0">
                <a:solidFill>
                  <a:srgbClr val="FF0000"/>
                </a:solidFill>
                <a:latin typeface="+mn-ea"/>
                <a:cs typeface="Arial" pitchFamily="34" charset="0"/>
              </a:rPr>
              <a:t>唯一</a:t>
            </a:r>
            <a:r>
              <a:rPr lang="zh-CN" altLang="en-US" b="1" dirty="0">
                <a:solidFill>
                  <a:srgbClr val="0070C0"/>
                </a:solidFill>
                <a:latin typeface="+mn-ea"/>
                <a:cs typeface="Arial" pitchFamily="34" charset="0"/>
              </a:rPr>
              <a:t>获批肺动脉高压的</a:t>
            </a:r>
            <a:r>
              <a:rPr lang="en-US" altLang="zh-CN" b="1" dirty="0">
                <a:solidFill>
                  <a:srgbClr val="FF0000"/>
                </a:solidFill>
                <a:latin typeface="+mn-ea"/>
                <a:cs typeface="Arial" pitchFamily="34" charset="0"/>
              </a:rPr>
              <a:t>PDE-5i</a:t>
            </a:r>
            <a:r>
              <a:rPr lang="zh-CN" altLang="en-US" b="1" dirty="0">
                <a:solidFill>
                  <a:srgbClr val="FF0000"/>
                </a:solidFill>
                <a:latin typeface="+mn-ea"/>
                <a:cs typeface="Arial" pitchFamily="34" charset="0"/>
              </a:rPr>
              <a:t>口服</a:t>
            </a:r>
            <a:r>
              <a:rPr lang="zh-CN" altLang="en-US" b="1" dirty="0">
                <a:solidFill>
                  <a:srgbClr val="0070C0"/>
                </a:solidFill>
                <a:latin typeface="+mn-ea"/>
                <a:cs typeface="Arial" pitchFamily="34" charset="0"/>
              </a:rPr>
              <a:t>药物</a:t>
            </a:r>
          </a:p>
        </p:txBody>
      </p:sp>
      <p:pic>
        <p:nvPicPr>
          <p:cNvPr id="6" name="图片 5">
            <a:extLst>
              <a:ext uri="{FF2B5EF4-FFF2-40B4-BE49-F238E27FC236}">
                <a16:creationId xmlns:a16="http://schemas.microsoft.com/office/drawing/2014/main" id="{F7AFF323-8B8B-1CE4-4081-D7EF94C00B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5111" y="1920659"/>
            <a:ext cx="4047415" cy="3188336"/>
          </a:xfrm>
          <a:prstGeom prst="rect">
            <a:avLst/>
          </a:prstGeom>
        </p:spPr>
      </p:pic>
      <p:pic>
        <p:nvPicPr>
          <p:cNvPr id="7" name="图片 6">
            <a:extLst>
              <a:ext uri="{FF2B5EF4-FFF2-40B4-BE49-F238E27FC236}">
                <a16:creationId xmlns:a16="http://schemas.microsoft.com/office/drawing/2014/main" id="{C498374D-19B3-BBC6-81DF-6D3DDCE52826}"/>
              </a:ext>
            </a:extLst>
          </p:cNvPr>
          <p:cNvPicPr>
            <a:picLocks noChangeAspect="1"/>
          </p:cNvPicPr>
          <p:nvPr/>
        </p:nvPicPr>
        <p:blipFill>
          <a:blip r:embed="rId6"/>
          <a:stretch>
            <a:fillRect/>
          </a:stretch>
        </p:blipFill>
        <p:spPr>
          <a:xfrm>
            <a:off x="8907923" y="2559850"/>
            <a:ext cx="1224406" cy="1224406"/>
          </a:xfrm>
          <a:prstGeom prst="rect">
            <a:avLst/>
          </a:prstGeom>
        </p:spPr>
      </p:pic>
      <p:sp>
        <p:nvSpPr>
          <p:cNvPr id="9" name="文本框 8">
            <a:extLst>
              <a:ext uri="{FF2B5EF4-FFF2-40B4-BE49-F238E27FC236}">
                <a16:creationId xmlns:a16="http://schemas.microsoft.com/office/drawing/2014/main" id="{60A86C7A-7C87-8C3D-7994-775717CF47E7}"/>
              </a:ext>
            </a:extLst>
          </p:cNvPr>
          <p:cNvSpPr txBox="1"/>
          <p:nvPr/>
        </p:nvSpPr>
        <p:spPr>
          <a:xfrm>
            <a:off x="3425012" y="5359411"/>
            <a:ext cx="6095114" cy="400110"/>
          </a:xfrm>
          <a:prstGeom prst="rect">
            <a:avLst/>
          </a:prstGeom>
          <a:noFill/>
        </p:spPr>
        <p:txBody>
          <a:bodyPr wrap="square">
            <a:spAutoFit/>
          </a:bodyPr>
          <a:lstStyle/>
          <a:p>
            <a:r>
              <a:rPr lang="zh-CN" altLang="en-US" sz="2000" b="1" dirty="0">
                <a:solidFill>
                  <a:srgbClr val="0070C0"/>
                </a:solidFill>
              </a:rPr>
              <a:t>企业名称：江苏亚邦爱普森药业有限公司</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700B6-CAEC-331D-790A-F15ADB931DF1}"/>
            </a:ext>
          </a:extLst>
        </p:cNvPr>
        <p:cNvGrpSpPr/>
        <p:nvPr/>
      </p:nvGrpSpPr>
      <p:grpSpPr>
        <a:xfrm>
          <a:off x="0" y="0"/>
          <a:ext cx="0" cy="0"/>
          <a:chOff x="0" y="0"/>
          <a:chExt cx="0" cy="0"/>
        </a:xfrm>
      </p:grpSpPr>
      <p:sp>
        <p:nvSpPr>
          <p:cNvPr id="3" name="TextBox 43">
            <a:extLst>
              <a:ext uri="{FF2B5EF4-FFF2-40B4-BE49-F238E27FC236}">
                <a16:creationId xmlns:a16="http://schemas.microsoft.com/office/drawing/2014/main" id="{85DD3F2C-11D1-1874-2F0F-DB8ECE5DF7F9}"/>
              </a:ext>
            </a:extLst>
          </p:cNvPr>
          <p:cNvSpPr txBox="1"/>
          <p:nvPr/>
        </p:nvSpPr>
        <p:spPr>
          <a:xfrm>
            <a:off x="1125486" y="310951"/>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公平性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 name="直接连接符 12">
            <a:extLst>
              <a:ext uri="{FF2B5EF4-FFF2-40B4-BE49-F238E27FC236}">
                <a16:creationId xmlns:a16="http://schemas.microsoft.com/office/drawing/2014/main" id="{95693C56-24EC-8D85-1227-74C19B6BB646}"/>
              </a:ext>
            </a:extLst>
          </p:cNvPr>
          <p:cNvCxnSpPr>
            <a:cxnSpLocks/>
          </p:cNvCxnSpPr>
          <p:nvPr/>
        </p:nvCxnSpPr>
        <p:spPr>
          <a:xfrm>
            <a:off x="1250186" y="823419"/>
            <a:ext cx="101248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4502906F-019A-46D7-D326-4E9B12D131F2}"/>
              </a:ext>
            </a:extLst>
          </p:cNvPr>
          <p:cNvGrpSpPr/>
          <p:nvPr/>
        </p:nvGrpSpPr>
        <p:grpSpPr>
          <a:xfrm>
            <a:off x="380122" y="136046"/>
            <a:ext cx="570731" cy="657994"/>
            <a:chOff x="4231809" y="2366292"/>
            <a:chExt cx="570731" cy="657994"/>
          </a:xfrm>
        </p:grpSpPr>
        <p:grpSp>
          <p:nvGrpSpPr>
            <p:cNvPr id="6" name="组合 5">
              <a:extLst>
                <a:ext uri="{FF2B5EF4-FFF2-40B4-BE49-F238E27FC236}">
                  <a16:creationId xmlns:a16="http://schemas.microsoft.com/office/drawing/2014/main" id="{CF71F5AE-40E3-A554-1EE6-8ED8120420EF}"/>
                </a:ext>
              </a:extLst>
            </p:cNvPr>
            <p:cNvGrpSpPr/>
            <p:nvPr/>
          </p:nvGrpSpPr>
          <p:grpSpPr>
            <a:xfrm>
              <a:off x="4231809" y="2366292"/>
              <a:ext cx="570731" cy="657994"/>
              <a:chOff x="4067944" y="489263"/>
              <a:chExt cx="1375279" cy="1585558"/>
            </a:xfrm>
          </p:grpSpPr>
          <p:sp>
            <p:nvSpPr>
              <p:cNvPr id="8" name="Flowchart: Decision 78">
                <a:extLst>
                  <a:ext uri="{FF2B5EF4-FFF2-40B4-BE49-F238E27FC236}">
                    <a16:creationId xmlns:a16="http://schemas.microsoft.com/office/drawing/2014/main" id="{13292B05-AD69-DF3F-73B6-5DC38E7EC764}"/>
                  </a:ext>
                </a:extLst>
              </p:cNvPr>
              <p:cNvSpPr/>
              <p:nvPr/>
            </p:nvSpPr>
            <p:spPr>
              <a:xfrm>
                <a:off x="4067944" y="489263"/>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9" name="Flowchart: Decision 79">
                <a:extLst>
                  <a:ext uri="{FF2B5EF4-FFF2-40B4-BE49-F238E27FC236}">
                    <a16:creationId xmlns:a16="http://schemas.microsoft.com/office/drawing/2014/main" id="{B860FF6D-EAD3-12A4-2020-EB160A00C5AE}"/>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7" name="TextBox 63">
              <a:extLst>
                <a:ext uri="{FF2B5EF4-FFF2-40B4-BE49-F238E27FC236}">
                  <a16:creationId xmlns:a16="http://schemas.microsoft.com/office/drawing/2014/main" id="{F520C777-B51F-E933-4D52-90851CB8943A}"/>
                </a:ext>
              </a:extLst>
            </p:cNvPr>
            <p:cNvSpPr txBox="1"/>
            <p:nvPr/>
          </p:nvSpPr>
          <p:spPr>
            <a:xfrm>
              <a:off x="4310472" y="2531445"/>
              <a:ext cx="356188" cy="461665"/>
            </a:xfrm>
            <a:prstGeom prst="rect">
              <a:avLst/>
            </a:prstGeom>
            <a:noFill/>
          </p:spPr>
          <p:txBody>
            <a:bodyPr wrap="none" rtlCol="0">
              <a:spAutoFit/>
            </a:bodyPr>
            <a:lstStyle/>
            <a:p>
              <a:r>
                <a:rPr lang="en-US" altLang="zh-CN" sz="2400" b="1" dirty="0">
                  <a:solidFill>
                    <a:srgbClr val="09AEC4"/>
                  </a:solidFill>
                </a:rPr>
                <a:t>5</a:t>
              </a:r>
              <a:endParaRPr lang="zh-CN" altLang="en-US" sz="2400" b="1" dirty="0">
                <a:solidFill>
                  <a:srgbClr val="09AEC4"/>
                </a:solidFill>
              </a:endParaRPr>
            </a:p>
          </p:txBody>
        </p:sp>
      </p:grpSp>
      <p:grpSp>
        <p:nvGrpSpPr>
          <p:cNvPr id="22" name="组合 21">
            <a:extLst>
              <a:ext uri="{FF2B5EF4-FFF2-40B4-BE49-F238E27FC236}">
                <a16:creationId xmlns:a16="http://schemas.microsoft.com/office/drawing/2014/main" id="{A2A2C83B-3EBC-406A-98B4-838CE92D42C8}"/>
              </a:ext>
            </a:extLst>
          </p:cNvPr>
          <p:cNvGrpSpPr/>
          <p:nvPr/>
        </p:nvGrpSpPr>
        <p:grpSpPr>
          <a:xfrm>
            <a:off x="665487" y="1554824"/>
            <a:ext cx="10942713" cy="4544829"/>
            <a:chOff x="315836" y="2177124"/>
            <a:chExt cx="10942713" cy="4544829"/>
          </a:xfrm>
        </p:grpSpPr>
        <p:sp>
          <p:nvSpPr>
            <p:cNvPr id="10" name="矩形: 圆角 8">
              <a:extLst>
                <a:ext uri="{FF2B5EF4-FFF2-40B4-BE49-F238E27FC236}">
                  <a16:creationId xmlns:a16="http://schemas.microsoft.com/office/drawing/2014/main" id="{4DA3BF49-B352-5D84-0B1A-7E2481E0BF37}"/>
                </a:ext>
              </a:extLst>
            </p:cNvPr>
            <p:cNvSpPr/>
            <p:nvPr/>
          </p:nvSpPr>
          <p:spPr>
            <a:xfrm>
              <a:off x="458785" y="2677840"/>
              <a:ext cx="10723565" cy="15893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50000"/>
                </a:lnSpc>
                <a:buFont typeface="Wingdings" panose="05000000000000000000" pitchFamily="2" charset="2"/>
                <a:buChar char="ü"/>
              </a:pPr>
              <a:r>
                <a:rPr kumimoji="1" lang="zh-CN" altLang="en-US" sz="1600" dirty="0">
                  <a:solidFill>
                    <a:schemeClr val="tx1"/>
                  </a:solidFill>
                </a:rPr>
                <a:t>弥补了治疗肺动脉高压医保目录内，无</a:t>
              </a:r>
              <a:r>
                <a:rPr kumimoji="1" lang="en-US" altLang="zh-CN" sz="1600" dirty="0">
                  <a:solidFill>
                    <a:schemeClr val="tx1"/>
                  </a:solidFill>
                </a:rPr>
                <a:t>PDE-5i</a:t>
              </a:r>
              <a:r>
                <a:rPr kumimoji="1" lang="zh-CN" altLang="en-US" sz="1600" dirty="0">
                  <a:solidFill>
                    <a:schemeClr val="tx1"/>
                  </a:solidFill>
                </a:rPr>
                <a:t>靶向药物的短板</a:t>
              </a:r>
              <a:r>
                <a:rPr kumimoji="1" lang="en-US" altLang="zh-CN" sz="1600" dirty="0">
                  <a:solidFill>
                    <a:schemeClr val="tx1"/>
                  </a:solidFill>
                </a:rPr>
                <a:t>,</a:t>
              </a:r>
              <a:r>
                <a:rPr kumimoji="1" lang="zh-CN" altLang="en-US" sz="1600" dirty="0">
                  <a:solidFill>
                    <a:schemeClr val="tx1"/>
                  </a:solidFill>
                </a:rPr>
                <a:t>该药具有明确的循证医学证据支持、临床使用经验丰富且可及性相对较高，能够更好满足</a:t>
              </a:r>
              <a:r>
                <a:rPr kumimoji="1" lang="en-US" altLang="zh-CN" sz="1600" dirty="0">
                  <a:solidFill>
                    <a:schemeClr val="tx1"/>
                  </a:solidFill>
                </a:rPr>
                <a:t>PAH</a:t>
              </a:r>
              <a:r>
                <a:rPr kumimoji="1" lang="zh-CN" altLang="en-US" sz="1600" dirty="0">
                  <a:solidFill>
                    <a:schemeClr val="tx1"/>
                  </a:solidFill>
                </a:rPr>
                <a:t>患者迫切的临床治疗需求，保障用药安全、有效、可及。</a:t>
              </a:r>
              <a:endParaRPr kumimoji="1" lang="en-US" altLang="zh-CN" sz="1600" dirty="0">
                <a:solidFill>
                  <a:schemeClr val="tx1"/>
                </a:solidFill>
              </a:endParaRPr>
            </a:p>
          </p:txBody>
        </p:sp>
        <p:sp>
          <p:nvSpPr>
            <p:cNvPr id="13" name="矩形: 圆角 9">
              <a:extLst>
                <a:ext uri="{FF2B5EF4-FFF2-40B4-BE49-F238E27FC236}">
                  <a16:creationId xmlns:a16="http://schemas.microsoft.com/office/drawing/2014/main" id="{1BFFDF26-0930-D84F-59EC-8CEEE1D4EE56}"/>
                </a:ext>
              </a:extLst>
            </p:cNvPr>
            <p:cNvSpPr/>
            <p:nvPr/>
          </p:nvSpPr>
          <p:spPr>
            <a:xfrm>
              <a:off x="315836" y="4767916"/>
              <a:ext cx="10942713" cy="195403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50000"/>
                </a:lnSpc>
                <a:buFont typeface="Wingdings" panose="05000000000000000000" pitchFamily="2" charset="2"/>
                <a:buChar char="ü"/>
              </a:pPr>
              <a:r>
                <a:rPr kumimoji="1" lang="zh-CN" altLang="en-US" sz="1600" dirty="0">
                  <a:solidFill>
                    <a:schemeClr val="tx1"/>
                  </a:solidFill>
                </a:rPr>
                <a:t>随着国家对罕见病的关注逐步重视，肺动脉高压越来越受到临床的关注，医生对肺动脉高压诊疗意识提高，漏诊误诊几率降低</a:t>
              </a:r>
              <a:endParaRPr kumimoji="1" lang="en-US" altLang="zh-CN" sz="1600" dirty="0">
                <a:solidFill>
                  <a:schemeClr val="tx1"/>
                </a:solidFill>
              </a:endParaRPr>
            </a:p>
            <a:p>
              <a:pPr marL="228600" indent="-228600">
                <a:lnSpc>
                  <a:spcPct val="150000"/>
                </a:lnSpc>
                <a:buFont typeface="Wingdings" panose="05000000000000000000" pitchFamily="2" charset="2"/>
                <a:buChar char="ü"/>
              </a:pPr>
              <a:r>
                <a:rPr kumimoji="1" lang="en-US" altLang="zh-CN" sz="1600" dirty="0">
                  <a:solidFill>
                    <a:schemeClr val="tx1"/>
                  </a:solidFill>
                </a:rPr>
                <a:t>20mg</a:t>
              </a:r>
              <a:r>
                <a:rPr kumimoji="1" lang="zh-CN" altLang="en-US" sz="1600" dirty="0">
                  <a:solidFill>
                    <a:schemeClr val="tx1"/>
                  </a:solidFill>
                </a:rPr>
                <a:t>枸橼酸西地那非片适应症明确具体，明显区别于其他规格的适应症，临床滥用风险较小</a:t>
              </a:r>
            </a:p>
            <a:p>
              <a:pPr marL="228600" indent="-228600">
                <a:lnSpc>
                  <a:spcPct val="150000"/>
                </a:lnSpc>
                <a:buFont typeface="Wingdings" panose="05000000000000000000" pitchFamily="2" charset="2"/>
                <a:buChar char="ü"/>
              </a:pPr>
              <a:r>
                <a:rPr kumimoji="1" lang="zh-CN" altLang="en-US" sz="1600" dirty="0">
                  <a:solidFill>
                    <a:schemeClr val="tx1"/>
                  </a:solidFill>
                </a:rPr>
                <a:t>充分证据支持药品使用安全有效，严重不良事件发生率极低，临床管理无难度</a:t>
              </a:r>
            </a:p>
          </p:txBody>
        </p:sp>
        <p:sp>
          <p:nvSpPr>
            <p:cNvPr id="14" name="矩形: 圆角 12">
              <a:extLst>
                <a:ext uri="{FF2B5EF4-FFF2-40B4-BE49-F238E27FC236}">
                  <a16:creationId xmlns:a16="http://schemas.microsoft.com/office/drawing/2014/main" id="{57EC593B-D696-CE50-1A70-CD6DD240FE25}"/>
                </a:ext>
              </a:extLst>
            </p:cNvPr>
            <p:cNvSpPr/>
            <p:nvPr/>
          </p:nvSpPr>
          <p:spPr>
            <a:xfrm>
              <a:off x="621430" y="2177124"/>
              <a:ext cx="2350370" cy="50071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mn-ea"/>
                </a:rPr>
                <a:t>弥补药品目录短板</a:t>
              </a:r>
              <a:endParaRPr lang="en-US" altLang="zh-CN" b="1" dirty="0">
                <a:solidFill>
                  <a:schemeClr val="bg1"/>
                </a:solidFill>
                <a:latin typeface="+mn-ea"/>
              </a:endParaRPr>
            </a:p>
          </p:txBody>
        </p:sp>
        <p:sp>
          <p:nvSpPr>
            <p:cNvPr id="21" name="矩形: 圆角 13">
              <a:extLst>
                <a:ext uri="{FF2B5EF4-FFF2-40B4-BE49-F238E27FC236}">
                  <a16:creationId xmlns:a16="http://schemas.microsoft.com/office/drawing/2014/main" id="{13F1C626-C83F-77D8-BB31-59F7B4FD5E16}"/>
                </a:ext>
              </a:extLst>
            </p:cNvPr>
            <p:cNvSpPr/>
            <p:nvPr/>
          </p:nvSpPr>
          <p:spPr>
            <a:xfrm>
              <a:off x="458784" y="4265695"/>
              <a:ext cx="2468566" cy="50372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b="1" dirty="0"/>
                <a:t>临床管理难度</a:t>
              </a:r>
              <a:endParaRPr lang="en-US" altLang="zh-CN" b="1" dirty="0">
                <a:solidFill>
                  <a:schemeClr val="bg2">
                    <a:lumMod val="25000"/>
                  </a:schemeClr>
                </a:solidFill>
                <a:latin typeface="+mn-ea"/>
              </a:endParaRPr>
            </a:p>
          </p:txBody>
        </p:sp>
      </p:grpSp>
    </p:spTree>
    <p:extLst>
      <p:ext uri="{BB962C8B-B14F-4D97-AF65-F5344CB8AC3E}">
        <p14:creationId xmlns:p14="http://schemas.microsoft.com/office/powerpoint/2010/main" val="195284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635" y="361507"/>
            <a:ext cx="1397044" cy="708666"/>
          </a:xfrm>
        </p:spPr>
        <p:txBody>
          <a:bodyPr>
            <a:normAutofit/>
          </a:bodyPr>
          <a:lstStyle/>
          <a:p>
            <a:pPr algn="ctr"/>
            <a:r>
              <a:rPr lang="zh-CN" altLang="en-US" sz="2800" dirty="0"/>
              <a:t>目 录</a:t>
            </a:r>
          </a:p>
        </p:txBody>
      </p:sp>
      <p:sp>
        <p:nvSpPr>
          <p:cNvPr id="4" name="TextBox 5"/>
          <p:cNvSpPr txBox="1"/>
          <p:nvPr/>
        </p:nvSpPr>
        <p:spPr>
          <a:xfrm>
            <a:off x="3360197" y="1868547"/>
            <a:ext cx="2339102"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药物基本信息</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39"/>
          <p:cNvSpPr txBox="1"/>
          <p:nvPr/>
        </p:nvSpPr>
        <p:spPr>
          <a:xfrm>
            <a:off x="3403866" y="3070949"/>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有效性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43"/>
          <p:cNvSpPr txBox="1"/>
          <p:nvPr/>
        </p:nvSpPr>
        <p:spPr>
          <a:xfrm>
            <a:off x="3403866" y="4273351"/>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公平性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7" name="直接连接符 10"/>
          <p:cNvCxnSpPr>
            <a:cxnSpLocks/>
          </p:cNvCxnSpPr>
          <p:nvPr/>
        </p:nvCxnSpPr>
        <p:spPr>
          <a:xfrm flipV="1">
            <a:off x="3445257" y="2371889"/>
            <a:ext cx="2133292" cy="15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11"/>
          <p:cNvCxnSpPr>
            <a:cxnSpLocks/>
          </p:cNvCxnSpPr>
          <p:nvPr/>
        </p:nvCxnSpPr>
        <p:spPr>
          <a:xfrm>
            <a:off x="3517265" y="3572414"/>
            <a:ext cx="11484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12"/>
          <p:cNvCxnSpPr>
            <a:cxnSpLocks/>
          </p:cNvCxnSpPr>
          <p:nvPr/>
        </p:nvCxnSpPr>
        <p:spPr>
          <a:xfrm>
            <a:off x="3528566" y="4785819"/>
            <a:ext cx="101248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658502" y="1801159"/>
            <a:ext cx="570731" cy="657995"/>
            <a:chOff x="4231809" y="1009798"/>
            <a:chExt cx="570731" cy="657995"/>
          </a:xfrm>
        </p:grpSpPr>
        <p:grpSp>
          <p:nvGrpSpPr>
            <p:cNvPr id="12" name="组合 11"/>
            <p:cNvGrpSpPr/>
            <p:nvPr/>
          </p:nvGrpSpPr>
          <p:grpSpPr>
            <a:xfrm>
              <a:off x="4231809" y="1009798"/>
              <a:ext cx="570731" cy="657995"/>
              <a:chOff x="4067944" y="489262"/>
              <a:chExt cx="1375279" cy="1585559"/>
            </a:xfrm>
          </p:grpSpPr>
          <p:sp>
            <p:nvSpPr>
              <p:cNvPr id="14"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15"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rgbClr val="09AEC4"/>
                  </a:solidFill>
                </a:endParaRPr>
              </a:p>
            </p:txBody>
          </p:sp>
        </p:grpSp>
        <p:sp>
          <p:nvSpPr>
            <p:cNvPr id="13" name="TextBox 12"/>
            <p:cNvSpPr txBox="1"/>
            <p:nvPr/>
          </p:nvSpPr>
          <p:spPr>
            <a:xfrm>
              <a:off x="4310472" y="1151468"/>
              <a:ext cx="356188" cy="461665"/>
            </a:xfrm>
            <a:prstGeom prst="rect">
              <a:avLst/>
            </a:prstGeom>
            <a:noFill/>
          </p:spPr>
          <p:txBody>
            <a:bodyPr wrap="none" rtlCol="0">
              <a:spAutoFit/>
            </a:bodyPr>
            <a:lstStyle/>
            <a:p>
              <a:r>
                <a:rPr lang="en-US" altLang="zh-CN" sz="2400" b="1" dirty="0">
                  <a:solidFill>
                    <a:srgbClr val="09AEC4"/>
                  </a:solidFill>
                </a:rPr>
                <a:t>1</a:t>
              </a:r>
              <a:endParaRPr lang="zh-CN" altLang="en-US" sz="2400" b="1" dirty="0">
                <a:solidFill>
                  <a:srgbClr val="09AEC4"/>
                </a:solidFill>
              </a:endParaRPr>
            </a:p>
          </p:txBody>
        </p:sp>
      </p:grpSp>
      <p:grpSp>
        <p:nvGrpSpPr>
          <p:cNvPr id="16" name="组合 15"/>
          <p:cNvGrpSpPr/>
          <p:nvPr/>
        </p:nvGrpSpPr>
        <p:grpSpPr>
          <a:xfrm>
            <a:off x="2658502" y="2947601"/>
            <a:ext cx="570731" cy="657995"/>
            <a:chOff x="4231809" y="1692397"/>
            <a:chExt cx="570731" cy="657995"/>
          </a:xfrm>
        </p:grpSpPr>
        <p:grpSp>
          <p:nvGrpSpPr>
            <p:cNvPr id="17" name="组合 16"/>
            <p:cNvGrpSpPr/>
            <p:nvPr/>
          </p:nvGrpSpPr>
          <p:grpSpPr>
            <a:xfrm>
              <a:off x="4231809" y="1692397"/>
              <a:ext cx="570731" cy="657995"/>
              <a:chOff x="4067944" y="489262"/>
              <a:chExt cx="1375279" cy="1585559"/>
            </a:xfrm>
          </p:grpSpPr>
          <p:sp>
            <p:nvSpPr>
              <p:cNvPr id="19"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20"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18" name="TextBox 61"/>
            <p:cNvSpPr txBox="1"/>
            <p:nvPr/>
          </p:nvSpPr>
          <p:spPr>
            <a:xfrm>
              <a:off x="4310472" y="1855545"/>
              <a:ext cx="356188" cy="461665"/>
            </a:xfrm>
            <a:prstGeom prst="rect">
              <a:avLst/>
            </a:prstGeom>
            <a:noFill/>
          </p:spPr>
          <p:txBody>
            <a:bodyPr wrap="none" rtlCol="0">
              <a:spAutoFit/>
            </a:bodyPr>
            <a:lstStyle/>
            <a:p>
              <a:r>
                <a:rPr lang="en-US" altLang="zh-CN" sz="2400" b="1" dirty="0">
                  <a:solidFill>
                    <a:srgbClr val="09AEC4"/>
                  </a:solidFill>
                </a:rPr>
                <a:t>3</a:t>
              </a:r>
              <a:endParaRPr lang="zh-CN" altLang="en-US" sz="2400" b="1" dirty="0">
                <a:solidFill>
                  <a:srgbClr val="09AEC4"/>
                </a:solidFill>
              </a:endParaRPr>
            </a:p>
          </p:txBody>
        </p:sp>
      </p:grpSp>
      <p:grpSp>
        <p:nvGrpSpPr>
          <p:cNvPr id="21" name="组合 20"/>
          <p:cNvGrpSpPr/>
          <p:nvPr/>
        </p:nvGrpSpPr>
        <p:grpSpPr>
          <a:xfrm>
            <a:off x="2658502" y="4098446"/>
            <a:ext cx="570731" cy="657994"/>
            <a:chOff x="4231809" y="2366292"/>
            <a:chExt cx="570731" cy="657994"/>
          </a:xfrm>
        </p:grpSpPr>
        <p:grpSp>
          <p:nvGrpSpPr>
            <p:cNvPr id="22" name="组合 21"/>
            <p:cNvGrpSpPr/>
            <p:nvPr/>
          </p:nvGrpSpPr>
          <p:grpSpPr>
            <a:xfrm>
              <a:off x="4231809" y="2366292"/>
              <a:ext cx="570731" cy="657994"/>
              <a:chOff x="4067944" y="489263"/>
              <a:chExt cx="1375279" cy="1585558"/>
            </a:xfrm>
          </p:grpSpPr>
          <p:sp>
            <p:nvSpPr>
              <p:cNvPr id="24" name="Flowchart: Decision 78"/>
              <p:cNvSpPr/>
              <p:nvPr/>
            </p:nvSpPr>
            <p:spPr>
              <a:xfrm>
                <a:off x="4067944" y="489263"/>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25"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23" name="TextBox 63"/>
            <p:cNvSpPr txBox="1"/>
            <p:nvPr/>
          </p:nvSpPr>
          <p:spPr>
            <a:xfrm>
              <a:off x="4310472" y="2531445"/>
              <a:ext cx="356188" cy="461665"/>
            </a:xfrm>
            <a:prstGeom prst="rect">
              <a:avLst/>
            </a:prstGeom>
            <a:noFill/>
          </p:spPr>
          <p:txBody>
            <a:bodyPr wrap="none" rtlCol="0">
              <a:spAutoFit/>
            </a:bodyPr>
            <a:lstStyle/>
            <a:p>
              <a:r>
                <a:rPr lang="en-US" altLang="zh-CN" sz="2400" b="1" dirty="0">
                  <a:solidFill>
                    <a:srgbClr val="09AEC4"/>
                  </a:solidFill>
                </a:rPr>
                <a:t>5</a:t>
              </a:r>
              <a:endParaRPr lang="zh-CN" altLang="en-US" sz="2400" b="1" dirty="0">
                <a:solidFill>
                  <a:srgbClr val="09AEC4"/>
                </a:solidFill>
              </a:endParaRPr>
            </a:p>
          </p:txBody>
        </p:sp>
      </p:grpSp>
      <p:sp>
        <p:nvSpPr>
          <p:cNvPr id="26" name="TextBox 43"/>
          <p:cNvSpPr txBox="1"/>
          <p:nvPr/>
        </p:nvSpPr>
        <p:spPr>
          <a:xfrm>
            <a:off x="7225896" y="1888483"/>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安全性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47"/>
          <p:cNvSpPr txBox="1"/>
          <p:nvPr/>
        </p:nvSpPr>
        <p:spPr>
          <a:xfrm>
            <a:off x="7225896" y="3058621"/>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创新性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9" name="直接连接符 12"/>
          <p:cNvCxnSpPr>
            <a:cxnSpLocks/>
          </p:cNvCxnSpPr>
          <p:nvPr/>
        </p:nvCxnSpPr>
        <p:spPr>
          <a:xfrm flipV="1">
            <a:off x="7330524" y="2404494"/>
            <a:ext cx="1069197" cy="72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13"/>
          <p:cNvCxnSpPr>
            <a:cxnSpLocks/>
          </p:cNvCxnSpPr>
          <p:nvPr/>
        </p:nvCxnSpPr>
        <p:spPr>
          <a:xfrm>
            <a:off x="7330524" y="3566263"/>
            <a:ext cx="1069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6492703" y="1800342"/>
            <a:ext cx="570731" cy="657995"/>
            <a:chOff x="4231809" y="2366292"/>
            <a:chExt cx="570731" cy="657995"/>
          </a:xfrm>
        </p:grpSpPr>
        <p:grpSp>
          <p:nvGrpSpPr>
            <p:cNvPr id="33" name="组合 32"/>
            <p:cNvGrpSpPr/>
            <p:nvPr/>
          </p:nvGrpSpPr>
          <p:grpSpPr>
            <a:xfrm>
              <a:off x="4231809" y="2366292"/>
              <a:ext cx="570731" cy="657995"/>
              <a:chOff x="4067944" y="489262"/>
              <a:chExt cx="1375279" cy="1585559"/>
            </a:xfrm>
          </p:grpSpPr>
          <p:sp>
            <p:nvSpPr>
              <p:cNvPr id="35"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36"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34" name="TextBox 63"/>
            <p:cNvSpPr txBox="1"/>
            <p:nvPr/>
          </p:nvSpPr>
          <p:spPr>
            <a:xfrm>
              <a:off x="4310472" y="2531445"/>
              <a:ext cx="356188" cy="461665"/>
            </a:xfrm>
            <a:prstGeom prst="rect">
              <a:avLst/>
            </a:prstGeom>
            <a:noFill/>
          </p:spPr>
          <p:txBody>
            <a:bodyPr wrap="none" rtlCol="0">
              <a:spAutoFit/>
            </a:bodyPr>
            <a:lstStyle/>
            <a:p>
              <a:r>
                <a:rPr lang="en-US" altLang="zh-CN" sz="2400" b="1" dirty="0">
                  <a:solidFill>
                    <a:srgbClr val="09AEC4"/>
                  </a:solidFill>
                </a:rPr>
                <a:t>2</a:t>
              </a:r>
              <a:endParaRPr lang="zh-CN" altLang="en-US" sz="2400" b="1" dirty="0">
                <a:solidFill>
                  <a:srgbClr val="09AEC4"/>
                </a:solidFill>
              </a:endParaRPr>
            </a:p>
          </p:txBody>
        </p:sp>
      </p:grpSp>
      <p:grpSp>
        <p:nvGrpSpPr>
          <p:cNvPr id="37" name="组合 36"/>
          <p:cNvGrpSpPr/>
          <p:nvPr/>
        </p:nvGrpSpPr>
        <p:grpSpPr>
          <a:xfrm>
            <a:off x="6502372" y="2947601"/>
            <a:ext cx="570731" cy="679619"/>
            <a:chOff x="4231809" y="3024287"/>
            <a:chExt cx="570731" cy="679619"/>
          </a:xfrm>
        </p:grpSpPr>
        <p:grpSp>
          <p:nvGrpSpPr>
            <p:cNvPr id="38" name="组合 37"/>
            <p:cNvGrpSpPr/>
            <p:nvPr/>
          </p:nvGrpSpPr>
          <p:grpSpPr>
            <a:xfrm>
              <a:off x="4231809" y="3024287"/>
              <a:ext cx="570731" cy="657995"/>
              <a:chOff x="4067944" y="489262"/>
              <a:chExt cx="1375279" cy="1585559"/>
            </a:xfrm>
          </p:grpSpPr>
          <p:sp>
            <p:nvSpPr>
              <p:cNvPr id="40"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41"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9AEC4"/>
                  </a:solidFill>
                </a:endParaRPr>
              </a:p>
            </p:txBody>
          </p:sp>
        </p:grpSp>
        <p:sp>
          <p:nvSpPr>
            <p:cNvPr id="39" name="TextBox 64"/>
            <p:cNvSpPr txBox="1"/>
            <p:nvPr/>
          </p:nvSpPr>
          <p:spPr>
            <a:xfrm>
              <a:off x="4310472" y="3180686"/>
              <a:ext cx="385042" cy="523220"/>
            </a:xfrm>
            <a:prstGeom prst="rect">
              <a:avLst/>
            </a:prstGeom>
            <a:noFill/>
          </p:spPr>
          <p:txBody>
            <a:bodyPr wrap="none" rtlCol="0">
              <a:spAutoFit/>
            </a:bodyPr>
            <a:lstStyle/>
            <a:p>
              <a:r>
                <a:rPr lang="en-US" altLang="zh-CN" sz="2800" b="1" dirty="0">
                  <a:solidFill>
                    <a:srgbClr val="09AEC4"/>
                  </a:solidFill>
                </a:rPr>
                <a:t>4</a:t>
              </a:r>
              <a:endParaRPr lang="zh-CN" altLang="en-US" sz="2800" b="1" dirty="0">
                <a:solidFill>
                  <a:srgbClr val="09AEC4"/>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a:extLst>
              <a:ext uri="{FF2B5EF4-FFF2-40B4-BE49-F238E27FC236}">
                <a16:creationId xmlns:a16="http://schemas.microsoft.com/office/drawing/2014/main" id="{562C952F-E76D-C2FE-4A3F-0BFD33E82350}"/>
              </a:ext>
            </a:extLst>
          </p:cNvPr>
          <p:cNvSpPr txBox="1"/>
          <p:nvPr/>
        </p:nvSpPr>
        <p:spPr>
          <a:xfrm>
            <a:off x="985592" y="273663"/>
            <a:ext cx="2339102"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药物基本信息</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0" name="直接连接符 10">
            <a:extLst>
              <a:ext uri="{FF2B5EF4-FFF2-40B4-BE49-F238E27FC236}">
                <a16:creationId xmlns:a16="http://schemas.microsoft.com/office/drawing/2014/main" id="{32FC53D8-2F96-35B3-206C-F1127B3D26FE}"/>
              </a:ext>
            </a:extLst>
          </p:cNvPr>
          <p:cNvCxnSpPr>
            <a:cxnSpLocks/>
          </p:cNvCxnSpPr>
          <p:nvPr/>
        </p:nvCxnSpPr>
        <p:spPr>
          <a:xfrm flipV="1">
            <a:off x="1070652" y="777005"/>
            <a:ext cx="2133292" cy="15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AD908920-739C-941C-64B7-B8D4BC9F0DFB}"/>
              </a:ext>
            </a:extLst>
          </p:cNvPr>
          <p:cNvGrpSpPr/>
          <p:nvPr/>
        </p:nvGrpSpPr>
        <p:grpSpPr>
          <a:xfrm>
            <a:off x="283897" y="206275"/>
            <a:ext cx="570731" cy="657995"/>
            <a:chOff x="4231809" y="1009798"/>
            <a:chExt cx="570731" cy="657995"/>
          </a:xfrm>
        </p:grpSpPr>
        <p:grpSp>
          <p:nvGrpSpPr>
            <p:cNvPr id="12" name="组合 11">
              <a:extLst>
                <a:ext uri="{FF2B5EF4-FFF2-40B4-BE49-F238E27FC236}">
                  <a16:creationId xmlns:a16="http://schemas.microsoft.com/office/drawing/2014/main" id="{D81B6D68-7C19-0A03-81DD-75B6BEB298FA}"/>
                </a:ext>
              </a:extLst>
            </p:cNvPr>
            <p:cNvGrpSpPr/>
            <p:nvPr/>
          </p:nvGrpSpPr>
          <p:grpSpPr>
            <a:xfrm>
              <a:off x="4231809" y="1009798"/>
              <a:ext cx="570731" cy="657995"/>
              <a:chOff x="4067944" y="489262"/>
              <a:chExt cx="1375279" cy="1585559"/>
            </a:xfrm>
          </p:grpSpPr>
          <p:sp>
            <p:nvSpPr>
              <p:cNvPr id="14" name="Flowchart: Decision 78">
                <a:extLst>
                  <a:ext uri="{FF2B5EF4-FFF2-40B4-BE49-F238E27FC236}">
                    <a16:creationId xmlns:a16="http://schemas.microsoft.com/office/drawing/2014/main" id="{4FB4FBAD-BAC2-85EF-C56A-B0B4AF50C4D0}"/>
                  </a:ext>
                </a:extLst>
              </p:cNvPr>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15" name="Flowchart: Decision 79">
                <a:extLst>
                  <a:ext uri="{FF2B5EF4-FFF2-40B4-BE49-F238E27FC236}">
                    <a16:creationId xmlns:a16="http://schemas.microsoft.com/office/drawing/2014/main" id="{016917A9-90D6-DFE2-3391-2327A52A4741}"/>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rgbClr val="09AEC4"/>
                  </a:solidFill>
                </a:endParaRPr>
              </a:p>
            </p:txBody>
          </p:sp>
        </p:grpSp>
        <p:sp>
          <p:nvSpPr>
            <p:cNvPr id="13" name="TextBox 12">
              <a:extLst>
                <a:ext uri="{FF2B5EF4-FFF2-40B4-BE49-F238E27FC236}">
                  <a16:creationId xmlns:a16="http://schemas.microsoft.com/office/drawing/2014/main" id="{8DA7E3C7-2E48-E28A-B7EE-5DF71EC6F1CE}"/>
                </a:ext>
              </a:extLst>
            </p:cNvPr>
            <p:cNvSpPr txBox="1"/>
            <p:nvPr/>
          </p:nvSpPr>
          <p:spPr>
            <a:xfrm>
              <a:off x="4310472" y="1151468"/>
              <a:ext cx="356188" cy="461665"/>
            </a:xfrm>
            <a:prstGeom prst="rect">
              <a:avLst/>
            </a:prstGeom>
            <a:noFill/>
          </p:spPr>
          <p:txBody>
            <a:bodyPr wrap="none" rtlCol="0">
              <a:spAutoFit/>
            </a:bodyPr>
            <a:lstStyle/>
            <a:p>
              <a:r>
                <a:rPr lang="en-US" altLang="zh-CN" sz="2400" b="1" dirty="0">
                  <a:solidFill>
                    <a:srgbClr val="09AEC4"/>
                  </a:solidFill>
                </a:rPr>
                <a:t>1</a:t>
              </a:r>
              <a:endParaRPr lang="zh-CN" altLang="en-US" sz="2400" b="1" dirty="0">
                <a:solidFill>
                  <a:srgbClr val="09AEC4"/>
                </a:solidFill>
              </a:endParaRPr>
            </a:p>
          </p:txBody>
        </p:sp>
      </p:grpSp>
      <p:sp>
        <p:nvSpPr>
          <p:cNvPr id="16" name="文本框 15">
            <a:extLst>
              <a:ext uri="{FF2B5EF4-FFF2-40B4-BE49-F238E27FC236}">
                <a16:creationId xmlns:a16="http://schemas.microsoft.com/office/drawing/2014/main" id="{EA102382-864E-1266-FD9B-F6705A045765}"/>
              </a:ext>
            </a:extLst>
          </p:cNvPr>
          <p:cNvSpPr txBox="1"/>
          <p:nvPr/>
        </p:nvSpPr>
        <p:spPr>
          <a:xfrm>
            <a:off x="985592" y="896969"/>
            <a:ext cx="10758067" cy="5496056"/>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kumimoji="1" lang="zh-CN" altLang="en-US" sz="1600" dirty="0"/>
              <a:t>通用名：</a:t>
            </a:r>
            <a:r>
              <a:rPr kumimoji="1" lang="zh-CN" altLang="en-US" sz="1600" b="1" dirty="0">
                <a:solidFill>
                  <a:srgbClr val="FF0000"/>
                </a:solidFill>
              </a:rPr>
              <a:t>枸橼酸西地那非片</a:t>
            </a:r>
            <a:endParaRPr kumimoji="1" lang="en-US" altLang="zh-CN" sz="1600" b="1" dirty="0">
              <a:solidFill>
                <a:srgbClr val="FF0000"/>
              </a:solidFill>
            </a:endParaRPr>
          </a:p>
          <a:p>
            <a:pPr marL="285750" indent="-285750">
              <a:lnSpc>
                <a:spcPct val="150000"/>
              </a:lnSpc>
              <a:buFont typeface="Wingdings" panose="05000000000000000000" pitchFamily="2" charset="2"/>
              <a:buChar char="ü"/>
            </a:pPr>
            <a:r>
              <a:rPr kumimoji="1" lang="zh-CN" altLang="en-US" sz="1600" dirty="0"/>
              <a:t>注册规格：</a:t>
            </a:r>
            <a:r>
              <a:rPr kumimoji="1" lang="en-US" altLang="zh-CN" sz="1600" dirty="0">
                <a:solidFill>
                  <a:srgbClr val="FF0000"/>
                </a:solidFill>
              </a:rPr>
              <a:t>20mg</a:t>
            </a:r>
          </a:p>
          <a:p>
            <a:pPr marL="285750" indent="-285750">
              <a:lnSpc>
                <a:spcPct val="150000"/>
              </a:lnSpc>
              <a:buFont typeface="Wingdings" panose="05000000000000000000" pitchFamily="2" charset="2"/>
              <a:buChar char="ü"/>
            </a:pPr>
            <a:r>
              <a:rPr kumimoji="1" lang="zh-CN" altLang="en-US" sz="1600" dirty="0"/>
              <a:t>中国大陆首次上市时间： </a:t>
            </a:r>
            <a:r>
              <a:rPr kumimoji="1" lang="en-US" altLang="zh-CN" sz="1600" dirty="0">
                <a:solidFill>
                  <a:srgbClr val="FF0000"/>
                </a:solidFill>
              </a:rPr>
              <a:t>2020</a:t>
            </a:r>
            <a:r>
              <a:rPr kumimoji="1" lang="zh-CN" altLang="en-US" sz="1600" dirty="0">
                <a:solidFill>
                  <a:srgbClr val="FF0000"/>
                </a:solidFill>
              </a:rPr>
              <a:t>年</a:t>
            </a:r>
            <a:r>
              <a:rPr kumimoji="1" lang="en-US" altLang="zh-CN" sz="1600" dirty="0">
                <a:solidFill>
                  <a:srgbClr val="FF0000"/>
                </a:solidFill>
              </a:rPr>
              <a:t>2</a:t>
            </a:r>
            <a:r>
              <a:rPr kumimoji="1" lang="zh-CN" altLang="en-US" sz="1600" dirty="0">
                <a:solidFill>
                  <a:srgbClr val="FF0000"/>
                </a:solidFill>
              </a:rPr>
              <a:t>月</a:t>
            </a:r>
            <a:r>
              <a:rPr kumimoji="1" lang="en-US" altLang="zh-CN" sz="1600" dirty="0">
                <a:solidFill>
                  <a:srgbClr val="FF0000"/>
                </a:solidFill>
              </a:rPr>
              <a:t>5</a:t>
            </a:r>
            <a:r>
              <a:rPr kumimoji="1" lang="zh-CN" altLang="en-US" sz="1600" dirty="0">
                <a:solidFill>
                  <a:srgbClr val="FF0000"/>
                </a:solidFill>
              </a:rPr>
              <a:t>日（辉瑞）；</a:t>
            </a:r>
            <a:r>
              <a:rPr kumimoji="1" lang="en-US" altLang="zh-CN" sz="1600" dirty="0">
                <a:solidFill>
                  <a:srgbClr val="FF0000"/>
                </a:solidFill>
              </a:rPr>
              <a:t>2021</a:t>
            </a:r>
            <a:r>
              <a:rPr kumimoji="1" lang="zh-CN" altLang="en-US" sz="1600" dirty="0">
                <a:solidFill>
                  <a:srgbClr val="FF0000"/>
                </a:solidFill>
              </a:rPr>
              <a:t>年</a:t>
            </a:r>
            <a:r>
              <a:rPr kumimoji="1" lang="en-US" altLang="zh-CN" sz="1600" dirty="0">
                <a:solidFill>
                  <a:srgbClr val="FF0000"/>
                </a:solidFill>
              </a:rPr>
              <a:t>3</a:t>
            </a:r>
            <a:r>
              <a:rPr kumimoji="1" lang="zh-CN" altLang="en-US" sz="1600" dirty="0">
                <a:solidFill>
                  <a:srgbClr val="FF0000"/>
                </a:solidFill>
              </a:rPr>
              <a:t>月</a:t>
            </a:r>
            <a:r>
              <a:rPr kumimoji="1" lang="en-US" altLang="zh-CN" sz="1600" dirty="0">
                <a:solidFill>
                  <a:srgbClr val="FF0000"/>
                </a:solidFill>
              </a:rPr>
              <a:t>2</a:t>
            </a:r>
            <a:r>
              <a:rPr kumimoji="1" lang="zh-CN" altLang="en-US" sz="1600" dirty="0">
                <a:solidFill>
                  <a:srgbClr val="FF0000"/>
                </a:solidFill>
              </a:rPr>
              <a:t>日（亚邦爱普森获批）</a:t>
            </a:r>
            <a:endParaRPr kumimoji="1" lang="en-US" altLang="zh-CN" sz="1600" dirty="0">
              <a:solidFill>
                <a:srgbClr val="FF0000"/>
              </a:solidFill>
            </a:endParaRPr>
          </a:p>
          <a:p>
            <a:pPr marL="285750" indent="-285750">
              <a:lnSpc>
                <a:spcPct val="150000"/>
              </a:lnSpc>
              <a:buFont typeface="Wingdings" panose="05000000000000000000" pitchFamily="2" charset="2"/>
              <a:buChar char="ü"/>
            </a:pPr>
            <a:r>
              <a:rPr kumimoji="1" lang="zh-CN" altLang="en-US" sz="1600" dirty="0"/>
              <a:t>目前大陆地区同通用名药品的上市情况：</a:t>
            </a:r>
            <a:r>
              <a:rPr kumimoji="1" lang="zh-CN" altLang="en-US" sz="1600" dirty="0">
                <a:solidFill>
                  <a:srgbClr val="FF0000"/>
                </a:solidFill>
              </a:rPr>
              <a:t>国产</a:t>
            </a:r>
            <a:r>
              <a:rPr kumimoji="1" lang="en-US" altLang="zh-CN" sz="1600" dirty="0">
                <a:solidFill>
                  <a:srgbClr val="FF0000"/>
                </a:solidFill>
              </a:rPr>
              <a:t>+</a:t>
            </a:r>
            <a:r>
              <a:rPr kumimoji="1" lang="zh-CN" altLang="en-US" sz="1600" dirty="0">
                <a:solidFill>
                  <a:srgbClr val="FF0000"/>
                </a:solidFill>
              </a:rPr>
              <a:t>进口药品共</a:t>
            </a:r>
            <a:r>
              <a:rPr kumimoji="1" lang="en-US" altLang="zh-CN" sz="1600" dirty="0">
                <a:solidFill>
                  <a:srgbClr val="FF0000"/>
                </a:solidFill>
              </a:rPr>
              <a:t>65</a:t>
            </a:r>
            <a:r>
              <a:rPr kumimoji="1" lang="zh-CN" altLang="en-US" sz="1600" dirty="0">
                <a:solidFill>
                  <a:srgbClr val="FF0000"/>
                </a:solidFill>
              </a:rPr>
              <a:t>个批文。但规格为</a:t>
            </a:r>
            <a:r>
              <a:rPr kumimoji="1" lang="en-US" altLang="zh-CN" sz="1600" dirty="0">
                <a:solidFill>
                  <a:srgbClr val="FF0000"/>
                </a:solidFill>
              </a:rPr>
              <a:t>20mg</a:t>
            </a:r>
            <a:r>
              <a:rPr kumimoji="1" lang="zh-CN" altLang="en-US" sz="1600" dirty="0">
                <a:solidFill>
                  <a:srgbClr val="FF0000"/>
                </a:solidFill>
              </a:rPr>
              <a:t>，获批肺动脉高压</a:t>
            </a:r>
            <a:r>
              <a:rPr kumimoji="1" lang="en-US" altLang="zh-CN" sz="1600" dirty="0">
                <a:solidFill>
                  <a:srgbClr val="FF0000"/>
                </a:solidFill>
              </a:rPr>
              <a:t>(PAH)</a:t>
            </a:r>
            <a:r>
              <a:rPr kumimoji="1" lang="zh-CN" altLang="en-US" sz="1600" dirty="0">
                <a:solidFill>
                  <a:srgbClr val="FF0000"/>
                </a:solidFill>
              </a:rPr>
              <a:t>的批文数量仅有 ：原研药</a:t>
            </a:r>
            <a:r>
              <a:rPr kumimoji="1" lang="en-US" altLang="zh-CN" sz="1600" dirty="0">
                <a:solidFill>
                  <a:srgbClr val="FF0000"/>
                </a:solidFill>
              </a:rPr>
              <a:t>1</a:t>
            </a:r>
            <a:r>
              <a:rPr kumimoji="1" lang="zh-CN" altLang="en-US" sz="1600" dirty="0">
                <a:solidFill>
                  <a:srgbClr val="FF0000"/>
                </a:solidFill>
              </a:rPr>
              <a:t>个（</a:t>
            </a:r>
            <a:r>
              <a:rPr kumimoji="1" lang="en-US" altLang="zh-CN" sz="1600" dirty="0">
                <a:solidFill>
                  <a:srgbClr val="FF0000"/>
                </a:solidFill>
              </a:rPr>
              <a:t>Upjohn EESV</a:t>
            </a:r>
            <a:r>
              <a:rPr kumimoji="1" lang="zh-CN" altLang="en-US" sz="1600" dirty="0">
                <a:solidFill>
                  <a:srgbClr val="FF0000"/>
                </a:solidFill>
              </a:rPr>
              <a:t>）、仿制药</a:t>
            </a:r>
            <a:r>
              <a:rPr kumimoji="1" lang="en-US" altLang="zh-CN" sz="1600" dirty="0">
                <a:solidFill>
                  <a:srgbClr val="FF0000"/>
                </a:solidFill>
              </a:rPr>
              <a:t>6</a:t>
            </a:r>
            <a:r>
              <a:rPr kumimoji="1" lang="zh-CN" altLang="en-US" sz="1600" dirty="0">
                <a:solidFill>
                  <a:srgbClr val="FF0000"/>
                </a:solidFill>
              </a:rPr>
              <a:t>个（</a:t>
            </a:r>
            <a:r>
              <a:rPr kumimoji="1" lang="zh-CN" altLang="en-US" sz="1600" b="1" dirty="0">
                <a:solidFill>
                  <a:srgbClr val="FF0000"/>
                </a:solidFill>
              </a:rPr>
              <a:t>亚邦爱普森</a:t>
            </a:r>
            <a:r>
              <a:rPr kumimoji="1" lang="zh-CN" altLang="en-US" sz="1600" dirty="0">
                <a:solidFill>
                  <a:srgbClr val="FF0000"/>
                </a:solidFill>
              </a:rPr>
              <a:t>、朗圣、齐鲁、白云山、鲁抗、</a:t>
            </a:r>
            <a:r>
              <a:rPr kumimoji="1" lang="en-US" altLang="zh-CN" sz="1600" dirty="0">
                <a:solidFill>
                  <a:srgbClr val="FF0000"/>
                </a:solidFill>
              </a:rPr>
              <a:t>HETERO LABS LIMITED</a:t>
            </a:r>
            <a:r>
              <a:rPr kumimoji="1" lang="zh-CN" altLang="en-US" sz="1600" dirty="0">
                <a:solidFill>
                  <a:srgbClr val="FF0000"/>
                </a:solidFill>
              </a:rPr>
              <a:t>）</a:t>
            </a:r>
            <a:endParaRPr kumimoji="1" lang="en-US" altLang="zh-CN" sz="1600" dirty="0"/>
          </a:p>
          <a:p>
            <a:pPr marL="285750" indent="-285750">
              <a:lnSpc>
                <a:spcPct val="150000"/>
              </a:lnSpc>
              <a:buFont typeface="Wingdings" panose="05000000000000000000" pitchFamily="2" charset="2"/>
              <a:buChar char="ü"/>
            </a:pPr>
            <a:r>
              <a:rPr kumimoji="1" lang="zh-CN" altLang="en-US" sz="1600" dirty="0"/>
              <a:t>全球首个上市国家</a:t>
            </a:r>
            <a:r>
              <a:rPr kumimoji="1" lang="en-US" altLang="zh-CN" sz="1600" dirty="0"/>
              <a:t>/</a:t>
            </a:r>
            <a:r>
              <a:rPr kumimoji="1" lang="zh-CN" altLang="en-US" sz="1600" dirty="0"/>
              <a:t>地区及上市时间：</a:t>
            </a:r>
            <a:r>
              <a:rPr kumimoji="1" lang="en-US" altLang="zh-CN" sz="1600" dirty="0">
                <a:solidFill>
                  <a:srgbClr val="FF0000"/>
                </a:solidFill>
              </a:rPr>
              <a:t>2005</a:t>
            </a:r>
            <a:r>
              <a:rPr kumimoji="1" lang="zh-CN" altLang="en-US" sz="1600" dirty="0">
                <a:solidFill>
                  <a:srgbClr val="FF0000"/>
                </a:solidFill>
              </a:rPr>
              <a:t>年</a:t>
            </a:r>
            <a:r>
              <a:rPr kumimoji="1" lang="en-US" altLang="zh-CN" sz="1600" dirty="0">
                <a:solidFill>
                  <a:srgbClr val="FF0000"/>
                </a:solidFill>
              </a:rPr>
              <a:t>6</a:t>
            </a:r>
            <a:r>
              <a:rPr kumimoji="1" lang="zh-CN" altLang="en-US" sz="1600" dirty="0">
                <a:solidFill>
                  <a:srgbClr val="FF0000"/>
                </a:solidFill>
              </a:rPr>
              <a:t>月，美国</a:t>
            </a:r>
            <a:endParaRPr kumimoji="1" lang="en-US" altLang="zh-CN" sz="1600" dirty="0">
              <a:solidFill>
                <a:srgbClr val="FF0000"/>
              </a:solidFill>
            </a:endParaRPr>
          </a:p>
          <a:p>
            <a:pPr marL="285750" indent="-285750">
              <a:lnSpc>
                <a:spcPct val="150000"/>
              </a:lnSpc>
              <a:buFont typeface="Wingdings" panose="05000000000000000000" pitchFamily="2" charset="2"/>
              <a:buChar char="ü"/>
            </a:pPr>
            <a:r>
              <a:rPr kumimoji="1" lang="zh-CN" altLang="en-US" sz="1600" dirty="0"/>
              <a:t>是否为</a:t>
            </a:r>
            <a:r>
              <a:rPr kumimoji="1" lang="en-US" altLang="zh-CN" sz="1600" dirty="0"/>
              <a:t>OTC</a:t>
            </a:r>
            <a:r>
              <a:rPr kumimoji="1" lang="zh-CN" altLang="en-US" sz="1600" dirty="0"/>
              <a:t>药品：</a:t>
            </a:r>
            <a:r>
              <a:rPr kumimoji="1" lang="zh-CN" altLang="en-US" sz="1600" dirty="0">
                <a:solidFill>
                  <a:srgbClr val="FF0000"/>
                </a:solidFill>
              </a:rPr>
              <a:t>否</a:t>
            </a:r>
            <a:endParaRPr kumimoji="1" lang="en-US" altLang="zh-CN" sz="1600" dirty="0">
              <a:solidFill>
                <a:srgbClr val="FF0000"/>
              </a:solidFill>
            </a:endParaRPr>
          </a:p>
          <a:p>
            <a:pPr marL="285750" indent="-285750">
              <a:lnSpc>
                <a:spcPct val="150000"/>
              </a:lnSpc>
              <a:buFont typeface="Wingdings" panose="05000000000000000000" pitchFamily="2" charset="2"/>
              <a:buChar char="ü"/>
            </a:pPr>
            <a:r>
              <a:rPr kumimoji="1" lang="zh-CN" altLang="en-US" sz="1600" dirty="0"/>
              <a:t>适应症：</a:t>
            </a:r>
            <a:r>
              <a:rPr kumimoji="1" lang="zh-CN" altLang="en-US" sz="1600" dirty="0">
                <a:solidFill>
                  <a:srgbClr val="FF0000"/>
                </a:solidFill>
              </a:rPr>
              <a:t>本品适用于治疗成人肺动脉高压（</a:t>
            </a:r>
            <a:r>
              <a:rPr kumimoji="1" lang="en-US" altLang="zh-CN" sz="1600" dirty="0">
                <a:solidFill>
                  <a:srgbClr val="FF0000"/>
                </a:solidFill>
              </a:rPr>
              <a:t>PAH</a:t>
            </a:r>
            <a:r>
              <a:rPr kumimoji="1" lang="zh-CN" altLang="en-US" sz="1600" dirty="0">
                <a:solidFill>
                  <a:srgbClr val="FF0000"/>
                </a:solidFill>
              </a:rPr>
              <a:t>，</a:t>
            </a:r>
            <a:r>
              <a:rPr kumimoji="1" lang="en-US" altLang="zh-CN" sz="1600" dirty="0">
                <a:solidFill>
                  <a:srgbClr val="FF0000"/>
                </a:solidFill>
              </a:rPr>
              <a:t>WHO</a:t>
            </a:r>
            <a:r>
              <a:rPr kumimoji="1" lang="zh-CN" altLang="en-US" sz="1600" dirty="0">
                <a:solidFill>
                  <a:srgbClr val="FF0000"/>
                </a:solidFill>
              </a:rPr>
              <a:t>第</a:t>
            </a:r>
            <a:r>
              <a:rPr kumimoji="1" lang="en-US" altLang="zh-CN" sz="1600" dirty="0">
                <a:solidFill>
                  <a:srgbClr val="FF0000"/>
                </a:solidFill>
              </a:rPr>
              <a:t>1</a:t>
            </a:r>
            <a:r>
              <a:rPr kumimoji="1" lang="zh-CN" altLang="en-US" sz="1600" dirty="0">
                <a:solidFill>
                  <a:srgbClr val="FF0000"/>
                </a:solidFill>
              </a:rPr>
              <a:t>组），以改善运动能力和延缓临床恶化。已在依前列醇治疗基础上加用本品的临床研究中证明了临床恶化的延缓效应</a:t>
            </a:r>
            <a:r>
              <a:rPr kumimoji="1" lang="en-US" altLang="zh-CN" sz="1600" baseline="30000" dirty="0">
                <a:solidFill>
                  <a:srgbClr val="FF0000"/>
                </a:solidFill>
              </a:rPr>
              <a:t>1 </a:t>
            </a:r>
            <a:r>
              <a:rPr kumimoji="1" lang="zh-CN" altLang="en-US" sz="1600" dirty="0">
                <a:solidFill>
                  <a:srgbClr val="FF0000"/>
                </a:solidFill>
              </a:rPr>
              <a:t>。</a:t>
            </a:r>
            <a:endParaRPr kumimoji="1" lang="en-US" altLang="zh-CN" sz="1600" dirty="0">
              <a:solidFill>
                <a:srgbClr val="FF0000"/>
              </a:solidFill>
            </a:endParaRPr>
          </a:p>
          <a:p>
            <a:pPr>
              <a:lnSpc>
                <a:spcPct val="150000"/>
              </a:lnSpc>
            </a:pPr>
            <a:r>
              <a:rPr kumimoji="1" lang="zh-CN" altLang="en-US" sz="1200" dirty="0">
                <a:solidFill>
                  <a:srgbClr val="FF0000"/>
                </a:solidFill>
              </a:rPr>
              <a:t>       证明有效性的研究主要纳入的患者为</a:t>
            </a:r>
            <a:r>
              <a:rPr kumimoji="1" lang="en-US" altLang="zh-CN" sz="1200" dirty="0">
                <a:solidFill>
                  <a:srgbClr val="FF0000"/>
                </a:solidFill>
              </a:rPr>
              <a:t>WHO</a:t>
            </a:r>
            <a:r>
              <a:rPr kumimoji="1" lang="zh-CN" altLang="en-US" sz="1200" dirty="0">
                <a:solidFill>
                  <a:srgbClr val="FF0000"/>
                </a:solidFill>
              </a:rPr>
              <a:t>功能分级</a:t>
            </a:r>
            <a:r>
              <a:rPr kumimoji="1" lang="en-US" altLang="zh-CN" sz="1200" dirty="0">
                <a:solidFill>
                  <a:srgbClr val="FF0000"/>
                </a:solidFill>
              </a:rPr>
              <a:t>Ⅱ-Ⅲ</a:t>
            </a:r>
            <a:r>
              <a:rPr kumimoji="1" lang="zh-CN" altLang="en-US" sz="1200" dirty="0">
                <a:solidFill>
                  <a:srgbClr val="FF0000"/>
                </a:solidFill>
              </a:rPr>
              <a:t>级的特发性</a:t>
            </a:r>
            <a:r>
              <a:rPr kumimoji="1" lang="en-US" altLang="zh-CN" sz="1200" dirty="0">
                <a:solidFill>
                  <a:srgbClr val="FF0000"/>
                </a:solidFill>
              </a:rPr>
              <a:t>PAH(71%)</a:t>
            </a:r>
            <a:r>
              <a:rPr kumimoji="1" lang="zh-CN" altLang="en-US" sz="1200" dirty="0">
                <a:solidFill>
                  <a:srgbClr val="FF0000"/>
                </a:solidFill>
              </a:rPr>
              <a:t>、与结缔组织病相关的</a:t>
            </a:r>
            <a:r>
              <a:rPr kumimoji="1" lang="en-US" altLang="zh-CN" sz="1200" dirty="0">
                <a:solidFill>
                  <a:srgbClr val="FF0000"/>
                </a:solidFill>
              </a:rPr>
              <a:t>PAH(25%)</a:t>
            </a:r>
            <a:r>
              <a:rPr kumimoji="1" lang="zh-CN" altLang="en-US" sz="1200" dirty="0">
                <a:solidFill>
                  <a:srgbClr val="FF0000"/>
                </a:solidFill>
              </a:rPr>
              <a:t>。</a:t>
            </a:r>
            <a:endParaRPr kumimoji="1" lang="en-US" altLang="zh-CN" sz="1200" dirty="0">
              <a:solidFill>
                <a:srgbClr val="FF0000"/>
              </a:solidFill>
            </a:endParaRPr>
          </a:p>
          <a:p>
            <a:pPr marL="285750" indent="-285750">
              <a:lnSpc>
                <a:spcPct val="150000"/>
              </a:lnSpc>
              <a:buFont typeface="Wingdings" panose="05000000000000000000" pitchFamily="2" charset="2"/>
              <a:buChar char="ü"/>
            </a:pPr>
            <a:r>
              <a:rPr kumimoji="1" lang="zh-CN" altLang="en-US" sz="1600" dirty="0"/>
              <a:t>大陆地区发病率及年发病患者总数：</a:t>
            </a:r>
            <a:r>
              <a:rPr kumimoji="1" lang="zh-CN" altLang="en-US" sz="1600" dirty="0">
                <a:solidFill>
                  <a:srgbClr val="FF0000"/>
                </a:solidFill>
              </a:rPr>
              <a:t>全球流行病学数据显示，约</a:t>
            </a:r>
            <a:r>
              <a:rPr kumimoji="1" lang="en-US" altLang="zh-CN" sz="1600" dirty="0">
                <a:solidFill>
                  <a:srgbClr val="FF0000"/>
                </a:solidFill>
              </a:rPr>
              <a:t>1%</a:t>
            </a:r>
            <a:r>
              <a:rPr kumimoji="1" lang="zh-CN" altLang="en-US" sz="1600" dirty="0">
                <a:solidFill>
                  <a:srgbClr val="FF0000"/>
                </a:solidFill>
              </a:rPr>
              <a:t>的成年人患有不同程度的肺动脉高压，而</a:t>
            </a:r>
            <a:r>
              <a:rPr kumimoji="1" lang="en-US" altLang="zh-CN" sz="1600" dirty="0">
                <a:solidFill>
                  <a:srgbClr val="FF0000"/>
                </a:solidFill>
              </a:rPr>
              <a:t>65</a:t>
            </a:r>
            <a:r>
              <a:rPr kumimoji="1" lang="zh-CN" altLang="en-US" sz="1600" dirty="0">
                <a:solidFill>
                  <a:srgbClr val="FF0000"/>
                </a:solidFill>
              </a:rPr>
              <a:t>岁以上人群的患病率高达</a:t>
            </a:r>
            <a:r>
              <a:rPr kumimoji="1" lang="en-US" altLang="zh-CN" sz="1600" dirty="0">
                <a:solidFill>
                  <a:srgbClr val="FF0000"/>
                </a:solidFill>
              </a:rPr>
              <a:t>10%</a:t>
            </a:r>
            <a:r>
              <a:rPr kumimoji="1" lang="zh-CN" altLang="en-US" sz="1600" dirty="0">
                <a:solidFill>
                  <a:srgbClr val="FF0000"/>
                </a:solidFill>
              </a:rPr>
              <a:t>。以此估算，中国肺动脉高压患者或超过</a:t>
            </a:r>
            <a:r>
              <a:rPr kumimoji="1" lang="en-US" altLang="zh-CN" sz="1600" b="1" dirty="0">
                <a:solidFill>
                  <a:srgbClr val="FF0000"/>
                </a:solidFill>
              </a:rPr>
              <a:t>1400</a:t>
            </a:r>
            <a:r>
              <a:rPr kumimoji="1" lang="zh-CN" altLang="en-US" sz="1600" b="1" dirty="0">
                <a:solidFill>
                  <a:srgbClr val="FF0000"/>
                </a:solidFill>
              </a:rPr>
              <a:t>万</a:t>
            </a:r>
            <a:r>
              <a:rPr kumimoji="1" lang="en-US" altLang="zh-CN" sz="1600" baseline="30000" dirty="0">
                <a:solidFill>
                  <a:srgbClr val="FF0000"/>
                </a:solidFill>
              </a:rPr>
              <a:t>2</a:t>
            </a:r>
            <a:r>
              <a:rPr kumimoji="1" lang="zh-CN" altLang="en-US" sz="1600" dirty="0">
                <a:solidFill>
                  <a:srgbClr val="FF0000"/>
                </a:solidFill>
              </a:rPr>
              <a:t>。</a:t>
            </a:r>
            <a:endParaRPr kumimoji="1" lang="en-US" altLang="zh-CN" sz="1600" dirty="0">
              <a:solidFill>
                <a:srgbClr val="FF0000"/>
              </a:solidFill>
            </a:endParaRPr>
          </a:p>
          <a:p>
            <a:pPr marL="285750" indent="-285750">
              <a:lnSpc>
                <a:spcPct val="150000"/>
              </a:lnSpc>
              <a:buFont typeface="Wingdings" panose="05000000000000000000" pitchFamily="2" charset="2"/>
              <a:buChar char="ü"/>
            </a:pPr>
            <a:r>
              <a:rPr kumimoji="1" lang="zh-CN" altLang="en-US" sz="1600" dirty="0"/>
              <a:t>参照药品建议：</a:t>
            </a:r>
            <a:r>
              <a:rPr kumimoji="1" lang="zh-CN" altLang="en-US" sz="1600" dirty="0">
                <a:solidFill>
                  <a:srgbClr val="FF0000"/>
                </a:solidFill>
              </a:rPr>
              <a:t>利奥西呱片</a:t>
            </a:r>
            <a:r>
              <a:rPr kumimoji="1" lang="en-US" altLang="zh-CN" sz="1600" dirty="0">
                <a:solidFill>
                  <a:srgbClr val="FF0000"/>
                </a:solidFill>
              </a:rPr>
              <a:t>(</a:t>
            </a:r>
            <a:r>
              <a:rPr kumimoji="1" lang="zh-CN" altLang="en-US" sz="1600" dirty="0">
                <a:solidFill>
                  <a:srgbClr val="FF0000"/>
                </a:solidFill>
              </a:rPr>
              <a:t>都作用于一氧化氮途径，可与</a:t>
            </a:r>
            <a:r>
              <a:rPr kumimoji="1" lang="en-US" altLang="zh-CN" sz="1600" dirty="0">
                <a:solidFill>
                  <a:srgbClr val="FF0000"/>
                </a:solidFill>
              </a:rPr>
              <a:t>ERA</a:t>
            </a:r>
            <a:r>
              <a:rPr kumimoji="1" lang="zh-CN" altLang="en-US" sz="1600" dirty="0">
                <a:solidFill>
                  <a:srgbClr val="FF0000"/>
                </a:solidFill>
              </a:rPr>
              <a:t>及前列环素类似物合用</a:t>
            </a:r>
            <a:r>
              <a:rPr kumimoji="1" lang="en-US" altLang="zh-CN" sz="1600" dirty="0">
                <a:solidFill>
                  <a:srgbClr val="FF0000"/>
                </a:solidFill>
              </a:rPr>
              <a:t>)</a:t>
            </a:r>
          </a:p>
          <a:p>
            <a:pPr marL="285750" indent="-285750">
              <a:lnSpc>
                <a:spcPct val="150000"/>
              </a:lnSpc>
              <a:buFont typeface="Wingdings" panose="05000000000000000000" pitchFamily="2" charset="2"/>
              <a:buChar char="ü"/>
            </a:pPr>
            <a:r>
              <a:rPr kumimoji="1" lang="zh-CN" altLang="en-US" sz="1600" dirty="0"/>
              <a:t>与参照药品优势：</a:t>
            </a:r>
            <a:r>
              <a:rPr kumimoji="1" lang="zh-CN" altLang="en-US" sz="1600" dirty="0">
                <a:solidFill>
                  <a:srgbClr val="FF0000"/>
                </a:solidFill>
              </a:rPr>
              <a:t>本品不良反应轻，患者耐受性高</a:t>
            </a:r>
            <a:r>
              <a:rPr kumimoji="1" lang="en-US" altLang="zh-CN" sz="1600" dirty="0">
                <a:solidFill>
                  <a:srgbClr val="FF0000"/>
                </a:solidFill>
              </a:rPr>
              <a:t>;</a:t>
            </a:r>
            <a:r>
              <a:rPr kumimoji="1" lang="zh-CN" altLang="en-US" sz="1600" dirty="0">
                <a:solidFill>
                  <a:srgbClr val="FF0000"/>
                </a:solidFill>
              </a:rPr>
              <a:t>无需进行剂量滴定调整；应用场景更广；长期治疗经济负担更轻。</a:t>
            </a:r>
            <a:endParaRPr kumimoji="1" lang="en-US" altLang="zh-CN" sz="1600" dirty="0">
              <a:solidFill>
                <a:srgbClr val="FF0000"/>
              </a:solidFill>
            </a:endParaRPr>
          </a:p>
        </p:txBody>
      </p:sp>
      <p:sp>
        <p:nvSpPr>
          <p:cNvPr id="17" name="圆角矩形 3">
            <a:extLst>
              <a:ext uri="{FF2B5EF4-FFF2-40B4-BE49-F238E27FC236}">
                <a16:creationId xmlns:a16="http://schemas.microsoft.com/office/drawing/2014/main" id="{5A434F83-8404-FA6D-FB99-B69B76776DA1}"/>
              </a:ext>
            </a:extLst>
          </p:cNvPr>
          <p:cNvSpPr/>
          <p:nvPr/>
        </p:nvSpPr>
        <p:spPr>
          <a:xfrm>
            <a:off x="854627" y="887330"/>
            <a:ext cx="10889033" cy="56204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id="{7AC35D87-3AE1-B91E-5568-79AA05C5ADAE}"/>
              </a:ext>
            </a:extLst>
          </p:cNvPr>
          <p:cNvSpPr txBox="1"/>
          <p:nvPr/>
        </p:nvSpPr>
        <p:spPr>
          <a:xfrm>
            <a:off x="122274" y="6611779"/>
            <a:ext cx="11935047" cy="246221"/>
          </a:xfrm>
          <a:prstGeom prst="rect">
            <a:avLst/>
          </a:prstGeom>
          <a:noFill/>
        </p:spPr>
        <p:txBody>
          <a:bodyPr wrap="square" rtlCol="0">
            <a:spAutoFit/>
          </a:bodyPr>
          <a:lstStyle/>
          <a:p>
            <a:r>
              <a:rPr kumimoji="1" lang="zh-CN" altLang="en-US" sz="1000" dirty="0"/>
              <a:t>数据来源于：</a:t>
            </a:r>
            <a:r>
              <a:rPr kumimoji="1" lang="en-US" altLang="zh-CN" sz="1000" dirty="0"/>
              <a:t>1.</a:t>
            </a:r>
            <a:r>
              <a:rPr kumimoji="1" lang="zh-CN" altLang="en-US" sz="1000" dirty="0"/>
              <a:t>枸橼酸西地那非片说明书（</a:t>
            </a:r>
            <a:r>
              <a:rPr kumimoji="1" lang="en-US" altLang="zh-CN" sz="1000" dirty="0"/>
              <a:t>2021.03.02</a:t>
            </a:r>
            <a:r>
              <a:rPr kumimoji="1" lang="zh-CN" altLang="en-US" sz="1000" dirty="0"/>
              <a:t>版）</a:t>
            </a:r>
            <a:r>
              <a:rPr kumimoji="1" lang="en-US" altLang="zh-CN" sz="1000" dirty="0"/>
              <a:t>2. Hoeper MM</a:t>
            </a:r>
            <a:r>
              <a:rPr kumimoji="1" lang="zh-CN" altLang="en-US" sz="1000" dirty="0"/>
              <a:t>，</a:t>
            </a:r>
            <a:r>
              <a:rPr kumimoji="1" lang="en-US" altLang="zh-CN" sz="1000" dirty="0"/>
              <a:t>Humbert M</a:t>
            </a:r>
            <a:r>
              <a:rPr kumimoji="1" lang="zh-CN" altLang="en-US" sz="1000" dirty="0"/>
              <a:t>，</a:t>
            </a:r>
            <a:r>
              <a:rPr kumimoji="1" lang="en-US" altLang="zh-CN" sz="1000" dirty="0"/>
              <a:t>Souza R</a:t>
            </a:r>
            <a:r>
              <a:rPr kumimoji="1" lang="zh-CN" altLang="en-US" sz="1000" dirty="0"/>
              <a:t>，</a:t>
            </a:r>
            <a:r>
              <a:rPr kumimoji="1" lang="en-US" altLang="zh-CN" sz="1000" dirty="0"/>
              <a:t>et al. A global view of pulmonary hypertension[J]. Lancet Respir Med</a:t>
            </a:r>
            <a:r>
              <a:rPr kumimoji="1" lang="zh-CN" altLang="en-US" sz="1000" dirty="0"/>
              <a:t>，</a:t>
            </a:r>
            <a:r>
              <a:rPr kumimoji="1" lang="en-US" altLang="zh-CN" sz="1000" dirty="0"/>
              <a:t>2016</a:t>
            </a:r>
            <a:r>
              <a:rPr kumimoji="1" lang="zh-CN" altLang="en-US" sz="1000" dirty="0"/>
              <a:t>，</a:t>
            </a:r>
            <a:r>
              <a:rPr kumimoji="1" lang="en-US" altLang="zh-CN" sz="1000" dirty="0"/>
              <a:t>4(4)</a:t>
            </a:r>
            <a:r>
              <a:rPr kumimoji="1" lang="zh-CN" altLang="en-US" sz="1000" dirty="0"/>
              <a:t>：</a:t>
            </a:r>
            <a:r>
              <a:rPr kumimoji="1" lang="en-US" altLang="zh-CN" sz="1000" dirty="0"/>
              <a:t>306-322.</a:t>
            </a:r>
            <a:endParaRPr kumimoji="1" lang="zh-CN" altLang="en-US" sz="1000" dirty="0"/>
          </a:p>
        </p:txBody>
      </p:sp>
    </p:spTree>
    <p:extLst>
      <p:ext uri="{BB962C8B-B14F-4D97-AF65-F5344CB8AC3E}">
        <p14:creationId xmlns:p14="http://schemas.microsoft.com/office/powerpoint/2010/main" val="66599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569262" y="6528614"/>
            <a:ext cx="10562902" cy="246221"/>
          </a:xfrm>
          <a:prstGeom prst="rect">
            <a:avLst/>
          </a:prstGeom>
          <a:noFill/>
        </p:spPr>
        <p:txBody>
          <a:bodyPr wrap="square" rtlCol="0">
            <a:spAutoFit/>
          </a:bodyPr>
          <a:lstStyle/>
          <a:p>
            <a:r>
              <a:rPr kumimoji="1" lang="zh-CN" altLang="en-US" sz="1000" dirty="0"/>
              <a:t>数据来源于：</a:t>
            </a:r>
            <a:r>
              <a:rPr kumimoji="1" lang="en-US" altLang="zh-CN" sz="1000" dirty="0"/>
              <a:t>1.</a:t>
            </a:r>
            <a:r>
              <a:rPr kumimoji="1" lang="zh-CN" altLang="en-US" sz="1000" dirty="0"/>
              <a:t>中华医学会呼吸病学分会肺栓塞与肺血管病学组</a:t>
            </a:r>
            <a:r>
              <a:rPr kumimoji="1" lang="en-US" altLang="zh-CN" sz="1000" dirty="0"/>
              <a:t>,</a:t>
            </a:r>
            <a:r>
              <a:rPr kumimoji="1" lang="zh-CN" altLang="en-US" sz="1000" dirty="0"/>
              <a:t> 等</a:t>
            </a:r>
            <a:r>
              <a:rPr kumimoji="1" lang="en-US" altLang="zh-CN" sz="1000" dirty="0"/>
              <a:t>.</a:t>
            </a:r>
            <a:r>
              <a:rPr kumimoji="1" lang="zh-CN" altLang="en-US" sz="1000" dirty="0"/>
              <a:t>中华医学杂志</a:t>
            </a:r>
            <a:r>
              <a:rPr kumimoji="1" lang="en-US" altLang="zh-CN" sz="1000" dirty="0"/>
              <a:t>.</a:t>
            </a:r>
            <a:r>
              <a:rPr kumimoji="1" lang="zh-CN" altLang="en-US" sz="1000" dirty="0"/>
              <a:t> </a:t>
            </a:r>
            <a:r>
              <a:rPr kumimoji="1" lang="en-US" altLang="zh-CN" sz="1000" dirty="0"/>
              <a:t>2021;</a:t>
            </a:r>
            <a:r>
              <a:rPr kumimoji="1" lang="zh-CN" altLang="en-US" sz="1000" dirty="0"/>
              <a:t> </a:t>
            </a:r>
            <a:r>
              <a:rPr kumimoji="1" lang="en-US" altLang="zh-CN" sz="1000" dirty="0"/>
              <a:t>101(1):</a:t>
            </a:r>
            <a:r>
              <a:rPr kumimoji="1" lang="zh-CN" altLang="en-US" sz="1000" dirty="0"/>
              <a:t> </a:t>
            </a:r>
            <a:r>
              <a:rPr kumimoji="1" lang="en-US" altLang="zh-CN" sz="1000" dirty="0"/>
              <a:t>11-51</a:t>
            </a:r>
            <a:r>
              <a:rPr kumimoji="1" lang="zh-CN" altLang="en-US" sz="1000" dirty="0"/>
              <a:t> </a:t>
            </a:r>
            <a:r>
              <a:rPr kumimoji="1" lang="en-US" altLang="zh-CN" sz="1000" dirty="0"/>
              <a:t>2.</a:t>
            </a:r>
            <a:r>
              <a:rPr kumimoji="1" lang="zh-CN" altLang="en-US" sz="1000" dirty="0"/>
              <a:t>枸橼酸西地那非片说明书（</a:t>
            </a:r>
            <a:r>
              <a:rPr kumimoji="1" lang="en-US" altLang="zh-CN" sz="1000" dirty="0"/>
              <a:t>2021.03.02</a:t>
            </a:r>
            <a:r>
              <a:rPr kumimoji="1" lang="zh-CN" altLang="en-US" sz="1000" dirty="0"/>
              <a:t>版）</a:t>
            </a:r>
            <a:endParaRPr kumimoji="1" lang="en-US" altLang="zh-CN" sz="1000" dirty="0"/>
          </a:p>
        </p:txBody>
      </p:sp>
      <p:sp>
        <p:nvSpPr>
          <p:cNvPr id="8" name="矩形 7"/>
          <p:cNvSpPr/>
          <p:nvPr/>
        </p:nvSpPr>
        <p:spPr>
          <a:xfrm>
            <a:off x="697842" y="1921085"/>
            <a:ext cx="4595186" cy="1669688"/>
          </a:xfrm>
          <a:prstGeom prst="rect">
            <a:avLst/>
          </a:prstGeom>
        </p:spPr>
        <p:txBody>
          <a:bodyPr wrap="square">
            <a:spAutoFit/>
          </a:bodyPr>
          <a:lstStyle/>
          <a:p>
            <a:pPr>
              <a:lnSpc>
                <a:spcPct val="150000"/>
              </a:lnSpc>
            </a:pPr>
            <a:r>
              <a:rPr kumimoji="1" lang="zh-CN" altLang="en-US" sz="1400" dirty="0"/>
              <a:t>肺动脉高压（</a:t>
            </a:r>
            <a:r>
              <a:rPr kumimoji="1" lang="en-US" altLang="zh-CN" sz="1400" dirty="0"/>
              <a:t>PAH</a:t>
            </a:r>
            <a:r>
              <a:rPr kumimoji="1" lang="zh-CN" altLang="en-US" sz="1400" dirty="0"/>
              <a:t>）是由多种异源性疾病（病因）和不同发病机制所致肺血管结构或功能改变，引起肺血管阻力和肺动脉压力升高的临床和病理生理综合征，继而发展成右心衰竭甚至死亡。</a:t>
            </a:r>
            <a:r>
              <a:rPr kumimoji="1" lang="en-US" altLang="zh-CN" sz="1400" dirty="0"/>
              <a:t>PAH</a:t>
            </a:r>
            <a:r>
              <a:rPr kumimoji="1" lang="zh-CN" altLang="en-US" sz="1400" dirty="0"/>
              <a:t>目前仍然是一个无法治愈的、渐进的并且最终致命的疾病，预后差。</a:t>
            </a:r>
            <a:endParaRPr kumimoji="1" lang="en-US" altLang="zh-CN" sz="1400" dirty="0"/>
          </a:p>
        </p:txBody>
      </p:sp>
      <p:sp>
        <p:nvSpPr>
          <p:cNvPr id="9" name="圆角矩形 8"/>
          <p:cNvSpPr/>
          <p:nvPr/>
        </p:nvSpPr>
        <p:spPr>
          <a:xfrm>
            <a:off x="513115" y="1789775"/>
            <a:ext cx="5096012" cy="186790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íS1ídè"/>
          <p:cNvSpPr/>
          <p:nvPr/>
        </p:nvSpPr>
        <p:spPr bwMode="auto">
          <a:xfrm>
            <a:off x="496558" y="1564865"/>
            <a:ext cx="2121039" cy="431413"/>
          </a:xfrm>
          <a:prstGeom prst="homePlate">
            <a:avLst/>
          </a:prstGeom>
          <a:solidFill>
            <a:schemeClr val="accent4">
              <a:lumMod val="75000"/>
            </a:schemeClr>
          </a:solidFill>
          <a:ln w="28575" algn="ctr">
            <a:noFill/>
            <a:round/>
          </a:ln>
        </p:spPr>
        <p:txBody>
          <a:bodyPr wrap="none" lIns="91440" tIns="45720" rIns="91440" bIns="45720" anchor="ctr">
            <a:normAutofit/>
          </a:bodyPr>
          <a:lstStyle/>
          <a:p>
            <a:pPr algn="ctr"/>
            <a:r>
              <a:rPr lang="zh-CN" altLang="en-US" sz="1600" b="1" kern="0" dirty="0">
                <a:solidFill>
                  <a:schemeClr val="bg1"/>
                </a:solidFill>
                <a:latin typeface="+mn-ea"/>
                <a:cs typeface="微软雅黑" panose="020B0503020204020204" pitchFamily="34" charset="-122"/>
              </a:rPr>
              <a:t>所治疗疾病基本情况</a:t>
            </a:r>
            <a:r>
              <a:rPr lang="en-US" altLang="zh-CN" sz="1600" b="1" kern="0" baseline="30000" dirty="0">
                <a:solidFill>
                  <a:schemeClr val="bg1"/>
                </a:solidFill>
                <a:latin typeface="+mn-ea"/>
                <a:cs typeface="微软雅黑" panose="020B0503020204020204" pitchFamily="34" charset="-122"/>
              </a:rPr>
              <a:t>1</a:t>
            </a:r>
            <a:endParaRPr lang="zh-CN" altLang="en-US" sz="1600" b="1" kern="0" baseline="30000" dirty="0">
              <a:solidFill>
                <a:schemeClr val="bg1"/>
              </a:solidFill>
              <a:latin typeface="+mn-ea"/>
              <a:cs typeface="微软雅黑" panose="020B0503020204020204" pitchFamily="34" charset="-122"/>
            </a:endParaRPr>
          </a:p>
        </p:txBody>
      </p:sp>
      <p:sp>
        <p:nvSpPr>
          <p:cNvPr id="15" name="矩形 14"/>
          <p:cNvSpPr/>
          <p:nvPr/>
        </p:nvSpPr>
        <p:spPr>
          <a:xfrm>
            <a:off x="728875" y="4298608"/>
            <a:ext cx="4655550" cy="1346907"/>
          </a:xfrm>
          <a:prstGeom prst="rect">
            <a:avLst/>
          </a:prstGeom>
        </p:spPr>
        <p:txBody>
          <a:bodyPr wrap="square">
            <a:spAutoFit/>
          </a:bodyPr>
          <a:lstStyle/>
          <a:p>
            <a:pPr>
              <a:lnSpc>
                <a:spcPct val="150000"/>
              </a:lnSpc>
            </a:pPr>
            <a:r>
              <a:rPr kumimoji="1" lang="zh-CN" altLang="en-US" sz="1400" dirty="0"/>
              <a:t>成人</a:t>
            </a:r>
            <a:r>
              <a:rPr kumimoji="1" lang="en-US" altLang="zh-CN" sz="1400" dirty="0"/>
              <a:t>:</a:t>
            </a:r>
            <a:r>
              <a:rPr kumimoji="1" lang="zh-CN" altLang="en-US" sz="1400" dirty="0"/>
              <a:t>推荐剂量为</a:t>
            </a:r>
            <a:r>
              <a:rPr kumimoji="1" lang="en-US" altLang="zh-CN" sz="1400" dirty="0"/>
              <a:t>20mg</a:t>
            </a:r>
            <a:r>
              <a:rPr kumimoji="1" lang="zh-CN" altLang="en-US" sz="1400" dirty="0"/>
              <a:t>，一日三次</a:t>
            </a:r>
            <a:r>
              <a:rPr kumimoji="1" lang="en-US" altLang="zh-CN" sz="1400" dirty="0"/>
              <a:t>(TID)</a:t>
            </a:r>
            <a:r>
              <a:rPr kumimoji="1" lang="zh-CN" altLang="en-US" sz="1400" dirty="0"/>
              <a:t>。对于忘记服药的患者，医师应告知其尽快服药，之后继续按照正常剂量服药。对于漏服的剂量，患者不应通过服用双倍剂量的方式加以补偿。</a:t>
            </a:r>
            <a:endParaRPr lang="zh-CN" altLang="en-US" sz="1400" dirty="0">
              <a:latin typeface="+mn-ea"/>
              <a:cs typeface="微软雅黑" panose="020B0503020204020204" pitchFamily="34" charset="-122"/>
            </a:endParaRPr>
          </a:p>
        </p:txBody>
      </p:sp>
      <p:sp>
        <p:nvSpPr>
          <p:cNvPr id="16" name="圆角矩形 15"/>
          <p:cNvSpPr/>
          <p:nvPr/>
        </p:nvSpPr>
        <p:spPr>
          <a:xfrm>
            <a:off x="513115" y="4100590"/>
            <a:ext cx="5064480" cy="159698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íS1ídè"/>
          <p:cNvSpPr/>
          <p:nvPr/>
        </p:nvSpPr>
        <p:spPr bwMode="auto">
          <a:xfrm rot="10800000">
            <a:off x="3663819" y="3865756"/>
            <a:ext cx="1913776" cy="431413"/>
          </a:xfrm>
          <a:prstGeom prst="homePlate">
            <a:avLst/>
          </a:prstGeom>
          <a:solidFill>
            <a:schemeClr val="accent1"/>
          </a:solidFill>
          <a:ln w="28575" algn="ctr">
            <a:noFill/>
            <a:round/>
          </a:ln>
        </p:spPr>
        <p:txBody>
          <a:bodyPr wrap="none" lIns="91440" tIns="45720" rIns="91440" bIns="45720" anchor="ctr">
            <a:normAutofit/>
          </a:bodyPr>
          <a:lstStyle/>
          <a:p>
            <a:pPr algn="ctr"/>
            <a:endParaRPr lang="zh-CN" altLang="en-US" sz="1600" b="1" kern="0" dirty="0">
              <a:solidFill>
                <a:schemeClr val="bg1"/>
              </a:solidFill>
              <a:latin typeface="+mn-ea"/>
              <a:cs typeface="微软雅黑" panose="020B0503020204020204" pitchFamily="34" charset="-122"/>
            </a:endParaRPr>
          </a:p>
        </p:txBody>
      </p:sp>
      <p:sp>
        <p:nvSpPr>
          <p:cNvPr id="18" name="文本框 17"/>
          <p:cNvSpPr txBox="1"/>
          <p:nvPr/>
        </p:nvSpPr>
        <p:spPr>
          <a:xfrm>
            <a:off x="4535791" y="3894828"/>
            <a:ext cx="1498092" cy="338554"/>
          </a:xfrm>
          <a:prstGeom prst="rect">
            <a:avLst/>
          </a:prstGeom>
          <a:noFill/>
        </p:spPr>
        <p:txBody>
          <a:bodyPr wrap="square" rtlCol="0">
            <a:spAutoFit/>
          </a:bodyPr>
          <a:lstStyle/>
          <a:p>
            <a:r>
              <a:rPr kumimoji="1" lang="zh-CN" altLang="en-US" sz="1600" b="1" dirty="0">
                <a:solidFill>
                  <a:schemeClr val="bg1"/>
                </a:solidFill>
              </a:rPr>
              <a:t>用法用量</a:t>
            </a:r>
            <a:r>
              <a:rPr kumimoji="1" lang="en-US" altLang="zh-CN" sz="1600" b="1" baseline="30000" dirty="0">
                <a:solidFill>
                  <a:schemeClr val="bg1"/>
                </a:solidFill>
              </a:rPr>
              <a:t>2</a:t>
            </a:r>
            <a:endParaRPr kumimoji="1" lang="zh-CN" altLang="en-US" sz="1600" b="1" baseline="30000" dirty="0">
              <a:solidFill>
                <a:schemeClr val="bg1"/>
              </a:solidFill>
            </a:endParaRPr>
          </a:p>
        </p:txBody>
      </p:sp>
      <p:sp>
        <p:nvSpPr>
          <p:cNvPr id="36" name="矩形: 圆角 4"/>
          <p:cNvSpPr/>
          <p:nvPr/>
        </p:nvSpPr>
        <p:spPr>
          <a:xfrm>
            <a:off x="5939960" y="1601695"/>
            <a:ext cx="5638896" cy="4043820"/>
          </a:xfrm>
          <a:prstGeom prst="roundRect">
            <a:avLst>
              <a:gd name="adj" fmla="val 824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171450" algn="just">
              <a:lnSpc>
                <a:spcPct val="150000"/>
              </a:lnSpc>
              <a:buFont typeface="Wingdings" panose="05000000000000000000" pitchFamily="2" charset="2"/>
              <a:buChar char="u"/>
            </a:pPr>
            <a:r>
              <a:rPr kumimoji="1" lang="en-US" altLang="zh-CN" sz="1400" dirty="0">
                <a:solidFill>
                  <a:schemeClr val="tx1"/>
                </a:solidFill>
              </a:rPr>
              <a:t>PAH </a:t>
            </a:r>
            <a:r>
              <a:rPr kumimoji="1" lang="zh-CN" altLang="en-US" sz="1400" dirty="0">
                <a:solidFill>
                  <a:schemeClr val="tx1"/>
                </a:solidFill>
              </a:rPr>
              <a:t>靶向治疗药物在</a:t>
            </a:r>
            <a:r>
              <a:rPr kumimoji="1" lang="zh-CN" altLang="en-US" sz="1400" dirty="0">
                <a:solidFill>
                  <a:srgbClr val="FF0000"/>
                </a:solidFill>
              </a:rPr>
              <a:t>医保目录内</a:t>
            </a:r>
            <a:r>
              <a:rPr kumimoji="1" lang="zh-CN" altLang="en-US" sz="1400" dirty="0">
                <a:solidFill>
                  <a:schemeClr val="tx1"/>
                </a:solidFill>
              </a:rPr>
              <a:t>的药物包括：</a:t>
            </a:r>
            <a:r>
              <a:rPr kumimoji="1" lang="zh-CN" altLang="en-US" sz="1400" dirty="0">
                <a:solidFill>
                  <a:srgbClr val="FF0000"/>
                </a:solidFill>
              </a:rPr>
              <a:t>内皮素受体拮抗剂（</a:t>
            </a:r>
            <a:r>
              <a:rPr kumimoji="1" lang="en-US" altLang="zh-CN" sz="1400" dirty="0">
                <a:solidFill>
                  <a:srgbClr val="FF0000"/>
                </a:solidFill>
              </a:rPr>
              <a:t>ERA</a:t>
            </a:r>
            <a:r>
              <a:rPr kumimoji="1" lang="zh-CN" altLang="en-US" sz="1400" dirty="0">
                <a:solidFill>
                  <a:srgbClr val="FF0000"/>
                </a:solidFill>
              </a:rPr>
              <a:t>）、前列环素类药物等</a:t>
            </a:r>
            <a:r>
              <a:rPr kumimoji="1" lang="zh-CN" altLang="en-US" sz="1400" dirty="0">
                <a:solidFill>
                  <a:schemeClr val="tx1"/>
                </a:solidFill>
              </a:rPr>
              <a:t>，但仍存在未满足的临床需求：</a:t>
            </a:r>
            <a:endParaRPr kumimoji="1" lang="en-US" altLang="zh-CN" sz="1400" dirty="0">
              <a:solidFill>
                <a:schemeClr val="tx1"/>
              </a:solidFill>
            </a:endParaRPr>
          </a:p>
          <a:p>
            <a:pPr marL="400050" indent="-171450" algn="just">
              <a:lnSpc>
                <a:spcPct val="150000"/>
              </a:lnSpc>
              <a:buFont typeface="Arial" panose="020B0604020202020204" pitchFamily="34" charset="0"/>
              <a:buChar char="•"/>
            </a:pPr>
            <a:r>
              <a:rPr kumimoji="1" lang="zh-CN" altLang="en-US" sz="1400" dirty="0">
                <a:solidFill>
                  <a:srgbClr val="FF0000"/>
                </a:solidFill>
              </a:rPr>
              <a:t>内皮素受体拮抗剂</a:t>
            </a:r>
            <a:r>
              <a:rPr kumimoji="1" lang="zh-CN" altLang="en-US" sz="1400" dirty="0">
                <a:solidFill>
                  <a:schemeClr val="tx1"/>
                </a:solidFill>
              </a:rPr>
              <a:t>（如波生坦、马昔腾坦）：</a:t>
            </a:r>
            <a:r>
              <a:rPr kumimoji="1" lang="zh-CN" altLang="en-US" sz="1400" dirty="0">
                <a:solidFill>
                  <a:srgbClr val="FF0000"/>
                </a:solidFill>
              </a:rPr>
              <a:t>可能导致肝酶升高（发生率 </a:t>
            </a:r>
            <a:r>
              <a:rPr kumimoji="1" lang="en-US" altLang="zh-CN" sz="1400" dirty="0">
                <a:solidFill>
                  <a:srgbClr val="FF0000"/>
                </a:solidFill>
              </a:rPr>
              <a:t>5%-10%</a:t>
            </a:r>
            <a:r>
              <a:rPr kumimoji="1" lang="zh-CN" altLang="en-US" sz="1400" dirty="0">
                <a:solidFill>
                  <a:srgbClr val="FF0000"/>
                </a:solidFill>
              </a:rPr>
              <a:t>），需定期监测肝功能，部分患者因肝毒性被迫停药；</a:t>
            </a:r>
            <a:endParaRPr kumimoji="1" lang="en-US" altLang="zh-CN" sz="1400" dirty="0">
              <a:solidFill>
                <a:srgbClr val="FF0000"/>
              </a:solidFill>
            </a:endParaRPr>
          </a:p>
          <a:p>
            <a:pPr marL="400050" indent="-171450" algn="just">
              <a:lnSpc>
                <a:spcPct val="150000"/>
              </a:lnSpc>
              <a:buFont typeface="Arial" panose="020B0604020202020204" pitchFamily="34" charset="0"/>
              <a:buChar char="•"/>
            </a:pPr>
            <a:r>
              <a:rPr kumimoji="1" lang="zh-CN" altLang="en-US" sz="1400" dirty="0">
                <a:solidFill>
                  <a:srgbClr val="FF0000"/>
                </a:solidFill>
              </a:rPr>
              <a:t>前列环素类药物</a:t>
            </a:r>
            <a:r>
              <a:rPr kumimoji="1" lang="zh-CN" altLang="en-US" sz="1400" dirty="0">
                <a:solidFill>
                  <a:schemeClr val="tx1"/>
                </a:solidFill>
              </a:rPr>
              <a:t>（如依前列醇、曲前列尼尔）：需静脉或皮下注射，易引发局部疼痛、感染，且</a:t>
            </a:r>
            <a:r>
              <a:rPr kumimoji="1" lang="zh-CN" altLang="en-US" sz="1400" dirty="0">
                <a:solidFill>
                  <a:srgbClr val="FF0000"/>
                </a:solidFill>
              </a:rPr>
              <a:t>长期使用可能导致导管相关并发症（如血栓）</a:t>
            </a:r>
            <a:r>
              <a:rPr kumimoji="1" lang="zh-CN" altLang="en-US" sz="1400" dirty="0">
                <a:solidFill>
                  <a:schemeClr val="tx1"/>
                </a:solidFill>
              </a:rPr>
              <a:t>；</a:t>
            </a:r>
            <a:endParaRPr kumimoji="1" lang="en-US" altLang="zh-CN" sz="1400" dirty="0">
              <a:solidFill>
                <a:schemeClr val="tx1"/>
              </a:solidFill>
            </a:endParaRPr>
          </a:p>
          <a:p>
            <a:pPr marL="400050" indent="-171450" algn="just">
              <a:lnSpc>
                <a:spcPct val="150000"/>
              </a:lnSpc>
              <a:buFont typeface="Wingdings" panose="05000000000000000000" pitchFamily="2" charset="2"/>
              <a:buChar char="u"/>
            </a:pPr>
            <a:r>
              <a:rPr kumimoji="1" lang="zh-CN" altLang="en-US" sz="1400" dirty="0">
                <a:solidFill>
                  <a:schemeClr val="tx1"/>
                </a:solidFill>
              </a:rPr>
              <a:t>部分基层患者、老年患者存在</a:t>
            </a:r>
            <a:r>
              <a:rPr kumimoji="1" lang="zh-CN" altLang="en-US" sz="1400" dirty="0">
                <a:solidFill>
                  <a:srgbClr val="FF0000"/>
                </a:solidFill>
              </a:rPr>
              <a:t>“给药方式复杂导致治疗中断”</a:t>
            </a:r>
            <a:r>
              <a:rPr kumimoji="1" lang="en-US" altLang="zh-CN" sz="1400" dirty="0">
                <a:solidFill>
                  <a:schemeClr val="tx1"/>
                </a:solidFill>
              </a:rPr>
              <a:t>(</a:t>
            </a:r>
            <a:r>
              <a:rPr kumimoji="1" lang="zh-CN" altLang="en-US" sz="1400" dirty="0">
                <a:solidFill>
                  <a:schemeClr val="tx1"/>
                </a:solidFill>
              </a:rPr>
              <a:t>如吸入性前列环素） 的问题，需要给药方式简单，患者无需特殊操作，提高长期依从性的解决方案。</a:t>
            </a:r>
            <a:endParaRPr kumimoji="1" lang="en-US" altLang="zh-CN" sz="1200" dirty="0">
              <a:solidFill>
                <a:schemeClr val="tx1"/>
              </a:solidFill>
              <a:highlight>
                <a:srgbClr val="FFFF00"/>
              </a:highlight>
            </a:endParaRPr>
          </a:p>
        </p:txBody>
      </p:sp>
      <p:sp>
        <p:nvSpPr>
          <p:cNvPr id="37" name="矩形: 圆角 11"/>
          <p:cNvSpPr/>
          <p:nvPr/>
        </p:nvSpPr>
        <p:spPr>
          <a:xfrm>
            <a:off x="7815052" y="1318051"/>
            <a:ext cx="2121040" cy="49362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mn-ea"/>
              </a:rPr>
              <a:t>未满足的治疗需求</a:t>
            </a:r>
            <a:endParaRPr lang="en-US" altLang="zh-CN" sz="1600" b="1" dirty="0">
              <a:solidFill>
                <a:schemeClr val="bg1"/>
              </a:solidFill>
              <a:latin typeface="+mn-ea"/>
            </a:endParaRPr>
          </a:p>
        </p:txBody>
      </p:sp>
      <p:sp>
        <p:nvSpPr>
          <p:cNvPr id="3" name="TextBox 5">
            <a:extLst>
              <a:ext uri="{FF2B5EF4-FFF2-40B4-BE49-F238E27FC236}">
                <a16:creationId xmlns:a16="http://schemas.microsoft.com/office/drawing/2014/main" id="{26B734BC-D9E3-AD99-2DB3-C628E50055B1}"/>
              </a:ext>
            </a:extLst>
          </p:cNvPr>
          <p:cNvSpPr txBox="1"/>
          <p:nvPr/>
        </p:nvSpPr>
        <p:spPr>
          <a:xfrm>
            <a:off x="985592" y="273663"/>
            <a:ext cx="2339102"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药物基本信息</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 name="直接连接符 10">
            <a:extLst>
              <a:ext uri="{FF2B5EF4-FFF2-40B4-BE49-F238E27FC236}">
                <a16:creationId xmlns:a16="http://schemas.microsoft.com/office/drawing/2014/main" id="{2CEB3607-E92E-49B9-63D9-7EC12B03C258}"/>
              </a:ext>
            </a:extLst>
          </p:cNvPr>
          <p:cNvCxnSpPr>
            <a:cxnSpLocks/>
          </p:cNvCxnSpPr>
          <p:nvPr/>
        </p:nvCxnSpPr>
        <p:spPr>
          <a:xfrm flipV="1">
            <a:off x="1070652" y="777005"/>
            <a:ext cx="2133292" cy="159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9A6319CE-FC4D-4225-3DEA-238C6122B2B2}"/>
              </a:ext>
            </a:extLst>
          </p:cNvPr>
          <p:cNvGrpSpPr/>
          <p:nvPr/>
        </p:nvGrpSpPr>
        <p:grpSpPr>
          <a:xfrm>
            <a:off x="283897" y="206275"/>
            <a:ext cx="570731" cy="657995"/>
            <a:chOff x="4231809" y="1009798"/>
            <a:chExt cx="570731" cy="657995"/>
          </a:xfrm>
        </p:grpSpPr>
        <p:grpSp>
          <p:nvGrpSpPr>
            <p:cNvPr id="11" name="组合 10">
              <a:extLst>
                <a:ext uri="{FF2B5EF4-FFF2-40B4-BE49-F238E27FC236}">
                  <a16:creationId xmlns:a16="http://schemas.microsoft.com/office/drawing/2014/main" id="{8AFC46A9-91F3-AB6F-07B3-1E9E9CF00D77}"/>
                </a:ext>
              </a:extLst>
            </p:cNvPr>
            <p:cNvGrpSpPr/>
            <p:nvPr/>
          </p:nvGrpSpPr>
          <p:grpSpPr>
            <a:xfrm>
              <a:off x="4231809" y="1009798"/>
              <a:ext cx="570731" cy="657995"/>
              <a:chOff x="4067944" y="489262"/>
              <a:chExt cx="1375279" cy="1585559"/>
            </a:xfrm>
          </p:grpSpPr>
          <p:sp>
            <p:nvSpPr>
              <p:cNvPr id="14" name="Flowchart: Decision 78">
                <a:extLst>
                  <a:ext uri="{FF2B5EF4-FFF2-40B4-BE49-F238E27FC236}">
                    <a16:creationId xmlns:a16="http://schemas.microsoft.com/office/drawing/2014/main" id="{4C72EFE3-A717-67D2-A8A4-37CE9F5EE586}"/>
                  </a:ext>
                </a:extLst>
              </p:cNvPr>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38" name="Flowchart: Decision 79">
                <a:extLst>
                  <a:ext uri="{FF2B5EF4-FFF2-40B4-BE49-F238E27FC236}">
                    <a16:creationId xmlns:a16="http://schemas.microsoft.com/office/drawing/2014/main" id="{EAEB62AF-E565-F42E-31A5-49EB737BE6C6}"/>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rgbClr val="09AEC4"/>
                  </a:solidFill>
                </a:endParaRPr>
              </a:p>
            </p:txBody>
          </p:sp>
        </p:grpSp>
        <p:sp>
          <p:nvSpPr>
            <p:cNvPr id="12" name="TextBox 12">
              <a:extLst>
                <a:ext uri="{FF2B5EF4-FFF2-40B4-BE49-F238E27FC236}">
                  <a16:creationId xmlns:a16="http://schemas.microsoft.com/office/drawing/2014/main" id="{697512DE-0FC5-DC51-39E4-02EA9146140D}"/>
                </a:ext>
              </a:extLst>
            </p:cNvPr>
            <p:cNvSpPr txBox="1"/>
            <p:nvPr/>
          </p:nvSpPr>
          <p:spPr>
            <a:xfrm>
              <a:off x="4310472" y="1151468"/>
              <a:ext cx="356188" cy="461665"/>
            </a:xfrm>
            <a:prstGeom prst="rect">
              <a:avLst/>
            </a:prstGeom>
            <a:noFill/>
          </p:spPr>
          <p:txBody>
            <a:bodyPr wrap="none" rtlCol="0">
              <a:spAutoFit/>
            </a:bodyPr>
            <a:lstStyle/>
            <a:p>
              <a:r>
                <a:rPr lang="en-US" altLang="zh-CN" sz="2400" b="1" dirty="0">
                  <a:solidFill>
                    <a:srgbClr val="09AEC4"/>
                  </a:solidFill>
                </a:rPr>
                <a:t>1</a:t>
              </a:r>
              <a:endParaRPr lang="zh-CN" altLang="en-US" sz="2400" b="1" dirty="0">
                <a:solidFill>
                  <a:srgbClr val="09AEC4"/>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582142" y="6234077"/>
            <a:ext cx="6690156" cy="261610"/>
          </a:xfrm>
          <a:prstGeom prst="rect">
            <a:avLst/>
          </a:prstGeom>
          <a:noFill/>
        </p:spPr>
        <p:txBody>
          <a:bodyPr wrap="square" rtlCol="0">
            <a:spAutoFit/>
          </a:bodyPr>
          <a:lstStyle/>
          <a:p>
            <a:r>
              <a:rPr kumimoji="1" lang="zh-CN" altLang="en-US" sz="1100" dirty="0"/>
              <a:t>数据来源于：</a:t>
            </a:r>
            <a:r>
              <a:rPr kumimoji="1" lang="en-US" altLang="zh-CN" sz="1100" dirty="0"/>
              <a:t>1.</a:t>
            </a:r>
            <a:r>
              <a:rPr kumimoji="1" lang="zh-CN" altLang="en-US" sz="1100" dirty="0"/>
              <a:t>枸橼酸西地那非片（</a:t>
            </a:r>
            <a:r>
              <a:rPr kumimoji="1" lang="en-US" altLang="zh-CN" sz="1100" dirty="0"/>
              <a:t>JXHS1900118</a:t>
            </a:r>
            <a:r>
              <a:rPr kumimoji="1" lang="zh-CN" altLang="en-US" sz="1100" dirty="0"/>
              <a:t>）申请上市技术审评报告</a:t>
            </a:r>
            <a:r>
              <a:rPr kumimoji="1" lang="en-US" altLang="zh-CN" sz="1100" dirty="0"/>
              <a:t>.2021</a:t>
            </a:r>
            <a:r>
              <a:rPr kumimoji="1" lang="zh-CN" altLang="en-US" sz="1100" dirty="0"/>
              <a:t>年</a:t>
            </a:r>
            <a:r>
              <a:rPr kumimoji="1" lang="en-US" altLang="zh-CN" sz="1100" dirty="0"/>
              <a:t>5</a:t>
            </a:r>
            <a:r>
              <a:rPr kumimoji="1" lang="zh-CN" altLang="en-US" sz="1100" dirty="0"/>
              <a:t>月</a:t>
            </a:r>
            <a:endParaRPr kumimoji="1" lang="en-US" altLang="zh-CN" sz="1100" dirty="0"/>
          </a:p>
        </p:txBody>
      </p:sp>
      <p:sp>
        <p:nvSpPr>
          <p:cNvPr id="5" name="TextBox 43">
            <a:extLst>
              <a:ext uri="{FF2B5EF4-FFF2-40B4-BE49-F238E27FC236}">
                <a16:creationId xmlns:a16="http://schemas.microsoft.com/office/drawing/2014/main" id="{0622B4CD-4DB6-65AF-F742-B60BEEE6EE60}"/>
              </a:ext>
            </a:extLst>
          </p:cNvPr>
          <p:cNvSpPr txBox="1"/>
          <p:nvPr/>
        </p:nvSpPr>
        <p:spPr>
          <a:xfrm>
            <a:off x="1094443" y="300690"/>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安全性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 name="直接连接符 12">
            <a:extLst>
              <a:ext uri="{FF2B5EF4-FFF2-40B4-BE49-F238E27FC236}">
                <a16:creationId xmlns:a16="http://schemas.microsoft.com/office/drawing/2014/main" id="{271D178E-C478-0890-7A30-4F9643CAED7C}"/>
              </a:ext>
            </a:extLst>
          </p:cNvPr>
          <p:cNvCxnSpPr>
            <a:cxnSpLocks/>
          </p:cNvCxnSpPr>
          <p:nvPr/>
        </p:nvCxnSpPr>
        <p:spPr>
          <a:xfrm flipV="1">
            <a:off x="1199071" y="816701"/>
            <a:ext cx="1069197" cy="72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7ED05A08-3B01-C3E4-CAC6-E20DE8AA4460}"/>
              </a:ext>
            </a:extLst>
          </p:cNvPr>
          <p:cNvGrpSpPr/>
          <p:nvPr/>
        </p:nvGrpSpPr>
        <p:grpSpPr>
          <a:xfrm>
            <a:off x="361250" y="212549"/>
            <a:ext cx="570731" cy="657995"/>
            <a:chOff x="4231809" y="2366292"/>
            <a:chExt cx="570731" cy="657995"/>
          </a:xfrm>
        </p:grpSpPr>
        <p:grpSp>
          <p:nvGrpSpPr>
            <p:cNvPr id="8" name="组合 7">
              <a:extLst>
                <a:ext uri="{FF2B5EF4-FFF2-40B4-BE49-F238E27FC236}">
                  <a16:creationId xmlns:a16="http://schemas.microsoft.com/office/drawing/2014/main" id="{F5B56A71-C65C-677F-4705-C7D53806E30D}"/>
                </a:ext>
              </a:extLst>
            </p:cNvPr>
            <p:cNvGrpSpPr/>
            <p:nvPr/>
          </p:nvGrpSpPr>
          <p:grpSpPr>
            <a:xfrm>
              <a:off x="4231809" y="2366292"/>
              <a:ext cx="570731" cy="657995"/>
              <a:chOff x="4067944" y="489262"/>
              <a:chExt cx="1375279" cy="1585559"/>
            </a:xfrm>
          </p:grpSpPr>
          <p:sp>
            <p:nvSpPr>
              <p:cNvPr id="10" name="Flowchart: Decision 78">
                <a:extLst>
                  <a:ext uri="{FF2B5EF4-FFF2-40B4-BE49-F238E27FC236}">
                    <a16:creationId xmlns:a16="http://schemas.microsoft.com/office/drawing/2014/main" id="{6DAAACD8-D53C-3C7E-6E1F-85D24898366E}"/>
                  </a:ext>
                </a:extLst>
              </p:cNvPr>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11" name="Flowchart: Decision 79">
                <a:extLst>
                  <a:ext uri="{FF2B5EF4-FFF2-40B4-BE49-F238E27FC236}">
                    <a16:creationId xmlns:a16="http://schemas.microsoft.com/office/drawing/2014/main" id="{BCCE10F1-44F4-64C5-0453-B30D892D4475}"/>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9" name="TextBox 63">
              <a:extLst>
                <a:ext uri="{FF2B5EF4-FFF2-40B4-BE49-F238E27FC236}">
                  <a16:creationId xmlns:a16="http://schemas.microsoft.com/office/drawing/2014/main" id="{B466E2A5-F583-7680-1E0F-144C505B0BBE}"/>
                </a:ext>
              </a:extLst>
            </p:cNvPr>
            <p:cNvSpPr txBox="1"/>
            <p:nvPr/>
          </p:nvSpPr>
          <p:spPr>
            <a:xfrm>
              <a:off x="4310472" y="2531445"/>
              <a:ext cx="356188" cy="461665"/>
            </a:xfrm>
            <a:prstGeom prst="rect">
              <a:avLst/>
            </a:prstGeom>
            <a:noFill/>
          </p:spPr>
          <p:txBody>
            <a:bodyPr wrap="none" rtlCol="0">
              <a:spAutoFit/>
            </a:bodyPr>
            <a:lstStyle/>
            <a:p>
              <a:r>
                <a:rPr lang="en-US" altLang="zh-CN" sz="2400" b="1" dirty="0">
                  <a:solidFill>
                    <a:srgbClr val="09AEC4"/>
                  </a:solidFill>
                </a:rPr>
                <a:t>2</a:t>
              </a:r>
              <a:endParaRPr lang="zh-CN" altLang="en-US" sz="2400" b="1" dirty="0">
                <a:solidFill>
                  <a:srgbClr val="09AEC4"/>
                </a:solidFill>
              </a:endParaRPr>
            </a:p>
          </p:txBody>
        </p:sp>
      </p:grpSp>
      <p:grpSp>
        <p:nvGrpSpPr>
          <p:cNvPr id="43" name="组合 42">
            <a:extLst>
              <a:ext uri="{FF2B5EF4-FFF2-40B4-BE49-F238E27FC236}">
                <a16:creationId xmlns:a16="http://schemas.microsoft.com/office/drawing/2014/main" id="{59B157CA-802B-A78B-4781-0EF145CF706B}"/>
              </a:ext>
            </a:extLst>
          </p:cNvPr>
          <p:cNvGrpSpPr/>
          <p:nvPr/>
        </p:nvGrpSpPr>
        <p:grpSpPr>
          <a:xfrm>
            <a:off x="288618" y="1057070"/>
            <a:ext cx="11361169" cy="4695169"/>
            <a:chOff x="288619" y="1057071"/>
            <a:chExt cx="7408382" cy="4375190"/>
          </a:xfrm>
        </p:grpSpPr>
        <p:sp>
          <p:nvSpPr>
            <p:cNvPr id="12" name="矩形 11"/>
            <p:cNvSpPr>
              <a:spLocks noChangeArrowheads="1"/>
            </p:cNvSpPr>
            <p:nvPr/>
          </p:nvSpPr>
          <p:spPr bwMode="auto">
            <a:xfrm>
              <a:off x="1019038" y="1293747"/>
              <a:ext cx="1863558" cy="369314"/>
            </a:xfrm>
            <a:prstGeom prst="rect">
              <a:avLst/>
            </a:prstGeom>
            <a:noFill/>
            <a:ln w="9525">
              <a:noFill/>
              <a:miter lim="800000"/>
            </a:ln>
          </p:spPr>
          <p:txBody>
            <a:bodyPr wrap="square" lIns="91422" tIns="45711" rIns="91422" bIns="45711">
              <a:spAutoFit/>
            </a:bodyPr>
            <a:lstStyle/>
            <a:p>
              <a:pPr algn="ctr"/>
              <a:r>
                <a:rPr lang="zh-CN" altLang="en-US" b="1" dirty="0">
                  <a:latin typeface="+mn-ea"/>
                  <a:cs typeface="+mn-ea"/>
                </a:rPr>
                <a:t>不良反应情况</a:t>
              </a:r>
              <a:endParaRPr lang="en-US" altLang="zh-CN" b="1" baseline="30000" dirty="0">
                <a:latin typeface="+mn-ea"/>
                <a:cs typeface="+mn-ea"/>
              </a:endParaRPr>
            </a:p>
          </p:txBody>
        </p:sp>
        <p:sp>
          <p:nvSpPr>
            <p:cNvPr id="15" name="矩形 14"/>
            <p:cNvSpPr>
              <a:spLocks noChangeArrowheads="1"/>
            </p:cNvSpPr>
            <p:nvPr/>
          </p:nvSpPr>
          <p:spPr bwMode="auto">
            <a:xfrm>
              <a:off x="4894589" y="1274728"/>
              <a:ext cx="2227064" cy="646313"/>
            </a:xfrm>
            <a:prstGeom prst="rect">
              <a:avLst/>
            </a:prstGeom>
            <a:noFill/>
            <a:ln w="9525">
              <a:noFill/>
              <a:miter lim="800000"/>
            </a:ln>
          </p:spPr>
          <p:txBody>
            <a:bodyPr wrap="square" lIns="91422" tIns="45711" rIns="91422" bIns="45711">
              <a:spAutoFit/>
            </a:bodyPr>
            <a:lstStyle/>
            <a:p>
              <a:pPr algn="ctr"/>
              <a:r>
                <a:rPr lang="zh-CN" altLang="en-US" b="1" dirty="0">
                  <a:latin typeface="+mn-ea"/>
                  <a:cs typeface="+mn-ea"/>
                </a:rPr>
                <a:t>药品说明书收载的安全性信息</a:t>
              </a:r>
              <a:r>
                <a:rPr lang="en-US" altLang="zh-CN" b="1" baseline="30000" dirty="0">
                  <a:latin typeface="+mn-ea"/>
                  <a:cs typeface="+mn-ea"/>
                </a:rPr>
                <a:t>1</a:t>
              </a:r>
            </a:p>
          </p:txBody>
        </p:sp>
        <p:sp>
          <p:nvSpPr>
            <p:cNvPr id="16" name="矩形 47"/>
            <p:cNvSpPr>
              <a:spLocks noChangeArrowheads="1"/>
            </p:cNvSpPr>
            <p:nvPr/>
          </p:nvSpPr>
          <p:spPr bwMode="auto">
            <a:xfrm>
              <a:off x="3959470" y="2042712"/>
              <a:ext cx="3696968" cy="2413119"/>
            </a:xfrm>
            <a:prstGeom prst="rect">
              <a:avLst/>
            </a:prstGeom>
            <a:noFill/>
            <a:ln>
              <a:noFill/>
            </a:ln>
          </p:spPr>
          <p:txBody>
            <a:bodyPr wrap="square" lIns="91422" tIns="45711" rIns="91422"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1">
                <a:lnSpc>
                  <a:spcPct val="150000"/>
                </a:lnSpc>
                <a:buFont typeface="Wingdings" panose="05000000000000000000" pitchFamily="2" charset="2"/>
                <a:buChar char="ü"/>
              </a:pPr>
              <a:r>
                <a:rPr lang="zh-CN" altLang="en-US" sz="1600" dirty="0">
                  <a:solidFill>
                    <a:srgbClr val="000000"/>
                  </a:solidFill>
                  <a:latin typeface="+mn-ea"/>
                  <a:ea typeface="+mn-ea"/>
                </a:rPr>
                <a:t>在有安慰剂对照的治疗肺动脉高压的关键性</a:t>
              </a:r>
              <a:r>
                <a:rPr lang="en-US" altLang="zh-CN" sz="1600" dirty="0">
                  <a:solidFill>
                    <a:srgbClr val="000000"/>
                  </a:solidFill>
                  <a:latin typeface="+mn-ea"/>
                  <a:ea typeface="+mn-ea"/>
                </a:rPr>
                <a:t>Ⅲ</a:t>
              </a:r>
              <a:r>
                <a:rPr lang="zh-CN" altLang="en-US" sz="1600" dirty="0">
                  <a:solidFill>
                    <a:srgbClr val="000000"/>
                  </a:solidFill>
                  <a:latin typeface="+mn-ea"/>
                  <a:ea typeface="+mn-ea"/>
                </a:rPr>
                <a:t>期临床研究，及一项西地那非作为静脉注射依前列醇治疗肺动脉高压的辅助疗法的安慰剂对照研究，这两项安慰剂对照研究中，不良反应严重程度通常为</a:t>
              </a:r>
              <a:r>
                <a:rPr lang="zh-CN" altLang="en-US" sz="1600" b="1" dirty="0">
                  <a:solidFill>
                    <a:srgbClr val="FF0000"/>
                  </a:solidFill>
                  <a:latin typeface="+mn-ea"/>
                  <a:ea typeface="+mn-ea"/>
                </a:rPr>
                <a:t>轻微至中度</a:t>
              </a:r>
              <a:r>
                <a:rPr lang="zh-CN" altLang="en-US" sz="1600" dirty="0">
                  <a:solidFill>
                    <a:srgbClr val="000000"/>
                  </a:solidFill>
                  <a:latin typeface="+mn-ea"/>
                  <a:ea typeface="+mn-ea"/>
                </a:rPr>
                <a:t>。与安慰剂相比，西地那非最常报告的不良反应</a:t>
              </a:r>
              <a:r>
                <a:rPr lang="en-US" altLang="zh-CN" sz="1600" dirty="0">
                  <a:solidFill>
                    <a:srgbClr val="000000"/>
                  </a:solidFill>
                  <a:latin typeface="+mn-ea"/>
                  <a:ea typeface="+mn-ea"/>
                </a:rPr>
                <a:t>(≥10%)</a:t>
              </a:r>
              <a:r>
                <a:rPr lang="zh-CN" altLang="en-US" sz="1600" dirty="0">
                  <a:solidFill>
                    <a:srgbClr val="000000"/>
                  </a:solidFill>
                  <a:latin typeface="+mn-ea"/>
                  <a:ea typeface="+mn-ea"/>
                </a:rPr>
                <a:t>为头痛、面部潮红、消化不良、腹泻和四肢痛。</a:t>
              </a:r>
              <a:endParaRPr lang="en-US" altLang="zh-CN" sz="1600" dirty="0">
                <a:solidFill>
                  <a:srgbClr val="000000"/>
                </a:solidFill>
                <a:latin typeface="+mn-ea"/>
                <a:ea typeface="+mn-ea"/>
              </a:endParaRPr>
            </a:p>
            <a:p>
              <a:pPr lvl="1">
                <a:lnSpc>
                  <a:spcPct val="150000"/>
                </a:lnSpc>
                <a:buFont typeface="Wingdings" panose="05000000000000000000" pitchFamily="2" charset="2"/>
                <a:buChar char="ü"/>
              </a:pPr>
              <a:endParaRPr lang="en-US" altLang="zh-CN" sz="1200" dirty="0">
                <a:solidFill>
                  <a:srgbClr val="000000"/>
                </a:solidFill>
                <a:latin typeface="+mn-ea"/>
                <a:ea typeface="+mn-ea"/>
              </a:endParaRPr>
            </a:p>
          </p:txBody>
        </p:sp>
        <p:sp>
          <p:nvSpPr>
            <p:cNvPr id="17" name="圆角矩形 16"/>
            <p:cNvSpPr/>
            <p:nvPr/>
          </p:nvSpPr>
          <p:spPr>
            <a:xfrm>
              <a:off x="4165772" y="1147321"/>
              <a:ext cx="3531229" cy="4284940"/>
            </a:xfrm>
            <a:prstGeom prst="roundRect">
              <a:avLst/>
            </a:prstGeom>
            <a:noFill/>
            <a:ln>
              <a:solidFill>
                <a:schemeClr val="tx1"/>
              </a:solidFill>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sp>
          <p:nvSpPr>
            <p:cNvPr id="18" name="圆角矩形 17"/>
            <p:cNvSpPr/>
            <p:nvPr/>
          </p:nvSpPr>
          <p:spPr>
            <a:xfrm>
              <a:off x="508124" y="1154464"/>
              <a:ext cx="3235447" cy="4277797"/>
            </a:xfrm>
            <a:prstGeom prst="roundRect">
              <a:avLst/>
            </a:prstGeom>
            <a:noFill/>
            <a:ln>
              <a:prstDash val="dashDot"/>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zh-CN" altLang="en-US"/>
            </a:p>
          </p:txBody>
        </p:sp>
        <p:grpSp>
          <p:nvGrpSpPr>
            <p:cNvPr id="2" name="组合 1">
              <a:extLst>
                <a:ext uri="{FF2B5EF4-FFF2-40B4-BE49-F238E27FC236}">
                  <a16:creationId xmlns:a16="http://schemas.microsoft.com/office/drawing/2014/main" id="{017C2B8B-D93B-7A61-7DE6-63260B8A75D6}"/>
                </a:ext>
              </a:extLst>
            </p:cNvPr>
            <p:cNvGrpSpPr/>
            <p:nvPr/>
          </p:nvGrpSpPr>
          <p:grpSpPr>
            <a:xfrm>
              <a:off x="288619" y="1100735"/>
              <a:ext cx="727607" cy="763401"/>
              <a:chOff x="288619" y="1100735"/>
              <a:chExt cx="727607" cy="763401"/>
            </a:xfrm>
          </p:grpSpPr>
          <p:sp>
            <p:nvSpPr>
              <p:cNvPr id="19" name="Oval 4"/>
              <p:cNvSpPr/>
              <p:nvPr/>
            </p:nvSpPr>
            <p:spPr>
              <a:xfrm>
                <a:off x="288619" y="1100735"/>
                <a:ext cx="727607" cy="763401"/>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31" tIns="45715" rIns="91431" bIns="45715" anchor="ctr"/>
              <a:lstStyle/>
              <a:p>
                <a:pPr algn="ctr" defTabSz="914400">
                  <a:defRPr/>
                </a:pPr>
                <a:endParaRPr lang="en-US" sz="11700">
                  <a:solidFill>
                    <a:schemeClr val="bg1"/>
                  </a:solidFill>
                  <a:cs typeface="+mn-ea"/>
                </a:endParaRPr>
              </a:p>
            </p:txBody>
          </p:sp>
          <p:grpSp>
            <p:nvGrpSpPr>
              <p:cNvPr id="20" name="Group 20"/>
              <p:cNvGrpSpPr/>
              <p:nvPr/>
            </p:nvGrpSpPr>
            <p:grpSpPr>
              <a:xfrm>
                <a:off x="473197" y="1293747"/>
                <a:ext cx="407905" cy="428493"/>
                <a:chOff x="7971783" y="2080670"/>
                <a:chExt cx="401822" cy="404317"/>
              </a:xfrm>
              <a:solidFill>
                <a:schemeClr val="bg1"/>
              </a:solidFill>
            </p:grpSpPr>
            <p:sp>
              <p:nvSpPr>
                <p:cNvPr id="21"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914400">
                    <a:defRPr/>
                  </a:pPr>
                  <a:endParaRPr lang="en-US">
                    <a:cs typeface="+mn-ea"/>
                  </a:endParaRPr>
                </a:p>
              </p:txBody>
            </p:sp>
            <p:sp>
              <p:nvSpPr>
                <p:cNvPr id="22"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914400">
                    <a:defRPr/>
                  </a:pPr>
                  <a:endParaRPr lang="en-US">
                    <a:cs typeface="+mn-ea"/>
                  </a:endParaRPr>
                </a:p>
              </p:txBody>
            </p:sp>
          </p:grpSp>
        </p:grpSp>
        <p:sp>
          <p:nvSpPr>
            <p:cNvPr id="23" name="Oval 12"/>
            <p:cNvSpPr/>
            <p:nvPr/>
          </p:nvSpPr>
          <p:spPr>
            <a:xfrm>
              <a:off x="3992205" y="1057071"/>
              <a:ext cx="728817" cy="763401"/>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1431" tIns="45715" rIns="91431" bIns="45715" anchor="ctr"/>
            <a:lstStyle/>
            <a:p>
              <a:pPr algn="ctr" defTabSz="914400">
                <a:defRPr/>
              </a:pPr>
              <a:endParaRPr lang="en-US" sz="11700">
                <a:solidFill>
                  <a:schemeClr val="bg1"/>
                </a:solidFill>
                <a:cs typeface="+mn-ea"/>
              </a:endParaRPr>
            </a:p>
          </p:txBody>
        </p:sp>
        <p:grpSp>
          <p:nvGrpSpPr>
            <p:cNvPr id="24" name="Group 23"/>
            <p:cNvGrpSpPr/>
            <p:nvPr/>
          </p:nvGrpSpPr>
          <p:grpSpPr>
            <a:xfrm>
              <a:off x="4216572" y="1258910"/>
              <a:ext cx="395236" cy="359722"/>
              <a:chOff x="7540014" y="4306907"/>
              <a:chExt cx="389342" cy="339426"/>
            </a:xfrm>
            <a:solidFill>
              <a:schemeClr val="bg1"/>
            </a:solidFill>
          </p:grpSpPr>
          <p:sp>
            <p:nvSpPr>
              <p:cNvPr id="25"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400">
                  <a:defRPr/>
                </a:pPr>
                <a:endParaRPr lang="en-US">
                  <a:cs typeface="+mn-ea"/>
                </a:endParaRPr>
              </a:p>
            </p:txBody>
          </p:sp>
          <p:sp>
            <p:nvSpPr>
              <p:cNvPr id="26"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400">
                  <a:defRPr/>
                </a:pPr>
                <a:endParaRPr lang="en-US">
                  <a:cs typeface="+mn-ea"/>
                </a:endParaRPr>
              </a:p>
            </p:txBody>
          </p:sp>
          <p:sp>
            <p:nvSpPr>
              <p:cNvPr id="27"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400">
                  <a:defRPr/>
                </a:pPr>
                <a:endParaRPr lang="en-US">
                  <a:cs typeface="+mn-ea"/>
                </a:endParaRPr>
              </a:p>
            </p:txBody>
          </p:sp>
          <p:sp>
            <p:nvSpPr>
              <p:cNvPr id="28"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400">
                  <a:defRPr/>
                </a:pPr>
                <a:endParaRPr lang="en-US">
                  <a:cs typeface="+mn-ea"/>
                </a:endParaRPr>
              </a:p>
            </p:txBody>
          </p:sp>
          <p:sp>
            <p:nvSpPr>
              <p:cNvPr id="29"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400">
                  <a:defRPr/>
                </a:pPr>
                <a:endParaRPr lang="en-US">
                  <a:cs typeface="+mn-ea"/>
                </a:endParaRPr>
              </a:p>
            </p:txBody>
          </p:sp>
          <p:sp>
            <p:nvSpPr>
              <p:cNvPr id="30"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400">
                  <a:defRPr/>
                </a:pPr>
                <a:endParaRPr lang="en-US">
                  <a:cs typeface="+mn-ea"/>
                </a:endParaRPr>
              </a:p>
            </p:txBody>
          </p:sp>
          <p:sp>
            <p:nvSpPr>
              <p:cNvPr id="31"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914400">
                  <a:defRPr/>
                </a:pPr>
                <a:endParaRPr lang="en-US">
                  <a:cs typeface="+mn-ea"/>
                </a:endParaRPr>
              </a:p>
            </p:txBody>
          </p:sp>
          <p:sp>
            <p:nvSpPr>
              <p:cNvPr id="32" name="Rectangle 117"/>
              <p:cNvSpPr>
                <a:spLocks noChangeArrowheads="1"/>
              </p:cNvSpPr>
              <p:nvPr/>
            </p:nvSpPr>
            <p:spPr bwMode="auto">
              <a:xfrm>
                <a:off x="7589930" y="4421713"/>
                <a:ext cx="109814" cy="17471"/>
              </a:xfrm>
              <a:prstGeom prst="rect">
                <a:avLst/>
              </a:prstGeom>
              <a:grpFill/>
              <a:ln>
                <a:noFill/>
              </a:ln>
            </p:spPr>
            <p:txBody>
              <a:bodyPr/>
              <a:lstStyle/>
              <a:p>
                <a:pPr defTabSz="914400">
                  <a:defRPr/>
                </a:pPr>
                <a:endParaRPr lang="en-US">
                  <a:cs typeface="+mn-ea"/>
                </a:endParaRPr>
              </a:p>
            </p:txBody>
          </p:sp>
          <p:sp>
            <p:nvSpPr>
              <p:cNvPr id="33" name="Rectangle 118"/>
              <p:cNvSpPr>
                <a:spLocks noChangeArrowheads="1"/>
              </p:cNvSpPr>
              <p:nvPr/>
            </p:nvSpPr>
            <p:spPr bwMode="auto">
              <a:xfrm>
                <a:off x="7589930" y="4461645"/>
                <a:ext cx="109814" cy="17471"/>
              </a:xfrm>
              <a:prstGeom prst="rect">
                <a:avLst/>
              </a:prstGeom>
              <a:grpFill/>
              <a:ln>
                <a:noFill/>
              </a:ln>
            </p:spPr>
            <p:txBody>
              <a:bodyPr/>
              <a:lstStyle/>
              <a:p>
                <a:pPr defTabSz="914400">
                  <a:defRPr/>
                </a:pPr>
                <a:endParaRPr lang="en-US">
                  <a:cs typeface="+mn-ea"/>
                </a:endParaRPr>
              </a:p>
            </p:txBody>
          </p:sp>
          <p:sp>
            <p:nvSpPr>
              <p:cNvPr id="34" name="Rectangle 119"/>
              <p:cNvSpPr>
                <a:spLocks noChangeArrowheads="1"/>
              </p:cNvSpPr>
              <p:nvPr/>
            </p:nvSpPr>
            <p:spPr bwMode="auto">
              <a:xfrm>
                <a:off x="7589930" y="4506569"/>
                <a:ext cx="109814" cy="14975"/>
              </a:xfrm>
              <a:prstGeom prst="rect">
                <a:avLst/>
              </a:prstGeom>
              <a:grpFill/>
              <a:ln>
                <a:noFill/>
              </a:ln>
            </p:spPr>
            <p:txBody>
              <a:bodyPr/>
              <a:lstStyle/>
              <a:p>
                <a:pPr defTabSz="914400">
                  <a:defRPr/>
                </a:pPr>
                <a:endParaRPr lang="en-US">
                  <a:cs typeface="+mn-ea"/>
                </a:endParaRPr>
              </a:p>
            </p:txBody>
          </p:sp>
          <p:sp>
            <p:nvSpPr>
              <p:cNvPr id="35" name="Rectangle 120"/>
              <p:cNvSpPr>
                <a:spLocks noChangeArrowheads="1"/>
              </p:cNvSpPr>
              <p:nvPr/>
            </p:nvSpPr>
            <p:spPr bwMode="auto">
              <a:xfrm>
                <a:off x="7589930" y="4548998"/>
                <a:ext cx="109814" cy="17471"/>
              </a:xfrm>
              <a:prstGeom prst="rect">
                <a:avLst/>
              </a:prstGeom>
              <a:grpFill/>
              <a:ln>
                <a:noFill/>
              </a:ln>
            </p:spPr>
            <p:txBody>
              <a:bodyPr/>
              <a:lstStyle/>
              <a:p>
                <a:pPr defTabSz="914400">
                  <a:defRPr/>
                </a:pPr>
                <a:endParaRPr lang="en-US">
                  <a:cs typeface="+mn-ea"/>
                </a:endParaRPr>
              </a:p>
            </p:txBody>
          </p:sp>
        </p:grpSp>
        <p:sp>
          <p:nvSpPr>
            <p:cNvPr id="4" name="文本框 3">
              <a:extLst>
                <a:ext uri="{FF2B5EF4-FFF2-40B4-BE49-F238E27FC236}">
                  <a16:creationId xmlns:a16="http://schemas.microsoft.com/office/drawing/2014/main" id="{B06124EF-14C2-6728-09FB-670FEE7DD15A}"/>
                </a:ext>
              </a:extLst>
            </p:cNvPr>
            <p:cNvSpPr txBox="1"/>
            <p:nvPr/>
          </p:nvSpPr>
          <p:spPr>
            <a:xfrm>
              <a:off x="724023" y="2012818"/>
              <a:ext cx="2717261" cy="1422176"/>
            </a:xfrm>
            <a:prstGeom prst="rect">
              <a:avLst/>
            </a:prstGeom>
            <a:noFill/>
          </p:spPr>
          <p:txBody>
            <a:bodyPr wrap="square">
              <a:spAutoFit/>
            </a:bodyPr>
            <a:lstStyle/>
            <a:p>
              <a:pPr algn="just">
                <a:lnSpc>
                  <a:spcPct val="150000"/>
                </a:lnSpc>
              </a:pPr>
              <a:r>
                <a:rPr lang="zh-CN" altLang="en-US" sz="1600" dirty="0">
                  <a:solidFill>
                    <a:srgbClr val="000000"/>
                  </a:solidFill>
                  <a:latin typeface="+mn-ea"/>
                  <a:sym typeface="Calibri" panose="020F0502020204030204" pitchFamily="34" charset="0"/>
                </a:rPr>
                <a:t>该产品在</a:t>
              </a:r>
              <a:r>
                <a:rPr lang="en-US" altLang="zh-CN" sz="1600" dirty="0">
                  <a:solidFill>
                    <a:srgbClr val="000000"/>
                  </a:solidFill>
                  <a:latin typeface="+mn-ea"/>
                  <a:sym typeface="Calibri" panose="020F0502020204030204" pitchFamily="34" charset="0"/>
                </a:rPr>
                <a:t>2021</a:t>
              </a:r>
              <a:r>
                <a:rPr lang="zh-CN" altLang="en-US" sz="1600" dirty="0">
                  <a:solidFill>
                    <a:srgbClr val="000000"/>
                  </a:solidFill>
                  <a:latin typeface="+mn-ea"/>
                  <a:sym typeface="Calibri" panose="020F0502020204030204" pitchFamily="34" charset="0"/>
                </a:rPr>
                <a:t>年</a:t>
              </a:r>
              <a:r>
                <a:rPr lang="en-US" altLang="zh-CN" sz="1600" dirty="0">
                  <a:solidFill>
                    <a:srgbClr val="000000"/>
                  </a:solidFill>
                  <a:latin typeface="+mn-ea"/>
                  <a:sym typeface="Calibri" panose="020F0502020204030204" pitchFamily="34" charset="0"/>
                </a:rPr>
                <a:t>3</a:t>
              </a:r>
              <a:r>
                <a:rPr lang="zh-CN" altLang="en-US" sz="1600" dirty="0">
                  <a:solidFill>
                    <a:srgbClr val="000000"/>
                  </a:solidFill>
                  <a:latin typeface="+mn-ea"/>
                  <a:sym typeface="Calibri" panose="020F0502020204030204" pitchFamily="34" charset="0"/>
                </a:rPr>
                <a:t>月上市，暂未收到该产品的药品不良反应信息。 上市以来，暂未查询到该品种国内外监管部门发布的安全性信息：安全性警告、黑框警告、撤市信息。</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1"/>
          <p:cNvGraphicFramePr>
            <a:graphicFrameLocks noGrp="1"/>
          </p:cNvGraphicFramePr>
          <p:nvPr/>
        </p:nvGraphicFramePr>
        <p:xfrm>
          <a:off x="504505" y="1353540"/>
          <a:ext cx="11357884" cy="5008376"/>
        </p:xfrm>
        <a:graphic>
          <a:graphicData uri="http://schemas.openxmlformats.org/drawingml/2006/table">
            <a:tbl>
              <a:tblPr firstRow="1" bandRow="1">
                <a:tableStyleId>{5C22544A-7EE6-4342-B048-85BDC9FD1C3A}</a:tableStyleId>
              </a:tblPr>
              <a:tblGrid>
                <a:gridCol w="1264843">
                  <a:extLst>
                    <a:ext uri="{9D8B030D-6E8A-4147-A177-3AD203B41FA5}">
                      <a16:colId xmlns:a16="http://schemas.microsoft.com/office/drawing/2014/main" val="20000"/>
                    </a:ext>
                  </a:extLst>
                </a:gridCol>
                <a:gridCol w="3998815">
                  <a:extLst>
                    <a:ext uri="{9D8B030D-6E8A-4147-A177-3AD203B41FA5}">
                      <a16:colId xmlns:a16="http://schemas.microsoft.com/office/drawing/2014/main" val="20001"/>
                    </a:ext>
                  </a:extLst>
                </a:gridCol>
                <a:gridCol w="6094226">
                  <a:extLst>
                    <a:ext uri="{9D8B030D-6E8A-4147-A177-3AD203B41FA5}">
                      <a16:colId xmlns:a16="http://schemas.microsoft.com/office/drawing/2014/main" val="20002"/>
                    </a:ext>
                  </a:extLst>
                </a:gridCol>
              </a:tblGrid>
              <a:tr h="263137">
                <a:tc>
                  <a:txBody>
                    <a:bodyPr/>
                    <a:lstStyle/>
                    <a:p>
                      <a:pPr algn="ctr"/>
                      <a:r>
                        <a:rPr lang="zh-CN" altLang="en-US" sz="1200" baseline="0" dirty="0"/>
                        <a:t>研究</a:t>
                      </a:r>
                    </a:p>
                  </a:txBody>
                  <a:tcPr anchor="ctr"/>
                </a:tc>
                <a:tc>
                  <a:txBody>
                    <a:bodyPr/>
                    <a:lstStyle/>
                    <a:p>
                      <a:pPr algn="ctr"/>
                      <a:r>
                        <a:rPr lang="zh-CN" altLang="en-US" sz="1200" dirty="0"/>
                        <a:t>方案</a:t>
                      </a:r>
                    </a:p>
                  </a:txBody>
                  <a:tcPr anchor="ctr"/>
                </a:tc>
                <a:tc>
                  <a:txBody>
                    <a:bodyPr/>
                    <a:lstStyle/>
                    <a:p>
                      <a:pPr algn="ctr"/>
                      <a:r>
                        <a:rPr lang="zh-CN" altLang="en-US" sz="1200" dirty="0"/>
                        <a:t>结果</a:t>
                      </a:r>
                    </a:p>
                  </a:txBody>
                  <a:tcPr anchor="ctr"/>
                </a:tc>
                <a:extLst>
                  <a:ext uri="{0D108BD9-81ED-4DB2-BD59-A6C34878D82A}">
                    <a16:rowId xmlns:a16="http://schemas.microsoft.com/office/drawing/2014/main" val="10000"/>
                  </a:ext>
                </a:extLst>
              </a:tr>
              <a:tr h="1048039">
                <a:tc>
                  <a:txBody>
                    <a:bodyPr/>
                    <a:lstStyle/>
                    <a:p>
                      <a:pPr marL="0" algn="l" defTabSz="914400" rtl="0" eaLnBrk="1" latinLnBrk="0" hangingPunct="1">
                        <a:lnSpc>
                          <a:spcPts val="1600"/>
                        </a:lnSpc>
                      </a:pPr>
                      <a:r>
                        <a:rPr lang="en-US" altLang="zh-CN" sz="1200" kern="1200" dirty="0">
                          <a:solidFill>
                            <a:schemeClr val="dk1"/>
                          </a:solidFill>
                          <a:latin typeface="+mn-lt"/>
                          <a:ea typeface="+mn-ea"/>
                          <a:cs typeface="+mn-cs"/>
                        </a:rPr>
                        <a:t>A1481140</a:t>
                      </a:r>
                      <a:r>
                        <a:rPr lang="en-US" altLang="zh-CN" sz="1200" kern="1200" baseline="30000" dirty="0">
                          <a:solidFill>
                            <a:schemeClr val="dk1"/>
                          </a:solidFill>
                          <a:latin typeface="+mn-lt"/>
                          <a:ea typeface="+mn-ea"/>
                          <a:cs typeface="+mn-cs"/>
                        </a:rPr>
                        <a:t>1</a:t>
                      </a:r>
                    </a:p>
                  </a:txBody>
                  <a:tcPr anchor="ctr"/>
                </a:tc>
                <a:tc>
                  <a:txBody>
                    <a:bodyPr/>
                    <a:lstStyle/>
                    <a:p>
                      <a:pPr algn="l">
                        <a:lnSpc>
                          <a:spcPts val="1600"/>
                        </a:lnSpc>
                      </a:pPr>
                      <a:r>
                        <a:rPr lang="zh-CN" altLang="en-US" sz="1200" dirty="0"/>
                        <a:t>一项在≥</a:t>
                      </a:r>
                      <a:r>
                        <a:rPr lang="en-US" altLang="zh-CN" sz="1200" dirty="0"/>
                        <a:t>18 </a:t>
                      </a:r>
                      <a:r>
                        <a:rPr lang="zh-CN" altLang="en-US" sz="1200" dirty="0"/>
                        <a:t>岁的受试者中评估 </a:t>
                      </a:r>
                      <a:r>
                        <a:rPr lang="en-US" altLang="zh-CN" sz="1200" dirty="0"/>
                        <a:t>20</a:t>
                      </a:r>
                      <a:r>
                        <a:rPr lang="zh-CN" altLang="en-US" sz="1200" dirty="0"/>
                        <a:t>、</a:t>
                      </a:r>
                      <a:r>
                        <a:rPr lang="en-US" altLang="zh-CN" sz="1200" dirty="0"/>
                        <a:t>40 </a:t>
                      </a:r>
                      <a:r>
                        <a:rPr lang="zh-CN" altLang="en-US" sz="1200" dirty="0"/>
                        <a:t>和 </a:t>
                      </a:r>
                      <a:r>
                        <a:rPr lang="en-US" altLang="zh-CN" sz="1200" dirty="0"/>
                        <a:t>80 mg </a:t>
                      </a:r>
                      <a:r>
                        <a:rPr lang="zh-CN" altLang="en-US" sz="1200" dirty="0"/>
                        <a:t>西 地那非每日三次给药用于治疗肺动脉高压的疗效和安全性的多国家、多中心、 随机、双盲、双模拟、安慰剂对照</a:t>
                      </a:r>
                      <a:r>
                        <a:rPr lang="en-US" altLang="zh-CN" sz="1200" dirty="0"/>
                        <a:t>III</a:t>
                      </a:r>
                      <a:r>
                        <a:rPr lang="zh-CN" altLang="en-US" sz="1200" dirty="0"/>
                        <a:t>期临床研究。纳入</a:t>
                      </a:r>
                      <a:r>
                        <a:rPr lang="en-US" altLang="zh-CN" sz="1200" dirty="0"/>
                        <a:t>277 </a:t>
                      </a:r>
                      <a:r>
                        <a:rPr lang="zh-CN" altLang="en-US" sz="1200" dirty="0"/>
                        <a:t>例患者，给药周期为 </a:t>
                      </a:r>
                      <a:r>
                        <a:rPr lang="en-US" altLang="zh-CN" sz="1200" dirty="0"/>
                        <a:t>12 </a:t>
                      </a:r>
                      <a:r>
                        <a:rPr lang="zh-CN" altLang="en-US" sz="1200" dirty="0"/>
                        <a:t>周。 </a:t>
                      </a:r>
                      <a:endParaRPr lang="zh-CN" altLang="en-US" sz="1200" kern="1200" baseline="0" dirty="0">
                        <a:solidFill>
                          <a:schemeClr val="dk1"/>
                        </a:solidFill>
                        <a:latin typeface="+mn-ea"/>
                        <a:ea typeface="+mn-ea"/>
                        <a:cs typeface="+mn-cs"/>
                      </a:endParaRPr>
                    </a:p>
                  </a:txBody>
                  <a:tcPr anchor="ctr"/>
                </a:tc>
                <a:tc>
                  <a:txBody>
                    <a:bodyPr/>
                    <a:lstStyle/>
                    <a:p>
                      <a:pPr marL="0" indent="0" algn="just" defTabSz="914400" rtl="0" eaLnBrk="1" latinLnBrk="0" hangingPunct="1">
                        <a:lnSpc>
                          <a:spcPts val="1600"/>
                        </a:lnSpc>
                        <a:buFont typeface="Wingdings" panose="05000000000000000000" pitchFamily="2" charset="2"/>
                        <a:buNone/>
                      </a:pPr>
                      <a:r>
                        <a:rPr lang="zh-CN" altLang="en-US" sz="1200" b="1" kern="1200" baseline="0" dirty="0">
                          <a:solidFill>
                            <a:schemeClr val="dk1"/>
                          </a:solidFill>
                          <a:latin typeface="+mn-ea"/>
                          <a:ea typeface="+mn-ea"/>
                          <a:cs typeface="+mn-cs"/>
                        </a:rPr>
                        <a:t>运动能力</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20mg </a:t>
                      </a:r>
                      <a:r>
                        <a:rPr lang="zh-CN" altLang="en-US" sz="1200" kern="1200" baseline="0" dirty="0">
                          <a:solidFill>
                            <a:schemeClr val="dk1"/>
                          </a:solidFill>
                          <a:latin typeface="+mn-ea"/>
                          <a:ea typeface="+mn-ea"/>
                          <a:cs typeface="+mn-cs"/>
                        </a:rPr>
                        <a:t>组 </a:t>
                      </a:r>
                      <a:r>
                        <a:rPr lang="en-US" altLang="zh-CN" sz="1200" kern="1200" baseline="0" dirty="0">
                          <a:solidFill>
                            <a:schemeClr val="dk1"/>
                          </a:solidFill>
                          <a:latin typeface="+mn-ea"/>
                          <a:ea typeface="+mn-ea"/>
                          <a:cs typeface="+mn-cs"/>
                        </a:rPr>
                        <a:t>6 </a:t>
                      </a:r>
                      <a:r>
                        <a:rPr lang="zh-CN" altLang="en-US" sz="1200" kern="1200" baseline="0" dirty="0">
                          <a:solidFill>
                            <a:schemeClr val="dk1"/>
                          </a:solidFill>
                          <a:latin typeface="+mn-ea"/>
                          <a:ea typeface="+mn-ea"/>
                          <a:cs typeface="+mn-cs"/>
                        </a:rPr>
                        <a:t>分钟步行距离（</a:t>
                      </a:r>
                      <a:r>
                        <a:rPr lang="en-US" altLang="zh-CN" sz="1200" kern="1200" baseline="0" dirty="0">
                          <a:solidFill>
                            <a:schemeClr val="dk1"/>
                          </a:solidFill>
                          <a:latin typeface="+mn-ea"/>
                          <a:ea typeface="+mn-ea"/>
                          <a:cs typeface="+mn-cs"/>
                        </a:rPr>
                        <a:t>6MWD</a:t>
                      </a:r>
                      <a:r>
                        <a:rPr lang="zh-CN" altLang="en-US" sz="1200" kern="1200" baseline="0" dirty="0">
                          <a:solidFill>
                            <a:schemeClr val="dk1"/>
                          </a:solidFill>
                          <a:latin typeface="+mn-ea"/>
                          <a:ea typeface="+mn-ea"/>
                          <a:cs typeface="+mn-cs"/>
                        </a:rPr>
                        <a:t>与安慰剂组的平均</a:t>
                      </a:r>
                      <a:r>
                        <a:rPr lang="en-US" altLang="zh-CN" sz="1200" kern="1200" baseline="0" dirty="0">
                          <a:solidFill>
                            <a:schemeClr val="dk1"/>
                          </a:solidFill>
                          <a:latin typeface="+mn-ea"/>
                          <a:ea typeface="+mn-ea"/>
                          <a:cs typeface="+mn-cs"/>
                        </a:rPr>
                        <a:t>CFB</a:t>
                      </a:r>
                      <a:r>
                        <a:rPr lang="zh-CN" altLang="en-US" sz="1200" kern="1200" baseline="0" dirty="0">
                          <a:solidFill>
                            <a:schemeClr val="dk1"/>
                          </a:solidFill>
                          <a:latin typeface="+mn-ea"/>
                          <a:ea typeface="+mn-ea"/>
                          <a:cs typeface="+mn-cs"/>
                        </a:rPr>
                        <a:t>差异分别为</a:t>
                      </a:r>
                      <a:r>
                        <a:rPr lang="en-US" altLang="zh-CN" sz="1200" kern="1200" baseline="0" dirty="0">
                          <a:solidFill>
                            <a:srgbClr val="FF0000"/>
                          </a:solidFill>
                          <a:latin typeface="+mn-ea"/>
                          <a:ea typeface="+mn-ea"/>
                          <a:cs typeface="+mn-cs"/>
                        </a:rPr>
                        <a:t>45.3</a:t>
                      </a:r>
                      <a:r>
                        <a:rPr lang="zh-CN" altLang="en-US" sz="1200" kern="1200" baseline="0" dirty="0">
                          <a:solidFill>
                            <a:srgbClr val="FF0000"/>
                          </a:solidFill>
                          <a:latin typeface="+mn-ea"/>
                          <a:ea typeface="+mn-ea"/>
                          <a:cs typeface="+mn-cs"/>
                        </a:rPr>
                        <a:t>、</a:t>
                      </a:r>
                      <a:r>
                        <a:rPr lang="en-US" altLang="zh-CN" sz="1200" kern="1200" baseline="0" dirty="0">
                          <a:solidFill>
                            <a:srgbClr val="FF0000"/>
                          </a:solidFill>
                          <a:latin typeface="+mn-ea"/>
                          <a:ea typeface="+mn-ea"/>
                          <a:cs typeface="+mn-cs"/>
                        </a:rPr>
                        <a:t>46.1</a:t>
                      </a:r>
                      <a:r>
                        <a:rPr lang="zh-CN" altLang="en-US" sz="1200" kern="1200" baseline="0" dirty="0">
                          <a:solidFill>
                            <a:srgbClr val="FF0000"/>
                          </a:solidFill>
                          <a:latin typeface="+mn-ea"/>
                          <a:ea typeface="+mn-ea"/>
                          <a:cs typeface="+mn-cs"/>
                        </a:rPr>
                        <a:t>和 </a:t>
                      </a:r>
                      <a:r>
                        <a:rPr lang="en-US" altLang="zh-CN" sz="1200" kern="1200" baseline="0" dirty="0">
                          <a:solidFill>
                            <a:srgbClr val="FF0000"/>
                          </a:solidFill>
                          <a:latin typeface="+mn-ea"/>
                          <a:ea typeface="+mn-ea"/>
                          <a:cs typeface="+mn-cs"/>
                        </a:rPr>
                        <a:t>49.7</a:t>
                      </a:r>
                      <a:r>
                        <a:rPr lang="zh-CN" altLang="en-US" sz="1200" kern="1200" baseline="0" dirty="0">
                          <a:solidFill>
                            <a:srgbClr val="FF0000"/>
                          </a:solidFill>
                          <a:latin typeface="+mn-ea"/>
                          <a:ea typeface="+mn-ea"/>
                          <a:cs typeface="+mn-cs"/>
                        </a:rPr>
                        <a:t>米。</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p&lt;0.0001</a:t>
                      </a:r>
                      <a:r>
                        <a:rPr lang="zh-CN" altLang="en-US" sz="1200" kern="1200" baseline="0" dirty="0">
                          <a:solidFill>
                            <a:schemeClr val="dk1"/>
                          </a:solidFill>
                          <a:latin typeface="+mn-ea"/>
                          <a:ea typeface="+mn-ea"/>
                          <a:cs typeface="+mn-cs"/>
                        </a:rPr>
                        <a:t>）</a:t>
                      </a:r>
                    </a:p>
                    <a:p>
                      <a:pPr marL="0" indent="0" algn="just" defTabSz="914400" rtl="0" eaLnBrk="1" latinLnBrk="0" hangingPunct="1">
                        <a:lnSpc>
                          <a:spcPts val="1600"/>
                        </a:lnSpc>
                        <a:buFont typeface="Wingdings" panose="05000000000000000000" pitchFamily="2" charset="2"/>
                        <a:buNone/>
                      </a:pPr>
                      <a:r>
                        <a:rPr lang="zh-CN" altLang="en-US" sz="1200" b="1" kern="1200" baseline="0" dirty="0">
                          <a:solidFill>
                            <a:schemeClr val="dk1"/>
                          </a:solidFill>
                          <a:latin typeface="+mn-ea"/>
                          <a:ea typeface="+mn-ea"/>
                          <a:cs typeface="+mn-cs"/>
                        </a:rPr>
                        <a:t>血流动力学</a:t>
                      </a:r>
                      <a:r>
                        <a:rPr lang="zh-CN" altLang="en-US" sz="1200" b="0" kern="1200" baseline="0" dirty="0">
                          <a:solidFill>
                            <a:schemeClr val="dk1"/>
                          </a:solidFill>
                          <a:latin typeface="+mn-ea"/>
                          <a:ea typeface="+mn-ea"/>
                          <a:cs typeface="+mn-cs"/>
                        </a:rPr>
                        <a:t>（肺动脉平均压）</a:t>
                      </a:r>
                      <a:r>
                        <a:rPr lang="zh-CN" altLang="en-US" sz="1200" b="1" kern="1200" baseline="0" dirty="0">
                          <a:solidFill>
                            <a:schemeClr val="dk1"/>
                          </a:solidFill>
                          <a:latin typeface="+mn-ea"/>
                          <a:ea typeface="+mn-ea"/>
                          <a:cs typeface="+mn-cs"/>
                        </a:rPr>
                        <a:t>：</a:t>
                      </a:r>
                      <a:r>
                        <a:rPr lang="zh-CN" altLang="en-US" sz="1200" dirty="0"/>
                        <a:t>西地那非</a:t>
                      </a:r>
                      <a:r>
                        <a:rPr lang="en-US" altLang="zh-CN" sz="1200" dirty="0"/>
                        <a:t>20 mg</a:t>
                      </a:r>
                      <a:r>
                        <a:rPr lang="zh-CN" altLang="en-US" sz="1200" dirty="0"/>
                        <a:t>、 </a:t>
                      </a:r>
                      <a:r>
                        <a:rPr lang="en-US" altLang="zh-CN" sz="1200" dirty="0"/>
                        <a:t>40 mg</a:t>
                      </a:r>
                      <a:r>
                        <a:rPr lang="zh-CN" altLang="en-US" sz="1200" dirty="0"/>
                        <a:t>和 </a:t>
                      </a:r>
                      <a:r>
                        <a:rPr lang="en-US" altLang="zh-CN" sz="1200" dirty="0"/>
                        <a:t>80 mg</a:t>
                      </a:r>
                      <a:r>
                        <a:rPr lang="zh-CN" altLang="en-US" sz="1200" dirty="0"/>
                        <a:t>组与安慰剂组之间差异分别为</a:t>
                      </a:r>
                      <a:r>
                        <a:rPr lang="en-US" altLang="zh-CN" sz="1200" dirty="0">
                          <a:solidFill>
                            <a:srgbClr val="FF0000"/>
                          </a:solidFill>
                        </a:rPr>
                        <a:t>-2.7</a:t>
                      </a:r>
                      <a:r>
                        <a:rPr lang="zh-CN" altLang="en-US" sz="1200" dirty="0">
                          <a:solidFill>
                            <a:srgbClr val="FF0000"/>
                          </a:solidFill>
                        </a:rPr>
                        <a:t>、</a:t>
                      </a:r>
                      <a:r>
                        <a:rPr lang="en-US" altLang="zh-CN" sz="1200" dirty="0">
                          <a:solidFill>
                            <a:srgbClr val="FF0000"/>
                          </a:solidFill>
                        </a:rPr>
                        <a:t>-3.0</a:t>
                      </a:r>
                      <a:r>
                        <a:rPr lang="zh-CN" altLang="en-US" sz="1200" dirty="0">
                          <a:solidFill>
                            <a:srgbClr val="FF0000"/>
                          </a:solidFill>
                        </a:rPr>
                        <a:t>和</a:t>
                      </a:r>
                      <a:r>
                        <a:rPr lang="en-US" altLang="zh-CN" sz="1200" dirty="0">
                          <a:solidFill>
                            <a:srgbClr val="FF0000"/>
                          </a:solidFill>
                        </a:rPr>
                        <a:t>-5.1 mmHg</a:t>
                      </a:r>
                      <a:r>
                        <a:rPr lang="zh-CN" altLang="en-US" sz="1200" dirty="0">
                          <a:solidFill>
                            <a:srgbClr val="FF0000"/>
                          </a:solidFill>
                        </a:rPr>
                        <a:t>。</a:t>
                      </a:r>
                      <a:endParaRPr lang="en-US" altLang="zh-CN" sz="1200" dirty="0">
                        <a:solidFill>
                          <a:srgbClr val="FF0000"/>
                        </a:solidFill>
                      </a:endParaRPr>
                    </a:p>
                    <a:p>
                      <a:pPr marL="0" indent="0" algn="just" defTabSz="914400" rtl="0" eaLnBrk="1" latinLnBrk="0" hangingPunct="1">
                        <a:lnSpc>
                          <a:spcPts val="1600"/>
                        </a:lnSpc>
                        <a:buFont typeface="Wingdings" panose="05000000000000000000" pitchFamily="2" charset="2"/>
                        <a:buNone/>
                      </a:pPr>
                      <a:r>
                        <a:rPr lang="zh-CN" altLang="en-US" sz="1200" b="1" kern="1200" baseline="0" dirty="0">
                          <a:solidFill>
                            <a:schemeClr val="dk1"/>
                          </a:solidFill>
                          <a:latin typeface="+mn-ea"/>
                          <a:ea typeface="+mn-ea"/>
                          <a:cs typeface="+mn-cs"/>
                        </a:rPr>
                        <a:t>功能分级：</a:t>
                      </a:r>
                      <a:r>
                        <a:rPr lang="zh-CN" altLang="en-US" sz="1200" dirty="0"/>
                        <a:t>在所有西地那非剂量组中观察到的 </a:t>
                      </a:r>
                      <a:r>
                        <a:rPr lang="en-US" altLang="zh-CN" sz="1200" dirty="0"/>
                        <a:t>WHO</a:t>
                      </a:r>
                      <a:r>
                        <a:rPr lang="zh-CN" altLang="en-US" sz="1200" dirty="0"/>
                        <a:t>心功能分级改善发生率高于安慰剂组。</a:t>
                      </a:r>
                      <a:endParaRPr lang="zh-CN" altLang="en-US" sz="1200" kern="1200" baseline="0" dirty="0">
                        <a:solidFill>
                          <a:schemeClr val="dk1"/>
                        </a:solidFill>
                        <a:latin typeface="+mn-ea"/>
                        <a:ea typeface="+mn-ea"/>
                        <a:cs typeface="+mn-cs"/>
                      </a:endParaRPr>
                    </a:p>
                  </a:txBody>
                  <a:tcPr anchor="ctr"/>
                </a:tc>
                <a:extLst>
                  <a:ext uri="{0D108BD9-81ED-4DB2-BD59-A6C34878D82A}">
                    <a16:rowId xmlns:a16="http://schemas.microsoft.com/office/drawing/2014/main" val="10001"/>
                  </a:ext>
                </a:extLst>
              </a:tr>
              <a:tr h="925772">
                <a:tc>
                  <a:txBody>
                    <a:bodyPr/>
                    <a:lstStyle/>
                    <a:p>
                      <a:pPr marL="0" algn="l" defTabSz="914400" rtl="0" eaLnBrk="1" latinLnBrk="0" hangingPunct="1">
                        <a:lnSpc>
                          <a:spcPts val="1600"/>
                        </a:lnSpc>
                      </a:pPr>
                      <a:r>
                        <a:rPr lang="en-US" altLang="zh-CN" sz="1200" kern="1200" dirty="0">
                          <a:solidFill>
                            <a:schemeClr val="dk1"/>
                          </a:solidFill>
                          <a:latin typeface="+mn-lt"/>
                          <a:ea typeface="+mn-ea"/>
                          <a:cs typeface="+mn-cs"/>
                        </a:rPr>
                        <a:t>A1481141</a:t>
                      </a:r>
                      <a:r>
                        <a:rPr lang="en-US" altLang="zh-CN" sz="1200" kern="1200" baseline="30000" dirty="0">
                          <a:solidFill>
                            <a:schemeClr val="dk1"/>
                          </a:solidFill>
                          <a:latin typeface="+mn-lt"/>
                          <a:ea typeface="+mn-ea"/>
                          <a:cs typeface="+mn-cs"/>
                        </a:rPr>
                        <a:t>1</a:t>
                      </a:r>
                    </a:p>
                  </a:txBody>
                  <a:tcPr anchor="ctr"/>
                </a:tc>
                <a:tc>
                  <a:txBody>
                    <a:bodyPr/>
                    <a:lstStyle/>
                    <a:p>
                      <a:pPr algn="l">
                        <a:lnSpc>
                          <a:spcPts val="1600"/>
                        </a:lnSpc>
                      </a:pPr>
                      <a:r>
                        <a:rPr lang="zh-CN" altLang="en-US" sz="1200" kern="1200" baseline="0" dirty="0">
                          <a:solidFill>
                            <a:schemeClr val="dk1"/>
                          </a:solidFill>
                          <a:latin typeface="+mn-ea"/>
                          <a:ea typeface="+mn-ea"/>
                          <a:cs typeface="+mn-cs"/>
                        </a:rPr>
                        <a:t>一项评估采用受试者优化剂量的西地那非与</a:t>
                      </a:r>
                      <a:r>
                        <a:rPr lang="en-US" altLang="zh-CN" sz="1200" kern="1200" baseline="0" dirty="0">
                          <a:solidFill>
                            <a:schemeClr val="dk1"/>
                          </a:solidFill>
                          <a:latin typeface="+mn-ea"/>
                          <a:ea typeface="+mn-ea"/>
                          <a:cs typeface="+mn-cs"/>
                        </a:rPr>
                        <a:t>IV</a:t>
                      </a:r>
                      <a:r>
                        <a:rPr lang="zh-CN" altLang="en-US" sz="1200" kern="1200" baseline="0" dirty="0">
                          <a:solidFill>
                            <a:schemeClr val="dk1"/>
                          </a:solidFill>
                          <a:latin typeface="+mn-ea"/>
                          <a:ea typeface="+mn-ea"/>
                          <a:cs typeface="+mn-cs"/>
                        </a:rPr>
                        <a:t>前列环素（依前列醇）联合治疗</a:t>
                      </a:r>
                      <a:r>
                        <a:rPr lang="en-US" altLang="zh-CN" sz="1200" kern="1200" baseline="0" dirty="0">
                          <a:solidFill>
                            <a:schemeClr val="dk1"/>
                          </a:solidFill>
                          <a:latin typeface="+mn-ea"/>
                          <a:ea typeface="+mn-ea"/>
                          <a:cs typeface="+mn-cs"/>
                        </a:rPr>
                        <a:t>PAH</a:t>
                      </a:r>
                      <a:r>
                        <a:rPr lang="zh-CN" altLang="en-US" sz="1200" kern="1200" baseline="0" dirty="0">
                          <a:solidFill>
                            <a:schemeClr val="dk1"/>
                          </a:solidFill>
                          <a:latin typeface="+mn-ea"/>
                          <a:ea typeface="+mn-ea"/>
                          <a:cs typeface="+mn-cs"/>
                        </a:rPr>
                        <a:t>的安全性和疗效的多国家、多中心、随机、双盲、安慰剂对照、平行组</a:t>
                      </a:r>
                      <a:r>
                        <a:rPr lang="en-US" altLang="zh-CN" sz="1200" kern="1200" baseline="0" dirty="0">
                          <a:solidFill>
                            <a:schemeClr val="dk1"/>
                          </a:solidFill>
                          <a:latin typeface="+mn-ea"/>
                          <a:ea typeface="+mn-ea"/>
                          <a:cs typeface="+mn-cs"/>
                        </a:rPr>
                        <a:t>III</a:t>
                      </a:r>
                      <a:r>
                        <a:rPr lang="zh-CN" altLang="en-US" sz="1200" kern="1200" baseline="0" dirty="0">
                          <a:solidFill>
                            <a:schemeClr val="dk1"/>
                          </a:solidFill>
                          <a:latin typeface="+mn-ea"/>
                          <a:ea typeface="+mn-ea"/>
                          <a:cs typeface="+mn-cs"/>
                        </a:rPr>
                        <a:t>期临床研究。 纳入</a:t>
                      </a:r>
                      <a:r>
                        <a:rPr lang="en-US" altLang="zh-CN" sz="1200" kern="1200" baseline="0" dirty="0">
                          <a:solidFill>
                            <a:schemeClr val="dk1"/>
                          </a:solidFill>
                          <a:latin typeface="+mn-ea"/>
                          <a:ea typeface="+mn-ea"/>
                          <a:cs typeface="+mn-cs"/>
                        </a:rPr>
                        <a:t>230 </a:t>
                      </a:r>
                      <a:r>
                        <a:rPr lang="zh-CN" altLang="en-US" sz="1200" kern="1200" baseline="0" dirty="0">
                          <a:solidFill>
                            <a:schemeClr val="dk1"/>
                          </a:solidFill>
                          <a:latin typeface="+mn-ea"/>
                          <a:ea typeface="+mn-ea"/>
                          <a:cs typeface="+mn-cs"/>
                        </a:rPr>
                        <a:t>例受试者完，治疗周期为</a:t>
                      </a:r>
                      <a:r>
                        <a:rPr lang="en-US" altLang="zh-CN" sz="1200" kern="1200" baseline="0" dirty="0">
                          <a:solidFill>
                            <a:schemeClr val="dk1"/>
                          </a:solidFill>
                          <a:latin typeface="+mn-ea"/>
                          <a:ea typeface="+mn-ea"/>
                          <a:cs typeface="+mn-cs"/>
                        </a:rPr>
                        <a:t>16 </a:t>
                      </a:r>
                      <a:r>
                        <a:rPr lang="zh-CN" altLang="en-US" sz="1200" kern="1200" baseline="0" dirty="0">
                          <a:solidFill>
                            <a:schemeClr val="dk1"/>
                          </a:solidFill>
                          <a:latin typeface="+mn-ea"/>
                          <a:ea typeface="+mn-ea"/>
                          <a:cs typeface="+mn-cs"/>
                        </a:rPr>
                        <a:t>周。</a:t>
                      </a:r>
                    </a:p>
                  </a:txBody>
                  <a:tcPr anchor="ctr"/>
                </a:tc>
                <a:tc>
                  <a:txBody>
                    <a:bodyPr/>
                    <a:lstStyle/>
                    <a:p>
                      <a:pPr marL="0" indent="0" algn="just">
                        <a:lnSpc>
                          <a:spcPts val="1600"/>
                        </a:lnSpc>
                        <a:buFont typeface="Wingdings" panose="05000000000000000000" pitchFamily="2" charset="2"/>
                        <a:buNone/>
                      </a:pPr>
                      <a:r>
                        <a:rPr lang="zh-CN" altLang="en-US" sz="1200" b="1" kern="1200" baseline="0" dirty="0">
                          <a:solidFill>
                            <a:schemeClr val="dk1"/>
                          </a:solidFill>
                          <a:latin typeface="+mn-ea"/>
                          <a:ea typeface="+mn-ea"/>
                          <a:cs typeface="+mn-cs"/>
                        </a:rPr>
                        <a:t>运动能力：</a:t>
                      </a:r>
                      <a:r>
                        <a:rPr lang="zh-CN" altLang="en-US" sz="1200" kern="1200" baseline="0" dirty="0">
                          <a:solidFill>
                            <a:schemeClr val="dk1"/>
                          </a:solidFill>
                          <a:latin typeface="+mn-ea"/>
                          <a:ea typeface="+mn-ea"/>
                          <a:cs typeface="+mn-cs"/>
                        </a:rPr>
                        <a:t>第</a:t>
                      </a:r>
                      <a:r>
                        <a:rPr lang="en-US" altLang="zh-CN" sz="1200" kern="1200" baseline="0" dirty="0">
                          <a:solidFill>
                            <a:schemeClr val="dk1"/>
                          </a:solidFill>
                          <a:latin typeface="+mn-ea"/>
                          <a:ea typeface="+mn-ea"/>
                          <a:cs typeface="+mn-cs"/>
                        </a:rPr>
                        <a:t>4</a:t>
                      </a:r>
                      <a:r>
                        <a:rPr lang="zh-CN" altLang="en-US" sz="1200" kern="1200" baseline="0" dirty="0">
                          <a:solidFill>
                            <a:schemeClr val="dk1"/>
                          </a:solidFill>
                          <a:latin typeface="+mn-ea"/>
                          <a:ea typeface="+mn-ea"/>
                          <a:cs typeface="+mn-cs"/>
                        </a:rPr>
                        <a:t>周时，西地那非组</a:t>
                      </a:r>
                      <a:r>
                        <a:rPr lang="en-US" altLang="zh-CN" sz="1200" kern="1200" baseline="0" dirty="0">
                          <a:solidFill>
                            <a:schemeClr val="dk1"/>
                          </a:solidFill>
                          <a:latin typeface="+mn-ea"/>
                          <a:ea typeface="+mn-ea"/>
                          <a:cs typeface="+mn-cs"/>
                        </a:rPr>
                        <a:t>6-MWD</a:t>
                      </a:r>
                      <a:r>
                        <a:rPr lang="zh-CN" altLang="en-US" sz="1200" kern="1200" baseline="0" dirty="0">
                          <a:solidFill>
                            <a:schemeClr val="dk1"/>
                          </a:solidFill>
                          <a:latin typeface="+mn-ea"/>
                          <a:ea typeface="+mn-ea"/>
                          <a:cs typeface="+mn-cs"/>
                        </a:rPr>
                        <a:t>增幅大于安慰剂组，且该效应在第</a:t>
                      </a:r>
                      <a:r>
                        <a:rPr lang="en-US" altLang="zh-CN" sz="1200" kern="1200" baseline="0" dirty="0">
                          <a:solidFill>
                            <a:schemeClr val="dk1"/>
                          </a:solidFill>
                          <a:latin typeface="+mn-ea"/>
                          <a:ea typeface="+mn-ea"/>
                          <a:cs typeface="+mn-cs"/>
                        </a:rPr>
                        <a:t>8</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12</a:t>
                      </a:r>
                      <a:r>
                        <a:rPr lang="zh-CN" altLang="en-US" sz="1200" kern="1200" baseline="0" dirty="0">
                          <a:solidFill>
                            <a:schemeClr val="dk1"/>
                          </a:solidFill>
                          <a:latin typeface="+mn-ea"/>
                          <a:ea typeface="+mn-ea"/>
                          <a:cs typeface="+mn-cs"/>
                        </a:rPr>
                        <a:t>和</a:t>
                      </a:r>
                      <a:r>
                        <a:rPr lang="en-US" altLang="zh-CN" sz="1200" kern="1200" baseline="0" dirty="0">
                          <a:solidFill>
                            <a:schemeClr val="dk1"/>
                          </a:solidFill>
                          <a:latin typeface="+mn-ea"/>
                          <a:ea typeface="+mn-ea"/>
                          <a:cs typeface="+mn-cs"/>
                        </a:rPr>
                        <a:t>16</a:t>
                      </a:r>
                      <a:r>
                        <a:rPr lang="zh-CN" altLang="en-US" sz="1200" kern="1200" baseline="0" dirty="0">
                          <a:solidFill>
                            <a:schemeClr val="dk1"/>
                          </a:solidFill>
                          <a:latin typeface="+mn-ea"/>
                          <a:ea typeface="+mn-ea"/>
                          <a:cs typeface="+mn-cs"/>
                        </a:rPr>
                        <a:t>周时进一步增加。</a:t>
                      </a:r>
                      <a:endParaRPr lang="en-US" altLang="zh-CN" sz="1200" kern="1200" baseline="0" dirty="0">
                        <a:solidFill>
                          <a:schemeClr val="dk1"/>
                        </a:solidFill>
                        <a:latin typeface="+mn-ea"/>
                        <a:ea typeface="+mn-ea"/>
                        <a:cs typeface="+mn-cs"/>
                      </a:endParaRPr>
                    </a:p>
                    <a:p>
                      <a:pPr marL="0" indent="0" algn="just">
                        <a:lnSpc>
                          <a:spcPts val="1600"/>
                        </a:lnSpc>
                        <a:buFont typeface="Wingdings" panose="05000000000000000000" pitchFamily="2" charset="2"/>
                        <a:buNone/>
                      </a:pPr>
                      <a:r>
                        <a:rPr lang="zh-CN" altLang="en-US" sz="1200" b="1" kern="1200" baseline="0" dirty="0">
                          <a:solidFill>
                            <a:schemeClr val="dk1"/>
                          </a:solidFill>
                          <a:latin typeface="+mn-ea"/>
                          <a:ea typeface="+mn-ea"/>
                          <a:cs typeface="+mn-cs"/>
                        </a:rPr>
                        <a:t>血流动力学</a:t>
                      </a:r>
                      <a:r>
                        <a:rPr lang="zh-CN" altLang="en-US" sz="1200" b="0" kern="1200" baseline="0" dirty="0">
                          <a:solidFill>
                            <a:schemeClr val="dk1"/>
                          </a:solidFill>
                          <a:latin typeface="+mn-ea"/>
                          <a:ea typeface="+mn-ea"/>
                          <a:cs typeface="+mn-cs"/>
                        </a:rPr>
                        <a:t>（肺动脉平均压）</a:t>
                      </a:r>
                      <a:r>
                        <a:rPr lang="zh-CN" altLang="en-US" sz="1200" b="1" kern="1200" baseline="0" dirty="0">
                          <a:solidFill>
                            <a:schemeClr val="dk1"/>
                          </a:solidFill>
                          <a:latin typeface="+mn-ea"/>
                          <a:ea typeface="+mn-ea"/>
                          <a:cs typeface="+mn-cs"/>
                        </a:rPr>
                        <a:t>：</a:t>
                      </a:r>
                      <a:r>
                        <a:rPr lang="zh-CN" altLang="en-US" sz="1200" kern="1200" baseline="0" dirty="0">
                          <a:solidFill>
                            <a:schemeClr val="dk1"/>
                          </a:solidFill>
                          <a:latin typeface="+mn-ea"/>
                          <a:ea typeface="+mn-ea"/>
                          <a:cs typeface="+mn-cs"/>
                        </a:rPr>
                        <a:t>西地那非组平均</a:t>
                      </a:r>
                      <a:r>
                        <a:rPr lang="en-US" altLang="zh-CN" sz="1200" kern="1200" baseline="0" dirty="0" err="1">
                          <a:solidFill>
                            <a:schemeClr val="dk1"/>
                          </a:solidFill>
                          <a:latin typeface="+mn-ea"/>
                          <a:ea typeface="+mn-ea"/>
                          <a:cs typeface="+mn-cs"/>
                        </a:rPr>
                        <a:t>mPAP</a:t>
                      </a:r>
                      <a:r>
                        <a:rPr lang="en-US" altLang="zh-CN" sz="1200" kern="1200" baseline="0" dirty="0">
                          <a:solidFill>
                            <a:schemeClr val="dk1"/>
                          </a:solidFill>
                          <a:latin typeface="+mn-ea"/>
                          <a:ea typeface="+mn-ea"/>
                          <a:cs typeface="+mn-cs"/>
                        </a:rPr>
                        <a:t> CFB</a:t>
                      </a:r>
                      <a:r>
                        <a:rPr lang="zh-CN" altLang="en-US" sz="1200" kern="1200" baseline="0" dirty="0">
                          <a:solidFill>
                            <a:schemeClr val="dk1"/>
                          </a:solidFill>
                          <a:latin typeface="+mn-ea"/>
                          <a:ea typeface="+mn-ea"/>
                          <a:cs typeface="+mn-cs"/>
                        </a:rPr>
                        <a:t>为</a:t>
                      </a:r>
                      <a:r>
                        <a:rPr lang="en-US" altLang="zh-CN" sz="1200" kern="1200" baseline="0" dirty="0">
                          <a:solidFill>
                            <a:schemeClr val="dk1"/>
                          </a:solidFill>
                          <a:latin typeface="+mn-ea"/>
                          <a:ea typeface="+mn-ea"/>
                          <a:cs typeface="+mn-cs"/>
                        </a:rPr>
                        <a:t>-3.6 mmHg</a:t>
                      </a:r>
                      <a:r>
                        <a:rPr lang="zh-CN" altLang="en-US" sz="1200" kern="1200" baseline="0" dirty="0">
                          <a:solidFill>
                            <a:schemeClr val="dk1"/>
                          </a:solidFill>
                          <a:latin typeface="+mn-ea"/>
                          <a:ea typeface="+mn-ea"/>
                          <a:cs typeface="+mn-cs"/>
                        </a:rPr>
                        <a:t>，安慰剂组为 </a:t>
                      </a:r>
                      <a:r>
                        <a:rPr lang="en-US" altLang="zh-CN" sz="1200" kern="1200" baseline="0" dirty="0">
                          <a:solidFill>
                            <a:schemeClr val="dk1"/>
                          </a:solidFill>
                          <a:latin typeface="+mn-ea"/>
                          <a:ea typeface="+mn-ea"/>
                          <a:cs typeface="+mn-cs"/>
                        </a:rPr>
                        <a:t>0.2 mmHg</a:t>
                      </a:r>
                      <a:r>
                        <a:rPr lang="zh-CN" altLang="en-US" sz="1200" kern="1200" baseline="0" dirty="0">
                          <a:solidFill>
                            <a:schemeClr val="dk1"/>
                          </a:solidFill>
                          <a:latin typeface="+mn-ea"/>
                          <a:ea typeface="+mn-ea"/>
                          <a:cs typeface="+mn-cs"/>
                        </a:rPr>
                        <a:t>，校正治疗差异为</a:t>
                      </a:r>
                      <a:r>
                        <a:rPr lang="en-US" altLang="zh-CN" sz="1200" kern="1200" baseline="0" dirty="0">
                          <a:solidFill>
                            <a:srgbClr val="FF0000"/>
                          </a:solidFill>
                          <a:latin typeface="+mn-ea"/>
                          <a:ea typeface="+mn-ea"/>
                          <a:cs typeface="+mn-cs"/>
                        </a:rPr>
                        <a:t>-3.9 mmHg</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95% CI</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-5.7 </a:t>
                      </a:r>
                      <a:r>
                        <a:rPr lang="zh-CN" altLang="en-US" sz="1200" kern="1200" baseline="0" dirty="0">
                          <a:solidFill>
                            <a:schemeClr val="dk1"/>
                          </a:solidFill>
                          <a:latin typeface="+mn-ea"/>
                          <a:ea typeface="+mn-ea"/>
                          <a:cs typeface="+mn-cs"/>
                        </a:rPr>
                        <a:t>至</a:t>
                      </a:r>
                      <a:r>
                        <a:rPr lang="en-US" altLang="zh-CN" sz="1200" kern="1200" baseline="0" dirty="0">
                          <a:solidFill>
                            <a:schemeClr val="dk1"/>
                          </a:solidFill>
                          <a:latin typeface="+mn-ea"/>
                          <a:ea typeface="+mn-ea"/>
                          <a:cs typeface="+mn-cs"/>
                        </a:rPr>
                        <a:t>-2.1</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p=0.00003</a:t>
                      </a:r>
                      <a:r>
                        <a:rPr lang="zh-CN" altLang="en-US" sz="1200" kern="1200" baseline="0" dirty="0">
                          <a:solidFill>
                            <a:schemeClr val="dk1"/>
                          </a:solidFill>
                          <a:latin typeface="+mn-ea"/>
                          <a:ea typeface="+mn-ea"/>
                          <a:cs typeface="+mn-cs"/>
                        </a:rPr>
                        <a:t>）。 </a:t>
                      </a:r>
                    </a:p>
                  </a:txBody>
                  <a:tcPr anchor="ctr"/>
                </a:tc>
                <a:extLst>
                  <a:ext uri="{0D108BD9-81ED-4DB2-BD59-A6C34878D82A}">
                    <a16:rowId xmlns:a16="http://schemas.microsoft.com/office/drawing/2014/main" val="2879538018"/>
                  </a:ext>
                </a:extLst>
              </a:tr>
              <a:tr h="1243260">
                <a:tc>
                  <a:txBody>
                    <a:bodyPr/>
                    <a:lstStyle/>
                    <a:p>
                      <a:pPr>
                        <a:lnSpc>
                          <a:spcPts val="1600"/>
                        </a:lnSpc>
                      </a:pPr>
                      <a:r>
                        <a:rPr lang="en-US" altLang="zh-CN" sz="1200" kern="1200" dirty="0">
                          <a:solidFill>
                            <a:schemeClr val="dk1"/>
                          </a:solidFill>
                          <a:latin typeface="+mn-lt"/>
                          <a:ea typeface="+mn-ea"/>
                          <a:cs typeface="+mn-cs"/>
                        </a:rPr>
                        <a:t>NCT02060487</a:t>
                      </a:r>
                      <a:r>
                        <a:rPr lang="en-US" altLang="zh-CN" sz="1200" kern="1200" baseline="30000" dirty="0">
                          <a:solidFill>
                            <a:schemeClr val="dk1"/>
                          </a:solidFill>
                          <a:latin typeface="+mn-lt"/>
                          <a:ea typeface="+mn-ea"/>
                          <a:cs typeface="+mn-cs"/>
                        </a:rPr>
                        <a:t>2</a:t>
                      </a:r>
                    </a:p>
                  </a:txBody>
                  <a:tcPr anchor="ctr"/>
                </a:tc>
                <a:tc>
                  <a:txBody>
                    <a:bodyPr/>
                    <a:lstStyle/>
                    <a:p>
                      <a:pPr algn="l">
                        <a:lnSpc>
                          <a:spcPts val="1600"/>
                        </a:lnSpc>
                      </a:pPr>
                      <a:r>
                        <a:rPr lang="zh-CN" altLang="en-US" sz="1200" kern="1200" baseline="0" dirty="0">
                          <a:solidFill>
                            <a:schemeClr val="dk1"/>
                          </a:solidFill>
                          <a:latin typeface="+mn-ea"/>
                          <a:ea typeface="+mn-ea"/>
                          <a:cs typeface="+mn-cs"/>
                        </a:rPr>
                        <a:t>国际多中心、随机、开放标签 </a:t>
                      </a:r>
                      <a:r>
                        <a:rPr lang="en-US" altLang="zh-CN" sz="1200" kern="1200" baseline="0" dirty="0">
                          <a:solidFill>
                            <a:schemeClr val="dk1"/>
                          </a:solidFill>
                          <a:latin typeface="+mn-ea"/>
                          <a:ea typeface="+mn-ea"/>
                          <a:cs typeface="+mn-cs"/>
                        </a:rPr>
                        <a:t>III </a:t>
                      </a:r>
                      <a:r>
                        <a:rPr lang="zh-CN" altLang="en-US" sz="1200" kern="1200" baseline="0" dirty="0">
                          <a:solidFill>
                            <a:schemeClr val="dk1"/>
                          </a:solidFill>
                          <a:latin typeface="+mn-ea"/>
                          <a:ea typeface="+mn-ea"/>
                          <a:cs typeface="+mn-cs"/>
                        </a:rPr>
                        <a:t>期 </a:t>
                      </a:r>
                      <a:r>
                        <a:rPr lang="en-US" altLang="zh-CN" sz="1200" kern="1200" baseline="0" dirty="0">
                          <a:solidFill>
                            <a:schemeClr val="dk1"/>
                          </a:solidFill>
                          <a:latin typeface="+mn-ea"/>
                          <a:ea typeface="+mn-ea"/>
                          <a:cs typeface="+mn-cs"/>
                        </a:rPr>
                        <a:t>B/4 </a:t>
                      </a:r>
                      <a:r>
                        <a:rPr lang="zh-CN" altLang="en-US" sz="1200" kern="1200" baseline="0" dirty="0">
                          <a:solidFill>
                            <a:schemeClr val="dk1"/>
                          </a:solidFill>
                          <a:latin typeface="+mn-ea"/>
                          <a:ea typeface="+mn-ea"/>
                          <a:cs typeface="+mn-cs"/>
                        </a:rPr>
                        <a:t>试验，纳入 </a:t>
                      </a:r>
                      <a:r>
                        <a:rPr lang="en-US" altLang="zh-CN" sz="1200" kern="1200" baseline="0" dirty="0">
                          <a:solidFill>
                            <a:schemeClr val="dk1"/>
                          </a:solidFill>
                          <a:latin typeface="+mn-ea"/>
                          <a:ea typeface="+mn-ea"/>
                          <a:cs typeface="+mn-cs"/>
                        </a:rPr>
                        <a:t>385 </a:t>
                      </a:r>
                      <a:r>
                        <a:rPr lang="zh-CN" altLang="en-US" sz="1200" kern="1200" baseline="0" dirty="0">
                          <a:solidFill>
                            <a:schemeClr val="dk1"/>
                          </a:solidFill>
                          <a:latin typeface="+mn-ea"/>
                          <a:ea typeface="+mn-ea"/>
                          <a:cs typeface="+mn-cs"/>
                        </a:rPr>
                        <a:t>例成人 </a:t>
                      </a:r>
                      <a:r>
                        <a:rPr lang="en-US" altLang="zh-CN" sz="1200" kern="1200" baseline="0" dirty="0">
                          <a:solidFill>
                            <a:schemeClr val="dk1"/>
                          </a:solidFill>
                          <a:latin typeface="+mn-ea"/>
                          <a:ea typeface="+mn-ea"/>
                          <a:cs typeface="+mn-cs"/>
                        </a:rPr>
                        <a:t>PAH </a:t>
                      </a:r>
                      <a:r>
                        <a:rPr lang="zh-CN" altLang="en-US" sz="1200" kern="1200" baseline="0" dirty="0">
                          <a:solidFill>
                            <a:schemeClr val="dk1"/>
                          </a:solidFill>
                          <a:latin typeface="+mn-ea"/>
                          <a:ea typeface="+mn-ea"/>
                          <a:cs typeface="+mn-cs"/>
                        </a:rPr>
                        <a:t>患者，比较西地那非 </a:t>
                      </a:r>
                      <a:r>
                        <a:rPr lang="en-US" altLang="zh-CN" sz="1200" kern="1200" baseline="0" dirty="0">
                          <a:solidFill>
                            <a:schemeClr val="dk1"/>
                          </a:solidFill>
                          <a:latin typeface="+mn-ea"/>
                          <a:ea typeface="+mn-ea"/>
                          <a:cs typeface="+mn-cs"/>
                        </a:rPr>
                        <a:t>5mg</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20mg</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80mg </a:t>
                      </a:r>
                      <a:r>
                        <a:rPr lang="zh-CN" altLang="en-US" sz="1200" kern="1200" baseline="0" dirty="0">
                          <a:solidFill>
                            <a:schemeClr val="dk1"/>
                          </a:solidFill>
                          <a:latin typeface="+mn-ea"/>
                          <a:ea typeface="+mn-ea"/>
                          <a:cs typeface="+mn-cs"/>
                        </a:rPr>
                        <a:t>每日 </a:t>
                      </a:r>
                      <a:r>
                        <a:rPr lang="en-US" altLang="zh-CN" sz="1200" kern="1200" baseline="0" dirty="0">
                          <a:solidFill>
                            <a:schemeClr val="dk1"/>
                          </a:solidFill>
                          <a:latin typeface="+mn-ea"/>
                          <a:ea typeface="+mn-ea"/>
                          <a:cs typeface="+mn-cs"/>
                        </a:rPr>
                        <a:t>3 </a:t>
                      </a:r>
                      <a:r>
                        <a:rPr lang="zh-CN" altLang="en-US" sz="1200" kern="1200" baseline="0" dirty="0">
                          <a:solidFill>
                            <a:schemeClr val="dk1"/>
                          </a:solidFill>
                          <a:latin typeface="+mn-ea"/>
                          <a:ea typeface="+mn-ea"/>
                          <a:cs typeface="+mn-cs"/>
                        </a:rPr>
                        <a:t>次的长期疗效（中位随访 </a:t>
                      </a:r>
                      <a:r>
                        <a:rPr lang="en-US" altLang="zh-CN" sz="1200" kern="1200" baseline="0" dirty="0">
                          <a:solidFill>
                            <a:schemeClr val="dk1"/>
                          </a:solidFill>
                          <a:latin typeface="+mn-ea"/>
                          <a:ea typeface="+mn-ea"/>
                          <a:cs typeface="+mn-cs"/>
                        </a:rPr>
                        <a:t>32 </a:t>
                      </a:r>
                      <a:r>
                        <a:rPr lang="zh-CN" altLang="en-US" sz="1200" kern="1200" baseline="0" dirty="0">
                          <a:solidFill>
                            <a:schemeClr val="dk1"/>
                          </a:solidFill>
                          <a:latin typeface="+mn-ea"/>
                          <a:ea typeface="+mn-ea"/>
                          <a:cs typeface="+mn-cs"/>
                        </a:rPr>
                        <a:t>个月）</a:t>
                      </a:r>
                    </a:p>
                  </a:txBody>
                  <a:tcPr anchor="ctr"/>
                </a:tc>
                <a:tc>
                  <a:txBody>
                    <a:bodyPr/>
                    <a:lstStyle/>
                    <a:p>
                      <a:pPr marL="0" indent="0" algn="just">
                        <a:lnSpc>
                          <a:spcPts val="1600"/>
                        </a:lnSpc>
                        <a:buFont typeface="Wingdings" panose="05000000000000000000" pitchFamily="2" charset="2"/>
                        <a:buNone/>
                      </a:pPr>
                      <a:r>
                        <a:rPr lang="zh-CN" altLang="en-US" sz="1200" b="1" kern="1200" baseline="0" dirty="0">
                          <a:solidFill>
                            <a:schemeClr val="dk1"/>
                          </a:solidFill>
                          <a:latin typeface="+mn-ea"/>
                          <a:ea typeface="+mn-ea"/>
                          <a:cs typeface="+mn-cs"/>
                        </a:rPr>
                        <a:t>生存率：</a:t>
                      </a:r>
                      <a:r>
                        <a:rPr lang="en-US" altLang="zh-CN" sz="1200" kern="1200" baseline="0" dirty="0">
                          <a:solidFill>
                            <a:srgbClr val="FF0000"/>
                          </a:solidFill>
                          <a:latin typeface="+mn-ea"/>
                          <a:ea typeface="+mn-ea"/>
                          <a:cs typeface="+mn-cs"/>
                        </a:rPr>
                        <a:t>80mg</a:t>
                      </a:r>
                      <a:r>
                        <a:rPr lang="en-US" altLang="zh-CN" sz="1200" kern="1200" baseline="0" dirty="0">
                          <a:solidFill>
                            <a:schemeClr val="dk1"/>
                          </a:solidFill>
                          <a:latin typeface="+mn-ea"/>
                          <a:ea typeface="+mn-ea"/>
                          <a:cs typeface="+mn-cs"/>
                        </a:rPr>
                        <a:t> </a:t>
                      </a:r>
                      <a:r>
                        <a:rPr lang="zh-CN" altLang="en-US" sz="1200" kern="1200" baseline="0" dirty="0">
                          <a:solidFill>
                            <a:schemeClr val="dk1"/>
                          </a:solidFill>
                          <a:latin typeface="+mn-ea"/>
                          <a:ea typeface="+mn-ea"/>
                          <a:cs typeface="+mn-cs"/>
                        </a:rPr>
                        <a:t>组 </a:t>
                      </a:r>
                      <a:r>
                        <a:rPr lang="en-US" altLang="zh-CN" sz="1200" kern="1200" baseline="0" dirty="0">
                          <a:solidFill>
                            <a:schemeClr val="dk1"/>
                          </a:solidFill>
                          <a:latin typeface="+mn-ea"/>
                          <a:ea typeface="+mn-ea"/>
                          <a:cs typeface="+mn-cs"/>
                        </a:rPr>
                        <a:t>5 </a:t>
                      </a:r>
                      <a:r>
                        <a:rPr lang="zh-CN" altLang="en-US" sz="1200" kern="1200" baseline="0" dirty="0">
                          <a:solidFill>
                            <a:schemeClr val="dk1"/>
                          </a:solidFill>
                          <a:latin typeface="+mn-ea"/>
                          <a:ea typeface="+mn-ea"/>
                          <a:cs typeface="+mn-cs"/>
                        </a:rPr>
                        <a:t>年生存率显著高于 </a:t>
                      </a:r>
                      <a:r>
                        <a:rPr lang="en-US" altLang="zh-CN" sz="1200" kern="1200" baseline="0" dirty="0">
                          <a:solidFill>
                            <a:schemeClr val="dk1"/>
                          </a:solidFill>
                          <a:latin typeface="+mn-ea"/>
                          <a:ea typeface="+mn-ea"/>
                          <a:cs typeface="+mn-cs"/>
                        </a:rPr>
                        <a:t>5mg </a:t>
                      </a:r>
                      <a:r>
                        <a:rPr lang="zh-CN" altLang="en-US" sz="1200" kern="1200" baseline="0" dirty="0">
                          <a:solidFill>
                            <a:schemeClr val="dk1"/>
                          </a:solidFill>
                          <a:latin typeface="+mn-ea"/>
                          <a:ea typeface="+mn-ea"/>
                          <a:cs typeface="+mn-cs"/>
                        </a:rPr>
                        <a:t>组（</a:t>
                      </a:r>
                      <a:r>
                        <a:rPr lang="en-US" altLang="zh-CN" sz="1200" kern="1200" baseline="0" dirty="0">
                          <a:solidFill>
                            <a:schemeClr val="dk1"/>
                          </a:solidFill>
                          <a:latin typeface="+mn-ea"/>
                          <a:ea typeface="+mn-ea"/>
                          <a:cs typeface="+mn-cs"/>
                        </a:rPr>
                        <a:t>79.4% vs. 60.3%</a:t>
                      </a:r>
                      <a:r>
                        <a:rPr lang="zh-CN" altLang="en-US" sz="1200" kern="1200" baseline="0" dirty="0">
                          <a:solidFill>
                            <a:schemeClr val="dk1"/>
                          </a:solidFill>
                          <a:latin typeface="+mn-ea"/>
                          <a:ea typeface="+mn-ea"/>
                          <a:cs typeface="+mn-cs"/>
                        </a:rPr>
                        <a:t>），</a:t>
                      </a:r>
                      <a:r>
                        <a:rPr lang="zh-CN" altLang="en-US" sz="1200" kern="1200" baseline="0" dirty="0">
                          <a:solidFill>
                            <a:srgbClr val="FF0000"/>
                          </a:solidFill>
                          <a:latin typeface="+mn-ea"/>
                          <a:ea typeface="+mn-ea"/>
                          <a:cs typeface="+mn-cs"/>
                        </a:rPr>
                        <a:t>全因死亡风险降低 </a:t>
                      </a:r>
                      <a:r>
                        <a:rPr lang="en-US" altLang="zh-CN" sz="1200" kern="1200" baseline="0" dirty="0">
                          <a:solidFill>
                            <a:srgbClr val="FF0000"/>
                          </a:solidFill>
                          <a:latin typeface="+mn-ea"/>
                          <a:ea typeface="+mn-ea"/>
                          <a:cs typeface="+mn-cs"/>
                        </a:rPr>
                        <a:t>49%</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HR=0.51, P=0.003</a:t>
                      </a:r>
                      <a:r>
                        <a:rPr lang="zh-CN" altLang="en-US" sz="1200" kern="1200" baseline="0" dirty="0">
                          <a:solidFill>
                            <a:schemeClr val="dk1"/>
                          </a:solidFill>
                          <a:latin typeface="+mn-ea"/>
                          <a:ea typeface="+mn-ea"/>
                          <a:cs typeface="+mn-cs"/>
                        </a:rPr>
                        <a:t>），较 </a:t>
                      </a:r>
                      <a:r>
                        <a:rPr lang="en-US" altLang="zh-CN" sz="1200" kern="1200" baseline="0" dirty="0">
                          <a:solidFill>
                            <a:schemeClr val="dk1"/>
                          </a:solidFill>
                          <a:latin typeface="+mn-ea"/>
                          <a:ea typeface="+mn-ea"/>
                          <a:cs typeface="+mn-cs"/>
                        </a:rPr>
                        <a:t>20mg </a:t>
                      </a:r>
                      <a:r>
                        <a:rPr lang="zh-CN" altLang="en-US" sz="1200" kern="1200" baseline="0" dirty="0">
                          <a:solidFill>
                            <a:schemeClr val="dk1"/>
                          </a:solidFill>
                          <a:latin typeface="+mn-ea"/>
                          <a:ea typeface="+mn-ea"/>
                          <a:cs typeface="+mn-cs"/>
                        </a:rPr>
                        <a:t>组降低 </a:t>
                      </a:r>
                      <a:r>
                        <a:rPr lang="en-US" altLang="zh-CN" sz="1200" kern="1200" baseline="0" dirty="0">
                          <a:solidFill>
                            <a:schemeClr val="dk1"/>
                          </a:solidFill>
                          <a:latin typeface="+mn-ea"/>
                          <a:ea typeface="+mn-ea"/>
                          <a:cs typeface="+mn-cs"/>
                        </a:rPr>
                        <a:t>26%</a:t>
                      </a:r>
                      <a:r>
                        <a:rPr lang="zh-CN" altLang="en-US" sz="1200" kern="1200" baseline="0" dirty="0">
                          <a:solidFill>
                            <a:schemeClr val="dk1"/>
                          </a:solidFill>
                          <a:latin typeface="+mn-ea"/>
                          <a:ea typeface="+mn-ea"/>
                          <a:cs typeface="+mn-cs"/>
                        </a:rPr>
                        <a:t>。</a:t>
                      </a:r>
                    </a:p>
                    <a:p>
                      <a:pPr marL="0" indent="0" algn="just">
                        <a:lnSpc>
                          <a:spcPts val="1600"/>
                        </a:lnSpc>
                        <a:buFont typeface="Wingdings" panose="05000000000000000000" pitchFamily="2" charset="2"/>
                        <a:buNone/>
                      </a:pPr>
                      <a:r>
                        <a:rPr lang="zh-CN" altLang="en-US" sz="1200" b="1" kern="1200" baseline="0" dirty="0">
                          <a:solidFill>
                            <a:schemeClr val="dk1"/>
                          </a:solidFill>
                          <a:latin typeface="+mn-ea"/>
                          <a:ea typeface="+mn-ea"/>
                          <a:cs typeface="+mn-cs"/>
                        </a:rPr>
                        <a:t>运动能力：</a:t>
                      </a:r>
                      <a:r>
                        <a:rPr lang="en-US" altLang="zh-CN" sz="1200" kern="1200" baseline="0" dirty="0">
                          <a:solidFill>
                            <a:srgbClr val="FF0000"/>
                          </a:solidFill>
                          <a:latin typeface="+mn-ea"/>
                          <a:ea typeface="+mn-ea"/>
                          <a:cs typeface="+mn-cs"/>
                        </a:rPr>
                        <a:t>80mg </a:t>
                      </a:r>
                      <a:r>
                        <a:rPr lang="zh-CN" altLang="en-US" sz="1200" kern="1200" baseline="0" dirty="0">
                          <a:solidFill>
                            <a:srgbClr val="FF0000"/>
                          </a:solidFill>
                          <a:latin typeface="+mn-ea"/>
                          <a:ea typeface="+mn-ea"/>
                          <a:cs typeface="+mn-cs"/>
                        </a:rPr>
                        <a:t>组 </a:t>
                      </a:r>
                      <a:r>
                        <a:rPr lang="en-US" altLang="zh-CN" sz="1200" kern="1200" baseline="0" dirty="0">
                          <a:solidFill>
                            <a:srgbClr val="FF0000"/>
                          </a:solidFill>
                          <a:latin typeface="+mn-ea"/>
                          <a:ea typeface="+mn-ea"/>
                          <a:cs typeface="+mn-cs"/>
                        </a:rPr>
                        <a:t>6MWD </a:t>
                      </a:r>
                      <a:r>
                        <a:rPr lang="zh-CN" altLang="en-US" sz="1200" kern="1200" baseline="0" dirty="0">
                          <a:solidFill>
                            <a:srgbClr val="FF0000"/>
                          </a:solidFill>
                          <a:latin typeface="+mn-ea"/>
                          <a:ea typeface="+mn-ea"/>
                          <a:cs typeface="+mn-cs"/>
                        </a:rPr>
                        <a:t>改善 </a:t>
                      </a:r>
                      <a:r>
                        <a:rPr lang="en-US" altLang="zh-CN" sz="1200" kern="1200" baseline="0" dirty="0">
                          <a:solidFill>
                            <a:srgbClr val="FF0000"/>
                          </a:solidFill>
                          <a:latin typeface="+mn-ea"/>
                          <a:ea typeface="+mn-ea"/>
                          <a:cs typeface="+mn-cs"/>
                        </a:rPr>
                        <a:t>31.2 </a:t>
                      </a:r>
                      <a:r>
                        <a:rPr lang="zh-CN" altLang="en-US" sz="1200" kern="1200" baseline="0" dirty="0">
                          <a:solidFill>
                            <a:srgbClr val="FF0000"/>
                          </a:solidFill>
                          <a:latin typeface="+mn-ea"/>
                          <a:ea typeface="+mn-ea"/>
                          <a:cs typeface="+mn-cs"/>
                        </a:rPr>
                        <a:t>米</a:t>
                      </a:r>
                      <a:r>
                        <a:rPr lang="zh-CN" altLang="en-US" sz="1200" kern="1200" baseline="0" dirty="0">
                          <a:solidFill>
                            <a:schemeClr val="dk1"/>
                          </a:solidFill>
                          <a:latin typeface="+mn-ea"/>
                          <a:ea typeface="+mn-ea"/>
                          <a:cs typeface="+mn-cs"/>
                        </a:rPr>
                        <a:t>，显著优于 </a:t>
                      </a:r>
                      <a:r>
                        <a:rPr lang="en-US" altLang="zh-CN" sz="1200" kern="1200" baseline="0" dirty="0">
                          <a:solidFill>
                            <a:schemeClr val="dk1"/>
                          </a:solidFill>
                          <a:latin typeface="+mn-ea"/>
                          <a:ea typeface="+mn-ea"/>
                          <a:cs typeface="+mn-cs"/>
                        </a:rPr>
                        <a:t>5mg </a:t>
                      </a:r>
                      <a:r>
                        <a:rPr lang="zh-CN" altLang="en-US" sz="1200" kern="1200" baseline="0" dirty="0">
                          <a:solidFill>
                            <a:schemeClr val="dk1"/>
                          </a:solidFill>
                          <a:latin typeface="+mn-ea"/>
                          <a:ea typeface="+mn-ea"/>
                          <a:cs typeface="+mn-cs"/>
                        </a:rPr>
                        <a:t>组的 </a:t>
                      </a:r>
                      <a:r>
                        <a:rPr lang="en-US" altLang="zh-CN" sz="1200" kern="1200" baseline="0" dirty="0">
                          <a:solidFill>
                            <a:schemeClr val="dk1"/>
                          </a:solidFill>
                          <a:latin typeface="+mn-ea"/>
                          <a:ea typeface="+mn-ea"/>
                          <a:cs typeface="+mn-cs"/>
                        </a:rPr>
                        <a:t>12.2 </a:t>
                      </a:r>
                      <a:r>
                        <a:rPr lang="zh-CN" altLang="en-US" sz="1200" kern="1200" baseline="0" dirty="0">
                          <a:solidFill>
                            <a:schemeClr val="dk1"/>
                          </a:solidFill>
                          <a:latin typeface="+mn-ea"/>
                          <a:ea typeface="+mn-ea"/>
                          <a:cs typeface="+mn-cs"/>
                        </a:rPr>
                        <a:t>米（</a:t>
                      </a:r>
                      <a:r>
                        <a:rPr lang="en-US" altLang="zh-CN" sz="1200" kern="1200" baseline="0" dirty="0">
                          <a:solidFill>
                            <a:schemeClr val="dk1"/>
                          </a:solidFill>
                          <a:latin typeface="+mn-ea"/>
                          <a:ea typeface="+mn-ea"/>
                          <a:cs typeface="+mn-cs"/>
                        </a:rPr>
                        <a:t>P&lt;0.001</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20mg </a:t>
                      </a:r>
                      <a:r>
                        <a:rPr lang="zh-CN" altLang="en-US" sz="1200" kern="1200" baseline="0" dirty="0">
                          <a:solidFill>
                            <a:schemeClr val="dk1"/>
                          </a:solidFill>
                          <a:latin typeface="+mn-ea"/>
                          <a:ea typeface="+mn-ea"/>
                          <a:cs typeface="+mn-cs"/>
                        </a:rPr>
                        <a:t>组改善 </a:t>
                      </a:r>
                      <a:r>
                        <a:rPr lang="en-US" altLang="zh-CN" sz="1200" kern="1200" baseline="0" dirty="0">
                          <a:solidFill>
                            <a:schemeClr val="dk1"/>
                          </a:solidFill>
                          <a:latin typeface="+mn-ea"/>
                          <a:ea typeface="+mn-ea"/>
                          <a:cs typeface="+mn-cs"/>
                        </a:rPr>
                        <a:t>27.3 </a:t>
                      </a:r>
                      <a:r>
                        <a:rPr lang="zh-CN" altLang="en-US" sz="1200" kern="1200" baseline="0" dirty="0">
                          <a:solidFill>
                            <a:schemeClr val="dk1"/>
                          </a:solidFill>
                          <a:latin typeface="+mn-ea"/>
                          <a:ea typeface="+mn-ea"/>
                          <a:cs typeface="+mn-cs"/>
                        </a:rPr>
                        <a:t>米。</a:t>
                      </a:r>
                    </a:p>
                    <a:p>
                      <a:pPr marL="0" indent="0" algn="just">
                        <a:lnSpc>
                          <a:spcPts val="1600"/>
                        </a:lnSpc>
                        <a:buFont typeface="Wingdings" panose="05000000000000000000" pitchFamily="2" charset="2"/>
                        <a:buNone/>
                      </a:pPr>
                      <a:r>
                        <a:rPr lang="zh-CN" altLang="en-US" sz="1200" b="1" kern="1200" baseline="0" dirty="0">
                          <a:solidFill>
                            <a:schemeClr val="dk1"/>
                          </a:solidFill>
                          <a:latin typeface="+mn-ea"/>
                          <a:ea typeface="+mn-ea"/>
                          <a:cs typeface="+mn-cs"/>
                        </a:rPr>
                        <a:t>临床恶化：</a:t>
                      </a:r>
                      <a:r>
                        <a:rPr lang="en-US" altLang="zh-CN" sz="1200" kern="1200" baseline="0" dirty="0">
                          <a:solidFill>
                            <a:srgbClr val="FF0000"/>
                          </a:solidFill>
                          <a:latin typeface="+mn-ea"/>
                          <a:ea typeface="+mn-ea"/>
                          <a:cs typeface="+mn-cs"/>
                        </a:rPr>
                        <a:t>80mg </a:t>
                      </a:r>
                      <a:r>
                        <a:rPr lang="zh-CN" altLang="en-US" sz="1200" kern="1200" baseline="0" dirty="0">
                          <a:solidFill>
                            <a:srgbClr val="FF0000"/>
                          </a:solidFill>
                          <a:latin typeface="+mn-ea"/>
                          <a:ea typeface="+mn-ea"/>
                          <a:cs typeface="+mn-cs"/>
                        </a:rPr>
                        <a:t>组首次临床恶化时间显著延长</a:t>
                      </a:r>
                      <a:r>
                        <a:rPr lang="zh-CN" altLang="en-US" sz="1200" kern="1200" baseline="0" dirty="0">
                          <a:solidFill>
                            <a:schemeClr val="dk1"/>
                          </a:solidFill>
                          <a:latin typeface="+mn-ea"/>
                          <a:ea typeface="+mn-ea"/>
                          <a:cs typeface="+mn-cs"/>
                        </a:rPr>
                        <a:t>（</a:t>
                      </a:r>
                      <a:r>
                        <a:rPr lang="en-US" altLang="zh-CN" sz="1200" kern="1200" baseline="0" dirty="0">
                          <a:solidFill>
                            <a:schemeClr val="dk1"/>
                          </a:solidFill>
                          <a:latin typeface="+mn-ea"/>
                          <a:ea typeface="+mn-ea"/>
                          <a:cs typeface="+mn-cs"/>
                        </a:rPr>
                        <a:t>HR=0.64, P=0.02</a:t>
                      </a:r>
                      <a:r>
                        <a:rPr lang="zh-CN" altLang="en-US" sz="1200" kern="1200" baseline="0" dirty="0">
                          <a:solidFill>
                            <a:schemeClr val="dk1"/>
                          </a:solidFill>
                          <a:latin typeface="+mn-ea"/>
                          <a:ea typeface="+mn-ea"/>
                          <a:cs typeface="+mn-cs"/>
                        </a:rPr>
                        <a:t>），包括 </a:t>
                      </a:r>
                      <a:r>
                        <a:rPr lang="en-US" altLang="zh-CN" sz="1200" kern="1200" baseline="0" dirty="0">
                          <a:solidFill>
                            <a:schemeClr val="dk1"/>
                          </a:solidFill>
                          <a:latin typeface="+mn-ea"/>
                          <a:ea typeface="+mn-ea"/>
                          <a:cs typeface="+mn-cs"/>
                        </a:rPr>
                        <a:t>PAH </a:t>
                      </a:r>
                      <a:r>
                        <a:rPr lang="zh-CN" altLang="en-US" sz="1200" kern="1200" baseline="0" dirty="0">
                          <a:solidFill>
                            <a:schemeClr val="dk1"/>
                          </a:solidFill>
                          <a:latin typeface="+mn-ea"/>
                          <a:ea typeface="+mn-ea"/>
                          <a:cs typeface="+mn-cs"/>
                        </a:rPr>
                        <a:t>相关住院或死亡风险降低。</a:t>
                      </a:r>
                    </a:p>
                  </a:txBody>
                  <a:tcPr anchor="ctr"/>
                </a:tc>
                <a:extLst>
                  <a:ext uri="{0D108BD9-81ED-4DB2-BD59-A6C34878D82A}">
                    <a16:rowId xmlns:a16="http://schemas.microsoft.com/office/drawing/2014/main" val="10002"/>
                  </a:ext>
                </a:extLst>
              </a:tr>
              <a:tr h="658512">
                <a:tc>
                  <a:txBody>
                    <a:bodyPr/>
                    <a:lstStyle/>
                    <a:p>
                      <a:pPr marL="0" algn="l" defTabSz="914400" rtl="0" eaLnBrk="1" latinLnBrk="0" hangingPunct="1">
                        <a:lnSpc>
                          <a:spcPts val="1600"/>
                        </a:lnSpc>
                      </a:pPr>
                      <a:r>
                        <a:rPr lang="en-US" altLang="zh-CN" sz="1200" kern="1200" dirty="0">
                          <a:solidFill>
                            <a:schemeClr val="dk1"/>
                          </a:solidFill>
                          <a:latin typeface="+mn-lt"/>
                          <a:ea typeface="+mn-ea"/>
                          <a:cs typeface="+mn-cs"/>
                        </a:rPr>
                        <a:t>CTR20190872</a:t>
                      </a:r>
                      <a:r>
                        <a:rPr lang="en-US" altLang="zh-CN" sz="1200" kern="1200" baseline="30000" dirty="0">
                          <a:solidFill>
                            <a:schemeClr val="dk1"/>
                          </a:solidFill>
                          <a:latin typeface="+mn-lt"/>
                          <a:ea typeface="+mn-ea"/>
                          <a:cs typeface="+mn-cs"/>
                        </a:rPr>
                        <a:t>3</a:t>
                      </a:r>
                      <a:endParaRPr lang="zh-CN" altLang="en-US" sz="1200" kern="1200" baseline="30000" dirty="0">
                        <a:solidFill>
                          <a:schemeClr val="dk1"/>
                        </a:solidFill>
                        <a:latin typeface="+mn-lt"/>
                        <a:ea typeface="+mn-ea"/>
                        <a:cs typeface="+mn-cs"/>
                      </a:endParaRPr>
                    </a:p>
                  </a:txBody>
                  <a:tcPr anchor="ctr"/>
                </a:tc>
                <a:tc>
                  <a:txBody>
                    <a:bodyPr/>
                    <a:lstStyle/>
                    <a:p>
                      <a:pPr marL="0" algn="l" defTabSz="914400" rtl="0" eaLnBrk="1" latinLnBrk="0" hangingPunct="1">
                        <a:lnSpc>
                          <a:spcPts val="1600"/>
                        </a:lnSpc>
                      </a:pPr>
                      <a:r>
                        <a:rPr lang="zh-CN" altLang="en-US" sz="1200" kern="1200" baseline="0" dirty="0">
                          <a:solidFill>
                            <a:schemeClr val="dk1"/>
                          </a:solidFill>
                          <a:latin typeface="+mn-ea"/>
                          <a:ea typeface="+mn-ea"/>
                          <a:cs typeface="+mn-cs"/>
                        </a:rPr>
                        <a:t>以原研枸橼酸西地那非片（</a:t>
                      </a:r>
                      <a:r>
                        <a:rPr lang="en-US" altLang="zh-CN" sz="1200" kern="1200" baseline="0" dirty="0">
                          <a:solidFill>
                            <a:schemeClr val="dk1"/>
                          </a:solidFill>
                          <a:latin typeface="+mn-ea"/>
                          <a:ea typeface="+mn-ea"/>
                          <a:cs typeface="+mn-cs"/>
                        </a:rPr>
                        <a:t>20 mg</a:t>
                      </a:r>
                      <a:r>
                        <a:rPr lang="zh-CN" altLang="en-US" sz="1200" kern="1200" baseline="0" dirty="0">
                          <a:solidFill>
                            <a:schemeClr val="dk1"/>
                          </a:solidFill>
                          <a:latin typeface="+mn-ea"/>
                          <a:ea typeface="+mn-ea"/>
                          <a:cs typeface="+mn-cs"/>
                        </a:rPr>
                        <a:t>，商品名：</a:t>
                      </a:r>
                      <a:r>
                        <a:rPr lang="en-US" altLang="zh-CN" sz="1200" kern="1200" baseline="0" dirty="0" err="1">
                          <a:solidFill>
                            <a:schemeClr val="dk1"/>
                          </a:solidFill>
                          <a:latin typeface="+mn-ea"/>
                          <a:ea typeface="+mn-ea"/>
                          <a:cs typeface="+mn-cs"/>
                        </a:rPr>
                        <a:t>Revatio</a:t>
                      </a:r>
                      <a:r>
                        <a:rPr lang="en-US" altLang="zh-CN" sz="1200" kern="1200" baseline="0" dirty="0">
                          <a:solidFill>
                            <a:schemeClr val="dk1"/>
                          </a:solidFill>
                          <a:latin typeface="+mn-ea"/>
                          <a:ea typeface="+mn-ea"/>
                          <a:cs typeface="+mn-cs"/>
                        </a:rPr>
                        <a:t>®</a:t>
                      </a:r>
                      <a:r>
                        <a:rPr lang="zh-CN" altLang="en-US" sz="1200" kern="1200" baseline="0" dirty="0">
                          <a:solidFill>
                            <a:schemeClr val="dk1"/>
                          </a:solidFill>
                          <a:latin typeface="+mn-ea"/>
                          <a:ea typeface="+mn-ea"/>
                          <a:cs typeface="+mn-cs"/>
                        </a:rPr>
                        <a:t>）为参比制剂，评估受试制剂和参比制剂在空腹</a:t>
                      </a:r>
                      <a:r>
                        <a:rPr lang="en-US" altLang="zh-CN" sz="1200" kern="1200" baseline="0" dirty="0">
                          <a:solidFill>
                            <a:schemeClr val="dk1"/>
                          </a:solidFill>
                          <a:latin typeface="+mn-ea"/>
                          <a:ea typeface="+mn-ea"/>
                          <a:cs typeface="+mn-cs"/>
                        </a:rPr>
                        <a:t>/</a:t>
                      </a:r>
                      <a:r>
                        <a:rPr lang="zh-CN" altLang="en-US" sz="1200" kern="1200" baseline="0" dirty="0">
                          <a:solidFill>
                            <a:schemeClr val="dk1"/>
                          </a:solidFill>
                          <a:latin typeface="+mn-ea"/>
                          <a:ea typeface="+mn-ea"/>
                          <a:cs typeface="+mn-cs"/>
                        </a:rPr>
                        <a:t>餐后条件下给药后的生物等效性。</a:t>
                      </a:r>
                    </a:p>
                  </a:txBody>
                  <a:tcPr anchor="ctr"/>
                </a:tc>
                <a:tc>
                  <a:txBody>
                    <a:bodyPr/>
                    <a:lstStyle/>
                    <a:p>
                      <a:r>
                        <a:rPr lang="zh-CN" altLang="en-US" sz="1200" kern="1200" baseline="0" dirty="0">
                          <a:solidFill>
                            <a:schemeClr val="dk1"/>
                          </a:solidFill>
                          <a:latin typeface="+mn-ea"/>
                          <a:ea typeface="+mn-ea"/>
                          <a:cs typeface="+mn-cs"/>
                        </a:rPr>
                        <a:t>与参比制剂生物等效，安全性和耐受性良好。</a:t>
                      </a:r>
                    </a:p>
                  </a:txBody>
                  <a:tcPr anchor="ctr"/>
                </a:tc>
                <a:extLst>
                  <a:ext uri="{0D108BD9-81ED-4DB2-BD59-A6C34878D82A}">
                    <a16:rowId xmlns:a16="http://schemas.microsoft.com/office/drawing/2014/main" val="3749381407"/>
                  </a:ext>
                </a:extLst>
              </a:tr>
              <a:tr h="733105">
                <a:tc>
                  <a:txBody>
                    <a:bodyPr/>
                    <a:lstStyle/>
                    <a:p>
                      <a:pPr algn="l">
                        <a:lnSpc>
                          <a:spcPts val="1600"/>
                        </a:lnSpc>
                      </a:pPr>
                      <a:r>
                        <a:rPr lang="zh-CN" altLang="en-US" sz="1200" kern="1200" baseline="0" dirty="0">
                          <a:solidFill>
                            <a:schemeClr val="dk1"/>
                          </a:solidFill>
                          <a:latin typeface="+mn-ea"/>
                          <a:ea typeface="+mn-ea"/>
                          <a:cs typeface="+mn-cs"/>
                        </a:rPr>
                        <a:t>申请上市技术审评报告</a:t>
                      </a:r>
                      <a:r>
                        <a:rPr lang="en-US" altLang="zh-CN" sz="1200" kern="1200" baseline="30000" dirty="0">
                          <a:solidFill>
                            <a:schemeClr val="dk1"/>
                          </a:solidFill>
                          <a:latin typeface="+mn-lt"/>
                          <a:ea typeface="+mn-ea"/>
                          <a:cs typeface="+mn-cs"/>
                        </a:rPr>
                        <a:t>1</a:t>
                      </a:r>
                      <a:endParaRPr lang="zh-CN" altLang="en-US" sz="1200" kern="1200" baseline="30000" dirty="0">
                        <a:solidFill>
                          <a:schemeClr val="dk1"/>
                        </a:solidFill>
                        <a:latin typeface="+mn-lt"/>
                        <a:ea typeface="+mn-ea"/>
                        <a:cs typeface="+mn-cs"/>
                      </a:endParaRPr>
                    </a:p>
                  </a:txBody>
                  <a:tcPr anchor="ctr"/>
                </a:tc>
                <a:tc gridSpan="2">
                  <a:txBody>
                    <a:bodyPr/>
                    <a:lstStyle/>
                    <a:p>
                      <a:pPr algn="l">
                        <a:lnSpc>
                          <a:spcPts val="1600"/>
                        </a:lnSpc>
                      </a:pPr>
                      <a:r>
                        <a:rPr lang="zh-CN" altLang="en-US" sz="1200" kern="1200" dirty="0">
                          <a:solidFill>
                            <a:srgbClr val="FF0000"/>
                          </a:solidFill>
                          <a:latin typeface="+mn-ea"/>
                          <a:ea typeface="+mn-ea"/>
                          <a:cs typeface="+mn-cs"/>
                        </a:rPr>
                        <a:t>西地那非无论是单药给药还是与依前列醇联合用药，都显示对</a:t>
                      </a:r>
                      <a:r>
                        <a:rPr lang="en-US" altLang="zh-CN" sz="1200" kern="1200" dirty="0">
                          <a:solidFill>
                            <a:srgbClr val="FF0000"/>
                          </a:solidFill>
                          <a:latin typeface="+mn-ea"/>
                          <a:ea typeface="+mn-ea"/>
                          <a:cs typeface="+mn-cs"/>
                        </a:rPr>
                        <a:t>PAH</a:t>
                      </a:r>
                      <a:r>
                        <a:rPr lang="zh-CN" altLang="en-US" sz="1200" kern="1200" dirty="0">
                          <a:solidFill>
                            <a:srgbClr val="FF0000"/>
                          </a:solidFill>
                          <a:latin typeface="+mn-ea"/>
                          <a:ea typeface="+mn-ea"/>
                          <a:cs typeface="+mn-cs"/>
                        </a:rPr>
                        <a:t>的有效性，而且可以长期维持疗效。</a:t>
                      </a:r>
                      <a:r>
                        <a:rPr lang="zh-CN" altLang="en-US" sz="1200" kern="1200" dirty="0">
                          <a:solidFill>
                            <a:schemeClr val="dk1"/>
                          </a:solidFill>
                          <a:latin typeface="+mn-ea"/>
                          <a:ea typeface="+mn-ea"/>
                          <a:cs typeface="+mn-cs"/>
                        </a:rPr>
                        <a:t>亚裔人群的有效性结果趋势与总体人群一致。基于</a:t>
                      </a:r>
                      <a:r>
                        <a:rPr lang="en-US" altLang="zh-CN" sz="1200" kern="1200" dirty="0">
                          <a:solidFill>
                            <a:schemeClr val="dk1"/>
                          </a:solidFill>
                          <a:latin typeface="+mn-ea"/>
                          <a:ea typeface="+mn-ea"/>
                          <a:cs typeface="+mn-cs"/>
                        </a:rPr>
                        <a:t>PAH</a:t>
                      </a:r>
                      <a:r>
                        <a:rPr lang="zh-CN" altLang="en-US" sz="1200" kern="1200" dirty="0">
                          <a:solidFill>
                            <a:schemeClr val="dk1"/>
                          </a:solidFill>
                          <a:latin typeface="+mn-ea"/>
                          <a:ea typeface="+mn-ea"/>
                          <a:cs typeface="+mn-cs"/>
                        </a:rPr>
                        <a:t>患者的治疗现状、本品作用机制及已完成的临床试验数据，本品用于适应症人群的</a:t>
                      </a:r>
                      <a:r>
                        <a:rPr lang="zh-CN" altLang="en-US" sz="1200" kern="1200" dirty="0">
                          <a:solidFill>
                            <a:srgbClr val="FF0000"/>
                          </a:solidFill>
                          <a:latin typeface="+mn-ea"/>
                          <a:ea typeface="+mn-ea"/>
                          <a:cs typeface="+mn-cs"/>
                        </a:rPr>
                        <a:t>获益大于风险。</a:t>
                      </a:r>
                    </a:p>
                  </a:txBody>
                  <a:tcPr anchor="ctr"/>
                </a:tc>
                <a:tc hMerge="1">
                  <a:txBody>
                    <a:bodyPr/>
                    <a:lstStyle/>
                    <a:p>
                      <a:pPr algn="l"/>
                      <a:endParaRPr lang="zh-CN" altLang="en-US" sz="1200" dirty="0">
                        <a:latin typeface="+mn-ea"/>
                        <a:ea typeface="+mn-ea"/>
                      </a:endParaRPr>
                    </a:p>
                  </a:txBody>
                  <a:tcPr anchor="ctr"/>
                </a:tc>
                <a:extLst>
                  <a:ext uri="{0D108BD9-81ED-4DB2-BD59-A6C34878D82A}">
                    <a16:rowId xmlns:a16="http://schemas.microsoft.com/office/drawing/2014/main" val="1669049702"/>
                  </a:ext>
                </a:extLst>
              </a:tr>
            </a:tbl>
          </a:graphicData>
        </a:graphic>
      </p:graphicFrame>
      <p:sp>
        <p:nvSpPr>
          <p:cNvPr id="5" name="TextBox 39">
            <a:extLst>
              <a:ext uri="{FF2B5EF4-FFF2-40B4-BE49-F238E27FC236}">
                <a16:creationId xmlns:a16="http://schemas.microsoft.com/office/drawing/2014/main" id="{1A9406BD-C8F2-7530-6DBC-DC032A330846}"/>
              </a:ext>
            </a:extLst>
          </p:cNvPr>
          <p:cNvSpPr txBox="1"/>
          <p:nvPr/>
        </p:nvSpPr>
        <p:spPr>
          <a:xfrm>
            <a:off x="1171206" y="350609"/>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有效性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 name="直接连接符 11">
            <a:extLst>
              <a:ext uri="{FF2B5EF4-FFF2-40B4-BE49-F238E27FC236}">
                <a16:creationId xmlns:a16="http://schemas.microsoft.com/office/drawing/2014/main" id="{B98397BF-5E78-4B13-9124-A13AC18E8D5E}"/>
              </a:ext>
            </a:extLst>
          </p:cNvPr>
          <p:cNvCxnSpPr>
            <a:cxnSpLocks/>
          </p:cNvCxnSpPr>
          <p:nvPr/>
        </p:nvCxnSpPr>
        <p:spPr>
          <a:xfrm>
            <a:off x="1284605" y="852074"/>
            <a:ext cx="11484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3BA0EFE3-CD38-C56D-8B45-0026579C7272}"/>
              </a:ext>
            </a:extLst>
          </p:cNvPr>
          <p:cNvGrpSpPr/>
          <p:nvPr/>
        </p:nvGrpSpPr>
        <p:grpSpPr>
          <a:xfrm>
            <a:off x="425842" y="227261"/>
            <a:ext cx="570731" cy="657995"/>
            <a:chOff x="4231809" y="1692397"/>
            <a:chExt cx="570731" cy="657995"/>
          </a:xfrm>
        </p:grpSpPr>
        <p:grpSp>
          <p:nvGrpSpPr>
            <p:cNvPr id="8" name="组合 7">
              <a:extLst>
                <a:ext uri="{FF2B5EF4-FFF2-40B4-BE49-F238E27FC236}">
                  <a16:creationId xmlns:a16="http://schemas.microsoft.com/office/drawing/2014/main" id="{AA2B6F69-67F3-0C62-0113-77557BF712B5}"/>
                </a:ext>
              </a:extLst>
            </p:cNvPr>
            <p:cNvGrpSpPr/>
            <p:nvPr/>
          </p:nvGrpSpPr>
          <p:grpSpPr>
            <a:xfrm>
              <a:off x="4231809" y="1692397"/>
              <a:ext cx="570731" cy="657995"/>
              <a:chOff x="4067944" y="489262"/>
              <a:chExt cx="1375279" cy="1585559"/>
            </a:xfrm>
          </p:grpSpPr>
          <p:sp>
            <p:nvSpPr>
              <p:cNvPr id="10" name="Flowchart: Decision 78">
                <a:extLst>
                  <a:ext uri="{FF2B5EF4-FFF2-40B4-BE49-F238E27FC236}">
                    <a16:creationId xmlns:a16="http://schemas.microsoft.com/office/drawing/2014/main" id="{D53BE301-DBDA-AFD7-DAE2-625CA91DAEF8}"/>
                  </a:ext>
                </a:extLst>
              </p:cNvPr>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12" name="Flowchart: Decision 79">
                <a:extLst>
                  <a:ext uri="{FF2B5EF4-FFF2-40B4-BE49-F238E27FC236}">
                    <a16:creationId xmlns:a16="http://schemas.microsoft.com/office/drawing/2014/main" id="{D33E254E-EF6E-4154-E4B4-957C1953FD10}"/>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9" name="TextBox 61">
              <a:extLst>
                <a:ext uri="{FF2B5EF4-FFF2-40B4-BE49-F238E27FC236}">
                  <a16:creationId xmlns:a16="http://schemas.microsoft.com/office/drawing/2014/main" id="{FB65247D-B8D8-95B8-A861-F8B4078DE937}"/>
                </a:ext>
              </a:extLst>
            </p:cNvPr>
            <p:cNvSpPr txBox="1"/>
            <p:nvPr/>
          </p:nvSpPr>
          <p:spPr>
            <a:xfrm>
              <a:off x="4310472" y="1855545"/>
              <a:ext cx="356188" cy="461665"/>
            </a:xfrm>
            <a:prstGeom prst="rect">
              <a:avLst/>
            </a:prstGeom>
            <a:noFill/>
          </p:spPr>
          <p:txBody>
            <a:bodyPr wrap="none" rtlCol="0">
              <a:spAutoFit/>
            </a:bodyPr>
            <a:lstStyle/>
            <a:p>
              <a:r>
                <a:rPr lang="en-US" altLang="zh-CN" sz="2400" b="1" dirty="0">
                  <a:solidFill>
                    <a:srgbClr val="09AEC4"/>
                  </a:solidFill>
                </a:rPr>
                <a:t>3</a:t>
              </a:r>
              <a:endParaRPr lang="zh-CN" altLang="en-US" sz="2400" b="1" dirty="0">
                <a:solidFill>
                  <a:srgbClr val="09AEC4"/>
                </a:solidFill>
              </a:endParaRPr>
            </a:p>
          </p:txBody>
        </p:sp>
      </p:grpSp>
      <p:sp>
        <p:nvSpPr>
          <p:cNvPr id="3" name="文本框 2">
            <a:extLst>
              <a:ext uri="{FF2B5EF4-FFF2-40B4-BE49-F238E27FC236}">
                <a16:creationId xmlns:a16="http://schemas.microsoft.com/office/drawing/2014/main" id="{B15E0F4F-85EF-1879-15DD-FC37E0C1E652}"/>
              </a:ext>
            </a:extLst>
          </p:cNvPr>
          <p:cNvSpPr txBox="1"/>
          <p:nvPr/>
        </p:nvSpPr>
        <p:spPr>
          <a:xfrm>
            <a:off x="2872119" y="928087"/>
            <a:ext cx="8435606" cy="369332"/>
          </a:xfrm>
          <a:prstGeom prst="rect">
            <a:avLst/>
          </a:prstGeom>
          <a:noFill/>
        </p:spPr>
        <p:txBody>
          <a:bodyPr wrap="square">
            <a:spAutoFit/>
          </a:bodyPr>
          <a:lstStyle/>
          <a:p>
            <a:pPr marL="285750" indent="-285750">
              <a:buFont typeface="Wingdings" panose="05000000000000000000" pitchFamily="2" charset="2"/>
              <a:buChar char="u"/>
            </a:pPr>
            <a:r>
              <a:rPr lang="zh-CN" altLang="en-US" b="1" dirty="0">
                <a:solidFill>
                  <a:srgbClr val="FF0000"/>
                </a:solidFill>
                <a:latin typeface="+mn-ea"/>
              </a:rPr>
              <a:t>西地那非能明显改善患者</a:t>
            </a:r>
            <a:r>
              <a:rPr lang="en-US" altLang="zh-CN" b="1" dirty="0">
                <a:solidFill>
                  <a:srgbClr val="FF0000"/>
                </a:solidFill>
                <a:latin typeface="+mn-ea"/>
              </a:rPr>
              <a:t>6MWD</a:t>
            </a:r>
            <a:r>
              <a:rPr lang="zh-CN" altLang="en-US" b="1" dirty="0">
                <a:solidFill>
                  <a:srgbClr val="FF0000"/>
                </a:solidFill>
                <a:latin typeface="+mn-ea"/>
              </a:rPr>
              <a:t>、</a:t>
            </a:r>
            <a:r>
              <a:rPr lang="en-US" altLang="zh-CN" b="1" dirty="0">
                <a:solidFill>
                  <a:srgbClr val="FF0000"/>
                </a:solidFill>
                <a:latin typeface="+mn-ea"/>
              </a:rPr>
              <a:t>WHO</a:t>
            </a:r>
            <a:r>
              <a:rPr lang="zh-CN" altLang="en-US" b="1" dirty="0">
                <a:solidFill>
                  <a:srgbClr val="FF0000"/>
                </a:solidFill>
                <a:latin typeface="+mn-ea"/>
              </a:rPr>
              <a:t>功能分级以及血流动力学</a:t>
            </a:r>
          </a:p>
        </p:txBody>
      </p:sp>
      <p:sp>
        <p:nvSpPr>
          <p:cNvPr id="15" name="文本框 14">
            <a:extLst>
              <a:ext uri="{FF2B5EF4-FFF2-40B4-BE49-F238E27FC236}">
                <a16:creationId xmlns:a16="http://schemas.microsoft.com/office/drawing/2014/main" id="{23F5EB87-A60C-A197-BF91-09820FDF3465}"/>
              </a:ext>
            </a:extLst>
          </p:cNvPr>
          <p:cNvSpPr txBox="1"/>
          <p:nvPr/>
        </p:nvSpPr>
        <p:spPr>
          <a:xfrm>
            <a:off x="425842" y="6399313"/>
            <a:ext cx="11632018" cy="430887"/>
          </a:xfrm>
          <a:prstGeom prst="rect">
            <a:avLst/>
          </a:prstGeom>
          <a:noFill/>
        </p:spPr>
        <p:txBody>
          <a:bodyPr wrap="square">
            <a:spAutoFit/>
          </a:bodyPr>
          <a:lstStyle/>
          <a:p>
            <a:r>
              <a:rPr lang="zh-CN" altLang="en-US" sz="1100" dirty="0">
                <a:latin typeface="Times New Roman" panose="02020603050405020304" pitchFamily="18" charset="0"/>
                <a:cs typeface="Times New Roman" panose="02020603050405020304" pitchFamily="18" charset="0"/>
              </a:rPr>
              <a:t>数据来源：</a:t>
            </a:r>
            <a:r>
              <a:rPr kumimoji="1" lang="en-US" altLang="zh-CN" sz="1000" dirty="0"/>
              <a:t>1.</a:t>
            </a:r>
            <a:r>
              <a:rPr kumimoji="1" lang="zh-CN" altLang="en-US" sz="1000" dirty="0"/>
              <a:t>枸橼酸西地那非片（</a:t>
            </a:r>
            <a:r>
              <a:rPr kumimoji="1" lang="en-US" altLang="zh-CN" sz="1000" dirty="0"/>
              <a:t>JXHS1900118</a:t>
            </a:r>
            <a:r>
              <a:rPr kumimoji="1" lang="zh-CN" altLang="en-US" sz="1000" dirty="0"/>
              <a:t>）申请上市技术审评报告</a:t>
            </a:r>
            <a:r>
              <a:rPr kumimoji="1" lang="en-US" altLang="zh-CN" sz="1000" dirty="0"/>
              <a:t>.2021</a:t>
            </a:r>
            <a:r>
              <a:rPr kumimoji="1" lang="zh-CN" altLang="en-US" sz="1000" dirty="0"/>
              <a:t>年</a:t>
            </a:r>
            <a:r>
              <a:rPr kumimoji="1" lang="en-US" altLang="zh-CN" sz="1000" dirty="0"/>
              <a:t>5</a:t>
            </a:r>
            <a:r>
              <a:rPr kumimoji="1" lang="zh-CN" altLang="en-US" sz="1000" dirty="0"/>
              <a:t>月</a:t>
            </a:r>
            <a:r>
              <a:rPr kumimoji="1" lang="en-US" altLang="zh-CN" sz="1000" dirty="0"/>
              <a:t>.2</a:t>
            </a:r>
            <a:r>
              <a:rPr lang="en-US" altLang="zh-CN" sz="1100" dirty="0">
                <a:latin typeface="Times New Roman" panose="02020603050405020304" pitchFamily="18" charset="0"/>
                <a:cs typeface="Times New Roman" panose="02020603050405020304" pitchFamily="18" charset="0"/>
              </a:rPr>
              <a:t>. Hoeper M </a:t>
            </a:r>
            <a:r>
              <a:rPr lang="en-US" altLang="zh-CN" sz="1100" dirty="0" err="1">
                <a:latin typeface="Times New Roman" panose="02020603050405020304" pitchFamily="18" charset="0"/>
                <a:cs typeface="Times New Roman" panose="02020603050405020304" pitchFamily="18" charset="0"/>
              </a:rPr>
              <a:t>M</a:t>
            </a:r>
            <a:r>
              <a:rPr lang="en-US" altLang="zh-CN" sz="1100" dirty="0">
                <a:latin typeface="Times New Roman" panose="02020603050405020304" pitchFamily="18" charset="0"/>
                <a:cs typeface="Times New Roman" panose="02020603050405020304" pitchFamily="18" charset="0"/>
              </a:rPr>
              <a:t>, Ewert R, Jansa P, et al. Randomized, multicenter study to assess the effects of different doses of sildenafil on mortality in adults with pulmonary arterial hypertension[J]. Circulation, 2024, 149(25): </a:t>
            </a:r>
            <a:r>
              <a:rPr kumimoji="1" lang="en-US" altLang="zh-CN" sz="1000" dirty="0"/>
              <a:t>3.</a:t>
            </a:r>
            <a:r>
              <a:rPr kumimoji="1" lang="zh-CN" altLang="en-US" sz="1000" dirty="0"/>
              <a:t>枸橼酸西地那非片（</a:t>
            </a:r>
            <a:r>
              <a:rPr kumimoji="1" lang="en-US" altLang="zh-CN" sz="1000" dirty="0"/>
              <a:t>20 mg</a:t>
            </a:r>
            <a:r>
              <a:rPr kumimoji="1" lang="zh-CN" altLang="en-US" sz="1000" dirty="0"/>
              <a:t>）健康人体生物等效性研究报告</a:t>
            </a:r>
            <a:r>
              <a:rPr kumimoji="1" lang="en-US" altLang="zh-CN" sz="1000" dirty="0"/>
              <a:t>.</a:t>
            </a:r>
            <a:endParaRPr kumimoji="1" lang="zh-CN" alt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89B82-C3B2-D6D8-B33F-4B8470BB2C8A}"/>
            </a:ext>
          </a:extLst>
        </p:cNvPr>
        <p:cNvGrpSpPr/>
        <p:nvPr/>
      </p:nvGrpSpPr>
      <p:grpSpPr>
        <a:xfrm>
          <a:off x="0" y="0"/>
          <a:ext cx="0" cy="0"/>
          <a:chOff x="0" y="0"/>
          <a:chExt cx="0" cy="0"/>
        </a:xfrm>
      </p:grpSpPr>
      <p:sp>
        <p:nvSpPr>
          <p:cNvPr id="13" name="文本框 12">
            <a:extLst>
              <a:ext uri="{FF2B5EF4-FFF2-40B4-BE49-F238E27FC236}">
                <a16:creationId xmlns:a16="http://schemas.microsoft.com/office/drawing/2014/main" id="{03F8341A-D716-F414-8482-161DFE73F628}"/>
              </a:ext>
            </a:extLst>
          </p:cNvPr>
          <p:cNvSpPr txBox="1"/>
          <p:nvPr/>
        </p:nvSpPr>
        <p:spPr>
          <a:xfrm>
            <a:off x="98703" y="6430684"/>
            <a:ext cx="11650273" cy="400110"/>
          </a:xfrm>
          <a:prstGeom prst="rect">
            <a:avLst/>
          </a:prstGeom>
          <a:noFill/>
        </p:spPr>
        <p:txBody>
          <a:bodyPr wrap="square" rtlCol="0">
            <a:spAutoFit/>
          </a:bodyPr>
          <a:lstStyle/>
          <a:p>
            <a:r>
              <a:rPr kumimoji="1" lang="zh-CN" altLang="en-US" sz="1000" dirty="0"/>
              <a:t>数据来源于：</a:t>
            </a:r>
            <a:r>
              <a:rPr kumimoji="1" lang="en-US" altLang="zh-CN" sz="1000" dirty="0"/>
              <a:t>1.</a:t>
            </a:r>
            <a:r>
              <a:rPr kumimoji="1" lang="zh-CN" altLang="en-US" sz="1000" dirty="0"/>
              <a:t>中国肺动脉高压诊断与治疗指南（</a:t>
            </a:r>
            <a:r>
              <a:rPr kumimoji="1" lang="en-US" altLang="zh-CN" sz="1000" dirty="0"/>
              <a:t>2021</a:t>
            </a:r>
            <a:r>
              <a:rPr kumimoji="1" lang="zh-CN" altLang="en-US" sz="1000" dirty="0"/>
              <a:t>版） </a:t>
            </a:r>
            <a:r>
              <a:rPr kumimoji="1" lang="en-US" altLang="zh-CN" sz="1000" dirty="0"/>
              <a:t>[J] . </a:t>
            </a:r>
            <a:r>
              <a:rPr kumimoji="1" lang="zh-CN" altLang="en-US" sz="1000" dirty="0"/>
              <a:t>中华医学杂志</a:t>
            </a:r>
            <a:r>
              <a:rPr kumimoji="1" lang="en-US" altLang="zh-CN" sz="1000" dirty="0"/>
              <a:t>, 2021, 101(1) : 11-51. 2.</a:t>
            </a:r>
            <a:r>
              <a:rPr kumimoji="1" lang="zh-CN" altLang="en-US" sz="1000" dirty="0"/>
              <a:t>中国肺动脉高压诊治临床路径</a:t>
            </a:r>
            <a:r>
              <a:rPr kumimoji="1" lang="en-US" altLang="zh-CN" sz="1000" dirty="0"/>
              <a:t>[J].</a:t>
            </a:r>
            <a:r>
              <a:rPr kumimoji="1" lang="zh-CN" altLang="en-US" sz="1000" dirty="0"/>
              <a:t>中国循环杂志，</a:t>
            </a:r>
            <a:r>
              <a:rPr kumimoji="1" lang="en-US" altLang="zh-CN" sz="1000" dirty="0"/>
              <a:t>2023</a:t>
            </a:r>
            <a:r>
              <a:rPr kumimoji="1" lang="zh-CN" altLang="en-US" sz="1000" dirty="0"/>
              <a:t>，</a:t>
            </a:r>
            <a:r>
              <a:rPr kumimoji="1" lang="en-US" altLang="zh-CN" sz="1000" dirty="0"/>
              <a:t>38</a:t>
            </a:r>
            <a:r>
              <a:rPr kumimoji="1" lang="zh-CN" altLang="en-US" sz="1000" dirty="0"/>
              <a:t>（</a:t>
            </a:r>
            <a:r>
              <a:rPr kumimoji="1" lang="en-US" altLang="zh-CN" sz="1000" dirty="0"/>
              <a:t>7</a:t>
            </a:r>
            <a:r>
              <a:rPr kumimoji="1" lang="zh-CN" altLang="en-US" sz="1000" dirty="0"/>
              <a:t>）：</a:t>
            </a:r>
            <a:r>
              <a:rPr kumimoji="1" lang="en-US" altLang="zh-CN" sz="1000" dirty="0"/>
              <a:t>691-703.3.</a:t>
            </a:r>
            <a:r>
              <a:rPr kumimoji="1" lang="zh-CN" altLang="en-US" sz="1000" dirty="0"/>
              <a:t>新生儿肺动脉高压诊治专家共识</a:t>
            </a:r>
            <a:r>
              <a:rPr kumimoji="1" lang="en-US" altLang="zh-CN" sz="1000" dirty="0"/>
              <a:t>[J].</a:t>
            </a:r>
            <a:r>
              <a:rPr kumimoji="1" lang="zh-CN" altLang="en-US" sz="1000" dirty="0"/>
              <a:t>中华儿科杂志</a:t>
            </a:r>
            <a:r>
              <a:rPr kumimoji="1" lang="en-US" altLang="zh-CN" sz="1000" dirty="0"/>
              <a:t>, 2017,55(3) : 163-168.</a:t>
            </a:r>
            <a:r>
              <a:rPr kumimoji="1" lang="zh-CN" altLang="en-US" sz="1000" dirty="0"/>
              <a:t> </a:t>
            </a:r>
            <a:r>
              <a:rPr kumimoji="1" lang="en-US" altLang="zh-CN" sz="1000" dirty="0"/>
              <a:t>4.2022 ESC/ERS Guidelines for the diagnosis and treatment of pulmonary hypertension [J]. </a:t>
            </a:r>
            <a:r>
              <a:rPr kumimoji="1" lang="en-US" altLang="zh-CN" sz="1000" dirty="0" err="1"/>
              <a:t>Eur</a:t>
            </a:r>
            <a:r>
              <a:rPr kumimoji="1" lang="en-US" altLang="zh-CN" sz="1000" dirty="0"/>
              <a:t> Heart J, 2022.</a:t>
            </a:r>
          </a:p>
        </p:txBody>
      </p:sp>
      <p:sp>
        <p:nvSpPr>
          <p:cNvPr id="12" name="文本框 11">
            <a:extLst>
              <a:ext uri="{FF2B5EF4-FFF2-40B4-BE49-F238E27FC236}">
                <a16:creationId xmlns:a16="http://schemas.microsoft.com/office/drawing/2014/main" id="{C0AF1828-FDCE-AED9-A4DD-356E27B8D696}"/>
              </a:ext>
            </a:extLst>
          </p:cNvPr>
          <p:cNvSpPr txBox="1"/>
          <p:nvPr/>
        </p:nvSpPr>
        <p:spPr>
          <a:xfrm>
            <a:off x="380737" y="1050131"/>
            <a:ext cx="4193628" cy="417743"/>
          </a:xfrm>
          <a:prstGeom prst="rect">
            <a:avLst/>
          </a:prstGeom>
          <a:noFill/>
        </p:spPr>
        <p:txBody>
          <a:bodyPr wrap="square" rtlCol="0">
            <a:spAutoFit/>
          </a:bodyPr>
          <a:lstStyle/>
          <a:p>
            <a:pPr lvl="1">
              <a:lnSpc>
                <a:spcPct val="150000"/>
              </a:lnSpc>
            </a:pPr>
            <a:r>
              <a:rPr kumimoji="1" lang="zh-CN" altLang="en-US" sz="1600" b="1" dirty="0">
                <a:solidFill>
                  <a:schemeClr val="accent1"/>
                </a:solidFill>
              </a:rPr>
              <a:t>国内肺高压指南</a:t>
            </a:r>
          </a:p>
        </p:txBody>
      </p:sp>
      <p:sp>
        <p:nvSpPr>
          <p:cNvPr id="14" name="TextBox 39">
            <a:extLst>
              <a:ext uri="{FF2B5EF4-FFF2-40B4-BE49-F238E27FC236}">
                <a16:creationId xmlns:a16="http://schemas.microsoft.com/office/drawing/2014/main" id="{2CF3523C-C39C-5D11-07D0-88E596E16464}"/>
              </a:ext>
            </a:extLst>
          </p:cNvPr>
          <p:cNvSpPr txBox="1"/>
          <p:nvPr/>
        </p:nvSpPr>
        <p:spPr>
          <a:xfrm>
            <a:off x="1171206" y="350609"/>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有效性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1">
            <a:extLst>
              <a:ext uri="{FF2B5EF4-FFF2-40B4-BE49-F238E27FC236}">
                <a16:creationId xmlns:a16="http://schemas.microsoft.com/office/drawing/2014/main" id="{AFB397A9-E779-9D06-4E47-A8D8B73CBED9}"/>
              </a:ext>
            </a:extLst>
          </p:cNvPr>
          <p:cNvCxnSpPr>
            <a:cxnSpLocks/>
          </p:cNvCxnSpPr>
          <p:nvPr/>
        </p:nvCxnSpPr>
        <p:spPr>
          <a:xfrm>
            <a:off x="1284605" y="852074"/>
            <a:ext cx="11484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13ED4478-EF0E-EE60-223B-0C1BC34044B2}"/>
              </a:ext>
            </a:extLst>
          </p:cNvPr>
          <p:cNvGrpSpPr/>
          <p:nvPr/>
        </p:nvGrpSpPr>
        <p:grpSpPr>
          <a:xfrm>
            <a:off x="425842" y="227261"/>
            <a:ext cx="570731" cy="657995"/>
            <a:chOff x="4231809" y="1692397"/>
            <a:chExt cx="570731" cy="657995"/>
          </a:xfrm>
        </p:grpSpPr>
        <p:grpSp>
          <p:nvGrpSpPr>
            <p:cNvPr id="21" name="组合 20">
              <a:extLst>
                <a:ext uri="{FF2B5EF4-FFF2-40B4-BE49-F238E27FC236}">
                  <a16:creationId xmlns:a16="http://schemas.microsoft.com/office/drawing/2014/main" id="{0AD24E07-B497-3DC3-A9A7-48DE0B0E8FA2}"/>
                </a:ext>
              </a:extLst>
            </p:cNvPr>
            <p:cNvGrpSpPr/>
            <p:nvPr/>
          </p:nvGrpSpPr>
          <p:grpSpPr>
            <a:xfrm>
              <a:off x="4231809" y="1692397"/>
              <a:ext cx="570731" cy="657995"/>
              <a:chOff x="4067944" y="489262"/>
              <a:chExt cx="1375279" cy="1585559"/>
            </a:xfrm>
          </p:grpSpPr>
          <p:sp>
            <p:nvSpPr>
              <p:cNvPr id="26" name="Flowchart: Decision 78">
                <a:extLst>
                  <a:ext uri="{FF2B5EF4-FFF2-40B4-BE49-F238E27FC236}">
                    <a16:creationId xmlns:a16="http://schemas.microsoft.com/office/drawing/2014/main" id="{C36C1B4B-1D82-ADDC-0A26-44FB8DE9FF63}"/>
                  </a:ext>
                </a:extLst>
              </p:cNvPr>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27" name="Flowchart: Decision 79">
                <a:extLst>
                  <a:ext uri="{FF2B5EF4-FFF2-40B4-BE49-F238E27FC236}">
                    <a16:creationId xmlns:a16="http://schemas.microsoft.com/office/drawing/2014/main" id="{96B7A09C-DA20-C31A-BE6C-171ADC6D0517}"/>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22" name="TextBox 61">
              <a:extLst>
                <a:ext uri="{FF2B5EF4-FFF2-40B4-BE49-F238E27FC236}">
                  <a16:creationId xmlns:a16="http://schemas.microsoft.com/office/drawing/2014/main" id="{8B655E1D-766F-229A-09A0-D5546746AD70}"/>
                </a:ext>
              </a:extLst>
            </p:cNvPr>
            <p:cNvSpPr txBox="1"/>
            <p:nvPr/>
          </p:nvSpPr>
          <p:spPr>
            <a:xfrm>
              <a:off x="4310472" y="1855545"/>
              <a:ext cx="356188" cy="461665"/>
            </a:xfrm>
            <a:prstGeom prst="rect">
              <a:avLst/>
            </a:prstGeom>
            <a:noFill/>
          </p:spPr>
          <p:txBody>
            <a:bodyPr wrap="none" rtlCol="0">
              <a:spAutoFit/>
            </a:bodyPr>
            <a:lstStyle/>
            <a:p>
              <a:r>
                <a:rPr lang="en-US" altLang="zh-CN" sz="2400" b="1" dirty="0">
                  <a:solidFill>
                    <a:srgbClr val="09AEC4"/>
                  </a:solidFill>
                </a:rPr>
                <a:t>3</a:t>
              </a:r>
              <a:endParaRPr lang="zh-CN" altLang="en-US" sz="2400" b="1" dirty="0">
                <a:solidFill>
                  <a:srgbClr val="09AEC4"/>
                </a:solidFill>
              </a:endParaRPr>
            </a:p>
          </p:txBody>
        </p:sp>
      </p:grpSp>
      <p:sp>
        <p:nvSpPr>
          <p:cNvPr id="3" name="文本框 2">
            <a:extLst>
              <a:ext uri="{FF2B5EF4-FFF2-40B4-BE49-F238E27FC236}">
                <a16:creationId xmlns:a16="http://schemas.microsoft.com/office/drawing/2014/main" id="{C9443287-E625-5600-44DB-84E1F2EBA133}"/>
              </a:ext>
            </a:extLst>
          </p:cNvPr>
          <p:cNvSpPr txBox="1"/>
          <p:nvPr/>
        </p:nvSpPr>
        <p:spPr>
          <a:xfrm>
            <a:off x="2546489" y="706547"/>
            <a:ext cx="9378338" cy="646331"/>
          </a:xfrm>
          <a:prstGeom prst="rect">
            <a:avLst/>
          </a:prstGeom>
          <a:noFill/>
        </p:spPr>
        <p:txBody>
          <a:bodyPr wrap="square">
            <a:spAutoFit/>
          </a:bodyPr>
          <a:lstStyle/>
          <a:p>
            <a:pPr marL="285750" indent="-285750">
              <a:buFont typeface="Wingdings" panose="05000000000000000000" pitchFamily="2" charset="2"/>
              <a:buChar char="u"/>
            </a:pPr>
            <a:r>
              <a:rPr lang="zh-CN" altLang="en-US" b="1" dirty="0">
                <a:solidFill>
                  <a:srgbClr val="FF0000"/>
                </a:solidFill>
                <a:latin typeface="+mn-ea"/>
              </a:rPr>
              <a:t>国内外指南均推荐 </a:t>
            </a:r>
            <a:r>
              <a:rPr lang="en-US" altLang="zh-CN" b="1" dirty="0">
                <a:solidFill>
                  <a:srgbClr val="FF0000"/>
                </a:solidFill>
                <a:latin typeface="+mn-ea"/>
              </a:rPr>
              <a:t>PDE-5i</a:t>
            </a:r>
            <a:r>
              <a:rPr lang="zh-CN" altLang="en-US" b="1" dirty="0">
                <a:solidFill>
                  <a:srgbClr val="FF0000"/>
                </a:solidFill>
                <a:latin typeface="+mn-ea"/>
              </a:rPr>
              <a:t>抑制剂作为 </a:t>
            </a:r>
            <a:r>
              <a:rPr lang="en-US" altLang="zh-CN" b="1" dirty="0">
                <a:solidFill>
                  <a:srgbClr val="FF0000"/>
                </a:solidFill>
                <a:latin typeface="+mn-ea"/>
              </a:rPr>
              <a:t>WHO </a:t>
            </a:r>
            <a:r>
              <a:rPr lang="zh-CN" altLang="en-US" b="1" dirty="0">
                <a:solidFill>
                  <a:srgbClr val="FF0000"/>
                </a:solidFill>
                <a:latin typeface="+mn-ea"/>
              </a:rPr>
              <a:t>功能分级 </a:t>
            </a:r>
            <a:r>
              <a:rPr lang="en-US" altLang="zh-CN" b="1" dirty="0">
                <a:solidFill>
                  <a:srgbClr val="FF0000"/>
                </a:solidFill>
                <a:latin typeface="+mn-ea"/>
              </a:rPr>
              <a:t>II-III </a:t>
            </a:r>
            <a:r>
              <a:rPr lang="zh-CN" altLang="en-US" b="1" dirty="0">
                <a:solidFill>
                  <a:srgbClr val="FF0000"/>
                </a:solidFill>
                <a:latin typeface="+mn-ea"/>
              </a:rPr>
              <a:t>级 </a:t>
            </a:r>
            <a:r>
              <a:rPr lang="en-US" altLang="zh-CN" b="1" dirty="0">
                <a:solidFill>
                  <a:srgbClr val="FF0000"/>
                </a:solidFill>
                <a:latin typeface="+mn-ea"/>
              </a:rPr>
              <a:t>PAH </a:t>
            </a:r>
            <a:r>
              <a:rPr lang="zh-CN" altLang="en-US" b="1" dirty="0">
                <a:solidFill>
                  <a:srgbClr val="FF0000"/>
                </a:solidFill>
                <a:latin typeface="+mn-ea"/>
              </a:rPr>
              <a:t>患者的一线单药治疗，或联合治疗的基础用药。</a:t>
            </a:r>
          </a:p>
        </p:txBody>
      </p:sp>
      <p:sp>
        <p:nvSpPr>
          <p:cNvPr id="5" name="文本框 4">
            <a:extLst>
              <a:ext uri="{FF2B5EF4-FFF2-40B4-BE49-F238E27FC236}">
                <a16:creationId xmlns:a16="http://schemas.microsoft.com/office/drawing/2014/main" id="{B21B6F0D-EFA0-0FB2-E328-883C9C79B355}"/>
              </a:ext>
            </a:extLst>
          </p:cNvPr>
          <p:cNvSpPr txBox="1"/>
          <p:nvPr/>
        </p:nvSpPr>
        <p:spPr>
          <a:xfrm>
            <a:off x="119507" y="4392130"/>
            <a:ext cx="3387447" cy="417743"/>
          </a:xfrm>
          <a:prstGeom prst="rect">
            <a:avLst/>
          </a:prstGeom>
          <a:noFill/>
        </p:spPr>
        <p:txBody>
          <a:bodyPr wrap="square" rtlCol="0">
            <a:spAutoFit/>
          </a:bodyPr>
          <a:lstStyle/>
          <a:p>
            <a:pPr lvl="1">
              <a:lnSpc>
                <a:spcPct val="150000"/>
              </a:lnSpc>
            </a:pPr>
            <a:r>
              <a:rPr kumimoji="1" lang="en-US" altLang="zh-CN" sz="1600" b="1" dirty="0">
                <a:solidFill>
                  <a:schemeClr val="accent1"/>
                </a:solidFill>
              </a:rPr>
              <a:t>    </a:t>
            </a:r>
            <a:r>
              <a:rPr kumimoji="1" lang="zh-CN" altLang="en-US" sz="1600" b="1" dirty="0">
                <a:solidFill>
                  <a:schemeClr val="accent1"/>
                </a:solidFill>
              </a:rPr>
              <a:t> 国外肺高压指南</a:t>
            </a:r>
            <a:endParaRPr kumimoji="1" lang="en-US" altLang="zh-CN" sz="1600" b="1" dirty="0">
              <a:solidFill>
                <a:schemeClr val="accent1"/>
              </a:solidFill>
            </a:endParaRPr>
          </a:p>
        </p:txBody>
      </p:sp>
      <p:grpSp>
        <p:nvGrpSpPr>
          <p:cNvPr id="35" name="组合 34">
            <a:extLst>
              <a:ext uri="{FF2B5EF4-FFF2-40B4-BE49-F238E27FC236}">
                <a16:creationId xmlns:a16="http://schemas.microsoft.com/office/drawing/2014/main" id="{9307873C-0551-5C1A-5DBC-D9857337BD7B}"/>
              </a:ext>
            </a:extLst>
          </p:cNvPr>
          <p:cNvGrpSpPr/>
          <p:nvPr/>
        </p:nvGrpSpPr>
        <p:grpSpPr>
          <a:xfrm>
            <a:off x="6762292" y="1153204"/>
            <a:ext cx="4566565" cy="5032825"/>
            <a:chOff x="6672935" y="1002690"/>
            <a:chExt cx="4490365" cy="4927639"/>
          </a:xfrm>
        </p:grpSpPr>
        <p:pic>
          <p:nvPicPr>
            <p:cNvPr id="30" name="图片 29">
              <a:extLst>
                <a:ext uri="{FF2B5EF4-FFF2-40B4-BE49-F238E27FC236}">
                  <a16:creationId xmlns:a16="http://schemas.microsoft.com/office/drawing/2014/main" id="{45620BA3-5AEE-3D97-C011-E9E68C242DCD}"/>
                </a:ext>
              </a:extLst>
            </p:cNvPr>
            <p:cNvPicPr>
              <a:picLocks noChangeAspect="1"/>
            </p:cNvPicPr>
            <p:nvPr/>
          </p:nvPicPr>
          <p:blipFill>
            <a:blip r:embed="rId3"/>
            <a:srcRect l="2325" t="3015" r="1811" b="45850"/>
            <a:stretch>
              <a:fillRect/>
            </a:stretch>
          </p:blipFill>
          <p:spPr>
            <a:xfrm>
              <a:off x="6672935" y="4919494"/>
              <a:ext cx="4463869" cy="1010835"/>
            </a:xfrm>
            <a:prstGeom prst="rect">
              <a:avLst/>
            </a:prstGeom>
          </p:spPr>
        </p:pic>
        <p:pic>
          <p:nvPicPr>
            <p:cNvPr id="16" name="图片 15">
              <a:extLst>
                <a:ext uri="{FF2B5EF4-FFF2-40B4-BE49-F238E27FC236}">
                  <a16:creationId xmlns:a16="http://schemas.microsoft.com/office/drawing/2014/main" id="{E8325B4E-AC7A-8992-5BC3-7B7172FC4042}"/>
                </a:ext>
              </a:extLst>
            </p:cNvPr>
            <p:cNvPicPr>
              <a:picLocks noChangeAspect="1"/>
            </p:cNvPicPr>
            <p:nvPr/>
          </p:nvPicPr>
          <p:blipFill>
            <a:blip r:embed="rId4"/>
            <a:srcRect r="6629"/>
            <a:stretch>
              <a:fillRect/>
            </a:stretch>
          </p:blipFill>
          <p:spPr>
            <a:xfrm>
              <a:off x="6692533" y="2384491"/>
              <a:ext cx="4431201" cy="1341816"/>
            </a:xfrm>
            <a:prstGeom prst="rect">
              <a:avLst/>
            </a:prstGeom>
          </p:spPr>
        </p:pic>
        <p:pic>
          <p:nvPicPr>
            <p:cNvPr id="20" name="图片 19">
              <a:extLst>
                <a:ext uri="{FF2B5EF4-FFF2-40B4-BE49-F238E27FC236}">
                  <a16:creationId xmlns:a16="http://schemas.microsoft.com/office/drawing/2014/main" id="{BC2A8445-9848-247C-94F7-8F58F6DD64FA}"/>
                </a:ext>
              </a:extLst>
            </p:cNvPr>
            <p:cNvPicPr>
              <a:picLocks noChangeAspect="1"/>
            </p:cNvPicPr>
            <p:nvPr/>
          </p:nvPicPr>
          <p:blipFill>
            <a:blip r:embed="rId5"/>
            <a:srcRect t="32997"/>
            <a:stretch>
              <a:fillRect/>
            </a:stretch>
          </p:blipFill>
          <p:spPr>
            <a:xfrm>
              <a:off x="6699431" y="1002690"/>
              <a:ext cx="4463869" cy="1341816"/>
            </a:xfrm>
            <a:prstGeom prst="rect">
              <a:avLst/>
            </a:prstGeom>
          </p:spPr>
        </p:pic>
        <p:pic>
          <p:nvPicPr>
            <p:cNvPr id="11" name="图片 10">
              <a:extLst>
                <a:ext uri="{FF2B5EF4-FFF2-40B4-BE49-F238E27FC236}">
                  <a16:creationId xmlns:a16="http://schemas.microsoft.com/office/drawing/2014/main" id="{C722496B-C82C-0EB8-9C79-35736C49C783}"/>
                </a:ext>
              </a:extLst>
            </p:cNvPr>
            <p:cNvPicPr>
              <a:picLocks noChangeAspect="1"/>
            </p:cNvPicPr>
            <p:nvPr/>
          </p:nvPicPr>
          <p:blipFill>
            <a:blip r:embed="rId6"/>
            <a:stretch>
              <a:fillRect/>
            </a:stretch>
          </p:blipFill>
          <p:spPr>
            <a:xfrm>
              <a:off x="6672935" y="3726307"/>
              <a:ext cx="4450799" cy="1171681"/>
            </a:xfrm>
            <a:prstGeom prst="rect">
              <a:avLst/>
            </a:prstGeom>
          </p:spPr>
        </p:pic>
      </p:grpSp>
      <p:sp>
        <p:nvSpPr>
          <p:cNvPr id="31" name="文本框 30">
            <a:extLst>
              <a:ext uri="{FF2B5EF4-FFF2-40B4-BE49-F238E27FC236}">
                <a16:creationId xmlns:a16="http://schemas.microsoft.com/office/drawing/2014/main" id="{35BCA17F-8111-16DC-4352-94326E742FF0}"/>
              </a:ext>
            </a:extLst>
          </p:cNvPr>
          <p:cNvSpPr txBox="1"/>
          <p:nvPr/>
        </p:nvSpPr>
        <p:spPr>
          <a:xfrm>
            <a:off x="711207" y="1501056"/>
            <a:ext cx="5591494" cy="2778068"/>
          </a:xfrm>
          <a:prstGeom prst="rect">
            <a:avLst/>
          </a:prstGeom>
          <a:noFill/>
        </p:spPr>
        <p:txBody>
          <a:bodyPr wrap="square" rtlCol="0">
            <a:spAutoFit/>
          </a:bodyPr>
          <a:lstStyle/>
          <a:p>
            <a:pPr algn="just">
              <a:lnSpc>
                <a:spcPct val="150000"/>
              </a:lnSpc>
            </a:pPr>
            <a:r>
              <a:rPr lang="en-US" altLang="zh-CN" sz="1600" dirty="0"/>
              <a:t>1.《</a:t>
            </a:r>
            <a:r>
              <a:rPr lang="zh-CN" altLang="en-US" sz="1600" dirty="0"/>
              <a:t>中国肺动脉高压诊断与治疗指南（</a:t>
            </a:r>
            <a:r>
              <a:rPr lang="en-US" altLang="zh-CN" sz="1600" dirty="0"/>
              <a:t>2021</a:t>
            </a:r>
            <a:r>
              <a:rPr lang="zh-CN" altLang="en-US" sz="1600" dirty="0"/>
              <a:t>版）</a:t>
            </a:r>
            <a:r>
              <a:rPr lang="en-US" altLang="zh-CN" sz="1600" dirty="0"/>
              <a:t>》</a:t>
            </a:r>
            <a:r>
              <a:rPr lang="zh-CN" altLang="en-US" sz="1600" dirty="0"/>
              <a:t>推荐：</a:t>
            </a:r>
            <a:r>
              <a:rPr lang="zh-CN" altLang="en-US" sz="1400" dirty="0">
                <a:solidFill>
                  <a:srgbClr val="FF0000"/>
                </a:solidFill>
                <a:latin typeface="+mn-ea"/>
              </a:rPr>
              <a:t>西地那非</a:t>
            </a:r>
            <a:r>
              <a:rPr lang="zh-CN" altLang="en-US" sz="1400" dirty="0">
                <a:latin typeface="+mn-ea"/>
              </a:rPr>
              <a:t>列入</a:t>
            </a:r>
            <a:r>
              <a:rPr lang="en-US" altLang="zh-CN" sz="1400" dirty="0">
                <a:latin typeface="+mn-ea"/>
              </a:rPr>
              <a:t>PAH</a:t>
            </a:r>
            <a:r>
              <a:rPr lang="zh-CN" altLang="en-US" sz="1400" dirty="0">
                <a:latin typeface="+mn-ea"/>
              </a:rPr>
              <a:t>治疗的靶向药物，推荐剂量为</a:t>
            </a:r>
            <a:r>
              <a:rPr lang="en-US" altLang="zh-CN" sz="1400" dirty="0">
                <a:latin typeface="+mn-ea"/>
              </a:rPr>
              <a:t>20-80mg</a:t>
            </a:r>
            <a:r>
              <a:rPr lang="zh-CN" altLang="en-US" sz="1400" dirty="0">
                <a:latin typeface="+mn-ea"/>
              </a:rPr>
              <a:t>，每日三次（</a:t>
            </a:r>
            <a:r>
              <a:rPr lang="en-US" altLang="zh-CN" sz="1400" dirty="0" err="1">
                <a:latin typeface="+mn-ea"/>
              </a:rPr>
              <a:t>tid</a:t>
            </a:r>
            <a:r>
              <a:rPr lang="zh-CN" altLang="en-US" sz="1400" dirty="0">
                <a:latin typeface="+mn-ea"/>
              </a:rPr>
              <a:t>）。</a:t>
            </a:r>
            <a:endParaRPr lang="en-US" altLang="zh-CN" sz="1600" dirty="0">
              <a:latin typeface="+mn-ea"/>
            </a:endParaRPr>
          </a:p>
          <a:p>
            <a:pPr algn="just">
              <a:lnSpc>
                <a:spcPct val="150000"/>
              </a:lnSpc>
            </a:pPr>
            <a:r>
              <a:rPr lang="en-US" altLang="zh-CN" sz="1600" dirty="0">
                <a:latin typeface="+mn-ea"/>
              </a:rPr>
              <a:t>2.《</a:t>
            </a:r>
            <a:r>
              <a:rPr lang="zh-CN" altLang="en-US" sz="1600" dirty="0">
                <a:latin typeface="+mn-ea"/>
              </a:rPr>
              <a:t>新生儿肺动脉高压诊治专家共识</a:t>
            </a:r>
            <a:r>
              <a:rPr lang="en-US" altLang="zh-CN" sz="1600" dirty="0">
                <a:latin typeface="+mn-ea"/>
              </a:rPr>
              <a:t>》</a:t>
            </a:r>
            <a:r>
              <a:rPr lang="zh-CN" altLang="en-US" sz="1600" dirty="0">
                <a:latin typeface="+mn-ea"/>
              </a:rPr>
              <a:t>推荐：</a:t>
            </a:r>
            <a:r>
              <a:rPr lang="zh-CN" altLang="en-US" sz="1400" dirty="0">
                <a:latin typeface="+mn-ea"/>
              </a:rPr>
              <a:t>新生儿持续肺动脉高压（</a:t>
            </a:r>
            <a:r>
              <a:rPr lang="en-US" altLang="zh-CN" sz="1400" dirty="0">
                <a:latin typeface="+mn-ea"/>
              </a:rPr>
              <a:t>PPHN</a:t>
            </a:r>
            <a:r>
              <a:rPr lang="zh-CN" altLang="en-US" sz="1400" dirty="0">
                <a:latin typeface="+mn-ea"/>
              </a:rPr>
              <a:t>）在充分肺泡复张后，若氧合仍不佳，可考虑使用</a:t>
            </a:r>
            <a:r>
              <a:rPr lang="zh-CN" altLang="en-US" sz="1400" dirty="0">
                <a:solidFill>
                  <a:srgbClr val="FF0000"/>
                </a:solidFill>
                <a:latin typeface="+mn-ea"/>
              </a:rPr>
              <a:t>西地那非</a:t>
            </a:r>
            <a:r>
              <a:rPr lang="zh-CN" altLang="en-US" sz="1400" dirty="0">
                <a:latin typeface="+mn-ea"/>
              </a:rPr>
              <a:t>作为扩血管治疗选项。</a:t>
            </a:r>
            <a:endParaRPr lang="zh-CN" altLang="en-US" sz="1600" dirty="0">
              <a:latin typeface="+mn-ea"/>
            </a:endParaRPr>
          </a:p>
          <a:p>
            <a:pPr algn="just">
              <a:lnSpc>
                <a:spcPct val="150000"/>
              </a:lnSpc>
            </a:pPr>
            <a:r>
              <a:rPr lang="en-US" altLang="zh-CN" sz="1600" dirty="0">
                <a:latin typeface="+mn-ea"/>
              </a:rPr>
              <a:t>3.《</a:t>
            </a:r>
            <a:r>
              <a:rPr lang="zh-CN" altLang="en-US" sz="1600" dirty="0">
                <a:latin typeface="+mn-ea"/>
              </a:rPr>
              <a:t>中国肺动脉高压诊治临床路径</a:t>
            </a:r>
            <a:r>
              <a:rPr lang="en-US" altLang="zh-CN" sz="1600" dirty="0">
                <a:latin typeface="+mn-ea"/>
              </a:rPr>
              <a:t>》</a:t>
            </a:r>
            <a:r>
              <a:rPr lang="zh-CN" altLang="en-US" sz="1600" dirty="0">
                <a:latin typeface="+mn-ea"/>
              </a:rPr>
              <a:t>推荐：</a:t>
            </a:r>
            <a:r>
              <a:rPr lang="zh-CN" altLang="en-US" sz="1400" dirty="0">
                <a:solidFill>
                  <a:srgbClr val="FF0000"/>
                </a:solidFill>
                <a:latin typeface="+mn-ea"/>
              </a:rPr>
              <a:t>西地那非</a:t>
            </a:r>
            <a:r>
              <a:rPr lang="zh-CN" altLang="en-US" sz="1400" dirty="0">
                <a:latin typeface="+mn-ea"/>
              </a:rPr>
              <a:t>列入</a:t>
            </a:r>
            <a:r>
              <a:rPr lang="en-US" altLang="zh-CN" sz="1400" dirty="0">
                <a:latin typeface="+mn-ea"/>
              </a:rPr>
              <a:t>PAH</a:t>
            </a:r>
            <a:r>
              <a:rPr lang="zh-CN" altLang="en-US" sz="1400" dirty="0">
                <a:latin typeface="+mn-ea"/>
              </a:rPr>
              <a:t>治疗的靶向药物。</a:t>
            </a:r>
            <a:endParaRPr lang="zh-CN" altLang="en-US" sz="1600" dirty="0">
              <a:latin typeface="+mn-ea"/>
            </a:endParaRPr>
          </a:p>
        </p:txBody>
      </p:sp>
      <p:sp>
        <p:nvSpPr>
          <p:cNvPr id="33" name="文本框 32">
            <a:extLst>
              <a:ext uri="{FF2B5EF4-FFF2-40B4-BE49-F238E27FC236}">
                <a16:creationId xmlns:a16="http://schemas.microsoft.com/office/drawing/2014/main" id="{DF2F0164-3392-373F-29ED-292524AECD87}"/>
              </a:ext>
            </a:extLst>
          </p:cNvPr>
          <p:cNvSpPr txBox="1"/>
          <p:nvPr/>
        </p:nvSpPr>
        <p:spPr>
          <a:xfrm>
            <a:off x="649726" y="4809873"/>
            <a:ext cx="5513275" cy="1116075"/>
          </a:xfrm>
          <a:prstGeom prst="rect">
            <a:avLst/>
          </a:prstGeom>
          <a:noFill/>
        </p:spPr>
        <p:txBody>
          <a:bodyPr wrap="square">
            <a:spAutoFit/>
          </a:bodyPr>
          <a:lstStyle/>
          <a:p>
            <a:pPr algn="just">
              <a:lnSpc>
                <a:spcPct val="150000"/>
              </a:lnSpc>
            </a:pPr>
            <a:r>
              <a:rPr lang="zh-CN" altLang="en-US" dirty="0"/>
              <a:t> </a:t>
            </a:r>
            <a:r>
              <a:rPr lang="en-US" altLang="zh-CN" sz="1600" dirty="0">
                <a:latin typeface="+mn-ea"/>
              </a:rPr>
              <a:t>《ESC/ERS </a:t>
            </a:r>
            <a:r>
              <a:rPr lang="zh-CN" altLang="en-US" sz="1600" dirty="0">
                <a:latin typeface="+mn-ea"/>
              </a:rPr>
              <a:t>肺动脉高压诊治指南</a:t>
            </a:r>
            <a:r>
              <a:rPr lang="en-US" altLang="zh-CN" sz="1600" dirty="0">
                <a:latin typeface="+mn-ea"/>
              </a:rPr>
              <a:t>》</a:t>
            </a:r>
            <a:r>
              <a:rPr lang="zh-CN" altLang="en-US" sz="1600" dirty="0">
                <a:latin typeface="+mn-ea"/>
              </a:rPr>
              <a:t>推荐：</a:t>
            </a:r>
            <a:r>
              <a:rPr lang="zh-CN" altLang="en-US" sz="1400" dirty="0">
                <a:solidFill>
                  <a:srgbClr val="FF0000"/>
                </a:solidFill>
                <a:latin typeface="+mn-ea"/>
              </a:rPr>
              <a:t>西地那非</a:t>
            </a:r>
            <a:r>
              <a:rPr lang="zh-CN" altLang="en-US" sz="1400" dirty="0">
                <a:latin typeface="+mn-ea"/>
              </a:rPr>
              <a:t>作为 </a:t>
            </a:r>
            <a:r>
              <a:rPr lang="en-US" altLang="zh-CN" sz="1400" dirty="0">
                <a:latin typeface="+mn-ea"/>
              </a:rPr>
              <a:t>PAH </a:t>
            </a:r>
            <a:r>
              <a:rPr lang="zh-CN" altLang="en-US" sz="1400" dirty="0">
                <a:latin typeface="+mn-ea"/>
              </a:rPr>
              <a:t>的一线口服治疗药物，推荐用于 </a:t>
            </a:r>
            <a:r>
              <a:rPr lang="en-US" altLang="zh-CN" sz="1400" dirty="0">
                <a:latin typeface="+mn-ea"/>
              </a:rPr>
              <a:t>WHO </a:t>
            </a:r>
            <a:r>
              <a:rPr lang="zh-CN" altLang="en-US" sz="1400" dirty="0">
                <a:latin typeface="+mn-ea"/>
              </a:rPr>
              <a:t>功能分级 </a:t>
            </a:r>
            <a:r>
              <a:rPr lang="en-US" altLang="zh-CN" sz="1400" dirty="0" err="1">
                <a:latin typeface="+mn-ea"/>
              </a:rPr>
              <a:t>Ⅱ~Ⅲ</a:t>
            </a:r>
            <a:r>
              <a:rPr lang="en-US" altLang="zh-CN" sz="1400" dirty="0">
                <a:latin typeface="+mn-ea"/>
              </a:rPr>
              <a:t> </a:t>
            </a:r>
            <a:r>
              <a:rPr lang="zh-CN" altLang="en-US" sz="1400" dirty="0">
                <a:latin typeface="+mn-ea"/>
              </a:rPr>
              <a:t>级患者，尤其适用于不适合使用内皮素受体拮抗剂（如波生坦）的患者。</a:t>
            </a:r>
          </a:p>
        </p:txBody>
      </p:sp>
      <p:sp>
        <p:nvSpPr>
          <p:cNvPr id="36" name="矩形 35">
            <a:extLst>
              <a:ext uri="{FF2B5EF4-FFF2-40B4-BE49-F238E27FC236}">
                <a16:creationId xmlns:a16="http://schemas.microsoft.com/office/drawing/2014/main" id="{1F5D3DC8-E32B-F963-BAE7-38D88C4F3C5E}"/>
              </a:ext>
            </a:extLst>
          </p:cNvPr>
          <p:cNvSpPr/>
          <p:nvPr/>
        </p:nvSpPr>
        <p:spPr>
          <a:xfrm>
            <a:off x="6711950" y="1098550"/>
            <a:ext cx="4667250" cy="5175250"/>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5828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8093AE81-9C45-7B8B-635F-3431D99E8FAF}"/>
              </a:ext>
            </a:extLst>
          </p:cNvPr>
          <p:cNvSpPr txBox="1"/>
          <p:nvPr/>
        </p:nvSpPr>
        <p:spPr>
          <a:xfrm>
            <a:off x="1175616" y="277321"/>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创新性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6" name="直接连接符 13">
            <a:extLst>
              <a:ext uri="{FF2B5EF4-FFF2-40B4-BE49-F238E27FC236}">
                <a16:creationId xmlns:a16="http://schemas.microsoft.com/office/drawing/2014/main" id="{36146B5E-9DB1-3ED7-716C-28A2D00773DD}"/>
              </a:ext>
            </a:extLst>
          </p:cNvPr>
          <p:cNvCxnSpPr>
            <a:cxnSpLocks/>
          </p:cNvCxnSpPr>
          <p:nvPr/>
        </p:nvCxnSpPr>
        <p:spPr>
          <a:xfrm>
            <a:off x="1280244" y="784963"/>
            <a:ext cx="1069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AFB5516E-2CE1-6A62-D058-1C76D55C6E03}"/>
              </a:ext>
            </a:extLst>
          </p:cNvPr>
          <p:cNvGrpSpPr/>
          <p:nvPr/>
        </p:nvGrpSpPr>
        <p:grpSpPr>
          <a:xfrm>
            <a:off x="452092" y="166301"/>
            <a:ext cx="570731" cy="679619"/>
            <a:chOff x="4231809" y="3024287"/>
            <a:chExt cx="570731" cy="679619"/>
          </a:xfrm>
        </p:grpSpPr>
        <p:grpSp>
          <p:nvGrpSpPr>
            <p:cNvPr id="8" name="组合 7">
              <a:extLst>
                <a:ext uri="{FF2B5EF4-FFF2-40B4-BE49-F238E27FC236}">
                  <a16:creationId xmlns:a16="http://schemas.microsoft.com/office/drawing/2014/main" id="{429FB801-1C2F-75E5-A8A0-C15A6B194B87}"/>
                </a:ext>
              </a:extLst>
            </p:cNvPr>
            <p:cNvGrpSpPr/>
            <p:nvPr/>
          </p:nvGrpSpPr>
          <p:grpSpPr>
            <a:xfrm>
              <a:off x="4231809" y="3024287"/>
              <a:ext cx="570731" cy="657995"/>
              <a:chOff x="4067944" y="489262"/>
              <a:chExt cx="1375279" cy="1585559"/>
            </a:xfrm>
          </p:grpSpPr>
          <p:sp>
            <p:nvSpPr>
              <p:cNvPr id="16" name="Flowchart: Decision 78">
                <a:extLst>
                  <a:ext uri="{FF2B5EF4-FFF2-40B4-BE49-F238E27FC236}">
                    <a16:creationId xmlns:a16="http://schemas.microsoft.com/office/drawing/2014/main" id="{8EA6865B-915C-2CCB-9EF7-BA60D7718791}"/>
                  </a:ext>
                </a:extLst>
              </p:cNvPr>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17" name="Flowchart: Decision 79">
                <a:extLst>
                  <a:ext uri="{FF2B5EF4-FFF2-40B4-BE49-F238E27FC236}">
                    <a16:creationId xmlns:a16="http://schemas.microsoft.com/office/drawing/2014/main" id="{657B3124-5035-D079-6D96-D7A1851E35E5}"/>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09AEC4"/>
                  </a:solidFill>
                </a:endParaRPr>
              </a:p>
            </p:txBody>
          </p:sp>
        </p:grpSp>
        <p:sp>
          <p:nvSpPr>
            <p:cNvPr id="15" name="TextBox 64">
              <a:extLst>
                <a:ext uri="{FF2B5EF4-FFF2-40B4-BE49-F238E27FC236}">
                  <a16:creationId xmlns:a16="http://schemas.microsoft.com/office/drawing/2014/main" id="{49BD3264-99D4-5216-8BCE-D4E0F14C134E}"/>
                </a:ext>
              </a:extLst>
            </p:cNvPr>
            <p:cNvSpPr txBox="1"/>
            <p:nvPr/>
          </p:nvSpPr>
          <p:spPr>
            <a:xfrm>
              <a:off x="4310472" y="3180686"/>
              <a:ext cx="385042" cy="523220"/>
            </a:xfrm>
            <a:prstGeom prst="rect">
              <a:avLst/>
            </a:prstGeom>
            <a:noFill/>
          </p:spPr>
          <p:txBody>
            <a:bodyPr wrap="none" rtlCol="0">
              <a:spAutoFit/>
            </a:bodyPr>
            <a:lstStyle/>
            <a:p>
              <a:r>
                <a:rPr lang="en-US" altLang="zh-CN" sz="2800" b="1" dirty="0">
                  <a:solidFill>
                    <a:srgbClr val="09AEC4"/>
                  </a:solidFill>
                </a:rPr>
                <a:t>4</a:t>
              </a:r>
              <a:endParaRPr lang="zh-CN" altLang="en-US" sz="2800" b="1" dirty="0">
                <a:solidFill>
                  <a:srgbClr val="09AEC4"/>
                </a:solidFill>
              </a:endParaRPr>
            </a:p>
          </p:txBody>
        </p:sp>
      </p:grpSp>
      <p:grpSp>
        <p:nvGrpSpPr>
          <p:cNvPr id="48" name="组合 47">
            <a:extLst>
              <a:ext uri="{FF2B5EF4-FFF2-40B4-BE49-F238E27FC236}">
                <a16:creationId xmlns:a16="http://schemas.microsoft.com/office/drawing/2014/main" id="{57BDD78B-4220-8F2C-53D8-D5141851A33C}"/>
              </a:ext>
            </a:extLst>
          </p:cNvPr>
          <p:cNvGrpSpPr/>
          <p:nvPr/>
        </p:nvGrpSpPr>
        <p:grpSpPr>
          <a:xfrm>
            <a:off x="721508" y="1867219"/>
            <a:ext cx="11149744" cy="3603232"/>
            <a:chOff x="1727346" y="2988363"/>
            <a:chExt cx="20882321" cy="5975369"/>
          </a:xfrm>
        </p:grpSpPr>
        <p:sp>
          <p:nvSpPr>
            <p:cNvPr id="49" name="3 Pentágono">
              <a:extLst>
                <a:ext uri="{FF2B5EF4-FFF2-40B4-BE49-F238E27FC236}">
                  <a16:creationId xmlns:a16="http://schemas.microsoft.com/office/drawing/2014/main" id="{56806440-C487-AC89-FFEE-0EFA483F5849}"/>
                </a:ext>
              </a:extLst>
            </p:cNvPr>
            <p:cNvSpPr/>
            <p:nvPr/>
          </p:nvSpPr>
          <p:spPr bwMode="auto">
            <a:xfrm>
              <a:off x="1727346" y="3071203"/>
              <a:ext cx="4725527" cy="1440159"/>
            </a:xfrm>
            <a:prstGeom prst="homePlate">
              <a:avLst/>
            </a:prstGeom>
            <a:solidFill>
              <a:schemeClr val="accent1"/>
            </a:solidFill>
            <a:ln>
              <a:noFill/>
            </a:ln>
            <a:effectLst/>
          </p:spPr>
          <p:txBody>
            <a:bodyPr lIns="179999" tIns="0" rIns="179999" bIns="0" rtlCol="0" anchor="ctr"/>
            <a:lstStyle/>
            <a:p>
              <a:r>
                <a:rPr lang="zh-CN" altLang="en-US" sz="2000" b="1" dirty="0">
                  <a:solidFill>
                    <a:schemeClr val="bg1"/>
                  </a:solidFill>
                  <a:latin typeface="+mn-ea"/>
                  <a:cs typeface="Open Sans Extrabold" panose="020B0906030804020204" pitchFamily="34" charset="0"/>
                </a:rPr>
                <a:t>更满足治疗需求</a:t>
              </a:r>
              <a:endParaRPr lang="es-SV" sz="2000" b="1" dirty="0">
                <a:solidFill>
                  <a:schemeClr val="bg1"/>
                </a:solidFill>
                <a:latin typeface="+mn-ea"/>
                <a:cs typeface="Open Sans Extrabold" panose="020B0906030804020204" pitchFamily="34" charset="0"/>
              </a:endParaRPr>
            </a:p>
          </p:txBody>
        </p:sp>
        <p:sp>
          <p:nvSpPr>
            <p:cNvPr id="50" name="4 Pentágono">
              <a:extLst>
                <a:ext uri="{FF2B5EF4-FFF2-40B4-BE49-F238E27FC236}">
                  <a16:creationId xmlns:a16="http://schemas.microsoft.com/office/drawing/2014/main" id="{ECDBC35D-B14C-C08C-9ADA-713A4C7BAE0F}"/>
                </a:ext>
              </a:extLst>
            </p:cNvPr>
            <p:cNvSpPr/>
            <p:nvPr/>
          </p:nvSpPr>
          <p:spPr bwMode="auto">
            <a:xfrm>
              <a:off x="7037937" y="3071203"/>
              <a:ext cx="4725526" cy="1440160"/>
            </a:xfrm>
            <a:prstGeom prst="homePlate">
              <a:avLst/>
            </a:prstGeom>
            <a:solidFill>
              <a:schemeClr val="accent2"/>
            </a:solidFill>
            <a:ln>
              <a:noFill/>
            </a:ln>
            <a:effectLst/>
          </p:spPr>
          <p:txBody>
            <a:bodyPr lIns="179999" tIns="0" rIns="179999" bIns="0" rtlCol="0" anchor="ctr"/>
            <a:lstStyle/>
            <a:p>
              <a:r>
                <a:rPr lang="zh-CN" altLang="en-US" sz="2000" b="1" dirty="0">
                  <a:solidFill>
                    <a:schemeClr val="bg1"/>
                  </a:solidFill>
                  <a:latin typeface="+mn-ea"/>
                  <a:cs typeface="Open Sans Extrabold" panose="020B0906030804020204" pitchFamily="34" charset="0"/>
                </a:rPr>
                <a:t>疗效安全性好</a:t>
              </a:r>
              <a:endParaRPr lang="es-SV" sz="2000" b="1" dirty="0">
                <a:solidFill>
                  <a:schemeClr val="bg1"/>
                </a:solidFill>
                <a:latin typeface="+mn-ea"/>
                <a:cs typeface="Open Sans Extrabold" panose="020B0906030804020204" pitchFamily="34" charset="0"/>
              </a:endParaRPr>
            </a:p>
          </p:txBody>
        </p:sp>
        <p:sp>
          <p:nvSpPr>
            <p:cNvPr id="51" name="5 Pentágono">
              <a:extLst>
                <a:ext uri="{FF2B5EF4-FFF2-40B4-BE49-F238E27FC236}">
                  <a16:creationId xmlns:a16="http://schemas.microsoft.com/office/drawing/2014/main" id="{BCC17108-66B0-1797-14CD-DB845245B168}"/>
                </a:ext>
              </a:extLst>
            </p:cNvPr>
            <p:cNvSpPr/>
            <p:nvPr/>
          </p:nvSpPr>
          <p:spPr bwMode="auto">
            <a:xfrm>
              <a:off x="12348528" y="3071203"/>
              <a:ext cx="4725526" cy="1440160"/>
            </a:xfrm>
            <a:prstGeom prst="homePlate">
              <a:avLst/>
            </a:prstGeom>
            <a:solidFill>
              <a:schemeClr val="accent3"/>
            </a:solidFill>
            <a:ln>
              <a:noFill/>
            </a:ln>
            <a:effectLst/>
          </p:spPr>
          <p:txBody>
            <a:bodyPr lIns="179999" tIns="0" rIns="179999" bIns="0" rtlCol="0" anchor="ctr"/>
            <a:lstStyle/>
            <a:p>
              <a:r>
                <a:rPr lang="zh-CN" altLang="en-US" sz="2000" b="1" dirty="0">
                  <a:solidFill>
                    <a:schemeClr val="bg1"/>
                  </a:solidFill>
                  <a:latin typeface="+mn-ea"/>
                  <a:cs typeface="Open Sans Extrabold" panose="020B0906030804020204" pitchFamily="34" charset="0"/>
                </a:rPr>
                <a:t>提高患者依从性</a:t>
              </a:r>
              <a:endParaRPr lang="es-SV" sz="2000" b="1" dirty="0">
                <a:solidFill>
                  <a:schemeClr val="bg1"/>
                </a:solidFill>
                <a:latin typeface="+mn-ea"/>
                <a:cs typeface="Open Sans Extrabold" panose="020B0906030804020204" pitchFamily="34" charset="0"/>
              </a:endParaRPr>
            </a:p>
          </p:txBody>
        </p:sp>
        <p:sp>
          <p:nvSpPr>
            <p:cNvPr id="52" name="6 Pentágono">
              <a:extLst>
                <a:ext uri="{FF2B5EF4-FFF2-40B4-BE49-F238E27FC236}">
                  <a16:creationId xmlns:a16="http://schemas.microsoft.com/office/drawing/2014/main" id="{98F164B3-631E-D9CD-E059-BB9177C13E3E}"/>
                </a:ext>
              </a:extLst>
            </p:cNvPr>
            <p:cNvSpPr/>
            <p:nvPr/>
          </p:nvSpPr>
          <p:spPr bwMode="auto">
            <a:xfrm>
              <a:off x="17659118" y="3071203"/>
              <a:ext cx="4725526" cy="1440160"/>
            </a:xfrm>
            <a:prstGeom prst="homePlate">
              <a:avLst/>
            </a:prstGeom>
            <a:solidFill>
              <a:schemeClr val="accent4"/>
            </a:solidFill>
            <a:ln>
              <a:noFill/>
            </a:ln>
            <a:effectLst/>
          </p:spPr>
          <p:txBody>
            <a:bodyPr lIns="179999" tIns="0" rIns="179999" bIns="0" rtlCol="0" anchor="ctr"/>
            <a:lstStyle/>
            <a:p>
              <a:r>
                <a:rPr lang="zh-CN" altLang="en-US" sz="2000" b="1" dirty="0">
                  <a:solidFill>
                    <a:schemeClr val="bg1"/>
                  </a:solidFill>
                  <a:latin typeface="+mn-ea"/>
                  <a:cs typeface="Open Sans Extrabold" panose="020B0906030804020204" pitchFamily="34" charset="0"/>
                </a:rPr>
                <a:t>填补市场空白</a:t>
              </a:r>
              <a:endParaRPr lang="es-SV" sz="2000" b="1" dirty="0">
                <a:solidFill>
                  <a:schemeClr val="bg1"/>
                </a:solidFill>
                <a:latin typeface="+mn-ea"/>
                <a:cs typeface="Open Sans Extrabold" panose="020B0906030804020204" pitchFamily="34" charset="0"/>
              </a:endParaRPr>
            </a:p>
          </p:txBody>
        </p:sp>
        <p:grpSp>
          <p:nvGrpSpPr>
            <p:cNvPr id="53" name="8 Grupo">
              <a:extLst>
                <a:ext uri="{FF2B5EF4-FFF2-40B4-BE49-F238E27FC236}">
                  <a16:creationId xmlns:a16="http://schemas.microsoft.com/office/drawing/2014/main" id="{966CAD6C-4270-65D8-DC8F-4FBDCC157DF3}"/>
                </a:ext>
              </a:extLst>
            </p:cNvPr>
            <p:cNvGrpSpPr>
              <a:grpSpLocks noChangeAspect="1"/>
            </p:cNvGrpSpPr>
            <p:nvPr/>
          </p:nvGrpSpPr>
          <p:grpSpPr>
            <a:xfrm>
              <a:off x="5400644" y="2988363"/>
              <a:ext cx="1412269" cy="1523000"/>
              <a:chOff x="14554320" y="2693328"/>
              <a:chExt cx="3166426" cy="3414694"/>
            </a:xfrm>
          </p:grpSpPr>
          <p:sp>
            <p:nvSpPr>
              <p:cNvPr id="67" name="4 Elipse">
                <a:extLst>
                  <a:ext uri="{FF2B5EF4-FFF2-40B4-BE49-F238E27FC236}">
                    <a16:creationId xmlns:a16="http://schemas.microsoft.com/office/drawing/2014/main" id="{CEC32725-024D-6EFA-F6F4-3828A384FEAC}"/>
                  </a:ext>
                </a:extLst>
              </p:cNvPr>
              <p:cNvSpPr/>
              <p:nvPr/>
            </p:nvSpPr>
            <p:spPr>
              <a:xfrm>
                <a:off x="14554320" y="2693328"/>
                <a:ext cx="3166426" cy="3414694"/>
              </a:xfrm>
              <a:prstGeom prst="roundRect">
                <a:avLst>
                  <a:gd name="adj" fmla="val 10024"/>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182749" tIns="91378" rIns="182749" bIns="91378" rtlCol="0" anchor="ctr"/>
              <a:lstStyle/>
              <a:p>
                <a:pPr algn="ctr"/>
                <a:endParaRPr lang="es-MX" sz="18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8" name="5 Elipse">
                <a:extLst>
                  <a:ext uri="{FF2B5EF4-FFF2-40B4-BE49-F238E27FC236}">
                    <a16:creationId xmlns:a16="http://schemas.microsoft.com/office/drawing/2014/main" id="{D8860FF8-1979-7EDE-50B1-9067B6582B69}"/>
                  </a:ext>
                </a:extLst>
              </p:cNvPr>
              <p:cNvSpPr/>
              <p:nvPr/>
            </p:nvSpPr>
            <p:spPr>
              <a:xfrm>
                <a:off x="14857531" y="3213390"/>
                <a:ext cx="2560499" cy="2560297"/>
              </a:xfrm>
              <a:prstGeom prst="roundRect">
                <a:avLst>
                  <a:gd name="adj" fmla="val 9994"/>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a:r>
                  <a:rPr lang="es-MX" sz="24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grpSp>
        <p:grpSp>
          <p:nvGrpSpPr>
            <p:cNvPr id="54" name="12 Grupo">
              <a:extLst>
                <a:ext uri="{FF2B5EF4-FFF2-40B4-BE49-F238E27FC236}">
                  <a16:creationId xmlns:a16="http://schemas.microsoft.com/office/drawing/2014/main" id="{79C96595-7AD0-6684-DF6F-FA698F648F53}"/>
                </a:ext>
              </a:extLst>
            </p:cNvPr>
            <p:cNvGrpSpPr>
              <a:grpSpLocks noChangeAspect="1"/>
            </p:cNvGrpSpPr>
            <p:nvPr/>
          </p:nvGrpSpPr>
          <p:grpSpPr>
            <a:xfrm>
              <a:off x="10305560" y="2988365"/>
              <a:ext cx="1544256" cy="1523000"/>
              <a:chOff x="13729271" y="2693332"/>
              <a:chExt cx="3462352" cy="3414694"/>
            </a:xfrm>
          </p:grpSpPr>
          <p:sp>
            <p:nvSpPr>
              <p:cNvPr id="65" name="4 Elipse">
                <a:extLst>
                  <a:ext uri="{FF2B5EF4-FFF2-40B4-BE49-F238E27FC236}">
                    <a16:creationId xmlns:a16="http://schemas.microsoft.com/office/drawing/2014/main" id="{1B6B6217-19A1-8E3D-B483-49271FF73521}"/>
                  </a:ext>
                </a:extLst>
              </p:cNvPr>
              <p:cNvSpPr/>
              <p:nvPr/>
            </p:nvSpPr>
            <p:spPr>
              <a:xfrm>
                <a:off x="13729271" y="2693332"/>
                <a:ext cx="3462352" cy="3414694"/>
              </a:xfrm>
              <a:prstGeom prst="roundRect">
                <a:avLst>
                  <a:gd name="adj" fmla="val 10024"/>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182749" tIns="91378" rIns="182749" bIns="91378" rtlCol="0" anchor="ctr"/>
              <a:lstStyle/>
              <a:p>
                <a:pPr algn="ctr"/>
                <a:endParaRPr lang="es-MX" sz="18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6" name="5 Elipse">
                <a:extLst>
                  <a:ext uri="{FF2B5EF4-FFF2-40B4-BE49-F238E27FC236}">
                    <a16:creationId xmlns:a16="http://schemas.microsoft.com/office/drawing/2014/main" id="{ECF42D2F-7921-6F9D-BC65-FC91A873D443}"/>
                  </a:ext>
                </a:extLst>
              </p:cNvPr>
              <p:cNvSpPr/>
              <p:nvPr/>
            </p:nvSpPr>
            <p:spPr>
              <a:xfrm>
                <a:off x="14220116" y="3213389"/>
                <a:ext cx="2560497" cy="2560296"/>
              </a:xfrm>
              <a:prstGeom prst="roundRect">
                <a:avLst>
                  <a:gd name="adj" fmla="val 9994"/>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a:r>
                  <a:rPr lang="es-MX" sz="24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grpSp>
        <p:grpSp>
          <p:nvGrpSpPr>
            <p:cNvPr id="55" name="16 Grupo">
              <a:extLst>
                <a:ext uri="{FF2B5EF4-FFF2-40B4-BE49-F238E27FC236}">
                  <a16:creationId xmlns:a16="http://schemas.microsoft.com/office/drawing/2014/main" id="{C673BBD0-523F-0C67-4406-578C6C1CB1B5}"/>
                </a:ext>
              </a:extLst>
            </p:cNvPr>
            <p:cNvGrpSpPr>
              <a:grpSpLocks noChangeAspect="1"/>
            </p:cNvGrpSpPr>
            <p:nvPr/>
          </p:nvGrpSpPr>
          <p:grpSpPr>
            <a:xfrm>
              <a:off x="16053155" y="2988365"/>
              <a:ext cx="1519608" cy="1523000"/>
              <a:chOff x="14679808" y="2693332"/>
              <a:chExt cx="3407087" cy="3414694"/>
            </a:xfrm>
          </p:grpSpPr>
          <p:sp>
            <p:nvSpPr>
              <p:cNvPr id="63" name="4 Elipse">
                <a:extLst>
                  <a:ext uri="{FF2B5EF4-FFF2-40B4-BE49-F238E27FC236}">
                    <a16:creationId xmlns:a16="http://schemas.microsoft.com/office/drawing/2014/main" id="{382FE6D4-89E4-243D-112F-4C7D5E73185F}"/>
                  </a:ext>
                </a:extLst>
              </p:cNvPr>
              <p:cNvSpPr/>
              <p:nvPr/>
            </p:nvSpPr>
            <p:spPr>
              <a:xfrm>
                <a:off x="14679808" y="2693332"/>
                <a:ext cx="3407087" cy="3414694"/>
              </a:xfrm>
              <a:prstGeom prst="roundRect">
                <a:avLst>
                  <a:gd name="adj" fmla="val 10024"/>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182749" tIns="91378" rIns="182749" bIns="91378" rtlCol="0" anchor="ctr"/>
              <a:lstStyle/>
              <a:p>
                <a:pPr algn="ctr"/>
                <a:endParaRPr lang="es-MX" sz="18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4" name="5 Elipse">
                <a:extLst>
                  <a:ext uri="{FF2B5EF4-FFF2-40B4-BE49-F238E27FC236}">
                    <a16:creationId xmlns:a16="http://schemas.microsoft.com/office/drawing/2014/main" id="{542F2F9C-7541-18AC-40E6-EF67DE131054}"/>
                  </a:ext>
                </a:extLst>
              </p:cNvPr>
              <p:cNvSpPr/>
              <p:nvPr/>
            </p:nvSpPr>
            <p:spPr>
              <a:xfrm>
                <a:off x="14942866" y="3213390"/>
                <a:ext cx="2560497" cy="2560297"/>
              </a:xfrm>
              <a:prstGeom prst="roundRect">
                <a:avLst>
                  <a:gd name="adj" fmla="val 9994"/>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a:r>
                  <a:rPr lang="es-MX" sz="24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grpSp>
        <p:grpSp>
          <p:nvGrpSpPr>
            <p:cNvPr id="56" name="20 Grupo">
              <a:extLst>
                <a:ext uri="{FF2B5EF4-FFF2-40B4-BE49-F238E27FC236}">
                  <a16:creationId xmlns:a16="http://schemas.microsoft.com/office/drawing/2014/main" id="{CD867002-0EF5-5B3B-D8FE-594B6CA1AB81}"/>
                </a:ext>
              </a:extLst>
            </p:cNvPr>
            <p:cNvGrpSpPr>
              <a:grpSpLocks noChangeAspect="1"/>
            </p:cNvGrpSpPr>
            <p:nvPr/>
          </p:nvGrpSpPr>
          <p:grpSpPr>
            <a:xfrm>
              <a:off x="21277392" y="2988365"/>
              <a:ext cx="1332275" cy="1523000"/>
              <a:chOff x="14313647" y="2693332"/>
              <a:chExt cx="2987071" cy="3414694"/>
            </a:xfrm>
          </p:grpSpPr>
          <p:sp>
            <p:nvSpPr>
              <p:cNvPr id="61" name="4 Elipse">
                <a:extLst>
                  <a:ext uri="{FF2B5EF4-FFF2-40B4-BE49-F238E27FC236}">
                    <a16:creationId xmlns:a16="http://schemas.microsoft.com/office/drawing/2014/main" id="{17956407-E2B9-620B-CEDB-2759618C4BC6}"/>
                  </a:ext>
                </a:extLst>
              </p:cNvPr>
              <p:cNvSpPr/>
              <p:nvPr/>
            </p:nvSpPr>
            <p:spPr>
              <a:xfrm>
                <a:off x="14313647" y="2693332"/>
                <a:ext cx="2987071" cy="3414694"/>
              </a:xfrm>
              <a:prstGeom prst="roundRect">
                <a:avLst>
                  <a:gd name="adj" fmla="val 10024"/>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182749" tIns="91378" rIns="182749" bIns="91378" rtlCol="0" anchor="ctr"/>
              <a:lstStyle/>
              <a:p>
                <a:pPr algn="ctr"/>
                <a:endParaRPr lang="es-MX" sz="180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2" name="5 Elipse">
                <a:extLst>
                  <a:ext uri="{FF2B5EF4-FFF2-40B4-BE49-F238E27FC236}">
                    <a16:creationId xmlns:a16="http://schemas.microsoft.com/office/drawing/2014/main" id="{5B680EC0-91F3-2649-ECC4-4D340BA4E2CF}"/>
                  </a:ext>
                </a:extLst>
              </p:cNvPr>
              <p:cNvSpPr/>
              <p:nvPr/>
            </p:nvSpPr>
            <p:spPr>
              <a:xfrm>
                <a:off x="14526932" y="3120527"/>
                <a:ext cx="2560497" cy="2560297"/>
              </a:xfrm>
              <a:prstGeom prst="roundRect">
                <a:avLst>
                  <a:gd name="adj" fmla="val 9994"/>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91378" rIns="0" bIns="91378" rtlCol="0" anchor="ctr"/>
              <a:lstStyle/>
              <a:p>
                <a:pPr algn="ctr"/>
                <a:r>
                  <a:rPr lang="es-MX" sz="2400" b="1"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grpSp>
        <p:sp>
          <p:nvSpPr>
            <p:cNvPr id="57" name="24 Rectángulo redondeado">
              <a:extLst>
                <a:ext uri="{FF2B5EF4-FFF2-40B4-BE49-F238E27FC236}">
                  <a16:creationId xmlns:a16="http://schemas.microsoft.com/office/drawing/2014/main" id="{19C45DAD-9DD6-6C36-39FE-00702A08F4CD}"/>
                </a:ext>
              </a:extLst>
            </p:cNvPr>
            <p:cNvSpPr/>
            <p:nvPr/>
          </p:nvSpPr>
          <p:spPr bwMode="auto">
            <a:xfrm>
              <a:off x="1727346" y="5007173"/>
              <a:ext cx="4898234" cy="3956559"/>
            </a:xfrm>
            <a:prstGeom prst="roundRect">
              <a:avLst>
                <a:gd name="adj" fmla="val 2557"/>
              </a:avLst>
            </a:prstGeom>
            <a:noFill/>
            <a:ln w="3175">
              <a:solidFill>
                <a:schemeClr val="bg1">
                  <a:lumMod val="50000"/>
                </a:schemeClr>
              </a:solidFill>
            </a:ln>
          </p:spPr>
          <p:txBody>
            <a:bodyPr lIns="216002" tIns="287999" rIns="216002" bIns="287999" rtlCol="0" anchor="t" anchorCtr="0"/>
            <a:lstStyle/>
            <a:p>
              <a:pPr lvl="0" algn="just">
                <a:lnSpc>
                  <a:spcPct val="125000"/>
                </a:lnSpc>
              </a:pPr>
              <a:endParaRPr lang="en-US" sz="1800" dirty="0">
                <a:solidFill>
                  <a:srgbClr val="616161"/>
                </a:solidFill>
                <a:latin typeface="PT Sans" panose="020B0503020203020204" pitchFamily="34" charset="0"/>
                <a:ea typeface="Segoe UI" panose="020B0502040204020203" pitchFamily="34" charset="0"/>
                <a:cs typeface="Segoe UI" panose="020B0502040204020203" pitchFamily="34" charset="0"/>
              </a:endParaRPr>
            </a:p>
          </p:txBody>
        </p:sp>
        <p:sp>
          <p:nvSpPr>
            <p:cNvPr id="59" name="26 Rectángulo redondeado">
              <a:extLst>
                <a:ext uri="{FF2B5EF4-FFF2-40B4-BE49-F238E27FC236}">
                  <a16:creationId xmlns:a16="http://schemas.microsoft.com/office/drawing/2014/main" id="{1B559E07-1718-493D-5CBA-9CFEAABF11E5}"/>
                </a:ext>
              </a:extLst>
            </p:cNvPr>
            <p:cNvSpPr/>
            <p:nvPr/>
          </p:nvSpPr>
          <p:spPr bwMode="auto">
            <a:xfrm>
              <a:off x="12323884" y="5007173"/>
              <a:ext cx="4898234" cy="3956559"/>
            </a:xfrm>
            <a:prstGeom prst="roundRect">
              <a:avLst>
                <a:gd name="adj" fmla="val 2557"/>
              </a:avLst>
            </a:prstGeom>
            <a:noFill/>
            <a:ln w="3175">
              <a:solidFill>
                <a:schemeClr val="bg1">
                  <a:lumMod val="50000"/>
                </a:schemeClr>
              </a:solidFill>
            </a:ln>
          </p:spPr>
          <p:txBody>
            <a:bodyPr lIns="216002" tIns="287999" rIns="216002" bIns="287999" rtlCol="0" anchor="t" anchorCtr="0"/>
            <a:lstStyle/>
            <a:p>
              <a:pPr marL="169872">
                <a:lnSpc>
                  <a:spcPct val="150000"/>
                </a:lnSpc>
              </a:pPr>
              <a:endParaRPr lang="en-US" sz="1800" dirty="0">
                <a:solidFill>
                  <a:srgbClr val="616161"/>
                </a:solidFill>
                <a:latin typeface="PT Sans" panose="020B0604020202020204" charset="0"/>
                <a:ea typeface="Segoe UI" panose="020B0502040204020203" pitchFamily="34" charset="0"/>
                <a:cs typeface="Helvetica" panose="020B0604020202020204" pitchFamily="34" charset="0"/>
              </a:endParaRPr>
            </a:p>
          </p:txBody>
        </p:sp>
        <p:sp>
          <p:nvSpPr>
            <p:cNvPr id="60" name="27 Rectángulo redondeado">
              <a:extLst>
                <a:ext uri="{FF2B5EF4-FFF2-40B4-BE49-F238E27FC236}">
                  <a16:creationId xmlns:a16="http://schemas.microsoft.com/office/drawing/2014/main" id="{403D9DD7-829C-E661-856E-59C931113D1B}"/>
                </a:ext>
              </a:extLst>
            </p:cNvPr>
            <p:cNvSpPr/>
            <p:nvPr/>
          </p:nvSpPr>
          <p:spPr bwMode="auto">
            <a:xfrm>
              <a:off x="17711433" y="5007173"/>
              <a:ext cx="4898234" cy="3956559"/>
            </a:xfrm>
            <a:prstGeom prst="roundRect">
              <a:avLst>
                <a:gd name="adj" fmla="val 2557"/>
              </a:avLst>
            </a:prstGeom>
            <a:noFill/>
            <a:ln w="3175">
              <a:solidFill>
                <a:schemeClr val="bg1">
                  <a:lumMod val="50000"/>
                </a:schemeClr>
              </a:solidFill>
            </a:ln>
          </p:spPr>
          <p:txBody>
            <a:bodyPr lIns="216002" tIns="287999" rIns="216002" bIns="287999" rtlCol="0" anchor="t" anchorCtr="0"/>
            <a:lstStyle/>
            <a:p>
              <a:pPr lvl="0" algn="just">
                <a:lnSpc>
                  <a:spcPct val="125000"/>
                </a:lnSpc>
              </a:pPr>
              <a:endParaRPr lang="en-US" sz="1800" dirty="0">
                <a:solidFill>
                  <a:schemeClr val="bg2"/>
                </a:solidFill>
                <a:latin typeface="Source Sans Pro" panose="020B0503030403020204" pitchFamily="34" charset="0"/>
              </a:endParaRPr>
            </a:p>
          </p:txBody>
        </p:sp>
      </p:grpSp>
      <p:sp>
        <p:nvSpPr>
          <p:cNvPr id="69" name="24 Rectángulo redondeado">
            <a:extLst>
              <a:ext uri="{FF2B5EF4-FFF2-40B4-BE49-F238E27FC236}">
                <a16:creationId xmlns:a16="http://schemas.microsoft.com/office/drawing/2014/main" id="{49E85288-87A7-584F-B229-022624FC9B47}"/>
              </a:ext>
            </a:extLst>
          </p:cNvPr>
          <p:cNvSpPr/>
          <p:nvPr/>
        </p:nvSpPr>
        <p:spPr bwMode="auto">
          <a:xfrm>
            <a:off x="3510896" y="3120032"/>
            <a:ext cx="2615325" cy="2350419"/>
          </a:xfrm>
          <a:prstGeom prst="roundRect">
            <a:avLst>
              <a:gd name="adj" fmla="val 2557"/>
            </a:avLst>
          </a:prstGeom>
          <a:noFill/>
          <a:ln w="3175">
            <a:solidFill>
              <a:schemeClr val="bg1">
                <a:lumMod val="50000"/>
              </a:schemeClr>
            </a:solidFill>
          </a:ln>
        </p:spPr>
        <p:txBody>
          <a:bodyPr lIns="216002" tIns="287999" rIns="216002" bIns="287999" rtlCol="0" anchor="t" anchorCtr="0"/>
          <a:lstStyle/>
          <a:p>
            <a:pPr lvl="0" algn="just">
              <a:lnSpc>
                <a:spcPct val="125000"/>
              </a:lnSpc>
            </a:pPr>
            <a:endParaRPr lang="en-US" sz="1800" dirty="0">
              <a:solidFill>
                <a:srgbClr val="616161"/>
              </a:solidFill>
              <a:latin typeface="PT Sans" panose="020B0503020203020204" pitchFamily="34" charset="0"/>
              <a:ea typeface="Segoe UI" panose="020B0502040204020203" pitchFamily="34" charset="0"/>
              <a:cs typeface="Segoe UI" panose="020B0502040204020203" pitchFamily="34" charset="0"/>
            </a:endParaRPr>
          </a:p>
        </p:txBody>
      </p:sp>
      <p:sp>
        <p:nvSpPr>
          <p:cNvPr id="71" name="文本框 70">
            <a:extLst>
              <a:ext uri="{FF2B5EF4-FFF2-40B4-BE49-F238E27FC236}">
                <a16:creationId xmlns:a16="http://schemas.microsoft.com/office/drawing/2014/main" id="{53E5F4C0-C066-A506-9A30-7B2DD5D8E5F3}"/>
              </a:ext>
            </a:extLst>
          </p:cNvPr>
          <p:cNvSpPr txBox="1"/>
          <p:nvPr/>
        </p:nvSpPr>
        <p:spPr>
          <a:xfrm>
            <a:off x="834951" y="3169982"/>
            <a:ext cx="2529816" cy="1815882"/>
          </a:xfrm>
          <a:prstGeom prst="rect">
            <a:avLst/>
          </a:prstGeom>
          <a:noFill/>
        </p:spPr>
        <p:txBody>
          <a:bodyPr wrap="square">
            <a:spAutoFit/>
          </a:bodyPr>
          <a:lstStyle/>
          <a:p>
            <a:pPr algn="just"/>
            <a:r>
              <a:rPr lang="zh-CN" altLang="en-US" sz="1600" dirty="0"/>
              <a:t>肺动脉高压的治疗需要严格控制剂量。</a:t>
            </a:r>
            <a:endParaRPr lang="en-US" altLang="zh-CN" sz="1600" dirty="0"/>
          </a:p>
          <a:p>
            <a:pPr algn="just"/>
            <a:r>
              <a:rPr lang="zh-CN" altLang="en-US" sz="1600" dirty="0"/>
              <a:t>该规格确保药品能精准服用，从根源上</a:t>
            </a:r>
            <a:r>
              <a:rPr lang="zh-CN" altLang="en-US" sz="1600" dirty="0">
                <a:solidFill>
                  <a:srgbClr val="FF0000"/>
                </a:solidFill>
              </a:rPr>
              <a:t>避免了手工分药的剂量误差和稳定性问题，确保治疗效果的可靠性。</a:t>
            </a:r>
          </a:p>
        </p:txBody>
      </p:sp>
      <p:sp>
        <p:nvSpPr>
          <p:cNvPr id="73" name="文本框 72">
            <a:extLst>
              <a:ext uri="{FF2B5EF4-FFF2-40B4-BE49-F238E27FC236}">
                <a16:creationId xmlns:a16="http://schemas.microsoft.com/office/drawing/2014/main" id="{C4E16008-7A9C-237D-E054-1E3A6396C9B3}"/>
              </a:ext>
            </a:extLst>
          </p:cNvPr>
          <p:cNvSpPr txBox="1"/>
          <p:nvPr/>
        </p:nvSpPr>
        <p:spPr>
          <a:xfrm>
            <a:off x="3589952" y="3234183"/>
            <a:ext cx="2414720" cy="2062103"/>
          </a:xfrm>
          <a:prstGeom prst="rect">
            <a:avLst/>
          </a:prstGeom>
          <a:noFill/>
        </p:spPr>
        <p:txBody>
          <a:bodyPr wrap="square">
            <a:spAutoFit/>
          </a:bodyPr>
          <a:lstStyle/>
          <a:p>
            <a:pPr algn="just"/>
            <a:r>
              <a:rPr lang="zh-CN" altLang="en-US" sz="1600" dirty="0"/>
              <a:t>原研枸橼酸西地那非在 </a:t>
            </a:r>
            <a:r>
              <a:rPr lang="en-US" altLang="zh-CN" sz="1600" dirty="0"/>
              <a:t>PAH</a:t>
            </a:r>
            <a:r>
              <a:rPr lang="zh-CN" altLang="en-US" sz="1600" dirty="0"/>
              <a:t>适应症中获批的规格即为 </a:t>
            </a:r>
            <a:r>
              <a:rPr lang="en-US" altLang="zh-CN" sz="1600" dirty="0"/>
              <a:t>20mg</a:t>
            </a:r>
            <a:r>
              <a:rPr lang="zh-CN" altLang="en-US" sz="1600" dirty="0"/>
              <a:t>。亚邦爱普森产品与</a:t>
            </a:r>
            <a:r>
              <a:rPr lang="zh-CN" altLang="en-US" sz="1600" dirty="0">
                <a:solidFill>
                  <a:srgbClr val="FF0000"/>
                </a:solidFill>
              </a:rPr>
              <a:t>与原研保持规格一致</a:t>
            </a:r>
            <a:r>
              <a:rPr lang="zh-CN" altLang="en-US" sz="1600" dirty="0"/>
              <a:t>。</a:t>
            </a:r>
            <a:endParaRPr lang="en-US" altLang="zh-CN" sz="1600" dirty="0"/>
          </a:p>
          <a:p>
            <a:pPr algn="just"/>
            <a:r>
              <a:rPr lang="zh-CN" altLang="en-US" sz="1600" dirty="0"/>
              <a:t>无需调整剂量计算方式，减少临床决策成本，降低用药错误风险。</a:t>
            </a:r>
          </a:p>
        </p:txBody>
      </p:sp>
      <p:sp>
        <p:nvSpPr>
          <p:cNvPr id="75" name="文本框 74">
            <a:extLst>
              <a:ext uri="{FF2B5EF4-FFF2-40B4-BE49-F238E27FC236}">
                <a16:creationId xmlns:a16="http://schemas.microsoft.com/office/drawing/2014/main" id="{8FCD63BD-9280-3DBC-2251-3545DA9839D3}"/>
              </a:ext>
            </a:extLst>
          </p:cNvPr>
          <p:cNvSpPr txBox="1"/>
          <p:nvPr/>
        </p:nvSpPr>
        <p:spPr>
          <a:xfrm>
            <a:off x="6453564" y="3234183"/>
            <a:ext cx="2589360" cy="2062103"/>
          </a:xfrm>
          <a:prstGeom prst="rect">
            <a:avLst/>
          </a:prstGeom>
          <a:noFill/>
        </p:spPr>
        <p:txBody>
          <a:bodyPr wrap="square">
            <a:spAutoFit/>
          </a:bodyPr>
          <a:lstStyle/>
          <a:p>
            <a:pPr algn="just"/>
            <a:r>
              <a:rPr lang="zh-CN" altLang="en-US" sz="1600" dirty="0"/>
              <a:t>肺动脉高压是慢性进展性疾病，患者需长期规律服药。</a:t>
            </a:r>
            <a:r>
              <a:rPr lang="en-US" altLang="zh-CN" sz="1600" dirty="0"/>
              <a:t>20mg </a:t>
            </a:r>
            <a:r>
              <a:rPr lang="zh-CN" altLang="en-US" sz="1600" dirty="0"/>
              <a:t>规格减少患者操作负担：无需掰药，无需使用复杂设备进行吸入治疗，降低因 “麻烦” 而漏服、少服的概率，从而</a:t>
            </a:r>
            <a:r>
              <a:rPr lang="zh-CN" altLang="en-US" sz="1600" dirty="0">
                <a:solidFill>
                  <a:srgbClr val="FF0000"/>
                </a:solidFill>
              </a:rPr>
              <a:t>提高患者的依从性。</a:t>
            </a:r>
          </a:p>
        </p:txBody>
      </p:sp>
      <p:sp>
        <p:nvSpPr>
          <p:cNvPr id="77" name="文本框 76">
            <a:extLst>
              <a:ext uri="{FF2B5EF4-FFF2-40B4-BE49-F238E27FC236}">
                <a16:creationId xmlns:a16="http://schemas.microsoft.com/office/drawing/2014/main" id="{87987B11-9547-9967-CBE5-4E7AC5A345E4}"/>
              </a:ext>
            </a:extLst>
          </p:cNvPr>
          <p:cNvSpPr txBox="1"/>
          <p:nvPr/>
        </p:nvSpPr>
        <p:spPr>
          <a:xfrm>
            <a:off x="9323200" y="3234183"/>
            <a:ext cx="2589360" cy="1815882"/>
          </a:xfrm>
          <a:prstGeom prst="rect">
            <a:avLst/>
          </a:prstGeom>
          <a:noFill/>
        </p:spPr>
        <p:txBody>
          <a:bodyPr wrap="square">
            <a:spAutoFit/>
          </a:bodyPr>
          <a:lstStyle/>
          <a:p>
            <a:pPr algn="just"/>
            <a:r>
              <a:rPr lang="zh-CN" altLang="en-US" sz="1600" dirty="0"/>
              <a:t>国内市场上缺乏用于治疗</a:t>
            </a:r>
            <a:r>
              <a:rPr lang="en-US" altLang="zh-CN" sz="1600" dirty="0"/>
              <a:t>PAH</a:t>
            </a:r>
            <a:r>
              <a:rPr lang="zh-CN" altLang="en-US" sz="1600" dirty="0"/>
              <a:t>的口服</a:t>
            </a:r>
            <a:r>
              <a:rPr lang="en-US" altLang="zh-CN" sz="1600" dirty="0"/>
              <a:t>PDE-5</a:t>
            </a:r>
            <a:r>
              <a:rPr lang="zh-CN" altLang="en-US" sz="1600" dirty="0"/>
              <a:t>抑制剂，患者的治疗选择有限。 </a:t>
            </a:r>
            <a:r>
              <a:rPr lang="en-US" altLang="zh-CN" sz="1600" dirty="0"/>
              <a:t>20mg</a:t>
            </a:r>
            <a:r>
              <a:rPr lang="zh-CN" altLang="en-US" sz="1600" dirty="0"/>
              <a:t>规格的枸橼酸西地那非片是</a:t>
            </a:r>
            <a:r>
              <a:rPr lang="zh-CN" altLang="en-US" sz="1600" dirty="0">
                <a:solidFill>
                  <a:srgbClr val="FF0000"/>
                </a:solidFill>
              </a:rPr>
              <a:t>国内</a:t>
            </a:r>
            <a:r>
              <a:rPr lang="zh-CN" altLang="en-US" sz="1600" dirty="0"/>
              <a:t>获批的用于治疗</a:t>
            </a:r>
            <a:r>
              <a:rPr lang="en-US" altLang="zh-CN" sz="1600" dirty="0"/>
              <a:t>PAH</a:t>
            </a:r>
            <a:r>
              <a:rPr lang="zh-CN" altLang="en-US" sz="1600" dirty="0"/>
              <a:t>的</a:t>
            </a:r>
            <a:r>
              <a:rPr lang="zh-CN" altLang="en-US" sz="1600" dirty="0">
                <a:solidFill>
                  <a:srgbClr val="FF0000"/>
                </a:solidFill>
              </a:rPr>
              <a:t>唯一一个口服</a:t>
            </a:r>
            <a:r>
              <a:rPr lang="en-US" altLang="zh-CN" sz="1600" dirty="0"/>
              <a:t>PDE-5i</a:t>
            </a:r>
            <a:r>
              <a:rPr lang="zh-CN" altLang="en-US" sz="1600" dirty="0"/>
              <a:t>抑制剂。</a:t>
            </a:r>
            <a:endParaRPr lang="zh-CN" altLang="en-US" sz="1600" dirty="0">
              <a:solidFill>
                <a:srgbClr val="FF0000"/>
              </a:solidFill>
            </a:endParaRPr>
          </a:p>
        </p:txBody>
      </p:sp>
      <p:sp>
        <p:nvSpPr>
          <p:cNvPr id="2" name="文本框 1">
            <a:extLst>
              <a:ext uri="{FF2B5EF4-FFF2-40B4-BE49-F238E27FC236}">
                <a16:creationId xmlns:a16="http://schemas.microsoft.com/office/drawing/2014/main" id="{EAAE1054-CE14-FC94-EB73-16E37702D145}"/>
              </a:ext>
            </a:extLst>
          </p:cNvPr>
          <p:cNvSpPr txBox="1"/>
          <p:nvPr/>
        </p:nvSpPr>
        <p:spPr>
          <a:xfrm>
            <a:off x="255182" y="1164265"/>
            <a:ext cx="2094260" cy="458908"/>
          </a:xfrm>
          <a:prstGeom prst="rect">
            <a:avLst/>
          </a:prstGeom>
          <a:noFill/>
        </p:spPr>
        <p:txBody>
          <a:bodyPr wrap="square" rtlCol="0">
            <a:spAutoFit/>
          </a:bodyPr>
          <a:lstStyle/>
          <a:p>
            <a:pPr lvl="1">
              <a:lnSpc>
                <a:spcPct val="150000"/>
              </a:lnSpc>
            </a:pPr>
            <a:r>
              <a:rPr kumimoji="1" lang="zh-CN" altLang="en-US" b="1" dirty="0">
                <a:solidFill>
                  <a:schemeClr val="accent1"/>
                </a:solidFill>
              </a:rPr>
              <a:t>应用创新</a:t>
            </a:r>
            <a:r>
              <a:rPr kumimoji="1" lang="zh-CN" altLang="en-US" sz="1600" b="1" dirty="0">
                <a:solidFill>
                  <a:schemeClr val="accent1"/>
                </a:solidFill>
              </a:rPr>
              <a:t>：</a:t>
            </a:r>
          </a:p>
        </p:txBody>
      </p:sp>
    </p:spTree>
    <p:extLst>
      <p:ext uri="{BB962C8B-B14F-4D97-AF65-F5344CB8AC3E}">
        <p14:creationId xmlns:p14="http://schemas.microsoft.com/office/powerpoint/2010/main" val="1451326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3">
            <a:extLst>
              <a:ext uri="{FF2B5EF4-FFF2-40B4-BE49-F238E27FC236}">
                <a16:creationId xmlns:a16="http://schemas.microsoft.com/office/drawing/2014/main" id="{4643B995-E29F-213F-5BE1-D629948B9375}"/>
              </a:ext>
            </a:extLst>
          </p:cNvPr>
          <p:cNvSpPr txBox="1"/>
          <p:nvPr/>
        </p:nvSpPr>
        <p:spPr>
          <a:xfrm>
            <a:off x="1125486" y="310951"/>
            <a:ext cx="1261884" cy="523220"/>
          </a:xfrm>
          <a:prstGeom prst="rect">
            <a:avLst/>
          </a:prstGeom>
          <a:noFill/>
        </p:spPr>
        <p:txBody>
          <a:bodyPr wrap="none" rtlCol="0">
            <a:spAutoFit/>
          </a:bodyPr>
          <a:lstStyle/>
          <a:p>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公平性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 name="直接连接符 12">
            <a:extLst>
              <a:ext uri="{FF2B5EF4-FFF2-40B4-BE49-F238E27FC236}">
                <a16:creationId xmlns:a16="http://schemas.microsoft.com/office/drawing/2014/main" id="{ACD42E8C-16E2-7729-D0A5-F019B8187B3C}"/>
              </a:ext>
            </a:extLst>
          </p:cNvPr>
          <p:cNvCxnSpPr>
            <a:cxnSpLocks/>
          </p:cNvCxnSpPr>
          <p:nvPr/>
        </p:nvCxnSpPr>
        <p:spPr>
          <a:xfrm>
            <a:off x="1250186" y="823419"/>
            <a:ext cx="101248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566D98CE-52DE-3D25-71E1-C90CF703F42B}"/>
              </a:ext>
            </a:extLst>
          </p:cNvPr>
          <p:cNvGrpSpPr/>
          <p:nvPr/>
        </p:nvGrpSpPr>
        <p:grpSpPr>
          <a:xfrm>
            <a:off x="380122" y="136046"/>
            <a:ext cx="570731" cy="657994"/>
            <a:chOff x="4231809" y="2366292"/>
            <a:chExt cx="570731" cy="657994"/>
          </a:xfrm>
        </p:grpSpPr>
        <p:grpSp>
          <p:nvGrpSpPr>
            <p:cNvPr id="6" name="组合 5">
              <a:extLst>
                <a:ext uri="{FF2B5EF4-FFF2-40B4-BE49-F238E27FC236}">
                  <a16:creationId xmlns:a16="http://schemas.microsoft.com/office/drawing/2014/main" id="{E963355F-8AB6-A3CD-149B-EA4987115032}"/>
                </a:ext>
              </a:extLst>
            </p:cNvPr>
            <p:cNvGrpSpPr/>
            <p:nvPr/>
          </p:nvGrpSpPr>
          <p:grpSpPr>
            <a:xfrm>
              <a:off x="4231809" y="2366292"/>
              <a:ext cx="570731" cy="657994"/>
              <a:chOff x="4067944" y="489263"/>
              <a:chExt cx="1375279" cy="1585558"/>
            </a:xfrm>
          </p:grpSpPr>
          <p:sp>
            <p:nvSpPr>
              <p:cNvPr id="8" name="Flowchart: Decision 78">
                <a:extLst>
                  <a:ext uri="{FF2B5EF4-FFF2-40B4-BE49-F238E27FC236}">
                    <a16:creationId xmlns:a16="http://schemas.microsoft.com/office/drawing/2014/main" id="{C309E105-322A-3E60-DF11-11E10AC44C39}"/>
                  </a:ext>
                </a:extLst>
              </p:cNvPr>
              <p:cNvSpPr/>
              <p:nvPr/>
            </p:nvSpPr>
            <p:spPr>
              <a:xfrm>
                <a:off x="4067944" y="489263"/>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sp>
            <p:nvSpPr>
              <p:cNvPr id="9" name="Flowchart: Decision 79">
                <a:extLst>
                  <a:ext uri="{FF2B5EF4-FFF2-40B4-BE49-F238E27FC236}">
                    <a16:creationId xmlns:a16="http://schemas.microsoft.com/office/drawing/2014/main" id="{48DC672E-F6A8-2F4E-7CD1-C88F2DC3FBA2}"/>
                  </a:ext>
                </a:extLst>
              </p:cNvPr>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rgbClr val="09AEC4"/>
                  </a:solidFill>
                </a:endParaRPr>
              </a:p>
            </p:txBody>
          </p:sp>
        </p:grpSp>
        <p:sp>
          <p:nvSpPr>
            <p:cNvPr id="7" name="TextBox 63">
              <a:extLst>
                <a:ext uri="{FF2B5EF4-FFF2-40B4-BE49-F238E27FC236}">
                  <a16:creationId xmlns:a16="http://schemas.microsoft.com/office/drawing/2014/main" id="{3B629848-1B63-692C-26EF-82A9EAD05A33}"/>
                </a:ext>
              </a:extLst>
            </p:cNvPr>
            <p:cNvSpPr txBox="1"/>
            <p:nvPr/>
          </p:nvSpPr>
          <p:spPr>
            <a:xfrm>
              <a:off x="4310472" y="2531445"/>
              <a:ext cx="356188" cy="461665"/>
            </a:xfrm>
            <a:prstGeom prst="rect">
              <a:avLst/>
            </a:prstGeom>
            <a:noFill/>
          </p:spPr>
          <p:txBody>
            <a:bodyPr wrap="none" rtlCol="0">
              <a:spAutoFit/>
            </a:bodyPr>
            <a:lstStyle/>
            <a:p>
              <a:r>
                <a:rPr lang="en-US" altLang="zh-CN" sz="2400" b="1" dirty="0">
                  <a:solidFill>
                    <a:srgbClr val="09AEC4"/>
                  </a:solidFill>
                </a:rPr>
                <a:t>5</a:t>
              </a:r>
              <a:endParaRPr lang="zh-CN" altLang="en-US" sz="2400" b="1" dirty="0">
                <a:solidFill>
                  <a:srgbClr val="09AEC4"/>
                </a:solidFill>
              </a:endParaRPr>
            </a:p>
          </p:txBody>
        </p:sp>
      </p:grpSp>
      <p:sp>
        <p:nvSpPr>
          <p:cNvPr id="2" name="矩形: 圆角 8">
            <a:extLst>
              <a:ext uri="{FF2B5EF4-FFF2-40B4-BE49-F238E27FC236}">
                <a16:creationId xmlns:a16="http://schemas.microsoft.com/office/drawing/2014/main" id="{316A3A3B-7EB6-D16C-C648-2C1F7469672E}"/>
              </a:ext>
            </a:extLst>
          </p:cNvPr>
          <p:cNvSpPr/>
          <p:nvPr/>
        </p:nvSpPr>
        <p:spPr>
          <a:xfrm>
            <a:off x="458785" y="1631660"/>
            <a:ext cx="11568115" cy="165290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50000"/>
              </a:lnSpc>
              <a:buFont typeface="Wingdings" panose="05000000000000000000" pitchFamily="2" charset="2"/>
              <a:buChar char="ü"/>
            </a:pPr>
            <a:r>
              <a:rPr kumimoji="1" lang="zh-CN" altLang="en-US" sz="1600" dirty="0">
                <a:solidFill>
                  <a:schemeClr val="tx1"/>
                </a:solidFill>
              </a:rPr>
              <a:t>枸橼酸西地那非片主要⽤于肺动脉⾼压</a:t>
            </a:r>
            <a:r>
              <a:rPr kumimoji="1" lang="en-US" altLang="zh-CN" sz="1600" dirty="0">
                <a:solidFill>
                  <a:schemeClr val="tx1"/>
                </a:solidFill>
              </a:rPr>
              <a:t>(PAH</a:t>
            </a:r>
            <a:r>
              <a:rPr kumimoji="1" lang="zh-CN" altLang="en-US" sz="1600" dirty="0">
                <a:solidFill>
                  <a:schemeClr val="tx1"/>
                </a:solidFill>
              </a:rPr>
              <a:t>，</a:t>
            </a:r>
            <a:r>
              <a:rPr kumimoji="1" lang="en-US" altLang="zh-CN" sz="1600" dirty="0">
                <a:solidFill>
                  <a:schemeClr val="tx1"/>
                </a:solidFill>
              </a:rPr>
              <a:t>WHO</a:t>
            </a:r>
            <a:r>
              <a:rPr kumimoji="1" lang="zh-CN" altLang="en-US" sz="1600" dirty="0">
                <a:solidFill>
                  <a:schemeClr val="tx1"/>
                </a:solidFill>
              </a:rPr>
              <a:t>第</a:t>
            </a:r>
            <a:r>
              <a:rPr kumimoji="1" lang="en-US" altLang="zh-CN" sz="1600" dirty="0">
                <a:solidFill>
                  <a:schemeClr val="tx1"/>
                </a:solidFill>
              </a:rPr>
              <a:t>1</a:t>
            </a:r>
            <a:r>
              <a:rPr kumimoji="1" lang="zh-CN" altLang="en-US" sz="1600" dirty="0">
                <a:solidFill>
                  <a:schemeClr val="tx1"/>
                </a:solidFill>
              </a:rPr>
              <a:t>组</a:t>
            </a:r>
            <a:r>
              <a:rPr kumimoji="1" lang="en-US" altLang="zh-CN" sz="1600" dirty="0">
                <a:solidFill>
                  <a:schemeClr val="tx1"/>
                </a:solidFill>
              </a:rPr>
              <a:t>)</a:t>
            </a:r>
            <a:r>
              <a:rPr kumimoji="1" lang="zh-CN" altLang="en-US" sz="1600" dirty="0">
                <a:solidFill>
                  <a:schemeClr val="tx1"/>
                </a:solidFill>
              </a:rPr>
              <a:t>的治疗，该疾病为罕⻅病。</a:t>
            </a:r>
            <a:endParaRPr kumimoji="1" lang="en-US" altLang="zh-CN" sz="1600" dirty="0">
              <a:solidFill>
                <a:schemeClr val="tx1"/>
              </a:solidFill>
            </a:endParaRPr>
          </a:p>
          <a:p>
            <a:pPr marL="228600" indent="-228600">
              <a:lnSpc>
                <a:spcPct val="150000"/>
              </a:lnSpc>
              <a:buFont typeface="Wingdings" panose="05000000000000000000" pitchFamily="2" charset="2"/>
              <a:buChar char="ü"/>
            </a:pPr>
            <a:r>
              <a:rPr kumimoji="1" lang="zh-CN" altLang="en-US" sz="1600" dirty="0">
                <a:solidFill>
                  <a:schemeClr val="tx1"/>
                </a:solidFill>
              </a:rPr>
              <a:t>目前肺动脉高压医保主流用药利奥西呱片，年度治疗费用高达</a:t>
            </a:r>
            <a:r>
              <a:rPr lang="en-US" altLang="zh-CN" sz="1600" dirty="0"/>
              <a:t> </a:t>
            </a:r>
            <a:r>
              <a:rPr kumimoji="1" lang="en-US" altLang="zh-CN" sz="1600" dirty="0">
                <a:solidFill>
                  <a:srgbClr val="FF0000"/>
                </a:solidFill>
              </a:rPr>
              <a:t>32598.15</a:t>
            </a:r>
            <a:r>
              <a:rPr kumimoji="1" lang="zh-CN" altLang="en-US" sz="1600" dirty="0">
                <a:solidFill>
                  <a:schemeClr val="tx1"/>
                </a:solidFill>
              </a:rPr>
              <a:t>元，而亚邦爱普森枸橼酸西地那非片</a:t>
            </a:r>
            <a:r>
              <a:rPr kumimoji="1" lang="en-US" altLang="zh-CN" sz="1600" dirty="0">
                <a:solidFill>
                  <a:schemeClr val="tx1"/>
                </a:solidFill>
              </a:rPr>
              <a:t>20mg</a:t>
            </a:r>
            <a:r>
              <a:rPr kumimoji="1" lang="zh-CN" altLang="en-US" sz="1600" dirty="0">
                <a:solidFill>
                  <a:schemeClr val="tx1"/>
                </a:solidFill>
              </a:rPr>
              <a:t>用于肺动脉高压治疗，年度治疗费用</a:t>
            </a:r>
            <a:r>
              <a:rPr kumimoji="1" lang="en-US" altLang="zh-CN" sz="1600" dirty="0">
                <a:solidFill>
                  <a:srgbClr val="FF0000"/>
                </a:solidFill>
              </a:rPr>
              <a:t>13786.05</a:t>
            </a:r>
            <a:r>
              <a:rPr kumimoji="1" lang="zh-CN" altLang="en-US" sz="1600" dirty="0">
                <a:solidFill>
                  <a:schemeClr val="tx1"/>
                </a:solidFill>
              </a:rPr>
              <a:t>元，</a:t>
            </a:r>
            <a:r>
              <a:rPr kumimoji="1" lang="zh-CN" altLang="en-US" sz="1600" b="1" dirty="0">
                <a:solidFill>
                  <a:srgbClr val="FF0000"/>
                </a:solidFill>
              </a:rPr>
              <a:t>仅需利奥西呱片费用的</a:t>
            </a:r>
            <a:r>
              <a:rPr kumimoji="1" lang="en-US" altLang="zh-CN" sz="1600" b="1" dirty="0">
                <a:solidFill>
                  <a:srgbClr val="FF0000"/>
                </a:solidFill>
              </a:rPr>
              <a:t>1/2.5</a:t>
            </a:r>
            <a:r>
              <a:rPr kumimoji="1" lang="zh-CN" altLang="en-US" sz="1600" dirty="0">
                <a:solidFill>
                  <a:schemeClr val="tx1"/>
                </a:solidFill>
              </a:rPr>
              <a:t>。西地那非片能保障参保人员合理的用药需求，药品费用水平与基本医疗保障基金和参保人员承受能力相适应。</a:t>
            </a:r>
          </a:p>
        </p:txBody>
      </p:sp>
      <p:sp>
        <p:nvSpPr>
          <p:cNvPr id="18" name="矩形: 圆角 12">
            <a:extLst>
              <a:ext uri="{FF2B5EF4-FFF2-40B4-BE49-F238E27FC236}">
                <a16:creationId xmlns:a16="http://schemas.microsoft.com/office/drawing/2014/main" id="{D18D3E61-7197-6645-7146-48AF9D8580AC}"/>
              </a:ext>
            </a:extLst>
          </p:cNvPr>
          <p:cNvSpPr/>
          <p:nvPr/>
        </p:nvSpPr>
        <p:spPr>
          <a:xfrm>
            <a:off x="665486" y="1112388"/>
            <a:ext cx="1867397" cy="50071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mn-ea"/>
              </a:rPr>
              <a:t>符合“保基本”原则</a:t>
            </a:r>
            <a:endParaRPr lang="en-US" altLang="zh-CN" sz="1400" b="1" dirty="0">
              <a:solidFill>
                <a:schemeClr val="bg1"/>
              </a:solidFill>
              <a:latin typeface="+mn-ea"/>
            </a:endParaRPr>
          </a:p>
        </p:txBody>
      </p:sp>
      <p:pic>
        <p:nvPicPr>
          <p:cNvPr id="21" name="图片 20">
            <a:extLst>
              <a:ext uri="{FF2B5EF4-FFF2-40B4-BE49-F238E27FC236}">
                <a16:creationId xmlns:a16="http://schemas.microsoft.com/office/drawing/2014/main" id="{26805C1C-9DF1-9AF9-2D65-2475DF2090AF}"/>
              </a:ext>
            </a:extLst>
          </p:cNvPr>
          <p:cNvPicPr>
            <a:picLocks noChangeAspect="1"/>
          </p:cNvPicPr>
          <p:nvPr/>
        </p:nvPicPr>
        <p:blipFill>
          <a:blip r:embed="rId3"/>
          <a:srcRect b="50979"/>
          <a:stretch>
            <a:fillRect/>
          </a:stretch>
        </p:blipFill>
        <p:spPr>
          <a:xfrm>
            <a:off x="1643951" y="3305151"/>
            <a:ext cx="4725099" cy="3199750"/>
          </a:xfrm>
          <a:prstGeom prst="rect">
            <a:avLst/>
          </a:prstGeom>
        </p:spPr>
      </p:pic>
      <p:pic>
        <p:nvPicPr>
          <p:cNvPr id="22" name="图片 21">
            <a:extLst>
              <a:ext uri="{FF2B5EF4-FFF2-40B4-BE49-F238E27FC236}">
                <a16:creationId xmlns:a16="http://schemas.microsoft.com/office/drawing/2014/main" id="{7E6328FE-E163-5F5C-8274-B9FAD9C84E96}"/>
              </a:ext>
            </a:extLst>
          </p:cNvPr>
          <p:cNvPicPr>
            <a:picLocks noChangeAspect="1"/>
          </p:cNvPicPr>
          <p:nvPr/>
        </p:nvPicPr>
        <p:blipFill>
          <a:blip r:embed="rId3"/>
          <a:srcRect t="49460"/>
          <a:stretch>
            <a:fillRect/>
          </a:stretch>
        </p:blipFill>
        <p:spPr>
          <a:xfrm>
            <a:off x="5950649" y="3284568"/>
            <a:ext cx="4559300" cy="3183174"/>
          </a:xfrm>
          <a:prstGeom prst="rect">
            <a:avLst/>
          </a:prstGeom>
        </p:spPr>
      </p:pic>
      <p:sp>
        <p:nvSpPr>
          <p:cNvPr id="23" name="文本框 22">
            <a:extLst>
              <a:ext uri="{FF2B5EF4-FFF2-40B4-BE49-F238E27FC236}">
                <a16:creationId xmlns:a16="http://schemas.microsoft.com/office/drawing/2014/main" id="{59B36821-5803-E050-760D-677D85DC4FDF}"/>
              </a:ext>
            </a:extLst>
          </p:cNvPr>
          <p:cNvSpPr txBox="1"/>
          <p:nvPr/>
        </p:nvSpPr>
        <p:spPr>
          <a:xfrm>
            <a:off x="458785" y="6525484"/>
            <a:ext cx="10674350" cy="307777"/>
          </a:xfrm>
          <a:prstGeom prst="rect">
            <a:avLst/>
          </a:prstGeom>
          <a:noFill/>
        </p:spPr>
        <p:txBody>
          <a:bodyPr wrap="square" rtlCol="0">
            <a:spAutoFit/>
          </a:bodyPr>
          <a:lstStyle/>
          <a:p>
            <a:pPr marL="285750" indent="-285750">
              <a:buFont typeface="Wingdings" panose="05000000000000000000" pitchFamily="2" charset="2"/>
              <a:buChar char="ü"/>
            </a:pPr>
            <a:r>
              <a:rPr lang="zh-CN" altLang="en-US" sz="1400" dirty="0"/>
              <a:t>第一批罕见病目录及第二批罕见病目录有收录：特发性肺动脉高压、新生儿持续性肺动脉高压。</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dhOGYwY2QwNjg5ZDBlNTBmN2E5ODE1ZDE2MDc4YmE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ntelligentblue">
  <a:themeElements>
    <a:clrScheme name="IntelligentBlue">
      <a:dk1>
        <a:sysClr val="windowText" lastClr="000000"/>
      </a:dk1>
      <a:lt1>
        <a:sysClr val="window" lastClr="FFFFFF"/>
      </a:lt1>
      <a:dk2>
        <a:srgbClr val="004098"/>
      </a:dk2>
      <a:lt2>
        <a:srgbClr val="EEECE1"/>
      </a:lt2>
      <a:accent1>
        <a:srgbClr val="004098"/>
      </a:accent1>
      <a:accent2>
        <a:srgbClr val="9FC8FF"/>
      </a:accent2>
      <a:accent3>
        <a:srgbClr val="2180FF"/>
      </a:accent3>
      <a:accent4>
        <a:srgbClr val="C4BD97"/>
      </a:accent4>
      <a:accent5>
        <a:srgbClr val="001E46"/>
      </a:accent5>
      <a:accent6>
        <a:srgbClr val="4BACC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telligentblue" id="{C1D47611-0B14-4DB4-A5BE-1605C68B4B66}" vid="{CE6D31D9-A1DB-4603-8017-A2160B0EB4F6}"/>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11003</TotalTime>
  <Words>2416</Words>
  <Application>Microsoft Office PowerPoint</Application>
  <PresentationFormat>宽屏</PresentationFormat>
  <Paragraphs>126</Paragraphs>
  <Slides>10</Slides>
  <Notes>9</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10</vt:i4>
      </vt:variant>
    </vt:vector>
  </HeadingPairs>
  <TitlesOfParts>
    <vt:vector size="24" baseType="lpstr">
      <vt:lpstr>Meiryo UI</vt:lpstr>
      <vt:lpstr>等线</vt:lpstr>
      <vt:lpstr>微软雅黑</vt:lpstr>
      <vt:lpstr>Arial</vt:lpstr>
      <vt:lpstr>Calibri</vt:lpstr>
      <vt:lpstr>Open Sans Extrabold</vt:lpstr>
      <vt:lpstr>PT Sans</vt:lpstr>
      <vt:lpstr>Source Sans Pro</vt:lpstr>
      <vt:lpstr>Tahoma</vt:lpstr>
      <vt:lpstr>Times New Roman</vt:lpstr>
      <vt:lpstr>Wingdings</vt:lpstr>
      <vt:lpstr>Office 主题​​</vt:lpstr>
      <vt:lpstr>默认设计模板</vt:lpstr>
      <vt:lpstr>1_intelligentblue</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王晓日</dc:creator>
  <cp:lastModifiedBy>曦 晨</cp:lastModifiedBy>
  <cp:revision>298</cp:revision>
  <dcterms:created xsi:type="dcterms:W3CDTF">2019-06-19T02:08:00Z</dcterms:created>
  <dcterms:modified xsi:type="dcterms:W3CDTF">2026-06-08T06:36:36Z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399096B676314129807887A03C1740AA</vt:lpwstr>
  </property>
</Properties>
</file>