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258" r:id="rId6"/>
    <p:sldId id="259" r:id="rId7"/>
    <p:sldId id="260" r:id="rId8"/>
    <p:sldId id="261" r:id="rId9"/>
    <p:sldId id="262" r:id="rId10"/>
    <p:sldId id="263" r:id="rId11"/>
    <p:sldId id="265" r:id="rId12"/>
    <p:sldId id="267"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7" userDrawn="1">
          <p15:clr>
            <a:srgbClr val="A4A3A4"/>
          </p15:clr>
        </p15:guide>
        <p15:guide id="2" pos="38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ohuoya" initials="Q" lastIdx="5" clrIdx="0"/>
  <p:cmAuthor id="513491249" name="Floeberg_A"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8D8D"/>
    <a:srgbClr val="5EC2CF"/>
    <a:srgbClr val="FFFFFF"/>
    <a:srgbClr val="009E93"/>
    <a:srgbClr val="0484B1"/>
    <a:srgbClr val="008E84"/>
    <a:srgbClr val="F2F2F2"/>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3" autoAdjust="0"/>
    <p:restoredTop sz="94660"/>
  </p:normalViewPr>
  <p:slideViewPr>
    <p:cSldViewPr snapToGrid="0" showGuides="1">
      <p:cViewPr varScale="1">
        <p:scale>
          <a:sx n="103" d="100"/>
          <a:sy n="103" d="100"/>
        </p:scale>
        <p:origin x="904" y="184"/>
      </p:cViewPr>
      <p:guideLst>
        <p:guide orient="horz" pos="2207"/>
        <p:guide pos="387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114.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a:spcBef>
                <a:spcPts val="600"/>
              </a:spcBef>
              <a:spcAft>
                <a:spcPts val="600"/>
              </a:spcAft>
              <a:buFont typeface="Arial" panose="020B0604020202020204" pitchFamily="34" charset="0"/>
              <a:buNone/>
              <a:defRPr/>
            </a:pPr>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补充参照依据</a:t>
            </a:r>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5CCB05-7612-4A12-8218-C80FCD61EEAE}" type="slidenum">
              <a:rPr lang="zh-CN" altLang="en-US" smtClean="0"/>
            </a:fld>
            <a:endParaRPr lang="zh-CN" altLang="en-US"/>
          </a:p>
        </p:txBody>
      </p:sp>
      <p:sp>
        <p:nvSpPr>
          <p:cNvPr id="8" name="矩形 7"/>
          <p:cNvSpPr/>
          <p:nvPr userDrawn="1"/>
        </p:nvSpPr>
        <p:spPr>
          <a:xfrm>
            <a:off x="153496" y="614721"/>
            <a:ext cx="11904000" cy="125980"/>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userDrawn="1"/>
        </p:nvSpPr>
        <p:spPr>
          <a:xfrm>
            <a:off x="153496" y="6641612"/>
            <a:ext cx="11904000" cy="243772"/>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1DB46A9-3E4F-4A91-AF4B-C219521DEBEF}"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95CCB05-7612-4A12-8218-C80FCD61EE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4" Type="http://schemas.openxmlformats.org/officeDocument/2006/relationships/slideLayout" Target="../slideLayouts/slideLayout13.xml"/><Relationship Id="rId33" Type="http://schemas.openxmlformats.org/officeDocument/2006/relationships/image" Target="../media/image3.png"/><Relationship Id="rId32" Type="http://schemas.openxmlformats.org/officeDocument/2006/relationships/tags" Target="../tags/tag93.xml"/><Relationship Id="rId31" Type="http://schemas.openxmlformats.org/officeDocument/2006/relationships/tags" Target="../tags/tag92.xml"/><Relationship Id="rId30" Type="http://schemas.openxmlformats.org/officeDocument/2006/relationships/tags" Target="../tags/tag91.xml"/><Relationship Id="rId3" Type="http://schemas.openxmlformats.org/officeDocument/2006/relationships/tags" Target="../tags/tag64.xml"/><Relationship Id="rId29" Type="http://schemas.openxmlformats.org/officeDocument/2006/relationships/tags" Target="../tags/tag90.xml"/><Relationship Id="rId28" Type="http://schemas.openxmlformats.org/officeDocument/2006/relationships/tags" Target="../tags/tag89.xml"/><Relationship Id="rId27" Type="http://schemas.openxmlformats.org/officeDocument/2006/relationships/tags" Target="../tags/tag88.xml"/><Relationship Id="rId26" Type="http://schemas.openxmlformats.org/officeDocument/2006/relationships/tags" Target="../tags/tag87.xml"/><Relationship Id="rId25" Type="http://schemas.openxmlformats.org/officeDocument/2006/relationships/tags" Target="../tags/tag86.xml"/><Relationship Id="rId24" Type="http://schemas.openxmlformats.org/officeDocument/2006/relationships/tags" Target="../tags/tag85.xml"/><Relationship Id="rId23" Type="http://schemas.openxmlformats.org/officeDocument/2006/relationships/tags" Target="../tags/tag84.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tags" Target="../tags/tag63.xml"/><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9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tags" Target="../tags/tag9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9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9" Type="http://schemas.openxmlformats.org/officeDocument/2006/relationships/notesSlide" Target="../notesSlides/notesSlide7.xml"/><Relationship Id="rId18" Type="http://schemas.openxmlformats.org/officeDocument/2006/relationships/slideLayout" Target="../slideLayouts/slideLayout18.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08787"/>
            <a:ext cx="12192000" cy="5349213"/>
          </a:xfrm>
          <a:prstGeom prst="rect">
            <a:avLst/>
          </a:prstGeom>
          <a:solidFill>
            <a:srgbClr val="5EC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pitchFamily="34" charset="0"/>
              <a:ea typeface="微软雅黑" panose="020B0503020204020204" charset="-122"/>
              <a:sym typeface="Arial" panose="020B0604020202020204" pitchFamily="34" charset="0"/>
            </a:endParaRPr>
          </a:p>
        </p:txBody>
      </p:sp>
      <p:pic>
        <p:nvPicPr>
          <p:cNvPr id="4" name="图片 3" descr="logo1"/>
          <p:cNvPicPr>
            <a:picLocks noChangeAspect="1"/>
          </p:cNvPicPr>
          <p:nvPr/>
        </p:nvPicPr>
        <p:blipFill>
          <a:blip r:embed="rId1"/>
          <a:stretch>
            <a:fillRect/>
          </a:stretch>
        </p:blipFill>
        <p:spPr>
          <a:xfrm>
            <a:off x="1167130" y="2684780"/>
            <a:ext cx="9540875" cy="2265045"/>
          </a:xfrm>
          <a:prstGeom prst="rect">
            <a:avLst/>
          </a:prstGeom>
          <a:solidFill>
            <a:srgbClr val="5EC2CF"/>
          </a:solidFill>
        </p:spPr>
      </p:pic>
      <p:sp>
        <p:nvSpPr>
          <p:cNvPr id="15" name="TextBox 20"/>
          <p:cNvSpPr txBox="1"/>
          <p:nvPr/>
        </p:nvSpPr>
        <p:spPr>
          <a:xfrm>
            <a:off x="719403" y="1855099"/>
            <a:ext cx="11321051" cy="829945"/>
          </a:xfrm>
          <a:prstGeom prst="rect">
            <a:avLst/>
          </a:prstGeom>
          <a:noFill/>
        </p:spPr>
        <p:txBody>
          <a:bodyPr wrap="square" rtlCol="0">
            <a:spAutoFit/>
          </a:bodyPr>
          <a:lstStyle/>
          <a:p>
            <a:pPr algn="ctr"/>
            <a:r>
              <a:rPr lang="zh-CN" altLang="en-US" sz="48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异硫蓝注射液（商品名：博林兰</a:t>
            </a:r>
            <a:r>
              <a:rPr lang="zh-CN" altLang="en-US" sz="4800" b="1" baseline="30000" dirty="0">
                <a:solidFill>
                  <a:schemeClr val="bg1"/>
                </a:solidFill>
                <a:latin typeface="Arial" panose="020B0604020202020204" pitchFamily="34" charset="0"/>
                <a:ea typeface="微软雅黑" panose="020B0503020204020204" charset="-122"/>
                <a:cs typeface="+mn-ea"/>
                <a:sym typeface="Arial" panose="020B0604020202020204" pitchFamily="34" charset="0"/>
              </a:rPr>
              <a:t>®</a:t>
            </a:r>
            <a:r>
              <a:rPr lang="zh-CN" altLang="en-US" sz="4800" b="1" dirty="0">
                <a:solidFill>
                  <a:srgbClr val="C00000"/>
                </a:solidFill>
                <a:latin typeface="Arial" panose="020B0604020202020204" pitchFamily="34" charset="0"/>
                <a:ea typeface="微软雅黑" panose="020B0503020204020204" charset="-122"/>
                <a:sym typeface="Arial" panose="020B0604020202020204" pitchFamily="34" charset="0"/>
              </a:rPr>
              <a:t> </a:t>
            </a:r>
            <a:r>
              <a:rPr lang="zh-CN" altLang="en-US" sz="48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a:t>
            </a:r>
            <a:endParaRPr lang="zh-CN" altLang="en-US" sz="4800"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TextBox 21"/>
          <p:cNvSpPr txBox="1"/>
          <p:nvPr/>
        </p:nvSpPr>
        <p:spPr>
          <a:xfrm>
            <a:off x="1723831" y="2948635"/>
            <a:ext cx="8427720" cy="2861310"/>
          </a:xfrm>
          <a:prstGeom prst="rect">
            <a:avLst/>
          </a:prstGeom>
          <a:noFill/>
        </p:spPr>
        <p:txBody>
          <a:bodyPr wrap="none" rtlCol="0">
            <a:spAutoFit/>
          </a:bodyPr>
          <a:lstStyle/>
          <a:p>
            <a:pPr marL="285750" indent="-285750" algn="l">
              <a:lnSpc>
                <a:spcPct val="150000"/>
              </a:lnSpc>
              <a:buFont typeface="Wingdings" panose="05000000000000000000" pitchFamily="2" charset="2"/>
              <a:buChar char="ü"/>
            </a:pPr>
            <a:r>
              <a:rPr lang="zh-CN" altLang="en-US"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超</a:t>
            </a:r>
            <a:r>
              <a:rPr lang="en-US" altLang="zh-CN"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23</a:t>
            </a:r>
            <a:r>
              <a:rPr lang="zh-CN" altLang="en-US"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项国内外癌症诊疗指南推荐，</a:t>
            </a:r>
            <a:r>
              <a:rPr lang="zh-CN" altLang="en-US" sz="2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靶向性强，</a:t>
            </a:r>
            <a:r>
              <a:rPr lang="zh-CN" altLang="en-US"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淋巴检出率高</a:t>
            </a:r>
            <a:endParaRPr lang="zh-CN" altLang="en-US"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FDA唯一批准的蓝染淋巴示踪剂</a:t>
            </a:r>
            <a:r>
              <a:rPr lang="en-US" altLang="zh-CN"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 </a:t>
            </a:r>
            <a:r>
              <a:rPr lang="zh-CN" altLang="en-US" sz="2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，示踪精准，显色清晰</a:t>
            </a:r>
            <a:endParaRPr lang="zh-CN" altLang="en-US" sz="2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安全性好，</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相比国内已上市示踪剂</a:t>
            </a:r>
            <a:r>
              <a:rPr lang="zh-CN" altLang="en-US"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无肝肾功能损伤风险</a:t>
            </a:r>
            <a:endParaRPr lang="zh-CN" altLang="en-US"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价格低、效果好</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相比国内已上市示踪剂</a:t>
            </a:r>
            <a:r>
              <a:rPr lang="zh-CN" altLang="en-US" sz="2400"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具有绝对经济性</a:t>
            </a:r>
            <a:endParaRPr lang="zh-CN" altLang="en-US" sz="2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sz="2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代谢更快，</a:t>
            </a: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24小时内</a:t>
            </a:r>
            <a:r>
              <a:rPr lang="zh-CN" altLang="en-US" sz="2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即可排出体外</a:t>
            </a:r>
            <a:endParaRPr lang="zh-CN" altLang="en-US" sz="2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pic>
        <p:nvPicPr>
          <p:cNvPr id="2" name="图片 1" descr="logo1"/>
          <p:cNvPicPr>
            <a:picLocks noChangeAspect="1"/>
          </p:cNvPicPr>
          <p:nvPr/>
        </p:nvPicPr>
        <p:blipFill>
          <a:blip r:embed="rId1"/>
          <a:stretch>
            <a:fillRect/>
          </a:stretch>
        </p:blipFill>
        <p:spPr>
          <a:xfrm>
            <a:off x="278130" y="378460"/>
            <a:ext cx="2473325" cy="588010"/>
          </a:xfrm>
          <a:prstGeom prst="rect">
            <a:avLst/>
          </a:prstGeom>
        </p:spPr>
      </p:pic>
      <p:sp>
        <p:nvSpPr>
          <p:cNvPr id="3" name="文本框 2"/>
          <p:cNvSpPr txBox="1"/>
          <p:nvPr/>
        </p:nvSpPr>
        <p:spPr>
          <a:xfrm>
            <a:off x="2732405" y="299720"/>
            <a:ext cx="3872865" cy="399415"/>
          </a:xfrm>
          <a:prstGeom prst="rect">
            <a:avLst/>
          </a:prstGeom>
          <a:noFill/>
        </p:spPr>
        <p:txBody>
          <a:bodyPr wrap="square" rtlCol="0">
            <a:noAutofit/>
          </a:bodyPr>
          <a:p>
            <a:pPr algn="dist"/>
            <a:r>
              <a:rPr lang="zh-CN" altLang="en-US" sz="2800" b="1">
                <a:solidFill>
                  <a:schemeClr val="tx1">
                    <a:lumMod val="65000"/>
                    <a:lumOff val="35000"/>
                  </a:schemeClr>
                </a:solidFill>
              </a:rPr>
              <a:t>广东和博制药有限公司</a:t>
            </a:r>
            <a:endParaRPr lang="zh-CN" altLang="en-US" sz="2800" b="1">
              <a:solidFill>
                <a:schemeClr val="tx1">
                  <a:lumMod val="65000"/>
                  <a:lumOff val="35000"/>
                </a:schemeClr>
              </a:solidFill>
            </a:endParaRPr>
          </a:p>
        </p:txBody>
      </p:sp>
      <p:sp>
        <p:nvSpPr>
          <p:cNvPr id="6" name="文本框 5"/>
          <p:cNvSpPr txBox="1"/>
          <p:nvPr/>
        </p:nvSpPr>
        <p:spPr>
          <a:xfrm>
            <a:off x="2732405" y="743268"/>
            <a:ext cx="5080000" cy="306705"/>
          </a:xfrm>
          <a:prstGeom prst="rect">
            <a:avLst/>
          </a:prstGeom>
        </p:spPr>
        <p:txBody>
          <a:bodyPr>
            <a:spAutoFit/>
          </a:bodyPr>
          <a:p>
            <a:pPr marL="0" indent="0" algn="just" defTabSz="266700">
              <a:spcBef>
                <a:spcPct val="0"/>
              </a:spcBef>
              <a:spcAft>
                <a:spcPct val="0"/>
              </a:spcAft>
            </a:pPr>
            <a:r>
              <a:rPr lang="en-US" altLang="zh-CN" sz="1400" b="1">
                <a:solidFill>
                  <a:schemeClr val="tx1">
                    <a:lumMod val="65000"/>
                    <a:lumOff val="35000"/>
                  </a:schemeClr>
                </a:solidFill>
                <a:latin typeface="Arial" panose="020B0604020202020204" pitchFamily="34" charset="0"/>
                <a:ea typeface="宋体" panose="02010600030101010101" pitchFamily="2" charset="-122"/>
                <a:cs typeface="Arial" panose="020B0604020202020204" pitchFamily="34" charset="0"/>
              </a:rPr>
              <a:t>Guangdong Hep</a:t>
            </a:r>
            <a:r>
              <a:rPr lang="en-US" altLang="zh-CN" sz="1400" b="1">
                <a:solidFill>
                  <a:schemeClr val="tx1">
                    <a:lumMod val="65000"/>
                    <a:lumOff val="35000"/>
                  </a:schemeClr>
                </a:solidFill>
                <a:latin typeface="Arial" panose="020B0604020202020204" pitchFamily="34" charset="0"/>
                <a:ea typeface="Calibri" panose="020F0502020204030204"/>
                <a:cs typeface="Arial" panose="020B0604020202020204" pitchFamily="34" charset="0"/>
              </a:rPr>
              <a:t>oer</a:t>
            </a:r>
            <a:r>
              <a:rPr lang="en-US" altLang="zh-CN" sz="1400" b="1">
                <a:solidFill>
                  <a:schemeClr val="tx1">
                    <a:lumMod val="65000"/>
                    <a:lumOff val="35000"/>
                  </a:schemeClr>
                </a:solidFill>
                <a:latin typeface="Arial" panose="020B0604020202020204" pitchFamily="34" charset="0"/>
                <a:ea typeface="宋体" panose="02010600030101010101" pitchFamily="2" charset="-122"/>
                <a:cs typeface="Arial" panose="020B0604020202020204" pitchFamily="34" charset="0"/>
              </a:rPr>
              <a:t> Pharmaceutical Co.,Ltd</a:t>
            </a:r>
            <a:r>
              <a:rPr lang="en-US" altLang="zh-CN" sz="1400" b="1">
                <a:solidFill>
                  <a:schemeClr val="tx1">
                    <a:lumMod val="65000"/>
                    <a:lumOff val="35000"/>
                  </a:schemeClr>
                </a:solidFill>
                <a:latin typeface="Arial" panose="020B0604020202020204" pitchFamily="34" charset="0"/>
                <a:ea typeface="Calibri" panose="020F0502020204030204"/>
                <a:cs typeface="Arial" panose="020B0604020202020204" pitchFamily="34" charset="0"/>
              </a:rPr>
              <a:t>.</a:t>
            </a:r>
            <a:endParaRPr lang="en-US" altLang="zh-CN" sz="1400" b="1">
              <a:solidFill>
                <a:schemeClr val="tx1">
                  <a:lumMod val="65000"/>
                  <a:lumOff val="35000"/>
                </a:schemeClr>
              </a:solidFill>
              <a:latin typeface="Arial" panose="020B0604020202020204" pitchFamily="34" charset="0"/>
              <a:ea typeface="Calibri" panose="020F0502020204030204"/>
              <a:cs typeface="Arial" panose="020B0604020202020204" pitchFamily="34" charset="0"/>
            </a:endParaRPr>
          </a:p>
        </p:txBody>
      </p:sp>
      <p:pic>
        <p:nvPicPr>
          <p:cNvPr id="7" name="图片 6" descr="白色字体的LOGO"/>
          <p:cNvPicPr>
            <a:picLocks noChangeAspect="1"/>
          </p:cNvPicPr>
          <p:nvPr/>
        </p:nvPicPr>
        <p:blipFill>
          <a:blip r:embed="rId2">
            <a:alphaModFix amt="14000"/>
          </a:blip>
          <a:stretch>
            <a:fillRect/>
          </a:stretch>
        </p:blipFill>
        <p:spPr>
          <a:xfrm>
            <a:off x="719455" y="2350770"/>
            <a:ext cx="11299190" cy="26790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EC2CF">
            <a:alpha val="85000"/>
          </a:srgbClr>
        </a:solidFill>
        <a:effectLst/>
      </p:bgPr>
    </p:bg>
    <p:spTree>
      <p:nvGrpSpPr>
        <p:cNvPr id="1" name=""/>
        <p:cNvGrpSpPr/>
        <p:nvPr/>
      </p:nvGrpSpPr>
      <p:grpSpPr>
        <a:xfrm>
          <a:off x="0" y="0"/>
          <a:ext cx="0" cy="0"/>
          <a:chOff x="0" y="0"/>
          <a:chExt cx="0" cy="0"/>
        </a:xfrm>
      </p:grpSpPr>
      <p:pic>
        <p:nvPicPr>
          <p:cNvPr id="7" name="图片 6" descr="白色字体的LOGO"/>
          <p:cNvPicPr>
            <a:picLocks noChangeAspect="1"/>
          </p:cNvPicPr>
          <p:nvPr/>
        </p:nvPicPr>
        <p:blipFill>
          <a:blip r:embed="rId1">
            <a:alphaModFix amt="13000"/>
          </a:blip>
          <a:stretch>
            <a:fillRect/>
          </a:stretch>
        </p:blipFill>
        <p:spPr>
          <a:xfrm>
            <a:off x="719455" y="2350770"/>
            <a:ext cx="11299190" cy="2679065"/>
          </a:xfrm>
          <a:prstGeom prst="rect">
            <a:avLst/>
          </a:prstGeom>
        </p:spPr>
      </p:pic>
      <p:sp>
        <p:nvSpPr>
          <p:cNvPr id="18" name="Rectangle 32"/>
          <p:cNvSpPr>
            <a:spLocks noChangeArrowheads="1"/>
          </p:cNvSpPr>
          <p:nvPr/>
        </p:nvSpPr>
        <p:spPr bwMode="auto">
          <a:xfrm>
            <a:off x="1140800" y="664117"/>
            <a:ext cx="9095316"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黑体" panose="02010609060101010101" pitchFamily="49" charset="-122"/>
                <a:sym typeface="Arial" panose="020B0604020202020204" pitchFamily="34" charset="0"/>
              </a:rPr>
              <a:t>目  录</a:t>
            </a:r>
            <a:r>
              <a:rPr kumimoji="0" lang="en-US" altLang="zh-CN" sz="400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黑体" panose="02010609060101010101" pitchFamily="49" charset="-122"/>
                <a:sym typeface="Arial" panose="020B0604020202020204" pitchFamily="34" charset="0"/>
              </a:rPr>
              <a:t>CONTENTS</a:t>
            </a:r>
            <a:endParaRPr kumimoji="0" lang="en-US" altLang="zh-CN" sz="400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黑体" panose="02010609060101010101" pitchFamily="49" charset="-122"/>
              <a:sym typeface="Arial" panose="020B0604020202020204" pitchFamily="34" charset="0"/>
            </a:endParaRPr>
          </a:p>
        </p:txBody>
      </p:sp>
      <p:grpSp>
        <p:nvGrpSpPr>
          <p:cNvPr id="61" name="组合 60"/>
          <p:cNvGrpSpPr/>
          <p:nvPr>
            <p:custDataLst>
              <p:tags r:id="rId2"/>
            </p:custDataLst>
          </p:nvPr>
        </p:nvGrpSpPr>
        <p:grpSpPr>
          <a:xfrm>
            <a:off x="1177925" y="1892300"/>
            <a:ext cx="7135495" cy="4707313"/>
            <a:chOff x="1037229" y="1320323"/>
            <a:chExt cx="4825583" cy="3637222"/>
          </a:xfrm>
        </p:grpSpPr>
        <p:grpSp>
          <p:nvGrpSpPr>
            <p:cNvPr id="62" name="组合 61"/>
            <p:cNvGrpSpPr/>
            <p:nvPr/>
          </p:nvGrpSpPr>
          <p:grpSpPr>
            <a:xfrm>
              <a:off x="1037229" y="1320323"/>
              <a:ext cx="2212400" cy="1113505"/>
              <a:chOff x="1508403" y="2543364"/>
              <a:chExt cx="3230494" cy="1625913"/>
            </a:xfrm>
          </p:grpSpPr>
          <p:sp>
            <p:nvSpPr>
              <p:cNvPr id="88" name="矩形 87"/>
              <p:cNvSpPr/>
              <p:nvPr>
                <p:custDataLst>
                  <p:tags r:id="rId3"/>
                </p:custDataLst>
              </p:nvPr>
            </p:nvSpPr>
            <p:spPr>
              <a:xfrm>
                <a:off x="1508403" y="2543364"/>
                <a:ext cx="2996921" cy="1169658"/>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9" name="文本框 88"/>
              <p:cNvSpPr txBox="1"/>
              <p:nvPr>
                <p:custDataLst>
                  <p:tags r:id="rId4"/>
                </p:custDataLst>
              </p:nvPr>
            </p:nvSpPr>
            <p:spPr>
              <a:xfrm>
                <a:off x="1625190" y="2693279"/>
                <a:ext cx="1701520" cy="474279"/>
              </a:xfrm>
              <a:prstGeom prst="rect">
                <a:avLst/>
              </a:prstGeom>
              <a:solidFill>
                <a:srgbClr val="F2F2F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基本信息</a:t>
                </a:r>
                <a:endParaRPr lang="en-US" altLang="zh-CN" sz="2135"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90" name="矩形 89"/>
              <p:cNvSpPr/>
              <p:nvPr>
                <p:custDataLst>
                  <p:tags r:id="rId5"/>
                </p:custDataLst>
              </p:nvPr>
            </p:nvSpPr>
            <p:spPr>
              <a:xfrm>
                <a:off x="1625190" y="3156489"/>
                <a:ext cx="1701520" cy="347470"/>
              </a:xfrm>
              <a:prstGeom prst="rect">
                <a:avLst/>
              </a:prstGeom>
            </p:spPr>
            <p:txBody>
              <a:bodyPr wrap="square" anchor="t" anchorCtr="0">
                <a:spAutoFit/>
              </a:bodyPr>
              <a:lstStyle/>
              <a:p>
                <a:pPr>
                  <a:lnSpc>
                    <a:spcPct val="150000"/>
                  </a:lnSpc>
                </a:pPr>
                <a:r>
                  <a:rPr lang="en-US" altLang="zh-CN" sz="935">
                    <a:latin typeface="Arial" panose="020B0604020202020204" pitchFamily="34" charset="0"/>
                    <a:ea typeface="微软雅黑" panose="020B0503020204020204" charset="-122"/>
                    <a:sym typeface="Arial" panose="020B0604020202020204" pitchFamily="34" charset="0"/>
                  </a:rPr>
                  <a:t>Basic Information</a:t>
                </a:r>
                <a:endParaRPr lang="en-US" altLang="zh-CN" sz="935" dirty="0">
                  <a:latin typeface="Arial" panose="020B0604020202020204" pitchFamily="34" charset="0"/>
                  <a:ea typeface="微软雅黑" panose="020B0503020204020204" charset="-122"/>
                  <a:sym typeface="Arial" panose="020B0604020202020204" pitchFamily="34" charset="0"/>
                </a:endParaRPr>
              </a:p>
            </p:txBody>
          </p:sp>
          <p:sp>
            <p:nvSpPr>
              <p:cNvPr id="91" name="任意多边形: 形状 90"/>
              <p:cNvSpPr/>
              <p:nvPr>
                <p:custDataLst>
                  <p:tags r:id="rId6"/>
                </p:custDataLst>
              </p:nvPr>
            </p:nvSpPr>
            <p:spPr>
              <a:xfrm>
                <a:off x="3443497" y="2769465"/>
                <a:ext cx="1295400" cy="1016455"/>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92" name="文本框 91"/>
              <p:cNvSpPr txBox="1"/>
              <p:nvPr>
                <p:custDataLst>
                  <p:tags r:id="rId7"/>
                </p:custDataLst>
              </p:nvPr>
            </p:nvSpPr>
            <p:spPr>
              <a:xfrm>
                <a:off x="3863975" y="2954923"/>
                <a:ext cx="695409" cy="1214354"/>
              </a:xfrm>
              <a:prstGeom prst="rect">
                <a:avLst/>
              </a:prstGeom>
              <a:noFill/>
              <a:effectLst/>
            </p:spPr>
            <p:txBody>
              <a:bodyPr wrap="squar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01</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grpSp>
        <p:sp>
          <p:nvSpPr>
            <p:cNvPr id="63" name="矩形 62"/>
            <p:cNvSpPr/>
            <p:nvPr>
              <p:custDataLst>
                <p:tags r:id="rId8"/>
              </p:custDataLst>
            </p:nvPr>
          </p:nvSpPr>
          <p:spPr>
            <a:xfrm>
              <a:off x="1037229" y="3617929"/>
              <a:ext cx="2052438" cy="801039"/>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64" name="文本框 63"/>
            <p:cNvSpPr txBox="1"/>
            <p:nvPr>
              <p:custDataLst>
                <p:tags r:id="rId9"/>
              </p:custDataLst>
            </p:nvPr>
          </p:nvSpPr>
          <p:spPr>
            <a:xfrm>
              <a:off x="1121339" y="3720598"/>
              <a:ext cx="1203826" cy="324809"/>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公平性</a:t>
              </a:r>
              <a:endParaRPr lang="en-US" altLang="zh-CN" sz="2135"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65" name="矩形 64"/>
            <p:cNvSpPr/>
            <p:nvPr>
              <p:custDataLst>
                <p:tags r:id="rId10"/>
              </p:custDataLst>
            </p:nvPr>
          </p:nvSpPr>
          <p:spPr>
            <a:xfrm>
              <a:off x="1121339" y="4037827"/>
              <a:ext cx="1203826" cy="237964"/>
            </a:xfrm>
            <a:prstGeom prst="rect">
              <a:avLst/>
            </a:prstGeom>
          </p:spPr>
          <p:txBody>
            <a:bodyPr wrap="square" anchor="t" anchorCtr="0">
              <a:spAutoFit/>
            </a:bodyPr>
            <a:lstStyle/>
            <a:p>
              <a:pPr>
                <a:lnSpc>
                  <a:spcPct val="150000"/>
                </a:lnSpc>
              </a:pPr>
              <a:r>
                <a:rPr lang="en-US" altLang="zh-CN" sz="935">
                  <a:latin typeface="Arial" panose="020B0604020202020204" pitchFamily="34" charset="0"/>
                  <a:ea typeface="微软雅黑" panose="020B0503020204020204" charset="-122"/>
                  <a:sym typeface="Arial" panose="020B0604020202020204" pitchFamily="34" charset="0"/>
                </a:rPr>
                <a:t>Fairness</a:t>
              </a:r>
              <a:endParaRPr lang="en-US" altLang="zh-CN" sz="935" dirty="0">
                <a:latin typeface="Arial" panose="020B0604020202020204" pitchFamily="34" charset="0"/>
                <a:ea typeface="微软雅黑" panose="020B0503020204020204" charset="-122"/>
                <a:sym typeface="Arial" panose="020B0604020202020204" pitchFamily="34" charset="0"/>
              </a:endParaRPr>
            </a:p>
          </p:txBody>
        </p:sp>
        <p:sp>
          <p:nvSpPr>
            <p:cNvPr id="66" name="任意多边形: 形状 65"/>
            <p:cNvSpPr/>
            <p:nvPr>
              <p:custDataLst>
                <p:tags r:id="rId11"/>
              </p:custDataLst>
            </p:nvPr>
          </p:nvSpPr>
          <p:spPr>
            <a:xfrm>
              <a:off x="2362476" y="3772774"/>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67" name="文本框 66"/>
            <p:cNvSpPr txBox="1"/>
            <p:nvPr>
              <p:custDataLst>
                <p:tags r:id="rId12"/>
              </p:custDataLst>
            </p:nvPr>
          </p:nvSpPr>
          <p:spPr>
            <a:xfrm>
              <a:off x="2650440" y="3899785"/>
              <a:ext cx="476250" cy="831649"/>
            </a:xfrm>
            <a:prstGeom prst="rect">
              <a:avLst/>
            </a:prstGeom>
            <a:noFill/>
            <a:effectLst/>
          </p:spPr>
          <p:txBody>
            <a:bodyPr wrap="squar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05</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sp>
          <p:nvSpPr>
            <p:cNvPr id="68" name="矩形 67"/>
            <p:cNvSpPr/>
            <p:nvPr>
              <p:custDataLst>
                <p:tags r:id="rId13"/>
              </p:custDataLst>
            </p:nvPr>
          </p:nvSpPr>
          <p:spPr>
            <a:xfrm>
              <a:off x="1037229" y="2469123"/>
              <a:ext cx="2052438" cy="801040"/>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685165"/>
              <a:endParaRPr lang="zh-CN" altLang="en-US" sz="186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69" name="文本框 68"/>
            <p:cNvSpPr txBox="1"/>
            <p:nvPr>
              <p:custDataLst>
                <p:tags r:id="rId14"/>
              </p:custDataLst>
            </p:nvPr>
          </p:nvSpPr>
          <p:spPr>
            <a:xfrm>
              <a:off x="1117210" y="2571793"/>
              <a:ext cx="1165284" cy="324809"/>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有效性</a:t>
              </a:r>
              <a:endParaRPr lang="en-US" altLang="zh-CN" sz="21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0" name="矩形 69"/>
            <p:cNvSpPr/>
            <p:nvPr>
              <p:custDataLst>
                <p:tags r:id="rId15"/>
              </p:custDataLst>
            </p:nvPr>
          </p:nvSpPr>
          <p:spPr>
            <a:xfrm>
              <a:off x="1117210" y="2889023"/>
              <a:ext cx="1165284" cy="237964"/>
            </a:xfrm>
            <a:prstGeom prst="rect">
              <a:avLst/>
            </a:prstGeom>
          </p:spPr>
          <p:txBody>
            <a:bodyPr wrap="square" anchor="t" anchorCtr="0">
              <a:spAutoFit/>
            </a:bodyPr>
            <a:lstStyle/>
            <a:p>
              <a:pPr>
                <a:lnSpc>
                  <a:spcPct val="150000"/>
                </a:lnSpc>
              </a:pPr>
              <a:r>
                <a:rPr lang="en-US" altLang="zh-CN" sz="9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Effectiveness</a:t>
              </a:r>
              <a:endParaRPr lang="en-US" altLang="zh-CN" sz="9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1" name="任意多边形: 形状 70"/>
            <p:cNvSpPr/>
            <p:nvPr>
              <p:custDataLst>
                <p:tags r:id="rId16"/>
              </p:custDataLst>
            </p:nvPr>
          </p:nvSpPr>
          <p:spPr>
            <a:xfrm>
              <a:off x="2362476" y="2623969"/>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2" name="文本框 71"/>
            <p:cNvSpPr txBox="1"/>
            <p:nvPr>
              <p:custDataLst>
                <p:tags r:id="rId17"/>
              </p:custDataLst>
            </p:nvPr>
          </p:nvSpPr>
          <p:spPr>
            <a:xfrm>
              <a:off x="2650439" y="2750981"/>
              <a:ext cx="476250" cy="831649"/>
            </a:xfrm>
            <a:prstGeom prst="rect">
              <a:avLst/>
            </a:prstGeom>
            <a:noFill/>
            <a:effectLst/>
          </p:spPr>
          <p:txBody>
            <a:bodyPr wrap="squar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03</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sp>
          <p:nvSpPr>
            <p:cNvPr id="73" name="矩形 72"/>
            <p:cNvSpPr/>
            <p:nvPr>
              <p:custDataLst>
                <p:tags r:id="rId18"/>
              </p:custDataLst>
            </p:nvPr>
          </p:nvSpPr>
          <p:spPr>
            <a:xfrm>
              <a:off x="3650412" y="2695235"/>
              <a:ext cx="2052437" cy="801040"/>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4" name="文本框 73"/>
            <p:cNvSpPr txBox="1"/>
            <p:nvPr>
              <p:custDataLst>
                <p:tags r:id="rId19"/>
              </p:custDataLst>
            </p:nvPr>
          </p:nvSpPr>
          <p:spPr>
            <a:xfrm>
              <a:off x="3734521" y="2797905"/>
              <a:ext cx="1203826" cy="324809"/>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创新性</a:t>
              </a:r>
              <a:endParaRPr lang="en-US" altLang="zh-CN" sz="2135"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75" name="矩形 74"/>
            <p:cNvSpPr/>
            <p:nvPr>
              <p:custDataLst>
                <p:tags r:id="rId20"/>
              </p:custDataLst>
            </p:nvPr>
          </p:nvSpPr>
          <p:spPr>
            <a:xfrm>
              <a:off x="3734521" y="3115134"/>
              <a:ext cx="1203826" cy="237964"/>
            </a:xfrm>
            <a:prstGeom prst="rect">
              <a:avLst/>
            </a:prstGeom>
          </p:spPr>
          <p:txBody>
            <a:bodyPr wrap="square" anchor="t" anchorCtr="0">
              <a:spAutoFit/>
            </a:bodyPr>
            <a:lstStyle/>
            <a:p>
              <a:pPr>
                <a:lnSpc>
                  <a:spcPct val="150000"/>
                </a:lnSpc>
              </a:pPr>
              <a:r>
                <a:rPr lang="en-US" altLang="zh-CN" sz="935">
                  <a:latin typeface="Arial" panose="020B0604020202020204" pitchFamily="34" charset="0"/>
                  <a:ea typeface="微软雅黑" panose="020B0503020204020204" charset="-122"/>
                  <a:sym typeface="Arial" panose="020B0604020202020204" pitchFamily="34" charset="0"/>
                </a:rPr>
                <a:t>Innovation</a:t>
              </a:r>
              <a:endParaRPr lang="en-US" altLang="zh-CN" sz="935" dirty="0">
                <a:latin typeface="Arial" panose="020B0604020202020204" pitchFamily="34" charset="0"/>
                <a:ea typeface="微软雅黑" panose="020B0503020204020204" charset="-122"/>
                <a:sym typeface="Arial" panose="020B0604020202020204" pitchFamily="34" charset="0"/>
              </a:endParaRPr>
            </a:p>
          </p:txBody>
        </p:sp>
        <p:sp>
          <p:nvSpPr>
            <p:cNvPr id="76" name="任意多边形: 形状 75"/>
            <p:cNvSpPr/>
            <p:nvPr>
              <p:custDataLst>
                <p:tags r:id="rId21"/>
              </p:custDataLst>
            </p:nvPr>
          </p:nvSpPr>
          <p:spPr>
            <a:xfrm>
              <a:off x="4975659" y="2850080"/>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7" name="文本框 76"/>
            <p:cNvSpPr txBox="1"/>
            <p:nvPr>
              <p:custDataLst>
                <p:tags r:id="rId22"/>
              </p:custDataLst>
            </p:nvPr>
          </p:nvSpPr>
          <p:spPr>
            <a:xfrm>
              <a:off x="5263622" y="2977092"/>
              <a:ext cx="476250" cy="831649"/>
            </a:xfrm>
            <a:prstGeom prst="rect">
              <a:avLst/>
            </a:prstGeom>
            <a:noFill/>
            <a:effectLst/>
          </p:spPr>
          <p:txBody>
            <a:bodyPr wrap="squar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04</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sp>
          <p:nvSpPr>
            <p:cNvPr id="78" name="矩形 77"/>
            <p:cNvSpPr/>
            <p:nvPr>
              <p:custDataLst>
                <p:tags r:id="rId23"/>
              </p:custDataLst>
            </p:nvPr>
          </p:nvSpPr>
          <p:spPr>
            <a:xfrm>
              <a:off x="3650412" y="1546434"/>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685165"/>
              <a:endParaRPr lang="zh-CN" altLang="en-US" sz="186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9" name="文本框 78"/>
            <p:cNvSpPr txBox="1"/>
            <p:nvPr>
              <p:custDataLst>
                <p:tags r:id="rId24"/>
              </p:custDataLst>
            </p:nvPr>
          </p:nvSpPr>
          <p:spPr>
            <a:xfrm>
              <a:off x="3730393" y="1649103"/>
              <a:ext cx="1165284" cy="324809"/>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安全性</a:t>
              </a:r>
              <a:endParaRPr lang="en-US" altLang="zh-CN" sz="21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0" name="矩形 79"/>
            <p:cNvSpPr/>
            <p:nvPr>
              <p:custDataLst>
                <p:tags r:id="rId25"/>
              </p:custDataLst>
            </p:nvPr>
          </p:nvSpPr>
          <p:spPr>
            <a:xfrm>
              <a:off x="3730393" y="1966332"/>
              <a:ext cx="1165284" cy="237964"/>
            </a:xfrm>
            <a:prstGeom prst="rect">
              <a:avLst/>
            </a:prstGeom>
          </p:spPr>
          <p:txBody>
            <a:bodyPr wrap="square" anchor="t" anchorCtr="0">
              <a:spAutoFit/>
            </a:bodyPr>
            <a:lstStyle/>
            <a:p>
              <a:pPr>
                <a:lnSpc>
                  <a:spcPct val="150000"/>
                </a:lnSpc>
              </a:pPr>
              <a:r>
                <a:rPr lang="en-US" altLang="zh-CN" sz="9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Security</a:t>
              </a:r>
              <a:endParaRPr lang="en-US" altLang="zh-CN" sz="9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1" name="任意多边形: 形状 80"/>
            <p:cNvSpPr/>
            <p:nvPr>
              <p:custDataLst>
                <p:tags r:id="rId26"/>
              </p:custDataLst>
            </p:nvPr>
          </p:nvSpPr>
          <p:spPr>
            <a:xfrm>
              <a:off x="4975659" y="1701279"/>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2" name="文本框 81"/>
            <p:cNvSpPr txBox="1"/>
            <p:nvPr>
              <p:custDataLst>
                <p:tags r:id="rId27"/>
              </p:custDataLst>
            </p:nvPr>
          </p:nvSpPr>
          <p:spPr>
            <a:xfrm>
              <a:off x="5263623" y="1828290"/>
              <a:ext cx="476250" cy="831649"/>
            </a:xfrm>
            <a:prstGeom prst="rect">
              <a:avLst/>
            </a:prstGeom>
            <a:noFill/>
            <a:effectLst/>
          </p:spPr>
          <p:txBody>
            <a:bodyPr wrap="squar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02</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sp>
          <p:nvSpPr>
            <p:cNvPr id="83" name="矩形 82"/>
            <p:cNvSpPr/>
            <p:nvPr>
              <p:custDataLst>
                <p:tags r:id="rId28"/>
              </p:custDataLst>
            </p:nvPr>
          </p:nvSpPr>
          <p:spPr>
            <a:xfrm>
              <a:off x="3650412" y="3844040"/>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685165"/>
              <a:endParaRPr lang="zh-CN" altLang="en-US" sz="186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4" name="文本框 83"/>
            <p:cNvSpPr txBox="1"/>
            <p:nvPr>
              <p:custDataLst>
                <p:tags r:id="rId29"/>
              </p:custDataLst>
            </p:nvPr>
          </p:nvSpPr>
          <p:spPr>
            <a:xfrm>
              <a:off x="3734522" y="3946709"/>
              <a:ext cx="1203826" cy="324809"/>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经济性</a:t>
              </a:r>
              <a:endParaRPr lang="en-US" altLang="zh-CN" sz="21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5" name="矩形 84"/>
            <p:cNvSpPr/>
            <p:nvPr>
              <p:custDataLst>
                <p:tags r:id="rId30"/>
              </p:custDataLst>
            </p:nvPr>
          </p:nvSpPr>
          <p:spPr>
            <a:xfrm>
              <a:off x="3734522" y="4263938"/>
              <a:ext cx="1203826" cy="237964"/>
            </a:xfrm>
            <a:prstGeom prst="rect">
              <a:avLst/>
            </a:prstGeom>
          </p:spPr>
          <p:txBody>
            <a:bodyPr wrap="square" anchor="t" anchorCtr="0">
              <a:spAutoFit/>
            </a:bodyPr>
            <a:lstStyle/>
            <a:p>
              <a:pPr>
                <a:lnSpc>
                  <a:spcPct val="150000"/>
                </a:lnSpc>
              </a:pPr>
              <a:r>
                <a:rPr lang="en-US" altLang="zh-CN" sz="9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Economy</a:t>
              </a:r>
              <a:endParaRPr lang="en-US" altLang="zh-CN" sz="9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6" name="任意多边形: 形状 85"/>
            <p:cNvSpPr/>
            <p:nvPr>
              <p:custDataLst>
                <p:tags r:id="rId31"/>
              </p:custDataLst>
            </p:nvPr>
          </p:nvSpPr>
          <p:spPr>
            <a:xfrm>
              <a:off x="4975659" y="3998885"/>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7" name="文本框 86"/>
            <p:cNvSpPr txBox="1"/>
            <p:nvPr>
              <p:custDataLst>
                <p:tags r:id="rId32"/>
              </p:custDataLst>
            </p:nvPr>
          </p:nvSpPr>
          <p:spPr>
            <a:xfrm>
              <a:off x="5263623" y="4125896"/>
              <a:ext cx="476250" cy="831649"/>
            </a:xfrm>
            <a:prstGeom prst="rect">
              <a:avLst/>
            </a:prstGeom>
            <a:noFill/>
            <a:effectLst/>
          </p:spPr>
          <p:txBody>
            <a:bodyPr wrap="squar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06</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grpSp>
      <p:pic>
        <p:nvPicPr>
          <p:cNvPr id="2" name="图片 1" descr="IMG_6716"/>
          <p:cNvPicPr>
            <a:picLocks noChangeAspect="1"/>
          </p:cNvPicPr>
          <p:nvPr/>
        </p:nvPicPr>
        <p:blipFill>
          <a:blip r:embed="rId33"/>
          <a:stretch>
            <a:fillRect/>
          </a:stretch>
        </p:blipFill>
        <p:spPr>
          <a:xfrm>
            <a:off x="8707120" y="2803525"/>
            <a:ext cx="2618740" cy="31553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35280" y="118745"/>
            <a:ext cx="432054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01-</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基本信息</a:t>
            </a:r>
            <a:endPar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9" name="表格 8"/>
          <p:cNvGraphicFramePr>
            <a:graphicFrameLocks noGrp="1"/>
          </p:cNvGraphicFramePr>
          <p:nvPr>
            <p:custDataLst>
              <p:tags r:id="rId1"/>
            </p:custDataLst>
          </p:nvPr>
        </p:nvGraphicFramePr>
        <p:xfrm>
          <a:off x="568325" y="812800"/>
          <a:ext cx="10880090" cy="3752850"/>
        </p:xfrm>
        <a:graphic>
          <a:graphicData uri="http://schemas.openxmlformats.org/drawingml/2006/table">
            <a:tbl>
              <a:tblPr firstCol="1" bandRow="1">
                <a:tableStyleId>{5C22544A-7EE6-4342-B048-85BDC9FD1C3A}</a:tableStyleId>
              </a:tblPr>
              <a:tblGrid>
                <a:gridCol w="3803015"/>
                <a:gridCol w="7077075"/>
              </a:tblGrid>
              <a:tr h="353695">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通用名</a:t>
                      </a:r>
                      <a:r>
                        <a:rPr lang="en-US" alt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商品名</a:t>
                      </a:r>
                      <a:endParaRPr 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marT="0" marB="0" anchor="ctr">
                    <a:lnR w="12700" cmpd="sng">
                      <a:noFill/>
                    </a:lnR>
                    <a:solidFill>
                      <a:schemeClr val="accent5">
                        <a:lumMod val="20000"/>
                        <a:lumOff val="80000"/>
                      </a:schemeClr>
                    </a:solidFill>
                  </a:tcPr>
                </a:tc>
                <a:tc>
                  <a:txBody>
                    <a:bodyPr/>
                    <a:lstStyle/>
                    <a:p>
                      <a:pPr algn="just">
                        <a:spcAft>
                          <a:spcPts val="0"/>
                        </a:spcAft>
                      </a:pPr>
                      <a:r>
                        <a:rPr lang="zh-CN" altLang="en-US"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异硫蓝注射液</a:t>
                      </a:r>
                      <a:r>
                        <a:rPr lang="en-US" altLang="zh-CN"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a:t>
                      </a:r>
                      <a:r>
                        <a:rPr lang="zh-CN" altLang="en-US"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博林兰</a:t>
                      </a:r>
                      <a:r>
                        <a:rPr lang="en-US" altLang="zh-CN" sz="1600" b="1" kern="100" baseline="30000" dirty="0">
                          <a:solidFill>
                            <a:srgbClr val="FF0000"/>
                          </a:solidFill>
                          <a:effectLst/>
                          <a:latin typeface="Arial" panose="020B0604020202020204" pitchFamily="34" charset="0"/>
                          <a:ea typeface="微软雅黑" panose="020B0503020204020204" charset="-122"/>
                          <a:sym typeface="Arial" panose="020B0604020202020204" pitchFamily="34" charset="0"/>
                        </a:rPr>
                        <a:t>®</a:t>
                      </a:r>
                      <a:endParaRPr lang="en-US" altLang="zh-CN" sz="1600" b="1" kern="100" baseline="30000" dirty="0">
                        <a:solidFill>
                          <a:srgbClr val="FF0000"/>
                        </a:solidFill>
                        <a:effectLst/>
                        <a:latin typeface="Arial" panose="020B0604020202020204" pitchFamily="34" charset="0"/>
                        <a:ea typeface="微软雅黑" panose="020B0503020204020204" charset="-122"/>
                        <a:sym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8135">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注册规格</a:t>
                      </a:r>
                      <a:endParaRPr lang="zh-CN" sz="1600" kern="100" dirty="0">
                        <a:solidFill>
                          <a:schemeClr val="accent5">
                            <a:lumMod val="50000"/>
                          </a:schemeClr>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bg1"/>
                    </a:solidFill>
                  </a:tcPr>
                </a:tc>
                <a:tc>
                  <a:txBody>
                    <a:bodyPr/>
                    <a:lstStyle/>
                    <a:p>
                      <a:pPr algn="just">
                        <a:spcAft>
                          <a:spcPts val="0"/>
                        </a:spcAft>
                      </a:pPr>
                      <a:r>
                        <a:rPr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5ml</a:t>
                      </a:r>
                      <a:r>
                        <a:rPr 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a:t>
                      </a:r>
                      <a:r>
                        <a:rPr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50mg </a:t>
                      </a:r>
                      <a:endParaRPr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7500">
                <a:tc>
                  <a:txBody>
                    <a:bodyPr/>
                    <a:lstStyle/>
                    <a:p>
                      <a:pPr algn="just">
                        <a:spcAft>
                          <a:spcPts val="0"/>
                        </a:spcAft>
                      </a:pPr>
                      <a:r>
                        <a:rPr lang="zh-CN" altLang="en-US"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是否为</a:t>
                      </a:r>
                      <a:r>
                        <a:rPr lang="en-US" alt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OTC</a:t>
                      </a:r>
                      <a:r>
                        <a:rPr lang="zh-CN" altLang="en-US"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药品 </a:t>
                      </a:r>
                      <a:r>
                        <a:rPr lang="en-US" alt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是否独家</a:t>
                      </a:r>
                      <a:endParaRPr 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marT="0" marB="0" anchor="ctr">
                    <a:lnR w="12700" cmpd="sng">
                      <a:noFill/>
                    </a:lnR>
                    <a:solidFill>
                      <a:schemeClr val="accent5">
                        <a:lumMod val="20000"/>
                        <a:lumOff val="80000"/>
                      </a:schemeClr>
                    </a:solidFill>
                  </a:tcPr>
                </a:tc>
                <a:tc>
                  <a:txBody>
                    <a:bodyPr/>
                    <a:lstStyle/>
                    <a:p>
                      <a:pPr algn="just">
                        <a:spcAft>
                          <a:spcPts val="0"/>
                        </a:spcAft>
                      </a:pPr>
                      <a:r>
                        <a:rPr lang="zh-CN" altLang="en-US"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非</a:t>
                      </a:r>
                      <a:r>
                        <a:rPr lang="en-US" altLang="zh-CN"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OTC</a:t>
                      </a:r>
                      <a:r>
                        <a:rPr lang="zh-CN" altLang="en-US"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药品 </a:t>
                      </a:r>
                      <a:r>
                        <a:rPr lang="en-US" altLang="zh-CN"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 </a:t>
                      </a:r>
                      <a:r>
                        <a:rPr lang="zh-CN" altLang="en-US"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独家产品</a:t>
                      </a:r>
                      <a:endParaRPr lang="zh-CN"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8770">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中国大陆首次上市时间</a:t>
                      </a:r>
                      <a:endParaRPr lang="zh-CN" sz="1600" kern="100" dirty="0">
                        <a:solidFill>
                          <a:schemeClr val="accent5">
                            <a:lumMod val="50000"/>
                          </a:schemeClr>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bg1"/>
                    </a:solidFill>
                  </a:tcPr>
                </a:tc>
                <a:tc>
                  <a:txBody>
                    <a:bodyPr/>
                    <a:lstStyle/>
                    <a:p>
                      <a:pPr algn="just">
                        <a:spcAft>
                          <a:spcPts val="0"/>
                        </a:spcAft>
                      </a:pPr>
                      <a:r>
                        <a:rPr 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2024</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年</a:t>
                      </a:r>
                      <a:r>
                        <a:rPr lang="en-US" altLang="zh-CN"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2</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月</a:t>
                      </a:r>
                      <a:r>
                        <a:rPr lang="en-US" altLang="zh-CN"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20</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日</a:t>
                      </a:r>
                      <a:endParaRPr lang="zh-CN" sz="2665" b="0" kern="100" dirty="0">
                        <a:solidFill>
                          <a:schemeClr val="tx1"/>
                        </a:solidFill>
                        <a:effectLst/>
                        <a:latin typeface="Arial" panose="020B0604020202020204" pitchFamily="34" charset="0"/>
                        <a:ea typeface="微软雅黑" panose="020B0503020204020204" charset="-122"/>
                        <a:cs typeface="Times New Roman" panose="02020603050405020304" charset="0"/>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2745">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全球首个上市国家时间</a:t>
                      </a:r>
                      <a:r>
                        <a:rPr lang="zh-CN" altLang="en-US"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，批准适应症</a:t>
                      </a:r>
                      <a:endParaRPr lang="zh-CN" sz="1600" kern="100" dirty="0">
                        <a:solidFill>
                          <a:schemeClr val="accent5">
                            <a:lumMod val="50000"/>
                          </a:schemeClr>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accent5">
                        <a:lumMod val="20000"/>
                        <a:lumOff val="80000"/>
                      </a:schemeClr>
                    </a:solidFill>
                  </a:tcPr>
                </a:tc>
                <a:tc>
                  <a:txBody>
                    <a:bodyPr/>
                    <a:lstStyle/>
                    <a:p>
                      <a:pPr algn="just">
                        <a:spcAft>
                          <a:spcPts val="0"/>
                        </a:spcAft>
                      </a:pP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美国，</a:t>
                      </a:r>
                      <a:r>
                        <a:rPr lang="en-US" altLang="zh-CN"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1981</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年</a:t>
                      </a:r>
                      <a:r>
                        <a:rPr lang="en-US" altLang="zh-CN"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7</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月，淋巴示踪</a:t>
                      </a:r>
                      <a:endParaRPr lang="zh-CN" altLang="en-US" sz="1600" b="0" kern="100" dirty="0">
                        <a:solidFill>
                          <a:schemeClr val="tx1"/>
                        </a:solidFill>
                        <a:effectLst/>
                        <a:highlight>
                          <a:srgbClr val="808000"/>
                        </a:highlight>
                        <a:latin typeface="Arial" panose="020B0604020202020204" pitchFamily="34" charset="0"/>
                        <a:ea typeface="微软雅黑" panose="020B0503020204020204" charset="-122"/>
                        <a:cs typeface="Times New Roman" panose="02020603050405020304" charset="0"/>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34085">
                <a:tc>
                  <a:txBody>
                    <a:bodyPr/>
                    <a:lstStyle/>
                    <a:p>
                      <a:pPr algn="just">
                        <a:spcAft>
                          <a:spcPts val="0"/>
                        </a:spcAft>
                      </a:pPr>
                      <a:r>
                        <a:rPr lang="zh-CN" altLang="en-US" sz="1600" b="1" kern="100" dirty="0">
                          <a:solidFill>
                            <a:srgbClr val="FF0000"/>
                          </a:solidFill>
                          <a:effectLst/>
                          <a:latin typeface="微软雅黑" panose="020B0503020204020204" charset="-122"/>
                          <a:ea typeface="微软雅黑" panose="020B0503020204020204" charset="-122"/>
                          <a:cs typeface="+mn-cs"/>
                          <a:sym typeface="Arial" panose="020B0604020202020204" pitchFamily="34" charset="0"/>
                        </a:rPr>
                        <a:t>国内已获批适应症</a:t>
                      </a:r>
                      <a:endParaRPr lang="zh-CN" altLang="en-US" sz="1600" b="1" kern="100" dirty="0">
                        <a:solidFill>
                          <a:srgbClr val="FF0000"/>
                        </a:solidFill>
                        <a:effectLst/>
                        <a:latin typeface="微软雅黑" panose="020B0503020204020204" charset="-122"/>
                        <a:ea typeface="微软雅黑" panose="020B0503020204020204" charset="-122"/>
                        <a:cs typeface="+mn-cs"/>
                        <a:sym typeface="Arial" panose="020B0604020202020204" pitchFamily="34" charset="0"/>
                      </a:endParaRPr>
                    </a:p>
                  </a:txBody>
                  <a:tcPr marT="0" marB="0" anchor="ctr">
                    <a:lnR w="12700" cmpd="sng">
                      <a:noFill/>
                    </a:lnR>
                    <a:solidFill>
                      <a:schemeClr val="bg1"/>
                    </a:solidFill>
                  </a:tcPr>
                </a:tc>
                <a:tc>
                  <a:txBody>
                    <a:bodyPr/>
                    <a:lstStyle/>
                    <a:p>
                      <a:pPr algn="just">
                        <a:spcAft>
                          <a:spcPts val="0"/>
                        </a:spcAft>
                      </a:pPr>
                      <a:r>
                        <a:rPr lang="en-US" altLang="zh-CN"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淋巴示踪</a:t>
                      </a:r>
                      <a:r>
                        <a:rPr lang="zh-CN" altLang="en-US"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a:t>
                      </a:r>
                      <a:r>
                        <a:rPr lang="en-US" altLang="zh-CN" sz="160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异硫蓝注射液皮下给药后，通过注射区域渗透以示踪淋巴管。</a:t>
                      </a:r>
                      <a:r>
                        <a:rPr lang="zh-CN" altLang="en-US" sz="1800" b="1" kern="100" dirty="0">
                          <a:solidFill>
                            <a:srgbClr val="FF0000"/>
                          </a:solidFill>
                          <a:effectLst/>
                          <a:latin typeface="Arial" panose="020B0604020202020204" pitchFamily="34" charset="0"/>
                          <a:ea typeface="微软雅黑" panose="020B0503020204020204" charset="-122"/>
                          <a:cs typeface="+mn-cs"/>
                          <a:sym typeface="Arial" panose="020B0604020202020204" pitchFamily="34" charset="0"/>
                        </a:rPr>
                        <a:t>（指南推荐用于</a:t>
                      </a:r>
                      <a:r>
                        <a:rPr lang="zh-CN" altLang="en-US" sz="18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乳腺癌、妇科肿瘤、恶性黑色素瘤示踪）</a:t>
                      </a:r>
                      <a:endParaRPr lang="zh-CN" altLang="en-US" sz="1800" b="1" kern="100" dirty="0">
                        <a:solidFill>
                          <a:srgbClr val="FF0000"/>
                        </a:solidFill>
                        <a:effectLst/>
                        <a:latin typeface="Arial" panose="020B0604020202020204" pitchFamily="34" charset="0"/>
                        <a:ea typeface="微软雅黑" panose="020B0503020204020204" charset="-122"/>
                        <a:cs typeface="+mn-cs"/>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1495">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用法用量</a:t>
                      </a:r>
                      <a:endParaRPr lang="zh-CN" sz="1600" kern="100" dirty="0">
                        <a:solidFill>
                          <a:schemeClr val="accent5">
                            <a:lumMod val="50000"/>
                          </a:schemeClr>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accent5">
                        <a:lumMod val="20000"/>
                        <a:lumOff val="80000"/>
                      </a:schemeClr>
                    </a:solidFill>
                  </a:tcPr>
                </a:tc>
                <a:tc>
                  <a:txBody>
                    <a:bodyPr/>
                    <a:lstStyle/>
                    <a:p>
                      <a:pPr algn="just">
                        <a:spcAft>
                          <a:spcPts val="0"/>
                        </a:spcAft>
                      </a:pPr>
                      <a:r>
                        <a:rPr lang="en-US" altLang="zh-CN" sz="160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皮下注射给药： 淋巴示踪： 在肿瘤区域或需要淋巴示踪的区域附近1-3个点皮下注射，注射总剂量不超过3ml，即不超过30mg异硫蓝。</a:t>
                      </a:r>
                      <a:endParaRPr lang="en-US" altLang="zh-CN" sz="160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606425">
                <a:tc>
                  <a:txBody>
                    <a:bodyPr/>
                    <a:lstStyle/>
                    <a:p>
                      <a:pPr algn="just">
                        <a:spcAft>
                          <a:spcPts val="0"/>
                        </a:spcAft>
                      </a:pPr>
                      <a:r>
                        <a:rPr lang="zh-CN" altLang="en-US" sz="1600" kern="100" dirty="0">
                          <a:solidFill>
                            <a:srgbClr val="FF0000"/>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rPr>
                        <a:t>参照药品及选择理由</a:t>
                      </a:r>
                      <a:endParaRPr lang="zh-CN" altLang="en-US" sz="1600" kern="100" dirty="0">
                        <a:solidFill>
                          <a:srgbClr val="FF0000"/>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bg1"/>
                    </a:solidFill>
                  </a:tcPr>
                </a:tc>
                <a:tc>
                  <a:txBody>
                    <a:bodyPr/>
                    <a:lstStyle/>
                    <a:p>
                      <a:pPr algn="just">
                        <a:spcAft>
                          <a:spcPts val="0"/>
                        </a:spcAft>
                      </a:pPr>
                      <a:r>
                        <a:rPr lang="zh-CN" altLang="en-US" sz="1800" b="1">
                          <a:solidFill>
                            <a:srgbClr val="FF0000"/>
                          </a:solidFill>
                          <a:latin typeface="Arial" panose="020B0604020202020204" pitchFamily="34" charset="0"/>
                          <a:ea typeface="微软雅黑" panose="020B0503020204020204" charset="-122"/>
                          <a:sym typeface="Arial" panose="020B0604020202020204" pitchFamily="34" charset="0"/>
                        </a:rPr>
                        <a:t>参照药：示踪用盐酸米托蒽醌注射液。该药品是医保目录内应用最普遍的癌症手术示踪剂，且与异硫蓝注射液拥有部分相同适应症。</a:t>
                      </a:r>
                      <a:endParaRPr lang="en-US" altLang="zh-CN" sz="1865" b="1" dirty="0">
                        <a:solidFill>
                          <a:srgbClr val="FF0000"/>
                        </a:solidFill>
                        <a:latin typeface="Arial" panose="020B0604020202020204" pitchFamily="34" charset="0"/>
                        <a:ea typeface="微软雅黑" panose="020B0503020204020204" charset="-122"/>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30" name="矩形 29"/>
          <p:cNvSpPr/>
          <p:nvPr/>
        </p:nvSpPr>
        <p:spPr>
          <a:xfrm>
            <a:off x="384506" y="6292681"/>
            <a:ext cx="11599021" cy="408940"/>
          </a:xfrm>
          <a:prstGeom prst="rect">
            <a:avLst/>
          </a:prstGeom>
        </p:spPr>
        <p:txBody>
          <a:bodyPr wrap="square">
            <a:spAutoFit/>
          </a:bodyPr>
          <a:lstStyle/>
          <a:p>
            <a:pPr algn="l"/>
            <a:r>
              <a:rPr lang="en-US" altLang="zh-CN" sz="1000" dirty="0">
                <a:latin typeface="Arial" panose="020B0604020202020204" pitchFamily="34" charset="0"/>
                <a:ea typeface="微软雅黑" panose="020B0503020204020204" charset="-122"/>
                <a:sym typeface="Arial" panose="020B0604020202020204" pitchFamily="34" charset="0"/>
              </a:rPr>
              <a:t> [1</a:t>
            </a:r>
            <a:r>
              <a:rPr lang="en-US" altLang="zh-CN" sz="1000">
                <a:latin typeface="Arial" panose="020B0604020202020204" pitchFamily="34" charset="0"/>
                <a:ea typeface="微软雅黑" panose="020B0503020204020204" charset="-122"/>
                <a:sym typeface="Arial" panose="020B0604020202020204" pitchFamily="34" charset="0"/>
              </a:rPr>
              <a:t>] Cancer incidence and mortality in China,2022 .Zheng RS,etc.Zhonghua Zhong Liu Za Zhi. 2024 Mar 23;46(3):221-231</a:t>
            </a:r>
            <a:endParaRPr lang="en-US" altLang="zh-CN" sz="1000">
              <a:latin typeface="Arial" panose="020B0604020202020204" pitchFamily="34" charset="0"/>
              <a:ea typeface="微软雅黑" panose="020B0503020204020204" charset="-122"/>
              <a:sym typeface="Arial" panose="020B0604020202020204" pitchFamily="34" charset="0"/>
            </a:endParaRPr>
          </a:p>
          <a:p>
            <a:r>
              <a:rPr lang="en-US" altLang="zh-CN" sz="1065">
                <a:latin typeface="Arial" panose="020B0604020202020204" pitchFamily="34" charset="0"/>
                <a:ea typeface="微软雅黑" panose="020B0503020204020204" charset="-122"/>
                <a:sym typeface="Arial" panose="020B0604020202020204" pitchFamily="34" charset="0"/>
              </a:rPr>
              <a:t>     </a:t>
            </a:r>
            <a:endParaRPr lang="en-US" altLang="zh-CN" sz="1065" dirty="0">
              <a:latin typeface="Arial" panose="020B0604020202020204" pitchFamily="34" charset="0"/>
              <a:ea typeface="微软雅黑" panose="020B0503020204020204" charset="-122"/>
              <a:sym typeface="Arial" panose="020B0604020202020204" pitchFamily="34" charset="0"/>
            </a:endParaRPr>
          </a:p>
        </p:txBody>
      </p:sp>
      <p:grpSp>
        <p:nvGrpSpPr>
          <p:cNvPr id="19" name="组合 18"/>
          <p:cNvGrpSpPr/>
          <p:nvPr/>
        </p:nvGrpSpPr>
        <p:grpSpPr>
          <a:xfrm>
            <a:off x="527685" y="4758055"/>
            <a:ext cx="10920730" cy="1562736"/>
            <a:chOff x="464200" y="3157044"/>
            <a:chExt cx="7986248" cy="1593802"/>
          </a:xfrm>
        </p:grpSpPr>
        <p:grpSp>
          <p:nvGrpSpPr>
            <p:cNvPr id="20" name="组合 19"/>
            <p:cNvGrpSpPr/>
            <p:nvPr/>
          </p:nvGrpSpPr>
          <p:grpSpPr>
            <a:xfrm>
              <a:off x="467544" y="3157044"/>
              <a:ext cx="7982904" cy="1442257"/>
              <a:chOff x="341143" y="867897"/>
              <a:chExt cx="7982904" cy="1493204"/>
            </a:xfrm>
          </p:grpSpPr>
          <p:sp>
            <p:nvSpPr>
              <p:cNvPr id="22" name="矩形 21"/>
              <p:cNvSpPr/>
              <p:nvPr/>
            </p:nvSpPr>
            <p:spPr>
              <a:xfrm>
                <a:off x="341143" y="868567"/>
                <a:ext cx="7982904" cy="149253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3" name="矩形 22"/>
              <p:cNvSpPr/>
              <p:nvPr/>
            </p:nvSpPr>
            <p:spPr>
              <a:xfrm>
                <a:off x="341143" y="869238"/>
                <a:ext cx="3502284" cy="490806"/>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9E8B"/>
                  </a:solidFill>
                  <a:latin typeface="Arial" panose="020B0604020202020204" pitchFamily="34" charset="0"/>
                  <a:ea typeface="微软雅黑" panose="020B0503020204020204" charset="-122"/>
                  <a:sym typeface="Arial" panose="020B0604020202020204" pitchFamily="34" charset="0"/>
                </a:endParaRPr>
              </a:p>
            </p:txBody>
          </p:sp>
          <p:sp>
            <p:nvSpPr>
              <p:cNvPr id="24" name="Rectangle 26"/>
              <p:cNvSpPr txBox="1">
                <a:spLocks noChangeArrowheads="1"/>
              </p:cNvSpPr>
              <p:nvPr/>
            </p:nvSpPr>
            <p:spPr>
              <a:xfrm>
                <a:off x="367612" y="867897"/>
                <a:ext cx="2905103" cy="48007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淋巴示踪</a:t>
                </a:r>
                <a:r>
                  <a:rPr lang="en-US" altLang="zh-CN" sz="2135" b="1" dirty="0">
                    <a:solidFill>
                      <a:schemeClr val="bg1"/>
                    </a:solidFill>
                    <a:latin typeface="Arial" panose="020B0604020202020204" pitchFamily="34" charset="0"/>
                    <a:ea typeface="微软雅黑" panose="020B0503020204020204" charset="-122"/>
                    <a:cs typeface="+mn-cs"/>
                    <a:sym typeface="Arial" panose="020B0604020202020204" pitchFamily="34" charset="0"/>
                  </a:rPr>
                  <a:t>--</a:t>
                </a:r>
                <a:r>
                  <a:rPr lang="zh-CN" altLang="en-US" sz="2135" b="1" dirty="0">
                    <a:solidFill>
                      <a:schemeClr val="bg1"/>
                    </a:solidFill>
                    <a:latin typeface="Arial" panose="020B0604020202020204" pitchFamily="34" charset="0"/>
                    <a:ea typeface="微软雅黑" panose="020B0503020204020204" charset="-122"/>
                    <a:cs typeface="+mn-cs"/>
                    <a:sym typeface="Arial" panose="020B0604020202020204" pitchFamily="34" charset="0"/>
                  </a:rPr>
                  <a:t>基本情况</a:t>
                </a:r>
                <a:endParaRPr lang="zh-CN" altLang="en-US" sz="2135" b="1" dirty="0">
                  <a:solidFill>
                    <a:schemeClr val="bg1"/>
                  </a:solidFill>
                  <a:latin typeface="Arial" panose="020B0604020202020204" pitchFamily="34" charset="0"/>
                  <a:ea typeface="微软雅黑" panose="020B0503020204020204" charset="-122"/>
                  <a:cs typeface="+mn-cs"/>
                  <a:sym typeface="Arial" panose="020B0604020202020204" pitchFamily="34" charset="0"/>
                </a:endParaRPr>
              </a:p>
            </p:txBody>
          </p:sp>
        </p:grpSp>
        <p:sp>
          <p:nvSpPr>
            <p:cNvPr id="3" name="矩形 2"/>
            <p:cNvSpPr/>
            <p:nvPr/>
          </p:nvSpPr>
          <p:spPr>
            <a:xfrm>
              <a:off x="464200" y="3620743"/>
              <a:ext cx="7986248" cy="1130103"/>
            </a:xfrm>
            <a:prstGeom prst="rect">
              <a:avLst/>
            </a:prstGeom>
          </p:spPr>
          <p:txBody>
            <a:bodyPr wrap="square">
              <a:noAutofit/>
            </a:bodyPr>
            <a:lstStyle/>
            <a:p>
              <a:pPr marL="171450" indent="-171450">
                <a:lnSpc>
                  <a:spcPct val="120000"/>
                </a:lnSpc>
                <a:buFont typeface="Arial" panose="020B0604020202020204" pitchFamily="34" charset="0"/>
                <a:buChar char="•"/>
              </a:pPr>
              <a:r>
                <a:rPr sz="1600">
                  <a:solidFill>
                    <a:schemeClr val="tx1"/>
                  </a:solidFill>
                  <a:latin typeface="微软雅黑" panose="020B0503020204020204" charset="-122"/>
                  <a:ea typeface="微软雅黑" panose="020B0503020204020204" charset="-122"/>
                  <a:sym typeface="+mn-ea"/>
                </a:rPr>
                <a:t>乳腺癌发病率为</a:t>
              </a:r>
              <a:r>
                <a:rPr lang="en-US" sz="1600">
                  <a:solidFill>
                    <a:schemeClr val="tx1"/>
                  </a:solidFill>
                  <a:latin typeface="微软雅黑" panose="020B0503020204020204" charset="-122"/>
                  <a:ea typeface="微软雅黑" panose="020B0503020204020204" charset="-122"/>
                  <a:sym typeface="+mn-ea"/>
                </a:rPr>
                <a:t>33.04</a:t>
              </a:r>
              <a:r>
                <a:rPr sz="1600">
                  <a:solidFill>
                    <a:schemeClr val="tx1"/>
                  </a:solidFill>
                  <a:latin typeface="微软雅黑" panose="020B0503020204020204" charset="-122"/>
                  <a:ea typeface="微软雅黑" panose="020B0503020204020204" charset="-122"/>
                  <a:sym typeface="+mn-ea"/>
                </a:rPr>
                <a:t>/10万</a:t>
              </a:r>
              <a:r>
                <a:rPr lang="zh-CN" sz="1600">
                  <a:solidFill>
                    <a:schemeClr val="tx1"/>
                  </a:solidFill>
                  <a:latin typeface="微软雅黑" panose="020B0503020204020204" charset="-122"/>
                  <a:ea typeface="微软雅黑" panose="020B0503020204020204" charset="-122"/>
                  <a:sym typeface="+mn-ea"/>
                </a:rPr>
                <a:t>，妇科肿瘤发病率为</a:t>
              </a:r>
              <a:r>
                <a:rPr lang="en-US" altLang="zh-CN" sz="1600">
                  <a:solidFill>
                    <a:schemeClr val="tx1"/>
                  </a:solidFill>
                  <a:latin typeface="微软雅黑" panose="020B0503020204020204" charset="-122"/>
                  <a:ea typeface="微软雅黑" panose="020B0503020204020204" charset="-122"/>
                  <a:sym typeface="+mn-ea"/>
                </a:rPr>
                <a:t>26.35/10</a:t>
              </a:r>
              <a:r>
                <a:rPr lang="zh-CN" altLang="en-US" sz="1600">
                  <a:solidFill>
                    <a:schemeClr val="tx1"/>
                  </a:solidFill>
                  <a:latin typeface="微软雅黑" panose="020B0503020204020204" charset="-122"/>
                  <a:ea typeface="微软雅黑" panose="020B0503020204020204" charset="-122"/>
                  <a:sym typeface="+mn-ea"/>
                </a:rPr>
                <a:t>万</a:t>
              </a:r>
              <a:r>
                <a:rPr lang="zh-CN" sz="1600">
                  <a:solidFill>
                    <a:schemeClr val="tx1"/>
                  </a:solidFill>
                  <a:latin typeface="微软雅黑" panose="020B0503020204020204" charset="-122"/>
                  <a:ea typeface="微软雅黑" panose="020B0503020204020204" charset="-122"/>
                  <a:sym typeface="+mn-ea"/>
                </a:rPr>
                <a:t>，恶性黑色素瘤发病率为</a:t>
              </a:r>
              <a:r>
                <a:rPr lang="en-US" altLang="zh-CN" sz="1600">
                  <a:solidFill>
                    <a:schemeClr val="tx1"/>
                  </a:solidFill>
                  <a:latin typeface="微软雅黑" panose="020B0503020204020204" charset="-122"/>
                  <a:ea typeface="微软雅黑" panose="020B0503020204020204" charset="-122"/>
                  <a:sym typeface="+mn-ea"/>
                </a:rPr>
                <a:t>0.37/10</a:t>
              </a:r>
              <a:r>
                <a:rPr lang="zh-CN" altLang="en-US" sz="1600">
                  <a:solidFill>
                    <a:schemeClr val="tx1"/>
                  </a:solidFill>
                  <a:latin typeface="微软雅黑" panose="020B0503020204020204" charset="-122"/>
                  <a:ea typeface="微软雅黑" panose="020B0503020204020204" charset="-122"/>
                  <a:sym typeface="+mn-ea"/>
                </a:rPr>
                <a:t>万</a:t>
              </a:r>
              <a:r>
                <a:rPr sz="1600">
                  <a:solidFill>
                    <a:schemeClr val="tx1"/>
                  </a:solidFill>
                  <a:latin typeface="微软雅黑" panose="020B0503020204020204" charset="-122"/>
                  <a:ea typeface="微软雅黑" panose="020B0503020204020204" charset="-122"/>
                </a:rPr>
                <a:t>。</a:t>
              </a:r>
              <a:r>
                <a:rPr lang="en-US" altLang="zh-CN" sz="1600" baseline="30000" dirty="0">
                  <a:latin typeface="Arial" panose="020B0604020202020204" pitchFamily="34" charset="0"/>
                  <a:ea typeface="微软雅黑" panose="020B0503020204020204" charset="-122"/>
                  <a:sym typeface="Arial" panose="020B0604020202020204" pitchFamily="34" charset="0"/>
                </a:rPr>
                <a:t> [1</a:t>
              </a:r>
              <a:r>
                <a:rPr lang="en-US" altLang="zh-CN" sz="1600" baseline="30000">
                  <a:latin typeface="Arial" panose="020B0604020202020204" pitchFamily="34" charset="0"/>
                  <a:ea typeface="微软雅黑" panose="020B0503020204020204" charset="-122"/>
                  <a:sym typeface="Arial" panose="020B0604020202020204" pitchFamily="34" charset="0"/>
                </a:rPr>
                <a:t>]</a:t>
              </a:r>
              <a:endParaRPr sz="1600">
                <a:latin typeface="微软雅黑" panose="020B0503020204020204" charset="-122"/>
                <a:ea typeface="微软雅黑" panose="020B0503020204020204" charset="-122"/>
              </a:endParaRPr>
            </a:p>
            <a:p>
              <a:pPr marL="171450" indent="-171450">
                <a:lnSpc>
                  <a:spcPct val="120000"/>
                </a:lnSpc>
                <a:buFont typeface="Arial" panose="020B0604020202020204" pitchFamily="34" charset="0"/>
                <a:buChar char="•"/>
              </a:pPr>
              <a:r>
                <a:rPr lang="zh-CN" sz="1600">
                  <a:latin typeface="微软雅黑" panose="020B0503020204020204" charset="-122"/>
                  <a:ea typeface="微软雅黑" panose="020B0503020204020204" charset="-122"/>
                  <a:sym typeface="Arial" panose="020B0604020202020204" pitchFamily="34" charset="0"/>
                </a:rPr>
                <a:t>国内已上市示踪剂</a:t>
              </a:r>
              <a:r>
                <a:rPr sz="1600">
                  <a:latin typeface="微软雅黑" panose="020B0503020204020204" charset="-122"/>
                  <a:ea typeface="微软雅黑" panose="020B0503020204020204" charset="-122"/>
                  <a:sym typeface="Arial" panose="020B0604020202020204" pitchFamily="34" charset="0"/>
                </a:rPr>
                <a:t>适应症</a:t>
              </a:r>
              <a:r>
                <a:rPr lang="zh-CN" sz="1600">
                  <a:latin typeface="微软雅黑" panose="020B0503020204020204" charset="-122"/>
                  <a:ea typeface="微软雅黑" panose="020B0503020204020204" charset="-122"/>
                  <a:sym typeface="Arial" panose="020B0604020202020204" pitchFamily="34" charset="0"/>
                </a:rPr>
                <a:t>为</a:t>
              </a:r>
              <a:r>
                <a:rPr sz="1600">
                  <a:latin typeface="微软雅黑" panose="020B0503020204020204" charset="-122"/>
                  <a:ea typeface="微软雅黑" panose="020B0503020204020204" charset="-122"/>
                </a:rPr>
                <a:t>甲状腺癌和乳腺癌</a:t>
              </a:r>
              <a:r>
                <a:rPr lang="zh-CN" sz="1600">
                  <a:latin typeface="微软雅黑" panose="020B0503020204020204" charset="-122"/>
                  <a:ea typeface="微软雅黑" panose="020B0503020204020204" charset="-122"/>
                </a:rPr>
                <a:t>淋巴示踪，</a:t>
              </a:r>
              <a:r>
                <a:rPr lang="zh-CN" altLang="en-US" sz="1600" b="1" kern="100" dirty="0">
                  <a:solidFill>
                    <a:srgbClr val="FF0000"/>
                  </a:solidFill>
                  <a:effectLst/>
                  <a:latin typeface="Arial" panose="020B0604020202020204" pitchFamily="34" charset="0"/>
                  <a:ea typeface="微软雅黑" panose="020B0503020204020204" charset="-122"/>
                </a:rPr>
                <a:t>异硫蓝注射液填补了</a:t>
              </a:r>
              <a:r>
                <a:rPr lang="zh-CN" altLang="en-US"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妇科肿瘤、恶性黑色素瘤示踪的临床空白</a:t>
              </a:r>
              <a:r>
                <a:rPr lang="zh-CN" altLang="en-US" sz="1600" dirty="0">
                  <a:solidFill>
                    <a:srgbClr val="FF0000"/>
                  </a:solidFill>
                  <a:latin typeface="微软雅黑" panose="020B0503020204020204" charset="-122"/>
                  <a:ea typeface="微软雅黑" panose="020B0503020204020204" charset="-122"/>
                </a:rPr>
                <a:t>。</a:t>
              </a:r>
              <a:endParaRPr lang="zh-CN" altLang="en-US" sz="1600" b="1" dirty="0">
                <a:solidFill>
                  <a:srgbClr val="FF0000"/>
                </a:solidFill>
                <a:latin typeface="微软雅黑" panose="020B0503020204020204" charset="-122"/>
                <a:ea typeface="微软雅黑" panose="020B050302020402020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8290" y="1240155"/>
            <a:ext cx="5933440" cy="2488565"/>
            <a:chOff x="340116" y="809693"/>
            <a:chExt cx="3501419" cy="1733788"/>
          </a:xfrm>
        </p:grpSpPr>
        <p:sp>
          <p:nvSpPr>
            <p:cNvPr id="18" name="矩形 17"/>
            <p:cNvSpPr/>
            <p:nvPr/>
          </p:nvSpPr>
          <p:spPr>
            <a:xfrm>
              <a:off x="351759" y="959171"/>
              <a:ext cx="3489776" cy="158431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4" name="矩形 23"/>
            <p:cNvSpPr/>
            <p:nvPr/>
          </p:nvSpPr>
          <p:spPr>
            <a:xfrm>
              <a:off x="340116" y="809693"/>
              <a:ext cx="3500942" cy="377379"/>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与</a:t>
              </a:r>
              <a:r>
                <a:rPr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a:t>
              </a:r>
              <a:r>
                <a:rPr lang="zh-CN" b="1" kern="0" spc="70" dirty="0">
                  <a:solidFill>
                    <a:srgbClr val="FAF908">
                      <a:alpha val="100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示踪用盐酸米托蒽醌注射液</a:t>
              </a:r>
              <a:r>
                <a:rPr b="1" kern="0" spc="70" dirty="0">
                  <a:solidFill>
                    <a:srgbClr val="FAF908">
                      <a:alpha val="100000"/>
                    </a:srgbClr>
                  </a:solidFill>
                  <a:latin typeface="微软雅黑" panose="020B0503020204020204" charset="-122"/>
                  <a:ea typeface="微软雅黑" panose="020B0503020204020204" charset="-122"/>
                  <a:cs typeface="微软雅黑" panose="020B0503020204020204" charset="-122"/>
                  <a:sym typeface="+mn-ea"/>
                </a:rPr>
                <a:t>-</a:t>
              </a:r>
              <a:r>
                <a:rPr lang="zh-CN"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对</a:t>
              </a:r>
              <a:r>
                <a:rPr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比</a:t>
              </a:r>
              <a:endParaRPr lang="zh-CN" altLang="en-US" b="1">
                <a:solidFill>
                  <a:srgbClr val="FFFF00"/>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grpSp>
      <p:grpSp>
        <p:nvGrpSpPr>
          <p:cNvPr id="50" name="组合 49"/>
          <p:cNvGrpSpPr/>
          <p:nvPr/>
        </p:nvGrpSpPr>
        <p:grpSpPr>
          <a:xfrm>
            <a:off x="288271" y="4044927"/>
            <a:ext cx="11491156" cy="2188201"/>
            <a:chOff x="340116" y="809693"/>
            <a:chExt cx="4225341" cy="1641151"/>
          </a:xfrm>
        </p:grpSpPr>
        <p:sp>
          <p:nvSpPr>
            <p:cNvPr id="51" name="矩形 50"/>
            <p:cNvSpPr/>
            <p:nvPr/>
          </p:nvSpPr>
          <p:spPr>
            <a:xfrm>
              <a:off x="351759" y="959172"/>
              <a:ext cx="4213698" cy="1491672"/>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52" name="矩形 51"/>
            <p:cNvSpPr/>
            <p:nvPr/>
          </p:nvSpPr>
          <p:spPr>
            <a:xfrm>
              <a:off x="340116" y="809693"/>
              <a:ext cx="1257120" cy="377190"/>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eaLnBrk="0">
                <a:lnSpc>
                  <a:spcPct val="112000"/>
                </a:lnSpc>
              </a:pPr>
              <a:endParaRPr dirty="0">
                <a:latin typeface="Arial" panose="020B0604020202020204"/>
                <a:ea typeface="Arial" panose="020B0604020202020204"/>
                <a:cs typeface="Arial" panose="020B0604020202020204"/>
              </a:endParaRPr>
            </a:p>
            <a:p>
              <a:pPr marL="79375" algn="l" rtl="0" eaLnBrk="0">
                <a:lnSpc>
                  <a:spcPct val="97000"/>
                </a:lnSpc>
                <a:spcBef>
                  <a:spcPts val="5"/>
                </a:spcBef>
              </a:pPr>
              <a:r>
                <a:rPr lang="zh-CN"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满足临床</a:t>
              </a:r>
              <a:r>
                <a:rPr lang="zh-CN" b="1" kern="0" spc="70" dirty="0">
                  <a:solidFill>
                    <a:srgbClr val="FAF908">
                      <a:alpha val="100000"/>
                    </a:srgbClr>
                  </a:solidFill>
                  <a:latin typeface="微软雅黑" panose="020B0503020204020204" charset="-122"/>
                  <a:ea typeface="微软雅黑" panose="020B0503020204020204" charset="-122"/>
                  <a:cs typeface="微软雅黑" panose="020B0503020204020204" charset="-122"/>
                  <a:sym typeface="+mn-ea"/>
                </a:rPr>
                <a:t>治疗</a:t>
              </a:r>
              <a:r>
                <a:rPr lang="zh-CN"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需求</a:t>
              </a:r>
              <a:endParaRPr lang="zh-CN"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p>
              <a:pPr algn="ctr"/>
              <a:endParaRPr lang="zh-CN" altLang="en-US" b="1"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53" name="文本框 52"/>
            <p:cNvSpPr txBox="1"/>
            <p:nvPr/>
          </p:nvSpPr>
          <p:spPr>
            <a:xfrm>
              <a:off x="346194" y="1213087"/>
              <a:ext cx="4108379" cy="345281"/>
            </a:xfrm>
            <a:prstGeom prst="rect">
              <a:avLst/>
            </a:prstGeom>
            <a:noFill/>
          </p:spPr>
          <p:txBody>
            <a:bodyPr wrap="square">
              <a:spAutoFit/>
            </a:bodyPr>
            <a:lstStyle/>
            <a:p>
              <a:pPr algn="just">
                <a:lnSpc>
                  <a:spcPct val="150000"/>
                </a:lnSpc>
                <a:spcBef>
                  <a:spcPts val="600"/>
                </a:spcBef>
                <a:spcAft>
                  <a:spcPts val="600"/>
                </a:spcAft>
                <a:buClrTx/>
                <a:buSzTx/>
                <a:buFontTx/>
              </a:pPr>
              <a:endParaRPr lang="zh-CN" altLang="en-US" sz="1600" b="1" dirty="0">
                <a:latin typeface="Arial" panose="020B0604020202020204" pitchFamily="34" charset="0"/>
                <a:ea typeface="微软雅黑" panose="020B0503020204020204" charset="-122"/>
                <a:sym typeface="Arial" panose="020B0604020202020204" pitchFamily="34" charset="0"/>
              </a:endParaRPr>
            </a:p>
          </p:txBody>
        </p:sp>
      </p:grpSp>
      <p:sp>
        <p:nvSpPr>
          <p:cNvPr id="59" name="TextBox 7"/>
          <p:cNvSpPr txBox="1"/>
          <p:nvPr/>
        </p:nvSpPr>
        <p:spPr>
          <a:xfrm>
            <a:off x="335280" y="118745"/>
            <a:ext cx="432054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01-</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基本信息</a:t>
            </a:r>
            <a:endPar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5" name="表格 4"/>
          <p:cNvGraphicFramePr>
            <a:graphicFrameLocks noGrp="1"/>
          </p:cNvGraphicFramePr>
          <p:nvPr>
            <p:custDataLst>
              <p:tags r:id="rId1"/>
            </p:custDataLst>
          </p:nvPr>
        </p:nvGraphicFramePr>
        <p:xfrm>
          <a:off x="6421120" y="1260475"/>
          <a:ext cx="5357495" cy="2467610"/>
        </p:xfrm>
        <a:graphic>
          <a:graphicData uri="http://schemas.openxmlformats.org/drawingml/2006/table">
            <a:tbl>
              <a:tblPr/>
              <a:tblGrid>
                <a:gridCol w="487680"/>
                <a:gridCol w="1738630"/>
                <a:gridCol w="1480820"/>
                <a:gridCol w="1650365"/>
              </a:tblGrid>
              <a:tr h="601345">
                <a:tc gridSpan="2">
                  <a:txBody>
                    <a:bodyPr/>
                    <a:lstStyle/>
                    <a:p>
                      <a:pPr algn="ctr" fontAlgn="ctr">
                        <a:buNone/>
                      </a:pPr>
                      <a:r>
                        <a:rPr lang="zh-CN" altLang="en-US" sz="1400" b="1" i="0" u="none" strike="noStrike" kern="0" dirty="0">
                          <a:solidFill>
                            <a:srgbClr val="FFFFFF"/>
                          </a:solidFill>
                          <a:latin typeface="阿里巴巴普惠体 R" panose="00020600040101010101" charset="-122"/>
                          <a:ea typeface="阿里巴巴普惠体 R" panose="00020600040101010101" charset="-122"/>
                          <a:cs typeface="阿里巴巴普惠体 R" panose="00020600040101010101" charset="-122"/>
                        </a:rPr>
                        <a:t>临床指标</a:t>
                      </a:r>
                      <a:endParaRPr lang="zh-CN" altLang="en-US" sz="1400" b="1" i="0" u="none" strike="noStrike" kern="0" dirty="0">
                        <a:solidFill>
                          <a:srgbClr val="FFFFFF"/>
                        </a:solidFill>
                        <a:latin typeface="阿里巴巴普惠体 R" panose="00020600040101010101" charset="-122"/>
                        <a:ea typeface="阿里巴巴普惠体 R"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rgbClr val="5EC2CF"/>
                    </a:solidFill>
                  </a:tcPr>
                </a:tc>
                <a:tc hMerge="1">
                  <a:tcPr marL="0" marR="0" marT="0" marB="0" anchor="ctr">
                    <a:lnL w="12700" cap="flat" cmpd="sng" algn="ctr">
                      <a:solidFill>
                        <a:schemeClr val="bg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rPr>
                        <a:t>异硫蓝注射液</a:t>
                      </a:r>
                      <a:endPar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p>
                      <a:pPr algn="ctr" fontAlgn="ctr"/>
                      <a:r>
                        <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rPr>
                        <a:t>（N=150 ）</a:t>
                      </a:r>
                      <a:endPar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rgbClr val="5EC2CF"/>
                    </a:solidFill>
                  </a:tcPr>
                </a:tc>
                <a:tc>
                  <a:txBody>
                    <a:bodyPr/>
                    <a:lstStyle/>
                    <a:p>
                      <a:pPr algn="ctr" fontAlgn="ctr"/>
                      <a:r>
                        <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rPr>
                        <a:t>示踪用盐酸米托蒽醌注射液（N=388 ）</a:t>
                      </a:r>
                      <a:endPar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rgbClr val="5EC2CF"/>
                    </a:solidFill>
                  </a:tcPr>
                </a:tc>
              </a:tr>
              <a:tr h="474980">
                <a:tc gridSpan="2">
                  <a:txBody>
                    <a:bodyPr/>
                    <a:lstStyle/>
                    <a:p>
                      <a:pPr algn="ctr">
                        <a:buNone/>
                      </a:pPr>
                      <a:r>
                        <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药理作用</a:t>
                      </a: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hMerge="1">
                  <a:tcPr marL="0" marR="0" marT="0" marB="0" anchor="ctr">
                    <a:lnL w="12700" cap="flat" cmpd="sng" algn="ctr">
                      <a:solidFill>
                        <a:schemeClr val="bg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400" b="1" i="0" u="none" strike="noStrike" dirty="0">
                          <a:solidFill>
                            <a:schemeClr val="tx1"/>
                          </a:solidFill>
                          <a:latin typeface="阿里巴巴普惠体 2.0 105 Heavy" panose="00020600040101010101" charset="-122"/>
                          <a:ea typeface="阿里巴巴普惠体 2.0 105 Heavy" panose="00020600040101010101" charset="-122"/>
                          <a:cs typeface="阿里巴巴普惠体 R" panose="00020600040101010101" charset="-122"/>
                        </a:rPr>
                        <a:t>无药理作用</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rPr>
                        <a:t>细胞毒抗肿瘤药物</a:t>
                      </a:r>
                      <a:r>
                        <a:rPr lang="en-US" altLang="zh-CN"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rPr>
                        <a:t>/</a:t>
                      </a: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rPr>
                        <a:t>纳米晶技术</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r>
              <a:tr h="461645">
                <a:tc gridSpan="2">
                  <a:txBody>
                    <a:bodyPr/>
                    <a:lstStyle/>
                    <a:p>
                      <a:pPr algn="ctr">
                        <a:buNone/>
                      </a:pPr>
                      <a:r>
                        <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显色度</a:t>
                      </a: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hMerge="1">
                  <a:tcPr marL="0" marR="0" marT="0" marB="0" anchor="ctr">
                    <a:lnL w="12700" cap="flat" cmpd="sng" algn="ctr">
                      <a:solidFill>
                        <a:schemeClr val="bg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buNone/>
                      </a:pP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R" panose="00020600040101010101" charset="-122"/>
                        </a:rPr>
                        <a:t>显色清晰</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buNone/>
                      </a:pP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rPr>
                        <a:t>显色较清晰</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r>
              <a:tr h="458470">
                <a:tc rowSpan="2">
                  <a:txBody>
                    <a:bodyPr/>
                    <a:lstStyle/>
                    <a:p>
                      <a:pPr algn="ctr">
                        <a:buNone/>
                      </a:pP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ctr">
                        <a:buNone/>
                      </a:pPr>
                      <a:r>
                        <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不良</a:t>
                      </a: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ctr">
                        <a:lnSpc>
                          <a:spcPct val="80000"/>
                        </a:lnSpc>
                        <a:buNone/>
                      </a:pPr>
                      <a:r>
                        <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反应</a:t>
                      </a: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a:p>
                      <a:pPr algn="ctr">
                        <a:buNone/>
                      </a:pP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丘疹脓疱性皮疹</a:t>
                      </a:r>
                      <a:r>
                        <a:rPr lang="zh-CN" altLang="en-US" sz="1400" b="1" kern="0" dirty="0">
                          <a:solidFill>
                            <a:schemeClr val="tx1"/>
                          </a:solidFill>
                          <a:ea typeface="阿里巴巴普惠体 R" panose="00020600040101010101" charset="-122"/>
                          <a:sym typeface="+mn-ea"/>
                        </a:rPr>
                        <a:t>（%）</a:t>
                      </a:r>
                      <a:endParaRPr lang="zh-CN" altLang="en-US" sz="1400" b="1" i="0" u="none" strike="noStrike"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rPr>
                        <a:t>0</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chemeClr val="tx1"/>
                          </a:solidFill>
                          <a:ea typeface="阿里巴巴普惠体 R" panose="00020600040101010101" charset="-122"/>
                        </a:rPr>
                        <a:t>0.3%</a:t>
                      </a:r>
                      <a:endParaRPr lang="zh-CN" altLang="en-US" sz="1400" b="1" i="0" u="none" strike="noStrike" kern="0" dirty="0">
                        <a:solidFill>
                          <a:schemeClr val="tx1"/>
                        </a:solidFill>
                        <a:ea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r>
              <a:tr h="471170">
                <a:tc vMerge="1">
                  <a:tcPr marL="0" marR="0" marT="0" marB="0" anchor="ctr">
                    <a:lnL w="12700">
                      <a:solidFill>
                        <a:schemeClr val="tx1"/>
                      </a:solidFill>
                      <a:prstDash val="solid"/>
                    </a:lnL>
                    <a:lnR w="12700">
                      <a:solidFill>
                        <a:schemeClr val="tx1"/>
                      </a:solidFill>
                      <a:prstDash val="solid"/>
                    </a:lnR>
                    <a:lnT w="12700" cap="flat" cmpd="sng" algn="ctr">
                      <a:solidFill>
                        <a:schemeClr val="bg1"/>
                      </a:solidFill>
                      <a:prstDash val="solid"/>
                      <a:round/>
                      <a:headEnd type="none" w="med" len="med"/>
                      <a:tailEnd type="none" w="med" len="med"/>
                    </a:lnT>
                    <a:lnB w="12700">
                      <a:solidFill>
                        <a:schemeClr val="tx1"/>
                      </a:solid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400" b="1" i="0" u="none" strike="noStrike" kern="0" dirty="0">
                          <a:solidFill>
                            <a:srgbClr val="FF0000"/>
                          </a:solidFill>
                          <a:latin typeface="阿里巴巴普惠体 R" panose="00020600040101010101" charset="-122"/>
                          <a:ea typeface="阿里巴巴普惠体 R" panose="00020600040101010101" charset="-122"/>
                          <a:cs typeface="阿里巴巴普惠体 R" panose="00020600040101010101" charset="-122"/>
                        </a:rPr>
                        <a:t>肝功能异常</a:t>
                      </a:r>
                      <a:r>
                        <a:rPr lang="zh-CN" altLang="en-US" sz="1400" b="1" kern="0" dirty="0">
                          <a:solidFill>
                            <a:srgbClr val="FF0000"/>
                          </a:solidFill>
                          <a:ea typeface="阿里巴巴普惠体 R" panose="00020600040101010101" charset="-122"/>
                          <a:sym typeface="+mn-ea"/>
                        </a:rPr>
                        <a:t>（%）</a:t>
                      </a:r>
                      <a:endParaRPr lang="zh-CN" altLang="en-US" sz="1400" b="1" i="0" u="none" strike="noStrike" kern="0" dirty="0">
                        <a:solidFill>
                          <a:srgbClr val="FF0000"/>
                        </a:solidFill>
                        <a:latin typeface="阿里巴巴普惠体 R" panose="00020600040101010101" charset="-122"/>
                        <a:ea typeface="阿里巴巴普惠体 R" panose="00020600040101010101" charset="-122"/>
                        <a:cs typeface="阿里巴巴普惠体 R" panose="00020600040101010101" charset="-122"/>
                        <a:sym typeface="+mn-ea"/>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rgbClr val="FF0000"/>
                          </a:solidFill>
                          <a:latin typeface="阿里巴巴普惠体 2.0 105 Heavy" panose="00020600040101010101" charset="-122"/>
                          <a:ea typeface="阿里巴巴普惠体 2.0 105 Heavy" panose="00020600040101010101" charset="-122"/>
                        </a:rPr>
                        <a:t>0</a:t>
                      </a:r>
                      <a:endParaRPr lang="zh-CN" altLang="en-US" sz="1400" b="1" i="0" u="none" strike="noStrike" kern="0" dirty="0">
                        <a:solidFill>
                          <a:srgbClr val="FF0000"/>
                        </a:solidFill>
                        <a:latin typeface="阿里巴巴普惠体 2.0 105 Heavy" panose="00020600040101010101" charset="-122"/>
                        <a:ea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rgbClr val="FF0000"/>
                          </a:solidFill>
                          <a:ea typeface="阿里巴巴普惠体 R" panose="00020600040101010101" charset="-122"/>
                        </a:rPr>
                        <a:t>4.1%</a:t>
                      </a:r>
                      <a:endParaRPr lang="zh-CN" altLang="en-US" sz="1400" b="1" i="0" u="none" strike="noStrike" kern="0" dirty="0">
                        <a:solidFill>
                          <a:srgbClr val="FF0000"/>
                        </a:solidFill>
                        <a:ea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r>
            </a:tbl>
          </a:graphicData>
        </a:graphic>
      </p:graphicFrame>
      <p:sp>
        <p:nvSpPr>
          <p:cNvPr id="6" name="文本框 5"/>
          <p:cNvSpPr txBox="1"/>
          <p:nvPr/>
        </p:nvSpPr>
        <p:spPr>
          <a:xfrm>
            <a:off x="467360" y="1781175"/>
            <a:ext cx="5629275" cy="2188845"/>
          </a:xfrm>
          <a:prstGeom prst="rect">
            <a:avLst/>
          </a:prstGeom>
          <a:noFill/>
        </p:spPr>
        <p:txBody>
          <a:bodyPr wrap="square" rtlCol="0">
            <a:noAutofit/>
          </a:bodyPr>
          <a:lstStyle/>
          <a:p>
            <a:pPr indent="0" algn="ctr">
              <a:lnSpc>
                <a:spcPct val="150000"/>
              </a:lnSpc>
              <a:spcBef>
                <a:spcPts val="600"/>
              </a:spcBef>
              <a:spcAft>
                <a:spcPts val="600"/>
              </a:spcAft>
              <a:buClr>
                <a:srgbClr val="FF0000"/>
              </a:buClr>
              <a:buSzTx/>
              <a:buFont typeface="Wingdings" panose="05000000000000000000" charset="0"/>
              <a:buNone/>
            </a:pPr>
            <a:r>
              <a:rPr lang="zh-CN" altLang="en-US" dirty="0">
                <a:solidFill>
                  <a:schemeClr val="tx1"/>
                </a:solidFill>
                <a:latin typeface="微软雅黑" panose="020B0503020204020204" charset="-122"/>
                <a:ea typeface="微软雅黑" panose="020B0503020204020204" charset="-122"/>
                <a:sym typeface="+mn-ea"/>
              </a:rPr>
              <a:t>异硫蓝注射液</a:t>
            </a:r>
            <a:r>
              <a:rPr lang="zh-CN" altLang="en-US" b="1" dirty="0">
                <a:solidFill>
                  <a:srgbClr val="FF0000"/>
                </a:solidFill>
                <a:latin typeface="微软雅黑" panose="020B0503020204020204" charset="-122"/>
                <a:ea typeface="微软雅黑" panose="020B0503020204020204" charset="-122"/>
                <a:sym typeface="+mn-ea"/>
              </a:rPr>
              <a:t>不良反应发生率远低于</a:t>
            </a:r>
            <a:r>
              <a:rPr lang="zh-CN" altLang="en-US" dirty="0">
                <a:solidFill>
                  <a:schemeClr val="tx1"/>
                </a:solidFill>
                <a:latin typeface="微软雅黑" panose="020B0503020204020204" charset="-122"/>
                <a:ea typeface="微软雅黑" panose="020B0503020204020204" charset="-122"/>
                <a:sym typeface="+mn-ea"/>
              </a:rPr>
              <a:t>盐酸米托蒽醌</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51535" y="4622800"/>
            <a:ext cx="10270490" cy="1518920"/>
          </a:xfrm>
          <a:prstGeom prst="rect">
            <a:avLst/>
          </a:prstGeom>
          <a:noFill/>
        </p:spPr>
        <p:txBody>
          <a:bodyPr wrap="square" rtlCol="0" anchor="t">
            <a:noAutofit/>
          </a:bodyPr>
          <a:lstStyle/>
          <a:p>
            <a:pPr marL="285750" indent="-285750" algn="l" rtl="0" eaLnBrk="0">
              <a:lnSpc>
                <a:spcPct val="139000"/>
              </a:lnSpc>
              <a:buFont typeface="Arial" panose="020B0604020202020204" pitchFamily="34" charset="0"/>
              <a:buChar char="•"/>
            </a:pPr>
            <a:r>
              <a:rPr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异硫蓝注射液</a:t>
            </a:r>
            <a:r>
              <a:rPr lang="zh-CN"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是</a:t>
            </a:r>
            <a:r>
              <a:rPr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目前唯一被FDA批准的前哨淋巴结示踪剂，</a:t>
            </a:r>
            <a:r>
              <a:rPr lang="zh-CN"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示</a:t>
            </a:r>
            <a:r>
              <a:rPr lang="zh-CN" altLang="en-US"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踪精准，前哨淋巴结示踪准确率为</a:t>
            </a:r>
            <a:r>
              <a:rPr lang="en-US" altLang="zh-CN"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96%</a:t>
            </a:r>
            <a:r>
              <a:rPr lang="zh-CN" altLang="en-US"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，淋巴管示踪成功率为</a:t>
            </a:r>
            <a:r>
              <a:rPr lang="en-US" altLang="zh-CN"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98%</a:t>
            </a:r>
            <a:r>
              <a:rPr lang="zh-CN" altLang="en-US"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5750" indent="-285750" algn="l" rtl="0" eaLnBrk="0">
              <a:lnSpc>
                <a:spcPct val="139000"/>
              </a:lnSpc>
              <a:buFont typeface="Arial" panose="020B0604020202020204" pitchFamily="34" charset="0"/>
              <a:buChar char="•"/>
            </a:pPr>
            <a:r>
              <a:rPr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异硫蓝注射液</a:t>
            </a:r>
            <a:r>
              <a:rPr lang="zh-CN"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在国内上市</a:t>
            </a:r>
            <a:r>
              <a:rPr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填补了</a:t>
            </a:r>
            <a:r>
              <a:rPr lang="zh-CN" altLang="en-US"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妇科肿瘤、恶性黑色素瘤示踪的</a:t>
            </a:r>
            <a:r>
              <a:rPr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临床空白</a:t>
            </a:r>
            <a:r>
              <a:rPr b="1"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 </a:t>
            </a:r>
            <a:r>
              <a:rPr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安全性好</a:t>
            </a:r>
            <a:r>
              <a:rPr b="1"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 </a:t>
            </a:r>
            <a:r>
              <a:rPr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，满足了临</a:t>
            </a:r>
            <a:r>
              <a:rPr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床需求。</a:t>
            </a:r>
            <a:endParaRPr lang="zh-CN" altLang="en-US"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758825" y="2401570"/>
            <a:ext cx="1930400" cy="1102995"/>
          </a:xfrm>
          <a:prstGeom prst="rect">
            <a:avLst/>
          </a:prstGeom>
          <a:noFill/>
        </p:spPr>
        <p:txBody>
          <a:bodyPr wrap="square" rtlCol="0">
            <a:noAutofit/>
          </a:bodyPr>
          <a:lstStyle/>
          <a:p>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异硫蓝注射液，</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r>
              <a:rPr lang="zh-CN" altLang="en-US" sz="1600" dirty="0">
                <a:latin typeface="微软雅黑" panose="020B0503020204020204" charset="-122"/>
                <a:ea typeface="微软雅黑" panose="020B0503020204020204" charset="-122"/>
                <a:cs typeface="微软雅黑" panose="020B0503020204020204" charset="-122"/>
                <a:sym typeface="+mn-ea"/>
              </a:rPr>
              <a:t> 呈现药理惰性，</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无肝肾功能损伤</a:t>
            </a:r>
            <a:r>
              <a:rPr lang="en-US" altLang="zh-CN"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[1]</a:t>
            </a:r>
            <a:endParaRPr lang="en-US" altLang="zh-CN" baseline="300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3875405" y="2414905"/>
            <a:ext cx="2268220" cy="891540"/>
          </a:xfrm>
          <a:prstGeom prst="rect">
            <a:avLst/>
          </a:prstGeom>
          <a:noFill/>
        </p:spPr>
        <p:txBody>
          <a:bodyPr wrap="square" rtlCol="0">
            <a:spAutoFit/>
          </a:bodyPr>
          <a:lstStyle/>
          <a:p>
            <a:pPr algn="l">
              <a:lnSpc>
                <a:spcPct val="100000"/>
              </a:lnSpc>
              <a:spcBef>
                <a:spcPts val="600"/>
              </a:spcBef>
              <a:buClrTx/>
              <a:buSzTx/>
              <a:buFontTx/>
              <a:buNone/>
            </a:pPr>
            <a:r>
              <a:rPr lang="zh-CN" altLang="en-US" sz="1600" dirty="0">
                <a:latin typeface="微软雅黑" panose="020B0503020204020204" charset="-122"/>
                <a:ea typeface="微软雅黑" panose="020B0503020204020204" charset="-122"/>
                <a:cs typeface="微软雅黑" panose="020B0503020204020204" charset="-122"/>
                <a:sym typeface="+mn-ea"/>
              </a:rPr>
              <a:t>示踪用盐酸米托蒽醌注射液临床研究</a:t>
            </a:r>
            <a:r>
              <a:rPr lang="zh-CN" altLang="en-US" b="1"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存在</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4.1%的肝功能异常</a:t>
            </a:r>
            <a:r>
              <a:rPr lang="en-US" altLang="zh-CN"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[2]</a:t>
            </a:r>
            <a:endParaRPr lang="en-US" altLang="zh-CN" baseline="300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descr="780"/>
          <p:cNvPicPr>
            <a:picLocks noChangeAspect="1"/>
          </p:cNvPicPr>
          <p:nvPr/>
        </p:nvPicPr>
        <p:blipFill>
          <a:blip r:embed="rId2"/>
          <a:stretch>
            <a:fillRect/>
          </a:stretch>
        </p:blipFill>
        <p:spPr>
          <a:xfrm>
            <a:off x="2785110" y="2378075"/>
            <a:ext cx="994410" cy="994410"/>
          </a:xfrm>
          <a:prstGeom prst="rect">
            <a:avLst/>
          </a:prstGeom>
        </p:spPr>
      </p:pic>
      <p:sp>
        <p:nvSpPr>
          <p:cNvPr id="10" name="文本框 9"/>
          <p:cNvSpPr txBox="1"/>
          <p:nvPr/>
        </p:nvSpPr>
        <p:spPr>
          <a:xfrm>
            <a:off x="232968" y="6223001"/>
            <a:ext cx="11639097" cy="461665"/>
          </a:xfrm>
          <a:prstGeom prst="rect">
            <a:avLst/>
          </a:prstGeom>
          <a:noFill/>
        </p:spPr>
        <p:txBody>
          <a:bodyPr wrap="square">
            <a:spAutoFit/>
          </a:bodyPr>
          <a:lstStyle/>
          <a:p>
            <a:pPr>
              <a:defRPr/>
            </a:pP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[1]. Qu F, et al; Chinese Society of Breast Surgery. Clinical evaluation of the first domestically produced generic </a:t>
            </a:r>
            <a:r>
              <a:rPr lang="en-US" altLang="zh-CN" sz="800" dirty="0" err="1">
                <a:solidFill>
                  <a:srgbClr val="191919"/>
                </a:solidFill>
                <a:effectLst/>
                <a:latin typeface="Times New Roman" panose="02020603050405020304" charset="0"/>
                <a:ea typeface="楷体" panose="02010609060101010101" pitchFamily="49" charset="-122"/>
                <a:cs typeface="Times New Roman" panose="02020603050405020304" charset="0"/>
              </a:rPr>
              <a:t>isosulfan</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blue injection in sentinel lymph node biopsy for early breast cancer in China: a multicenter, single-arm, open validation trial (CSBrS-024). Chin Med J (</a:t>
            </a:r>
            <a:r>
              <a:rPr lang="en-US" altLang="zh-CN" sz="800" dirty="0" err="1">
                <a:solidFill>
                  <a:srgbClr val="191919"/>
                </a:solidFill>
                <a:effectLst/>
                <a:latin typeface="Times New Roman" panose="02020603050405020304" charset="0"/>
                <a:ea typeface="楷体" panose="02010609060101010101" pitchFamily="49" charset="-122"/>
                <a:cs typeface="Times New Roman" panose="02020603050405020304" charset="0"/>
              </a:rPr>
              <a:t>Engl</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2022 Jul 20;135(14):1753-1755. </a:t>
            </a:r>
            <a:endParaRPr kumimoji="0" lang="en-US" altLang="zh-CN" sz="800" b="0" i="0" u="none" strike="noStrike" kern="1200" cap="none" spc="0" normalizeH="0" baseline="0" noProof="0" dirty="0">
              <a:ln>
                <a:noFill/>
              </a:ln>
              <a:solidFill>
                <a:srgbClr val="212121"/>
              </a:solidFill>
              <a:effectLst/>
              <a:uLnTx/>
              <a:uFillTx/>
              <a:latin typeface="Agency FB" panose="020B0503020202020204" pitchFamily="34" charset="0"/>
              <a:ea typeface="楷体" panose="02010609060101010101" pitchFamily="49" charset="-122"/>
            </a:endParaRPr>
          </a:p>
          <a:p>
            <a:pPr>
              <a:defRPr/>
            </a:pPr>
            <a:r>
              <a:rPr lang="en-US" altLang="zh-CN" sz="800" dirty="0">
                <a:solidFill>
                  <a:srgbClr val="191919"/>
                </a:solidFill>
                <a:latin typeface="Times New Roman" panose="02020603050405020304" charset="0"/>
                <a:ea typeface="楷体" panose="02010609060101010101" pitchFamily="49" charset="-122"/>
                <a:cs typeface="Times New Roman" panose="02020603050405020304" charset="0"/>
              </a:rPr>
              <a:t>[2] Jiao D, et al. Efficacy and Safety of Mitoxantrone Hydrochloride Injection for Tracing Axillary Sentinel Nodes in Breast Cancer: A Self-Controlled Clinical Trial. Front Oncol. 2022 Jun 8;12:914057. </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a:t>
            </a:r>
            <a:endParaRPr lang="zh-CN" altLang="en-US" sz="800" dirty="0"/>
          </a:p>
        </p:txBody>
      </p:sp>
      <p:sp>
        <p:nvSpPr>
          <p:cNvPr id="9" name="文本框 8"/>
          <p:cNvSpPr txBox="1"/>
          <p:nvPr/>
        </p:nvSpPr>
        <p:spPr>
          <a:xfrm>
            <a:off x="189865" y="636270"/>
            <a:ext cx="4064000" cy="368300"/>
          </a:xfrm>
          <a:prstGeom prst="rect">
            <a:avLst/>
          </a:prstGeom>
          <a:noFill/>
        </p:spPr>
        <p:txBody>
          <a:bodyPr wrap="square" rtlCol="0">
            <a:spAutoFit/>
          </a:bodyPr>
          <a:p>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14325" y="102870"/>
            <a:ext cx="867918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02-</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安全性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a:solidFill>
                  <a:srgbClr val="FF0000"/>
                </a:solidFill>
                <a:latin typeface="Arial" panose="020B0604020202020204" pitchFamily="34" charset="0"/>
                <a:ea typeface="微软雅黑" panose="020B0503020204020204" charset="-122"/>
                <a:sym typeface="Arial" panose="020B0604020202020204" pitchFamily="34" charset="0"/>
              </a:rPr>
              <a:t>未发生与药品相关的不良反应 </a:t>
            </a:r>
            <a:endParaRPr lang="zh-CN" altLang="en-US" sz="2665" b="1">
              <a:solidFill>
                <a:srgbClr val="FF0000"/>
              </a:solidFill>
              <a:latin typeface="Arial" panose="020B0604020202020204" pitchFamily="34" charset="0"/>
              <a:ea typeface="微软雅黑" panose="020B0503020204020204" charset="-122"/>
              <a:sym typeface="Arial" panose="020B0604020202020204" pitchFamily="34" charset="0"/>
            </a:endParaRPr>
          </a:p>
        </p:txBody>
      </p:sp>
      <p:grpSp>
        <p:nvGrpSpPr>
          <p:cNvPr id="4" name="组合 3"/>
          <p:cNvGrpSpPr/>
          <p:nvPr/>
        </p:nvGrpSpPr>
        <p:grpSpPr>
          <a:xfrm>
            <a:off x="447675" y="3037840"/>
            <a:ext cx="11151236" cy="1598930"/>
            <a:chOff x="339576" y="2254529"/>
            <a:chExt cx="8363428" cy="1403404"/>
          </a:xfrm>
        </p:grpSpPr>
        <p:sp>
          <p:nvSpPr>
            <p:cNvPr id="13" name="矩形 12"/>
            <p:cNvSpPr/>
            <p:nvPr/>
          </p:nvSpPr>
          <p:spPr>
            <a:xfrm>
              <a:off x="341005" y="2254529"/>
              <a:ext cx="8361999" cy="140340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nvSpPr>
          <p:spPr>
            <a:xfrm>
              <a:off x="339576" y="2310264"/>
              <a:ext cx="8060056" cy="1221708"/>
            </a:xfrm>
            <a:prstGeom prst="rect">
              <a:avLst/>
            </a:prstGeom>
            <a:noFill/>
          </p:spPr>
          <p:txBody>
            <a:bodyPr wrap="square">
              <a:noAutofit/>
            </a:bodyPr>
            <a:lstStyle/>
            <a:p>
              <a:pPr marL="285750" indent="-285750" algn="just">
                <a:lnSpc>
                  <a:spcPct val="140000"/>
                </a:lnSpc>
                <a:buClrTx/>
                <a:buSzTx/>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Arial" panose="020B0604020202020204" pitchFamily="34" charset="0"/>
                </a:rPr>
                <a:t>说明书收载的安全性信息：上市后的经验：</a:t>
              </a:r>
              <a:r>
                <a:rPr sz="1600">
                  <a:latin typeface="微软雅黑" panose="020B0503020204020204" charset="-122"/>
                  <a:ea typeface="微软雅黑" panose="020B0503020204020204" charset="-122"/>
                  <a:cs typeface="微软雅黑" panose="020B0503020204020204" charset="-122"/>
                  <a:sym typeface="Arial" panose="020B0604020202020204" pitchFamily="34" charset="0"/>
                </a:rPr>
                <a:t>过敏反应: 在早期乳腺癌患者中未发生过敏反应。据系列病例报道，患者过敏反应总发生率大约为 2%。皮肤: 短暂的或长期的（纹身）蓝色着色</a:t>
              </a:r>
              <a:r>
                <a:rPr lang="en-US" sz="1600" baseline="30000">
                  <a:latin typeface="Arial" panose="020B0604020202020204" pitchFamily="34" charset="0"/>
                  <a:ea typeface="微软雅黑" panose="020B0503020204020204" charset="-122"/>
                  <a:sym typeface="Arial" panose="020B0604020202020204" pitchFamily="34" charset="0"/>
                </a:rPr>
                <a:t>[1]</a:t>
              </a:r>
              <a:r>
                <a:rPr sz="1600">
                  <a:latin typeface="Arial" panose="020B0604020202020204" pitchFamily="34" charset="0"/>
                  <a:ea typeface="微软雅黑" panose="020B0503020204020204" charset="-122"/>
                  <a:sym typeface="Arial" panose="020B0604020202020204" pitchFamily="34" charset="0"/>
                </a:rPr>
                <a:t>。</a:t>
              </a:r>
              <a:endParaRPr sz="1600">
                <a:latin typeface="Arial" panose="020B0604020202020204" pitchFamily="34" charset="0"/>
                <a:ea typeface="微软雅黑" panose="020B0503020204020204" charset="-122"/>
                <a:sym typeface="Arial" panose="020B0604020202020204" pitchFamily="34" charset="0"/>
              </a:endParaRPr>
            </a:p>
            <a:p>
              <a:pPr marL="285750" indent="-285750" algn="just">
                <a:lnSpc>
                  <a:spcPct val="140000"/>
                </a:lnSpc>
                <a:buClrTx/>
                <a:buSzTx/>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Arial" panose="020B0604020202020204" pitchFamily="34" charset="0"/>
                </a:rPr>
                <a:t>异硫蓝注射液</a:t>
              </a:r>
              <a:r>
                <a:rPr lang="zh-CN" sz="1600">
                  <a:latin typeface="微软雅黑" panose="020B0503020204020204" charset="-122"/>
                  <a:ea typeface="微软雅黑" panose="020B0503020204020204" charset="-122"/>
                  <a:cs typeface="微软雅黑" panose="020B0503020204020204" charset="-122"/>
                  <a:sym typeface="Arial" panose="020B0604020202020204" pitchFamily="34" charset="0"/>
                </a:rPr>
                <a:t>为化学药品</a:t>
              </a:r>
              <a:r>
                <a:rPr lang="en-US" altLang="zh-CN" sz="1600">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1600">
                  <a:latin typeface="微软雅黑" panose="020B0503020204020204" charset="-122"/>
                  <a:ea typeface="微软雅黑" panose="020B0503020204020204" charset="-122"/>
                  <a:cs typeface="微软雅黑" panose="020B0503020204020204" charset="-122"/>
                  <a:sym typeface="Arial" panose="020B0604020202020204" pitchFamily="34" charset="0"/>
                </a:rPr>
                <a:t>类，国内说明书的安全性信息是按照国外上市说明书内容收载，</a:t>
              </a:r>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国内临床研究显示未发生药物相关的不良事件。</a:t>
              </a:r>
              <a:endPar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endParaRPr>
            </a:p>
          </p:txBody>
        </p:sp>
      </p:grpSp>
      <p:sp>
        <p:nvSpPr>
          <p:cNvPr id="33" name="文本框 32"/>
          <p:cNvSpPr txBox="1"/>
          <p:nvPr/>
        </p:nvSpPr>
        <p:spPr>
          <a:xfrm>
            <a:off x="423891" y="6226971"/>
            <a:ext cx="10381336" cy="255270"/>
          </a:xfrm>
          <a:prstGeom prst="rect">
            <a:avLst/>
          </a:prstGeom>
          <a:noFill/>
        </p:spPr>
        <p:txBody>
          <a:bodyPr wrap="square">
            <a:spAutoFit/>
          </a:bodyPr>
          <a:lstStyle/>
          <a:p>
            <a:r>
              <a:rPr lang="en-US" altLang="zh-CN" sz="1065">
                <a:latin typeface="Arial" panose="020B0604020202020204" pitchFamily="34" charset="0"/>
                <a:ea typeface="微软雅黑" panose="020B0503020204020204" charset="-122"/>
                <a:sym typeface="Arial" panose="020B0604020202020204" pitchFamily="34" charset="0"/>
              </a:rPr>
              <a:t>[1] </a:t>
            </a:r>
            <a:r>
              <a:rPr lang="zh-CN" altLang="en-US" sz="1065">
                <a:latin typeface="Arial" panose="020B0604020202020204" pitchFamily="34" charset="0"/>
                <a:ea typeface="微软雅黑" panose="020B0503020204020204" charset="-122"/>
                <a:sym typeface="Arial" panose="020B0604020202020204" pitchFamily="34" charset="0"/>
              </a:rPr>
              <a:t>异硫蓝注射液说明书</a:t>
            </a:r>
            <a:endParaRPr lang="zh-CN" altLang="en-US" sz="1065">
              <a:latin typeface="Arial" panose="020B0604020202020204" pitchFamily="34" charset="0"/>
              <a:ea typeface="微软雅黑" panose="020B0503020204020204" charset="-122"/>
              <a:sym typeface="Arial" panose="020B0604020202020204" pitchFamily="34" charset="0"/>
            </a:endParaRPr>
          </a:p>
        </p:txBody>
      </p:sp>
      <p:grpSp>
        <p:nvGrpSpPr>
          <p:cNvPr id="3" name="组合 2"/>
          <p:cNvGrpSpPr/>
          <p:nvPr/>
        </p:nvGrpSpPr>
        <p:grpSpPr>
          <a:xfrm>
            <a:off x="447675" y="1047750"/>
            <a:ext cx="11030585" cy="1365885"/>
            <a:chOff x="382719" y="787441"/>
            <a:chExt cx="8272941" cy="1069978"/>
          </a:xfrm>
        </p:grpSpPr>
        <p:sp>
          <p:nvSpPr>
            <p:cNvPr id="9" name="矩形 8"/>
            <p:cNvSpPr/>
            <p:nvPr/>
          </p:nvSpPr>
          <p:spPr>
            <a:xfrm>
              <a:off x="382719" y="1006311"/>
              <a:ext cx="8272941" cy="85110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430344" y="1159521"/>
              <a:ext cx="7797643" cy="606371"/>
            </a:xfrm>
            <a:prstGeom prst="rect">
              <a:avLst/>
            </a:prstGeom>
          </p:spPr>
          <p:txBody>
            <a:bodyPr/>
            <a:lstStyle/>
            <a:p>
              <a:pPr marL="285750" lvl="0" indent="-285750" algn="just">
                <a:lnSpc>
                  <a:spcPct val="130000"/>
                </a:lnSpc>
                <a:buFont typeface="Arial" panose="020B0604020202020204" pitchFamily="34" charset="0"/>
                <a:buChar char="•"/>
              </a:pPr>
              <a:r>
                <a:rPr sz="1600">
                  <a:latin typeface="微软雅黑" panose="020B0503020204020204" charset="-122"/>
                  <a:ea typeface="微软雅黑" panose="020B0503020204020204" charset="-122"/>
                  <a:cs typeface="微软雅黑" panose="020B0503020204020204" charset="-122"/>
                  <a:sym typeface="Arial" panose="020B0604020202020204" pitchFamily="34" charset="0"/>
                </a:rPr>
                <a:t>一项多中心、单臂、开放性验证临床试验结果显示，使用异硫蓝注射液的患者中，</a:t>
              </a:r>
              <a:r>
                <a:rPr sz="16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未发生药物相关的不良事件（0/150）</a:t>
              </a:r>
              <a:r>
                <a:rPr sz="160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sz="160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lvl="0" indent="-285750" algn="just">
                <a:lnSpc>
                  <a:spcPct val="130000"/>
                </a:lnSpc>
                <a:buFont typeface="Arial" panose="020B0604020202020204" pitchFamily="34" charset="0"/>
                <a:buChar char="•"/>
              </a:pPr>
              <a:endParaRPr lang="zh-CN" altLang="en-US">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11" name="文本框 10"/>
            <p:cNvSpPr txBox="1"/>
            <p:nvPr/>
          </p:nvSpPr>
          <p:spPr>
            <a:xfrm>
              <a:off x="382719" y="787441"/>
              <a:ext cx="2614137" cy="377054"/>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000" dirty="0">
                  <a:effectLst>
                    <a:outerShdw blurRad="38100" dist="38100" dir="2700000" algn="tl">
                      <a:srgbClr val="000000">
                        <a:alpha val="43137"/>
                      </a:srgbClr>
                    </a:outerShdw>
                  </a:effectLst>
                  <a:sym typeface="Arial" panose="020B0604020202020204" pitchFamily="34" charset="0"/>
                </a:rPr>
                <a:t>临床试验数据安全性信息</a:t>
              </a:r>
              <a:endParaRPr sz="2000" dirty="0">
                <a:sym typeface="Arial" panose="020B0604020202020204" pitchFamily="34" charset="0"/>
              </a:endParaRPr>
            </a:p>
          </p:txBody>
        </p:sp>
      </p:grpSp>
      <p:grpSp>
        <p:nvGrpSpPr>
          <p:cNvPr id="2" name="组合 1"/>
          <p:cNvGrpSpPr/>
          <p:nvPr/>
        </p:nvGrpSpPr>
        <p:grpSpPr>
          <a:xfrm>
            <a:off x="510540" y="4636135"/>
            <a:ext cx="10967720" cy="1489710"/>
            <a:chOff x="330051" y="1951012"/>
            <a:chExt cx="8225791" cy="1217711"/>
          </a:xfrm>
        </p:grpSpPr>
        <p:sp>
          <p:nvSpPr>
            <p:cNvPr id="6" name="矩形 5"/>
            <p:cNvSpPr/>
            <p:nvPr/>
          </p:nvSpPr>
          <p:spPr>
            <a:xfrm>
              <a:off x="341005" y="2254557"/>
              <a:ext cx="8214837" cy="914166"/>
            </a:xfrm>
            <a:prstGeom prst="rect">
              <a:avLst/>
            </a:prstGeom>
            <a:noFill/>
            <a:ln w="12700" cap="flat" cmpd="sng" algn="ctr">
              <a:solidFill>
                <a:srgbClr val="4BACC6">
                  <a:lumMod val="60000"/>
                  <a:lumOff val="40000"/>
                </a:srgbClr>
              </a:soli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8" name="矩形 7"/>
            <p:cNvSpPr/>
            <p:nvPr/>
          </p:nvSpPr>
          <p:spPr>
            <a:xfrm>
              <a:off x="330051" y="2018516"/>
              <a:ext cx="2564607" cy="377226"/>
            </a:xfrm>
            <a:prstGeom prst="rect">
              <a:avLst/>
            </a:prstGeom>
            <a:solidFill>
              <a:srgbClr val="5EC2CF"/>
            </a:solid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药品不良反应监测</a:t>
              </a:r>
              <a:endPar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14" name="Rectangle 26"/>
            <p:cNvSpPr txBox="1">
              <a:spLocks noChangeArrowheads="1"/>
            </p:cNvSpPr>
            <p:nvPr/>
          </p:nvSpPr>
          <p:spPr>
            <a:xfrm>
              <a:off x="2453173" y="1951012"/>
              <a:ext cx="2507933" cy="3542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2135"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mn-cs"/>
                <a:sym typeface="Arial" panose="020B0604020202020204" pitchFamily="34" charset="0"/>
              </a:endParaRPr>
            </a:p>
          </p:txBody>
        </p:sp>
        <p:sp>
          <p:nvSpPr>
            <p:cNvPr id="15" name="文本框 14"/>
            <p:cNvSpPr txBox="1"/>
            <p:nvPr/>
          </p:nvSpPr>
          <p:spPr>
            <a:xfrm>
              <a:off x="387201" y="2385594"/>
              <a:ext cx="8002906" cy="705037"/>
            </a:xfrm>
            <a:prstGeom prst="rect">
              <a:avLst/>
            </a:prstGeom>
            <a:noFill/>
          </p:spPr>
          <p:txBody>
            <a:bodyPr wrap="square">
              <a:noAutofit/>
            </a:bodyPr>
            <a:lstStyle/>
            <a:p>
              <a:pPr marL="285750" indent="-285750" algn="just">
                <a:lnSpc>
                  <a:spcPct val="140000"/>
                </a:lnSpc>
                <a:buClrTx/>
                <a:buSzTx/>
                <a:buFont typeface="Arial" panose="020B0604020202020204" pitchFamily="34" charset="0"/>
                <a:buChar char="•"/>
              </a:pPr>
              <a:r>
                <a:rPr sz="1600">
                  <a:latin typeface="Arial" panose="020B0604020202020204" pitchFamily="34" charset="0"/>
                  <a:ea typeface="微软雅黑" panose="020B0503020204020204" charset="-122"/>
                  <a:sym typeface="Arial" panose="020B0604020202020204" pitchFamily="34" charset="0"/>
                </a:rPr>
                <a:t>异硫蓝注射液</a:t>
              </a:r>
              <a:r>
                <a:rPr lang="zh-CN" sz="1600">
                  <a:latin typeface="Arial" panose="020B0604020202020204" pitchFamily="34" charset="0"/>
                  <a:ea typeface="微软雅黑" panose="020B0503020204020204" charset="-122"/>
                  <a:sym typeface="Arial" panose="020B0604020202020204" pitchFamily="34" charset="0"/>
                </a:rPr>
                <a:t>具有良好的</a:t>
              </a:r>
              <a:r>
                <a:rPr lang="zh-CN" altLang="en-US" sz="1600">
                  <a:latin typeface="Arial" panose="020B0604020202020204" pitchFamily="34" charset="0"/>
                  <a:ea typeface="微软雅黑" panose="020B0503020204020204" charset="-122"/>
                  <a:sym typeface="Arial" panose="020B0604020202020204" pitchFamily="34" charset="0"/>
                </a:rPr>
                <a:t>用药安全性，</a:t>
              </a:r>
              <a:r>
                <a:rPr lang="zh-CN" altLang="en-US" sz="16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药品上市后，</a:t>
              </a:r>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各国家或地区药监部门</a:t>
              </a:r>
              <a:r>
                <a:rPr lang="en-US" altLang="zh-CN" sz="1600" b="1">
                  <a:solidFill>
                    <a:srgbClr val="FF0000"/>
                  </a:solidFill>
                  <a:latin typeface="Arial" panose="020B0604020202020204" pitchFamily="34" charset="0"/>
                  <a:ea typeface="微软雅黑" panose="020B0503020204020204" charset="-122"/>
                  <a:sym typeface="Arial" panose="020B0604020202020204" pitchFamily="34" charset="0"/>
                </a:rPr>
                <a:t>5</a:t>
              </a:r>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年内未发布</a:t>
              </a:r>
              <a:r>
                <a:rPr lang="zh-CN" altLang="en-US" sz="16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安全性警告、黑框警告及撤市消息</a:t>
              </a:r>
              <a:r>
                <a:rPr lang="zh-CN" altLang="en-US" sz="1600" kern="0" spc="-1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1600" kern="0" spc="-1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pSp>
      <p:sp>
        <p:nvSpPr>
          <p:cNvPr id="5" name="文本框 4"/>
          <p:cNvSpPr txBox="1"/>
          <p:nvPr/>
        </p:nvSpPr>
        <p:spPr>
          <a:xfrm>
            <a:off x="443865" y="2645410"/>
            <a:ext cx="3485515" cy="481330"/>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000" dirty="0">
                <a:sym typeface="Arial" panose="020B0604020202020204" pitchFamily="34" charset="0"/>
              </a:rPr>
              <a:t>说明书收载的安全性信息</a:t>
            </a:r>
            <a:endParaRPr lang="zh-CN" altLang="en-US" sz="2000" dirty="0">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19075" y="119380"/>
            <a:ext cx="973582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03-</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有效性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rPr>
              <a:t>示踪成功率高、准确率高</a:t>
            </a:r>
            <a:endPar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endParaRPr>
          </a:p>
        </p:txBody>
      </p:sp>
      <p:sp>
        <p:nvSpPr>
          <p:cNvPr id="2" name="矩形 1"/>
          <p:cNvSpPr/>
          <p:nvPr/>
        </p:nvSpPr>
        <p:spPr>
          <a:xfrm>
            <a:off x="730885" y="1146175"/>
            <a:ext cx="1914525" cy="4217670"/>
          </a:xfrm>
          <a:prstGeom prst="rect">
            <a:avLst/>
          </a:prstGeom>
          <a:solidFill>
            <a:srgbClr val="F2F2F2"/>
          </a:solidFill>
          <a:ln>
            <a:noFill/>
          </a:ln>
          <a:effectLst>
            <a:outerShdw blurRad="266700" dist="215900" dir="9000000" algn="tr" rotWithShape="0">
              <a:prstClr val="black">
                <a:alpha val="21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前哨淋巴结示踪</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成功率</a:t>
            </a:r>
            <a:r>
              <a:rPr lang="en-US" altLang="zh-CN" b="1" baseline="30000"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[1]</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endParaRPr lang="zh-CN" altLang="en-US" b="1" dirty="0">
              <a:solidFill>
                <a:srgbClr val="002060"/>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en-US" altLang="zh-CN" sz="6000" b="1">
                <a:solidFill>
                  <a:srgbClr val="FFC000"/>
                </a:solidFill>
                <a:effectLst/>
              </a:rPr>
              <a:t>94%</a:t>
            </a:r>
            <a:endParaRPr lang="en-US" altLang="zh-CN" sz="6000" b="1">
              <a:solidFill>
                <a:srgbClr val="FFC000"/>
              </a:solidFill>
              <a:effectLst/>
            </a:endParaRPr>
          </a:p>
        </p:txBody>
      </p:sp>
      <p:sp>
        <p:nvSpPr>
          <p:cNvPr id="8" name="矩形 7"/>
          <p:cNvSpPr/>
          <p:nvPr/>
        </p:nvSpPr>
        <p:spPr>
          <a:xfrm>
            <a:off x="3228340" y="1146175"/>
            <a:ext cx="1914525" cy="4217670"/>
          </a:xfrm>
          <a:prstGeom prst="rect">
            <a:avLst/>
          </a:prstGeom>
          <a:solidFill>
            <a:srgbClr val="F2F2F2"/>
          </a:solidFill>
          <a:ln>
            <a:noFill/>
          </a:ln>
          <a:effectLst>
            <a:outerShdw blurRad="266700" dist="215900" dir="9000000" algn="tr" rotWithShape="0">
              <a:prstClr val="black">
                <a:alpha val="21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前哨淋巴结示踪</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准确率</a:t>
            </a:r>
            <a:r>
              <a:rPr lang="en-US" altLang="zh-CN" b="1" baseline="30000"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[1]</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endParaRPr lang="zh-CN" altLang="en-US" b="1" dirty="0">
              <a:solidFill>
                <a:srgbClr val="002060"/>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en-US" altLang="zh-CN" sz="6000" b="1">
                <a:solidFill>
                  <a:srgbClr val="FFC000"/>
                </a:solidFill>
                <a:effectLst/>
              </a:rPr>
              <a:t>96%</a:t>
            </a:r>
            <a:endParaRPr lang="en-US" altLang="zh-CN" sz="6000" b="1">
              <a:solidFill>
                <a:srgbClr val="FFC000"/>
              </a:solidFill>
              <a:effectLst/>
            </a:endParaRPr>
          </a:p>
        </p:txBody>
      </p:sp>
      <p:sp>
        <p:nvSpPr>
          <p:cNvPr id="14" name="矩形 13"/>
          <p:cNvSpPr/>
          <p:nvPr/>
        </p:nvSpPr>
        <p:spPr>
          <a:xfrm>
            <a:off x="5725795" y="1146175"/>
            <a:ext cx="1914525" cy="4217670"/>
          </a:xfrm>
          <a:prstGeom prst="rect">
            <a:avLst/>
          </a:prstGeom>
          <a:solidFill>
            <a:srgbClr val="F2F2F2"/>
          </a:solidFill>
          <a:ln>
            <a:noFill/>
          </a:ln>
          <a:effectLst>
            <a:outerShdw blurRad="266700" dist="215900" dir="9000000" algn="tr" rotWithShape="0">
              <a:prstClr val="black">
                <a:alpha val="21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淋巴管示踪</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成功率</a:t>
            </a:r>
            <a:r>
              <a:rPr lang="en-US" altLang="zh-CN" b="1" baseline="30000"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[1]</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endParaRPr lang="zh-CN" altLang="en-US" b="1" dirty="0">
              <a:solidFill>
                <a:srgbClr val="002060"/>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en-US" altLang="zh-CN" sz="6000" b="1">
                <a:solidFill>
                  <a:srgbClr val="FFC000"/>
                </a:solidFill>
                <a:effectLst/>
              </a:rPr>
              <a:t>98%</a:t>
            </a:r>
            <a:endParaRPr lang="en-US" altLang="zh-CN" sz="6000" b="1">
              <a:solidFill>
                <a:srgbClr val="FFC000"/>
              </a:solidFill>
              <a:effectLst/>
            </a:endParaRPr>
          </a:p>
        </p:txBody>
      </p:sp>
      <p:sp>
        <p:nvSpPr>
          <p:cNvPr id="15" name="矩形 14"/>
          <p:cNvSpPr/>
          <p:nvPr/>
        </p:nvSpPr>
        <p:spPr>
          <a:xfrm>
            <a:off x="8073390" y="1146175"/>
            <a:ext cx="3791585" cy="421767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nvSpPr>
        <p:spPr>
          <a:xfrm>
            <a:off x="8223885" y="1807845"/>
            <a:ext cx="3554730" cy="3476625"/>
          </a:xfrm>
          <a:prstGeom prst="rect">
            <a:avLst/>
          </a:prstGeom>
          <a:noFill/>
        </p:spPr>
        <p:txBody>
          <a:bodyPr wrap="square" rtlCol="0">
            <a:noAutofit/>
          </a:bodyPr>
          <a:lstStyle/>
          <a:p>
            <a:pPr indent="457200" fontAlgn="auto">
              <a:lnSpc>
                <a:spcPct val="150000"/>
              </a:lnSpc>
            </a:pPr>
            <a:r>
              <a:rPr sz="1600">
                <a:latin typeface="Arial" panose="020B0604020202020204" pitchFamily="34" charset="0"/>
                <a:ea typeface="微软雅黑" panose="020B0503020204020204" charset="-122"/>
              </a:rPr>
              <a:t>有效性终点研究结果显示：主要评价指标与次要评价指标的全分析集（FAS）和符合方案集（PPS）结果一致，表明异硫蓝注射液淋巴管的示踪率与原研一致（97.4%），前哨淋巴结示踪成功率和准确率均在文献报道的范围内</a:t>
            </a:r>
            <a:r>
              <a:rPr lang="zh-CN" sz="1600">
                <a:latin typeface="Arial" panose="020B0604020202020204" pitchFamily="34" charset="0"/>
                <a:ea typeface="微软雅黑" panose="020B0503020204020204" charset="-122"/>
              </a:rPr>
              <a:t>呈现高值</a:t>
            </a:r>
            <a:r>
              <a:rPr sz="1600">
                <a:latin typeface="Arial" panose="020B0604020202020204" pitchFamily="34" charset="0"/>
                <a:ea typeface="微软雅黑" panose="020B0503020204020204" charset="-122"/>
              </a:rPr>
              <a:t>。本研究验证了异硫蓝注射液在早期乳腺癌患者中示踪淋巴管和前哨淋巴结是有效的。</a:t>
            </a:r>
            <a:endParaRPr lang="zh-CN" altLang="en-US"/>
          </a:p>
        </p:txBody>
      </p:sp>
      <p:sp>
        <p:nvSpPr>
          <p:cNvPr id="52" name="矩形 51"/>
          <p:cNvSpPr/>
          <p:nvPr/>
        </p:nvSpPr>
        <p:spPr>
          <a:xfrm>
            <a:off x="8532495" y="979805"/>
            <a:ext cx="2874010" cy="752475"/>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临床试验报告结果</a:t>
            </a:r>
            <a:endParaRPr lang="en-US" altLang="zh-CN" sz="2000" b="1" baseline="30000" dirty="0">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nvSpPr>
        <p:spPr>
          <a:xfrm>
            <a:off x="730885" y="6087926"/>
            <a:ext cx="11134090" cy="338554"/>
          </a:xfrm>
          <a:prstGeom prst="rect">
            <a:avLst/>
          </a:prstGeom>
          <a:noFill/>
        </p:spPr>
        <p:txBody>
          <a:bodyPr wrap="square">
            <a:spAutoFit/>
          </a:bodyPr>
          <a:lstStyle/>
          <a:p>
            <a:pPr>
              <a:defRPr/>
            </a:pP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[1]. Qu F, et al; Chinese Society of Breast Surgery. Clinical evaluation of the first domestically produced generic </a:t>
            </a:r>
            <a:r>
              <a:rPr lang="en-US" altLang="zh-CN" sz="800" dirty="0" err="1">
                <a:solidFill>
                  <a:srgbClr val="191919"/>
                </a:solidFill>
                <a:effectLst/>
                <a:latin typeface="Times New Roman" panose="02020603050405020304" charset="0"/>
                <a:ea typeface="楷体" panose="02010609060101010101" pitchFamily="49" charset="-122"/>
                <a:cs typeface="Times New Roman" panose="02020603050405020304" charset="0"/>
              </a:rPr>
              <a:t>isosulfan</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blue injection in sentinel lymph node biopsy for early breast cancer in China: a multicenter, single-arm, open validation trial (CSBrS-024). Chin Med J (</a:t>
            </a:r>
            <a:r>
              <a:rPr lang="en-US" altLang="zh-CN" sz="800" dirty="0" err="1">
                <a:solidFill>
                  <a:srgbClr val="191919"/>
                </a:solidFill>
                <a:effectLst/>
                <a:latin typeface="Times New Roman" panose="02020603050405020304" charset="0"/>
                <a:ea typeface="楷体" panose="02010609060101010101" pitchFamily="49" charset="-122"/>
                <a:cs typeface="Times New Roman" panose="02020603050405020304" charset="0"/>
              </a:rPr>
              <a:t>Engl</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2022 Jul 20;135(14):1753-1755. </a:t>
            </a:r>
            <a:endParaRPr kumimoji="0" lang="en-US" altLang="zh-CN" sz="800" b="0" i="0" u="none" strike="noStrike" kern="1200" cap="none" spc="0" normalizeH="0" baseline="0" noProof="0" dirty="0">
              <a:ln>
                <a:noFill/>
              </a:ln>
              <a:solidFill>
                <a:srgbClr val="212121"/>
              </a:solidFill>
              <a:effectLst/>
              <a:uLnTx/>
              <a:uFillTx/>
              <a:latin typeface="Agency FB" panose="020B0503020202020204" pitchFamily="34" charset="0"/>
              <a:ea typeface="楷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19075" y="119380"/>
            <a:ext cx="9735820" cy="491490"/>
          </a:xfrm>
          <a:prstGeom prst="rect">
            <a:avLst/>
          </a:prstGeom>
          <a:noFill/>
        </p:spPr>
        <p:txBody>
          <a:bodyPr wrap="square" rtlCol="0">
            <a:no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03-</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有效性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rPr>
              <a:t>国内外权威指南一致推荐 </a:t>
            </a:r>
            <a:endPar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endParaRPr>
          </a:p>
        </p:txBody>
      </p:sp>
      <p:graphicFrame>
        <p:nvGraphicFramePr>
          <p:cNvPr id="42" name="表格 41"/>
          <p:cNvGraphicFramePr/>
          <p:nvPr>
            <p:custDataLst>
              <p:tags r:id="rId1"/>
            </p:custDataLst>
          </p:nvPr>
        </p:nvGraphicFramePr>
        <p:xfrm>
          <a:off x="655955" y="1002665"/>
          <a:ext cx="10742930" cy="5338445"/>
        </p:xfrm>
        <a:graphic>
          <a:graphicData uri="http://schemas.openxmlformats.org/drawingml/2006/table">
            <a:tbl>
              <a:tblPr firstRow="1" bandRow="1">
                <a:tableStyleId>{5C22544A-7EE6-4342-B048-85BDC9FD1C3A}</a:tableStyleId>
              </a:tblPr>
              <a:tblGrid>
                <a:gridCol w="2770505"/>
                <a:gridCol w="2656840"/>
                <a:gridCol w="2802890"/>
                <a:gridCol w="2512695"/>
              </a:tblGrid>
              <a:tr h="795655">
                <a:tc>
                  <a:txBody>
                    <a:bodyPr/>
                    <a:lstStyle/>
                    <a:p>
                      <a:pPr algn="ctr">
                        <a:buNone/>
                      </a:pPr>
                      <a:r>
                        <a:rPr lang="zh-CN" altLang="en-US" sz="1800" b="1">
                          <a:solidFill>
                            <a:schemeClr val="bg1"/>
                          </a:solidFill>
                          <a:latin typeface="微软雅黑" panose="020B0503020204020204" charset="-122"/>
                          <a:ea typeface="微软雅黑" panose="020B0503020204020204" charset="-122"/>
                          <a:sym typeface="+mn-ea"/>
                        </a:rPr>
                        <a:t>中国指南</a:t>
                      </a:r>
                      <a:endParaRPr lang="zh-CN" altLang="en-US" sz="1800" b="1">
                        <a:solidFill>
                          <a:schemeClr val="bg1"/>
                        </a:solidFill>
                        <a:latin typeface="微软雅黑" panose="020B0503020204020204" charset="-122"/>
                        <a:ea typeface="微软雅黑" panose="020B0503020204020204" charset="-122"/>
                        <a:sym typeface="+mn-ea"/>
                      </a:endParaRPr>
                    </a:p>
                  </a:txBody>
                  <a:tcPr anchor="ctr">
                    <a:lnL>
                      <a:noFill/>
                    </a:lnL>
                    <a:lnR>
                      <a:noFill/>
                    </a:lnR>
                    <a:lnT>
                      <a:noFill/>
                    </a:lnT>
                    <a:lnB>
                      <a:noFill/>
                    </a:lnB>
                    <a:solidFill>
                      <a:srgbClr val="5EC2CF"/>
                    </a:solidFill>
                  </a:tcPr>
                </a:tc>
                <a:tc>
                  <a:txBody>
                    <a:bodyPr/>
                    <a:lstStyle/>
                    <a:p>
                      <a:pPr algn="ctr">
                        <a:buClrTx/>
                        <a:buSzTx/>
                        <a:buFontTx/>
                        <a:buNone/>
                      </a:pPr>
                      <a:r>
                        <a:rPr lang="zh-CN" altLang="en-US" sz="1800" b="1">
                          <a:solidFill>
                            <a:schemeClr val="bg1"/>
                          </a:solidFill>
                          <a:latin typeface="微软雅黑" panose="020B0503020204020204" charset="-122"/>
                          <a:ea typeface="微软雅黑" panose="020B0503020204020204" charset="-122"/>
                          <a:sym typeface="+mn-ea"/>
                        </a:rPr>
                        <a:t>推荐内容</a:t>
                      </a:r>
                      <a:endParaRPr lang="zh-CN" altLang="en-US" sz="1800" b="1">
                        <a:solidFill>
                          <a:schemeClr val="bg1"/>
                        </a:solidFill>
                        <a:latin typeface="微软雅黑" panose="020B0503020204020204" charset="-122"/>
                        <a:ea typeface="微软雅黑" panose="020B0503020204020204" charset="-122"/>
                        <a:sym typeface="+mn-ea"/>
                      </a:endParaRPr>
                    </a:p>
                  </a:txBody>
                  <a:tcPr anchor="ctr">
                    <a:lnL>
                      <a:noFill/>
                    </a:lnL>
                    <a:lnR>
                      <a:noFill/>
                    </a:lnR>
                    <a:lnT>
                      <a:noFill/>
                    </a:lnT>
                    <a:lnB>
                      <a:noFill/>
                    </a:lnB>
                    <a:solidFill>
                      <a:srgbClr val="5EC2CF"/>
                    </a:solidFill>
                  </a:tcPr>
                </a:tc>
                <a:tc>
                  <a:txBody>
                    <a:bodyPr/>
                    <a:lstStyle/>
                    <a:p>
                      <a:pPr algn="ctr">
                        <a:buClrTx/>
                        <a:buSzTx/>
                        <a:buFontTx/>
                        <a:buNone/>
                      </a:pPr>
                      <a:r>
                        <a:rPr lang="zh-CN" altLang="en-US" sz="1800" b="1">
                          <a:solidFill>
                            <a:schemeClr val="bg1"/>
                          </a:solidFill>
                          <a:latin typeface="微软雅黑" panose="020B0503020204020204" charset="-122"/>
                          <a:ea typeface="微软雅黑" panose="020B0503020204020204" charset="-122"/>
                        </a:rPr>
                        <a:t>国际指南</a:t>
                      </a:r>
                      <a:endParaRPr lang="zh-CN" altLang="en-US" sz="1800" b="1">
                        <a:solidFill>
                          <a:schemeClr val="bg1"/>
                        </a:solidFill>
                        <a:latin typeface="微软雅黑" panose="020B0503020204020204" charset="-122"/>
                        <a:ea typeface="微软雅黑" panose="020B0503020204020204" charset="-122"/>
                      </a:endParaRPr>
                    </a:p>
                  </a:txBody>
                  <a:tcPr anchor="ctr">
                    <a:lnL>
                      <a:noFill/>
                    </a:lnL>
                    <a:lnR>
                      <a:noFill/>
                    </a:lnR>
                    <a:lnT>
                      <a:noFill/>
                    </a:lnT>
                    <a:lnB>
                      <a:noFill/>
                    </a:lnB>
                    <a:solidFill>
                      <a:srgbClr val="5EC2CF"/>
                    </a:solidFill>
                  </a:tcPr>
                </a:tc>
                <a:tc>
                  <a:txBody>
                    <a:bodyPr/>
                    <a:lstStyle/>
                    <a:p>
                      <a:pPr algn="ctr">
                        <a:buClrTx/>
                        <a:buSzTx/>
                        <a:buFontTx/>
                        <a:buNone/>
                      </a:pPr>
                      <a:r>
                        <a:rPr lang="zh-CN" altLang="en-US" sz="1800" b="1">
                          <a:solidFill>
                            <a:schemeClr val="bg1"/>
                          </a:solidFill>
                          <a:latin typeface="微软雅黑" panose="020B0503020204020204" charset="-122"/>
                          <a:ea typeface="微软雅黑" panose="020B0503020204020204" charset="-122"/>
                        </a:rPr>
                        <a:t>推荐内容</a:t>
                      </a:r>
                      <a:endParaRPr lang="zh-CN" altLang="en-US" sz="1800" b="1">
                        <a:solidFill>
                          <a:schemeClr val="bg1"/>
                        </a:solidFill>
                        <a:latin typeface="微软雅黑" panose="020B0503020204020204" charset="-122"/>
                        <a:ea typeface="微软雅黑" panose="020B0503020204020204" charset="-122"/>
                      </a:endParaRPr>
                    </a:p>
                  </a:txBody>
                  <a:tcPr anchor="ctr">
                    <a:lnL>
                      <a:noFill/>
                    </a:lnL>
                    <a:lnR>
                      <a:noFill/>
                    </a:lnR>
                    <a:lnT>
                      <a:noFill/>
                    </a:lnT>
                    <a:lnB>
                      <a:noFill/>
                    </a:lnB>
                    <a:solidFill>
                      <a:srgbClr val="5EC2CF"/>
                    </a:solidFill>
                  </a:tcPr>
                </a:tc>
              </a:tr>
              <a:tr h="781685">
                <a:tc>
                  <a:txBody>
                    <a:bodyPr/>
                    <a:lstStyle/>
                    <a:p>
                      <a:pPr indent="0" algn="ctr" fontAlgn="auto">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中华医学会外科学分会乳腺外科</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临床实践指南</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（2024版）</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P204</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染料法，异硫蓝，Ⅰ类证据等级，推荐强度B级</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c>
                  <a:txBody>
                    <a:bodyPr/>
                    <a:lstStyle/>
                    <a:p>
                      <a:pPr algn="ctr"/>
                      <a:r>
                        <a:rPr lang="en-US" altLang="zh-CN" sz="1400"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美国</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NCCN乳腺癌</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指南</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algn="ct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（2025版）</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P1</a:t>
                      </a:r>
                      <a:r>
                        <a:rPr 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41</a:t>
                      </a:r>
                      <a:r>
                        <a:rPr lang="en-US" altLang="zh-CN" sz="1400" dirty="0" err="1">
                          <a:solidFill>
                            <a:schemeClr val="tx1"/>
                          </a:solidFill>
                          <a:latin typeface="微软雅黑" panose="020B0503020204020204" charset="-122"/>
                          <a:ea typeface="微软雅黑" panose="020B0503020204020204" charset="-122"/>
                          <a:cs typeface="微软雅黑" panose="020B0503020204020204" charset="-122"/>
                          <a:sym typeface="+mn-ea"/>
                        </a:rPr>
                        <a:t>] </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采用双染料进行前哨淋巴结标记定位（放射性示踪剂和蓝色染料）</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r>
              <a:tr h="781685">
                <a:tc>
                  <a:txBody>
                    <a:bodyPr/>
                    <a:lstStyle/>
                    <a:p>
                      <a:pPr indent="0" algn="ctr" fontAlgn="auto">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中国抗癌协会乳腺癌</a:t>
                      </a:r>
                      <a:endPar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诊治指南与规范</a:t>
                      </a:r>
                      <a:endPar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400" dirty="0" err="1">
                          <a:solidFill>
                            <a:schemeClr val="tx1"/>
                          </a:solidFill>
                          <a:latin typeface="微软雅黑" panose="020B0503020204020204" charset="-122"/>
                          <a:ea typeface="微软雅黑" panose="020B0503020204020204" charset="-122"/>
                          <a:cs typeface="微软雅黑" panose="020B0503020204020204" charset="-122"/>
                          <a:sym typeface="+mn-ea"/>
                        </a:rPr>
                        <a:t>2024</a:t>
                      </a:r>
                      <a:r>
                        <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年版）</a:t>
                      </a:r>
                      <a:endPar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P</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7</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蓝染料</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国外较多使用专利蓝和异硫蓝</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95000"/>
                        <a:alpha val="20000"/>
                      </a:schemeClr>
                    </a:solidFill>
                  </a:tcPr>
                </a:tc>
                <a:tc>
                  <a:txBody>
                    <a:bodyPr/>
                    <a:lstStyle/>
                    <a:p>
                      <a:pPr algn="ct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美国</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NCCN宫颈癌</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指南</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algn="ct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（2025版）</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P4</a:t>
                      </a:r>
                      <a:r>
                        <a:rPr 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7] </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前哨淋巴结在手术中通过直接观察有色染料来识别</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r>
              <a:tr h="876300">
                <a:tc>
                  <a:txBody>
                    <a:bodyPr/>
                    <a:lstStyle/>
                    <a:p>
                      <a:pPr indent="0" algn="ctr" fontAlgn="auto">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中国抗癌协会乳腺癌</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前哨淋巴结活检规范操作指南</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（2022精要版）</a:t>
                      </a:r>
                      <a:endPar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P1137</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异硫蓝（证据级别：高质量）</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c>
                  <a:txBody>
                    <a:bodyPr/>
                    <a:lstStyle/>
                    <a:p>
                      <a:pPr algn="ctr"/>
                      <a:r>
                        <a:rPr lang="en-US" altLang="zh-CN" sz="1400" dirty="0" err="1">
                          <a:solidFill>
                            <a:schemeClr val="tx1"/>
                          </a:solidFill>
                          <a:latin typeface="微软雅黑" panose="020B0503020204020204" charset="-122"/>
                          <a:ea typeface="微软雅黑" panose="020B0503020204020204" charset="-122"/>
                          <a:cs typeface="微软雅黑" panose="020B0503020204020204" charset="-122"/>
                          <a:sym typeface="+mn-ea"/>
                        </a:rPr>
                        <a:t>美国</a:t>
                      </a:r>
                      <a:r>
                        <a:rPr lang="en-US" altLang="zh-CN" sz="1400" b="1" dirty="0" err="1">
                          <a:solidFill>
                            <a:srgbClr val="FF0000"/>
                          </a:solidFill>
                          <a:latin typeface="微软雅黑" panose="020B0503020204020204" charset="-122"/>
                          <a:ea typeface="微软雅黑" panose="020B0503020204020204" charset="-122"/>
                          <a:cs typeface="微软雅黑" panose="020B0503020204020204" charset="-122"/>
                          <a:sym typeface="+mn-ea"/>
                        </a:rPr>
                        <a:t>NCCN外阴癌</a:t>
                      </a:r>
                      <a:r>
                        <a:rPr lang="en-US" altLang="zh-CN" sz="1400" dirty="0" err="1">
                          <a:solidFill>
                            <a:schemeClr val="tx1"/>
                          </a:solidFill>
                          <a:latin typeface="微软雅黑" panose="020B0503020204020204" charset="-122"/>
                          <a:ea typeface="微软雅黑" panose="020B0503020204020204" charset="-122"/>
                          <a:cs typeface="微软雅黑" panose="020B0503020204020204" charset="-122"/>
                          <a:sym typeface="+mn-ea"/>
                        </a:rPr>
                        <a:t>指南</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algn="ct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（2025版）</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8]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最常用的蓝色染料是</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异硫蓝</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r>
              <a:tr h="868045">
                <a:tc>
                  <a:txBody>
                    <a:bodyPr/>
                    <a:lstStyle/>
                    <a:p>
                      <a:pPr indent="0" algn="ctr" fontAlgn="auto">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中华人民共和国国家卫生健康委员会</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（卫健委）乳腺癌</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诊疗指南（2022版）</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P13</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目前 SLNB 常用的示踪方法有染料法（专利蓝、异硫蓝、亚甲蓝和纳米炭）</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c>
                  <a:txBody>
                    <a:bodyPr/>
                    <a:lstStyle/>
                    <a:p>
                      <a:pPr algn="ctr">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美国</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NCCN黑色素瘤</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指南</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algn="ctr">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（202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版）</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P8</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1]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在原发性病灶部位使用细针皮内注射蓝色染料（通常为异硫蓝或亚甲蓝）</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95000"/>
                        <a:alpha val="20000"/>
                      </a:schemeClr>
                    </a:solidFill>
                  </a:tcPr>
                </a:tc>
              </a:tr>
              <a:tr h="1235075">
                <a:tc>
                  <a:txBody>
                    <a:bodyPr/>
                    <a:lstStyle/>
                    <a:p>
                      <a:pPr indent="0" algn="ctr" fontAlgn="auto">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中华医学会妇科肿瘤学分会</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中国妇科肿瘤临床实践指南</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（202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版）</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子宫颈癌，</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P3</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8] </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显影剂：吲哚菁绿（ICG）或异硫蓝染料；</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p>
                      <a:pPr algn="l">
                        <a:buNone/>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rPr>
                        <a:t>子宫内膜癌</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P22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示踪剂种类包括生物活性染料（蓝色染料、纳米炭等）</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95000"/>
                        <a:alpha val="20000"/>
                      </a:schemeClr>
                    </a:solidFill>
                  </a:tcPr>
                </a:tc>
                <a:tc>
                  <a:txBody>
                    <a:bodyPr/>
                    <a:lstStyle/>
                    <a:p>
                      <a:pPr algn="ctr">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美国</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NCCN子宫内膜癌</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指南（202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版）</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P3</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4]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可获取的有色染料有多种（1%异硫蓝、……）</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95000"/>
                        <a:alpha val="2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19075" y="119380"/>
            <a:ext cx="973582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04-</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创新性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rPr>
              <a:t>创新工艺，产品质量更好，纯度更高 </a:t>
            </a:r>
            <a:endPar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nvSpPr>
        <p:spPr>
          <a:xfrm>
            <a:off x="367449" y="1271660"/>
            <a:ext cx="11316736" cy="15442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grpSp>
        <p:nvGrpSpPr>
          <p:cNvPr id="14" name="组合 13"/>
          <p:cNvGrpSpPr/>
          <p:nvPr/>
        </p:nvGrpSpPr>
        <p:grpSpPr>
          <a:xfrm>
            <a:off x="475615" y="1088390"/>
            <a:ext cx="10633075" cy="3013075"/>
            <a:chOff x="341540" y="745192"/>
            <a:chExt cx="6192723" cy="2166422"/>
          </a:xfrm>
        </p:grpSpPr>
        <p:sp>
          <p:nvSpPr>
            <p:cNvPr id="22" name="矩形 21"/>
            <p:cNvSpPr/>
            <p:nvPr/>
          </p:nvSpPr>
          <p:spPr>
            <a:xfrm>
              <a:off x="352307" y="1077118"/>
              <a:ext cx="6181956" cy="1834496"/>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3" name="矩形 22"/>
            <p:cNvSpPr/>
            <p:nvPr/>
          </p:nvSpPr>
          <p:spPr>
            <a:xfrm>
              <a:off x="341540" y="745192"/>
              <a:ext cx="4295255" cy="377126"/>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4" name="Rectangle 26"/>
            <p:cNvSpPr txBox="1">
              <a:spLocks noChangeArrowheads="1"/>
            </p:cNvSpPr>
            <p:nvPr/>
          </p:nvSpPr>
          <p:spPr>
            <a:xfrm>
              <a:off x="373212" y="745625"/>
              <a:ext cx="4266161" cy="354298"/>
            </a:xfrm>
            <a:prstGeom prst="rect">
              <a:avLst/>
            </a:prstGeom>
            <a:solidFill>
              <a:srgbClr val="5EC2CF"/>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135" b="1">
                  <a:solidFill>
                    <a:srgbClr val="FFFF00"/>
                  </a:solidFill>
                  <a:latin typeface="Arial" panose="020B0604020202020204" pitchFamily="34" charset="0"/>
                  <a:ea typeface="微软雅黑" panose="020B0503020204020204" charset="-122"/>
                  <a:sym typeface="Arial" panose="020B0604020202020204" pitchFamily="34" charset="0"/>
                </a:rPr>
                <a:t>创新工艺，纯度更高，杂质更少，降低不良反应发生率</a:t>
              </a:r>
              <a:r>
                <a:rPr lang="zh-CN" altLang="en-US"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 </a:t>
              </a:r>
              <a:endParaRPr lang="zh-CN" altLang="en-US"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sp>
          <p:nvSpPr>
            <p:cNvPr id="25" name="矩形 24"/>
            <p:cNvSpPr/>
            <p:nvPr/>
          </p:nvSpPr>
          <p:spPr>
            <a:xfrm>
              <a:off x="421825" y="1188064"/>
              <a:ext cx="3802496" cy="1350532"/>
            </a:xfrm>
            <a:prstGeom prst="rect">
              <a:avLst/>
            </a:prstGeom>
          </p:spPr>
          <p:txBody>
            <a:bodyPr wrap="square">
              <a:no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创新工艺，稳定性更好，纯度（</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99.8%</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）优于进口参比制剂（纯度为</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99%</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rPr>
                <a:t>突破了危险工艺范畴，杂质更少，降低不良反应，安全性更好；</a:t>
              </a:r>
              <a:endPar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rPr>
                <a:t>后处理</a:t>
              </a:r>
              <a:r>
                <a:rPr lang="en-US" altLang="zh-CN"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rPr>
                <a:t>三废</a:t>
              </a:r>
              <a:r>
                <a:rPr lang="en-US" altLang="zh-CN"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rPr>
                <a:t>较少，更环保。</a:t>
              </a:r>
              <a:endPar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50000"/>
                </a:lnSpc>
              </a:pPr>
              <a:endParaRPr lang="zh-CN" altLang="en-US" sz="2135" b="1" dirty="0">
                <a:solidFill>
                  <a:schemeClr val="tx1"/>
                </a:solidFill>
                <a:highlight>
                  <a:srgbClr val="00FFFF"/>
                </a:highlight>
                <a:latin typeface="Arial" panose="020B0604020202020204" pitchFamily="34" charset="0"/>
                <a:ea typeface="微软雅黑" panose="020B0503020204020204" charset="-122"/>
                <a:sym typeface="Arial" panose="020B0604020202020204" pitchFamily="34" charset="0"/>
              </a:endParaRPr>
            </a:p>
          </p:txBody>
        </p:sp>
      </p:grpSp>
      <p:grpSp>
        <p:nvGrpSpPr>
          <p:cNvPr id="32" name="组合 31"/>
          <p:cNvGrpSpPr/>
          <p:nvPr/>
        </p:nvGrpSpPr>
        <p:grpSpPr>
          <a:xfrm>
            <a:off x="470535" y="4234178"/>
            <a:ext cx="10644505" cy="2106937"/>
            <a:chOff x="352100" y="3111732"/>
            <a:chExt cx="6657630" cy="1646419"/>
          </a:xfrm>
        </p:grpSpPr>
        <p:sp>
          <p:nvSpPr>
            <p:cNvPr id="34" name="矩形 33"/>
            <p:cNvSpPr/>
            <p:nvPr/>
          </p:nvSpPr>
          <p:spPr>
            <a:xfrm>
              <a:off x="352100" y="3221400"/>
              <a:ext cx="6657630" cy="1536751"/>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5" name="矩形 34"/>
            <p:cNvSpPr/>
            <p:nvPr/>
          </p:nvSpPr>
          <p:spPr>
            <a:xfrm>
              <a:off x="354880" y="3111732"/>
              <a:ext cx="4404529" cy="377117"/>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6" name="Rectangle 26"/>
            <p:cNvSpPr txBox="1">
              <a:spLocks noChangeArrowheads="1"/>
            </p:cNvSpPr>
            <p:nvPr/>
          </p:nvSpPr>
          <p:spPr>
            <a:xfrm>
              <a:off x="352100" y="3128105"/>
              <a:ext cx="3979168" cy="35429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避免患者出现肝损伤，提高了用药的依从性 </a:t>
              </a:r>
              <a:endParaRPr lang="zh-CN" altLang="en-US"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grpSp>
      <p:sp>
        <p:nvSpPr>
          <p:cNvPr id="2" name="文本框 1"/>
          <p:cNvSpPr txBox="1"/>
          <p:nvPr/>
        </p:nvSpPr>
        <p:spPr>
          <a:xfrm>
            <a:off x="431165" y="4926330"/>
            <a:ext cx="10238105" cy="1337945"/>
          </a:xfrm>
          <a:prstGeom prst="rect">
            <a:avLst/>
          </a:prstGeom>
          <a:noFill/>
        </p:spPr>
        <p:txBody>
          <a:bodyPr wrap="square" rtlCol="0" anchor="t">
            <a:spAutoFit/>
          </a:bodyPr>
          <a:lstStyle/>
          <a:p>
            <a:pPr algn="l">
              <a:lnSpc>
                <a:spcPct val="150000"/>
              </a:lnSpc>
              <a:buClrTx/>
              <a:buSzTx/>
              <a:buFontTx/>
            </a:pPr>
            <a:r>
              <a:rPr lang="zh-CN" altLang="en-US" dirty="0">
                <a:latin typeface="微软雅黑" panose="020B0503020204020204" charset="-122"/>
                <a:ea typeface="微软雅黑" panose="020B0503020204020204" charset="-122"/>
                <a:cs typeface="微软雅黑" panose="020B0503020204020204" charset="-122"/>
              </a:rPr>
              <a:t>异硫蓝注射液更适合肝肾功能不全患者：无药理作用无肝毒性，肝功能不全患者代谢压力小，24小时内10%以原型经尿液排泄，肾功能不全患者蓄积风险较低，提高了患者和医生用药的依从性、方便性、适宜性。</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a:stretch>
            <a:fillRect/>
          </a:stretch>
        </p:blipFill>
        <p:spPr>
          <a:xfrm>
            <a:off x="7499350" y="1543685"/>
            <a:ext cx="3460750" cy="2549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760095" y="1216025"/>
            <a:ext cx="10701655" cy="4453255"/>
            <a:chOff x="440167" y="911763"/>
            <a:chExt cx="8367707" cy="3862771"/>
          </a:xfrm>
        </p:grpSpPr>
        <p:sp>
          <p:nvSpPr>
            <p:cNvPr id="29" name="矩形 28"/>
            <p:cNvSpPr/>
            <p:nvPr>
              <p:custDataLst>
                <p:tags r:id="rId2"/>
              </p:custDataLst>
            </p:nvPr>
          </p:nvSpPr>
          <p:spPr>
            <a:xfrm>
              <a:off x="2746630" y="1150811"/>
              <a:ext cx="1898370" cy="3600039"/>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0" name="矩形 29"/>
            <p:cNvSpPr/>
            <p:nvPr>
              <p:custDataLst>
                <p:tags r:id="rId3"/>
              </p:custDataLst>
            </p:nvPr>
          </p:nvSpPr>
          <p:spPr>
            <a:xfrm>
              <a:off x="2728929" y="911763"/>
              <a:ext cx="1917053" cy="377299"/>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1" name="Rectangle 26"/>
            <p:cNvSpPr txBox="1">
              <a:spLocks noChangeArrowheads="1"/>
            </p:cNvSpPr>
            <p:nvPr>
              <p:custDataLst>
                <p:tags r:id="rId4"/>
              </p:custDataLst>
            </p:nvPr>
          </p:nvSpPr>
          <p:spPr>
            <a:xfrm>
              <a:off x="2806614" y="940405"/>
              <a:ext cx="1845268" cy="354165"/>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735" b="1">
                  <a:solidFill>
                    <a:srgbClr val="FFFF00"/>
                  </a:solidFill>
                  <a:latin typeface="Arial" panose="020B0604020202020204" pitchFamily="34" charset="0"/>
                  <a:ea typeface="微软雅黑" panose="020B0503020204020204" charset="-122"/>
                  <a:cs typeface="+mn-cs"/>
                  <a:sym typeface="Arial" panose="020B0604020202020204" pitchFamily="34" charset="0"/>
                </a:rPr>
                <a:t>符合“保基本”原则</a:t>
              </a:r>
              <a:endPar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sp>
          <p:nvSpPr>
            <p:cNvPr id="28" name="矩形 27"/>
            <p:cNvSpPr/>
            <p:nvPr>
              <p:custDataLst>
                <p:tags r:id="rId5"/>
              </p:custDataLst>
            </p:nvPr>
          </p:nvSpPr>
          <p:spPr>
            <a:xfrm>
              <a:off x="4794469" y="1153565"/>
              <a:ext cx="1914103" cy="3600039"/>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2" name="矩形 31"/>
            <p:cNvSpPr/>
            <p:nvPr>
              <p:custDataLst>
                <p:tags r:id="rId6"/>
              </p:custDataLst>
            </p:nvPr>
          </p:nvSpPr>
          <p:spPr>
            <a:xfrm>
              <a:off x="4792011" y="923881"/>
              <a:ext cx="1919512" cy="377299"/>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3" name="矩形 32"/>
            <p:cNvSpPr/>
            <p:nvPr>
              <p:custDataLst>
                <p:tags r:id="rId7"/>
              </p:custDataLst>
            </p:nvPr>
          </p:nvSpPr>
          <p:spPr>
            <a:xfrm>
              <a:off x="4744318" y="1414645"/>
              <a:ext cx="1702682" cy="1167148"/>
            </a:xfrm>
            <a:prstGeom prst="rect">
              <a:avLst/>
            </a:prstGeom>
          </p:spPr>
          <p:txBody>
            <a:bodyPr wrap="square">
              <a:spAutoFit/>
            </a:bodyPr>
            <a:lstStyle/>
            <a:p>
              <a:pPr marL="285750" indent="-285750" algn="just">
                <a:lnSpc>
                  <a:spcPct val="170000"/>
                </a:lnSpc>
                <a:buFont typeface="Arial" panose="020B0604020202020204" pitchFamily="34" charset="0"/>
                <a:buChar char="•"/>
              </a:pPr>
              <a:r>
                <a:rPr lang="zh-CN" altLang="en-US" sz="1600" b="1" kern="100" dirty="0">
                  <a:solidFill>
                    <a:srgbClr val="FF0000"/>
                  </a:solidFill>
                  <a:effectLst/>
                  <a:latin typeface="Arial" panose="020B0604020202020204" pitchFamily="34" charset="0"/>
                  <a:ea typeface="微软雅黑" panose="020B0503020204020204" charset="-122"/>
                  <a:sym typeface="+mn-ea"/>
                </a:rPr>
                <a:t>填补了目录内</a:t>
              </a:r>
              <a:r>
                <a:rPr lang="zh-CN" altLang="en-US"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妇科肿瘤、恶性黑色素瘤示踪的临床空白</a:t>
              </a:r>
              <a:r>
                <a:rPr lang="zh-CN" altLang="en-US" sz="1600" b="1" kern="100" dirty="0">
                  <a:solidFill>
                    <a:srgbClr val="FF0000"/>
                  </a:solidFill>
                  <a:effectLst/>
                  <a:latin typeface="Arial" panose="020B0604020202020204" pitchFamily="34" charset="0"/>
                  <a:ea typeface="微软雅黑" panose="020B0503020204020204" charset="-122"/>
                  <a:sym typeface="+mn-ea"/>
                </a:rPr>
                <a:t>。</a:t>
              </a:r>
              <a:endParaRPr sz="1600">
                <a:latin typeface="微软雅黑" panose="020B0503020204020204" charset="-122"/>
                <a:ea typeface="微软雅黑" panose="020B0503020204020204" charset="-122"/>
                <a:sym typeface="Arial" panose="020B0604020202020204" pitchFamily="34" charset="0"/>
              </a:endParaRPr>
            </a:p>
          </p:txBody>
        </p:sp>
        <p:sp>
          <p:nvSpPr>
            <p:cNvPr id="27" name="Rectangle 26"/>
            <p:cNvSpPr txBox="1">
              <a:spLocks noChangeArrowheads="1"/>
            </p:cNvSpPr>
            <p:nvPr>
              <p:custDataLst>
                <p:tags r:id="rId8"/>
              </p:custDataLst>
            </p:nvPr>
          </p:nvSpPr>
          <p:spPr>
            <a:xfrm>
              <a:off x="4798726" y="934830"/>
              <a:ext cx="1911668" cy="354330"/>
            </a:xfrm>
            <a:prstGeom prst="rect">
              <a:avLst/>
            </a:prstGeom>
            <a:solidFill>
              <a:srgbClr val="5EC2CF"/>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弥补医保目录</a:t>
              </a:r>
              <a:r>
                <a:rPr lang="zh-CN" altLang="en-US" sz="1735" b="1">
                  <a:solidFill>
                    <a:srgbClr val="FFFF00"/>
                  </a:solidFill>
                  <a:latin typeface="Arial" panose="020B0604020202020204" pitchFamily="34" charset="0"/>
                  <a:ea typeface="微软雅黑" panose="020B0503020204020204" charset="-122"/>
                  <a:cs typeface="+mn-cs"/>
                  <a:sym typeface="Arial" panose="020B0604020202020204" pitchFamily="34" charset="0"/>
                </a:rPr>
                <a:t>短板</a:t>
              </a:r>
              <a:endPar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sp>
          <p:nvSpPr>
            <p:cNvPr id="12" name="矩形 11"/>
            <p:cNvSpPr/>
            <p:nvPr>
              <p:custDataLst>
                <p:tags r:id="rId9"/>
              </p:custDataLst>
            </p:nvPr>
          </p:nvSpPr>
          <p:spPr>
            <a:xfrm>
              <a:off x="546688" y="1153698"/>
              <a:ext cx="2004060" cy="359997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custDataLst>
                <p:tags r:id="rId10"/>
              </p:custDataLst>
            </p:nvPr>
          </p:nvSpPr>
          <p:spPr>
            <a:xfrm>
              <a:off x="557678" y="913966"/>
              <a:ext cx="1993263" cy="377299"/>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nvSpPr>
          <p:spPr>
            <a:xfrm>
              <a:off x="440167" y="1326497"/>
              <a:ext cx="2734399" cy="391954"/>
            </a:xfrm>
            <a:prstGeom prst="rect">
              <a:avLst/>
            </a:prstGeom>
          </p:spPr>
          <p:txBody>
            <a:bodyPr wrap="square">
              <a:spAutoFit/>
            </a:bodyPr>
            <a:lstStyle/>
            <a:p>
              <a:pPr algn="just">
                <a:lnSpc>
                  <a:spcPct val="150000"/>
                </a:lnSpc>
              </a:pPr>
              <a:endParaRPr lang="zh-CN" altLang="en-US" sz="1865" dirty="0">
                <a:latin typeface="Arial" panose="020B0604020202020204" pitchFamily="34" charset="0"/>
                <a:ea typeface="微软雅黑" panose="020B0503020204020204" charset="-122"/>
                <a:sym typeface="Arial" panose="020B0604020202020204" pitchFamily="34" charset="0"/>
              </a:endParaRPr>
            </a:p>
          </p:txBody>
        </p:sp>
        <p:sp>
          <p:nvSpPr>
            <p:cNvPr id="11" name="Rectangle 26"/>
            <p:cNvSpPr txBox="1">
              <a:spLocks noChangeArrowheads="1"/>
            </p:cNvSpPr>
            <p:nvPr>
              <p:custDataLst>
                <p:tags r:id="rId11"/>
              </p:custDataLst>
            </p:nvPr>
          </p:nvSpPr>
          <p:spPr>
            <a:xfrm>
              <a:off x="582166" y="940533"/>
              <a:ext cx="1755912"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对公共健康的影响</a:t>
              </a:r>
              <a:endParaRPr lang="zh-CN" altLang="en-US" sz="1735" b="1">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sp>
          <p:nvSpPr>
            <p:cNvPr id="16" name="文本框 15"/>
            <p:cNvSpPr txBox="1"/>
            <p:nvPr>
              <p:custDataLst>
                <p:tags r:id="rId12"/>
              </p:custDataLst>
            </p:nvPr>
          </p:nvSpPr>
          <p:spPr>
            <a:xfrm>
              <a:off x="545427" y="1421805"/>
              <a:ext cx="1900149" cy="3261296"/>
            </a:xfrm>
            <a:prstGeom prst="rect">
              <a:avLst/>
            </a:prstGeom>
            <a:noFill/>
          </p:spPr>
          <p:txBody>
            <a:bodyPr wrap="square">
              <a:noAutofit/>
            </a:bodyPr>
            <a:lstStyle/>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Lato Light" panose="020F0302020204030203" charset="0"/>
                </a:rPr>
                <a:t>推动手术治疗流程标准化、规范化，提高淋巴结示踪成功率，提高手术治疗效果。</a:t>
              </a:r>
              <a:endParaRPr lang="zh-CN" altLang="en-US" sz="1600" dirty="0">
                <a:solidFill>
                  <a:schemeClr val="tx1"/>
                </a:solidFill>
                <a:latin typeface="Arial" panose="020B0604020202020204" pitchFamily="34" charset="0"/>
                <a:ea typeface="微软雅黑" panose="020B0503020204020204" charset="-122"/>
                <a:sym typeface="Lato Light" panose="020F0302020204030203" charset="0"/>
              </a:endParaRPr>
            </a:p>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Lato Light" panose="020F0302020204030203" charset="0"/>
                </a:rPr>
                <a:t>平衡医疗资源，缩小手术水平差距，推进区域医疗平衡发展，提高公众健康水平。</a:t>
              </a:r>
              <a:endParaRPr lang="zh-CN" altLang="en-US" sz="1600" dirty="0">
                <a:latin typeface="Arial" panose="020B0604020202020204" pitchFamily="34" charset="0"/>
                <a:ea typeface="微软雅黑" panose="020B0503020204020204" charset="-122"/>
                <a:sym typeface="Arial" panose="020B0604020202020204" pitchFamily="34" charset="0"/>
              </a:endParaRPr>
            </a:p>
            <a:p>
              <a:pPr marL="285750" indent="-285750" algn="l">
                <a:lnSpc>
                  <a:spcPct val="170000"/>
                </a:lnSpc>
                <a:buFont typeface="Arial" panose="020B0604020202020204" pitchFamily="34" charset="0"/>
                <a:buChar char="•"/>
              </a:pPr>
              <a:endParaRPr lang="zh-CN" altLang="en-US" sz="1600">
                <a:latin typeface="Arial" panose="020B0604020202020204" pitchFamily="34" charset="0"/>
                <a:ea typeface="微软雅黑" panose="020B0503020204020204" charset="-122"/>
                <a:sym typeface="Arial" panose="020B0604020202020204" pitchFamily="34" charset="0"/>
              </a:endParaRPr>
            </a:p>
          </p:txBody>
        </p:sp>
        <p:sp>
          <p:nvSpPr>
            <p:cNvPr id="20" name="矩形 19"/>
            <p:cNvSpPr/>
            <p:nvPr>
              <p:custDataLst>
                <p:tags r:id="rId13"/>
              </p:custDataLst>
            </p:nvPr>
          </p:nvSpPr>
          <p:spPr>
            <a:xfrm>
              <a:off x="6828193" y="1174534"/>
              <a:ext cx="1979681"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1" name="矩形 20"/>
            <p:cNvSpPr/>
            <p:nvPr>
              <p:custDataLst>
                <p:tags r:id="rId14"/>
              </p:custDataLst>
            </p:nvPr>
          </p:nvSpPr>
          <p:spPr>
            <a:xfrm>
              <a:off x="6831282" y="935099"/>
              <a:ext cx="1975961" cy="377190"/>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2" name="矩形 21"/>
            <p:cNvSpPr/>
            <p:nvPr>
              <p:custDataLst>
                <p:tags r:id="rId15"/>
              </p:custDataLst>
            </p:nvPr>
          </p:nvSpPr>
          <p:spPr>
            <a:xfrm>
              <a:off x="6856607" y="1422064"/>
              <a:ext cx="1847226" cy="1892003"/>
            </a:xfrm>
            <a:prstGeom prst="rect">
              <a:avLst/>
            </a:prstGeom>
          </p:spPr>
          <p:txBody>
            <a:bodyPr wrap="square">
              <a:spAutoFit/>
            </a:bodyPr>
            <a:lstStyle/>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Arial" panose="020B0604020202020204" pitchFamily="34" charset="0"/>
                </a:rPr>
                <a:t>局部注射，染色区域肉眼可见，术中操作便捷。</a:t>
              </a:r>
              <a:endParaRPr lang="zh-CN" altLang="en-US" sz="1600" dirty="0">
                <a:latin typeface="Arial" panose="020B0604020202020204" pitchFamily="34" charset="0"/>
                <a:ea typeface="微软雅黑" panose="020B0503020204020204" charset="-122"/>
                <a:sym typeface="Arial" panose="020B0604020202020204" pitchFamily="34" charset="0"/>
              </a:endParaRPr>
            </a:p>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Arial" panose="020B0604020202020204" pitchFamily="34" charset="0"/>
                </a:rPr>
                <a:t>本品为术中一次性使用，不存在滥用风险。</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19" name="Rectangle 26"/>
            <p:cNvSpPr txBox="1">
              <a:spLocks noChangeArrowheads="1"/>
            </p:cNvSpPr>
            <p:nvPr>
              <p:custDataLst>
                <p:tags r:id="rId16"/>
              </p:custDataLst>
            </p:nvPr>
          </p:nvSpPr>
          <p:spPr>
            <a:xfrm>
              <a:off x="6933676" y="940338"/>
              <a:ext cx="1762125" cy="35433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 临床管理难度</a:t>
              </a:r>
              <a:endPar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grpSp>
      <p:sp>
        <p:nvSpPr>
          <p:cNvPr id="7" name="TextBox 7"/>
          <p:cNvSpPr txBox="1"/>
          <p:nvPr/>
        </p:nvSpPr>
        <p:spPr>
          <a:xfrm>
            <a:off x="239395" y="62230"/>
            <a:ext cx="904113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05-</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公平性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dirty="0">
                <a:solidFill>
                  <a:srgbClr val="FF0000"/>
                </a:solidFill>
                <a:latin typeface="Arial" panose="020B0604020202020204" pitchFamily="34" charset="0"/>
                <a:ea typeface="微软雅黑" panose="020B0503020204020204" charset="-122"/>
                <a:sym typeface="Arial" panose="020B0604020202020204" pitchFamily="34" charset="0"/>
              </a:rPr>
              <a:t>保基本、补短板、满足临床治疗需求</a:t>
            </a:r>
            <a:endParaRPr lang="zh-CN" altLang="en-US" sz="2665"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17"/>
            </p:custDataLst>
          </p:nvPr>
        </p:nvSpPr>
        <p:spPr>
          <a:xfrm>
            <a:off x="3877310" y="1885315"/>
            <a:ext cx="1899285" cy="2600325"/>
          </a:xfrm>
          <a:prstGeom prst="rect">
            <a:avLst/>
          </a:prstGeom>
          <a:noFill/>
        </p:spPr>
        <p:txBody>
          <a:bodyPr wrap="square" rtlCol="0" anchor="t">
            <a:noAutofit/>
          </a:bodyPr>
          <a:lstStyle/>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Arial" panose="020B0604020202020204" pitchFamily="34" charset="0"/>
              </a:rPr>
              <a:t>示踪剂在癌症手术应用，淋巴清扫更彻底，减少并发症和降低癌症复发风险，减轻患者疾病综合负担。</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50.65,&quot;left&quot;:59.85,&quot;top&quot;:95.75,&quot;width&quot;:842.65}"/>
</p:tagLst>
</file>

<file path=ppt/tags/tag101.xml><?xml version="1.0" encoding="utf-8"?>
<p:tagLst xmlns:p="http://schemas.openxmlformats.org/presentationml/2006/main">
  <p:tag name="KSO_WM_DIAGRAM_VIRTUALLY_FRAME" val="{&quot;height&quot;:350.65,&quot;left&quot;:59.85,&quot;top&quot;:95.75,&quot;width&quot;:842.65}"/>
</p:tagLst>
</file>

<file path=ppt/tags/tag102.xml><?xml version="1.0" encoding="utf-8"?>
<p:tagLst xmlns:p="http://schemas.openxmlformats.org/presentationml/2006/main">
  <p:tag name="KSO_WM_DIAGRAM_VIRTUALLY_FRAME" val="{&quot;height&quot;:350.65,&quot;left&quot;:59.85,&quot;top&quot;:95.75,&quot;width&quot;:842.65}"/>
</p:tagLst>
</file>

<file path=ppt/tags/tag103.xml><?xml version="1.0" encoding="utf-8"?>
<p:tagLst xmlns:p="http://schemas.openxmlformats.org/presentationml/2006/main">
  <p:tag name="KSO_WM_DIAGRAM_VIRTUALLY_FRAME" val="{&quot;height&quot;:350.65,&quot;left&quot;:59.85,&quot;top&quot;:95.75,&quot;width&quot;:842.65}"/>
</p:tagLst>
</file>

<file path=ppt/tags/tag104.xml><?xml version="1.0" encoding="utf-8"?>
<p:tagLst xmlns:p="http://schemas.openxmlformats.org/presentationml/2006/main">
  <p:tag name="KSO_WM_DIAGRAM_VIRTUALLY_FRAME" val="{&quot;height&quot;:350.65,&quot;left&quot;:59.85,&quot;top&quot;:95.75,&quot;width&quot;:842.65}"/>
</p:tagLst>
</file>

<file path=ppt/tags/tag105.xml><?xml version="1.0" encoding="utf-8"?>
<p:tagLst xmlns:p="http://schemas.openxmlformats.org/presentationml/2006/main">
  <p:tag name="KSO_WM_DIAGRAM_VIRTUALLY_FRAME" val="{&quot;height&quot;:350.65,&quot;left&quot;:59.85,&quot;top&quot;:95.75,&quot;width&quot;:842.65}"/>
</p:tagLst>
</file>

<file path=ppt/tags/tag106.xml><?xml version="1.0" encoding="utf-8"?>
<p:tagLst xmlns:p="http://schemas.openxmlformats.org/presentationml/2006/main">
  <p:tag name="KSO_WM_DIAGRAM_VIRTUALLY_FRAME" val="{&quot;height&quot;:350.65,&quot;left&quot;:59.85,&quot;top&quot;:95.75,&quot;width&quot;:842.65}"/>
</p:tagLst>
</file>

<file path=ppt/tags/tag107.xml><?xml version="1.0" encoding="utf-8"?>
<p:tagLst xmlns:p="http://schemas.openxmlformats.org/presentationml/2006/main">
  <p:tag name="KSO_WM_DIAGRAM_VIRTUALLY_FRAME" val="{&quot;height&quot;:350.65,&quot;left&quot;:59.85,&quot;top&quot;:95.75,&quot;width&quot;:842.65}"/>
</p:tagLst>
</file>

<file path=ppt/tags/tag108.xml><?xml version="1.0" encoding="utf-8"?>
<p:tagLst xmlns:p="http://schemas.openxmlformats.org/presentationml/2006/main">
  <p:tag name="KSO_WM_DIAGRAM_VIRTUALLY_FRAME" val="{&quot;height&quot;:350.65,&quot;left&quot;:59.85,&quot;top&quot;:95.75,&quot;width&quot;:842.65}"/>
</p:tagLst>
</file>

<file path=ppt/tags/tag109.xml><?xml version="1.0" encoding="utf-8"?>
<p:tagLst xmlns:p="http://schemas.openxmlformats.org/presentationml/2006/main">
  <p:tag name="KSO_WM_DIAGRAM_VIRTUALLY_FRAME" val="{&quot;height&quot;:350.65,&quot;left&quot;:59.85,&quot;top&quot;:95.75,&quot;width&quot;:842.6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350.65,&quot;left&quot;:59.85,&quot;top&quot;:95.75,&quot;width&quot;:842.65}"/>
</p:tagLst>
</file>

<file path=ppt/tags/tag111.xml><?xml version="1.0" encoding="utf-8"?>
<p:tagLst xmlns:p="http://schemas.openxmlformats.org/presentationml/2006/main">
  <p:tag name="KSO_WM_DIAGRAM_VIRTUALLY_FRAME" val="{&quot;height&quot;:350.65,&quot;left&quot;:59.85,&quot;top&quot;:95.75,&quot;width&quot;:842.65}"/>
</p:tagLst>
</file>

<file path=ppt/tags/tag112.xml><?xml version="1.0" encoding="utf-8"?>
<p:tagLst xmlns:p="http://schemas.openxmlformats.org/presentationml/2006/main">
  <p:tag name="KSO_WM_DIAGRAM_VIRTUALLY_FRAME" val="{&quot;height&quot;:350.65,&quot;left&quot;:59.85,&quot;top&quot;:95.75,&quot;width&quot;:842.65}"/>
</p:tagLst>
</file>

<file path=ppt/tags/tag113.xml><?xml version="1.0" encoding="utf-8"?>
<p:tagLst xmlns:p="http://schemas.openxmlformats.org/presentationml/2006/main">
  <p:tag name="KSO_WM_DIAGRAM_VIRTUALLY_FRAME" val="{&quot;height&quot;:350.65,&quot;left&quot;:59.85,&quot;top&quot;:95.75,&quot;width&quot;:842.65}"/>
</p:tagLst>
</file>

<file path=ppt/tags/tag114.xml><?xml version="1.0" encoding="utf-8"?>
<p:tagLst xmlns:p="http://schemas.openxmlformats.org/presentationml/2006/main">
  <p:tag name="KSO_WPP_MARK_KEY" val="0097a675-f6b6-4bb4-ac54-44f735bfdea3"/>
  <p:tag name="COMMONDATA" val="eyJoZGlkIjoiMzBjZTcwYzlhNmZhYTRhMThiY2YyMmNiODQwNDA1YWE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64.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65.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66.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67.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68.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69.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1.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2.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3.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4.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5.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6.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7.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8.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79.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1.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2.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3.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4.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5.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6.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7.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8.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89.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91.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92.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93.xml><?xml version="1.0" encoding="utf-8"?>
<p:tagLst xmlns:p="http://schemas.openxmlformats.org/presentationml/2006/main">
  <p:tag name="KSO_WM_DIAGRAM_VIRTUALLY_FRAME" val="{&quot;height&quot;:508.17246816986045,&quot;left&quot;:92.74543307086614,&quot;top&quot;:11.482125984251969,&quot;width&quot;:867.8338582677167}"/>
</p:tagLst>
</file>

<file path=ppt/tags/tag94.xml><?xml version="1.0" encoding="utf-8"?>
<p:tagLst xmlns:p="http://schemas.openxmlformats.org/presentationml/2006/main">
  <p:tag name="KSO_WM_UNIT_TABLE_BEAUTIFY" val="smartTable{e7a783ee-45bb-4a70-86b9-22ac42c268ef}"/>
  <p:tag name="TABLE_ENDDRAG_ORIGIN_RECT" val="856*302"/>
  <p:tag name="TABLE_ENDDRAG_RECT" val="44*64*856*302"/>
</p:tagLst>
</file>

<file path=ppt/tags/tag95.xml><?xml version="1.0" encoding="utf-8"?>
<p:tagLst xmlns:p="http://schemas.openxmlformats.org/presentationml/2006/main">
  <p:tag name="TABLE_ENDDRAG_ORIGIN_RECT" val="421*194"/>
  <p:tag name="TABLE_ENDDRAG_RECT" val="505*99*421*194"/>
  <p:tag name="KSO_WM_UNIT_TABLE_BEAUTIFY" val="smartTable{32660712-f429-4952-81da-c4c464fe4b62}"/>
</p:tagLst>
</file>

<file path=ppt/tags/tag96.xml><?xml version="1.0" encoding="utf-8"?>
<p:tagLst xmlns:p="http://schemas.openxmlformats.org/presentationml/2006/main">
  <p:tag name="TABLE_ENDDRAG_ORIGIN_RECT" val="845*388"/>
  <p:tag name="TABLE_ENDDRAG_RECT" val="51*78*845*388"/>
  <p:tag name="KSO_WM_UNIT_TABLE_BEAUTIFY" val="smartTable{880a0b9c-068b-46c1-90cb-566de3ea5fe9}"/>
</p:tagLst>
</file>

<file path=ppt/tags/tag97.xml><?xml version="1.0" encoding="utf-8"?>
<p:tagLst xmlns:p="http://schemas.openxmlformats.org/presentationml/2006/main">
  <p:tag name="KSO_WM_DIAGRAM_VIRTUALLY_FRAME" val="{&quot;height&quot;:350.65,&quot;left&quot;:59.85,&quot;top&quot;:95.75,&quot;width&quot;:842.65}"/>
</p:tagLst>
</file>

<file path=ppt/tags/tag98.xml><?xml version="1.0" encoding="utf-8"?>
<p:tagLst xmlns:p="http://schemas.openxmlformats.org/presentationml/2006/main">
  <p:tag name="KSO_WM_DIAGRAM_VIRTUALLY_FRAME" val="{&quot;height&quot;:350.65,&quot;left&quot;:59.85,&quot;top&quot;:95.75,&quot;width&quot;:842.65}"/>
</p:tagLst>
</file>

<file path=ppt/tags/tag99.xml><?xml version="1.0" encoding="utf-8"?>
<p:tagLst xmlns:p="http://schemas.openxmlformats.org/presentationml/2006/main">
  <p:tag name="KSO_WM_DIAGRAM_VIRTUALLY_FRAME" val="{&quot;height&quot;:350.65,&quot;left&quot;:59.85,&quot;top&quot;:95.75,&quot;width&quot;:842.6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3676</Words>
  <Application>WPS 演示</Application>
  <PresentationFormat>宽屏</PresentationFormat>
  <Paragraphs>298</Paragraphs>
  <Slides>9</Slides>
  <Notes>8</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9</vt:i4>
      </vt:variant>
    </vt:vector>
  </HeadingPairs>
  <TitlesOfParts>
    <vt:vector size="27" baseType="lpstr">
      <vt:lpstr>Arial</vt:lpstr>
      <vt:lpstr>宋体</vt:lpstr>
      <vt:lpstr>Wingdings</vt:lpstr>
      <vt:lpstr>Wingdings</vt:lpstr>
      <vt:lpstr>微软雅黑</vt:lpstr>
      <vt:lpstr>Calibri</vt:lpstr>
      <vt:lpstr>黑体</vt:lpstr>
      <vt:lpstr>Times New Roman</vt:lpstr>
      <vt:lpstr>阿里巴巴普惠体 R</vt:lpstr>
      <vt:lpstr>Arial</vt:lpstr>
      <vt:lpstr>阿里巴巴普惠体 2.0 105 Heavy</vt:lpstr>
      <vt:lpstr>楷体</vt:lpstr>
      <vt:lpstr>Agency FB</vt:lpstr>
      <vt:lpstr>Lato Light</vt:lpstr>
      <vt:lpstr>Calibri Light</vt:lpstr>
      <vt:lpstr>Arial Unicode MS</vt:lpstr>
      <vt:lpstr>WPS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huohuoya</cp:lastModifiedBy>
  <cp:revision>242</cp:revision>
  <dcterms:created xsi:type="dcterms:W3CDTF">2019-06-19T02:08:00Z</dcterms:created>
  <dcterms:modified xsi:type="dcterms:W3CDTF">2025-07-08T03:53:40Z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7374EC712BA14101A6DB7D1CB1E61770_13</vt:lpwstr>
  </property>
</Properties>
</file>