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handoutMasterIdLst>
    <p:handoutMasterId r:id="rId15"/>
  </p:handoutMasterIdLst>
  <p:sldIdLst>
    <p:sldId id="256" r:id="rId4"/>
    <p:sldId id="311" r:id="rId6"/>
    <p:sldId id="353" r:id="rId7"/>
    <p:sldId id="338" r:id="rId8"/>
    <p:sldId id="339" r:id="rId9"/>
    <p:sldId id="345" r:id="rId10"/>
    <p:sldId id="349" r:id="rId11"/>
    <p:sldId id="352" r:id="rId12"/>
    <p:sldId id="347" r:id="rId13"/>
    <p:sldId id="348" r:id="rId14"/>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16" userDrawn="1">
          <p15:clr>
            <a:srgbClr val="A4A3A4"/>
          </p15:clr>
        </p15:guide>
        <p15:guide id="2" pos="378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778" autoAdjust="0"/>
    <p:restoredTop sz="94660"/>
  </p:normalViewPr>
  <p:slideViewPr>
    <p:cSldViewPr snapToGrid="0" showGuides="1">
      <p:cViewPr varScale="1">
        <p:scale>
          <a:sx n="89" d="100"/>
          <a:sy n="89" d="100"/>
        </p:scale>
        <p:origin x="-678" y="-96"/>
      </p:cViewPr>
      <p:guideLst>
        <p:guide orient="horz" pos="2416"/>
        <p:guide pos="3785"/>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gs" Target="tags/tag259.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6" Type="http://schemas.openxmlformats.org/officeDocument/2006/relationships/tags" Target="../tags/tag83.xml"/><Relationship Id="rId25" Type="http://schemas.openxmlformats.org/officeDocument/2006/relationships/tags" Target="../tags/tag82.xml"/><Relationship Id="rId24" Type="http://schemas.openxmlformats.org/officeDocument/2006/relationships/tags" Target="../tags/tag81.xml"/><Relationship Id="rId23" Type="http://schemas.openxmlformats.org/officeDocument/2006/relationships/tags" Target="../tags/tag80.xml"/><Relationship Id="rId22" Type="http://schemas.openxmlformats.org/officeDocument/2006/relationships/tags" Target="../tags/tag79.xml"/><Relationship Id="rId21" Type="http://schemas.openxmlformats.org/officeDocument/2006/relationships/tags" Target="../tags/tag78.xml"/><Relationship Id="rId20" Type="http://schemas.openxmlformats.org/officeDocument/2006/relationships/image" Target="../media/image2.svg"/><Relationship Id="rId2" Type="http://schemas.openxmlformats.org/officeDocument/2006/relationships/tags" Target="../tags/tag61.xml"/><Relationship Id="rId19" Type="http://schemas.openxmlformats.org/officeDocument/2006/relationships/image" Target="../media/image1.png"/><Relationship Id="rId18" Type="http://schemas.openxmlformats.org/officeDocument/2006/relationships/tags" Target="../tags/tag77.xml"/><Relationship Id="rId17" Type="http://schemas.openxmlformats.org/officeDocument/2006/relationships/tags" Target="../tags/tag76.xml"/><Relationship Id="rId16" Type="http://schemas.openxmlformats.org/officeDocument/2006/relationships/tags" Target="../tags/tag75.xml"/><Relationship Id="rId15" Type="http://schemas.openxmlformats.org/officeDocument/2006/relationships/tags" Target="../tags/tag74.xml"/><Relationship Id="rId14" Type="http://schemas.openxmlformats.org/officeDocument/2006/relationships/tags" Target="../tags/tag73.xml"/><Relationship Id="rId13" Type="http://schemas.openxmlformats.org/officeDocument/2006/relationships/tags" Target="../tags/tag72.xml"/><Relationship Id="rId12" Type="http://schemas.openxmlformats.org/officeDocument/2006/relationships/tags" Target="../tags/tag71.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88.xml"/><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5" Type="http://schemas.openxmlformats.org/officeDocument/2006/relationships/tags" Target="../tags/tag102.xml"/><Relationship Id="rId14" Type="http://schemas.openxmlformats.org/officeDocument/2006/relationships/tags" Target="../tags/tag101.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 Type="http://schemas.openxmlformats.org/officeDocument/2006/relationships/tags" Target="../tags/tag103.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38.xml"/><Relationship Id="rId4" Type="http://schemas.openxmlformats.org/officeDocument/2006/relationships/tags" Target="../tags/tag137.xml"/><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41.xml"/><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45.xml"/><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50.xml"/><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58.xml"/><Relationship Id="rId8" Type="http://schemas.openxmlformats.org/officeDocument/2006/relationships/tags" Target="../tags/tag157.xml"/><Relationship Id="rId7" Type="http://schemas.openxmlformats.org/officeDocument/2006/relationships/tags" Target="../tags/tag156.xml"/><Relationship Id="rId6" Type="http://schemas.openxmlformats.org/officeDocument/2006/relationships/tags" Target="../tags/tag155.xml"/><Relationship Id="rId5" Type="http://schemas.openxmlformats.org/officeDocument/2006/relationships/tags" Target="../tags/tag154.xml"/><Relationship Id="rId4" Type="http://schemas.openxmlformats.org/officeDocument/2006/relationships/tags" Target="../tags/tag153.xml"/><Relationship Id="rId3" Type="http://schemas.openxmlformats.org/officeDocument/2006/relationships/tags" Target="../tags/tag152.xml"/><Relationship Id="rId26" Type="http://schemas.openxmlformats.org/officeDocument/2006/relationships/tags" Target="../tags/tag173.xml"/><Relationship Id="rId25" Type="http://schemas.openxmlformats.org/officeDocument/2006/relationships/image" Target="../media/image2.svg"/><Relationship Id="rId24" Type="http://schemas.openxmlformats.org/officeDocument/2006/relationships/image" Target="../media/image3.png"/><Relationship Id="rId23" Type="http://schemas.openxmlformats.org/officeDocument/2006/relationships/tags" Target="../tags/tag172.xml"/><Relationship Id="rId22" Type="http://schemas.openxmlformats.org/officeDocument/2006/relationships/tags" Target="../tags/tag171.xml"/><Relationship Id="rId21" Type="http://schemas.openxmlformats.org/officeDocument/2006/relationships/tags" Target="../tags/tag170.xml"/><Relationship Id="rId20" Type="http://schemas.openxmlformats.org/officeDocument/2006/relationships/tags" Target="../tags/tag169.xml"/><Relationship Id="rId2" Type="http://schemas.openxmlformats.org/officeDocument/2006/relationships/tags" Target="../tags/tag151.xml"/><Relationship Id="rId19" Type="http://schemas.openxmlformats.org/officeDocument/2006/relationships/tags" Target="../tags/tag168.xml"/><Relationship Id="rId18" Type="http://schemas.openxmlformats.org/officeDocument/2006/relationships/tags" Target="../tags/tag167.xml"/><Relationship Id="rId17" Type="http://schemas.openxmlformats.org/officeDocument/2006/relationships/tags" Target="../tags/tag166.xml"/><Relationship Id="rId16" Type="http://schemas.openxmlformats.org/officeDocument/2006/relationships/tags" Target="../tags/tag165.xml"/><Relationship Id="rId15" Type="http://schemas.openxmlformats.org/officeDocument/2006/relationships/tags" Target="../tags/tag164.xml"/><Relationship Id="rId14" Type="http://schemas.openxmlformats.org/officeDocument/2006/relationships/tags" Target="../tags/tag163.xml"/><Relationship Id="rId13" Type="http://schemas.openxmlformats.org/officeDocument/2006/relationships/tags" Target="../tags/tag162.xml"/><Relationship Id="rId12" Type="http://schemas.openxmlformats.org/officeDocument/2006/relationships/tags" Target="../tags/tag161.xml"/><Relationship Id="rId11" Type="http://schemas.openxmlformats.org/officeDocument/2006/relationships/tags" Target="../tags/tag160.xml"/><Relationship Id="rId10" Type="http://schemas.openxmlformats.org/officeDocument/2006/relationships/tags" Target="../tags/tag159.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7" name="矩形 6"/>
          <p:cNvSpPr/>
          <p:nvPr>
            <p:custDataLst>
              <p:tags r:id="rId2"/>
            </p:custDataLst>
          </p:nvPr>
        </p:nvSpPr>
        <p:spPr>
          <a:xfrm>
            <a:off x="0" y="0"/>
            <a:ext cx="12192000" cy="6857999"/>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5" name="椭圆 14"/>
          <p:cNvSpPr/>
          <p:nvPr>
            <p:custDataLst>
              <p:tags r:id="rId3"/>
            </p:custDataLst>
          </p:nvPr>
        </p:nvSpPr>
        <p:spPr>
          <a:xfrm>
            <a:off x="7370926" y="1455960"/>
            <a:ext cx="3240000" cy="3240000"/>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381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形状 18"/>
          <p:cNvSpPr/>
          <p:nvPr>
            <p:custDataLst>
              <p:tags r:id="rId4"/>
            </p:custDataLst>
          </p:nvPr>
        </p:nvSpPr>
        <p:spPr>
          <a:xfrm>
            <a:off x="8451850" y="1632262"/>
            <a:ext cx="3740150" cy="5210789"/>
          </a:xfrm>
          <a:custGeom>
            <a:avLst/>
            <a:gdLst>
              <a:gd name="connsiteX0" fmla="*/ 3740150 w 3740150"/>
              <a:gd name="connsiteY0" fmla="*/ 0 h 5210789"/>
              <a:gd name="connsiteX1" fmla="*/ 3740150 w 3740150"/>
              <a:gd name="connsiteY1" fmla="*/ 5210789 h 5210789"/>
              <a:gd name="connsiteX2" fmla="*/ 301051 w 3740150"/>
              <a:gd name="connsiteY2" fmla="*/ 5210789 h 5210789"/>
              <a:gd name="connsiteX3" fmla="*/ 293920 w 3740150"/>
              <a:gd name="connsiteY3" fmla="*/ 5195985 h 5210789"/>
              <a:gd name="connsiteX4" fmla="*/ 0 w 3740150"/>
              <a:gd name="connsiteY4" fmla="*/ 3740150 h 5210789"/>
              <a:gd name="connsiteX5" fmla="*/ 3740150 w 3740150"/>
              <a:gd name="connsiteY5" fmla="*/ 0 h 52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40150" h="5210789">
                <a:moveTo>
                  <a:pt x="3740150" y="0"/>
                </a:moveTo>
                <a:lnTo>
                  <a:pt x="3740150" y="5210789"/>
                </a:lnTo>
                <a:lnTo>
                  <a:pt x="301051" y="5210789"/>
                </a:lnTo>
                <a:lnTo>
                  <a:pt x="293920" y="5195985"/>
                </a:lnTo>
                <a:cubicBezTo>
                  <a:pt x="104658" y="4748520"/>
                  <a:pt x="0" y="4256557"/>
                  <a:pt x="0" y="3740150"/>
                </a:cubicBezTo>
                <a:cubicBezTo>
                  <a:pt x="0" y="1674522"/>
                  <a:pt x="1674522" y="0"/>
                  <a:pt x="3740150" y="0"/>
                </a:cubicBezTo>
                <a:close/>
              </a:path>
            </a:pathLst>
          </a:custGeom>
          <a:gradFill flip="none" rotWithShape="1">
            <a:gsLst>
              <a:gs pos="88000">
                <a:schemeClr val="bg2"/>
              </a:gs>
              <a:gs pos="39000">
                <a:schemeClr val="bg2">
                  <a:alpha val="0"/>
                </a:schemeClr>
              </a:gs>
            </a:gsLst>
            <a:lin ang="13500000" scaled="1"/>
            <a:tileRect/>
          </a:gra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矩形 21"/>
          <p:cNvSpPr/>
          <p:nvPr>
            <p:custDataLst>
              <p:tags r:id="rId5"/>
            </p:custDataLst>
          </p:nvPr>
        </p:nvSpPr>
        <p:spPr>
          <a:xfrm>
            <a:off x="0" y="6351259"/>
            <a:ext cx="12192000" cy="506741"/>
          </a:xfrm>
          <a:prstGeom prst="rect">
            <a:avLst/>
          </a:prstGeom>
          <a:gradFill flip="none" rotWithShape="1">
            <a:gsLst>
              <a:gs pos="19000">
                <a:schemeClr val="accent1"/>
              </a:gs>
              <a:gs pos="83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zh-CN" altLang="en-US" sz="2800" b="1">
              <a:latin typeface="+mj-ea"/>
              <a:ea typeface="+mj-ea"/>
            </a:endParaRPr>
          </a:p>
        </p:txBody>
      </p:sp>
      <p:cxnSp>
        <p:nvCxnSpPr>
          <p:cNvPr id="14" name="直接连接符 13"/>
          <p:cNvCxnSpPr/>
          <p:nvPr>
            <p:custDataLst>
              <p:tags r:id="rId6"/>
            </p:custDataLst>
          </p:nvPr>
        </p:nvCxnSpPr>
        <p:spPr>
          <a:xfrm>
            <a:off x="695960" y="6605101"/>
            <a:ext cx="10077450" cy="0"/>
          </a:xfrm>
          <a:prstGeom prst="line">
            <a:avLst/>
          </a:prstGeom>
          <a:ln>
            <a:solidFill>
              <a:srgbClr val="FFFFFF">
                <a:alpha val="20000"/>
              </a:srgb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7"/>
            </p:custDataLst>
          </p:nvPr>
        </p:nvCxnSpPr>
        <p:spPr>
          <a:xfrm flipH="1">
            <a:off x="10945019" y="6605101"/>
            <a:ext cx="573881" cy="0"/>
          </a:xfrm>
          <a:prstGeom prst="line">
            <a:avLst/>
          </a:prstGeom>
          <a:ln w="22225" cap="rnd">
            <a:solidFill>
              <a:srgbClr val="FFFFFF"/>
            </a:solidFill>
          </a:ln>
        </p:spPr>
        <p:style>
          <a:lnRef idx="1">
            <a:schemeClr val="accent1"/>
          </a:lnRef>
          <a:fillRef idx="0">
            <a:schemeClr val="accent1"/>
          </a:fillRef>
          <a:effectRef idx="0">
            <a:schemeClr val="accent1"/>
          </a:effectRef>
          <a:fontRef idx="minor">
            <a:schemeClr val="tx1"/>
          </a:fontRef>
        </p:style>
      </p:cxnSp>
      <p:sp>
        <p:nvSpPr>
          <p:cNvPr id="9" name="椭圆 8"/>
          <p:cNvSpPr/>
          <p:nvPr>
            <p:custDataLst>
              <p:tags r:id="rId8"/>
            </p:custDataLst>
          </p:nvPr>
        </p:nvSpPr>
        <p:spPr>
          <a:xfrm>
            <a:off x="1065726" y="867326"/>
            <a:ext cx="108000" cy="10800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custDataLst>
              <p:tags r:id="rId9"/>
            </p:custDataLst>
          </p:nvPr>
        </p:nvSpPr>
        <p:spPr>
          <a:xfrm>
            <a:off x="1471998" y="867326"/>
            <a:ext cx="108000" cy="108000"/>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custDataLst>
              <p:tags r:id="rId10"/>
            </p:custDataLst>
          </p:nvPr>
        </p:nvSpPr>
        <p:spPr>
          <a:xfrm>
            <a:off x="1675135" y="867326"/>
            <a:ext cx="108000" cy="108000"/>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11"/>
            </p:custDataLst>
          </p:nvPr>
        </p:nvSpPr>
        <p:spPr>
          <a:xfrm>
            <a:off x="1268862" y="867326"/>
            <a:ext cx="108000" cy="1080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任意多边形: 形状 16"/>
          <p:cNvSpPr/>
          <p:nvPr>
            <p:custDataLst>
              <p:tags r:id="rId12"/>
            </p:custDataLst>
          </p:nvPr>
        </p:nvSpPr>
        <p:spPr>
          <a:xfrm>
            <a:off x="1" y="1"/>
            <a:ext cx="1320207" cy="1156508"/>
          </a:xfrm>
          <a:custGeom>
            <a:avLst/>
            <a:gdLst>
              <a:gd name="connsiteX0" fmla="*/ 0 w 1809977"/>
              <a:gd name="connsiteY0" fmla="*/ 0 h 1585549"/>
              <a:gd name="connsiteX1" fmla="*/ 1809977 w 1809977"/>
              <a:gd name="connsiteY1" fmla="*/ 0 h 1585549"/>
              <a:gd name="connsiteX2" fmla="*/ 1801326 w 1809977"/>
              <a:gd name="connsiteY2" fmla="*/ 56684 h 1585549"/>
              <a:gd name="connsiteX3" fmla="*/ 116835 w 1809977"/>
              <a:gd name="connsiteY3" fmla="*/ 1579650 h 1585549"/>
              <a:gd name="connsiteX4" fmla="*/ 0 w 1809977"/>
              <a:gd name="connsiteY4" fmla="*/ 1585549 h 1585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977" h="1585549">
                <a:moveTo>
                  <a:pt x="0" y="0"/>
                </a:moveTo>
                <a:lnTo>
                  <a:pt x="1809977" y="0"/>
                </a:lnTo>
                <a:lnTo>
                  <a:pt x="1801326" y="56684"/>
                </a:lnTo>
                <a:cubicBezTo>
                  <a:pt x="1635100" y="869008"/>
                  <a:pt x="955821" y="1494446"/>
                  <a:pt x="116835" y="1579650"/>
                </a:cubicBezTo>
                <a:lnTo>
                  <a:pt x="0" y="1585549"/>
                </a:lnTo>
                <a:close/>
              </a:path>
            </a:pathLst>
          </a:custGeom>
          <a:gradFill flip="none" rotWithShape="1">
            <a:gsLst>
              <a:gs pos="20000">
                <a:schemeClr val="accent2">
                  <a:alpha val="0"/>
                </a:schemeClr>
              </a:gs>
              <a:gs pos="100000">
                <a:schemeClr val="accent2">
                  <a:alpha val="30000"/>
                </a:schemeClr>
              </a:gs>
            </a:gsLst>
            <a:lin ang="27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弧形 20"/>
          <p:cNvSpPr/>
          <p:nvPr>
            <p:custDataLst>
              <p:tags r:id="rId13"/>
            </p:custDataLst>
          </p:nvPr>
        </p:nvSpPr>
        <p:spPr>
          <a:xfrm flipH="1" flipV="1">
            <a:off x="6581827" y="572963"/>
            <a:ext cx="4505466" cy="4505466"/>
          </a:xfrm>
          <a:prstGeom prst="arc">
            <a:avLst>
              <a:gd name="adj1" fmla="val 8263304"/>
              <a:gd name="adj2" fmla="val 8979118"/>
            </a:avLst>
          </a:prstGeom>
          <a:solidFill>
            <a:schemeClr val="bg2">
              <a:alpha val="0"/>
            </a:schemeClr>
          </a:solidFill>
          <a:ln>
            <a:solidFill>
              <a:schemeClr val="bg2">
                <a:lumMod val="90000"/>
                <a:alpha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6" name="椭圆 25"/>
          <p:cNvSpPr/>
          <p:nvPr>
            <p:custDataLst>
              <p:tags r:id="rId14"/>
            </p:custDataLst>
          </p:nvPr>
        </p:nvSpPr>
        <p:spPr>
          <a:xfrm>
            <a:off x="7819164" y="890328"/>
            <a:ext cx="334236" cy="334236"/>
          </a:xfrm>
          <a:prstGeom prst="ellipse">
            <a:avLst/>
          </a:prstGeom>
          <a:gradFill>
            <a:gsLst>
              <a:gs pos="95000">
                <a:schemeClr val="accent2"/>
              </a:gs>
              <a:gs pos="0">
                <a:schemeClr val="accent2">
                  <a:alpha val="0"/>
                </a:schemeClr>
              </a:gs>
            </a:gsLst>
            <a:lin ang="5400000" scaled="1"/>
          </a:gradFill>
          <a:ln>
            <a:noFill/>
          </a:ln>
          <a:effectLst>
            <a:softEdge rad="50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custDataLst>
              <p:tags r:id="rId15"/>
            </p:custDataLst>
          </p:nvPr>
        </p:nvSpPr>
        <p:spPr>
          <a:xfrm>
            <a:off x="10137187" y="3838727"/>
            <a:ext cx="1174493" cy="1174493"/>
          </a:xfrm>
          <a:prstGeom prst="ellipse">
            <a:avLst/>
          </a:prstGeom>
          <a:gradFill>
            <a:gsLst>
              <a:gs pos="100000">
                <a:schemeClr val="accent2">
                  <a:alpha val="30000"/>
                </a:schemeClr>
              </a:gs>
              <a:gs pos="0">
                <a:schemeClr val="accent2">
                  <a:alpha val="0"/>
                </a:schemeClr>
              </a:gs>
            </a:gsLst>
            <a:lin ang="5400000" scaled="1"/>
          </a:gradFill>
          <a:ln>
            <a:noFill/>
          </a:ln>
          <a:effectLst>
            <a:softEdge rad="177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16"/>
            </p:custDataLst>
          </p:nvPr>
        </p:nvSpPr>
        <p:spPr>
          <a:xfrm>
            <a:off x="10741220" y="2120901"/>
            <a:ext cx="828798" cy="828798"/>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190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圆角 28"/>
          <p:cNvSpPr/>
          <p:nvPr>
            <p:custDataLst>
              <p:tags r:id="rId17"/>
            </p:custDataLst>
          </p:nvPr>
        </p:nvSpPr>
        <p:spPr>
          <a:xfrm>
            <a:off x="1054100" y="4624668"/>
            <a:ext cx="1889646" cy="540000"/>
          </a:xfrm>
          <a:prstGeom prst="roundRect">
            <a:avLst>
              <a:gd name="adj" fmla="val 50000"/>
            </a:avLst>
          </a:prstGeom>
          <a:gradFill flip="none" rotWithShape="1">
            <a:gsLst>
              <a:gs pos="2000">
                <a:schemeClr val="accent1"/>
              </a:gs>
              <a:gs pos="100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en-US" altLang="zh-CN" sz="2800" b="1" dirty="0">
              <a:latin typeface="+mj-ea"/>
              <a:ea typeface="+mj-ea"/>
              <a:sym typeface="+mn-ea"/>
            </a:endParaRPr>
          </a:p>
        </p:txBody>
      </p:sp>
      <p:pic>
        <p:nvPicPr>
          <p:cNvPr id="30" name="图形 29"/>
          <p:cNvPicPr>
            <a:picLocks noChangeAspect="1"/>
          </p:cNvPicPr>
          <p:nvPr>
            <p:custDataLst>
              <p:tags r:id="rId18"/>
            </p:custDataLst>
          </p:nvPr>
        </p:nvPicPr>
        <p:blipFill>
          <a:blip r:embed="rId19">
            <a:extLst>
              <a:ext uri="{96DAC541-7B7A-43D3-8B79-37D633B846F1}">
                <asvg:svgBlip xmlns:asvg="http://schemas.microsoft.com/office/drawing/2016/SVG/main" r:embed="rId20"/>
              </a:ext>
            </a:extLst>
          </a:blip>
          <a:stretch>
            <a:fillRect/>
          </a:stretch>
        </p:blipFill>
        <p:spPr>
          <a:xfrm rot="2700000">
            <a:off x="1360596" y="4813301"/>
            <a:ext cx="162734" cy="162734"/>
          </a:xfrm>
          <a:prstGeom prst="rect">
            <a:avLst/>
          </a:prstGeom>
        </p:spPr>
      </p:pic>
      <p:sp>
        <p:nvSpPr>
          <p:cNvPr id="4" name="日期占位符 3"/>
          <p:cNvSpPr>
            <a:spLocks noGrp="1"/>
          </p:cNvSpPr>
          <p:nvPr>
            <p:ph type="dt" sz="half" idx="10"/>
            <p:custDataLst>
              <p:tags r:id="rId21"/>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22"/>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23"/>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ctrTitle"/>
            <p:custDataLst>
              <p:tags r:id="rId24"/>
            </p:custDataLst>
          </p:nvPr>
        </p:nvSpPr>
        <p:spPr>
          <a:xfrm>
            <a:off x="1054102" y="1589837"/>
            <a:ext cx="6093417" cy="2294852"/>
          </a:xfrm>
        </p:spPr>
        <p:txBody>
          <a:bodyPr wrap="square" anchor="b">
            <a:normAutofit/>
          </a:bodyPr>
          <a:lstStyle>
            <a:lvl1pPr algn="l">
              <a:lnSpc>
                <a:spcPct val="100000"/>
              </a:lnSpc>
              <a:defRPr sz="6000">
                <a:solidFill>
                  <a:schemeClr val="tx2"/>
                </a:solidFill>
              </a:defRPr>
            </a:lvl1pPr>
          </a:lstStyle>
          <a:p>
            <a:r>
              <a:rPr lang="zh-CN" altLang="en-US" dirty="0"/>
              <a:t>单击此处编辑母版标题样式</a:t>
            </a:r>
            <a:endParaRPr lang="zh-CN" altLang="en-US" dirty="0"/>
          </a:p>
        </p:txBody>
      </p:sp>
      <p:sp>
        <p:nvSpPr>
          <p:cNvPr id="10" name="公司名占位符 6"/>
          <p:cNvSpPr>
            <a:spLocks noGrp="1"/>
          </p:cNvSpPr>
          <p:nvPr>
            <p:ph type="body" sz="quarter" idx="13" hasCustomPrompt="1"/>
            <p:custDataLst>
              <p:tags r:id="rId25"/>
            </p:custDataLst>
          </p:nvPr>
        </p:nvSpPr>
        <p:spPr>
          <a:xfrm>
            <a:off x="8479674" y="654348"/>
            <a:ext cx="2880000" cy="504000"/>
          </a:xfrm>
        </p:spPr>
        <p:txBody>
          <a:bodyPr wrap="square" anchor="ctr">
            <a:normAutofit/>
          </a:bodyPr>
          <a:lstStyle>
            <a:lvl1pPr marL="0" indent="0" algn="r">
              <a:lnSpc>
                <a:spcPct val="100000"/>
              </a:lnSpc>
              <a:buNone/>
              <a:defRPr sz="1600" b="0">
                <a:solidFill>
                  <a:schemeClr val="tx2">
                    <a:alpha val="70000"/>
                  </a:schemeClr>
                </a:solidFill>
              </a:defRPr>
            </a:lvl1pPr>
          </a:lstStyle>
          <a:p>
            <a:pPr lvl="0"/>
            <a:r>
              <a:rPr lang="zh-CN" altLang="en-US" dirty="0"/>
              <a:t>公司名</a:t>
            </a:r>
            <a:endParaRPr lang="zh-CN" altLang="en-US" dirty="0"/>
          </a:p>
        </p:txBody>
      </p:sp>
      <p:sp>
        <p:nvSpPr>
          <p:cNvPr id="24" name="署名占位符 10"/>
          <p:cNvSpPr>
            <a:spLocks noGrp="1"/>
          </p:cNvSpPr>
          <p:nvPr>
            <p:ph type="body" sz="quarter" idx="17" hasCustomPrompt="1"/>
            <p:custDataLst>
              <p:tags r:id="rId26"/>
            </p:custDataLst>
          </p:nvPr>
        </p:nvSpPr>
        <p:spPr>
          <a:xfrm>
            <a:off x="1713688" y="4624668"/>
            <a:ext cx="2880000" cy="540000"/>
          </a:xfrm>
          <a:prstGeom prst="roundRect">
            <a:avLst>
              <a:gd name="adj" fmla="val 50000"/>
            </a:avLst>
          </a:prstGeom>
          <a:solidFill>
            <a:srgbClr val="FFFFFF"/>
          </a:solidFill>
          <a:ln w="12700">
            <a:solidFill>
              <a:schemeClr val="bg2"/>
            </a:solidFill>
          </a:ln>
          <a:effectLst>
            <a:outerShdw blurRad="101600" dist="101600" dir="2700000" algn="tl" rotWithShape="0">
              <a:schemeClr val="accent2">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rmAutofit/>
          </a:bodyPr>
          <a:lstStyle>
            <a:lvl1pPr marL="0" indent="0" algn="ctr">
              <a:lnSpc>
                <a:spcPct val="100000"/>
              </a:lnSpc>
              <a:spcBef>
                <a:spcPts val="0"/>
              </a:spcBef>
              <a:buNone/>
              <a:defRPr lang="zh-CN" altLang="en-US" sz="1600" b="1" dirty="0">
                <a:solidFill>
                  <a:srgbClr val="031A2F"/>
                </a:solidFill>
                <a:latin typeface="+mn-ea"/>
                <a:ea typeface="+mn-ea"/>
              </a:defRPr>
            </a:lvl1pPr>
          </a:lstStyle>
          <a:p>
            <a:pPr marL="0" lvl="0" algn="ctr"/>
            <a:r>
              <a:rPr lang="zh-CN" altLang="en-US" dirty="0"/>
              <a:t>署名</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18" name="矩形 17"/>
          <p:cNvSpPr/>
          <p:nvPr>
            <p:custDataLst>
              <p:tags r:id="rId2"/>
            </p:custDataLst>
          </p:nvPr>
        </p:nvSpPr>
        <p:spPr>
          <a:xfrm>
            <a:off x="0" y="0"/>
            <a:ext cx="12192000" cy="6857999"/>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9" name="椭圆 18"/>
          <p:cNvSpPr/>
          <p:nvPr>
            <p:custDataLst>
              <p:tags r:id="rId3"/>
            </p:custDataLst>
          </p:nvPr>
        </p:nvSpPr>
        <p:spPr>
          <a:xfrm>
            <a:off x="10122177" y="390350"/>
            <a:ext cx="1224507" cy="1224507"/>
          </a:xfrm>
          <a:prstGeom prst="ellipse">
            <a:avLst/>
          </a:prstGeom>
          <a:gradFill>
            <a:gsLst>
              <a:gs pos="100000">
                <a:schemeClr val="accent2">
                  <a:alpha val="70000"/>
                </a:schemeClr>
              </a:gs>
              <a:gs pos="0">
                <a:schemeClr val="accent2">
                  <a:alpha val="0"/>
                </a:schemeClr>
              </a:gs>
            </a:gsLst>
            <a:lin ang="5400000" scaled="1"/>
          </a:gradFill>
          <a:ln>
            <a:noFill/>
          </a:ln>
          <a:effectLst>
            <a:softEdge rad="1651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p:custDataLst>
              <p:tags r:id="rId4"/>
            </p:custDataLst>
          </p:nvPr>
        </p:nvSpPr>
        <p:spPr>
          <a:xfrm>
            <a:off x="10315575" y="527100"/>
            <a:ext cx="1876425" cy="1444245"/>
          </a:xfrm>
          <a:custGeom>
            <a:avLst/>
            <a:gdLst>
              <a:gd name="connsiteX0" fmla="*/ 1762548 w 1762548"/>
              <a:gd name="connsiteY0" fmla="*/ 0 h 1540757"/>
              <a:gd name="connsiteX1" fmla="*/ 1762548 w 1762548"/>
              <a:gd name="connsiteY1" fmla="*/ 1540757 h 1540757"/>
              <a:gd name="connsiteX2" fmla="*/ 0 w 1762548"/>
              <a:gd name="connsiteY2" fmla="*/ 1540757 h 1540757"/>
              <a:gd name="connsiteX3" fmla="*/ 18169 w 1762548"/>
              <a:gd name="connsiteY3" fmla="*/ 1421710 h 1540757"/>
              <a:gd name="connsiteX4" fmla="*/ 1762548 w 1762548"/>
              <a:gd name="connsiteY4" fmla="*/ 0 h 15407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2548" h="1540757">
                <a:moveTo>
                  <a:pt x="1762548" y="0"/>
                </a:moveTo>
                <a:lnTo>
                  <a:pt x="1762548" y="1540757"/>
                </a:lnTo>
                <a:lnTo>
                  <a:pt x="0" y="1540757"/>
                </a:lnTo>
                <a:lnTo>
                  <a:pt x="18169" y="1421710"/>
                </a:lnTo>
                <a:cubicBezTo>
                  <a:pt x="184199" y="610342"/>
                  <a:pt x="902097" y="0"/>
                  <a:pt x="1762548" y="0"/>
                </a:cubicBezTo>
                <a:close/>
              </a:path>
            </a:pathLst>
          </a:custGeom>
          <a:gradFill flip="none" rotWithShape="1">
            <a:gsLst>
              <a:gs pos="71000">
                <a:schemeClr val="bg1">
                  <a:alpha val="68000"/>
                </a:schemeClr>
              </a:gs>
              <a:gs pos="50000">
                <a:schemeClr val="bg1">
                  <a:alpha val="5000"/>
                </a:schemeClr>
              </a:gs>
            </a:gsLst>
            <a:lin ang="13500000" scaled="1"/>
            <a:tileRect/>
          </a:gradFill>
          <a:ln w="6350">
            <a:gradFill flip="none" rotWithShape="1">
              <a:gsLst>
                <a:gs pos="17000">
                  <a:schemeClr val="bg2"/>
                </a:gs>
                <a:gs pos="30000">
                  <a:schemeClr val="bg2">
                    <a:alpha val="0"/>
                  </a:schemeClr>
                </a:gs>
              </a:gsLst>
              <a:lin ang="27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p>
        </p:txBody>
      </p:sp>
      <p:sp>
        <p:nvSpPr>
          <p:cNvPr id="31" name="矩形 30"/>
          <p:cNvSpPr/>
          <p:nvPr>
            <p:custDataLst>
              <p:tags r:id="rId5"/>
            </p:custDataLst>
          </p:nvPr>
        </p:nvSpPr>
        <p:spPr>
          <a:xfrm>
            <a:off x="0" y="1893811"/>
            <a:ext cx="12192000" cy="4964189"/>
          </a:xfrm>
          <a:prstGeom prst="rect">
            <a:avLst/>
          </a:prstGeom>
          <a:gradFill>
            <a:gsLst>
              <a:gs pos="95000">
                <a:srgbClr val="FEFEFF">
                  <a:alpha val="100000"/>
                </a:srgbClr>
              </a:gs>
              <a:gs pos="0">
                <a:srgbClr val="E6EFFE">
                  <a:alpha val="100000"/>
                  <a:lumMod val="5000"/>
                  <a:lumOff val="95000"/>
                </a:srgb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custDataLst>
              <p:tags r:id="rId6"/>
            </p:custDataLst>
          </p:nvPr>
        </p:nvSpPr>
        <p:spPr>
          <a:xfrm>
            <a:off x="0" y="6585002"/>
            <a:ext cx="12192000" cy="272998"/>
          </a:xfrm>
          <a:prstGeom prst="rect">
            <a:avLst/>
          </a:prstGeom>
          <a:gradFill flip="none" rotWithShape="1">
            <a:gsLst>
              <a:gs pos="0">
                <a:schemeClr val="accent2">
                  <a:lumMod val="20000"/>
                  <a:lumOff val="80000"/>
                  <a:alpha val="0"/>
                </a:schemeClr>
              </a:gs>
              <a:gs pos="100000">
                <a:schemeClr val="accent2">
                  <a:lumMod val="20000"/>
                  <a:lumOff val="80000"/>
                </a:schemeClr>
              </a:gs>
            </a:gsLst>
            <a:lin ang="108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p:custDataLst>
              <p:tags r:id="rId7"/>
            </p:custDataLst>
          </p:nvPr>
        </p:nvSpPr>
        <p:spPr>
          <a:xfrm>
            <a:off x="2" y="2"/>
            <a:ext cx="891201" cy="780696"/>
          </a:xfrm>
          <a:custGeom>
            <a:avLst/>
            <a:gdLst>
              <a:gd name="connsiteX0" fmla="*/ 0 w 1809977"/>
              <a:gd name="connsiteY0" fmla="*/ 0 h 1585549"/>
              <a:gd name="connsiteX1" fmla="*/ 1809977 w 1809977"/>
              <a:gd name="connsiteY1" fmla="*/ 0 h 1585549"/>
              <a:gd name="connsiteX2" fmla="*/ 1801326 w 1809977"/>
              <a:gd name="connsiteY2" fmla="*/ 56684 h 1585549"/>
              <a:gd name="connsiteX3" fmla="*/ 116835 w 1809977"/>
              <a:gd name="connsiteY3" fmla="*/ 1579650 h 1585549"/>
              <a:gd name="connsiteX4" fmla="*/ 0 w 1809977"/>
              <a:gd name="connsiteY4" fmla="*/ 1585549 h 1585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977" h="1585549">
                <a:moveTo>
                  <a:pt x="0" y="0"/>
                </a:moveTo>
                <a:lnTo>
                  <a:pt x="1809977" y="0"/>
                </a:lnTo>
                <a:lnTo>
                  <a:pt x="1801326" y="56684"/>
                </a:lnTo>
                <a:cubicBezTo>
                  <a:pt x="1635100" y="869008"/>
                  <a:pt x="955821" y="1494446"/>
                  <a:pt x="116835" y="1579650"/>
                </a:cubicBezTo>
                <a:lnTo>
                  <a:pt x="0" y="1585549"/>
                </a:lnTo>
                <a:close/>
              </a:path>
            </a:pathLst>
          </a:custGeom>
          <a:gradFill flip="none" rotWithShape="1">
            <a:gsLst>
              <a:gs pos="20000">
                <a:schemeClr val="accent2">
                  <a:alpha val="0"/>
                </a:schemeClr>
              </a:gs>
              <a:gs pos="100000">
                <a:schemeClr val="accent2">
                  <a:alpha val="30000"/>
                </a:schemeClr>
              </a:gs>
            </a:gsLst>
            <a:lin ang="27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椭圆 22"/>
          <p:cNvSpPr/>
          <p:nvPr>
            <p:custDataLst>
              <p:tags r:id="rId8"/>
            </p:custDataLst>
          </p:nvPr>
        </p:nvSpPr>
        <p:spPr>
          <a:xfrm>
            <a:off x="8346055" y="1014463"/>
            <a:ext cx="106363" cy="106363"/>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custDataLst>
              <p:tags r:id="rId9"/>
            </p:custDataLst>
          </p:nvPr>
        </p:nvSpPr>
        <p:spPr>
          <a:xfrm>
            <a:off x="8708679" y="1014463"/>
            <a:ext cx="106363" cy="106363"/>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custDataLst>
              <p:tags r:id="rId10"/>
            </p:custDataLst>
          </p:nvPr>
        </p:nvSpPr>
        <p:spPr>
          <a:xfrm>
            <a:off x="8889990" y="1014463"/>
            <a:ext cx="106363" cy="106363"/>
          </a:xfrm>
          <a:prstGeom prst="ellipse">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custDataLst>
              <p:tags r:id="rId11"/>
            </p:custDataLst>
          </p:nvPr>
        </p:nvSpPr>
        <p:spPr>
          <a:xfrm>
            <a:off x="8527367" y="1014463"/>
            <a:ext cx="106363" cy="106363"/>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日期占位符 3"/>
          <p:cNvSpPr>
            <a:spLocks noGrp="1"/>
          </p:cNvSpPr>
          <p:nvPr>
            <p:ph type="dt" sz="half" idx="10"/>
            <p:custDataLst>
              <p:tags r:id="rId12"/>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13"/>
            </p:custDataLst>
          </p:nvPr>
        </p:nvSpPr>
        <p:spPr/>
        <p:txBody>
          <a:bodyPr/>
          <a:lstStyle/>
          <a:p>
            <a:endParaRPr lang="zh-CN" altLang="en-US"/>
          </a:p>
        </p:txBody>
      </p:sp>
      <p:sp>
        <p:nvSpPr>
          <p:cNvPr id="9" name="灯片编号占位符 5"/>
          <p:cNvSpPr>
            <a:spLocks noGrp="1"/>
          </p:cNvSpPr>
          <p:nvPr>
            <p:ph type="sldNum" sz="quarter" idx="12"/>
            <p:custDataLst>
              <p:tags r:id="rId14"/>
            </p:custDataLst>
          </p:nvPr>
        </p:nvSpPr>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title" hasCustomPrompt="1"/>
            <p:custDataLst>
              <p:tags r:id="rId15"/>
            </p:custDataLst>
          </p:nvPr>
        </p:nvSpPr>
        <p:spPr>
          <a:xfrm>
            <a:off x="1066800" y="527100"/>
            <a:ext cx="1760105" cy="1081088"/>
          </a:xfrm>
        </p:spPr>
        <p:txBody>
          <a:bodyPr wrap="square" anchor="ctr" anchorCtr="0">
            <a:normAutofit/>
          </a:bodyPr>
          <a:lstStyle>
            <a:lvl1pPr>
              <a:defRPr sz="5400"/>
            </a:lvl1pPr>
          </a:lstStyle>
          <a:p>
            <a:r>
              <a:rPr lang="zh-CN" altLang="en-US" dirty="0"/>
              <a:t>标题</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7" name="矩形 6"/>
          <p:cNvSpPr/>
          <p:nvPr>
            <p:custDataLst>
              <p:tags r:id="rId2"/>
            </p:custDataLst>
          </p:nvPr>
        </p:nvSpPr>
        <p:spPr>
          <a:xfrm>
            <a:off x="0" y="0"/>
            <a:ext cx="12192000" cy="6837002"/>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4" name="任意多边形: 形状 4"/>
          <p:cNvSpPr/>
          <p:nvPr>
            <p:custDataLst>
              <p:tags r:id="rId3"/>
            </p:custDataLst>
          </p:nvPr>
        </p:nvSpPr>
        <p:spPr>
          <a:xfrm>
            <a:off x="11163935" y="5203190"/>
            <a:ext cx="1028065" cy="1173480"/>
          </a:xfrm>
          <a:custGeom>
            <a:avLst/>
            <a:gdLst>
              <a:gd name="connsiteX0" fmla="*/ 1028065 w 1028065"/>
              <a:gd name="connsiteY0" fmla="*/ 0 h 1173480"/>
              <a:gd name="connsiteX1" fmla="*/ 1028065 w 1028065"/>
              <a:gd name="connsiteY1" fmla="*/ 1173480 h 1173480"/>
              <a:gd name="connsiteX2" fmla="*/ 0 w 1028065"/>
              <a:gd name="connsiteY2" fmla="*/ 1173480 h 1173480"/>
              <a:gd name="connsiteX3" fmla="*/ 3825 w 1028065"/>
              <a:gd name="connsiteY3" fmla="*/ 1097731 h 1173480"/>
              <a:gd name="connsiteX4" fmla="*/ 991311 w 1028065"/>
              <a:gd name="connsiteY4" fmla="*/ 5608 h 1173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8065" h="1173480">
                <a:moveTo>
                  <a:pt x="1028065" y="0"/>
                </a:moveTo>
                <a:lnTo>
                  <a:pt x="1028065" y="1173480"/>
                </a:lnTo>
                <a:lnTo>
                  <a:pt x="0" y="1173480"/>
                </a:lnTo>
                <a:lnTo>
                  <a:pt x="3825" y="1097731"/>
                </a:lnTo>
                <a:cubicBezTo>
                  <a:pt x="59071" y="553783"/>
                  <a:pt x="464603" y="113379"/>
                  <a:pt x="991311" y="5608"/>
                </a:cubicBezTo>
                <a:close/>
              </a:path>
            </a:pathLst>
          </a:custGeom>
          <a:gradFill>
            <a:gsLst>
              <a:gs pos="33000">
                <a:schemeClr val="bg1">
                  <a:alpha val="0"/>
                </a:schemeClr>
              </a:gs>
              <a:gs pos="85000">
                <a:schemeClr val="bg1"/>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9" name="椭圆 8"/>
          <p:cNvSpPr/>
          <p:nvPr>
            <p:custDataLst>
              <p:tags r:id="rId4"/>
            </p:custDataLst>
          </p:nvPr>
        </p:nvSpPr>
        <p:spPr>
          <a:xfrm flipH="1">
            <a:off x="2304848" y="959828"/>
            <a:ext cx="2704621" cy="2704620"/>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254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5"/>
            </p:custDataLst>
          </p:nvPr>
        </p:nvSpPr>
        <p:spPr>
          <a:xfrm flipH="1">
            <a:off x="0" y="922053"/>
            <a:ext cx="4260648" cy="5935948"/>
          </a:xfrm>
          <a:custGeom>
            <a:avLst/>
            <a:gdLst>
              <a:gd name="connsiteX0" fmla="*/ 3740150 w 3740150"/>
              <a:gd name="connsiteY0" fmla="*/ 0 h 5210789"/>
              <a:gd name="connsiteX1" fmla="*/ 3740150 w 3740150"/>
              <a:gd name="connsiteY1" fmla="*/ 5210789 h 5210789"/>
              <a:gd name="connsiteX2" fmla="*/ 301051 w 3740150"/>
              <a:gd name="connsiteY2" fmla="*/ 5210789 h 5210789"/>
              <a:gd name="connsiteX3" fmla="*/ 293920 w 3740150"/>
              <a:gd name="connsiteY3" fmla="*/ 5195985 h 5210789"/>
              <a:gd name="connsiteX4" fmla="*/ 0 w 3740150"/>
              <a:gd name="connsiteY4" fmla="*/ 3740150 h 5210789"/>
              <a:gd name="connsiteX5" fmla="*/ 3740150 w 3740150"/>
              <a:gd name="connsiteY5" fmla="*/ 0 h 52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40150" h="5210789">
                <a:moveTo>
                  <a:pt x="3740150" y="0"/>
                </a:moveTo>
                <a:lnTo>
                  <a:pt x="3740150" y="5210789"/>
                </a:lnTo>
                <a:lnTo>
                  <a:pt x="301051" y="5210789"/>
                </a:lnTo>
                <a:lnTo>
                  <a:pt x="293920" y="5195985"/>
                </a:lnTo>
                <a:cubicBezTo>
                  <a:pt x="104658" y="4748520"/>
                  <a:pt x="0" y="4256557"/>
                  <a:pt x="0" y="3740150"/>
                </a:cubicBezTo>
                <a:cubicBezTo>
                  <a:pt x="0" y="1674522"/>
                  <a:pt x="1674522" y="0"/>
                  <a:pt x="3740150" y="0"/>
                </a:cubicBezTo>
                <a:close/>
              </a:path>
            </a:pathLst>
          </a:custGeom>
          <a:gradFill flip="none" rotWithShape="1">
            <a:gsLst>
              <a:gs pos="88000">
                <a:schemeClr val="bg2"/>
              </a:gs>
              <a:gs pos="39000">
                <a:schemeClr val="bg2">
                  <a:alpha val="0"/>
                </a:schemeClr>
              </a:gs>
            </a:gsLst>
            <a:lin ang="13500000" scaled="1"/>
            <a:tileRect/>
          </a:gradFill>
          <a:ln w="12700">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5" name="矩形 14"/>
          <p:cNvSpPr/>
          <p:nvPr>
            <p:custDataLst>
              <p:tags r:id="rId6"/>
            </p:custDataLst>
          </p:nvPr>
        </p:nvSpPr>
        <p:spPr>
          <a:xfrm>
            <a:off x="0" y="6351259"/>
            <a:ext cx="12192000" cy="506741"/>
          </a:xfrm>
          <a:prstGeom prst="rect">
            <a:avLst/>
          </a:prstGeom>
          <a:gradFill flip="none" rotWithShape="1">
            <a:gsLst>
              <a:gs pos="19000">
                <a:schemeClr val="accent1"/>
              </a:gs>
              <a:gs pos="83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zh-CN" altLang="en-US" sz="2800" b="1">
              <a:latin typeface="+mj-ea"/>
              <a:ea typeface="+mj-ea"/>
            </a:endParaRPr>
          </a:p>
        </p:txBody>
      </p:sp>
      <p:sp>
        <p:nvSpPr>
          <p:cNvPr id="12" name="椭圆 11"/>
          <p:cNvSpPr/>
          <p:nvPr>
            <p:custDataLst>
              <p:tags r:id="rId7"/>
            </p:custDataLst>
          </p:nvPr>
        </p:nvSpPr>
        <p:spPr>
          <a:xfrm>
            <a:off x="1777048" y="3626673"/>
            <a:ext cx="1055600" cy="1055600"/>
          </a:xfrm>
          <a:prstGeom prst="ellipse">
            <a:avLst/>
          </a:prstGeom>
          <a:gradFill>
            <a:gsLst>
              <a:gs pos="95000">
                <a:schemeClr val="accent2"/>
              </a:gs>
              <a:gs pos="0">
                <a:schemeClr val="accent2">
                  <a:alpha val="0"/>
                </a:schemeClr>
              </a:gs>
            </a:gsLst>
            <a:lin ang="5400000" scaled="1"/>
          </a:gradFill>
          <a:ln>
            <a:noFill/>
          </a:ln>
          <a:effectLst>
            <a:softEdge rad="1016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8"/>
            </p:custDataLst>
          </p:nvPr>
        </p:nvSpPr>
        <p:spPr>
          <a:xfrm>
            <a:off x="1675814" y="673304"/>
            <a:ext cx="436971" cy="436971"/>
          </a:xfrm>
          <a:prstGeom prst="ellipse">
            <a:avLst/>
          </a:prstGeom>
          <a:gradFill>
            <a:gsLst>
              <a:gs pos="95000">
                <a:schemeClr val="accent2"/>
              </a:gs>
              <a:gs pos="0">
                <a:schemeClr val="accent2">
                  <a:alpha val="0"/>
                </a:schemeClr>
              </a:gs>
            </a:gsLst>
            <a:lin ang="5400000" scaled="1"/>
          </a:gradFill>
          <a:ln>
            <a:noFill/>
          </a:ln>
          <a:effectLst>
            <a:softEdge rad="1016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9"/>
            </p:custDataLst>
          </p:nvPr>
        </p:nvSpPr>
        <p:spPr>
          <a:xfrm flipH="1">
            <a:off x="10690611" y="5145127"/>
            <a:ext cx="92066" cy="92066"/>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custDataLst>
              <p:tags r:id="rId10"/>
            </p:custDataLst>
          </p:nvPr>
        </p:nvSpPr>
        <p:spPr>
          <a:xfrm flipH="1">
            <a:off x="10376728" y="5145127"/>
            <a:ext cx="92066" cy="92066"/>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custDataLst>
              <p:tags r:id="rId11"/>
            </p:custDataLst>
          </p:nvPr>
        </p:nvSpPr>
        <p:spPr>
          <a:xfrm flipH="1">
            <a:off x="10219788" y="5145127"/>
            <a:ext cx="92066" cy="92066"/>
          </a:xfrm>
          <a:prstGeom prst="ellipse">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p:custDataLst>
              <p:tags r:id="rId12"/>
            </p:custDataLst>
          </p:nvPr>
        </p:nvSpPr>
        <p:spPr>
          <a:xfrm flipH="1">
            <a:off x="10533670" y="5145127"/>
            <a:ext cx="92066" cy="9206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4"/>
          <p:cNvSpPr>
            <a:spLocks noGrp="1"/>
          </p:cNvSpPr>
          <p:nvPr>
            <p:ph type="dt" sz="half" idx="10"/>
            <p:custDataLst>
              <p:tags r:id="rId1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p:ph type="ftr" sz="quarter" idx="11"/>
            <p:custDataLst>
              <p:tags r:id="rId14"/>
            </p:custDataLst>
          </p:nvPr>
        </p:nvSpPr>
        <p:spPr/>
        <p:txBody>
          <a:bodyPr/>
          <a:lstStyle/>
          <a:p>
            <a:endParaRPr lang="zh-CN" altLang="en-US"/>
          </a:p>
        </p:txBody>
      </p:sp>
      <p:sp>
        <p:nvSpPr>
          <p:cNvPr id="6" name="灯片编号占位符 6"/>
          <p:cNvSpPr>
            <a:spLocks noGrp="1"/>
          </p:cNvSpPr>
          <p:nvPr>
            <p:ph type="sldNum" sz="quarter" idx="12"/>
            <p:custDataLst>
              <p:tags r:id="rId15"/>
            </p:custDataLst>
          </p:nvPr>
        </p:nvSpPr>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title"/>
            <p:custDataLst>
              <p:tags r:id="rId16"/>
            </p:custDataLst>
          </p:nvPr>
        </p:nvSpPr>
        <p:spPr>
          <a:xfrm>
            <a:off x="5305909" y="3019881"/>
            <a:ext cx="5466468" cy="2055473"/>
          </a:xfrm>
        </p:spPr>
        <p:txBody>
          <a:bodyPr wrap="square" anchor="t" anchorCtr="0">
            <a:normAutofit/>
          </a:bodyPr>
          <a:lstStyle>
            <a:lvl1pPr algn="r">
              <a:defRPr sz="5400"/>
            </a:lvl1pPr>
          </a:lstStyle>
          <a:p>
            <a:r>
              <a:rPr lang="zh-CN" altLang="en-US" dirty="0"/>
              <a:t>单击此处编辑母版标题样式</a:t>
            </a:r>
            <a:endParaRPr lang="zh-CN" altLang="en-US" dirty="0"/>
          </a:p>
        </p:txBody>
      </p:sp>
      <p:sp>
        <p:nvSpPr>
          <p:cNvPr id="8" name="节编号 3"/>
          <p:cNvSpPr>
            <a:spLocks noGrp="1"/>
          </p:cNvSpPr>
          <p:nvPr>
            <p:ph type="body" sz="quarter" idx="13" hasCustomPrompt="1"/>
            <p:custDataLst>
              <p:tags r:id="rId17"/>
            </p:custDataLst>
          </p:nvPr>
        </p:nvSpPr>
        <p:spPr>
          <a:xfrm>
            <a:off x="5303509" y="1110275"/>
            <a:ext cx="5466468" cy="1813863"/>
          </a:xfrm>
        </p:spPr>
        <p:txBody>
          <a:bodyPr wrap="none" anchor="b" anchorCtr="0">
            <a:normAutofit/>
          </a:bodyPr>
          <a:lstStyle>
            <a:lvl1pPr marL="0" indent="0" algn="r">
              <a:buNone/>
              <a:defRPr sz="8800" b="1">
                <a:gradFill flip="none" rotWithShape="1">
                  <a:gsLst>
                    <a:gs pos="0">
                      <a:schemeClr val="accent2"/>
                    </a:gs>
                    <a:gs pos="100000">
                      <a:schemeClr val="accent1"/>
                    </a:gs>
                  </a:gsLst>
                  <a:lin ang="2700000" scaled="1"/>
                  <a:tileRect/>
                </a:gradFill>
              </a:defRPr>
            </a:lvl1pPr>
          </a:lstStyle>
          <a:p>
            <a:pPr lvl="0"/>
            <a:r>
              <a:rPr lang="zh-CN" altLang="en-US" dirty="0"/>
              <a:t>节编号</a:t>
            </a:r>
            <a:endParaRPr lang="zh-CN" altLang="en-US" dirty="0"/>
          </a:p>
        </p:txBody>
      </p:sp>
      <p:cxnSp>
        <p:nvCxnSpPr>
          <p:cNvPr id="3" name="直接连接符 2"/>
          <p:cNvCxnSpPr/>
          <p:nvPr>
            <p:custDataLst>
              <p:tags r:id="rId18"/>
            </p:custDataLst>
          </p:nvPr>
        </p:nvCxnSpPr>
        <p:spPr>
          <a:xfrm>
            <a:off x="695960" y="6605101"/>
            <a:ext cx="10077450" cy="0"/>
          </a:xfrm>
          <a:prstGeom prst="line">
            <a:avLst/>
          </a:prstGeom>
          <a:ln>
            <a:solidFill>
              <a:srgbClr val="FFFFFF">
                <a:alpha val="20000"/>
              </a:srgbClr>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custDataLst>
              <p:tags r:id="rId19"/>
            </p:custDataLst>
          </p:nvPr>
        </p:nvCxnSpPr>
        <p:spPr>
          <a:xfrm flipH="1">
            <a:off x="10945019" y="6605101"/>
            <a:ext cx="573881" cy="0"/>
          </a:xfrm>
          <a:prstGeom prst="line">
            <a:avLst/>
          </a:prstGeom>
          <a:ln w="22225" cap="rnd">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wrap="square" lIns="0" tIns="0" rIns="0" bIns="0" rtlCol="0" anchor="ctr">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69596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p:custDataLst>
              <p:tags r:id="rId2"/>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3"/>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p:custDataLst>
              <p:tags r:id="rId4"/>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5"/>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695960" y="360045"/>
            <a:ext cx="10801985" cy="581787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7" name="矩形 6"/>
          <p:cNvSpPr/>
          <p:nvPr>
            <p:custDataLst>
              <p:tags r:id="rId2"/>
            </p:custDataLst>
          </p:nvPr>
        </p:nvSpPr>
        <p:spPr>
          <a:xfrm>
            <a:off x="0" y="0"/>
            <a:ext cx="12192000" cy="6857999"/>
          </a:xfrm>
          <a:prstGeom prst="rect">
            <a:avLst/>
          </a:prstGeom>
          <a:gradFill flip="none" rotWithShape="1">
            <a:gsLst>
              <a:gs pos="0">
                <a:schemeClr val="bg1">
                  <a:alpha val="0"/>
                </a:schemeClr>
              </a:gs>
              <a:gs pos="76000">
                <a:schemeClr val="accent2">
                  <a:alpha val="1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5" name="椭圆 14"/>
          <p:cNvSpPr/>
          <p:nvPr>
            <p:custDataLst>
              <p:tags r:id="rId3"/>
            </p:custDataLst>
          </p:nvPr>
        </p:nvSpPr>
        <p:spPr>
          <a:xfrm>
            <a:off x="7367286" y="1479791"/>
            <a:ext cx="3240000" cy="3240000"/>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381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9" name="任意多边形: 形状 18"/>
          <p:cNvSpPr/>
          <p:nvPr>
            <p:custDataLst>
              <p:tags r:id="rId4"/>
            </p:custDataLst>
          </p:nvPr>
        </p:nvSpPr>
        <p:spPr>
          <a:xfrm>
            <a:off x="8451850" y="1632262"/>
            <a:ext cx="3740150" cy="5210789"/>
          </a:xfrm>
          <a:custGeom>
            <a:avLst/>
            <a:gdLst>
              <a:gd name="connsiteX0" fmla="*/ 3740150 w 3740150"/>
              <a:gd name="connsiteY0" fmla="*/ 0 h 5210789"/>
              <a:gd name="connsiteX1" fmla="*/ 3740150 w 3740150"/>
              <a:gd name="connsiteY1" fmla="*/ 5210789 h 5210789"/>
              <a:gd name="connsiteX2" fmla="*/ 301051 w 3740150"/>
              <a:gd name="connsiteY2" fmla="*/ 5210789 h 5210789"/>
              <a:gd name="connsiteX3" fmla="*/ 293920 w 3740150"/>
              <a:gd name="connsiteY3" fmla="*/ 5195985 h 5210789"/>
              <a:gd name="connsiteX4" fmla="*/ 0 w 3740150"/>
              <a:gd name="connsiteY4" fmla="*/ 3740150 h 5210789"/>
              <a:gd name="connsiteX5" fmla="*/ 3740150 w 3740150"/>
              <a:gd name="connsiteY5" fmla="*/ 0 h 52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40150" h="5210789">
                <a:moveTo>
                  <a:pt x="3740150" y="0"/>
                </a:moveTo>
                <a:lnTo>
                  <a:pt x="3740150" y="5210789"/>
                </a:lnTo>
                <a:lnTo>
                  <a:pt x="301051" y="5210789"/>
                </a:lnTo>
                <a:lnTo>
                  <a:pt x="293920" y="5195985"/>
                </a:lnTo>
                <a:cubicBezTo>
                  <a:pt x="104658" y="4748520"/>
                  <a:pt x="0" y="4256557"/>
                  <a:pt x="0" y="3740150"/>
                </a:cubicBezTo>
                <a:cubicBezTo>
                  <a:pt x="0" y="1674522"/>
                  <a:pt x="1674522" y="0"/>
                  <a:pt x="3740150" y="0"/>
                </a:cubicBezTo>
                <a:close/>
              </a:path>
            </a:pathLst>
          </a:custGeom>
          <a:gradFill flip="none" rotWithShape="1">
            <a:gsLst>
              <a:gs pos="88000">
                <a:schemeClr val="bg2"/>
              </a:gs>
              <a:gs pos="39000">
                <a:schemeClr val="bg2">
                  <a:alpha val="0"/>
                </a:schemeClr>
              </a:gs>
            </a:gsLst>
            <a:lin ang="13500000" scaled="1"/>
            <a:tileRect/>
          </a:gradFill>
          <a:ln w="12700">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4" name="矩形 13"/>
          <p:cNvSpPr/>
          <p:nvPr>
            <p:custDataLst>
              <p:tags r:id="rId5"/>
            </p:custDataLst>
          </p:nvPr>
        </p:nvSpPr>
        <p:spPr>
          <a:xfrm>
            <a:off x="0" y="6351259"/>
            <a:ext cx="12192000" cy="506741"/>
          </a:xfrm>
          <a:prstGeom prst="rect">
            <a:avLst/>
          </a:prstGeom>
          <a:gradFill flip="none" rotWithShape="1">
            <a:gsLst>
              <a:gs pos="19000">
                <a:schemeClr val="accent1"/>
              </a:gs>
              <a:gs pos="83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zh-CN" altLang="en-US" sz="2800" b="1">
              <a:latin typeface="+mj-ea"/>
              <a:ea typeface="+mj-ea"/>
            </a:endParaRPr>
          </a:p>
        </p:txBody>
      </p:sp>
      <p:cxnSp>
        <p:nvCxnSpPr>
          <p:cNvPr id="18" name="直接连接符 17"/>
          <p:cNvCxnSpPr/>
          <p:nvPr>
            <p:custDataLst>
              <p:tags r:id="rId6"/>
            </p:custDataLst>
          </p:nvPr>
        </p:nvCxnSpPr>
        <p:spPr>
          <a:xfrm>
            <a:off x="695960" y="6605101"/>
            <a:ext cx="10077450" cy="0"/>
          </a:xfrm>
          <a:prstGeom prst="line">
            <a:avLst/>
          </a:prstGeom>
          <a:ln>
            <a:solidFill>
              <a:srgbClr val="FFFFFF">
                <a:alpha val="20000"/>
              </a:srgb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7"/>
            </p:custDataLst>
          </p:nvPr>
        </p:nvCxnSpPr>
        <p:spPr>
          <a:xfrm flipH="1">
            <a:off x="10945019" y="6605101"/>
            <a:ext cx="573881" cy="0"/>
          </a:xfrm>
          <a:prstGeom prst="line">
            <a:avLst/>
          </a:prstGeom>
          <a:ln w="22225" cap="rnd">
            <a:solidFill>
              <a:srgbClr val="FFFFFF"/>
            </a:solidFill>
          </a:ln>
        </p:spPr>
        <p:style>
          <a:lnRef idx="1">
            <a:schemeClr val="accent1"/>
          </a:lnRef>
          <a:fillRef idx="0">
            <a:schemeClr val="accent1"/>
          </a:fillRef>
          <a:effectRef idx="0">
            <a:schemeClr val="accent1"/>
          </a:effectRef>
          <a:fontRef idx="minor">
            <a:schemeClr val="tx1"/>
          </a:fontRef>
        </p:style>
      </p:cxnSp>
      <p:sp>
        <p:nvSpPr>
          <p:cNvPr id="17" name="任意多边形: 形状 16"/>
          <p:cNvSpPr/>
          <p:nvPr>
            <p:custDataLst>
              <p:tags r:id="rId8"/>
            </p:custDataLst>
          </p:nvPr>
        </p:nvSpPr>
        <p:spPr>
          <a:xfrm>
            <a:off x="1" y="1"/>
            <a:ext cx="1320207" cy="1156508"/>
          </a:xfrm>
          <a:custGeom>
            <a:avLst/>
            <a:gdLst>
              <a:gd name="connsiteX0" fmla="*/ 0 w 1809977"/>
              <a:gd name="connsiteY0" fmla="*/ 0 h 1585549"/>
              <a:gd name="connsiteX1" fmla="*/ 1809977 w 1809977"/>
              <a:gd name="connsiteY1" fmla="*/ 0 h 1585549"/>
              <a:gd name="connsiteX2" fmla="*/ 1801326 w 1809977"/>
              <a:gd name="connsiteY2" fmla="*/ 56684 h 1585549"/>
              <a:gd name="connsiteX3" fmla="*/ 116835 w 1809977"/>
              <a:gd name="connsiteY3" fmla="*/ 1579650 h 1585549"/>
              <a:gd name="connsiteX4" fmla="*/ 0 w 1809977"/>
              <a:gd name="connsiteY4" fmla="*/ 1585549 h 1585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977" h="1585549">
                <a:moveTo>
                  <a:pt x="0" y="0"/>
                </a:moveTo>
                <a:lnTo>
                  <a:pt x="1809977" y="0"/>
                </a:lnTo>
                <a:lnTo>
                  <a:pt x="1801326" y="56684"/>
                </a:lnTo>
                <a:cubicBezTo>
                  <a:pt x="1635100" y="869008"/>
                  <a:pt x="955821" y="1494446"/>
                  <a:pt x="116835" y="1579650"/>
                </a:cubicBezTo>
                <a:lnTo>
                  <a:pt x="0" y="1585549"/>
                </a:lnTo>
                <a:close/>
              </a:path>
            </a:pathLst>
          </a:custGeom>
          <a:gradFill flip="none" rotWithShape="1">
            <a:gsLst>
              <a:gs pos="20000">
                <a:schemeClr val="accent2">
                  <a:alpha val="0"/>
                </a:schemeClr>
              </a:gs>
              <a:gs pos="100000">
                <a:schemeClr val="accent2">
                  <a:alpha val="30000"/>
                </a:schemeClr>
              </a:gs>
            </a:gsLst>
            <a:lin ang="27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弧形 20"/>
          <p:cNvSpPr/>
          <p:nvPr>
            <p:custDataLst>
              <p:tags r:id="rId9"/>
            </p:custDataLst>
          </p:nvPr>
        </p:nvSpPr>
        <p:spPr>
          <a:xfrm flipH="1" flipV="1">
            <a:off x="6581827" y="572963"/>
            <a:ext cx="4505466" cy="4505466"/>
          </a:xfrm>
          <a:prstGeom prst="arc">
            <a:avLst>
              <a:gd name="adj1" fmla="val 8263304"/>
              <a:gd name="adj2" fmla="val 8979118"/>
            </a:avLst>
          </a:prstGeom>
          <a:solidFill>
            <a:schemeClr val="bg2">
              <a:alpha val="0"/>
            </a:schemeClr>
          </a:solidFill>
          <a:ln>
            <a:solidFill>
              <a:schemeClr val="bg2">
                <a:lumMod val="90000"/>
                <a:alpha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1" name="椭圆 30"/>
          <p:cNvSpPr/>
          <p:nvPr>
            <p:custDataLst>
              <p:tags r:id="rId10"/>
            </p:custDataLst>
          </p:nvPr>
        </p:nvSpPr>
        <p:spPr>
          <a:xfrm>
            <a:off x="7819164" y="890328"/>
            <a:ext cx="334236" cy="334236"/>
          </a:xfrm>
          <a:prstGeom prst="ellipse">
            <a:avLst/>
          </a:prstGeom>
          <a:gradFill>
            <a:gsLst>
              <a:gs pos="95000">
                <a:schemeClr val="accent2"/>
              </a:gs>
              <a:gs pos="0">
                <a:schemeClr val="accent2">
                  <a:alpha val="0"/>
                </a:schemeClr>
              </a:gs>
            </a:gsLst>
            <a:lin ang="5400000" scaled="1"/>
          </a:gradFill>
          <a:ln>
            <a:noFill/>
          </a:ln>
          <a:effectLst>
            <a:softEdge rad="50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10"/>
            <p:custDataLst>
              <p:tags r:id="rId11"/>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lstStyle/>
          <a:p>
            <a:endParaRPr lang="zh-CN" altLang="en-US"/>
          </a:p>
        </p:txBody>
      </p:sp>
      <p:sp>
        <p:nvSpPr>
          <p:cNvPr id="6" name="灯片编号占位符 5"/>
          <p:cNvSpPr>
            <a:spLocks noGrp="1"/>
          </p:cNvSpPr>
          <p:nvPr>
            <p:ph type="sldNum" sz="quarter" idx="12"/>
            <p:custDataLst>
              <p:tags r:id="rId13"/>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ctrTitle"/>
            <p:custDataLst>
              <p:tags r:id="rId14"/>
            </p:custDataLst>
          </p:nvPr>
        </p:nvSpPr>
        <p:spPr>
          <a:xfrm>
            <a:off x="1063228" y="1775895"/>
            <a:ext cx="5235972" cy="2024362"/>
          </a:xfrm>
        </p:spPr>
        <p:txBody>
          <a:bodyPr wrap="square" anchor="b">
            <a:noAutofit/>
          </a:bodyPr>
          <a:lstStyle>
            <a:lvl1pPr algn="l">
              <a:lnSpc>
                <a:spcPct val="100000"/>
              </a:lnSpc>
              <a:defRPr sz="6400"/>
            </a:lvl1pPr>
          </a:lstStyle>
          <a:p>
            <a:r>
              <a:rPr lang="zh-CN" altLang="en-US" dirty="0"/>
              <a:t>单击此处编辑母版标题样式</a:t>
            </a:r>
            <a:endParaRPr lang="zh-CN" altLang="en-US" dirty="0"/>
          </a:p>
        </p:txBody>
      </p:sp>
      <p:sp>
        <p:nvSpPr>
          <p:cNvPr id="10" name="公司名占位符 6"/>
          <p:cNvSpPr>
            <a:spLocks noGrp="1"/>
          </p:cNvSpPr>
          <p:nvPr>
            <p:ph type="body" sz="quarter" idx="13" hasCustomPrompt="1"/>
            <p:custDataLst>
              <p:tags r:id="rId15"/>
            </p:custDataLst>
          </p:nvPr>
        </p:nvSpPr>
        <p:spPr>
          <a:xfrm>
            <a:off x="8473202" y="667501"/>
            <a:ext cx="2880000" cy="504000"/>
          </a:xfrm>
        </p:spPr>
        <p:txBody>
          <a:bodyPr wrap="square" anchor="ctr">
            <a:normAutofit/>
          </a:bodyPr>
          <a:lstStyle>
            <a:lvl1pPr marL="0" indent="0" algn="r">
              <a:lnSpc>
                <a:spcPct val="100000"/>
              </a:lnSpc>
              <a:buNone/>
              <a:defRPr sz="1600" b="0">
                <a:solidFill>
                  <a:schemeClr val="tx2">
                    <a:alpha val="70000"/>
                  </a:schemeClr>
                </a:solidFill>
              </a:defRPr>
            </a:lvl1pPr>
          </a:lstStyle>
          <a:p>
            <a:pPr lvl="0"/>
            <a:r>
              <a:rPr lang="zh-CN" altLang="en-US" dirty="0"/>
              <a:t>公司名</a:t>
            </a:r>
            <a:endParaRPr lang="zh-CN" altLang="en-US" dirty="0"/>
          </a:p>
        </p:txBody>
      </p:sp>
      <p:sp>
        <p:nvSpPr>
          <p:cNvPr id="22" name="椭圆 21"/>
          <p:cNvSpPr/>
          <p:nvPr>
            <p:custDataLst>
              <p:tags r:id="rId16"/>
            </p:custDataLst>
          </p:nvPr>
        </p:nvSpPr>
        <p:spPr>
          <a:xfrm>
            <a:off x="1074851" y="867326"/>
            <a:ext cx="108000" cy="10800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custDataLst>
              <p:tags r:id="rId17"/>
            </p:custDataLst>
          </p:nvPr>
        </p:nvSpPr>
        <p:spPr>
          <a:xfrm>
            <a:off x="1481123" y="867326"/>
            <a:ext cx="108000" cy="108000"/>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custDataLst>
              <p:tags r:id="rId18"/>
            </p:custDataLst>
          </p:nvPr>
        </p:nvSpPr>
        <p:spPr>
          <a:xfrm>
            <a:off x="1684260" y="867326"/>
            <a:ext cx="108000" cy="108000"/>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custDataLst>
              <p:tags r:id="rId19"/>
            </p:custDataLst>
          </p:nvPr>
        </p:nvSpPr>
        <p:spPr>
          <a:xfrm>
            <a:off x="1277987" y="867326"/>
            <a:ext cx="108000" cy="1080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custDataLst>
              <p:tags r:id="rId20"/>
            </p:custDataLst>
          </p:nvPr>
        </p:nvSpPr>
        <p:spPr>
          <a:xfrm>
            <a:off x="10137187" y="3838727"/>
            <a:ext cx="1174493" cy="1174493"/>
          </a:xfrm>
          <a:prstGeom prst="ellipse">
            <a:avLst/>
          </a:prstGeom>
          <a:gradFill>
            <a:gsLst>
              <a:gs pos="100000">
                <a:schemeClr val="accent2">
                  <a:alpha val="30000"/>
                </a:schemeClr>
              </a:gs>
              <a:gs pos="0">
                <a:schemeClr val="accent2">
                  <a:alpha val="0"/>
                </a:schemeClr>
              </a:gs>
            </a:gsLst>
            <a:lin ang="5400000" scaled="1"/>
          </a:gradFill>
          <a:ln>
            <a:noFill/>
          </a:ln>
          <a:effectLst>
            <a:softEdge rad="1778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21"/>
            </p:custDataLst>
          </p:nvPr>
        </p:nvSpPr>
        <p:spPr>
          <a:xfrm>
            <a:off x="10741220" y="2120901"/>
            <a:ext cx="828798" cy="828798"/>
          </a:xfrm>
          <a:prstGeom prst="ellipse">
            <a:avLst/>
          </a:prstGeom>
          <a:gradFill>
            <a:gsLst>
              <a:gs pos="100000">
                <a:schemeClr val="accent1"/>
              </a:gs>
              <a:gs pos="52000">
                <a:schemeClr val="accent2"/>
              </a:gs>
              <a:gs pos="0">
                <a:schemeClr val="accent2">
                  <a:alpha val="0"/>
                </a:schemeClr>
              </a:gs>
            </a:gsLst>
            <a:lin ang="5400000" scaled="1"/>
          </a:gradFill>
          <a:ln>
            <a:noFill/>
          </a:ln>
          <a:effectLst>
            <a:softEdge rad="190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圆角 31"/>
          <p:cNvSpPr/>
          <p:nvPr>
            <p:custDataLst>
              <p:tags r:id="rId22"/>
            </p:custDataLst>
          </p:nvPr>
        </p:nvSpPr>
        <p:spPr>
          <a:xfrm>
            <a:off x="1054100" y="4624668"/>
            <a:ext cx="1889646" cy="540000"/>
          </a:xfrm>
          <a:prstGeom prst="roundRect">
            <a:avLst>
              <a:gd name="adj" fmla="val 50000"/>
            </a:avLst>
          </a:prstGeom>
          <a:gradFill flip="none" rotWithShape="1">
            <a:gsLst>
              <a:gs pos="2000">
                <a:schemeClr val="accent1"/>
              </a:gs>
              <a:gs pos="100000">
                <a:schemeClr val="accent2"/>
              </a:gs>
            </a:gsLst>
            <a:lin ang="135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endParaRPr lang="en-US" altLang="zh-CN" sz="2800" b="1" dirty="0">
              <a:latin typeface="+mj-ea"/>
              <a:ea typeface="+mj-ea"/>
              <a:sym typeface="+mn-ea"/>
            </a:endParaRPr>
          </a:p>
        </p:txBody>
      </p:sp>
      <p:pic>
        <p:nvPicPr>
          <p:cNvPr id="33" name="图形 32"/>
          <p:cNvPicPr>
            <a:picLocks noChangeAspect="1"/>
          </p:cNvPicPr>
          <p:nvPr>
            <p:custDataLst>
              <p:tags r:id="rId23"/>
            </p:custDataLst>
          </p:nvPr>
        </p:nvPicPr>
        <p:blipFill>
          <a:blip r:embed="rId24">
            <a:extLst>
              <a:ext uri="{96DAC541-7B7A-43D3-8B79-37D633B846F1}">
                <asvg:svgBlip xmlns:asvg="http://schemas.microsoft.com/office/drawing/2016/SVG/main" r:embed="rId25"/>
              </a:ext>
            </a:extLst>
          </a:blip>
          <a:stretch>
            <a:fillRect/>
          </a:stretch>
        </p:blipFill>
        <p:spPr>
          <a:xfrm rot="2700000">
            <a:off x="1360596" y="4813301"/>
            <a:ext cx="162734" cy="162734"/>
          </a:xfrm>
          <a:prstGeom prst="rect">
            <a:avLst/>
          </a:prstGeom>
        </p:spPr>
      </p:pic>
      <p:sp>
        <p:nvSpPr>
          <p:cNvPr id="34" name="署名占位符 10"/>
          <p:cNvSpPr>
            <a:spLocks noGrp="1"/>
          </p:cNvSpPr>
          <p:nvPr>
            <p:ph type="body" sz="quarter" idx="17" hasCustomPrompt="1"/>
            <p:custDataLst>
              <p:tags r:id="rId26"/>
            </p:custDataLst>
          </p:nvPr>
        </p:nvSpPr>
        <p:spPr>
          <a:xfrm>
            <a:off x="1713688" y="4624668"/>
            <a:ext cx="2880000" cy="540000"/>
          </a:xfrm>
          <a:prstGeom prst="roundRect">
            <a:avLst>
              <a:gd name="adj" fmla="val 50000"/>
            </a:avLst>
          </a:prstGeom>
          <a:solidFill>
            <a:srgbClr val="FFFFFF"/>
          </a:solidFill>
          <a:ln w="12700">
            <a:solidFill>
              <a:schemeClr val="bg2"/>
            </a:solidFill>
          </a:ln>
          <a:effectLst>
            <a:outerShdw blurRad="101600" dist="101600" dir="2700000" algn="tl" rotWithShape="0">
              <a:schemeClr val="accent2">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rmAutofit/>
          </a:bodyPr>
          <a:lstStyle>
            <a:lvl1pPr marL="0" indent="0" algn="ctr">
              <a:lnSpc>
                <a:spcPct val="100000"/>
              </a:lnSpc>
              <a:spcBef>
                <a:spcPts val="0"/>
              </a:spcBef>
              <a:buNone/>
              <a:defRPr lang="zh-CN" altLang="en-US" sz="1600" b="1" dirty="0">
                <a:solidFill>
                  <a:srgbClr val="031A2F"/>
                </a:solidFill>
                <a:latin typeface="+mn-ea"/>
                <a:ea typeface="+mn-ea"/>
              </a:defRPr>
            </a:lvl1pPr>
          </a:lstStyle>
          <a:p>
            <a:pPr marL="0" lvl="0" algn="ctr"/>
            <a:r>
              <a:rPr lang="zh-CN" altLang="en-US" dirty="0"/>
              <a:t>署名</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2" Type="http://schemas.openxmlformats.org/officeDocument/2006/relationships/theme" Target="../theme/theme2.xml"/><Relationship Id="rId21" Type="http://schemas.openxmlformats.org/officeDocument/2006/relationships/tags" Target="../tags/tag183.xml"/><Relationship Id="rId20" Type="http://schemas.openxmlformats.org/officeDocument/2006/relationships/tags" Target="../tags/tag182.xml"/><Relationship Id="rId2" Type="http://schemas.openxmlformats.org/officeDocument/2006/relationships/slideLayout" Target="../slideLayouts/slideLayout13.xml"/><Relationship Id="rId19" Type="http://schemas.openxmlformats.org/officeDocument/2006/relationships/tags" Target="../tags/tag181.xml"/><Relationship Id="rId18" Type="http://schemas.openxmlformats.org/officeDocument/2006/relationships/tags" Target="../tags/tag180.xml"/><Relationship Id="rId17" Type="http://schemas.openxmlformats.org/officeDocument/2006/relationships/tags" Target="../tags/tag179.xml"/><Relationship Id="rId16" Type="http://schemas.openxmlformats.org/officeDocument/2006/relationships/tags" Target="../tags/tag178.xml"/><Relationship Id="rId15" Type="http://schemas.openxmlformats.org/officeDocument/2006/relationships/tags" Target="../tags/tag177.xml"/><Relationship Id="rId14" Type="http://schemas.openxmlformats.org/officeDocument/2006/relationships/tags" Target="../tags/tag176.xml"/><Relationship Id="rId13" Type="http://schemas.openxmlformats.org/officeDocument/2006/relationships/tags" Target="../tags/tag175.xml"/><Relationship Id="rId12" Type="http://schemas.openxmlformats.org/officeDocument/2006/relationships/tags" Target="../tags/tag174.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矩形 7"/>
          <p:cNvSpPr/>
          <p:nvPr>
            <p:custDataLst>
              <p:tags r:id="rId12"/>
            </p:custDataLst>
          </p:nvPr>
        </p:nvSpPr>
        <p:spPr>
          <a:xfrm>
            <a:off x="0" y="0"/>
            <a:ext cx="12192000" cy="6837002"/>
          </a:xfrm>
          <a:prstGeom prst="rect">
            <a:avLst/>
          </a:prstGeom>
          <a:gradFill flip="none" rotWithShape="1">
            <a:gsLst>
              <a:gs pos="0">
                <a:schemeClr val="bg1">
                  <a:alpha val="0"/>
                </a:schemeClr>
              </a:gs>
              <a:gs pos="100000">
                <a:schemeClr val="accent2">
                  <a:alpha val="15000"/>
                </a:schemeClr>
              </a:gs>
            </a:gsLst>
            <a:lin ang="189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custDataLst>
              <p:tags r:id="rId13"/>
            </p:custDataLst>
          </p:nvPr>
        </p:nvSpPr>
        <p:spPr>
          <a:xfrm>
            <a:off x="10767139" y="296501"/>
            <a:ext cx="742236" cy="742238"/>
          </a:xfrm>
          <a:prstGeom prst="ellipse">
            <a:avLst/>
          </a:prstGeom>
          <a:gradFill>
            <a:gsLst>
              <a:gs pos="100000">
                <a:schemeClr val="accent2">
                  <a:alpha val="50000"/>
                </a:schemeClr>
              </a:gs>
              <a:gs pos="0">
                <a:schemeClr val="accent2">
                  <a:alpha val="0"/>
                </a:schemeClr>
              </a:gs>
            </a:gsLst>
            <a:lin ang="5400000" scaled="1"/>
          </a:gradFill>
          <a:ln>
            <a:noFill/>
          </a:ln>
          <a:effectLst>
            <a:softEdge rad="762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14"/>
            </p:custDataLst>
          </p:nvPr>
        </p:nvSpPr>
        <p:spPr>
          <a:xfrm>
            <a:off x="10975832" y="261411"/>
            <a:ext cx="1216167" cy="936058"/>
          </a:xfrm>
          <a:custGeom>
            <a:avLst/>
            <a:gdLst>
              <a:gd name="connsiteX0" fmla="*/ 1762548 w 1762548"/>
              <a:gd name="connsiteY0" fmla="*/ 0 h 1540757"/>
              <a:gd name="connsiteX1" fmla="*/ 1762548 w 1762548"/>
              <a:gd name="connsiteY1" fmla="*/ 1540757 h 1540757"/>
              <a:gd name="connsiteX2" fmla="*/ 0 w 1762548"/>
              <a:gd name="connsiteY2" fmla="*/ 1540757 h 1540757"/>
              <a:gd name="connsiteX3" fmla="*/ 18169 w 1762548"/>
              <a:gd name="connsiteY3" fmla="*/ 1421710 h 1540757"/>
              <a:gd name="connsiteX4" fmla="*/ 1762548 w 1762548"/>
              <a:gd name="connsiteY4" fmla="*/ 0 h 15407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2548" h="1540757">
                <a:moveTo>
                  <a:pt x="1762548" y="0"/>
                </a:moveTo>
                <a:lnTo>
                  <a:pt x="1762548" y="1540757"/>
                </a:lnTo>
                <a:lnTo>
                  <a:pt x="0" y="1540757"/>
                </a:lnTo>
                <a:lnTo>
                  <a:pt x="18169" y="1421710"/>
                </a:lnTo>
                <a:cubicBezTo>
                  <a:pt x="184199" y="610342"/>
                  <a:pt x="902097" y="0"/>
                  <a:pt x="1762548" y="0"/>
                </a:cubicBezTo>
                <a:close/>
              </a:path>
            </a:pathLst>
          </a:custGeom>
          <a:gradFill flip="none" rotWithShape="1">
            <a:gsLst>
              <a:gs pos="83000">
                <a:schemeClr val="bg1">
                  <a:alpha val="50000"/>
                </a:schemeClr>
              </a:gs>
              <a:gs pos="39000">
                <a:schemeClr val="bg1">
                  <a:alpha val="5000"/>
                </a:schemeClr>
              </a:gs>
            </a:gsLst>
            <a:lin ang="13500000" scaled="1"/>
            <a:tileRect/>
          </a:gradFill>
          <a:ln w="6350">
            <a:gradFill flip="none" rotWithShape="1">
              <a:gsLst>
                <a:gs pos="17000">
                  <a:schemeClr val="bg1"/>
                </a:gs>
                <a:gs pos="43000">
                  <a:schemeClr val="bg1">
                    <a:alpha val="0"/>
                  </a:schemeClr>
                </a:gs>
              </a:gsLst>
              <a:lin ang="27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矩形 15"/>
          <p:cNvSpPr/>
          <p:nvPr>
            <p:custDataLst>
              <p:tags r:id="rId15"/>
            </p:custDataLst>
          </p:nvPr>
        </p:nvSpPr>
        <p:spPr>
          <a:xfrm>
            <a:off x="0" y="6585002"/>
            <a:ext cx="12192000" cy="272998"/>
          </a:xfrm>
          <a:prstGeom prst="rect">
            <a:avLst/>
          </a:prstGeom>
          <a:gradFill flip="none" rotWithShape="1">
            <a:gsLst>
              <a:gs pos="0">
                <a:schemeClr val="accent2">
                  <a:lumMod val="20000"/>
                  <a:lumOff val="80000"/>
                  <a:alpha val="0"/>
                </a:schemeClr>
              </a:gs>
              <a:gs pos="100000">
                <a:schemeClr val="accent2">
                  <a:lumMod val="20000"/>
                  <a:lumOff val="80000"/>
                </a:schemeClr>
              </a:gs>
            </a:gsLst>
            <a:lin ang="10800000" scaled="1"/>
            <a:tileRect/>
          </a:gra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 name="日期占位符 3"/>
          <p:cNvSpPr>
            <a:spLocks noGrp="1"/>
          </p:cNvSpPr>
          <p:nvPr>
            <p:ph type="dt" sz="half" idx="2"/>
            <p:custDataLst>
              <p:tags r:id="rId16"/>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7"/>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2" name="标题占位符 1"/>
          <p:cNvSpPr>
            <a:spLocks noGrp="1"/>
          </p:cNvSpPr>
          <p:nvPr>
            <p:ph type="title"/>
            <p:custDataLst>
              <p:tags r:id="rId19"/>
            </p:custDataLst>
          </p:nvPr>
        </p:nvSpPr>
        <p:spPr>
          <a:xfrm>
            <a:off x="695960" y="360000"/>
            <a:ext cx="10800000" cy="720000"/>
          </a:xfrm>
          <a:prstGeom prst="rect">
            <a:avLst/>
          </a:prstGeom>
        </p:spPr>
        <p:txBody>
          <a:bodyPr vert="horz" wrap="square" lIns="0" tIns="0" rIns="0" bIns="0" rtlCol="0" anchor="b"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10" name="KSO_TEMPLATE" hidden="1"/>
          <p:cNvSpPr/>
          <p:nvPr>
            <p:custDataLst>
              <p:tags r:id="rId21"/>
            </p:custDataLst>
          </p:nvPr>
        </p:nvSpPr>
        <p:spPr>
          <a:xfrm>
            <a:off x="0" y="0"/>
            <a:ext cx="0" cy="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3200" b="1" kern="1200">
          <a:solidFill>
            <a:schemeClr val="tx2"/>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3.xml"/><Relationship Id="rId5" Type="http://schemas.openxmlformats.org/officeDocument/2006/relationships/tags" Target="../tags/tag187.xml"/><Relationship Id="rId4" Type="http://schemas.openxmlformats.org/officeDocument/2006/relationships/tags" Target="../tags/tag186.xml"/><Relationship Id="rId3" Type="http://schemas.openxmlformats.org/officeDocument/2006/relationships/image" Target="../media/image4.png"/><Relationship Id="rId2" Type="http://schemas.openxmlformats.org/officeDocument/2006/relationships/tags" Target="../tags/tag185.xml"/><Relationship Id="rId1" Type="http://schemas.openxmlformats.org/officeDocument/2006/relationships/tags" Target="../tags/tag18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9.xml"/><Relationship Id="rId1" Type="http://schemas.openxmlformats.org/officeDocument/2006/relationships/tags" Target="../tags/tag258.xml"/></Relationships>
</file>

<file path=ppt/slides/_rels/slide2.xml.rels><?xml version="1.0" encoding="UTF-8" standalone="yes"?>
<Relationships xmlns="http://schemas.openxmlformats.org/package/2006/relationships"><Relationship Id="rId9" Type="http://schemas.openxmlformats.org/officeDocument/2006/relationships/tags" Target="../tags/tag196.xml"/><Relationship Id="rId8" Type="http://schemas.openxmlformats.org/officeDocument/2006/relationships/tags" Target="../tags/tag195.xml"/><Relationship Id="rId7" Type="http://schemas.openxmlformats.org/officeDocument/2006/relationships/tags" Target="../tags/tag194.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 Id="rId3" Type="http://schemas.openxmlformats.org/officeDocument/2006/relationships/tags" Target="../tags/tag190.xml"/><Relationship Id="rId2" Type="http://schemas.openxmlformats.org/officeDocument/2006/relationships/tags" Target="../tags/tag189.xml"/><Relationship Id="rId19" Type="http://schemas.openxmlformats.org/officeDocument/2006/relationships/notesSlide" Target="../notesSlides/notesSlide2.xml"/><Relationship Id="rId18" Type="http://schemas.openxmlformats.org/officeDocument/2006/relationships/slideLayout" Target="../slideLayouts/slideLayout14.xml"/><Relationship Id="rId17" Type="http://schemas.openxmlformats.org/officeDocument/2006/relationships/tags" Target="../tags/tag204.xml"/><Relationship Id="rId16" Type="http://schemas.openxmlformats.org/officeDocument/2006/relationships/tags" Target="../tags/tag203.xml"/><Relationship Id="rId15" Type="http://schemas.openxmlformats.org/officeDocument/2006/relationships/tags" Target="../tags/tag202.xml"/><Relationship Id="rId14" Type="http://schemas.openxmlformats.org/officeDocument/2006/relationships/tags" Target="../tags/tag201.xml"/><Relationship Id="rId13" Type="http://schemas.openxmlformats.org/officeDocument/2006/relationships/tags" Target="../tags/tag200.xml"/><Relationship Id="rId12" Type="http://schemas.openxmlformats.org/officeDocument/2006/relationships/tags" Target="../tags/tag199.xml"/><Relationship Id="rId11" Type="http://schemas.openxmlformats.org/officeDocument/2006/relationships/tags" Target="../tags/tag198.xml"/><Relationship Id="rId10" Type="http://schemas.openxmlformats.org/officeDocument/2006/relationships/tags" Target="../tags/tag197.xml"/><Relationship Id="rId1" Type="http://schemas.openxmlformats.org/officeDocument/2006/relationships/tags" Target="../tags/tag188.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9.xml"/><Relationship Id="rId3" Type="http://schemas.openxmlformats.org/officeDocument/2006/relationships/tags" Target="../tags/tag207.xml"/><Relationship Id="rId2" Type="http://schemas.openxmlformats.org/officeDocument/2006/relationships/tags" Target="../tags/tag206.xml"/><Relationship Id="rId1" Type="http://schemas.openxmlformats.org/officeDocument/2006/relationships/tags" Target="../tags/tag205.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9.xml"/><Relationship Id="rId2" Type="http://schemas.openxmlformats.org/officeDocument/2006/relationships/tags" Target="../tags/tag209.xml"/><Relationship Id="rId1" Type="http://schemas.openxmlformats.org/officeDocument/2006/relationships/tags" Target="../tags/tag208.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9.xml"/><Relationship Id="rId2" Type="http://schemas.openxmlformats.org/officeDocument/2006/relationships/tags" Target="../tags/tag211.xml"/><Relationship Id="rId1" Type="http://schemas.openxmlformats.org/officeDocument/2006/relationships/tags" Target="../tags/tag210.xml"/></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6.xml"/><Relationship Id="rId7" Type="http://schemas.openxmlformats.org/officeDocument/2006/relationships/slideLayout" Target="../slideLayouts/slideLayout19.xml"/><Relationship Id="rId6" Type="http://schemas.openxmlformats.org/officeDocument/2006/relationships/tags" Target="../tags/tag216.xml"/><Relationship Id="rId5" Type="http://schemas.openxmlformats.org/officeDocument/2006/relationships/tags" Target="../tags/tag215.xml"/><Relationship Id="rId4" Type="http://schemas.openxmlformats.org/officeDocument/2006/relationships/image" Target="../media/image5.png"/><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s>
</file>

<file path=ppt/slides/_rels/slide7.xml.rels><?xml version="1.0" encoding="UTF-8" standalone="yes"?>
<Relationships xmlns="http://schemas.openxmlformats.org/package/2006/relationships"><Relationship Id="rId9" Type="http://schemas.openxmlformats.org/officeDocument/2006/relationships/tags" Target="../tags/tag225.xml"/><Relationship Id="rId8" Type="http://schemas.openxmlformats.org/officeDocument/2006/relationships/tags" Target="../tags/tag224.xml"/><Relationship Id="rId7" Type="http://schemas.openxmlformats.org/officeDocument/2006/relationships/tags" Target="../tags/tag223.xml"/><Relationship Id="rId6" Type="http://schemas.openxmlformats.org/officeDocument/2006/relationships/tags" Target="../tags/tag222.xml"/><Relationship Id="rId5" Type="http://schemas.openxmlformats.org/officeDocument/2006/relationships/tags" Target="../tags/tag221.xml"/><Relationship Id="rId4" Type="http://schemas.openxmlformats.org/officeDocument/2006/relationships/tags" Target="../tags/tag220.xml"/><Relationship Id="rId3" Type="http://schemas.openxmlformats.org/officeDocument/2006/relationships/tags" Target="../tags/tag219.xml"/><Relationship Id="rId2" Type="http://schemas.openxmlformats.org/officeDocument/2006/relationships/tags" Target="../tags/tag218.xml"/><Relationship Id="rId18" Type="http://schemas.openxmlformats.org/officeDocument/2006/relationships/slideLayout" Target="../slideLayouts/slideLayout19.xml"/><Relationship Id="rId17" Type="http://schemas.openxmlformats.org/officeDocument/2006/relationships/tags" Target="../tags/tag233.xml"/><Relationship Id="rId16" Type="http://schemas.openxmlformats.org/officeDocument/2006/relationships/tags" Target="../tags/tag232.xml"/><Relationship Id="rId15" Type="http://schemas.openxmlformats.org/officeDocument/2006/relationships/tags" Target="../tags/tag231.xml"/><Relationship Id="rId14" Type="http://schemas.openxmlformats.org/officeDocument/2006/relationships/tags" Target="../tags/tag230.xml"/><Relationship Id="rId13" Type="http://schemas.openxmlformats.org/officeDocument/2006/relationships/tags" Target="../tags/tag229.xml"/><Relationship Id="rId12" Type="http://schemas.openxmlformats.org/officeDocument/2006/relationships/tags" Target="../tags/tag228.xml"/><Relationship Id="rId11" Type="http://schemas.openxmlformats.org/officeDocument/2006/relationships/tags" Target="../tags/tag227.xml"/><Relationship Id="rId10" Type="http://schemas.openxmlformats.org/officeDocument/2006/relationships/tags" Target="../tags/tag226.xml"/><Relationship Id="rId1" Type="http://schemas.openxmlformats.org/officeDocument/2006/relationships/tags" Target="../tags/tag21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35.xml"/><Relationship Id="rId1" Type="http://schemas.openxmlformats.org/officeDocument/2006/relationships/tags" Target="../tags/tag234.xml"/></Relationships>
</file>

<file path=ppt/slides/_rels/slide9.xml.rels><?xml version="1.0" encoding="UTF-8" standalone="yes"?>
<Relationships xmlns="http://schemas.openxmlformats.org/package/2006/relationships"><Relationship Id="rId9" Type="http://schemas.openxmlformats.org/officeDocument/2006/relationships/tags" Target="../tags/tag244.xml"/><Relationship Id="rId8" Type="http://schemas.openxmlformats.org/officeDocument/2006/relationships/tags" Target="../tags/tag243.xml"/><Relationship Id="rId7" Type="http://schemas.openxmlformats.org/officeDocument/2006/relationships/tags" Target="../tags/tag242.xml"/><Relationship Id="rId6" Type="http://schemas.openxmlformats.org/officeDocument/2006/relationships/tags" Target="../tags/tag241.xml"/><Relationship Id="rId5" Type="http://schemas.openxmlformats.org/officeDocument/2006/relationships/tags" Target="../tags/tag240.xml"/><Relationship Id="rId4" Type="http://schemas.openxmlformats.org/officeDocument/2006/relationships/tags" Target="../tags/tag239.xml"/><Relationship Id="rId3" Type="http://schemas.openxmlformats.org/officeDocument/2006/relationships/tags" Target="../tags/tag238.xml"/><Relationship Id="rId23" Type="http://schemas.openxmlformats.org/officeDocument/2006/relationships/slideLayout" Target="../slideLayouts/slideLayout19.xml"/><Relationship Id="rId22" Type="http://schemas.openxmlformats.org/officeDocument/2006/relationships/tags" Target="../tags/tag257.xml"/><Relationship Id="rId21" Type="http://schemas.openxmlformats.org/officeDocument/2006/relationships/tags" Target="../tags/tag256.xml"/><Relationship Id="rId20" Type="http://schemas.openxmlformats.org/officeDocument/2006/relationships/tags" Target="../tags/tag255.xml"/><Relationship Id="rId2" Type="http://schemas.openxmlformats.org/officeDocument/2006/relationships/tags" Target="../tags/tag237.xml"/><Relationship Id="rId19" Type="http://schemas.openxmlformats.org/officeDocument/2006/relationships/tags" Target="../tags/tag254.xml"/><Relationship Id="rId18" Type="http://schemas.openxmlformats.org/officeDocument/2006/relationships/tags" Target="../tags/tag253.xml"/><Relationship Id="rId17" Type="http://schemas.openxmlformats.org/officeDocument/2006/relationships/tags" Target="../tags/tag252.xml"/><Relationship Id="rId16" Type="http://schemas.openxmlformats.org/officeDocument/2006/relationships/tags" Target="../tags/tag251.xml"/><Relationship Id="rId15" Type="http://schemas.openxmlformats.org/officeDocument/2006/relationships/tags" Target="../tags/tag250.xml"/><Relationship Id="rId14" Type="http://schemas.openxmlformats.org/officeDocument/2006/relationships/tags" Target="../tags/tag249.xml"/><Relationship Id="rId13" Type="http://schemas.openxmlformats.org/officeDocument/2006/relationships/tags" Target="../tags/tag248.xml"/><Relationship Id="rId12" Type="http://schemas.openxmlformats.org/officeDocument/2006/relationships/tags" Target="../tags/tag247.xml"/><Relationship Id="rId11" Type="http://schemas.openxmlformats.org/officeDocument/2006/relationships/tags" Target="../tags/tag246.xml"/><Relationship Id="rId10" Type="http://schemas.openxmlformats.org/officeDocument/2006/relationships/tags" Target="../tags/tag245.xml"/><Relationship Id="rId1" Type="http://schemas.openxmlformats.org/officeDocument/2006/relationships/tags" Target="../tags/tag2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7521575" y="5179695"/>
            <a:ext cx="4000500" cy="968375"/>
          </a:xfrm>
          <a:prstGeom prst="rect">
            <a:avLst/>
          </a:prstGeom>
          <a:noFill/>
        </p:spPr>
        <p:txBody>
          <a:bodyPr wrap="square" rtlCol="0">
            <a:normAutofit/>
          </a:bodyPr>
          <a:p>
            <a:pPr>
              <a:lnSpc>
                <a:spcPct val="150000"/>
              </a:lnSpc>
            </a:pPr>
            <a:r>
              <a:rPr lang="en-US" altLang="zh-CN">
                <a:solidFill>
                  <a:schemeClr val="tx1"/>
                </a:solidFill>
              </a:rPr>
              <a:t>  </a:t>
            </a:r>
            <a:r>
              <a:rPr lang="zh-CN" altLang="en-US" sz="2000" b="1">
                <a:solidFill>
                  <a:schemeClr val="tx1"/>
                </a:solidFill>
                <a:latin typeface="宋体" panose="02010600030101010101" pitchFamily="2" charset="-122"/>
                <a:ea typeface="宋体" panose="02010600030101010101" pitchFamily="2" charset="-122"/>
                <a:cs typeface="宋体" panose="02010600030101010101" pitchFamily="2" charset="-122"/>
              </a:rPr>
              <a:t>山东华铂凯盛生物科技有限公司</a:t>
            </a:r>
            <a:endParaRPr lang="zh-CN" altLang="en-US" sz="20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b="1">
                <a:solidFill>
                  <a:schemeClr val="tx1"/>
                </a:solidFill>
                <a:cs typeface="宋体" panose="02010600030101010101" pitchFamily="2" charset="-122"/>
              </a:rPr>
              <a:t>       </a:t>
            </a:r>
            <a:endParaRPr lang="zh-CN" altLang="en-US" b="1">
              <a:solidFill>
                <a:schemeClr val="tx1"/>
              </a:solidFill>
              <a:cs typeface="宋体" panose="02010600030101010101" pitchFamily="2" charset="-122"/>
            </a:endParaRPr>
          </a:p>
        </p:txBody>
      </p:sp>
      <p:pic>
        <p:nvPicPr>
          <p:cNvPr id="3" name="图片 2"/>
          <p:cNvPicPr>
            <a:picLocks noChangeAspect="1"/>
          </p:cNvPicPr>
          <p:nvPr>
            <p:custDataLst>
              <p:tags r:id="rId2"/>
            </p:custDataLst>
          </p:nvPr>
        </p:nvPicPr>
        <p:blipFill>
          <a:blip r:embed="rId3"/>
          <a:stretch>
            <a:fillRect/>
          </a:stretch>
        </p:blipFill>
        <p:spPr>
          <a:xfrm>
            <a:off x="3924935" y="3492500"/>
            <a:ext cx="3321050" cy="2489835"/>
          </a:xfrm>
          <a:prstGeom prst="rect">
            <a:avLst/>
          </a:prstGeom>
        </p:spPr>
      </p:pic>
      <p:sp>
        <p:nvSpPr>
          <p:cNvPr id="7" name="标题 6"/>
          <p:cNvSpPr>
            <a:spLocks noGrp="1"/>
          </p:cNvSpPr>
          <p:nvPr>
            <p:ph type="title"/>
            <p:custDataLst>
              <p:tags r:id="rId4"/>
            </p:custDataLst>
          </p:nvPr>
        </p:nvSpPr>
        <p:spPr>
          <a:xfrm>
            <a:off x="695960" y="360045"/>
            <a:ext cx="10800080" cy="1988185"/>
          </a:xfrm>
        </p:spPr>
        <p:txBody>
          <a:bodyPr vert="horz" wrap="square" lIns="0" tIns="0" rIns="0" bIns="0" rtlCol="0" anchor="b" anchorCtr="0">
            <a:normAutofit/>
          </a:bodyPr>
          <a:lstStyle/>
          <a:p>
            <a:pPr lvl="0" algn="ctr">
              <a:buClrTx/>
              <a:buSzTx/>
              <a:buFontTx/>
            </a:pPr>
            <a:r>
              <a:rPr lang="zh-CN" altLang="en-US" sz="4800" dirty="0">
                <a:latin typeface="宋体" panose="02010600030101010101" pitchFamily="2" charset="-122"/>
                <a:ea typeface="宋体" panose="02010600030101010101" pitchFamily="2" charset="-122"/>
                <a:sym typeface="+mn-ea"/>
              </a:rPr>
              <a:t>非那雄胺他达拉非胶囊</a:t>
            </a:r>
            <a:endParaRPr lang="zh-CN" altLang="en-US" sz="4800" dirty="0">
              <a:latin typeface="宋体" panose="02010600030101010101" pitchFamily="2" charset="-122"/>
              <a:ea typeface="宋体" panose="02010600030101010101" pitchFamily="2" charset="-122"/>
              <a:sym typeface="+mn-ea"/>
            </a:endParaRPr>
          </a:p>
        </p:txBody>
      </p:sp>
    </p:spTree>
    <p:custDataLst>
      <p:tags r:id="rId5"/>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05</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705993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公平性</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3" name="文本框 2"/>
          <p:cNvSpPr txBox="1"/>
          <p:nvPr/>
        </p:nvSpPr>
        <p:spPr>
          <a:xfrm>
            <a:off x="976630" y="1625600"/>
            <a:ext cx="10239375" cy="3123565"/>
          </a:xfrm>
          <a:prstGeom prst="rect">
            <a:avLst/>
          </a:prstGeom>
          <a:noFill/>
        </p:spPr>
        <p:txBody>
          <a:bodyPr wrap="square" rtlCol="0" anchor="t">
            <a:noAutofit/>
          </a:bodyPr>
          <a:p>
            <a:pPr marL="285750" indent="-285750" algn="l">
              <a:lnSpc>
                <a:spcPct val="140000"/>
              </a:lnSpc>
              <a:buFont typeface="Wingdings" panose="05000000000000000000" charset="0"/>
              <a:buChar char="Ø"/>
            </a:pPr>
            <a:r>
              <a:rPr lang="zh-CN" altLang="en-US" kern="100" dirty="0">
                <a:solidFill>
                  <a:srgbClr val="FF0000"/>
                </a:solidFill>
                <a:effectLst/>
                <a:latin typeface="+mn-ea"/>
                <a:cs typeface="江城圆体 400W" panose="020B0500000000000000" pitchFamily="34" charset="-122"/>
              </a:rPr>
              <a:t>疾病负担</a:t>
            </a:r>
            <a:endParaRPr lang="en-US" altLang="zh-CN" kern="100" dirty="0">
              <a:effectLst/>
              <a:latin typeface="+mn-ea"/>
              <a:cs typeface="江城圆体 400W" panose="020B0500000000000000" pitchFamily="34" charset="-122"/>
            </a:endParaRPr>
          </a:p>
          <a:p>
            <a:pPr algn="l">
              <a:lnSpc>
                <a:spcPct val="140000"/>
              </a:lnSpc>
            </a:pPr>
            <a:r>
              <a:rPr lang="en-US" altLang="zh-CN" kern="100" dirty="0">
                <a:effectLst/>
                <a:latin typeface="+mn-ea"/>
                <a:cs typeface="江城圆体 400W" panose="020B0500000000000000" pitchFamily="34" charset="-122"/>
              </a:rPr>
              <a:t>· BPH</a:t>
            </a:r>
            <a:r>
              <a:rPr lang="zh-CN" altLang="en-US" kern="100" dirty="0">
                <a:effectLst/>
                <a:latin typeface="+mn-ea"/>
                <a:cs typeface="江城圆体 400W" panose="020B0500000000000000" pitchFamily="34" charset="-122"/>
              </a:rPr>
              <a:t>为高发老年男性疾病，基层及欠发达地区诊疗资源有限</a:t>
            </a:r>
            <a:endParaRPr lang="zh-CN" altLang="en-US" kern="100" dirty="0">
              <a:effectLst/>
              <a:latin typeface="+mn-ea"/>
              <a:cs typeface="江城圆体 400W" panose="020B0500000000000000" pitchFamily="34" charset="-122"/>
            </a:endParaRPr>
          </a:p>
          <a:p>
            <a:pPr algn="l">
              <a:lnSpc>
                <a:spcPct val="140000"/>
              </a:lnSpc>
            </a:pPr>
            <a:r>
              <a:rPr lang="zh-CN" altLang="en-US" kern="100" dirty="0">
                <a:effectLst/>
                <a:latin typeface="+mn-ea"/>
                <a:cs typeface="江城圆体 400W" panose="020B0500000000000000" pitchFamily="34" charset="-122"/>
              </a:rPr>
              <a:t>· 前列腺增生者发生急性尿潴留和手术风险增加3倍</a:t>
            </a:r>
            <a:r>
              <a:rPr lang="en-US" altLang="zh-CN" kern="100" baseline="50000" dirty="0">
                <a:solidFill>
                  <a:schemeClr val="tx1"/>
                </a:solidFill>
                <a:effectLst/>
                <a:uFillTx/>
                <a:latin typeface="+中文正文" charset="0"/>
                <a:cs typeface="江城圆体 400W" panose="020B0500000000000000" pitchFamily="34" charset="-122"/>
              </a:rPr>
              <a:t>[1]</a:t>
            </a:r>
            <a:endParaRPr lang="en-US" altLang="zh-CN" kern="100" baseline="50000" dirty="0">
              <a:solidFill>
                <a:schemeClr val="tx1"/>
              </a:solidFill>
              <a:effectLst/>
              <a:uFillTx/>
              <a:latin typeface="+中文正文" charset="0"/>
              <a:cs typeface="江城圆体 400W" panose="020B0500000000000000" pitchFamily="34" charset="-122"/>
            </a:endParaRPr>
          </a:p>
          <a:p>
            <a:pPr algn="l">
              <a:lnSpc>
                <a:spcPct val="140000"/>
              </a:lnSpc>
            </a:pPr>
            <a:endParaRPr lang="en-US" altLang="zh-CN" kern="100" baseline="50000" dirty="0">
              <a:solidFill>
                <a:schemeClr val="tx1"/>
              </a:solidFill>
              <a:effectLst/>
              <a:uFillTx/>
              <a:latin typeface="+中文正文" charset="0"/>
              <a:cs typeface="江城圆体 400W" panose="020B0500000000000000" pitchFamily="34" charset="-122"/>
            </a:endParaRPr>
          </a:p>
          <a:p>
            <a:pPr marL="285750" indent="-285750" algn="l">
              <a:lnSpc>
                <a:spcPct val="140000"/>
              </a:lnSpc>
              <a:buFont typeface="Wingdings" panose="05000000000000000000" charset="0"/>
              <a:buChar char="Ø"/>
            </a:pPr>
            <a:r>
              <a:rPr lang="zh-CN" altLang="en-US" kern="100" dirty="0">
                <a:solidFill>
                  <a:srgbClr val="FF0000"/>
                </a:solidFill>
                <a:effectLst/>
                <a:latin typeface="+mn-ea"/>
                <a:cs typeface="江城圆体 400W" panose="020B0500000000000000" pitchFamily="34" charset="-122"/>
              </a:rPr>
              <a:t>临床管理便利</a:t>
            </a:r>
            <a:endParaRPr lang="en-US" altLang="zh-CN" kern="100" dirty="0">
              <a:effectLst/>
              <a:latin typeface="+mn-ea"/>
              <a:cs typeface="江城圆体 400W" panose="020B0500000000000000" pitchFamily="34" charset="-122"/>
            </a:endParaRPr>
          </a:p>
          <a:p>
            <a:pPr algn="l">
              <a:lnSpc>
                <a:spcPct val="140000"/>
              </a:lnSpc>
            </a:pPr>
            <a:r>
              <a:rPr lang="zh-CN" altLang="en-US" kern="100" dirty="0">
                <a:solidFill>
                  <a:srgbClr val="FF0000"/>
                </a:solidFill>
                <a:effectLst/>
                <a:latin typeface="+mn-ea"/>
                <a:cs typeface="江城圆体 400W" panose="020B0500000000000000" pitchFamily="34" charset="-122"/>
              </a:rPr>
              <a:t>每日一次一粒</a:t>
            </a:r>
            <a:r>
              <a:rPr lang="zh-CN" altLang="en-US" kern="100" dirty="0">
                <a:effectLst/>
                <a:latin typeface="+mn-ea"/>
                <a:cs typeface="江城圆体 400W" panose="020B0500000000000000" pitchFamily="34" charset="-122"/>
              </a:rPr>
              <a:t>固定复方给药，有助于简化用药方案，降低多药联用下漏服、错服风险；</a:t>
            </a:r>
            <a:endParaRPr lang="zh-CN" altLang="en-US" kern="100" dirty="0">
              <a:effectLst/>
              <a:latin typeface="+mn-ea"/>
              <a:cs typeface="江城圆体 400W" panose="020B0500000000000000" pitchFamily="34" charset="-122"/>
            </a:endParaRPr>
          </a:p>
          <a:p>
            <a:pPr algn="l">
              <a:lnSpc>
                <a:spcPct val="140000"/>
              </a:lnSpc>
            </a:pPr>
            <a:endParaRPr lang="zh-CN" altLang="en-US" kern="100" dirty="0">
              <a:effectLst/>
              <a:latin typeface="+mn-ea"/>
              <a:cs typeface="江城圆体 400W" panose="020B0500000000000000" pitchFamily="34" charset="-122"/>
            </a:endParaRPr>
          </a:p>
          <a:p>
            <a:pPr marL="285750" indent="-285750" algn="l">
              <a:lnSpc>
                <a:spcPct val="140000"/>
              </a:lnSpc>
              <a:buFont typeface="Wingdings" panose="05000000000000000000" charset="0"/>
              <a:buChar char="Ø"/>
            </a:pPr>
            <a:r>
              <a:rPr lang="zh-CN" altLang="en-US" kern="100" dirty="0">
                <a:solidFill>
                  <a:srgbClr val="FF0000"/>
                </a:solidFill>
                <a:effectLst/>
                <a:latin typeface="+mn-ea"/>
                <a:cs typeface="江城圆体 400W" panose="020B0500000000000000" pitchFamily="34" charset="-122"/>
              </a:rPr>
              <a:t>弥补目录短板</a:t>
            </a:r>
            <a:endParaRPr lang="zh-CN" altLang="en-US" kern="100" dirty="0">
              <a:effectLst/>
              <a:latin typeface="+mn-ea"/>
              <a:cs typeface="江城圆体 400W" panose="020B0500000000000000" pitchFamily="34" charset="-122"/>
            </a:endParaRPr>
          </a:p>
          <a:p>
            <a:pPr indent="0" algn="l">
              <a:lnSpc>
                <a:spcPct val="140000"/>
              </a:lnSpc>
              <a:buFont typeface="Wingdings" panose="05000000000000000000" charset="0"/>
              <a:buNone/>
            </a:pPr>
            <a:r>
              <a:rPr lang="zh-CN" altLang="en-US" kern="100" dirty="0">
                <a:effectLst/>
                <a:latin typeface="+mn-ea"/>
                <a:cs typeface="江城圆体 400W" panose="020B0500000000000000" pitchFamily="34" charset="-122"/>
              </a:rPr>
              <a:t>原研未在国内上市，本品可满足临床药品目录短板和可及性</a:t>
            </a:r>
            <a:endParaRPr lang="zh-CN" altLang="en-US" kern="100" dirty="0">
              <a:effectLst/>
              <a:latin typeface="+mn-ea"/>
              <a:cs typeface="江城圆体 400W" panose="020B0500000000000000" pitchFamily="34" charset="-122"/>
            </a:endParaRPr>
          </a:p>
          <a:p>
            <a:pPr algn="l">
              <a:lnSpc>
                <a:spcPct val="140000"/>
              </a:lnSpc>
            </a:pPr>
            <a:endParaRPr lang="zh-CN" altLang="en-US" kern="100" dirty="0">
              <a:effectLst/>
              <a:latin typeface="+mn-ea"/>
              <a:cs typeface="江城圆体 400W" panose="020B0500000000000000" pitchFamily="34" charset="-122"/>
            </a:endParaRPr>
          </a:p>
          <a:p>
            <a:pPr indent="0" algn="l">
              <a:lnSpc>
                <a:spcPct val="140000"/>
              </a:lnSpc>
              <a:buFont typeface="Wingdings" panose="05000000000000000000" charset="0"/>
              <a:buNone/>
            </a:pPr>
            <a:endParaRPr lang="zh-CN" altLang="en-US" kern="100" dirty="0">
              <a:solidFill>
                <a:srgbClr val="FF0000"/>
              </a:solidFill>
              <a:effectLst/>
              <a:latin typeface="+mn-ea"/>
              <a:cs typeface="江城圆体 400W" panose="020B0500000000000000" pitchFamily="34" charset="-122"/>
            </a:endParaRPr>
          </a:p>
        </p:txBody>
      </p:sp>
      <p:sp>
        <p:nvSpPr>
          <p:cNvPr id="5" name="文本框 4"/>
          <p:cNvSpPr txBox="1"/>
          <p:nvPr/>
        </p:nvSpPr>
        <p:spPr>
          <a:xfrm>
            <a:off x="722630" y="6552565"/>
            <a:ext cx="10939780" cy="305435"/>
          </a:xfrm>
          <a:prstGeom prst="rect">
            <a:avLst/>
          </a:prstGeom>
          <a:noFill/>
        </p:spPr>
        <p:txBody>
          <a:bodyPr wrap="square" rtlCol="0">
            <a:normAutofit fontScale="25000"/>
          </a:bodyPr>
          <a:p>
            <a:pPr algn="l">
              <a:lnSpc>
                <a:spcPct val="140000"/>
              </a:lnSpc>
            </a:pPr>
            <a:r>
              <a:rPr lang="en-US" altLang="zh-CN" sz="2400" kern="100" dirty="0">
                <a:effectLst/>
                <a:latin typeface="+mn-ea"/>
                <a:cs typeface="江城圆体 400W" panose="020B0500000000000000" pitchFamily="34" charset="-122"/>
              </a:rPr>
              <a:t>[1]Olesovsky C, Kapoor A. Evidence for the efficacy and safety of tadalafil and finasteride in combination for the treatment of lower urinary tract symptoms and erectile dysfunction in men with benign prostatic hyperplasia[J]. Therapeutic Advances in Urology, 2016, 8(1):1-15. https://doi.org/10.1177/1756287216650132. </a:t>
            </a:r>
            <a:endParaRPr lang="en-US" altLang="zh-CN" sz="2400" kern="100" dirty="0">
              <a:effectLst/>
              <a:latin typeface="+mn-ea"/>
              <a:cs typeface="江城圆体 400W" panose="020B0500000000000000" pitchFamily="34" charset="-122"/>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直接连接符 21"/>
          <p:cNvCxnSpPr/>
          <p:nvPr>
            <p:custDataLst>
              <p:tags r:id="rId1"/>
            </p:custDataLst>
          </p:nvPr>
        </p:nvCxnSpPr>
        <p:spPr>
          <a:xfrm>
            <a:off x="3301525" y="2889045"/>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custDataLst>
              <p:tags r:id="rId2"/>
            </p:custDataLst>
          </p:nvPr>
        </p:nvCxnSpPr>
        <p:spPr>
          <a:xfrm>
            <a:off x="5206694" y="2834506"/>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custDataLst>
              <p:tags r:id="rId3"/>
            </p:custDataLst>
          </p:nvPr>
        </p:nvCxnSpPr>
        <p:spPr>
          <a:xfrm>
            <a:off x="7071440" y="2834506"/>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4"/>
            </p:custDataLst>
          </p:nvPr>
        </p:nvCxnSpPr>
        <p:spPr>
          <a:xfrm>
            <a:off x="8936327" y="2889045"/>
            <a:ext cx="0" cy="2139452"/>
          </a:xfrm>
          <a:prstGeom prst="line">
            <a:avLst/>
          </a:prstGeom>
          <a:ln>
            <a:solidFill>
              <a:schemeClr val="accent1">
                <a:lumMod val="20000"/>
                <a:lumOff val="80000"/>
                <a:alpha val="50000"/>
              </a:schemeClr>
            </a:solidFill>
          </a:ln>
        </p:spPr>
        <p:style>
          <a:lnRef idx="1">
            <a:schemeClr val="accent1"/>
          </a:lnRef>
          <a:fillRef idx="0">
            <a:schemeClr val="accent1"/>
          </a:fillRef>
          <a:effectRef idx="0">
            <a:schemeClr val="accent1"/>
          </a:effectRef>
          <a:fontRef idx="minor">
            <a:schemeClr val="tx1"/>
          </a:fontRef>
        </p:style>
      </p:cxnSp>
      <p:sp>
        <p:nvSpPr>
          <p:cNvPr id="7" name="标题"/>
          <p:cNvSpPr>
            <a:spLocks noGrp="1"/>
          </p:cNvSpPr>
          <p:nvPr>
            <p:ph type="title"/>
            <p:custDataLst>
              <p:tags r:id="rId5"/>
            </p:custDataLst>
          </p:nvPr>
        </p:nvSpPr>
        <p:spPr/>
        <p:txBody>
          <a:bodyPr/>
          <a:lstStyle/>
          <a:p>
            <a:r>
              <a:rPr lang="zh-CN" altLang="en-US"/>
              <a:t>目录</a:t>
            </a:r>
            <a:endParaRPr lang="zh-CN" altLang="en-US"/>
          </a:p>
        </p:txBody>
      </p:sp>
      <p:sp>
        <p:nvSpPr>
          <p:cNvPr id="10" name="标题 1"/>
          <p:cNvSpPr txBox="1"/>
          <p:nvPr>
            <p:custDataLst>
              <p:tags r:id="rId6"/>
            </p:custDataLst>
          </p:nvPr>
        </p:nvSpPr>
        <p:spPr>
          <a:xfrm>
            <a:off x="1478265" y="4091613"/>
            <a:ext cx="1823540" cy="125889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药品基本信息</a:t>
            </a:r>
            <a:endParaRPr lang="zh-CN" altLang="en-US" sz="2400" dirty="0">
              <a:solidFill>
                <a:schemeClr val="dk2"/>
              </a:solidFill>
              <a:latin typeface="+mn-ea"/>
              <a:ea typeface="+mn-ea"/>
            </a:endParaRPr>
          </a:p>
        </p:txBody>
      </p:sp>
      <p:sp>
        <p:nvSpPr>
          <p:cNvPr id="12" name="标题 1"/>
          <p:cNvSpPr txBox="1"/>
          <p:nvPr>
            <p:custDataLst>
              <p:tags r:id="rId7"/>
            </p:custDataLst>
          </p:nvPr>
        </p:nvSpPr>
        <p:spPr>
          <a:xfrm>
            <a:off x="3483852"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安全性</a:t>
            </a:r>
            <a:endParaRPr lang="zh-CN" altLang="en-US" sz="2400" dirty="0">
              <a:solidFill>
                <a:schemeClr val="dk2"/>
              </a:solidFill>
              <a:latin typeface="+mn-ea"/>
              <a:ea typeface="+mn-ea"/>
            </a:endParaRPr>
          </a:p>
        </p:txBody>
      </p:sp>
      <p:sp>
        <p:nvSpPr>
          <p:cNvPr id="14" name="标题 1"/>
          <p:cNvSpPr txBox="1"/>
          <p:nvPr>
            <p:custDataLst>
              <p:tags r:id="rId8"/>
            </p:custDataLst>
          </p:nvPr>
        </p:nvSpPr>
        <p:spPr>
          <a:xfrm>
            <a:off x="5448052"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有效性</a:t>
            </a:r>
            <a:endParaRPr lang="zh-CN" altLang="en-US" sz="2400" dirty="0">
              <a:solidFill>
                <a:schemeClr val="dk2"/>
              </a:solidFill>
              <a:latin typeface="+mn-ea"/>
              <a:ea typeface="+mn-ea"/>
            </a:endParaRPr>
          </a:p>
        </p:txBody>
      </p:sp>
      <p:sp>
        <p:nvSpPr>
          <p:cNvPr id="8" name="标题 1"/>
          <p:cNvSpPr txBox="1"/>
          <p:nvPr>
            <p:custDataLst>
              <p:tags r:id="rId9"/>
            </p:custDataLst>
          </p:nvPr>
        </p:nvSpPr>
        <p:spPr>
          <a:xfrm>
            <a:off x="7302673"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ctr">
              <a:lnSpc>
                <a:spcPct val="110000"/>
              </a:lnSpc>
            </a:pPr>
            <a:r>
              <a:rPr lang="zh-CN" altLang="en-US" sz="2400" dirty="0">
                <a:solidFill>
                  <a:schemeClr val="dk2"/>
                </a:solidFill>
                <a:latin typeface="+mn-ea"/>
                <a:ea typeface="+mn-ea"/>
              </a:rPr>
              <a:t>创新性</a:t>
            </a:r>
            <a:endParaRPr lang="zh-CN" altLang="en-US" sz="2400" dirty="0">
              <a:solidFill>
                <a:schemeClr val="dk2"/>
              </a:solidFill>
              <a:latin typeface="+mn-ea"/>
              <a:ea typeface="+mn-ea"/>
            </a:endParaRPr>
          </a:p>
        </p:txBody>
      </p:sp>
      <p:sp>
        <p:nvSpPr>
          <p:cNvPr id="9" name="椭圆 8"/>
          <p:cNvSpPr/>
          <p:nvPr>
            <p:custDataLst>
              <p:tags r:id="rId10"/>
            </p:custDataLst>
          </p:nvPr>
        </p:nvSpPr>
        <p:spPr>
          <a:xfrm>
            <a:off x="2048476" y="2960936"/>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01</a:t>
            </a:r>
            <a:endParaRPr lang="en-US" altLang="zh-CN" sz="2000" b="1" dirty="0">
              <a:solidFill>
                <a:srgbClr val="FFFFFF"/>
              </a:solidFill>
              <a:latin typeface="+mn-ea"/>
              <a:sym typeface="+mn-ea"/>
            </a:endParaRPr>
          </a:p>
        </p:txBody>
      </p:sp>
      <p:sp>
        <p:nvSpPr>
          <p:cNvPr id="11" name="椭圆 10"/>
          <p:cNvSpPr/>
          <p:nvPr>
            <p:custDataLst>
              <p:tags r:id="rId11"/>
            </p:custDataLst>
          </p:nvPr>
        </p:nvSpPr>
        <p:spPr>
          <a:xfrm>
            <a:off x="3872157"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02</a:t>
            </a:r>
            <a:endParaRPr lang="en-US" altLang="zh-CN" sz="2000" b="1" dirty="0">
              <a:solidFill>
                <a:srgbClr val="FFFFFF"/>
              </a:solidFill>
              <a:latin typeface="+mn-ea"/>
              <a:sym typeface="+mn-ea"/>
            </a:endParaRPr>
          </a:p>
        </p:txBody>
      </p:sp>
      <p:sp>
        <p:nvSpPr>
          <p:cNvPr id="13" name="椭圆 12"/>
          <p:cNvSpPr/>
          <p:nvPr>
            <p:custDataLst>
              <p:tags r:id="rId12"/>
            </p:custDataLst>
          </p:nvPr>
        </p:nvSpPr>
        <p:spPr>
          <a:xfrm>
            <a:off x="5777968"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03</a:t>
            </a:r>
            <a:endParaRPr lang="en-US" altLang="zh-CN" sz="2000" b="1" dirty="0">
              <a:solidFill>
                <a:srgbClr val="FFFFFF"/>
              </a:solidFill>
              <a:latin typeface="+mn-ea"/>
              <a:sym typeface="+mn-ea"/>
            </a:endParaRPr>
          </a:p>
        </p:txBody>
      </p:sp>
      <p:sp>
        <p:nvSpPr>
          <p:cNvPr id="21" name="椭圆 20"/>
          <p:cNvSpPr/>
          <p:nvPr>
            <p:custDataLst>
              <p:tags r:id="rId13"/>
            </p:custDataLst>
          </p:nvPr>
        </p:nvSpPr>
        <p:spPr>
          <a:xfrm>
            <a:off x="7601148"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04</a:t>
            </a:r>
            <a:endParaRPr lang="en-US" altLang="zh-CN" sz="2000" b="1" dirty="0">
              <a:solidFill>
                <a:srgbClr val="FFFFFF"/>
              </a:solidFill>
              <a:latin typeface="+mn-ea"/>
              <a:sym typeface="+mn-ea"/>
            </a:endParaRPr>
          </a:p>
        </p:txBody>
      </p:sp>
      <p:sp>
        <p:nvSpPr>
          <p:cNvPr id="25" name="椭圆 24"/>
          <p:cNvSpPr/>
          <p:nvPr>
            <p:custDataLst>
              <p:tags r:id="rId14"/>
            </p:custDataLst>
          </p:nvPr>
        </p:nvSpPr>
        <p:spPr>
          <a:xfrm>
            <a:off x="9424183" y="2961578"/>
            <a:ext cx="763905" cy="763905"/>
          </a:xfrm>
          <a:prstGeom prst="ellipse">
            <a:avLst/>
          </a:prstGeom>
          <a:gradFill flip="none" rotWithShape="1">
            <a:gsLst>
              <a:gs pos="17000">
                <a:schemeClr val="accent1"/>
              </a:gs>
              <a:gs pos="72000">
                <a:schemeClr val="accent2"/>
              </a:gs>
            </a:gsLst>
            <a:lin ang="13500000" scaled="1"/>
            <a:tileRect/>
          </a:gradFill>
          <a:ln>
            <a:noFill/>
          </a:ln>
          <a:effectLst>
            <a:outerShdw blurRad="190500" dist="190500" dir="2700000" sx="98000" sy="98000" algn="tl" rotWithShape="0">
              <a:schemeClr val="accent2">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rmAutofit/>
          </a:bodyPr>
          <a:lstStyle/>
          <a:p>
            <a:pPr algn="ctr"/>
            <a:r>
              <a:rPr lang="en-US" altLang="zh-CN" sz="2000" b="1" dirty="0">
                <a:solidFill>
                  <a:srgbClr val="FFFFFF"/>
                </a:solidFill>
                <a:latin typeface="+mn-ea"/>
                <a:sym typeface="+mn-ea"/>
              </a:rPr>
              <a:t>05</a:t>
            </a:r>
            <a:endParaRPr lang="en-US" altLang="zh-CN" sz="2000" b="1" dirty="0">
              <a:solidFill>
                <a:srgbClr val="FFFFFF"/>
              </a:solidFill>
              <a:latin typeface="+mn-ea"/>
              <a:sym typeface="+mn-ea"/>
            </a:endParaRPr>
          </a:p>
        </p:txBody>
      </p:sp>
      <p:sp>
        <p:nvSpPr>
          <p:cNvPr id="26" name="标题 1"/>
          <p:cNvSpPr txBox="1"/>
          <p:nvPr>
            <p:custDataLst>
              <p:tags r:id="rId15"/>
            </p:custDataLst>
          </p:nvPr>
        </p:nvSpPr>
        <p:spPr>
          <a:xfrm>
            <a:off x="9156506" y="4091448"/>
            <a:ext cx="1481485" cy="1258827"/>
          </a:xfrm>
          <a:prstGeom prst="rect">
            <a:avLst/>
          </a:prstGeom>
        </p:spPr>
        <p:txBody>
          <a:bodyPr vert="horz" wrap="square" lIns="90170" tIns="46990" rIns="90170" bIns="46990" rtlCol="0" anchor="t" anchorCtr="0">
            <a:no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marL="0" indent="0" algn="ctr">
              <a:lnSpc>
                <a:spcPct val="110000"/>
              </a:lnSpc>
              <a:spcBef>
                <a:spcPts val="0"/>
              </a:spcBef>
              <a:spcAft>
                <a:spcPts val="0"/>
              </a:spcAft>
              <a:buSzPct val="100000"/>
            </a:pPr>
            <a:r>
              <a:rPr lang="zh-CN" altLang="en-US" sz="2400">
                <a:solidFill>
                  <a:schemeClr val="dk2"/>
                </a:solidFill>
                <a:latin typeface="+mn-ea"/>
                <a:ea typeface="+mn-ea"/>
              </a:rPr>
              <a:t>公平性</a:t>
            </a:r>
            <a:endParaRPr lang="zh-CN" altLang="en-US" sz="2400">
              <a:solidFill>
                <a:schemeClr val="dk2"/>
              </a:solidFill>
              <a:latin typeface="+mn-ea"/>
              <a:ea typeface="+mn-ea"/>
            </a:endParaRPr>
          </a:p>
        </p:txBody>
      </p:sp>
      <p:sp>
        <p:nvSpPr>
          <p:cNvPr id="20" name="任意多边形: 形状 19"/>
          <p:cNvSpPr/>
          <p:nvPr>
            <p:custDataLst>
              <p:tags r:id="rId16"/>
            </p:custDataLst>
          </p:nvPr>
        </p:nvSpPr>
        <p:spPr>
          <a:xfrm>
            <a:off x="2903625" y="774701"/>
            <a:ext cx="4246473" cy="601543"/>
          </a:xfrm>
          <a:custGeom>
            <a:avLst/>
            <a:gdLst/>
            <a:ahLst/>
            <a:cxnLst/>
            <a:rect l="l" t="t" r="r" b="b"/>
            <a:pathLst>
              <a:path w="4207743" h="596057">
                <a:moveTo>
                  <a:pt x="789087" y="106412"/>
                </a:moveTo>
                <a:cubicBezTo>
                  <a:pt x="740966" y="106412"/>
                  <a:pt x="703076" y="124271"/>
                  <a:pt x="675419" y="159990"/>
                </a:cubicBezTo>
                <a:cubicBezTo>
                  <a:pt x="647762" y="195709"/>
                  <a:pt x="633933" y="241970"/>
                  <a:pt x="633933" y="298772"/>
                </a:cubicBezTo>
                <a:cubicBezTo>
                  <a:pt x="633933" y="354831"/>
                  <a:pt x="647452" y="400658"/>
                  <a:pt x="674489" y="436252"/>
                </a:cubicBezTo>
                <a:cubicBezTo>
                  <a:pt x="701526" y="471847"/>
                  <a:pt x="738609" y="489644"/>
                  <a:pt x="785738" y="489644"/>
                </a:cubicBezTo>
                <a:cubicBezTo>
                  <a:pt x="833859" y="489644"/>
                  <a:pt x="871314" y="472591"/>
                  <a:pt x="898103" y="438485"/>
                </a:cubicBezTo>
                <a:cubicBezTo>
                  <a:pt x="924892" y="404378"/>
                  <a:pt x="938287" y="358552"/>
                  <a:pt x="938287" y="301005"/>
                </a:cubicBezTo>
                <a:cubicBezTo>
                  <a:pt x="938287" y="240977"/>
                  <a:pt x="925264" y="193538"/>
                  <a:pt x="899220" y="158688"/>
                </a:cubicBezTo>
                <a:cubicBezTo>
                  <a:pt x="873175" y="123837"/>
                  <a:pt x="836464" y="106412"/>
                  <a:pt x="789087" y="106412"/>
                </a:cubicBezTo>
                <a:close/>
                <a:moveTo>
                  <a:pt x="3315891" y="9674"/>
                </a:moveTo>
                <a:lnTo>
                  <a:pt x="3767584" y="9674"/>
                </a:lnTo>
                <a:lnTo>
                  <a:pt x="3767584" y="110133"/>
                </a:lnTo>
                <a:lnTo>
                  <a:pt x="3603129" y="110133"/>
                </a:lnTo>
                <a:lnTo>
                  <a:pt x="3603129" y="586011"/>
                </a:lnTo>
                <a:lnTo>
                  <a:pt x="3479974" y="586011"/>
                </a:lnTo>
                <a:lnTo>
                  <a:pt x="3479974" y="110133"/>
                </a:lnTo>
                <a:lnTo>
                  <a:pt x="3315891" y="110133"/>
                </a:lnTo>
                <a:close/>
                <a:moveTo>
                  <a:pt x="2722141" y="9674"/>
                </a:moveTo>
                <a:lnTo>
                  <a:pt x="2856086" y="9674"/>
                </a:lnTo>
                <a:lnTo>
                  <a:pt x="3091234" y="372070"/>
                </a:lnTo>
                <a:cubicBezTo>
                  <a:pt x="3106861" y="396131"/>
                  <a:pt x="3116411" y="411386"/>
                  <a:pt x="3119884" y="417835"/>
                </a:cubicBezTo>
                <a:lnTo>
                  <a:pt x="3121744" y="417835"/>
                </a:lnTo>
                <a:cubicBezTo>
                  <a:pt x="3119264" y="403944"/>
                  <a:pt x="3118024" y="377403"/>
                  <a:pt x="3118024" y="338212"/>
                </a:cubicBezTo>
                <a:lnTo>
                  <a:pt x="3118024" y="9674"/>
                </a:lnTo>
                <a:lnTo>
                  <a:pt x="3234482" y="9674"/>
                </a:lnTo>
                <a:lnTo>
                  <a:pt x="3234482" y="586011"/>
                </a:lnTo>
                <a:lnTo>
                  <a:pt x="3108722" y="586011"/>
                </a:lnTo>
                <a:lnTo>
                  <a:pt x="2864644" y="213196"/>
                </a:lnTo>
                <a:cubicBezTo>
                  <a:pt x="2851993" y="193848"/>
                  <a:pt x="2842815" y="178221"/>
                  <a:pt x="2837110" y="166315"/>
                </a:cubicBezTo>
                <a:lnTo>
                  <a:pt x="2835250" y="166315"/>
                </a:lnTo>
                <a:cubicBezTo>
                  <a:pt x="2837483" y="186159"/>
                  <a:pt x="2838599" y="216793"/>
                  <a:pt x="2838599" y="258217"/>
                </a:cubicBezTo>
                <a:lnTo>
                  <a:pt x="2838599" y="586011"/>
                </a:lnTo>
                <a:lnTo>
                  <a:pt x="2722141" y="586011"/>
                </a:lnTo>
                <a:close/>
                <a:moveTo>
                  <a:pt x="2283991" y="9674"/>
                </a:moveTo>
                <a:lnTo>
                  <a:pt x="2611785" y="9674"/>
                </a:lnTo>
                <a:lnTo>
                  <a:pt x="2611785" y="110133"/>
                </a:lnTo>
                <a:lnTo>
                  <a:pt x="2406774" y="110133"/>
                </a:lnTo>
                <a:lnTo>
                  <a:pt x="2406774" y="245938"/>
                </a:lnTo>
                <a:lnTo>
                  <a:pt x="2597274" y="245938"/>
                </a:lnTo>
                <a:lnTo>
                  <a:pt x="2597274" y="346025"/>
                </a:lnTo>
                <a:lnTo>
                  <a:pt x="2406774" y="346025"/>
                </a:lnTo>
                <a:lnTo>
                  <a:pt x="2406774" y="485552"/>
                </a:lnTo>
                <a:lnTo>
                  <a:pt x="2625179" y="485552"/>
                </a:lnTo>
                <a:lnTo>
                  <a:pt x="2625179" y="586011"/>
                </a:lnTo>
                <a:lnTo>
                  <a:pt x="2283991" y="586011"/>
                </a:lnTo>
                <a:close/>
                <a:moveTo>
                  <a:pt x="1753791" y="9674"/>
                </a:moveTo>
                <a:lnTo>
                  <a:pt x="2205484" y="9674"/>
                </a:lnTo>
                <a:lnTo>
                  <a:pt x="2205484" y="110133"/>
                </a:lnTo>
                <a:lnTo>
                  <a:pt x="2041029" y="110133"/>
                </a:lnTo>
                <a:lnTo>
                  <a:pt x="2041029" y="586011"/>
                </a:lnTo>
                <a:lnTo>
                  <a:pt x="1917874" y="586011"/>
                </a:lnTo>
                <a:lnTo>
                  <a:pt x="1917874" y="110133"/>
                </a:lnTo>
                <a:lnTo>
                  <a:pt x="1753791" y="110133"/>
                </a:lnTo>
                <a:close/>
                <a:moveTo>
                  <a:pt x="1160041" y="9674"/>
                </a:moveTo>
                <a:lnTo>
                  <a:pt x="1293986" y="9674"/>
                </a:lnTo>
                <a:lnTo>
                  <a:pt x="1529135" y="372070"/>
                </a:lnTo>
                <a:cubicBezTo>
                  <a:pt x="1544761" y="396131"/>
                  <a:pt x="1554311" y="411386"/>
                  <a:pt x="1557784" y="417835"/>
                </a:cubicBezTo>
                <a:lnTo>
                  <a:pt x="1559644" y="417835"/>
                </a:lnTo>
                <a:cubicBezTo>
                  <a:pt x="1557164" y="403944"/>
                  <a:pt x="1555924" y="377403"/>
                  <a:pt x="1555924" y="338212"/>
                </a:cubicBezTo>
                <a:lnTo>
                  <a:pt x="1555924" y="9674"/>
                </a:lnTo>
                <a:lnTo>
                  <a:pt x="1672382" y="9674"/>
                </a:lnTo>
                <a:lnTo>
                  <a:pt x="1672382" y="586011"/>
                </a:lnTo>
                <a:lnTo>
                  <a:pt x="1546622" y="586011"/>
                </a:lnTo>
                <a:lnTo>
                  <a:pt x="1302544" y="213196"/>
                </a:lnTo>
                <a:cubicBezTo>
                  <a:pt x="1289893" y="193848"/>
                  <a:pt x="1280716" y="178221"/>
                  <a:pt x="1275011" y="166315"/>
                </a:cubicBezTo>
                <a:lnTo>
                  <a:pt x="1273150" y="166315"/>
                </a:lnTo>
                <a:cubicBezTo>
                  <a:pt x="1275383" y="186159"/>
                  <a:pt x="1276499" y="216793"/>
                  <a:pt x="1276499" y="258217"/>
                </a:cubicBezTo>
                <a:lnTo>
                  <a:pt x="1276499" y="586011"/>
                </a:lnTo>
                <a:lnTo>
                  <a:pt x="1160041" y="586011"/>
                </a:lnTo>
                <a:close/>
                <a:moveTo>
                  <a:pt x="4040683" y="0"/>
                </a:moveTo>
                <a:cubicBezTo>
                  <a:pt x="4096990" y="0"/>
                  <a:pt x="4144243" y="7317"/>
                  <a:pt x="4182442" y="21952"/>
                </a:cubicBezTo>
                <a:lnTo>
                  <a:pt x="4182442" y="137294"/>
                </a:lnTo>
                <a:cubicBezTo>
                  <a:pt x="4143747" y="111001"/>
                  <a:pt x="4098478" y="97854"/>
                  <a:pt x="4046637" y="97854"/>
                </a:cubicBezTo>
                <a:cubicBezTo>
                  <a:pt x="4016375" y="97854"/>
                  <a:pt x="3992191" y="103373"/>
                  <a:pt x="3974083" y="114411"/>
                </a:cubicBezTo>
                <a:cubicBezTo>
                  <a:pt x="3955975" y="125449"/>
                  <a:pt x="3946922" y="140270"/>
                  <a:pt x="3946922" y="158874"/>
                </a:cubicBezTo>
                <a:cubicBezTo>
                  <a:pt x="3946922" y="173757"/>
                  <a:pt x="3953123" y="187461"/>
                  <a:pt x="3965525" y="199988"/>
                </a:cubicBezTo>
                <a:cubicBezTo>
                  <a:pt x="3977927" y="212514"/>
                  <a:pt x="4008562" y="229443"/>
                  <a:pt x="4057427" y="250775"/>
                </a:cubicBezTo>
                <a:cubicBezTo>
                  <a:pt x="4114726" y="275332"/>
                  <a:pt x="4154103" y="301253"/>
                  <a:pt x="4175559" y="328538"/>
                </a:cubicBezTo>
                <a:cubicBezTo>
                  <a:pt x="4197015" y="355823"/>
                  <a:pt x="4207743" y="388317"/>
                  <a:pt x="4207743" y="426020"/>
                </a:cubicBezTo>
                <a:cubicBezTo>
                  <a:pt x="4207743" y="481335"/>
                  <a:pt x="4188147" y="523503"/>
                  <a:pt x="4148956" y="552524"/>
                </a:cubicBezTo>
                <a:cubicBezTo>
                  <a:pt x="4109765" y="581546"/>
                  <a:pt x="4054078" y="596057"/>
                  <a:pt x="3981896" y="596057"/>
                </a:cubicBezTo>
                <a:cubicBezTo>
                  <a:pt x="3915916" y="596057"/>
                  <a:pt x="3861841" y="585391"/>
                  <a:pt x="3819674" y="564058"/>
                </a:cubicBezTo>
                <a:lnTo>
                  <a:pt x="3819674" y="440903"/>
                </a:lnTo>
                <a:cubicBezTo>
                  <a:pt x="3866059" y="479350"/>
                  <a:pt x="3918768" y="498574"/>
                  <a:pt x="3977804" y="498574"/>
                </a:cubicBezTo>
                <a:cubicBezTo>
                  <a:pt x="4011290" y="498574"/>
                  <a:pt x="4036467" y="492807"/>
                  <a:pt x="4053334" y="481273"/>
                </a:cubicBezTo>
                <a:cubicBezTo>
                  <a:pt x="4070201" y="469739"/>
                  <a:pt x="4078635" y="454918"/>
                  <a:pt x="4078635" y="436810"/>
                </a:cubicBezTo>
                <a:cubicBezTo>
                  <a:pt x="4078635" y="421183"/>
                  <a:pt x="4071937" y="406425"/>
                  <a:pt x="4058543" y="392534"/>
                </a:cubicBezTo>
                <a:cubicBezTo>
                  <a:pt x="4045148" y="378643"/>
                  <a:pt x="4009802" y="359792"/>
                  <a:pt x="3952503" y="335979"/>
                </a:cubicBezTo>
                <a:cubicBezTo>
                  <a:pt x="3862462" y="297780"/>
                  <a:pt x="3817441" y="242218"/>
                  <a:pt x="3817441" y="169292"/>
                </a:cubicBezTo>
                <a:cubicBezTo>
                  <a:pt x="3817441" y="115714"/>
                  <a:pt x="3837843" y="74104"/>
                  <a:pt x="3878647" y="44462"/>
                </a:cubicBezTo>
                <a:cubicBezTo>
                  <a:pt x="3919451" y="14821"/>
                  <a:pt x="3973463" y="0"/>
                  <a:pt x="4040683" y="0"/>
                </a:cubicBezTo>
                <a:close/>
                <a:moveTo>
                  <a:pt x="792807" y="0"/>
                </a:moveTo>
                <a:cubicBezTo>
                  <a:pt x="875159" y="0"/>
                  <a:pt x="941449" y="27409"/>
                  <a:pt x="991679" y="82227"/>
                </a:cubicBezTo>
                <a:cubicBezTo>
                  <a:pt x="1041909" y="137046"/>
                  <a:pt x="1067023" y="207491"/>
                  <a:pt x="1067023" y="293563"/>
                </a:cubicBezTo>
                <a:cubicBezTo>
                  <a:pt x="1067023" y="383356"/>
                  <a:pt x="1040916" y="456220"/>
                  <a:pt x="988702" y="512155"/>
                </a:cubicBezTo>
                <a:cubicBezTo>
                  <a:pt x="936489" y="568089"/>
                  <a:pt x="868090" y="596057"/>
                  <a:pt x="783506" y="596057"/>
                </a:cubicBezTo>
                <a:cubicBezTo>
                  <a:pt x="700906" y="596057"/>
                  <a:pt x="633809" y="568957"/>
                  <a:pt x="582216" y="514759"/>
                </a:cubicBezTo>
                <a:cubicBezTo>
                  <a:pt x="530622" y="460561"/>
                  <a:pt x="504825" y="390798"/>
                  <a:pt x="504825" y="305470"/>
                </a:cubicBezTo>
                <a:cubicBezTo>
                  <a:pt x="504825" y="215180"/>
                  <a:pt x="531180" y="141697"/>
                  <a:pt x="583890" y="85018"/>
                </a:cubicBezTo>
                <a:cubicBezTo>
                  <a:pt x="636600" y="28339"/>
                  <a:pt x="706239" y="0"/>
                  <a:pt x="792807" y="0"/>
                </a:cubicBezTo>
                <a:close/>
                <a:moveTo>
                  <a:pt x="305842" y="0"/>
                </a:moveTo>
                <a:cubicBezTo>
                  <a:pt x="362148" y="0"/>
                  <a:pt x="409277" y="7317"/>
                  <a:pt x="447229" y="21952"/>
                </a:cubicBezTo>
                <a:lnTo>
                  <a:pt x="447229" y="140642"/>
                </a:lnTo>
                <a:cubicBezTo>
                  <a:pt x="408285" y="117822"/>
                  <a:pt x="364133" y="106412"/>
                  <a:pt x="314771" y="106412"/>
                </a:cubicBezTo>
                <a:cubicBezTo>
                  <a:pt x="258465" y="106412"/>
                  <a:pt x="213444" y="124395"/>
                  <a:pt x="179710" y="160362"/>
                </a:cubicBezTo>
                <a:cubicBezTo>
                  <a:pt x="145976" y="196329"/>
                  <a:pt x="129108" y="243334"/>
                  <a:pt x="129108" y="301377"/>
                </a:cubicBezTo>
                <a:cubicBezTo>
                  <a:pt x="129108" y="357932"/>
                  <a:pt x="145107" y="403448"/>
                  <a:pt x="177105" y="437927"/>
                </a:cubicBezTo>
                <a:cubicBezTo>
                  <a:pt x="209104" y="472405"/>
                  <a:pt x="252388" y="489644"/>
                  <a:pt x="306958" y="489644"/>
                </a:cubicBezTo>
                <a:cubicBezTo>
                  <a:pt x="358304" y="489644"/>
                  <a:pt x="405060" y="477242"/>
                  <a:pt x="447229" y="452437"/>
                </a:cubicBezTo>
                <a:lnTo>
                  <a:pt x="447229" y="565175"/>
                </a:lnTo>
                <a:cubicBezTo>
                  <a:pt x="405309" y="585763"/>
                  <a:pt x="350614" y="596057"/>
                  <a:pt x="283145" y="596057"/>
                </a:cubicBezTo>
                <a:cubicBezTo>
                  <a:pt x="196329" y="596057"/>
                  <a:pt x="127434" y="570074"/>
                  <a:pt x="76460" y="518108"/>
                </a:cubicBezTo>
                <a:cubicBezTo>
                  <a:pt x="25487" y="466142"/>
                  <a:pt x="0" y="396875"/>
                  <a:pt x="0" y="310307"/>
                </a:cubicBezTo>
                <a:cubicBezTo>
                  <a:pt x="0" y="219273"/>
                  <a:pt x="28463" y="144797"/>
                  <a:pt x="85390" y="86878"/>
                </a:cubicBezTo>
                <a:cubicBezTo>
                  <a:pt x="142317" y="28959"/>
                  <a:pt x="215801" y="0"/>
                  <a:pt x="305842" y="0"/>
                </a:cubicBezTo>
                <a:close/>
              </a:path>
            </a:pathLst>
          </a:custGeom>
          <a:solidFill>
            <a:schemeClr val="accent1">
              <a:lumMod val="60000"/>
              <a:lumOff val="4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tx1"/>
              </a:solidFill>
            </a:endParaRPr>
          </a:p>
        </p:txBody>
      </p:sp>
    </p:spTree>
    <p:custDataLst>
      <p:tags r:id="rId17"/>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p:nvPr>
            <p:custDataLst>
              <p:tags r:id="rId1"/>
            </p:custDataLst>
          </p:nvPr>
        </p:nvGraphicFramePr>
        <p:xfrm>
          <a:off x="506095" y="1176020"/>
          <a:ext cx="4984115" cy="4874895"/>
        </p:xfrm>
        <a:graphic>
          <a:graphicData uri="http://schemas.openxmlformats.org/drawingml/2006/table">
            <a:tbl>
              <a:tblPr/>
              <a:tblGrid>
                <a:gridCol w="1215390"/>
                <a:gridCol w="1494790"/>
                <a:gridCol w="1119505"/>
                <a:gridCol w="1154430"/>
              </a:tblGrid>
              <a:tr h="624205">
                <a:tc>
                  <a:txBody>
                    <a:bodyPr/>
                    <a:lstStyle/>
                    <a:p>
                      <a:pPr algn="ctr" fontAlgn="ctr"/>
                      <a:r>
                        <a:rPr lang="zh-CN" altLang="en-US" sz="1400" b="1" i="0">
                          <a:solidFill>
                            <a:schemeClr val="tx1"/>
                          </a:solidFill>
                          <a:latin typeface="微软雅黑" panose="020B0503020204020204" charset="-122"/>
                          <a:ea typeface="微软雅黑" panose="020B0503020204020204" charset="-122"/>
                        </a:rPr>
                        <a:t>申报目录类别</a:t>
                      </a:r>
                      <a:endParaRPr lang="zh-CN" altLang="en-US" sz="14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400" b="0" i="0" dirty="0">
                          <a:solidFill>
                            <a:srgbClr val="000000"/>
                          </a:solidFill>
                          <a:latin typeface="微软雅黑" panose="020B0503020204020204" charset="-122"/>
                          <a:ea typeface="微软雅黑" panose="020B0503020204020204" charset="-122"/>
                        </a:rPr>
                        <a:t>基本医保目录、商保创新药目录</a:t>
                      </a:r>
                      <a:endParaRPr lang="zh-CN" altLang="en-US" sz="1400" b="0" i="0" dirty="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16890">
                <a:tc>
                  <a:txBody>
                    <a:bodyPr/>
                    <a:lstStyle/>
                    <a:p>
                      <a:pPr algn="ctr" fontAlgn="ctr"/>
                      <a:r>
                        <a:rPr lang="zh-CN" altLang="en-US" sz="1400" b="1" i="0">
                          <a:solidFill>
                            <a:schemeClr val="tx1"/>
                          </a:solidFill>
                          <a:latin typeface="微软雅黑" panose="020B0503020204020204" charset="-122"/>
                          <a:ea typeface="微软雅黑" panose="020B0503020204020204" charset="-122"/>
                        </a:rPr>
                        <a:t>药品通用名称</a:t>
                      </a:r>
                      <a:endParaRPr lang="en-US" altLang="zh-CN" sz="1400" b="1" i="0" baseline="50000">
                        <a:solidFill>
                          <a:schemeClr val="tx1"/>
                        </a:solidFill>
                        <a:uFillTx/>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400" b="0" i="0" dirty="0">
                          <a:solidFill>
                            <a:srgbClr val="000000"/>
                          </a:solidFill>
                          <a:latin typeface="微软雅黑" panose="020B0503020204020204" charset="-122"/>
                          <a:ea typeface="微软雅黑" panose="020B0503020204020204" charset="-122"/>
                        </a:rPr>
                        <a:t>非那雄胺他达拉非胶囊</a:t>
                      </a:r>
                      <a:endParaRPr lang="zh-CN" altLang="en-US" sz="1400" b="0" i="0" dirty="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16255">
                <a:tc>
                  <a:txBody>
                    <a:bodyPr/>
                    <a:lstStyle/>
                    <a:p>
                      <a:pPr algn="ctr" fontAlgn="ctr"/>
                      <a:r>
                        <a:rPr lang="zh-CN" altLang="en-US" sz="1400" b="1" i="0">
                          <a:solidFill>
                            <a:schemeClr val="tx1"/>
                          </a:solidFill>
                          <a:latin typeface="微软雅黑" panose="020B0503020204020204" charset="-122"/>
                          <a:ea typeface="微软雅黑" panose="020B0503020204020204" charset="-122"/>
                        </a:rPr>
                        <a:t>注册规格</a:t>
                      </a:r>
                      <a:r>
                        <a:rPr lang="en-US" altLang="zh-CN" sz="1400" b="1" baseline="50000">
                          <a:uFillTx/>
                          <a:latin typeface="微软雅黑" panose="020B0503020204020204" charset="-122"/>
                          <a:ea typeface="微软雅黑" panose="020B0503020204020204" charset="-122"/>
                          <a:sym typeface="+mn-ea"/>
                        </a:rPr>
                        <a:t>[1]</a:t>
                      </a:r>
                      <a:endParaRPr lang="zh-CN" altLang="en-US" sz="14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每粒含非那雄胺</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5mg</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与他达拉非</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5mg</a:t>
                      </a:r>
                      <a:endPar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17525">
                <a:tc>
                  <a:txBody>
                    <a:bodyPr/>
                    <a:lstStyle/>
                    <a:p>
                      <a:pPr algn="ctr" fontAlgn="ctr"/>
                      <a:r>
                        <a:rPr lang="zh-CN" altLang="en-US" sz="1400" b="1" i="0">
                          <a:solidFill>
                            <a:schemeClr val="tx1"/>
                          </a:solidFill>
                          <a:latin typeface="微软雅黑" panose="020B0503020204020204" charset="-122"/>
                          <a:ea typeface="微软雅黑" panose="020B0503020204020204" charset="-122"/>
                        </a:rPr>
                        <a:t>适应症</a:t>
                      </a:r>
                      <a:r>
                        <a:rPr lang="en-US" altLang="zh-CN" sz="1400" b="1" baseline="50000">
                          <a:uFillTx/>
                          <a:latin typeface="微软雅黑" panose="020B0503020204020204" charset="-122"/>
                          <a:ea typeface="微软雅黑" panose="020B0503020204020204" charset="-122"/>
                          <a:sym typeface="+mn-ea"/>
                        </a:rPr>
                        <a:t>[1]</a:t>
                      </a:r>
                      <a:endParaRPr lang="zh-CN" altLang="en-US" sz="14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400" b="1" i="0" dirty="0">
                          <a:solidFill>
                            <a:srgbClr val="000000"/>
                          </a:solidFill>
                          <a:latin typeface="微软雅黑" panose="020B0503020204020204" charset="-122"/>
                          <a:ea typeface="微软雅黑" panose="020B0503020204020204" charset="-122"/>
                          <a:cs typeface="微软雅黑" panose="020B0503020204020204" charset="-122"/>
                        </a:rPr>
                        <a:t>用于前列腺肥大的男性良性前列腺增生</a:t>
                      </a:r>
                      <a:r>
                        <a:rPr lang="en-US" altLang="zh-CN" sz="1400" b="1" i="0" dirty="0">
                          <a:solidFill>
                            <a:srgbClr val="000000"/>
                          </a:solidFill>
                          <a:latin typeface="微软雅黑" panose="020B0503020204020204" charset="-122"/>
                          <a:ea typeface="微软雅黑" panose="020B0503020204020204" charset="-122"/>
                          <a:cs typeface="微软雅黑" panose="020B0503020204020204" charset="-122"/>
                        </a:rPr>
                        <a:t>(BPH)</a:t>
                      </a:r>
                      <a:r>
                        <a:rPr lang="zh-CN" altLang="en-US" sz="1400" b="1" i="0" dirty="0">
                          <a:solidFill>
                            <a:srgbClr val="000000"/>
                          </a:solidFill>
                          <a:latin typeface="微软雅黑" panose="020B0503020204020204" charset="-122"/>
                          <a:ea typeface="微软雅黑" panose="020B0503020204020204" charset="-122"/>
                          <a:cs typeface="微软雅黑" panose="020B0503020204020204" charset="-122"/>
                        </a:rPr>
                        <a:t>的体征和症状的初始治疗。</a:t>
                      </a:r>
                      <a:endParaRPr lang="zh-CN" altLang="en-US" sz="1400" b="1"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645160">
                <a:tc>
                  <a:txBody>
                    <a:bodyPr/>
                    <a:lstStyle/>
                    <a:p>
                      <a:pPr algn="ctr" fontAlgn="ctr"/>
                      <a:r>
                        <a:rPr lang="zh-CN" altLang="en-US" sz="1400" b="1" i="0">
                          <a:solidFill>
                            <a:schemeClr val="tx1"/>
                          </a:solidFill>
                          <a:latin typeface="微软雅黑" panose="020B0503020204020204" charset="-122"/>
                          <a:ea typeface="微软雅黑" panose="020B0503020204020204" charset="-122"/>
                        </a:rPr>
                        <a:t>用法用量</a:t>
                      </a:r>
                      <a:r>
                        <a:rPr lang="en-US" altLang="zh-CN" sz="1400" b="1" baseline="50000">
                          <a:uFillTx/>
                          <a:latin typeface="微软雅黑" panose="020B0503020204020204" charset="-122"/>
                          <a:ea typeface="微软雅黑" panose="020B0503020204020204" charset="-122"/>
                          <a:sym typeface="+mn-ea"/>
                        </a:rPr>
                        <a:t>[1]</a:t>
                      </a:r>
                      <a:endParaRPr lang="zh-CN" altLang="en-US" sz="1400" b="1" i="0">
                        <a:solidFill>
                          <a:schemeClr val="tx1"/>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gridSpan="3">
                  <a:txBody>
                    <a:bodyPr/>
                    <a:lstStyle/>
                    <a:p>
                      <a:pPr algn="l" fontAlgn="ct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每日一次，每次一粒胶囊</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含非那雄胺</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5mg</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和他达拉非</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5mg) </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口服，每天服药时间大致相同，最长不超过</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26</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周。空腹用药。</a:t>
                      </a:r>
                      <a:endPar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538605">
                <a:tc>
                  <a:txBody>
                    <a:bodyPr/>
                    <a:lstStyle/>
                    <a:p>
                      <a:pPr algn="ctr" fontAlgn="ctr"/>
                      <a:r>
                        <a:rPr lang="zh-CN" altLang="en-US" sz="1400" b="1" i="0" dirty="0">
                          <a:solidFill>
                            <a:schemeClr val="tx1"/>
                          </a:solidFill>
                          <a:latin typeface="微软雅黑" panose="020B0503020204020204" charset="-122"/>
                          <a:ea typeface="微软雅黑" panose="020B0503020204020204" charset="-122"/>
                          <a:cs typeface="微软雅黑" panose="020B0503020204020204" charset="-122"/>
                        </a:rPr>
                        <a:t>全球首个上市国家</a:t>
                      </a:r>
                      <a:r>
                        <a:rPr lang="en-US" altLang="zh-CN" sz="1400" b="1" i="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1" i="0" dirty="0">
                          <a:solidFill>
                            <a:schemeClr val="tx1"/>
                          </a:solidFill>
                          <a:latin typeface="微软雅黑" panose="020B0503020204020204" charset="-122"/>
                          <a:ea typeface="微软雅黑" panose="020B0503020204020204" charset="-122"/>
                          <a:cs typeface="微软雅黑" panose="020B0503020204020204" charset="-122"/>
                        </a:rPr>
                        <a:t>地区及上市时间</a:t>
                      </a:r>
                      <a:r>
                        <a:rPr lang="en-US" altLang="zh-CN" sz="1400" b="1" baseline="50000">
                          <a:uFillTx/>
                          <a:latin typeface="微软雅黑" panose="020B0503020204020204" charset="-122"/>
                          <a:ea typeface="微软雅黑" panose="020B0503020204020204" charset="-122"/>
                          <a:sym typeface="+mn-ea"/>
                        </a:rPr>
                        <a:t>[2]</a:t>
                      </a:r>
                      <a:endParaRPr lang="en-US" altLang="zh-CN" sz="1400" b="1" i="0" dirty="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defRPr/>
                      </a:pP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美国</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/2021</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年</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12</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月</a:t>
                      </a:r>
                      <a:r>
                        <a:rPr lang="en-US" altLang="zh-CN" sz="1400" b="0" i="0" dirty="0">
                          <a:solidFill>
                            <a:srgbClr val="000000"/>
                          </a:solidFill>
                          <a:latin typeface="微软雅黑" panose="020B0503020204020204" charset="-122"/>
                          <a:ea typeface="微软雅黑" panose="020B0503020204020204" charset="-122"/>
                          <a:cs typeface="微软雅黑" panose="020B0503020204020204" charset="-122"/>
                        </a:rPr>
                        <a:t>9</a:t>
                      </a:r>
                      <a:r>
                        <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rPr>
                        <a:t>日</a:t>
                      </a:r>
                      <a:endPar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zh-CN" altLang="en-US" sz="1400" b="1">
                          <a:solidFill>
                            <a:schemeClr val="tx1"/>
                          </a:solidFill>
                          <a:latin typeface="微软雅黑" panose="020B0503020204020204" charset="-122"/>
                          <a:ea typeface="微软雅黑" panose="020B0503020204020204" charset="-122"/>
                          <a:sym typeface="+mn-ea"/>
                        </a:rPr>
                        <a:t>目前大陆地区同通用名药品的上市情况</a:t>
                      </a:r>
                      <a:endParaRPr lang="zh-CN" altLang="en-US" sz="1400" b="1" i="0">
                        <a:solidFill>
                          <a:schemeClr val="tx1"/>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buNone/>
                      </a:pPr>
                      <a:r>
                        <a:rPr lang="zh-CN" altLang="en-US" sz="1400" b="1" dirty="0">
                          <a:solidFill>
                            <a:srgbClr val="000000"/>
                          </a:solidFill>
                          <a:latin typeface="微软雅黑" panose="020B0503020204020204" charset="-122"/>
                          <a:ea typeface="微软雅黑" panose="020B0503020204020204" charset="-122"/>
                          <a:sym typeface="+mn-ea"/>
                        </a:rPr>
                        <a:t>无，独家产品</a:t>
                      </a:r>
                      <a:endParaRPr lang="zh-CN" altLang="en-US" sz="1400" b="1" i="0" dirty="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516255">
                <a:tc>
                  <a:txBody>
                    <a:bodyPr/>
                    <a:lstStyle/>
                    <a:p>
                      <a:pPr algn="ctr" fontAlgn="ctr"/>
                      <a:r>
                        <a:rPr lang="zh-CN" altLang="en-US" sz="1400" b="1" dirty="0">
                          <a:solidFill>
                            <a:schemeClr val="tx1"/>
                          </a:solidFill>
                          <a:latin typeface="微软雅黑" panose="020B0503020204020204" charset="-122"/>
                          <a:ea typeface="微软雅黑" panose="020B0503020204020204" charset="-122"/>
                          <a:sym typeface="+mn-ea"/>
                        </a:rPr>
                        <a:t>中国大陆首次上市时间</a:t>
                      </a:r>
                      <a:endParaRPr lang="zh-CN" altLang="en-US" sz="1400" b="1" i="0" dirty="0">
                        <a:solidFill>
                          <a:schemeClr val="tx1"/>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r>
                        <a:rPr lang="en-US" altLang="zh-CN" sz="1400" dirty="0">
                          <a:solidFill>
                            <a:srgbClr val="000000"/>
                          </a:solidFill>
                          <a:latin typeface="微软雅黑" panose="020B0503020204020204" charset="-122"/>
                          <a:ea typeface="微软雅黑" panose="020B0503020204020204" charset="-122"/>
                          <a:cs typeface="微软雅黑" panose="020B0503020204020204" charset="-122"/>
                          <a:sym typeface="+mn-ea"/>
                        </a:rPr>
                        <a:t>2025</a:t>
                      </a:r>
                      <a:r>
                        <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rPr>
                        <a:t>年</a:t>
                      </a:r>
                      <a:r>
                        <a:rPr lang="en-US" altLang="zh-CN" sz="1400" dirty="0">
                          <a:solidFill>
                            <a:srgbClr val="000000"/>
                          </a:solidFill>
                          <a:latin typeface="微软雅黑" panose="020B0503020204020204" charset="-122"/>
                          <a:ea typeface="微软雅黑" panose="020B0503020204020204" charset="-122"/>
                          <a:cs typeface="微软雅黑" panose="020B0503020204020204" charset="-122"/>
                          <a:sym typeface="+mn-ea"/>
                        </a:rPr>
                        <a:t>12</a:t>
                      </a:r>
                      <a:r>
                        <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rPr>
                        <a:t>月</a:t>
                      </a:r>
                      <a:r>
                        <a:rPr lang="en-US" altLang="zh-CN" sz="1400" dirty="0">
                          <a:solidFill>
                            <a:srgbClr val="000000"/>
                          </a:solidFill>
                          <a:latin typeface="微软雅黑" panose="020B0503020204020204" charset="-122"/>
                          <a:ea typeface="微软雅黑" panose="020B0503020204020204" charset="-122"/>
                          <a:cs typeface="微软雅黑" panose="020B0503020204020204" charset="-122"/>
                          <a:sym typeface="+mn-ea"/>
                        </a:rPr>
                        <a:t>16</a:t>
                      </a:r>
                      <a:r>
                        <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rPr>
                        <a:t>日</a:t>
                      </a:r>
                      <a:endParaRPr lang="zh-CN" altLang="en-US" sz="1400" b="0" i="0" dirty="0">
                        <a:solidFill>
                          <a:srgbClr val="000000"/>
                        </a:solidFill>
                        <a:latin typeface="微软雅黑" panose="020B0503020204020204" charset="-122"/>
                        <a:ea typeface="微软雅黑" panose="020B0503020204020204" charset="-122"/>
                        <a:cs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buNone/>
                      </a:pPr>
                      <a:r>
                        <a:rPr lang="zh-CN" altLang="en-US" sz="1400" b="1">
                          <a:solidFill>
                            <a:schemeClr val="tx1"/>
                          </a:solidFill>
                          <a:latin typeface="微软雅黑" panose="020B0503020204020204" charset="-122"/>
                          <a:ea typeface="微软雅黑" panose="020B0503020204020204" charset="-122"/>
                          <a:cs typeface="微软雅黑" panose="020B0503020204020204" charset="-122"/>
                          <a:sym typeface="+mn-ea"/>
                        </a:rPr>
                        <a:t>是否为</a:t>
                      </a:r>
                      <a:r>
                        <a:rPr lang="en-US" altLang="zh-CN" sz="1400" b="1">
                          <a:solidFill>
                            <a:schemeClr val="tx1"/>
                          </a:solidFill>
                          <a:latin typeface="微软雅黑" panose="020B0503020204020204" charset="-122"/>
                          <a:ea typeface="微软雅黑" panose="020B0503020204020204" charset="-122"/>
                          <a:cs typeface="微软雅黑" panose="020B0503020204020204" charset="-122"/>
                          <a:sym typeface="+mn-ea"/>
                        </a:rPr>
                        <a:t>OTC</a:t>
                      </a:r>
                      <a:r>
                        <a:rPr lang="zh-CN" altLang="en-US" sz="1400" b="1">
                          <a:solidFill>
                            <a:schemeClr val="tx1"/>
                          </a:solidFill>
                          <a:latin typeface="微软雅黑" panose="020B0503020204020204" charset="-122"/>
                          <a:ea typeface="微软雅黑" panose="020B0503020204020204" charset="-122"/>
                          <a:cs typeface="微软雅黑" panose="020B0503020204020204" charset="-122"/>
                          <a:sym typeface="+mn-ea"/>
                        </a:rPr>
                        <a:t>药品</a:t>
                      </a:r>
                      <a:endParaRPr lang="zh-CN" altLang="en-US" sz="1400" b="1" i="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l" fontAlgn="ctr">
                        <a:buNone/>
                      </a:pPr>
                      <a:r>
                        <a:rPr lang="zh-CN" altLang="en-US" sz="1400" dirty="0">
                          <a:solidFill>
                            <a:srgbClr val="000000"/>
                          </a:solidFill>
                          <a:latin typeface="微软雅黑" panose="020B0503020204020204" charset="-122"/>
                          <a:ea typeface="微软雅黑" panose="020B0503020204020204" charset="-122"/>
                          <a:sym typeface="+mn-ea"/>
                        </a:rPr>
                        <a:t>否</a:t>
                      </a:r>
                      <a:endParaRPr lang="zh-CN" altLang="en-US" sz="1400" b="0" i="0" dirty="0">
                        <a:solidFill>
                          <a:srgbClr val="000000"/>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lstStyle/>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01</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62100" y="136525"/>
            <a:ext cx="3340100" cy="741680"/>
          </a:xfrm>
          <a:prstGeom prst="rect">
            <a:avLst/>
          </a:prstGeom>
          <a:noFill/>
        </p:spPr>
        <p:txBody>
          <a:bodyPr wrap="square" rtlCol="0">
            <a:noAutofit/>
          </a:bodyPr>
          <a:lstStyle/>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药品基本信息</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2" name="文本框 1"/>
          <p:cNvSpPr txBox="1"/>
          <p:nvPr/>
        </p:nvSpPr>
        <p:spPr>
          <a:xfrm>
            <a:off x="248285" y="6050915"/>
            <a:ext cx="11403330" cy="546100"/>
          </a:xfrm>
          <a:prstGeom prst="rect">
            <a:avLst/>
          </a:prstGeom>
          <a:noFill/>
        </p:spPr>
        <p:txBody>
          <a:bodyPr wrap="square" rtlCol="0">
            <a:noAutofit/>
          </a:bodyPr>
          <a:lstStyle/>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爱廷列</a:t>
            </a:r>
            <a:r>
              <a:rPr lang="en-US" altLang="zh-CN" sz="600" kern="100" dirty="0">
                <a:effectLst/>
                <a:latin typeface="+mn-ea"/>
                <a:cs typeface="江城圆体 400W" panose="020B0500000000000000" pitchFamily="34" charset="-122"/>
              </a:rPr>
              <a:t>®</a:t>
            </a:r>
            <a:r>
              <a:rPr lang="zh-CN" altLang="en-US" sz="600" kern="100" dirty="0">
                <a:effectLst/>
                <a:latin typeface="+mn-ea"/>
                <a:cs typeface="江城圆体 400W" panose="020B0500000000000000" pitchFamily="34" charset="-122"/>
              </a:rPr>
              <a:t>非那雄胺他达拉非胶囊说明书</a:t>
            </a:r>
            <a:r>
              <a:rPr lang="en-US" altLang="zh-CN" sz="600" kern="100" dirty="0">
                <a:effectLst/>
                <a:latin typeface="+mn-ea"/>
                <a:cs typeface="江城圆体 400W" panose="020B0500000000000000" pitchFamily="34" charset="-122"/>
              </a:rPr>
              <a:t>                  [2]</a:t>
            </a:r>
            <a:r>
              <a:rPr lang="zh-CN" altLang="en-US" sz="600" kern="100" dirty="0">
                <a:effectLst/>
                <a:latin typeface="+mn-ea"/>
                <a:cs typeface="江城圆体 400W" panose="020B0500000000000000" pitchFamily="34" charset="-122"/>
              </a:rPr>
              <a:t>原研</a:t>
            </a:r>
            <a:r>
              <a:rPr lang="en-US" altLang="zh-CN" sz="600" kern="100" dirty="0">
                <a:effectLst/>
                <a:latin typeface="+mn-ea"/>
                <a:cs typeface="江城圆体 400W" panose="020B0500000000000000" pitchFamily="34" charset="-122"/>
              </a:rPr>
              <a:t>ENTADFI</a:t>
            </a:r>
            <a:r>
              <a:rPr lang="zh-CN" altLang="en-US" sz="600" kern="100" dirty="0">
                <a:effectLst/>
                <a:latin typeface="+mn-ea"/>
                <a:cs typeface="江城圆体 400W" panose="020B0500000000000000" pitchFamily="34" charset="-122"/>
              </a:rPr>
              <a:t>的</a:t>
            </a:r>
            <a:r>
              <a:rPr lang="en-US" altLang="zh-CN" sz="600" kern="100" dirty="0">
                <a:effectLst/>
                <a:latin typeface="+mn-ea"/>
                <a:cs typeface="江城圆体 400W" panose="020B0500000000000000" pitchFamily="34" charset="-122"/>
              </a:rPr>
              <a:t>FDA</a:t>
            </a:r>
            <a:r>
              <a:rPr lang="zh-CN" altLang="en-US" sz="600" kern="100" dirty="0">
                <a:effectLst/>
                <a:latin typeface="+mn-ea"/>
                <a:cs typeface="江城圆体 400W" panose="020B0500000000000000" pitchFamily="34" charset="-122"/>
              </a:rPr>
              <a:t>批准信</a:t>
            </a:r>
            <a:r>
              <a:rPr lang="en-US" altLang="zh-CN" sz="600" kern="100" dirty="0">
                <a:effectLst/>
                <a:latin typeface="+mn-ea"/>
                <a:cs typeface="江城圆体 400W" panose="020B0500000000000000" pitchFamily="34" charset="-122"/>
              </a:rPr>
              <a:t>                          [3]</a:t>
            </a:r>
            <a:r>
              <a:rPr lang="zh-CN" altLang="en-US" sz="600" kern="100" dirty="0">
                <a:effectLst/>
                <a:latin typeface="+mn-ea"/>
                <a:cs typeface="江城圆体 400W" panose="020B0500000000000000" pitchFamily="34" charset="-122"/>
              </a:rPr>
              <a:t>老年男性良性前列腺增生症 / 下尿路症状药物治疗指南 (2025 版)[</a:t>
            </a:r>
            <a:r>
              <a:rPr lang="en-US" altLang="zh-CN" sz="600" kern="100" dirty="0">
                <a:effectLst/>
                <a:latin typeface="+mn-ea"/>
                <a:cs typeface="江城圆体 400W" panose="020B0500000000000000" pitchFamily="34" charset="-122"/>
              </a:rPr>
              <a:t>J]. </a:t>
            </a:r>
            <a:r>
              <a:rPr lang="zh-CN" altLang="en-US" sz="600" kern="100" dirty="0">
                <a:effectLst/>
                <a:latin typeface="+mn-ea"/>
                <a:cs typeface="江城圆体 400W" panose="020B0500000000000000" pitchFamily="34" charset="-122"/>
              </a:rPr>
              <a:t>现代泌尿外科杂志，2025, 30 (12): 1015-1029</a:t>
            </a:r>
            <a:endParaRPr lang="zh-CN" altLang="en-US"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rPr>
              <a:t>[4]Non-interventional and medical management of lower urinary tract symptoms related to benign prostatic hyperplasia in men: Guidelines of the French LUTS Committee(CTMH)[J]. The French Journal of Urology, 2025,35:102952. https://doi.org/10.1016/j.fjurol.2025.102952.</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rPr>
              <a:t>[5]</a:t>
            </a:r>
            <a:r>
              <a:rPr lang="en-US" altLang="zh-CN" sz="600" kern="100" dirty="0">
                <a:effectLst/>
                <a:latin typeface="+mn-ea"/>
                <a:cs typeface="江城圆体 400W" panose="020B0500000000000000" pitchFamily="34" charset="-122"/>
                <a:sym typeface="+mn-ea"/>
              </a:rPr>
              <a:t> Cornu JN, Elterman D, Hashim H, et al. EAU guidelines on non-neurogenic male lower urinary tract symptoms (LUTS)[S]. Arnhem: European Association of Urology, 2026.                   [6]</a:t>
            </a:r>
            <a:r>
              <a:rPr lang="zh-CN" altLang="en-US" sz="600" kern="100" dirty="0">
                <a:effectLst/>
                <a:latin typeface="+mn-ea"/>
                <a:cs typeface="江城圆体 400W" panose="020B0500000000000000" pitchFamily="34" charset="-122"/>
                <a:sym typeface="+mn-ea"/>
              </a:rPr>
              <a:t>王忠, 商学军, 邓春华. 良性前列腺增生诊疗及健康管理指南[</a:t>
            </a:r>
            <a:r>
              <a:rPr lang="en-US" altLang="zh-CN" sz="600" kern="100" dirty="0">
                <a:effectLst/>
                <a:latin typeface="+mn-ea"/>
                <a:cs typeface="江城圆体 400W" panose="020B0500000000000000" pitchFamily="34" charset="-122"/>
                <a:sym typeface="+mn-ea"/>
              </a:rPr>
              <a:t>J]. </a:t>
            </a:r>
            <a:r>
              <a:rPr lang="zh-CN" altLang="en-US" sz="600" kern="100" dirty="0">
                <a:effectLst/>
                <a:latin typeface="+mn-ea"/>
                <a:cs typeface="江城圆体 400W" panose="020B0500000000000000" pitchFamily="34" charset="-122"/>
                <a:sym typeface="+mn-ea"/>
              </a:rPr>
              <a:t>中华男科学杂志, 2022,28(04):356-365.</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sym typeface="+mn-ea"/>
              </a:rPr>
              <a:t>[7]Olesovsky C, Kapoor A. Evidence for the efficacy and safety of tadalafil and finasteride in combination for the treatment of lower urinary tract symptoms and erectile dysfunction in men with benign prostatic hyperplasia[J]. Therapeutic Advances in Urology, 2016, 8(1):1-15. https://doi.org/10.1177/1756287216650132. </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sym typeface="+mn-ea"/>
              </a:rPr>
              <a:t>[8]Tadalafil – a therapeutic option in the management of BPH-LUTS[J]. International Journal of Clinical Practice, 2014, 68(1):94-103. DOI:10.1111/ijcp.12305.</a:t>
            </a:r>
            <a:endParaRPr lang="en-US" altLang="zh-CN" sz="600" kern="100" dirty="0">
              <a:effectLst/>
              <a:latin typeface="+mn-ea"/>
              <a:cs typeface="江城圆体 400W" panose="020B0500000000000000" pitchFamily="34" charset="-122"/>
            </a:endParaRPr>
          </a:p>
          <a:p>
            <a:pPr algn="l">
              <a:lnSpc>
                <a:spcPct val="140000"/>
              </a:lnSpc>
            </a:pPr>
            <a:endParaRPr lang="en-US" altLang="zh-CN" sz="600" kern="100" dirty="0">
              <a:effectLst/>
              <a:latin typeface="+mn-ea"/>
              <a:cs typeface="江城圆体 400W" panose="020B0500000000000000" pitchFamily="34" charset="-122"/>
              <a:sym typeface="+mn-ea"/>
            </a:endParaRPr>
          </a:p>
        </p:txBody>
      </p:sp>
      <p:sp>
        <p:nvSpPr>
          <p:cNvPr id="3" name="文本框 2"/>
          <p:cNvSpPr txBox="1"/>
          <p:nvPr/>
        </p:nvSpPr>
        <p:spPr>
          <a:xfrm>
            <a:off x="5935345" y="208280"/>
            <a:ext cx="5930900" cy="1833880"/>
          </a:xfrm>
          <a:prstGeom prst="rect">
            <a:avLst/>
          </a:prstGeom>
          <a:noFill/>
        </p:spPr>
        <p:txBody>
          <a:bodyPr wrap="square" rtlCol="0">
            <a:noAutofit/>
          </a:bodyPr>
          <a:lstStyle/>
          <a:p>
            <a:pPr algn="l">
              <a:lnSpc>
                <a:spcPct val="140000"/>
              </a:lnSpc>
            </a:pPr>
            <a:r>
              <a:rPr lang="zh-CN" altLang="en-US" b="1" kern="100" dirty="0">
                <a:effectLst/>
                <a:latin typeface="微软雅黑" panose="020B0503020204020204" charset="-122"/>
                <a:ea typeface="微软雅黑" panose="020B0503020204020204" charset="-122"/>
                <a:cs typeface="微软雅黑" panose="020B0503020204020204" charset="-122"/>
                <a:sym typeface="+mn-ea"/>
              </a:rPr>
              <a:t>参照药的选择：</a:t>
            </a:r>
            <a:endParaRPr lang="zh-CN" altLang="en-US"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200" b="1" kern="100" dirty="0">
                <a:effectLst/>
                <a:latin typeface="微软雅黑" panose="020B0503020204020204" charset="-122"/>
                <a:ea typeface="微软雅黑" panose="020B0503020204020204" charset="-122"/>
                <a:cs typeface="微软雅黑" panose="020B0503020204020204" charset="-122"/>
                <a:sym typeface="+mn-ea"/>
              </a:rPr>
              <a:t>目前，医保目录内用于治疗良性前列腺增生的药物可分为三类，即</a:t>
            </a:r>
            <a:r>
              <a:rPr lang="en-US" altLang="zh-CN" sz="1200" b="1" kern="100" dirty="0">
                <a:solidFill>
                  <a:srgbClr val="FF0000"/>
                </a:solidFill>
                <a:effectLst/>
                <a:latin typeface="微软雅黑" panose="020B0503020204020204" charset="-122"/>
                <a:ea typeface="微软雅黑" panose="020B0503020204020204" charset="-122"/>
                <a:cs typeface="微软雅黑" panose="020B0503020204020204" charset="-122"/>
                <a:sym typeface="+mn-ea"/>
              </a:rPr>
              <a:t>α1</a:t>
            </a:r>
            <a:r>
              <a:rPr lang="zh-CN" altLang="en-US" sz="1200" b="1" kern="100" dirty="0">
                <a:solidFill>
                  <a:srgbClr val="FF0000"/>
                </a:solidFill>
                <a:effectLst/>
                <a:latin typeface="微软雅黑" panose="020B0503020204020204" charset="-122"/>
                <a:ea typeface="微软雅黑" panose="020B0503020204020204" charset="-122"/>
                <a:cs typeface="微软雅黑" panose="020B0503020204020204" charset="-122"/>
                <a:sym typeface="+mn-ea"/>
              </a:rPr>
              <a:t>受体阻滞剂、</a:t>
            </a:r>
            <a:r>
              <a:rPr lang="en-US" altLang="zh-CN" sz="1200" b="1" kern="100" dirty="0">
                <a:solidFill>
                  <a:srgbClr val="FF0000"/>
                </a:solidFill>
                <a:effectLst/>
                <a:latin typeface="微软雅黑" panose="020B0503020204020204" charset="-122"/>
                <a:ea typeface="微软雅黑" panose="020B0503020204020204" charset="-122"/>
                <a:cs typeface="微软雅黑" panose="020B0503020204020204" charset="-122"/>
                <a:sym typeface="+mn-ea"/>
              </a:rPr>
              <a:t>5α</a:t>
            </a:r>
            <a:r>
              <a:rPr lang="zh-CN" altLang="en-US" sz="1200" b="1" kern="100" dirty="0">
                <a:solidFill>
                  <a:srgbClr val="FF0000"/>
                </a:solidFill>
                <a:effectLst/>
                <a:latin typeface="微软雅黑" panose="020B0503020204020204" charset="-122"/>
                <a:ea typeface="微软雅黑" panose="020B0503020204020204" charset="-122"/>
                <a:cs typeface="微软雅黑" panose="020B0503020204020204" charset="-122"/>
                <a:sym typeface="+mn-ea"/>
              </a:rPr>
              <a:t>还原酶抑制剂及植物制剂</a:t>
            </a:r>
            <a:r>
              <a:rPr lang="zh-CN" altLang="en-US" sz="1200" b="1" kern="100" dirty="0">
                <a:effectLst/>
                <a:latin typeface="微软雅黑" panose="020B0503020204020204" charset="-122"/>
                <a:ea typeface="微软雅黑" panose="020B0503020204020204" charset="-122"/>
                <a:cs typeface="微软雅黑" panose="020B0503020204020204" charset="-122"/>
                <a:sym typeface="+mn-ea"/>
              </a:rPr>
              <a:t>。</a:t>
            </a:r>
            <a:endParaRPr lang="zh-CN" altLang="en-US" sz="1200" b="1" kern="100" dirty="0">
              <a:effectLst/>
              <a:latin typeface="微软雅黑" panose="020B0503020204020204" charset="-122"/>
              <a:ea typeface="微软雅黑" panose="020B0503020204020204" charset="-122"/>
              <a:cs typeface="微软雅黑" panose="020B0503020204020204" charset="-122"/>
            </a:endParaRPr>
          </a:p>
          <a:p>
            <a:pPr marL="285750" indent="-285750" algn="l">
              <a:lnSpc>
                <a:spcPct val="140000"/>
              </a:lnSpc>
              <a:buFont typeface="Wingdings" panose="05000000000000000000" charset="0"/>
              <a:buChar char="Ø"/>
            </a:pPr>
            <a:r>
              <a:rPr lang="zh-CN" altLang="en-US" sz="1200" b="1" kern="100" dirty="0">
                <a:effectLst/>
                <a:latin typeface="微软雅黑" panose="020B0503020204020204" charset="-122"/>
                <a:ea typeface="微软雅黑" panose="020B0503020204020204" charset="-122"/>
                <a:cs typeface="微软雅黑" panose="020B0503020204020204" charset="-122"/>
                <a:sym typeface="+mn-ea"/>
              </a:rPr>
              <a:t>参照药品建议：</a:t>
            </a:r>
            <a:r>
              <a:rPr lang="zh-CN" altLang="en-US" sz="1200" b="1" kern="100" dirty="0">
                <a:solidFill>
                  <a:srgbClr val="FF0000"/>
                </a:solidFill>
                <a:effectLst/>
                <a:latin typeface="微软雅黑" panose="020B0503020204020204" charset="-122"/>
                <a:ea typeface="微软雅黑" panose="020B0503020204020204" charset="-122"/>
                <a:cs typeface="微软雅黑" panose="020B0503020204020204" charset="-122"/>
                <a:sym typeface="+mn-ea"/>
              </a:rPr>
              <a:t>普适泰片</a:t>
            </a:r>
            <a:endParaRPr lang="zh-CN" altLang="en-US" sz="1200" b="1" kern="100" dirty="0">
              <a:solidFill>
                <a:srgbClr val="FF0000"/>
              </a:solidFill>
              <a:effectLst/>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40000"/>
              </a:lnSpc>
              <a:buFont typeface="Wingdings" panose="05000000000000000000" charset="0"/>
              <a:buChar char="Ø"/>
            </a:pPr>
            <a:r>
              <a:rPr lang="zh-CN" altLang="en-US" sz="1200" b="1" kern="100" dirty="0">
                <a:effectLst/>
                <a:latin typeface="微软雅黑" panose="020B0503020204020204" charset="-122"/>
                <a:ea typeface="微软雅黑" panose="020B0503020204020204" charset="-122"/>
                <a:cs typeface="微软雅黑" panose="020B0503020204020204" charset="-122"/>
                <a:sym typeface="+mn-ea"/>
              </a:rPr>
              <a:t>参照药品选择理由</a:t>
            </a:r>
            <a:r>
              <a:rPr lang="en-US" altLang="zh-CN" sz="1200" b="1" kern="100" baseline="50000" dirty="0">
                <a:solidFill>
                  <a:schemeClr val="tx1"/>
                </a:solidFill>
                <a:effectLst/>
                <a:uFillTx/>
                <a:latin typeface="微软雅黑" panose="020B0503020204020204" charset="-122"/>
                <a:ea typeface="微软雅黑" panose="020B0503020204020204" charset="-122"/>
                <a:cs typeface="微软雅黑" panose="020B0503020204020204" charset="-122"/>
                <a:sym typeface="+mn-ea"/>
              </a:rPr>
              <a:t>[3]</a:t>
            </a:r>
            <a:r>
              <a:rPr lang="zh-CN" altLang="en-US" sz="1200" b="1" kern="100" dirty="0">
                <a:effectLst/>
                <a:latin typeface="微软雅黑" panose="020B0503020204020204" charset="-122"/>
                <a:ea typeface="微软雅黑" panose="020B0503020204020204" charset="-122"/>
                <a:cs typeface="微软雅黑" panose="020B0503020204020204" charset="-122"/>
                <a:sym typeface="+mn-ea"/>
              </a:rPr>
              <a:t>：普适泰片为独家医保乙类品种，和本品适应症重叠，作用机制相似，临床应用广泛，2025年销售额已达2.93亿元（数据来源：药智网）</a:t>
            </a:r>
            <a:r>
              <a:rPr lang="zh-CN" altLang="en-US" sz="1400" b="1" kern="100" dirty="0">
                <a:effectLst/>
                <a:latin typeface="微软雅黑" panose="020B0503020204020204" charset="-122"/>
                <a:ea typeface="微软雅黑" panose="020B0503020204020204" charset="-122"/>
                <a:cs typeface="微软雅黑" panose="020B0503020204020204" charset="-122"/>
                <a:sym typeface="+mn-ea"/>
              </a:rPr>
              <a:t>。</a:t>
            </a:r>
            <a:endParaRPr lang="zh-CN" altLang="en-US" sz="1400" b="1" kern="100" dirty="0">
              <a:effectLst/>
              <a:latin typeface="微软雅黑" panose="020B0503020204020204" charset="-122"/>
              <a:ea typeface="微软雅黑" panose="020B0503020204020204" charset="-122"/>
              <a:cs typeface="微软雅黑" panose="020B0503020204020204" charset="-122"/>
            </a:endParaRPr>
          </a:p>
        </p:txBody>
      </p:sp>
      <p:graphicFrame>
        <p:nvGraphicFramePr>
          <p:cNvPr id="10" name="表格 9"/>
          <p:cNvGraphicFramePr/>
          <p:nvPr>
            <p:custDataLst>
              <p:tags r:id="rId2"/>
            </p:custDataLst>
          </p:nvPr>
        </p:nvGraphicFramePr>
        <p:xfrm>
          <a:off x="6035040" y="2168525"/>
          <a:ext cx="5774055" cy="1729740"/>
        </p:xfrm>
        <a:graphic>
          <a:graphicData uri="http://schemas.openxmlformats.org/drawingml/2006/table">
            <a:tbl>
              <a:tblPr/>
              <a:tblGrid>
                <a:gridCol w="1057275"/>
                <a:gridCol w="3101975"/>
                <a:gridCol w="1614805"/>
              </a:tblGrid>
              <a:tr h="157480">
                <a:tc>
                  <a:txBody>
                    <a:bodyPr/>
                    <a:p>
                      <a:pPr algn="ctr" fontAlgn="ctr"/>
                      <a:r>
                        <a:rPr lang="zh-CN" altLang="en-US" sz="1000" b="1" i="0">
                          <a:solidFill>
                            <a:srgbClr val="000000"/>
                          </a:solidFill>
                          <a:latin typeface="微软雅黑" panose="020B0503020204020204" charset="-122"/>
                          <a:ea typeface="微软雅黑" panose="020B0503020204020204" charset="-122"/>
                        </a:rPr>
                        <a:t>药品类别</a:t>
                      </a:r>
                      <a:endParaRPr lang="zh-CN" altLang="en-US" sz="10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000" b="1" i="0">
                          <a:solidFill>
                            <a:srgbClr val="000000"/>
                          </a:solidFill>
                          <a:latin typeface="微软雅黑" panose="020B0503020204020204" charset="-122"/>
                          <a:ea typeface="微软雅黑" panose="020B0503020204020204" charset="-122"/>
                        </a:rPr>
                        <a:t>作用机理</a:t>
                      </a:r>
                      <a:r>
                        <a:rPr lang="en-US" altLang="zh-CN" sz="1000" b="1" i="0" baseline="50000">
                          <a:solidFill>
                            <a:srgbClr val="000000"/>
                          </a:solidFill>
                          <a:uFillTx/>
                          <a:latin typeface="微软雅黑" panose="020B0503020204020204" charset="-122"/>
                          <a:ea typeface="微软雅黑" panose="020B0503020204020204" charset="-122"/>
                        </a:rPr>
                        <a:t>[4][5][6]</a:t>
                      </a:r>
                      <a:endParaRPr lang="en-US" altLang="zh-CN" sz="1000" b="1" i="0" baseline="50000">
                        <a:solidFill>
                          <a:srgbClr val="000000"/>
                        </a:solidFill>
                        <a:uFillTx/>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000" b="1" i="0">
                          <a:solidFill>
                            <a:srgbClr val="000000"/>
                          </a:solidFill>
                          <a:latin typeface="微软雅黑" panose="020B0503020204020204" charset="-122"/>
                          <a:ea typeface="微软雅黑" panose="020B0503020204020204" charset="-122"/>
                        </a:rPr>
                        <a:t>是否适合作为参照药</a:t>
                      </a:r>
                      <a:endParaRPr lang="zh-CN" altLang="en-US" sz="10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400050">
                <a:tc>
                  <a:txBody>
                    <a:bodyPr/>
                    <a:p>
                      <a:pPr algn="ctr" fontAlgn="ctr"/>
                      <a:r>
                        <a:rPr lang="en-US" altLang="zh-CN" sz="1000" b="1" i="0">
                          <a:solidFill>
                            <a:srgbClr val="333333"/>
                          </a:solidFill>
                          <a:latin typeface="微软雅黑" panose="020B0503020204020204" charset="-122"/>
                          <a:ea typeface="微软雅黑" panose="020B0503020204020204" charset="-122"/>
                          <a:cs typeface="微软雅黑" panose="020B0503020204020204" charset="-122"/>
                        </a:rPr>
                        <a:t>α1</a:t>
                      </a:r>
                      <a:r>
                        <a:rPr lang="zh-CN" altLang="en-US" sz="1000" b="1" i="0">
                          <a:solidFill>
                            <a:srgbClr val="333333"/>
                          </a:solidFill>
                          <a:latin typeface="微软雅黑" panose="020B0503020204020204" charset="-122"/>
                          <a:ea typeface="微软雅黑" panose="020B0503020204020204" charset="-122"/>
                          <a:cs typeface="微软雅黑" panose="020B0503020204020204" charset="-122"/>
                        </a:rPr>
                        <a:t>受体阻滞剂</a:t>
                      </a:r>
                      <a:endParaRPr lang="zh-CN" altLang="en-US" sz="1000" b="1" i="0">
                        <a:solidFill>
                          <a:srgbClr val="333333"/>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抑制内源性去甲肾上腺素对前列腺平滑肌细胞的作</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，从而降低前列腺 张力并减轻 </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BOO</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，从而改善</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LUTS</a:t>
                      </a:r>
                      <a:endParaRPr lang="en-US" altLang="zh-CN"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1" i="0">
                          <a:solidFill>
                            <a:srgbClr val="FF0000"/>
                          </a:solidFill>
                          <a:latin typeface="微软雅黑" panose="020B0503020204020204" charset="-122"/>
                          <a:ea typeface="微软雅黑" panose="020B0503020204020204" charset="-122"/>
                          <a:cs typeface="微软雅黑" panose="020B0503020204020204" charset="-122"/>
                        </a:rPr>
                        <a:t>否</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α1</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受体阻滞剂对前列腺体积无任何作用。</a:t>
                      </a:r>
                      <a:endParaRPr lang="zh-CN" altLang="en-US"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09880">
                <a:tc>
                  <a:txBody>
                    <a:bodyPr/>
                    <a:p>
                      <a:pPr algn="ctr" fontAlgn="ctr"/>
                      <a:r>
                        <a:rPr lang="en-US" altLang="zh-CN" sz="1000" b="1" i="0">
                          <a:solidFill>
                            <a:srgbClr val="333333"/>
                          </a:solidFill>
                          <a:latin typeface="微软雅黑" panose="020B0503020204020204" charset="-122"/>
                          <a:ea typeface="微软雅黑" panose="020B0503020204020204" charset="-122"/>
                          <a:cs typeface="微软雅黑" panose="020B0503020204020204" charset="-122"/>
                        </a:rPr>
                        <a:t>5α</a:t>
                      </a:r>
                      <a:r>
                        <a:rPr lang="zh-CN" altLang="en-US" sz="1000" b="1" i="0">
                          <a:solidFill>
                            <a:srgbClr val="333333"/>
                          </a:solidFill>
                          <a:latin typeface="微软雅黑" panose="020B0503020204020204" charset="-122"/>
                          <a:ea typeface="微软雅黑" panose="020B0503020204020204" charset="-122"/>
                          <a:cs typeface="微软雅黑" panose="020B0503020204020204" charset="-122"/>
                        </a:rPr>
                        <a:t>还原酶抑制剂</a:t>
                      </a:r>
                      <a:endParaRPr lang="zh-CN" altLang="en-US" sz="1000" b="1" i="0">
                        <a:solidFill>
                          <a:srgbClr val="333333"/>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5-ARI </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诱导前列腺上</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细胞凋亡，导致治疗</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6⾄12</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个</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后前列腺体积减少，从而改善</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LUTS</a:t>
                      </a:r>
                      <a:endParaRPr lang="en-US" altLang="zh-CN"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1" i="0">
                          <a:solidFill>
                            <a:srgbClr val="FF0000"/>
                          </a:solidFill>
                          <a:latin typeface="微软雅黑" panose="020B0503020204020204" charset="-122"/>
                          <a:ea typeface="微软雅黑" panose="020B0503020204020204" charset="-122"/>
                          <a:cs typeface="微软雅黑" panose="020B0503020204020204" charset="-122"/>
                        </a:rPr>
                        <a:t>否</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5α</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还原酶抑制剂对平滑肌细胞无任何作用</a:t>
                      </a:r>
                      <a:endParaRPr lang="zh-CN" altLang="en-US"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462280">
                <a:tc>
                  <a:txBody>
                    <a:bodyPr/>
                    <a:p>
                      <a:pPr algn="ctr" fontAlgn="ctr"/>
                      <a:r>
                        <a:rPr lang="zh-CN" altLang="en-US" sz="1000" b="1" i="0">
                          <a:solidFill>
                            <a:srgbClr val="333333"/>
                          </a:solidFill>
                          <a:latin typeface="微软雅黑" panose="020B0503020204020204" charset="-122"/>
                          <a:ea typeface="微软雅黑" panose="020B0503020204020204" charset="-122"/>
                        </a:rPr>
                        <a:t>普适泰</a:t>
                      </a:r>
                      <a:endParaRPr lang="zh-CN" altLang="en-US" sz="1000" b="1" i="0">
                        <a:solidFill>
                          <a:srgbClr val="333333"/>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调节下尿路平滑肌及逼尿肌功能，从而改善下尿路症状；兼具二氢睾酮相关作用及抗增殖效应，控制前列腺体积增生进程。</a:t>
                      </a:r>
                      <a:endParaRPr lang="zh-CN" altLang="en-US" sz="10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000" b="1" i="0">
                          <a:solidFill>
                            <a:srgbClr val="FF0000"/>
                          </a:solidFill>
                          <a:latin typeface="微软雅黑" panose="020B0503020204020204" charset="-122"/>
                          <a:ea typeface="微软雅黑" panose="020B0503020204020204" charset="-122"/>
                        </a:rPr>
                        <a:t>是</a:t>
                      </a:r>
                      <a:r>
                        <a:rPr lang="zh-CN" altLang="en-US" sz="1000" b="0" i="0">
                          <a:solidFill>
                            <a:srgbClr val="000000"/>
                          </a:solidFill>
                          <a:latin typeface="微软雅黑" panose="020B0503020204020204" charset="-122"/>
                          <a:ea typeface="微软雅黑" panose="020B0503020204020204" charset="-122"/>
                        </a:rPr>
                        <a:t>，双重作用</a:t>
                      </a:r>
                      <a:endParaRPr lang="zh-CN" altLang="en-US" sz="10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400050">
                <a:tc>
                  <a:txBody>
                    <a:bodyPr/>
                    <a:p>
                      <a:pPr algn="ctr" fontAlgn="ctr"/>
                      <a:r>
                        <a:rPr lang="zh-CN" altLang="en-US" sz="1000" b="1" i="0">
                          <a:solidFill>
                            <a:srgbClr val="FF0000"/>
                          </a:solidFill>
                          <a:latin typeface="微软雅黑" panose="020B0503020204020204" charset="-122"/>
                          <a:ea typeface="微软雅黑" panose="020B0503020204020204" charset="-122"/>
                        </a:rPr>
                        <a:t>非那雄胺他达拉非胶囊</a:t>
                      </a:r>
                      <a:endParaRPr lang="zh-CN" altLang="en-US" sz="1000" b="1" i="0">
                        <a:solidFill>
                          <a:srgbClr val="FF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既能扩张尿道平滑肌、前列腺平滑肌及舒张逼尿肌，还具有二氢睾酮相关作用及抗增殖效应，控制前列腺增生。</a:t>
                      </a:r>
                      <a:endParaRPr lang="zh-CN" altLang="en-US" sz="10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000" b="0" i="0">
                          <a:solidFill>
                            <a:srgbClr val="000000"/>
                          </a:solidFill>
                          <a:latin typeface="微软雅黑" panose="020B0503020204020204" charset="-122"/>
                          <a:ea typeface="微软雅黑" panose="020B0503020204020204" charset="-122"/>
                        </a:rPr>
                        <a:t>——</a:t>
                      </a:r>
                      <a:endParaRPr lang="en-US" altLang="zh-CN" sz="10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11" name="文本框 10"/>
          <p:cNvSpPr txBox="1"/>
          <p:nvPr/>
        </p:nvSpPr>
        <p:spPr>
          <a:xfrm>
            <a:off x="6035040" y="3955415"/>
            <a:ext cx="5702935" cy="2049780"/>
          </a:xfrm>
          <a:prstGeom prst="rect">
            <a:avLst/>
          </a:prstGeom>
          <a:noFill/>
        </p:spPr>
        <p:txBody>
          <a:bodyPr wrap="square" rtlCol="0">
            <a:normAutofit fontScale="25000"/>
          </a:bodyPr>
          <a:p>
            <a:pPr indent="0" algn="l">
              <a:lnSpc>
                <a:spcPct val="100000"/>
              </a:lnSpc>
              <a:buClrTx/>
              <a:buSzTx/>
              <a:buFont typeface="Wingdings" panose="05000000000000000000" charset="0"/>
              <a:buNone/>
            </a:pPr>
            <a:r>
              <a:rPr lang="zh-CN" altLang="en-US" sz="4800" b="1">
                <a:sym typeface="+mn-ea"/>
              </a:rPr>
              <a:t>与同类药品相比的优势与不足</a:t>
            </a:r>
            <a:endParaRPr lang="zh-CN" altLang="en-US" sz="4800" b="1">
              <a:solidFill>
                <a:schemeClr val="tx1"/>
              </a:solidFill>
            </a:endParaRPr>
          </a:p>
          <a:p>
            <a:pPr indent="0">
              <a:lnSpc>
                <a:spcPct val="100000"/>
              </a:lnSpc>
              <a:buFont typeface="Wingdings" panose="05000000000000000000" charset="0"/>
              <a:buNone/>
            </a:pPr>
            <a:r>
              <a:rPr lang="zh-CN" altLang="en-US" sz="4800">
                <a:sym typeface="+mn-ea"/>
              </a:rPr>
              <a:t>①</a:t>
            </a:r>
            <a:r>
              <a:rPr lang="zh-CN" altLang="en-US" sz="4800" b="1">
                <a:solidFill>
                  <a:srgbClr val="FF0000"/>
                </a:solidFill>
                <a:sym typeface="+mn-ea"/>
              </a:rPr>
              <a:t>双重药理作用：</a:t>
            </a:r>
            <a:r>
              <a:rPr lang="zh-CN" altLang="en-US" sz="4800">
                <a:sym typeface="+mn-ea"/>
              </a:rPr>
              <a:t>非那雄胺他达拉非胶囊中的他达拉非能通过松弛平滑肌快速改善症状，非那雄胺能通过降低双氢睾酮水平缩小前列腺体积</a:t>
            </a:r>
            <a:r>
              <a:rPr lang="en-US" altLang="zh-CN" sz="4800" baseline="50000">
                <a:solidFill>
                  <a:schemeClr val="tx1"/>
                </a:solidFill>
                <a:uFillTx/>
                <a:sym typeface="+mn-ea"/>
              </a:rPr>
              <a:t>[7]</a:t>
            </a:r>
            <a:r>
              <a:rPr lang="zh-CN" altLang="en-US" sz="4800">
                <a:sym typeface="+mn-ea"/>
              </a:rPr>
              <a:t>。目前国内市场</a:t>
            </a:r>
            <a:r>
              <a:rPr lang="zh-CN" altLang="en-US" sz="4800">
                <a:solidFill>
                  <a:srgbClr val="FF0000"/>
                </a:solidFill>
                <a:sym typeface="+mn-ea"/>
              </a:rPr>
              <a:t>唯一具有双重药理作用</a:t>
            </a:r>
            <a:r>
              <a:rPr lang="zh-CN" altLang="en-US" sz="4800">
                <a:sym typeface="+mn-ea"/>
              </a:rPr>
              <a:t>的治疗前列腺增生和下尿路症状的药物。</a:t>
            </a:r>
            <a:endParaRPr lang="zh-CN" altLang="en-US" sz="4800">
              <a:solidFill>
                <a:schemeClr val="tx1"/>
              </a:solidFill>
            </a:endParaRPr>
          </a:p>
          <a:p>
            <a:pPr indent="0">
              <a:lnSpc>
                <a:spcPct val="100000"/>
              </a:lnSpc>
              <a:buFont typeface="Wingdings" panose="05000000000000000000" charset="0"/>
              <a:buNone/>
            </a:pPr>
            <a:r>
              <a:rPr lang="zh-CN" altLang="en-US" sz="4800">
                <a:sym typeface="+mn-ea"/>
              </a:rPr>
              <a:t>②</a:t>
            </a:r>
            <a:r>
              <a:rPr lang="zh-CN" altLang="en-US" sz="4800" b="1">
                <a:solidFill>
                  <a:srgbClr val="FF0000"/>
                </a:solidFill>
                <a:sym typeface="+mn-ea"/>
              </a:rPr>
              <a:t>起效迅速：</a:t>
            </a:r>
            <a:r>
              <a:rPr lang="zh-CN" altLang="en-US" sz="4800">
                <a:sym typeface="+mn-ea"/>
              </a:rPr>
              <a:t>相比较传统单药非那雄胺需要服用4-6个月才开始起效</a:t>
            </a:r>
            <a:r>
              <a:rPr lang="en-US" altLang="zh-CN" sz="4800" baseline="50000">
                <a:solidFill>
                  <a:schemeClr val="tx1"/>
                </a:solidFill>
                <a:uFillTx/>
                <a:sym typeface="+mn-ea"/>
              </a:rPr>
              <a:t>[8]</a:t>
            </a:r>
            <a:r>
              <a:rPr lang="zh-CN" altLang="en-US" sz="4800">
                <a:sym typeface="+mn-ea"/>
              </a:rPr>
              <a:t>，非那雄胺他达拉非胶囊</a:t>
            </a:r>
            <a:r>
              <a:rPr lang="en-US" altLang="zh-CN" sz="4800" dirty="0">
                <a:sym typeface="+mn-ea"/>
              </a:rPr>
              <a:t>1</a:t>
            </a:r>
            <a:r>
              <a:rPr lang="zh-CN" altLang="en-US" sz="4800" dirty="0">
                <a:sym typeface="+mn-ea"/>
              </a:rPr>
              <a:t>个月</a:t>
            </a:r>
            <a:r>
              <a:rPr lang="en-US" altLang="zh-CN" sz="4800" dirty="0">
                <a:sym typeface="+mn-ea"/>
              </a:rPr>
              <a:t>(</a:t>
            </a:r>
            <a:r>
              <a:rPr lang="zh-CN" altLang="en-US" sz="4800" dirty="0">
                <a:sym typeface="+mn-ea"/>
              </a:rPr>
              <a:t>4周</a:t>
            </a:r>
            <a:r>
              <a:rPr lang="en-US" altLang="zh-CN" sz="4800" dirty="0">
                <a:sym typeface="+mn-ea"/>
              </a:rPr>
              <a:t>)</a:t>
            </a:r>
            <a:r>
              <a:rPr lang="zh-CN" altLang="en-US" sz="4800" dirty="0">
                <a:sym typeface="+mn-ea"/>
              </a:rPr>
              <a:t>左右能显著改善患者的临床症状</a:t>
            </a:r>
            <a:r>
              <a:rPr lang="en-US" altLang="zh-CN" sz="4800" baseline="50000">
                <a:solidFill>
                  <a:schemeClr val="tx1"/>
                </a:solidFill>
                <a:uFillTx/>
                <a:sym typeface="+mn-ea"/>
              </a:rPr>
              <a:t>[1]</a:t>
            </a:r>
            <a:r>
              <a:rPr lang="zh-CN" altLang="en-US" sz="4800">
                <a:sym typeface="+mn-ea"/>
              </a:rPr>
              <a:t>，明显提升了患者的治疗满意度，降低了临床风险。</a:t>
            </a:r>
            <a:endParaRPr lang="zh-CN" altLang="en-US" sz="4800">
              <a:solidFill>
                <a:schemeClr val="tx1"/>
              </a:solidFill>
            </a:endParaRPr>
          </a:p>
          <a:p>
            <a:pPr indent="0">
              <a:lnSpc>
                <a:spcPct val="100000"/>
              </a:lnSpc>
              <a:buFont typeface="Wingdings" panose="05000000000000000000" charset="0"/>
              <a:buNone/>
            </a:pPr>
            <a:r>
              <a:rPr lang="zh-CN" altLang="en-US" sz="4800">
                <a:sym typeface="+mn-ea"/>
              </a:rPr>
              <a:t>③</a:t>
            </a:r>
            <a:r>
              <a:rPr lang="zh-CN" altLang="en-US" sz="4800" b="1">
                <a:solidFill>
                  <a:srgbClr val="FF0000"/>
                </a:solidFill>
                <a:sym typeface="+mn-ea"/>
              </a:rPr>
              <a:t>提高高龄患者依从性：</a:t>
            </a:r>
            <a:r>
              <a:rPr lang="zh-CN" altLang="en-US" sz="4800">
                <a:sym typeface="+mn-ea"/>
              </a:rPr>
              <a:t>前列腺增生属于中老年男性最常见的慢性、进展性疾病；非那雄胺他达拉非胶囊作为复方制剂能明显提升患者长期用药的依从性，</a:t>
            </a:r>
            <a:r>
              <a:rPr lang="zh-CN" altLang="en-US" sz="4800">
                <a:solidFill>
                  <a:srgbClr val="FF0000"/>
                </a:solidFill>
                <a:sym typeface="+mn-ea"/>
              </a:rPr>
              <a:t>减少错服、漏服概率，减轻患者心理负担</a:t>
            </a:r>
            <a:r>
              <a:rPr lang="zh-CN" altLang="en-US" sz="4800">
                <a:sym typeface="+mn-ea"/>
              </a:rPr>
              <a:t>，同时方便医保监管。</a:t>
            </a:r>
            <a:r>
              <a:rPr lang="zh-CN" altLang="en-US" sz="4800">
                <a:solidFill>
                  <a:srgbClr val="FF0000"/>
                </a:solidFill>
                <a:sym typeface="+mn-ea"/>
              </a:rPr>
              <a:t>本品每日仅需服用一粒胶囊，参照药每日需要服用3次。</a:t>
            </a:r>
            <a:endParaRPr lang="zh-CN" altLang="en-US" sz="4800">
              <a:solidFill>
                <a:schemeClr val="tx1"/>
              </a:solidFill>
            </a:endParaRPr>
          </a:p>
          <a:p>
            <a:pPr algn="l">
              <a:lnSpc>
                <a:spcPct val="140000"/>
              </a:lnSpc>
            </a:pPr>
            <a:endParaRPr lang="zh-CN" altLang="en-US" sz="4800" kern="100" dirty="0">
              <a:effectLst/>
              <a:latin typeface="+mn-ea"/>
              <a:cs typeface="江城圆体 400W" panose="020B0500000000000000" pitchFamily="34" charset="-122"/>
            </a:endParaRPr>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custDataLst>
              <p:tags r:id="rId1"/>
            </p:custDataLst>
          </p:nvPr>
        </p:nvSpPr>
        <p:spPr>
          <a:xfrm>
            <a:off x="812800" y="1099185"/>
            <a:ext cx="4948555" cy="4990465"/>
          </a:xfrm>
          <a:prstGeom prst="rect">
            <a:avLst/>
          </a:prstGeom>
          <a:noFill/>
        </p:spPr>
        <p:txBody>
          <a:bodyPr wrap="square" rtlCol="0">
            <a:normAutofit fontScale="40000"/>
          </a:bodyPr>
          <a:p>
            <a:pPr marL="342900" indent="-342900">
              <a:lnSpc>
                <a:spcPct val="150000"/>
              </a:lnSpc>
              <a:buFont typeface="Wingdings" panose="05000000000000000000" charset="0"/>
              <a:buChar char="Ø"/>
            </a:pPr>
            <a:r>
              <a:rPr lang="zh-CN" altLang="en-US" sz="5000" b="1">
                <a:solidFill>
                  <a:schemeClr val="tx1"/>
                </a:solidFill>
              </a:rPr>
              <a:t>疾病基本情况</a:t>
            </a:r>
            <a:endParaRPr lang="zh-CN" altLang="en-US" sz="5000" b="1">
              <a:solidFill>
                <a:schemeClr val="tx1"/>
              </a:solidFill>
            </a:endParaRPr>
          </a:p>
          <a:p>
            <a:pPr indent="0">
              <a:lnSpc>
                <a:spcPct val="150000"/>
              </a:lnSpc>
              <a:buFont typeface="Wingdings" panose="05000000000000000000" charset="0"/>
              <a:buNone/>
            </a:pPr>
            <a:r>
              <a:rPr lang="en-US" altLang="zh-CN" sz="2570">
                <a:solidFill>
                  <a:schemeClr val="tx1"/>
                </a:solidFill>
              </a:rPr>
              <a:t>    </a:t>
            </a:r>
            <a:r>
              <a:rPr lang="en-US" altLang="zh-CN" sz="4000">
                <a:solidFill>
                  <a:schemeClr val="tx1"/>
                </a:solidFill>
              </a:rPr>
              <a:t>    </a:t>
            </a:r>
            <a:r>
              <a:rPr lang="zh-CN" altLang="en-US" sz="4000">
                <a:solidFill>
                  <a:schemeClr val="tx1"/>
                </a:solidFill>
              </a:rPr>
              <a:t>良性前列腺增生（</a:t>
            </a:r>
            <a:r>
              <a:rPr lang="en-US" altLang="zh-CN" sz="4000">
                <a:solidFill>
                  <a:schemeClr val="tx1"/>
                </a:solidFill>
              </a:rPr>
              <a:t>BPH）</a:t>
            </a:r>
            <a:r>
              <a:rPr lang="zh-CN" altLang="en-US" sz="4000">
                <a:solidFill>
                  <a:schemeClr val="tx1"/>
                </a:solidFill>
              </a:rPr>
              <a:t>是中老年男性常见的，以排尿障碍为主的慢性病，是泌尿男科临床诊疗中最为常见的疾病之一。该病虽不致死，但尿频夜尿影响睡眠，易诱发尿潴留、结石、肾损伤，还提升跌倒与心理问题风险。带来高额药费、手术及并发症诊疗开支，随着人口老龄化，疾病负担持续加重。</a:t>
            </a:r>
            <a:r>
              <a:rPr lang="en-US" altLang="zh-CN" sz="4000">
                <a:solidFill>
                  <a:schemeClr val="tx1"/>
                </a:solidFill>
              </a:rPr>
              <a:t>BPH</a:t>
            </a:r>
            <a:r>
              <a:rPr lang="zh-CN" altLang="en-US" sz="4000">
                <a:solidFill>
                  <a:schemeClr val="tx1"/>
                </a:solidFill>
              </a:rPr>
              <a:t>一般发生在4</a:t>
            </a:r>
            <a:r>
              <a:rPr lang="en-US" altLang="zh-CN" sz="4000">
                <a:solidFill>
                  <a:schemeClr val="tx1"/>
                </a:solidFill>
              </a:rPr>
              <a:t>0</a:t>
            </a:r>
            <a:r>
              <a:rPr lang="zh-CN" altLang="en-US" sz="4000">
                <a:solidFill>
                  <a:schemeClr val="tx1"/>
                </a:solidFill>
              </a:rPr>
              <a:t>岁以后，发生率随年龄的增长而逐年增加，51-60岁约20%，61-70岁男性人群中</a:t>
            </a:r>
            <a:r>
              <a:rPr lang="en-US" altLang="zh-CN" sz="4000">
                <a:solidFill>
                  <a:schemeClr val="tx1"/>
                </a:solidFill>
              </a:rPr>
              <a:t>BPH</a:t>
            </a:r>
            <a:r>
              <a:rPr lang="zh-CN" altLang="en-US" sz="4000">
                <a:solidFill>
                  <a:schemeClr val="tx1"/>
                </a:solidFill>
              </a:rPr>
              <a:t>的发生率</a:t>
            </a:r>
            <a:r>
              <a:rPr lang="zh-CN" altLang="en-US" sz="4000" b="1">
                <a:solidFill>
                  <a:srgbClr val="FF0000"/>
                </a:solidFill>
              </a:rPr>
              <a:t>达50％</a:t>
            </a:r>
            <a:r>
              <a:rPr lang="zh-CN" altLang="en-US" sz="4000" b="1">
                <a:solidFill>
                  <a:schemeClr val="tx1"/>
                </a:solidFill>
              </a:rPr>
              <a:t>，</a:t>
            </a:r>
            <a:r>
              <a:rPr lang="zh-CN" altLang="en-US" sz="4000" b="1">
                <a:solidFill>
                  <a:srgbClr val="FF0000"/>
                </a:solidFill>
              </a:rPr>
              <a:t>81-90岁时高达83%</a:t>
            </a:r>
            <a:r>
              <a:rPr lang="en-US" altLang="zh-CN" sz="4000" b="1" baseline="50000">
                <a:solidFill>
                  <a:srgbClr val="FF0000"/>
                </a:solidFill>
                <a:uFillTx/>
              </a:rPr>
              <a:t>[1]</a:t>
            </a:r>
            <a:r>
              <a:rPr lang="zh-CN" altLang="en-US" sz="4000">
                <a:solidFill>
                  <a:schemeClr val="tx1"/>
                </a:solidFill>
              </a:rPr>
              <a:t>。结合国家统计局统计的截止202</a:t>
            </a:r>
            <a:r>
              <a:rPr lang="en-US" altLang="zh-CN" sz="4000">
                <a:solidFill>
                  <a:schemeClr val="tx1"/>
                </a:solidFill>
              </a:rPr>
              <a:t>5</a:t>
            </a:r>
            <a:r>
              <a:rPr lang="zh-CN" altLang="en-US" sz="4000">
                <a:solidFill>
                  <a:schemeClr val="tx1"/>
                </a:solidFill>
              </a:rPr>
              <a:t>年底各年龄段</a:t>
            </a:r>
            <a:r>
              <a:rPr lang="zh-CN" altLang="en-US" sz="4000">
                <a:sym typeface="+mn-ea"/>
              </a:rPr>
              <a:t>人口</a:t>
            </a:r>
            <a:r>
              <a:rPr lang="zh-CN" altLang="en-US" sz="4000">
                <a:solidFill>
                  <a:schemeClr val="tx1"/>
                </a:solidFill>
              </a:rPr>
              <a:t>比例，</a:t>
            </a:r>
            <a:r>
              <a:rPr lang="en-US" altLang="zh-CN" sz="4000">
                <a:solidFill>
                  <a:schemeClr val="tx1"/>
                </a:solidFill>
              </a:rPr>
              <a:t>65</a:t>
            </a:r>
            <a:r>
              <a:rPr lang="zh-CN" altLang="en-US" sz="4000">
                <a:solidFill>
                  <a:schemeClr val="tx1"/>
                </a:solidFill>
              </a:rPr>
              <a:t>岁以上人口占总人口的</a:t>
            </a:r>
            <a:r>
              <a:rPr lang="en-US" altLang="zh-CN" sz="4000">
                <a:solidFill>
                  <a:schemeClr val="tx1"/>
                </a:solidFill>
              </a:rPr>
              <a:t>15.9%</a:t>
            </a:r>
            <a:r>
              <a:rPr lang="zh-CN" altLang="en-US" sz="4000">
                <a:solidFill>
                  <a:schemeClr val="tx1"/>
                </a:solidFill>
              </a:rPr>
              <a:t>，高达</a:t>
            </a:r>
            <a:r>
              <a:rPr lang="en-US" altLang="zh-CN" sz="4000">
                <a:solidFill>
                  <a:schemeClr val="tx1"/>
                </a:solidFill>
              </a:rPr>
              <a:t>2.23</a:t>
            </a:r>
            <a:r>
              <a:rPr lang="zh-CN" altLang="en-US" sz="4000">
                <a:solidFill>
                  <a:schemeClr val="tx1"/>
                </a:solidFill>
              </a:rPr>
              <a:t>亿人</a:t>
            </a:r>
            <a:r>
              <a:rPr lang="en-US" altLang="zh-CN" sz="4000" baseline="50000">
                <a:solidFill>
                  <a:schemeClr val="tx1"/>
                </a:solidFill>
                <a:uFillTx/>
                <a:sym typeface="+mn-ea"/>
              </a:rPr>
              <a:t>[2]</a:t>
            </a:r>
            <a:r>
              <a:rPr lang="zh-CN" altLang="en-US" sz="4000">
                <a:solidFill>
                  <a:schemeClr val="tx1"/>
                </a:solidFill>
              </a:rPr>
              <a:t>，因此国内</a:t>
            </a:r>
            <a:r>
              <a:rPr lang="en-US" altLang="zh-CN" sz="4000" b="1">
                <a:solidFill>
                  <a:srgbClr val="FF0000"/>
                </a:solidFill>
              </a:rPr>
              <a:t>BPH</a:t>
            </a:r>
            <a:r>
              <a:rPr lang="zh-CN" altLang="en-US" sz="4000" b="1">
                <a:solidFill>
                  <a:srgbClr val="FF0000"/>
                </a:solidFill>
              </a:rPr>
              <a:t>患病人群规模约1亿人</a:t>
            </a:r>
            <a:r>
              <a:rPr lang="zh-CN" altLang="en-US" sz="4000" b="1">
                <a:solidFill>
                  <a:schemeClr val="tx1"/>
                </a:solidFill>
              </a:rPr>
              <a:t>。</a:t>
            </a:r>
            <a:endParaRPr lang="zh-CN" altLang="en-US" sz="4000" b="1">
              <a:solidFill>
                <a:schemeClr val="tx1"/>
              </a:solidFill>
            </a:endParaRPr>
          </a:p>
        </p:txBody>
      </p:sp>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01</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62100" y="136525"/>
            <a:ext cx="334010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药品基本信息</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2" name="文本框 1"/>
          <p:cNvSpPr txBox="1"/>
          <p:nvPr/>
        </p:nvSpPr>
        <p:spPr>
          <a:xfrm>
            <a:off x="722630" y="6479540"/>
            <a:ext cx="11306175" cy="378460"/>
          </a:xfrm>
          <a:prstGeom prst="rect">
            <a:avLst/>
          </a:prstGeom>
          <a:noFill/>
        </p:spPr>
        <p:txBody>
          <a:bodyPr wrap="square" rtlCol="0">
            <a:normAutofit fontScale="25000"/>
          </a:bodyPr>
          <a:p>
            <a:pPr algn="l">
              <a:lnSpc>
                <a:spcPct val="140000"/>
              </a:lnSpc>
            </a:pPr>
            <a:r>
              <a:rPr lang="en-US" altLang="zh-CN" sz="2400" kern="100" dirty="0">
                <a:effectLst/>
                <a:latin typeface="+mn-ea"/>
                <a:cs typeface="江城圆体 400W" panose="020B0500000000000000" pitchFamily="34" charset="-122"/>
              </a:rPr>
              <a:t>[1]</a:t>
            </a:r>
            <a:r>
              <a:rPr lang="zh-CN" altLang="en-US" sz="2400" kern="100" dirty="0">
                <a:effectLst/>
                <a:latin typeface="+mn-ea"/>
                <a:cs typeface="江城圆体 400W" panose="020B0500000000000000" pitchFamily="34" charset="-122"/>
                <a:sym typeface="+mn-ea"/>
              </a:rPr>
              <a:t>老年男性良性前列腺增生症 / 下尿路症状药物治疗指南 (2025 版)[</a:t>
            </a:r>
            <a:r>
              <a:rPr lang="en-US" altLang="zh-CN" sz="2400" kern="100" dirty="0">
                <a:effectLst/>
                <a:latin typeface="+mn-ea"/>
                <a:cs typeface="江城圆体 400W" panose="020B0500000000000000" pitchFamily="34" charset="-122"/>
                <a:sym typeface="+mn-ea"/>
              </a:rPr>
              <a:t>J]. </a:t>
            </a:r>
            <a:r>
              <a:rPr lang="zh-CN" altLang="en-US" sz="2400" kern="100" dirty="0">
                <a:effectLst/>
                <a:latin typeface="+mn-ea"/>
                <a:cs typeface="江城圆体 400W" panose="020B0500000000000000" pitchFamily="34" charset="-122"/>
                <a:sym typeface="+mn-ea"/>
              </a:rPr>
              <a:t>现代泌尿外科杂志，2025, 30 (12): 1015-1029</a:t>
            </a:r>
            <a:r>
              <a:rPr lang="en-US" altLang="zh-CN" sz="2400" kern="100" dirty="0">
                <a:effectLst/>
                <a:latin typeface="+mn-ea"/>
                <a:cs typeface="江城圆体 400W" panose="020B0500000000000000" pitchFamily="34" charset="-122"/>
                <a:sym typeface="+mn-ea"/>
              </a:rPr>
              <a:t>                              </a:t>
            </a:r>
            <a:endParaRPr lang="en-US" altLang="zh-CN" sz="2400" kern="100" dirty="0">
              <a:effectLst/>
              <a:latin typeface="+mn-ea"/>
              <a:cs typeface="江城圆体 400W" panose="020B0500000000000000" pitchFamily="34" charset="-122"/>
              <a:sym typeface="+mn-ea"/>
            </a:endParaRPr>
          </a:p>
          <a:p>
            <a:pPr algn="l">
              <a:lnSpc>
                <a:spcPct val="140000"/>
              </a:lnSpc>
            </a:pPr>
            <a:r>
              <a:rPr lang="en-US" altLang="zh-CN" sz="2400" kern="100" dirty="0">
                <a:effectLst/>
                <a:latin typeface="+mn-ea"/>
                <a:cs typeface="江城圆体 400W" panose="020B0500000000000000" pitchFamily="34" charset="-122"/>
              </a:rPr>
              <a:t>[2]</a:t>
            </a:r>
            <a:r>
              <a:rPr lang="zh-CN" altLang="en-US" sz="2400" kern="100" dirty="0">
                <a:effectLst/>
                <a:latin typeface="+mn-ea"/>
                <a:cs typeface="江城圆体 400W" panose="020B0500000000000000" pitchFamily="34" charset="-122"/>
              </a:rPr>
              <a:t>国家统计局. 2025年国民经济和社会发展统计公报[</a:t>
            </a:r>
            <a:r>
              <a:rPr lang="en-US" altLang="zh-CN" sz="2400" kern="100" dirty="0">
                <a:effectLst/>
                <a:latin typeface="+mn-ea"/>
                <a:cs typeface="江城圆体 400W" panose="020B0500000000000000" pitchFamily="34" charset="-122"/>
              </a:rPr>
              <a:t>R]. </a:t>
            </a:r>
            <a:r>
              <a:rPr lang="zh-CN" altLang="en-US" sz="2400" kern="100" dirty="0">
                <a:effectLst/>
                <a:latin typeface="+mn-ea"/>
                <a:cs typeface="江城圆体 400W" panose="020B0500000000000000" pitchFamily="34" charset="-122"/>
              </a:rPr>
              <a:t>北京:国家统计局, 2026.</a:t>
            </a:r>
            <a:r>
              <a:rPr lang="en-US" altLang="zh-CN" sz="2400" kern="100" dirty="0">
                <a:effectLst/>
                <a:latin typeface="+mn-ea"/>
                <a:cs typeface="江城圆体 400W" panose="020B0500000000000000" pitchFamily="34" charset="-122"/>
              </a:rPr>
              <a:t>                                                                                                                                        </a:t>
            </a:r>
            <a:endParaRPr lang="en-US" altLang="zh-CN" sz="2400" kern="100" dirty="0">
              <a:effectLst/>
              <a:latin typeface="+mn-ea"/>
              <a:cs typeface="江城圆体 400W" panose="020B0500000000000000" pitchFamily="34" charset="-122"/>
            </a:endParaRPr>
          </a:p>
        </p:txBody>
      </p:sp>
      <p:sp>
        <p:nvSpPr>
          <p:cNvPr id="4" name="文本框 3"/>
          <p:cNvSpPr txBox="1"/>
          <p:nvPr/>
        </p:nvSpPr>
        <p:spPr>
          <a:xfrm>
            <a:off x="6407785" y="1152525"/>
            <a:ext cx="4973955" cy="4937125"/>
          </a:xfrm>
          <a:prstGeom prst="rect">
            <a:avLst/>
          </a:prstGeom>
          <a:noFill/>
        </p:spPr>
        <p:txBody>
          <a:bodyPr wrap="square" rtlCol="0">
            <a:normAutofit lnSpcReduction="20000"/>
          </a:bodyPr>
          <a:p>
            <a:pPr marL="342900" indent="-342900" algn="l">
              <a:lnSpc>
                <a:spcPct val="150000"/>
              </a:lnSpc>
              <a:buClrTx/>
              <a:buSzTx/>
              <a:buFont typeface="Wingdings" panose="05000000000000000000" charset="0"/>
              <a:buChar char="Ø"/>
            </a:pPr>
            <a:r>
              <a:rPr lang="zh-CN" altLang="en-US" sz="2000" b="1">
                <a:sym typeface="+mn-ea"/>
              </a:rPr>
              <a:t>弥补未被满足的临床需求</a:t>
            </a:r>
            <a:endParaRPr lang="zh-CN" altLang="en-US" sz="2000" b="1">
              <a:solidFill>
                <a:schemeClr val="tx1"/>
              </a:solidFill>
            </a:endParaRPr>
          </a:p>
          <a:p>
            <a:pPr algn="l">
              <a:lnSpc>
                <a:spcPct val="150000"/>
              </a:lnSpc>
              <a:buClrTx/>
              <a:buSzTx/>
              <a:buFont typeface="Wingdings" panose="05000000000000000000" charset="0"/>
              <a:buNone/>
            </a:pPr>
            <a:r>
              <a:rPr lang="en-US" altLang="zh-CN" dirty="0" err="1">
                <a:sym typeface="+mn-ea"/>
              </a:rPr>
              <a:t>       </a:t>
            </a:r>
            <a:r>
              <a:rPr lang="en-US" altLang="zh-CN" sz="1600" dirty="0" err="1">
                <a:sym typeface="+mn-ea"/>
              </a:rPr>
              <a:t> </a:t>
            </a:r>
            <a:r>
              <a:rPr lang="zh-CN" altLang="en-US" sz="1600" dirty="0" err="1">
                <a:sym typeface="+mn-ea"/>
              </a:rPr>
              <a:t>非那雄胺他达拉非胶囊既能扩张尿道平滑肌、前列腺平滑肌及舒张逼尿肌来改善下尿路症状，还具有二氢睾酮相关作用及抗增殖效应，控制前列腺增生。</a:t>
            </a:r>
            <a:endParaRPr lang="zh-CN" altLang="en-US" sz="1600" dirty="0" err="1">
              <a:sym typeface="+mn-ea"/>
            </a:endParaRPr>
          </a:p>
          <a:p>
            <a:pPr algn="l">
              <a:lnSpc>
                <a:spcPct val="150000"/>
              </a:lnSpc>
              <a:buClrTx/>
              <a:buSzTx/>
              <a:buFont typeface="Wingdings" panose="05000000000000000000" charset="0"/>
              <a:buNone/>
            </a:pPr>
            <a:r>
              <a:rPr lang="zh-CN" altLang="en-US" sz="1600" dirty="0" err="1">
                <a:sym typeface="+mn-ea"/>
              </a:rPr>
              <a:t> </a:t>
            </a:r>
            <a:r>
              <a:rPr lang="en-US" altLang="zh-CN" sz="1600" dirty="0" err="1">
                <a:sym typeface="+mn-ea"/>
              </a:rPr>
              <a:t>        </a:t>
            </a:r>
            <a:r>
              <a:rPr lang="zh-CN" altLang="en-US" sz="1600" dirty="0" err="1">
                <a:sym typeface="+mn-ea"/>
              </a:rPr>
              <a:t>非那雄胺他达拉非胶囊是</a:t>
            </a:r>
            <a:r>
              <a:rPr lang="en-US" altLang="zh-CN" sz="1600" b="1" dirty="0" err="1">
                <a:solidFill>
                  <a:srgbClr val="FF0000"/>
                </a:solidFill>
                <a:sym typeface="+mn-ea"/>
              </a:rPr>
              <a:t>唯一</a:t>
            </a:r>
            <a:r>
              <a:rPr lang="en-US" altLang="zh-CN" sz="1600" dirty="0" err="1">
                <a:sym typeface="+mn-ea"/>
              </a:rPr>
              <a:t>可以通过</a:t>
            </a:r>
            <a:r>
              <a:rPr lang="zh-CN" altLang="en-US" sz="1600" b="1" dirty="0" err="1">
                <a:solidFill>
                  <a:srgbClr val="FF0000"/>
                </a:solidFill>
                <a:sym typeface="+mn-ea"/>
              </a:rPr>
              <a:t>每日仅服用</a:t>
            </a:r>
            <a:r>
              <a:rPr lang="en-US" altLang="zh-CN" sz="1600" b="1" dirty="0" err="1">
                <a:solidFill>
                  <a:srgbClr val="FF0000"/>
                </a:solidFill>
                <a:sym typeface="+mn-ea"/>
              </a:rPr>
              <a:t>1</a:t>
            </a:r>
            <a:r>
              <a:rPr lang="zh-CN" altLang="en-US" sz="1600" b="1" dirty="0" err="1">
                <a:solidFill>
                  <a:srgbClr val="FF0000"/>
                </a:solidFill>
                <a:sym typeface="+mn-ea"/>
              </a:rPr>
              <a:t>粒胶囊</a:t>
            </a:r>
            <a:r>
              <a:rPr lang="zh-CN" altLang="en-US" sz="1600" dirty="0" err="1">
                <a:sym typeface="+mn-ea"/>
              </a:rPr>
              <a:t>，既</a:t>
            </a:r>
            <a:r>
              <a:rPr lang="en-US" altLang="zh-CN" sz="1600" dirty="0" err="1">
                <a:sym typeface="+mn-ea"/>
              </a:rPr>
              <a:t>解决</a:t>
            </a:r>
            <a:r>
              <a:rPr lang="zh-CN" altLang="en-US" sz="1600" dirty="0" err="1">
                <a:sym typeface="+mn-ea"/>
              </a:rPr>
              <a:t>前列腺增生又快速解决</a:t>
            </a:r>
            <a:r>
              <a:rPr lang="en-US" altLang="zh-CN" sz="1600" dirty="0" err="1">
                <a:sym typeface="+mn-ea"/>
              </a:rPr>
              <a:t>中重度</a:t>
            </a:r>
            <a:r>
              <a:rPr lang="zh-CN" altLang="en-US" sz="1600" dirty="0">
                <a:sym typeface="+mn-ea"/>
              </a:rPr>
              <a:t>下尿路症状的药品。</a:t>
            </a:r>
            <a:endParaRPr lang="zh-CN" altLang="en-US" sz="1600" dirty="0">
              <a:sym typeface="+mn-ea"/>
            </a:endParaRPr>
          </a:p>
          <a:p>
            <a:pPr algn="l">
              <a:lnSpc>
                <a:spcPct val="150000"/>
              </a:lnSpc>
              <a:buClrTx/>
              <a:buSzTx/>
              <a:buFont typeface="Wingdings" panose="05000000000000000000" charset="0"/>
              <a:buNone/>
            </a:pPr>
            <a:r>
              <a:rPr lang="zh-CN" altLang="en-US" sz="1600" dirty="0">
                <a:sym typeface="+mn-ea"/>
              </a:rPr>
              <a:t> </a:t>
            </a:r>
            <a:r>
              <a:rPr lang="en-US" altLang="zh-CN" sz="1600" dirty="0">
                <a:sym typeface="+mn-ea"/>
              </a:rPr>
              <a:t>        </a:t>
            </a:r>
            <a:r>
              <a:rPr lang="zh-CN" altLang="en-US" sz="1600">
                <a:solidFill>
                  <a:schemeClr val="tx1"/>
                </a:solidFill>
              </a:rPr>
              <a:t>目录内现有常规药物单用疗效有限，临床</a:t>
            </a:r>
            <a:r>
              <a:rPr lang="zh-CN" altLang="en-US" sz="1600" b="1">
                <a:solidFill>
                  <a:srgbClr val="FF0000"/>
                </a:solidFill>
              </a:rPr>
              <a:t>常需两种药物联合治疗</a:t>
            </a:r>
            <a:r>
              <a:rPr lang="zh-CN" altLang="en-US" sz="1600">
                <a:solidFill>
                  <a:schemeClr val="tx1"/>
                </a:solidFill>
              </a:rPr>
              <a:t>，且多数品种需每日分次多次服药，服药频次繁琐，老年患者易漏服、错服，用药依从性差，不利于症状长期管控。</a:t>
            </a:r>
            <a:endParaRPr lang="zh-CN" altLang="en-US" sz="1600">
              <a:solidFill>
                <a:schemeClr val="tx1"/>
              </a:solidFill>
            </a:endParaRPr>
          </a:p>
          <a:p>
            <a:pPr algn="l">
              <a:lnSpc>
                <a:spcPct val="140000"/>
              </a:lnSpc>
            </a:pPr>
            <a:endParaRPr lang="zh-CN" altLang="en-US" sz="1600" kern="100" dirty="0">
              <a:effectLst/>
              <a:latin typeface="+mn-ea"/>
              <a:cs typeface="江城圆体 400W" panose="020B0500000000000000" pitchFamily="34" charset="-122"/>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02</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70355" y="136525"/>
            <a:ext cx="705993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安全性</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2" name="文本框 1"/>
          <p:cNvSpPr txBox="1"/>
          <p:nvPr/>
        </p:nvSpPr>
        <p:spPr>
          <a:xfrm>
            <a:off x="6669405" y="1301750"/>
            <a:ext cx="4818380" cy="2596515"/>
          </a:xfrm>
          <a:prstGeom prst="rect">
            <a:avLst/>
          </a:prstGeom>
          <a:noFill/>
        </p:spPr>
        <p:txBody>
          <a:bodyPr wrap="square" rtlCol="0">
            <a:normAutofit/>
          </a:bodyPr>
          <a:p>
            <a:pPr algn="l">
              <a:lnSpc>
                <a:spcPct val="140000"/>
              </a:lnSpc>
            </a:pPr>
            <a:endParaRPr lang="zh-CN" altLang="en-US" kern="100" dirty="0">
              <a:effectLst/>
              <a:latin typeface="+mn-ea"/>
              <a:cs typeface="江城圆体 400W" panose="020B0500000000000000" pitchFamily="34" charset="-122"/>
            </a:endParaRPr>
          </a:p>
        </p:txBody>
      </p:sp>
      <p:sp>
        <p:nvSpPr>
          <p:cNvPr id="3" name="文本框 2"/>
          <p:cNvSpPr txBox="1"/>
          <p:nvPr/>
        </p:nvSpPr>
        <p:spPr>
          <a:xfrm>
            <a:off x="722630" y="6516370"/>
            <a:ext cx="10939780" cy="474345"/>
          </a:xfrm>
          <a:prstGeom prst="rect">
            <a:avLst/>
          </a:prstGeom>
          <a:noFill/>
        </p:spPr>
        <p:txBody>
          <a:bodyPr wrap="square" rtlCol="0">
            <a:normAutofit/>
          </a:bodyPr>
          <a:p>
            <a:pPr algn="l">
              <a:lnSpc>
                <a:spcPct val="140000"/>
              </a:lnSpc>
            </a:pPr>
            <a:r>
              <a:rPr lang="en-US" altLang="zh-CN" sz="600" kern="100" dirty="0">
                <a:effectLst/>
                <a:latin typeface="+mn-ea"/>
                <a:cs typeface="江城圆体 400W" panose="020B0500000000000000" pitchFamily="34" charset="-122"/>
                <a:sym typeface="+mn-ea"/>
              </a:rPr>
              <a:t>[1]</a:t>
            </a:r>
            <a:r>
              <a:rPr lang="zh-CN" altLang="en-US" sz="600" kern="100" dirty="0">
                <a:effectLst/>
                <a:latin typeface="+mn-ea"/>
                <a:cs typeface="江城圆体 400W" panose="020B0500000000000000" pitchFamily="34" charset="-122"/>
                <a:sym typeface="+mn-ea"/>
              </a:rPr>
              <a:t>爱廷列</a:t>
            </a:r>
            <a:r>
              <a:rPr lang="en-US" altLang="zh-CN" sz="600" kern="100" dirty="0">
                <a:effectLst/>
                <a:latin typeface="+mn-ea"/>
                <a:cs typeface="江城圆体 400W" panose="020B0500000000000000" pitchFamily="34" charset="-122"/>
                <a:sym typeface="+mn-ea"/>
              </a:rPr>
              <a:t>®</a:t>
            </a:r>
            <a:r>
              <a:rPr lang="zh-CN" altLang="en-US" sz="600" kern="100" dirty="0">
                <a:effectLst/>
                <a:latin typeface="+mn-ea"/>
                <a:cs typeface="江城圆体 400W" panose="020B0500000000000000" pitchFamily="34" charset="-122"/>
                <a:sym typeface="+mn-ea"/>
              </a:rPr>
              <a:t>非那雄胺他达拉非胶囊说明书</a:t>
            </a:r>
            <a:r>
              <a:rPr lang="en-US" altLang="zh-CN" sz="600" kern="100" dirty="0">
                <a:effectLst/>
                <a:latin typeface="+mn-ea"/>
                <a:cs typeface="江城圆体 400W" panose="020B0500000000000000" pitchFamily="34" charset="-122"/>
                <a:sym typeface="+mn-ea"/>
              </a:rPr>
              <a:t>                                                                                                                                                    [2]</a:t>
            </a:r>
            <a:r>
              <a:rPr lang="zh-CN" altLang="en-US" sz="600" kern="100" dirty="0">
                <a:effectLst/>
                <a:latin typeface="+mn-ea"/>
                <a:cs typeface="江城圆体 400W" panose="020B0500000000000000" pitchFamily="34" charset="-122"/>
                <a:sym typeface="+mn-ea"/>
              </a:rPr>
              <a:t>老年男性良性前列腺增生症 / 下尿路症状药物治疗指南 (2025 版)[</a:t>
            </a:r>
            <a:r>
              <a:rPr lang="en-US" altLang="zh-CN" sz="600" kern="100" dirty="0">
                <a:effectLst/>
                <a:latin typeface="+mn-ea"/>
                <a:cs typeface="江城圆体 400W" panose="020B0500000000000000" pitchFamily="34" charset="-122"/>
                <a:sym typeface="+mn-ea"/>
              </a:rPr>
              <a:t>J]. </a:t>
            </a:r>
            <a:r>
              <a:rPr lang="zh-CN" altLang="en-US" sz="600" kern="100" dirty="0">
                <a:effectLst/>
                <a:latin typeface="+mn-ea"/>
                <a:cs typeface="江城圆体 400W" panose="020B0500000000000000" pitchFamily="34" charset="-122"/>
                <a:sym typeface="+mn-ea"/>
              </a:rPr>
              <a:t>现代泌尿外科杂志，2025, 30 (12): 1015-1029</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sym typeface="+mn-ea"/>
              </a:rPr>
              <a:t>[3]</a:t>
            </a:r>
            <a:r>
              <a:rPr lang="zh-CN" altLang="en-US" sz="600" kern="100" dirty="0">
                <a:effectLst/>
                <a:latin typeface="+mn-ea"/>
                <a:cs typeface="江城圆体 400W" panose="020B0500000000000000" pitchFamily="34" charset="-122"/>
                <a:sym typeface="+mn-ea"/>
              </a:rPr>
              <a:t>王忠, 商学军, 邓春华. 良性前列腺增生诊疗及健康管理指南[</a:t>
            </a:r>
            <a:r>
              <a:rPr lang="en-US" altLang="zh-CN" sz="600" kern="100" dirty="0">
                <a:effectLst/>
                <a:latin typeface="+mn-ea"/>
                <a:cs typeface="江城圆体 400W" panose="020B0500000000000000" pitchFamily="34" charset="-122"/>
                <a:sym typeface="+mn-ea"/>
              </a:rPr>
              <a:t>J]. </a:t>
            </a:r>
            <a:r>
              <a:rPr lang="zh-CN" altLang="en-US" sz="600" kern="100" dirty="0">
                <a:effectLst/>
                <a:latin typeface="+mn-ea"/>
                <a:cs typeface="江城圆体 400W" panose="020B0500000000000000" pitchFamily="34" charset="-122"/>
                <a:sym typeface="+mn-ea"/>
              </a:rPr>
              <a:t>中华男科学杂志, 2022,28(04):356-365.</a:t>
            </a:r>
            <a:r>
              <a:rPr lang="en-US" altLang="zh-CN" sz="600" kern="100" dirty="0">
                <a:effectLst/>
                <a:latin typeface="+mn-ea"/>
                <a:cs typeface="江城圆体 400W" panose="020B0500000000000000" pitchFamily="34" charset="-122"/>
                <a:sym typeface="+mn-ea"/>
              </a:rPr>
              <a:t>                                                       </a:t>
            </a:r>
            <a:r>
              <a:rPr lang="en-US" altLang="zh-CN" sz="600" kern="100" dirty="0">
                <a:effectLst/>
                <a:latin typeface="+mn-ea"/>
                <a:cs typeface="江城圆体 400W" panose="020B0500000000000000" pitchFamily="34" charset="-122"/>
              </a:rPr>
              <a:t>[4]</a:t>
            </a:r>
            <a:r>
              <a:rPr lang="zh-CN" altLang="en-US" sz="600" kern="100" dirty="0">
                <a:effectLst/>
                <a:latin typeface="+mn-ea"/>
                <a:cs typeface="江城圆体 400W" panose="020B0500000000000000" pitchFamily="34" charset="-122"/>
              </a:rPr>
              <a:t>爱廷列</a:t>
            </a:r>
            <a:r>
              <a:rPr lang="en-US" altLang="zh-CN" sz="600" kern="100" dirty="0">
                <a:effectLst/>
                <a:latin typeface="+mn-ea"/>
                <a:cs typeface="江城圆体 400W" panose="020B0500000000000000" pitchFamily="34" charset="-122"/>
              </a:rPr>
              <a:t>®</a:t>
            </a:r>
            <a:r>
              <a:rPr lang="zh-CN" altLang="en-US" sz="600" kern="100" dirty="0">
                <a:effectLst/>
                <a:latin typeface="+mn-ea"/>
                <a:cs typeface="江城圆体 400W" panose="020B0500000000000000" pitchFamily="34" charset="-122"/>
              </a:rPr>
              <a:t>非那雄胺他达拉非胶囊空腹生物等效性试验报告</a:t>
            </a:r>
            <a:endParaRPr lang="zh-CN" altLang="en-US" sz="600" kern="100" dirty="0">
              <a:effectLst/>
              <a:latin typeface="+mn-ea"/>
              <a:cs typeface="江城圆体 400W" panose="020B0500000000000000" pitchFamily="34" charset="-122"/>
            </a:endParaRPr>
          </a:p>
        </p:txBody>
      </p:sp>
      <p:sp>
        <p:nvSpPr>
          <p:cNvPr id="10" name="文本框 9"/>
          <p:cNvSpPr txBox="1"/>
          <p:nvPr/>
        </p:nvSpPr>
        <p:spPr>
          <a:xfrm>
            <a:off x="523875" y="1086485"/>
            <a:ext cx="4555490" cy="5264150"/>
          </a:xfrm>
          <a:prstGeom prst="rect">
            <a:avLst/>
          </a:prstGeom>
          <a:noFill/>
        </p:spPr>
        <p:txBody>
          <a:bodyPr wrap="square" rtlCol="0">
            <a:normAutofit fontScale="60000"/>
          </a:bodyPr>
          <a:p>
            <a:pPr indent="0" algn="l">
              <a:lnSpc>
                <a:spcPct val="140000"/>
              </a:lnSpc>
              <a:buFont typeface="Wingdings" panose="05000000000000000000" charset="0"/>
              <a:buNone/>
            </a:pPr>
            <a:r>
              <a:rPr lang="zh-CN" altLang="en-US" sz="2855" b="1" kern="100" dirty="0">
                <a:effectLst/>
                <a:latin typeface="+mn-ea"/>
                <a:cs typeface="江城圆体 400W" panose="020B0500000000000000" pitchFamily="34" charset="-122"/>
              </a:rPr>
              <a:t>一、说明书上不良反应</a:t>
            </a:r>
            <a:r>
              <a:rPr lang="en-US" altLang="zh-CN" sz="2855" b="1" kern="100" baseline="50000" dirty="0">
                <a:solidFill>
                  <a:schemeClr val="tx1"/>
                </a:solidFill>
                <a:effectLst/>
                <a:uFillTx/>
                <a:latin typeface="+中文正文" charset="0"/>
                <a:cs typeface="江城圆体 400W" panose="020B0500000000000000" pitchFamily="34" charset="-122"/>
              </a:rPr>
              <a:t>[1]</a:t>
            </a:r>
            <a:endParaRPr lang="zh-CN" altLang="en-US" sz="2855" b="1" kern="100" dirty="0">
              <a:effectLst/>
              <a:latin typeface="+mn-ea"/>
              <a:cs typeface="江城圆体 400W" panose="020B0500000000000000" pitchFamily="34" charset="-122"/>
            </a:endParaRPr>
          </a:p>
          <a:p>
            <a:pPr marL="285750" indent="-285750" algn="l">
              <a:lnSpc>
                <a:spcPct val="140000"/>
              </a:lnSpc>
              <a:buFont typeface="Wingdings" panose="05000000000000000000" charset="0"/>
              <a:buChar char="Ø"/>
            </a:pPr>
            <a:r>
              <a:rPr lang="zh-CN" altLang="en-US" sz="2285" kern="100" dirty="0">
                <a:effectLst/>
                <a:latin typeface="微软雅黑" panose="020B0503020204020204" charset="-122"/>
                <a:ea typeface="微软雅黑" panose="020B0503020204020204" charset="-122"/>
                <a:cs typeface="微软雅黑" panose="020B0503020204020204" charset="-122"/>
              </a:rPr>
              <a:t>非那雄胺不良反应：</a:t>
            </a:r>
            <a:endParaRPr lang="zh-CN" altLang="en-US" sz="2285" kern="100" dirty="0">
              <a:effectLst/>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 阳痿：8.1% </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vs </a:t>
            </a: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安慰剂3.7%</a:t>
            </a:r>
            <a:endParaRPr lang="zh-CN" altLang="en-US" sz="2285">
              <a:solidFill>
                <a:schemeClr val="tx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 性欲下降：6.4% </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vs </a:t>
            </a:r>
            <a:r>
              <a:rPr lang="zh-CN" altLang="en-US" sz="2285">
                <a:latin typeface="微软雅黑" panose="020B0503020204020204" charset="-122"/>
                <a:ea typeface="微软雅黑" panose="020B0503020204020204" charset="-122"/>
                <a:cs typeface="微软雅黑" panose="020B0503020204020204" charset="-122"/>
                <a:sym typeface="+mn-ea"/>
              </a:rPr>
              <a:t>安慰剂</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3.4%</a:t>
            </a:r>
            <a:endParaRPr lang="en-US" altLang="zh-CN" sz="2285">
              <a:solidFill>
                <a:schemeClr val="tx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 射精量减少：3.7% </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vs </a:t>
            </a:r>
            <a:r>
              <a:rPr lang="zh-CN" altLang="en-US" sz="2285">
                <a:latin typeface="微软雅黑" panose="020B0503020204020204" charset="-122"/>
                <a:ea typeface="微软雅黑" panose="020B0503020204020204" charset="-122"/>
                <a:cs typeface="微软雅黑" panose="020B0503020204020204" charset="-122"/>
                <a:sym typeface="+mn-ea"/>
              </a:rPr>
              <a:t>安慰剂</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0.8%</a:t>
            </a:r>
            <a:endParaRPr lang="en-US" altLang="zh-CN" sz="2285">
              <a:solidFill>
                <a:schemeClr val="tx1"/>
              </a:solidFill>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 第2-4年：治疗组与安慰组性功能不良反应无显著差异</a:t>
            </a:r>
            <a:endPar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Font typeface="Wingdings" panose="05000000000000000000" charset="0"/>
              <a:buChar char="Ø"/>
            </a:pP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他达拉非不良反应及发生率：</a:t>
            </a:r>
            <a:endPar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endParaRPr>
          </a:p>
          <a:p>
            <a:pPr>
              <a:lnSpc>
                <a:spcPct val="150000"/>
              </a:lnSpc>
            </a:pPr>
            <a:r>
              <a:rPr lang="zh-CN" altLang="en-US" sz="2285">
                <a:latin typeface="微软雅黑" panose="020B0503020204020204" charset="-122"/>
                <a:ea typeface="微软雅黑" panose="020B0503020204020204" charset="-122"/>
                <a:cs typeface="微软雅黑" panose="020B0503020204020204" charset="-122"/>
                <a:sym typeface="+mn-ea"/>
              </a:rPr>
              <a:t>· 头痛4.1%</a:t>
            </a:r>
            <a:endParaRPr lang="zh-CN" altLang="en-US" sz="2285">
              <a:latin typeface="微软雅黑" panose="020B0503020204020204" charset="-122"/>
              <a:ea typeface="微软雅黑" panose="020B0503020204020204" charset="-122"/>
              <a:cs typeface="微软雅黑" panose="020B0503020204020204" charset="-122"/>
              <a:sym typeface="+mn-ea"/>
            </a:endParaRPr>
          </a:p>
          <a:p>
            <a:pPr indent="0">
              <a:lnSpc>
                <a:spcPct val="150000"/>
              </a:lnSpc>
              <a:buFont typeface="Arial" panose="020B0604020202020204" pitchFamily="34" charset="0"/>
              <a:buNone/>
            </a:pPr>
            <a:r>
              <a:rPr lang="zh-CN" altLang="en-US" sz="2285">
                <a:latin typeface="微软雅黑" panose="020B0503020204020204" charset="-122"/>
                <a:ea typeface="微软雅黑" panose="020B0503020204020204" charset="-122"/>
                <a:cs typeface="微软雅黑" panose="020B0503020204020204" charset="-122"/>
                <a:sym typeface="+mn-ea"/>
              </a:rPr>
              <a:t>· 消化不良2.4%</a:t>
            </a:r>
            <a:endParaRPr lang="zh-CN" altLang="en-US" sz="2285">
              <a:latin typeface="微软雅黑" panose="020B0503020204020204" charset="-122"/>
              <a:ea typeface="微软雅黑" panose="020B0503020204020204" charset="-122"/>
              <a:cs typeface="微软雅黑" panose="020B0503020204020204" charset="-122"/>
              <a:sym typeface="+mn-ea"/>
            </a:endParaRPr>
          </a:p>
          <a:p>
            <a:pPr indent="0">
              <a:lnSpc>
                <a:spcPct val="150000"/>
              </a:lnSpc>
              <a:buFont typeface="Arial" panose="020B0604020202020204" pitchFamily="34" charset="0"/>
              <a:buNone/>
            </a:pPr>
            <a:r>
              <a:rPr lang="zh-CN" altLang="en-US" sz="2285">
                <a:latin typeface="微软雅黑" panose="020B0503020204020204" charset="-122"/>
                <a:ea typeface="微软雅黑" panose="020B0503020204020204" charset="-122"/>
                <a:cs typeface="微软雅黑" panose="020B0503020204020204" charset="-122"/>
                <a:sym typeface="+mn-ea"/>
              </a:rPr>
              <a:t>· 背痛2.4%</a:t>
            </a:r>
            <a:endParaRPr lang="zh-CN" altLang="en-US" sz="2285">
              <a:latin typeface="微软雅黑" panose="020B0503020204020204" charset="-122"/>
              <a:ea typeface="微软雅黑" panose="020B0503020204020204" charset="-122"/>
              <a:cs typeface="微软雅黑" panose="020B0503020204020204" charset="-122"/>
              <a:sym typeface="+mn-ea"/>
            </a:endParaRPr>
          </a:p>
          <a:p>
            <a:pPr indent="0">
              <a:lnSpc>
                <a:spcPct val="150000"/>
              </a:lnSpc>
              <a:buFont typeface="Arial" panose="020B0604020202020204" pitchFamily="34" charset="0"/>
              <a:buNone/>
            </a:pPr>
            <a:r>
              <a:rPr lang="zh-CN" altLang="en-US" sz="2285">
                <a:latin typeface="微软雅黑" panose="020B0503020204020204" charset="-122"/>
                <a:ea typeface="微软雅黑" panose="020B0503020204020204" charset="-122"/>
                <a:cs typeface="微软雅黑" panose="020B0503020204020204" charset="-122"/>
                <a:sym typeface="+mn-ea"/>
              </a:rPr>
              <a:t>· 鼻咽炎2.1%</a:t>
            </a:r>
            <a:endParaRPr lang="zh-CN" altLang="en-US" sz="2285">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Font typeface="Wingdings" panose="05000000000000000000" charset="0"/>
              <a:buChar char="Ø"/>
            </a:pP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本品</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BE</a:t>
            </a: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试验不良反应发生率</a:t>
            </a:r>
            <a:r>
              <a:rPr lang="en-US" altLang="zh-CN" sz="2285">
                <a:solidFill>
                  <a:schemeClr val="tx1"/>
                </a:solidFill>
                <a:latin typeface="微软雅黑" panose="020B0503020204020204" charset="-122"/>
                <a:ea typeface="微软雅黑" panose="020B0503020204020204" charset="-122"/>
                <a:cs typeface="微软雅黑" panose="020B0503020204020204" charset="-122"/>
                <a:sym typeface="+mn-ea"/>
              </a:rPr>
              <a:t>2.78%</a:t>
            </a: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且均为轻度</a:t>
            </a:r>
            <a:r>
              <a:rPr lang="en-US" altLang="zh-CN" sz="2285" baseline="50000">
                <a:solidFill>
                  <a:srgbClr val="000000"/>
                </a:solidFill>
                <a:uFillTx/>
                <a:latin typeface="微软雅黑" panose="020B0503020204020204" charset="-122"/>
                <a:ea typeface="微软雅黑" panose="020B0503020204020204" charset="-122"/>
                <a:cs typeface="微软雅黑" panose="020B0503020204020204" charset="-122"/>
                <a:sym typeface="+mn-ea"/>
              </a:rPr>
              <a:t>[4]</a:t>
            </a:r>
            <a:r>
              <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285">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nSpc>
                <a:spcPct val="150000"/>
              </a:lnSpc>
              <a:buFont typeface="Wingdings" panose="05000000000000000000" charset="0"/>
              <a:buNone/>
            </a:pPr>
            <a:r>
              <a:rPr lang="zh-CN" altLang="en-US" sz="3000" b="1">
                <a:latin typeface="微软雅黑" panose="020B0503020204020204" charset="-122"/>
                <a:ea typeface="微软雅黑" panose="020B0503020204020204" charset="-122"/>
                <a:sym typeface="+mn-ea"/>
              </a:rPr>
              <a:t>结论：本品</a:t>
            </a:r>
            <a:r>
              <a:rPr lang="zh-CN" altLang="en-US" sz="3000" dirty="0">
                <a:latin typeface="微软雅黑" panose="020B0503020204020204" charset="-122"/>
                <a:ea typeface="微软雅黑" panose="020B0503020204020204" charset="-122"/>
                <a:cs typeface="Times New Roman" panose="02020603050405020304" pitchFamily="18" charset="0"/>
                <a:sym typeface="+mn-ea"/>
              </a:rPr>
              <a:t>与单方他达拉非和非那雄胺相比</a:t>
            </a:r>
            <a:r>
              <a:rPr lang="zh-CN" altLang="en-US" sz="3000" b="1" dirty="0">
                <a:solidFill>
                  <a:srgbClr val="FF0000"/>
                </a:solidFill>
                <a:latin typeface="微软雅黑" panose="020B0503020204020204" charset="-122"/>
                <a:ea typeface="微软雅黑" panose="020B0503020204020204" charset="-122"/>
                <a:cs typeface="Times New Roman" panose="02020603050405020304" pitchFamily="18" charset="0"/>
                <a:sym typeface="+mn-ea"/>
              </a:rPr>
              <a:t>无新增不良反应。</a:t>
            </a:r>
            <a:endParaRPr lang="zh-CN" altLang="en-US" sz="3000" b="1" kern="100" dirty="0">
              <a:solidFill>
                <a:schemeClr val="tx1"/>
              </a:solidFill>
              <a:effectLst/>
              <a:latin typeface="+mn-ea"/>
              <a:cs typeface="+mn-ea"/>
              <a:sym typeface="+mn-ea"/>
            </a:endParaRPr>
          </a:p>
        </p:txBody>
      </p:sp>
      <p:graphicFrame>
        <p:nvGraphicFramePr>
          <p:cNvPr id="11" name="表格 10"/>
          <p:cNvGraphicFramePr/>
          <p:nvPr>
            <p:custDataLst>
              <p:tags r:id="rId1"/>
            </p:custDataLst>
          </p:nvPr>
        </p:nvGraphicFramePr>
        <p:xfrm>
          <a:off x="6266180" y="1443355"/>
          <a:ext cx="5453380" cy="3609975"/>
        </p:xfrm>
        <a:graphic>
          <a:graphicData uri="http://schemas.openxmlformats.org/drawingml/2006/table">
            <a:tbl>
              <a:tblPr/>
              <a:tblGrid>
                <a:gridCol w="1171575"/>
                <a:gridCol w="2627630"/>
                <a:gridCol w="1654175"/>
              </a:tblGrid>
              <a:tr h="748665">
                <a:tc>
                  <a:txBody>
                    <a:bodyPr/>
                    <a:p>
                      <a:pPr algn="ctr" fontAlgn="ctr"/>
                      <a:r>
                        <a:rPr lang="zh-CN" altLang="en-US" sz="1600" b="1" i="0">
                          <a:solidFill>
                            <a:srgbClr val="000000"/>
                          </a:solidFill>
                          <a:latin typeface="微软雅黑" panose="020B0503020204020204" charset="-122"/>
                          <a:ea typeface="微软雅黑" panose="020B0503020204020204" charset="-122"/>
                        </a:rPr>
                        <a:t>同类药物</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p>
                      <a:pPr algn="ctr" fontAlgn="ctr"/>
                      <a:r>
                        <a:rPr lang="zh-CN" altLang="en-US" sz="1600" b="1" i="0">
                          <a:solidFill>
                            <a:srgbClr val="000000"/>
                          </a:solidFill>
                          <a:latin typeface="微软雅黑" panose="020B0503020204020204" charset="-122"/>
                          <a:ea typeface="微软雅黑" panose="020B0503020204020204" charset="-122"/>
                        </a:rPr>
                        <a:t>同类药物不良反应</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p>
                      <a:pPr algn="ctr" fontAlgn="ctr">
                        <a:buNone/>
                      </a:pPr>
                      <a:r>
                        <a:rPr lang="zh-CN" altLang="en-US" sz="1600" b="1" i="0">
                          <a:solidFill>
                            <a:srgbClr val="000000"/>
                          </a:solidFill>
                          <a:latin typeface="微软雅黑" panose="020B0503020204020204" charset="-122"/>
                          <a:ea typeface="微软雅黑" panose="020B0503020204020204" charset="-122"/>
                        </a:rPr>
                        <a:t>非那雄胺他达拉非胶囊不良反应</a:t>
                      </a:r>
                      <a:endParaRPr lang="zh-CN" altLang="en-US" sz="16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r>
              <a:tr h="1230630">
                <a:tc>
                  <a:txBody>
                    <a:bodyPr/>
                    <a:p>
                      <a:pPr algn="ctr" fontAlgn="ct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α1</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受体阻滞剂</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需警惕</a:t>
                      </a:r>
                      <a:r>
                        <a:rPr lang="zh-CN" altLang="en-US" sz="1600" b="0" i="0">
                          <a:solidFill>
                            <a:srgbClr val="FF0000"/>
                          </a:solidFill>
                          <a:latin typeface="微软雅黑" panose="020B0503020204020204" charset="-122"/>
                          <a:ea typeface="微软雅黑" panose="020B0503020204020204" charset="-122"/>
                          <a:cs typeface="微软雅黑" panose="020B0503020204020204" charset="-122"/>
                        </a:rPr>
                        <a:t>体位性低血压</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、头晕等不良反应，尤其在老年患者中。坦索罗辛可导致射精障碍的不良反应。</a:t>
                      </a:r>
                      <a:r>
                        <a:rPr lang="en-US" altLang="zh-CN" sz="1600" b="0" i="0" baseline="50000">
                          <a:solidFill>
                            <a:srgbClr val="000000"/>
                          </a:solidFill>
                          <a:uFillTx/>
                          <a:latin typeface="微软雅黑" panose="020B0503020204020204" charset="-122"/>
                          <a:ea typeface="微软雅黑" panose="020B0503020204020204" charset="-122"/>
                          <a:cs typeface="微软雅黑" panose="020B0503020204020204" charset="-122"/>
                        </a:rPr>
                        <a:t>[2][3]</a:t>
                      </a:r>
                      <a:endParaRPr lang="en-US" altLang="zh-CN" sz="1600" b="0" i="0" baseline="50000">
                        <a:solidFill>
                          <a:srgbClr val="000000"/>
                        </a:solidFill>
                        <a:uFillTx/>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buNone/>
                      </a:pPr>
                      <a:r>
                        <a:rPr lang="zh-CN" altLang="en-US" sz="1600" b="0" i="0">
                          <a:solidFill>
                            <a:srgbClr val="FF0000"/>
                          </a:solidFill>
                          <a:latin typeface="微软雅黑" panose="020B0503020204020204" charset="-122"/>
                          <a:ea typeface="微软雅黑" panose="020B0503020204020204" charset="-122"/>
                        </a:rPr>
                        <a:t>无体位性低血压</a:t>
                      </a:r>
                      <a:r>
                        <a:rPr lang="zh-CN" altLang="en-US" sz="1600" b="0" i="0">
                          <a:solidFill>
                            <a:srgbClr val="000000"/>
                          </a:solidFill>
                          <a:latin typeface="微软雅黑" panose="020B0503020204020204" charset="-122"/>
                          <a:ea typeface="微软雅黑" panose="020B0503020204020204" charset="-122"/>
                        </a:rPr>
                        <a:t>，头痛不良反应发生率为</a:t>
                      </a:r>
                      <a:r>
                        <a:rPr lang="en-US" altLang="zh-CN" sz="1600" b="0" i="0">
                          <a:solidFill>
                            <a:srgbClr val="000000"/>
                          </a:solidFill>
                          <a:latin typeface="微软雅黑" panose="020B0503020204020204" charset="-122"/>
                          <a:ea typeface="微软雅黑" panose="020B0503020204020204" charset="-122"/>
                        </a:rPr>
                        <a:t>4.1%</a:t>
                      </a:r>
                      <a:r>
                        <a:rPr lang="en-US" altLang="zh-CN" sz="1600" b="0" i="0" baseline="50000">
                          <a:solidFill>
                            <a:srgbClr val="000000"/>
                          </a:solidFill>
                          <a:uFillTx/>
                          <a:latin typeface="微软雅黑" panose="020B0503020204020204" charset="-122"/>
                          <a:ea typeface="微软雅黑" panose="020B0503020204020204" charset="-122"/>
                        </a:rPr>
                        <a:t>[1]</a:t>
                      </a:r>
                      <a:endParaRPr lang="en-US" altLang="zh-CN" sz="1600" b="0" i="0" baseline="50000">
                        <a:solidFill>
                          <a:srgbClr val="000000"/>
                        </a:solidFill>
                        <a:uFillTx/>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628650">
                <a:tc>
                  <a:txBody>
                    <a:bodyPr/>
                    <a:p>
                      <a:pPr algn="ctr" fontAlgn="ct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5-α</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还原酶抑制剂</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可能引起</a:t>
                      </a:r>
                      <a:r>
                        <a:rPr lang="zh-CN" altLang="en-US" sz="1600" b="0" i="0">
                          <a:solidFill>
                            <a:srgbClr val="FF0000"/>
                          </a:solidFill>
                          <a:latin typeface="微软雅黑" panose="020B0503020204020204" charset="-122"/>
                          <a:ea typeface="微软雅黑" panose="020B0503020204020204" charset="-122"/>
                          <a:cs typeface="微软雅黑" panose="020B0503020204020204" charset="-122"/>
                        </a:rPr>
                        <a:t>性欲减退</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、勃起功能障碍等</a:t>
                      </a:r>
                      <a:r>
                        <a:rPr lang="en-US" altLang="zh-CN" sz="1600" baseline="50000">
                          <a:solidFill>
                            <a:srgbClr val="000000"/>
                          </a:solidFill>
                          <a:uFillTx/>
                          <a:latin typeface="微软雅黑" panose="020B0503020204020204" charset="-122"/>
                          <a:ea typeface="微软雅黑" panose="020B0503020204020204" charset="-122"/>
                          <a:cs typeface="微软雅黑" panose="020B0503020204020204" charset="-122"/>
                          <a:sym typeface="+mn-ea"/>
                        </a:rPr>
                        <a:t>[2][3]</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p>
                      <a:pPr algn="ctr" fontAlgn="ctr">
                        <a:buNone/>
                      </a:pPr>
                      <a:r>
                        <a:rPr lang="en-US" altLang="zh-CN" sz="1600" b="0" i="0">
                          <a:solidFill>
                            <a:srgbClr val="000000"/>
                          </a:solidFill>
                          <a:latin typeface="微软雅黑" panose="020B0503020204020204" charset="-122"/>
                          <a:ea typeface="微软雅黑" panose="020B0503020204020204" charset="-122"/>
                        </a:rPr>
                        <a:t>/</a:t>
                      </a:r>
                      <a:endParaRPr lang="en-US" altLang="zh-CN" sz="16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1002030">
                <a:tc>
                  <a:txBody>
                    <a:bodyPr/>
                    <a:p>
                      <a:pPr algn="ctr" fontAlgn="ctr"/>
                      <a:r>
                        <a:rPr lang="zh-CN" altLang="en-US" sz="1600" b="0" i="0">
                          <a:solidFill>
                            <a:srgbClr val="000000"/>
                          </a:solidFill>
                          <a:latin typeface="微软雅黑" panose="020B0503020204020204" charset="-122"/>
                          <a:ea typeface="微软雅黑" panose="020B0503020204020204" charset="-122"/>
                        </a:rPr>
                        <a:t>植物制剂</a:t>
                      </a:r>
                      <a:endParaRPr lang="zh-CN" altLang="en-US" sz="16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证据质量及长期疗效存在争议。与多种药物联用均存在安全风险。</a:t>
                      </a:r>
                      <a:r>
                        <a:rPr lang="en-US" altLang="zh-CN" sz="1600" baseline="50000">
                          <a:solidFill>
                            <a:srgbClr val="000000"/>
                          </a:solidFill>
                          <a:uFillTx/>
                          <a:latin typeface="微软雅黑" panose="020B0503020204020204" charset="-122"/>
                          <a:ea typeface="微软雅黑" panose="020B0503020204020204" charset="-122"/>
                          <a:cs typeface="微软雅黑" panose="020B0503020204020204" charset="-122"/>
                          <a:sym typeface="+mn-ea"/>
                        </a:rPr>
                        <a:t>[2][3]</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buNone/>
                      </a:pPr>
                      <a:r>
                        <a:rPr lang="en-US" sz="1600" b="0" i="0">
                          <a:solidFill>
                            <a:srgbClr val="000000"/>
                          </a:solidFill>
                          <a:latin typeface="微软雅黑" panose="020B0503020204020204" charset="-122"/>
                          <a:ea typeface="微软雅黑" panose="020B0503020204020204" charset="-122"/>
                        </a:rPr>
                        <a:t>/</a:t>
                      </a:r>
                      <a:endParaRPr lang="en-US" sz="16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13" name="文本框 12"/>
          <p:cNvSpPr txBox="1"/>
          <p:nvPr/>
        </p:nvSpPr>
        <p:spPr>
          <a:xfrm>
            <a:off x="6233160" y="976630"/>
            <a:ext cx="5378450" cy="489585"/>
          </a:xfrm>
          <a:prstGeom prst="rect">
            <a:avLst/>
          </a:prstGeom>
          <a:noFill/>
        </p:spPr>
        <p:txBody>
          <a:bodyPr wrap="square" rtlCol="0">
            <a:normAutofit fontScale="60000"/>
          </a:bodyPr>
          <a:p>
            <a:pPr algn="l">
              <a:lnSpc>
                <a:spcPct val="140000"/>
              </a:lnSpc>
              <a:buClrTx/>
              <a:buSzTx/>
              <a:buFont typeface="Wingdings" panose="05000000000000000000" charset="0"/>
            </a:pPr>
            <a:r>
              <a:rPr lang="zh-CN" altLang="en-US" sz="2855" b="1" kern="100" dirty="0">
                <a:effectLst/>
                <a:latin typeface="+mn-ea"/>
                <a:cs typeface="江城圆体 400W" panose="020B0500000000000000" pitchFamily="34" charset="-122"/>
              </a:rPr>
              <a:t>二、</a:t>
            </a:r>
            <a:r>
              <a:rPr lang="zh-CN" altLang="en-US" sz="2855" b="1" kern="100" dirty="0">
                <a:effectLst/>
                <a:latin typeface="+mn-ea"/>
                <a:cs typeface="江城圆体 400W" panose="020B0500000000000000" pitchFamily="34" charset="-122"/>
                <a:sym typeface="+mn-ea"/>
              </a:rPr>
              <a:t>与目录内同类药物安全性方面的优势与不足</a:t>
            </a:r>
            <a:endParaRPr lang="zh-CN" altLang="en-US" sz="2855" b="1" kern="100" dirty="0">
              <a:effectLst/>
              <a:latin typeface="+mn-ea"/>
              <a:cs typeface="江城圆体 400W" panose="020B0500000000000000" pitchFamily="34" charset="-122"/>
            </a:endParaRPr>
          </a:p>
        </p:txBody>
      </p:sp>
      <p:sp>
        <p:nvSpPr>
          <p:cNvPr id="14" name="文本框 13"/>
          <p:cNvSpPr txBox="1"/>
          <p:nvPr/>
        </p:nvSpPr>
        <p:spPr>
          <a:xfrm>
            <a:off x="6096000" y="5179060"/>
            <a:ext cx="5623560" cy="1290320"/>
          </a:xfrm>
          <a:prstGeom prst="rect">
            <a:avLst/>
          </a:prstGeom>
          <a:noFill/>
        </p:spPr>
        <p:txBody>
          <a:bodyPr wrap="square" rtlCol="0">
            <a:noAutofit/>
          </a:bodyPr>
          <a:p>
            <a:pPr algn="l">
              <a:lnSpc>
                <a:spcPct val="140000"/>
              </a:lnSpc>
            </a:pPr>
            <a:r>
              <a:rPr lang="zh-CN" altLang="en-US" sz="1500" kern="100" dirty="0">
                <a:effectLst/>
                <a:latin typeface="+mn-ea"/>
                <a:cs typeface="江城圆体 400W" panose="020B0500000000000000" pitchFamily="34" charset="-122"/>
              </a:rPr>
              <a:t>注</a:t>
            </a:r>
            <a:r>
              <a:rPr lang="en-US" altLang="zh-CN" sz="1500" kern="100" baseline="50000" dirty="0">
                <a:solidFill>
                  <a:schemeClr val="tx1"/>
                </a:solidFill>
                <a:effectLst/>
                <a:uFillTx/>
                <a:latin typeface="+中文正文" charset="0"/>
                <a:cs typeface="江城圆体 400W" panose="020B0500000000000000" pitchFamily="34" charset="-122"/>
              </a:rPr>
              <a:t>[1]</a:t>
            </a:r>
            <a:r>
              <a:rPr lang="zh-CN" altLang="en-US" sz="1500" kern="100" dirty="0">
                <a:effectLst/>
                <a:latin typeface="+mn-ea"/>
                <a:cs typeface="江城圆体 400W" panose="020B0500000000000000" pitchFamily="34" charset="-122"/>
              </a:rPr>
              <a:t>：</a:t>
            </a:r>
            <a:r>
              <a:rPr lang="en-US" altLang="zh-CN" sz="1500" kern="100" dirty="0">
                <a:effectLst/>
                <a:latin typeface="+mn-ea"/>
                <a:cs typeface="江城圆体 400W" panose="020B0500000000000000" pitchFamily="34" charset="-122"/>
              </a:rPr>
              <a:t>1</a:t>
            </a:r>
            <a:r>
              <a:rPr lang="zh-CN" altLang="en-US" sz="1500" kern="100" dirty="0">
                <a:effectLst/>
                <a:latin typeface="+mn-ea"/>
                <a:cs typeface="江城圆体 400W" panose="020B0500000000000000" pitchFamily="34" charset="-122"/>
              </a:rPr>
              <a:t>、非那雄胺他达拉非胶囊禁用于定期和/或间断服用任何形式</a:t>
            </a:r>
            <a:r>
              <a:rPr lang="zh-CN" altLang="en-US" sz="1500" kern="100" dirty="0">
                <a:solidFill>
                  <a:srgbClr val="FF0000"/>
                </a:solidFill>
                <a:effectLst/>
                <a:latin typeface="+mn-ea"/>
                <a:cs typeface="江城圆体 400W" panose="020B0500000000000000" pitchFamily="34" charset="-122"/>
              </a:rPr>
              <a:t>有机硝酸盐</a:t>
            </a:r>
            <a:r>
              <a:rPr lang="zh-CN" altLang="en-US" sz="1500" kern="100" dirty="0">
                <a:effectLst/>
                <a:latin typeface="+mn-ea"/>
                <a:cs typeface="江城圆体 400W" panose="020B0500000000000000" pitchFamily="34" charset="-122"/>
              </a:rPr>
              <a:t>的患者</a:t>
            </a:r>
            <a:endParaRPr lang="zh-CN" altLang="en-US" sz="1500" kern="100" dirty="0">
              <a:effectLst/>
              <a:latin typeface="+mn-ea"/>
              <a:cs typeface="江城圆体 400W" panose="020B0500000000000000" pitchFamily="34" charset="-122"/>
            </a:endParaRPr>
          </a:p>
          <a:p>
            <a:pPr algn="l">
              <a:lnSpc>
                <a:spcPct val="140000"/>
              </a:lnSpc>
            </a:pPr>
            <a:r>
              <a:rPr lang="en-US" altLang="zh-CN" sz="1500" kern="100" dirty="0">
                <a:effectLst/>
                <a:latin typeface="+mn-ea"/>
                <a:cs typeface="江城圆体 400W" panose="020B0500000000000000" pitchFamily="34" charset="-122"/>
              </a:rPr>
              <a:t>         2</a:t>
            </a:r>
            <a:r>
              <a:rPr lang="zh-CN" altLang="en-US" sz="1500" kern="100" dirty="0">
                <a:effectLst/>
                <a:latin typeface="+mn-ea"/>
                <a:cs typeface="江城圆体 400W" panose="020B0500000000000000" pitchFamily="34" charset="-122"/>
              </a:rPr>
              <a:t>、非那雄胺他达拉非胶囊 禁用于</a:t>
            </a:r>
            <a:r>
              <a:rPr lang="zh-CN" altLang="en-US" sz="1500" kern="100" dirty="0">
                <a:solidFill>
                  <a:srgbClr val="FF0000"/>
                </a:solidFill>
                <a:effectLst/>
                <a:latin typeface="+mn-ea"/>
                <a:cs typeface="江城圆体 400W" panose="020B0500000000000000" pitchFamily="34" charset="-122"/>
              </a:rPr>
              <a:t>妊娠女性</a:t>
            </a:r>
            <a:r>
              <a:rPr lang="zh-CN" altLang="en-US" sz="1500" kern="100" dirty="0">
                <a:effectLst/>
                <a:latin typeface="+mn-ea"/>
                <a:cs typeface="江城圆体 400W" panose="020B0500000000000000" pitchFamily="34" charset="-122"/>
              </a:rPr>
              <a:t>，不适用于女性</a:t>
            </a:r>
            <a:endParaRPr lang="zh-CN" altLang="en-US" sz="1500" kern="100" dirty="0">
              <a:effectLst/>
              <a:latin typeface="+mn-ea"/>
              <a:cs typeface="江城圆体 400W" panose="020B0500000000000000" pitchFamily="34" charset="-122"/>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custDataLst>
              <p:tags r:id="rId1"/>
            </p:custDataLst>
          </p:nvPr>
        </p:nvSpPr>
        <p:spPr>
          <a:xfrm>
            <a:off x="6381445" y="4819373"/>
            <a:ext cx="3317149" cy="399037"/>
          </a:xfrm>
          <a:prstGeom prst="rect">
            <a:avLst/>
          </a:prstGeom>
          <a:noFill/>
        </p:spPr>
        <p:txBody>
          <a:bodyPr wrap="square" lIns="0" tIns="0" rIns="0" bIns="0" rtlCol="0" anchor="ctr" anchorCtr="0">
            <a:noAutofit/>
          </a:bodyPr>
          <a:lstStyle/>
          <a:p>
            <a:pPr algn="ctr">
              <a:spcBef>
                <a:spcPct val="0"/>
              </a:spcBef>
              <a:spcAft>
                <a:spcPct val="0"/>
              </a:spcAft>
            </a:pPr>
            <a:endParaRPr lang="en-US" altLang="zh-CN" sz="2000" b="1">
              <a:solidFill>
                <a:schemeClr val="tx1"/>
              </a:solidFill>
              <a:latin typeface="+mn-ea"/>
              <a:cs typeface="+mn-ea"/>
            </a:endParaRPr>
          </a:p>
        </p:txBody>
      </p:sp>
      <p:sp>
        <p:nvSpPr>
          <p:cNvPr id="5" name="文本框 4"/>
          <p:cNvSpPr txBox="1"/>
          <p:nvPr/>
        </p:nvSpPr>
        <p:spPr>
          <a:xfrm>
            <a:off x="6214110" y="3249295"/>
            <a:ext cx="3847465" cy="1669415"/>
          </a:xfrm>
          <a:prstGeom prst="rect">
            <a:avLst/>
          </a:prstGeom>
          <a:noFill/>
        </p:spPr>
        <p:txBody>
          <a:bodyPr wrap="square" rtlCol="0">
            <a:normAutofit/>
          </a:bodyPr>
          <a:p>
            <a:pPr algn="l">
              <a:lnSpc>
                <a:spcPct val="140000"/>
              </a:lnSpc>
            </a:pPr>
            <a:endParaRPr lang="en-US" altLang="zh-CN" sz="2000" kern="100" dirty="0">
              <a:effectLst/>
              <a:latin typeface="+mn-ea"/>
              <a:cs typeface="江城圆体 400W" panose="020B0500000000000000" pitchFamily="34" charset="-122"/>
            </a:endParaRPr>
          </a:p>
        </p:txBody>
      </p:sp>
      <p:sp>
        <p:nvSpPr>
          <p:cNvPr id="6" name="文本框 5"/>
          <p:cNvSpPr txBox="1"/>
          <p:nvPr/>
        </p:nvSpPr>
        <p:spPr>
          <a:xfrm>
            <a:off x="868045" y="988695"/>
            <a:ext cx="4485640" cy="1353185"/>
          </a:xfrm>
          <a:prstGeom prst="rect">
            <a:avLst/>
          </a:prstGeom>
          <a:noFill/>
        </p:spPr>
        <p:txBody>
          <a:bodyPr wrap="square" rtlCol="0">
            <a:noAutofit/>
          </a:bodyPr>
          <a:p>
            <a:pPr marL="171450" indent="-171450" algn="l">
              <a:lnSpc>
                <a:spcPct val="100000"/>
              </a:lnSpc>
              <a:buFont typeface="Wingdings" panose="05000000000000000000" charset="0"/>
              <a:buChar char="Ø"/>
            </a:pPr>
            <a:r>
              <a:rPr lang="zh-CN" altLang="en-US" b="1" kern="100" dirty="0">
                <a:effectLst/>
                <a:latin typeface="微软雅黑" panose="020B0503020204020204" charset="-122"/>
                <a:ea typeface="微软雅黑" panose="020B0503020204020204" charset="-122"/>
                <a:cs typeface="微软雅黑" panose="020B0503020204020204" charset="-122"/>
              </a:rPr>
              <a:t>生物等效性研究</a:t>
            </a:r>
            <a:r>
              <a:rPr lang="en-US" altLang="zh-CN" b="1" kern="100" baseline="50000" dirty="0">
                <a:solidFill>
                  <a:schemeClr val="tx1"/>
                </a:solidFill>
                <a:effectLst/>
                <a:uFillTx/>
                <a:latin typeface="微软雅黑" panose="020B0503020204020204" charset="-122"/>
                <a:ea typeface="微软雅黑" panose="020B0503020204020204" charset="-122"/>
                <a:cs typeface="微软雅黑" panose="020B0503020204020204" charset="-122"/>
              </a:rPr>
              <a:t>[1]</a:t>
            </a:r>
            <a:endParaRPr lang="zh-CN" altLang="en-US" b="1" kern="100" dirty="0">
              <a:effectLst/>
              <a:latin typeface="微软雅黑" panose="020B0503020204020204" charset="-122"/>
              <a:ea typeface="微软雅黑" panose="020B0503020204020204" charset="-122"/>
              <a:cs typeface="微软雅黑" panose="020B0503020204020204" charset="-122"/>
            </a:endParaRPr>
          </a:p>
          <a:p>
            <a:pPr algn="l">
              <a:lnSpc>
                <a:spcPct val="100000"/>
              </a:lnSpc>
            </a:pPr>
            <a:r>
              <a:rPr lang="zh-CN" altLang="en-US" sz="1300" kern="100" dirty="0">
                <a:effectLst/>
                <a:latin typeface="微软雅黑" panose="020B0503020204020204" charset="-122"/>
                <a:ea typeface="微软雅黑" panose="020B0503020204020204" charset="-122"/>
                <a:cs typeface="微软雅黑" panose="020B0503020204020204" charset="-122"/>
              </a:rPr>
              <a:t>研究设计：单中心、开放、随机、单剂量、双周期、双交叉空腹试验</a:t>
            </a:r>
            <a:endParaRPr lang="zh-CN" altLang="en-US" sz="1300" kern="100" dirty="0">
              <a:effectLst/>
              <a:latin typeface="微软雅黑" panose="020B0503020204020204" charset="-122"/>
              <a:ea typeface="微软雅黑" panose="020B0503020204020204" charset="-122"/>
              <a:cs typeface="微软雅黑" panose="020B0503020204020204" charset="-122"/>
            </a:endParaRPr>
          </a:p>
          <a:p>
            <a:pPr algn="l">
              <a:lnSpc>
                <a:spcPct val="100000"/>
              </a:lnSpc>
            </a:pPr>
            <a:r>
              <a:rPr lang="zh-CN" altLang="en-US" sz="1300" kern="100" dirty="0">
                <a:effectLst/>
                <a:latin typeface="微软雅黑" panose="020B0503020204020204" charset="-122"/>
                <a:ea typeface="微软雅黑" panose="020B0503020204020204" charset="-122"/>
                <a:cs typeface="微软雅黑" panose="020B0503020204020204" charset="-122"/>
              </a:rPr>
              <a:t>受试者：健康男性受试者</a:t>
            </a:r>
            <a:endParaRPr lang="zh-CN" altLang="en-US" sz="1300" kern="100" dirty="0">
              <a:effectLst/>
              <a:latin typeface="微软雅黑" panose="020B0503020204020204" charset="-122"/>
              <a:ea typeface="微软雅黑" panose="020B0503020204020204" charset="-122"/>
              <a:cs typeface="微软雅黑" panose="020B0503020204020204" charset="-122"/>
            </a:endParaRPr>
          </a:p>
          <a:p>
            <a:pPr algn="l">
              <a:lnSpc>
                <a:spcPct val="100000"/>
              </a:lnSpc>
            </a:pPr>
            <a:r>
              <a:rPr lang="zh-CN" altLang="en-US" sz="1300" kern="100" dirty="0">
                <a:effectLst/>
                <a:latin typeface="微软雅黑" panose="020B0503020204020204" charset="-122"/>
                <a:ea typeface="微软雅黑" panose="020B0503020204020204" charset="-122"/>
                <a:cs typeface="微软雅黑" panose="020B0503020204020204" charset="-122"/>
              </a:rPr>
              <a:t>给药方案：受试制剂</a:t>
            </a:r>
            <a:r>
              <a:rPr lang="en-US" altLang="zh-CN" sz="1300" kern="100" dirty="0">
                <a:effectLst/>
                <a:latin typeface="微软雅黑" panose="020B0503020204020204" charset="-122"/>
                <a:ea typeface="微软雅黑" panose="020B0503020204020204" charset="-122"/>
                <a:cs typeface="微软雅黑" panose="020B0503020204020204" charset="-122"/>
              </a:rPr>
              <a:t>vs</a:t>
            </a:r>
            <a:r>
              <a:rPr lang="zh-CN" altLang="en-US" sz="1300" kern="100" dirty="0">
                <a:effectLst/>
                <a:latin typeface="微软雅黑" panose="020B0503020204020204" charset="-122"/>
                <a:ea typeface="微软雅黑" panose="020B0503020204020204" charset="-122"/>
                <a:cs typeface="微软雅黑" panose="020B0503020204020204" charset="-122"/>
              </a:rPr>
              <a:t>参比制剂（</a:t>
            </a:r>
            <a:r>
              <a:rPr lang="en-US" altLang="zh-CN" sz="1300" kern="100" dirty="0">
                <a:effectLst/>
                <a:latin typeface="微软雅黑" panose="020B0503020204020204" charset="-122"/>
                <a:ea typeface="微软雅黑" panose="020B0503020204020204" charset="-122"/>
                <a:cs typeface="微软雅黑" panose="020B0503020204020204" charset="-122"/>
              </a:rPr>
              <a:t>Entadfi™，5mg/5mg），</a:t>
            </a:r>
            <a:r>
              <a:rPr lang="zh-CN" altLang="en-US" sz="1300" kern="100" dirty="0">
                <a:effectLst/>
                <a:latin typeface="微软雅黑" panose="020B0503020204020204" charset="-122"/>
                <a:ea typeface="微软雅黑" panose="020B0503020204020204" charset="-122"/>
                <a:cs typeface="微软雅黑" panose="020B0503020204020204" charset="-122"/>
              </a:rPr>
              <a:t>清洗期14天</a:t>
            </a:r>
            <a:endParaRPr lang="zh-CN" altLang="en-US" sz="1300" kern="100" dirty="0">
              <a:effectLst/>
              <a:latin typeface="微软雅黑" panose="020B0503020204020204" charset="-122"/>
              <a:ea typeface="微软雅黑" panose="020B0503020204020204" charset="-122"/>
              <a:cs typeface="微软雅黑" panose="020B0503020204020204" charset="-122"/>
            </a:endParaRPr>
          </a:p>
        </p:txBody>
      </p:sp>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03</a:t>
            </a:r>
            <a:endParaRPr lang="en-US" altLang="zh-CN" sz="2400" b="1" kern="100" dirty="0">
              <a:solidFill>
                <a:schemeClr val="bg1"/>
              </a:solidFill>
              <a:effectLst/>
              <a:latin typeface="+mn-ea"/>
              <a:cs typeface="江城圆体 400W" panose="020B0500000000000000" pitchFamily="34" charset="-122"/>
            </a:endParaRPr>
          </a:p>
        </p:txBody>
      </p:sp>
      <p:sp>
        <p:nvSpPr>
          <p:cNvPr id="9" name="文本框 8"/>
          <p:cNvSpPr txBox="1"/>
          <p:nvPr/>
        </p:nvSpPr>
        <p:spPr>
          <a:xfrm>
            <a:off x="1570355" y="136525"/>
            <a:ext cx="705993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有效性</a:t>
            </a:r>
            <a:endParaRPr lang="en-US" altLang="zh-CN" sz="3200" b="1" kern="100" baseline="300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10" name="文本框 9"/>
          <p:cNvSpPr txBox="1"/>
          <p:nvPr/>
        </p:nvSpPr>
        <p:spPr>
          <a:xfrm>
            <a:off x="207010" y="6026785"/>
            <a:ext cx="5591810" cy="557530"/>
          </a:xfrm>
          <a:prstGeom prst="rect">
            <a:avLst/>
          </a:prstGeom>
          <a:noFill/>
        </p:spPr>
        <p:txBody>
          <a:bodyPr wrap="square" rtlCol="0">
            <a:normAutofit fontScale="70000"/>
          </a:bodyPr>
          <a:p>
            <a:pPr algn="l">
              <a:lnSpc>
                <a:spcPct val="140000"/>
              </a:lnSpc>
            </a:pPr>
            <a:r>
              <a:rPr lang="zh-CN" altLang="en-US" sz="2285" b="1" kern="100" dirty="0">
                <a:effectLst/>
                <a:latin typeface="微软雅黑" panose="020B0503020204020204" charset="-122"/>
                <a:ea typeface="微软雅黑" panose="020B0503020204020204" charset="-122"/>
                <a:cs typeface="微软雅黑" panose="020B0503020204020204" charset="-122"/>
              </a:rPr>
              <a:t>结论：90%</a:t>
            </a:r>
            <a:r>
              <a:rPr lang="en-US" altLang="zh-CN" sz="2285" b="1" kern="100" dirty="0">
                <a:effectLst/>
                <a:latin typeface="微软雅黑" panose="020B0503020204020204" charset="-122"/>
                <a:ea typeface="微软雅黑" panose="020B0503020204020204" charset="-122"/>
                <a:cs typeface="微软雅黑" panose="020B0503020204020204" charset="-122"/>
              </a:rPr>
              <a:t>CI</a:t>
            </a:r>
            <a:r>
              <a:rPr lang="zh-CN" altLang="en-US" sz="2285" b="1" kern="100" dirty="0">
                <a:effectLst/>
                <a:latin typeface="微软雅黑" panose="020B0503020204020204" charset="-122"/>
                <a:ea typeface="微软雅黑" panose="020B0503020204020204" charset="-122"/>
                <a:cs typeface="微软雅黑" panose="020B0503020204020204" charset="-122"/>
              </a:rPr>
              <a:t>均在80%-125%范围内，两制剂生物等效</a:t>
            </a:r>
            <a:endParaRPr lang="zh-CN" altLang="en-US" sz="2285" b="1" kern="100" dirty="0">
              <a:effectLst/>
              <a:latin typeface="微软雅黑" panose="020B0503020204020204" charset="-122"/>
              <a:ea typeface="微软雅黑" panose="020B0503020204020204" charset="-122"/>
              <a:cs typeface="微软雅黑" panose="020B0503020204020204" charset="-122"/>
            </a:endParaRPr>
          </a:p>
        </p:txBody>
      </p:sp>
      <p:graphicFrame>
        <p:nvGraphicFramePr>
          <p:cNvPr id="11" name="表格 10"/>
          <p:cNvGraphicFramePr/>
          <p:nvPr>
            <p:custDataLst>
              <p:tags r:id="rId2"/>
            </p:custDataLst>
          </p:nvPr>
        </p:nvGraphicFramePr>
        <p:xfrm>
          <a:off x="944880" y="2535555"/>
          <a:ext cx="3984625" cy="1645285"/>
        </p:xfrm>
        <a:graphic>
          <a:graphicData uri="http://schemas.openxmlformats.org/drawingml/2006/table">
            <a:tbl>
              <a:tblPr/>
              <a:tblGrid>
                <a:gridCol w="912495"/>
                <a:gridCol w="1631950"/>
                <a:gridCol w="1440180"/>
              </a:tblGrid>
              <a:tr h="438150">
                <a:tc>
                  <a:txBody>
                    <a:bodyPr/>
                    <a:p>
                      <a:pPr algn="ctr" fontAlgn="ctr"/>
                      <a:r>
                        <a:rPr lang="zh-CN" altLang="en-US" sz="1400" b="1" i="0">
                          <a:solidFill>
                            <a:srgbClr val="000000"/>
                          </a:solidFill>
                          <a:latin typeface="微软雅黑" panose="020B0503020204020204" charset="-122"/>
                          <a:ea typeface="微软雅黑" panose="020B0503020204020204" charset="-122"/>
                        </a:rPr>
                        <a:t>参数</a:t>
                      </a:r>
                      <a:endParaRPr lang="zh-CN" altLang="en-US" sz="14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400" b="1" i="0">
                          <a:solidFill>
                            <a:srgbClr val="000000"/>
                          </a:solidFill>
                          <a:latin typeface="微软雅黑" panose="020B0503020204020204" charset="-122"/>
                          <a:ea typeface="微软雅黑" panose="020B0503020204020204" charset="-122"/>
                          <a:cs typeface="微软雅黑" panose="020B0503020204020204" charset="-122"/>
                        </a:rPr>
                        <a:t>几何均值比</a:t>
                      </a:r>
                      <a:r>
                        <a:rPr lang="en-US" altLang="zh-CN" sz="1400" b="1" i="0">
                          <a:solidFill>
                            <a:srgbClr val="000000"/>
                          </a:solidFill>
                          <a:latin typeface="微软雅黑" panose="020B0503020204020204" charset="-122"/>
                          <a:ea typeface="微软雅黑" panose="020B0503020204020204" charset="-122"/>
                          <a:cs typeface="微软雅黑" panose="020B0503020204020204" charset="-122"/>
                        </a:rPr>
                        <a:t>(T/R)</a:t>
                      </a:r>
                      <a:endParaRPr lang="en-US" altLang="zh-CN" sz="1400" b="1"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1" i="0">
                          <a:solidFill>
                            <a:srgbClr val="000000"/>
                          </a:solidFill>
                          <a:latin typeface="微软雅黑" panose="020B0503020204020204" charset="-122"/>
                          <a:ea typeface="微软雅黑" panose="020B0503020204020204" charset="-122"/>
                        </a:rPr>
                        <a:t>90%CI</a:t>
                      </a:r>
                      <a:endParaRPr lang="en-US" altLang="zh-CN" sz="1400" b="1"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497840">
                <a:tc>
                  <a:txBody>
                    <a:bodyPr/>
                    <a:p>
                      <a:pPr algn="ctr" fontAlgn="ctr"/>
                      <a:r>
                        <a:rPr lang="en-US" altLang="zh-CN" sz="1400" b="0" i="0">
                          <a:solidFill>
                            <a:srgbClr val="000000"/>
                          </a:solidFill>
                          <a:latin typeface="微软雅黑" panose="020B0503020204020204" charset="-122"/>
                          <a:ea typeface="微软雅黑" panose="020B0503020204020204" charset="-122"/>
                        </a:rPr>
                        <a:t>C</a:t>
                      </a:r>
                      <a:r>
                        <a:rPr lang="en-US" altLang="zh-CN" sz="1400" b="0" i="0" baseline="-25000">
                          <a:solidFill>
                            <a:srgbClr val="000000"/>
                          </a:solidFill>
                          <a:latin typeface="微软雅黑" panose="020B0503020204020204" charset="-122"/>
                          <a:ea typeface="微软雅黑" panose="020B0503020204020204" charset="-122"/>
                        </a:rPr>
                        <a:t>max</a:t>
                      </a:r>
                      <a:r>
                        <a:rPr lang="en-US" altLang="zh-CN" sz="1400" b="0" i="0">
                          <a:solidFill>
                            <a:srgbClr val="000000"/>
                          </a:solidFill>
                          <a:latin typeface="微软雅黑" panose="020B0503020204020204" charset="-122"/>
                          <a:ea typeface="微软雅黑" panose="020B0503020204020204" charset="-122"/>
                        </a:rPr>
                        <a:t> </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100.25%</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94.98%,105.81%</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54330">
                <a:tc>
                  <a:txBody>
                    <a:bodyPr/>
                    <a:p>
                      <a:pPr algn="ctr" fontAlgn="ctr"/>
                      <a:r>
                        <a:rPr lang="en-US" altLang="zh-CN" sz="1400" b="0" i="0">
                          <a:solidFill>
                            <a:srgbClr val="000000"/>
                          </a:solidFill>
                          <a:latin typeface="微软雅黑" panose="020B0503020204020204" charset="-122"/>
                          <a:ea typeface="微软雅黑" panose="020B0503020204020204" charset="-122"/>
                        </a:rPr>
                        <a:t>AUC</a:t>
                      </a:r>
                      <a:r>
                        <a:rPr lang="en-US" altLang="zh-CN" sz="1400" b="0" i="0" baseline="-25000">
                          <a:solidFill>
                            <a:srgbClr val="000000"/>
                          </a:solidFill>
                          <a:latin typeface="微软雅黑" panose="020B0503020204020204" charset="-122"/>
                          <a:ea typeface="微软雅黑" panose="020B0503020204020204" charset="-122"/>
                        </a:rPr>
                        <a:t>0-t</a:t>
                      </a:r>
                      <a:r>
                        <a:rPr lang="en-US" altLang="zh-CN" sz="1400" b="0" i="0">
                          <a:solidFill>
                            <a:srgbClr val="000000"/>
                          </a:solidFill>
                          <a:latin typeface="微软雅黑" panose="020B0503020204020204" charset="-122"/>
                          <a:ea typeface="微软雅黑" panose="020B0503020204020204" charset="-122"/>
                        </a:rPr>
                        <a:t> </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93.70%</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88.07%,99.68%</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54965">
                <a:tc>
                  <a:txBody>
                    <a:bodyPr/>
                    <a:p>
                      <a:pPr algn="ctr" fontAlgn="ctr"/>
                      <a:r>
                        <a:rPr lang="en-US" altLang="zh-CN" sz="1400" b="0" i="0">
                          <a:solidFill>
                            <a:srgbClr val="000000"/>
                          </a:solidFill>
                          <a:latin typeface="微软雅黑" panose="020B0503020204020204" charset="-122"/>
                          <a:ea typeface="微软雅黑" panose="020B0503020204020204" charset="-122"/>
                        </a:rPr>
                        <a:t>AUC</a:t>
                      </a:r>
                      <a:r>
                        <a:rPr lang="en-US" altLang="zh-CN" sz="1400" b="0" i="0" baseline="-25000">
                          <a:solidFill>
                            <a:srgbClr val="000000"/>
                          </a:solidFill>
                          <a:latin typeface="微软雅黑" panose="020B0503020204020204" charset="-122"/>
                          <a:ea typeface="微软雅黑" panose="020B0503020204020204" charset="-122"/>
                        </a:rPr>
                        <a:t>0-∞</a:t>
                      </a:r>
                      <a:endParaRPr lang="en-US" altLang="zh-CN" sz="1400" b="0" i="0" baseline="-2500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93.20%</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87.69%,99.06%</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graphicFrame>
        <p:nvGraphicFramePr>
          <p:cNvPr id="13" name="表格 12"/>
          <p:cNvGraphicFramePr/>
          <p:nvPr>
            <p:custDataLst>
              <p:tags r:id="rId3"/>
            </p:custDataLst>
          </p:nvPr>
        </p:nvGraphicFramePr>
        <p:xfrm>
          <a:off x="944880" y="4529455"/>
          <a:ext cx="4001770" cy="1668145"/>
        </p:xfrm>
        <a:graphic>
          <a:graphicData uri="http://schemas.openxmlformats.org/drawingml/2006/table">
            <a:tbl>
              <a:tblPr/>
              <a:tblGrid>
                <a:gridCol w="916305"/>
                <a:gridCol w="1346200"/>
                <a:gridCol w="1739265"/>
              </a:tblGrid>
              <a:tr h="391795">
                <a:tc>
                  <a:txBody>
                    <a:bodyPr/>
                    <a:p>
                      <a:pPr algn="ctr" fontAlgn="ctr"/>
                      <a:r>
                        <a:rPr lang="zh-CN" altLang="en-US" sz="1400" b="0" i="0">
                          <a:solidFill>
                            <a:srgbClr val="000000"/>
                          </a:solidFill>
                          <a:latin typeface="微软雅黑" panose="020B0503020204020204" charset="-122"/>
                          <a:ea typeface="微软雅黑" panose="020B0503020204020204" charset="-122"/>
                        </a:rPr>
                        <a:t>参数</a:t>
                      </a:r>
                      <a:endParaRPr lang="zh-CN" altLang="en-US"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400" b="0" i="0">
                          <a:solidFill>
                            <a:srgbClr val="000000"/>
                          </a:solidFill>
                          <a:latin typeface="微软雅黑" panose="020B0503020204020204" charset="-122"/>
                          <a:ea typeface="微软雅黑" panose="020B0503020204020204" charset="-122"/>
                          <a:cs typeface="微软雅黑" panose="020B0503020204020204" charset="-122"/>
                        </a:rPr>
                        <a:t>几何均值比</a:t>
                      </a:r>
                      <a:r>
                        <a:rPr lang="en-US" altLang="zh-CN" sz="1400" b="0" i="0">
                          <a:solidFill>
                            <a:srgbClr val="000000"/>
                          </a:solidFill>
                          <a:latin typeface="微软雅黑" panose="020B0503020204020204" charset="-122"/>
                          <a:ea typeface="微软雅黑" panose="020B0503020204020204" charset="-122"/>
                          <a:cs typeface="微软雅黑" panose="020B0503020204020204" charset="-122"/>
                        </a:rPr>
                        <a:t>(T/R)</a:t>
                      </a:r>
                      <a:endParaRPr lang="en-US" altLang="zh-CN" sz="14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90%CI</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91795">
                <a:tc>
                  <a:txBody>
                    <a:bodyPr/>
                    <a:p>
                      <a:pPr algn="ctr" fontAlgn="ctr"/>
                      <a:r>
                        <a:rPr lang="en-US" altLang="zh-CN" sz="1400" b="0" i="0">
                          <a:solidFill>
                            <a:srgbClr val="000000"/>
                          </a:solidFill>
                          <a:latin typeface="微软雅黑" panose="020B0503020204020204" charset="-122"/>
                          <a:ea typeface="微软雅黑" panose="020B0503020204020204" charset="-122"/>
                        </a:rPr>
                        <a:t>Cmax</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107.97%</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102.02%, 114.26%</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91795">
                <a:tc>
                  <a:txBody>
                    <a:bodyPr/>
                    <a:p>
                      <a:pPr algn="ctr" fontAlgn="ctr"/>
                      <a:r>
                        <a:rPr lang="en-US" altLang="zh-CN" sz="1400" b="0" i="0">
                          <a:solidFill>
                            <a:srgbClr val="000000"/>
                          </a:solidFill>
                          <a:latin typeface="微软雅黑" panose="020B0503020204020204" charset="-122"/>
                          <a:ea typeface="微软雅黑" panose="020B0503020204020204" charset="-122"/>
                        </a:rPr>
                        <a:t>AUC0-t </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93.53%</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87.06%, 100.49%</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91795">
                <a:tc>
                  <a:txBody>
                    <a:bodyPr/>
                    <a:p>
                      <a:pPr algn="ctr" fontAlgn="ctr"/>
                      <a:r>
                        <a:rPr lang="en-US" altLang="zh-CN" sz="1400" b="0" i="0">
                          <a:solidFill>
                            <a:srgbClr val="000000"/>
                          </a:solidFill>
                          <a:latin typeface="微软雅黑" panose="020B0503020204020204" charset="-122"/>
                          <a:ea typeface="微软雅黑" panose="020B0503020204020204" charset="-122"/>
                        </a:rPr>
                        <a:t>AUC0-∞ </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93.17%</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微软雅黑" panose="020B0503020204020204" charset="-122"/>
                          <a:ea typeface="微软雅黑" panose="020B0503020204020204" charset="-122"/>
                        </a:rPr>
                        <a:t>86.58%, 100.27%</a:t>
                      </a:r>
                      <a:endParaRPr lang="en-US" altLang="zh-CN" sz="1400" b="0" i="0">
                        <a:solidFill>
                          <a:srgbClr val="000000"/>
                        </a:solidFill>
                        <a:latin typeface="微软雅黑" panose="020B0503020204020204" charset="-122"/>
                        <a:ea typeface="微软雅黑" panose="020B0503020204020204" charset="-122"/>
                      </a:endParaRPr>
                    </a:p>
                  </a:txBody>
                  <a:tcPr marL="5080" marR="5080" marT="5080"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4" name="文本框 3"/>
          <p:cNvSpPr txBox="1"/>
          <p:nvPr/>
        </p:nvSpPr>
        <p:spPr>
          <a:xfrm>
            <a:off x="722630" y="6304280"/>
            <a:ext cx="10939780" cy="536575"/>
          </a:xfrm>
          <a:prstGeom prst="rect">
            <a:avLst/>
          </a:prstGeom>
          <a:noFill/>
        </p:spPr>
        <p:txBody>
          <a:bodyPr wrap="square" rtlCol="0">
            <a:noAutofit/>
          </a:bodyPr>
          <a:p>
            <a:pPr algn="l">
              <a:lnSpc>
                <a:spcPct val="140000"/>
              </a:lnSpc>
            </a:pPr>
            <a:r>
              <a:rPr lang="en-US" altLang="zh-CN" sz="600" kern="100" dirty="0">
                <a:effectLst/>
                <a:latin typeface="+mn-ea"/>
                <a:cs typeface="江城圆体 400W" panose="020B0500000000000000" pitchFamily="34" charset="-122"/>
              </a:rPr>
              <a:t>[1]</a:t>
            </a:r>
            <a:r>
              <a:rPr lang="zh-CN" altLang="en-US" sz="600" kern="100" dirty="0">
                <a:effectLst/>
                <a:latin typeface="+mn-ea"/>
                <a:cs typeface="江城圆体 400W" panose="020B0500000000000000" pitchFamily="34" charset="-122"/>
              </a:rPr>
              <a:t>爱廷列</a:t>
            </a:r>
            <a:r>
              <a:rPr lang="en-US" altLang="zh-CN" sz="600" kern="100" dirty="0">
                <a:effectLst/>
                <a:latin typeface="+mn-ea"/>
                <a:cs typeface="江城圆体 400W" panose="020B0500000000000000" pitchFamily="34" charset="-122"/>
              </a:rPr>
              <a:t>®</a:t>
            </a:r>
            <a:r>
              <a:rPr lang="zh-CN" altLang="en-US" sz="600" kern="100" dirty="0">
                <a:effectLst/>
                <a:latin typeface="+mn-ea"/>
                <a:cs typeface="江城圆体 400W" panose="020B0500000000000000" pitchFamily="34" charset="-122"/>
              </a:rPr>
              <a:t>非那雄胺他达拉非胶囊空腹生物等效性试验报告</a:t>
            </a:r>
            <a:endParaRPr lang="zh-CN" altLang="en-US"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rPr>
              <a:t>[2] Efficacy and safety of the coadministration of tadalafil once daily with finasteride for 6 months in men with lower urinary tract symptoms and prostatic enlargement secondary to benign prostatic hyperplasia. J Urol, 2014, 191:727–733. DOI:10.1016/j.juro.2013.09.059.</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rPr>
              <a:t>[3] Treatment satisfaction and clinically meaningful symptom improvement in men with lower urinary tract symptoms and prostatic enlargement secondary to benign prostatic hyperplasia: Secondary results from a 6-month, randomized, double-blind study comparing finasteride plus tadalafil with finasteride plus placebo. Int J Urol, 2015, 22:582–587. DOI:10.1111/iju.12741.</a:t>
            </a:r>
            <a:endParaRPr lang="en-US" altLang="zh-CN" sz="600" kern="100" dirty="0">
              <a:effectLst/>
              <a:latin typeface="+mn-ea"/>
              <a:cs typeface="江城圆体 400W" panose="020B0500000000000000" pitchFamily="34" charset="-122"/>
            </a:endParaRPr>
          </a:p>
        </p:txBody>
      </p:sp>
      <p:sp>
        <p:nvSpPr>
          <p:cNvPr id="14" name="文本框 13"/>
          <p:cNvSpPr txBox="1"/>
          <p:nvPr/>
        </p:nvSpPr>
        <p:spPr>
          <a:xfrm>
            <a:off x="944880" y="4201795"/>
            <a:ext cx="4408805" cy="260350"/>
          </a:xfrm>
          <a:prstGeom prst="rect">
            <a:avLst/>
          </a:prstGeom>
          <a:noFill/>
        </p:spPr>
        <p:txBody>
          <a:bodyPr wrap="square" rtlCol="0">
            <a:spAutoFit/>
          </a:bodyPr>
          <a:p>
            <a:pPr algn="l">
              <a:spcBef>
                <a:spcPct val="0"/>
              </a:spcBef>
              <a:spcAft>
                <a:spcPct val="0"/>
              </a:spcAft>
            </a:pPr>
            <a:r>
              <a:rPr lang="zh-CN" altLang="en-US" sz="1100">
                <a:latin typeface="+mn-ea"/>
                <a:cs typeface="+mn-ea"/>
                <a:sym typeface="+mn-ea"/>
              </a:rPr>
              <a:t>表</a:t>
            </a:r>
            <a:r>
              <a:rPr lang="en-US" altLang="zh-CN" sz="1100">
                <a:latin typeface="+mn-ea"/>
                <a:cs typeface="+mn-ea"/>
                <a:sym typeface="+mn-ea"/>
              </a:rPr>
              <a:t>2</a:t>
            </a:r>
            <a:r>
              <a:rPr lang="zh-CN" altLang="en-US" sz="1100">
                <a:latin typeface="+mn-ea"/>
                <a:cs typeface="+mn-ea"/>
                <a:sym typeface="+mn-ea"/>
              </a:rPr>
              <a:t>：受试制剂与参比制剂他达拉非的</a:t>
            </a:r>
            <a:r>
              <a:rPr lang="en-US" altLang="zh-CN" sz="1100">
                <a:latin typeface="+mn-ea"/>
                <a:cs typeface="+mn-ea"/>
                <a:sym typeface="+mn-ea"/>
              </a:rPr>
              <a:t>BES</a:t>
            </a:r>
            <a:endParaRPr lang="en-US" altLang="zh-CN" sz="1100">
              <a:latin typeface="+mn-ea"/>
              <a:cs typeface="+mn-ea"/>
            </a:endParaRPr>
          </a:p>
        </p:txBody>
      </p:sp>
      <p:sp>
        <p:nvSpPr>
          <p:cNvPr id="19" name="文本框 18"/>
          <p:cNvSpPr txBox="1"/>
          <p:nvPr/>
        </p:nvSpPr>
        <p:spPr>
          <a:xfrm>
            <a:off x="967105" y="2183765"/>
            <a:ext cx="4064000" cy="330835"/>
          </a:xfrm>
          <a:prstGeom prst="rect">
            <a:avLst/>
          </a:prstGeom>
          <a:noFill/>
        </p:spPr>
        <p:txBody>
          <a:bodyPr wrap="square" rtlCol="0">
            <a:normAutofit fontScale="90000"/>
          </a:bodyPr>
          <a:p>
            <a:pPr algn="l">
              <a:lnSpc>
                <a:spcPct val="140000"/>
              </a:lnSpc>
            </a:pPr>
            <a:r>
              <a:rPr lang="zh-CN" altLang="en-US" sz="1200" dirty="0">
                <a:latin typeface="+mn-ea"/>
                <a:cs typeface="+mn-ea"/>
                <a:sym typeface="+mn-ea"/>
              </a:rPr>
              <a:t>表</a:t>
            </a:r>
            <a:r>
              <a:rPr lang="en-US" altLang="zh-CN" sz="1200" dirty="0">
                <a:latin typeface="+mn-ea"/>
                <a:cs typeface="+mn-ea"/>
                <a:sym typeface="+mn-ea"/>
              </a:rPr>
              <a:t>1</a:t>
            </a:r>
            <a:r>
              <a:rPr lang="zh-CN" altLang="en-US" sz="1200" dirty="0">
                <a:latin typeface="+mn-ea"/>
                <a:cs typeface="+mn-ea"/>
                <a:sym typeface="+mn-ea"/>
              </a:rPr>
              <a:t>：受试制剂与参比制剂非那雄胺的</a:t>
            </a:r>
            <a:r>
              <a:rPr lang="en-US" altLang="zh-CN" sz="1200" dirty="0">
                <a:latin typeface="+mn-ea"/>
                <a:cs typeface="+mn-ea"/>
                <a:sym typeface="+mn-ea"/>
              </a:rPr>
              <a:t>BES</a:t>
            </a:r>
            <a:endParaRPr lang="en-US" altLang="zh-CN" sz="1200" dirty="0">
              <a:solidFill>
                <a:schemeClr val="tx1"/>
              </a:solidFill>
              <a:latin typeface="+mn-ea"/>
              <a:cs typeface="+mn-ea"/>
            </a:endParaRPr>
          </a:p>
          <a:p>
            <a:pPr algn="l">
              <a:lnSpc>
                <a:spcPct val="140000"/>
              </a:lnSpc>
            </a:pPr>
            <a:endParaRPr lang="zh-CN" altLang="en-US" sz="1200" kern="100" dirty="0">
              <a:effectLst/>
              <a:latin typeface="+mn-ea"/>
              <a:cs typeface="江城圆体 400W" panose="020B0500000000000000" pitchFamily="34" charset="-122"/>
            </a:endParaRPr>
          </a:p>
        </p:txBody>
      </p:sp>
      <p:sp>
        <p:nvSpPr>
          <p:cNvPr id="20" name="文本框 19"/>
          <p:cNvSpPr txBox="1"/>
          <p:nvPr/>
        </p:nvSpPr>
        <p:spPr>
          <a:xfrm>
            <a:off x="6340475" y="208280"/>
            <a:ext cx="5546725" cy="6311265"/>
          </a:xfrm>
          <a:prstGeom prst="rect">
            <a:avLst/>
          </a:prstGeom>
          <a:noFill/>
        </p:spPr>
        <p:txBody>
          <a:bodyPr wrap="square" rtlCol="0">
            <a:noAutofit/>
          </a:bodyPr>
          <a:p>
            <a:pPr marL="171450" lvl="0" indent="-171450" algn="l">
              <a:buClrTx/>
              <a:buSzTx/>
              <a:buFont typeface="Wingdings" panose="05000000000000000000" charset="0"/>
              <a:buChar char="Ø"/>
            </a:pPr>
            <a:r>
              <a:rPr lang="zh-CN" altLang="en-US" b="1" kern="100" dirty="0">
                <a:effectLst/>
                <a:latin typeface="微软雅黑" panose="020B0503020204020204" charset="-122"/>
                <a:ea typeface="微软雅黑" panose="020B0503020204020204" charset="-122"/>
                <a:cs typeface="微软雅黑" panose="020B0503020204020204" charset="-122"/>
                <a:sym typeface="+mn-ea"/>
              </a:rPr>
              <a:t>临床研究数据</a:t>
            </a:r>
            <a:r>
              <a:rPr lang="en-US" altLang="zh-CN" b="1" kern="100" baseline="50000" dirty="0">
                <a:solidFill>
                  <a:schemeClr val="tx1"/>
                </a:solidFill>
                <a:effectLst/>
                <a:uFillTx/>
                <a:latin typeface="微软雅黑" panose="020B0503020204020204" charset="-122"/>
                <a:ea typeface="微软雅黑" panose="020B0503020204020204" charset="-122"/>
                <a:cs typeface="微软雅黑" panose="020B0503020204020204" charset="-122"/>
                <a:sym typeface="+mn-ea"/>
              </a:rPr>
              <a:t>[2][3]</a:t>
            </a:r>
            <a:endParaRPr lang="zh-CN" altLang="en-US" b="1" kern="100" baseline="50000" dirty="0">
              <a:solidFill>
                <a:schemeClr val="tx1"/>
              </a:solidFill>
              <a:effectLst/>
              <a:uFillTx/>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kern="100" dirty="0">
                <a:effectLst/>
                <a:latin typeface="微软雅黑" panose="020B0503020204020204" charset="-122"/>
                <a:ea typeface="微软雅黑" panose="020B0503020204020204" charset="-122"/>
                <a:cs typeface="微软雅黑" panose="020B0503020204020204" charset="-122"/>
                <a:sym typeface="+mn-ea"/>
              </a:rPr>
              <a:t>研究设计：</a:t>
            </a:r>
            <a:r>
              <a:rPr lang="zh-CN" altLang="en-US" sz="1300" dirty="0">
                <a:latin typeface="微软雅黑" panose="020B0503020204020204" charset="-122"/>
                <a:ea typeface="微软雅黑" panose="020B0503020204020204" charset="-122"/>
                <a:cs typeface="微软雅黑" panose="020B0503020204020204" charset="-122"/>
                <a:sym typeface="+mn-ea"/>
              </a:rPr>
              <a:t>国际性（</a:t>
            </a:r>
            <a:r>
              <a:rPr lang="en-US" altLang="zh-CN" sz="1300" dirty="0">
                <a:latin typeface="微软雅黑" panose="020B0503020204020204" charset="-122"/>
                <a:ea typeface="微软雅黑" panose="020B0503020204020204" charset="-122"/>
                <a:cs typeface="微软雅黑" panose="020B0503020204020204" charset="-122"/>
                <a:sym typeface="+mn-ea"/>
              </a:rPr>
              <a:t>13</a:t>
            </a:r>
            <a:r>
              <a:rPr lang="zh-CN" altLang="en-US" sz="1300" dirty="0">
                <a:latin typeface="微软雅黑" panose="020B0503020204020204" charset="-122"/>
                <a:ea typeface="微软雅黑" panose="020B0503020204020204" charset="-122"/>
                <a:cs typeface="微软雅黑" panose="020B0503020204020204" charset="-122"/>
                <a:sym typeface="+mn-ea"/>
              </a:rPr>
              <a:t>个国家、</a:t>
            </a:r>
            <a:r>
              <a:rPr lang="en-US" altLang="zh-CN" sz="1300" dirty="0">
                <a:latin typeface="微软雅黑" panose="020B0503020204020204" charset="-122"/>
                <a:ea typeface="微软雅黑" panose="020B0503020204020204" charset="-122"/>
                <a:cs typeface="微软雅黑" panose="020B0503020204020204" charset="-122"/>
                <a:sym typeface="+mn-ea"/>
              </a:rPr>
              <a:t>70</a:t>
            </a:r>
            <a:r>
              <a:rPr lang="zh-CN" altLang="en-US" sz="1300" dirty="0">
                <a:latin typeface="微软雅黑" panose="020B0503020204020204" charset="-122"/>
                <a:ea typeface="微软雅黑" panose="020B0503020204020204" charset="-122"/>
                <a:cs typeface="微软雅黑" panose="020B0503020204020204" charset="-122"/>
                <a:sym typeface="+mn-ea"/>
              </a:rPr>
              <a:t>个中心）、随机、双盲、平行对照研究</a:t>
            </a:r>
            <a:endParaRPr lang="zh-CN" altLang="en-US" sz="1300" dirty="0">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kern="100" dirty="0">
                <a:effectLst/>
                <a:latin typeface="微软雅黑" panose="020B0503020204020204" charset="-122"/>
                <a:ea typeface="微软雅黑" panose="020B0503020204020204" charset="-122"/>
                <a:cs typeface="微软雅黑" panose="020B0503020204020204" charset="-122"/>
                <a:sym typeface="+mn-ea"/>
              </a:rPr>
              <a:t>患者群体：</a:t>
            </a:r>
            <a:r>
              <a:rPr lang="en-US" altLang="zh-CN" sz="1300" dirty="0">
                <a:latin typeface="微软雅黑" panose="020B0503020204020204" charset="-122"/>
                <a:ea typeface="微软雅黑" panose="020B0503020204020204" charset="-122"/>
                <a:cs typeface="微软雅黑" panose="020B0503020204020204" charset="-122"/>
                <a:sym typeface="+mn-ea"/>
              </a:rPr>
              <a:t>45</a:t>
            </a:r>
            <a:r>
              <a:rPr lang="zh-CN" altLang="en-US" sz="1300" dirty="0">
                <a:latin typeface="微软雅黑" panose="020B0503020204020204" charset="-122"/>
                <a:ea typeface="微软雅黑" panose="020B0503020204020204" charset="-122"/>
                <a:cs typeface="微软雅黑" panose="020B0503020204020204" charset="-122"/>
                <a:sym typeface="+mn-ea"/>
              </a:rPr>
              <a:t>岁及以上、未接受过</a:t>
            </a:r>
            <a:r>
              <a:rPr lang="en-US" altLang="zh-CN" sz="1300" dirty="0">
                <a:latin typeface="微软雅黑" panose="020B0503020204020204" charset="-122"/>
                <a:ea typeface="微软雅黑" panose="020B0503020204020204" charset="-122"/>
                <a:cs typeface="微软雅黑" panose="020B0503020204020204" charset="-122"/>
                <a:sym typeface="+mn-ea"/>
              </a:rPr>
              <a:t>5α</a:t>
            </a:r>
            <a:r>
              <a:rPr lang="zh-CN" altLang="en-US" sz="1300" dirty="0">
                <a:latin typeface="微软雅黑" panose="020B0503020204020204" charset="-122"/>
                <a:ea typeface="微软雅黑" panose="020B0503020204020204" charset="-122"/>
                <a:cs typeface="微软雅黑" panose="020B0503020204020204" charset="-122"/>
                <a:sym typeface="+mn-ea"/>
              </a:rPr>
              <a:t>还原酶抑制剂治疗、</a:t>
            </a:r>
            <a:r>
              <a:rPr lang="en-US" altLang="zh-CN" sz="1300" dirty="0">
                <a:latin typeface="微软雅黑" panose="020B0503020204020204" charset="-122"/>
                <a:ea typeface="微软雅黑" panose="020B0503020204020204" charset="-122"/>
                <a:cs typeface="微软雅黑" panose="020B0503020204020204" charset="-122"/>
                <a:sym typeface="+mn-ea"/>
              </a:rPr>
              <a:t>I-PSS </a:t>
            </a:r>
            <a:r>
              <a:rPr lang="zh-CN" altLang="en-US" sz="1300" dirty="0">
                <a:latin typeface="微软雅黑" panose="020B0503020204020204" charset="-122"/>
                <a:ea typeface="微软雅黑" panose="020B0503020204020204" charset="-122"/>
                <a:cs typeface="微软雅黑" panose="020B0503020204020204" charset="-122"/>
                <a:sym typeface="+mn-ea"/>
              </a:rPr>
              <a:t>≥</a:t>
            </a:r>
            <a:r>
              <a:rPr lang="en-US" altLang="zh-CN" sz="1300" dirty="0">
                <a:latin typeface="微软雅黑" panose="020B0503020204020204" charset="-122"/>
                <a:ea typeface="微软雅黑" panose="020B0503020204020204" charset="-122"/>
                <a:cs typeface="微软雅黑" panose="020B0503020204020204" charset="-122"/>
                <a:sym typeface="+mn-ea"/>
              </a:rPr>
              <a:t>13 </a:t>
            </a:r>
            <a:r>
              <a:rPr lang="zh-CN" altLang="en-US" sz="1300" dirty="0">
                <a:latin typeface="微软雅黑" panose="020B0503020204020204" charset="-122"/>
                <a:ea typeface="微软雅黑" panose="020B0503020204020204" charset="-122"/>
                <a:cs typeface="微软雅黑" panose="020B0503020204020204" charset="-122"/>
                <a:sym typeface="+mn-ea"/>
              </a:rPr>
              <a:t>分且前列腺体积 ≥ </a:t>
            </a:r>
            <a:r>
              <a:rPr lang="en-US" altLang="zh-CN" sz="1300" dirty="0">
                <a:latin typeface="微软雅黑" panose="020B0503020204020204" charset="-122"/>
                <a:ea typeface="微软雅黑" panose="020B0503020204020204" charset="-122"/>
                <a:cs typeface="微软雅黑" panose="020B0503020204020204" charset="-122"/>
                <a:sym typeface="+mn-ea"/>
              </a:rPr>
              <a:t>30ml </a:t>
            </a:r>
            <a:r>
              <a:rPr lang="zh-CN" altLang="en-US" sz="1300" dirty="0">
                <a:latin typeface="微软雅黑" panose="020B0503020204020204" charset="-122"/>
                <a:ea typeface="微软雅黑" panose="020B0503020204020204" charset="-122"/>
                <a:cs typeface="微软雅黑" panose="020B0503020204020204" charset="-122"/>
                <a:sym typeface="+mn-ea"/>
              </a:rPr>
              <a:t>的男性受试者</a:t>
            </a:r>
            <a:endParaRPr lang="zh-CN" altLang="en-US" sz="1300" dirty="0">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kern="100" dirty="0">
                <a:effectLst/>
                <a:latin typeface="微软雅黑" panose="020B0503020204020204" charset="-122"/>
                <a:ea typeface="微软雅黑" panose="020B0503020204020204" charset="-122"/>
                <a:cs typeface="微软雅黑" panose="020B0503020204020204" charset="-122"/>
                <a:sym typeface="+mn-ea"/>
              </a:rPr>
              <a:t>样本量：</a:t>
            </a:r>
            <a:r>
              <a:rPr lang="en-US" altLang="zh-CN" sz="1300" dirty="0">
                <a:latin typeface="微软雅黑" panose="020B0503020204020204" charset="-122"/>
                <a:ea typeface="微软雅黑" panose="020B0503020204020204" charset="-122"/>
                <a:cs typeface="微软雅黑" panose="020B0503020204020204" charset="-122"/>
                <a:sym typeface="+mn-ea"/>
              </a:rPr>
              <a:t>350</a:t>
            </a:r>
            <a:r>
              <a:rPr lang="zh-CN" altLang="en-US" sz="1300" dirty="0">
                <a:latin typeface="微软雅黑" panose="020B0503020204020204" charset="-122"/>
                <a:ea typeface="微软雅黑" panose="020B0503020204020204" charset="-122"/>
                <a:cs typeface="微软雅黑" panose="020B0503020204020204" charset="-122"/>
                <a:sym typeface="+mn-ea"/>
              </a:rPr>
              <a:t>例接受安慰剂</a:t>
            </a:r>
            <a:r>
              <a:rPr lang="en-US" altLang="zh-CN" sz="1300" dirty="0">
                <a:latin typeface="微软雅黑" panose="020B0503020204020204" charset="-122"/>
                <a:ea typeface="微软雅黑" panose="020B0503020204020204" charset="-122"/>
                <a:cs typeface="微软雅黑" panose="020B0503020204020204" charset="-122"/>
                <a:sym typeface="+mn-ea"/>
              </a:rPr>
              <a:t>/</a:t>
            </a:r>
            <a:r>
              <a:rPr lang="zh-CN" altLang="en-US" sz="1300" dirty="0">
                <a:latin typeface="微软雅黑" panose="020B0503020204020204" charset="-122"/>
                <a:ea typeface="微软雅黑" panose="020B0503020204020204" charset="-122"/>
                <a:cs typeface="微软雅黑" panose="020B0503020204020204" charset="-122"/>
                <a:sym typeface="+mn-ea"/>
              </a:rPr>
              <a:t>非那雄胺治疗，</a:t>
            </a:r>
            <a:endParaRPr lang="zh-CN" altLang="en-US" sz="1300" dirty="0">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en-US" altLang="zh-CN" sz="1300" dirty="0">
                <a:latin typeface="微软雅黑" panose="020B0503020204020204" charset="-122"/>
                <a:ea typeface="微软雅黑" panose="020B0503020204020204" charset="-122"/>
                <a:cs typeface="微软雅黑" panose="020B0503020204020204" charset="-122"/>
                <a:sym typeface="+mn-ea"/>
              </a:rPr>
              <a:t>345</a:t>
            </a:r>
            <a:r>
              <a:rPr lang="zh-CN" altLang="en-US" sz="1300" dirty="0">
                <a:latin typeface="微软雅黑" panose="020B0503020204020204" charset="-122"/>
                <a:ea typeface="微软雅黑" panose="020B0503020204020204" charset="-122"/>
                <a:cs typeface="微软雅黑" panose="020B0503020204020204" charset="-122"/>
                <a:sym typeface="+mn-ea"/>
              </a:rPr>
              <a:t>例接受他达拉非</a:t>
            </a:r>
            <a:r>
              <a:rPr lang="en-US" altLang="zh-CN" sz="1300" dirty="0">
                <a:latin typeface="微软雅黑" panose="020B0503020204020204" charset="-122"/>
                <a:ea typeface="微软雅黑" panose="020B0503020204020204" charset="-122"/>
                <a:cs typeface="微软雅黑" panose="020B0503020204020204" charset="-122"/>
                <a:sym typeface="+mn-ea"/>
              </a:rPr>
              <a:t>/</a:t>
            </a:r>
            <a:r>
              <a:rPr lang="zh-CN" altLang="en-US" sz="1300" dirty="0">
                <a:latin typeface="微软雅黑" panose="020B0503020204020204" charset="-122"/>
                <a:ea typeface="微软雅黑" panose="020B0503020204020204" charset="-122"/>
                <a:cs typeface="微软雅黑" panose="020B0503020204020204" charset="-122"/>
                <a:sym typeface="+mn-ea"/>
              </a:rPr>
              <a:t>非那雄胺治疗，</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疗程</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26</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周</a:t>
            </a:r>
            <a:endPar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结果显示：</a:t>
            </a:r>
            <a:endPar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与安慰剂</a:t>
            </a:r>
            <a:r>
              <a:rPr lang="en-US" altLang="zh-CN" sz="13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a:t>
            </a:r>
            <a:r>
              <a:rPr lang="zh-CN" altLang="en-US" sz="13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非那雄胺相比，</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他达拉非/非那</a:t>
            </a:r>
            <a:endPar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雄胺显著提高了患者早期临床症状改善。</a:t>
            </a:r>
            <a:endPar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en-US" sz="1300" i="0" u="none" strike="noStrike" dirty="0">
              <a:solidFill>
                <a:srgbClr val="000000"/>
              </a:solidFill>
              <a:latin typeface="微软雅黑" panose="020B0503020204020204" charset="-122"/>
              <a:ea typeface="微软雅黑" panose="020B0503020204020204" charset="-122"/>
              <a:cs typeface="微软雅黑" panose="020B0503020204020204" charset="-122"/>
            </a:endParaRPr>
          </a:p>
          <a:p>
            <a:pPr algn="l">
              <a:lnSpc>
                <a:spcPct val="140000"/>
              </a:lnSpc>
            </a:pPr>
            <a:r>
              <a:rPr lang="zh-CN" altLang="en-US" sz="1300" b="1" kern="100" dirty="0">
                <a:effectLst/>
                <a:latin typeface="微软雅黑" panose="020B0503020204020204" charset="-122"/>
                <a:ea typeface="微软雅黑" panose="020B0503020204020204" charset="-122"/>
                <a:cs typeface="微软雅黑" panose="020B0503020204020204" charset="-122"/>
                <a:sym typeface="+mn-ea"/>
              </a:rPr>
              <a:t>（</a:t>
            </a:r>
            <a:r>
              <a:rPr lang="en-US" altLang="zh-CN" sz="1300" b="1" kern="100" dirty="0">
                <a:effectLst/>
                <a:latin typeface="微软雅黑" panose="020B0503020204020204" charset="-122"/>
                <a:ea typeface="微软雅黑" panose="020B0503020204020204" charset="-122"/>
                <a:cs typeface="微软雅黑" panose="020B0503020204020204" charset="-122"/>
                <a:sym typeface="+mn-ea"/>
              </a:rPr>
              <a:t>2</a:t>
            </a:r>
            <a:r>
              <a:rPr lang="zh-CN" altLang="en-US" sz="1300" b="1" kern="100" dirty="0">
                <a:effectLst/>
                <a:latin typeface="微软雅黑" panose="020B0503020204020204" charset="-122"/>
                <a:ea typeface="微软雅黑" panose="020B0503020204020204" charset="-122"/>
                <a:cs typeface="微软雅黑" panose="020B0503020204020204" charset="-122"/>
                <a:sym typeface="+mn-ea"/>
              </a:rPr>
              <a:t>）</a:t>
            </a:r>
            <a:r>
              <a:rPr lang="zh-CN" altLang="en-US" sz="13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与安慰剂</a:t>
            </a:r>
            <a:r>
              <a:rPr lang="en-US" altLang="zh-CN" sz="13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a:t>
            </a:r>
            <a:r>
              <a:rPr lang="zh-CN" altLang="en-US" sz="13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非那雄胺相比，</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他达拉非/非那</a:t>
            </a:r>
            <a:endPar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雄胺显著提高了患者的治疗满意度</a:t>
            </a:r>
            <a:endPar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endParaRPr lang="zh-CN" altLang="en-US" sz="1300" b="1" kern="100" dirty="0">
              <a:effectLst/>
              <a:latin typeface="微软雅黑" panose="020B0503020204020204" charset="-122"/>
              <a:ea typeface="微软雅黑" panose="020B0503020204020204" charset="-122"/>
              <a:cs typeface="微软雅黑" panose="020B0503020204020204" charset="-122"/>
              <a:sym typeface="+mn-ea"/>
            </a:endParaRPr>
          </a:p>
          <a:p>
            <a:pPr algn="l">
              <a:lnSpc>
                <a:spcPct val="140000"/>
              </a:lnSpc>
            </a:pPr>
            <a:r>
              <a:rPr lang="zh-CN" altLang="en-US" sz="1400" b="1" kern="100" dirty="0">
                <a:effectLst/>
                <a:latin typeface="微软雅黑" panose="020B0503020204020204" charset="-122"/>
                <a:ea typeface="微软雅黑" panose="020B0503020204020204" charset="-122"/>
                <a:cs typeface="微软雅黑" panose="020B0503020204020204" charset="-122"/>
                <a:sym typeface="+mn-ea"/>
              </a:rPr>
              <a:t>（</a:t>
            </a:r>
            <a:r>
              <a:rPr lang="en-US" altLang="zh-CN" sz="1400" b="1" kern="100" dirty="0">
                <a:effectLst/>
                <a:latin typeface="微软雅黑" panose="020B0503020204020204" charset="-122"/>
                <a:ea typeface="微软雅黑" panose="020B0503020204020204" charset="-122"/>
                <a:cs typeface="微软雅黑" panose="020B0503020204020204" charset="-122"/>
                <a:sym typeface="+mn-ea"/>
              </a:rPr>
              <a:t>3</a:t>
            </a:r>
            <a:r>
              <a:rPr lang="zh-CN" altLang="en-US" sz="1400" b="1" kern="100" dirty="0">
                <a:effectLst/>
                <a:latin typeface="微软雅黑" panose="020B0503020204020204" charset="-122"/>
                <a:ea typeface="微软雅黑" panose="020B0503020204020204" charset="-122"/>
                <a:cs typeface="微软雅黑" panose="020B0503020204020204" charset="-122"/>
                <a:sym typeface="+mn-ea"/>
              </a:rPr>
              <a:t>）</a:t>
            </a:r>
            <a:r>
              <a:rPr lang="zh-CN" altLang="en-US" sz="14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统计学数据支持非那雄胺和他达拉非联合给药，且</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联合给药耐受性良好</a:t>
            </a:r>
            <a:r>
              <a:rPr lang="zh-CN" altLang="en-US" sz="14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，大多数不良事件为轻</a:t>
            </a:r>
            <a:r>
              <a:rPr lang="en-US" altLang="zh-CN" sz="14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a:t>
            </a:r>
            <a:r>
              <a:rPr lang="zh-CN" altLang="en-US" sz="1400" kern="100" dirty="0">
                <a:solidFill>
                  <a:srgbClr val="000000"/>
                </a:solidFill>
                <a:effectLst/>
                <a:latin typeface="微软雅黑" panose="020B0503020204020204" charset="-122"/>
                <a:ea typeface="微软雅黑" panose="020B0503020204020204" charset="-122"/>
                <a:cs typeface="微软雅黑" panose="020B0503020204020204" charset="-122"/>
                <a:sym typeface="+mn-ea"/>
              </a:rPr>
              <a:t>中度。</a:t>
            </a:r>
            <a:endParaRPr lang="zh-CN" altLang="en-US" sz="1400" b="1" kern="100" dirty="0">
              <a:effectLst/>
              <a:latin typeface="微软雅黑" panose="020B0503020204020204" charset="-122"/>
              <a:ea typeface="微软雅黑" panose="020B0503020204020204" charset="-122"/>
              <a:cs typeface="微软雅黑" panose="020B0503020204020204" charset="-122"/>
              <a:sym typeface="+mn-ea"/>
            </a:endParaRPr>
          </a:p>
        </p:txBody>
      </p:sp>
      <p:pic>
        <p:nvPicPr>
          <p:cNvPr id="21" name="图片 20" descr="图表, 折线图&#10;&#10;AI 生成的内容可能不正确。"/>
          <p:cNvPicPr>
            <a:picLocks noChangeAspect="1"/>
          </p:cNvPicPr>
          <p:nvPr/>
        </p:nvPicPr>
        <p:blipFill>
          <a:blip r:embed="rId4"/>
          <a:stretch>
            <a:fillRect/>
          </a:stretch>
        </p:blipFill>
        <p:spPr>
          <a:xfrm>
            <a:off x="9851390" y="1414145"/>
            <a:ext cx="2125345" cy="1332230"/>
          </a:xfrm>
          <a:prstGeom prst="rect">
            <a:avLst/>
          </a:prstGeom>
        </p:spPr>
      </p:pic>
      <p:sp>
        <p:nvSpPr>
          <p:cNvPr id="22" name="文本框 21"/>
          <p:cNvSpPr txBox="1"/>
          <p:nvPr/>
        </p:nvSpPr>
        <p:spPr>
          <a:xfrm>
            <a:off x="9851390" y="2746375"/>
            <a:ext cx="2279650" cy="386715"/>
          </a:xfrm>
          <a:prstGeom prst="rect">
            <a:avLst/>
          </a:prstGeom>
          <a:noFill/>
        </p:spPr>
        <p:txBody>
          <a:bodyPr wrap="square">
            <a:noAutofit/>
          </a:bodyPr>
          <a:lstStyle/>
          <a:p>
            <a:pPr algn="just"/>
            <a:r>
              <a:rPr lang="en-US" altLang="zh-CN" sz="800" dirty="0"/>
              <a:t>LS</a:t>
            </a:r>
            <a:r>
              <a:rPr lang="zh-CN" altLang="en-US" sz="800" dirty="0"/>
              <a:t>均值变化（标准差），从基线至</a:t>
            </a:r>
            <a:r>
              <a:rPr lang="en-US" altLang="zh-CN" sz="800" dirty="0"/>
              <a:t>I-PSS</a:t>
            </a:r>
            <a:r>
              <a:rPr lang="zh-CN" altLang="en-US" sz="800" dirty="0"/>
              <a:t>总分的时间进程。</a:t>
            </a:r>
            <a:endParaRPr lang="en-US" altLang="zh-CN" sz="800" dirty="0"/>
          </a:p>
          <a:p>
            <a:pPr algn="just"/>
            <a:r>
              <a:rPr lang="en-US" altLang="zh-CN" sz="800" dirty="0"/>
              <a:t> ‡ </a:t>
            </a:r>
            <a:r>
              <a:rPr lang="zh-CN" altLang="en-US" sz="800" dirty="0"/>
              <a:t>：</a:t>
            </a:r>
            <a:r>
              <a:rPr lang="en-US" altLang="zh-CN" sz="800" dirty="0"/>
              <a:t>P </a:t>
            </a:r>
            <a:r>
              <a:rPr lang="zh-CN" altLang="en-US" sz="800" dirty="0"/>
              <a:t>≤ </a:t>
            </a:r>
            <a:r>
              <a:rPr lang="en-US" altLang="zh-CN" sz="800" dirty="0"/>
              <a:t>0.001</a:t>
            </a:r>
            <a:r>
              <a:rPr lang="zh-CN" altLang="en-US" sz="800" dirty="0"/>
              <a:t>，</a:t>
            </a:r>
            <a:r>
              <a:rPr lang="en-US" altLang="zh-CN" sz="800" dirty="0"/>
              <a:t>#</a:t>
            </a:r>
            <a:r>
              <a:rPr lang="zh-CN" altLang="en-US" sz="800" dirty="0"/>
              <a:t>：</a:t>
            </a:r>
            <a:r>
              <a:rPr lang="en-US" altLang="zh-CN" sz="800" dirty="0"/>
              <a:t>p &lt; 0.05</a:t>
            </a:r>
            <a:r>
              <a:rPr lang="zh-CN" altLang="en-US" sz="800" dirty="0"/>
              <a:t>。</a:t>
            </a:r>
            <a:endParaRPr lang="zh-CN" altLang="en-US" sz="800" dirty="0"/>
          </a:p>
        </p:txBody>
      </p:sp>
      <p:graphicFrame>
        <p:nvGraphicFramePr>
          <p:cNvPr id="23" name="表格 22"/>
          <p:cNvGraphicFramePr>
            <a:graphicFrameLocks noGrp="1"/>
          </p:cNvGraphicFramePr>
          <p:nvPr>
            <p:custDataLst>
              <p:tags r:id="rId5"/>
            </p:custDataLst>
          </p:nvPr>
        </p:nvGraphicFramePr>
        <p:xfrm>
          <a:off x="6381750" y="3874770"/>
          <a:ext cx="5344160" cy="1828800"/>
        </p:xfrm>
        <a:graphic>
          <a:graphicData uri="http://schemas.openxmlformats.org/drawingml/2006/table">
            <a:tbl>
              <a:tblPr firstRow="1" firstCol="1" bandRow="1">
                <a:tableStyleId>{5C22544A-7EE6-4342-B048-85BDC9FD1C3A}</a:tableStyleId>
              </a:tblPr>
              <a:tblGrid>
                <a:gridCol w="2223135"/>
                <a:gridCol w="892810"/>
                <a:gridCol w="807720"/>
                <a:gridCol w="739775"/>
                <a:gridCol w="680720"/>
              </a:tblGrid>
              <a:tr h="304800">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TSS</a:t>
                      </a: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评分</a:t>
                      </a:r>
                      <a:endPar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Measure</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TAD/FIN</a:t>
                      </a:r>
                      <a:br>
                        <a:rPr lang="en-US" sz="800" b="0" kern="0" dirty="0">
                          <a:solidFill>
                            <a:schemeClr val="tx1"/>
                          </a:solidFill>
                          <a:effectLst/>
                          <a:latin typeface="微软雅黑" panose="020B0503020204020204" charset="-122"/>
                          <a:ea typeface="微软雅黑" panose="020B0503020204020204" charset="-122"/>
                        </a:rPr>
                      </a:br>
                      <a:r>
                        <a:rPr lang="en-US" sz="800" b="0" kern="0" dirty="0">
                          <a:solidFill>
                            <a:schemeClr val="tx1"/>
                          </a:solidFill>
                          <a:effectLst/>
                          <a:latin typeface="微软雅黑" panose="020B0503020204020204" charset="-122"/>
                          <a:ea typeface="微软雅黑" panose="020B0503020204020204" charset="-122"/>
                        </a:rPr>
                        <a:t>(N=345)</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PBO/FIN</a:t>
                      </a:r>
                      <a:br>
                        <a:rPr lang="en-US" sz="800" b="0" kern="0" dirty="0">
                          <a:solidFill>
                            <a:schemeClr val="tx1"/>
                          </a:solidFill>
                          <a:effectLst/>
                          <a:latin typeface="微软雅黑" panose="020B0503020204020204" charset="-122"/>
                          <a:ea typeface="微软雅黑" panose="020B0503020204020204" charset="-122"/>
                        </a:rPr>
                      </a:br>
                      <a:r>
                        <a:rPr lang="en-US" sz="800" b="0" kern="0" dirty="0">
                          <a:solidFill>
                            <a:schemeClr val="tx1"/>
                          </a:solidFill>
                          <a:effectLst/>
                          <a:latin typeface="微软雅黑" panose="020B0503020204020204" charset="-122"/>
                          <a:ea typeface="微软雅黑" panose="020B0503020204020204" charset="-122"/>
                        </a:rPr>
                        <a:t>(n=350)</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P</a:t>
                      </a: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值</a:t>
                      </a:r>
                      <a:endPar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52400">
                <a:tc rowSpan="2">
                  <a:txBody>
                    <a:bodyPr/>
                    <a:lstStyle/>
                    <a:p>
                      <a:pPr algn="ctr">
                        <a:lnSpc>
                          <a:spcPts val="1200"/>
                        </a:lnSpc>
                        <a:spcAft>
                          <a:spcPts val="800"/>
                        </a:spcAft>
                        <a:buNone/>
                      </a:pP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总计（</a:t>
                      </a: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1-5)</a:t>
                      </a:r>
                      <a:endParaRPr lang="zh-CN" sz="800" b="0" kern="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Mean</a:t>
                      </a: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a:t>
                      </a: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SD</a:t>
                      </a: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a:t>
                      </a:r>
                      <a:endParaRPr lang="zh-CN" sz="800" b="0" kern="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2.0(0.63)</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2.1(0.66)</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mpd="sng">
                      <a:solidFill>
                        <a:schemeClr val="tx1"/>
                      </a:solidFill>
                      <a:prstDash val="solid"/>
                    </a:lnB>
                    <a:lnTlToBr w="12700" cmpd="sng">
                      <a:noFill/>
                      <a:prstDash val="solid"/>
                    </a:lnTlToBr>
                    <a:lnBlToTr w="12700" cmpd="sng">
                      <a:noFill/>
                      <a:prstDash val="solid"/>
                    </a:lnBlToTr>
                    <a:noFill/>
                  </a:tcPr>
                </a:tc>
                <a:tc rowSpan="2">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0.031</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mpd="sng">
                      <a:solidFill>
                        <a:schemeClr val="tx1"/>
                      </a:solidFill>
                      <a:prstDash val="solid"/>
                    </a:lnB>
                    <a:lnTlToBr w="12700" cmpd="sng">
                      <a:noFill/>
                      <a:prstDash val="solid"/>
                    </a:lnTlToBr>
                    <a:lnBlToTr w="12700" cmpd="sng">
                      <a:noFill/>
                      <a:prstDash val="solid"/>
                    </a:lnBlToTr>
                    <a:noFill/>
                  </a:tcPr>
                </a:tc>
              </a:tr>
              <a:tr h="152400">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Median</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1.9</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2.0</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r>
              <a:tr h="152400">
                <a:tc rowSpan="2">
                  <a:txBody>
                    <a:bodyPr/>
                    <a:lstStyle/>
                    <a:p>
                      <a:pPr algn="ctr">
                        <a:lnSpc>
                          <a:spcPts val="1200"/>
                        </a:lnSpc>
                        <a:spcAft>
                          <a:spcPts val="800"/>
                        </a:spcAft>
                        <a:buNone/>
                      </a:pP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总归一化值（</a:t>
                      </a: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0-100)</a:t>
                      </a:r>
                      <a:endPar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Mean</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26.7</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29.1</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rowSpan="2">
                  <a:txBody>
                    <a:bodyPr/>
                    <a:lstStyle/>
                    <a:p>
                      <a:pPr>
                        <a:lnSpc>
                          <a:spcPct val="115000"/>
                        </a:lnSpc>
                        <a:buNone/>
                      </a:pPr>
                      <a:endParaRPr lang="zh-CN" sz="800" b="0" kern="100">
                        <a:solidFill>
                          <a:schemeClr val="tx1"/>
                        </a:solidFill>
                        <a:effectLst/>
                        <a:latin typeface="微软雅黑" panose="020B0503020204020204" charset="-122"/>
                        <a:ea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r>
              <a:tr h="152400">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Median</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24.2</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26.7</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r>
              <a:tr h="152400">
                <a:tc rowSpan="2">
                  <a:txBody>
                    <a:bodyPr/>
                    <a:lstStyle/>
                    <a:p>
                      <a:pPr algn="ctr">
                        <a:lnSpc>
                          <a:spcPts val="1200"/>
                        </a:lnSpc>
                        <a:spcAft>
                          <a:spcPts val="800"/>
                        </a:spcAft>
                        <a:buNone/>
                      </a:pP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对疗效的满意度（</a:t>
                      </a: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0-100)</a:t>
                      </a:r>
                      <a:endParaRPr lang="zh-CN" sz="800" b="0" kern="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Mean</a:t>
                      </a: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a:t>
                      </a: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SD</a:t>
                      </a: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a:t>
                      </a:r>
                      <a:endParaRPr lang="zh-CN" sz="800" b="0" kern="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33.7(20.0)</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36.6(21.1)</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rowSpan="2">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0.025</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r>
              <a:tr h="152400">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Median</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28.1</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31.3</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r>
              <a:tr h="152400">
                <a:tc rowSpan="2">
                  <a:txBody>
                    <a:bodyPr/>
                    <a:lstStyle/>
                    <a:p>
                      <a:pPr algn="ctr">
                        <a:lnSpc>
                          <a:spcPts val="1200"/>
                        </a:lnSpc>
                        <a:spcAft>
                          <a:spcPts val="800"/>
                        </a:spcAft>
                        <a:buNone/>
                      </a:pP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对剂量的满意度（</a:t>
                      </a: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0-100)</a:t>
                      </a:r>
                      <a:endParaRPr lang="zh-CN" sz="800" b="0" kern="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Mean</a:t>
                      </a: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a:t>
                      </a:r>
                      <a:r>
                        <a:rPr lang="en-US" sz="800" b="0" kern="0">
                          <a:solidFill>
                            <a:schemeClr val="tx1"/>
                          </a:solidFill>
                          <a:effectLst/>
                          <a:latin typeface="微软雅黑" panose="020B0503020204020204" charset="-122"/>
                          <a:ea typeface="微软雅黑" panose="020B0503020204020204" charset="-122"/>
                          <a:cs typeface="微软雅黑" panose="020B0503020204020204" charset="-122"/>
                        </a:rPr>
                        <a:t>SD</a:t>
                      </a:r>
                      <a:r>
                        <a:rPr lang="zh-CN" sz="800" b="0" kern="0">
                          <a:solidFill>
                            <a:schemeClr val="tx1"/>
                          </a:solidFill>
                          <a:effectLst/>
                          <a:latin typeface="微软雅黑" panose="020B0503020204020204" charset="-122"/>
                          <a:ea typeface="微软雅黑" panose="020B0503020204020204" charset="-122"/>
                          <a:cs typeface="微软雅黑" panose="020B0503020204020204" charset="-122"/>
                        </a:rPr>
                        <a:t>）</a:t>
                      </a:r>
                      <a:endParaRPr lang="zh-CN" sz="800" b="0" kern="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10.2(10.9)</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11.1(11.2)  </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rowSpan="2">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0.371</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r>
              <a:tr h="152400">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Median</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12.5</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12.5</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vMerge="1">
                  <a:tcPr>
                    <a:lnL w="12700" cmpd="sng">
                      <a:solidFill>
                        <a:schemeClr val="tx1"/>
                      </a:solidFill>
                      <a:prstDash val="solid"/>
                    </a:lnL>
                    <a:lnR w="12700" cmpd="sng">
                      <a:solidFill>
                        <a:schemeClr val="tx1"/>
                      </a:solidFill>
                      <a:prstDash val="solid"/>
                    </a:lnR>
                    <a:lnB w="12700" cmpd="sng">
                      <a:solidFill>
                        <a:schemeClr val="tx1"/>
                      </a:solidFill>
                      <a:prstDash val="solid"/>
                    </a:lnB>
                  </a:tcPr>
                </a:tc>
              </a:tr>
              <a:tr h="152400">
                <a:tc rowSpan="2">
                  <a:txBody>
                    <a:bodyPr/>
                    <a:lstStyle/>
                    <a:p>
                      <a:pPr algn="ctr">
                        <a:lnSpc>
                          <a:spcPts val="1200"/>
                        </a:lnSpc>
                        <a:spcAft>
                          <a:spcPts val="800"/>
                        </a:spcAft>
                        <a:buNone/>
                      </a:pP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与副作用相关的满意度（</a:t>
                      </a: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0-100</a:t>
                      </a: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均值（标准</a:t>
                      </a: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a:t>
                      </a:r>
                      <a:endPar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Mean</a:t>
                      </a: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a:t>
                      </a:r>
                      <a:r>
                        <a:rPr lang="en-US" sz="800" b="0" kern="0" dirty="0">
                          <a:solidFill>
                            <a:schemeClr val="tx1"/>
                          </a:solidFill>
                          <a:effectLst/>
                          <a:latin typeface="微软雅黑" panose="020B0503020204020204" charset="-122"/>
                          <a:ea typeface="微软雅黑" panose="020B0503020204020204" charset="-122"/>
                          <a:cs typeface="微软雅黑" panose="020B0503020204020204" charset="-122"/>
                        </a:rPr>
                        <a:t>SD</a:t>
                      </a:r>
                      <a:r>
                        <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rPr>
                        <a:t>）</a:t>
                      </a:r>
                      <a:endParaRPr lang="zh-CN" sz="800" b="0" kern="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8.6(21.3)</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8.5(21.2)</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lnTlToBr w="12700" cmpd="sng">
                      <a:noFill/>
                      <a:prstDash val="solid"/>
                    </a:lnTlToBr>
                    <a:lnBlToTr w="12700" cmpd="sng">
                      <a:noFill/>
                      <a:prstDash val="solid"/>
                    </a:lnBlToTr>
                    <a:noFill/>
                  </a:tcPr>
                </a:tc>
                <a:tc rowSpan="2">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0.751</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52400">
                <a:tc vMerge="1">
                  <a:tcPr>
                    <a:lnL w="12700" cmpd="sng">
                      <a:solidFill>
                        <a:schemeClr val="tx1"/>
                      </a:solidFill>
                      <a:prstDash val="solid"/>
                    </a:lnL>
                    <a:lnR w="12700" cmpd="sng">
                      <a:solidFill>
                        <a:schemeClr val="tx1"/>
                      </a:solidFill>
                      <a:prstDash val="solid"/>
                    </a:lnR>
                    <a:lnB w="12700" cap="flat" cmpd="sng" algn="ctr">
                      <a:solidFill>
                        <a:schemeClr val="tx1"/>
                      </a:solidFill>
                      <a:prstDash val="solid"/>
                      <a:round/>
                      <a:headEnd type="none" w="med" len="med"/>
                      <a:tailEnd type="none" w="med" len="med"/>
                    </a:lnB>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Median</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a:solidFill>
                            <a:schemeClr val="tx1"/>
                          </a:solidFill>
                          <a:effectLst/>
                          <a:latin typeface="微软雅黑" panose="020B0503020204020204" charset="-122"/>
                          <a:ea typeface="微软雅黑" panose="020B0503020204020204" charset="-122"/>
                        </a:rPr>
                        <a:t>0</a:t>
                      </a:r>
                      <a:endParaRPr lang="en-US" sz="800" b="0" kern="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800"/>
                        </a:spcAft>
                        <a:buNone/>
                      </a:pPr>
                      <a:r>
                        <a:rPr lang="en-US" sz="800" b="0" kern="0" dirty="0">
                          <a:solidFill>
                            <a:schemeClr val="tx1"/>
                          </a:solidFill>
                          <a:effectLst/>
                          <a:latin typeface="微软雅黑" panose="020B0503020204020204" charset="-122"/>
                          <a:ea typeface="微软雅黑" panose="020B0503020204020204" charset="-122"/>
                        </a:rPr>
                        <a:t>0</a:t>
                      </a:r>
                      <a:endParaRPr lang="en-US" sz="800" b="0" kern="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txBody>
                  <a:tcPr marL="68580" marR="68580" marT="0" marB="0"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cPr>
                    <a:lnL w="12700" cmpd="sng">
                      <a:solidFill>
                        <a:schemeClr val="tx1"/>
                      </a:solidFill>
                      <a:prstDash val="solid"/>
                    </a:lnL>
                    <a:lnR w="12700" cmpd="sng">
                      <a:solidFill>
                        <a:schemeClr val="tx1"/>
                      </a:solidFill>
                      <a:prstDash val="solid"/>
                    </a:lnR>
                    <a:lnB w="12700" cap="flat" cmpd="sng" algn="ctr">
                      <a:solidFill>
                        <a:schemeClr val="tx1"/>
                      </a:solidFill>
                      <a:prstDash val="solid"/>
                      <a:round/>
                      <a:headEnd type="none" w="med" len="med"/>
                      <a:tailEnd type="none" w="med" len="med"/>
                    </a:lnB>
                  </a:tcPr>
                </a:tc>
              </a:tr>
            </a:tbl>
          </a:graphicData>
        </a:graphic>
      </p:graphicFrame>
      <p:sp>
        <p:nvSpPr>
          <p:cNvPr id="24" name="文本框 23"/>
          <p:cNvSpPr txBox="1"/>
          <p:nvPr/>
        </p:nvSpPr>
        <p:spPr>
          <a:xfrm>
            <a:off x="7773035" y="3561715"/>
            <a:ext cx="2830195" cy="267970"/>
          </a:xfrm>
          <a:prstGeom prst="rect">
            <a:avLst/>
          </a:prstGeom>
          <a:noFill/>
        </p:spPr>
        <p:txBody>
          <a:bodyPr wrap="square">
            <a:spAutoFit/>
          </a:bodyPr>
          <a:lstStyle/>
          <a:p>
            <a:pPr algn="ctr">
              <a:lnSpc>
                <a:spcPct val="115000"/>
              </a:lnSpc>
              <a:spcAft>
                <a:spcPts val="800"/>
              </a:spcAft>
              <a:buNone/>
            </a:pPr>
            <a:r>
              <a:rPr lang="zh-CN" altLang="en-US" sz="1000" kern="100" dirty="0">
                <a:effectLst/>
                <a:latin typeface="微软雅黑" panose="020B0503020204020204" charset="-122"/>
                <a:ea typeface="微软雅黑" panose="020B0503020204020204" charset="-122"/>
                <a:cs typeface="微软雅黑" panose="020B0503020204020204" charset="-122"/>
              </a:rPr>
              <a:t>表</a:t>
            </a:r>
            <a:r>
              <a:rPr lang="en-US" altLang="zh-CN" sz="1000" kern="100" dirty="0">
                <a:effectLst/>
                <a:latin typeface="微软雅黑" panose="020B0503020204020204" charset="-122"/>
                <a:ea typeface="微软雅黑" panose="020B0503020204020204" charset="-122"/>
                <a:cs typeface="微软雅黑" panose="020B0503020204020204" charset="-122"/>
              </a:rPr>
              <a:t>3</a:t>
            </a:r>
            <a:r>
              <a:rPr lang="zh-CN" altLang="en-US" sz="1000" kern="100" dirty="0">
                <a:effectLst/>
                <a:latin typeface="微软雅黑" panose="020B0503020204020204" charset="-122"/>
                <a:ea typeface="微软雅黑" panose="020B0503020204020204" charset="-122"/>
                <a:cs typeface="微软雅黑" panose="020B0503020204020204" charset="-122"/>
              </a:rPr>
              <a:t>患者满意度</a:t>
            </a:r>
            <a:endParaRPr lang="zh-CN" altLang="zh-CN" sz="1000" kern="100" dirty="0">
              <a:effectLst/>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03</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1030859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有效性</a:t>
            </a:r>
            <a:r>
              <a:rPr lang="en-US" altLang="zh-CN"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与目录内同治疗领域药品相比的优势与不足</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9" name="矩形: 圆角 25"/>
          <p:cNvSpPr/>
          <p:nvPr>
            <p:custDataLst>
              <p:tags r:id="rId1"/>
            </p:custDataLst>
          </p:nvPr>
        </p:nvSpPr>
        <p:spPr>
          <a:xfrm>
            <a:off x="1499552" y="3834540"/>
            <a:ext cx="8546357" cy="1198022"/>
          </a:xfrm>
          <a:prstGeom prst="roundRect">
            <a:avLst>
              <a:gd name="adj" fmla="val 11535"/>
            </a:avLst>
          </a:prstGeom>
          <a:solidFill>
            <a:srgbClr val="FFFFFF"/>
          </a:solidFill>
          <a:ln w="3175" cap="flat" cmpd="sng" algn="ctr">
            <a:solidFill>
              <a:srgbClr val="376FFF">
                <a:lumMod val="100000"/>
                <a:alpha val="20000"/>
              </a:srgbClr>
            </a:solidFill>
            <a:prstDash val="solid"/>
            <a:round/>
            <a:headEnd type="none" w="med" len="med"/>
            <a:tailEnd type="none" w="med" len="med"/>
          </a:ln>
          <a:effectLst>
            <a:outerShdw blurRad="508000" dist="76200" dir="5399999" algn="bl" rotWithShape="0">
              <a:srgbClr val="376FFF">
                <a:alpha val="20000"/>
              </a:srgbClr>
            </a:outerShdw>
          </a:effectLst>
        </p:spPr>
        <p:txBody>
          <a:bodyPr lIns="0" rIns="0" rtlCol="0" anchor="ctr">
            <a:noAutofit/>
          </a:bodyPr>
          <a:p>
            <a:pPr algn="ctr"/>
            <a:endParaRPr lang="zh-CN" altLang="en-US">
              <a:solidFill>
                <a:srgbClr val="FFFFFF"/>
              </a:solidFill>
            </a:endParaRPr>
          </a:p>
        </p:txBody>
      </p:sp>
      <p:sp>
        <p:nvSpPr>
          <p:cNvPr id="10" name="矩形: 圆角 25"/>
          <p:cNvSpPr/>
          <p:nvPr>
            <p:custDataLst>
              <p:tags r:id="rId2"/>
            </p:custDataLst>
          </p:nvPr>
        </p:nvSpPr>
        <p:spPr>
          <a:xfrm>
            <a:off x="1499552" y="2384221"/>
            <a:ext cx="8546357" cy="1198022"/>
          </a:xfrm>
          <a:prstGeom prst="roundRect">
            <a:avLst>
              <a:gd name="adj" fmla="val 11535"/>
            </a:avLst>
          </a:prstGeom>
          <a:solidFill>
            <a:srgbClr val="FFFFFF"/>
          </a:solidFill>
          <a:ln w="3175" cap="flat" cmpd="sng" algn="ctr">
            <a:solidFill>
              <a:srgbClr val="376FFF">
                <a:lumMod val="100000"/>
                <a:alpha val="20000"/>
              </a:srgbClr>
            </a:solidFill>
            <a:prstDash val="solid"/>
            <a:round/>
            <a:headEnd type="none" w="med" len="med"/>
            <a:tailEnd type="none" w="med" len="med"/>
          </a:ln>
          <a:effectLst>
            <a:outerShdw blurRad="508000" dist="76200" dir="5399999" algn="bl" rotWithShape="0">
              <a:srgbClr val="376FFF">
                <a:alpha val="20000"/>
              </a:srgbClr>
            </a:outerShdw>
          </a:effectLst>
        </p:spPr>
        <p:txBody>
          <a:bodyPr lIns="0" rIns="0" rtlCol="0" anchor="ctr">
            <a:noAutofit/>
          </a:bodyPr>
          <a:p>
            <a:pPr algn="ctr"/>
            <a:endParaRPr lang="zh-CN" altLang="en-US">
              <a:solidFill>
                <a:srgbClr val="FFFFFF"/>
              </a:solidFill>
            </a:endParaRPr>
          </a:p>
        </p:txBody>
      </p:sp>
      <p:sp>
        <p:nvSpPr>
          <p:cNvPr id="11" name="矩形: 圆角 25"/>
          <p:cNvSpPr/>
          <p:nvPr>
            <p:custDataLst>
              <p:tags r:id="rId3"/>
            </p:custDataLst>
          </p:nvPr>
        </p:nvSpPr>
        <p:spPr>
          <a:xfrm>
            <a:off x="1499552" y="933902"/>
            <a:ext cx="8546357" cy="1198022"/>
          </a:xfrm>
          <a:prstGeom prst="roundRect">
            <a:avLst>
              <a:gd name="adj" fmla="val 11535"/>
            </a:avLst>
          </a:prstGeom>
          <a:solidFill>
            <a:srgbClr val="FFFFFF"/>
          </a:solidFill>
          <a:ln w="3175" cap="flat" cmpd="sng" algn="ctr">
            <a:solidFill>
              <a:srgbClr val="376FFF">
                <a:lumMod val="100000"/>
                <a:alpha val="20000"/>
              </a:srgbClr>
            </a:solidFill>
            <a:prstDash val="solid"/>
            <a:round/>
            <a:headEnd type="none" w="med" len="med"/>
            <a:tailEnd type="none" w="med" len="med"/>
          </a:ln>
          <a:effectLst>
            <a:outerShdw blurRad="508000" dist="76200" dir="5399999" algn="bl" rotWithShape="0">
              <a:srgbClr val="376FFF">
                <a:alpha val="20000"/>
              </a:srgbClr>
            </a:outerShdw>
          </a:effectLst>
        </p:spPr>
        <p:txBody>
          <a:bodyPr lIns="0" rIns="0" rtlCol="0" anchor="ctr">
            <a:noAutofit/>
          </a:bodyPr>
          <a:p>
            <a:pPr algn="ctr"/>
            <a:endParaRPr lang="zh-CN" altLang="en-US">
              <a:solidFill>
                <a:srgbClr val="FFFFFF"/>
              </a:solidFill>
            </a:endParaRPr>
          </a:p>
        </p:txBody>
      </p:sp>
      <p:sp>
        <p:nvSpPr>
          <p:cNvPr id="12" name="矩形: 圆角 25"/>
          <p:cNvSpPr/>
          <p:nvPr>
            <p:custDataLst>
              <p:tags r:id="rId4"/>
            </p:custDataLst>
          </p:nvPr>
        </p:nvSpPr>
        <p:spPr>
          <a:xfrm>
            <a:off x="1499552" y="5284859"/>
            <a:ext cx="8546357" cy="1198022"/>
          </a:xfrm>
          <a:prstGeom prst="roundRect">
            <a:avLst>
              <a:gd name="adj" fmla="val 11535"/>
            </a:avLst>
          </a:prstGeom>
          <a:solidFill>
            <a:srgbClr val="FFFFFF"/>
          </a:solidFill>
          <a:ln w="3175" cap="flat" cmpd="sng" algn="ctr">
            <a:solidFill>
              <a:srgbClr val="376FFF">
                <a:lumMod val="100000"/>
                <a:alpha val="20000"/>
              </a:srgbClr>
            </a:solidFill>
            <a:prstDash val="solid"/>
            <a:round/>
            <a:headEnd type="none" w="med" len="med"/>
            <a:tailEnd type="none" w="med" len="med"/>
          </a:ln>
          <a:effectLst>
            <a:outerShdw blurRad="508000" dist="76200" dir="5399999" algn="bl" rotWithShape="0">
              <a:srgbClr val="376FFF">
                <a:alpha val="20000"/>
              </a:srgbClr>
            </a:outerShdw>
          </a:effectLst>
        </p:spPr>
        <p:txBody>
          <a:bodyPr lIns="0" rIns="0" rtlCol="0" anchor="ctr">
            <a:noAutofit/>
          </a:bodyPr>
          <a:p>
            <a:pPr algn="ctr"/>
            <a:endParaRPr lang="zh-CN" altLang="en-US">
              <a:solidFill>
                <a:srgbClr val="FFFFFF"/>
              </a:solidFill>
            </a:endParaRPr>
          </a:p>
        </p:txBody>
      </p:sp>
      <p:sp>
        <p:nvSpPr>
          <p:cNvPr id="13" name="椭圆 12"/>
          <p:cNvSpPr/>
          <p:nvPr>
            <p:custDataLst>
              <p:tags r:id="rId5"/>
            </p:custDataLst>
          </p:nvPr>
        </p:nvSpPr>
        <p:spPr>
          <a:xfrm>
            <a:off x="1812215" y="4104637"/>
            <a:ext cx="657829" cy="657829"/>
          </a:xfrm>
          <a:prstGeom prst="ellipse">
            <a:avLst/>
          </a:prstGeom>
          <a:gradFill>
            <a:gsLst>
              <a:gs pos="0">
                <a:srgbClr val="376FFF"/>
              </a:gs>
              <a:gs pos="100000">
                <a:srgbClr val="376FFF">
                  <a:lumMod val="75000"/>
                </a:srgbClr>
              </a:gs>
            </a:gsLst>
            <a:lin ang="7686814" scaled="0"/>
          </a:gradFill>
          <a:ln w="25400" cap="flat" cmpd="sng" algn="ctr">
            <a:noFill/>
            <a:prstDash val="solid"/>
            <a:miter lim="800000"/>
          </a:ln>
          <a:effectLst>
            <a:outerShdw blurRad="254000" dist="76200" dir="5399998" algn="ctr" rotWithShape="0">
              <a:srgbClr val="376FFF">
                <a:alpha val="25000"/>
              </a:srgbClr>
            </a:outerShdw>
          </a:effectLst>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rmAutofit/>
          </a:bodyPr>
          <a:p>
            <a:pPr lvl="0" algn="ctr">
              <a:buClrTx/>
              <a:buSzTx/>
              <a:buFontTx/>
            </a:pPr>
            <a:r>
              <a:rPr lang="en-US" altLang="zh-CN" sz="2000" b="1" dirty="0">
                <a:solidFill>
                  <a:srgbClr val="FFFFFF"/>
                </a:solidFill>
                <a:latin typeface="+mn-ea"/>
                <a:cs typeface="+mn-ea"/>
                <a:sym typeface="+mn-ea"/>
              </a:rPr>
              <a:t>03</a:t>
            </a:r>
            <a:endParaRPr lang="en-US" altLang="zh-CN" sz="2000" b="1" dirty="0">
              <a:solidFill>
                <a:srgbClr val="FFFFFF"/>
              </a:solidFill>
              <a:latin typeface="+mn-ea"/>
              <a:cs typeface="+mn-ea"/>
              <a:sym typeface="+mn-ea"/>
            </a:endParaRPr>
          </a:p>
        </p:txBody>
      </p:sp>
      <p:sp>
        <p:nvSpPr>
          <p:cNvPr id="14" name="矩形 13"/>
          <p:cNvSpPr/>
          <p:nvPr>
            <p:custDataLst>
              <p:tags r:id="rId6"/>
            </p:custDataLst>
          </p:nvPr>
        </p:nvSpPr>
        <p:spPr>
          <a:xfrm>
            <a:off x="2787349" y="4298116"/>
            <a:ext cx="6695150" cy="605203"/>
          </a:xfrm>
          <a:prstGeom prst="rect">
            <a:avLst/>
          </a:prstGeom>
          <a:noFill/>
        </p:spPr>
        <p:txBody>
          <a:bodyPr wrap="square" lIns="0" tIns="0" rIns="0" bIns="0" rtlCol="0" anchor="t">
            <a:noAutofit/>
          </a:bodyPr>
          <a:p>
            <a:pPr indent="0" fontAlgn="auto">
              <a:lnSpc>
                <a:spcPct val="125000"/>
              </a:lnSpc>
              <a:spcBef>
                <a:spcPct val="0"/>
              </a:spcBef>
              <a:spcAft>
                <a:spcPct val="0"/>
              </a:spcAft>
            </a:pPr>
            <a:r>
              <a:rPr lang="zh-CN" altLang="zh-CN" sz="1400" dirty="0">
                <a:sym typeface="+mn-ea"/>
              </a:rPr>
              <a:t>具有抗雄激素样作⽤；</a:t>
            </a:r>
            <a:r>
              <a:rPr lang="zh-CN" altLang="en-US" sz="1400" dirty="0">
                <a:sym typeface="+mn-ea"/>
              </a:rPr>
              <a:t>抑制</a:t>
            </a:r>
            <a:r>
              <a:rPr lang="zh-CN" altLang="zh-CN" sz="1400" dirty="0">
                <a:sym typeface="+mn-ea"/>
              </a:rPr>
              <a:t>前列腺细胞增殖、α 肾上腺素受体、</a:t>
            </a:r>
            <a:r>
              <a:rPr lang="en-US" altLang="zh-CN" sz="1400" dirty="0">
                <a:sym typeface="+mn-ea"/>
              </a:rPr>
              <a:t>5</a:t>
            </a:r>
            <a:r>
              <a:rPr lang="zh-CN" altLang="zh-CN" sz="1400" dirty="0">
                <a:sym typeface="+mn-ea"/>
              </a:rPr>
              <a:t>α 还原酶、毒蕈碱受体</a:t>
            </a:r>
            <a:r>
              <a:rPr lang="zh-CN" altLang="en-US" sz="1400" dirty="0">
                <a:sym typeface="+mn-ea"/>
              </a:rPr>
              <a:t>等多重作用</a:t>
            </a:r>
            <a:r>
              <a:rPr lang="zh-CN" altLang="zh-CN" sz="1400" dirty="0">
                <a:sym typeface="+mn-ea"/>
              </a:rPr>
              <a:t>。这些化合物在体内的作⽤尚不确定。</a:t>
            </a:r>
            <a:r>
              <a:rPr lang="zh-CN" altLang="en-US" sz="1400" dirty="0">
                <a:solidFill>
                  <a:srgbClr val="262626"/>
                </a:solidFill>
                <a:latin typeface="+mn-ea"/>
                <a:cs typeface="+mn-ea"/>
                <a:sym typeface="+mn-ea"/>
              </a:rPr>
              <a:t>植物药的疗效具有异质性。</a:t>
            </a:r>
            <a:endParaRPr lang="zh-CN" altLang="en-US" sz="1200" dirty="0">
              <a:solidFill>
                <a:srgbClr val="262626"/>
              </a:solidFill>
              <a:latin typeface="+mn-ea"/>
              <a:cs typeface="+mn-ea"/>
              <a:sym typeface="+mn-ea"/>
            </a:endParaRPr>
          </a:p>
        </p:txBody>
      </p:sp>
      <p:sp>
        <p:nvSpPr>
          <p:cNvPr id="15" name="矩形 14"/>
          <p:cNvSpPr/>
          <p:nvPr>
            <p:custDataLst>
              <p:tags r:id="rId7"/>
            </p:custDataLst>
          </p:nvPr>
        </p:nvSpPr>
        <p:spPr>
          <a:xfrm>
            <a:off x="2787349" y="3938245"/>
            <a:ext cx="6695150" cy="336654"/>
          </a:xfrm>
          <a:prstGeom prst="rect">
            <a:avLst/>
          </a:prstGeom>
          <a:noFill/>
        </p:spPr>
        <p:txBody>
          <a:bodyPr wrap="square" lIns="0" tIns="0" rIns="0" bIns="0" rtlCol="0" anchor="b">
            <a:noAutofit/>
          </a:bodyPr>
          <a:p>
            <a:pPr>
              <a:spcBef>
                <a:spcPct val="0"/>
              </a:spcBef>
              <a:spcAft>
                <a:spcPct val="0"/>
              </a:spcAft>
            </a:pPr>
            <a:r>
              <a:rPr lang="zh-CN" altLang="en-US" sz="1600" b="1" dirty="0">
                <a:solidFill>
                  <a:srgbClr val="262626"/>
                </a:solidFill>
                <a:latin typeface="+mn-ea"/>
                <a:cs typeface="+mn-ea"/>
              </a:rPr>
              <a:t>植物药的治疗局限性</a:t>
            </a:r>
            <a:endParaRPr lang="zh-CN" altLang="en-US" sz="1600" b="1" dirty="0">
              <a:solidFill>
                <a:srgbClr val="262626"/>
              </a:solidFill>
              <a:latin typeface="+mn-ea"/>
              <a:cs typeface="+mn-ea"/>
            </a:endParaRPr>
          </a:p>
        </p:txBody>
      </p:sp>
      <p:sp>
        <p:nvSpPr>
          <p:cNvPr id="16" name="椭圆 15"/>
          <p:cNvSpPr/>
          <p:nvPr>
            <p:custDataLst>
              <p:tags r:id="rId8"/>
            </p:custDataLst>
          </p:nvPr>
        </p:nvSpPr>
        <p:spPr>
          <a:xfrm>
            <a:off x="1812215" y="2654317"/>
            <a:ext cx="657829" cy="657829"/>
          </a:xfrm>
          <a:prstGeom prst="ellipse">
            <a:avLst/>
          </a:prstGeom>
          <a:gradFill>
            <a:gsLst>
              <a:gs pos="0">
                <a:srgbClr val="376FFF"/>
              </a:gs>
              <a:gs pos="100000">
                <a:srgbClr val="376FFF">
                  <a:lumMod val="75000"/>
                </a:srgbClr>
              </a:gs>
            </a:gsLst>
            <a:lin ang="7686814" scaled="0"/>
          </a:gradFill>
          <a:ln w="25400" cap="flat" cmpd="sng" algn="ctr">
            <a:noFill/>
            <a:prstDash val="solid"/>
            <a:miter lim="800000"/>
          </a:ln>
          <a:effectLst>
            <a:outerShdw blurRad="254000" dist="76200" dir="5399998" algn="ctr" rotWithShape="0">
              <a:srgbClr val="376FFF">
                <a:alpha val="25000"/>
              </a:srgbClr>
            </a:outerShdw>
          </a:effectLst>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rmAutofit/>
          </a:bodyPr>
          <a:p>
            <a:pPr lvl="0" algn="ctr">
              <a:buClrTx/>
              <a:buSzTx/>
              <a:buFontTx/>
            </a:pPr>
            <a:r>
              <a:rPr lang="en-US" altLang="zh-CN" sz="2000" b="1" dirty="0">
                <a:solidFill>
                  <a:srgbClr val="FFFFFF"/>
                </a:solidFill>
                <a:latin typeface="+mn-ea"/>
                <a:cs typeface="+mn-ea"/>
                <a:sym typeface="+mn-ea"/>
              </a:rPr>
              <a:t>02</a:t>
            </a:r>
            <a:endParaRPr lang="en-US" altLang="zh-CN" sz="2000" b="1" dirty="0">
              <a:solidFill>
                <a:srgbClr val="FFFFFF"/>
              </a:solidFill>
              <a:latin typeface="+mn-ea"/>
              <a:cs typeface="+mn-ea"/>
              <a:sym typeface="+mn-ea"/>
            </a:endParaRPr>
          </a:p>
        </p:txBody>
      </p:sp>
      <p:sp>
        <p:nvSpPr>
          <p:cNvPr id="17" name="矩形 16"/>
          <p:cNvSpPr/>
          <p:nvPr>
            <p:custDataLst>
              <p:tags r:id="rId9"/>
            </p:custDataLst>
          </p:nvPr>
        </p:nvSpPr>
        <p:spPr>
          <a:xfrm>
            <a:off x="2787349" y="2847797"/>
            <a:ext cx="6695150" cy="605203"/>
          </a:xfrm>
          <a:prstGeom prst="rect">
            <a:avLst/>
          </a:prstGeom>
          <a:noFill/>
        </p:spPr>
        <p:txBody>
          <a:bodyPr wrap="square" lIns="0" tIns="0" rIns="0" bIns="0" rtlCol="0" anchor="t">
            <a:noAutofit/>
          </a:bodyPr>
          <a:p>
            <a:pPr indent="0" fontAlgn="auto">
              <a:lnSpc>
                <a:spcPct val="125000"/>
              </a:lnSpc>
              <a:spcBef>
                <a:spcPct val="0"/>
              </a:spcBef>
              <a:spcAft>
                <a:spcPct val="0"/>
              </a:spcAft>
            </a:pPr>
            <a:r>
              <a:rPr lang="en-US" altLang="en-US" sz="1400" dirty="0">
                <a:solidFill>
                  <a:srgbClr val="262626"/>
                </a:solidFill>
                <a:latin typeface="+mn-ea"/>
                <a:cs typeface="+mn-ea"/>
                <a:sym typeface="+mn-ea"/>
              </a:rPr>
              <a:t>5-α</a:t>
            </a:r>
            <a:r>
              <a:rPr lang="zh-CN" altLang="en-US" sz="1400" dirty="0">
                <a:solidFill>
                  <a:srgbClr val="262626"/>
                </a:solidFill>
                <a:latin typeface="+mn-ea"/>
                <a:cs typeface="+mn-ea"/>
                <a:sym typeface="+mn-ea"/>
              </a:rPr>
              <a:t>还原酶抑制剂在治疗良性前列腺增生时起效慢，</a:t>
            </a:r>
            <a:r>
              <a:rPr lang="en-US" altLang="zh-CN" sz="1400" dirty="0">
                <a:solidFill>
                  <a:srgbClr val="262626"/>
                </a:solidFill>
                <a:latin typeface="+mn-ea"/>
                <a:cs typeface="+mn-ea"/>
                <a:sym typeface="+mn-ea"/>
              </a:rPr>
              <a:t>4-6</a:t>
            </a:r>
            <a:r>
              <a:rPr lang="zh-CN" altLang="en-US" sz="1400" dirty="0">
                <a:solidFill>
                  <a:srgbClr val="262626"/>
                </a:solidFill>
                <a:latin typeface="+mn-ea"/>
                <a:cs typeface="+mn-ea"/>
                <a:sym typeface="+mn-ea"/>
              </a:rPr>
              <a:t>月才可起效</a:t>
            </a:r>
            <a:r>
              <a:rPr lang="en-US" altLang="zh-CN" sz="1400" baseline="30000">
                <a:sym typeface="+mn-ea"/>
              </a:rPr>
              <a:t>[1]</a:t>
            </a:r>
            <a:r>
              <a:rPr lang="zh-CN" altLang="en-US" sz="1400" dirty="0">
                <a:solidFill>
                  <a:srgbClr val="262626"/>
                </a:solidFill>
                <a:latin typeface="+mn-ea"/>
                <a:cs typeface="+mn-ea"/>
                <a:sym typeface="+mn-ea"/>
              </a:rPr>
              <a:t>，需长期服用，在等待起效过程中患者症状无明显改善且增加尿潴留等临床风险</a:t>
            </a:r>
            <a:r>
              <a:rPr lang="en-US" altLang="zh-CN" sz="1400" baseline="30000">
                <a:sym typeface="+mn-ea"/>
              </a:rPr>
              <a:t>[2]</a:t>
            </a:r>
            <a:r>
              <a:rPr lang="zh-CN" altLang="en-US" sz="1400" dirty="0">
                <a:solidFill>
                  <a:srgbClr val="262626"/>
                </a:solidFill>
                <a:latin typeface="+mn-ea"/>
                <a:cs typeface="+mn-ea"/>
                <a:sym typeface="+mn-ea"/>
              </a:rPr>
              <a:t>。</a:t>
            </a:r>
            <a:endParaRPr lang="zh-CN" altLang="en-US" sz="1400" dirty="0">
              <a:solidFill>
                <a:srgbClr val="262626"/>
              </a:solidFill>
              <a:latin typeface="+mn-ea"/>
              <a:cs typeface="+mn-ea"/>
              <a:sym typeface="+mn-ea"/>
            </a:endParaRPr>
          </a:p>
        </p:txBody>
      </p:sp>
      <p:sp>
        <p:nvSpPr>
          <p:cNvPr id="18" name="矩形 17"/>
          <p:cNvSpPr/>
          <p:nvPr>
            <p:custDataLst>
              <p:tags r:id="rId10"/>
            </p:custDataLst>
          </p:nvPr>
        </p:nvSpPr>
        <p:spPr>
          <a:xfrm>
            <a:off x="2787349" y="2487925"/>
            <a:ext cx="6695150" cy="336654"/>
          </a:xfrm>
          <a:prstGeom prst="rect">
            <a:avLst/>
          </a:prstGeom>
          <a:noFill/>
        </p:spPr>
        <p:txBody>
          <a:bodyPr wrap="square" lIns="0" tIns="0" rIns="0" bIns="0" rtlCol="0" anchor="b">
            <a:noAutofit/>
          </a:bodyPr>
          <a:p>
            <a:pPr>
              <a:spcBef>
                <a:spcPct val="0"/>
              </a:spcBef>
              <a:spcAft>
                <a:spcPct val="0"/>
              </a:spcAft>
            </a:pPr>
            <a:r>
              <a:rPr lang="en-US" altLang="en-US" sz="1600" b="1" dirty="0">
                <a:solidFill>
                  <a:srgbClr val="262626"/>
                </a:solidFill>
                <a:latin typeface="+mn-ea"/>
                <a:cs typeface="+mn-ea"/>
              </a:rPr>
              <a:t>5-α</a:t>
            </a:r>
            <a:r>
              <a:rPr lang="zh-CN" altLang="en-US" sz="1600" b="1" dirty="0">
                <a:solidFill>
                  <a:srgbClr val="262626"/>
                </a:solidFill>
                <a:latin typeface="+mn-ea"/>
                <a:cs typeface="+mn-ea"/>
              </a:rPr>
              <a:t>还原酶抑制剂的治疗局限性</a:t>
            </a:r>
            <a:endParaRPr lang="zh-CN" altLang="en-US" sz="1600" b="1" dirty="0">
              <a:solidFill>
                <a:srgbClr val="262626"/>
              </a:solidFill>
              <a:latin typeface="+mn-ea"/>
              <a:cs typeface="+mn-ea"/>
            </a:endParaRPr>
          </a:p>
        </p:txBody>
      </p:sp>
      <p:sp>
        <p:nvSpPr>
          <p:cNvPr id="19" name="椭圆 18"/>
          <p:cNvSpPr/>
          <p:nvPr>
            <p:custDataLst>
              <p:tags r:id="rId11"/>
            </p:custDataLst>
          </p:nvPr>
        </p:nvSpPr>
        <p:spPr>
          <a:xfrm>
            <a:off x="1812215" y="1203998"/>
            <a:ext cx="657829" cy="657829"/>
          </a:xfrm>
          <a:prstGeom prst="ellipse">
            <a:avLst/>
          </a:prstGeom>
          <a:gradFill>
            <a:gsLst>
              <a:gs pos="0">
                <a:srgbClr val="376FFF"/>
              </a:gs>
              <a:gs pos="100000">
                <a:srgbClr val="376FFF">
                  <a:lumMod val="75000"/>
                </a:srgbClr>
              </a:gs>
            </a:gsLst>
            <a:lin ang="7686814" scaled="0"/>
          </a:gradFill>
          <a:ln w="25400" cap="flat" cmpd="sng" algn="ctr">
            <a:noFill/>
            <a:prstDash val="solid"/>
            <a:miter lim="800000"/>
          </a:ln>
          <a:effectLst>
            <a:outerShdw blurRad="254000" dist="76200" dir="5399998" algn="ctr" rotWithShape="0">
              <a:srgbClr val="376FFF">
                <a:alpha val="25000"/>
              </a:srgbClr>
            </a:outerShdw>
          </a:effectLst>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rmAutofit/>
          </a:bodyPr>
          <a:p>
            <a:pPr lvl="0" algn="ctr">
              <a:buClrTx/>
              <a:buSzTx/>
              <a:buFontTx/>
            </a:pPr>
            <a:r>
              <a:rPr lang="en-US" altLang="zh-CN" sz="2000" b="1" dirty="0">
                <a:solidFill>
                  <a:srgbClr val="FFFFFF"/>
                </a:solidFill>
                <a:latin typeface="+mn-ea"/>
                <a:cs typeface="+mn-ea"/>
                <a:sym typeface="+mn-ea"/>
              </a:rPr>
              <a:t>01</a:t>
            </a:r>
            <a:endParaRPr lang="en-US" altLang="zh-CN" sz="2000" b="1" dirty="0">
              <a:solidFill>
                <a:srgbClr val="FFFFFF"/>
              </a:solidFill>
              <a:latin typeface="+mn-ea"/>
              <a:cs typeface="+mn-ea"/>
              <a:sym typeface="+mn-ea"/>
            </a:endParaRPr>
          </a:p>
        </p:txBody>
      </p:sp>
      <p:sp>
        <p:nvSpPr>
          <p:cNvPr id="20" name="矩形 19"/>
          <p:cNvSpPr/>
          <p:nvPr>
            <p:custDataLst>
              <p:tags r:id="rId12"/>
            </p:custDataLst>
          </p:nvPr>
        </p:nvSpPr>
        <p:spPr>
          <a:xfrm>
            <a:off x="2787349" y="1397477"/>
            <a:ext cx="6695150" cy="605203"/>
          </a:xfrm>
          <a:prstGeom prst="rect">
            <a:avLst/>
          </a:prstGeom>
          <a:noFill/>
        </p:spPr>
        <p:txBody>
          <a:bodyPr wrap="square" lIns="0" tIns="0" rIns="0" bIns="0" rtlCol="0" anchor="t">
            <a:noAutofit/>
          </a:bodyPr>
          <a:p>
            <a:pPr indent="0" fontAlgn="auto">
              <a:lnSpc>
                <a:spcPct val="125000"/>
              </a:lnSpc>
              <a:spcBef>
                <a:spcPct val="0"/>
              </a:spcBef>
              <a:spcAft>
                <a:spcPct val="0"/>
              </a:spcAft>
            </a:pPr>
            <a:r>
              <a:rPr lang="en-US" altLang="en-US" sz="1400" dirty="0">
                <a:solidFill>
                  <a:srgbClr val="262626"/>
                </a:solidFill>
                <a:latin typeface="+mn-ea"/>
                <a:cs typeface="+mn-ea"/>
                <a:sym typeface="+mn-ea"/>
              </a:rPr>
              <a:t>α</a:t>
            </a:r>
            <a:r>
              <a:rPr lang="zh-CN" altLang="en-US" sz="1400" dirty="0">
                <a:solidFill>
                  <a:srgbClr val="262626"/>
                </a:solidFill>
                <a:latin typeface="+mn-ea"/>
                <a:cs typeface="+mn-ea"/>
                <a:sym typeface="+mn-ea"/>
              </a:rPr>
              <a:t>受体阻滞剂仅可改善下尿路症状，不能缩小前列腺体积</a:t>
            </a:r>
            <a:r>
              <a:rPr lang="en-US" altLang="zh-CN" sz="1400" baseline="50000">
                <a:solidFill>
                  <a:schemeClr val="tx1"/>
                </a:solidFill>
                <a:uFillTx/>
                <a:sym typeface="+mn-ea"/>
              </a:rPr>
              <a:t>[1]</a:t>
            </a:r>
            <a:r>
              <a:rPr lang="zh-CN" altLang="en-US" sz="1400" dirty="0">
                <a:solidFill>
                  <a:srgbClr val="262626"/>
                </a:solidFill>
                <a:latin typeface="+mn-ea"/>
                <a:cs typeface="+mn-ea"/>
                <a:sym typeface="+mn-ea"/>
              </a:rPr>
              <a:t>，停药后下尿路症状立即恢复，需长期服用。且前列腺体积增生到特定大小时，</a:t>
            </a:r>
            <a:r>
              <a:rPr lang="en-US" altLang="zh-CN" sz="1400" dirty="0">
                <a:solidFill>
                  <a:srgbClr val="262626"/>
                </a:solidFill>
                <a:latin typeface="+mn-ea"/>
                <a:cs typeface="+mn-ea"/>
                <a:sym typeface="+mn-ea"/>
              </a:rPr>
              <a:t>α</a:t>
            </a:r>
            <a:r>
              <a:rPr lang="zh-CN" altLang="en-US" sz="1400" dirty="0">
                <a:solidFill>
                  <a:srgbClr val="262626"/>
                </a:solidFill>
                <a:latin typeface="+mn-ea"/>
                <a:cs typeface="+mn-ea"/>
                <a:sym typeface="+mn-ea"/>
              </a:rPr>
              <a:t>受体阻滞剂不再有疗效。</a:t>
            </a:r>
            <a:endParaRPr lang="zh-CN" altLang="en-US" sz="1400" dirty="0">
              <a:solidFill>
                <a:srgbClr val="262626"/>
              </a:solidFill>
              <a:latin typeface="+mn-ea"/>
              <a:cs typeface="+mn-ea"/>
              <a:sym typeface="+mn-ea"/>
            </a:endParaRPr>
          </a:p>
        </p:txBody>
      </p:sp>
      <p:sp>
        <p:nvSpPr>
          <p:cNvPr id="21" name="矩形 20"/>
          <p:cNvSpPr/>
          <p:nvPr>
            <p:custDataLst>
              <p:tags r:id="rId13"/>
            </p:custDataLst>
          </p:nvPr>
        </p:nvSpPr>
        <p:spPr>
          <a:xfrm>
            <a:off x="2787349" y="1037606"/>
            <a:ext cx="6695150" cy="336654"/>
          </a:xfrm>
          <a:prstGeom prst="rect">
            <a:avLst/>
          </a:prstGeom>
          <a:noFill/>
        </p:spPr>
        <p:txBody>
          <a:bodyPr wrap="square" lIns="0" tIns="0" rIns="0" bIns="0" rtlCol="0" anchor="b">
            <a:noAutofit/>
          </a:bodyPr>
          <a:p>
            <a:pPr>
              <a:spcBef>
                <a:spcPct val="0"/>
              </a:spcBef>
              <a:spcAft>
                <a:spcPct val="0"/>
              </a:spcAft>
            </a:pPr>
            <a:r>
              <a:rPr lang="en-US" altLang="en-US" sz="1600" b="1" dirty="0">
                <a:solidFill>
                  <a:srgbClr val="262626"/>
                </a:solidFill>
                <a:latin typeface="+mn-ea"/>
                <a:cs typeface="+mn-ea"/>
              </a:rPr>
              <a:t>α1</a:t>
            </a:r>
            <a:r>
              <a:rPr lang="zh-CN" altLang="en-US" sz="1600" b="1" dirty="0">
                <a:solidFill>
                  <a:srgbClr val="262626"/>
                </a:solidFill>
                <a:latin typeface="+mn-ea"/>
                <a:cs typeface="+mn-ea"/>
              </a:rPr>
              <a:t>受体阻滞剂的治疗局限性</a:t>
            </a:r>
            <a:endParaRPr lang="zh-CN" altLang="en-US" sz="1600" b="1" dirty="0">
              <a:solidFill>
                <a:srgbClr val="262626"/>
              </a:solidFill>
              <a:latin typeface="+mn-ea"/>
              <a:cs typeface="+mn-ea"/>
            </a:endParaRPr>
          </a:p>
        </p:txBody>
      </p:sp>
      <p:sp>
        <p:nvSpPr>
          <p:cNvPr id="22" name="椭圆 21"/>
          <p:cNvSpPr/>
          <p:nvPr>
            <p:custDataLst>
              <p:tags r:id="rId14"/>
            </p:custDataLst>
          </p:nvPr>
        </p:nvSpPr>
        <p:spPr>
          <a:xfrm>
            <a:off x="1812215" y="5554956"/>
            <a:ext cx="657829" cy="657829"/>
          </a:xfrm>
          <a:prstGeom prst="ellipse">
            <a:avLst/>
          </a:prstGeom>
          <a:gradFill>
            <a:gsLst>
              <a:gs pos="0">
                <a:srgbClr val="376FFF"/>
              </a:gs>
              <a:gs pos="100000">
                <a:srgbClr val="376FFF">
                  <a:lumMod val="75000"/>
                </a:srgbClr>
              </a:gs>
            </a:gsLst>
            <a:lin ang="7686814" scaled="0"/>
          </a:gradFill>
          <a:ln w="25400" cap="flat" cmpd="sng" algn="ctr">
            <a:noFill/>
            <a:prstDash val="solid"/>
            <a:miter lim="800000"/>
          </a:ln>
          <a:effectLst>
            <a:outerShdw blurRad="254000" dist="76200" dir="5399998" algn="ctr" rotWithShape="0">
              <a:srgbClr val="376FFF">
                <a:alpha val="25000"/>
              </a:srgbClr>
            </a:outerShdw>
          </a:effectLst>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rmAutofit/>
          </a:bodyPr>
          <a:p>
            <a:pPr lvl="0" algn="ctr">
              <a:buClrTx/>
              <a:buSzTx/>
              <a:buFontTx/>
            </a:pPr>
            <a:r>
              <a:rPr lang="en-US" altLang="zh-CN" sz="2000" b="1" dirty="0">
                <a:solidFill>
                  <a:srgbClr val="FFFFFF"/>
                </a:solidFill>
                <a:latin typeface="+mn-ea"/>
                <a:cs typeface="+mn-ea"/>
                <a:sym typeface="+mn-ea"/>
              </a:rPr>
              <a:t>04</a:t>
            </a:r>
            <a:endParaRPr lang="en-US" altLang="zh-CN" sz="2000" b="1" dirty="0">
              <a:solidFill>
                <a:srgbClr val="FFFFFF"/>
              </a:solidFill>
              <a:latin typeface="+mn-ea"/>
              <a:cs typeface="+mn-ea"/>
              <a:sym typeface="+mn-ea"/>
            </a:endParaRPr>
          </a:p>
        </p:txBody>
      </p:sp>
      <p:sp>
        <p:nvSpPr>
          <p:cNvPr id="23" name="矩形 22"/>
          <p:cNvSpPr/>
          <p:nvPr>
            <p:custDataLst>
              <p:tags r:id="rId15"/>
            </p:custDataLst>
          </p:nvPr>
        </p:nvSpPr>
        <p:spPr>
          <a:xfrm>
            <a:off x="2787349" y="5748435"/>
            <a:ext cx="6695150" cy="605203"/>
          </a:xfrm>
          <a:prstGeom prst="rect">
            <a:avLst/>
          </a:prstGeom>
          <a:noFill/>
        </p:spPr>
        <p:txBody>
          <a:bodyPr wrap="square" lIns="0" tIns="0" rIns="0" bIns="0" rtlCol="0" anchor="t">
            <a:noAutofit/>
          </a:bodyPr>
          <a:p>
            <a:pPr indent="0" fontAlgn="auto">
              <a:lnSpc>
                <a:spcPct val="125000"/>
              </a:lnSpc>
              <a:spcBef>
                <a:spcPct val="0"/>
              </a:spcBef>
              <a:spcAft>
                <a:spcPct val="0"/>
              </a:spcAft>
            </a:pPr>
            <a:r>
              <a:rPr lang="zh-CN" altLang="en-US" sz="1600" dirty="0">
                <a:solidFill>
                  <a:srgbClr val="262626"/>
                </a:solidFill>
                <a:latin typeface="+mn-ea"/>
                <a:cs typeface="+mn-ea"/>
                <a:sym typeface="+mn-ea"/>
              </a:rPr>
              <a:t>非那雄胺他达拉非胶囊</a:t>
            </a:r>
            <a:r>
              <a:rPr lang="zh-CN" altLang="en-US" sz="1600" dirty="0">
                <a:solidFill>
                  <a:srgbClr val="FF0000"/>
                </a:solidFill>
                <a:latin typeface="+mn-ea"/>
                <a:cs typeface="+mn-ea"/>
                <a:sym typeface="+mn-ea"/>
              </a:rPr>
              <a:t>疗程明确</a:t>
            </a:r>
            <a:r>
              <a:rPr lang="zh-CN" altLang="en-US" sz="1600" dirty="0">
                <a:solidFill>
                  <a:srgbClr val="262626"/>
                </a:solidFill>
                <a:latin typeface="+mn-ea"/>
                <a:cs typeface="+mn-ea"/>
                <a:sym typeface="+mn-ea"/>
              </a:rPr>
              <a:t>，服用时间为</a:t>
            </a:r>
            <a:r>
              <a:rPr lang="en-US" altLang="zh-CN" sz="1600" dirty="0">
                <a:solidFill>
                  <a:srgbClr val="262626"/>
                </a:solidFill>
                <a:latin typeface="+mn-ea"/>
                <a:cs typeface="+mn-ea"/>
                <a:sym typeface="+mn-ea"/>
              </a:rPr>
              <a:t>26</a:t>
            </a:r>
            <a:r>
              <a:rPr lang="zh-CN" altLang="en-US" sz="1600" dirty="0">
                <a:solidFill>
                  <a:srgbClr val="262626"/>
                </a:solidFill>
                <a:latin typeface="+mn-ea"/>
                <a:cs typeface="+mn-ea"/>
                <a:sym typeface="+mn-ea"/>
              </a:rPr>
              <a:t>周。</a:t>
            </a:r>
            <a:r>
              <a:rPr lang="zh-CN" altLang="en-US" sz="1600" dirty="0">
                <a:solidFill>
                  <a:srgbClr val="FF0000"/>
                </a:solidFill>
                <a:latin typeface="+mn-ea"/>
                <a:cs typeface="+mn-ea"/>
                <a:sym typeface="+mn-ea"/>
              </a:rPr>
              <a:t>费用透明、可控</a:t>
            </a:r>
            <a:r>
              <a:rPr lang="zh-CN" altLang="en-US" sz="1600" dirty="0">
                <a:solidFill>
                  <a:srgbClr val="262626"/>
                </a:solidFill>
                <a:latin typeface="+mn-ea"/>
                <a:cs typeface="+mn-ea"/>
                <a:sym typeface="+mn-ea"/>
              </a:rPr>
              <a:t>。</a:t>
            </a:r>
            <a:endParaRPr lang="zh-CN" altLang="en-US" sz="1600" dirty="0">
              <a:solidFill>
                <a:srgbClr val="262626"/>
              </a:solidFill>
              <a:latin typeface="+mn-ea"/>
              <a:cs typeface="+mn-ea"/>
              <a:sym typeface="+mn-ea"/>
            </a:endParaRPr>
          </a:p>
        </p:txBody>
      </p:sp>
      <p:sp>
        <p:nvSpPr>
          <p:cNvPr id="24" name="矩形 23"/>
          <p:cNvSpPr/>
          <p:nvPr>
            <p:custDataLst>
              <p:tags r:id="rId16"/>
            </p:custDataLst>
          </p:nvPr>
        </p:nvSpPr>
        <p:spPr>
          <a:xfrm>
            <a:off x="2787349" y="5388564"/>
            <a:ext cx="6695150" cy="336654"/>
          </a:xfrm>
          <a:prstGeom prst="rect">
            <a:avLst/>
          </a:prstGeom>
          <a:noFill/>
        </p:spPr>
        <p:txBody>
          <a:bodyPr wrap="square" lIns="0" tIns="0" rIns="0" bIns="0" rtlCol="0" anchor="b">
            <a:noAutofit/>
          </a:bodyPr>
          <a:p>
            <a:pPr>
              <a:spcBef>
                <a:spcPct val="0"/>
              </a:spcBef>
              <a:spcAft>
                <a:spcPct val="0"/>
              </a:spcAft>
            </a:pPr>
            <a:r>
              <a:rPr lang="zh-CN" altLang="en-US" sz="1600" b="1" dirty="0">
                <a:solidFill>
                  <a:srgbClr val="262626"/>
                </a:solidFill>
                <a:latin typeface="+mn-ea"/>
                <a:cs typeface="+mn-ea"/>
              </a:rPr>
              <a:t>非那雄胺他达拉非胶囊的优势</a:t>
            </a:r>
            <a:r>
              <a:rPr lang="en-US" altLang="zh-CN" sz="1600" baseline="50000">
                <a:solidFill>
                  <a:schemeClr val="tx1"/>
                </a:solidFill>
                <a:uFillTx/>
                <a:sym typeface="+mn-ea"/>
              </a:rPr>
              <a:t>[3]</a:t>
            </a:r>
            <a:endParaRPr lang="en-US" altLang="zh-CN" sz="1600" b="1" baseline="50000" dirty="0">
              <a:solidFill>
                <a:schemeClr val="tx1"/>
              </a:solidFill>
              <a:uFillTx/>
              <a:latin typeface="+mn-ea"/>
              <a:cs typeface="+mn-ea"/>
              <a:sym typeface="+mn-ea"/>
            </a:endParaRPr>
          </a:p>
        </p:txBody>
      </p:sp>
      <p:sp>
        <p:nvSpPr>
          <p:cNvPr id="3" name="文本框 2"/>
          <p:cNvSpPr txBox="1"/>
          <p:nvPr/>
        </p:nvSpPr>
        <p:spPr>
          <a:xfrm>
            <a:off x="722630" y="6430645"/>
            <a:ext cx="10939780" cy="474345"/>
          </a:xfrm>
          <a:prstGeom prst="rect">
            <a:avLst/>
          </a:prstGeom>
          <a:noFill/>
        </p:spPr>
        <p:txBody>
          <a:bodyPr wrap="square" rtlCol="0">
            <a:normAutofit fontScale="25000"/>
          </a:bodyPr>
          <a:p>
            <a:pPr algn="l">
              <a:lnSpc>
                <a:spcPct val="140000"/>
              </a:lnSpc>
            </a:pPr>
            <a:r>
              <a:rPr lang="en-US" altLang="zh-CN" sz="2400" kern="100" dirty="0">
                <a:effectLst/>
                <a:latin typeface="+mn-ea"/>
                <a:cs typeface="江城圆体 400W" panose="020B0500000000000000" pitchFamily="34" charset="-122"/>
                <a:sym typeface="+mn-ea"/>
              </a:rPr>
              <a:t>[1]Olesovsky C, Kapoor A. Evidence for the efficacy and safety of tadalafil and finasteride in combination for the treatment of lower urinary tract symptoms and erectile dysfunction in men with benign prostatic hyperplasia[J]. Therapeutic Advances in Urology, 2016, 8(1):1-15. https://doi.org/10.1177/1756287216650132. </a:t>
            </a:r>
            <a:endParaRPr lang="en-US" altLang="zh-CN" sz="2400" kern="100" dirty="0">
              <a:effectLst/>
              <a:latin typeface="+mn-ea"/>
              <a:cs typeface="江城圆体 400W" panose="020B0500000000000000" pitchFamily="34" charset="-122"/>
            </a:endParaRPr>
          </a:p>
          <a:p>
            <a:pPr algn="l">
              <a:lnSpc>
                <a:spcPct val="140000"/>
              </a:lnSpc>
            </a:pPr>
            <a:r>
              <a:rPr lang="en-US" altLang="zh-CN" sz="2400" kern="100" dirty="0">
                <a:effectLst/>
                <a:latin typeface="+mn-ea"/>
                <a:cs typeface="江城圆体 400W" panose="020B0500000000000000" pitchFamily="34" charset="-122"/>
                <a:sym typeface="+mn-ea"/>
              </a:rPr>
              <a:t>[2]</a:t>
            </a:r>
            <a:r>
              <a:rPr lang="zh-CN" altLang="en-US" sz="2400" kern="100" dirty="0">
                <a:effectLst/>
                <a:latin typeface="+mn-ea"/>
                <a:cs typeface="江城圆体 400W" panose="020B0500000000000000" pitchFamily="34" charset="-122"/>
                <a:sym typeface="+mn-ea"/>
              </a:rPr>
              <a:t>爱廷列</a:t>
            </a:r>
            <a:r>
              <a:rPr lang="en-US" altLang="zh-CN" sz="2400" kern="100" dirty="0">
                <a:effectLst/>
                <a:latin typeface="+mn-ea"/>
                <a:cs typeface="江城圆体 400W" panose="020B0500000000000000" pitchFamily="34" charset="-122"/>
                <a:sym typeface="+mn-ea"/>
              </a:rPr>
              <a:t>®</a:t>
            </a:r>
            <a:r>
              <a:rPr lang="zh-CN" altLang="en-US" sz="2400" kern="100" dirty="0">
                <a:effectLst/>
                <a:latin typeface="+mn-ea"/>
                <a:cs typeface="江城圆体 400W" panose="020B0500000000000000" pitchFamily="34" charset="-122"/>
                <a:sym typeface="+mn-ea"/>
              </a:rPr>
              <a:t>非那雄胺他达拉非胶囊说明书</a:t>
            </a:r>
            <a:r>
              <a:rPr lang="en-US" altLang="zh-CN" sz="2400" kern="100" dirty="0">
                <a:effectLst/>
                <a:latin typeface="+mn-ea"/>
                <a:cs typeface="江城圆体 400W" panose="020B0500000000000000" pitchFamily="34" charset="-122"/>
                <a:sym typeface="+mn-ea"/>
              </a:rPr>
              <a:t>                                                                                                                                                                             </a:t>
            </a:r>
            <a:r>
              <a:rPr lang="en-US" altLang="zh-CN" sz="2400" kern="100" dirty="0">
                <a:effectLst/>
                <a:latin typeface="+mn-ea"/>
                <a:cs typeface="江城圆体 400W" panose="020B0500000000000000" pitchFamily="34" charset="-122"/>
              </a:rPr>
              <a:t>[3]</a:t>
            </a:r>
            <a:r>
              <a:rPr lang="zh-CN" altLang="en-US" sz="2400" kern="100" dirty="0">
                <a:effectLst/>
                <a:latin typeface="+mn-ea"/>
                <a:cs typeface="江城圆体 400W" panose="020B0500000000000000" pitchFamily="34" charset="-122"/>
                <a:sym typeface="+mn-ea"/>
              </a:rPr>
              <a:t>老年男性良性前列腺增生症 / 下尿路症状药物治疗指南 (2025 版)[</a:t>
            </a:r>
            <a:r>
              <a:rPr lang="en-US" altLang="zh-CN" sz="2400" kern="100" dirty="0">
                <a:effectLst/>
                <a:latin typeface="+mn-ea"/>
                <a:cs typeface="江城圆体 400W" panose="020B0500000000000000" pitchFamily="34" charset="-122"/>
                <a:sym typeface="+mn-ea"/>
              </a:rPr>
              <a:t>J]. </a:t>
            </a:r>
            <a:r>
              <a:rPr lang="zh-CN" altLang="en-US" sz="2400" kern="100" dirty="0">
                <a:effectLst/>
                <a:latin typeface="+mn-ea"/>
                <a:cs typeface="江城圆体 400W" panose="020B0500000000000000" pitchFamily="34" charset="-122"/>
                <a:sym typeface="+mn-ea"/>
              </a:rPr>
              <a:t>现代泌尿外科杂志，2025, 30 (12): 1015-1029</a:t>
            </a:r>
            <a:endParaRPr lang="en-US" altLang="zh-CN" sz="2400" kern="100" dirty="0">
              <a:effectLst/>
              <a:latin typeface="+mn-ea"/>
              <a:cs typeface="江城圆体 400W" panose="020B0500000000000000" pitchFamily="34" charset="-122"/>
            </a:endParaRPr>
          </a:p>
          <a:p>
            <a:pPr algn="l">
              <a:lnSpc>
                <a:spcPct val="140000"/>
              </a:lnSpc>
            </a:pPr>
            <a:endParaRPr lang="en-US" altLang="zh-CN" sz="2400" kern="100" dirty="0">
              <a:effectLst/>
              <a:latin typeface="+mn-ea"/>
              <a:cs typeface="江城圆体 400W" panose="020B0500000000000000" pitchFamily="34" charset="-122"/>
            </a:endParaRPr>
          </a:p>
        </p:txBody>
      </p:sp>
    </p:spTree>
    <p:custDataLst>
      <p:tags r:id="rId17"/>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03</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1030859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有效性</a:t>
            </a:r>
            <a:r>
              <a:rPr lang="en-US" altLang="zh-CN"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a:t>
            </a: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指南和综述</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3" name="文本框 2"/>
          <p:cNvSpPr txBox="1"/>
          <p:nvPr/>
        </p:nvSpPr>
        <p:spPr>
          <a:xfrm>
            <a:off x="2215515" y="1722755"/>
            <a:ext cx="4064000" cy="914400"/>
          </a:xfrm>
          <a:prstGeom prst="rect">
            <a:avLst/>
          </a:prstGeom>
          <a:noFill/>
        </p:spPr>
        <p:txBody>
          <a:bodyPr wrap="square" rtlCol="0">
            <a:normAutofit/>
          </a:bodyPr>
          <a:p>
            <a:pPr algn="l">
              <a:lnSpc>
                <a:spcPct val="140000"/>
              </a:lnSpc>
            </a:pPr>
            <a:endParaRPr lang="zh-CN" altLang="en-US" sz="2400" kern="100" dirty="0">
              <a:effectLst/>
              <a:latin typeface="+mn-ea"/>
              <a:cs typeface="江城圆体 400W" panose="020B0500000000000000" pitchFamily="34" charset="-122"/>
            </a:endParaRPr>
          </a:p>
        </p:txBody>
      </p:sp>
      <p:sp>
        <p:nvSpPr>
          <p:cNvPr id="5" name="文本框 4"/>
          <p:cNvSpPr txBox="1"/>
          <p:nvPr/>
        </p:nvSpPr>
        <p:spPr>
          <a:xfrm>
            <a:off x="549275" y="6056630"/>
            <a:ext cx="11021695" cy="827405"/>
          </a:xfrm>
          <a:prstGeom prst="rect">
            <a:avLst/>
          </a:prstGeom>
          <a:noFill/>
        </p:spPr>
        <p:txBody>
          <a:bodyPr wrap="square" rtlCol="0">
            <a:normAutofit fontScale="25000"/>
          </a:bodyPr>
          <a:p>
            <a:pPr algn="l">
              <a:lnSpc>
                <a:spcPct val="140000"/>
              </a:lnSpc>
            </a:pPr>
            <a:r>
              <a:rPr lang="en-US" altLang="zh-CN" sz="2400" kern="100" dirty="0">
                <a:effectLst/>
                <a:latin typeface="+mn-ea"/>
                <a:cs typeface="江城圆体 400W" panose="020B0500000000000000" pitchFamily="34" charset="-122"/>
                <a:sym typeface="+mn-ea"/>
              </a:rPr>
              <a:t>[1]Management of lower urinary tract symptoms attributed to benign prostatic hyperplasia: AUA guideline amendment[S]. Baltimore: American Urological Association, 2023.</a:t>
            </a:r>
            <a:endParaRPr lang="en-US" altLang="zh-CN" sz="2400" kern="100" dirty="0">
              <a:effectLst/>
              <a:latin typeface="+mn-ea"/>
              <a:cs typeface="江城圆体 400W" panose="020B0500000000000000" pitchFamily="34" charset="-122"/>
            </a:endParaRPr>
          </a:p>
          <a:p>
            <a:pPr algn="l">
              <a:lnSpc>
                <a:spcPct val="140000"/>
              </a:lnSpc>
            </a:pPr>
            <a:r>
              <a:rPr lang="en-US" altLang="zh-CN" sz="2400" kern="100" dirty="0">
                <a:effectLst/>
                <a:latin typeface="+mn-ea"/>
                <a:cs typeface="江城圆体 400W" panose="020B0500000000000000" pitchFamily="34" charset="-122"/>
              </a:rPr>
              <a:t>[2] Cornu JN, Elterman D, Hashim H, et al. EAU guidelines on non-neurogenic male lower urinary tract symptoms (LUTS)[S]. Arnhem: European Association of Urology, 2026.</a:t>
            </a:r>
            <a:endParaRPr lang="en-US" altLang="zh-CN" sz="2400" kern="100" dirty="0">
              <a:effectLst/>
              <a:latin typeface="+mn-ea"/>
              <a:cs typeface="江城圆体 400W" panose="020B0500000000000000" pitchFamily="34" charset="-122"/>
            </a:endParaRPr>
          </a:p>
          <a:p>
            <a:pPr algn="l">
              <a:lnSpc>
                <a:spcPct val="140000"/>
              </a:lnSpc>
            </a:pPr>
            <a:r>
              <a:rPr lang="en-US" altLang="zh-CN" sz="2400" kern="100" dirty="0">
                <a:effectLst/>
                <a:latin typeface="+mn-ea"/>
                <a:cs typeface="江城圆体 400W" panose="020B0500000000000000" pitchFamily="34" charset="-122"/>
                <a:sym typeface="+mn-ea"/>
              </a:rPr>
              <a:t>[3]</a:t>
            </a:r>
            <a:r>
              <a:rPr lang="zh-CN" altLang="en-US" sz="2400" kern="100" dirty="0">
                <a:effectLst/>
                <a:latin typeface="+mn-ea"/>
                <a:cs typeface="江城圆体 400W" panose="020B0500000000000000" pitchFamily="34" charset="-122"/>
                <a:sym typeface="+mn-ea"/>
              </a:rPr>
              <a:t>良性前列腺增生症中西医结合多学科诊疗指南（2022 版）[</a:t>
            </a:r>
            <a:r>
              <a:rPr lang="en-US" altLang="zh-CN" sz="2400" kern="100" dirty="0">
                <a:effectLst/>
                <a:latin typeface="+mn-ea"/>
                <a:cs typeface="江城圆体 400W" panose="020B0500000000000000" pitchFamily="34" charset="-122"/>
                <a:sym typeface="+mn-ea"/>
              </a:rPr>
              <a:t>J]. </a:t>
            </a:r>
            <a:r>
              <a:rPr lang="zh-CN" altLang="en-US" sz="2400" kern="100" dirty="0">
                <a:effectLst/>
                <a:latin typeface="+mn-ea"/>
                <a:cs typeface="江城圆体 400W" panose="020B0500000000000000" pitchFamily="34" charset="-122"/>
                <a:sym typeface="+mn-ea"/>
              </a:rPr>
              <a:t>中国男科学杂志，2022, 36 (2): 96-102.</a:t>
            </a:r>
            <a:endParaRPr lang="zh-CN" altLang="en-US" sz="2400" kern="100" dirty="0">
              <a:effectLst/>
              <a:latin typeface="+mn-ea"/>
              <a:cs typeface="江城圆体 400W" panose="020B0500000000000000" pitchFamily="34" charset="-122"/>
            </a:endParaRPr>
          </a:p>
          <a:p>
            <a:pPr algn="l">
              <a:lnSpc>
                <a:spcPct val="140000"/>
              </a:lnSpc>
            </a:pPr>
            <a:r>
              <a:rPr lang="en-US" altLang="zh-CN" sz="2400" kern="100" dirty="0">
                <a:effectLst/>
                <a:latin typeface="+mn-ea"/>
                <a:cs typeface="江城圆体 400W" panose="020B0500000000000000" pitchFamily="34" charset="-122"/>
                <a:sym typeface="+mn-ea"/>
              </a:rPr>
              <a:t>[4]The Role of 5-Phosphodiesterase Inhibitors (PDE-5I) in Current Benign Prostatic Hyperplasia Treatment: A Narrative Review[J]. Medicina, 2024, 60(11): 1736. DOI:10.3390/medicina60111736.</a:t>
            </a:r>
            <a:endParaRPr lang="en-US" altLang="zh-CN" sz="2400" kern="100" dirty="0">
              <a:effectLst/>
              <a:latin typeface="+mn-ea"/>
              <a:cs typeface="江城圆体 400W" panose="020B0500000000000000" pitchFamily="34" charset="-122"/>
            </a:endParaRPr>
          </a:p>
          <a:p>
            <a:pPr algn="l">
              <a:lnSpc>
                <a:spcPct val="140000"/>
              </a:lnSpc>
            </a:pPr>
            <a:r>
              <a:rPr lang="en-US" altLang="zh-CN" sz="2400" kern="100" dirty="0">
                <a:effectLst/>
                <a:latin typeface="+mn-ea"/>
                <a:cs typeface="江城圆体 400W" panose="020B0500000000000000" pitchFamily="34" charset="-122"/>
                <a:sym typeface="+mn-ea"/>
              </a:rPr>
              <a:t>[5]Olesovsky C, Kapoor A. Evidence for the efficacy and safety of tadalafil and finasteride in combination for the treatment of lower urinary tract symptoms and erectile dysfunction in men with benign prostatic hyperplasia[J]. Therapeutic Advances in Urology, 2016, 8(1):1-15. https://doi.org/10.1177/1756287216650132. </a:t>
            </a:r>
            <a:endParaRPr lang="en-US" altLang="zh-CN" sz="2400" kern="100" dirty="0">
              <a:effectLst/>
              <a:latin typeface="+mn-ea"/>
              <a:cs typeface="江城圆体 400W" panose="020B0500000000000000" pitchFamily="34" charset="-122"/>
              <a:sym typeface="+mn-ea"/>
            </a:endParaRPr>
          </a:p>
          <a:p>
            <a:pPr algn="l">
              <a:lnSpc>
                <a:spcPct val="140000"/>
              </a:lnSpc>
            </a:pPr>
            <a:endParaRPr lang="en-US" altLang="zh-CN" sz="2400" kern="100" dirty="0">
              <a:effectLst/>
              <a:latin typeface="+mn-ea"/>
              <a:cs typeface="江城圆体 400W" panose="020B0500000000000000" pitchFamily="34" charset="-122"/>
            </a:endParaRPr>
          </a:p>
        </p:txBody>
      </p:sp>
      <p:graphicFrame>
        <p:nvGraphicFramePr>
          <p:cNvPr id="6" name="表格 5"/>
          <p:cNvGraphicFramePr/>
          <p:nvPr>
            <p:custDataLst>
              <p:tags r:id="rId1"/>
            </p:custDataLst>
          </p:nvPr>
        </p:nvGraphicFramePr>
        <p:xfrm>
          <a:off x="549275" y="976630"/>
          <a:ext cx="10918825" cy="5017770"/>
        </p:xfrm>
        <a:graphic>
          <a:graphicData uri="http://schemas.openxmlformats.org/drawingml/2006/table">
            <a:tbl>
              <a:tblPr/>
              <a:tblGrid>
                <a:gridCol w="4246245"/>
                <a:gridCol w="1248410"/>
                <a:gridCol w="5424170"/>
              </a:tblGrid>
              <a:tr h="435610">
                <a:tc>
                  <a:txBody>
                    <a:bodyPr/>
                    <a:lstStyle/>
                    <a:p>
                      <a:pPr algn="ctr" fontAlgn="ctr"/>
                      <a:r>
                        <a:rPr lang="zh-CN" altLang="en-US" sz="2000" b="1" i="0">
                          <a:solidFill>
                            <a:srgbClr val="000000"/>
                          </a:solidFill>
                          <a:latin typeface="宋体" panose="02010600030101010101" pitchFamily="2" charset="-122"/>
                          <a:ea typeface="宋体" panose="02010600030101010101" pitchFamily="2" charset="-122"/>
                        </a:rPr>
                        <a:t>指南</a:t>
                      </a:r>
                      <a:r>
                        <a:rPr lang="en-US" altLang="zh-CN" sz="2000" b="1" i="0">
                          <a:solidFill>
                            <a:srgbClr val="000000"/>
                          </a:solidFill>
                          <a:latin typeface="宋体" panose="02010600030101010101" pitchFamily="2" charset="-122"/>
                          <a:ea typeface="宋体" panose="02010600030101010101" pitchFamily="2" charset="-122"/>
                        </a:rPr>
                        <a:t>/</a:t>
                      </a:r>
                      <a:r>
                        <a:rPr lang="zh-CN" altLang="en-US" sz="2000" b="1" i="0">
                          <a:solidFill>
                            <a:srgbClr val="000000"/>
                          </a:solidFill>
                          <a:latin typeface="宋体" panose="02010600030101010101" pitchFamily="2" charset="-122"/>
                          <a:ea typeface="宋体" panose="02010600030101010101" pitchFamily="2" charset="-122"/>
                        </a:rPr>
                        <a:t>综述</a:t>
                      </a:r>
                      <a:endParaRPr lang="zh-CN" altLang="en-US" sz="2000" b="1"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2000" b="1" i="0">
                          <a:solidFill>
                            <a:srgbClr val="000000"/>
                          </a:solidFill>
                          <a:latin typeface="宋体" panose="02010600030101010101" pitchFamily="2" charset="-122"/>
                          <a:ea typeface="宋体" panose="02010600030101010101" pitchFamily="2" charset="-122"/>
                        </a:rPr>
                        <a:t>发布者</a:t>
                      </a:r>
                      <a:endParaRPr lang="zh-CN" altLang="en-US" sz="2000" b="1"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c>
                  <a:txBody>
                    <a:bodyPr/>
                    <a:lstStyle/>
                    <a:p>
                      <a:pPr algn="ctr" fontAlgn="ctr"/>
                      <a:r>
                        <a:rPr lang="zh-CN" altLang="en-US" sz="2000" b="1" i="0">
                          <a:solidFill>
                            <a:srgbClr val="000000"/>
                          </a:solidFill>
                          <a:latin typeface="宋体" panose="02010600030101010101" pitchFamily="2" charset="-122"/>
                          <a:ea typeface="宋体" panose="02010600030101010101" pitchFamily="2" charset="-122"/>
                        </a:rPr>
                        <a:t>推荐意见</a:t>
                      </a:r>
                      <a:endParaRPr lang="zh-CN" altLang="en-US" sz="2000" b="1" i="0">
                        <a:solidFill>
                          <a:srgbClr val="000000"/>
                        </a:solidFill>
                        <a:latin typeface="宋体" panose="02010600030101010101" pitchFamily="2" charset="-122"/>
                        <a:ea typeface="宋体" panose="02010600030101010101" pitchFamily="2"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tx2">
                        <a:lumMod val="25000"/>
                        <a:lumOff val="75000"/>
                      </a:schemeClr>
                    </a:solidFill>
                  </a:tcPr>
                </a:tc>
              </a:tr>
              <a:tr h="740410">
                <a:tc>
                  <a:txBody>
                    <a:bodyPr/>
                    <a:lstStyle/>
                    <a:p>
                      <a:pPr algn="l" fontAlgn="ctr"/>
                      <a:r>
                        <a:rPr lang="en-US" altLang="zh-CN" sz="1600">
                          <a:solidFill>
                            <a:srgbClr val="000000"/>
                          </a:solidFill>
                          <a:latin typeface="微软雅黑" panose="020B0503020204020204" charset="-122"/>
                          <a:ea typeface="微软雅黑" panose="020B0503020204020204" charset="-122"/>
                          <a:sym typeface="+mn-ea"/>
                        </a:rPr>
                        <a:t>Management of Lower Urinary Tract Symptoms Attributed to BPH: AUA Guideline Amendment</a:t>
                      </a:r>
                      <a:r>
                        <a:rPr lang="en-US" altLang="zh-CN" sz="1600" baseline="30000">
                          <a:solidFill>
                            <a:srgbClr val="000000"/>
                          </a:solidFill>
                          <a:latin typeface="微软雅黑" panose="020B0503020204020204" charset="-122"/>
                          <a:ea typeface="微软雅黑" panose="020B0503020204020204" charset="-122"/>
                          <a:sym typeface="+mn-ea"/>
                        </a:rPr>
                        <a:t>[1]</a:t>
                      </a:r>
                      <a:endParaRPr lang="en-US" altLang="zh-CN" sz="1600" b="0" i="0" baseline="3000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a:solidFill>
                            <a:srgbClr val="FF0000"/>
                          </a:solidFill>
                          <a:latin typeface="微软雅黑" panose="020B0503020204020204" charset="-122"/>
                          <a:ea typeface="微软雅黑" panose="020B0503020204020204" charset="-122"/>
                          <a:sym typeface="+mn-ea"/>
                        </a:rPr>
                        <a:t>美国泌尿外科协会指南</a:t>
                      </a:r>
                      <a:endParaRPr lang="zh-CN" altLang="en-US" sz="1600" b="0" i="0">
                        <a:solidFill>
                          <a:srgbClr val="FF0000"/>
                        </a:solidFill>
                        <a:latin typeface="微软雅黑" panose="020B0503020204020204" charset="-122"/>
                        <a:ea typeface="微软雅黑" panose="020B0503020204020204" charset="-122"/>
                      </a:endParaRPr>
                    </a:p>
                    <a:p>
                      <a:pPr algn="l" fontAlgn="ctr"/>
                      <a:endParaRPr lang="zh-CN" altLang="en-US" sz="1600" b="0"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临床医生可考虑</a:t>
                      </a:r>
                      <a:r>
                        <a:rPr lang="zh-CN" altLang="en-US" sz="1600" b="1">
                          <a:solidFill>
                            <a:srgbClr val="FF0000"/>
                          </a:solidFill>
                          <a:latin typeface="微软雅黑" panose="020B0503020204020204" charset="-122"/>
                          <a:ea typeface="微软雅黑" panose="020B0503020204020204" charset="-122"/>
                          <a:cs typeface="微软雅黑" panose="020B0503020204020204" charset="-122"/>
                          <a:sym typeface="+mn-ea"/>
                        </a:rPr>
                        <a:t>每日低剂量他达拉非</a:t>
                      </a:r>
                      <a:r>
                        <a:rPr lang="en-US" altLang="zh-CN" sz="1600" b="1">
                          <a:solidFill>
                            <a:srgbClr val="FF0000"/>
                          </a:solidFill>
                          <a:latin typeface="微软雅黑" panose="020B0503020204020204" charset="-122"/>
                          <a:ea typeface="微软雅黑" panose="020B0503020204020204" charset="-122"/>
                          <a:cs typeface="微软雅黑" panose="020B0503020204020204" charset="-122"/>
                          <a:sym typeface="+mn-ea"/>
                        </a:rPr>
                        <a:t>5</a:t>
                      </a:r>
                      <a:r>
                        <a:rPr lang="zh-CN" altLang="en-US" sz="1600" b="1">
                          <a:solidFill>
                            <a:srgbClr val="FF0000"/>
                          </a:solidFill>
                          <a:latin typeface="微软雅黑" panose="020B0503020204020204" charset="-122"/>
                          <a:ea typeface="微软雅黑" panose="020B0503020204020204" charset="-122"/>
                          <a:cs typeface="微软雅黑" panose="020B0503020204020204" charset="-122"/>
                          <a:sym typeface="+mn-ea"/>
                        </a:rPr>
                        <a:t>毫克联合非那雄胺治疗</a:t>
                      </a:r>
                      <a:r>
                        <a:rPr lang="en-US" altLang="zh-CN" sz="1600" b="1">
                          <a:solidFill>
                            <a:srgbClr val="FF0000"/>
                          </a:solidFill>
                          <a:latin typeface="微软雅黑" panose="020B0503020204020204" charset="-122"/>
                          <a:ea typeface="微软雅黑" panose="020B0503020204020204" charset="-122"/>
                          <a:cs typeface="微软雅黑" panose="020B0503020204020204" charset="-122"/>
                          <a:sym typeface="+mn-ea"/>
                        </a:rPr>
                        <a:t>LUTS/BPH</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916305">
                <a:tc>
                  <a:txBody>
                    <a:bodyPr/>
                    <a:lstStyle/>
                    <a:p>
                      <a:pPr algn="l" fontAlgn="ctr"/>
                      <a:r>
                        <a:rPr lang="en-US" altLang="zh-CN" sz="1600">
                          <a:solidFill>
                            <a:srgbClr val="000000"/>
                          </a:solidFill>
                          <a:latin typeface="微软雅黑" panose="020B0503020204020204" charset="-122"/>
                          <a:ea typeface="微软雅黑" panose="020B0503020204020204" charset="-122"/>
                          <a:sym typeface="+mn-ea"/>
                        </a:rPr>
                        <a:t>EAU Guidelines on Non-neurogenic Male LUTS 2026</a:t>
                      </a:r>
                      <a:r>
                        <a:rPr lang="en-US" altLang="zh-CN" sz="1600" baseline="30000">
                          <a:solidFill>
                            <a:srgbClr val="000000"/>
                          </a:solidFill>
                          <a:latin typeface="微软雅黑" panose="020B0503020204020204" charset="-122"/>
                          <a:ea typeface="微软雅黑" panose="020B0503020204020204" charset="-122"/>
                          <a:sym typeface="+mn-ea"/>
                        </a:rPr>
                        <a:t>[2]</a:t>
                      </a:r>
                      <a:endParaRPr lang="en-US" altLang="zh-CN" sz="1600" b="0" i="0">
                        <a:solidFill>
                          <a:srgbClr val="000000"/>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600">
                          <a:solidFill>
                            <a:srgbClr val="FF0000"/>
                          </a:solidFill>
                          <a:latin typeface="微软雅黑" panose="020B0503020204020204" charset="-122"/>
                          <a:ea typeface="微软雅黑" panose="020B0503020204020204" charset="-122"/>
                          <a:sym typeface="+mn-ea"/>
                        </a:rPr>
                        <a:t>欧洲泌尿外科协会指南</a:t>
                      </a:r>
                      <a:endParaRPr lang="zh-CN" altLang="en-US" sz="1600" b="0" i="0">
                        <a:solidFill>
                          <a:srgbClr val="FF0000"/>
                        </a:solidFill>
                        <a:latin typeface="微软雅黑" panose="020B0503020204020204" charset="-122"/>
                        <a:ea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en-US" altLang="zh-CN" sz="1600" b="0" i="0">
                          <a:solidFill>
                            <a:srgbClr val="000000"/>
                          </a:solidFill>
                          <a:latin typeface="微软雅黑" panose="020B0503020204020204" charset="-122"/>
                          <a:ea typeface="微软雅黑" panose="020B0503020204020204" charset="-122"/>
                          <a:cs typeface="微软雅黑" panose="020B0503020204020204" charset="-122"/>
                          <a:sym typeface="+mn-ea"/>
                        </a:rPr>
                        <a:t>EAU 2026 </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sym typeface="+mn-ea"/>
                        </a:rPr>
                        <a:t>指南在联合治疗或 </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sym typeface="+mn-ea"/>
                        </a:rPr>
                        <a:t>PDE-5 </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sym typeface="+mn-ea"/>
                        </a:rPr>
                        <a:t>抑制剂相关章节中提到，非那雄胺联合他达拉非5</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sym typeface="+mn-ea"/>
                        </a:rPr>
                        <a:t>mg</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sym typeface="+mn-ea"/>
                        </a:rPr>
                        <a:t>已在一项大型随机对照研究中与非那雄胺单药进行比较。该研究结果</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sym typeface="+mn-ea"/>
                        </a:rPr>
                        <a:t>支持“5</a:t>
                      </a:r>
                      <a:r>
                        <a:rPr lang="en-US" altLang="zh-CN" sz="1600" b="1" i="0">
                          <a:solidFill>
                            <a:srgbClr val="FF0000"/>
                          </a:solidFill>
                          <a:latin typeface="微软雅黑" panose="020B0503020204020204" charset="-122"/>
                          <a:ea typeface="微软雅黑" panose="020B0503020204020204" charset="-122"/>
                          <a:cs typeface="微软雅黑" panose="020B0503020204020204" charset="-122"/>
                          <a:sym typeface="+mn-ea"/>
                        </a:rPr>
                        <a:t>α</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sym typeface="+mn-ea"/>
                        </a:rPr>
                        <a:t>还原酶抑制剂+</a:t>
                      </a:r>
                      <a:r>
                        <a:rPr lang="en-US" altLang="zh-CN" sz="1600" b="1" i="0">
                          <a:solidFill>
                            <a:srgbClr val="FF0000"/>
                          </a:solidFill>
                          <a:latin typeface="微软雅黑" panose="020B0503020204020204" charset="-122"/>
                          <a:ea typeface="微软雅黑" panose="020B0503020204020204" charset="-122"/>
                          <a:cs typeface="微软雅黑" panose="020B0503020204020204" charset="-122"/>
                          <a:sym typeface="+mn-ea"/>
                        </a:rPr>
                        <a:t>PDE-5</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sym typeface="+mn-ea"/>
                        </a:rPr>
                        <a:t>抑制剂”这一新型联合治疗概念</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sym typeface="+mn-ea"/>
                        </a:rPr>
                        <a:t>。</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sym typeface="+mn-ea"/>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594360">
                <a:tc>
                  <a:txBody>
                    <a:bodyPr/>
                    <a:lstStyle/>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良性前列腺增生症中西医结合多学科诊疗指南（</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2022</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版）</a:t>
                      </a:r>
                      <a:r>
                        <a:rPr lang="en-US" altLang="zh-CN" sz="1600" baseline="30000">
                          <a:solidFill>
                            <a:srgbClr val="000000"/>
                          </a:solidFill>
                          <a:latin typeface="微软雅黑" panose="020B0503020204020204" charset="-122"/>
                          <a:ea typeface="微软雅黑" panose="020B0503020204020204" charset="-122"/>
                          <a:sym typeface="+mn-ea"/>
                        </a:rPr>
                        <a:t>[3]</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b="0" i="0">
                          <a:solidFill>
                            <a:srgbClr val="FF0000"/>
                          </a:solidFill>
                          <a:latin typeface="微软雅黑" panose="020B0503020204020204" charset="-122"/>
                          <a:ea typeface="微软雅黑" panose="020B0503020204020204" charset="-122"/>
                        </a:rPr>
                        <a:t>中国中医药信息学会男科分会</a:t>
                      </a:r>
                      <a:endParaRPr lang="zh-CN" altLang="en-US" sz="1600" b="0" i="0">
                        <a:solidFill>
                          <a:srgbClr val="FF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en-US" altLang="zh-CN" sz="1600" b="1" i="0">
                          <a:solidFill>
                            <a:srgbClr val="FF0000"/>
                          </a:solidFill>
                          <a:latin typeface="微软雅黑" panose="020B0503020204020204" charset="-122"/>
                          <a:ea typeface="微软雅黑" panose="020B0503020204020204" charset="-122"/>
                          <a:cs typeface="微软雅黑" panose="020B0503020204020204" charset="-122"/>
                        </a:rPr>
                        <a:t>PDE5i </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rPr>
                        <a:t>和非那雄胺联合使用可改善储存和排尿症状、生活质量</a:t>
                      </a:r>
                      <a:endParaRPr lang="zh-CN" altLang="en-US" sz="1600" b="1" i="0">
                        <a:solidFill>
                          <a:srgbClr val="FF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144270">
                <a:tc>
                  <a:txBody>
                    <a:bodyPr/>
                    <a:lstStyle/>
                    <a:p>
                      <a:pPr algn="l" fontAlgn="ctr"/>
                      <a:r>
                        <a:rPr lang="en-US" altLang="zh-CN" sz="1600" b="0" i="0">
                          <a:solidFill>
                            <a:srgbClr val="000000"/>
                          </a:solidFill>
                          <a:latin typeface="微软雅黑" panose="020B0503020204020204" charset="-122"/>
                          <a:ea typeface="微软雅黑" panose="020B0503020204020204" charset="-122"/>
                        </a:rPr>
                        <a:t>The Role of 5-Phosphodiesterase Inhibitors (PDE-5I) in Current</a:t>
                      </a:r>
                      <a:br>
                        <a:rPr lang="en-US" altLang="zh-CN" sz="1600" b="0" i="0">
                          <a:solidFill>
                            <a:srgbClr val="000000"/>
                          </a:solidFill>
                          <a:latin typeface="微软雅黑" panose="020B0503020204020204" charset="-122"/>
                          <a:ea typeface="微软雅黑" panose="020B0503020204020204" charset="-122"/>
                        </a:rPr>
                      </a:br>
                      <a:r>
                        <a:rPr lang="en-US" altLang="zh-CN" sz="1600" b="0" i="0">
                          <a:solidFill>
                            <a:srgbClr val="000000"/>
                          </a:solidFill>
                          <a:latin typeface="微软雅黑" panose="020B0503020204020204" charset="-122"/>
                          <a:ea typeface="微软雅黑" panose="020B0503020204020204" charset="-122"/>
                        </a:rPr>
                        <a:t>Benign Prostatic Hyperplasia Treatment: A Narrative Review</a:t>
                      </a:r>
                      <a:r>
                        <a:rPr lang="en-US" altLang="zh-CN" sz="1600" baseline="30000">
                          <a:solidFill>
                            <a:srgbClr val="000000"/>
                          </a:solidFill>
                          <a:latin typeface="微软雅黑" panose="020B0503020204020204" charset="-122"/>
                          <a:ea typeface="微软雅黑" panose="020B0503020204020204" charset="-122"/>
                          <a:sym typeface="+mn-ea"/>
                        </a:rPr>
                        <a:t>[4]</a:t>
                      </a:r>
                      <a:endParaRPr lang="en-US" altLang="zh-CN"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en-US" altLang="zh-CN" sz="1600" b="0" i="0">
                          <a:solidFill>
                            <a:srgbClr val="000000"/>
                          </a:solidFill>
                          <a:latin typeface="微软雅黑" panose="020B0503020204020204" charset="-122"/>
                          <a:ea typeface="微软雅黑" panose="020B0503020204020204" charset="-122"/>
                        </a:rPr>
                        <a:t>Medicina 2024</a:t>
                      </a:r>
                      <a:endParaRPr lang="en-US" altLang="zh-CN"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c>
                  <a:txBody>
                    <a:bodyPr/>
                    <a:lstStyle/>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研究了</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rPr>
                        <a:t>常规药物与</a:t>
                      </a:r>
                      <a:r>
                        <a:rPr lang="en-US" altLang="zh-CN" sz="1600" b="1" i="0">
                          <a:solidFill>
                            <a:srgbClr val="FF0000"/>
                          </a:solidFill>
                          <a:latin typeface="微软雅黑" panose="020B0503020204020204" charset="-122"/>
                          <a:ea typeface="微软雅黑" panose="020B0503020204020204" charset="-122"/>
                          <a:cs typeface="微软雅黑" panose="020B0503020204020204" charset="-122"/>
                        </a:rPr>
                        <a:t>PDE­5I</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rPr>
                        <a:t>联合治疗症状性</a:t>
                      </a:r>
                      <a:r>
                        <a:rPr lang="en-US" altLang="zh-CN" sz="1600" b="1" i="0">
                          <a:solidFill>
                            <a:srgbClr val="FF0000"/>
                          </a:solidFill>
                          <a:latin typeface="微软雅黑" panose="020B0503020204020204" charset="-122"/>
                          <a:ea typeface="微软雅黑" panose="020B0503020204020204" charset="-122"/>
                          <a:cs typeface="微软雅黑" panose="020B0503020204020204" charset="-122"/>
                        </a:rPr>
                        <a:t>BPH</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rPr>
                        <a:t>的效果</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。几乎所有患者的</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IPSS</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和</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QoL</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均有显著改善。一些研究显示，与单药治疗相比，联合治疗的最大尿流率（</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Qmax</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）和排尿后残留量（</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PVR</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）显著改善。</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chemeClr val="accent2">
                        <a:lumMod val="20000"/>
                        <a:lumOff val="80000"/>
                      </a:schemeClr>
                    </a:solidFill>
                  </a:tcPr>
                </a:tc>
              </a:tr>
              <a:tr h="941705">
                <a:tc>
                  <a:txBody>
                    <a:bodyPr/>
                    <a:lstStyle/>
                    <a:p>
                      <a:pPr algn="l" fontAlgn="ctr"/>
                      <a:r>
                        <a:rPr lang="en-US" altLang="zh-CN" sz="1600" b="0" i="0">
                          <a:solidFill>
                            <a:srgbClr val="000000"/>
                          </a:solidFill>
                          <a:latin typeface="微软雅黑" panose="020B0503020204020204" charset="-122"/>
                          <a:ea typeface="微软雅黑" panose="020B0503020204020204" charset="-122"/>
                        </a:rPr>
                        <a:t>Evidence for the efficacy and safety of tadalafil and finasteride in combination for the treatment of LUTS and ED in men with BPH</a:t>
                      </a:r>
                      <a:r>
                        <a:rPr lang="en-US" altLang="zh-CN" sz="1600" baseline="30000">
                          <a:solidFill>
                            <a:srgbClr val="000000"/>
                          </a:solidFill>
                          <a:latin typeface="微软雅黑" panose="020B0503020204020204" charset="-122"/>
                          <a:ea typeface="微软雅黑" panose="020B0503020204020204" charset="-122"/>
                          <a:sym typeface="+mn-ea"/>
                        </a:rPr>
                        <a:t>[5]</a:t>
                      </a:r>
                      <a:endParaRPr lang="en-US" altLang="zh-CN"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en-US" altLang="zh-CN" sz="1600" b="0" i="0">
                          <a:solidFill>
                            <a:srgbClr val="000000"/>
                          </a:solidFill>
                          <a:latin typeface="微软雅黑" panose="020B0503020204020204" charset="-122"/>
                          <a:ea typeface="微软雅黑" panose="020B0503020204020204" charset="-122"/>
                        </a:rPr>
                        <a:t>Ther Adv Urol 2016</a:t>
                      </a:r>
                      <a:endParaRPr lang="en-US" altLang="zh-CN" sz="1600" b="0" i="0">
                        <a:solidFill>
                          <a:srgbClr val="000000"/>
                        </a:solidFill>
                        <a:latin typeface="微软雅黑" panose="020B0503020204020204" charset="-122"/>
                        <a:ea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algn="l" fontAlgn="ct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他达拉非</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非那雄胺组合用于 </a:t>
                      </a:r>
                      <a:r>
                        <a:rPr lang="en-US" altLang="zh-CN" sz="1600" b="0" i="0">
                          <a:solidFill>
                            <a:srgbClr val="000000"/>
                          </a:solidFill>
                          <a:latin typeface="微软雅黑" panose="020B0503020204020204" charset="-122"/>
                          <a:ea typeface="微软雅黑" panose="020B0503020204020204" charset="-122"/>
                          <a:cs typeface="微软雅黑" panose="020B0503020204020204" charset="-122"/>
                        </a:rPr>
                        <a:t>BPH </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是</a:t>
                      </a:r>
                      <a:r>
                        <a:rPr lang="zh-CN" altLang="en-US" sz="1600" b="1" i="0">
                          <a:solidFill>
                            <a:srgbClr val="FF0000"/>
                          </a:solidFill>
                          <a:latin typeface="微软雅黑" panose="020B0503020204020204" charset="-122"/>
                          <a:ea typeface="微软雅黑" panose="020B0503020204020204" charset="-122"/>
                          <a:cs typeface="微软雅黑" panose="020B0503020204020204" charset="-122"/>
                        </a:rPr>
                        <a:t>安全、有效、耐受</a:t>
                      </a:r>
                      <a:r>
                        <a:rPr lang="zh-CN" altLang="en-US" sz="1600" b="0" i="0">
                          <a:solidFill>
                            <a:srgbClr val="000000"/>
                          </a:solidFill>
                          <a:latin typeface="微软雅黑" panose="020B0503020204020204" charset="-122"/>
                          <a:ea typeface="微软雅黑" panose="020B0503020204020204" charset="-122"/>
                          <a:cs typeface="微软雅黑" panose="020B0503020204020204" charset="-122"/>
                        </a:rPr>
                        <a:t>性较好的治疗选择</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五边形 6"/>
          <p:cNvSpPr/>
          <p:nvPr/>
        </p:nvSpPr>
        <p:spPr>
          <a:xfrm>
            <a:off x="43815" y="208280"/>
            <a:ext cx="1430020" cy="768350"/>
          </a:xfrm>
          <a:prstGeom prst="homePlat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77800" y="253365"/>
            <a:ext cx="1054100" cy="624840"/>
          </a:xfrm>
          <a:prstGeom prst="rect">
            <a:avLst/>
          </a:prstGeom>
          <a:noFill/>
        </p:spPr>
        <p:txBody>
          <a:bodyPr wrap="square" rtlCol="0">
            <a:normAutofit/>
          </a:bodyPr>
          <a:p>
            <a:pPr algn="l">
              <a:lnSpc>
                <a:spcPct val="140000"/>
              </a:lnSpc>
            </a:pPr>
            <a:r>
              <a:rPr lang="en-US" altLang="zh-CN" sz="2400" kern="100" dirty="0">
                <a:effectLst/>
                <a:latin typeface="+mn-ea"/>
                <a:cs typeface="江城圆体 400W" panose="020B0500000000000000" pitchFamily="34" charset="-122"/>
              </a:rPr>
              <a:t> </a:t>
            </a:r>
            <a:r>
              <a:rPr lang="en-US" altLang="zh-CN" sz="2400" b="1" kern="100" dirty="0">
                <a:solidFill>
                  <a:schemeClr val="bg1"/>
                </a:solidFill>
                <a:effectLst/>
                <a:latin typeface="+mn-ea"/>
                <a:cs typeface="江城圆体 400W" panose="020B0500000000000000" pitchFamily="34" charset="-122"/>
              </a:rPr>
              <a:t> 04</a:t>
            </a:r>
            <a:endParaRPr lang="en-US" altLang="zh-CN" sz="2400" b="1" kern="100" dirty="0">
              <a:solidFill>
                <a:schemeClr val="bg1"/>
              </a:solidFill>
              <a:effectLst/>
              <a:latin typeface="+mn-ea"/>
              <a:cs typeface="江城圆体 400W" panose="020B0500000000000000" pitchFamily="34" charset="-122"/>
            </a:endParaRPr>
          </a:p>
        </p:txBody>
      </p:sp>
      <p:sp>
        <p:nvSpPr>
          <p:cNvPr id="2" name="文本框 1"/>
          <p:cNvSpPr txBox="1"/>
          <p:nvPr/>
        </p:nvSpPr>
        <p:spPr>
          <a:xfrm>
            <a:off x="1570355" y="136525"/>
            <a:ext cx="7059930" cy="741680"/>
          </a:xfrm>
          <a:prstGeom prst="rect">
            <a:avLst/>
          </a:prstGeom>
          <a:noFill/>
        </p:spPr>
        <p:txBody>
          <a:bodyPr wrap="square" rtlCol="0">
            <a:noAutofit/>
          </a:bodyPr>
          <a:p>
            <a:pPr algn="l">
              <a:lnSpc>
                <a:spcPct val="140000"/>
              </a:lnSpc>
            </a:pPr>
            <a:r>
              <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rPr>
              <a:t>创新性</a:t>
            </a:r>
            <a:endParaRPr lang="zh-CN" altLang="en-US" sz="3200" b="1" kern="100" dirty="0">
              <a:solidFill>
                <a:schemeClr val="accent1">
                  <a:lumMod val="75000"/>
                </a:schemeClr>
              </a:solidFill>
              <a:effectLst/>
              <a:latin typeface="宋体" panose="02010600030101010101" pitchFamily="2" charset="-122"/>
              <a:ea typeface="宋体" panose="02010600030101010101" pitchFamily="2" charset="-122"/>
              <a:cs typeface="江城圆体 400W" panose="020B0500000000000000" pitchFamily="34" charset="-122"/>
            </a:endParaRPr>
          </a:p>
        </p:txBody>
      </p:sp>
      <p:sp>
        <p:nvSpPr>
          <p:cNvPr id="44" name="任意多边形: 形状 43"/>
          <p:cNvSpPr/>
          <p:nvPr>
            <p:custDataLst>
              <p:tags r:id="rId1"/>
            </p:custDataLst>
          </p:nvPr>
        </p:nvSpPr>
        <p:spPr>
          <a:xfrm>
            <a:off x="744538" y="1449070"/>
            <a:ext cx="2324100" cy="3489325"/>
          </a:xfrm>
          <a:custGeom>
            <a:avLst/>
            <a:gdLst>
              <a:gd name="connsiteX0" fmla="*/ 555933 w 556070"/>
              <a:gd name="connsiteY0" fmla="*/ 83612 h 835342"/>
              <a:gd name="connsiteX1" fmla="*/ 555933 w 556070"/>
              <a:gd name="connsiteY1" fmla="*/ 751314 h 835342"/>
              <a:gd name="connsiteX2" fmla="*/ 541551 w 556070"/>
              <a:gd name="connsiteY2" fmla="*/ 766840 h 835342"/>
              <a:gd name="connsiteX3" fmla="*/ 18342 w 556070"/>
              <a:gd name="connsiteY3" fmla="*/ 834848 h 835342"/>
              <a:gd name="connsiteX4" fmla="*/ 150 w 556070"/>
              <a:gd name="connsiteY4" fmla="*/ 822561 h 835342"/>
              <a:gd name="connsiteX5" fmla="*/ -136 w 556070"/>
              <a:gd name="connsiteY5" fmla="*/ 819513 h 835342"/>
              <a:gd name="connsiteX6" fmla="*/ -136 w 556070"/>
              <a:gd name="connsiteY6" fmla="*/ 15413 h 835342"/>
              <a:gd name="connsiteX7" fmla="*/ 15294 w 556070"/>
              <a:gd name="connsiteY7" fmla="*/ -208 h 835342"/>
              <a:gd name="connsiteX8" fmla="*/ 18342 w 556070"/>
              <a:gd name="connsiteY8" fmla="*/ 77 h 835342"/>
              <a:gd name="connsiteX9" fmla="*/ 541551 w 556070"/>
              <a:gd name="connsiteY9" fmla="*/ 68086 h 835342"/>
              <a:gd name="connsiteX10" fmla="*/ 555933 w 556070"/>
              <a:gd name="connsiteY10" fmla="*/ 83612 h 835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6070" h="835342">
                <a:moveTo>
                  <a:pt x="555933" y="83612"/>
                </a:moveTo>
                <a:lnTo>
                  <a:pt x="555933" y="751314"/>
                </a:lnTo>
                <a:cubicBezTo>
                  <a:pt x="555905" y="759439"/>
                  <a:pt x="549656" y="766192"/>
                  <a:pt x="541551" y="766840"/>
                </a:cubicBezTo>
                <a:cubicBezTo>
                  <a:pt x="366091" y="780442"/>
                  <a:pt x="191450" y="803140"/>
                  <a:pt x="18342" y="834848"/>
                </a:cubicBezTo>
                <a:cubicBezTo>
                  <a:pt x="9922" y="836477"/>
                  <a:pt x="1778" y="830981"/>
                  <a:pt x="150" y="822561"/>
                </a:cubicBezTo>
                <a:cubicBezTo>
                  <a:pt x="-50" y="821552"/>
                  <a:pt x="-146" y="820533"/>
                  <a:pt x="-136" y="819513"/>
                </a:cubicBezTo>
                <a:lnTo>
                  <a:pt x="-136" y="15413"/>
                </a:lnTo>
                <a:cubicBezTo>
                  <a:pt x="-184" y="6840"/>
                  <a:pt x="6722" y="-151"/>
                  <a:pt x="15294" y="-208"/>
                </a:cubicBezTo>
                <a:cubicBezTo>
                  <a:pt x="16323" y="-208"/>
                  <a:pt x="17342" y="-113"/>
                  <a:pt x="18342" y="77"/>
                </a:cubicBezTo>
                <a:cubicBezTo>
                  <a:pt x="191450" y="31786"/>
                  <a:pt x="366091" y="54484"/>
                  <a:pt x="541551" y="68086"/>
                </a:cubicBezTo>
                <a:cubicBezTo>
                  <a:pt x="549656" y="68734"/>
                  <a:pt x="555905" y="75487"/>
                  <a:pt x="555933" y="83612"/>
                </a:cubicBezTo>
                <a:close/>
              </a:path>
            </a:pathLst>
          </a:custGeom>
          <a:gradFill>
            <a:gsLst>
              <a:gs pos="0">
                <a:srgbClr val="376FFF">
                  <a:alpha val="3000"/>
                </a:srgbClr>
              </a:gs>
              <a:gs pos="100000">
                <a:srgbClr val="376FFF">
                  <a:alpha val="30000"/>
                </a:srgbClr>
              </a:gs>
            </a:gsLst>
            <a:lin ang="5400000" scaled="0"/>
          </a:gradFill>
          <a:ln w="9525" cap="flat">
            <a:gradFill>
              <a:gsLst>
                <a:gs pos="100000">
                  <a:srgbClr val="376FFF">
                    <a:alpha val="0"/>
                  </a:srgbClr>
                </a:gs>
                <a:gs pos="0">
                  <a:srgbClr val="376FFF">
                    <a:alpha val="20000"/>
                  </a:srgbClr>
                </a:gs>
              </a:gsLst>
              <a:lin ang="5400000"/>
              <a:tileRect/>
            </a:grad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lvl="0" algn="l">
              <a:buClrTx/>
              <a:buSzTx/>
              <a:buFontTx/>
            </a:pPr>
            <a:endParaRPr lang="zh-CN" altLang="en-US">
              <a:sym typeface="+mn-ea"/>
            </a:endParaRPr>
          </a:p>
        </p:txBody>
      </p:sp>
      <p:sp>
        <p:nvSpPr>
          <p:cNvPr id="17" name="任意多边形: 形状 44"/>
          <p:cNvSpPr/>
          <p:nvPr>
            <p:custDataLst>
              <p:tags r:id="rId2"/>
            </p:custDataLst>
          </p:nvPr>
        </p:nvSpPr>
        <p:spPr>
          <a:xfrm>
            <a:off x="3524568" y="1778001"/>
            <a:ext cx="2324100" cy="2834005"/>
          </a:xfrm>
          <a:custGeom>
            <a:avLst/>
            <a:gdLst>
              <a:gd name="connsiteX0" fmla="*/ 555838 w 555975"/>
              <a:gd name="connsiteY0" fmla="*/ 34027 h 677882"/>
              <a:gd name="connsiteX1" fmla="*/ 555838 w 555975"/>
              <a:gd name="connsiteY1" fmla="*/ 643627 h 677882"/>
              <a:gd name="connsiteX2" fmla="*/ 540312 w 555975"/>
              <a:gd name="connsiteY2" fmla="*/ 659248 h 677882"/>
              <a:gd name="connsiteX3" fmla="*/ 16437 w 555975"/>
              <a:gd name="connsiteY3" fmla="*/ 677631 h 677882"/>
              <a:gd name="connsiteX4" fmla="*/ -98 w 555975"/>
              <a:gd name="connsiteY4" fmla="*/ 663391 h 677882"/>
              <a:gd name="connsiteX5" fmla="*/ -136 w 555975"/>
              <a:gd name="connsiteY5" fmla="*/ 662105 h 677882"/>
              <a:gd name="connsiteX6" fmla="*/ -136 w 555975"/>
              <a:gd name="connsiteY6" fmla="*/ 15358 h 677882"/>
              <a:gd name="connsiteX7" fmla="*/ 15151 w 555975"/>
              <a:gd name="connsiteY7" fmla="*/ -206 h 677882"/>
              <a:gd name="connsiteX8" fmla="*/ 16437 w 555975"/>
              <a:gd name="connsiteY8" fmla="*/ -168 h 677882"/>
              <a:gd name="connsiteX9" fmla="*/ 540312 w 555975"/>
              <a:gd name="connsiteY9" fmla="*/ 18215 h 677882"/>
              <a:gd name="connsiteX10" fmla="*/ 555838 w 555975"/>
              <a:gd name="connsiteY10" fmla="*/ 34027 h 677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5975" h="677882">
                <a:moveTo>
                  <a:pt x="555838" y="34027"/>
                </a:moveTo>
                <a:lnTo>
                  <a:pt x="555838" y="643627"/>
                </a:lnTo>
                <a:cubicBezTo>
                  <a:pt x="555790" y="652200"/>
                  <a:pt x="548885" y="659143"/>
                  <a:pt x="540312" y="659248"/>
                </a:cubicBezTo>
                <a:cubicBezTo>
                  <a:pt x="356670" y="660486"/>
                  <a:pt x="180553" y="666963"/>
                  <a:pt x="16437" y="677631"/>
                </a:cubicBezTo>
                <a:cubicBezTo>
                  <a:pt x="7941" y="678260"/>
                  <a:pt x="540" y="671888"/>
                  <a:pt x="-98" y="663391"/>
                </a:cubicBezTo>
                <a:cubicBezTo>
                  <a:pt x="-127" y="662963"/>
                  <a:pt x="-136" y="662534"/>
                  <a:pt x="-136" y="662105"/>
                </a:cubicBezTo>
                <a:lnTo>
                  <a:pt x="-136" y="15358"/>
                </a:lnTo>
                <a:cubicBezTo>
                  <a:pt x="-212" y="6833"/>
                  <a:pt x="6636" y="-130"/>
                  <a:pt x="15151" y="-206"/>
                </a:cubicBezTo>
                <a:cubicBezTo>
                  <a:pt x="15580" y="-215"/>
                  <a:pt x="16009" y="-196"/>
                  <a:pt x="16437" y="-168"/>
                </a:cubicBezTo>
                <a:cubicBezTo>
                  <a:pt x="180553" y="10500"/>
                  <a:pt x="356670" y="16977"/>
                  <a:pt x="540312" y="18215"/>
                </a:cubicBezTo>
                <a:cubicBezTo>
                  <a:pt x="548951" y="18320"/>
                  <a:pt x="555895" y="25388"/>
                  <a:pt x="555838" y="34027"/>
                </a:cubicBezTo>
                <a:close/>
              </a:path>
            </a:pathLst>
          </a:custGeom>
          <a:gradFill>
            <a:gsLst>
              <a:gs pos="0">
                <a:srgbClr val="376FFF">
                  <a:alpha val="3000"/>
                </a:srgbClr>
              </a:gs>
              <a:gs pos="100000">
                <a:srgbClr val="376FFF">
                  <a:alpha val="30000"/>
                </a:srgbClr>
              </a:gs>
            </a:gsLst>
            <a:lin ang="5400000" scaled="0"/>
          </a:gradFill>
          <a:ln w="9525" cap="flat">
            <a:gradFill>
              <a:gsLst>
                <a:gs pos="100000">
                  <a:srgbClr val="376FFF">
                    <a:alpha val="0"/>
                  </a:srgbClr>
                </a:gs>
                <a:gs pos="0">
                  <a:srgbClr val="376FFF">
                    <a:alpha val="20000"/>
                  </a:srgbClr>
                </a:gs>
              </a:gsLst>
              <a:lin ang="5400000"/>
              <a:tileRect/>
            </a:grad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lvl="0" algn="l">
              <a:buClrTx/>
              <a:buSzTx/>
              <a:buFontTx/>
            </a:pPr>
            <a:endParaRPr lang="zh-CN" altLang="en-US">
              <a:sym typeface="+mn-ea"/>
            </a:endParaRPr>
          </a:p>
        </p:txBody>
      </p:sp>
      <p:sp>
        <p:nvSpPr>
          <p:cNvPr id="22" name="任意多边形: 形状 45"/>
          <p:cNvSpPr/>
          <p:nvPr>
            <p:custDataLst>
              <p:tags r:id="rId3"/>
            </p:custDataLst>
          </p:nvPr>
        </p:nvSpPr>
        <p:spPr>
          <a:xfrm>
            <a:off x="6302058" y="1784351"/>
            <a:ext cx="2324100" cy="2831465"/>
          </a:xfrm>
          <a:custGeom>
            <a:avLst/>
            <a:gdLst>
              <a:gd name="connsiteX0" fmla="*/ 555837 w 555974"/>
              <a:gd name="connsiteY0" fmla="*/ 15170 h 677501"/>
              <a:gd name="connsiteX1" fmla="*/ 555837 w 555974"/>
              <a:gd name="connsiteY1" fmla="*/ 661727 h 677501"/>
              <a:gd name="connsiteX2" fmla="*/ 540550 w 555974"/>
              <a:gd name="connsiteY2" fmla="*/ 677291 h 677501"/>
              <a:gd name="connsiteX3" fmla="*/ 539264 w 555974"/>
              <a:gd name="connsiteY3" fmla="*/ 677253 h 677501"/>
              <a:gd name="connsiteX4" fmla="*/ 15389 w 555974"/>
              <a:gd name="connsiteY4" fmla="*/ 658964 h 677501"/>
              <a:gd name="connsiteX5" fmla="*/ -137 w 555974"/>
              <a:gd name="connsiteY5" fmla="*/ 643344 h 677501"/>
              <a:gd name="connsiteX6" fmla="*/ -137 w 555974"/>
              <a:gd name="connsiteY6" fmla="*/ 33744 h 677501"/>
              <a:gd name="connsiteX7" fmla="*/ 15389 w 555974"/>
              <a:gd name="connsiteY7" fmla="*/ 18123 h 677501"/>
              <a:gd name="connsiteX8" fmla="*/ 539264 w 555974"/>
              <a:gd name="connsiteY8" fmla="*/ -165 h 677501"/>
              <a:gd name="connsiteX9" fmla="*/ 555799 w 555974"/>
              <a:gd name="connsiteY9" fmla="*/ 14084 h 677501"/>
              <a:gd name="connsiteX10" fmla="*/ 555837 w 555974"/>
              <a:gd name="connsiteY10" fmla="*/ 15170 h 67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5974" h="677501">
                <a:moveTo>
                  <a:pt x="555837" y="15170"/>
                </a:moveTo>
                <a:lnTo>
                  <a:pt x="555837" y="661727"/>
                </a:lnTo>
                <a:cubicBezTo>
                  <a:pt x="555914" y="670251"/>
                  <a:pt x="549065" y="677214"/>
                  <a:pt x="540550" y="677291"/>
                </a:cubicBezTo>
                <a:cubicBezTo>
                  <a:pt x="540121" y="677300"/>
                  <a:pt x="539692" y="677281"/>
                  <a:pt x="539264" y="677253"/>
                </a:cubicBezTo>
                <a:cubicBezTo>
                  <a:pt x="375148" y="666585"/>
                  <a:pt x="198936" y="660203"/>
                  <a:pt x="15389" y="658964"/>
                </a:cubicBezTo>
                <a:cubicBezTo>
                  <a:pt x="6816" y="658860"/>
                  <a:pt x="-89" y="651916"/>
                  <a:pt x="-137" y="643344"/>
                </a:cubicBezTo>
                <a:lnTo>
                  <a:pt x="-137" y="33744"/>
                </a:lnTo>
                <a:cubicBezTo>
                  <a:pt x="-89" y="25171"/>
                  <a:pt x="6816" y="18227"/>
                  <a:pt x="15389" y="18123"/>
                </a:cubicBezTo>
                <a:cubicBezTo>
                  <a:pt x="198936" y="16884"/>
                  <a:pt x="375148" y="10502"/>
                  <a:pt x="539264" y="-165"/>
                </a:cubicBezTo>
                <a:cubicBezTo>
                  <a:pt x="547760" y="-794"/>
                  <a:pt x="555161" y="5578"/>
                  <a:pt x="555799" y="14084"/>
                </a:cubicBezTo>
                <a:cubicBezTo>
                  <a:pt x="555818" y="14446"/>
                  <a:pt x="555837" y="14808"/>
                  <a:pt x="555837" y="15170"/>
                </a:cubicBezTo>
                <a:close/>
              </a:path>
            </a:pathLst>
          </a:custGeom>
          <a:gradFill>
            <a:gsLst>
              <a:gs pos="0">
                <a:srgbClr val="376FFF">
                  <a:alpha val="3000"/>
                </a:srgbClr>
              </a:gs>
              <a:gs pos="100000">
                <a:srgbClr val="376FFF">
                  <a:alpha val="30000"/>
                </a:srgbClr>
              </a:gs>
            </a:gsLst>
            <a:lin ang="5400000" scaled="0"/>
          </a:gradFill>
          <a:ln w="9525" cap="flat">
            <a:gradFill>
              <a:gsLst>
                <a:gs pos="100000">
                  <a:srgbClr val="376FFF">
                    <a:alpha val="0"/>
                  </a:srgbClr>
                </a:gs>
                <a:gs pos="0">
                  <a:srgbClr val="376FFF">
                    <a:alpha val="20000"/>
                  </a:srgbClr>
                </a:gs>
              </a:gsLst>
              <a:lin ang="5400000"/>
              <a:tileRect/>
            </a:grad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lvl="0" algn="l">
              <a:buClrTx/>
              <a:buSzTx/>
              <a:buFontTx/>
            </a:pPr>
            <a:endParaRPr lang="zh-CN" altLang="en-US">
              <a:sym typeface="+mn-ea"/>
            </a:endParaRPr>
          </a:p>
        </p:txBody>
      </p:sp>
      <p:sp>
        <p:nvSpPr>
          <p:cNvPr id="23" name="任意多边形: 形状 46"/>
          <p:cNvSpPr/>
          <p:nvPr>
            <p:custDataLst>
              <p:tags r:id="rId4"/>
            </p:custDataLst>
          </p:nvPr>
        </p:nvSpPr>
        <p:spPr>
          <a:xfrm>
            <a:off x="9079548" y="1451610"/>
            <a:ext cx="2324100" cy="3489325"/>
          </a:xfrm>
          <a:custGeom>
            <a:avLst/>
            <a:gdLst>
              <a:gd name="connsiteX0" fmla="*/ 555838 w 555975"/>
              <a:gd name="connsiteY0" fmla="*/ 15413 h 834771"/>
              <a:gd name="connsiteX1" fmla="*/ 555838 w 555975"/>
              <a:gd name="connsiteY1" fmla="*/ 818942 h 834771"/>
              <a:gd name="connsiteX2" fmla="*/ 540407 w 555975"/>
              <a:gd name="connsiteY2" fmla="*/ 834563 h 834771"/>
              <a:gd name="connsiteX3" fmla="*/ 537359 w 555975"/>
              <a:gd name="connsiteY3" fmla="*/ 834277 h 834771"/>
              <a:gd name="connsiteX4" fmla="*/ 14246 w 555975"/>
              <a:gd name="connsiteY4" fmla="*/ 766459 h 834771"/>
              <a:gd name="connsiteX5" fmla="*/ -137 w 555975"/>
              <a:gd name="connsiteY5" fmla="*/ 750838 h 834771"/>
              <a:gd name="connsiteX6" fmla="*/ -137 w 555975"/>
              <a:gd name="connsiteY6" fmla="*/ 83517 h 834771"/>
              <a:gd name="connsiteX7" fmla="*/ 14246 w 555975"/>
              <a:gd name="connsiteY7" fmla="*/ 67896 h 834771"/>
              <a:gd name="connsiteX8" fmla="*/ 537359 w 555975"/>
              <a:gd name="connsiteY8" fmla="*/ 78 h 834771"/>
              <a:gd name="connsiteX9" fmla="*/ 555552 w 555975"/>
              <a:gd name="connsiteY9" fmla="*/ 12365 h 834771"/>
              <a:gd name="connsiteX10" fmla="*/ 555838 w 555975"/>
              <a:gd name="connsiteY10" fmla="*/ 15413 h 834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5975" h="834771">
                <a:moveTo>
                  <a:pt x="555838" y="15413"/>
                </a:moveTo>
                <a:lnTo>
                  <a:pt x="555838" y="818942"/>
                </a:lnTo>
                <a:cubicBezTo>
                  <a:pt x="555885" y="827515"/>
                  <a:pt x="548980" y="834506"/>
                  <a:pt x="540407" y="834563"/>
                </a:cubicBezTo>
                <a:cubicBezTo>
                  <a:pt x="539388" y="834563"/>
                  <a:pt x="538359" y="834468"/>
                  <a:pt x="537359" y="834277"/>
                </a:cubicBezTo>
                <a:cubicBezTo>
                  <a:pt x="364261" y="802759"/>
                  <a:pt x="189659" y="780118"/>
                  <a:pt x="14246" y="766459"/>
                </a:cubicBezTo>
                <a:cubicBezTo>
                  <a:pt x="6131" y="765764"/>
                  <a:pt x="-118" y="758982"/>
                  <a:pt x="-137" y="750838"/>
                </a:cubicBezTo>
                <a:lnTo>
                  <a:pt x="-137" y="83517"/>
                </a:lnTo>
                <a:cubicBezTo>
                  <a:pt x="-118" y="75373"/>
                  <a:pt x="6131" y="68591"/>
                  <a:pt x="14246" y="67896"/>
                </a:cubicBezTo>
                <a:cubicBezTo>
                  <a:pt x="189659" y="54237"/>
                  <a:pt x="364261" y="31596"/>
                  <a:pt x="537359" y="78"/>
                </a:cubicBezTo>
                <a:cubicBezTo>
                  <a:pt x="545779" y="-1551"/>
                  <a:pt x="553923" y="3945"/>
                  <a:pt x="555552" y="12365"/>
                </a:cubicBezTo>
                <a:cubicBezTo>
                  <a:pt x="555752" y="13374"/>
                  <a:pt x="555847" y="14394"/>
                  <a:pt x="555838" y="15413"/>
                </a:cubicBezTo>
                <a:close/>
              </a:path>
            </a:pathLst>
          </a:custGeom>
          <a:gradFill>
            <a:gsLst>
              <a:gs pos="0">
                <a:srgbClr val="376FFF">
                  <a:alpha val="3000"/>
                </a:srgbClr>
              </a:gs>
              <a:gs pos="100000">
                <a:srgbClr val="376FFF">
                  <a:alpha val="30000"/>
                </a:srgbClr>
              </a:gs>
            </a:gsLst>
            <a:lin ang="5400000" scaled="0"/>
          </a:gradFill>
          <a:ln w="9525" cap="flat">
            <a:gradFill>
              <a:gsLst>
                <a:gs pos="100000">
                  <a:srgbClr val="376FFF">
                    <a:alpha val="0"/>
                  </a:srgbClr>
                </a:gs>
                <a:gs pos="0">
                  <a:srgbClr val="376FFF">
                    <a:alpha val="20000"/>
                  </a:srgbClr>
                </a:gs>
              </a:gsLst>
              <a:lin ang="5400000"/>
              <a:tileRect/>
            </a:grad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lvl="0" algn="l">
              <a:buClrTx/>
              <a:buSzTx/>
              <a:buFontTx/>
            </a:pPr>
            <a:endParaRPr lang="zh-CN" altLang="en-US">
              <a:sym typeface="+mn-ea"/>
            </a:endParaRPr>
          </a:p>
        </p:txBody>
      </p:sp>
      <p:sp>
        <p:nvSpPr>
          <p:cNvPr id="25" name="椭圆 24"/>
          <p:cNvSpPr/>
          <p:nvPr>
            <p:custDataLst>
              <p:tags r:id="rId5"/>
            </p:custDataLst>
          </p:nvPr>
        </p:nvSpPr>
        <p:spPr>
          <a:xfrm>
            <a:off x="2516188" y="4746626"/>
            <a:ext cx="7142480" cy="1167130"/>
          </a:xfrm>
          <a:prstGeom prst="ellipse">
            <a:avLst/>
          </a:prstGeom>
          <a:gradFill>
            <a:gsLst>
              <a:gs pos="0">
                <a:srgbClr val="376FFF">
                  <a:alpha val="0"/>
                </a:srgbClr>
              </a:gs>
              <a:gs pos="100000">
                <a:srgbClr val="376FFF">
                  <a:alpha val="40000"/>
                </a:srgbClr>
              </a:gs>
            </a:gsLst>
            <a:lin ang="5400000" scaled="0"/>
          </a:gradFill>
          <a:ln w="41275" cap="flat" cmpd="sng" algn="ctr">
            <a:noFill/>
            <a:prstDash val="solid"/>
            <a:miter lim="800000"/>
          </a:ln>
          <a:effectLst/>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p>
        </p:txBody>
      </p:sp>
      <p:sp>
        <p:nvSpPr>
          <p:cNvPr id="28" name="标题"/>
          <p:cNvSpPr txBox="1"/>
          <p:nvPr>
            <p:custDataLst>
              <p:tags r:id="rId6"/>
            </p:custDataLst>
          </p:nvPr>
        </p:nvSpPr>
        <p:spPr>
          <a:xfrm>
            <a:off x="2936240" y="4940935"/>
            <a:ext cx="6325235" cy="803910"/>
          </a:xfrm>
          <a:prstGeom prst="rect">
            <a:avLst/>
          </a:prstGeom>
          <a:noFill/>
          <a:effectLst/>
        </p:spPr>
        <p:txBody>
          <a:bodyPr wrap="square" lIns="0" tIns="0" rIns="0" bIns="0" rtlCol="0" anchor="ctr">
            <a:noAutofit/>
          </a:bodyPr>
          <a:lstStyle/>
          <a:p>
            <a:pPr lvl="0" algn="ctr">
              <a:buClrTx/>
              <a:buSzTx/>
              <a:buFontTx/>
            </a:pPr>
            <a:r>
              <a:rPr lang="en-US" altLang="en-US" sz="2000" b="1" spc="300" dirty="0">
                <a:ln w="0">
                  <a:noFill/>
                </a:ln>
                <a:solidFill>
                  <a:srgbClr val="376FFF"/>
                </a:solidFill>
                <a:uFillTx/>
                <a:latin typeface="Arial" panose="020B0604020202020204" pitchFamily="34" charset="0"/>
                <a:cs typeface="+mn-ea"/>
                <a:sym typeface="+mn-ea"/>
              </a:rPr>
              <a:t> </a:t>
            </a:r>
            <a:r>
              <a:rPr lang="zh-CN" altLang="en-US" sz="2000" b="1" spc="300" dirty="0">
                <a:ln w="0">
                  <a:noFill/>
                </a:ln>
                <a:solidFill>
                  <a:srgbClr val="376FFF"/>
                </a:solidFill>
                <a:uFillTx/>
                <a:latin typeface="Arial" panose="020B0604020202020204" pitchFamily="34" charset="0"/>
                <a:cs typeface="+mn-ea"/>
                <a:sym typeface="+mn-ea"/>
              </a:rPr>
              <a:t>非那雄胺他达拉非胶囊的创新性</a:t>
            </a:r>
            <a:endParaRPr lang="zh-CN" altLang="en-US" sz="2000" b="1" spc="300" dirty="0">
              <a:ln w="0">
                <a:noFill/>
              </a:ln>
              <a:solidFill>
                <a:srgbClr val="376FFF"/>
              </a:solidFill>
              <a:uFillTx/>
              <a:latin typeface="Arial" panose="020B0604020202020204" pitchFamily="34" charset="0"/>
              <a:cs typeface="+mn-ea"/>
              <a:sym typeface="+mn-ea"/>
            </a:endParaRPr>
          </a:p>
        </p:txBody>
      </p:sp>
      <p:sp>
        <p:nvSpPr>
          <p:cNvPr id="26" name="椭圆 25"/>
          <p:cNvSpPr/>
          <p:nvPr>
            <p:custDataLst>
              <p:tags r:id="rId7"/>
            </p:custDataLst>
          </p:nvPr>
        </p:nvSpPr>
        <p:spPr>
          <a:xfrm>
            <a:off x="1789748" y="4747896"/>
            <a:ext cx="8595360" cy="1358900"/>
          </a:xfrm>
          <a:prstGeom prst="ellipse">
            <a:avLst/>
          </a:prstGeom>
          <a:noFill/>
          <a:ln w="12700" cap="flat" cmpd="sng" algn="ctr">
            <a:gradFill>
              <a:gsLst>
                <a:gs pos="0">
                  <a:srgbClr val="376FFF">
                    <a:alpha val="0"/>
                  </a:srgbClr>
                </a:gs>
                <a:gs pos="100000">
                  <a:srgbClr val="376FFF">
                    <a:alpha val="55000"/>
                  </a:srgbClr>
                </a:gs>
              </a:gsLst>
              <a:lin ang="5400000" scaled="1"/>
            </a:gradFill>
            <a:prstDash val="solid"/>
            <a:miter lim="800000"/>
          </a:ln>
          <a:effectLst/>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p>
        </p:txBody>
      </p:sp>
      <p:sp>
        <p:nvSpPr>
          <p:cNvPr id="27" name="任意多边形: 形状 20"/>
          <p:cNvSpPr/>
          <p:nvPr>
            <p:custDataLst>
              <p:tags r:id="rId8"/>
            </p:custDataLst>
          </p:nvPr>
        </p:nvSpPr>
        <p:spPr>
          <a:xfrm>
            <a:off x="1901508" y="5631181"/>
            <a:ext cx="1346200" cy="490855"/>
          </a:xfrm>
          <a:custGeom>
            <a:avLst/>
            <a:gdLst>
              <a:gd name="connsiteX0" fmla="*/ 2116 w 2120"/>
              <a:gd name="connsiteY0" fmla="*/ 557 h 773"/>
              <a:gd name="connsiteX1" fmla="*/ 2120 w 2120"/>
              <a:gd name="connsiteY1" fmla="*/ 773 h 773"/>
              <a:gd name="connsiteX2" fmla="*/ 0 w 2120"/>
              <a:gd name="connsiteY2" fmla="*/ 201 h 773"/>
              <a:gd name="connsiteX3" fmla="*/ 15 w 2120"/>
              <a:gd name="connsiteY3" fmla="*/ 0 h 773"/>
              <a:gd name="connsiteX4" fmla="*/ 2116 w 2120"/>
              <a:gd name="connsiteY4" fmla="*/ 557 h 7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0" h="773">
                <a:moveTo>
                  <a:pt x="2116" y="557"/>
                </a:moveTo>
                <a:lnTo>
                  <a:pt x="2120" y="773"/>
                </a:lnTo>
                <a:cubicBezTo>
                  <a:pt x="2120" y="773"/>
                  <a:pt x="252" y="516"/>
                  <a:pt x="0" y="201"/>
                </a:cubicBezTo>
                <a:lnTo>
                  <a:pt x="15" y="0"/>
                </a:lnTo>
                <a:cubicBezTo>
                  <a:pt x="15" y="0"/>
                  <a:pt x="159" y="270"/>
                  <a:pt x="2116" y="557"/>
                </a:cubicBezTo>
                <a:close/>
              </a:path>
            </a:pathLst>
          </a:custGeom>
          <a:gradFill>
            <a:gsLst>
              <a:gs pos="12000">
                <a:srgbClr val="376FFF">
                  <a:alpha val="0"/>
                </a:srgbClr>
              </a:gs>
              <a:gs pos="100000">
                <a:srgbClr val="376FFF">
                  <a:alpha val="49000"/>
                </a:srgbClr>
              </a:gs>
            </a:gsLst>
            <a:lin ang="0" scaled="0"/>
          </a:gra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endParaRPr lang="zh-CN" altLang="en-US"/>
          </a:p>
        </p:txBody>
      </p:sp>
      <p:sp>
        <p:nvSpPr>
          <p:cNvPr id="29" name="任意多边形: 形状 21"/>
          <p:cNvSpPr/>
          <p:nvPr>
            <p:custDataLst>
              <p:tags r:id="rId9"/>
            </p:custDataLst>
          </p:nvPr>
        </p:nvSpPr>
        <p:spPr>
          <a:xfrm>
            <a:off x="8315643" y="5595621"/>
            <a:ext cx="2500630" cy="609600"/>
          </a:xfrm>
          <a:custGeom>
            <a:avLst/>
            <a:gdLst>
              <a:gd name="connsiteX0" fmla="*/ 3740 w 3740"/>
              <a:gd name="connsiteY0" fmla="*/ 0 h 960"/>
              <a:gd name="connsiteX1" fmla="*/ 3740 w 3740"/>
              <a:gd name="connsiteY1" fmla="*/ 234 h 960"/>
              <a:gd name="connsiteX2" fmla="*/ 11 w 3740"/>
              <a:gd name="connsiteY2" fmla="*/ 960 h 960"/>
              <a:gd name="connsiteX3" fmla="*/ 0 w 3740"/>
              <a:gd name="connsiteY3" fmla="*/ 758 h 960"/>
              <a:gd name="connsiteX4" fmla="*/ 3740 w 3740"/>
              <a:gd name="connsiteY4" fmla="*/ 0 h 9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0" h="960">
                <a:moveTo>
                  <a:pt x="3740" y="0"/>
                </a:moveTo>
                <a:lnTo>
                  <a:pt x="3740" y="234"/>
                </a:lnTo>
                <a:cubicBezTo>
                  <a:pt x="3740" y="234"/>
                  <a:pt x="2879" y="744"/>
                  <a:pt x="11" y="960"/>
                </a:cubicBezTo>
                <a:lnTo>
                  <a:pt x="0" y="758"/>
                </a:lnTo>
                <a:cubicBezTo>
                  <a:pt x="0" y="758"/>
                  <a:pt x="2513" y="657"/>
                  <a:pt x="3740" y="0"/>
                </a:cubicBezTo>
                <a:close/>
              </a:path>
            </a:pathLst>
          </a:custGeom>
          <a:gradFill>
            <a:gsLst>
              <a:gs pos="12000">
                <a:srgbClr val="376FFF">
                  <a:lumMod val="60000"/>
                  <a:lumOff val="40000"/>
                  <a:alpha val="0"/>
                </a:srgbClr>
              </a:gs>
              <a:gs pos="100000">
                <a:srgbClr val="376FFF">
                  <a:alpha val="49000"/>
                </a:srgbClr>
              </a:gs>
            </a:gsLst>
            <a:lin ang="0" scaled="0"/>
          </a:gra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r>
              <a:rPr lang="en-US" altLang="zh-CN"/>
              <a:t>   </a:t>
            </a:r>
            <a:endParaRPr lang="en-US" altLang="zh-CN"/>
          </a:p>
        </p:txBody>
      </p:sp>
      <p:sp>
        <p:nvSpPr>
          <p:cNvPr id="31" name="椭圆 30"/>
          <p:cNvSpPr/>
          <p:nvPr>
            <p:custDataLst>
              <p:tags r:id="rId10"/>
            </p:custDataLst>
          </p:nvPr>
        </p:nvSpPr>
        <p:spPr>
          <a:xfrm>
            <a:off x="1136333" y="4746626"/>
            <a:ext cx="9902190" cy="1548130"/>
          </a:xfrm>
          <a:prstGeom prst="ellipse">
            <a:avLst/>
          </a:prstGeom>
          <a:noFill/>
          <a:ln w="12700" cap="flat" cmpd="sng" algn="ctr">
            <a:gradFill>
              <a:gsLst>
                <a:gs pos="66000">
                  <a:srgbClr val="376FFF">
                    <a:alpha val="0"/>
                  </a:srgbClr>
                </a:gs>
                <a:gs pos="14000">
                  <a:srgbClr val="376FFF">
                    <a:alpha val="0"/>
                  </a:srgbClr>
                </a:gs>
                <a:gs pos="0">
                  <a:srgbClr val="376FFF">
                    <a:alpha val="16000"/>
                  </a:srgbClr>
                </a:gs>
                <a:gs pos="100000">
                  <a:srgbClr val="376FFF">
                    <a:alpha val="20000"/>
                  </a:srgbClr>
                </a:gs>
              </a:gsLst>
              <a:lin ang="0" scaled="1"/>
            </a:gradFill>
            <a:prstDash val="solid"/>
            <a:miter lim="800000"/>
          </a:ln>
          <a:effectLst/>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p>
        </p:txBody>
      </p:sp>
      <p:sp>
        <p:nvSpPr>
          <p:cNvPr id="48" name="任意多边形: 形状 23"/>
          <p:cNvSpPr/>
          <p:nvPr>
            <p:custDataLst>
              <p:tags r:id="rId11"/>
            </p:custDataLst>
          </p:nvPr>
        </p:nvSpPr>
        <p:spPr>
          <a:xfrm>
            <a:off x="10643553" y="4543426"/>
            <a:ext cx="850265" cy="283210"/>
          </a:xfrm>
          <a:custGeom>
            <a:avLst/>
            <a:gdLst>
              <a:gd name="connsiteX0" fmla="*/ 277747 w 277844"/>
              <a:gd name="connsiteY0" fmla="*/ 39725 h 92868"/>
              <a:gd name="connsiteX1" fmla="*/ 277747 w 277844"/>
              <a:gd name="connsiteY1" fmla="*/ 92684 h 92868"/>
              <a:gd name="connsiteX2" fmla="*/ -97 w 277844"/>
              <a:gd name="connsiteY2" fmla="*/ 53727 h 92868"/>
              <a:gd name="connsiteX3" fmla="*/ -97 w 277844"/>
              <a:gd name="connsiteY3" fmla="*/ -184 h 92868"/>
            </a:gdLst>
            <a:ahLst/>
            <a:cxnLst>
              <a:cxn ang="0">
                <a:pos x="connsiteX0" y="connsiteY0"/>
              </a:cxn>
              <a:cxn ang="0">
                <a:pos x="connsiteX1" y="connsiteY1"/>
              </a:cxn>
              <a:cxn ang="0">
                <a:pos x="connsiteX2" y="connsiteY2"/>
              </a:cxn>
              <a:cxn ang="0">
                <a:pos x="connsiteX3" y="connsiteY3"/>
              </a:cxn>
            </a:cxnLst>
            <a:rect l="l" t="t" r="r" b="b"/>
            <a:pathLst>
              <a:path w="277844" h="92868">
                <a:moveTo>
                  <a:pt x="277747" y="39725"/>
                </a:moveTo>
                <a:lnTo>
                  <a:pt x="277747" y="92684"/>
                </a:lnTo>
                <a:cubicBezTo>
                  <a:pt x="277747" y="92684"/>
                  <a:pt x="50099" y="59252"/>
                  <a:pt x="-97" y="53727"/>
                </a:cubicBezTo>
                <a:lnTo>
                  <a:pt x="-97" y="-184"/>
                </a:lnTo>
                <a:close/>
              </a:path>
            </a:pathLst>
          </a:custGeom>
          <a:gradFill>
            <a:gsLst>
              <a:gs pos="12000">
                <a:srgbClr val="376FFF">
                  <a:alpha val="0"/>
                </a:srgbClr>
              </a:gs>
              <a:gs pos="100000">
                <a:srgbClr val="376FFF">
                  <a:alpha val="44000"/>
                </a:srgbClr>
              </a:gs>
            </a:gsLst>
            <a:lin ang="0" scaled="0"/>
          </a:gra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endParaRPr lang="zh-CN" altLang="en-US"/>
          </a:p>
        </p:txBody>
      </p:sp>
      <p:sp>
        <p:nvSpPr>
          <p:cNvPr id="49" name="任意多边形: 形状 23"/>
          <p:cNvSpPr/>
          <p:nvPr>
            <p:custDataLst>
              <p:tags r:id="rId12"/>
            </p:custDataLst>
          </p:nvPr>
        </p:nvSpPr>
        <p:spPr>
          <a:xfrm flipH="1">
            <a:off x="681673" y="4558666"/>
            <a:ext cx="850265" cy="283210"/>
          </a:xfrm>
          <a:custGeom>
            <a:avLst/>
            <a:gdLst>
              <a:gd name="connsiteX0" fmla="*/ 277747 w 277844"/>
              <a:gd name="connsiteY0" fmla="*/ 39725 h 92868"/>
              <a:gd name="connsiteX1" fmla="*/ 277747 w 277844"/>
              <a:gd name="connsiteY1" fmla="*/ 92684 h 92868"/>
              <a:gd name="connsiteX2" fmla="*/ -97 w 277844"/>
              <a:gd name="connsiteY2" fmla="*/ 53727 h 92868"/>
              <a:gd name="connsiteX3" fmla="*/ -97 w 277844"/>
              <a:gd name="connsiteY3" fmla="*/ -184 h 92868"/>
            </a:gdLst>
            <a:ahLst/>
            <a:cxnLst>
              <a:cxn ang="0">
                <a:pos x="connsiteX0" y="connsiteY0"/>
              </a:cxn>
              <a:cxn ang="0">
                <a:pos x="connsiteX1" y="connsiteY1"/>
              </a:cxn>
              <a:cxn ang="0">
                <a:pos x="connsiteX2" y="connsiteY2"/>
              </a:cxn>
              <a:cxn ang="0">
                <a:pos x="connsiteX3" y="connsiteY3"/>
              </a:cxn>
            </a:cxnLst>
            <a:rect l="l" t="t" r="r" b="b"/>
            <a:pathLst>
              <a:path w="277844" h="92868">
                <a:moveTo>
                  <a:pt x="277747" y="39725"/>
                </a:moveTo>
                <a:lnTo>
                  <a:pt x="277747" y="92684"/>
                </a:lnTo>
                <a:cubicBezTo>
                  <a:pt x="277747" y="92684"/>
                  <a:pt x="50099" y="59252"/>
                  <a:pt x="-97" y="53727"/>
                </a:cubicBezTo>
                <a:lnTo>
                  <a:pt x="-97" y="-184"/>
                </a:lnTo>
                <a:close/>
              </a:path>
            </a:pathLst>
          </a:custGeom>
          <a:gradFill>
            <a:gsLst>
              <a:gs pos="12000">
                <a:srgbClr val="376FFF">
                  <a:alpha val="0"/>
                </a:srgbClr>
              </a:gs>
              <a:gs pos="100000">
                <a:srgbClr val="376FFF">
                  <a:alpha val="44000"/>
                </a:srgbClr>
              </a:gs>
            </a:gsLst>
            <a:lin ang="0" scaled="0"/>
          </a:gra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endParaRPr lang="zh-CN" altLang="en-US"/>
          </a:p>
        </p:txBody>
      </p:sp>
      <p:sp>
        <p:nvSpPr>
          <p:cNvPr id="33" name="标题"/>
          <p:cNvSpPr txBox="1"/>
          <p:nvPr>
            <p:custDataLst>
              <p:tags r:id="rId13"/>
            </p:custDataLst>
          </p:nvPr>
        </p:nvSpPr>
        <p:spPr>
          <a:xfrm>
            <a:off x="1011873" y="2018666"/>
            <a:ext cx="1851660" cy="364490"/>
          </a:xfrm>
          <a:prstGeom prst="rect">
            <a:avLst/>
          </a:prstGeom>
          <a:noFill/>
        </p:spPr>
        <p:txBody>
          <a:bodyPr wrap="square" lIns="0" tIns="0" rIns="0" bIns="0" rtlCol="0" anchor="ctr">
            <a:noAutofit/>
          </a:bodyPr>
          <a:lstStyle/>
          <a:p>
            <a:pPr algn="ctr"/>
            <a:r>
              <a:rPr lang="en-US" altLang="en-US" sz="1600" b="1" spc="300" dirty="0">
                <a:solidFill>
                  <a:srgbClr val="376FFF"/>
                </a:solidFill>
                <a:latin typeface="+mn-ea"/>
                <a:sym typeface="+mn-ea"/>
              </a:rPr>
              <a:t> </a:t>
            </a:r>
            <a:r>
              <a:rPr lang="zh-CN" altLang="en-US" sz="1600" b="1" spc="300" dirty="0">
                <a:solidFill>
                  <a:srgbClr val="376FFF"/>
                </a:solidFill>
                <a:latin typeface="+mn-ea"/>
                <a:sym typeface="+mn-ea"/>
              </a:rPr>
              <a:t>剂型创新</a:t>
            </a:r>
            <a:endParaRPr lang="zh-CN" altLang="en-US" sz="1600" b="1" spc="300" dirty="0">
              <a:solidFill>
                <a:srgbClr val="376FFF"/>
              </a:solidFill>
              <a:latin typeface="+mn-ea"/>
              <a:sym typeface="+mn-ea"/>
            </a:endParaRPr>
          </a:p>
        </p:txBody>
      </p:sp>
      <p:sp>
        <p:nvSpPr>
          <p:cNvPr id="34" name="正文"/>
          <p:cNvSpPr txBox="1"/>
          <p:nvPr>
            <p:custDataLst>
              <p:tags r:id="rId14"/>
            </p:custDataLst>
          </p:nvPr>
        </p:nvSpPr>
        <p:spPr>
          <a:xfrm>
            <a:off x="1011238" y="2405381"/>
            <a:ext cx="1852930" cy="1966595"/>
          </a:xfrm>
          <a:prstGeom prst="rect">
            <a:avLst/>
          </a:prstGeom>
          <a:noFill/>
        </p:spPr>
        <p:txBody>
          <a:bodyPr wrap="square" lIns="0" tIns="0" rIns="0" bIns="0" rtlCol="0" anchor="t" anchorCtr="0">
            <a:noAutofit/>
          </a:bodyPr>
          <a:lstStyle/>
          <a:p>
            <a:pPr indent="0" algn="ctr" fontAlgn="auto">
              <a:lnSpc>
                <a:spcPct val="150000"/>
              </a:lnSpc>
              <a:spcAft>
                <a:spcPts val="1000"/>
              </a:spcAft>
            </a:pPr>
            <a:r>
              <a:rPr lang="zh-CN" altLang="en-US" sz="1600" kern="0" dirty="0">
                <a:ln>
                  <a:noFill/>
                  <a:prstDash val="sysDot"/>
                </a:ln>
                <a:solidFill>
                  <a:srgbClr val="000000">
                    <a:lumMod val="85000"/>
                    <a:lumOff val="15000"/>
                  </a:srgbClr>
                </a:solidFill>
                <a:latin typeface="+mn-ea"/>
                <a:sym typeface="+mn-ea"/>
              </a:rPr>
              <a:t>国内首个非那雄胺与他达拉非复方胶囊（</a:t>
            </a:r>
            <a:r>
              <a:rPr lang="en-US" altLang="zh-CN" sz="1600" kern="0" dirty="0">
                <a:ln>
                  <a:noFill/>
                  <a:prstDash val="sysDot"/>
                </a:ln>
                <a:solidFill>
                  <a:srgbClr val="000000">
                    <a:lumMod val="85000"/>
                    <a:lumOff val="15000"/>
                  </a:srgbClr>
                </a:solidFill>
                <a:latin typeface="+mn-ea"/>
                <a:sym typeface="+mn-ea"/>
              </a:rPr>
              <a:t>5mg/5mg</a:t>
            </a:r>
            <a:r>
              <a:rPr lang="zh-CN" altLang="en-US" sz="1600" kern="0" dirty="0">
                <a:ln>
                  <a:noFill/>
                  <a:prstDash val="sysDot"/>
                </a:ln>
                <a:solidFill>
                  <a:srgbClr val="000000">
                    <a:lumMod val="85000"/>
                    <a:lumOff val="15000"/>
                  </a:srgbClr>
                </a:solidFill>
                <a:latin typeface="+mn-ea"/>
                <a:sym typeface="+mn-ea"/>
              </a:rPr>
              <a:t>），药品注册分类三类，原研未进口，填补了国内空白。</a:t>
            </a:r>
            <a:endParaRPr lang="zh-CN" altLang="en-US" sz="1600" kern="0" dirty="0">
              <a:ln>
                <a:noFill/>
                <a:prstDash val="sysDot"/>
              </a:ln>
              <a:solidFill>
                <a:srgbClr val="000000">
                  <a:lumMod val="85000"/>
                  <a:lumOff val="15000"/>
                </a:srgbClr>
              </a:solidFill>
              <a:latin typeface="+mn-ea"/>
              <a:sym typeface="+mn-ea"/>
            </a:endParaRPr>
          </a:p>
        </p:txBody>
      </p:sp>
      <p:sp>
        <p:nvSpPr>
          <p:cNvPr id="35" name="标题"/>
          <p:cNvSpPr txBox="1"/>
          <p:nvPr>
            <p:custDataLst>
              <p:tags r:id="rId15"/>
            </p:custDataLst>
          </p:nvPr>
        </p:nvSpPr>
        <p:spPr>
          <a:xfrm>
            <a:off x="3791903" y="2018666"/>
            <a:ext cx="1851660" cy="364490"/>
          </a:xfrm>
          <a:prstGeom prst="rect">
            <a:avLst/>
          </a:prstGeom>
          <a:noFill/>
        </p:spPr>
        <p:txBody>
          <a:bodyPr wrap="square" lIns="0" tIns="0" rIns="0" bIns="0" rtlCol="0" anchor="ctr">
            <a:noAutofit/>
          </a:bodyPr>
          <a:lstStyle/>
          <a:p>
            <a:pPr algn="ctr"/>
            <a:r>
              <a:rPr lang="en-US" altLang="en-US" sz="1600" b="1" spc="300" dirty="0">
                <a:solidFill>
                  <a:srgbClr val="376FFF"/>
                </a:solidFill>
                <a:latin typeface="+mn-ea"/>
                <a:sym typeface="+mn-ea"/>
              </a:rPr>
              <a:t> </a:t>
            </a:r>
            <a:r>
              <a:rPr lang="zh-CN" altLang="en-US" sz="1600" b="1" spc="300" dirty="0">
                <a:solidFill>
                  <a:srgbClr val="376FFF"/>
                </a:solidFill>
                <a:latin typeface="+mn-ea"/>
                <a:sym typeface="+mn-ea"/>
              </a:rPr>
              <a:t>机制互补</a:t>
            </a:r>
            <a:endParaRPr lang="zh-CN" altLang="en-US" sz="1600" b="1" spc="300" dirty="0">
              <a:solidFill>
                <a:srgbClr val="376FFF"/>
              </a:solidFill>
              <a:latin typeface="+mn-ea"/>
              <a:sym typeface="+mn-ea"/>
            </a:endParaRPr>
          </a:p>
        </p:txBody>
      </p:sp>
      <p:sp>
        <p:nvSpPr>
          <p:cNvPr id="36" name="正文"/>
          <p:cNvSpPr txBox="1"/>
          <p:nvPr>
            <p:custDataLst>
              <p:tags r:id="rId16"/>
            </p:custDataLst>
          </p:nvPr>
        </p:nvSpPr>
        <p:spPr>
          <a:xfrm>
            <a:off x="3791268" y="2406651"/>
            <a:ext cx="1852930" cy="1966595"/>
          </a:xfrm>
          <a:prstGeom prst="rect">
            <a:avLst/>
          </a:prstGeom>
          <a:noFill/>
        </p:spPr>
        <p:txBody>
          <a:bodyPr wrap="square" lIns="0" tIns="0" rIns="0" bIns="0" rtlCol="0" anchor="t" anchorCtr="0">
            <a:noAutofit/>
          </a:bodyPr>
          <a:lstStyle/>
          <a:p>
            <a:pPr indent="0" algn="ctr" fontAlgn="auto">
              <a:lnSpc>
                <a:spcPct val="150000"/>
              </a:lnSpc>
              <a:spcAft>
                <a:spcPts val="1000"/>
              </a:spcAft>
            </a:pPr>
            <a:r>
              <a:rPr lang="zh-CN" altLang="en-US" sz="1600" kern="0" dirty="0">
                <a:ln>
                  <a:noFill/>
                  <a:prstDash val="sysDot"/>
                </a:ln>
                <a:solidFill>
                  <a:srgbClr val="000000">
                    <a:lumMod val="85000"/>
                    <a:lumOff val="15000"/>
                  </a:srgbClr>
                </a:solidFill>
                <a:latin typeface="+mn-ea"/>
                <a:sym typeface="+mn-ea"/>
              </a:rPr>
              <a:t>非那雄胺抑制</a:t>
            </a:r>
            <a:r>
              <a:rPr lang="en-US" altLang="zh-CN" sz="1600" kern="0" dirty="0">
                <a:ln>
                  <a:noFill/>
                  <a:prstDash val="sysDot"/>
                </a:ln>
                <a:solidFill>
                  <a:srgbClr val="000000">
                    <a:lumMod val="85000"/>
                    <a:lumOff val="15000"/>
                  </a:srgbClr>
                </a:solidFill>
                <a:latin typeface="+mn-ea"/>
                <a:sym typeface="+mn-ea"/>
              </a:rPr>
              <a:t>DHT</a:t>
            </a:r>
            <a:r>
              <a:rPr lang="zh-CN" altLang="en-US" sz="1600" kern="0" dirty="0">
                <a:ln>
                  <a:noFill/>
                  <a:prstDash val="sysDot"/>
                </a:ln>
                <a:solidFill>
                  <a:srgbClr val="000000">
                    <a:lumMod val="85000"/>
                    <a:lumOff val="15000"/>
                  </a:srgbClr>
                </a:solidFill>
                <a:latin typeface="+mn-ea"/>
                <a:sym typeface="+mn-ea"/>
              </a:rPr>
              <a:t>生成，缩小前列腺体积；他达拉非松弛平滑肌，缓解下尿路症状，两者机制互补</a:t>
            </a:r>
            <a:r>
              <a:rPr lang="en-US" altLang="zh-CN" sz="1600" baseline="50000">
                <a:solidFill>
                  <a:schemeClr val="tx1"/>
                </a:solidFill>
                <a:uFillTx/>
                <a:sym typeface="+mn-ea"/>
              </a:rPr>
              <a:t>[1]</a:t>
            </a:r>
            <a:r>
              <a:rPr lang="zh-CN" altLang="en-US" sz="1600" kern="0" dirty="0">
                <a:ln>
                  <a:noFill/>
                  <a:prstDash val="sysDot"/>
                </a:ln>
                <a:solidFill>
                  <a:srgbClr val="000000">
                    <a:lumMod val="85000"/>
                    <a:lumOff val="15000"/>
                  </a:srgbClr>
                </a:solidFill>
                <a:latin typeface="+mn-ea"/>
                <a:sym typeface="+mn-ea"/>
              </a:rPr>
              <a:t>。</a:t>
            </a:r>
            <a:endParaRPr lang="zh-CN" altLang="en-US" sz="1600" kern="0" dirty="0">
              <a:ln>
                <a:noFill/>
                <a:prstDash val="sysDot"/>
              </a:ln>
              <a:solidFill>
                <a:srgbClr val="000000">
                  <a:lumMod val="85000"/>
                  <a:lumOff val="15000"/>
                </a:srgbClr>
              </a:solidFill>
              <a:latin typeface="+mn-ea"/>
              <a:sym typeface="+mn-ea"/>
            </a:endParaRPr>
          </a:p>
        </p:txBody>
      </p:sp>
      <p:sp>
        <p:nvSpPr>
          <p:cNvPr id="38" name="标题"/>
          <p:cNvSpPr txBox="1"/>
          <p:nvPr>
            <p:custDataLst>
              <p:tags r:id="rId17"/>
            </p:custDataLst>
          </p:nvPr>
        </p:nvSpPr>
        <p:spPr>
          <a:xfrm>
            <a:off x="6569393" y="2018666"/>
            <a:ext cx="1851660" cy="364490"/>
          </a:xfrm>
          <a:prstGeom prst="rect">
            <a:avLst/>
          </a:prstGeom>
          <a:noFill/>
        </p:spPr>
        <p:txBody>
          <a:bodyPr wrap="square" lIns="0" tIns="0" rIns="0" bIns="0" rtlCol="0" anchor="ctr">
            <a:noAutofit/>
          </a:bodyPr>
          <a:lstStyle/>
          <a:p>
            <a:pPr algn="ctr"/>
            <a:r>
              <a:rPr lang="zh-CN" altLang="en-US" sz="1600" b="1" spc="300" dirty="0">
                <a:solidFill>
                  <a:srgbClr val="376FFF"/>
                </a:solidFill>
                <a:latin typeface="+mn-ea"/>
                <a:sym typeface="+mn-ea"/>
              </a:rPr>
              <a:t>研发完整性</a:t>
            </a:r>
            <a:r>
              <a:rPr lang="en-US" altLang="en-US" sz="1600" b="1" spc="300" dirty="0">
                <a:solidFill>
                  <a:srgbClr val="376FFF"/>
                </a:solidFill>
                <a:latin typeface="+mn-ea"/>
                <a:sym typeface="+mn-ea"/>
              </a:rPr>
              <a:t> </a:t>
            </a:r>
            <a:endParaRPr lang="zh-CN" altLang="en-US" sz="1600" b="1" spc="300" dirty="0">
              <a:solidFill>
                <a:srgbClr val="376FFF"/>
              </a:solidFill>
              <a:latin typeface="+mn-ea"/>
              <a:sym typeface="+mn-ea"/>
            </a:endParaRPr>
          </a:p>
        </p:txBody>
      </p:sp>
      <p:sp>
        <p:nvSpPr>
          <p:cNvPr id="39" name="正文"/>
          <p:cNvSpPr txBox="1"/>
          <p:nvPr>
            <p:custDataLst>
              <p:tags r:id="rId18"/>
            </p:custDataLst>
          </p:nvPr>
        </p:nvSpPr>
        <p:spPr>
          <a:xfrm>
            <a:off x="6568758" y="2411731"/>
            <a:ext cx="1852930" cy="1966595"/>
          </a:xfrm>
          <a:prstGeom prst="rect">
            <a:avLst/>
          </a:prstGeom>
          <a:noFill/>
        </p:spPr>
        <p:txBody>
          <a:bodyPr wrap="square" lIns="0" tIns="0" rIns="0" bIns="0" rtlCol="0" anchor="t" anchorCtr="0">
            <a:noAutofit/>
          </a:bodyPr>
          <a:lstStyle/>
          <a:p>
            <a:pPr indent="0" algn="ctr" fontAlgn="auto">
              <a:lnSpc>
                <a:spcPct val="150000"/>
              </a:lnSpc>
              <a:spcAft>
                <a:spcPts val="1000"/>
              </a:spcAft>
            </a:pPr>
            <a:r>
              <a:rPr lang="zh-CN" altLang="zh-CN" sz="1600" kern="0" dirty="0">
                <a:ln>
                  <a:noFill/>
                  <a:prstDash val="sysDot"/>
                </a:ln>
                <a:solidFill>
                  <a:srgbClr val="000000">
                    <a:lumMod val="85000"/>
                    <a:lumOff val="15000"/>
                  </a:srgbClr>
                </a:solidFill>
                <a:uFillTx/>
                <a:latin typeface="+mn-ea"/>
                <a:cs typeface="MiSans Normal" panose="00000500000000000000" charset="-122"/>
                <a:sym typeface="+mn-ea"/>
              </a:rPr>
              <a:t>已完成空腹条件下生物等效性试验，药代动力学参数与参比制剂一致</a:t>
            </a:r>
            <a:r>
              <a:rPr lang="en-US" altLang="zh-CN" sz="1600" kern="0" baseline="50000" dirty="0">
                <a:ln>
                  <a:noFill/>
                  <a:prstDash val="sysDot"/>
                </a:ln>
                <a:solidFill>
                  <a:srgbClr val="000000">
                    <a:lumMod val="85000"/>
                    <a:lumOff val="15000"/>
                  </a:srgbClr>
                </a:solidFill>
                <a:uFillTx/>
                <a:latin typeface="+中文正文" charset="0"/>
                <a:cs typeface="MiSans Normal" panose="00000500000000000000" charset="-122"/>
                <a:sym typeface="+mn-ea"/>
              </a:rPr>
              <a:t>[2]</a:t>
            </a:r>
            <a:r>
              <a:rPr lang="zh-CN" altLang="zh-CN" sz="1600" kern="0" dirty="0">
                <a:ln>
                  <a:noFill/>
                  <a:prstDash val="sysDot"/>
                </a:ln>
                <a:solidFill>
                  <a:srgbClr val="000000">
                    <a:lumMod val="85000"/>
                    <a:lumOff val="15000"/>
                  </a:srgbClr>
                </a:solidFill>
                <a:uFillTx/>
                <a:latin typeface="+mn-ea"/>
                <a:cs typeface="MiSans Normal" panose="00000500000000000000" charset="-122"/>
                <a:sym typeface="+mn-ea"/>
              </a:rPr>
              <a:t>。</a:t>
            </a:r>
            <a:endParaRPr lang="zh-CN" altLang="zh-CN" sz="1600" kern="0" dirty="0">
              <a:ln>
                <a:noFill/>
                <a:prstDash val="sysDot"/>
              </a:ln>
              <a:solidFill>
                <a:srgbClr val="000000">
                  <a:lumMod val="85000"/>
                  <a:lumOff val="15000"/>
                </a:srgbClr>
              </a:solidFill>
              <a:uFillTx/>
              <a:latin typeface="+mn-ea"/>
              <a:cs typeface="MiSans Normal" panose="00000500000000000000" charset="-122"/>
              <a:sym typeface="+mn-ea"/>
            </a:endParaRPr>
          </a:p>
          <a:p>
            <a:pPr indent="0" algn="ctr" fontAlgn="auto">
              <a:lnSpc>
                <a:spcPct val="150000"/>
              </a:lnSpc>
              <a:spcAft>
                <a:spcPts val="1000"/>
              </a:spcAft>
            </a:pPr>
            <a:endParaRPr lang="zh-CN" altLang="en-US" sz="1600" kern="0" dirty="0">
              <a:ln>
                <a:noFill/>
                <a:prstDash val="sysDot"/>
              </a:ln>
              <a:solidFill>
                <a:srgbClr val="000000">
                  <a:lumMod val="85000"/>
                  <a:lumOff val="15000"/>
                </a:srgbClr>
              </a:solidFill>
              <a:latin typeface="+mn-ea"/>
              <a:sym typeface="+mn-ea"/>
            </a:endParaRPr>
          </a:p>
        </p:txBody>
      </p:sp>
      <p:sp>
        <p:nvSpPr>
          <p:cNvPr id="40" name="标题"/>
          <p:cNvSpPr txBox="1"/>
          <p:nvPr>
            <p:custDataLst>
              <p:tags r:id="rId19"/>
            </p:custDataLst>
          </p:nvPr>
        </p:nvSpPr>
        <p:spPr>
          <a:xfrm>
            <a:off x="9346883" y="2018666"/>
            <a:ext cx="1851660" cy="364490"/>
          </a:xfrm>
          <a:prstGeom prst="rect">
            <a:avLst/>
          </a:prstGeom>
          <a:noFill/>
        </p:spPr>
        <p:txBody>
          <a:bodyPr wrap="square" lIns="0" tIns="0" rIns="0" bIns="0" rtlCol="0" anchor="ctr">
            <a:noAutofit/>
          </a:bodyPr>
          <a:lstStyle/>
          <a:p>
            <a:pPr algn="ctr"/>
            <a:r>
              <a:rPr lang="zh-CN" altLang="en-US" sz="1600" b="1" spc="300" dirty="0">
                <a:solidFill>
                  <a:srgbClr val="376FFF"/>
                </a:solidFill>
                <a:latin typeface="+mn-ea"/>
                <a:sym typeface="+mn-ea"/>
              </a:rPr>
              <a:t>临床价值</a:t>
            </a:r>
            <a:r>
              <a:rPr lang="en-US" altLang="en-US" sz="1600" b="1" spc="300" dirty="0">
                <a:solidFill>
                  <a:srgbClr val="376FFF"/>
                </a:solidFill>
                <a:latin typeface="+mn-ea"/>
                <a:sym typeface="+mn-ea"/>
              </a:rPr>
              <a:t> </a:t>
            </a:r>
            <a:endParaRPr lang="zh-CN" altLang="en-US" sz="1600" b="1" spc="300" dirty="0">
              <a:solidFill>
                <a:srgbClr val="376FFF"/>
              </a:solidFill>
              <a:latin typeface="+mn-ea"/>
              <a:sym typeface="+mn-ea"/>
            </a:endParaRPr>
          </a:p>
        </p:txBody>
      </p:sp>
      <p:sp>
        <p:nvSpPr>
          <p:cNvPr id="41" name="正文"/>
          <p:cNvSpPr txBox="1"/>
          <p:nvPr>
            <p:custDataLst>
              <p:tags r:id="rId20"/>
            </p:custDataLst>
          </p:nvPr>
        </p:nvSpPr>
        <p:spPr>
          <a:xfrm>
            <a:off x="9346248" y="2407921"/>
            <a:ext cx="1852930" cy="1966595"/>
          </a:xfrm>
          <a:prstGeom prst="rect">
            <a:avLst/>
          </a:prstGeom>
          <a:noFill/>
        </p:spPr>
        <p:txBody>
          <a:bodyPr wrap="square" lIns="0" tIns="0" rIns="0" bIns="0" rtlCol="0" anchor="t" anchorCtr="0">
            <a:noAutofit/>
          </a:bodyPr>
          <a:lstStyle/>
          <a:p>
            <a:pPr indent="0" algn="ctr" fontAlgn="auto">
              <a:lnSpc>
                <a:spcPct val="150000"/>
              </a:lnSpc>
              <a:spcAft>
                <a:spcPts val="1000"/>
              </a:spcAft>
            </a:pPr>
            <a:r>
              <a:rPr lang="zh-CN" altLang="en-US" sz="1600" kern="0" dirty="0">
                <a:ln>
                  <a:noFill/>
                  <a:prstDash val="sysDot"/>
                </a:ln>
                <a:solidFill>
                  <a:srgbClr val="000000">
                    <a:lumMod val="85000"/>
                    <a:lumOff val="15000"/>
                  </a:srgbClr>
                </a:solidFill>
                <a:latin typeface="+mn-ea"/>
                <a:sym typeface="+mn-ea"/>
              </a:rPr>
              <a:t>填补“症状控制</a:t>
            </a:r>
            <a:r>
              <a:rPr lang="en-US" altLang="zh-CN" sz="1600" kern="0" dirty="0">
                <a:ln>
                  <a:noFill/>
                  <a:prstDash val="sysDot"/>
                </a:ln>
                <a:solidFill>
                  <a:srgbClr val="000000">
                    <a:lumMod val="85000"/>
                    <a:lumOff val="15000"/>
                  </a:srgbClr>
                </a:solidFill>
                <a:latin typeface="+mn-ea"/>
                <a:sym typeface="+mn-ea"/>
              </a:rPr>
              <a:t>+</a:t>
            </a:r>
            <a:r>
              <a:rPr lang="zh-CN" altLang="en-US" sz="1600" kern="0" dirty="0">
                <a:ln>
                  <a:noFill/>
                  <a:prstDash val="sysDot"/>
                </a:ln>
                <a:solidFill>
                  <a:srgbClr val="000000">
                    <a:lumMod val="85000"/>
                    <a:lumOff val="15000"/>
                  </a:srgbClr>
                </a:solidFill>
                <a:latin typeface="+mn-ea"/>
                <a:sym typeface="+mn-ea"/>
              </a:rPr>
              <a:t>体积缩小”联合用药空缺，满足轻中重度的</a:t>
            </a:r>
            <a:r>
              <a:rPr lang="en-US" altLang="zh-CN" sz="1600" kern="0" dirty="0">
                <a:ln>
                  <a:noFill/>
                  <a:prstDash val="sysDot"/>
                </a:ln>
                <a:solidFill>
                  <a:srgbClr val="000000">
                    <a:lumMod val="85000"/>
                    <a:lumOff val="15000"/>
                  </a:srgbClr>
                </a:solidFill>
                <a:latin typeface="+mn-ea"/>
                <a:sym typeface="+mn-ea"/>
              </a:rPr>
              <a:t>BPH</a:t>
            </a:r>
            <a:r>
              <a:rPr lang="zh-CN" altLang="en-US" sz="1600" kern="0" dirty="0">
                <a:ln>
                  <a:noFill/>
                  <a:prstDash val="sysDot"/>
                </a:ln>
                <a:solidFill>
                  <a:srgbClr val="000000">
                    <a:lumMod val="85000"/>
                    <a:lumOff val="15000"/>
                  </a:srgbClr>
                </a:solidFill>
                <a:latin typeface="+mn-ea"/>
                <a:sym typeface="+mn-ea"/>
              </a:rPr>
              <a:t>患者，尤其在中重度患者中疗效更优。</a:t>
            </a:r>
            <a:endParaRPr lang="zh-CN" altLang="en-US" sz="1600" kern="0" dirty="0">
              <a:ln>
                <a:noFill/>
                <a:prstDash val="sysDot"/>
              </a:ln>
              <a:solidFill>
                <a:srgbClr val="000000">
                  <a:lumMod val="85000"/>
                  <a:lumOff val="15000"/>
                </a:srgbClr>
              </a:solidFill>
              <a:uFillTx/>
              <a:latin typeface="+mn-ea"/>
              <a:cs typeface="MiSans Normal" panose="00000500000000000000" charset="-122"/>
              <a:sym typeface="+mn-ea"/>
            </a:endParaRPr>
          </a:p>
        </p:txBody>
      </p:sp>
      <p:sp>
        <p:nvSpPr>
          <p:cNvPr id="42" name="任意多边形 41"/>
          <p:cNvSpPr/>
          <p:nvPr>
            <p:custDataLst>
              <p:tags r:id="rId21"/>
            </p:custDataLst>
          </p:nvPr>
        </p:nvSpPr>
        <p:spPr>
          <a:xfrm>
            <a:off x="983933" y="1352550"/>
            <a:ext cx="10305415" cy="380365"/>
          </a:xfrm>
          <a:custGeom>
            <a:avLst/>
            <a:gdLst>
              <a:gd name="connsiteX0" fmla="*/ 16009 w 16009"/>
              <a:gd name="connsiteY0" fmla="*/ 4 h 567"/>
              <a:gd name="connsiteX1" fmla="*/ 8012 w 16009"/>
              <a:gd name="connsiteY1" fmla="*/ 567 h 567"/>
              <a:gd name="connsiteX2" fmla="*/ 16 w 16009"/>
              <a:gd name="connsiteY2" fmla="*/ 4 h 567"/>
              <a:gd name="connsiteX3" fmla="*/ 0 w 16009"/>
              <a:gd name="connsiteY3" fmla="*/ 0 h 567"/>
            </a:gdLst>
            <a:ahLst/>
            <a:cxnLst>
              <a:cxn ang="0">
                <a:pos x="connsiteX0" y="connsiteY0"/>
              </a:cxn>
              <a:cxn ang="0">
                <a:pos x="connsiteX1" y="connsiteY1"/>
              </a:cxn>
              <a:cxn ang="0">
                <a:pos x="connsiteX2" y="connsiteY2"/>
              </a:cxn>
              <a:cxn ang="0">
                <a:pos x="connsiteX3" y="connsiteY3"/>
              </a:cxn>
            </a:cxnLst>
            <a:rect l="l" t="t" r="r" b="b"/>
            <a:pathLst>
              <a:path w="16009" h="567">
                <a:moveTo>
                  <a:pt x="16009" y="4"/>
                </a:moveTo>
                <a:cubicBezTo>
                  <a:pt x="14662" y="336"/>
                  <a:pt x="11588" y="567"/>
                  <a:pt x="8012" y="567"/>
                </a:cubicBezTo>
                <a:cubicBezTo>
                  <a:pt x="4436" y="567"/>
                  <a:pt x="1363" y="336"/>
                  <a:pt x="16" y="4"/>
                </a:cubicBezTo>
                <a:lnTo>
                  <a:pt x="0" y="0"/>
                </a:lnTo>
              </a:path>
            </a:pathLst>
          </a:custGeom>
          <a:noFill/>
          <a:ln w="12700" cap="flat" cmpd="sng" algn="ctr">
            <a:gradFill>
              <a:gsLst>
                <a:gs pos="100000">
                  <a:srgbClr val="376FFF">
                    <a:alpha val="0"/>
                  </a:srgbClr>
                </a:gs>
                <a:gs pos="0">
                  <a:srgbClr val="376FFF">
                    <a:alpha val="15000"/>
                  </a:srgbClr>
                </a:gs>
              </a:gsLst>
              <a:path path="circle">
                <a:fillToRect l="50000" t="50000" r="50000" b="50000"/>
              </a:path>
              <a:tileRect/>
            </a:gradFill>
            <a:prstDash val="solid"/>
            <a:miter lim="800000"/>
          </a:ln>
          <a:effectLst/>
        </p:spPr>
        <p:style>
          <a:lnRef idx="2">
            <a:srgbClr val="376FFF"/>
          </a:lnRef>
          <a:fillRef idx="0">
            <a:srgbClr val="FFFFFF"/>
          </a:fillRef>
          <a:effectRef idx="0">
            <a:srgbClr val="FFFFFF"/>
          </a:effectRef>
          <a:fontRef idx="minor">
            <a:srgbClr val="000000"/>
          </a:fontRef>
        </p:style>
        <p:txBody>
          <a:bodyPr vertOverflow="overflow" horzOverflow="overflow" vert="horz" wrap="square" numCol="1" spcCol="0" rtlCol="0" fromWordArt="0" anchor="t" anchorCtr="0" forceAA="0" compatLnSpc="1">
            <a:noAutofit/>
          </a:bodyPr>
          <a:lstStyle>
            <a:defPPr>
              <a:defRPr lang="zh-CN"/>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lvl="0" algn="ctr">
              <a:lnSpc>
                <a:spcPct val="150000"/>
              </a:lnSpc>
              <a:buClrTx/>
              <a:buSzTx/>
              <a:buFontTx/>
            </a:pPr>
            <a:r>
              <a:rPr lang="en-US" altLang="zh-CN" sz="1000" dirty="0">
                <a:solidFill>
                  <a:srgbClr val="376FFF"/>
                </a:solidFill>
                <a:cs typeface="微软雅黑" panose="020B0503020204020204" charset="-122"/>
                <a:sym typeface="+mn-ea"/>
              </a:rPr>
              <a:t> </a:t>
            </a:r>
            <a:endParaRPr lang="en-US" altLang="zh-CN" sz="1000" dirty="0">
              <a:solidFill>
                <a:srgbClr val="376FFF"/>
              </a:solidFill>
              <a:cs typeface="微软雅黑" panose="020B0503020204020204" charset="-122"/>
              <a:sym typeface="+mn-ea"/>
            </a:endParaRPr>
          </a:p>
        </p:txBody>
      </p:sp>
      <p:sp>
        <p:nvSpPr>
          <p:cNvPr id="4" name="文本框 3"/>
          <p:cNvSpPr txBox="1"/>
          <p:nvPr/>
        </p:nvSpPr>
        <p:spPr>
          <a:xfrm>
            <a:off x="722630" y="6475730"/>
            <a:ext cx="10939780" cy="382905"/>
          </a:xfrm>
          <a:prstGeom prst="rect">
            <a:avLst/>
          </a:prstGeom>
          <a:noFill/>
        </p:spPr>
        <p:txBody>
          <a:bodyPr wrap="square" rtlCol="0">
            <a:normAutofit/>
          </a:bodyPr>
          <a:p>
            <a:pPr algn="l">
              <a:lnSpc>
                <a:spcPct val="140000"/>
              </a:lnSpc>
            </a:pPr>
            <a:r>
              <a:rPr lang="en-US" altLang="zh-CN" sz="600" kern="100" dirty="0">
                <a:effectLst/>
                <a:latin typeface="+mn-ea"/>
                <a:cs typeface="江城圆体 400W" panose="020B0500000000000000" pitchFamily="34" charset="-122"/>
                <a:sym typeface="+mn-ea"/>
              </a:rPr>
              <a:t> [1]</a:t>
            </a:r>
            <a:r>
              <a:rPr lang="zh-CN" altLang="en-US" sz="600" kern="100" dirty="0">
                <a:effectLst/>
                <a:latin typeface="+mn-ea"/>
                <a:cs typeface="江城圆体 400W" panose="020B0500000000000000" pitchFamily="34" charset="-122"/>
                <a:sym typeface="+mn-ea"/>
              </a:rPr>
              <a:t>王忠, 商学军, 邓春华. 良性前列腺增生诊疗及健康管理指南[</a:t>
            </a:r>
            <a:r>
              <a:rPr lang="en-US" altLang="zh-CN" sz="600" kern="100" dirty="0">
                <a:effectLst/>
                <a:latin typeface="+mn-ea"/>
                <a:cs typeface="江城圆体 400W" panose="020B0500000000000000" pitchFamily="34" charset="-122"/>
                <a:sym typeface="+mn-ea"/>
              </a:rPr>
              <a:t>J]. </a:t>
            </a:r>
            <a:r>
              <a:rPr lang="zh-CN" altLang="en-US" sz="600" kern="100" dirty="0">
                <a:effectLst/>
                <a:latin typeface="+mn-ea"/>
                <a:cs typeface="江城圆体 400W" panose="020B0500000000000000" pitchFamily="34" charset="-122"/>
                <a:sym typeface="+mn-ea"/>
              </a:rPr>
              <a:t>中华男科学杂志, 2022,28(04):356-365.</a:t>
            </a:r>
            <a:endParaRPr lang="en-US" altLang="zh-CN" sz="600" kern="100" dirty="0">
              <a:effectLst/>
              <a:latin typeface="+mn-ea"/>
              <a:cs typeface="江城圆体 400W" panose="020B0500000000000000" pitchFamily="34" charset="-122"/>
            </a:endParaRPr>
          </a:p>
          <a:p>
            <a:pPr algn="l">
              <a:lnSpc>
                <a:spcPct val="140000"/>
              </a:lnSpc>
            </a:pPr>
            <a:r>
              <a:rPr lang="en-US" altLang="zh-CN" sz="600" kern="100" dirty="0">
                <a:effectLst/>
                <a:latin typeface="+mn-ea"/>
                <a:cs typeface="江城圆体 400W" panose="020B0500000000000000" pitchFamily="34" charset="-122"/>
              </a:rPr>
              <a:t>[2]</a:t>
            </a:r>
            <a:r>
              <a:rPr lang="zh-CN" altLang="en-US" sz="600" kern="100" dirty="0">
                <a:effectLst/>
                <a:latin typeface="+mn-ea"/>
                <a:cs typeface="江城圆体 400W" panose="020B0500000000000000" pitchFamily="34" charset="-122"/>
              </a:rPr>
              <a:t>爱廷列</a:t>
            </a:r>
            <a:r>
              <a:rPr lang="en-US" altLang="zh-CN" sz="600" kern="100" dirty="0">
                <a:effectLst/>
                <a:latin typeface="+mn-ea"/>
                <a:cs typeface="江城圆体 400W" panose="020B0500000000000000" pitchFamily="34" charset="-122"/>
              </a:rPr>
              <a:t>®</a:t>
            </a:r>
            <a:r>
              <a:rPr lang="zh-CN" altLang="en-US" sz="600" kern="100" dirty="0">
                <a:effectLst/>
                <a:latin typeface="+mn-ea"/>
                <a:cs typeface="江城圆体 400W" panose="020B0500000000000000" pitchFamily="34" charset="-122"/>
              </a:rPr>
              <a:t>非那雄胺他达拉非胶囊空腹生物等效性试验报告</a:t>
            </a:r>
            <a:endParaRPr lang="zh-CN" altLang="en-US" sz="600" kern="100" dirty="0">
              <a:effectLst/>
              <a:latin typeface="+mn-ea"/>
              <a:cs typeface="江城圆体 400W" panose="020B0500000000000000" pitchFamily="34" charset="-122"/>
            </a:endParaRPr>
          </a:p>
        </p:txBody>
      </p:sp>
    </p:spTree>
    <p:custDataLst>
      <p:tags r:id="rId2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1.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2.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2"/>
</p:tagLst>
</file>

<file path=ppt/tags/tag103.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TYPE" val="i"/>
  <p:tag name="KSO_WM_UNIT_INDEX" val="13"/>
  <p:tag name="KSO_WM_BEAUTIFY_FLAG" val="#wm#"/>
  <p:tag name="KSO_WM_TAG_VERSION" val="3.0"/>
  <p:tag name="KSO_WM_UNIT_ID" val="_4*i*1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5.xml><?xml version="1.0" encoding="utf-8"?>
<p:tagLst xmlns:p="http://schemas.openxmlformats.org/presentationml/2006/main">
  <p:tag name="KSO_WM_UNIT_TYPE" val="i"/>
  <p:tag name="KSO_WM_UNIT_INDEX" val="7"/>
  <p:tag name="KSO_WM_BEAUTIFY_FLAG" val="#wm#"/>
  <p:tag name="KSO_WM_TAG_VERSION" val="3.0"/>
  <p:tag name="KSO_WM_UNIT_ID" val="_4*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6.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7.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8.xml><?xml version="1.0" encoding="utf-8"?>
<p:tagLst xmlns:p="http://schemas.openxmlformats.org/presentationml/2006/main">
  <p:tag name="KSO_WM_UNIT_TYPE" val="i"/>
  <p:tag name="KSO_WM_UNIT_INDEX" val="6"/>
  <p:tag name="KSO_WM_BEAUTIFY_FLAG" val="#wm#"/>
  <p:tag name="KSO_WM_TAG_VERSION" val="3.0"/>
  <p:tag name="KSO_WM_UNIT_ID" val="_4*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9.xml><?xml version="1.0" encoding="utf-8"?>
<p:tagLst xmlns:p="http://schemas.openxmlformats.org/presentationml/2006/main">
  <p:tag name="KSO_WM_UNIT_TYPE" val="i"/>
  <p:tag name="KSO_WM_UNIT_INDEX" val="5"/>
  <p:tag name="KSO_WM_BEAUTIFY_FLAG" val="#wm#"/>
  <p:tag name="KSO_WM_TAG_VERSION" val="3.0"/>
  <p:tag name="KSO_WM_UNIT_ID" val="_4*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TYPE" val="i"/>
  <p:tag name="KSO_WM_UNIT_INDEX" val="11"/>
  <p:tag name="KSO_WM_BEAUTIFY_FLAG" val="#wm#"/>
  <p:tag name="KSO_WM_TAG_VERSION" val="3.0"/>
  <p:tag name="KSO_WM_UNIT_ID" val="_4*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1.xml><?xml version="1.0" encoding="utf-8"?>
<p:tagLst xmlns:p="http://schemas.openxmlformats.org/presentationml/2006/main">
  <p:tag name="KSO_WM_UNIT_TYPE" val="i"/>
  <p:tag name="KSO_WM_UNIT_INDEX" val="9"/>
  <p:tag name="KSO_WM_BEAUTIFY_FLAG" val="#wm#"/>
  <p:tag name="KSO_WM_TAG_VERSION" val="3.0"/>
  <p:tag name="KSO_WM_UNIT_ID" val="_4*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2.xml><?xml version="1.0" encoding="utf-8"?>
<p:tagLst xmlns:p="http://schemas.openxmlformats.org/presentationml/2006/main">
  <p:tag name="KSO_WM_UNIT_TYPE" val="i"/>
  <p:tag name="KSO_WM_UNIT_INDEX" val="8"/>
  <p:tag name="KSO_WM_BEAUTIFY_FLAG" val="#wm#"/>
  <p:tag name="KSO_WM_TAG_VERSION" val="3.0"/>
  <p:tag name="KSO_WM_UNIT_ID" val="_4*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3.xml><?xml version="1.0" encoding="utf-8"?>
<p:tagLst xmlns:p="http://schemas.openxmlformats.org/presentationml/2006/main">
  <p:tag name="KSO_WM_UNIT_TYPE" val="i"/>
  <p:tag name="KSO_WM_UNIT_INDEX" val="10"/>
  <p:tag name="KSO_WM_BEAUTIFY_FLAG" val="#wm#"/>
  <p:tag name="KSO_WM_TAG_VERSION" val="3.0"/>
  <p:tag name="KSO_WM_UNIT_ID" val="_4*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4.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5.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6.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7.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18.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9.xml><?xml version="1.0" encoding="utf-8"?>
<p:tagLst xmlns:p="http://schemas.openxmlformats.org/presentationml/2006/main">
  <p:tag name="KSO_WM_UNIT_TYPE" val="i"/>
  <p:tag name="KSO_WM_UNIT_INDEX" val="4"/>
  <p:tag name="KSO_WM_BEAUTIFY_FLAG" val="#wm#"/>
  <p:tag name="KSO_WM_TAG_VERSION" val="3.0"/>
  <p:tag name="KSO_WM_UNIT_ID" val="_4*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TYPE" val="i"/>
  <p:tag name="KSO_WM_UNIT_INDEX" val="12"/>
  <p:tag name="KSO_WM_BEAUTIFY_FLAG" val="#wm#"/>
  <p:tag name="KSO_WM_TAG_VERSION" val="3.0"/>
  <p:tag name="KSO_WM_UNIT_ID" val="_4*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2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23.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0;第二级&#10;第三级&#10;第四级&#10;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24.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5.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6.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7.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文本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28.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0;第二级&#10;第三级&#10;第四级&#10;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29.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文本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0;第二级&#10;第三级&#10;第四级&#10;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31.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2.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3.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35.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36.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7.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8.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9.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1.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43.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4.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5.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6.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47.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8.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9.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51.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2.xml><?xml version="1.0" encoding="utf-8"?>
<p:tagLst xmlns:p="http://schemas.openxmlformats.org/presentationml/2006/main">
  <p:tag name="KSO_WM_UNIT_TYPE" val="i"/>
  <p:tag name="KSO_WM_UNIT_INDEX" val="12"/>
  <p:tag name="KSO_WM_BEAUTIFY_FLAG" val="#wm#"/>
  <p:tag name="KSO_WM_TAG_VERSION" val="3.0"/>
  <p:tag name="KSO_WM_UNIT_ID" val="_11*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3.xml><?xml version="1.0" encoding="utf-8"?>
<p:tagLst xmlns:p="http://schemas.openxmlformats.org/presentationml/2006/main">
  <p:tag name="KSO_WM_UNIT_TYPE" val="i"/>
  <p:tag name="KSO_WM_UNIT_INDEX" val="14"/>
  <p:tag name="KSO_WM_BEAUTIFY_FLAG" val="#wm#"/>
  <p:tag name="KSO_WM_TAG_VERSION" val="3.0"/>
  <p:tag name="KSO_WM_UNIT_ID" val="_11*i*1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4.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5.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6.xml><?xml version="1.0" encoding="utf-8"?>
<p:tagLst xmlns:p="http://schemas.openxmlformats.org/presentationml/2006/main">
  <p:tag name="KSO_WM_UNIT_TYPE" val="i"/>
  <p:tag name="KSO_WM_UNIT_INDEX" val="17"/>
  <p:tag name="KSO_WM_BEAUTIFY_FLAG" val="#wm#"/>
  <p:tag name="KSO_WM_TAG_VERSION" val="3.0"/>
  <p:tag name="KSO_WM_UNIT_ID" val="_11*i*1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7.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8.xml><?xml version="1.0" encoding="utf-8"?>
<p:tagLst xmlns:p="http://schemas.openxmlformats.org/presentationml/2006/main">
  <p:tag name="KSO_WM_UNIT_TYPE" val="i"/>
  <p:tag name="KSO_WM_UNIT_INDEX" val="11"/>
  <p:tag name="KSO_WM_BEAUTIFY_FLAG" val="#wm#"/>
  <p:tag name="KSO_WM_TAG_VERSION" val="3.0"/>
  <p:tag name="KSO_WM_UNIT_ID" val="_11*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9.xml><?xml version="1.0" encoding="utf-8"?>
<p:tagLst xmlns:p="http://schemas.openxmlformats.org/presentationml/2006/main">
  <p:tag name="KSO_WM_UNIT_TYPE" val="i"/>
  <p:tag name="KSO_WM_UNIT_INDEX" val="13"/>
  <p:tag name="KSO_WM_BEAUTIFY_FLAG" val="#wm#"/>
  <p:tag name="KSO_WM_TAG_VERSION" val="3.0"/>
  <p:tag name="KSO_WM_UNIT_ID" val="_11*i*1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1.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2.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3.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64.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PRESET_TEXT" val="公司名"/>
  <p:tag name="KSO_WM_UNIT_ID" val="_1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65.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6.xml><?xml version="1.0" encoding="utf-8"?>
<p:tagLst xmlns:p="http://schemas.openxmlformats.org/presentationml/2006/main">
  <p:tag name="KSO_WM_UNIT_TYPE" val="i"/>
  <p:tag name="KSO_WM_UNIT_INDEX" val="9"/>
  <p:tag name="KSO_WM_BEAUTIFY_FLAG" val="#wm#"/>
  <p:tag name="KSO_WM_TAG_VERSION" val="3.0"/>
  <p:tag name="KSO_WM_UNIT_ID" val="_11*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7.xml><?xml version="1.0" encoding="utf-8"?>
<p:tagLst xmlns:p="http://schemas.openxmlformats.org/presentationml/2006/main">
  <p:tag name="KSO_WM_UNIT_TYPE" val="i"/>
  <p:tag name="KSO_WM_UNIT_INDEX" val="10"/>
  <p:tag name="KSO_WM_BEAUTIFY_FLAG" val="#wm#"/>
  <p:tag name="KSO_WM_TAG_VERSION" val="3.0"/>
  <p:tag name="KSO_WM_UNIT_ID" val="_11*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8.xml><?xml version="1.0" encoding="utf-8"?>
<p:tagLst xmlns:p="http://schemas.openxmlformats.org/presentationml/2006/main">
  <p:tag name="KSO_WM_UNIT_TYPE" val="i"/>
  <p:tag name="KSO_WM_UNIT_INDEX" val="7"/>
  <p:tag name="KSO_WM_BEAUTIFY_FLAG" val="#wm#"/>
  <p:tag name="KSO_WM_TAG_VERSION" val="3.0"/>
  <p:tag name="KSO_WM_UNIT_ID" val="_1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9.xml><?xml version="1.0" encoding="utf-8"?>
<p:tagLst xmlns:p="http://schemas.openxmlformats.org/presentationml/2006/main">
  <p:tag name="KSO_WM_UNIT_TYPE" val="i"/>
  <p:tag name="KSO_WM_UNIT_INDEX" val="15"/>
  <p:tag name="KSO_WM_BEAUTIFY_FLAG" val="#wm#"/>
  <p:tag name="KSO_WM_TAG_VERSION" val="3.0"/>
  <p:tag name="KSO_WM_UNIT_ID" val="_11*i*1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TYPE" val="i"/>
  <p:tag name="KSO_WM_UNIT_INDEX" val="16"/>
  <p:tag name="KSO_WM_BEAUTIFY_FLAG" val="#wm#"/>
  <p:tag name="KSO_WM_TAG_VERSION" val="3.0"/>
  <p:tag name="KSO_WM_UNIT_ID" val="_11*i*1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1.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2.xml><?xml version="1.0" encoding="utf-8"?>
<p:tagLst xmlns:p="http://schemas.openxmlformats.org/presentationml/2006/main">
  <p:tag name="KSO_WM_UNIT_TYPE" val="i"/>
  <p:tag name="KSO_WM_UNIT_INDEX" val="8"/>
  <p:tag name="KSO_WM_BEAUTIFY_FLAG" val="#wm#"/>
  <p:tag name="KSO_WM_TAG_VERSION" val="3.0"/>
  <p:tag name="KSO_WM_UNIT_ID" val="_11*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74.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5.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6.xml><?xml version="1.0" encoding="utf-8"?>
<p:tagLst xmlns:p="http://schemas.openxmlformats.org/presentationml/2006/main">
  <p:tag name="KSO_WM_UNIT_TYPE" val="i"/>
  <p:tag name="KSO_WM_UNIT_INDEX" val="3"/>
  <p:tag name="KSO_WM_BEAUTIFY_FLAG" val="#wm#"/>
  <p:tag name="KSO_WM_TAG_VERSION" val="3.0"/>
  <p:tag name="KSO_WM_UNIT_ID" val="_0*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7.xml><?xml version="1.0" encoding="utf-8"?>
<p:tagLst xmlns:p="http://schemas.openxmlformats.org/presentationml/2006/main">
  <p:tag name="KSO_WM_UNIT_TYPE" val="i"/>
  <p:tag name="KSO_WM_UNIT_INDEX" val="4"/>
  <p:tag name="KSO_WM_BEAUTIFY_FLAG" val="#wm#"/>
  <p:tag name="KSO_WM_TAG_VERSION" val="3.0"/>
  <p:tag name="KSO_WM_UNIT_ID" val="_0*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8.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9.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81.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TEMPLATE_CATEGORY" val="custom"/>
  <p:tag name="KSO_WM_TEMPLATE_INDEX" val="20235934"/>
</p:tagLst>
</file>

<file path=ppt/tags/tag18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TEMPLATE_CATEGORY" val="custom"/>
  <p:tag name="KSO_WM_TEMPLATE_INDEX" val="20235934"/>
</p:tagLst>
</file>

<file path=ppt/tags/tag183.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5934"/>
  <p:tag name="KSO_WM_TEMPLATE_CATEGORY" val="custom"/>
  <p:tag name="KSO_WM_TEMPLATE_MASTER_TYPE" val="0"/>
  <p:tag name="KSO_WM_TEMPLATE_COLORSEQUENCE" val="1,2,3,4,5,6"/>
</p:tagLst>
</file>

<file path=ppt/tags/tag184.xml><?xml version="1.0" encoding="utf-8"?>
<p:tagLst xmlns:p="http://schemas.openxmlformats.org/presentationml/2006/main">
  <p:tag name="KSO_WM_UNIT_INDEX" val="5"/>
  <p:tag name="KSO_WM_UNIT_TYPE" val="f"/>
  <p:tag name="KSO_WM_UNIT_SUBTYPE" val="a"/>
  <p:tag name="KSO_WM_BEAUTIFY_FLAG" val="#wm#"/>
</p:tagLst>
</file>

<file path=ppt/tags/tag185.xml><?xml version="1.0" encoding="utf-8"?>
<p:tagLst xmlns:p="http://schemas.openxmlformats.org/presentationml/2006/main">
  <p:tag name="KSO_WM_UNIT_INDEX" val="3"/>
  <p:tag name="KSO_WM_UNIT_TYPE" val="j"/>
  <p:tag name="KSO_WM_BEAUTIFY_FLAG" val="#wm#"/>
</p:tagLst>
</file>

<file path=ppt/tags/tag186.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87.xml><?xml version="1.0" encoding="utf-8"?>
<p:tagLst xmlns:p="http://schemas.openxmlformats.org/presentationml/2006/main">
  <p:tag name="KSO_WM_TEMPLATE_THUMBS_INDEX" val="1"/>
  <p:tag name="KSO_WM_SLIDE_ID" val="custom20235934_8"/>
  <p:tag name="KSO_WM_TEMPLATE_SUBCATEGORY" val="29"/>
  <p:tag name="KSO_WM_SLIDE_TYPE" val="text"/>
  <p:tag name="KSO_WM_SLIDE_SUBTYPE" val="pureTxt"/>
  <p:tag name="KSO_WM_SLIDE_ITEM_CNT" val="0"/>
  <p:tag name="KSO_WM_SLIDE_INDEX" val="8"/>
  <p:tag name="KSO_WM_TAG_VERSION" val="3.0"/>
  <p:tag name="KSO_WM_BEAUTIFY_FLAG" val="#wm#"/>
  <p:tag name="KSO_WM_TEMPLATE_CATEGORY" val="custom"/>
  <p:tag name="KSO_WM_TEMPLATE_INDEX" val="20235934"/>
  <p:tag name="KSO_WM_SLIDE_LAYOUT" val="a_f"/>
  <p:tag name="KSO_WM_SLIDE_LAYOUT_CNT" val="1_1"/>
  <p:tag name="KSO_WM_TEMPLATE_COLOR_TYPE" val="0"/>
  <p:tag name="KSO_WM_TEMPLATE_MASTER_TYPE" val="0"/>
  <p:tag name="KSO_WM_SLIDE_SIZE" val="850*457"/>
  <p:tag name="KSO_WM_SLIDE_POSITION" val="54*28"/>
  <p:tag name="KSO_WM_TEMPLATE_COLORSEQUENCE" val="1,2,3,4,5,6"/>
  <p:tag name="KSO_WM_SLIDE_THEME_ID" val="3326740"/>
  <p:tag name="KSO_WM_SLIDE_THEME_NAME" val="弥散风蓝色职场办公"/>
</p:tagLst>
</file>

<file path=ppt/tags/tag188.xml><?xml version="1.0" encoding="utf-8"?>
<p:tagLst xmlns:p="http://schemas.openxmlformats.org/presentationml/2006/main">
  <p:tag name="KSO_WM_UNIT_TYPE" val="l_h_i"/>
  <p:tag name="KSO_WM_UNIT_INDEX" val="1_2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2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89.xml><?xml version="1.0" encoding="utf-8"?>
<p:tagLst xmlns:p="http://schemas.openxmlformats.org/presentationml/2006/main">
  <p:tag name="KSO_WM_UNIT_TYPE" val="l_h_i"/>
  <p:tag name="KSO_WM_UNIT_INDEX" val="1_3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3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TYPE" val="l_h_i"/>
  <p:tag name="KSO_WM_UNIT_INDEX" val="1_4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4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91.xml><?xml version="1.0" encoding="utf-8"?>
<p:tagLst xmlns:p="http://schemas.openxmlformats.org/presentationml/2006/main">
  <p:tag name="KSO_WM_UNIT_TYPE" val="l_h_i"/>
  <p:tag name="KSO_WM_UNIT_INDEX" val="1_6_2"/>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6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solidLine&quot;:{&quot;brightness&quot;:0.800000011920929,&quot;colorType&quot;:1,&quot;foreColorIndex&quot;:5,&quot;transparency&quot;:0.5},&quot;type&quot;:1},&quot;shadow&quot;:{&quot;colorType&quot;:0},&quot;threeD&quot;:{&quot;curvedSurface&quot;:{&quot;brightness&quot;:0,&quot;colorType&quot;:2,&quot;rgb&quot;:&quot;#000000&quot;},&quot;depth&quot;:{&quot;colorType&quot;:0}}},&quot;text&quot;:{&quot;fill&quot;:{},&quot;glow&quot;:{},&quot;line&quot;:{},&quot;shadow&quot;:{},&quot;threeD&quot;:{}}}"/>
</p:tagLst>
</file>

<file path=ppt/tags/tag192.xml><?xml version="1.0" encoding="utf-8"?>
<p:tagLst xmlns:p="http://schemas.openxmlformats.org/presentationml/2006/main">
  <p:tag name="KSO_WM_UNIT_TYPE" val="a"/>
  <p:tag name="KSO_WM_UNIT_INDEX" val="1"/>
  <p:tag name="KSO_WM_BEAUTIFY_FLAG" val="#wm#"/>
  <p:tag name="KSO_WM_TAG_VERSION" val="3.0"/>
  <p:tag name="KSO_WM_UNIT_ISCONTENTSTITLE" val="1"/>
  <p:tag name="KSO_WM_DIAGRAM_GROUP_CODE" val="l1-1"/>
  <p:tag name="KSO_WM_DIAGRAM_COLOR_TRICK" val="1"/>
  <p:tag name="KSO_WM_DIAGRAM_COLOR_TEXT_CAN_REMOVE" val="n"/>
  <p:tag name="KSO_WM_UNIT_ID" val="custom20235934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34"/>
  <p:tag name="KSO_WM_TEMPLATE_CATEGORY" val="custom"/>
  <p:tag name="KSO_WM_UNIT_PRESET_TEXT_INDEX" val="-1"/>
  <p:tag name="KSO_WM_UNIT_PRESET_TEXT_LEN" val="0"/>
</p:tagLst>
</file>

<file path=ppt/tags/tag193.xml><?xml version="1.0" encoding="utf-8"?>
<p:tagLst xmlns:p="http://schemas.openxmlformats.org/presentationml/2006/main">
  <p:tag name="KSO_WM_UNIT_TYPE" val="l_h_f"/>
  <p:tag name="KSO_WM_UNIT_INDEX" val="1_1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4.xml><?xml version="1.0" encoding="utf-8"?>
<p:tagLst xmlns:p="http://schemas.openxmlformats.org/presentationml/2006/main">
  <p:tag name="KSO_WM_UNIT_TYPE" val="l_h_f"/>
  <p:tag name="KSO_WM_UNIT_INDEX" val="1_2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5.xml><?xml version="1.0" encoding="utf-8"?>
<p:tagLst xmlns:p="http://schemas.openxmlformats.org/presentationml/2006/main">
  <p:tag name="KSO_WM_UNIT_TYPE" val="l_h_f"/>
  <p:tag name="KSO_WM_UNIT_INDEX" val="1_3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3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6.xml><?xml version="1.0" encoding="utf-8"?>
<p:tagLst xmlns:p="http://schemas.openxmlformats.org/presentationml/2006/main">
  <p:tag name="KSO_WM_UNIT_TYPE" val="l_h_f"/>
  <p:tag name="KSO_WM_UNIT_INDEX" val="1_5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5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197.xml><?xml version="1.0" encoding="utf-8"?>
<p:tagLst xmlns:p="http://schemas.openxmlformats.org/presentationml/2006/main">
  <p:tag name="KSO_WM_UNIT_TYPE" val="l_h_i"/>
  <p:tag name="KSO_WM_UNIT_SUBTYPE" val="d"/>
  <p:tag name="KSO_WM_UNIT_INDEX" val="1_1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198.xml><?xml version="1.0" encoding="utf-8"?>
<p:tagLst xmlns:p="http://schemas.openxmlformats.org/presentationml/2006/main">
  <p:tag name="KSO_WM_UNIT_TYPE" val="l_h_i"/>
  <p:tag name="KSO_WM_UNIT_SUBTYPE" val="d"/>
  <p:tag name="KSO_WM_UNIT_INDEX" val="1_2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199.xml><?xml version="1.0" encoding="utf-8"?>
<p:tagLst xmlns:p="http://schemas.openxmlformats.org/presentationml/2006/main">
  <p:tag name="KSO_WM_UNIT_TYPE" val="l_h_i"/>
  <p:tag name="KSO_WM_UNIT_SUBTYPE" val="d"/>
  <p:tag name="KSO_WM_UNIT_INDEX" val="1_3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3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TYPE" val="l_h_i"/>
  <p:tag name="KSO_WM_UNIT_SUBTYPE" val="d"/>
  <p:tag name="KSO_WM_UNIT_INDEX" val="1_5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5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01.xml><?xml version="1.0" encoding="utf-8"?>
<p:tagLst xmlns:p="http://schemas.openxmlformats.org/presentationml/2006/main">
  <p:tag name="KSO_WM_UNIT_TYPE" val="l_h_i"/>
  <p:tag name="KSO_WM_UNIT_SUBTYPE" val="d"/>
  <p:tag name="KSO_WM_UNIT_INDEX" val="1_6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i*1_6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gradient&quot;:[{&quot;brightness&quot;:0,&quot;colorType&quot;:1,&quot;foreColorIndex&quot;:5,&quot;pos&quot;:0.17000000178813934,&quot;transparency&quot;:0},{&quot;brightness&quot;:0,&quot;colorType&quot;:1,&quot;foreColorIndex&quot;:6,&quot;pos&quot;:0.7200000286102295,&quot;transparency&quot;:0}],&quot;type&quot;:3},&quot;glow&quot;:{&quot;colorType&quot;:0},&quot;line&quot;:{&quot;type&quot;:0},&quot;shadow&quot;:{&quot;brightness&quot;:0,&quot;colorType&quot;:1,&quot;foreColorIndex&quot;:6,&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02.xml><?xml version="1.0" encoding="utf-8"?>
<p:tagLst xmlns:p="http://schemas.openxmlformats.org/presentationml/2006/main">
  <p:tag name="KSO_WM_UNIT_TYPE" val="l_h_f"/>
  <p:tag name="KSO_WM_UNIT_INDEX" val="1_6_1"/>
  <p:tag name="KSO_WM_BEAUTIFY_FLAG" val="#wm#"/>
  <p:tag name="KSO_WM_TAG_VERSION" val="3.0"/>
  <p:tag name="KSO_WM_DIAGRAM_VERSION" val="3"/>
  <p:tag name="KSO_WM_DIAGRAM_GROUP_CODE" val="l1-1"/>
  <p:tag name="KSO_WM_DIAGRAM_COLOR_TRICK" val="1"/>
  <p:tag name="KSO_WM_DIAGRAM_COLOR_TEXT_CAN_REMOVE" val="n"/>
  <p:tag name="KSO_WM_UNIT_ID" val="custom20235934_6*l_h_f*1_6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5934"/>
  <p:tag name="KSO_WM_TEMPLATE_CATEGORY" val="custom"/>
  <p:tag name="KSO_WM_UNIT_SUBTYPE" val="a"/>
  <p:tag name="KSO_WM_DIAGRAM_MAX_ITEMCNT" val="6"/>
  <p:tag name="KSO_WM_DIAGRAM_MIN_ITEMCNT" val="2"/>
  <p:tag name="KSO_WM_DIAGRAM_VIRTUALLY_FRAME" val="{&quot;height&quot;:235.2555938720703,&quot;left&quot;:81.73252838375065,&quot;top&quot;:200.7577542450672,&quot;width&quot;:789.785021972656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Lst>
</file>

<file path=ppt/tags/tag203.xml><?xml version="1.0" encoding="utf-8"?>
<p:tagLst xmlns:p="http://schemas.openxmlformats.org/presentationml/2006/main">
  <p:tag name="KSO_WM_UNIT_TYPE" val="i"/>
  <p:tag name="KSO_WM_UNIT_INDEX" val="1"/>
  <p:tag name="KSO_WM_BEAUTIFY_FLAG" val="#wm#"/>
  <p:tag name="KSO_WM_TAG_VERSION" val="3.0"/>
  <p:tag name="KSO_WM_DIAGRAM_GROUP_CODE" val="l1-1"/>
  <p:tag name="KSO_WM_DIAGRAM_COLOR_TRICK" val="1"/>
  <p:tag name="KSO_WM_DIAGRAM_COLOR_TEXT_CAN_REMOVE" val="n"/>
  <p:tag name="KSO_WM_UNIT_ID" val="custom20235934_6*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34"/>
  <p:tag name="KSO_WM_TEMPLATE_CATEGORY" val="custom"/>
</p:tagLst>
</file>

<file path=ppt/tags/tag204.xml><?xml version="1.0" encoding="utf-8"?>
<p:tagLst xmlns:p="http://schemas.openxmlformats.org/presentationml/2006/main">
  <p:tag name="KSO_WM_SLIDE_TYPE" val="contents"/>
  <p:tag name="KSO_WM_TEMPLATE_SUBCATEGORY" val="29"/>
  <p:tag name="KSO_WM_TEMPLATE_COLOR_TYPE" val="0"/>
  <p:tag name="KSO_WM_TAG_VERSION" val="3.0"/>
  <p:tag name="KSO_WM_SLIDE_SUBTYPE" val="diag"/>
  <p:tag name="KSO_WM_SLIDE_ITEM_CNT" val="6"/>
  <p:tag name="KSO_WM_DIAGRAM_GROUP_CODE" val="l1-1"/>
  <p:tag name="KSO_WM_BEAUTIFY_FLAG" val="#wm#"/>
  <p:tag name="KSO_WM_TEMPLATE_INDEX" val="20235934"/>
  <p:tag name="KSO_WM_TEMPLATE_CATEGORY" val="custom"/>
  <p:tag name="KSO_WM_SLIDE_INDEX" val="6"/>
  <p:tag name="KSO_WM_SLIDE_ID" val="custom20235934_6"/>
  <p:tag name="KSO_WM_TEMPLATE_MASTER_TYPE" val="0"/>
  <p:tag name="KSO_WM_SLIDE_LAYOUT" val="a_l"/>
  <p:tag name="KSO_WM_SLIDE_LAYOUT_CNT" val="1_1"/>
  <p:tag name="KSO_WM_SLIDE_DIAGTYPE" val="l"/>
  <p:tag name="KSO_WM_TEMPLATE_COLORSEQUENCE" val="1,2,3,4,5,6"/>
  <p:tag name="KSO_WM_SLIDE_THEME_ID" val="3326740"/>
  <p:tag name="KSO_WM_SLIDE_THEME_NAME" val="弥散风蓝色职场办公"/>
</p:tagLst>
</file>

<file path=ppt/tags/tag205.xml><?xml version="1.0" encoding="utf-8"?>
<p:tagLst xmlns:p="http://schemas.openxmlformats.org/presentationml/2006/main">
  <p:tag name="TABLE_ENDDRAG_ORIGIN_RECT" val="392*373"/>
  <p:tag name="TABLE_ENDDRAG_RECT" val="24*106*392*373"/>
</p:tagLst>
</file>

<file path=ppt/tags/tag206.xml><?xml version="1.0" encoding="utf-8"?>
<p:tagLst xmlns:p="http://schemas.openxmlformats.org/presentationml/2006/main">
  <p:tag name="TABLE_ENDDRAG_ORIGIN_RECT" val="454*129"/>
  <p:tag name="TABLE_ENDDRAG_RECT" val="475*170*454*129"/>
</p:tagLst>
</file>

<file path=ppt/tags/tag207.xml><?xml version="1.0" encoding="utf-8"?>
<p:tagLst xmlns:p="http://schemas.openxmlformats.org/presentationml/2006/main">
  <p:tag name="KSO_WM_SLIDE_ID" val="custom20235934_8"/>
  <p:tag name="KSO_WM_TEMPLATE_SUBCATEGORY" val="29"/>
  <p:tag name="KSO_WM_TEMPLATE_MASTER_TYPE" val="0"/>
  <p:tag name="KSO_WM_TEMPLATE_COLOR_TYPE" val="0"/>
  <p:tag name="KSO_WM_SLIDE_TYPE" val="text"/>
  <p:tag name="KSO_WM_SLIDE_SUBTYPE" val="pureTxt"/>
  <p:tag name="KSO_WM_SLIDE_ITEM_CNT" val="0"/>
  <p:tag name="KSO_WM_SLIDE_INDEX" val="8"/>
  <p:tag name="KSO_WM_DIAGRAM_GROUP_CODE" val="l1-1"/>
  <p:tag name="KSO_WM_SLIDE_DIAGTYPE" val="l"/>
  <p:tag name="KSO_WM_TAG_VERSION" val="3.0"/>
  <p:tag name="KSO_WM_BEAUTIFY_FLAG" val="#wm#"/>
  <p:tag name="KSO_WM_TEMPLATE_CATEGORY" val="custom"/>
  <p:tag name="KSO_WM_TEMPLATE_INDEX" val="20235934"/>
  <p:tag name="KSO_WM_SLIDE_LAYOUT" val="a_f"/>
  <p:tag name="KSO_WM_SLIDE_LAYOUT_CNT" val="1_1"/>
  <p:tag name="KSO_WM_SLIDE_SIZE" val="850*457"/>
  <p:tag name="KSO_WM_SLIDE_POSITION" val="54*28"/>
  <p:tag name="KSO_WM_TEMPLATE_COLORSEQUENCE" val="1,2,3,4,5,6"/>
</p:tagLst>
</file>

<file path=ppt/tags/tag208.xml><?xml version="1.0" encoding="utf-8"?>
<p:tagLst xmlns:p="http://schemas.openxmlformats.org/presentationml/2006/main">
  <p:tag name="KSO_WM_UNIT_INDEX" val="3"/>
  <p:tag name="KSO_WM_UNIT_TYPE" val="f"/>
  <p:tag name="KSO_WM_UNIT_SUBTYPE" val="a"/>
  <p:tag name="KSO_WM_BEAUTIFY_FLAG" val="#wm#"/>
</p:tagLst>
</file>

<file path=ppt/tags/tag209.xml><?xml version="1.0" encoding="utf-8"?>
<p:tagLst xmlns:p="http://schemas.openxmlformats.org/presentationml/2006/main">
  <p:tag name="KSO_WM_SLIDE_ID" val="custom20235934_8"/>
  <p:tag name="KSO_WM_TEMPLATE_SUBCATEGORY" val="29"/>
  <p:tag name="KSO_WM_TEMPLATE_MASTER_TYPE" val="0"/>
  <p:tag name="KSO_WM_TEMPLATE_COLOR_TYPE" val="0"/>
  <p:tag name="KSO_WM_SLIDE_TYPE" val="text"/>
  <p:tag name="KSO_WM_SLIDE_SUBTYPE" val="pureTxt"/>
  <p:tag name="KSO_WM_SLIDE_ITEM_CNT" val="0"/>
  <p:tag name="KSO_WM_SLIDE_INDEX" val="8"/>
  <p:tag name="KSO_WM_DIAGRAM_GROUP_CODE" val="l1-1"/>
  <p:tag name="KSO_WM_SLIDE_DIAGTYPE" val="l"/>
  <p:tag name="KSO_WM_TAG_VERSION" val="3.0"/>
  <p:tag name="KSO_WM_BEAUTIFY_FLAG" val="#wm#"/>
  <p:tag name="KSO_WM_TEMPLATE_CATEGORY" val="custom"/>
  <p:tag name="KSO_WM_TEMPLATE_INDEX" val="20235934"/>
  <p:tag name="KSO_WM_SLIDE_LAYOUT" val="a_f"/>
  <p:tag name="KSO_WM_SLIDE_LAYOUT_CNT" val="1_1"/>
  <p:tag name="KSO_WM_SLIDE_SIZE" val="850*457"/>
  <p:tag name="KSO_WM_SLIDE_POSITION" val="54*28"/>
  <p:tag name="KSO_WM_TEMPLATE_COLORSEQUENCE" val="1,2,3,4,5,6"/>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TABLE_ENDDRAG_ORIGIN_RECT" val="466*389"/>
  <p:tag name="TABLE_ENDDRAG_RECT" val="430*69*466*389"/>
</p:tagLst>
</file>

<file path=ppt/tags/tag211.xml><?xml version="1.0" encoding="utf-8"?>
<p:tagLst xmlns:p="http://schemas.openxmlformats.org/presentationml/2006/main">
  <p:tag name="KSO_WM_SLIDE_ID" val="custom20235934_8"/>
  <p:tag name="KSO_WM_TEMPLATE_SUBCATEGORY" val="29"/>
  <p:tag name="KSO_WM_TEMPLATE_MASTER_TYPE" val="0"/>
  <p:tag name="KSO_WM_TEMPLATE_COLOR_TYPE" val="0"/>
  <p:tag name="KSO_WM_SLIDE_TYPE" val="text"/>
  <p:tag name="KSO_WM_SLIDE_SUBTYPE" val="pureTxt"/>
  <p:tag name="KSO_WM_SLIDE_ITEM_CNT" val="0"/>
  <p:tag name="KSO_WM_SLIDE_INDEX" val="8"/>
  <p:tag name="KSO_WM_DIAGRAM_GROUP_CODE" val="l1-1"/>
  <p:tag name="KSO_WM_SLIDE_DIAGTYPE" val="l"/>
  <p:tag name="KSO_WM_TAG_VERSION" val="3.0"/>
  <p:tag name="KSO_WM_BEAUTIFY_FLAG" val="#wm#"/>
  <p:tag name="KSO_WM_TEMPLATE_CATEGORY" val="custom"/>
  <p:tag name="KSO_WM_TEMPLATE_INDEX" val="20235934"/>
  <p:tag name="KSO_WM_SLIDE_LAYOUT" val="a_f"/>
  <p:tag name="KSO_WM_SLIDE_LAYOUT_CNT" val="1_1"/>
  <p:tag name="KSO_WM_SLIDE_SIZE" val="850*457"/>
  <p:tag name="KSO_WM_SLIDE_POSITION" val="54*28"/>
  <p:tag name="KSO_WM_TEMPLATE_COLORSEQUENCE" val="1,2,3,4,5,6"/>
  <p:tag name="resource_record_key" val="{&quot;65&quot;:[20235934],&quot;70&quot;:[3321882]}"/>
</p:tagLst>
</file>

<file path=ppt/tags/tag212.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l_h_a"/>
  <p:tag name="KSO_WM_UNIT_INDEX" val="1_2_1"/>
  <p:tag name="KSO_WM_UNIT_ID" val="diagram20230969_1*l_h_a*1_2_1"/>
  <p:tag name="KSO_WM_TEMPLATE_CATEGORY" val="diagram"/>
  <p:tag name="KSO_WM_TEMPLATE_INDEX" val="20230969"/>
  <p:tag name="KSO_WM_UNIT_LAYERLEVEL" val="1_1_1"/>
  <p:tag name="KSO_WM_TAG_VERSION" val="3.0"/>
  <p:tag name="KSO_WM_DIAGRAM_VERSION" val="3"/>
  <p:tag name="KSO_WM_DIAGRAM_COLOR_TRICK" val="1"/>
  <p:tag name="KSO_WM_DIAGRAM_COLOR_TEXT_CAN_REMOVE" val="n"/>
  <p:tag name="KSO_WM_DIAGRAM_GROUP_CODE" val="l1-1"/>
  <p:tag name="KSO_WM_UNIT_VALUE" val="22"/>
  <p:tag name="KSO_WM_DIAGRAM_MAX_ITEMCNT" val="5"/>
  <p:tag name="KSO_WM_DIAGRAM_MIN_ITEMCNT" val="2"/>
  <p:tag name="KSO_WM_DIAGRAM_VIRTUALLY_FRAME" val="{&quot;height&quot;:362.01294246945133,&quot;left&quot;:89.2,&quot;top&quot;:94.41637795275592,&quot;width&quot;:779.1}"/>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BEAUTIFY_FLAG" val="#wm#"/>
  <p:tag name="KSO_WM_UNIT_PRESET_TEXT" val="姓名"/>
  <p:tag name="KSO_WM_UNIT_TEXT_FILL_FORE_SCHEMECOLOR_INDEX" val="1"/>
  <p:tag name="KSO_WM_UNIT_TEXT_FILL_TYPE" val="1"/>
  <p:tag name="KSO_WM_UNIT_USESOURCEFORMAT_APPLY" val="1"/>
</p:tagLst>
</file>

<file path=ppt/tags/tag213.xml><?xml version="1.0" encoding="utf-8"?>
<p:tagLst xmlns:p="http://schemas.openxmlformats.org/presentationml/2006/main">
  <p:tag name="TABLE_ENDDRAG_ORIGIN_RECT" val="313*123"/>
  <p:tag name="TABLE_ENDDRAG_RECT" val="148*249*313*123"/>
</p:tagLst>
</file>

<file path=ppt/tags/tag214.xml><?xml version="1.0" encoding="utf-8"?>
<p:tagLst xmlns:p="http://schemas.openxmlformats.org/presentationml/2006/main">
  <p:tag name="TABLE_ENDDRAG_ORIGIN_RECT" val="315*131"/>
  <p:tag name="TABLE_ENDDRAG_RECT" val="489*262*315*131"/>
</p:tagLst>
</file>

<file path=ppt/tags/tag215.xml><?xml version="1.0" encoding="utf-8"?>
<p:tagLst xmlns:p="http://schemas.openxmlformats.org/presentationml/2006/main">
  <p:tag name="TABLE_ENDDRAG_ORIGIN_RECT" val="420*108"/>
  <p:tag name="TABLE_ENDDRAG_RECT" val="501*302*420*108"/>
</p:tagLst>
</file>

<file path=ppt/tags/tag216.xml><?xml version="1.0" encoding="utf-8"?>
<p:tagLst xmlns:p="http://schemas.openxmlformats.org/presentationml/2006/main">
  <p:tag name="KSO_WM_SLIDE_ID" val="diagram20230969_1"/>
  <p:tag name="KSO_WM_TEMPLATE_SUBCATEGORY" val="0"/>
  <p:tag name="KSO_WM_TEMPLATE_MASTER_TYPE" val="0"/>
  <p:tag name="KSO_WM_TEMPLATE_COLOR_TYPE" val="0"/>
  <p:tag name="KSO_WM_SLIDE_ITEM_CNT" val="2"/>
  <p:tag name="KSO_WM_SLIDE_INDEX" val="1"/>
  <p:tag name="KSO_WM_TAG_VERSION" val="3.0"/>
  <p:tag name="KSO_WM_BEAUTIFY_FLAG" val="#wm#"/>
  <p:tag name="KSO_WM_TEMPLATE_CATEGORY" val="diagram"/>
  <p:tag name="KSO_WM_TEMPLATE_INDEX" val="20230969"/>
  <p:tag name="KSO_WM_SLIDE_TYPE" val="text"/>
  <p:tag name="KSO_WM_SLIDE_SUBTYPE" val="diag"/>
  <p:tag name="KSO_WM_SLIDE_SIZE" val="726.75*378.5"/>
  <p:tag name="KSO_WM_SLIDE_POSITION" val="116.65*108.075"/>
  <p:tag name="KSO_WM_SLIDE_LAYOUT" val="a_l"/>
  <p:tag name="KSO_WM_SLIDE_LAYOUT_CNT" val="1_1"/>
  <p:tag name="KSO_WM_SPECIAL_SOURCE" val="bdnull"/>
  <p:tag name="KSO_WM_DIAGRAM_GROUP_CODE" val="l1-1"/>
  <p:tag name="KSO_WM_SLIDE_DIAGTYPE" val="l"/>
  <p:tag name="resource_record_key" val="{&quot;10&quot;:[21554079],&quot;65&quot;:[20235934]}"/>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3_2"/>
  <p:tag name="KSO_WM_TEMPLATE_CATEGORY" val="diagram"/>
  <p:tag name="KSO_WM_TEMPLATE_INDEX" val="20235663"/>
  <p:tag name="KSO_WM_UNIT_LAYERLEVEL" val="1_1_1"/>
  <p:tag name="KSO_WM_TAG_VERSION" val="3.0"/>
  <p:tag name="KSO_WM_BEAUTIFY_FLAG" val="#wm#"/>
  <p:tag name="KSO_WM_UNIT_TYPE" val="l_h_i"/>
  <p:tag name="KSO_WM_UNIT_INDEX" val="1_3_2"/>
  <p:tag name="KSO_WM_DIAGRAM_VERSION" val="3"/>
  <p:tag name="KSO_WM_DIAGRAM_COLOR_TRICK" val="1"/>
  <p:tag name="KSO_WM_DIAGRAM_COLOR_TEXT_CAN_REMOVE" val="n"/>
  <p:tag name="KSO_WM_DIAGRAM_GROUP_CODE" val="l1-1"/>
  <p:tag name="KSO_WM_UNIT_LINE_FORE_SCHEMECOLOR_INDEX" val="5"/>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800000011920929},&quot;type&quot;:1},&quot;shadow&quot;:{&quot;brightness&quot;:0,&quot;colorType&quot;:1,&quot;foreColorIndex&quot;:5,&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2_2"/>
  <p:tag name="KSO_WM_TEMPLATE_CATEGORY" val="diagram"/>
  <p:tag name="KSO_WM_TEMPLATE_INDEX" val="20235663"/>
  <p:tag name="KSO_WM_UNIT_LAYERLEVEL" val="1_1_1"/>
  <p:tag name="KSO_WM_TAG_VERSION" val="3.0"/>
  <p:tag name="KSO_WM_BEAUTIFY_FLAG" val="#wm#"/>
  <p:tag name="KSO_WM_UNIT_TYPE" val="l_h_i"/>
  <p:tag name="KSO_WM_UNIT_INDEX" val="1_2_2"/>
  <p:tag name="KSO_WM_DIAGRAM_VERSION" val="3"/>
  <p:tag name="KSO_WM_DIAGRAM_COLOR_TRICK" val="1"/>
  <p:tag name="KSO_WM_DIAGRAM_COLOR_TEXT_CAN_REMOVE" val="n"/>
  <p:tag name="KSO_WM_DIAGRAM_GROUP_CODE" val="l1-1"/>
  <p:tag name="KSO_WM_UNIT_LINE_FORE_SCHEMECOLOR_INDEX" val="5"/>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800000011920929},&quot;type&quot;:1},&quot;shadow&quot;:{&quot;brightness&quot;:0,&quot;colorType&quot;:1,&quot;foreColorIndex&quot;:5,&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1_2"/>
  <p:tag name="KSO_WM_TEMPLATE_CATEGORY" val="diagram"/>
  <p:tag name="KSO_WM_TEMPLATE_INDEX" val="20235663"/>
  <p:tag name="KSO_WM_UNIT_LAYERLEVEL" val="1_1_1"/>
  <p:tag name="KSO_WM_TAG_VERSION" val="3.0"/>
  <p:tag name="KSO_WM_BEAUTIFY_FLAG" val="#wm#"/>
  <p:tag name="KSO_WM_UNIT_TYPE" val="l_h_i"/>
  <p:tag name="KSO_WM_UNIT_INDEX" val="1_1_2"/>
  <p:tag name="KSO_WM_DIAGRAM_VERSION" val="3"/>
  <p:tag name="KSO_WM_DIAGRAM_COLOR_TRICK" val="1"/>
  <p:tag name="KSO_WM_DIAGRAM_COLOR_TEXT_CAN_REMOVE" val="n"/>
  <p:tag name="KSO_WM_DIAGRAM_GROUP_CODE" val="l1-1"/>
  <p:tag name="KSO_WM_UNIT_LINE_FORE_SCHEMECOLOR_INDEX" val="5"/>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800000011920929},&quot;type&quot;:1},&quot;shadow&quot;:{&quot;brightness&quot;:0,&quot;colorType&quot;:1,&quot;foreColorIndex&quot;:5,&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4_2"/>
  <p:tag name="KSO_WM_TEMPLATE_CATEGORY" val="diagram"/>
  <p:tag name="KSO_WM_TEMPLATE_INDEX" val="20235663"/>
  <p:tag name="KSO_WM_UNIT_LAYERLEVEL" val="1_1_1"/>
  <p:tag name="KSO_WM_TAG_VERSION" val="3.0"/>
  <p:tag name="KSO_WM_BEAUTIFY_FLAG" val="#wm#"/>
  <p:tag name="KSO_WM_UNIT_TYPE" val="l_h_i"/>
  <p:tag name="KSO_WM_UNIT_INDEX" val="1_4_2"/>
  <p:tag name="KSO_WM_DIAGRAM_VERSION" val="3"/>
  <p:tag name="KSO_WM_DIAGRAM_COLOR_TRICK" val="1"/>
  <p:tag name="KSO_WM_DIAGRAM_COLOR_TEXT_CAN_REMOVE" val="n"/>
  <p:tag name="KSO_WM_DIAGRAM_GROUP_CODE" val="l1-1"/>
  <p:tag name="KSO_WM_UNIT_LINE_FORE_SCHEMECOLOR_INDEX" val="5"/>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solid&quot;:{&quot;brightness&quot;:0,&quot;colorType&quot;:2,&quot;rgb&quot;:&quot;#ffffff&quot;,&quot;transparency&quot;:0},&quot;type&quot;:1},&quot;glow&quot;:{&quot;colorType&quot;:0},&quot;line&quot;:{&quot;solidLine&quot;:{&quot;brightness&quot;:0,&quot;colorType&quot;:1,&quot;foreColorIndex&quot;:5,&quot;transparency&quot;:0.800000011920929},&quot;type&quot;:1},&quot;shadow&quot;:{&quot;brightness&quot;:0,&quot;colorType&quot;:1,&quot;foreColorIndex&quot;:5,&quot;transparency&quot;:0.80000001192092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3_1"/>
  <p:tag name="KSO_WM_TEMPLATE_CATEGORY" val="diagram"/>
  <p:tag name="KSO_WM_TEMPLATE_INDEX" val="20235663"/>
  <p:tag name="KSO_WM_UNIT_LAYERLEVEL" val="1_1_1"/>
  <p:tag name="KSO_WM_TAG_VERSION" val="3.0"/>
  <p:tag name="KSO_WM_BEAUTIFY_FLAG" val="#wm#"/>
  <p:tag name="KSO_WM_UNIT_SUBTYPE" val="d"/>
  <p:tag name="KSO_WM_UNIT_TYPE" val="l_h_i"/>
  <p:tag name="KSO_WM_UNIT_INDEX" val="1_3_1"/>
  <p:tag name="KSO_WM_DIAGRAM_VERSION" val="3"/>
  <p:tag name="KSO_WM_DIAGRAM_COLOR_TRICK" val="1"/>
  <p:tag name="KSO_WM_DIAGRAM_COLOR_TEXT_CAN_REMOVE" val="n"/>
  <p:tag name="KSO_WM_DIAGRAM_GROUP_CODE" val="l1-1"/>
  <p:tag name="KSO_WM_UNIT_FILL_TYPE" val="3"/>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f*1_3_1"/>
  <p:tag name="KSO_WM_TEMPLATE_CATEGORY" val="diagram"/>
  <p:tag name="KSO_WM_TEMPLATE_INDEX" val="20235663"/>
  <p:tag name="KSO_WM_UNIT_LAYERLEVEL" val="1_1_1"/>
  <p:tag name="KSO_WM_TAG_VERSION" val="3.0"/>
  <p:tag name="KSO_WM_BEAUTIFY_FLAG" val="#wm#"/>
  <p:tag name="KSO_WM_UNIT_SUBTYPE" val="a"/>
  <p:tag name="KSO_WM_UNIT_TEXT_LAYER_COUNT" val="1"/>
  <p:tag name="KSO_WM_UNIT_NOCLEAR" val="0"/>
  <p:tag name="KSO_WM_UNIT_TYPE" val="l_h_f"/>
  <p:tag name="KSO_WM_UNIT_INDEX" val="1_3_1"/>
  <p:tag name="KSO_WM_DIAGRAM_VERSION" val="3"/>
  <p:tag name="KSO_WM_DIAGRAM_COLOR_TRICK" val="1"/>
  <p:tag name="KSO_WM_DIAGRAM_COLOR_TEXT_CAN_REMOVE" val="n"/>
  <p:tag name="KSO_WM_DIAGRAM_GROUP_CODE" val="l1-1"/>
  <p:tag name="KSO_WM_UNIT_PRESET_TEXT" val="单击添加正文，文字是您思想的提炼，为了最终演示发布的良好效果。根据需要可酌情增减文字，以便观者准确理解您所传达的信息。"/>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a*1_3_1"/>
  <p:tag name="KSO_WM_TEMPLATE_CATEGORY" val="diagram"/>
  <p:tag name="KSO_WM_TEMPLATE_INDEX" val="20235663"/>
  <p:tag name="KSO_WM_UNIT_LAYERLEVEL" val="1_1_1"/>
  <p:tag name="KSO_WM_TAG_VERSION" val="3.0"/>
  <p:tag name="KSO_WM_BEAUTIFY_FLAG" val="#wm#"/>
  <p:tag name="KSO_WM_UNIT_ISCONTENTSTITLE" val="0"/>
  <p:tag name="KSO_WM_UNIT_ISNUMDGMTITLE" val="0"/>
  <p:tag name="KSO_WM_UNIT_NOCLEAR" val="0"/>
  <p:tag name="KSO_WM_UNIT_TYPE" val="l_h_a"/>
  <p:tag name="KSO_WM_UNIT_INDEX" val="1_3_1"/>
  <p:tag name="KSO_WM_DIAGRAM_VERSION" val="3"/>
  <p:tag name="KSO_WM_DIAGRAM_COLOR_TRICK" val="1"/>
  <p:tag name="KSO_WM_DIAGRAM_COLOR_TEXT_CAN_REMOVE" val="n"/>
  <p:tag name="KSO_WM_DIAGRAM_GROUP_CODE" val="l1-1"/>
  <p:tag name="KSO_WM_UNIT_PRESET_TEXT" val="添加标题"/>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2_1"/>
  <p:tag name="KSO_WM_TEMPLATE_CATEGORY" val="diagram"/>
  <p:tag name="KSO_WM_TEMPLATE_INDEX" val="20235663"/>
  <p:tag name="KSO_WM_UNIT_LAYERLEVEL" val="1_1_1"/>
  <p:tag name="KSO_WM_TAG_VERSION" val="3.0"/>
  <p:tag name="KSO_WM_BEAUTIFY_FLAG" val="#wm#"/>
  <p:tag name="KSO_WM_UNIT_SUBTYPE" val="d"/>
  <p:tag name="KSO_WM_UNIT_TYPE" val="l_h_i"/>
  <p:tag name="KSO_WM_UNIT_INDEX" val="1_2_1"/>
  <p:tag name="KSO_WM_DIAGRAM_VERSION" val="3"/>
  <p:tag name="KSO_WM_DIAGRAM_COLOR_TRICK" val="1"/>
  <p:tag name="KSO_WM_DIAGRAM_COLOR_TEXT_CAN_REMOVE" val="n"/>
  <p:tag name="KSO_WM_DIAGRAM_GROUP_CODE" val="l1-1"/>
  <p:tag name="KSO_WM_UNIT_FILL_TYPE" val="3"/>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f*1_2_1"/>
  <p:tag name="KSO_WM_TEMPLATE_CATEGORY" val="diagram"/>
  <p:tag name="KSO_WM_TEMPLATE_INDEX" val="20235663"/>
  <p:tag name="KSO_WM_UNIT_LAYERLEVEL" val="1_1_1"/>
  <p:tag name="KSO_WM_TAG_VERSION" val="3.0"/>
  <p:tag name="KSO_WM_BEAUTIFY_FLAG" val="#wm#"/>
  <p:tag name="KSO_WM_UNIT_SUBTYPE" val="a"/>
  <p:tag name="KSO_WM_UNIT_TEXT_LAYER_COUNT" val="1"/>
  <p:tag name="KSO_WM_UNIT_NOCLEAR" val="0"/>
  <p:tag name="KSO_WM_UNIT_TYPE" val="l_h_f"/>
  <p:tag name="KSO_WM_UNIT_INDEX" val="1_2_1"/>
  <p:tag name="KSO_WM_DIAGRAM_VERSION" val="3"/>
  <p:tag name="KSO_WM_DIAGRAM_COLOR_TRICK" val="1"/>
  <p:tag name="KSO_WM_DIAGRAM_COLOR_TEXT_CAN_REMOVE" val="n"/>
  <p:tag name="KSO_WM_DIAGRAM_GROUP_CODE" val="l1-1"/>
  <p:tag name="KSO_WM_UNIT_PRESET_TEXT" val="单击此处输入你的正文，文字是您思想的提炼，为了最终演示发布的良好效果，请尽量言简意赅的阐述观点。"/>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a*1_2_1"/>
  <p:tag name="KSO_WM_TEMPLATE_CATEGORY" val="diagram"/>
  <p:tag name="KSO_WM_TEMPLATE_INDEX" val="20235663"/>
  <p:tag name="KSO_WM_UNIT_LAYERLEVEL" val="1_1_1"/>
  <p:tag name="KSO_WM_TAG_VERSION" val="3.0"/>
  <p:tag name="KSO_WM_BEAUTIFY_FLAG" val="#wm#"/>
  <p:tag name="KSO_WM_UNIT_ISCONTENTSTITLE" val="0"/>
  <p:tag name="KSO_WM_UNIT_ISNUMDGMTITLE" val="0"/>
  <p:tag name="KSO_WM_UNIT_NOCLEAR" val="0"/>
  <p:tag name="KSO_WM_UNIT_TYPE" val="l_h_a"/>
  <p:tag name="KSO_WM_UNIT_INDEX" val="1_2_1"/>
  <p:tag name="KSO_WM_DIAGRAM_VERSION" val="3"/>
  <p:tag name="KSO_WM_DIAGRAM_COLOR_TRICK" val="1"/>
  <p:tag name="KSO_WM_DIAGRAM_COLOR_TEXT_CAN_REMOVE" val="n"/>
  <p:tag name="KSO_WM_DIAGRAM_GROUP_CODE" val="l1-1"/>
  <p:tag name="KSO_WM_UNIT_PRESET_TEXT" val="添加标题"/>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1_1"/>
  <p:tag name="KSO_WM_TEMPLATE_CATEGORY" val="diagram"/>
  <p:tag name="KSO_WM_TEMPLATE_INDEX" val="20235663"/>
  <p:tag name="KSO_WM_UNIT_LAYERLEVEL" val="1_1_1"/>
  <p:tag name="KSO_WM_TAG_VERSION" val="3.0"/>
  <p:tag name="KSO_WM_BEAUTIFY_FLAG" val="#wm#"/>
  <p:tag name="KSO_WM_UNIT_SUBTYPE" val="d"/>
  <p:tag name="KSO_WM_UNIT_TYPE" val="l_h_i"/>
  <p:tag name="KSO_WM_UNIT_INDEX" val="1_1_1"/>
  <p:tag name="KSO_WM_DIAGRAM_VERSION" val="3"/>
  <p:tag name="KSO_WM_DIAGRAM_COLOR_TRICK" val="1"/>
  <p:tag name="KSO_WM_DIAGRAM_COLOR_TEXT_CAN_REMOVE" val="n"/>
  <p:tag name="KSO_WM_DIAGRAM_GROUP_CODE" val="l1-1"/>
  <p:tag name="KSO_WM_UNIT_FILL_TYPE" val="3"/>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f*1_1_1"/>
  <p:tag name="KSO_WM_TEMPLATE_CATEGORY" val="diagram"/>
  <p:tag name="KSO_WM_TEMPLATE_INDEX" val="20235663"/>
  <p:tag name="KSO_WM_UNIT_LAYERLEVEL" val="1_1_1"/>
  <p:tag name="KSO_WM_TAG_VERSION" val="3.0"/>
  <p:tag name="KSO_WM_BEAUTIFY_FLAG" val="#wm#"/>
  <p:tag name="KSO_WM_UNIT_SUBTYPE" val="a"/>
  <p:tag name="KSO_WM_UNIT_TEXT_LAYER_COUNT" val="1"/>
  <p:tag name="KSO_WM_UNIT_NOCLEAR" val="0"/>
  <p:tag name="KSO_WM_UNIT_TYPE" val="l_h_f"/>
  <p:tag name="KSO_WM_UNIT_INDEX" val="1_1_1"/>
  <p:tag name="KSO_WM_DIAGRAM_VERSION" val="3"/>
  <p:tag name="KSO_WM_DIAGRAM_COLOR_TRICK" val="1"/>
  <p:tag name="KSO_WM_DIAGRAM_COLOR_TEXT_CAN_REMOVE" val="n"/>
  <p:tag name="KSO_WM_DIAGRAM_GROUP_CODE" val="l1-1"/>
  <p:tag name="KSO_WM_UNIT_PRESET_TEXT" val="单击添加正文，文字是您思想的提炼，为了最终演示发布的良好效果。根据需要可酌情增减文字，以便观者准确理解您所传达的信息。"/>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a*1_1_1"/>
  <p:tag name="KSO_WM_TEMPLATE_CATEGORY" val="diagram"/>
  <p:tag name="KSO_WM_TEMPLATE_INDEX" val="20235663"/>
  <p:tag name="KSO_WM_UNIT_LAYERLEVEL" val="1_1_1"/>
  <p:tag name="KSO_WM_TAG_VERSION" val="3.0"/>
  <p:tag name="KSO_WM_BEAUTIFY_FLAG" val="#wm#"/>
  <p:tag name="KSO_WM_UNIT_ISCONTENTSTITLE" val="0"/>
  <p:tag name="KSO_WM_UNIT_ISNUMDGMTITLE" val="0"/>
  <p:tag name="KSO_WM_UNIT_NOCLEAR" val="0"/>
  <p:tag name="KSO_WM_UNIT_TYPE" val="l_h_a"/>
  <p:tag name="KSO_WM_UNIT_INDEX" val="1_1_1"/>
  <p:tag name="KSO_WM_DIAGRAM_VERSION" val="3"/>
  <p:tag name="KSO_WM_DIAGRAM_COLOR_TRICK" val="1"/>
  <p:tag name="KSO_WM_DIAGRAM_COLOR_TEXT_CAN_REMOVE" val="n"/>
  <p:tag name="KSO_WM_DIAGRAM_GROUP_CODE" val="l1-1"/>
  <p:tag name="KSO_WM_UNIT_PRESET_TEXT" val="添加标题"/>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i*1_4_1"/>
  <p:tag name="KSO_WM_TEMPLATE_CATEGORY" val="diagram"/>
  <p:tag name="KSO_WM_TEMPLATE_INDEX" val="20235663"/>
  <p:tag name="KSO_WM_UNIT_LAYERLEVEL" val="1_1_1"/>
  <p:tag name="KSO_WM_TAG_VERSION" val="3.0"/>
  <p:tag name="KSO_WM_BEAUTIFY_FLAG" val="#wm#"/>
  <p:tag name="KSO_WM_UNIT_SUBTYPE" val="d"/>
  <p:tag name="KSO_WM_UNIT_TYPE" val="l_h_i"/>
  <p:tag name="KSO_WM_UNIT_INDEX" val="1_4_1"/>
  <p:tag name="KSO_WM_DIAGRAM_VERSION" val="3"/>
  <p:tag name="KSO_WM_DIAGRAM_COLOR_TRICK" val="1"/>
  <p:tag name="KSO_WM_DIAGRAM_COLOR_TEXT_CAN_REMOVE" val="n"/>
  <p:tag name="KSO_WM_DIAGRAM_GROUP_CODE" val="l1-1"/>
  <p:tag name="KSO_WM_UNIT_FILL_TYPE" val="3"/>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f*1_4_1"/>
  <p:tag name="KSO_WM_TEMPLATE_CATEGORY" val="diagram"/>
  <p:tag name="KSO_WM_TEMPLATE_INDEX" val="20235663"/>
  <p:tag name="KSO_WM_UNIT_LAYERLEVEL" val="1_1_1"/>
  <p:tag name="KSO_WM_TAG_VERSION" val="3.0"/>
  <p:tag name="KSO_WM_BEAUTIFY_FLAG" val="#wm#"/>
  <p:tag name="KSO_WM_UNIT_SUBTYPE" val="a"/>
  <p:tag name="KSO_WM_UNIT_TEXT_LAYER_COUNT" val="1"/>
  <p:tag name="KSO_WM_UNIT_NOCLEAR" val="0"/>
  <p:tag name="KSO_WM_UNIT_TYPE" val="l_h_f"/>
  <p:tag name="KSO_WM_UNIT_INDEX" val="1_4_1"/>
  <p:tag name="KSO_WM_DIAGRAM_VERSION" val="3"/>
  <p:tag name="KSO_WM_DIAGRAM_COLOR_TRICK" val="1"/>
  <p:tag name="KSO_WM_DIAGRAM_COLOR_TEXT_CAN_REMOVE" val="n"/>
  <p:tag name="KSO_WM_DIAGRAM_GROUP_CODE" val="l1-1"/>
  <p:tag name="KSO_WM_UNIT_PRESET_TEXT" val="单击此处输入你的正文，文字是您思想的提炼，为了最终演示发布的良好效果，请尽量言简意赅的阐述观点。"/>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5663_3*l_h_a*1_4_1"/>
  <p:tag name="KSO_WM_TEMPLATE_CATEGORY" val="diagram"/>
  <p:tag name="KSO_WM_TEMPLATE_INDEX" val="20235663"/>
  <p:tag name="KSO_WM_UNIT_LAYERLEVEL" val="1_1_1"/>
  <p:tag name="KSO_WM_TAG_VERSION" val="3.0"/>
  <p:tag name="KSO_WM_BEAUTIFY_FLAG" val="#wm#"/>
  <p:tag name="KSO_WM_UNIT_ISCONTENTSTITLE" val="0"/>
  <p:tag name="KSO_WM_UNIT_ISNUMDGMTITLE" val="0"/>
  <p:tag name="KSO_WM_UNIT_NOCLEAR" val="0"/>
  <p:tag name="KSO_WM_UNIT_TYPE" val="l_h_a"/>
  <p:tag name="KSO_WM_UNIT_INDEX" val="1_4_1"/>
  <p:tag name="KSO_WM_DIAGRAM_VERSION" val="3"/>
  <p:tag name="KSO_WM_DIAGRAM_COLOR_TRICK" val="1"/>
  <p:tag name="KSO_WM_DIAGRAM_COLOR_TEXT_CAN_REMOVE" val="n"/>
  <p:tag name="KSO_WM_DIAGRAM_GROUP_CODE" val="l1-1"/>
  <p:tag name="KSO_WM_UNIT_PRESET_TEXT" val="添加标题"/>
  <p:tag name="KSO_WM_UNIT_TEXT_TYPE" val="1"/>
  <p:tag name="KSO_WM_DIAGRAM_MAX_ITEMCNT" val="4"/>
  <p:tag name="KSO_WM_DIAGRAM_MIN_ITEMCNT" val="2"/>
  <p:tag name="KSO_WM_DIAGRAM_VIRTUALLY_FRAME" val="{&quot;height&quot;:466.8630881643454,&quot;left&quot;:118.07496062992125,&quot;top&quot;:43.60000305175781,&quot;width&quot;:771.65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262626&quot;,&quot;transparency&quot;:0},&quot;type&quot;:1},&quot;glow&quot;:{&quot;colorType&quot;:0},&quot;line&quot;:{&quot;type&quot;:0},&quot;shadow&quot;:{&quot;colorType&quot;:0},&quot;threeD&quot;:{&quot;curvedSurface&quot;:{&quot;brightness&quot;:0,&quot;colorType&quot;:2,&quot;rgb&quot;:&quot;#000000&quot;},&quot;depth&quot;:{&quot;colorType&quot;:0}}}}"/>
</p:tagLst>
</file>

<file path=ppt/tags/tag233.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34.xml><?xml version="1.0" encoding="utf-8"?>
<p:tagLst xmlns:p="http://schemas.openxmlformats.org/presentationml/2006/main">
  <p:tag name="TABLE_ENDDRAG_ORIGIN_RECT" val="859*391"/>
  <p:tag name="TABLE_ENDDRAG_RECT" val="43*76*859*391"/>
</p:tagLst>
</file>

<file path=ppt/tags/tag235.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h_i*1_2_1_1"/>
  <p:tag name="KSO_WM_TEMPLATE_CATEGORY" val="diagram"/>
  <p:tag name="KSO_WM_TEMPLATE_INDEX" val="20235023"/>
  <p:tag name="KSO_WM_UNIT_LAYERLEVEL" val="1_1_1_1"/>
  <p:tag name="KSO_WM_TAG_VERSION" val="3.0"/>
  <p:tag name="KSO_WM_UNIT_TYPE" val="n_h_h_i"/>
  <p:tag name="KSO_WM_UNIT_INDEX" val="1_2_1_1"/>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quot;transparency&quot;:0.9700000286102295},{&quot;brightness&quot;:0,&quot;colorType&quot;:1,&quot;foreColorIndex&quot;:5,&quot;pos&quot;:1,&quot;transparency&quot;:0.699999988079071}],&quot;type&quot;:3},&quot;glow&quot;:{&quot;colorType&quot;:0},&quot;line&quot;:{&quot;gradient&quot;:[{&quot;brightness&quot;:0,&quot;colorType&quot;:1,&quot;foreColorIndex&quot;:5,&quot;pos&quot;:1,&quot;transparency&quot;:1},{&quot;brightness&quot;:0,&quot;colorType&quot;:1,&quot;foreColorIndex&quot;:5,&quot;pos&quot;:0,&quot;transparency&quot;:0.800000011920929}],&quot;type&quot;:2},&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h_i*1_2_2_1"/>
  <p:tag name="KSO_WM_TEMPLATE_CATEGORY" val="diagram"/>
  <p:tag name="KSO_WM_TEMPLATE_INDEX" val="20235023"/>
  <p:tag name="KSO_WM_UNIT_LAYERLEVEL" val="1_1_1_1"/>
  <p:tag name="KSO_WM_TAG_VERSION" val="3.0"/>
  <p:tag name="KSO_WM_UNIT_TYPE" val="n_h_h_i"/>
  <p:tag name="KSO_WM_UNIT_INDEX" val="1_2_2_1"/>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quot;transparency&quot;:0.9700000286102295},{&quot;brightness&quot;:0,&quot;colorType&quot;:1,&quot;foreColorIndex&quot;:5,&quot;pos&quot;:1,&quot;transparency&quot;:0.699999988079071}],&quot;type&quot;:3},&quot;glow&quot;:{&quot;colorType&quot;:0},&quot;line&quot;:{&quot;gradient&quot;:[{&quot;brightness&quot;:0,&quot;colorType&quot;:1,&quot;foreColorIndex&quot;:5,&quot;pos&quot;:1,&quot;transparency&quot;:1},{&quot;brightness&quot;:0,&quot;colorType&quot;:1,&quot;foreColorIndex&quot;:5,&quot;pos&quot;:0,&quot;transparency&quot;:0.800000011920929}],&quot;type&quot;:2},&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h_i*1_2_3_1"/>
  <p:tag name="KSO_WM_TEMPLATE_CATEGORY" val="diagram"/>
  <p:tag name="KSO_WM_TEMPLATE_INDEX" val="20235023"/>
  <p:tag name="KSO_WM_UNIT_LAYERLEVEL" val="1_1_1_1"/>
  <p:tag name="KSO_WM_TAG_VERSION" val="3.0"/>
  <p:tag name="KSO_WM_UNIT_TYPE" val="n_h_h_i"/>
  <p:tag name="KSO_WM_UNIT_INDEX" val="1_2_3_1"/>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quot;transparency&quot;:0.9700000286102295},{&quot;brightness&quot;:0,&quot;colorType&quot;:1,&quot;foreColorIndex&quot;:5,&quot;pos&quot;:1,&quot;transparency&quot;:0.699999988079071}],&quot;type&quot;:3},&quot;glow&quot;:{&quot;colorType&quot;:0},&quot;line&quot;:{&quot;gradient&quot;:[{&quot;brightness&quot;:0,&quot;colorType&quot;:1,&quot;foreColorIndex&quot;:5,&quot;pos&quot;:1,&quot;transparency&quot;:1},{&quot;brightness&quot;:0,&quot;colorType&quot;:1,&quot;foreColorIndex&quot;:5,&quot;pos&quot;:0,&quot;transparency&quot;:0.800000011920929}],&quot;type&quot;:2},&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h_i*1_2_4_1"/>
  <p:tag name="KSO_WM_TEMPLATE_CATEGORY" val="diagram"/>
  <p:tag name="KSO_WM_TEMPLATE_INDEX" val="20235023"/>
  <p:tag name="KSO_WM_UNIT_LAYERLEVEL" val="1_1_1_1"/>
  <p:tag name="KSO_WM_TAG_VERSION" val="3.0"/>
  <p:tag name="KSO_WM_UNIT_TYPE" val="n_h_h_i"/>
  <p:tag name="KSO_WM_UNIT_INDEX" val="1_2_4_1"/>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quot;transparency&quot;:0.9700000286102295},{&quot;brightness&quot;:0,&quot;colorType&quot;:1,&quot;foreColorIndex&quot;:5,&quot;pos&quot;:1,&quot;transparency&quot;:0.699999988079071}],&quot;type&quot;:3},&quot;glow&quot;:{&quot;colorType&quot;:0},&quot;line&quot;:{&quot;gradient&quot;:[{&quot;brightness&quot;:0,&quot;colorType&quot;:1,&quot;foreColorIndex&quot;:5,&quot;pos&quot;:1,&quot;transparency&quot;:1},{&quot;brightness&quot;:0,&quot;colorType&quot;:1,&quot;foreColorIndex&quot;:5,&quot;pos&quot;:0,&quot;transparency&quot;:0.800000011920929}],&quot;type&quot;:2},&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i*1_1_3"/>
  <p:tag name="KSO_WM_TEMPLATE_CATEGORY" val="diagram"/>
  <p:tag name="KSO_WM_TEMPLATE_INDEX" val="20235023"/>
  <p:tag name="KSO_WM_UNIT_LAYERLEVEL" val="1_1_1"/>
  <p:tag name="KSO_WM_TAG_VERSION" val="3.0"/>
  <p:tag name="KSO_WM_UNIT_TYPE" val="n_h_i"/>
  <p:tag name="KSO_WM_UNIT_INDEX" val="1_1_3"/>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quot;transparency&quot;:1},{&quot;brightness&quot;:0,&quot;colorType&quot;:1,&quot;foreColorIndex&quot;:5,&quot;pos&quot;:1,&quot;transparency&quot;:0.6000000238418579}],&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41.xml><?xml version="1.0" encoding="utf-8"?>
<p:tagLst xmlns:p="http://schemas.openxmlformats.org/presentationml/2006/main">
  <p:tag name="KSO_WM_UNIT_ISCONTENTSTITLE" val="0"/>
  <p:tag name="KSO_WM_UNIT_ISNUMDGM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n1-1"/>
  <p:tag name="KSO_WM_UNIT_TYPE" val="n_h_a"/>
  <p:tag name="KSO_WM_UNIT_INDEX" val="1_1_1"/>
  <p:tag name="KSO_WM_UNIT_ID" val="diagram20235023_2*n_h_a*1_1_1"/>
  <p:tag name="KSO_WM_TEMPLATE_CATEGORY" val="diagram"/>
  <p:tag name="KSO_WM_TEMPLATE_INDEX" val="20235023"/>
  <p:tag name="KSO_WM_UNIT_LAYERLEVEL" val="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BEAUTIFY_FLAG" val="#wm#"/>
  <p:tag name="KSO_WM_UNIT_TEXT_TYPE" val="1"/>
  <p:tag name="KSO_WM_UNIT_PRESET_TEXT" val="单击此处添加你的标题具体内容"/>
  <p:tag name="KSO_WM_UNIT_TEXT_FILL_FORE_SCHEMECOLOR_INDEX" val="1"/>
  <p:tag name="KSO_WM_UNIT_TEXT_FILL_TYPE" val="1"/>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i*1_1_4"/>
  <p:tag name="KSO_WM_TEMPLATE_CATEGORY" val="diagram"/>
  <p:tag name="KSO_WM_TEMPLATE_INDEX" val="20235023"/>
  <p:tag name="KSO_WM_UNIT_LAYERLEVEL" val="1_1_1"/>
  <p:tag name="KSO_WM_TAG_VERSION" val="3.0"/>
  <p:tag name="KSO_WM_UNIT_TYPE" val="n_h_i"/>
  <p:tag name="KSO_WM_UNIT_INDEX" val="1_1_4"/>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gradient&quot;:[{&quot;brightness&quot;:0,&quot;colorType&quot;:1,&quot;foreColorIndex&quot;:5,&quot;pos&quot;:0,&quot;transparency&quot;:1},{&quot;brightness&quot;:0,&quot;colorType&quot;:1,&quot;foreColorIndex&quot;:5,&quot;pos&quot;:1,&quot;transparency&quot;:0.44999998807907104}],&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i*1_1_1"/>
  <p:tag name="KSO_WM_TEMPLATE_CATEGORY" val="diagram"/>
  <p:tag name="KSO_WM_TEMPLATE_INDEX" val="20235023"/>
  <p:tag name="KSO_WM_UNIT_LAYERLEVEL" val="1_1_1"/>
  <p:tag name="KSO_WM_TAG_VERSION" val="3.0"/>
  <p:tag name="KSO_WM_UNIT_TYPE" val="n_h_i"/>
  <p:tag name="KSO_WM_UNIT_INDEX" val="1_1_1"/>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11999999731779099,&quot;transparency&quot;:1},{&quot;brightness&quot;:0,&quot;colorType&quot;:1,&quot;foreColorIndex&quot;:5,&quot;pos&quot;:1,&quot;transparency&quot;:0.5099999904632568}],&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i*1_1_2"/>
  <p:tag name="KSO_WM_TEMPLATE_CATEGORY" val="diagram"/>
  <p:tag name="KSO_WM_TEMPLATE_INDEX" val="20235023"/>
  <p:tag name="KSO_WM_UNIT_LAYERLEVEL" val="1_1_1"/>
  <p:tag name="KSO_WM_TAG_VERSION" val="3.0"/>
  <p:tag name="KSO_WM_UNIT_TYPE" val="n_h_i"/>
  <p:tag name="KSO_WM_UNIT_INDEX" val="1_1_2"/>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4000000059604645,&quot;colorType&quot;:1,&quot;foreColorIndex&quot;:5,&quot;pos&quot;:0.11999999731779099,&quot;transparency&quot;:1},{&quot;brightness&quot;:0,&quot;colorType&quot;:1,&quot;foreColorIndex&quot;:5,&quot;pos&quot;:1,&quot;transparency&quot;:0.5099999904632568}],&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 name="KSO_WM_UNIT_TEXT_FILL_FORE_SCHEMECOLOR_INDEX" val="1"/>
  <p:tag name="KSO_WM_UNIT_TEXT_FILL_TYPE" val="1"/>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i*1_1_5"/>
  <p:tag name="KSO_WM_TEMPLATE_CATEGORY" val="diagram"/>
  <p:tag name="KSO_WM_TEMPLATE_INDEX" val="20235023"/>
  <p:tag name="KSO_WM_UNIT_LAYERLEVEL" val="1_1_1"/>
  <p:tag name="KSO_WM_TAG_VERSION" val="3.0"/>
  <p:tag name="KSO_WM_UNIT_TYPE" val="n_h_i"/>
  <p:tag name="KSO_WM_UNIT_INDEX" val="1_1_5"/>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gradient&quot;:[{&quot;brightness&quot;:0,&quot;colorType&quot;:2,&quot;pos&quot;:0.6600000262260437,&quot;rgb&quot;:&quot;#376fff&quot;,&quot;transparency&quot;:1},{&quot;brightness&quot;:0,&quot;colorType&quot;:1,&quot;foreColorIndex&quot;:5,&quot;pos&quot;:0.14000000059604645,&quot;transparency&quot;:1},{&quot;brightness&quot;:0,&quot;colorType&quot;:2,&quot;pos&quot;:0,&quot;rgb&quot;:&quot;#376fff&quot;,&quot;transparency&quot;:0.8399999737739563},{&quot;brightness&quot;:0,&quot;colorType&quot;:1,&quot;foreColorIndex&quot;:5,&quot;pos&quot;:1,&quot;transparency&quot;:0.800000011920929}],&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h_i*1_2_4_2"/>
  <p:tag name="KSO_WM_TEMPLATE_CATEGORY" val="diagram"/>
  <p:tag name="KSO_WM_TEMPLATE_INDEX" val="20235023"/>
  <p:tag name="KSO_WM_UNIT_LAYERLEVEL" val="1_1_1_1"/>
  <p:tag name="KSO_WM_TAG_VERSION" val="3.0"/>
  <p:tag name="KSO_WM_UNIT_TYPE" val="n_h_h_i"/>
  <p:tag name="KSO_WM_UNIT_INDEX" val="1_2_4_2"/>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11999999731779099,&quot;transparency&quot;:1},{&quot;brightness&quot;:0,&quot;colorType&quot;:1,&quot;foreColorIndex&quot;:5,&quot;pos&quot;:1,&quot;transparency&quot;:0.5600000023841858}],&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h_i*1_2_1_2"/>
  <p:tag name="KSO_WM_TEMPLATE_CATEGORY" val="diagram"/>
  <p:tag name="KSO_WM_TEMPLATE_INDEX" val="20235023"/>
  <p:tag name="KSO_WM_UNIT_LAYERLEVEL" val="1_1_1_1"/>
  <p:tag name="KSO_WM_TAG_VERSION" val="3.0"/>
  <p:tag name="KSO_WM_UNIT_TYPE" val="n_h_h_i"/>
  <p:tag name="KSO_WM_UNIT_INDEX" val="1_2_1_2"/>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gradient&quot;:[{&quot;brightness&quot;:0,&quot;colorType&quot;:1,&quot;foreColorIndex&quot;:5,&quot;pos&quot;:0.11999999731779099,&quot;transparency&quot;:1},{&quot;brightness&quot;:0,&quot;colorType&quot;:1,&quot;foreColorIndex&quot;:5,&quot;pos&quot;:1,&quot;transparency&quot;:0.5600000023841858}],&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3"/>
</p:tagLst>
</file>

<file path=ppt/tags/tag248.xml><?xml version="1.0" encoding="utf-8"?>
<p:tagLst xmlns:p="http://schemas.openxmlformats.org/presentationml/2006/main">
  <p:tag name="KSO_WM_UNIT_ISCONTENTSTITLE" val="0"/>
  <p:tag name="KSO_WM_UNIT_ISNUMDGM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1_1"/>
  <p:tag name="KSO_WM_UNIT_ID" val="diagram20235023_2*n_h_h_a*1_2_1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BEAUTIFY_FLAG" val="#wm#"/>
  <p:tag name="KSO_WM_UNIT_TEXT_TYPE" val="1"/>
  <p:tag name="KSO_WM_UNIT_PRESET_TEXT" val="单击添加标题"/>
  <p:tag name="KSO_WM_UNIT_TEXT_FILL_FORE_SCHEMECOLOR_INDEX" val="1"/>
  <p:tag name="KSO_WM_UNIT_TEXT_FILL_TYPE" val="1"/>
</p:tagLst>
</file>

<file path=ppt/tags/tag249.xml><?xml version="1.0" encoding="utf-8"?>
<p:tagLst xmlns:p="http://schemas.openxmlformats.org/presentationml/2006/main">
  <p:tag name="KSO_WM_UNIT_SUBTYPE" val="a"/>
  <p:tag name="KSO_WM_UNIT_NOCLEAR" val="0"/>
  <p:tag name="KSO_WM_UNIT_VALUE" val="4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35023_2*n_h_h_f*1_2_1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LAYER_COUNT" val="1"/>
  <p:tag name="KSO_WM_BEAUTIFY_FLAG" val="#wm#"/>
  <p:tag name="KSO_WM_UNIT_TEXT_TYPE" val="1"/>
  <p:tag name="KSO_WM_UNIT_PRESET_TEXT" val="单击此处添加文本内容，简明扼要地阐述您的观点。根据需要可酌情增减文字，以便观者准确地理解您传达的思想"/>
  <p:tag name="KSO_WM_UNIT_TEXT_FILL_FORE_SCHEMECOLOR_INDEX" val="1"/>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UNIT_ISCONTENTSTITLE" val="0"/>
  <p:tag name="KSO_WM_UNIT_ISNUMDGM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2_1"/>
  <p:tag name="KSO_WM_UNIT_ID" val="diagram20235023_2*n_h_h_a*1_2_2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BEAUTIFY_FLAG" val="#wm#"/>
  <p:tag name="KSO_WM_UNIT_TEXT_TYPE" val="1"/>
  <p:tag name="KSO_WM_UNIT_PRESET_TEXT" val="单击添加标题"/>
  <p:tag name="KSO_WM_UNIT_TEXT_FILL_FORE_SCHEMECOLOR_INDEX" val="1"/>
  <p:tag name="KSO_WM_UNIT_TEXT_FILL_TYPE" val="1"/>
</p:tagLst>
</file>

<file path=ppt/tags/tag251.xml><?xml version="1.0" encoding="utf-8"?>
<p:tagLst xmlns:p="http://schemas.openxmlformats.org/presentationml/2006/main">
  <p:tag name="KSO_WM_UNIT_SUBTYPE" val="a"/>
  <p:tag name="KSO_WM_UNIT_NOCLEAR" val="0"/>
  <p:tag name="KSO_WM_UNIT_VALUE" val="4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2_1"/>
  <p:tag name="KSO_WM_UNIT_ID" val="diagram20235023_2*n_h_h_f*1_2_2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LAYER_COUNT" val="1"/>
  <p:tag name="KSO_WM_BEAUTIFY_FLAG" val="#wm#"/>
  <p:tag name="KSO_WM_UNIT_TEXT_TYPE" val="1"/>
  <p:tag name="KSO_WM_UNIT_PRESET_TEXT" val="单击此处添加文本内容，简明扼要地阐述您的观点。根据需要可酌情增减文字，以便观者准确地理解您传达的思想"/>
  <p:tag name="KSO_WM_UNIT_TEXT_FILL_FORE_SCHEMECOLOR_INDEX" val="1"/>
  <p:tag name="KSO_WM_UNIT_TEXT_FILL_TYPE" val="1"/>
</p:tagLst>
</file>

<file path=ppt/tags/tag252.xml><?xml version="1.0" encoding="utf-8"?>
<p:tagLst xmlns:p="http://schemas.openxmlformats.org/presentationml/2006/main">
  <p:tag name="KSO_WM_UNIT_ISCONTENTSTITLE" val="0"/>
  <p:tag name="KSO_WM_UNIT_ISNUMDGM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3_1"/>
  <p:tag name="KSO_WM_UNIT_ID" val="diagram20235023_2*n_h_h_a*1_2_3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BEAUTIFY_FLAG" val="#wm#"/>
  <p:tag name="KSO_WM_UNIT_TEXT_TYPE" val="1"/>
  <p:tag name="KSO_WM_UNIT_PRESET_TEXT" val="单击添加标题"/>
  <p:tag name="KSO_WM_UNIT_TEXT_FILL_FORE_SCHEMECOLOR_INDEX" val="1"/>
  <p:tag name="KSO_WM_UNIT_TEXT_FILL_TYPE" val="1"/>
</p:tagLst>
</file>

<file path=ppt/tags/tag253.xml><?xml version="1.0" encoding="utf-8"?>
<p:tagLst xmlns:p="http://schemas.openxmlformats.org/presentationml/2006/main">
  <p:tag name="KSO_WM_UNIT_SUBTYPE" val="a"/>
  <p:tag name="KSO_WM_UNIT_NOCLEAR" val="0"/>
  <p:tag name="KSO_WM_UNIT_VALUE" val="4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3_1"/>
  <p:tag name="KSO_WM_UNIT_ID" val="diagram20235023_2*n_h_h_f*1_2_3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LAYER_COUNT" val="1"/>
  <p:tag name="KSO_WM_BEAUTIFY_FLAG" val="#wm#"/>
  <p:tag name="KSO_WM_UNIT_TEXT_TYPE" val="1"/>
  <p:tag name="KSO_WM_UNIT_PRESET_TEXT" val="单击此处添加文本内容，简明扼要地阐述您的观点。根据需要可酌情增减文字，以便观者准确地理解您传达的思想"/>
  <p:tag name="KSO_WM_UNIT_TEXT_FILL_FORE_SCHEMECOLOR_INDEX" val="1"/>
  <p:tag name="KSO_WM_UNIT_TEXT_FILL_TYPE" val="1"/>
</p:tagLst>
</file>

<file path=ppt/tags/tag254.xml><?xml version="1.0" encoding="utf-8"?>
<p:tagLst xmlns:p="http://schemas.openxmlformats.org/presentationml/2006/main">
  <p:tag name="KSO_WM_UNIT_ISCONTENTSTITLE" val="0"/>
  <p:tag name="KSO_WM_UNIT_ISNUMDGM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n1-1"/>
  <p:tag name="KSO_WM_UNIT_TYPE" val="n_h_h_a"/>
  <p:tag name="KSO_WM_UNIT_INDEX" val="1_2_4_1"/>
  <p:tag name="KSO_WM_UNIT_ID" val="diagram20235023_2*n_h_h_a*1_2_4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BEAUTIFY_FLAG" val="#wm#"/>
  <p:tag name="KSO_WM_UNIT_TEXT_TYPE" val="1"/>
  <p:tag name="KSO_WM_UNIT_PRESET_TEXT" val="单击添加标题"/>
  <p:tag name="KSO_WM_UNIT_TEXT_FILL_FORE_SCHEMECOLOR_INDEX" val="1"/>
  <p:tag name="KSO_WM_UNIT_TEXT_FILL_TYPE" val="1"/>
</p:tagLst>
</file>

<file path=ppt/tags/tag255.xml><?xml version="1.0" encoding="utf-8"?>
<p:tagLst xmlns:p="http://schemas.openxmlformats.org/presentationml/2006/main">
  <p:tag name="KSO_WM_UNIT_SUBTYPE" val="a"/>
  <p:tag name="KSO_WM_UNIT_NOCLEAR" val="0"/>
  <p:tag name="KSO_WM_UNIT_VALUE" val="4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4_1"/>
  <p:tag name="KSO_WM_UNIT_ID" val="diagram20235023_2*n_h_h_f*1_2_4_1"/>
  <p:tag name="KSO_WM_TEMPLATE_CATEGORY" val="diagram"/>
  <p:tag name="KSO_WM_TEMPLATE_INDEX" val="20235023"/>
  <p:tag name="KSO_WM_UNIT_LAYERLEVEL" val="1_1_1_1"/>
  <p:tag name="KSO_WM_TAG_VERSION" val="3.0"/>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1"/>
  <p:tag name="KSO_WM_DIAGRAM_COLOR_TEXT_CAN_REMOVE" val="n"/>
  <p:tag name="KSO_WM_UNIT_TEXT_LAYER_COUNT" val="1"/>
  <p:tag name="KSO_WM_BEAUTIFY_FLAG" val="#wm#"/>
  <p:tag name="KSO_WM_UNIT_TEXT_TYPE" val="1"/>
  <p:tag name="KSO_WM_UNIT_PRESET_TEXT" val="单击此处添加文本内容，简明扼要地阐述您的观点。根据需要可酌情增减文字，以便观者准确地理解您传达的思想"/>
  <p:tag name="KSO_WM_UNIT_TEXT_FILL_FORE_SCHEMECOLOR_INDEX" val="1"/>
  <p:tag name="KSO_WM_UNIT_TEXT_FILL_TYPE" val="1"/>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n1-1"/>
  <p:tag name="KSO_WM_UNIT_ID" val="diagram20235023_2*n_h_i*1_2_1"/>
  <p:tag name="KSO_WM_TEMPLATE_CATEGORY" val="diagram"/>
  <p:tag name="KSO_WM_TEMPLATE_INDEX" val="20235023"/>
  <p:tag name="KSO_WM_UNIT_LAYERLEVEL" val="1_1_1"/>
  <p:tag name="KSO_WM_TAG_VERSION" val="3.0"/>
  <p:tag name="KSO_WM_UNIT_TYPE" val="n_h_i"/>
  <p:tag name="KSO_WM_UNIT_INDEX" val="1_2_1"/>
  <p:tag name="KSO_WM_DIAGRAM_VERSION" val="3"/>
  <p:tag name="KSO_WM_DIAGRAM_COLOR_TRICK" val="1"/>
  <p:tag name="KSO_WM_DIAGRAM_COLOR_TEXT_CAN_REMOVE" val="n"/>
  <p:tag name="KSO_WM_DIAGRAM_MAX_ITEMCNT" val="5"/>
  <p:tag name="KSO_WM_DIAGRAM_MIN_ITEMCNT" val="3"/>
  <p:tag name="KSO_WM_DIAGRAM_VIRTUALLY_FRAME" val="{&quot;height&quot;:389.1749969482422,&quot;left&quot;:53.67501220703125,&quot;top&quot;:106.5,&quot;width&quot;:851.3500271630476}"/>
  <p:tag name="KSO_WM_DIAGRAM_COLOR_MATCH_VALUE" val="{&quot;shape&quot;:{&quot;fill&quot;:{&quot;type&quot;:0},&quot;glow&quot;:{&quot;colorType&quot;:0},&quot;line&quot;:{&quot;gradient&quot;:[{&quot;brightness&quot;:0,&quot;colorType&quot;:1,&quot;foreColorIndex&quot;:5,&quot;pos&quot;:1,&quot;transparency&quot;:1},{&quot;brightness&quot;:0,&quot;colorType&quot;:1,&quot;foreColorIndex&quot;:5,&quot;pos&quot;:0,&quot;transparency&quot;:0.8500000238418579}],&quot;type&quot;:2},&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TEXT_FILL_FORE_SCHEMECOLOR_INDEX" val="1"/>
  <p:tag name="KSO_WM_UNIT_TEXT_FILL_TYPE" val="1"/>
</p:tagLst>
</file>

<file path=ppt/tags/tag257.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58.xml><?xml version="1.0" encoding="utf-8"?>
<p:tagLst xmlns:p="http://schemas.openxmlformats.org/presentationml/2006/main">
  <p:tag name="KSO_WM_SLIDE_ID" val="diagram20231790_2"/>
  <p:tag name="KSO_WM_TEMPLATE_SUBCATEGORY" val="0"/>
  <p:tag name="KSO_WM_TEMPLATE_MASTER_TYPE" val="0"/>
  <p:tag name="KSO_WM_TEMPLATE_COLOR_TYPE" val="0"/>
  <p:tag name="KSO_WM_SLIDE_ITEM_CNT" val="3"/>
  <p:tag name="KSO_WM_SLIDE_INDEX" val="2"/>
  <p:tag name="KSO_WM_TAG_VERSION" val="3.0"/>
  <p:tag name="KSO_WM_BEAUTIFY_FLAG" val="#wm#"/>
  <p:tag name="KSO_WM_TEMPLATE_CATEGORY" val="diagram"/>
  <p:tag name="KSO_WM_TEMPLATE_INDEX" val="20231790"/>
  <p:tag name="KSO_WM_SLIDE_TYPE" val="text"/>
  <p:tag name="KSO_WM_SLIDE_SUBTYPE" val="diag"/>
  <p:tag name="KSO_WM_SLIDE_SIZE" val="809.95*388.35"/>
  <p:tag name="KSO_WM_SLIDE_POSITION" val="95.35*115.45"/>
  <p:tag name="KSO_WM_SLIDE_LAYOUT" val="a_l"/>
  <p:tag name="KSO_WM_SLIDE_LAYOUT_CNT" val="1_1"/>
  <p:tag name="KSO_WM_SPECIAL_SOURCE" val="bdnull"/>
  <p:tag name="KSO_WM_DIAGRAM_GROUP_CODE" val="l1-1"/>
  <p:tag name="KSO_WM_SLIDE_DIAGTYPE" val="l"/>
</p:tagLst>
</file>

<file path=ppt/tags/tag259.xml><?xml version="1.0" encoding="utf-8"?>
<p:tagLst xmlns:p="http://schemas.openxmlformats.org/presentationml/2006/main">
  <p:tag name="commondata" val="eyJoZGlkIjoiMmMzMGE1NDM5M2ZiNmE3NTMyMjNjNmIyMmI4YWE2MDAifQ=="/>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2.xml><?xml version="1.0" encoding="utf-8"?>
<p:tagLst xmlns:p="http://schemas.openxmlformats.org/presentationml/2006/main">
  <p:tag name="KSO_WM_UNIT_TYPE" val="i"/>
  <p:tag name="KSO_WM_UNIT_INDEX" val="12"/>
  <p:tag name="KSO_WM_BEAUTIFY_FLAG" val="#wm#"/>
  <p:tag name="KSO_WM_TAG_VERSION" val="3.0"/>
  <p:tag name="KSO_WM_UNIT_ID" val="_1*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3.xml><?xml version="1.0" encoding="utf-8"?>
<p:tagLst xmlns:p="http://schemas.openxmlformats.org/presentationml/2006/main">
  <p:tag name="KSO_WM_UNIT_TYPE" val="i"/>
  <p:tag name="KSO_WM_UNIT_INDEX" val="14"/>
  <p:tag name="KSO_WM_BEAUTIFY_FLAG" val="#wm#"/>
  <p:tag name="KSO_WM_TAG_VERSION" val="3.0"/>
  <p:tag name="KSO_WM_UNIT_ID" val="_1*i*1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5.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UNIT_TYPE" val="i"/>
  <p:tag name="KSO_WM_UNIT_INDEX" val="17"/>
  <p:tag name="KSO_WM_BEAUTIFY_FLAG" val="#wm#"/>
  <p:tag name="KSO_WM_TAG_VERSION" val="3.0"/>
  <p:tag name="KSO_WM_UNIT_ID" val="_1*i*1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TYPE" val="i"/>
  <p:tag name="KSO_WM_UNIT_INDEX" val="6"/>
  <p:tag name="KSO_WM_BEAUTIFY_FLAG" val="#wm#"/>
  <p:tag name="KSO_WM_TAG_VERSION" val="3.0"/>
  <p:tag name="KSO_WM_UNIT_ID" val="_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TYPE" val="i"/>
  <p:tag name="KSO_WM_UNIT_INDEX" val="9"/>
  <p:tag name="KSO_WM_BEAUTIFY_FLAG" val="#wm#"/>
  <p:tag name="KSO_WM_TAG_VERSION" val="3.0"/>
  <p:tag name="KSO_WM_UNIT_ID" val="_1*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9.xml><?xml version="1.0" encoding="utf-8"?>
<p:tagLst xmlns:p="http://schemas.openxmlformats.org/presentationml/2006/main">
  <p:tag name="KSO_WM_UNIT_TYPE" val="i"/>
  <p:tag name="KSO_WM_UNIT_INDEX" val="10"/>
  <p:tag name="KSO_WM_BEAUTIFY_FLAG" val="#wm#"/>
  <p:tag name="KSO_WM_TAG_VERSION" val="3.0"/>
  <p:tag name="KSO_WM_UNIT_ID" val="_1*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TYPE" val="i"/>
  <p:tag name="KSO_WM_UNIT_INDEX" val="7"/>
  <p:tag name="KSO_WM_BEAUTIFY_FLAG" val="#wm#"/>
  <p:tag name="KSO_WM_TAG_VERSION" val="3.0"/>
  <p:tag name="KSO_WM_UNIT_ID" val="_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1.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2.xml><?xml version="1.0" encoding="utf-8"?>
<p:tagLst xmlns:p="http://schemas.openxmlformats.org/presentationml/2006/main">
  <p:tag name="KSO_WM_UNIT_TYPE" val="i"/>
  <p:tag name="KSO_WM_UNIT_INDEX" val="11"/>
  <p:tag name="KSO_WM_BEAUTIFY_FLAG" val="#wm#"/>
  <p:tag name="KSO_WM_TAG_VERSION" val="3.0"/>
  <p:tag name="KSO_WM_UNIT_ID" val="_1*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TYPE" val="i"/>
  <p:tag name="KSO_WM_UNIT_INDEX" val="13"/>
  <p:tag name="KSO_WM_BEAUTIFY_FLAG" val="#wm#"/>
  <p:tag name="KSO_WM_TAG_VERSION" val="3.0"/>
  <p:tag name="KSO_WM_UNIT_ID" val="_1*i*1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4.xml><?xml version="1.0" encoding="utf-8"?>
<p:tagLst xmlns:p="http://schemas.openxmlformats.org/presentationml/2006/main">
  <p:tag name="KSO_WM_UNIT_TYPE" val="i"/>
  <p:tag name="KSO_WM_UNIT_INDEX" val="15"/>
  <p:tag name="KSO_WM_BEAUTIFY_FLAG" val="#wm#"/>
  <p:tag name="KSO_WM_TAG_VERSION" val="3.0"/>
  <p:tag name="KSO_WM_UNIT_ID" val="_1*i*1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5.xml><?xml version="1.0" encoding="utf-8"?>
<p:tagLst xmlns:p="http://schemas.openxmlformats.org/presentationml/2006/main">
  <p:tag name="KSO_WM_UNIT_TYPE" val="i"/>
  <p:tag name="KSO_WM_UNIT_INDEX" val="16"/>
  <p:tag name="KSO_WM_BEAUTIFY_FLAG" val="#wm#"/>
  <p:tag name="KSO_WM_TAG_VERSION" val="3.0"/>
  <p:tag name="KSO_WM_UNIT_ID" val="_1*i*1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6.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7.xml><?xml version="1.0" encoding="utf-8"?>
<p:tagLst xmlns:p="http://schemas.openxmlformats.org/presentationml/2006/main">
  <p:tag name="KSO_WM_UNIT_TYPE" val="i"/>
  <p:tag name="KSO_WM_UNIT_INDEX" val="8"/>
  <p:tag name="KSO_WM_BEAUTIFY_FLAG" val="#wm#"/>
  <p:tag name="KSO_WM_TAG_VERSION" val="3.0"/>
  <p:tag name="KSO_WM_UNIT_ID" val="_1*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6"/>
</p:tagLst>
</file>

<file path=ppt/tags/tag82.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PRESET_TEXT" val="公司名"/>
  <p:tag name="KSO_WM_UNIT_ID" val="_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13"/>
  <p:tag name="KSO_WM_UNIT_TEXT_LAYER_COUNT" val="1"/>
</p:tagLst>
</file>

<file path=ppt/tags/tag8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26"/>
  <p:tag name="KSO_WM_UNIT_TEXT_LAYER_COUNT" val="1"/>
</p:tagLst>
</file>

<file path=ppt/tags/tag8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85.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86.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7.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8.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UNIT_TYPE" val="i"/>
  <p:tag name="KSO_WM_UNIT_INDEX" val="1"/>
  <p:tag name="KSO_WM_BEAUTIFY_FLAG" val="#wm#"/>
  <p:tag name="KSO_WM_TAG_VERSION" val="3.0"/>
  <p:tag name="KSO_WM_UNIT_ID" val="_3*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YPE" val="i"/>
  <p:tag name="KSO_WM_UNIT_INDEX" val="9"/>
  <p:tag name="KSO_WM_BEAUTIFY_FLAG" val="#wm#"/>
  <p:tag name="KSO_WM_TAG_VERSION" val="3.0"/>
  <p:tag name="KSO_WM_UNIT_ID" val="_3*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TYPE" val="i"/>
  <p:tag name="KSO_WM_UNIT_INDEX" val="10"/>
  <p:tag name="KSO_WM_BEAUTIFY_FLAG" val="#wm#"/>
  <p:tag name="KSO_WM_TAG_VERSION" val="3.0"/>
  <p:tag name="KSO_WM_UNIT_ID" val="_3*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TYPE" val="i"/>
  <p:tag name="KSO_WM_UNIT_INDEX" val="2"/>
  <p:tag name="KSO_WM_BEAUTIFY_FLAG" val="#wm#"/>
  <p:tag name="KSO_WM_TAG_VERSION" val="3.0"/>
  <p:tag name="KSO_WM_UNIT_ID" val="_3*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3.xml><?xml version="1.0" encoding="utf-8"?>
<p:tagLst xmlns:p="http://schemas.openxmlformats.org/presentationml/2006/main">
  <p:tag name="KSO_WM_UNIT_TYPE" val="i"/>
  <p:tag name="KSO_WM_UNIT_INDEX" val="3"/>
  <p:tag name="KSO_WM_BEAUTIFY_FLAG" val="#wm#"/>
  <p:tag name="KSO_WM_TAG_VERSION" val="3.0"/>
  <p:tag name="KSO_WM_UNIT_ID" val="_3*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4.xml><?xml version="1.0" encoding="utf-8"?>
<p:tagLst xmlns:p="http://schemas.openxmlformats.org/presentationml/2006/main">
  <p:tag name="KSO_WM_UNIT_TYPE" val="i"/>
  <p:tag name="KSO_WM_UNIT_INDEX" val="4"/>
  <p:tag name="KSO_WM_BEAUTIFY_FLAG" val="#wm#"/>
  <p:tag name="KSO_WM_TAG_VERSION" val="3.0"/>
  <p:tag name="KSO_WM_UNIT_ID" val="_3*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5.xml><?xml version="1.0" encoding="utf-8"?>
<p:tagLst xmlns:p="http://schemas.openxmlformats.org/presentationml/2006/main">
  <p:tag name="KSO_WM_UNIT_TYPE" val="i"/>
  <p:tag name="KSO_WM_UNIT_INDEX" val="5"/>
  <p:tag name="KSO_WM_BEAUTIFY_FLAG" val="#wm#"/>
  <p:tag name="KSO_WM_TAG_VERSION" val="3.0"/>
  <p:tag name="KSO_WM_UNIT_ID" val="_3*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TYPE" val="i"/>
  <p:tag name="KSO_WM_UNIT_INDEX" val="7"/>
  <p:tag name="KSO_WM_BEAUTIFY_FLAG" val="#wm#"/>
  <p:tag name="KSO_WM_TAG_VERSION" val="3.0"/>
  <p:tag name="KSO_WM_UNIT_ID" val="_3*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7.xml><?xml version="1.0" encoding="utf-8"?>
<p:tagLst xmlns:p="http://schemas.openxmlformats.org/presentationml/2006/main">
  <p:tag name="KSO_WM_UNIT_TYPE" val="i"/>
  <p:tag name="KSO_WM_UNIT_INDEX" val="8"/>
  <p:tag name="KSO_WM_BEAUTIFY_FLAG" val="#wm#"/>
  <p:tag name="KSO_WM_TAG_VERSION" val="3.0"/>
  <p:tag name="KSO_WM_UNIT_ID" val="_3*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i"/>
  <p:tag name="KSO_WM_UNIT_INDEX" val="6"/>
  <p:tag name="KSO_WM_BEAUTIFY_FLAG" val="#wm#"/>
  <p:tag name="KSO_WM_TAG_VERSION" val="3.0"/>
  <p:tag name="KSO_WM_UNIT_ID" val="_3*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9.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蓝色职场办公简约风主题">
  <a:themeElements>
    <a:clrScheme name="2024.3.12-4">
      <a:dk1>
        <a:srgbClr val="333333"/>
      </a:dk1>
      <a:lt1>
        <a:sysClr val="window" lastClr="FFFFFF"/>
      </a:lt1>
      <a:dk2>
        <a:srgbClr val="031A2F"/>
      </a:dk2>
      <a:lt2>
        <a:srgbClr val="E6EFFE"/>
      </a:lt2>
      <a:accent1>
        <a:srgbClr val="3758FB"/>
      </a:accent1>
      <a:accent2>
        <a:srgbClr val="419BFD"/>
      </a:accent2>
      <a:accent3>
        <a:srgbClr val="6542FC"/>
      </a:accent3>
      <a:accent4>
        <a:srgbClr val="9B42FC"/>
      </a:accent4>
      <a:accent5>
        <a:srgbClr val="D042FC"/>
      </a:accent5>
      <a:accent6>
        <a:srgbClr val="FB43CB"/>
      </a:accent6>
      <a:hlink>
        <a:srgbClr val="0026E5"/>
      </a:hlink>
      <a:folHlink>
        <a:srgbClr val="7E1FAD"/>
      </a:folHlink>
    </a:clrScheme>
    <a:fontScheme name="qmj">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rmAutofit/>
      </a:bodyPr>
      <a:lstStyle>
        <a:defPPr algn="l">
          <a:lnSpc>
            <a:spcPct val="140000"/>
          </a:lnSpc>
          <a:defRPr sz="2400" kern="100" dirty="0">
            <a:effectLst/>
            <a:latin typeface="+mn-ea"/>
            <a:cs typeface="江城圆体 400W" panose="020B0500000000000000"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9468</Words>
  <Application>WPS 演示</Application>
  <PresentationFormat>自定义</PresentationFormat>
  <Paragraphs>529</Paragraphs>
  <Slides>10</Slides>
  <Notes>26</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10</vt:i4>
      </vt:variant>
    </vt:vector>
  </HeadingPairs>
  <TitlesOfParts>
    <vt:vector size="23" baseType="lpstr">
      <vt:lpstr>Arial</vt:lpstr>
      <vt:lpstr>宋体</vt:lpstr>
      <vt:lpstr>Wingdings</vt:lpstr>
      <vt:lpstr>江城圆体 400W</vt:lpstr>
      <vt:lpstr>微软雅黑</vt:lpstr>
      <vt:lpstr>Wingdings</vt:lpstr>
      <vt:lpstr>+中文正文</vt:lpstr>
      <vt:lpstr>Times New Roman</vt:lpstr>
      <vt:lpstr>MiSans Normal</vt:lpstr>
      <vt:lpstr>Arial Unicode MS</vt:lpstr>
      <vt:lpstr>Segoe Print</vt:lpstr>
      <vt:lpstr>Office 主题​​</vt:lpstr>
      <vt:lpstr>蓝色职场办公简约风主题</vt:lpstr>
      <vt:lpstr>非那雄胺他达拉非胶囊</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爱廷玖®盐酸达泊西汀片 产品知识</dc:title>
  <dc:creator>Administrator</dc:creator>
  <cp:lastModifiedBy>小鬼头</cp:lastModifiedBy>
  <cp:revision>87</cp:revision>
  <dcterms:created xsi:type="dcterms:W3CDTF">2019-06-19T02:08:00Z</dcterms:created>
  <dcterms:modified xsi:type="dcterms:W3CDTF">2026-06-09T05:17:06Z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2052-12.1.0.16120</vt:lpwstr>
  </property>
  <property fmtid="{D5CDD505-2E9C-101B-9397-08002B2CF9AE}" pid="3" name="ICV">
    <vt:lpwstr>8AA991B776B14632995775851C039501_13</vt:lpwstr>
  </property>
</Properties>
</file>