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handoutMasterIdLst>
    <p:handoutMasterId r:id="rId17"/>
  </p:handoutMasterIdLst>
  <p:sldIdLst>
    <p:sldId id="261" r:id="rId4"/>
    <p:sldId id="351" r:id="rId5"/>
    <p:sldId id="342" r:id="rId7"/>
    <p:sldId id="365" r:id="rId8"/>
    <p:sldId id="362" r:id="rId9"/>
    <p:sldId id="360" r:id="rId10"/>
    <p:sldId id="364" r:id="rId11"/>
    <p:sldId id="357" r:id="rId12"/>
    <p:sldId id="349" r:id="rId13"/>
    <p:sldId id="367" r:id="rId14"/>
    <p:sldId id="352" r:id="rId15"/>
    <p:sldId id="358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57FE0"/>
    <a:srgbClr val="5CB5E2"/>
    <a:srgbClr val="61BEDA"/>
    <a:srgbClr val="6ED1CA"/>
    <a:srgbClr val="36B0CA"/>
    <a:srgbClr val="2999DE"/>
    <a:srgbClr val="6895D1"/>
    <a:srgbClr val="D2DBEB"/>
    <a:srgbClr val="BBE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gs" Target="tags/tag167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1" Type="http://schemas.openxmlformats.org/officeDocument/2006/relationships/tags" Target="../tags/tag66.xml"/><Relationship Id="rId10" Type="http://schemas.openxmlformats.org/officeDocument/2006/relationships/tags" Target="../tags/tag6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88.xml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02.xml"/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2730319" y="2702794"/>
            <a:ext cx="7117545" cy="1118535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6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2730319" y="3886684"/>
            <a:ext cx="7117545" cy="676319"/>
          </a:xfrm>
        </p:spPr>
        <p:txBody>
          <a:bodyPr lIns="90000" tIns="46800" rIns="90000" bIns="46800" anchor="t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3630542" y="4681986"/>
            <a:ext cx="2523129" cy="412826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r">
              <a:lnSpc>
                <a:spcPct val="100000"/>
              </a:lnSpc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4" hasCustomPrompt="1"/>
            <p:custDataLst>
              <p:tags r:id="rId8"/>
            </p:custDataLst>
          </p:nvPr>
        </p:nvSpPr>
        <p:spPr>
          <a:xfrm>
            <a:off x="6402188" y="4681986"/>
            <a:ext cx="2523127" cy="412826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5187002" y="2377388"/>
            <a:ext cx="570170" cy="707886"/>
            <a:chOff x="10608342" y="5053054"/>
            <a:chExt cx="1583658" cy="1966165"/>
          </a:xfrm>
        </p:grpSpPr>
        <p:sp>
          <p:nvSpPr>
            <p:cNvPr id="11" name="任意多边形: 形状 10"/>
            <p:cNvSpPr/>
            <p:nvPr>
              <p:custDataLst>
                <p:tags r:id="rId3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>
              <p:custDataLst>
                <p:tags r:id="rId4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10000"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3500907" y="3090044"/>
            <a:ext cx="5190185" cy="740727"/>
          </a:xfrm>
        </p:spPr>
        <p:txBody>
          <a:bodyPr lIns="90170" tIns="46990" rIns="90170" bIns="0" anchor="b" anchorCtr="0">
            <a:normAutofit/>
          </a:bodyPr>
          <a:lstStyle>
            <a:lvl1pPr algn="ctr">
              <a:defRPr sz="4000" u="none" strike="noStrike" kern="1200" cap="none" spc="3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3500907" y="3883113"/>
            <a:ext cx="5190185" cy="1477027"/>
          </a:xfrm>
        </p:spPr>
        <p:txBody>
          <a:bodyPr lIns="90170" tIns="0" rIns="90170" bIns="4699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170" tIns="46990" rIns="90170" bIns="4699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170" tIns="46990" rIns="90170" bIns="46990">
            <a:normAutofit/>
          </a:bodyPr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170" tIns="46990" rIns="90170" bIns="4699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2182">
            <a:off x="229205" y="48375"/>
            <a:ext cx="686329" cy="6181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15" b="50131"/>
          <a:stretch>
            <a:fillRect/>
          </a:stretch>
        </p:blipFill>
        <p:spPr>
          <a:xfrm>
            <a:off x="726529" y="226782"/>
            <a:ext cx="8247733" cy="99659"/>
          </a:xfrm>
          <a:prstGeom prst="rect">
            <a:avLst/>
          </a:prstGeom>
        </p:spPr>
      </p:pic>
      <p:sp>
        <p:nvSpPr>
          <p:cNvPr id="13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349328" y="1084067"/>
            <a:ext cx="3587872" cy="273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solidFill>
                  <a:srgbClr val="0180E0"/>
                </a:solidFill>
                <a:latin typeface="思源黑体 CN Medium" panose="020B0600000000000000" pitchFamily="34" charset="-128"/>
                <a:ea typeface="思源黑体 CN Medium" panose="020B0600000000000000" pitchFamily="34" charset="-128"/>
              </a:defRPr>
            </a:lvl1pPr>
          </a:lstStyle>
          <a:p>
            <a:pPr lvl="0"/>
            <a:r>
              <a:rPr kumimoji="1" lang="en-US" altLang="zh-CN" dirty="0"/>
              <a:t>1.1</a:t>
            </a:r>
            <a:r>
              <a:rPr kumimoji="1" lang="zh-CN" altLang="en-US" dirty="0"/>
              <a:t> 自定义主题</a:t>
            </a:r>
            <a:endParaRPr kumimoji="1" lang="zh-CN" altLang="en-US" dirty="0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5" hasCustomPrompt="1"/>
          </p:nvPr>
        </p:nvSpPr>
        <p:spPr>
          <a:xfrm>
            <a:off x="349328" y="1882871"/>
            <a:ext cx="3587872" cy="2762823"/>
          </a:xfrm>
          <a:prstGeom prst="rect">
            <a:avLst/>
          </a:prstGeom>
        </p:spPr>
        <p:txBody>
          <a:bodyPr/>
          <a:lstStyle>
            <a:lvl1pPr>
              <a:defRPr>
                <a:latin typeface="思源黑体 CN Regular" panose="020B0500000000000000" pitchFamily="34" charset="-128"/>
                <a:ea typeface="思源黑体 CN Regular" panose="020B0500000000000000" pitchFamily="34" charset="-128"/>
              </a:defRPr>
            </a:lvl1pPr>
          </a:lstStyle>
          <a:p>
            <a:r>
              <a:rPr kumimoji="1" lang="zh-CN" altLang="en-US" dirty="0">
                <a:sym typeface="+mn-ea"/>
              </a:rPr>
              <a:t>主题</a:t>
            </a:r>
            <a:endParaRPr kumimoji="1" lang="zh-CN" altLang="en-US"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6" hasCustomPrompt="1"/>
          </p:nvPr>
        </p:nvSpPr>
        <p:spPr>
          <a:xfrm>
            <a:off x="4291859" y="1084066"/>
            <a:ext cx="4553206" cy="356162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lang="zh-CN" altLang="en-US" sz="1000" b="0" i="0" smtClean="0">
                <a:solidFill>
                  <a:schemeClr val="bg1">
                    <a:lumMod val="50000"/>
                  </a:schemeClr>
                </a:solidFill>
                <a:effectLst/>
                <a:latin typeface="思源黑体 CN Regular" panose="020B0500000000000000" pitchFamily="34" charset="-128"/>
                <a:ea typeface="思源黑体 CN Medium" panose="020B0600000000000000" pitchFamily="34" charset="-128"/>
              </a:defRPr>
            </a:lvl1pPr>
            <a:lvl2pPr>
              <a:defRPr b="0" i="0">
                <a:latin typeface="思源黑体 CN Normal" panose="020B0400000000000000" pitchFamily="34" charset="-128"/>
                <a:ea typeface="思源黑体 CN Normal" panose="020B0400000000000000" pitchFamily="34" charset="-128"/>
              </a:defRPr>
            </a:lvl2pPr>
            <a:lvl3pPr>
              <a:defRPr b="0" i="0">
                <a:latin typeface="思源黑体 CN Normal" panose="020B0400000000000000" pitchFamily="34" charset="-128"/>
                <a:ea typeface="思源黑体 CN Normal" panose="020B0400000000000000" pitchFamily="34" charset="-128"/>
              </a:defRPr>
            </a:lvl3pPr>
            <a:lvl4pPr>
              <a:defRPr b="0" i="0">
                <a:latin typeface="思源黑体 CN Normal" panose="020B0400000000000000" pitchFamily="34" charset="-128"/>
                <a:ea typeface="思源黑体 CN Normal" panose="020B0400000000000000" pitchFamily="34" charset="-128"/>
              </a:defRPr>
            </a:lvl4pPr>
            <a:lvl5pPr>
              <a:defRPr b="0" i="0">
                <a:latin typeface="思源黑体 CN Normal" panose="020B0400000000000000" pitchFamily="34" charset="-128"/>
                <a:ea typeface="思源黑体 CN Normal" panose="020B0400000000000000" pitchFamily="34" charset="-128"/>
              </a:defRPr>
            </a:lvl5pPr>
          </a:lstStyle>
          <a:p>
            <a:pPr lvl="0"/>
            <a:r>
              <a:rPr lang="zh-CN" altLang="en-US" b="0" i="0" dirty="0">
                <a:solidFill>
                  <a:srgbClr val="3F3F3F"/>
                </a:solidFill>
                <a:effectLst/>
                <a:latin typeface="TaipeiSansTCBeta-Regular" charset="-120"/>
              </a:rPr>
              <a:t>添加文字内容</a:t>
            </a:r>
            <a:endParaRPr kumimoji="1"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7" hasCustomPrompt="1"/>
          </p:nvPr>
        </p:nvSpPr>
        <p:spPr>
          <a:xfrm>
            <a:off x="1409075" y="340098"/>
            <a:ext cx="2339436" cy="3534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0580E0"/>
                </a:solidFill>
                <a:latin typeface="思源黑体 CN Regular" panose="020B0500000000000000" pitchFamily="34" charset="-128"/>
                <a:ea typeface="思源黑体 CN Regular" panose="020B0500000000000000" pitchFamily="34" charset="-128"/>
              </a:defRPr>
            </a:lvl1pPr>
          </a:lstStyle>
          <a:p>
            <a:pPr lvl="0"/>
            <a:r>
              <a:rPr kumimoji="1" lang="zh-CN" altLang="en-US" dirty="0"/>
              <a:t>自定义</a:t>
            </a:r>
            <a:endParaRPr kumimoji="1" lang="zh-CN" altLang="en-US" dirty="0"/>
          </a:p>
        </p:txBody>
      </p:sp>
      <p:sp>
        <p:nvSpPr>
          <p:cNvPr id="16" name="文本占位符 12"/>
          <p:cNvSpPr>
            <a:spLocks noGrp="1"/>
          </p:cNvSpPr>
          <p:nvPr>
            <p:ph type="body" sz="quarter" idx="12" hasCustomPrompt="1"/>
          </p:nvPr>
        </p:nvSpPr>
        <p:spPr>
          <a:xfrm>
            <a:off x="1064302" y="342446"/>
            <a:ext cx="329783" cy="2711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1">
                <a:solidFill>
                  <a:srgbClr val="0580E0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defRPr>
            </a:lvl1pPr>
          </a:lstStyle>
          <a:p>
            <a:pPr lvl="0"/>
            <a:r>
              <a:rPr kumimoji="1" lang="zh-CN" altLang="en-US" dirty="0"/>
              <a:t>？</a:t>
            </a:r>
            <a:endParaRPr kumimoji="1" lang="zh-CN" altLang="en-US" dirty="0"/>
          </a:p>
        </p:txBody>
      </p:sp>
      <p:sp>
        <p:nvSpPr>
          <p:cNvPr id="17" name="文本框 16"/>
          <p:cNvSpPr txBox="1"/>
          <p:nvPr userDrawn="1"/>
        </p:nvSpPr>
        <p:spPr>
          <a:xfrm>
            <a:off x="465843" y="310487"/>
            <a:ext cx="733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b="1" i="1" kern="1200" dirty="0">
                <a:solidFill>
                  <a:srgbClr val="0580E0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  <a:cs typeface="+mn-cs"/>
              </a:rPr>
              <a:t>Part</a:t>
            </a:r>
            <a:endParaRPr kumimoji="1" lang="zh-CN" altLang="en-US" sz="2000" b="1" i="1" kern="1200" dirty="0">
              <a:solidFill>
                <a:srgbClr val="0580E0"/>
              </a:solidFill>
              <a:latin typeface="思源黑体 CN Bold" panose="020B0800000000000000" pitchFamily="34" charset="-128"/>
              <a:ea typeface="思源黑体 CN Bold" panose="020B0800000000000000" pitchFamily="34" charset="-128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3588374" y="2588654"/>
            <a:ext cx="5015250" cy="1519707"/>
          </a:xfrm>
        </p:spPr>
        <p:txBody>
          <a:bodyPr vert="horz" lIns="90170" tIns="46990" rIns="90170" bIns="4699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lIns="90170" tIns="46990" rIns="90170" bIns="46990">
            <a:normAutofit/>
          </a:bodyPr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lIns="90170" tIns="46990" rIns="90170" bIns="46990">
            <a:normAutofit/>
          </a:bodyPr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lIns="90170" tIns="46990" rIns="90170" bIns="46990">
            <a:normAutofit/>
          </a:bodyPr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6"/>
            </p:custDataLst>
          </p:nvPr>
        </p:nvGrpSpPr>
        <p:grpSpPr>
          <a:xfrm flipH="1">
            <a:off x="8603626" y="3112882"/>
            <a:ext cx="436739" cy="542227"/>
            <a:chOff x="10608342" y="5053054"/>
            <a:chExt cx="1583658" cy="1966165"/>
          </a:xfrm>
        </p:grpSpPr>
        <p:sp>
          <p:nvSpPr>
            <p:cNvPr id="7" name="任意多边形: 形状 6"/>
            <p:cNvSpPr/>
            <p:nvPr>
              <p:custDataLst>
                <p:tags r:id="rId7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70" tIns="46990" rIns="90170" bIns="46990" rtlCol="0" anchor="ctr">
              <a:norm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8" name="等腰三角形 7"/>
            <p:cNvSpPr/>
            <p:nvPr>
              <p:custDataLst>
                <p:tags r:id="rId8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70" tIns="46990" rIns="90170" bIns="46990" rtlCol="0" anchor="ctr">
              <a:normAutofit fontScale="55000" lnSpcReduction="20000"/>
            </a:bodyPr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9" name="组合 8"/>
          <p:cNvGrpSpPr/>
          <p:nvPr userDrawn="1">
            <p:custDataLst>
              <p:tags r:id="rId9"/>
            </p:custDataLst>
          </p:nvPr>
        </p:nvGrpSpPr>
        <p:grpSpPr>
          <a:xfrm>
            <a:off x="3151635" y="3119499"/>
            <a:ext cx="436739" cy="542227"/>
            <a:chOff x="10608342" y="5053054"/>
            <a:chExt cx="1583658" cy="1966165"/>
          </a:xfrm>
        </p:grpSpPr>
        <p:sp>
          <p:nvSpPr>
            <p:cNvPr id="10" name="任意多边形: 形状 9"/>
            <p:cNvSpPr/>
            <p:nvPr>
              <p:custDataLst>
                <p:tags r:id="rId10"/>
              </p:custDataLst>
            </p:nvPr>
          </p:nvSpPr>
          <p:spPr>
            <a:xfrm rot="697528">
              <a:off x="10608342" y="5053054"/>
              <a:ext cx="1399913" cy="1966165"/>
            </a:xfrm>
            <a:custGeom>
              <a:avLst/>
              <a:gdLst>
                <a:gd name="connsiteX0" fmla="*/ 1399913 w 1399913"/>
                <a:gd name="connsiteY0" fmla="*/ 0 h 1966165"/>
                <a:gd name="connsiteX1" fmla="*/ 1399913 w 1399913"/>
                <a:gd name="connsiteY1" fmla="*/ 1678156 h 1966165"/>
                <a:gd name="connsiteX2" fmla="*/ 0 w 1399913"/>
                <a:gd name="connsiteY2" fmla="*/ 1966165 h 1966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99913" h="1966165">
                  <a:moveTo>
                    <a:pt x="1399913" y="0"/>
                  </a:moveTo>
                  <a:lnTo>
                    <a:pt x="1399913" y="1678156"/>
                  </a:lnTo>
                  <a:lnTo>
                    <a:pt x="0" y="196616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70" tIns="46990" rIns="90170" bIns="46990" rtlCol="0" anchor="ctr">
              <a:norm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11"/>
              </p:custDataLst>
            </p:nvPr>
          </p:nvSpPr>
          <p:spPr>
            <a:xfrm>
              <a:off x="10960100" y="5207000"/>
              <a:ext cx="1231900" cy="1651000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0170" tIns="46990" rIns="90170" bIns="46990" rtlCol="0" anchor="ctr">
              <a:normAutofit fontScale="55000" lnSpcReduction="20000"/>
            </a:bodyPr>
            <a:lstStyle/>
            <a:p>
              <a:pPr algn="ctr"/>
              <a:endParaRPr lang="zh-CN" altLang="en-US" dirty="0"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2"/>
            </p:custDataLst>
          </p:nvPr>
        </p:nvSpPr>
        <p:spPr>
          <a:xfrm>
            <a:off x="838200" y="794326"/>
            <a:ext cx="10515600" cy="540484"/>
          </a:xfrm>
        </p:spPr>
        <p:txBody>
          <a:bodyPr>
            <a:normAutofit/>
          </a:bodyPr>
          <a:lstStyle>
            <a:lvl1pPr>
              <a:defRPr sz="2200" b="1" spc="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单击此处添加标题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735" y="304165"/>
            <a:ext cx="11606530" cy="62496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  <p:custDataLst>
              <p:tags r:id="rId4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 marL="0" indent="0"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单击此处添加文本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2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200" b="1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6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7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2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="1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6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7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2"/>
            </p:custDataLst>
          </p:nvPr>
        </p:nvSpPr>
        <p:spPr>
          <a:xfrm>
            <a:off x="604520" y="669290"/>
            <a:ext cx="10976610" cy="565150"/>
          </a:xfrm>
        </p:spPr>
        <p:txBody>
          <a:bodyPr anchor="ctr"/>
          <a:lstStyle>
            <a:lvl1pPr algn="ctr">
              <a:lnSpc>
                <a:spcPct val="100000"/>
              </a:lnSpc>
              <a:defRPr sz="32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6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 userDrawn="1">
            <p:ph type="body" sz="quarter" idx="14"/>
            <p:custDataLst>
              <p:tags r:id="rId7"/>
            </p:custDataLst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1600" u="none" strike="noStrike" kern="1200" cap="none" spc="0" normalizeH="0" baseline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 b="1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marL="9144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marL="13716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marL="1828800" indent="0">
              <a:lnSpc>
                <a:spcPct val="130000"/>
              </a:lnSpc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8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9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="1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None/>
              <a:defRPr sz="1600" u="none" strike="noStrike" kern="1200" cap="none" spc="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6" Type="http://schemas.openxmlformats.org/officeDocument/2006/relationships/theme" Target="../theme/theme2.xml"/><Relationship Id="rId25" Type="http://schemas.openxmlformats.org/officeDocument/2006/relationships/tags" Target="../tags/tag114.xml"/><Relationship Id="rId24" Type="http://schemas.openxmlformats.org/officeDocument/2006/relationships/tags" Target="../tags/tag113.xml"/><Relationship Id="rId23" Type="http://schemas.openxmlformats.org/officeDocument/2006/relationships/tags" Target="../tags/tag112.xml"/><Relationship Id="rId22" Type="http://schemas.openxmlformats.org/officeDocument/2006/relationships/tags" Target="../tags/tag111.xml"/><Relationship Id="rId21" Type="http://schemas.openxmlformats.org/officeDocument/2006/relationships/tags" Target="../tags/tag110.xml"/><Relationship Id="rId20" Type="http://schemas.openxmlformats.org/officeDocument/2006/relationships/tags" Target="../tags/tag109.xml"/><Relationship Id="rId2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15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55.xml"/><Relationship Id="rId8" Type="http://schemas.openxmlformats.org/officeDocument/2006/relationships/tags" Target="../tags/tag154.xml"/><Relationship Id="rId7" Type="http://schemas.openxmlformats.org/officeDocument/2006/relationships/tags" Target="../tags/tag153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" Type="http://schemas.openxmlformats.org/officeDocument/2006/relationships/image" Target="../media/image2.png"/><Relationship Id="rId19" Type="http://schemas.openxmlformats.org/officeDocument/2006/relationships/notesSlide" Target="../notesSlides/notesSlide8.xml"/><Relationship Id="rId18" Type="http://schemas.openxmlformats.org/officeDocument/2006/relationships/slideLayout" Target="../slideLayouts/slideLayout15.xml"/><Relationship Id="rId17" Type="http://schemas.openxmlformats.org/officeDocument/2006/relationships/tags" Target="../tags/tag163.xml"/><Relationship Id="rId16" Type="http://schemas.openxmlformats.org/officeDocument/2006/relationships/tags" Target="../tags/tag162.xml"/><Relationship Id="rId15" Type="http://schemas.openxmlformats.org/officeDocument/2006/relationships/tags" Target="../tags/tag161.xml"/><Relationship Id="rId14" Type="http://schemas.openxmlformats.org/officeDocument/2006/relationships/tags" Target="../tags/tag160.xml"/><Relationship Id="rId13" Type="http://schemas.openxmlformats.org/officeDocument/2006/relationships/tags" Target="../tags/tag159.xml"/><Relationship Id="rId12" Type="http://schemas.openxmlformats.org/officeDocument/2006/relationships/tags" Target="../tags/tag158.xml"/><Relationship Id="rId11" Type="http://schemas.openxmlformats.org/officeDocument/2006/relationships/tags" Target="../tags/tag157.xml"/><Relationship Id="rId10" Type="http://schemas.openxmlformats.org/officeDocument/2006/relationships/tags" Target="../tags/tag156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165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ags" Target="../tags/tag164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66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15.xml"/><Relationship Id="rId11" Type="http://schemas.openxmlformats.org/officeDocument/2006/relationships/tags" Target="../tags/tag123.xml"/><Relationship Id="rId10" Type="http://schemas.openxmlformats.org/officeDocument/2006/relationships/tags" Target="../tags/tag122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124.xml"/><Relationship Id="rId4" Type="http://schemas.openxmlformats.org/officeDocument/2006/relationships/image" Target="../media/image8.jpe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15.xml"/><Relationship Id="rId7" Type="http://schemas.openxmlformats.org/officeDocument/2006/relationships/tags" Target="../tags/tag129.xml"/><Relationship Id="rId6" Type="http://schemas.openxmlformats.org/officeDocument/2006/relationships/tags" Target="../tags/tag128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tags" Target="../tags/tag131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ags" Target="../tags/tag130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5.xml"/><Relationship Id="rId4" Type="http://schemas.openxmlformats.org/officeDocument/2006/relationships/tags" Target="../tags/tag133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ags" Target="../tags/tag13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40.xml"/><Relationship Id="rId8" Type="http://schemas.openxmlformats.org/officeDocument/2006/relationships/tags" Target="../tags/tag139.xml"/><Relationship Id="rId7" Type="http://schemas.openxmlformats.org/officeDocument/2006/relationships/tags" Target="../tags/tag138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6.xml"/><Relationship Id="rId14" Type="http://schemas.openxmlformats.org/officeDocument/2006/relationships/slideLayout" Target="../slideLayouts/slideLayout15.xml"/><Relationship Id="rId13" Type="http://schemas.openxmlformats.org/officeDocument/2006/relationships/tags" Target="../tags/tag144.xml"/><Relationship Id="rId12" Type="http://schemas.openxmlformats.org/officeDocument/2006/relationships/tags" Target="../tags/tag143.xml"/><Relationship Id="rId11" Type="http://schemas.openxmlformats.org/officeDocument/2006/relationships/tags" Target="../tags/tag142.xml"/><Relationship Id="rId10" Type="http://schemas.openxmlformats.org/officeDocument/2006/relationships/tags" Target="../tags/tag141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tags" Target="../tags/tag148.xml"/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147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tags" Target="../tags/tag146.xml"/><Relationship Id="rId10" Type="http://schemas.openxmlformats.org/officeDocument/2006/relationships/notesSlide" Target="../notesSlides/notesSlide7.xml"/><Relationship Id="rId1" Type="http://schemas.openxmlformats.org/officeDocument/2006/relationships/tags" Target="../tags/tag1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14" r="-1" b="34293"/>
          <a:stretch>
            <a:fillRect/>
          </a:stretch>
        </p:blipFill>
        <p:spPr>
          <a:xfrm>
            <a:off x="5519420" y="13335"/>
            <a:ext cx="6672580" cy="64706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75895" y="2242820"/>
            <a:ext cx="5546725" cy="6584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90000"/>
              </a:lnSpc>
            </a:pPr>
            <a:r>
              <a:rPr lang="zh-CN" altLang="en-US" sz="4100" dirty="0">
                <a:sym typeface="+mn-lt"/>
              </a:rPr>
              <a:t>硫酸特布他林口服溶液</a:t>
            </a:r>
            <a:endParaRPr lang="zh-CN" altLang="en-US" sz="4100" spc="-100" dirty="0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54100" y="3263265"/>
            <a:ext cx="3392805" cy="497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</a:pPr>
            <a:r>
              <a:rPr lang="zh-CN" altLang="en-US" sz="2400" kern="900" dirty="0">
                <a:solidFill>
                  <a:schemeClr val="tx1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成都利尔药业有限公司</a:t>
            </a:r>
            <a:endParaRPr lang="zh-CN" altLang="en-US" sz="2400" kern="900" dirty="0">
              <a:solidFill>
                <a:schemeClr val="tx1"/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95" r="77996"/>
          <a:stretch>
            <a:fillRect/>
          </a:stretch>
        </p:blipFill>
        <p:spPr>
          <a:xfrm>
            <a:off x="0" y="5519420"/>
            <a:ext cx="2853690" cy="13385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6" t="37067" r="6203" b="48804"/>
          <a:stretch>
            <a:fillRect/>
          </a:stretch>
        </p:blipFill>
        <p:spPr>
          <a:xfrm>
            <a:off x="230047" y="170276"/>
            <a:ext cx="2037715" cy="2889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4400" y="6484271"/>
            <a:ext cx="4250690" cy="237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950" kern="1000" spc="3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rPr>
              <a:t>SICHUAN OPEN </a:t>
            </a:r>
            <a:r>
              <a:rPr lang="en-US" altLang="zh-CN" sz="900" kern="1000" spc="3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rPr>
              <a:t>PHARMACEUTICAL </a:t>
            </a:r>
            <a:r>
              <a:rPr lang="en-US" altLang="zh-CN" sz="950" kern="1000" spc="3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rPr>
              <a:t>INDUSTRY GROUP</a:t>
            </a:r>
            <a:endParaRPr lang="en-US" altLang="zh-CN" sz="950" kern="1000" spc="30" dirty="0">
              <a:solidFill>
                <a:schemeClr val="tx1">
                  <a:lumMod val="50000"/>
                  <a:lumOff val="50000"/>
                </a:schemeClr>
              </a:solidFill>
              <a:latin typeface="思源黑体 CN Normal" panose="020B0400000000000000" pitchFamily="34" charset="-128"/>
              <a:ea typeface="思源黑体 CN Normal" panose="020B0400000000000000" pitchFamily="34" charset="-128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634490" y="3961765"/>
            <a:ext cx="2078355" cy="497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10000"/>
              </a:lnSpc>
            </a:pPr>
            <a:r>
              <a:rPr lang="en-US" altLang="zh-CN" sz="2400" b="1" kern="900" dirty="0">
                <a:solidFill>
                  <a:schemeClr val="tx1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2026 </a:t>
            </a:r>
            <a:r>
              <a:rPr lang="zh-CN" altLang="en-US" sz="2400" b="1" kern="900" dirty="0">
                <a:solidFill>
                  <a:schemeClr val="tx1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年</a:t>
            </a:r>
            <a:r>
              <a:rPr lang="en-US" altLang="zh-CN" sz="2400" b="1" kern="900" dirty="0">
                <a:solidFill>
                  <a:schemeClr val="tx1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 6</a:t>
            </a:r>
            <a:r>
              <a:rPr lang="zh-CN" altLang="en-US" sz="2400" b="1" kern="900" dirty="0">
                <a:solidFill>
                  <a:schemeClr val="tx1"/>
                </a:solidFill>
                <a:latin typeface="思源黑体 CN Regular" panose="020B0500000000000000" charset="-122"/>
                <a:ea typeface="思源黑体 CN Regular" panose="020B0500000000000000" charset="-122"/>
              </a:rPr>
              <a:t>月</a:t>
            </a:r>
            <a:endParaRPr lang="zh-CN" altLang="en-US" sz="2400" b="1" kern="900" dirty="0">
              <a:solidFill>
                <a:schemeClr val="tx1"/>
              </a:solidFill>
              <a:latin typeface="思源黑体 CN Regular" panose="020B0500000000000000" charset="-122"/>
              <a:ea typeface="思源黑体 CN Regular" panose="020B0500000000000000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2182">
            <a:off x="229205" y="48375"/>
            <a:ext cx="686329" cy="61812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15" b="50131"/>
          <a:stretch>
            <a:fillRect/>
          </a:stretch>
        </p:blipFill>
        <p:spPr>
          <a:xfrm>
            <a:off x="726440" y="226695"/>
            <a:ext cx="11055350" cy="13335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466090" y="310515"/>
            <a:ext cx="848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1" dirty="0">
                <a:solidFill>
                  <a:srgbClr val="0580E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Part</a:t>
            </a:r>
            <a:endParaRPr kumimoji="1" lang="en-US" altLang="zh-CN" sz="2400" b="1" i="1" dirty="0">
              <a:solidFill>
                <a:srgbClr val="0580E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5" name="文本占位符 14"/>
          <p:cNvSpPr>
            <a:spLocks noGrp="1"/>
          </p:cNvSpPr>
          <p:nvPr/>
        </p:nvSpPr>
        <p:spPr>
          <a:xfrm>
            <a:off x="1718310" y="340360"/>
            <a:ext cx="9935845" cy="3536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0580E0"/>
                </a:solidFill>
                <a:latin typeface="思源黑体 CN Regular" panose="020B0500000000000000" pitchFamily="34" charset="-128"/>
                <a:ea typeface="思源黑体 CN Regular" panose="020B0500000000000000" pitchFamily="34" charset="-128"/>
              </a:defRPr>
            </a:lvl1pPr>
          </a:lstStyle>
          <a:p>
            <a:pPr lvl="0" algn="l" defTabSz="685800">
              <a:lnSpc>
                <a:spcPct val="90000"/>
              </a:lnSpc>
              <a:spcBef>
                <a:spcPts val="750"/>
              </a:spcBef>
              <a:buClrTx/>
              <a:buSzTx/>
              <a:buFont typeface="Arial" panose="020B0604020202020204" pitchFamily="34" charset="0"/>
            </a:pP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创新性：</a:t>
            </a:r>
            <a:r>
              <a:rPr kumimoji="1"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专为儿童患者设计的支气管扩张剂</a:t>
            </a:r>
            <a:endParaRPr kumimoji="1"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占位符 12"/>
          <p:cNvSpPr>
            <a:spLocks noGrp="1"/>
          </p:cNvSpPr>
          <p:nvPr/>
        </p:nvSpPr>
        <p:spPr>
          <a:xfrm>
            <a:off x="1184910" y="342900"/>
            <a:ext cx="426720" cy="430530"/>
          </a:xfrm>
          <a:prstGeom prst="rect">
            <a:avLst/>
          </a:prstGeom>
        </p:spPr>
        <p:txBody>
          <a:bodyPr vert="horz" lIns="90170" tIns="46990" rIns="90170" bIns="46990" rtlCol="0">
            <a:noAutofit/>
          </a:bodyPr>
          <a:lstStyle>
            <a:lvl1pPr marL="0" indent="0">
              <a:buNone/>
              <a:defRPr sz="2000" b="1" i="1">
                <a:solidFill>
                  <a:srgbClr val="0580E0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defRPr>
            </a:lvl1pPr>
          </a:lstStyle>
          <a:p>
            <a:pPr lvl="0" algn="ctr"/>
            <a:r>
              <a:rPr kumimoji="1"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8</a:t>
            </a:r>
            <a:endParaRPr kumimoji="1"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3"/>
            </p:custDataLst>
          </p:nvPr>
        </p:nvSpPr>
        <p:spPr>
          <a:xfrm>
            <a:off x="8277860" y="1878965"/>
            <a:ext cx="2889485" cy="434189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lvl="0" algn="l">
              <a:buClrTx/>
              <a:buSzTx/>
              <a:buFontTx/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精准给药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0" name="任意多边形 29"/>
          <p:cNvSpPr/>
          <p:nvPr>
            <p:custDataLst>
              <p:tags r:id="rId4"/>
            </p:custDataLst>
          </p:nvPr>
        </p:nvSpPr>
        <p:spPr>
          <a:xfrm>
            <a:off x="4295140" y="2630171"/>
            <a:ext cx="620833" cy="2182348"/>
          </a:xfrm>
          <a:custGeom>
            <a:avLst/>
            <a:gdLst>
              <a:gd name="connsiteX0" fmla="*/ 0 w 757"/>
              <a:gd name="connsiteY0" fmla="*/ 0 h 2661"/>
              <a:gd name="connsiteX1" fmla="*/ 757 w 757"/>
              <a:gd name="connsiteY1" fmla="*/ 149 h 2661"/>
              <a:gd name="connsiteX2" fmla="*/ 749 w 757"/>
              <a:gd name="connsiteY2" fmla="*/ 2453 h 2661"/>
              <a:gd name="connsiteX3" fmla="*/ 17 w 757"/>
              <a:gd name="connsiteY3" fmla="*/ 2661 h 2661"/>
              <a:gd name="connsiteX4" fmla="*/ 0 w 757"/>
              <a:gd name="connsiteY4" fmla="*/ 0 h 2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" h="2661">
                <a:moveTo>
                  <a:pt x="0" y="0"/>
                </a:moveTo>
                <a:lnTo>
                  <a:pt x="757" y="149"/>
                </a:lnTo>
                <a:lnTo>
                  <a:pt x="749" y="2453"/>
                </a:lnTo>
                <a:lnTo>
                  <a:pt x="17" y="266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4000">
                <a:schemeClr val="accent1">
                  <a:alpha val="100000"/>
                </a:schemeClr>
              </a:gs>
              <a:gs pos="0">
                <a:schemeClr val="accent1">
                  <a:lumMod val="60000"/>
                  <a:lumOff val="40000"/>
                  <a:alpha val="100000"/>
                </a:schemeClr>
              </a:gs>
              <a:gs pos="81000">
                <a:schemeClr val="accent1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 scaled="0"/>
          </a:gradFill>
          <a:ln>
            <a:gradFill>
              <a:gsLst>
                <a:gs pos="32000">
                  <a:srgbClr val="F5F8FF"/>
                </a:gs>
                <a:gs pos="0">
                  <a:srgbClr val="A5BEFF"/>
                </a:gs>
                <a:gs pos="100000">
                  <a:srgbClr val="F5F8FF"/>
                </a:gs>
                <a:gs pos="71000">
                  <a:srgbClr val="C3D4FF"/>
                </a:gs>
              </a:gsLst>
              <a:lin ang="16200000" scaled="0"/>
            </a:gradFill>
          </a:ln>
          <a:effectLst>
            <a:outerShdw blurRad="254000" dist="1524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altLang="zh-CN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01</a:t>
            </a:r>
            <a:endParaRPr lang="en-US" altLang="zh-CN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1" name="任意多边形 30"/>
          <p:cNvSpPr/>
          <p:nvPr>
            <p:custDataLst>
              <p:tags r:id="rId5"/>
            </p:custDataLst>
          </p:nvPr>
        </p:nvSpPr>
        <p:spPr>
          <a:xfrm>
            <a:off x="5274945" y="2057401"/>
            <a:ext cx="901316" cy="3327241"/>
          </a:xfrm>
          <a:custGeom>
            <a:avLst/>
            <a:gdLst>
              <a:gd name="connsiteX0" fmla="*/ 0 w 1099"/>
              <a:gd name="connsiteY0" fmla="*/ 0 h 4057"/>
              <a:gd name="connsiteX1" fmla="*/ 1099 w 1099"/>
              <a:gd name="connsiteY1" fmla="*/ 418 h 4057"/>
              <a:gd name="connsiteX2" fmla="*/ 1099 w 1099"/>
              <a:gd name="connsiteY2" fmla="*/ 3626 h 4057"/>
              <a:gd name="connsiteX3" fmla="*/ 0 w 1099"/>
              <a:gd name="connsiteY3" fmla="*/ 4057 h 4057"/>
              <a:gd name="connsiteX4" fmla="*/ 0 w 1099"/>
              <a:gd name="connsiteY4" fmla="*/ 0 h 4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9" h="4057">
                <a:moveTo>
                  <a:pt x="0" y="0"/>
                </a:moveTo>
                <a:lnTo>
                  <a:pt x="1099" y="418"/>
                </a:lnTo>
                <a:lnTo>
                  <a:pt x="1099" y="3626"/>
                </a:lnTo>
                <a:lnTo>
                  <a:pt x="0" y="405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54000">
                <a:schemeClr val="accent2">
                  <a:alpha val="100000"/>
                </a:schemeClr>
              </a:gs>
              <a:gs pos="0">
                <a:schemeClr val="accent2">
                  <a:lumMod val="60000"/>
                  <a:lumOff val="40000"/>
                  <a:alpha val="100000"/>
                </a:schemeClr>
              </a:gs>
              <a:gs pos="100000">
                <a:schemeClr val="accent2">
                  <a:lumMod val="60000"/>
                  <a:lumOff val="40000"/>
                  <a:alpha val="100000"/>
                </a:schemeClr>
              </a:gs>
            </a:gsLst>
            <a:lin ang="5400000" scaled="0"/>
          </a:gradFill>
          <a:ln>
            <a:gradFill>
              <a:gsLst>
                <a:gs pos="32000">
                  <a:srgbClr val="F5F8FF"/>
                </a:gs>
                <a:gs pos="0">
                  <a:schemeClr val="accent2">
                    <a:lumMod val="20000"/>
                    <a:lumOff val="80000"/>
                    <a:alpha val="100000"/>
                  </a:schemeClr>
                </a:gs>
                <a:gs pos="100000">
                  <a:srgbClr val="F5F8FF"/>
                </a:gs>
                <a:gs pos="71000">
                  <a:schemeClr val="accent2">
                    <a:lumMod val="20000"/>
                    <a:lumOff val="80000"/>
                    <a:alpha val="100000"/>
                  </a:schemeClr>
                </a:gs>
              </a:gsLst>
              <a:lin ang="16200000" scaled="1"/>
            </a:gradFill>
          </a:ln>
          <a:effectLst>
            <a:outerShdw blurRad="254000" dist="152400" dir="5400000" algn="t" rotWithShape="0">
              <a:schemeClr val="accent2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altLang="zh-CN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02</a:t>
            </a:r>
            <a:endParaRPr lang="en-US" altLang="zh-CN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3" name="任意多边形 32"/>
          <p:cNvSpPr/>
          <p:nvPr>
            <p:custDataLst>
              <p:tags r:id="rId6"/>
            </p:custDataLst>
          </p:nvPr>
        </p:nvSpPr>
        <p:spPr>
          <a:xfrm>
            <a:off x="6513195" y="1638301"/>
            <a:ext cx="1019413" cy="4004663"/>
          </a:xfrm>
          <a:custGeom>
            <a:avLst/>
            <a:gdLst>
              <a:gd name="connsiteX0" fmla="*/ 15 w 1243"/>
              <a:gd name="connsiteY0" fmla="*/ 0 h 4883"/>
              <a:gd name="connsiteX1" fmla="*/ 1232 w 1243"/>
              <a:gd name="connsiteY1" fmla="*/ 712 h 4883"/>
              <a:gd name="connsiteX2" fmla="*/ 1243 w 1243"/>
              <a:gd name="connsiteY2" fmla="*/ 4288 h 4883"/>
              <a:gd name="connsiteX3" fmla="*/ 0 w 1243"/>
              <a:gd name="connsiteY3" fmla="*/ 4883 h 4883"/>
              <a:gd name="connsiteX4" fmla="*/ 15 w 1243"/>
              <a:gd name="connsiteY4" fmla="*/ 0 h 48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3" h="4883">
                <a:moveTo>
                  <a:pt x="15" y="0"/>
                </a:moveTo>
                <a:lnTo>
                  <a:pt x="1232" y="712"/>
                </a:lnTo>
                <a:lnTo>
                  <a:pt x="1243" y="4288"/>
                </a:lnTo>
                <a:lnTo>
                  <a:pt x="0" y="4883"/>
                </a:lnTo>
                <a:lnTo>
                  <a:pt x="15" y="0"/>
                </a:lnTo>
                <a:close/>
              </a:path>
            </a:pathLst>
          </a:custGeom>
          <a:gradFill>
            <a:gsLst>
              <a:gs pos="54000">
                <a:schemeClr val="accent1">
                  <a:alpha val="100000"/>
                </a:schemeClr>
              </a:gs>
              <a:gs pos="0">
                <a:schemeClr val="accent1">
                  <a:lumMod val="60000"/>
                  <a:lumOff val="40000"/>
                  <a:alpha val="100000"/>
                </a:schemeClr>
              </a:gs>
              <a:gs pos="81000">
                <a:schemeClr val="accent1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 scaled="0"/>
          </a:gradFill>
          <a:ln>
            <a:gradFill>
              <a:gsLst>
                <a:gs pos="32000">
                  <a:srgbClr val="F5F8FF"/>
                </a:gs>
                <a:gs pos="0">
                  <a:srgbClr val="A5BEFF"/>
                </a:gs>
                <a:gs pos="100000">
                  <a:srgbClr val="F5F8FF"/>
                </a:gs>
                <a:gs pos="71000">
                  <a:srgbClr val="C3D4FF"/>
                </a:gs>
              </a:gsLst>
              <a:lin ang="16200000" scaled="0"/>
            </a:gradFill>
          </a:ln>
          <a:effectLst>
            <a:outerShdw blurRad="254000" dist="152400" dir="5400000" algn="t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none" numCol="1" spcCol="0" rtlCol="0" fromWordArt="0" anchor="ctr" anchorCtr="0" forceAA="0" compatLnSpc="1">
            <a:noAutofit/>
          </a:bodyPr>
          <a:p>
            <a:pPr lvl="0" algn="ctr">
              <a:buClrTx/>
              <a:buSzTx/>
              <a:buFontTx/>
            </a:pPr>
            <a:r>
              <a:rPr lang="en-US" altLang="zh-CN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03</a:t>
            </a:r>
            <a:endParaRPr lang="en-US" altLang="zh-CN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16" name="任意多边形 15"/>
          <p:cNvSpPr/>
          <p:nvPr>
            <p:custDataLst>
              <p:tags r:id="rId7"/>
            </p:custDataLst>
          </p:nvPr>
        </p:nvSpPr>
        <p:spPr>
          <a:xfrm>
            <a:off x="683895" y="3834766"/>
            <a:ext cx="3366777" cy="346092"/>
          </a:xfrm>
          <a:custGeom>
            <a:avLst/>
            <a:gdLst>
              <a:gd name="connisteX0" fmla="*/ 0 w 2971165"/>
              <a:gd name="connsiteY0" fmla="*/ 0 h 285750"/>
              <a:gd name="connisteX1" fmla="*/ 2684780 w 2971165"/>
              <a:gd name="connsiteY1" fmla="*/ 0 h 285750"/>
              <a:gd name="connisteX2" fmla="*/ 2971165 w 2971165"/>
              <a:gd name="connsiteY2" fmla="*/ 285750 h 2857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</a:cxnLst>
            <a:rect l="l" t="t" r="r" b="b"/>
            <a:pathLst>
              <a:path w="2971165" h="285750">
                <a:moveTo>
                  <a:pt x="0" y="0"/>
                </a:moveTo>
                <a:lnTo>
                  <a:pt x="2684780" y="0"/>
                </a:lnTo>
                <a:lnTo>
                  <a:pt x="2971165" y="285750"/>
                </a:lnTo>
              </a:path>
            </a:pathLst>
          </a:custGeom>
          <a:noFill/>
          <a:ln>
            <a:gradFill>
              <a:gsLst>
                <a:gs pos="100000">
                  <a:srgbClr val="AFC6FF">
                    <a:alpha val="0"/>
                  </a:srgbClr>
                </a:gs>
                <a:gs pos="47000">
                  <a:schemeClr val="accent1">
                    <a:alpha val="7000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 fontScale="92500" lnSpcReduction="10000"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ea typeface="微软雅黑" panose="020B0503020204020204" charset="-122"/>
              <a:sym typeface="+mn-ea"/>
            </a:endParaRPr>
          </a:p>
        </p:txBody>
      </p:sp>
      <p:sp>
        <p:nvSpPr>
          <p:cNvPr id="24" name="任意多边形 23"/>
          <p:cNvSpPr/>
          <p:nvPr>
            <p:custDataLst>
              <p:tags r:id="rId8"/>
            </p:custDataLst>
          </p:nvPr>
        </p:nvSpPr>
        <p:spPr>
          <a:xfrm>
            <a:off x="7580630" y="2381251"/>
            <a:ext cx="3696296" cy="655279"/>
          </a:xfrm>
          <a:custGeom>
            <a:avLst/>
            <a:gdLst>
              <a:gd name="connsiteX0" fmla="*/ 0 w 4507"/>
              <a:gd name="connsiteY0" fmla="*/ 799 h 799"/>
              <a:gd name="connsiteX1" fmla="*/ 820 w 4507"/>
              <a:gd name="connsiteY1" fmla="*/ 0 h 799"/>
              <a:gd name="connsiteX2" fmla="*/ 4507 w 4507"/>
              <a:gd name="connsiteY2" fmla="*/ 0 h 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07" h="799">
                <a:moveTo>
                  <a:pt x="0" y="799"/>
                </a:moveTo>
                <a:lnTo>
                  <a:pt x="820" y="0"/>
                </a:lnTo>
                <a:lnTo>
                  <a:pt x="4507" y="0"/>
                </a:lnTo>
              </a:path>
            </a:pathLst>
          </a:custGeom>
          <a:noFill/>
          <a:ln>
            <a:gradFill>
              <a:gsLst>
                <a:gs pos="100000">
                  <a:srgbClr val="AFC6FF">
                    <a:alpha val="0"/>
                  </a:srgbClr>
                </a:gs>
                <a:gs pos="47000">
                  <a:schemeClr val="accent1">
                    <a:alpha val="7000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ea typeface="微软雅黑" panose="020B0503020204020204" charset="-122"/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9"/>
            </p:custDataLst>
          </p:nvPr>
        </p:nvSpPr>
        <p:spPr>
          <a:xfrm>
            <a:off x="876935" y="3370581"/>
            <a:ext cx="2888281" cy="38595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lvl="0" algn="r">
              <a:buClrTx/>
              <a:buSzTx/>
              <a:buFontTx/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口味创新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8" name="任意多边形 7"/>
          <p:cNvSpPr/>
          <p:nvPr>
            <p:custDataLst>
              <p:tags r:id="rId10"/>
            </p:custDataLst>
          </p:nvPr>
        </p:nvSpPr>
        <p:spPr>
          <a:xfrm>
            <a:off x="1445260" y="1946276"/>
            <a:ext cx="3606629" cy="619365"/>
          </a:xfrm>
          <a:custGeom>
            <a:avLst/>
            <a:gdLst>
              <a:gd name="connsiteX0" fmla="*/ 0 w 4050"/>
              <a:gd name="connsiteY0" fmla="*/ 0 h 798"/>
              <a:gd name="connsiteX1" fmla="*/ 3411 w 4050"/>
              <a:gd name="connsiteY1" fmla="*/ 0 h 798"/>
              <a:gd name="connsiteX2" fmla="*/ 4050 w 4050"/>
              <a:gd name="connsiteY2" fmla="*/ 798 h 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50" h="798">
                <a:moveTo>
                  <a:pt x="0" y="0"/>
                </a:moveTo>
                <a:lnTo>
                  <a:pt x="3411" y="0"/>
                </a:lnTo>
                <a:lnTo>
                  <a:pt x="4050" y="798"/>
                </a:lnTo>
              </a:path>
            </a:pathLst>
          </a:custGeom>
          <a:noFill/>
          <a:ln>
            <a:gradFill>
              <a:gsLst>
                <a:gs pos="0">
                  <a:schemeClr val="accent2">
                    <a:alpha val="100000"/>
                  </a:schemeClr>
                </a:gs>
                <a:gs pos="100000">
                  <a:schemeClr val="accent2">
                    <a:alpha val="0"/>
                  </a:schemeClr>
                </a:gs>
              </a:gsLst>
              <a:lin ang="108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rmAutofit/>
          </a:bodyPr>
          <a:p>
            <a:pPr lvl="0" algn="ctr">
              <a:buClrTx/>
              <a:buSzTx/>
              <a:buFontTx/>
            </a:pPr>
            <a:endParaRPr lang="zh-CN" altLang="en-US">
              <a:solidFill>
                <a:schemeClr val="lt1"/>
              </a:solidFill>
              <a:ea typeface="微软雅黑" panose="020B0503020204020204" charset="-122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11"/>
            </p:custDataLst>
          </p:nvPr>
        </p:nvSpPr>
        <p:spPr>
          <a:xfrm>
            <a:off x="736600" y="1997076"/>
            <a:ext cx="3478599" cy="13266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专为不耐受雾化，且吞咽困难患者提供口服替代方案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algn="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10" name="椭圆 9"/>
          <p:cNvSpPr/>
          <p:nvPr>
            <p:custDataLst>
              <p:tags r:id="rId12"/>
            </p:custDataLst>
          </p:nvPr>
        </p:nvSpPr>
        <p:spPr>
          <a:xfrm>
            <a:off x="1566545" y="4506596"/>
            <a:ext cx="8939346" cy="1896945"/>
          </a:xfrm>
          <a:prstGeom prst="ellipse">
            <a:avLst/>
          </a:prstGeom>
          <a:noFill/>
          <a:ln w="19050">
            <a:gradFill>
              <a:gsLst>
                <a:gs pos="31000">
                  <a:srgbClr val="AFC6FF">
                    <a:alpha val="0"/>
                  </a:srgbClr>
                </a:gs>
                <a:gs pos="77000">
                  <a:schemeClr val="accent1">
                    <a:lumMod val="60000"/>
                    <a:lumOff val="40000"/>
                    <a:alpha val="7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solidFill>
                <a:schemeClr val="lt1"/>
              </a:solidFill>
              <a:ea typeface="微软雅黑" panose="020B0503020204020204" charset="-122"/>
            </a:endParaRPr>
          </a:p>
        </p:txBody>
      </p:sp>
      <p:sp>
        <p:nvSpPr>
          <p:cNvPr id="12" name="椭圆 11"/>
          <p:cNvSpPr/>
          <p:nvPr>
            <p:custDataLst>
              <p:tags r:id="rId13"/>
            </p:custDataLst>
          </p:nvPr>
        </p:nvSpPr>
        <p:spPr>
          <a:xfrm>
            <a:off x="2563495" y="4506596"/>
            <a:ext cx="6945626" cy="1386009"/>
          </a:xfrm>
          <a:prstGeom prst="ellipse">
            <a:avLst/>
          </a:prstGeom>
          <a:noFill/>
          <a:ln w="53975">
            <a:gradFill>
              <a:gsLst>
                <a:gs pos="38000">
                  <a:srgbClr val="AFC6FF">
                    <a:alpha val="0"/>
                  </a:srgbClr>
                </a:gs>
                <a:gs pos="85000">
                  <a:schemeClr val="accent1">
                    <a:alpha val="65000"/>
                  </a:schemeClr>
                </a:gs>
              </a:gsLst>
              <a:lin ang="546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algn="ctr"/>
            <a:endParaRPr lang="zh-CN" altLang="en-US">
              <a:solidFill>
                <a:schemeClr val="lt1"/>
              </a:solidFill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>
            <p:custDataLst>
              <p:tags r:id="rId14"/>
            </p:custDataLst>
          </p:nvPr>
        </p:nvSpPr>
        <p:spPr>
          <a:xfrm>
            <a:off x="640080" y="3881756"/>
            <a:ext cx="3124835" cy="16891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水果味口服溶液剂型可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提高低龄患儿的用药依从性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4" name="矩形 13"/>
          <p:cNvSpPr/>
          <p:nvPr>
            <p:custDataLst>
              <p:tags r:id="rId15"/>
            </p:custDataLst>
          </p:nvPr>
        </p:nvSpPr>
        <p:spPr>
          <a:xfrm>
            <a:off x="8277860" y="2456816"/>
            <a:ext cx="3162300" cy="272478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30ml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创造性使用了精准控量滴头，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100ml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配有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每滴</a:t>
            </a:r>
            <a:r>
              <a:rPr lang="en-US" altLang="zh-CN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0.025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毫升和精准刻度的量器；且有不同年龄段的指导用量，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给药更准确，保证疗效的同时提高用药安全性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 dirty="0">
              <a:ln>
                <a:noFill/>
                <a:prstDash val="sysDot"/>
              </a:ln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sp>
        <p:nvSpPr>
          <p:cNvPr id="17" name="矩形 16"/>
          <p:cNvSpPr/>
          <p:nvPr>
            <p:custDataLst>
              <p:tags r:id="rId16"/>
            </p:custDataLst>
          </p:nvPr>
        </p:nvSpPr>
        <p:spPr>
          <a:xfrm>
            <a:off x="1326515" y="1515110"/>
            <a:ext cx="2888281" cy="38595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剂型创新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</p:spTree>
    <p:custDataLst>
      <p:tags r:id="rId17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600075" y="1611630"/>
          <a:ext cx="10991850" cy="380873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1678940"/>
                <a:gridCol w="9312911"/>
              </a:tblGrid>
              <a:tr h="1772285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0000"/>
                        </a:lnSpc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弥补医保目录短板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highlight>
                          <a:srgbClr val="000000">
                            <a:alpha val="0"/>
                          </a:srgbClr>
                        </a:highlight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rgbClr val="5CB5E2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fontAlgn="auto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AutoNum type="arabicPeriod"/>
                      </a:pP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当前医保目录缺少适合</a:t>
                      </a:r>
                      <a:r>
                        <a:rPr lang="en-US" altLang="zh-CN" sz="1400" b="1" dirty="0">
                          <a:solidFill>
                            <a:srgbClr val="FF0000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2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岁以下儿童平喘的口服溶液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。该剂型适配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2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岁以下婴幼儿，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填补低龄患儿用药空白，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可作为不耐受雾化、且吞咽困难患者一线平喘药。</a:t>
                      </a:r>
                      <a:endParaRPr lang="zh-CN" altLang="en-US" sz="1400" dirty="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  <a:p>
                      <a:pPr marL="342900" indent="-342900" fontAlgn="auto">
                        <a:lnSpc>
                          <a:spcPct val="12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AutoNum type="arabicPeriod"/>
                      </a:pP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与班布特罗形成临床互补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：班布特罗侧重夜间哮喘维持治疗，本品可快速缓解哮喘急性发作症状；</a:t>
                      </a:r>
                      <a:endParaRPr lang="zh-CN" altLang="en-US" sz="1400" dirty="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/>
                </a:tc>
              </a:tr>
              <a:tr h="2036445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减少临床管理难度</a:t>
                      </a:r>
                      <a:endParaRPr lang="zh-CN" altLang="en-US" sz="1400" b="1" dirty="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rgbClr val="5CB5E2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fontAlgn="auto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AutoNum type="arabicPeriod"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本品配有儿童安全盖，可防止儿童误食，便于临床管理。</a:t>
                      </a:r>
                      <a:endParaRPr lang="zh-CN" altLang="en-US" sz="1400" dirty="0">
                        <a:solidFill>
                          <a:schemeClr val="tx1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  <a:p>
                      <a:pPr marL="342900" indent="-342900" fontAlgn="auto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AutoNum type="arabicPeriod"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30ml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规格创新配备定量滴头、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10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0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ml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规格配有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0.025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ml/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格的精确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分度量杯，结合分年龄段用药指引，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精准控量、避免过量或不足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；30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ml、100ml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双规格适配长短疗程，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uFillTx/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减少药品浪费。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uFillTx/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2182">
            <a:off x="229205" y="48375"/>
            <a:ext cx="686329" cy="6181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15" b="50131"/>
          <a:stretch>
            <a:fillRect/>
          </a:stretch>
        </p:blipFill>
        <p:spPr>
          <a:xfrm>
            <a:off x="726440" y="226695"/>
            <a:ext cx="11055350" cy="13335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466090" y="310515"/>
            <a:ext cx="848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1" dirty="0">
                <a:solidFill>
                  <a:srgbClr val="0580E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Part</a:t>
            </a:r>
            <a:endParaRPr kumimoji="1" lang="en-US" altLang="zh-CN" sz="2400" b="1" i="1" dirty="0">
              <a:solidFill>
                <a:srgbClr val="0580E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5" name="文本占位符 14"/>
          <p:cNvSpPr>
            <a:spLocks noGrp="1"/>
          </p:cNvSpPr>
          <p:nvPr/>
        </p:nvSpPr>
        <p:spPr>
          <a:xfrm>
            <a:off x="1718310" y="340360"/>
            <a:ext cx="10064115" cy="3536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0580E0"/>
                </a:solidFill>
                <a:latin typeface="思源黑体 CN Regular" panose="020B0500000000000000" pitchFamily="34" charset="-128"/>
                <a:ea typeface="思源黑体 CN Regular" panose="020B0500000000000000" pitchFamily="34" charset="-128"/>
              </a:defRPr>
            </a:lvl1pPr>
          </a:lstStyle>
          <a:p>
            <a:pPr lvl="0" algn="l" defTabSz="685800">
              <a:lnSpc>
                <a:spcPct val="90000"/>
              </a:lnSpc>
              <a:spcBef>
                <a:spcPts val="750"/>
              </a:spcBef>
              <a:buClrTx/>
              <a:buSzTx/>
              <a:buFont typeface="Arial" panose="020B0604020202020204" pitchFamily="34" charset="0"/>
            </a:pP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公平性：</a:t>
            </a:r>
            <a:r>
              <a:rPr kumimoji="1"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弥补目录短板，减少临床管理难度，提高药物经济性</a:t>
            </a:r>
            <a:endParaRPr kumimoji="1"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占位符 12"/>
          <p:cNvSpPr>
            <a:spLocks noGrp="1"/>
          </p:cNvSpPr>
          <p:nvPr/>
        </p:nvSpPr>
        <p:spPr>
          <a:xfrm>
            <a:off x="1184910" y="342900"/>
            <a:ext cx="426720" cy="430530"/>
          </a:xfrm>
          <a:prstGeom prst="rect">
            <a:avLst/>
          </a:prstGeom>
        </p:spPr>
        <p:txBody>
          <a:bodyPr vert="horz" lIns="90170" tIns="46990" rIns="90170" bIns="46990" rtlCol="0">
            <a:noAutofit/>
          </a:bodyPr>
          <a:lstStyle>
            <a:lvl1pPr marL="0" indent="0">
              <a:buNone/>
              <a:defRPr sz="2000" b="1" i="1">
                <a:solidFill>
                  <a:srgbClr val="0580E0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defRPr>
            </a:lvl1pPr>
          </a:lstStyle>
          <a:p>
            <a:pPr lvl="0" algn="ctr"/>
            <a:r>
              <a:rPr kumimoji="1"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9</a:t>
            </a:r>
            <a:endParaRPr kumimoji="1"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14" r="-1" b="34293"/>
          <a:stretch>
            <a:fillRect/>
          </a:stretch>
        </p:blipFill>
        <p:spPr>
          <a:xfrm>
            <a:off x="7245350" y="13335"/>
            <a:ext cx="4946650" cy="47967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34645" y="2090420"/>
            <a:ext cx="8498840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dirty="0">
                <a:sym typeface="+mn-ea"/>
              </a:rPr>
              <a:t>恳请支持纳入国家医保，</a:t>
            </a:r>
            <a:endParaRPr lang="zh-CN" altLang="en-US" sz="4400" dirty="0"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4400" dirty="0">
                <a:sym typeface="+mn-ea"/>
              </a:rPr>
              <a:t>提高儿童患者的用药可及性！</a:t>
            </a:r>
            <a:endParaRPr lang="zh-CN" altLang="en-US" sz="4100" spc="-100" dirty="0"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95" r="77996"/>
          <a:stretch>
            <a:fillRect/>
          </a:stretch>
        </p:blipFill>
        <p:spPr>
          <a:xfrm>
            <a:off x="0" y="5519420"/>
            <a:ext cx="2853690" cy="13385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6" t="37067" r="6203" b="48804"/>
          <a:stretch>
            <a:fillRect/>
          </a:stretch>
        </p:blipFill>
        <p:spPr>
          <a:xfrm>
            <a:off x="229870" y="170180"/>
            <a:ext cx="2037715" cy="4260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4400" y="6484271"/>
            <a:ext cx="4250690" cy="237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950" kern="1000" spc="3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rPr>
              <a:t>SICHUAN OPEN </a:t>
            </a:r>
            <a:r>
              <a:rPr lang="en-US" altLang="zh-CN" sz="900" kern="1000" spc="3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rPr>
              <a:t>PHARMACEUTICAL </a:t>
            </a:r>
            <a:r>
              <a:rPr lang="en-US" altLang="zh-CN" sz="950" kern="1000" spc="3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Normal" panose="020B0400000000000000" pitchFamily="34" charset="-128"/>
                <a:ea typeface="思源黑体 CN Normal" panose="020B0400000000000000" pitchFamily="34" charset="-128"/>
              </a:rPr>
              <a:t>INDUSTRY GROUP</a:t>
            </a:r>
            <a:endParaRPr lang="en-US" altLang="zh-CN" sz="950" kern="1000" spc="30" dirty="0">
              <a:solidFill>
                <a:schemeClr val="tx1">
                  <a:lumMod val="50000"/>
                  <a:lumOff val="50000"/>
                </a:schemeClr>
              </a:solidFill>
              <a:latin typeface="思源黑体 CN Normal" panose="020B0400000000000000" pitchFamily="34" charset="-128"/>
              <a:ea typeface="思源黑体 CN Normal" panose="020B0400000000000000" pitchFamily="34" charset="-128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9131937" y="540808"/>
            <a:ext cx="3204633" cy="481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535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</a:rPr>
              <a:t>CONCENTRATION</a:t>
            </a:r>
            <a:endParaRPr lang="en-US" altLang="zh-CN" sz="2535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833824" y="1483995"/>
            <a:ext cx="3204633" cy="481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535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</a:rPr>
              <a:t>INNOVATION</a:t>
            </a:r>
            <a:endParaRPr lang="en-US" altLang="zh-CN" sz="2535">
              <a:solidFill>
                <a:schemeClr val="bg1"/>
              </a:solidFill>
              <a:latin typeface="思源黑体 CN Light" panose="020B0300000000000000" charset="-122"/>
              <a:ea typeface="思源黑体 CN Light" panose="020B03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7080" y="1047115"/>
            <a:ext cx="2186940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735" b="1" i="1" dirty="0">
                <a:solidFill>
                  <a:srgbClr val="007FE0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  <a:cs typeface="Academy Engraved LET" panose="02000000000000000000" charset="0"/>
              </a:rPr>
              <a:t>Part  1</a:t>
            </a:r>
            <a:endParaRPr lang="en-US" altLang="zh-CN" sz="3735" b="1" i="1" dirty="0">
              <a:solidFill>
                <a:srgbClr val="007FE0"/>
              </a:solidFill>
              <a:latin typeface="思源黑体 CN Bold" panose="020B0800000000000000" pitchFamily="34" charset="-128"/>
              <a:ea typeface="思源黑体 CN Bold" panose="020B0800000000000000" pitchFamily="34" charset="-128"/>
              <a:cs typeface="Academy Engraved LET" panose="02000000000000000000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67080" y="3798570"/>
            <a:ext cx="1939290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735" b="1" i="1" dirty="0">
                <a:solidFill>
                  <a:srgbClr val="007FE0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  <a:cs typeface="Academy Engraved LET" panose="02000000000000000000" charset="0"/>
              </a:rPr>
              <a:t>Part  4</a:t>
            </a:r>
            <a:endParaRPr lang="en-US" altLang="zh-CN" sz="3735" b="1" i="1" dirty="0">
              <a:solidFill>
                <a:srgbClr val="007FE0"/>
              </a:solidFill>
              <a:latin typeface="思源黑体 CN Bold" panose="020B0800000000000000" pitchFamily="34" charset="-128"/>
              <a:ea typeface="思源黑体 CN Bold" panose="020B0800000000000000" pitchFamily="34" charset="-128"/>
              <a:cs typeface="Academy Engraved LET" panose="02000000000000000000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680460" y="1064260"/>
            <a:ext cx="2155825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735" b="1" i="1" dirty="0">
                <a:solidFill>
                  <a:srgbClr val="007FE0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  <a:cs typeface="Academy Engraved LET" panose="02000000000000000000" charset="0"/>
              </a:rPr>
              <a:t>Part  2</a:t>
            </a:r>
            <a:endParaRPr lang="en-US" altLang="zh-CN" sz="3735" b="1" i="1" dirty="0">
              <a:solidFill>
                <a:srgbClr val="007FE0"/>
              </a:solidFill>
              <a:latin typeface="思源黑体 CN Bold" panose="020B0800000000000000" pitchFamily="34" charset="-128"/>
              <a:ea typeface="思源黑体 CN Bold" panose="020B0800000000000000" pitchFamily="34" charset="-128"/>
              <a:cs typeface="Academy Engraved LET" panose="02000000000000000000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65220" y="3800475"/>
            <a:ext cx="1963420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3735" b="1" i="1" dirty="0">
                <a:solidFill>
                  <a:srgbClr val="007FE0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  <a:cs typeface="Academy Engraved LET" panose="02000000000000000000" charset="0"/>
              </a:rPr>
              <a:t>Part  5</a:t>
            </a:r>
            <a:endParaRPr lang="en-US" altLang="zh-CN" sz="3735" b="1" i="1" dirty="0">
              <a:solidFill>
                <a:srgbClr val="007FE0"/>
              </a:solidFill>
              <a:latin typeface="思源黑体 CN Bold" panose="020B0800000000000000" pitchFamily="34" charset="-128"/>
              <a:ea typeface="思源黑体 CN Bold" panose="020B0800000000000000" pitchFamily="34" charset="-128"/>
              <a:cs typeface="Academy Engraved LET" panose="02000000000000000000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66871" y="1719368"/>
            <a:ext cx="181610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665" kern="900" spc="-100" dirty="0">
                <a:latin typeface="思源黑体 CN Normal" panose="020B0400000000000000" charset="-122"/>
                <a:ea typeface="思源黑体 CN Normal" panose="020B0400000000000000" charset="-122"/>
              </a:rPr>
              <a:t>基本信息</a:t>
            </a:r>
            <a:endParaRPr lang="zh-CN" altLang="en-US" sz="2665" kern="900" spc="-100" dirty="0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66871" y="4486275"/>
            <a:ext cx="181610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665" kern="900" spc="-100" dirty="0">
                <a:latin typeface="思源黑体 CN Normal" panose="020B0400000000000000" charset="-122"/>
                <a:ea typeface="思源黑体 CN Normal" panose="020B0400000000000000" charset="-122"/>
              </a:rPr>
              <a:t>创新性</a:t>
            </a:r>
            <a:endParaRPr lang="zh-CN" altLang="en-US" sz="2665" kern="900" spc="-100" dirty="0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665011" y="1736301"/>
            <a:ext cx="181610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665" kern="900" spc="-100" dirty="0">
                <a:latin typeface="思源黑体 CN Normal" panose="020B0400000000000000" charset="-122"/>
                <a:ea typeface="思源黑体 CN Normal" panose="020B0400000000000000" charset="-122"/>
              </a:rPr>
              <a:t>有效性</a:t>
            </a:r>
            <a:endParaRPr lang="zh-CN" altLang="en-US" sz="2665" kern="900" spc="-100" dirty="0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665011" y="4487968"/>
            <a:ext cx="1816100" cy="501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665" kern="900" spc="-100" dirty="0">
                <a:latin typeface="思源黑体 CN Normal" panose="020B0400000000000000" charset="-122"/>
                <a:ea typeface="思源黑体 CN Normal" panose="020B0400000000000000" charset="-122"/>
              </a:rPr>
              <a:t>公平性</a:t>
            </a:r>
            <a:endParaRPr lang="zh-CN" altLang="en-US" sz="2665" kern="900" spc="-100" dirty="0"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9037108" y="790575"/>
            <a:ext cx="38400" cy="38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0" name="椭圆 19"/>
          <p:cNvSpPr/>
          <p:nvPr/>
        </p:nvSpPr>
        <p:spPr>
          <a:xfrm>
            <a:off x="9646708" y="1259931"/>
            <a:ext cx="38400" cy="381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1" name="椭圆 20"/>
          <p:cNvSpPr/>
          <p:nvPr/>
        </p:nvSpPr>
        <p:spPr>
          <a:xfrm>
            <a:off x="9795721" y="1728984"/>
            <a:ext cx="38400" cy="381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2" name="图片 1" descr="未标题-2-03"/>
          <p:cNvPicPr>
            <a:picLocks noChangeAspect="1"/>
          </p:cNvPicPr>
          <p:nvPr/>
        </p:nvPicPr>
        <p:blipFill rotWithShape="1">
          <a:blip r:embed="rId1"/>
          <a:srcRect l="70217" t="4153" r="225" b="6800"/>
          <a:stretch>
            <a:fillRect/>
          </a:stretch>
        </p:blipFill>
        <p:spPr>
          <a:xfrm>
            <a:off x="9152676" y="190925"/>
            <a:ext cx="3039324" cy="6476153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6461551" y="1074208"/>
            <a:ext cx="2042160" cy="1188720"/>
            <a:chOff x="7753" y="1042"/>
            <a:chExt cx="2412" cy="1404"/>
          </a:xfrm>
        </p:grpSpPr>
        <p:sp>
          <p:nvSpPr>
            <p:cNvPr id="3" name="文本框 2"/>
            <p:cNvSpPr txBox="1"/>
            <p:nvPr/>
          </p:nvSpPr>
          <p:spPr>
            <a:xfrm>
              <a:off x="7753" y="1042"/>
              <a:ext cx="2412" cy="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buClrTx/>
                <a:buSzTx/>
                <a:buFontTx/>
              </a:pPr>
              <a:r>
                <a:rPr lang="en-US" altLang="zh-CN" sz="3735" b="1" i="1" dirty="0">
                  <a:solidFill>
                    <a:srgbClr val="007FE0"/>
                  </a:solidFill>
                  <a:latin typeface="思源黑体 CN Bold" panose="020B0800000000000000" pitchFamily="34" charset="-128"/>
                  <a:ea typeface="思源黑体 CN Bold" panose="020B0800000000000000" pitchFamily="34" charset="-128"/>
                  <a:cs typeface="Academy Engraved LET" panose="02000000000000000000" charset="0"/>
                </a:rPr>
                <a:t>Part  3</a:t>
              </a:r>
              <a:endParaRPr lang="en-US" altLang="zh-CN" sz="3735" b="1" i="1" dirty="0">
                <a:solidFill>
                  <a:srgbClr val="007FE0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  <a:cs typeface="Academy Engraved LET" panose="02000000000000000000" charset="0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753" y="1854"/>
              <a:ext cx="2145" cy="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665" kern="900" spc="-100" dirty="0">
                  <a:latin typeface="思源黑体 CN Normal" panose="020B0400000000000000" charset="-122"/>
                  <a:ea typeface="思源黑体 CN Normal" panose="020B0400000000000000" charset="-122"/>
                </a:rPr>
                <a:t>安全性</a:t>
              </a:r>
              <a:endParaRPr lang="zh-CN" altLang="en-US" sz="2665" kern="900" spc="-100" dirty="0">
                <a:latin typeface="思源黑体 CN Normal" panose="020B0400000000000000" charset="-122"/>
                <a:ea typeface="思源黑体 CN Normal" panose="020B0400000000000000" charset="-122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447675" y="1618615"/>
          <a:ext cx="11368405" cy="5173980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2284095"/>
                <a:gridCol w="2589530"/>
                <a:gridCol w="3001010"/>
                <a:gridCol w="3493770"/>
              </a:tblGrid>
              <a:tr h="35814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药品通用名称</a:t>
                      </a:r>
                      <a:endParaRPr lang="zh-CN" altLang="en-US" sz="14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solidFill>
                      <a:srgbClr val="5CB5E2"/>
                    </a:solidFill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硫酸特布他林口服溶液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4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注册规格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solidFill>
                      <a:srgbClr val="5CB5E2"/>
                    </a:solidFill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25000"/>
                        </a:lnSpc>
                        <a:buNone/>
                      </a:pP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30ml:15mg 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；</a:t>
                      </a: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  <a:sym typeface="Arial" panose="020B0604020202020204" pitchFamily="34" charset="0"/>
                        </a:rPr>
                        <a:t>100ml:50mg</a:t>
                      </a:r>
                      <a:endParaRPr lang="en-US" altLang="zh-CN" sz="1400">
                        <a:latin typeface="微软雅黑" panose="020B0503020204020204" charset="-122"/>
                        <a:ea typeface="微软雅黑" panose="020B0503020204020204" charset="-122"/>
                        <a:sym typeface="Arial" panose="020B0604020202020204" pitchFamily="34" charset="0"/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适应症</a:t>
                      </a:r>
                      <a:endParaRPr lang="zh-CN" altLang="en-US" sz="14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solidFill>
                      <a:srgbClr val="5CB5E2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平喘药。适用于支气管哮喘，慢性支气管炎、肺气肿和其它伴有支气管痉挛的肺部疾病。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  <a:tc hMerge="1">
                  <a:tcPr>
                    <a:solidFill>
                      <a:schemeClr val="accent1"/>
                    </a:solidFill>
                  </a:tcPr>
                </a:tc>
                <a:tc hMerge="1">
                  <a:tcPr/>
                </a:tc>
              </a:tr>
              <a:tr h="2248535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用法用量</a:t>
                      </a:r>
                      <a:endParaRPr lang="zh-CN" altLang="en-US" sz="14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solidFill>
                      <a:srgbClr val="5CB5E2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355600" fontAlgn="auto">
                        <a:lnSpc>
                          <a:spcPct val="125000"/>
                        </a:lnSpc>
                        <a:buNone/>
                        <a:extLst>
                          <a:ext uri="{35155182-B16C-46BC-9424-99874614C6A1}">
                            <wpsdc:indentchars xmlns:wpsdc="http://www.wps.cn/officeDocument/2017/drawingmlCustomData" val="200" checksum="3837665281"/>
                          </a:ext>
                        </a:extLst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儿童按体重一次</a:t>
                      </a: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0.065mg/kg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（但一次总量不应超过</a:t>
                      </a: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1.25mg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），口服一日</a:t>
                      </a: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3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次，剂量可根据患者的症状、年龄进行调整。按年龄给药指导剂量如下：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indent="355600" fontAlgn="auto">
                        <a:lnSpc>
                          <a:spcPct val="125000"/>
                        </a:lnSpc>
                        <a:buNone/>
                        <a:extLst>
                          <a:ext uri="{35155182-B16C-46BC-9424-99874614C6A1}">
                            <wpsdc:indentchars xmlns:wpsdc="http://www.wps.cn/officeDocument/2017/drawingmlCustomData" val="200" checksum="3837665281"/>
                          </a:ext>
                        </a:extLst>
                      </a:pP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indent="355600" fontAlgn="auto">
                        <a:lnSpc>
                          <a:spcPct val="125000"/>
                        </a:lnSpc>
                        <a:buNone/>
                        <a:extLst>
                          <a:ext uri="{35155182-B16C-46BC-9424-99874614C6A1}">
                            <wpsdc:indentchars xmlns:wpsdc="http://www.wps.cn/officeDocument/2017/drawingmlCustomData" val="200" checksum="3837665281"/>
                          </a:ext>
                        </a:extLst>
                      </a:pP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355600" fontAlgn="auto">
                        <a:lnSpc>
                          <a:spcPct val="125000"/>
                        </a:lnSpc>
                        <a:buNone/>
                        <a:extLst>
                          <a:ext uri="{35155182-B16C-46BC-9424-99874614C6A1}">
                            <wpsdc:indentchars xmlns:wpsdc="http://www.wps.cn/officeDocument/2017/drawingmlCustomData" val="200" checksum="3837665281"/>
                          </a:ext>
                        </a:extLst>
                      </a:pP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355600" fontAlgn="auto">
                        <a:lnSpc>
                          <a:spcPct val="125000"/>
                        </a:lnSpc>
                        <a:buNone/>
                        <a:extLst>
                          <a:ext uri="{35155182-B16C-46BC-9424-99874614C6A1}">
                            <wpsdc:indentchars xmlns:wpsdc="http://www.wps.cn/officeDocument/2017/drawingmlCustomData" val="200" checksum="3837665281"/>
                          </a:ext>
                        </a:extLst>
                      </a:pP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355600" fontAlgn="auto">
                        <a:lnSpc>
                          <a:spcPct val="125000"/>
                        </a:lnSpc>
                        <a:buNone/>
                        <a:extLst>
                          <a:ext uri="{35155182-B16C-46BC-9424-99874614C6A1}">
                            <wpsdc:indentchars xmlns:wpsdc="http://www.wps.cn/officeDocument/2017/drawingmlCustomData" val="200" checksum="3837665281"/>
                          </a:ext>
                        </a:extLst>
                      </a:pP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355600" fontAlgn="auto">
                        <a:lnSpc>
                          <a:spcPct val="125000"/>
                        </a:lnSpc>
                        <a:buNone/>
                        <a:extLst>
                          <a:ext uri="{35155182-B16C-46BC-9424-99874614C6A1}">
                            <wpsdc:indentchars xmlns:wpsdc="http://www.wps.cn/officeDocument/2017/drawingmlCustomData" val="200" checksum="3837665281"/>
                          </a:ext>
                        </a:extLst>
                      </a:pP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355600" algn="l" fontAlgn="auto">
                        <a:lnSpc>
                          <a:spcPct val="125000"/>
                        </a:lnSpc>
                        <a:buClrTx/>
                        <a:buSzTx/>
                        <a:buFontTx/>
                        <a:buNone/>
                        <a:extLst>
                          <a:ext uri="{35155182-B16C-46BC-9424-99874614C6A1}">
                            <wpsdc:indentchars xmlns:wpsdc="http://www.wps.cn/officeDocument/2017/drawingmlCustomData" val="200" checksum="3837665281"/>
                          </a:ext>
                        </a:extLst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为方便用药，本品包装中已配有带刻度的量杯，请采用该给药量杯，按每次服药量，量取对应体积口服。</a:t>
                      </a:r>
                      <a:endParaRPr lang="zh-CN" altLang="en-US" sz="14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  <a:tc hMerge="1">
                  <a:tcPr>
                    <a:solidFill>
                      <a:schemeClr val="accent1"/>
                    </a:solidFill>
                  </a:tcPr>
                </a:tc>
                <a:tc hMerge="1">
                  <a:tcPr/>
                </a:tc>
              </a:tr>
              <a:tr h="35814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中国大陆首次上市时间</a:t>
                      </a:r>
                      <a:endParaRPr lang="zh-CN" altLang="en-US" sz="14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 anchorCtr="0">
                    <a:solidFill>
                      <a:srgbClr val="5CB5E2"/>
                    </a:solidFill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25000"/>
                        </a:lnSpc>
                        <a:buNone/>
                      </a:pP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2</a:t>
                      </a:r>
                      <a:r>
                        <a:rPr lang="en-US" sz="14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024-12</a:t>
                      </a:r>
                      <a:endParaRPr lang="en-US" altLang="en-US" sz="140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4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是否为</a:t>
                      </a: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OTC</a:t>
                      </a:r>
                      <a:r>
                        <a:rPr lang="zh-CN" altLang="en-US" sz="14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药品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solidFill>
                      <a:srgbClr val="5CB5E2"/>
                    </a:solidFill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否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</a:tr>
              <a:tr h="358140">
                <a:tc>
                  <a:txBody>
                    <a:bodyPr/>
                    <a:p>
                      <a:pPr indent="0"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4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注册分类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solidFill>
                      <a:srgbClr val="5CB5E2"/>
                    </a:solidFill>
                  </a:tcPr>
                </a:tc>
                <a:tc>
                  <a:txBody>
                    <a:bodyPr/>
                    <a:p>
                      <a:pPr indent="0" fontAlgn="auto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化学药品3类</a:t>
                      </a:r>
                      <a:endParaRPr lang="en-US" altLang="zh-CN" sz="1400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p>
                      <a:pPr indent="0"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4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是否为自主知识产权的创新药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solidFill>
                      <a:srgbClr val="5CB5E2"/>
                    </a:solidFill>
                  </a:tcPr>
                </a:tc>
                <a:tc>
                  <a:txBody>
                    <a:bodyPr/>
                    <a:p>
                      <a:pPr indent="0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否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</a:tr>
              <a:tr h="62484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全球首个上市国家/地区及上市时间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solidFill>
                      <a:srgbClr val="5CB5E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日本</a:t>
                      </a:r>
                      <a:r>
                        <a:rPr lang="en-US" altLang="zh-CN" sz="14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/1986-12</a:t>
                      </a:r>
                      <a:endParaRPr lang="en-US" altLang="zh-CN" sz="1400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 anchorCtr="0"/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4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目前大陆地区同通用名药品的上市情况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solidFill>
                      <a:srgbClr val="5CB5E2"/>
                    </a:solidFill>
                  </a:tcPr>
                </a:tc>
                <a:tc>
                  <a:txBody>
                    <a:bodyPr/>
                    <a:lstStyle/>
                    <a:p>
                      <a:pPr indent="0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目前有</a:t>
                      </a: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5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家企业已上市，且通过仿制药一致性评价，</a:t>
                      </a:r>
                      <a:r>
                        <a:rPr lang="en-US" altLang="zh-CN" sz="14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8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家企业正在申报中。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/>
                </a:tc>
              </a:tr>
              <a:tr h="624840">
                <a:tc>
                  <a:txBody>
                    <a:bodyPr/>
                    <a:p>
                      <a:pPr indent="0"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400" b="1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参照品建议</a:t>
                      </a:r>
                      <a:endParaRPr lang="zh-CN" altLang="en-US" sz="1400" b="1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solidFill>
                      <a:srgbClr val="5CB5E2"/>
                    </a:solidFill>
                  </a:tcPr>
                </a:tc>
                <a:tc gridSpan="3">
                  <a:txBody>
                    <a:bodyPr/>
                    <a:p>
                      <a:pPr indent="0" algn="l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班布特罗口服溶液。班布特罗口服溶液已纳入医保，班布特罗是特布他林前体药物，二者适应症相近，但本品疗效与安全性不及特布他林。</a:t>
                      </a:r>
                      <a:endParaRPr lang="zh-CN" altLang="en-US" sz="1400" dirty="0"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 anchorCtr="0"/>
                </a:tc>
                <a:tc hMerge="1">
                  <a:tcPr anchor="ctr" anchorCtr="0">
                    <a:solidFill>
                      <a:srgbClr val="5CB5E2"/>
                    </a:solidFill>
                  </a:tcPr>
                </a:tc>
                <a:tc hMerge="1">
                  <a:tcPr/>
                </a:tc>
              </a:tr>
            </a:tbl>
          </a:graphicData>
        </a:graphic>
      </p:graphicFrame>
      <p:graphicFrame>
        <p:nvGraphicFramePr>
          <p:cNvPr id="7" name="表格 6"/>
          <p:cNvGraphicFramePr/>
          <p:nvPr>
            <p:custDataLst>
              <p:tags r:id="rId3"/>
            </p:custDataLst>
          </p:nvPr>
        </p:nvGraphicFramePr>
        <p:xfrm>
          <a:off x="2841625" y="3072130"/>
          <a:ext cx="8602345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250"/>
                <a:gridCol w="3232785"/>
                <a:gridCol w="3750310"/>
              </a:tblGrid>
              <a:tr h="2559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年龄</a:t>
                      </a:r>
                      <a:endParaRPr lang="zh-CN" altLang="en-US" sz="14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rgbClr val="5CB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日给药量</a:t>
                      </a:r>
                      <a:endParaRPr lang="zh-CN" altLang="en-US" sz="14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rgbClr val="5CB5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单次给药量</a:t>
                      </a:r>
                      <a:endParaRPr lang="zh-CN" altLang="en-US" sz="14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rgbClr val="5CB5E2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0.5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岁至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岁</a:t>
                      </a:r>
                      <a:endParaRPr lang="zh-CN" altLang="en-US" sz="14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2.6ml~3.5ml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（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1.3mg~1.7mg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）</a:t>
                      </a:r>
                      <a:endParaRPr lang="zh-CN" altLang="en-US" sz="14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0.9ml~1.2ml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（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0.4mg~0.6mg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）</a:t>
                      </a:r>
                      <a:endParaRPr lang="zh-CN" altLang="en-US" sz="14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岁至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岁</a:t>
                      </a:r>
                      <a:endParaRPr lang="zh-CN" altLang="en-US" sz="14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3.5ml~5.2ml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（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1.7mg~2.6mg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）</a:t>
                      </a:r>
                      <a:endParaRPr lang="zh-CN" altLang="en-US" sz="14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1.2ml~1.7ml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（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0.6mg~0.9mg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）</a:t>
                      </a:r>
                      <a:endParaRPr lang="zh-CN" altLang="en-US" sz="14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岁至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岁</a:t>
                      </a:r>
                      <a:endParaRPr lang="zh-CN" altLang="en-US" sz="14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5.2ml~7ml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（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2.6mg~3.5mg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）</a:t>
                      </a:r>
                      <a:endParaRPr lang="zh-CN" altLang="en-US" sz="14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1.7ml~2.3ml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（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0.9mg~1.2mg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）</a:t>
                      </a:r>
                      <a:endParaRPr lang="zh-CN" altLang="en-US" sz="14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5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岁至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岁</a:t>
                      </a:r>
                      <a:endParaRPr lang="zh-CN" altLang="en-US" sz="14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7.5ml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（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3.75mg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）</a:t>
                      </a:r>
                      <a:endParaRPr lang="zh-CN" altLang="en-US" sz="14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2.5ml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（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1.25mg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）</a:t>
                      </a:r>
                      <a:endParaRPr lang="zh-CN" altLang="en-US" sz="14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2182">
            <a:off x="229205" y="48375"/>
            <a:ext cx="686329" cy="61812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15" b="50131"/>
          <a:stretch>
            <a:fillRect/>
          </a:stretch>
        </p:blipFill>
        <p:spPr>
          <a:xfrm>
            <a:off x="726440" y="226695"/>
            <a:ext cx="11055350" cy="133350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466090" y="310515"/>
            <a:ext cx="848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1" dirty="0">
                <a:solidFill>
                  <a:srgbClr val="0580E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Part</a:t>
            </a:r>
            <a:endParaRPr kumimoji="1" lang="en-US" altLang="zh-CN" sz="2400" b="1" i="1" dirty="0">
              <a:solidFill>
                <a:srgbClr val="0580E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3" name="文本占位符 14"/>
          <p:cNvSpPr>
            <a:spLocks noGrp="1"/>
          </p:cNvSpPr>
          <p:nvPr/>
        </p:nvSpPr>
        <p:spPr>
          <a:xfrm>
            <a:off x="1718320" y="340098"/>
            <a:ext cx="2339436" cy="35342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0580E0"/>
                </a:solidFill>
                <a:latin typeface="思源黑体 CN Regular" panose="020B0500000000000000" pitchFamily="34" charset="-128"/>
                <a:ea typeface="思源黑体 CN Regular" panose="020B0500000000000000" pitchFamily="34" charset="-128"/>
              </a:defRPr>
            </a:lvl1pPr>
          </a:lstStyle>
          <a:p>
            <a:pPr lvl="0" algn="l" defTabSz="685800">
              <a:lnSpc>
                <a:spcPct val="90000"/>
              </a:lnSpc>
              <a:spcBef>
                <a:spcPts val="750"/>
              </a:spcBef>
              <a:buClrTx/>
              <a:buSzTx/>
              <a:buFont typeface="Arial" panose="020B0604020202020204" pitchFamily="34" charset="0"/>
            </a:pP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基本信息</a:t>
            </a:r>
            <a:endParaRPr kumimoji="1"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占位符 12"/>
          <p:cNvSpPr>
            <a:spLocks noGrp="1"/>
          </p:cNvSpPr>
          <p:nvPr/>
        </p:nvSpPr>
        <p:spPr>
          <a:xfrm>
            <a:off x="1184910" y="342900"/>
            <a:ext cx="426720" cy="430530"/>
          </a:xfrm>
          <a:prstGeom prst="rect">
            <a:avLst/>
          </a:prstGeom>
        </p:spPr>
        <p:txBody>
          <a:bodyPr vert="horz" lIns="90170" tIns="46990" rIns="90170" bIns="46990" rtlCol="0">
            <a:noAutofit/>
          </a:bodyPr>
          <a:lstStyle>
            <a:lvl1pPr marL="0" indent="0">
              <a:buNone/>
              <a:defRPr sz="2000" b="1" i="1">
                <a:solidFill>
                  <a:srgbClr val="0580E0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defRPr>
            </a:lvl1pPr>
          </a:lstStyle>
          <a:p>
            <a:pPr lvl="0" algn="ctr"/>
            <a:r>
              <a:rPr kumimoji="1"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kumimoji="1"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任意多边形 1"/>
          <p:cNvSpPr/>
          <p:nvPr>
            <p:custDataLst>
              <p:tags r:id="rId6"/>
            </p:custDataLst>
          </p:nvPr>
        </p:nvSpPr>
        <p:spPr>
          <a:xfrm>
            <a:off x="1552575" y="935990"/>
            <a:ext cx="5678542" cy="633095"/>
          </a:xfrm>
          <a:custGeom>
            <a:avLst/>
            <a:gdLst>
              <a:gd name="sw" fmla="*/ 1 w 7754"/>
              <a:gd name="sh" fmla="*/ 1 h 997"/>
              <a:gd name="mins" fmla="min sw sh"/>
              <a:gd name="dsw" fmla="+- 0 sw mins"/>
              <a:gd name="dsh" fmla="+- 0 sh mins"/>
              <a:gd name="p0x0" fmla="*/ 498 w 7754"/>
              <a:gd name="p0y0" fmla="*/ 0 h 997"/>
              <a:gd name="p0x1" fmla="*/ 7255 w 7754"/>
              <a:gd name="p0y1" fmla="*/ 0 h 997"/>
              <a:gd name="p0x2" fmla="*/ 7531 w 7754"/>
              <a:gd name="p0y2" fmla="*/ 0 h 997"/>
              <a:gd name="p0x3" fmla="*/ 7754 w 7754"/>
              <a:gd name="p0y3" fmla="*/ 223 h 997"/>
              <a:gd name="p0x4" fmla="*/ 7754 w 7754"/>
              <a:gd name="p0y4" fmla="*/ 498 h 997"/>
              <a:gd name="p0x5" fmla="*/ 7754 w 7754"/>
              <a:gd name="p0y5" fmla="*/ 774 h 997"/>
              <a:gd name="p0x6" fmla="*/ 7531 w 7754"/>
              <a:gd name="p0y6" fmla="*/ 997 h 997"/>
              <a:gd name="p0x7" fmla="*/ 7255 w 7754"/>
              <a:gd name="p0y7" fmla="*/ 997 h 997"/>
              <a:gd name="p0x8" fmla="*/ 498 w 7754"/>
              <a:gd name="p0y8" fmla="*/ 997 h 997"/>
              <a:gd name="p0x9" fmla="*/ 223 w 7754"/>
              <a:gd name="p0y9" fmla="*/ 997 h 997"/>
              <a:gd name="p0x10" fmla="*/ 0 w 7754"/>
              <a:gd name="p0y10" fmla="*/ 774 h 997"/>
              <a:gd name="p0x11" fmla="*/ 0 w 7754"/>
              <a:gd name="p0y11" fmla="*/ 498 h 997"/>
              <a:gd name="p0x12" fmla="*/ 0 w 7754"/>
              <a:gd name="p0y12" fmla="*/ 223 h 997"/>
              <a:gd name="p0x13" fmla="*/ 223 w 7754"/>
              <a:gd name="p0y13" fmla="*/ 0 h 997"/>
              <a:gd name="p0x14" fmla="*/ 498 w 7754"/>
              <a:gd name="p0y14" fmla="*/ 0 h 997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cubicBezTo>
                  <a:pt x="p0x5" y="p0y5"/>
                  <a:pt x="p0x6" y="p0y6"/>
                  <a:pt x="p0x7" y="p0y7"/>
                </a:cubicBezTo>
                <a:lnTo>
                  <a:pt x="p0x8" y="p0y8"/>
                </a:lnTo>
                <a:cubicBezTo>
                  <a:pt x="p0x9" y="p0y9"/>
                  <a:pt x="p0x10" y="p0y10"/>
                  <a:pt x="p0x11" y="p0y11"/>
                </a:cubicBezTo>
                <a:cubicBezTo>
                  <a:pt x="p0x12" y="p0y12"/>
                  <a:pt x="p0x13" y="p0y13"/>
                  <a:pt x="p0x14" y="p0y14"/>
                </a:cubicBezTo>
                <a:close/>
              </a:path>
            </a:pathLst>
          </a:custGeom>
          <a:solidFill>
            <a:srgbClr val="D9EB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1781175" y="1050291"/>
            <a:ext cx="5145142" cy="40481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ctr"/>
            <a:r>
              <a:rPr lang="zh-CN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专为儿童设计的支气管扩张剂</a:t>
            </a:r>
            <a:endParaRPr lang="zh-CN" sz="2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任意多边形 8"/>
          <p:cNvSpPr/>
          <p:nvPr>
            <p:custDataLst>
              <p:tags r:id="rId8"/>
            </p:custDataLst>
          </p:nvPr>
        </p:nvSpPr>
        <p:spPr>
          <a:xfrm>
            <a:off x="7647940" y="935990"/>
            <a:ext cx="2990850" cy="633095"/>
          </a:xfrm>
          <a:custGeom>
            <a:avLst/>
            <a:gdLst>
              <a:gd name="sw" fmla="*/ 1 w 4710"/>
              <a:gd name="sh" fmla="*/ 1 h 997"/>
              <a:gd name="mins" fmla="min sw sh"/>
              <a:gd name="dsw" fmla="+- 0 sw mins"/>
              <a:gd name="dsh" fmla="+- 0 sh mins"/>
              <a:gd name="p0x0" fmla="*/ 498 w 4710"/>
              <a:gd name="p0y0" fmla="*/ 0 h 997"/>
              <a:gd name="p0x1" fmla="*/ 4211 w 4710"/>
              <a:gd name="p0y1" fmla="*/ 0 h 997"/>
              <a:gd name="p0x2" fmla="*/ 4486 w 4710"/>
              <a:gd name="p0y2" fmla="*/ 0 h 997"/>
              <a:gd name="p0x3" fmla="*/ 4710 w 4710"/>
              <a:gd name="p0y3" fmla="*/ 223 h 997"/>
              <a:gd name="p0x4" fmla="*/ 4710 w 4710"/>
              <a:gd name="p0y4" fmla="*/ 498 h 997"/>
              <a:gd name="p0x5" fmla="*/ 4710 w 4710"/>
              <a:gd name="p0y5" fmla="*/ 774 h 997"/>
              <a:gd name="p0x6" fmla="*/ 4486 w 4710"/>
              <a:gd name="p0y6" fmla="*/ 997 h 997"/>
              <a:gd name="p0x7" fmla="*/ 4211 w 4710"/>
              <a:gd name="p0y7" fmla="*/ 997 h 997"/>
              <a:gd name="p0x8" fmla="*/ 498 w 4710"/>
              <a:gd name="p0y8" fmla="*/ 997 h 997"/>
              <a:gd name="p0x9" fmla="*/ 223 w 4710"/>
              <a:gd name="p0y9" fmla="*/ 997 h 997"/>
              <a:gd name="p0x10" fmla="*/ 0 w 4710"/>
              <a:gd name="p0y10" fmla="*/ 774 h 997"/>
              <a:gd name="p0x11" fmla="*/ 0 w 4710"/>
              <a:gd name="p0y11" fmla="*/ 498 h 997"/>
              <a:gd name="p0x12" fmla="*/ 0 w 4710"/>
              <a:gd name="p0y12" fmla="*/ 223 h 997"/>
              <a:gd name="p0x13" fmla="*/ 223 w 4710"/>
              <a:gd name="p0y13" fmla="*/ 0 h 997"/>
              <a:gd name="p0x14" fmla="*/ 498 w 4710"/>
              <a:gd name="p0y14" fmla="*/ 0 h 997"/>
            </a:gdLst>
            <a:ahLst/>
            <a:cxnLst/>
            <a:rect l="0" t="0" r="0" b="0"/>
            <a:pathLst>
              <a:path>
                <a:moveTo>
                  <a:pt x="p0x0" y="p0y0"/>
                </a:moveTo>
                <a:lnTo>
                  <a:pt x="p0x1" y="p0y1"/>
                </a:lnTo>
                <a:cubicBezTo>
                  <a:pt x="p0x2" y="p0y2"/>
                  <a:pt x="p0x3" y="p0y3"/>
                  <a:pt x="p0x4" y="p0y4"/>
                </a:cubicBezTo>
                <a:cubicBezTo>
                  <a:pt x="p0x5" y="p0y5"/>
                  <a:pt x="p0x6" y="p0y6"/>
                  <a:pt x="p0x7" y="p0y7"/>
                </a:cubicBezTo>
                <a:lnTo>
                  <a:pt x="p0x8" y="p0y8"/>
                </a:lnTo>
                <a:cubicBezTo>
                  <a:pt x="p0x9" y="p0y9"/>
                  <a:pt x="p0x10" y="p0y10"/>
                  <a:pt x="p0x11" y="p0y11"/>
                </a:cubicBezTo>
                <a:cubicBezTo>
                  <a:pt x="p0x12" y="p0y12"/>
                  <a:pt x="p0x13" y="p0y13"/>
                  <a:pt x="p0x14" y="p0y14"/>
                </a:cubicBezTo>
                <a:close/>
              </a:path>
            </a:pathLst>
          </a:custGeom>
          <a:solidFill>
            <a:srgbClr val="D9EBFF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7876956" y="1050290"/>
            <a:ext cx="1219200" cy="404813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sz="2400" b="1">
                <a:solidFill>
                  <a:srgbClr val="0946A3"/>
                </a:solidFill>
                <a:latin typeface="微软雅黑" panose="020B0503020204020204" charset="-122"/>
                <a:ea typeface="微软雅黑" panose="020B0503020204020204" charset="-122"/>
              </a:rPr>
              <a:t>目录外</a:t>
            </a:r>
            <a:endParaRPr sz="2400" b="1">
              <a:solidFill>
                <a:srgbClr val="0946A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10"/>
            </p:custDataLst>
          </p:nvPr>
        </p:nvSpPr>
        <p:spPr>
          <a:xfrm>
            <a:off x="8867556" y="1178878"/>
            <a:ext cx="1714576" cy="228600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algn="l"/>
            <a:r>
              <a:rPr lang="zh-CN" altLang="en-US" sz="1350">
                <a:solidFill>
                  <a:srgbClr val="0946A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西药</a:t>
            </a:r>
            <a:r>
              <a:rPr lang="en-US" altLang="zh-CN" sz="1350">
                <a:solidFill>
                  <a:srgbClr val="0946A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lang="zh-CN" altLang="en-US" sz="1350">
                <a:solidFill>
                  <a:srgbClr val="0946A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乙类申报条件</a:t>
            </a:r>
            <a:endParaRPr lang="zh-CN" altLang="en-US" sz="1350">
              <a:solidFill>
                <a:srgbClr val="0946A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2182">
            <a:off x="229205" y="48375"/>
            <a:ext cx="686329" cy="61812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15" b="50131"/>
          <a:stretch>
            <a:fillRect/>
          </a:stretch>
        </p:blipFill>
        <p:spPr>
          <a:xfrm>
            <a:off x="726440" y="226695"/>
            <a:ext cx="11055350" cy="133350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466090" y="310515"/>
            <a:ext cx="848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1" kern="0" dirty="0">
                <a:solidFill>
                  <a:srgbClr val="0580E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Part</a:t>
            </a:r>
            <a:endParaRPr kumimoji="1" lang="en-US" altLang="zh-CN" sz="2400" b="1" i="1" kern="0" dirty="0">
              <a:solidFill>
                <a:srgbClr val="0580E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3" name="文本占位符 14"/>
          <p:cNvSpPr>
            <a:spLocks noGrp="1"/>
          </p:cNvSpPr>
          <p:nvPr/>
        </p:nvSpPr>
        <p:spPr>
          <a:xfrm>
            <a:off x="1718310" y="340360"/>
            <a:ext cx="9813290" cy="3536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0580E0"/>
                </a:solidFill>
                <a:latin typeface="思源黑体 CN Regular" panose="020B0500000000000000" pitchFamily="34" charset="-128"/>
                <a:ea typeface="思源黑体 CN Regular" panose="020B0500000000000000" pitchFamily="34" charset="-128"/>
              </a:defRPr>
            </a:lvl1pPr>
          </a:lstStyle>
          <a:p>
            <a:pPr lvl="0" algn="l" defTabSz="685800">
              <a:lnSpc>
                <a:spcPct val="90000"/>
              </a:lnSpc>
              <a:spcBef>
                <a:spcPts val="750"/>
              </a:spcBef>
              <a:buClrTx/>
              <a:buSzTx/>
              <a:buFont typeface="Arial" panose="020B0604020202020204" pitchFamily="34" charset="0"/>
            </a:pPr>
            <a:r>
              <a:rPr lang="zh-CN" altLang="en-US" kern="0" dirty="0">
                <a:solidFill>
                  <a:srgbClr val="057FE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未被满足的临床需求：</a:t>
            </a:r>
            <a:r>
              <a:rPr kumimoji="1" lang="zh-CN" altLang="en-US" b="1" kern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儿童哮喘的防治面临严峻挑战</a:t>
            </a:r>
            <a:endParaRPr kumimoji="1" lang="zh-CN" altLang="en-US" sz="2800" b="1" kern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 algn="l" defTabSz="685800">
              <a:lnSpc>
                <a:spcPct val="90000"/>
              </a:lnSpc>
              <a:spcBef>
                <a:spcPts val="750"/>
              </a:spcBef>
              <a:buClrTx/>
              <a:buSzTx/>
              <a:buFont typeface="Arial" panose="020B0604020202020204" pitchFamily="34" charset="0"/>
            </a:pPr>
            <a:endParaRPr kumimoji="1" lang="zh-CN" altLang="en-US" sz="2800" b="1" kern="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占位符 12"/>
          <p:cNvSpPr>
            <a:spLocks noGrp="1"/>
          </p:cNvSpPr>
          <p:nvPr/>
        </p:nvSpPr>
        <p:spPr>
          <a:xfrm>
            <a:off x="1184910" y="342900"/>
            <a:ext cx="426720" cy="430530"/>
          </a:xfrm>
          <a:prstGeom prst="rect">
            <a:avLst/>
          </a:prstGeom>
        </p:spPr>
        <p:txBody>
          <a:bodyPr vert="horz" lIns="90170" tIns="46990" rIns="90170" bIns="46990" rtlCol="0">
            <a:noAutofit/>
          </a:bodyPr>
          <a:lstStyle>
            <a:lvl1pPr marL="0" indent="0">
              <a:buNone/>
              <a:defRPr sz="2000" b="1" i="1">
                <a:solidFill>
                  <a:srgbClr val="0580E0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defRPr>
            </a:lvl1pPr>
          </a:lstStyle>
          <a:p>
            <a:pPr lvl="0" algn="ctr"/>
            <a:r>
              <a:rPr kumimoji="1" lang="en-US" altLang="zh-CN" sz="2400" kern="0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kumimoji="1" lang="en-US" altLang="zh-CN" sz="2400" kern="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textbox 32"/>
          <p:cNvSpPr/>
          <p:nvPr/>
        </p:nvSpPr>
        <p:spPr>
          <a:xfrm>
            <a:off x="1903095" y="3456305"/>
            <a:ext cx="9002395" cy="2262505"/>
          </a:xfrm>
          <a:prstGeom prst="rect">
            <a:avLst/>
          </a:prstGeom>
        </p:spPr>
        <p:style>
          <a:lnRef idx="0">
            <a:srgbClr val="FFFFFF"/>
          </a:lnRef>
          <a:fillRef idx="3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vert="horz" wrap="square" lIns="0" tIns="0" rIns="0" bIns="0" anchor="ctr" anchorCtr="0"/>
          <a:lstStyle/>
          <a:p>
            <a:pPr marL="290830" indent="-285750" eaLnBrk="0">
              <a:lnSpc>
                <a:spcPct val="170000"/>
              </a:lnSpc>
              <a:spcBef>
                <a:spcPts val="375"/>
              </a:spcBef>
              <a:buFont typeface="Arial" panose="020B0604020202020204" pitchFamily="34" charset="0"/>
              <a:buChar char="•"/>
            </a:pPr>
            <a:r>
              <a:rPr kern="0" dirty="0" err="1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流行病学</a:t>
            </a:r>
            <a:r>
              <a:rPr lang="zh-CN" altLang="en-US" kern="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数据</a:t>
            </a:r>
            <a:r>
              <a:rPr kern="0" dirty="0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显示，</a:t>
            </a:r>
            <a:r>
              <a:rPr kern="0" dirty="0" err="1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2019年我国1-19岁儿童青少年哮喘</a:t>
            </a:r>
            <a:r>
              <a:rPr lang="zh-CN" kern="0" dirty="0" err="1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发病人数和</a:t>
            </a:r>
            <a:r>
              <a:rPr kern="0" dirty="0" err="1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患</a:t>
            </a:r>
            <a:r>
              <a:rPr kern="0" dirty="0" err="1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病人数分别为</a:t>
            </a:r>
            <a:r>
              <a:rPr kern="0" dirty="0" err="1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215.41万和</a:t>
            </a:r>
            <a:r>
              <a:rPr b="1" kern="0" dirty="0" err="1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869.07万</a:t>
            </a:r>
            <a:r>
              <a:rPr kern="0" dirty="0" err="1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；</a:t>
            </a:r>
            <a:r>
              <a:rPr kern="0" dirty="0" err="1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患病率和死亡率分别为</a:t>
            </a:r>
            <a:r>
              <a:rPr lang="zh-CN" kern="0" dirty="0" err="1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718.23/10万</a:t>
            </a:r>
            <a:r>
              <a:rPr b="1" kern="0" dirty="0" err="1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和</a:t>
            </a:r>
            <a:r>
              <a:rPr b="1" kern="0" dirty="0" err="1">
                <a:solidFill>
                  <a:srgbClr val="FFFF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2897.73/10万</a:t>
            </a:r>
            <a:r>
              <a:rPr kern="0" dirty="0" err="1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，其中1-4岁患病率最高（1694.73/10万）。近年患病率呈上升趋势，但死亡率有所下降</a:t>
            </a:r>
            <a:r>
              <a:rPr kern="0" baseline="30000" dirty="0" err="1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[</a:t>
            </a:r>
            <a:r>
              <a:rPr lang="en-US" kern="0" baseline="30000" dirty="0" err="1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1</a:t>
            </a:r>
            <a:r>
              <a:rPr kern="0" baseline="30000" dirty="0" err="1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]</a:t>
            </a:r>
            <a:r>
              <a:rPr kern="0" dirty="0" err="1">
                <a:solidFill>
                  <a:schemeClr val="bg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。</a:t>
            </a:r>
            <a:endParaRPr kern="0" dirty="0" err="1">
              <a:solidFill>
                <a:schemeClr val="bg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</p:txBody>
      </p:sp>
      <p:grpSp>
        <p:nvGrpSpPr>
          <p:cNvPr id="14" name="group 4"/>
          <p:cNvGrpSpPr/>
          <p:nvPr/>
        </p:nvGrpSpPr>
        <p:grpSpPr>
          <a:xfrm rot="21600000">
            <a:off x="656495" y="1304498"/>
            <a:ext cx="4171980" cy="1876417"/>
            <a:chOff x="0" y="0"/>
            <a:chExt cx="11125281" cy="5003779"/>
          </a:xfrm>
        </p:grpSpPr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0" y="0"/>
              <a:ext cx="11125281" cy="5003779"/>
            </a:xfrm>
            <a:prstGeom prst="rect">
              <a:avLst/>
            </a:prstGeom>
          </p:spPr>
        </p:pic>
        <p:sp>
          <p:nvSpPr>
            <p:cNvPr id="36" name="textbox 36"/>
            <p:cNvSpPr/>
            <p:nvPr/>
          </p:nvSpPr>
          <p:spPr>
            <a:xfrm>
              <a:off x="-12700" y="-12700"/>
              <a:ext cx="11151234" cy="508889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 anchor="ctr" anchorCtr="0"/>
            <a:lstStyle/>
            <a:p>
              <a:pPr algn="ctr" rtl="0" eaLnBrk="0">
                <a:lnSpc>
                  <a:spcPct val="120000"/>
                </a:lnSpc>
              </a:pPr>
              <a:r>
                <a:rPr lang="zh-CN" altLang="en-US" sz="4765" b="1" kern="0" dirty="0">
                  <a:solidFill>
                    <a:srgbClr val="2040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289</a:t>
              </a:r>
              <a:r>
                <a:rPr lang="en-US" altLang="zh-CN" sz="4765" b="1" kern="0" dirty="0">
                  <a:solidFill>
                    <a:srgbClr val="2040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8</a:t>
              </a:r>
              <a:r>
                <a:rPr lang="zh-CN" altLang="en-US" sz="4765" b="1" kern="0" dirty="0">
                  <a:solidFill>
                    <a:srgbClr val="2040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/10万</a:t>
              </a:r>
              <a:endParaRPr sz="375" kern="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algn="ctr" rtl="0" eaLnBrk="0">
                <a:lnSpc>
                  <a:spcPct val="120000"/>
                </a:lnSpc>
              </a:pPr>
              <a:r>
                <a:rPr sz="1390" b="1" kern="0" dirty="0">
                  <a:solidFill>
                    <a:srgbClr val="2030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黑体" panose="02010609060101010101" charset="-122"/>
                </a:rPr>
                <a:t>我国儿童</a:t>
              </a:r>
              <a:r>
                <a:rPr lang="zh-CN" sz="1390" b="1" kern="0" dirty="0">
                  <a:solidFill>
                    <a:srgbClr val="2030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黑体" panose="02010609060101010101" charset="-122"/>
                </a:rPr>
                <a:t>青少年哮喘患病</a:t>
              </a:r>
              <a:r>
                <a:rPr sz="1390" b="1" kern="0" dirty="0">
                  <a:solidFill>
                    <a:srgbClr val="2030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黑体" panose="02010609060101010101" charset="-122"/>
                </a:rPr>
                <a:t>率</a:t>
              </a:r>
              <a:r>
                <a:rPr lang="en-US" sz="1390" b="1" kern="0" baseline="30000" dirty="0">
                  <a:solidFill>
                    <a:srgbClr val="20305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黑体" panose="02010609060101010101" charset="-122"/>
                </a:rPr>
                <a:t>1</a:t>
              </a:r>
              <a:endParaRPr sz="1390" kern="0" dirty="0"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5178425" y="1861185"/>
            <a:ext cx="669671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400" kern="0" dirty="0">
                <a:solidFill>
                  <a:schemeClr val="tx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2019年我国1-19岁哮喘患病人数约</a:t>
            </a:r>
            <a:r>
              <a:rPr sz="3200" b="1" kern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8</a:t>
            </a:r>
            <a:r>
              <a:rPr lang="en-US" sz="3200" b="1" kern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7</a:t>
            </a:r>
            <a:r>
              <a:rPr sz="3200" b="1" kern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0万</a:t>
            </a:r>
            <a:r>
              <a:rPr lang="zh-CN" sz="3200" b="1" kern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。</a:t>
            </a:r>
            <a:endParaRPr lang="zh-CN" sz="3200" b="1" kern="0" dirty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+mj-ea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44805" y="6237605"/>
            <a:ext cx="11066145" cy="28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125000"/>
              </a:lnSpc>
              <a:buClrTx/>
              <a:buSzTx/>
              <a:buFontTx/>
            </a:pPr>
            <a:r>
              <a:rPr lang="en-US" altLang="zh-CN" sz="1000" kern="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[1]伊娜,刘婷婷,周宇畅等.1990-2019年中国儿童青少年哮喘疾病负担分析[J].中华流行病学杂志,2023,44(2):235-242</a:t>
            </a:r>
            <a:endParaRPr lang="en-US" altLang="zh-CN" sz="1000" kern="0" dirty="0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2182">
            <a:off x="229205" y="48375"/>
            <a:ext cx="686329" cy="61812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15" b="50131"/>
          <a:stretch>
            <a:fillRect/>
          </a:stretch>
        </p:blipFill>
        <p:spPr>
          <a:xfrm>
            <a:off x="726440" y="226695"/>
            <a:ext cx="11055350" cy="13335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466090" y="310515"/>
            <a:ext cx="848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1" dirty="0">
                <a:solidFill>
                  <a:srgbClr val="0580E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Part</a:t>
            </a:r>
            <a:endParaRPr kumimoji="1" lang="en-US" altLang="zh-CN" sz="2400" b="1" i="1" dirty="0">
              <a:solidFill>
                <a:srgbClr val="0580E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文本占位符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84910" y="342900"/>
            <a:ext cx="426720" cy="43053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 i="1">
                <a:solidFill>
                  <a:srgbClr val="0580E0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defRPr>
            </a:lvl1pPr>
          </a:lstStyle>
          <a:p>
            <a:pPr lvl="0" algn="ctr"/>
            <a:r>
              <a:rPr kumimoji="1"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kumimoji="1"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占位符 14"/>
          <p:cNvSpPr>
            <a:spLocks noGrp="1"/>
          </p:cNvSpPr>
          <p:nvPr/>
        </p:nvSpPr>
        <p:spPr>
          <a:xfrm>
            <a:off x="1718310" y="340360"/>
            <a:ext cx="10335895" cy="3536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0580E0"/>
                </a:solidFill>
                <a:latin typeface="思源黑体 CN Regular" panose="020B0500000000000000" pitchFamily="34" charset="-128"/>
                <a:ea typeface="思源黑体 CN Regular" panose="020B0500000000000000" pitchFamily="34" charset="-128"/>
              </a:defRPr>
            </a:lvl1pPr>
          </a:lstStyle>
          <a:p>
            <a:pPr lvl="0" algn="l" defTabSz="685800">
              <a:lnSpc>
                <a:spcPct val="90000"/>
              </a:lnSpc>
              <a:spcBef>
                <a:spcPts val="750"/>
              </a:spcBef>
              <a:buClrTx/>
              <a:buSzTx/>
              <a:buFont typeface="Arial" panose="020B0604020202020204" pitchFamily="34" charset="0"/>
            </a:pP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未被满足的临床需求：</a:t>
            </a:r>
            <a:r>
              <a:rPr kumimoji="1"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填补</a:t>
            </a:r>
            <a:r>
              <a:rPr kumimoji="1"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kumimoji="1"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岁以下不耐受雾化治疗患儿的治疗需求</a:t>
            </a:r>
            <a:endParaRPr kumimoji="1"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54125" y="1431290"/>
            <a:ext cx="10031730" cy="10147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44403C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特布他林口服溶液作为专为</a:t>
            </a:r>
            <a:r>
              <a:rPr lang="en-US" sz="2000" dirty="0">
                <a:solidFill>
                  <a:srgbClr val="44403C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儿童</a:t>
            </a:r>
            <a:r>
              <a:rPr lang="zh-CN" altLang="en-US" sz="2000" dirty="0">
                <a:solidFill>
                  <a:srgbClr val="44403C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设计的口服溶液剂型</a:t>
            </a:r>
            <a:r>
              <a:rPr lang="en-US" sz="2000" dirty="0">
                <a:solidFill>
                  <a:srgbClr val="44403C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，明确</a:t>
            </a:r>
            <a:r>
              <a:rPr 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适用于2岁及以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下</a:t>
            </a:r>
            <a:r>
              <a:rPr 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儿童</a:t>
            </a:r>
            <a:r>
              <a:rPr lang="zh-CN" altLang="en-US" sz="2000" dirty="0">
                <a:solidFill>
                  <a:srgbClr val="44403C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的支气管扩张剂</a:t>
            </a:r>
            <a:r>
              <a:rPr lang="en-US" sz="2000" dirty="0">
                <a:solidFill>
                  <a:srgbClr val="44403C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，</a:t>
            </a:r>
            <a:r>
              <a:rPr lang="en-US" sz="2000" dirty="0">
                <a:solidFill>
                  <a:srgbClr val="44403C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将</a:t>
            </a:r>
            <a:r>
              <a:rPr 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精准填补这一巨大的临床治疗缺口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  <a:sym typeface="+mn-ea"/>
              </a:rPr>
              <a:t>。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+mj-ea"/>
              <a:sym typeface="+mn-ea"/>
            </a:endParaRPr>
          </a:p>
        </p:txBody>
      </p:sp>
      <p:sp>
        <p:nvSpPr>
          <p:cNvPr id="21" name="Union_#color_$accent1_$accent2-804&amp;11218"/>
          <p:cNvSpPr/>
          <p:nvPr>
            <p:custDataLst>
              <p:tags r:id="rId3"/>
            </p:custDataLst>
          </p:nvPr>
        </p:nvSpPr>
        <p:spPr>
          <a:xfrm>
            <a:off x="1254125" y="2988946"/>
            <a:ext cx="4572000" cy="2532888"/>
          </a:xfrm>
          <a:custGeom>
            <a:avLst/>
            <a:gdLst/>
            <a:ahLst/>
            <a:cxnLst/>
            <a:rect l="l" t="t" r="r" b="b"/>
            <a:pathLst>
              <a:path w="4572000" h="2532888">
                <a:moveTo>
                  <a:pt x="256032" y="0"/>
                </a:moveTo>
                <a:cubicBezTo>
                  <a:pt x="109728" y="0"/>
                  <a:pt x="0" y="109728"/>
                  <a:pt x="0" y="256032"/>
                </a:cubicBezTo>
                <a:lnTo>
                  <a:pt x="0" y="2057400"/>
                </a:lnTo>
                <a:cubicBezTo>
                  <a:pt x="0" y="2194560"/>
                  <a:pt x="109728" y="2313432"/>
                  <a:pt x="256032" y="2313432"/>
                </a:cubicBezTo>
                <a:lnTo>
                  <a:pt x="649224" y="2313432"/>
                </a:lnTo>
                <a:lnTo>
                  <a:pt x="832104" y="2496312"/>
                </a:lnTo>
                <a:cubicBezTo>
                  <a:pt x="886968" y="2551176"/>
                  <a:pt x="960120" y="2551176"/>
                  <a:pt x="1014984" y="2496312"/>
                </a:cubicBezTo>
                <a:lnTo>
                  <a:pt x="1197864" y="2313432"/>
                </a:lnTo>
                <a:lnTo>
                  <a:pt x="4315968" y="2313432"/>
                </a:lnTo>
                <a:cubicBezTo>
                  <a:pt x="4462272" y="2313432"/>
                  <a:pt x="4572000" y="2194560"/>
                  <a:pt x="4572000" y="2057400"/>
                </a:cubicBezTo>
                <a:lnTo>
                  <a:pt x="4572000" y="256032"/>
                </a:lnTo>
                <a:cubicBezTo>
                  <a:pt x="4572000" y="109728"/>
                  <a:pt x="4462272" y="0"/>
                  <a:pt x="4315968" y="0"/>
                </a:cubicBezTo>
                <a:lnTo>
                  <a:pt x="256032" y="0"/>
                </a:lnTo>
              </a:path>
            </a:pathLst>
          </a:custGeom>
          <a:gradFill>
            <a:gsLst>
              <a:gs pos="0">
                <a:schemeClr val="accent1">
                  <a:lumMod val="75000"/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20750833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lIns="439200" tIns="0" rIns="439200" bIns="720090" anchor="ctr" anchorCtr="0">
            <a:noAutofit/>
          </a:bodyPr>
          <a:p>
            <a:pPr algn="just">
              <a:lnSpc>
                <a:spcPct val="150000"/>
              </a:lnSpc>
            </a:pPr>
            <a:r>
              <a:rPr lang="zh-CN" altLang="en-US" sz="18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不配合雾化，吞咽困难</a:t>
            </a:r>
            <a:endParaRPr lang="zh-CN" altLang="en-US" sz="1800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岁以下儿童</a:t>
            </a:r>
            <a:r>
              <a:rPr lang="zh-CN" altLang="en-US" sz="14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多数不愿意配合雾化吸入，且吞咽困难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，对于这类患儿</a:t>
            </a:r>
            <a:r>
              <a:rPr lang="zh-CN" altLang="en-US" sz="14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本品为指南推荐一线用药。</a:t>
            </a:r>
            <a:endParaRPr lang="zh-CN" altLang="en-US" sz="1400" b="1" dirty="0">
              <a:gradFill>
                <a:gsLst>
                  <a:gs pos="25000">
                    <a:srgbClr val="FFD83A"/>
                  </a:gs>
                  <a:gs pos="75000">
                    <a:srgbClr val="FFFD6D"/>
                  </a:gs>
                  <a:gs pos="0">
                    <a:srgbClr val="F8C334"/>
                  </a:gs>
                  <a:gs pos="100000">
                    <a:srgbClr val="FFFEB8"/>
                  </a:gs>
                </a:gsLst>
                <a:lin ang="18900000" scaled="1"/>
              </a:gra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2" name="“_#color-824&amp;2665"/>
          <p:cNvSpPr/>
          <p:nvPr>
            <p:custDataLst>
              <p:tags r:id="rId4"/>
            </p:custDataLst>
          </p:nvPr>
        </p:nvSpPr>
        <p:spPr>
          <a:xfrm>
            <a:off x="4920615" y="4699001"/>
            <a:ext cx="448056" cy="384048"/>
          </a:xfrm>
          <a:custGeom>
            <a:avLst/>
            <a:gdLst/>
            <a:ahLst/>
            <a:cxnLst/>
            <a:rect l="l" t="t" r="r" b="b"/>
            <a:pathLst>
              <a:path w="448056" h="384048">
                <a:moveTo>
                  <a:pt x="448056" y="192024"/>
                </a:moveTo>
                <a:cubicBezTo>
                  <a:pt x="448056" y="228600"/>
                  <a:pt x="438912" y="256032"/>
                  <a:pt x="420624" y="283464"/>
                </a:cubicBezTo>
                <a:cubicBezTo>
                  <a:pt x="411480" y="310896"/>
                  <a:pt x="384048" y="338328"/>
                  <a:pt x="356616" y="356616"/>
                </a:cubicBezTo>
                <a:cubicBezTo>
                  <a:pt x="329184" y="365760"/>
                  <a:pt x="301752" y="374904"/>
                  <a:pt x="265176" y="384048"/>
                </a:cubicBezTo>
                <a:cubicBezTo>
                  <a:pt x="265176" y="384048"/>
                  <a:pt x="256032" y="374904"/>
                  <a:pt x="256032" y="365760"/>
                </a:cubicBezTo>
                <a:lnTo>
                  <a:pt x="256032" y="310896"/>
                </a:lnTo>
                <a:cubicBezTo>
                  <a:pt x="256032" y="301752"/>
                  <a:pt x="265176" y="301752"/>
                  <a:pt x="265176" y="292608"/>
                </a:cubicBezTo>
                <a:cubicBezTo>
                  <a:pt x="292608" y="292608"/>
                  <a:pt x="320040" y="283464"/>
                  <a:pt x="329184" y="265176"/>
                </a:cubicBezTo>
                <a:cubicBezTo>
                  <a:pt x="347472" y="246888"/>
                  <a:pt x="356616" y="219456"/>
                  <a:pt x="356616" y="192024"/>
                </a:cubicBezTo>
                <a:lnTo>
                  <a:pt x="356616" y="182880"/>
                </a:lnTo>
                <a:cubicBezTo>
                  <a:pt x="356616" y="173736"/>
                  <a:pt x="347472" y="173736"/>
                  <a:pt x="338328" y="173736"/>
                </a:cubicBezTo>
                <a:lnTo>
                  <a:pt x="274320" y="173736"/>
                </a:lnTo>
                <a:cubicBezTo>
                  <a:pt x="265176" y="173736"/>
                  <a:pt x="265176" y="164592"/>
                  <a:pt x="265176" y="155448"/>
                </a:cubicBezTo>
                <a:lnTo>
                  <a:pt x="265176" y="9144"/>
                </a:lnTo>
                <a:cubicBezTo>
                  <a:pt x="265176" y="9144"/>
                  <a:pt x="265176" y="0"/>
                  <a:pt x="274320" y="0"/>
                </a:cubicBezTo>
                <a:lnTo>
                  <a:pt x="429768" y="0"/>
                </a:lnTo>
                <a:cubicBezTo>
                  <a:pt x="438912" y="0"/>
                  <a:pt x="448056" y="9144"/>
                  <a:pt x="448056" y="9144"/>
                </a:cubicBezTo>
                <a:lnTo>
                  <a:pt x="448056" y="192024"/>
                </a:lnTo>
                <a:moveTo>
                  <a:pt x="0" y="310896"/>
                </a:moveTo>
                <a:cubicBezTo>
                  <a:pt x="0" y="301752"/>
                  <a:pt x="9144" y="301752"/>
                  <a:pt x="9144" y="292608"/>
                </a:cubicBezTo>
                <a:cubicBezTo>
                  <a:pt x="36576" y="292608"/>
                  <a:pt x="64008" y="283464"/>
                  <a:pt x="73152" y="265176"/>
                </a:cubicBezTo>
                <a:cubicBezTo>
                  <a:pt x="91440" y="246888"/>
                  <a:pt x="100584" y="219456"/>
                  <a:pt x="100584" y="192024"/>
                </a:cubicBezTo>
                <a:lnTo>
                  <a:pt x="100584" y="182880"/>
                </a:lnTo>
                <a:cubicBezTo>
                  <a:pt x="100584" y="173736"/>
                  <a:pt x="91440" y="173736"/>
                  <a:pt x="82296" y="173736"/>
                </a:cubicBezTo>
                <a:lnTo>
                  <a:pt x="18288" y="173736"/>
                </a:lnTo>
                <a:cubicBezTo>
                  <a:pt x="9144" y="173736"/>
                  <a:pt x="9144" y="164592"/>
                  <a:pt x="9144" y="155448"/>
                </a:cubicBezTo>
                <a:lnTo>
                  <a:pt x="9144" y="9144"/>
                </a:lnTo>
                <a:cubicBezTo>
                  <a:pt x="9144" y="9144"/>
                  <a:pt x="9144" y="0"/>
                  <a:pt x="18288" y="0"/>
                </a:cubicBezTo>
                <a:lnTo>
                  <a:pt x="173736" y="0"/>
                </a:lnTo>
                <a:cubicBezTo>
                  <a:pt x="182880" y="0"/>
                  <a:pt x="192024" y="9144"/>
                  <a:pt x="192024" y="9144"/>
                </a:cubicBezTo>
                <a:lnTo>
                  <a:pt x="192024" y="192024"/>
                </a:lnTo>
                <a:cubicBezTo>
                  <a:pt x="192024" y="228600"/>
                  <a:pt x="182880" y="256032"/>
                  <a:pt x="164592" y="283464"/>
                </a:cubicBezTo>
                <a:cubicBezTo>
                  <a:pt x="155448" y="310896"/>
                  <a:pt x="128016" y="338328"/>
                  <a:pt x="100584" y="356616"/>
                </a:cubicBezTo>
                <a:cubicBezTo>
                  <a:pt x="73152" y="365760"/>
                  <a:pt x="45720" y="374904"/>
                  <a:pt x="9144" y="384048"/>
                </a:cubicBezTo>
                <a:cubicBezTo>
                  <a:pt x="9144" y="384048"/>
                  <a:pt x="0" y="374904"/>
                  <a:pt x="0" y="365760"/>
                </a:cubicBezTo>
                <a:lnTo>
                  <a:pt x="0" y="310896"/>
                </a:lnTo>
              </a:path>
            </a:pathLst>
          </a:custGeom>
          <a:solidFill>
            <a:schemeClr val="lt2">
              <a:alpha val="50000"/>
            </a:schemeClr>
          </a:solidFill>
        </p:spPr>
        <p:txBody>
          <a:bodyPr>
            <a:noAutofit/>
          </a:bodyPr>
          <a:p>
            <a:endParaRPr lang="zh-CN" altLang="en-US">
              <a:solidFill>
                <a:schemeClr val="tx1"/>
              </a:solidFill>
              <a:ea typeface="微软雅黑" panose="020B0503020204020204" charset="-122"/>
            </a:endParaRPr>
          </a:p>
        </p:txBody>
      </p:sp>
      <p:sp>
        <p:nvSpPr>
          <p:cNvPr id="23" name="Union_#color_$accent1_$accent2-824&amp;2655"/>
          <p:cNvSpPr/>
          <p:nvPr>
            <p:custDataLst>
              <p:tags r:id="rId5"/>
            </p:custDataLst>
          </p:nvPr>
        </p:nvSpPr>
        <p:spPr>
          <a:xfrm>
            <a:off x="6421755" y="2988946"/>
            <a:ext cx="4572000" cy="2532888"/>
          </a:xfrm>
          <a:custGeom>
            <a:avLst/>
            <a:gdLst/>
            <a:ahLst/>
            <a:cxnLst/>
            <a:rect l="l" t="t" r="r" b="b"/>
            <a:pathLst>
              <a:path w="4572000" h="2532888">
                <a:moveTo>
                  <a:pt x="256032" y="0"/>
                </a:moveTo>
                <a:cubicBezTo>
                  <a:pt x="109728" y="0"/>
                  <a:pt x="0" y="109728"/>
                  <a:pt x="0" y="256032"/>
                </a:cubicBezTo>
                <a:lnTo>
                  <a:pt x="0" y="2057400"/>
                </a:lnTo>
                <a:cubicBezTo>
                  <a:pt x="0" y="2194560"/>
                  <a:pt x="109728" y="2313432"/>
                  <a:pt x="256032" y="2313432"/>
                </a:cubicBezTo>
                <a:lnTo>
                  <a:pt x="649224" y="2313432"/>
                </a:lnTo>
                <a:lnTo>
                  <a:pt x="832104" y="2496312"/>
                </a:lnTo>
                <a:cubicBezTo>
                  <a:pt x="886968" y="2551176"/>
                  <a:pt x="960120" y="2551176"/>
                  <a:pt x="1014984" y="2496312"/>
                </a:cubicBezTo>
                <a:lnTo>
                  <a:pt x="1197864" y="2313432"/>
                </a:lnTo>
                <a:lnTo>
                  <a:pt x="4315968" y="2313432"/>
                </a:lnTo>
                <a:cubicBezTo>
                  <a:pt x="4462272" y="2313432"/>
                  <a:pt x="4572000" y="2194560"/>
                  <a:pt x="4572000" y="2057400"/>
                </a:cubicBezTo>
                <a:lnTo>
                  <a:pt x="4572000" y="256032"/>
                </a:lnTo>
                <a:cubicBezTo>
                  <a:pt x="4572000" y="109728"/>
                  <a:pt x="4462272" y="0"/>
                  <a:pt x="4315968" y="0"/>
                </a:cubicBezTo>
                <a:lnTo>
                  <a:pt x="256032" y="0"/>
                </a:lnTo>
              </a:path>
            </a:pathLst>
          </a:custGeom>
          <a:gradFill>
            <a:gsLst>
              <a:gs pos="0">
                <a:schemeClr val="accent2">
                  <a:lumMod val="75000"/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20750833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lIns="439200" tIns="0" rIns="439200" bIns="215900" anchor="ctr" anchorCtr="0">
            <a:noAutofit/>
          </a:bodyPr>
          <a:p>
            <a:pPr algn="just">
              <a:lnSpc>
                <a:spcPct val="150000"/>
              </a:lnSpc>
            </a:pPr>
            <a:r>
              <a:rPr lang="zh-CN" altLang="en-US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剂型匮乏</a:t>
            </a:r>
            <a:endParaRPr lang="zh-CN" altLang="en-US" b="1" dirty="0">
              <a:solidFill>
                <a:srgbClr val="FFFF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目录内治疗阻塞性肺病的口服溶液剂型仅</a:t>
            </a:r>
            <a:r>
              <a:rPr lang="en-US" altLang="zh-CN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个（其中班布特罗与特布他林适应症相似），相较班布特罗，</a:t>
            </a:r>
            <a:r>
              <a:rPr lang="zh-CN" altLang="en-US" sz="1400" b="1" dirty="0">
                <a:solidFill>
                  <a:srgbClr val="FFFF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特布他林口服溶液可覆盖2岁以下婴幼儿，提升临床有效率与用药安全性</a:t>
            </a:r>
            <a:r>
              <a:rPr lang="zh-CN" altLang="en-US" sz="1400" b="1" dirty="0">
                <a:gradFill>
                  <a:gsLst>
                    <a:gs pos="25000">
                      <a:srgbClr val="FFD83A"/>
                    </a:gs>
                    <a:gs pos="75000">
                      <a:srgbClr val="FFFD6D"/>
                    </a:gs>
                    <a:gs pos="0">
                      <a:srgbClr val="F8C334"/>
                    </a:gs>
                    <a:gs pos="100000">
                      <a:srgbClr val="FFFEB8"/>
                    </a:gs>
                  </a:gsLst>
                  <a:lin ang="18900000" scaled="1"/>
                </a:gra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 sz="1400" b="1" dirty="0">
              <a:gradFill>
                <a:gsLst>
                  <a:gs pos="25000">
                    <a:srgbClr val="FFD83A"/>
                  </a:gs>
                  <a:gs pos="75000">
                    <a:srgbClr val="FFFD6D"/>
                  </a:gs>
                  <a:gs pos="0">
                    <a:srgbClr val="F8C334"/>
                  </a:gs>
                  <a:gs pos="100000">
                    <a:srgbClr val="FFFEB8"/>
                  </a:gs>
                </a:gsLst>
                <a:lin ang="18900000" scaled="1"/>
              </a:gra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  <a:p>
            <a:pPr algn="just">
              <a:lnSpc>
                <a:spcPct val="150000"/>
              </a:lnSpc>
            </a:pPr>
            <a:endParaRPr lang="zh-CN" altLang="en-US" sz="1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4" name="“_#color-824&amp;2668"/>
          <p:cNvSpPr/>
          <p:nvPr>
            <p:custDataLst>
              <p:tags r:id="rId6"/>
            </p:custDataLst>
          </p:nvPr>
        </p:nvSpPr>
        <p:spPr>
          <a:xfrm>
            <a:off x="10088880" y="4699001"/>
            <a:ext cx="448056" cy="384048"/>
          </a:xfrm>
          <a:custGeom>
            <a:avLst/>
            <a:gdLst/>
            <a:ahLst/>
            <a:cxnLst/>
            <a:rect l="l" t="t" r="r" b="b"/>
            <a:pathLst>
              <a:path w="448056" h="384048">
                <a:moveTo>
                  <a:pt x="448056" y="192024"/>
                </a:moveTo>
                <a:cubicBezTo>
                  <a:pt x="448056" y="228600"/>
                  <a:pt x="438912" y="256032"/>
                  <a:pt x="420624" y="283464"/>
                </a:cubicBezTo>
                <a:cubicBezTo>
                  <a:pt x="411480" y="310896"/>
                  <a:pt x="384048" y="338328"/>
                  <a:pt x="356616" y="356616"/>
                </a:cubicBezTo>
                <a:cubicBezTo>
                  <a:pt x="329184" y="365760"/>
                  <a:pt x="301752" y="374904"/>
                  <a:pt x="265176" y="384048"/>
                </a:cubicBezTo>
                <a:cubicBezTo>
                  <a:pt x="265176" y="384048"/>
                  <a:pt x="256032" y="374904"/>
                  <a:pt x="256032" y="365760"/>
                </a:cubicBezTo>
                <a:lnTo>
                  <a:pt x="256032" y="310896"/>
                </a:lnTo>
                <a:cubicBezTo>
                  <a:pt x="256032" y="301752"/>
                  <a:pt x="265176" y="301752"/>
                  <a:pt x="265176" y="292608"/>
                </a:cubicBezTo>
                <a:cubicBezTo>
                  <a:pt x="292608" y="292608"/>
                  <a:pt x="320040" y="283464"/>
                  <a:pt x="329184" y="265176"/>
                </a:cubicBezTo>
                <a:cubicBezTo>
                  <a:pt x="347472" y="246888"/>
                  <a:pt x="356616" y="219456"/>
                  <a:pt x="356616" y="192024"/>
                </a:cubicBezTo>
                <a:lnTo>
                  <a:pt x="356616" y="182880"/>
                </a:lnTo>
                <a:cubicBezTo>
                  <a:pt x="356616" y="173736"/>
                  <a:pt x="347472" y="173736"/>
                  <a:pt x="338328" y="173736"/>
                </a:cubicBezTo>
                <a:lnTo>
                  <a:pt x="274320" y="173736"/>
                </a:lnTo>
                <a:cubicBezTo>
                  <a:pt x="265176" y="173736"/>
                  <a:pt x="265176" y="164592"/>
                  <a:pt x="265176" y="155448"/>
                </a:cubicBezTo>
                <a:lnTo>
                  <a:pt x="265176" y="9144"/>
                </a:lnTo>
                <a:cubicBezTo>
                  <a:pt x="265176" y="9144"/>
                  <a:pt x="265176" y="0"/>
                  <a:pt x="274320" y="0"/>
                </a:cubicBezTo>
                <a:lnTo>
                  <a:pt x="429768" y="0"/>
                </a:lnTo>
                <a:cubicBezTo>
                  <a:pt x="438912" y="0"/>
                  <a:pt x="448056" y="9144"/>
                  <a:pt x="448056" y="9144"/>
                </a:cubicBezTo>
                <a:lnTo>
                  <a:pt x="448056" y="192024"/>
                </a:lnTo>
                <a:moveTo>
                  <a:pt x="0" y="310896"/>
                </a:moveTo>
                <a:cubicBezTo>
                  <a:pt x="0" y="301752"/>
                  <a:pt x="9144" y="301752"/>
                  <a:pt x="9144" y="292608"/>
                </a:cubicBezTo>
                <a:cubicBezTo>
                  <a:pt x="36576" y="292608"/>
                  <a:pt x="64008" y="283464"/>
                  <a:pt x="73152" y="265176"/>
                </a:cubicBezTo>
                <a:cubicBezTo>
                  <a:pt x="91440" y="246888"/>
                  <a:pt x="100584" y="219456"/>
                  <a:pt x="100584" y="192024"/>
                </a:cubicBezTo>
                <a:lnTo>
                  <a:pt x="100584" y="182880"/>
                </a:lnTo>
                <a:cubicBezTo>
                  <a:pt x="100584" y="173736"/>
                  <a:pt x="91440" y="173736"/>
                  <a:pt x="82296" y="173736"/>
                </a:cubicBezTo>
                <a:lnTo>
                  <a:pt x="18288" y="173736"/>
                </a:lnTo>
                <a:cubicBezTo>
                  <a:pt x="9144" y="173736"/>
                  <a:pt x="9144" y="164592"/>
                  <a:pt x="9144" y="155448"/>
                </a:cubicBezTo>
                <a:lnTo>
                  <a:pt x="9144" y="9144"/>
                </a:lnTo>
                <a:cubicBezTo>
                  <a:pt x="9144" y="9144"/>
                  <a:pt x="9144" y="0"/>
                  <a:pt x="18288" y="0"/>
                </a:cubicBezTo>
                <a:lnTo>
                  <a:pt x="173736" y="0"/>
                </a:lnTo>
                <a:cubicBezTo>
                  <a:pt x="182880" y="0"/>
                  <a:pt x="192024" y="9144"/>
                  <a:pt x="192024" y="9144"/>
                </a:cubicBezTo>
                <a:lnTo>
                  <a:pt x="192024" y="192024"/>
                </a:lnTo>
                <a:cubicBezTo>
                  <a:pt x="192024" y="228600"/>
                  <a:pt x="182880" y="256032"/>
                  <a:pt x="164592" y="283464"/>
                </a:cubicBezTo>
                <a:cubicBezTo>
                  <a:pt x="155448" y="310896"/>
                  <a:pt x="128016" y="338328"/>
                  <a:pt x="100584" y="356616"/>
                </a:cubicBezTo>
                <a:cubicBezTo>
                  <a:pt x="73152" y="365760"/>
                  <a:pt x="45720" y="374904"/>
                  <a:pt x="9144" y="384048"/>
                </a:cubicBezTo>
                <a:cubicBezTo>
                  <a:pt x="9144" y="384048"/>
                  <a:pt x="0" y="374904"/>
                  <a:pt x="0" y="365760"/>
                </a:cubicBezTo>
                <a:lnTo>
                  <a:pt x="0" y="310896"/>
                </a:lnTo>
              </a:path>
            </a:pathLst>
          </a:custGeom>
          <a:solidFill>
            <a:schemeClr val="lt2">
              <a:alpha val="50000"/>
            </a:schemeClr>
          </a:solidFill>
        </p:spPr>
        <p:txBody>
          <a:bodyPr>
            <a:noAutofit/>
          </a:bodyPr>
          <a:p>
            <a:endParaRPr lang="zh-CN" altLang="en-US">
              <a:solidFill>
                <a:schemeClr val="tx1"/>
              </a:solidFill>
              <a:ea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格 7"/>
          <p:cNvGraphicFramePr/>
          <p:nvPr>
            <p:custDataLst>
              <p:tags r:id="rId1"/>
            </p:custDataLst>
          </p:nvPr>
        </p:nvGraphicFramePr>
        <p:xfrm>
          <a:off x="717550" y="1428750"/>
          <a:ext cx="10881995" cy="441452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969260"/>
                <a:gridCol w="1681480"/>
                <a:gridCol w="6231255"/>
              </a:tblGrid>
              <a:tr h="462915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临床指南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rgbClr val="5CB5E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6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疾病</a:t>
                      </a:r>
                      <a:endParaRPr lang="zh-CN" altLang="en-US" sz="16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rgbClr val="5CB5E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推荐药物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rgbClr val="5CB5E2"/>
                    </a:solidFill>
                  </a:tcPr>
                </a:tc>
              </a:tr>
              <a:tr h="925195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j-ea"/>
                          <a:sym typeface="+mn-ea"/>
                        </a:rPr>
                        <a:t>支气管舒张剂在儿童呼吸道常见疾病中应用的专家共识（2015年版）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j-ea"/>
                        <a:sym typeface="+mn-ea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j-ea"/>
                          <a:sym typeface="+mn-ea"/>
                        </a:rPr>
                        <a:t>急性支气管痉挛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j-ea"/>
                        <a:sym typeface="+mn-ea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j-ea"/>
                          <a:sym typeface="+mn-ea"/>
                        </a:rPr>
                        <a:t>最有效的药物是以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特布他林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j-ea"/>
                          <a:sym typeface="+mn-ea"/>
                        </a:rPr>
                        <a:t>和沙丁胺醇为代表的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j-ea"/>
                          <a:sym typeface="+mn-ea"/>
                        </a:rPr>
                        <a:t>SABA</a:t>
                      </a:r>
                      <a:endParaRPr lang="en-US" altLang="zh-CN" sz="14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j-ea"/>
                        <a:sym typeface="+mn-ea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41375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j-ea"/>
                          <a:sym typeface="+mn-ea"/>
                        </a:rPr>
                        <a:t>儿童喘息性疾病合理用药指南(2018年)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j-ea"/>
                        <a:sym typeface="+mn-ea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j-ea"/>
                          <a:sym typeface="+mn-ea"/>
                        </a:rPr>
                        <a:t>喘息急性发作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j-ea"/>
                        <a:sym typeface="+mn-ea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特布他林</a:t>
                      </a:r>
                      <a:r>
                        <a:rPr lang="zh-CN" altLang="en-US" sz="1400" dirty="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或沙丁胺醇是治疗儿童喘息性疾病的主要药物，无法配合吸入给药是，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可选择口服给药，口服特布他林30~60 min起效，作用维持6h以上</a:t>
                      </a:r>
                      <a:endParaRPr lang="zh-CN" altLang="en-US" sz="1400" b="1" dirty="0">
                        <a:solidFill>
                          <a:srgbClr val="FF0000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9850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j-ea"/>
                          <a:sym typeface="+mn-ea"/>
                        </a:rPr>
                        <a:t>慢性阻塞性肺疾病诊治指南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j-ea"/>
                        <a:sym typeface="+mn-ea"/>
                      </a:endParaRPr>
                    </a:p>
                    <a:p>
                      <a:pPr indent="0"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j-ea"/>
                          <a:sym typeface="+mn-ea"/>
                        </a:rPr>
                        <a:t>(2021年）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j-ea"/>
                        <a:sym typeface="+mn-ea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j-ea"/>
                          <a:sym typeface="+mn-ea"/>
                        </a:rPr>
                        <a:t>慢性阻塞性肺疾病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j-ea"/>
                        <a:sym typeface="+mn-ea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j-ea"/>
                          <a:sym typeface="+mn-ea"/>
                        </a:rPr>
                        <a:t>支气管舒张剂是基础一线治疗药物，包括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j-ea"/>
                          <a:sym typeface="+mn-ea"/>
                        </a:rPr>
                        <a:t>SABA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j-ea"/>
                          <a:sym typeface="+mn-ea"/>
                        </a:rPr>
                        <a:t>，主要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j-ea"/>
                          <a:sym typeface="+mn-ea"/>
                        </a:rPr>
                        <a:t>有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特布他林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j-ea"/>
                          <a:sym typeface="+mn-ea"/>
                        </a:rPr>
                        <a:t>、沙丁胺醇及左旋沙丁胺醇等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j-ea"/>
                        <a:sym typeface="+mn-ea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45795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j-ea"/>
                          <a:sym typeface="+mn-ea"/>
                        </a:rPr>
                        <a:t>支气管哮喘防治指南（2020年版）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j-ea"/>
                        <a:sym typeface="+mn-ea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j-ea"/>
                          <a:sym typeface="+mn-ea"/>
                        </a:rPr>
                        <a:t>哮喘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j-ea"/>
                        <a:sym typeface="+mn-ea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25000"/>
                        </a:lnSpc>
                        <a:buNone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j-ea"/>
                          <a:sym typeface="+mn-ea"/>
                        </a:rPr>
                        <a:t>SABA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j-ea"/>
                          <a:sym typeface="+mn-ea"/>
                        </a:rPr>
                        <a:t>常用药物如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特布他林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j-ea"/>
                          <a:sym typeface="+mn-ea"/>
                        </a:rPr>
                        <a:t>和沙丁胺醇等，口服给药有沙丁胺醇、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特布他林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j-ea"/>
                          <a:sym typeface="+mn-ea"/>
                        </a:rPr>
                        <a:t>等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j-ea"/>
                        <a:sym typeface="+mn-ea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4074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j-ea"/>
                          <a:sym typeface="+mn-ea"/>
                        </a:rPr>
                        <a:t>儿童支气管哮喘诊断与防治指南(20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j-ea"/>
                          <a:sym typeface="+mn-ea"/>
                        </a:rPr>
                        <a:t>25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j-ea"/>
                          <a:sym typeface="+mn-ea"/>
                        </a:rPr>
                        <a:t>)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j-ea"/>
                        <a:sym typeface="+mn-ea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j-ea"/>
                          <a:sym typeface="+mn-ea"/>
                        </a:rPr>
                        <a:t>哮喘急性发作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j-ea"/>
                        <a:sym typeface="+mn-ea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j-ea"/>
                          <a:sym typeface="+mn-ea"/>
                        </a:rPr>
                        <a:t>首选沙丁胺醇或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j-ea"/>
                          <a:sym typeface="+mn-ea"/>
                        </a:rPr>
                        <a:t>特布他林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j-ea"/>
                          <a:sym typeface="+mn-ea"/>
                        </a:rPr>
                        <a:t>，吸入</a:t>
                      </a:r>
                      <a:r>
                        <a:rPr lang="en-US" altLang="zh-CN" sz="14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j-ea"/>
                          <a:sym typeface="+mn-ea"/>
                        </a:rPr>
                        <a:t>SABA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j-ea"/>
                          <a:sym typeface="+mn-ea"/>
                        </a:rPr>
                        <a:t>不可及或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j-ea"/>
                          <a:sym typeface="+mn-ea"/>
                        </a:rPr>
                        <a:t>无法配合吸入疗法的年幼儿可考虑口服特布他林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j-ea"/>
                          <a:sym typeface="+mn-ea"/>
                        </a:rPr>
                        <a:t>或沙丁胺醇等，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j-ea"/>
                          <a:sym typeface="+mn-ea"/>
                        </a:rPr>
                        <a:t>口服15~30min起效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j-ea"/>
                          <a:sym typeface="+mn-ea"/>
                        </a:rPr>
                        <a:t>，</a:t>
                      </a:r>
                      <a:r>
                        <a:rPr lang="zh-CN" altLang="en-US" sz="14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j-ea"/>
                          <a:sym typeface="+mn-ea"/>
                        </a:rPr>
                        <a:t>维持4~6h</a:t>
                      </a:r>
                      <a:r>
                        <a:rPr lang="zh-CN" altLang="en-US" sz="1400" b="0" dirty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+mj-ea"/>
                          <a:sym typeface="+mn-ea"/>
                        </a:rPr>
                        <a:t>。</a:t>
                      </a:r>
                      <a:endParaRPr lang="zh-CN" altLang="en-US" sz="1400" b="0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+mj-ea"/>
                        <a:sym typeface="+mn-ea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2182">
            <a:off x="229205" y="48375"/>
            <a:ext cx="686329" cy="61812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15" b="50131"/>
          <a:stretch>
            <a:fillRect/>
          </a:stretch>
        </p:blipFill>
        <p:spPr>
          <a:xfrm>
            <a:off x="726440" y="226695"/>
            <a:ext cx="11055350" cy="13335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466090" y="310515"/>
            <a:ext cx="848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1" dirty="0">
                <a:solidFill>
                  <a:srgbClr val="0580E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Part</a:t>
            </a:r>
            <a:endParaRPr kumimoji="1" lang="en-US" altLang="zh-CN" sz="2400" b="1" i="1" dirty="0">
              <a:solidFill>
                <a:srgbClr val="0580E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5" name="文本占位符 14"/>
          <p:cNvSpPr>
            <a:spLocks noGrp="1"/>
          </p:cNvSpPr>
          <p:nvPr/>
        </p:nvSpPr>
        <p:spPr>
          <a:xfrm>
            <a:off x="1718310" y="340360"/>
            <a:ext cx="10297160" cy="3536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0580E0"/>
                </a:solidFill>
                <a:latin typeface="思源黑体 CN Regular" panose="020B0500000000000000" pitchFamily="34" charset="-128"/>
                <a:ea typeface="思源黑体 CN Regular" panose="020B0500000000000000" pitchFamily="34" charset="-128"/>
              </a:defRPr>
            </a:lvl1pPr>
          </a:lstStyle>
          <a:p>
            <a:pPr lvl="0" algn="l" defTabSz="685800">
              <a:lnSpc>
                <a:spcPct val="100000"/>
              </a:lnSpc>
              <a:spcBef>
                <a:spcPts val="750"/>
              </a:spcBef>
              <a:buClrTx/>
              <a:buSzTx/>
              <a:buFont typeface="Arial" panose="020B0604020202020204" pitchFamily="34" charset="0"/>
            </a:pP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有效性：</a:t>
            </a:r>
            <a:r>
              <a:rPr kumimoji="1"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不耐受雾化治疗，且吞咽困难患儿一线平喘药</a:t>
            </a:r>
            <a:endParaRPr kumimoji="1"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占位符 12"/>
          <p:cNvSpPr>
            <a:spLocks noGrp="1"/>
          </p:cNvSpPr>
          <p:nvPr/>
        </p:nvSpPr>
        <p:spPr>
          <a:xfrm>
            <a:off x="1184910" y="342900"/>
            <a:ext cx="426720" cy="430530"/>
          </a:xfrm>
          <a:prstGeom prst="rect">
            <a:avLst/>
          </a:prstGeom>
        </p:spPr>
        <p:txBody>
          <a:bodyPr vert="horz" lIns="90170" tIns="46990" rIns="90170" bIns="46990" rtlCol="0">
            <a:noAutofit/>
          </a:bodyPr>
          <a:lstStyle>
            <a:lvl1pPr marL="0" indent="0">
              <a:buNone/>
              <a:defRPr sz="2000" b="1" i="1">
                <a:solidFill>
                  <a:srgbClr val="0580E0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defRPr>
            </a:lvl1pPr>
          </a:lstStyle>
          <a:p>
            <a:pPr lvl="0" algn="ctr"/>
            <a:r>
              <a:rPr kumimoji="1"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kumimoji="1"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/>
          <p:nvPr>
            <p:custDataLst>
              <p:tags r:id="rId1"/>
            </p:custDataLst>
          </p:nvPr>
        </p:nvGraphicFramePr>
        <p:xfrm>
          <a:off x="521335" y="1470660"/>
          <a:ext cx="11069320" cy="3991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69320"/>
              </a:tblGrid>
              <a:tr h="840740">
                <a:tc>
                  <a:txBody>
                    <a:bodyPr/>
                    <a:lstStyle/>
                    <a:p>
                      <a:pPr indent="0" algn="ctr" fontAlgn="auto">
                        <a:lnSpc>
                          <a:spcPct val="125000"/>
                        </a:lnSpc>
                        <a:buNone/>
                      </a:pPr>
                      <a:r>
                        <a:rPr lang="zh-CN" altLang="en-US" sz="1600" dirty="0">
                          <a:latin typeface="微软雅黑" panose="020B0503020204020204" charset="-122"/>
                          <a:ea typeface="微软雅黑" panose="020B0503020204020204" charset="-122"/>
                          <a:sym typeface="微软雅黑" panose="020B0503020204020204" charset="-122"/>
                        </a:rPr>
                        <a:t>特布他林口服溶液治疗哮喘，喘息性支气管炎，支气管炎疗效确切，治疗哮喘疗效与盐酸班布特罗口服溶液相当。</a:t>
                      </a:r>
                      <a:endParaRPr lang="zh-CN" altLang="en-US" sz="1600" b="1" dirty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sym typeface="微软雅黑" panose="020B0503020204020204" charset="-122"/>
                      </a:endParaRPr>
                    </a:p>
                  </a:txBody>
                  <a:tcPr anchor="ctr">
                    <a:solidFill>
                      <a:srgbClr val="5CB5E2"/>
                    </a:solidFill>
                  </a:tcPr>
                </a:tc>
              </a:tr>
              <a:tr h="2121535">
                <a:tc>
                  <a:txBody>
                    <a:bodyPr/>
                    <a:lstStyle/>
                    <a:p>
                      <a:pPr marL="342900" indent="-342900" algn="just" fontAlgn="auto">
                        <a:lnSpc>
                          <a:spcPct val="12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AutoNum type="arabicPeriod"/>
                      </a:pPr>
                      <a:r>
                        <a:rPr lang="zh-CN" altLang="en-US" sz="14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治疗有效率</a:t>
                      </a:r>
                      <a:r>
                        <a:rPr lang="en-US" altLang="zh-CN" sz="14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为86.7%</a:t>
                      </a:r>
                      <a:r>
                        <a:rPr lang="zh-CN" altLang="en-US" sz="14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（</a:t>
                      </a:r>
                      <a:r>
                        <a:rPr lang="en-US" altLang="zh-CN" sz="14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52/60</a:t>
                      </a:r>
                      <a:r>
                        <a:rPr lang="zh-CN" altLang="en-US" sz="14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），其中</a:t>
                      </a:r>
                      <a:r>
                        <a:rPr lang="zh-CN" altLang="en-US" sz="16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支气管哮喘为有效率90%，哮喘性支气管炎为有效率90%，</a:t>
                      </a:r>
                      <a:r>
                        <a:rPr lang="en-US" altLang="zh-CN" sz="16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支气管炎为</a:t>
                      </a:r>
                      <a:r>
                        <a:rPr lang="zh-CN" altLang="en-US" sz="16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有效率</a:t>
                      </a:r>
                      <a:r>
                        <a:rPr lang="en-US" altLang="zh-CN" sz="16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80%</a:t>
                      </a:r>
                      <a:r>
                        <a:rPr lang="zh-CN" altLang="en-US" sz="14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；</a:t>
                      </a:r>
                      <a:r>
                        <a:rPr lang="en-US" altLang="zh-CN" sz="1400" b="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环AMP值、环AMP/环GMP比值和PFR显著增加</a:t>
                      </a:r>
                      <a:r>
                        <a:rPr lang="en-US" altLang="zh-CN" sz="1400" baseline="300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[1]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。</a:t>
                      </a:r>
                      <a:endParaRPr lang="en-US" altLang="zh-CN" sz="1400" baseline="3000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marL="342900" indent="-342900" algn="just" fontAlgn="auto">
                        <a:lnSpc>
                          <a:spcPct val="12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AutoNum type="arabicPeriod"/>
                      </a:pP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一项研究显示治疗</a:t>
                      </a:r>
                      <a:r>
                        <a:rPr lang="zh-CN" altLang="en-US" sz="16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支气管哮喘的有效率为90.5%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（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19 /21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），另一项研究显示</a:t>
                      </a:r>
                      <a:r>
                        <a:rPr lang="zh-CN" altLang="en-US" sz="16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治疗支气管炎和喘息性支气管炎的有效率为84.6%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（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22/26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）；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8例患儿单次给药3小时，5例FEV</a:t>
                      </a:r>
                      <a:r>
                        <a:rPr lang="en-US" altLang="zh-CN" sz="1400" baseline="-250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1.0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和PFR增加了20%以上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；7例患儿连续给药，4例FEV</a:t>
                      </a:r>
                      <a:r>
                        <a:rPr lang="zh-CN" altLang="en-US" sz="1400" baseline="-250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1.0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和PFR增加了20%以上</a:t>
                      </a:r>
                      <a:r>
                        <a:rPr lang="en-US" altLang="zh-CN" sz="1400" baseline="300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[2]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。</a:t>
                      </a:r>
                      <a:endParaRPr lang="zh-CN" altLang="en-US" sz="14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/>
                </a:tc>
              </a:tr>
              <a:tr h="1029335">
                <a:tc>
                  <a:txBody>
                    <a:bodyPr/>
                    <a:lstStyle/>
                    <a:p>
                      <a:pPr marL="342900" indent="-342900" algn="just" fontAlgn="auto">
                        <a:lnSpc>
                          <a:spcPct val="12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  <a:buAutoNum type="arabicPeriod"/>
                      </a:pP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多中心临床研究证实：治疗2～5岁哮喘患儿口服特布他林</a:t>
                      </a:r>
                      <a:r>
                        <a:rPr lang="zh-CN" altLang="en-US" sz="1400" b="1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疗效显著，与班布特罗口服溶液相当</a:t>
                      </a:r>
                      <a:r>
                        <a:rPr lang="zh-CN" altLang="en-US" sz="1400" baseline="300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【</a:t>
                      </a:r>
                      <a:r>
                        <a:rPr lang="en-US" altLang="zh-CN" sz="1400" baseline="300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3</a:t>
                      </a:r>
                      <a:r>
                        <a:rPr lang="zh-CN" altLang="en-US" sz="1400" baseline="300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】</a:t>
                      </a:r>
                      <a:r>
                        <a:rPr lang="zh-CN" altLang="en-US" sz="1400"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。</a:t>
                      </a:r>
                      <a:endParaRPr lang="zh-CN" altLang="en-US" sz="1400" b="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542290" y="6159500"/>
            <a:ext cx="11423650" cy="475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125000"/>
              </a:lnSpc>
              <a:buClrTx/>
              <a:buSzTx/>
              <a:buFontTx/>
            </a:pPr>
            <a:r>
              <a:rPr lang="en-US" altLang="zh-CN"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[1】基礎と臨床, 1983, 17(12): 197-303. [2]实用儿科临床杂志,2004,19(12):1082-1083. [3]]Kuusela AL, Marenk M, Sandahl G, Sanderud J, Nikolajev K, Persson B. Comparative study using oral solutions of bambuterol once daily or terbutaline three times daily in 2-5-year-old children with asthma. Bambuterol Multicentre Study Group. Pediatr Pulmonol. 2000 Mar;29(3):194-201. 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2182">
            <a:off x="229205" y="48375"/>
            <a:ext cx="686329" cy="618123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15" b="50131"/>
          <a:stretch>
            <a:fillRect/>
          </a:stretch>
        </p:blipFill>
        <p:spPr>
          <a:xfrm>
            <a:off x="726440" y="226695"/>
            <a:ext cx="11055350" cy="13335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466090" y="310515"/>
            <a:ext cx="848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1" dirty="0">
                <a:solidFill>
                  <a:srgbClr val="0580E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Part</a:t>
            </a:r>
            <a:endParaRPr kumimoji="1" lang="en-US" altLang="zh-CN" sz="2400" b="1" i="1" dirty="0">
              <a:solidFill>
                <a:srgbClr val="0580E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5" name="文本占位符 14"/>
          <p:cNvSpPr>
            <a:spLocks noGrp="1"/>
          </p:cNvSpPr>
          <p:nvPr/>
        </p:nvSpPr>
        <p:spPr>
          <a:xfrm>
            <a:off x="1718310" y="340360"/>
            <a:ext cx="10062845" cy="3536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0580E0"/>
                </a:solidFill>
                <a:latin typeface="思源黑体 CN Regular" panose="020B0500000000000000" pitchFamily="34" charset="-128"/>
                <a:ea typeface="思源黑体 CN Regular" panose="020B0500000000000000" pitchFamily="34" charset="-128"/>
              </a:defRPr>
            </a:lvl1pPr>
          </a:lstStyle>
          <a:p>
            <a:pPr lvl="0" algn="l" defTabSz="685800">
              <a:lnSpc>
                <a:spcPct val="100000"/>
              </a:lnSpc>
              <a:spcBef>
                <a:spcPts val="750"/>
              </a:spcBef>
              <a:buClrTx/>
              <a:buSzTx/>
              <a:buFont typeface="Arial" panose="020B0604020202020204" pitchFamily="34" charset="0"/>
            </a:pP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有效性：</a:t>
            </a:r>
            <a:r>
              <a:rPr kumimoji="1"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治疗哮喘疗效显著，与班布特罗口服溶液相当</a:t>
            </a:r>
            <a:endParaRPr kumimoji="1"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6" name="文本占位符 12"/>
          <p:cNvSpPr>
            <a:spLocks noGrp="1"/>
          </p:cNvSpPr>
          <p:nvPr/>
        </p:nvSpPr>
        <p:spPr>
          <a:xfrm>
            <a:off x="1184910" y="342900"/>
            <a:ext cx="426720" cy="430530"/>
          </a:xfrm>
          <a:prstGeom prst="rect">
            <a:avLst/>
          </a:prstGeom>
        </p:spPr>
        <p:txBody>
          <a:bodyPr vert="horz" lIns="90170" tIns="46990" rIns="90170" bIns="46990" rtlCol="0">
            <a:noAutofit/>
          </a:bodyPr>
          <a:lstStyle>
            <a:lvl1pPr marL="0" indent="0">
              <a:buNone/>
              <a:defRPr sz="2000" b="1" i="1">
                <a:solidFill>
                  <a:srgbClr val="0580E0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defRPr>
            </a:lvl1pPr>
          </a:lstStyle>
          <a:p>
            <a:pPr lvl="0" algn="ctr"/>
            <a:r>
              <a:rPr kumimoji="1"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kumimoji="1"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4815205" y="5238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6090" y="6215380"/>
            <a:ext cx="11431905" cy="475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5000"/>
              </a:lnSpc>
              <a:buNone/>
            </a:pPr>
            <a:r>
              <a:rPr lang="en-US" altLang="zh-CN"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[1]</a:t>
            </a:r>
            <a:r>
              <a:rPr lang="zh-CN"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特布他林口服溶液说明书</a:t>
            </a: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</a:t>
            </a:r>
            <a:r>
              <a:rPr lang="en-US" altLang="zh-CN"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1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[</a:t>
            </a:r>
            <a:r>
              <a:rPr lang="en-US" sz="1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en-US" altLang="zh-CN" sz="1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]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日本原研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Bricanyl</a:t>
            </a:r>
            <a:r>
              <a:rPr lang="zh-CN" altLang="en-US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硫酸特布他林糖浆说明书；</a:t>
            </a:r>
            <a:r>
              <a:rPr lang="en-US" altLang="zh-CN" sz="1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[3]</a:t>
            </a:r>
            <a:r>
              <a:rPr lang="en-US" altLang="zh-CN"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Kuusela AL, Marenk M, Sandahl G, Sanderud J, Nikolajev K, Persson B. Comparative study using oral solutions of bambuterol once daily or terbutaline three times daily in 2-5-year-old children with asthma. Bambuterol Multicentre Study Group. Pediatr Pulmonol. 2000 Mar;29(3):194-201. 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2182">
            <a:off x="229205" y="48375"/>
            <a:ext cx="686329" cy="61812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/>
          <a:srcRect t="48315" b="50131"/>
          <a:stretch>
            <a:fillRect/>
          </a:stretch>
        </p:blipFill>
        <p:spPr>
          <a:xfrm>
            <a:off x="726440" y="226695"/>
            <a:ext cx="11055350" cy="13335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466090" y="310515"/>
            <a:ext cx="848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1" lang="en-US" altLang="zh-CN" sz="2400" b="1" i="1" dirty="0">
                <a:solidFill>
                  <a:srgbClr val="0580E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Part</a:t>
            </a:r>
            <a:endParaRPr kumimoji="1" lang="en-US" altLang="zh-CN" sz="2400" b="1" i="1" dirty="0">
              <a:solidFill>
                <a:srgbClr val="0580E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5" name="文本占位符 14"/>
          <p:cNvSpPr>
            <a:spLocks noGrp="1"/>
          </p:cNvSpPr>
          <p:nvPr/>
        </p:nvSpPr>
        <p:spPr>
          <a:xfrm>
            <a:off x="1718310" y="340360"/>
            <a:ext cx="9760585" cy="3536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0580E0"/>
                </a:solidFill>
                <a:latin typeface="思源黑体 CN Regular" panose="020B0500000000000000" pitchFamily="34" charset="-128"/>
                <a:ea typeface="思源黑体 CN Regular" panose="020B0500000000000000" pitchFamily="34" charset="-128"/>
              </a:defRPr>
            </a:lvl1pPr>
          </a:lstStyle>
          <a:p>
            <a:pPr lvl="0" algn="l" defTabSz="685800">
              <a:lnSpc>
                <a:spcPct val="90000"/>
              </a:lnSpc>
              <a:spcBef>
                <a:spcPts val="750"/>
              </a:spcBef>
              <a:buClrTx/>
              <a:buSzTx/>
              <a:buFont typeface="Arial" panose="020B0604020202020204" pitchFamily="34" charset="0"/>
            </a:pP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安全性：</a:t>
            </a:r>
            <a:r>
              <a:rPr lang="zh-CN" altLang="en-US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不良反应发生率仅为0.4%，与班布特罗相当</a:t>
            </a:r>
            <a:endParaRPr kumimoji="1"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矩形: 圆角 2"/>
          <p:cNvSpPr/>
          <p:nvPr>
            <p:custDataLst>
              <p:tags r:id="rId3"/>
            </p:custDataLst>
          </p:nvPr>
        </p:nvSpPr>
        <p:spPr>
          <a:xfrm>
            <a:off x="772160" y="1670685"/>
            <a:ext cx="5059045" cy="3958590"/>
          </a:xfrm>
          <a:prstGeom prst="roundRect">
            <a:avLst>
              <a:gd name="adj" fmla="val 0"/>
            </a:avLst>
          </a:prstGeom>
          <a:solidFill>
            <a:schemeClr val="tx1">
              <a:lumMod val="40000"/>
              <a:lumOff val="60000"/>
              <a:alpha val="1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p>
            <a:endParaRPr lang="zh-CN" altLang="en-US" sz="1440">
              <a:solidFill>
                <a:schemeClr val="bg1"/>
              </a:solidFill>
              <a:latin typeface="+mj-ea"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>
            <p:custDataLst>
              <p:tags r:id="rId4"/>
            </p:custDataLst>
          </p:nvPr>
        </p:nvSpPr>
        <p:spPr>
          <a:xfrm>
            <a:off x="1073882" y="2771737"/>
            <a:ext cx="4455234" cy="217221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可能的严重不良反应：过敏（不到</a:t>
            </a:r>
            <a:r>
              <a:rPr lang="en-US" altLang="zh-CN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0.1%</a:t>
            </a: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zh-CN" altLang="en-US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indent="-342900" algn="l" fontAlgn="auto">
              <a:lnSpc>
                <a:spcPct val="120000"/>
              </a:lnSpc>
              <a:buAutoNum type="arabicPeriod"/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其他可能的不良反应</a:t>
            </a:r>
            <a:endParaRPr lang="zh-CN" altLang="en-US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indent="-342900" algn="l" fontAlgn="auto">
              <a:lnSpc>
                <a:spcPct val="120000"/>
              </a:lnSpc>
              <a:buFont typeface="+mj-ea"/>
              <a:buAutoNum type="circleNumDbPlain"/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过敏症：皮疹</a:t>
            </a:r>
            <a:endParaRPr lang="zh-CN" altLang="en-US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indent="-342900" algn="l" fontAlgn="auto">
              <a:lnSpc>
                <a:spcPct val="120000"/>
              </a:lnSpc>
              <a:buFont typeface="+mj-ea"/>
              <a:buAutoNum type="circleNumDbPlain"/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循环系统：心悸、心跳过快、血压波动、胸闷、心律不齐、心肌缺血</a:t>
            </a:r>
            <a:endParaRPr lang="zh-CN" altLang="en-US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indent="-342900" algn="l" fontAlgn="auto">
              <a:lnSpc>
                <a:spcPct val="120000"/>
              </a:lnSpc>
              <a:buFont typeface="+mj-ea"/>
              <a:buAutoNum type="circleNumDbPlain"/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神经系统：手指震颤、僵硬、麻木感、头痛、头晕、摇晃、痉挛、失眠、嗜睡、激越、运动过多、情绪不安、睡眠障碍和行为障碍</a:t>
            </a:r>
            <a:endParaRPr lang="zh-CN" altLang="en-US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indent="-342900" algn="l" fontAlgn="auto">
              <a:lnSpc>
                <a:spcPct val="120000"/>
              </a:lnSpc>
              <a:buFont typeface="+mj-ea"/>
              <a:buAutoNum type="circleNumDbPlain"/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消化系统：恶心、呕吐、食欲不振</a:t>
            </a:r>
            <a:endParaRPr lang="zh-CN" altLang="en-US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indent="-342900" algn="l" fontAlgn="auto">
              <a:lnSpc>
                <a:spcPct val="120000"/>
              </a:lnSpc>
              <a:buFont typeface="+mj-ea"/>
              <a:buAutoNum type="circleNumDbPlain"/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呼吸系统：矛盾性支气管痉挛</a:t>
            </a:r>
            <a:endParaRPr lang="zh-CN" altLang="en-US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indent="-342900" algn="l" fontAlgn="auto">
              <a:lnSpc>
                <a:spcPct val="120000"/>
              </a:lnSpc>
              <a:buFont typeface="+mj-ea"/>
              <a:buAutoNum type="circleNumDbPlain"/>
            </a:pPr>
            <a:r>
              <a:rPr lang="zh-CN" altLang="en-US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肌肉骨骼系统和结缔组织疾病：强直性肌痉挛</a:t>
            </a:r>
            <a:endParaRPr lang="zh-CN" altLang="en-US" sz="14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7" name="圆角矩形 16"/>
          <p:cNvSpPr/>
          <p:nvPr>
            <p:custDataLst>
              <p:tags r:id="rId5"/>
            </p:custDataLst>
          </p:nvPr>
        </p:nvSpPr>
        <p:spPr>
          <a:xfrm>
            <a:off x="1034216" y="1207453"/>
            <a:ext cx="787033" cy="77129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01</a:t>
            </a:r>
            <a:endParaRPr lang="en-US" altLang="zh-CN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cxnSp>
        <p:nvCxnSpPr>
          <p:cNvPr id="18" name="直接连接符 17"/>
          <p:cNvCxnSpPr/>
          <p:nvPr>
            <p:custDataLst>
              <p:tags r:id="rId6"/>
            </p:custDataLst>
          </p:nvPr>
        </p:nvCxnSpPr>
        <p:spPr>
          <a:xfrm flipV="1">
            <a:off x="989513" y="2697213"/>
            <a:ext cx="4623344" cy="0"/>
          </a:xfrm>
          <a:prstGeom prst="line">
            <a:avLst/>
          </a:prstGeom>
          <a:ln w="22225">
            <a:solidFill>
              <a:schemeClr val="accent1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0" name="矩形 19"/>
          <p:cNvSpPr/>
          <p:nvPr>
            <p:custDataLst>
              <p:tags r:id="rId7"/>
            </p:custDataLst>
          </p:nvPr>
        </p:nvSpPr>
        <p:spPr>
          <a:xfrm>
            <a:off x="1037364" y="2106624"/>
            <a:ext cx="4454604" cy="43947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200" b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说明书收录安全性数据</a:t>
            </a:r>
            <a:r>
              <a:rPr lang="en-US" altLang="zh-CN" sz="2200" b="1" baseline="300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[1]</a:t>
            </a:r>
            <a:endParaRPr lang="en-US" altLang="zh-CN" sz="2200" b="1" baseline="300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21" name="矩形: 圆角 2"/>
          <p:cNvSpPr/>
          <p:nvPr>
            <p:custDataLst>
              <p:tags r:id="rId8"/>
            </p:custDataLst>
          </p:nvPr>
        </p:nvSpPr>
        <p:spPr>
          <a:xfrm>
            <a:off x="6420485" y="1670685"/>
            <a:ext cx="5059045" cy="3958590"/>
          </a:xfrm>
          <a:prstGeom prst="roundRect">
            <a:avLst>
              <a:gd name="adj" fmla="val 0"/>
            </a:avLst>
          </a:prstGeom>
          <a:solidFill>
            <a:schemeClr val="tx1">
              <a:lumMod val="40000"/>
              <a:lumOff val="60000"/>
              <a:alpha val="15000"/>
            </a:schemeClr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" tIns="41148" rIns="82296" bIns="41148" rtlCol="0" anchor="ctr"/>
          <a:p>
            <a:endParaRPr lang="zh-CN" altLang="en-US" sz="1440">
              <a:solidFill>
                <a:schemeClr val="bg1"/>
              </a:solidFill>
              <a:latin typeface="+mj-ea"/>
              <a:ea typeface="微软雅黑" panose="020B0503020204020204" charset="-122"/>
            </a:endParaRPr>
          </a:p>
        </p:txBody>
      </p:sp>
      <p:sp>
        <p:nvSpPr>
          <p:cNvPr id="22" name="矩形 21"/>
          <p:cNvSpPr/>
          <p:nvPr>
            <p:custDataLst>
              <p:tags r:id="rId9"/>
            </p:custDataLst>
          </p:nvPr>
        </p:nvSpPr>
        <p:spPr>
          <a:xfrm>
            <a:off x="6638310" y="2781722"/>
            <a:ext cx="4623566" cy="21619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marL="34290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日本研究显示：248例支气管哮喘、支气管炎、哮喘性支气管炎患儿，</a:t>
            </a:r>
            <a:r>
              <a:rPr lang="zh-CN" altLang="en-US" sz="1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不良反应发生率为0.4%</a:t>
            </a:r>
            <a:r>
              <a:rPr lang="zh-CN" altLang="en-US" sz="1400" baseline="30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[</a:t>
            </a:r>
            <a:r>
              <a:rPr lang="en-US" altLang="zh-CN" sz="1400" baseline="30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1400" baseline="30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]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。多中心临床研究证实：2～5岁哮喘患儿口服特布他林，安全性与班布特罗相当，且良好</a:t>
            </a:r>
            <a:r>
              <a:rPr lang="zh-CN" altLang="en-US" sz="1400" baseline="30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en-US" altLang="zh-CN" sz="1400" baseline="30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3</a:t>
            </a:r>
            <a:r>
              <a:rPr lang="zh-CN" altLang="en-US" sz="1400" baseline="30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不良反应监测中心数据显示，我司产品自2024年12月上市至今，无不良反应报告。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3" name="圆角矩形 22"/>
          <p:cNvSpPr/>
          <p:nvPr>
            <p:custDataLst>
              <p:tags r:id="rId10"/>
            </p:custDataLst>
          </p:nvPr>
        </p:nvSpPr>
        <p:spPr>
          <a:xfrm>
            <a:off x="6683221" y="1207453"/>
            <a:ext cx="787033" cy="77129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none" lIns="0" tIns="0" rIns="0" bIns="0" rtlCol="0" anchor="ctr">
            <a:normAutofit/>
          </a:bodyPr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ea"/>
              </a:rPr>
              <a:t>02</a:t>
            </a:r>
            <a:endParaRPr lang="en-US" altLang="zh-CN" sz="24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cxnSp>
        <p:nvCxnSpPr>
          <p:cNvPr id="24" name="直接连接符 23"/>
          <p:cNvCxnSpPr/>
          <p:nvPr>
            <p:custDataLst>
              <p:tags r:id="rId11"/>
            </p:custDataLst>
          </p:nvPr>
        </p:nvCxnSpPr>
        <p:spPr>
          <a:xfrm flipV="1">
            <a:off x="6639147" y="2702880"/>
            <a:ext cx="4622715" cy="0"/>
          </a:xfrm>
          <a:prstGeom prst="line">
            <a:avLst/>
          </a:prstGeom>
          <a:ln w="22225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5" name="矩形 24"/>
          <p:cNvSpPr/>
          <p:nvPr>
            <p:custDataLst>
              <p:tags r:id="rId12"/>
            </p:custDataLst>
          </p:nvPr>
        </p:nvSpPr>
        <p:spPr>
          <a:xfrm>
            <a:off x="6688888" y="2106624"/>
            <a:ext cx="4454604" cy="43947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zh-CN" altLang="en-US" sz="22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临床研究中的安全性数据</a:t>
            </a:r>
            <a:r>
              <a:rPr lang="zh-CN" altLang="en-US" sz="2200" b="1" baseline="300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【</a:t>
            </a:r>
            <a:r>
              <a:rPr lang="en-US" altLang="zh-CN" sz="2200" b="1" baseline="300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2-3</a:t>
            </a:r>
            <a:r>
              <a:rPr lang="zh-CN" altLang="en-US" sz="2200" b="1" baseline="30000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】</a:t>
            </a:r>
            <a:endParaRPr lang="zh-CN" altLang="en-US" sz="2200" b="1" baseline="30000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6" name="文本占位符 12"/>
          <p:cNvSpPr>
            <a:spLocks noGrp="1"/>
          </p:cNvSpPr>
          <p:nvPr/>
        </p:nvSpPr>
        <p:spPr>
          <a:xfrm>
            <a:off x="1184910" y="342900"/>
            <a:ext cx="426720" cy="430530"/>
          </a:xfrm>
          <a:prstGeom prst="rect">
            <a:avLst/>
          </a:prstGeom>
        </p:spPr>
        <p:txBody>
          <a:bodyPr vert="horz" lIns="90170" tIns="46990" rIns="90170" bIns="46990" rtlCol="0">
            <a:noAutofit/>
          </a:bodyPr>
          <a:lstStyle>
            <a:lvl1pPr marL="0" indent="0">
              <a:buNone/>
              <a:defRPr sz="2000" b="1" i="1">
                <a:solidFill>
                  <a:srgbClr val="0580E0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defRPr>
            </a:lvl1pPr>
          </a:lstStyle>
          <a:p>
            <a:pPr lvl="0" algn="ctr"/>
            <a:r>
              <a:rPr kumimoji="1"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kumimoji="1"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769620" y="6224905"/>
            <a:ext cx="11424920" cy="4756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125000"/>
              </a:lnSpc>
              <a:buClrTx/>
              <a:buSzTx/>
              <a:buFontTx/>
            </a:pPr>
            <a:r>
              <a:rPr lang="en-US" altLang="zh-CN"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[1]苏敏.儿童药物的剂型设计[J].药学进展,2019,43(09):655-666.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0" algn="l">
              <a:lnSpc>
                <a:spcPct val="125000"/>
              </a:lnSpc>
              <a:buClrTx/>
              <a:buSzTx/>
              <a:buFontTx/>
            </a:pPr>
            <a:r>
              <a:rPr lang="en-US" altLang="zh-CN" sz="1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[2]刘涓,任连杰.《儿童用药(化学药品)药学开发指导原则(试行)》解读[J].中国新药杂志,2021,30(23):2147-2152.</a:t>
            </a:r>
            <a:endParaRPr lang="en-US" altLang="zh-CN" sz="1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标题 4"/>
          <p:cNvSpPr txBox="1"/>
          <p:nvPr>
            <p:custDataLst>
              <p:tags r:id="rId1"/>
            </p:custDataLst>
          </p:nvPr>
        </p:nvSpPr>
        <p:spPr>
          <a:xfrm>
            <a:off x="657860" y="1361440"/>
            <a:ext cx="5416550" cy="1201420"/>
          </a:xfrm>
          <a:prstGeom prst="rect">
            <a:avLst/>
          </a:prstGeom>
        </p:spPr>
        <p:txBody>
          <a:bodyPr vert="horz" wrap="square" lIns="90170" tIns="46990" rIns="90170" bIns="46990" rtlCol="0" anchor="t" anchorCtr="0">
            <a:sp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1600" b="0" spc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1</a:t>
            </a:r>
            <a:r>
              <a:rPr lang="zh-CN" altLang="en-US" sz="1600" b="0" spc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、美国、欧洲《</a:t>
            </a:r>
            <a:r>
              <a:rPr lang="en-US" altLang="zh-CN" sz="1600" b="0" spc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FDA/EMA</a:t>
            </a:r>
            <a:r>
              <a:rPr lang="zh-CN" altLang="en-US" sz="1600" b="0" spc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儿童口服制剂研发技术指导原则》：</a:t>
            </a:r>
            <a:r>
              <a:rPr lang="en-US" altLang="zh-CN" sz="1600" spc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1</a:t>
            </a:r>
            <a:r>
              <a:rPr lang="zh-CN" altLang="en-US" sz="1600" spc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个月</a:t>
            </a:r>
            <a:r>
              <a:rPr lang="en-US" altLang="zh-CN" sz="1600" spc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~2</a:t>
            </a:r>
            <a:r>
              <a:rPr lang="zh-CN" altLang="en-US" sz="1600" spc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岁儿童适宜小剂量液体剂型，</a:t>
            </a:r>
            <a:r>
              <a:rPr lang="en-US" altLang="zh-CN" sz="1600" spc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2-5</a:t>
            </a:r>
            <a:r>
              <a:rPr lang="zh-CN" altLang="en-US" sz="1600" spc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岁儿童适宜液体剂型、</a:t>
            </a:r>
            <a:r>
              <a:rPr lang="zh-CN" altLang="en-US" sz="1600" b="0" spc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可成液体</a:t>
            </a:r>
            <a:r>
              <a:rPr lang="zh-CN" altLang="en-US" sz="1600" b="0" spc="0" dirty="0">
                <a:latin typeface="微软雅黑" panose="020B0503020204020204" charset="-122"/>
                <a:ea typeface="微软雅黑" panose="020B0503020204020204" charset="-122"/>
              </a:rPr>
              <a:t>的分散剂型、可混合食物类剂型</a:t>
            </a:r>
            <a:r>
              <a:rPr lang="zh-CN" altLang="en-US" sz="1600" b="0" spc="0" baseline="300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en-US" altLang="zh-CN" sz="1600" b="0" spc="0" baseline="300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600" b="0" spc="0" baseline="300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1600" b="0" spc="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600" b="0" spc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</p:txBody>
      </p:sp>
      <p:sp>
        <p:nvSpPr>
          <p:cNvPr id="2" name="标题 4"/>
          <p:cNvSpPr txBox="1"/>
          <p:nvPr>
            <p:custDataLst>
              <p:tags r:id="rId2"/>
            </p:custDataLst>
          </p:nvPr>
        </p:nvSpPr>
        <p:spPr>
          <a:xfrm>
            <a:off x="6416040" y="1361440"/>
            <a:ext cx="5481320" cy="1201420"/>
          </a:xfrm>
          <a:prstGeom prst="rect">
            <a:avLst/>
          </a:prstGeom>
        </p:spPr>
        <p:txBody>
          <a:bodyPr vert="horz" wrap="square" lIns="90170" tIns="46990" rIns="90170" bIns="46990" rtlCol="0" anchor="t" anchorCtr="0">
            <a:sp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sz="1600" b="0" spc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2</a:t>
            </a:r>
            <a:r>
              <a:rPr lang="zh-CN" altLang="en-US" sz="1600" b="0" spc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、中国</a:t>
            </a:r>
            <a:r>
              <a:rPr lang="en-US" altLang="zh-CN" sz="1600" b="0" spc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(2020</a:t>
            </a:r>
            <a:r>
              <a:rPr lang="zh-CN" altLang="en-US" sz="1600" b="0" spc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年</a:t>
            </a:r>
            <a:r>
              <a:rPr lang="en-US" altLang="zh-CN" sz="1600" b="0" spc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)</a:t>
            </a:r>
            <a:r>
              <a:rPr lang="zh-CN" altLang="en-US" sz="1600" b="0" spc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《儿童用药</a:t>
            </a:r>
            <a:r>
              <a:rPr lang="en-US" altLang="zh-CN" sz="1600" b="0" spc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( </a:t>
            </a:r>
            <a:r>
              <a:rPr lang="zh-CN" altLang="en-US" sz="1600" b="0" spc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化学药品</a:t>
            </a:r>
            <a:r>
              <a:rPr lang="en-US" altLang="zh-CN" sz="1600" b="0" spc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)</a:t>
            </a:r>
            <a:r>
              <a:rPr lang="zh-CN" altLang="en-US" sz="1600" b="0" spc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药学开发指导原则</a:t>
            </a:r>
            <a:r>
              <a:rPr lang="en-US" altLang="zh-CN" sz="1600" b="0" spc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( </a:t>
            </a:r>
            <a:r>
              <a:rPr lang="zh-CN" altLang="en-US" sz="1600" b="0" spc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试行</a:t>
            </a:r>
            <a:r>
              <a:rPr lang="en-US" altLang="zh-CN" sz="1600" b="0" spc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)</a:t>
            </a:r>
            <a:r>
              <a:rPr lang="zh-CN" altLang="en-US" sz="1600" b="0" spc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》：</a:t>
            </a:r>
            <a:r>
              <a:rPr lang="zh-CN" altLang="en-US" sz="1600" spc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婴幼儿、</a:t>
            </a:r>
            <a:r>
              <a:rPr lang="en-US" altLang="zh-CN" sz="1600" spc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2-5</a:t>
            </a:r>
            <a:r>
              <a:rPr sz="1600" spc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岁儿童</a:t>
            </a:r>
            <a:r>
              <a:rPr lang="en-US" altLang="zh-CN" sz="1600" spc="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ea"/>
              </a:rPr>
              <a:t>最适宜和优选剂型</a:t>
            </a:r>
            <a:r>
              <a:rPr sz="1600" spc="0" dirty="0">
                <a:solidFill>
                  <a:srgbClr val="FF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ea"/>
              </a:rPr>
              <a:t>是口服溶液剂</a:t>
            </a:r>
            <a:r>
              <a:rPr sz="1600" b="0" spc="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ea"/>
              </a:rPr>
              <a:t>或滴剂</a:t>
            </a:r>
            <a:r>
              <a:rPr lang="zh-CN" altLang="en-US" sz="1600" b="0" spc="0" baseline="300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【</a:t>
            </a:r>
            <a:r>
              <a:rPr lang="en-US" altLang="zh-CN" sz="1600" b="0" spc="0" baseline="300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600" b="0" spc="0" baseline="3000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】</a:t>
            </a:r>
            <a:r>
              <a:rPr lang="zh-CN" altLang="en-US" sz="1600" b="0" spc="0" dirty="0"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600" b="0" spc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57860" y="2910205"/>
            <a:ext cx="11123930" cy="2566670"/>
            <a:chOff x="1036" y="4510"/>
            <a:chExt cx="17518" cy="376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6" y="4510"/>
              <a:ext cx="8372" cy="3763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04" y="4623"/>
              <a:ext cx="8450" cy="3178"/>
            </a:xfrm>
            <a:prstGeom prst="rect">
              <a:avLst/>
            </a:prstGeom>
          </p:spPr>
        </p:pic>
        <p:sp>
          <p:nvSpPr>
            <p:cNvPr id="7" name="圆角矩形 6"/>
            <p:cNvSpPr/>
            <p:nvPr/>
          </p:nvSpPr>
          <p:spPr>
            <a:xfrm>
              <a:off x="1212" y="6483"/>
              <a:ext cx="8373" cy="924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14137" y="7239"/>
              <a:ext cx="2301" cy="478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微软雅黑" panose="020B0503020204020204" charset="-122"/>
              </a:endParaRPr>
            </a:p>
          </p:txBody>
        </p:sp>
      </p:grpSp>
      <p:sp>
        <p:nvSpPr>
          <p:cNvPr id="13" name="标题 4"/>
          <p:cNvSpPr txBox="1"/>
          <p:nvPr>
            <p:custDataLst>
              <p:tags r:id="rId5"/>
            </p:custDataLst>
          </p:nvPr>
        </p:nvSpPr>
        <p:spPr>
          <a:xfrm>
            <a:off x="6501765" y="5177790"/>
            <a:ext cx="5481320" cy="535940"/>
          </a:xfrm>
          <a:prstGeom prst="rect">
            <a:avLst/>
          </a:prstGeom>
        </p:spPr>
        <p:txBody>
          <a:bodyPr vert="horz" wrap="square" lIns="90170" tIns="46990" rIns="90170" bIns="46990" rtlCol="0" anchor="t" anchorCtr="0">
            <a:sp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>
              <a:lnSpc>
                <a:spcPct val="120000"/>
              </a:lnSpc>
            </a:pPr>
            <a:r>
              <a:rPr sz="1200" b="0" spc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备注：</a:t>
            </a:r>
            <a:r>
              <a:rPr lang="zh-CN" altLang="en-US" sz="1200" b="0" spc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对于低龄儿童主要说明给药途径和剂型的适宜性：</a:t>
            </a:r>
            <a:r>
              <a:rPr lang="en-US" altLang="zh-CN" sz="1200" b="0" spc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1 </a:t>
            </a:r>
            <a:r>
              <a:rPr lang="zh-CN" altLang="en-US" sz="1200" b="0" spc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为不适宜、</a:t>
            </a:r>
            <a:r>
              <a:rPr lang="en-US" altLang="zh-CN" sz="1200" b="0" spc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2 </a:t>
            </a:r>
            <a:r>
              <a:rPr lang="zh-CN" altLang="en-US" sz="1200" b="0" spc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为适</a:t>
            </a:r>
            <a:endParaRPr lang="zh-CN" altLang="en-US" sz="1200" b="0" spc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  <a:p>
            <a:pPr>
              <a:lnSpc>
                <a:spcPct val="120000"/>
              </a:lnSpc>
            </a:pPr>
            <a:r>
              <a:rPr lang="zh-CN" altLang="en-US" sz="1200" b="0" spc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用但存在问题、</a:t>
            </a:r>
            <a:r>
              <a:rPr lang="en-US" altLang="zh-CN" sz="1200" b="0" spc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3 </a:t>
            </a:r>
            <a:r>
              <a:rPr lang="zh-CN" altLang="en-US" sz="1200" b="0" spc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为适用但不优选、</a:t>
            </a:r>
            <a:r>
              <a:rPr lang="en-US" altLang="zh-CN" sz="1200" b="0" spc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4 </a:t>
            </a:r>
            <a:r>
              <a:rPr lang="zh-CN" altLang="en-US" sz="1200" b="0" spc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为适用性良好、</a:t>
            </a:r>
            <a:r>
              <a:rPr lang="en-US" altLang="zh-CN" sz="1200" b="0" spc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5 </a:t>
            </a:r>
            <a:r>
              <a:rPr lang="zh-CN" altLang="en-US" sz="1200" b="0" spc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ea"/>
              </a:rPr>
              <a:t>为最适宜和优选剂型；</a:t>
            </a:r>
            <a:endParaRPr lang="zh-CN" altLang="en-US" sz="1200" b="0" spc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ea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2182">
            <a:off x="229205" y="48375"/>
            <a:ext cx="686329" cy="61812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15" b="50131"/>
          <a:stretch>
            <a:fillRect/>
          </a:stretch>
        </p:blipFill>
        <p:spPr>
          <a:xfrm>
            <a:off x="726440" y="226695"/>
            <a:ext cx="11055350" cy="133350"/>
          </a:xfrm>
          <a:prstGeom prst="rect">
            <a:avLst/>
          </a:prstGeom>
        </p:spPr>
      </p:pic>
      <p:sp>
        <p:nvSpPr>
          <p:cNvPr id="17" name="文本框 16"/>
          <p:cNvSpPr txBox="1"/>
          <p:nvPr userDrawn="1"/>
        </p:nvSpPr>
        <p:spPr>
          <a:xfrm>
            <a:off x="466090" y="310515"/>
            <a:ext cx="848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b="1" i="1" dirty="0">
                <a:solidFill>
                  <a:srgbClr val="0580E0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Part</a:t>
            </a:r>
            <a:endParaRPr kumimoji="1" lang="en-US" altLang="zh-CN" sz="2400" b="1" i="1" dirty="0">
              <a:solidFill>
                <a:srgbClr val="0580E0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9" name="文本占位符 14"/>
          <p:cNvSpPr>
            <a:spLocks noGrp="1"/>
          </p:cNvSpPr>
          <p:nvPr/>
        </p:nvSpPr>
        <p:spPr>
          <a:xfrm>
            <a:off x="1718310" y="340360"/>
            <a:ext cx="10064115" cy="35369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0580E0"/>
                </a:solidFill>
                <a:latin typeface="思源黑体 CN Regular" panose="020B0500000000000000" pitchFamily="34" charset="-128"/>
                <a:ea typeface="思源黑体 CN Regular" panose="020B0500000000000000" pitchFamily="34" charset="-128"/>
              </a:defRPr>
            </a:lvl1pPr>
          </a:lstStyle>
          <a:p>
            <a:pPr lvl="0" algn="l" defTabSz="685800">
              <a:lnSpc>
                <a:spcPct val="90000"/>
              </a:lnSpc>
              <a:spcBef>
                <a:spcPts val="750"/>
              </a:spcBef>
              <a:buClrTx/>
              <a:buSzTx/>
              <a:buFont typeface="Arial" panose="020B0604020202020204" pitchFamily="34" charset="0"/>
            </a:pPr>
            <a:r>
              <a:rPr kumimoji="1" lang="zh-CN" altLang="en-US" dirty="0">
                <a:latin typeface="微软雅黑" panose="020B0503020204020204" charset="-122"/>
                <a:ea typeface="微软雅黑" panose="020B0503020204020204" charset="-122"/>
              </a:rPr>
              <a:t>安全性：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婴幼儿及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2-5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岁儿童优选剂型</a:t>
            </a:r>
            <a:endParaRPr lang="zh-CN" altLang="en-US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  <a:p>
            <a:pPr lvl="0" algn="l" defTabSz="685800">
              <a:lnSpc>
                <a:spcPct val="90000"/>
              </a:lnSpc>
              <a:spcBef>
                <a:spcPts val="750"/>
              </a:spcBef>
              <a:buClrTx/>
              <a:buSzTx/>
              <a:buFont typeface="Arial" panose="020B0604020202020204" pitchFamily="34" charset="0"/>
            </a:pPr>
            <a:endParaRPr kumimoji="1"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文本占位符 12"/>
          <p:cNvSpPr>
            <a:spLocks noGrp="1"/>
          </p:cNvSpPr>
          <p:nvPr/>
        </p:nvSpPr>
        <p:spPr>
          <a:xfrm>
            <a:off x="1184910" y="342900"/>
            <a:ext cx="426720" cy="430530"/>
          </a:xfrm>
          <a:prstGeom prst="rect">
            <a:avLst/>
          </a:prstGeom>
        </p:spPr>
        <p:txBody>
          <a:bodyPr vert="horz" lIns="90170" tIns="46990" rIns="90170" bIns="46990" rtlCol="0">
            <a:noAutofit/>
          </a:bodyPr>
          <a:lstStyle>
            <a:lvl1pPr marL="0" indent="0">
              <a:buNone/>
              <a:defRPr sz="2000" b="1" i="1">
                <a:solidFill>
                  <a:srgbClr val="0580E0"/>
                </a:solidFill>
                <a:latin typeface="思源黑体 CN Bold" panose="020B0800000000000000" pitchFamily="34" charset="-128"/>
                <a:ea typeface="思源黑体 CN Bold" panose="020B0800000000000000" pitchFamily="34" charset="-128"/>
              </a:defRPr>
            </a:lvl1pPr>
          </a:lstStyle>
          <a:p>
            <a:pPr lvl="0" algn="ctr"/>
            <a:r>
              <a:rPr kumimoji="1" lang="en-US" altLang="zh-CN" sz="2400" dirty="0">
                <a:latin typeface="微软雅黑" panose="020B0503020204020204" charset="-122"/>
                <a:ea typeface="微软雅黑" panose="020B0503020204020204" charset="-122"/>
              </a:rPr>
              <a:t>7</a:t>
            </a:r>
            <a:endParaRPr kumimoji="1" lang="en-US" altLang="zh-CN" sz="24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5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545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TEMPLATE_SUBCATEGORY" val="0"/>
  <p:tag name="KSO_WM_TEMPLATE_COLOR_TYPE" val="1"/>
  <p:tag name="KSO_WM_TEMPLATE_MASTER_THUMB_INDEX" val="12"/>
  <p:tag name="KSO_WM_UNIT_SHOW_EDIT_AREA_INDICATION" val="0"/>
  <p:tag name="KSO_WM_TEMPLATE_THUMBS_INDEX" val="1、2、3、11、14"/>
  <p:tag name="KSO_WM_TAG_VERSION" val="1.0"/>
  <p:tag name="KSO_WM_BEAUTIFY_FLAG" val="#wm#"/>
  <p:tag name="KSO_WM_TEMPLATE_CATEGORY" val="custom"/>
  <p:tag name="KSO_WM_TEMPLATE_INDEX" val="20202545"/>
  <p:tag name="KSO_WM_TEMPLATE_MASTER_TYPE" val="1"/>
</p:tagLst>
</file>

<file path=ppt/tags/tag115.xml><?xml version="1.0" encoding="utf-8"?>
<p:tagLst xmlns:p="http://schemas.openxmlformats.org/presentationml/2006/main">
  <p:tag name="KSO_WM_TEMPLATE_THUMBS_INDEX" val="1、2、6、7、9、11、14、15"/>
  <p:tag name="KSO_WM_SLIDE_ID" val="custom20202545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2545"/>
  <p:tag name="KSO_WM_SLIDE_LAYOUT" val="a_b"/>
  <p:tag name="KSO_WM_SLIDE_LAYOUT_CNT" val="1_3"/>
</p:tagLst>
</file>

<file path=ppt/tags/tag116.xml><?xml version="1.0" encoding="utf-8"?>
<p:tagLst xmlns:p="http://schemas.openxmlformats.org/presentationml/2006/main">
  <p:tag name="TABLE_ENDDRAG_ORIGIN_RECT" val="895*341"/>
  <p:tag name="TABLE_ENDDRAG_RECT" val="32*136*895*341"/>
</p:tagLst>
</file>

<file path=ppt/tags/tag117.xml><?xml version="1.0" encoding="utf-8"?>
<p:tagLst xmlns:p="http://schemas.openxmlformats.org/presentationml/2006/main">
  <p:tag name="TABLE_ENDDRAG_ORIGIN_RECT" val="677*112"/>
  <p:tag name="TABLE_ENDDRAG_RECT" val="225*229*677*112"/>
</p:tagLst>
</file>

<file path=ppt/tags/tag118.xml><?xml version="1.0" encoding="utf-8"?>
<p:tagLst xmlns:p="http://schemas.openxmlformats.org/presentationml/2006/main">
  <p:tag name="KSO_WM_UNIT_TYPE" val="i"/>
  <p:tag name="KSO_WM_UNIT_INDEX" val="4"/>
  <p:tag name="KSO_WM_BEAUTIFY_FLAG" val="#wm#"/>
  <p:tag name="KSO_WM_TAG_VERSION" val="3.0"/>
</p:tagLst>
</file>

<file path=ppt/tags/tag119.xml><?xml version="1.0" encoding="utf-8"?>
<p:tagLst xmlns:p="http://schemas.openxmlformats.org/presentationml/2006/main">
  <p:tag name="KSO_WM_UNIT_TYPE" val="f"/>
  <p:tag name="KSO_WM_UNIT_INDEX" val="1"/>
  <p:tag name="KSO_WM_BEAUTIFY_FLAG" val="#wm#"/>
  <p:tag name="KSO_WM_TAG_VERSION" val="3.0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TYPE" val="i"/>
  <p:tag name="KSO_WM_UNIT_INDEX" val="6"/>
  <p:tag name="KSO_WM_BEAUTIFY_FLAG" val="#wm#"/>
  <p:tag name="KSO_WM_TAG_VERSION" val="3.0"/>
</p:tagLst>
</file>

<file path=ppt/tags/tag121.xml><?xml version="1.0" encoding="utf-8"?>
<p:tagLst xmlns:p="http://schemas.openxmlformats.org/presentationml/2006/main">
  <p:tag name="KSO_WM_UNIT_TYPE" val="f"/>
  <p:tag name="KSO_WM_UNIT_INDEX" val="5"/>
  <p:tag name="KSO_WM_BEAUTIFY_FLAG" val="#wm#"/>
  <p:tag name="KSO_WM_TAG_VERSION" val="3.0"/>
</p:tagLst>
</file>

<file path=ppt/tags/tag122.xml><?xml version="1.0" encoding="utf-8"?>
<p:tagLst xmlns:p="http://schemas.openxmlformats.org/presentationml/2006/main">
  <p:tag name="KSO_WM_UNIT_TYPE" val="f"/>
  <p:tag name="KSO_WM_UNIT_INDEX" val="6"/>
  <p:tag name="KSO_WM_BEAUTIFY_FLAG" val="#wm#"/>
  <p:tag name="KSO_WM_TAG_VERSION" val="3.0"/>
</p:tagLst>
</file>

<file path=ppt/tags/tag123.xml><?xml version="1.0" encoding="utf-8"?>
<p:tagLst xmlns:p="http://schemas.openxmlformats.org/presentationml/2006/main">
  <p:tag name="KSO_WM_SLIDE_ID" val="custom20202545_12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12"/>
  <p:tag name="KSO_WM_SLIDE_SIZE" val="958*554"/>
  <p:tag name="KSO_WM_SLIDE_POSITION" val="0*-7"/>
  <p:tag name="KSO_WM_TAG_VERSION" val="1.0"/>
  <p:tag name="KSO_WM_BEAUTIFY_FLAG" val="#wm#"/>
  <p:tag name="KSO_WM_TEMPLATE_CATEGORY" val="custom"/>
  <p:tag name="KSO_WM_TEMPLATE_INDEX" val="20202545"/>
  <p:tag name="KSO_WM_SLIDE_LAYOUT" val="a_f"/>
  <p:tag name="KSO_WM_SLIDE_LAYOUT_CNT" val="1_2"/>
</p:tagLst>
</file>

<file path=ppt/tags/tag124.xml><?xml version="1.0" encoding="utf-8"?>
<p:tagLst xmlns:p="http://schemas.openxmlformats.org/presentationml/2006/main">
  <p:tag name="KSO_WM_SLIDE_ID" val="custom20202545_12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12"/>
  <p:tag name="KSO_WM_SLIDE_SIZE" val="958*554"/>
  <p:tag name="KSO_WM_SLIDE_POSITION" val="0*-7"/>
  <p:tag name="KSO_WM_TAG_VERSION" val="1.0"/>
  <p:tag name="KSO_WM_BEAUTIFY_FLAG" val="#wm#"/>
  <p:tag name="KSO_WM_TEMPLATE_CATEGORY" val="custom"/>
  <p:tag name="KSO_WM_TEMPLATE_INDEX" val="20202545"/>
  <p:tag name="KSO_WM_SLIDE_LAYOUT" val="a_f"/>
  <p:tag name="KSO_WM_SLIDE_LAYOUT_CNT" val="1_2"/>
</p:tagLst>
</file>

<file path=ppt/tags/tag12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2474_1*l_h_f*1_1_1"/>
  <p:tag name="KSO_WM_TEMPLATE_CATEGORY" val="diagram"/>
  <p:tag name="KSO_WM_TEMPLATE_INDEX" val="20232474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228.37492736335815,&quot;left&quot;:56.68223876953125,&quot;top&quot;:235.35007874015747,&quot;width&quot;:851.0355224609375}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0,&quot;colorType&quot;:2,&quot;rgb&quot;:&quot;#000000&quot;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TEXT_TYPE" val="1"/>
  <p:tag name="KSO_WM_UNIT_TEXT_LAYER_COUNT" val="1"/>
  <p:tag name="KSO_WM_BEAUTIFY_FLAG" val="#wm#"/>
  <p:tag name="KSO_WM_UNIT_PRESET_TEXT" val="单击此处添加文本，简明扼要地阐述您的观点，根据需要可酌情增减文字,单击此处添加文本具体内容"/>
  <p:tag name="KSO_WM_UNIT_FILL_TYPE" val="3"/>
  <p:tag name="KSO_WM_DIAGRAM_USE_COLOR_VALUE" val="{&quot;color_scheme&quot;:1,&quot;color_type&quot;:1,&quot;theme_color_indexes&quot;:[5,6,5,6,5,6]}"/>
</p:tagLst>
</file>

<file path=ppt/tags/tag12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2474_1*l_h_i*1_1_1"/>
  <p:tag name="KSO_WM_TEMPLATE_CATEGORY" val="diagram"/>
  <p:tag name="KSO_WM_TEMPLATE_INDEX" val="20232474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228.37492736335815,&quot;left&quot;:56.68223876953125,&quot;top&quot;:235.35007874015747,&quot;width&quot;:851.0355224609375}"/>
  <p:tag name="KSO_WM_DIAGRAM_COLOR_MATCH_VALUE" val="{&quot;shape&quot;:{&quot;fill&quot;:{&quot;solid&quot;:{&quot;brightness&quot;:0,&quot;colorType&quot;:1,&quot;foreColorIndex&quot;:4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4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127.xml><?xml version="1.0" encoding="utf-8"?>
<p:tagLst xmlns:p="http://schemas.openxmlformats.org/presentationml/2006/main">
  <p:tag name="KSO_WM_UNIT_ISNUMDGMTITLE" val="0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2474_1*l_h_f*1_2_1"/>
  <p:tag name="KSO_WM_TEMPLATE_CATEGORY" val="diagram"/>
  <p:tag name="KSO_WM_TEMPLATE_INDEX" val="20232474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228.37492736335815,&quot;left&quot;:56.68223876953125,&quot;top&quot;:235.35007874015747,&quot;width&quot;:851.0355224609375}"/>
  <p:tag name="KSO_WM_UNIT_VALUE" val="54"/>
  <p:tag name="KSO_WM_DIAGRAM_COLOR_MATCH_VALUE" val="{&quot;shape&quot;:{&quot;fill&quot;:{&quot;gradient&quot;:[{&quot;brightness&quot;:-0.2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0,&quot;colorType&quot;:2,&quot;rgb&quot;:&quot;#000000&quot;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FORE_SCHEMECOLOR_INDEX_BRIGHTNESS" val="0"/>
  <p:tag name="KSO_WM_UNIT_TEXT_TYPE" val="1"/>
  <p:tag name="KSO_WM_UNIT_TEXT_LAYER_COUNT" val="1"/>
  <p:tag name="KSO_WM_BEAUTIFY_FLAG" val="#wm#"/>
  <p:tag name="KSO_WM_UNIT_PRESET_TEXT" val="单击此处添加文本具体内容，简明扼要地阐述您的观点，根据需要可酌情增减文字，单击此处添加文本具体内容"/>
  <p:tag name="KSO_WM_UNIT_FILL_TYPE" val="3"/>
  <p:tag name="KSO_WM_DIAGRAM_USE_COLOR_VALUE" val="{&quot;color_scheme&quot;:1,&quot;color_type&quot;:1,&quot;theme_color_indexes&quot;:[5,6,5,6,5,6]}"/>
</p:tagLst>
</file>

<file path=ppt/tags/tag12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2474_1*l_h_i*1_2_1"/>
  <p:tag name="KSO_WM_TEMPLATE_CATEGORY" val="diagram"/>
  <p:tag name="KSO_WM_TEMPLATE_INDEX" val="20232474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228.37492736335815,&quot;left&quot;:56.68223876953125,&quot;top&quot;:235.35007874015747,&quot;width&quot;:851.0355224609375}"/>
  <p:tag name="KSO_WM_DIAGRAM_COLOR_MATCH_VALUE" val="{&quot;shape&quot;:{&quot;fill&quot;:{&quot;solid&quot;:{&quot;brightness&quot;:0,&quot;colorType&quot;:1,&quot;foreColorIndex&quot;:4,&quot;transparency&quot;:0.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4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129.xml><?xml version="1.0" encoding="utf-8"?>
<p:tagLst xmlns:p="http://schemas.openxmlformats.org/presentationml/2006/main">
  <p:tag name="KSO_WM_SLIDE_ID" val="custom20202545_12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12"/>
  <p:tag name="KSO_WM_SLIDE_SIZE" val="958*554"/>
  <p:tag name="KSO_WM_SLIDE_POSITION" val="0*-7"/>
  <p:tag name="KSO_WM_TAG_VERSION" val="1.0"/>
  <p:tag name="KSO_WM_BEAUTIFY_FLAG" val="#wm#"/>
  <p:tag name="KSO_WM_TEMPLATE_CATEGORY" val="custom"/>
  <p:tag name="KSO_WM_TEMPLATE_INDEX" val="20202545"/>
  <p:tag name="KSO_WM_SLIDE_LAYOUT" val="a_f"/>
  <p:tag name="KSO_WM_SLIDE_LAYOUT_CNT" val="1_2"/>
  <p:tag name="resource_record_key" val="{&quot;65&quot;:[20202545],&quot;70&quot;:[3321880]}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TABLE_BEAUTIFY" val="smartTable{b8a000ec-0332-4e3d-b971-3b439a59e1b9}"/>
  <p:tag name="KSO_WM_BEAUTIFY_FLAG" val=""/>
  <p:tag name="TABLE_ENDDRAG_ORIGIN_RECT" val="856*347"/>
  <p:tag name="TABLE_ENDDRAG_RECT" val="56*112*856*347"/>
</p:tagLst>
</file>

<file path=ppt/tags/tag131.xml><?xml version="1.0" encoding="utf-8"?>
<p:tagLst xmlns:p="http://schemas.openxmlformats.org/presentationml/2006/main">
  <p:tag name="KSO_WM_SLIDE_ID" val="custom20202545_12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12"/>
  <p:tag name="KSO_WM_SLIDE_SIZE" val="958*554"/>
  <p:tag name="KSO_WM_SLIDE_POSITION" val="0*-7"/>
  <p:tag name="KSO_WM_TAG_VERSION" val="1.0"/>
  <p:tag name="KSO_WM_BEAUTIFY_FLAG" val="#wm#"/>
  <p:tag name="KSO_WM_TEMPLATE_CATEGORY" val="custom"/>
  <p:tag name="KSO_WM_TEMPLATE_INDEX" val="20202545"/>
  <p:tag name="KSO_WM_SLIDE_LAYOUT" val="a_f"/>
  <p:tag name="KSO_WM_SLIDE_LAYOUT_CNT" val="1_2"/>
</p:tagLst>
</file>

<file path=ppt/tags/tag132.xml><?xml version="1.0" encoding="utf-8"?>
<p:tagLst xmlns:p="http://schemas.openxmlformats.org/presentationml/2006/main">
  <p:tag name="TABLE_ENDDRAG_ORIGIN_RECT" val="871*314"/>
  <p:tag name="TABLE_ENDDRAG_RECT" val="41*115*871*314"/>
</p:tagLst>
</file>

<file path=ppt/tags/tag133.xml><?xml version="1.0" encoding="utf-8"?>
<p:tagLst xmlns:p="http://schemas.openxmlformats.org/presentationml/2006/main">
  <p:tag name="KSO_WM_SLIDE_ID" val="custom20202545_12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12"/>
  <p:tag name="KSO_WM_SLIDE_SIZE" val="958*554"/>
  <p:tag name="KSO_WM_SLIDE_POSITION" val="0*-7"/>
  <p:tag name="KSO_WM_TAG_VERSION" val="1.0"/>
  <p:tag name="KSO_WM_BEAUTIFY_FLAG" val="#wm#"/>
  <p:tag name="KSO_WM_TEMPLATE_CATEGORY" val="custom"/>
  <p:tag name="KSO_WM_TEMPLATE_INDEX" val="20202545"/>
  <p:tag name="KSO_WM_SLIDE_LAYOUT" val="a_f"/>
  <p:tag name="KSO_WM_SLIDE_LAYOUT_CNT" val="1_2"/>
</p:tagLst>
</file>

<file path=ppt/tags/tag134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31973_1*l_h_i*1_1_3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60.7749938964844,&quot;left&quot;:57.12501220703125,&quot;top&quot;:82.47500610351562,&quot;width&quot;:850.4249877929688}"/>
  <p:tag name="KSO_WM_DIAGRAM_COLOR_MATCH_VALUE" val="{&quot;shape&quot;:{&quot;fill&quot;:{&quot;solid&quot;:{&quot;brightness&quot;:0.6000000238418579,&quot;colorType&quot;:1,&quot;foreColorIndex&quot;:13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3"/>
  <p:tag name="KSO_WM_UNIT_FILL_FORE_SCHEMECOLOR_INDEX_BRIGHTNESS" val="0.6"/>
  <p:tag name="KSO_WM_UNIT_TEXT_FILL_FORE_SCHEMECOLOR_INDEX_BRIGHTNESS" val="0"/>
  <p:tag name="KSO_WM_UNIT_TEXT_FILL_FORE_SCHEMECOLOR_INDEX" val="14"/>
  <p:tag name="KSO_WM_UNIT_TEXT_FILL_TYPE" val="1"/>
  <p:tag name="KSO_WM_UNIT_USESOURCEFORMAT_APPLY" val="1"/>
  <p:tag name="KSO_WM_DIAGRAM_USE_COLOR_VALUE" val="{&quot;color_scheme&quot;:1,&quot;color_type&quot;:1,&quot;theme_color_indexes&quot;:[5,6,5,6,5,6]}"/>
</p:tagLst>
</file>

<file path=ppt/tags/tag135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973_1*l_h_f*1_1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60.7749938964844,&quot;left&quot;:57.12501220703125,&quot;top&quot;:82.47500610351562,&quot;width&quot;:850.424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132"/>
  <p:tag name="KSO_WM_UNIT_TEXT_TYPE" val="1"/>
  <p:tag name="KSO_WM_UNIT_TEXT_LAYER_COUNT" val="1"/>
  <p:tag name="KSO_WM_UNIT_PRESET_TEXT" val="单击此处添加正文，文字是您思想的提炼，请言简意赅的阐述您的观点。单击此处添加正文，文字是您思想的提炼，请言简意赅的阐述您的观点。单击此处添加正文，文字是您思想的提炼，请言简意赅的阐述您的观点"/>
  <p:tag name="KSO_WM_UNIT_TEXT_FILL_FORE_SCHEMECOLOR_INDEX" val="1"/>
  <p:tag name="KSO_WM_UNIT_TEXT_FILL_TYPE" val="1"/>
  <p:tag name="KSO_WM_UNIT_USESOURCEFORMAT_APPLY" val="1"/>
  <p:tag name="KSO_WM_DIAGRAM_USE_COLOR_VALUE" val="{&quot;color_scheme&quot;:1,&quot;color_type&quot;:1,&quot;theme_color_indexes&quot;:[5,6,5,6,5,6]}"/>
</p:tagLst>
</file>

<file path=ppt/tags/tag136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1973_1*l_h_i*1_1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60.7749938964844,&quot;left&quot;:57.12501220703125,&quot;top&quot;:82.47500610351562,&quot;width&quot;:850.42498779296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01"/>
  <p:tag name="KSO_WM_UNIT_FILL_TYPE" val="1"/>
  <p:tag name="KSO_WM_UNIT_FILL_FORE_SCHEMECOLOR_INDEX" val="5"/>
  <p:tag name="KSO_WM_UNIT_FILL_FORE_SCHEMECOLOR_INDEX_BRIGHTNESS" val="0"/>
  <p:tag name="KSO_WM_UNIT_USESOURCEFORMAT_APPLY" val="1"/>
  <p:tag name="KSO_WM_DIAGRAM_USE_COLOR_VALUE" val="{&quot;color_scheme&quot;:1,&quot;color_type&quot;:1,&quot;theme_color_indexes&quot;:[5,6,5,6,5,6]}"/>
</p:tagLst>
</file>

<file path=ppt/tags/tag137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1973_1*l_h_i*1_1_2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60.7749938964844,&quot;left&quot;:57.12501220703125,&quot;top&quot;:82.47500610351562,&quot;width&quot;:850.4249877929688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ORE_SCHEMECOLOR_INDEX_BRIGHTNESS" val="0"/>
  <p:tag name="KSO_WM_UNIT_LINE_FILL_TYPE" val="2"/>
  <p:tag name="KSO_WM_UNIT_USESOURCEFORMAT_APPLY" val="1"/>
  <p:tag name="KSO_WM_DIAGRAM_USE_COLOR_VALUE" val="{&quot;color_scheme&quot;:1,&quot;color_type&quot;:1,&quot;theme_color_indexes&quot;:[5,6,5,6,5,6]}"/>
</p:tagLst>
</file>

<file path=ppt/tags/tag138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1973_1*l_h_a*1_1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60.7749938964844,&quot;left&quot;:57.12501220703125,&quot;top&quot;:82.47500610351562,&quot;width&quot;:850.424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TEXT_FILL_FORE_SCHEMECOLOR_INDEX" val="1"/>
  <p:tag name="KSO_WM_UNIT_TEXT_FILL_TYPE" val="1"/>
  <p:tag name="KSO_WM_UNIT_USESOURCEFORMAT_APPLY" val="1"/>
  <p:tag name="KSO_WM_DIAGRAM_USE_COLOR_VALUE" val="{&quot;color_scheme&quot;:1,&quot;color_type&quot;:1,&quot;theme_color_indexes&quot;:[5,6,5,6,5,6]}"/>
</p:tagLst>
</file>

<file path=ppt/tags/tag139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31973_1*l_h_i*1_2_3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60.7749938964844,&quot;left&quot;:57.12501220703125,&quot;top&quot;:82.47500610351562,&quot;width&quot;:850.4249877929688}"/>
  <p:tag name="KSO_WM_DIAGRAM_COLOR_MATCH_VALUE" val="{&quot;shape&quot;:{&quot;fill&quot;:{&quot;solid&quot;:{&quot;brightness&quot;:0.6000000238418579,&quot;colorType&quot;:1,&quot;foreColorIndex&quot;:13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4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13"/>
  <p:tag name="KSO_WM_UNIT_FILL_FORE_SCHEMECOLOR_INDEX_BRIGHTNESS" val="0.6"/>
  <p:tag name="KSO_WM_UNIT_TEXT_FILL_FORE_SCHEMECOLOR_INDEX_BRIGHTNESS" val="0"/>
  <p:tag name="KSO_WM_UNIT_TEXT_FILL_FORE_SCHEMECOLOR_INDEX" val="14"/>
  <p:tag name="KSO_WM_UNIT_TEXT_FILL_TYPE" val="1"/>
  <p:tag name="KSO_WM_UNIT_USESOURCEFORMAT_APPLY" val="1"/>
  <p:tag name="KSO_WM_DIAGRAM_USE_COLOR_VALUE" val="{&quot;color_scheme&quot;:1,&quot;color_type&quot;:1,&quot;theme_color_indexes&quot;:[5,6,5,6,5,6]}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1973_1*l_h_f*1_2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60.7749938964844,&quot;left&quot;:57.12501220703125,&quot;top&quot;:82.47500610351562,&quot;width&quot;:850.424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VALUE" val="132"/>
  <p:tag name="KSO_WM_UNIT_TEXT_TYPE" val="1"/>
  <p:tag name="KSO_WM_UNIT_TEXT_LAYER_COUNT" val="1"/>
  <p:tag name="KSO_WM_UNIT_PRESET_TEXT" val="单击此处添加正文，文字是您思想的提炼，请言简意赅的阐述您的观点。单击此处添加正文，文字是您思想的提炼，请言简意赅的阐述您的观点。单击此处添加正文，文字是您思想的提炼，请言简意赅的阐述您的观点"/>
  <p:tag name="KSO_WM_UNIT_TEXT_FILL_FORE_SCHEMECOLOR_INDEX" val="1"/>
  <p:tag name="KSO_WM_UNIT_TEXT_FILL_TYPE" val="1"/>
  <p:tag name="KSO_WM_UNIT_USESOURCEFORMAT_APPLY" val="1"/>
  <p:tag name="KSO_WM_DIAGRAM_USE_COLOR_VALUE" val="{&quot;color_scheme&quot;:1,&quot;color_type&quot;:1,&quot;theme_color_indexes&quot;:[5,6,5,6,5,6]}"/>
</p:tagLst>
</file>

<file path=ppt/tags/tag141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1973_1*l_h_i*1_2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60.7749938964844,&quot;left&quot;:57.12501220703125,&quot;top&quot;:82.47500610351562,&quot;width&quot;:850.4249877929688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PRESET_TEXT" val="02"/>
  <p:tag name="KSO_WM_UNIT_FILL_TYPE" val="1"/>
  <p:tag name="KSO_WM_UNIT_FILL_FORE_SCHEMECOLOR_INDEX" val="5"/>
  <p:tag name="KSO_WM_UNIT_FILL_FORE_SCHEMECOLOR_INDEX_BRIGHTNESS" val="0"/>
  <p:tag name="KSO_WM_UNIT_USESOURCEFORMAT_APPLY" val="1"/>
  <p:tag name="KSO_WM_DIAGRAM_USE_COLOR_VALUE" val="{&quot;color_scheme&quot;:1,&quot;color_type&quot;:1,&quot;theme_color_indexes&quot;:[5,6,5,6,5,6]}"/>
</p:tagLst>
</file>

<file path=ppt/tags/tag142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1973_1*l_h_i*1_2_2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60.7749938964844,&quot;left&quot;:57.12501220703125,&quot;top&quot;:82.47500610351562,&quot;width&quot;:850.4249877929688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.5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  <p:tag name="KSO_WM_UNIT_LINE_FORE_SCHEMECOLOR_INDEX_BRIGHTNESS" val="0"/>
  <p:tag name="KSO_WM_UNIT_LINE_FILL_TYPE" val="2"/>
  <p:tag name="KSO_WM_UNIT_USESOURCEFORMAT_APPLY" val="1"/>
  <p:tag name="KSO_WM_DIAGRAM_USE_COLOR_VALUE" val="{&quot;color_scheme&quot;:1,&quot;color_type&quot;:1,&quot;theme_color_indexes&quot;:[5,6,5,6,5,6]}"/>
</p:tagLst>
</file>

<file path=ppt/tags/tag143.xml><?xml version="1.0" encoding="utf-8"?>
<p:tagLst xmlns:p="http://schemas.openxmlformats.org/presentationml/2006/main">
  <p:tag name="KSO_WM_DIAGRAM_VERSION" val="3"/>
  <p:tag name="KSO_WM_DIAGRAM_COLOR_TRICK" val="1"/>
  <p:tag name="KSO_WM_DIAGRAM_COLOR_TEXT_CAN_REMOVE" val="n"/>
  <p:tag name="KSO_WM_UNIT_ISCONTENTSTITLE" val="0"/>
  <p:tag name="KSO_WM_UNIT_ISNUMDGMTITLE" val="0"/>
  <p:tag name="KSO_WM_UNIT_NOCLEAR" val="0"/>
  <p:tag name="KSO_WM_UNIT_VALUE" val="1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1973_1*l_h_a*1_2_1"/>
  <p:tag name="KSO_WM_TEMPLATE_CATEGORY" val="diagram"/>
  <p:tag name="KSO_WM_TEMPLATE_INDEX" val="20231973"/>
  <p:tag name="KSO_WM_UNIT_LAYERLEVEL" val="1_1_1"/>
  <p:tag name="KSO_WM_TAG_VERSION" val="3.0"/>
  <p:tag name="KSO_WM_BEAUTIFY_FLAG" val="#wm#"/>
  <p:tag name="KSO_WM_DIAGRAM_MAX_ITEMCNT" val="5"/>
  <p:tag name="KSO_WM_DIAGRAM_MIN_ITEMCNT" val="2"/>
  <p:tag name="KSO_WM_DIAGRAM_VIRTUALLY_FRAME" val="{&quot;height&quot;:360.7749938964844,&quot;left&quot;:57.12501220703125,&quot;top&quot;:82.47500610351562,&quot;width&quot;:850.424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PRESET_TEXT" val="添加标题"/>
  <p:tag name="KSO_WM_UNIT_TEXT_FILL_FORE_SCHEMECOLOR_INDEX" val="1"/>
  <p:tag name="KSO_WM_UNIT_TEXT_FILL_TYPE" val="1"/>
  <p:tag name="KSO_WM_UNIT_USESOURCEFORMAT_APPLY" val="1"/>
  <p:tag name="KSO_WM_DIAGRAM_USE_COLOR_VALUE" val="{&quot;color_scheme&quot;:1,&quot;color_type&quot;:1,&quot;theme_color_indexes&quot;:[5,6,5,6,5,6]}"/>
</p:tagLst>
</file>

<file path=ppt/tags/tag144.xml><?xml version="1.0" encoding="utf-8"?>
<p:tagLst xmlns:p="http://schemas.openxmlformats.org/presentationml/2006/main">
  <p:tag name="KSO_WM_SLIDE_ID" val="custom20202545_12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2"/>
  <p:tag name="KSO_WM_SLIDE_INDEX" val="12"/>
  <p:tag name="KSO_WM_SLIDE_SIZE" val="958*554"/>
  <p:tag name="KSO_WM_SLIDE_POSITION" val="0*-7"/>
  <p:tag name="KSO_WM_TAG_VERSION" val="1.0"/>
  <p:tag name="KSO_WM_BEAUTIFY_FLAG" val="#wm#"/>
  <p:tag name="KSO_WM_TEMPLATE_CATEGORY" val="custom"/>
  <p:tag name="KSO_WM_TEMPLATE_INDEX" val="20202545"/>
  <p:tag name="KSO_WM_SLIDE_LAYOUT" val="a_f"/>
  <p:tag name="KSO_WM_SLIDE_LAYOUT_CNT" val="1_2"/>
  <p:tag name="resource_record_key" val="{&quot;65&quot;:[20202545],&quot;70&quot;:[3321480]}"/>
</p:tagLst>
</file>

<file path=ppt/tags/tag145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4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5_12*a*1"/>
  <p:tag name="KSO_WM_TEMPLATE_CATEGORY" val="custom"/>
  <p:tag name="KSO_WM_TEMPLATE_INDEX" val="20202545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4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5_12*a*1"/>
  <p:tag name="KSO_WM_TEMPLATE_CATEGORY" val="custom"/>
  <p:tag name="KSO_WM_TEMPLATE_INDEX" val="20202545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ISCONTENTSTITLE" val="0"/>
  <p:tag name="KSO_WM_UNIT_ISNUMDGMTITLE" val="0"/>
  <p:tag name="KSO_WM_UNIT_PRESET_TEXT" val="单击此处添加标题"/>
  <p:tag name="KSO_WM_UNIT_NOCLEAR" val="0"/>
  <p:tag name="KSO_WM_UNIT_VALUE" val="4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545_12*a*1"/>
  <p:tag name="KSO_WM_TEMPLATE_CATEGORY" val="custom"/>
  <p:tag name="KSO_WM_TEMPLATE_INDEX" val="20202545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SLIDE_ID" val="custom20202545_12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12"/>
  <p:tag name="KSO_WM_SLIDE_SIZE" val="958*554"/>
  <p:tag name="KSO_WM_SLIDE_POSITION" val="0*-7"/>
  <p:tag name="KSO_WM_TAG_VERSION" val="1.0"/>
  <p:tag name="KSO_WM_BEAUTIFY_FLAG" val="#wm#"/>
  <p:tag name="KSO_WM_TEMPLATE_CATEGORY" val="custom"/>
  <p:tag name="KSO_WM_TEMPLATE_INDEX" val="20202545"/>
  <p:tag name="KSO_WM_SLIDE_LAYOUT" val="a_f"/>
  <p:tag name="KSO_WM_SLIDE_LAYOUT_CNT" val="1_2"/>
</p:tagLst>
</file>

<file path=ppt/tags/tag14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0920_2*l_h_a*1_3_1"/>
  <p:tag name="KSO_WM_TEMPLATE_CATEGORY" val="diagram"/>
  <p:tag name="KSO_WM_TEMPLATE_INDEX" val="20230920"/>
  <p:tag name="KSO_WM_UNIT_LAYERLEVEL" val="1_1_1"/>
  <p:tag name="KSO_WM_TAG_VERSION" val="3.0"/>
  <p:tag name="KSO_WM_DIAGRAM_GROUP_CODE" val="l1-1"/>
  <p:tag name="KSO_WM_DIAGRAM_MAX_ITEMCNT" val="4"/>
  <p:tag name="KSO_WM_DIAGRAM_MIN_ITEMCNT" val="2"/>
  <p:tag name="KSO_WM_DIAGRAM_VIRTUALLY_FRAME" val="{&quot;height&quot;:390.6537780761719,&quot;left&quot;:50.39998779296875,&quot;top&quot;:116.42311096191406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2"/>
  <p:tag name="KSO_WM_DIAGRAM_COLOR_TEXT_CAN_REMOVE" val="n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0920_2*l_h_i*1_1_1"/>
  <p:tag name="KSO_WM_TEMPLATE_CATEGORY" val="diagram"/>
  <p:tag name="KSO_WM_TEMPLATE_INDEX" val="20230920"/>
  <p:tag name="KSO_WM_UNIT_LAYERLEVEL" val="1_1_1"/>
  <p:tag name="KSO_WM_TAG_VERSION" val="3.0"/>
  <p:tag name="KSO_WM_UNIT_SUBTYPE" val="d"/>
  <p:tag name="KSO_WM_DIAGRAM_MAX_ITEMCNT" val="4"/>
  <p:tag name="KSO_WM_DIAGRAM_MIN_ITEMCNT" val="2"/>
  <p:tag name="KSO_WM_DIAGRAM_VIRTUALLY_FRAME" val="{&quot;height&quot;:390.6537780761719,&quot;left&quot;:50.39998779296875,&quot;top&quot;:116.42311096191406,&quot;width&quot;:850.4000244140625}"/>
  <p:tag name="KSO_WM_DIAGRAM_COLOR_MATCH_VALUE" val="{&quot;shape&quot;:{&quot;fill&quot;:{&quot;gradient&quot;:[{&quot;brightness&quot;:0,&quot;colorType&quot;:1,&quot;foreColorIndex&quot;:5,&quot;pos&quot;:0.5400000214576721,&quot;transparency&quot;:0},{&quot;brightness&quot;:0.4000000059604645,&quot;colorType&quot;:1,&quot;foreColorIndex&quot;:5,&quot;pos&quot;:0,&quot;transparency&quot;:0},{&quot;brightness&quot;:0,&quot;colorType&quot;:1,&quot;foreColorIndex&quot;:5,&quot;pos&quot;:0.8100000023841858,&quot;transparency&quot;:0},{&quot;brightness&quot;:0,&quot;colorType&quot;:1,&quot;foreColorIndex&quot;:5,&quot;pos&quot;:1,&quot;transparency&quot;:0}],&quot;type&quot;:3},&quot;glow&quot;:{&quot;colorType&quot;:0},&quot;line&quot;:{&quot;gradient&quot;:[{&quot;brightness&quot;:0,&quot;colorType&quot;:2,&quot;pos&quot;:0.3199999928474426,&quot;rgb&quot;:&quot;#f5f8ff&quot;,&quot;transparency&quot;:0},{&quot;brightness&quot;:0,&quot;colorType&quot;:2,&quot;pos&quot;:0,&quot;rgb&quot;:&quot;#a5beff&quot;,&quot;transparency&quot;:0},{&quot;brightness&quot;:0,&quot;colorType&quot;:2,&quot;pos&quot;:1,&quot;rgb&quot;:&quot;#f5f8ff&quot;,&quot;transparency&quot;:0},{&quot;brightness&quot;:0,&quot;colorType&quot;:2,&quot;pos&quot;:0.7099999785423279,&quot;rgb&quot;:&quot;#c3d4ff&quot;,&quot;transparency&quot;:0}],&quot;type&quot;:2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2"/>
  <p:tag name="KSO_WM_DIAGRAM_COLOR_TEXT_CAN_REMOVE" val="n"/>
  <p:tag name="KSO_WM_UNIT_FILL_TYPE" val="3"/>
  <p:tag name="KSO_WM_DIAGRAM_USE_COLOR_VALUE" val="{&quot;color_scheme&quot;:1,&quot;color_type&quot;:1,&quot;theme_color_indexes&quot;:[5,6,5,6,5,6]}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0920_2*l_h_i*1_2_2"/>
  <p:tag name="KSO_WM_TEMPLATE_CATEGORY" val="diagram"/>
  <p:tag name="KSO_WM_TEMPLATE_INDEX" val="20230920"/>
  <p:tag name="KSO_WM_UNIT_LAYERLEVEL" val="1_1_1"/>
  <p:tag name="KSO_WM_TAG_VERSION" val="3.0"/>
  <p:tag name="KSO_WM_UNIT_SUBTYPE" val="d"/>
  <p:tag name="KSO_WM_DIAGRAM_MAX_ITEMCNT" val="4"/>
  <p:tag name="KSO_WM_DIAGRAM_MIN_ITEMCNT" val="2"/>
  <p:tag name="KSO_WM_DIAGRAM_VIRTUALLY_FRAME" val="{&quot;height&quot;:390.6537780761719,&quot;left&quot;:50.39998779296875,&quot;top&quot;:116.42311096191406,&quot;width&quot;:850.4000244140625}"/>
  <p:tag name="KSO_WM_DIAGRAM_COLOR_MATCH_VALUE" val="{&quot;shape&quot;:{&quot;fill&quot;:{&quot;gradient&quot;:[{&quot;brightness&quot;:0,&quot;colorType&quot;:1,&quot;foreColorIndex&quot;:6,&quot;pos&quot;:0.5400000214576721,&quot;transparency&quot;:0},{&quot;brightness&quot;:0.4000000059604645,&quot;colorType&quot;:1,&quot;foreColorIndex&quot;:6,&quot;pos&quot;:0,&quot;transparency&quot;:0},{&quot;brightness&quot;:0.4000000059604645,&quot;colorType&quot;:1,&quot;foreColorIndex&quot;:6,&quot;pos&quot;:1,&quot;transparency&quot;:0}],&quot;type&quot;:3},&quot;glow&quot;:{&quot;colorType&quot;:0},&quot;line&quot;:{&quot;gradient&quot;:[{&quot;brightness&quot;:0,&quot;colorType&quot;:2,&quot;pos&quot;:0.3199999928474426,&quot;rgb&quot;:&quot;#f5f8ff&quot;,&quot;transparency&quot;:0},{&quot;brightness&quot;:0.800000011920929,&quot;colorType&quot;:1,&quot;foreColorIndex&quot;:6,&quot;pos&quot;:0,&quot;transparency&quot;:0},{&quot;brightness&quot;:0,&quot;colorType&quot;:2,&quot;pos&quot;:1,&quot;rgb&quot;:&quot;#f5f8ff&quot;,&quot;transparency&quot;:0},{&quot;brightness&quot;:0.800000011920929,&quot;colorType&quot;:1,&quot;foreColorIndex&quot;:6,&quot;pos&quot;:0.7099999785423279,&quot;transparency&quot;:0}],&quot;type&quot;:2},&quot;shadow&quot;:{&quot;brightness&quot;:0,&quot;colorType&quot;:1,&quot;foreColorIndex&quot;:6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2"/>
  <p:tag name="KSO_WM_DIAGRAM_COLOR_TEXT_CAN_REMOVE" val="n"/>
  <p:tag name="KSO_WM_UNIT_FILL_TYPE" val="3"/>
  <p:tag name="KSO_WM_DIAGRAM_USE_COLOR_VALUE" val="{&quot;color_scheme&quot;:1,&quot;color_type&quot;:1,&quot;theme_color_indexes&quot;:[5,6,5,6,5,6]}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0920_2*l_h_i*1_3_2"/>
  <p:tag name="KSO_WM_TEMPLATE_CATEGORY" val="diagram"/>
  <p:tag name="KSO_WM_TEMPLATE_INDEX" val="20230920"/>
  <p:tag name="KSO_WM_UNIT_LAYERLEVEL" val="1_1_1"/>
  <p:tag name="KSO_WM_TAG_VERSION" val="3.0"/>
  <p:tag name="KSO_WM_UNIT_SUBTYPE" val="d"/>
  <p:tag name="KSO_WM_DIAGRAM_MAX_ITEMCNT" val="4"/>
  <p:tag name="KSO_WM_DIAGRAM_MIN_ITEMCNT" val="2"/>
  <p:tag name="KSO_WM_DIAGRAM_VIRTUALLY_FRAME" val="{&quot;height&quot;:390.6537780761719,&quot;left&quot;:50.39998779296875,&quot;top&quot;:116.42311096191406,&quot;width&quot;:850.4000244140625}"/>
  <p:tag name="KSO_WM_DIAGRAM_COLOR_MATCH_VALUE" val="{&quot;shape&quot;:{&quot;fill&quot;:{&quot;gradient&quot;:[{&quot;brightness&quot;:0,&quot;colorType&quot;:1,&quot;foreColorIndex&quot;:5,&quot;pos&quot;:0.5400000214576721,&quot;transparency&quot;:0},{&quot;brightness&quot;:0.4000000059604645,&quot;colorType&quot;:1,&quot;foreColorIndex&quot;:5,&quot;pos&quot;:0,&quot;transparency&quot;:0},{&quot;brightness&quot;:0,&quot;colorType&quot;:1,&quot;foreColorIndex&quot;:5,&quot;pos&quot;:0.8100000023841858,&quot;transparency&quot;:0},{&quot;brightness&quot;:0,&quot;colorType&quot;:1,&quot;foreColorIndex&quot;:5,&quot;pos&quot;:1,&quot;transparency&quot;:0}],&quot;type&quot;:3},&quot;glow&quot;:{&quot;colorType&quot;:0},&quot;line&quot;:{&quot;gradient&quot;:[{&quot;brightness&quot;:0,&quot;colorType&quot;:2,&quot;pos&quot;:0.3199999928474426,&quot;rgb&quot;:&quot;#f5f8ff&quot;,&quot;transparency&quot;:0},{&quot;brightness&quot;:0,&quot;colorType&quot;:2,&quot;pos&quot;:0,&quot;rgb&quot;:&quot;#a5beff&quot;,&quot;transparency&quot;:0},{&quot;brightness&quot;:0,&quot;colorType&quot;:2,&quot;pos&quot;:1,&quot;rgb&quot;:&quot;#f5f8ff&quot;,&quot;transparency&quot;:0},{&quot;brightness&quot;:0,&quot;colorType&quot;:2,&quot;pos&quot;:0.7099999785423279,&quot;rgb&quot;:&quot;#c3d4ff&quot;,&quot;transparency&quot;:0}],&quot;type&quot;:2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2"/>
  <p:tag name="KSO_WM_DIAGRAM_COLOR_TEXT_CAN_REMOVE" val="n"/>
  <p:tag name="KSO_WM_UNIT_FILL_TYPE" val="3"/>
  <p:tag name="KSO_WM_DIAGRAM_USE_COLOR_VALUE" val="{&quot;color_scheme&quot;:1,&quot;color_type&quot;:1,&quot;theme_color_indexes&quot;:[5,6,5,6,5,6]}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0920_2*l_h_i*1_1_2"/>
  <p:tag name="KSO_WM_TEMPLATE_CATEGORY" val="diagram"/>
  <p:tag name="KSO_WM_TEMPLATE_INDEX" val="20230920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90.6537780761719,&quot;left&quot;:50.39998779296875,&quot;top&quot;:116.42311096191406,&quot;width&quot;:850.4000244140625}"/>
  <p:tag name="KSO_WM_DIAGRAM_COLOR_MATCH_VALUE" val="{&quot;shape&quot;:{&quot;fill&quot;:{&quot;type&quot;:0},&quot;glow&quot;:{&quot;colorType&quot;:0},&quot;line&quot;:{&quot;gradient&quot;:[{&quot;brightness&quot;:0,&quot;colorType&quot;:2,&quot;pos&quot;:1,&quot;rgb&quot;:&quot;#afc6ff&quot;,&quot;transparency&quot;:1},{&quot;brightness&quot;:0,&quot;colorType&quot;:1,&quot;foreColorIndex&quot;:5,&quot;pos&quot;:0.4699999988079071,&quot;transparency&quot;:0.30000001192092896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2"/>
  <p:tag name="KSO_WM_DIAGRAM_COLOR_TEXT_CAN_REMOVE" val="n"/>
  <p:tag name="KSO_WM_DIAGRAM_USE_COLOR_VALUE" val="{&quot;color_scheme&quot;:1,&quot;color_type&quot;:1,&quot;theme_color_indexes&quot;:[5,6,5,6,5,6]}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230920_2*l_h_i*1_3_1"/>
  <p:tag name="KSO_WM_TEMPLATE_CATEGORY" val="diagram"/>
  <p:tag name="KSO_WM_TEMPLATE_INDEX" val="20230920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90.6537780761719,&quot;left&quot;:50.39998779296875,&quot;top&quot;:116.42311096191406,&quot;width&quot;:850.4000244140625}"/>
  <p:tag name="KSO_WM_DIAGRAM_COLOR_MATCH_VALUE" val="{&quot;shape&quot;:{&quot;fill&quot;:{&quot;type&quot;:0},&quot;glow&quot;:{&quot;colorType&quot;:0},&quot;line&quot;:{&quot;gradient&quot;:[{&quot;brightness&quot;:0,&quot;colorType&quot;:2,&quot;pos&quot;:1,&quot;rgb&quot;:&quot;#afc6ff&quot;,&quot;transparency&quot;:1},{&quot;brightness&quot;:0,&quot;colorType&quot;:1,&quot;foreColorIndex&quot;:5,&quot;pos&quot;:0.4699999988079071,&quot;transparency&quot;:0.30000001192092896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2"/>
  <p:tag name="KSO_WM_DIAGRAM_COLOR_TEXT_CAN_REMOVE" val="n"/>
  <p:tag name="KSO_WM_DIAGRAM_USE_COLOR_VALUE" val="{&quot;color_scheme&quot;:1,&quot;color_type&quot;:1,&quot;theme_color_indexes&quot;:[5,6,5,6,5,6]}"/>
</p:tagLst>
</file>

<file path=ppt/tags/tag15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0920_2*l_h_a*1_1_1"/>
  <p:tag name="KSO_WM_TEMPLATE_CATEGORY" val="diagram"/>
  <p:tag name="KSO_WM_TEMPLATE_INDEX" val="20230920"/>
  <p:tag name="KSO_WM_UNIT_LAYERLEVEL" val="1_1_1"/>
  <p:tag name="KSO_WM_TAG_VERSION" val="3.0"/>
  <p:tag name="KSO_WM_DIAGRAM_GROUP_CODE" val="l1-1"/>
  <p:tag name="KSO_WM_DIAGRAM_MAX_ITEMCNT" val="4"/>
  <p:tag name="KSO_WM_DIAGRAM_MIN_ITEMCNT" val="2"/>
  <p:tag name="KSO_WM_DIAGRAM_VIRTUALLY_FRAME" val="{&quot;height&quot;:390.6537780761719,&quot;left&quot;:50.39998779296875,&quot;top&quot;:116.42311096191406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2"/>
  <p:tag name="KSO_WM_DIAGRAM_COLOR_TEXT_CAN_REMOVE" val="n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0920_2*l_h_i*1_2_1"/>
  <p:tag name="KSO_WM_TEMPLATE_CATEGORY" val="diagram"/>
  <p:tag name="KSO_WM_TEMPLATE_INDEX" val="20230920"/>
  <p:tag name="KSO_WM_UNIT_LAYERLEVEL" val="1_1_1"/>
  <p:tag name="KSO_WM_TAG_VERSION" val="3.0"/>
  <p:tag name="KSO_WM_DIAGRAM_MAX_ITEMCNT" val="4"/>
  <p:tag name="KSO_WM_DIAGRAM_MIN_ITEMCNT" val="2"/>
  <p:tag name="KSO_WM_DIAGRAM_VIRTUALLY_FRAME" val="{&quot;height&quot;:390.6537780761719,&quot;left&quot;:50.39998779296875,&quot;top&quot;:116.42311096191406,&quot;width&quot;:850.4000244140625}"/>
  <p:tag name="KSO_WM_DIAGRAM_COLOR_MATCH_VALUE" val="{&quot;shape&quot;:{&quot;fill&quot;:{&quot;type&quot;:0},&quot;glow&quot;:{&quot;colorType&quot;:0},&quot;line&quot;:{&quot;gradient&quot;:[{&quot;brightness&quot;:0,&quot;colorType&quot;:1,&quot;foreColorIndex&quot;:6,&quot;pos&quot;:0,&quot;transparency&quot;:0},{&quot;brightness&quot;:0,&quot;colorType&quot;:1,&quot;foreColorIndex&quot;:6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2"/>
  <p:tag name="KSO_WM_DIAGRAM_COLOR_TEXT_CAN_REMOVE" val="n"/>
  <p:tag name="KSO_WM_DIAGRAM_USE_COLOR_VALUE" val="{&quot;color_scheme&quot;:1,&quot;color_type&quot;:1,&quot;theme_color_indexes&quot;:[5,6,5,6,5,6]}"/>
</p:tagLst>
</file>

<file path=ppt/tags/tag15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2_1"/>
  <p:tag name="KSO_WM_UNIT_ID" val="diagram20230920_2*l_h_f*1_2_1"/>
  <p:tag name="KSO_WM_TEMPLATE_CATEGORY" val="diagram"/>
  <p:tag name="KSO_WM_TEMPLATE_INDEX" val="20230920"/>
  <p:tag name="KSO_WM_UNIT_LAYERLEVEL" val="1_1_1"/>
  <p:tag name="KSO_WM_TAG_VERSION" val="3.0"/>
  <p:tag name="KSO_WM_DIAGRAM_GROUP_CODE" val="l1-1"/>
  <p:tag name="KSO_WM_DIAGRAM_MAX_ITEMCNT" val="4"/>
  <p:tag name="KSO_WM_DIAGRAM_MIN_ITEMCNT" val="2"/>
  <p:tag name="KSO_WM_DIAGRAM_VIRTUALLY_FRAME" val="{&quot;height&quot;:390.6537780761719,&quot;left&quot;:50.39998779296875,&quot;top&quot;:116.42311096191406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2"/>
  <p:tag name="KSO_WM_DIAGRAM_COLOR_TEXT_CAN_REMOVE" val="n"/>
  <p:tag name="KSO_WM_UNIT_PRESET_TEXT" val="单击此处添加文本具体内容，简明扼要地阐述您的观点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0920_2*l_i*1_2"/>
  <p:tag name="KSO_WM_TEMPLATE_CATEGORY" val="diagram"/>
  <p:tag name="KSO_WM_TEMPLATE_INDEX" val="20230920"/>
  <p:tag name="KSO_WM_UNIT_LAYERLEVEL" val="1_1"/>
  <p:tag name="KSO_WM_TAG_VERSION" val="3.0"/>
  <p:tag name="KSO_WM_UNIT_TYPE" val="l_i"/>
  <p:tag name="KSO_WM_UNIT_INDEX" val="1_2"/>
  <p:tag name="KSO_WM_DIAGRAM_MAX_ITEMCNT" val="4"/>
  <p:tag name="KSO_WM_DIAGRAM_MIN_ITEMCNT" val="2"/>
  <p:tag name="KSO_WM_DIAGRAM_VIRTUALLY_FRAME" val="{&quot;height&quot;:390.6537780761719,&quot;left&quot;:50.39998779296875,&quot;top&quot;:116.42311096191406,&quot;width&quot;:850.4000244140625}"/>
  <p:tag name="KSO_WM_DIAGRAM_COLOR_MATCH_VALUE" val="{&quot;shape&quot;:{&quot;fill&quot;:{&quot;type&quot;:0},&quot;glow&quot;:{&quot;colorType&quot;:0},&quot;line&quot;:{&quot;gradient&quot;:[{&quot;brightness&quot;:0,&quot;colorType&quot;:2,&quot;pos&quot;:0.3100000023841858,&quot;rgb&quot;:&quot;#afc6ff&quot;,&quot;transparency&quot;:1},{&quot;brightness&quot;:0.4000000059604645,&quot;colorType&quot;:1,&quot;foreColorIndex&quot;:5,&quot;pos&quot;:0.7699999809265137,&quot;transparency&quot;:0.30000001192092896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2"/>
  <p:tag name="KSO_WM_DIAGRAM_COLOR_TEXT_CAN_REMOVE" val="n"/>
  <p:tag name="KSO_WM_DIAGRAM_USE_COLOR_VALUE" val="{&quot;color_scheme&quot;:1,&quot;color_type&quot;:1,&quot;theme_color_indexes&quot;:[5,6,5,6,5,6]}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0920_2*l_i*1_1"/>
  <p:tag name="KSO_WM_TEMPLATE_CATEGORY" val="diagram"/>
  <p:tag name="KSO_WM_TEMPLATE_INDEX" val="20230920"/>
  <p:tag name="KSO_WM_UNIT_LAYERLEVEL" val="1_1"/>
  <p:tag name="KSO_WM_TAG_VERSION" val="3.0"/>
  <p:tag name="KSO_WM_UNIT_TYPE" val="l_i"/>
  <p:tag name="KSO_WM_UNIT_INDEX" val="1_1"/>
  <p:tag name="KSO_WM_DIAGRAM_MAX_ITEMCNT" val="4"/>
  <p:tag name="KSO_WM_DIAGRAM_MIN_ITEMCNT" val="2"/>
  <p:tag name="KSO_WM_DIAGRAM_VIRTUALLY_FRAME" val="{&quot;height&quot;:390.6537780761719,&quot;left&quot;:50.39998779296875,&quot;top&quot;:116.42311096191406,&quot;width&quot;:850.4000244140625}"/>
  <p:tag name="KSO_WM_DIAGRAM_COLOR_MATCH_VALUE" val="{&quot;shape&quot;:{&quot;fill&quot;:{&quot;type&quot;:0},&quot;glow&quot;:{&quot;colorType&quot;:0},&quot;line&quot;:{&quot;gradient&quot;:[{&quot;brightness&quot;:0,&quot;colorType&quot;:2,&quot;pos&quot;:0.3799999952316284,&quot;rgb&quot;:&quot;#afc6ff&quot;,&quot;transparency&quot;:1},{&quot;brightness&quot;:0,&quot;colorType&quot;:1,&quot;foreColorIndex&quot;:5,&quot;pos&quot;:0.8500000238418579,&quot;transparency&quot;:0.3499999940395355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2"/>
  <p:tag name="KSO_WM_DIAGRAM_COLOR_TEXT_CAN_REMOVE" val="n"/>
  <p:tag name="KSO_WM_DIAGRAM_USE_COLOR_VALUE" val="{&quot;color_scheme&quot;:1,&quot;color_type&quot;:1,&quot;theme_color_indexes&quot;:[5,6,5,6,5,6]}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0920_2*l_h_f*1_1_1"/>
  <p:tag name="KSO_WM_TEMPLATE_CATEGORY" val="diagram"/>
  <p:tag name="KSO_WM_TEMPLATE_INDEX" val="20230920"/>
  <p:tag name="KSO_WM_UNIT_LAYERLEVEL" val="1_1_1"/>
  <p:tag name="KSO_WM_TAG_VERSION" val="3.0"/>
  <p:tag name="KSO_WM_DIAGRAM_GROUP_CODE" val="l1-1"/>
  <p:tag name="KSO_WM_DIAGRAM_MAX_ITEMCNT" val="4"/>
  <p:tag name="KSO_WM_DIAGRAM_MIN_ITEMCNT" val="2"/>
  <p:tag name="KSO_WM_DIAGRAM_VIRTUALLY_FRAME" val="{&quot;height&quot;:390.6537780761719,&quot;left&quot;:50.39998779296875,&quot;top&quot;:116.42311096191406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2"/>
  <p:tag name="KSO_WM_DIAGRAM_COLOR_TEXT_CAN_REMOVE" val="n"/>
  <p:tag name="KSO_WM_UNIT_PRESET_TEXT" val="单击此处添加文本具体内容，简明扼要地阐述您的观点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61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3_1"/>
  <p:tag name="KSO_WM_UNIT_ID" val="diagram20230920_2*l_h_f*1_3_1"/>
  <p:tag name="KSO_WM_TEMPLATE_CATEGORY" val="diagram"/>
  <p:tag name="KSO_WM_TEMPLATE_INDEX" val="20230920"/>
  <p:tag name="KSO_WM_UNIT_LAYERLEVEL" val="1_1_1"/>
  <p:tag name="KSO_WM_TAG_VERSION" val="3.0"/>
  <p:tag name="KSO_WM_DIAGRAM_GROUP_CODE" val="l1-1"/>
  <p:tag name="KSO_WM_DIAGRAM_MAX_ITEMCNT" val="4"/>
  <p:tag name="KSO_WM_DIAGRAM_MIN_ITEMCNT" val="2"/>
  <p:tag name="KSO_WM_DIAGRAM_VIRTUALLY_FRAME" val="{&quot;height&quot;:390.6537780761719,&quot;left&quot;:50.39998779296875,&quot;top&quot;:116.42311096191406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VERSION" val="3"/>
  <p:tag name="KSO_WM_DIAGRAM_COLOR_TRICK" val="2"/>
  <p:tag name="KSO_WM_DIAGRAM_COLOR_TEXT_CAN_REMOVE" val="n"/>
  <p:tag name="KSO_WM_UNIT_PRESET_TEXT" val="单击此处添加文本具体内容，简明扼要地阐述您的观点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6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0920_2*l_h_a*1_2_1"/>
  <p:tag name="KSO_WM_TEMPLATE_CATEGORY" val="diagram"/>
  <p:tag name="KSO_WM_TEMPLATE_INDEX" val="20230920"/>
  <p:tag name="KSO_WM_UNIT_LAYERLEVEL" val="1_1_1"/>
  <p:tag name="KSO_WM_TAG_VERSION" val="3.0"/>
  <p:tag name="KSO_WM_BEAUTIFY_FLAG" val="#wm#"/>
  <p:tag name="KSO_WM_DIAGRAM_GROUP_CODE" val="l1-1"/>
  <p:tag name="KSO_WM_DIAGRAM_MAX_ITEMCNT" val="4"/>
  <p:tag name="KSO_WM_DIAGRAM_MIN_ITEMCNT" val="2"/>
  <p:tag name="KSO_WM_DIAGRAM_VIRTUALLY_FRAME" val="{&quot;height&quot;:390.6537780761719,&quot;left&quot;:50.39998779296875,&quot;top&quot;:116.42311096191406,&quot;width&quot;:850.400024414062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VERSION" val="3"/>
  <p:tag name="KSO_WM_DIAGRAM_COLOR_TRICK" val="2"/>
  <p:tag name="KSO_WM_DIAGRAM_COLOR_TEXT_CAN_REMOVE" val="n"/>
  <p:tag name="KSO_WM_UNIT_PRESET_TEXT" val="添加标题"/>
  <p:tag name="KSO_WM_UNIT_TEXT_FILL_FORE_SCHEMECOLOR_INDEX" val="1"/>
  <p:tag name="KSO_WM_UNIT_TEXT_FILL_TYPE" val="1"/>
  <p:tag name="KSO_WM_UNIT_TEXT_TYPE" val="1"/>
  <p:tag name="KSO_WM_DIAGRAM_USE_COLOR_VALUE" val="{&quot;color_scheme&quot;:1,&quot;color_type&quot;:1,&quot;theme_color_indexes&quot;:[5,6,5,6,5,6]}"/>
</p:tagLst>
</file>

<file path=ppt/tags/tag163.xml><?xml version="1.0" encoding="utf-8"?>
<p:tagLst xmlns:p="http://schemas.openxmlformats.org/presentationml/2006/main">
  <p:tag name="KSO_WM_SLIDE_ID" val="custom20202545_12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12"/>
  <p:tag name="KSO_WM_SLIDE_SIZE" val="958*554"/>
  <p:tag name="KSO_WM_SLIDE_POSITION" val="0*-7"/>
  <p:tag name="KSO_WM_TAG_VERSION" val="1.0"/>
  <p:tag name="KSO_WM_BEAUTIFY_FLAG" val="#wm#"/>
  <p:tag name="KSO_WM_TEMPLATE_CATEGORY" val="custom"/>
  <p:tag name="KSO_WM_TEMPLATE_INDEX" val="20202545"/>
  <p:tag name="KSO_WM_SLIDE_LAYOUT" val="a_f"/>
  <p:tag name="KSO_WM_SLIDE_LAYOUT_CNT" val="1_2"/>
  <p:tag name="resource_record_key" val="{&quot;65&quot;:[20202545],&quot;70&quot;:[3312162]}"/>
</p:tagLst>
</file>

<file path=ppt/tags/tag164.xml><?xml version="1.0" encoding="utf-8"?>
<p:tagLst xmlns:p="http://schemas.openxmlformats.org/presentationml/2006/main">
  <p:tag name="KSO_WM_UNIT_TABLE_BEAUTIFY" val="smartTable{0cb4423e-99a0-4637-9fbd-9078326698fc}"/>
  <p:tag name="KSO_WM_BEAUTIFY_FLAG" val=""/>
  <p:tag name="TABLE_ENDDRAG_ORIGIN_RECT" val="853*412"/>
  <p:tag name="TABLE_ENDDRAG_RECT" val="57*90*853*412"/>
</p:tagLst>
</file>

<file path=ppt/tags/tag165.xml><?xml version="1.0" encoding="utf-8"?>
<p:tagLst xmlns:p="http://schemas.openxmlformats.org/presentationml/2006/main">
  <p:tag name="KSO_WM_SLIDE_ID" val="custom20202545_12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12"/>
  <p:tag name="KSO_WM_SLIDE_SIZE" val="958*554"/>
  <p:tag name="KSO_WM_SLIDE_POSITION" val="0*-7"/>
  <p:tag name="KSO_WM_TAG_VERSION" val="1.0"/>
  <p:tag name="KSO_WM_BEAUTIFY_FLAG" val="#wm#"/>
  <p:tag name="KSO_WM_TEMPLATE_CATEGORY" val="custom"/>
  <p:tag name="KSO_WM_TEMPLATE_INDEX" val="20202545"/>
  <p:tag name="KSO_WM_SLIDE_LAYOUT" val="a_f"/>
  <p:tag name="KSO_WM_SLIDE_LAYOUT_CNT" val="1_2"/>
</p:tagLst>
</file>

<file path=ppt/tags/tag166.xml><?xml version="1.0" encoding="utf-8"?>
<p:tagLst xmlns:p="http://schemas.openxmlformats.org/presentationml/2006/main">
  <p:tag name="KSO_WM_TEMPLATE_THUMBS_INDEX" val="1、2、6、7、9、11、14、15"/>
  <p:tag name="KSO_WM_SLIDE_ID" val="custom20202545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2545"/>
  <p:tag name="KSO_WM_SLIDE_LAYOUT" val="a_b"/>
  <p:tag name="KSO_WM_SLIDE_LAYOUT_CNT" val="1_3"/>
</p:tagLst>
</file>

<file path=ppt/tags/tag167.xml><?xml version="1.0" encoding="utf-8"?>
<p:tagLst xmlns:p="http://schemas.openxmlformats.org/presentationml/2006/main">
  <p:tag name="COMMONDATA" val="eyJoZGlkIjoiNTI0MTg1ZDMxMGMyZTVmMGMwNDI3MjU2ZGI4ZGFiNGEifQ=="/>
  <p:tag name="KSO_WPP_MARK_KEY" val="996114dd-7ca2-4ef6-801c-28223211b448"/>
  <p:tag name="commondata" val="eyJoZGlkIjoiOTRhNTE4MmE1MjBmZmEyMzUzZjk3N2I4NTQ1ZjQ3OWIifQ=="/>
  <p:tag name="resource_record_key" val="{&quot;65&quot;:[20202545],&quot;70&quot;:[3321480,3321880,3312162,3426816]}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333333"/>
      </a:dk2>
      <a:lt2>
        <a:srgbClr val="FFFFFF"/>
      </a:lt2>
      <a:accent1>
        <a:srgbClr val="5C8FC7"/>
      </a:accent1>
      <a:accent2>
        <a:srgbClr val="6E82BA"/>
      </a:accent2>
      <a:accent3>
        <a:srgbClr val="8376B0"/>
      </a:accent3>
      <a:accent4>
        <a:srgbClr val="9868A3"/>
      </a:accent4>
      <a:accent5>
        <a:srgbClr val="AE5B97"/>
      </a:accent5>
      <a:accent6>
        <a:srgbClr val="C44B8A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4411</Words>
  <Application>WPS 演示</Application>
  <PresentationFormat>宽屏</PresentationFormat>
  <Paragraphs>332</Paragraphs>
  <Slides>12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汉仪旗黑-85S</vt:lpstr>
      <vt:lpstr>黑体</vt:lpstr>
      <vt:lpstr>思源黑体 CN Medium</vt:lpstr>
      <vt:lpstr>思源黑体 CN Regular</vt:lpstr>
      <vt:lpstr>思源黑体 CN Normal</vt:lpstr>
      <vt:lpstr>TaipeiSansTCBeta-Regular</vt:lpstr>
      <vt:lpstr>MingLiU-ExtB</vt:lpstr>
      <vt:lpstr>思源黑体 CN Bold</vt:lpstr>
      <vt:lpstr>思源黑体 CN Normal</vt:lpstr>
      <vt:lpstr>思源黑体 CN Regular</vt:lpstr>
      <vt:lpstr>思源黑体 CN Light</vt:lpstr>
      <vt:lpstr>Academy Engraved LET</vt:lpstr>
      <vt:lpstr>Arial</vt:lpstr>
      <vt:lpstr>KSOF954951BB</vt:lpstr>
      <vt:lpstr>Segoe Print</vt:lpstr>
      <vt:lpstr>KSOF28C8D4D9</vt:lpstr>
      <vt:lpstr>Arial Unicode MS</vt:lpstr>
      <vt:lpstr>Calibri</vt:lpstr>
      <vt:lpstr>KSOF618801C0</vt:lpstr>
      <vt:lpstr>KSOFD725597A</vt:lpstr>
      <vt:lpstr>Verdana</vt:lpstr>
      <vt:lpstr>Office 主题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硫酸特布他林口服溶液</dc:title>
  <dc:creator/>
  <cp:lastModifiedBy>喵小姐sunshine</cp:lastModifiedBy>
  <cp:revision>426</cp:revision>
  <dcterms:created xsi:type="dcterms:W3CDTF">2023-06-14T05:25:00Z</dcterms:created>
  <dcterms:modified xsi:type="dcterms:W3CDTF">2026-06-09T01:46:52Z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58CDA4411D584D828D7D48554FEA8002_13</vt:lpwstr>
  </property>
  <property fmtid="{D5CDD505-2E9C-101B-9397-08002B2CF9AE}" pid="3" name="KSOProductBuildVer">
    <vt:lpwstr>2052-12.1.0.26375</vt:lpwstr>
  </property>
</Properties>
</file>