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355" r:id="rId3"/>
    <p:sldId id="356" r:id="rId5"/>
    <p:sldId id="357" r:id="rId6"/>
    <p:sldId id="358" r:id="rId7"/>
    <p:sldId id="359" r:id="rId8"/>
    <p:sldId id="361" r:id="rId9"/>
    <p:sldId id="369" r:id="rId10"/>
    <p:sldId id="363" r:id="rId11"/>
    <p:sldId id="364" r:id="rId12"/>
    <p:sldId id="365" r:id="rId13"/>
    <p:sldId id="368" r:id="rId14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黑体" panose="02010609060101010101" charset="-122"/>
      <p:regular r:id="rId22"/>
    </p:embeddedFont>
    <p:embeddedFont>
      <p:font typeface="等线" panose="02010600030101010101" charset="-122"/>
      <p:regular r:id="rId23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0" userDrawn="1">
          <p15:clr>
            <a:srgbClr val="A4A3A4"/>
          </p15:clr>
        </p15:guide>
        <p15:guide id="2" pos="38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39" clrIdx="1"/>
  <p:cmAuthor id="0" name="dell" initials="d" lastIdx="1" clrIdx="0"/>
  <p:cmAuthor id="2002" name="HP" initials="H" lastIdx="3" clrIdx="3"/>
  <p:cmAuthor id="1" name=" " initials=" " lastIdx="5" clrIdx="0"/>
  <p:cmAuthor id="2003" name="Cheng" initials="X" lastIdx="38" clrIdx="5"/>
  <p:cmAuthor id="3" name="lenovo" initials="l" lastIdx="6" clrIdx="2"/>
  <p:cmAuthor id="4" name="Dong, Lu" initials="DL" lastIdx="13" clrIdx="4"/>
  <p:cmAuthor id="5" name="宋洁然" initials="宋" lastIdx="2" clrIdx="1"/>
  <p:cmAuthor id="6" name="ming qiu" initials="m" lastIdx="17" clrIdx="1"/>
  <p:cmAuthor id="7" name="1206988966@qq.com" initials="1" lastIdx="1" clrIdx="2"/>
  <p:cmAuthor id="8" name="姜伟光" initials="姜" lastIdx="1" clrIdx="0"/>
  <p:cmAuthor id="9" name="Lenovo" initials="L" lastIdx="1" clrIdx="3"/>
  <p:cmAuthor id="11" name="laobaqiao@gmail.com" initials="l" lastIdx="1" clrIdx="4"/>
  <p:cmAuthor id="12" name="haosoir" initials="h" lastIdx="1" clrIdx="11"/>
  <p:cmAuthor id="76" name="IT202104009" initials="I" lastIdx="0" clrIdx="25"/>
  <p:cmAuthor id="2000" name="Nicole（倪燕娜）_IFzmIva6" initials="authorId_625805445" lastIdx="163533458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000000"/>
    <a:srgbClr val="5B9BD5"/>
    <a:srgbClr val="F8FCFE"/>
    <a:srgbClr val="F9FCFD"/>
    <a:srgbClr val="EEF3F0"/>
    <a:srgbClr val="EAEFF7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A884404-BC14-4345-BF2E-268C6BCA90D1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1">
              <a:alpha val="25000"/>
              <a:lumMod val="40000"/>
              <a:lumOff val="60000"/>
            </a:schemeClr>
          </a:solidFill>
        </a:fill>
      </a:tcStyle>
    </a:band2H>
    <a:band1V>
      <a:tcStyle>
        <a:tcBdr/>
        <a:fill>
          <a:solidFill>
            <a:schemeClr val="accent1">
              <a:alpha val="25000"/>
              <a:lumMod val="40000"/>
              <a:lumOff val="60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alpha val="40000"/>
              <a:lumMod val="40000"/>
              <a:lumOff val="6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alpha val="40000"/>
              <a:lumMod val="40000"/>
              <a:lumOff val="6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  <a:n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  <a:tblStyle styleId="{36E29ABD-B303-4B28-872D-CE4FCCB2D751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1">
              <a:alpha val="25000"/>
              <a:lumMod val="40000"/>
              <a:lumOff val="60000"/>
            </a:schemeClr>
          </a:solidFill>
        </a:fill>
      </a:tcStyle>
    </a:band2H>
    <a:band1V>
      <a:tcStyle>
        <a:tcBdr/>
        <a:fill>
          <a:solidFill>
            <a:schemeClr val="accent1">
              <a:alpha val="25000"/>
              <a:lumMod val="40000"/>
              <a:lumOff val="60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alpha val="40000"/>
              <a:lumMod val="40000"/>
              <a:lumOff val="6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alpha val="40000"/>
              <a:lumMod val="40000"/>
              <a:lumOff val="6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  <a:neCell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34" y="60"/>
      </p:cViewPr>
      <p:guideLst>
        <p:guide orient="horz" pos="2370"/>
        <p:guide pos="3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44.xml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91D91-3405-4D35-90A7-4406E5C37C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45C2D-BDC1-4EE3-AF32-27F3212612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04215" indent="-295910" algn="l" rtl="0" eaLnBrk="0">
              <a:lnSpc>
                <a:spcPct val="115000"/>
              </a:lnSpc>
              <a:spcBef>
                <a:spcPts val="0"/>
              </a:spcBef>
              <a:tabLst>
                <a:tab pos="516890" algn="l"/>
              </a:tabLs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45C2D-BDC1-4EE3-AF32-27F3212612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flip dir="r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797454" y="330999"/>
            <a:ext cx="10515600" cy="4691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zh-CN" altLang="en-US" sz="2800" b="1" kern="1200" dirty="0" smtClean="0">
                <a:solidFill>
                  <a:srgbClr val="2059A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796924" y="1130300"/>
            <a:ext cx="10516130" cy="914400"/>
          </a:xfrm>
          <a:prstGeom prst="rect">
            <a:avLst/>
          </a:prstGeom>
        </p:spPr>
        <p:txBody>
          <a:bodyPr/>
          <a:lstStyle>
            <a:lvl1pPr>
              <a:defRPr lang="zh-CN" altLang="en-US" sz="2400" b="1" kern="1200" dirty="0" smtClean="0">
                <a:solidFill>
                  <a:srgbClr val="2059A6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>
              <a:defRPr sz="20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1"/>
          </p:nvPr>
        </p:nvSpPr>
        <p:spPr>
          <a:xfrm>
            <a:off x="8011054" y="6159500"/>
            <a:ext cx="3302000" cy="279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E9979-A557-4DA5-A1EF-88883197D3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F226E-81FA-465C-B9E7-C3EC2A5898B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ime Will Tel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13041" y="0"/>
            <a:ext cx="448723" cy="448560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959485" y="2202815"/>
            <a:ext cx="9829165" cy="127444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辅酶</a:t>
            </a:r>
            <a:r>
              <a:rPr lang="en-US" altLang="zh-CN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Q10片</a:t>
            </a:r>
            <a:r>
              <a:rPr lang="en-US" altLang="zh-CN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2026</a:t>
            </a:r>
            <a:r>
              <a:rPr lang="zh-CN" altLang="en-US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endParaRPr lang="en-US" altLang="zh-CN" sz="4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lang="en-US" altLang="zh-CN" sz="4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6" name="直接连接符 5"/>
          <p:cNvCxnSpPr>
            <a:cxnSpLocks noChangeShapeType="1"/>
          </p:cNvCxnSpPr>
          <p:nvPr/>
        </p:nvCxnSpPr>
        <p:spPr bwMode="auto">
          <a:xfrm flipH="1">
            <a:off x="1127070" y="2895751"/>
            <a:ext cx="1053172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矩形 9"/>
          <p:cNvSpPr>
            <a:spLocks noChangeArrowheads="1"/>
          </p:cNvSpPr>
          <p:nvPr/>
        </p:nvSpPr>
        <p:spPr bwMode="auto">
          <a:xfrm>
            <a:off x="11685275" y="2111119"/>
            <a:ext cx="506725" cy="2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09" tIns="45705" rIns="91409" bIns="457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827800" y="3181507"/>
            <a:ext cx="576064" cy="577112"/>
            <a:chOff x="6084168" y="1274820"/>
            <a:chExt cx="432048" cy="432834"/>
          </a:xfrm>
        </p:grpSpPr>
        <p:sp>
          <p:nvSpPr>
            <p:cNvPr id="50" name="椭圆 22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59"/>
            <p:cNvSpPr>
              <a:spLocks noChangeArrowheads="1"/>
            </p:cNvSpPr>
            <p:nvPr/>
          </p:nvSpPr>
          <p:spPr bwMode="auto">
            <a:xfrm>
              <a:off x="6180302" y="1365898"/>
              <a:ext cx="239780" cy="250679"/>
            </a:xfrm>
            <a:custGeom>
              <a:avLst/>
              <a:gdLst>
                <a:gd name="T0" fmla="*/ 73627430 w 581"/>
                <a:gd name="T1" fmla="*/ 67678707 h 609"/>
                <a:gd name="T2" fmla="*/ 61659637 w 581"/>
                <a:gd name="T3" fmla="*/ 78678142 h 609"/>
                <a:gd name="T4" fmla="*/ 54244957 w 581"/>
                <a:gd name="T5" fmla="*/ 72208055 h 609"/>
                <a:gd name="T6" fmla="*/ 57106883 w 581"/>
                <a:gd name="T7" fmla="*/ 65867111 h 609"/>
                <a:gd name="T8" fmla="*/ 61659637 w 581"/>
                <a:gd name="T9" fmla="*/ 69490662 h 609"/>
                <a:gd name="T10" fmla="*/ 71806401 w 581"/>
                <a:gd name="T11" fmla="*/ 61338122 h 609"/>
                <a:gd name="T12" fmla="*/ 73627430 w 581"/>
                <a:gd name="T13" fmla="*/ 67678707 h 609"/>
                <a:gd name="T14" fmla="*/ 61659637 w 581"/>
                <a:gd name="T15" fmla="*/ 64055516 h 609"/>
                <a:gd name="T16" fmla="*/ 49691843 w 581"/>
                <a:gd name="T17" fmla="*/ 69490662 h 609"/>
                <a:gd name="T18" fmla="*/ 51513233 w 581"/>
                <a:gd name="T19" fmla="*/ 75054951 h 609"/>
                <a:gd name="T20" fmla="*/ 3772261 w 581"/>
                <a:gd name="T21" fmla="*/ 78678142 h 609"/>
                <a:gd name="T22" fmla="*/ 0 w 581"/>
                <a:gd name="T23" fmla="*/ 10999436 h 609"/>
                <a:gd name="T24" fmla="*/ 10146404 w 581"/>
                <a:gd name="T25" fmla="*/ 7246742 h 609"/>
                <a:gd name="T26" fmla="*/ 17561444 w 581"/>
                <a:gd name="T27" fmla="*/ 18246178 h 609"/>
                <a:gd name="T28" fmla="*/ 24845922 w 581"/>
                <a:gd name="T29" fmla="*/ 7246742 h 609"/>
                <a:gd name="T30" fmla="*/ 28488341 w 581"/>
                <a:gd name="T31" fmla="*/ 10999436 h 609"/>
                <a:gd name="T32" fmla="*/ 43318061 w 581"/>
                <a:gd name="T33" fmla="*/ 10999436 h 609"/>
                <a:gd name="T34" fmla="*/ 46960119 w 581"/>
                <a:gd name="T35" fmla="*/ 7246742 h 609"/>
                <a:gd name="T36" fmla="*/ 54244957 w 581"/>
                <a:gd name="T37" fmla="*/ 18246178 h 609"/>
                <a:gd name="T38" fmla="*/ 61659637 w 581"/>
                <a:gd name="T39" fmla="*/ 7246742 h 609"/>
                <a:gd name="T40" fmla="*/ 71806401 w 581"/>
                <a:gd name="T41" fmla="*/ 10999436 h 609"/>
                <a:gd name="T42" fmla="*/ 66212751 w 581"/>
                <a:gd name="T43" fmla="*/ 59526167 h 609"/>
                <a:gd name="T44" fmla="*/ 10146404 w 581"/>
                <a:gd name="T45" fmla="*/ 63149718 h 609"/>
                <a:gd name="T46" fmla="*/ 12878128 w 581"/>
                <a:gd name="T47" fmla="*/ 65867111 h 609"/>
                <a:gd name="T48" fmla="*/ 39545439 w 581"/>
                <a:gd name="T49" fmla="*/ 63149718 h 609"/>
                <a:gd name="T50" fmla="*/ 39545439 w 581"/>
                <a:gd name="T51" fmla="*/ 63149718 h 609"/>
                <a:gd name="T52" fmla="*/ 39545439 w 581"/>
                <a:gd name="T53" fmla="*/ 63149718 h 609"/>
                <a:gd name="T54" fmla="*/ 12878128 w 581"/>
                <a:gd name="T55" fmla="*/ 60431965 h 609"/>
                <a:gd name="T56" fmla="*/ 58017218 w 581"/>
                <a:gd name="T57" fmla="*/ 28339815 h 609"/>
                <a:gd name="T58" fmla="*/ 13788823 w 581"/>
                <a:gd name="T59" fmla="*/ 28339815 h 609"/>
                <a:gd name="T60" fmla="*/ 13788823 w 581"/>
                <a:gd name="T61" fmla="*/ 35715700 h 609"/>
                <a:gd name="T62" fmla="*/ 61659637 w 581"/>
                <a:gd name="T63" fmla="*/ 31963007 h 609"/>
                <a:gd name="T64" fmla="*/ 58017218 w 581"/>
                <a:gd name="T65" fmla="*/ 43868240 h 609"/>
                <a:gd name="T66" fmla="*/ 35903020 w 581"/>
                <a:gd name="T67" fmla="*/ 43868240 h 609"/>
                <a:gd name="T68" fmla="*/ 13788823 w 581"/>
                <a:gd name="T69" fmla="*/ 43868240 h 609"/>
                <a:gd name="T70" fmla="*/ 13788823 w 581"/>
                <a:gd name="T71" fmla="*/ 51244484 h 609"/>
                <a:gd name="T72" fmla="*/ 35903020 w 581"/>
                <a:gd name="T73" fmla="*/ 51244484 h 609"/>
                <a:gd name="T74" fmla="*/ 61659637 w 581"/>
                <a:gd name="T75" fmla="*/ 47491791 h 609"/>
                <a:gd name="T76" fmla="*/ 54244957 w 581"/>
                <a:gd name="T77" fmla="*/ 14622627 h 609"/>
                <a:gd name="T78" fmla="*/ 50602538 w 581"/>
                <a:gd name="T79" fmla="*/ 10999436 h 609"/>
                <a:gd name="T80" fmla="*/ 54244957 w 581"/>
                <a:gd name="T81" fmla="*/ 0 h 609"/>
                <a:gd name="T82" fmla="*/ 58017218 w 581"/>
                <a:gd name="T83" fmla="*/ 10999436 h 609"/>
                <a:gd name="T84" fmla="*/ 35903020 w 581"/>
                <a:gd name="T85" fmla="*/ 14622627 h 609"/>
                <a:gd name="T86" fmla="*/ 32260601 w 581"/>
                <a:gd name="T87" fmla="*/ 10999436 h 609"/>
                <a:gd name="T88" fmla="*/ 35903020 w 581"/>
                <a:gd name="T89" fmla="*/ 0 h 609"/>
                <a:gd name="T90" fmla="*/ 39545439 w 581"/>
                <a:gd name="T91" fmla="*/ 10999436 h 609"/>
                <a:gd name="T92" fmla="*/ 17561444 w 581"/>
                <a:gd name="T93" fmla="*/ 14622627 h 609"/>
                <a:gd name="T94" fmla="*/ 13788823 w 581"/>
                <a:gd name="T95" fmla="*/ 10999436 h 609"/>
                <a:gd name="T96" fmla="*/ 17561444 w 581"/>
                <a:gd name="T97" fmla="*/ 0 h 609"/>
                <a:gd name="T98" fmla="*/ 21203502 w 581"/>
                <a:gd name="T99" fmla="*/ 10999436 h 6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099608" y="3182031"/>
            <a:ext cx="576064" cy="576064"/>
            <a:chOff x="4788024" y="1275213"/>
            <a:chExt cx="432048" cy="432048"/>
          </a:xfrm>
        </p:grpSpPr>
        <p:sp>
          <p:nvSpPr>
            <p:cNvPr id="53" name="椭圆 65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Freeform 110"/>
            <p:cNvSpPr>
              <a:spLocks noChangeArrowheads="1"/>
            </p:cNvSpPr>
            <p:nvPr/>
          </p:nvSpPr>
          <p:spPr bwMode="auto">
            <a:xfrm>
              <a:off x="4891102" y="1366806"/>
              <a:ext cx="250679" cy="248862"/>
            </a:xfrm>
            <a:custGeom>
              <a:avLst/>
              <a:gdLst>
                <a:gd name="T0" fmla="*/ 78678142 w 609"/>
                <a:gd name="T1" fmla="*/ 71002280 h 602"/>
                <a:gd name="T2" fmla="*/ 78678142 w 609"/>
                <a:gd name="T3" fmla="*/ 71002280 h 602"/>
                <a:gd name="T4" fmla="*/ 71302258 w 609"/>
                <a:gd name="T5" fmla="*/ 78441997 h 602"/>
                <a:gd name="T6" fmla="*/ 65867111 w 609"/>
                <a:gd name="T7" fmla="*/ 76614673 h 602"/>
                <a:gd name="T8" fmla="*/ 44774038 w 609"/>
                <a:gd name="T9" fmla="*/ 54426302 h 602"/>
                <a:gd name="T10" fmla="*/ 29245613 w 609"/>
                <a:gd name="T11" fmla="*/ 59125033 h 602"/>
                <a:gd name="T12" fmla="*/ 0 w 609"/>
                <a:gd name="T13" fmla="*/ 29497307 h 602"/>
                <a:gd name="T14" fmla="*/ 29245613 w 609"/>
                <a:gd name="T15" fmla="*/ 0 h 602"/>
                <a:gd name="T16" fmla="*/ 58491226 w 609"/>
                <a:gd name="T17" fmla="*/ 29497307 h 602"/>
                <a:gd name="T18" fmla="*/ 54867675 w 609"/>
                <a:gd name="T19" fmla="*/ 44376380 h 602"/>
                <a:gd name="T20" fmla="*/ 75960749 w 609"/>
                <a:gd name="T21" fmla="*/ 65520668 h 602"/>
                <a:gd name="T22" fmla="*/ 78678142 w 609"/>
                <a:gd name="T23" fmla="*/ 71002280 h 602"/>
                <a:gd name="T24" fmla="*/ 29245613 w 609"/>
                <a:gd name="T25" fmla="*/ 7439717 h 602"/>
                <a:gd name="T26" fmla="*/ 29245613 w 609"/>
                <a:gd name="T27" fmla="*/ 7439717 h 602"/>
                <a:gd name="T28" fmla="*/ 7246742 w 609"/>
                <a:gd name="T29" fmla="*/ 29497307 h 602"/>
                <a:gd name="T30" fmla="*/ 29245613 w 609"/>
                <a:gd name="T31" fmla="*/ 51685677 h 602"/>
                <a:gd name="T32" fmla="*/ 51244484 w 609"/>
                <a:gd name="T33" fmla="*/ 29497307 h 602"/>
                <a:gd name="T34" fmla="*/ 29245613 w 609"/>
                <a:gd name="T35" fmla="*/ 7439717 h 602"/>
                <a:gd name="T36" fmla="*/ 42056644 w 609"/>
                <a:gd name="T37" fmla="*/ 33282375 h 602"/>
                <a:gd name="T38" fmla="*/ 42056644 w 609"/>
                <a:gd name="T39" fmla="*/ 33282375 h 602"/>
                <a:gd name="T40" fmla="*/ 32868804 w 609"/>
                <a:gd name="T41" fmla="*/ 33282375 h 602"/>
                <a:gd name="T42" fmla="*/ 32868804 w 609"/>
                <a:gd name="T43" fmla="*/ 41504973 h 602"/>
                <a:gd name="T44" fmla="*/ 29245613 w 609"/>
                <a:gd name="T45" fmla="*/ 45290042 h 602"/>
                <a:gd name="T46" fmla="*/ 25622062 w 609"/>
                <a:gd name="T47" fmla="*/ 41504973 h 602"/>
                <a:gd name="T48" fmla="*/ 25622062 w 609"/>
                <a:gd name="T49" fmla="*/ 33282375 h 602"/>
                <a:gd name="T50" fmla="*/ 17340380 w 609"/>
                <a:gd name="T51" fmla="*/ 33282375 h 602"/>
                <a:gd name="T52" fmla="*/ 13716829 w 609"/>
                <a:gd name="T53" fmla="*/ 29497307 h 602"/>
                <a:gd name="T54" fmla="*/ 17340380 w 609"/>
                <a:gd name="T55" fmla="*/ 25842658 h 602"/>
                <a:gd name="T56" fmla="*/ 25622062 w 609"/>
                <a:gd name="T57" fmla="*/ 25842658 h 602"/>
                <a:gd name="T58" fmla="*/ 25622062 w 609"/>
                <a:gd name="T59" fmla="*/ 16575978 h 602"/>
                <a:gd name="T60" fmla="*/ 29245613 w 609"/>
                <a:gd name="T61" fmla="*/ 12921329 h 602"/>
                <a:gd name="T62" fmla="*/ 32868804 w 609"/>
                <a:gd name="T63" fmla="*/ 16575978 h 602"/>
                <a:gd name="T64" fmla="*/ 32868804 w 609"/>
                <a:gd name="T65" fmla="*/ 25842658 h 602"/>
                <a:gd name="T66" fmla="*/ 42056644 w 609"/>
                <a:gd name="T67" fmla="*/ 25842658 h 602"/>
                <a:gd name="T68" fmla="*/ 45679835 w 609"/>
                <a:gd name="T69" fmla="*/ 29497307 h 602"/>
                <a:gd name="T70" fmla="*/ 42056644 w 609"/>
                <a:gd name="T71" fmla="*/ 33282375 h 6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963705" y="3181507"/>
            <a:ext cx="577111" cy="577112"/>
            <a:chOff x="5436096" y="1274820"/>
            <a:chExt cx="432833" cy="432834"/>
          </a:xfrm>
        </p:grpSpPr>
        <p:sp>
          <p:nvSpPr>
            <p:cNvPr id="56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6"/>
            <p:cNvSpPr>
              <a:spLocks noChangeArrowheads="1"/>
            </p:cNvSpPr>
            <p:nvPr/>
          </p:nvSpPr>
          <p:spPr bwMode="auto">
            <a:xfrm>
              <a:off x="5554420" y="1377705"/>
              <a:ext cx="196183" cy="227065"/>
            </a:xfrm>
            <a:custGeom>
              <a:avLst/>
              <a:gdLst>
                <a:gd name="T0" fmla="*/ 58106390 w 475"/>
                <a:gd name="T1" fmla="*/ 71207247 h 552"/>
                <a:gd name="T2" fmla="*/ 58106390 w 475"/>
                <a:gd name="T3" fmla="*/ 71207247 h 552"/>
                <a:gd name="T4" fmla="*/ 54327993 w 475"/>
                <a:gd name="T5" fmla="*/ 71207247 h 552"/>
                <a:gd name="T6" fmla="*/ 54327993 w 475"/>
                <a:gd name="T7" fmla="*/ 0 h 552"/>
                <a:gd name="T8" fmla="*/ 58106390 w 475"/>
                <a:gd name="T9" fmla="*/ 0 h 552"/>
                <a:gd name="T10" fmla="*/ 61754124 w 475"/>
                <a:gd name="T11" fmla="*/ 3618618 h 552"/>
                <a:gd name="T12" fmla="*/ 61754124 w 475"/>
                <a:gd name="T13" fmla="*/ 67588630 h 552"/>
                <a:gd name="T14" fmla="*/ 58106390 w 475"/>
                <a:gd name="T15" fmla="*/ 71207247 h 552"/>
                <a:gd name="T16" fmla="*/ 7426131 w 475"/>
                <a:gd name="T17" fmla="*/ 67588630 h 552"/>
                <a:gd name="T18" fmla="*/ 7426131 w 475"/>
                <a:gd name="T19" fmla="*/ 67588630 h 552"/>
                <a:gd name="T20" fmla="*/ 7426131 w 475"/>
                <a:gd name="T21" fmla="*/ 63970012 h 552"/>
                <a:gd name="T22" fmla="*/ 13809846 w 475"/>
                <a:gd name="T23" fmla="*/ 63970012 h 552"/>
                <a:gd name="T24" fmla="*/ 21235977 w 475"/>
                <a:gd name="T25" fmla="*/ 56603721 h 552"/>
                <a:gd name="T26" fmla="*/ 13809846 w 475"/>
                <a:gd name="T27" fmla="*/ 49237429 h 552"/>
                <a:gd name="T28" fmla="*/ 7426131 w 475"/>
                <a:gd name="T29" fmla="*/ 49237429 h 552"/>
                <a:gd name="T30" fmla="*/ 7426131 w 475"/>
                <a:gd name="T31" fmla="*/ 42905028 h 552"/>
                <a:gd name="T32" fmla="*/ 13809846 w 475"/>
                <a:gd name="T33" fmla="*/ 42905028 h 552"/>
                <a:gd name="T34" fmla="*/ 21235977 w 475"/>
                <a:gd name="T35" fmla="*/ 35539095 h 552"/>
                <a:gd name="T36" fmla="*/ 13809846 w 475"/>
                <a:gd name="T37" fmla="*/ 28301860 h 552"/>
                <a:gd name="T38" fmla="*/ 7426131 w 475"/>
                <a:gd name="T39" fmla="*/ 28301860 h 552"/>
                <a:gd name="T40" fmla="*/ 7426131 w 475"/>
                <a:gd name="T41" fmla="*/ 21840403 h 552"/>
                <a:gd name="T42" fmla="*/ 13809846 w 475"/>
                <a:gd name="T43" fmla="*/ 21840403 h 552"/>
                <a:gd name="T44" fmla="*/ 21235977 w 475"/>
                <a:gd name="T45" fmla="*/ 14603167 h 552"/>
                <a:gd name="T46" fmla="*/ 13809846 w 475"/>
                <a:gd name="T47" fmla="*/ 7236876 h 552"/>
                <a:gd name="T48" fmla="*/ 7426131 w 475"/>
                <a:gd name="T49" fmla="*/ 7236876 h 552"/>
                <a:gd name="T50" fmla="*/ 7426131 w 475"/>
                <a:gd name="T51" fmla="*/ 3618618 h 552"/>
                <a:gd name="T52" fmla="*/ 11074226 w 475"/>
                <a:gd name="T53" fmla="*/ 0 h 552"/>
                <a:gd name="T54" fmla="*/ 50680259 w 475"/>
                <a:gd name="T55" fmla="*/ 0 h 552"/>
                <a:gd name="T56" fmla="*/ 50680259 w 475"/>
                <a:gd name="T57" fmla="*/ 71207247 h 552"/>
                <a:gd name="T58" fmla="*/ 11074226 w 475"/>
                <a:gd name="T59" fmla="*/ 71207247 h 552"/>
                <a:gd name="T60" fmla="*/ 7426131 w 475"/>
                <a:gd name="T61" fmla="*/ 67588630 h 552"/>
                <a:gd name="T62" fmla="*/ 17588243 w 475"/>
                <a:gd name="T63" fmla="*/ 14603167 h 552"/>
                <a:gd name="T64" fmla="*/ 17588243 w 475"/>
                <a:gd name="T65" fmla="*/ 14603167 h 552"/>
                <a:gd name="T66" fmla="*/ 13809846 w 475"/>
                <a:gd name="T67" fmla="*/ 18221785 h 552"/>
                <a:gd name="T68" fmla="*/ 3778036 w 475"/>
                <a:gd name="T69" fmla="*/ 18221785 h 552"/>
                <a:gd name="T70" fmla="*/ 0 w 475"/>
                <a:gd name="T71" fmla="*/ 14603167 h 552"/>
                <a:gd name="T72" fmla="*/ 3778036 w 475"/>
                <a:gd name="T73" fmla="*/ 10984909 h 552"/>
                <a:gd name="T74" fmla="*/ 13809846 w 475"/>
                <a:gd name="T75" fmla="*/ 10984909 h 552"/>
                <a:gd name="T76" fmla="*/ 17588243 w 475"/>
                <a:gd name="T77" fmla="*/ 14603167 h 552"/>
                <a:gd name="T78" fmla="*/ 3778036 w 475"/>
                <a:gd name="T79" fmla="*/ 31920478 h 552"/>
                <a:gd name="T80" fmla="*/ 3778036 w 475"/>
                <a:gd name="T81" fmla="*/ 31920478 h 552"/>
                <a:gd name="T82" fmla="*/ 13809846 w 475"/>
                <a:gd name="T83" fmla="*/ 31920478 h 552"/>
                <a:gd name="T84" fmla="*/ 17588243 w 475"/>
                <a:gd name="T85" fmla="*/ 35539095 h 552"/>
                <a:gd name="T86" fmla="*/ 13809846 w 475"/>
                <a:gd name="T87" fmla="*/ 39286770 h 552"/>
                <a:gd name="T88" fmla="*/ 3778036 w 475"/>
                <a:gd name="T89" fmla="*/ 39286770 h 552"/>
                <a:gd name="T90" fmla="*/ 0 w 475"/>
                <a:gd name="T91" fmla="*/ 35539095 h 552"/>
                <a:gd name="T92" fmla="*/ 3778036 w 475"/>
                <a:gd name="T93" fmla="*/ 31920478 h 552"/>
                <a:gd name="T94" fmla="*/ 3778036 w 475"/>
                <a:gd name="T95" fmla="*/ 52985462 h 552"/>
                <a:gd name="T96" fmla="*/ 3778036 w 475"/>
                <a:gd name="T97" fmla="*/ 52985462 h 552"/>
                <a:gd name="T98" fmla="*/ 13809846 w 475"/>
                <a:gd name="T99" fmla="*/ 52985462 h 552"/>
                <a:gd name="T100" fmla="*/ 17588243 w 475"/>
                <a:gd name="T101" fmla="*/ 56603721 h 552"/>
                <a:gd name="T102" fmla="*/ 13809846 w 475"/>
                <a:gd name="T103" fmla="*/ 60222338 h 552"/>
                <a:gd name="T104" fmla="*/ 3778036 w 475"/>
                <a:gd name="T105" fmla="*/ 60222338 h 552"/>
                <a:gd name="T106" fmla="*/ 0 w 475"/>
                <a:gd name="T107" fmla="*/ 56603721 h 552"/>
                <a:gd name="T108" fmla="*/ 3778036 w 475"/>
                <a:gd name="T109" fmla="*/ 52985462 h 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371417" y="3181507"/>
            <a:ext cx="577111" cy="577112"/>
            <a:chOff x="3491880" y="1274820"/>
            <a:chExt cx="432833" cy="432834"/>
          </a:xfrm>
        </p:grpSpPr>
        <p:sp>
          <p:nvSpPr>
            <p:cNvPr id="59" name="椭圆 16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75"/>
            <p:cNvSpPr>
              <a:spLocks noChangeArrowheads="1"/>
            </p:cNvSpPr>
            <p:nvPr/>
          </p:nvSpPr>
          <p:spPr bwMode="auto">
            <a:xfrm>
              <a:off x="3583864" y="1385879"/>
              <a:ext cx="248863" cy="210716"/>
            </a:xfrm>
            <a:custGeom>
              <a:avLst/>
              <a:gdLst>
                <a:gd name="T0" fmla="*/ 74657633 w 602"/>
                <a:gd name="T1" fmla="*/ 66362244 h 510"/>
                <a:gd name="T2" fmla="*/ 74657633 w 602"/>
                <a:gd name="T3" fmla="*/ 66362244 h 510"/>
                <a:gd name="T4" fmla="*/ 3654665 w 602"/>
                <a:gd name="T5" fmla="*/ 66362244 h 510"/>
                <a:gd name="T6" fmla="*/ 0 w 602"/>
                <a:gd name="T7" fmla="*/ 62711741 h 510"/>
                <a:gd name="T8" fmla="*/ 0 w 602"/>
                <a:gd name="T9" fmla="*/ 3650503 h 510"/>
                <a:gd name="T10" fmla="*/ 3654665 w 602"/>
                <a:gd name="T11" fmla="*/ 0 h 510"/>
                <a:gd name="T12" fmla="*/ 7308970 w 602"/>
                <a:gd name="T13" fmla="*/ 3650503 h 510"/>
                <a:gd name="T14" fmla="*/ 7308970 w 602"/>
                <a:gd name="T15" fmla="*/ 50717076 h 510"/>
                <a:gd name="T16" fmla="*/ 7308970 w 602"/>
                <a:gd name="T17" fmla="*/ 50717076 h 510"/>
                <a:gd name="T18" fmla="*/ 7308970 w 602"/>
                <a:gd name="T19" fmla="*/ 58930528 h 510"/>
                <a:gd name="T20" fmla="*/ 74657633 w 602"/>
                <a:gd name="T21" fmla="*/ 58930528 h 510"/>
                <a:gd name="T22" fmla="*/ 78442719 w 602"/>
                <a:gd name="T23" fmla="*/ 62711741 h 510"/>
                <a:gd name="T24" fmla="*/ 74657633 w 602"/>
                <a:gd name="T25" fmla="*/ 66362244 h 510"/>
                <a:gd name="T26" fmla="*/ 66434636 w 602"/>
                <a:gd name="T27" fmla="*/ 55280025 h 510"/>
                <a:gd name="T28" fmla="*/ 66434636 w 602"/>
                <a:gd name="T29" fmla="*/ 55280025 h 510"/>
                <a:gd name="T30" fmla="*/ 58995246 w 602"/>
                <a:gd name="T31" fmla="*/ 55280025 h 510"/>
                <a:gd name="T32" fmla="*/ 55340580 w 602"/>
                <a:gd name="T33" fmla="*/ 51629522 h 510"/>
                <a:gd name="T34" fmla="*/ 55340580 w 602"/>
                <a:gd name="T35" fmla="*/ 25814941 h 510"/>
                <a:gd name="T36" fmla="*/ 58995246 w 602"/>
                <a:gd name="T37" fmla="*/ 22164077 h 510"/>
                <a:gd name="T38" fmla="*/ 66434636 w 602"/>
                <a:gd name="T39" fmla="*/ 22164077 h 510"/>
                <a:gd name="T40" fmla="*/ 70089301 w 602"/>
                <a:gd name="T41" fmla="*/ 25814941 h 510"/>
                <a:gd name="T42" fmla="*/ 70089301 w 602"/>
                <a:gd name="T43" fmla="*/ 51629522 h 510"/>
                <a:gd name="T44" fmla="*/ 66434636 w 602"/>
                <a:gd name="T45" fmla="*/ 55280025 h 510"/>
                <a:gd name="T46" fmla="*/ 45159830 w 602"/>
                <a:gd name="T47" fmla="*/ 55280025 h 510"/>
                <a:gd name="T48" fmla="*/ 45159830 w 602"/>
                <a:gd name="T49" fmla="*/ 55280025 h 510"/>
                <a:gd name="T50" fmla="*/ 37850860 w 602"/>
                <a:gd name="T51" fmla="*/ 55280025 h 510"/>
                <a:gd name="T52" fmla="*/ 34065774 w 602"/>
                <a:gd name="T53" fmla="*/ 51629522 h 510"/>
                <a:gd name="T54" fmla="*/ 34065774 w 602"/>
                <a:gd name="T55" fmla="*/ 11082219 h 510"/>
                <a:gd name="T56" fmla="*/ 37850860 w 602"/>
                <a:gd name="T57" fmla="*/ 7431355 h 510"/>
                <a:gd name="T58" fmla="*/ 45159830 w 602"/>
                <a:gd name="T59" fmla="*/ 7431355 h 510"/>
                <a:gd name="T60" fmla="*/ 48814495 w 602"/>
                <a:gd name="T61" fmla="*/ 11082219 h 510"/>
                <a:gd name="T62" fmla="*/ 48814495 w 602"/>
                <a:gd name="T63" fmla="*/ 51629522 h 510"/>
                <a:gd name="T64" fmla="*/ 45159830 w 602"/>
                <a:gd name="T65" fmla="*/ 55280025 h 510"/>
                <a:gd name="T66" fmla="*/ 24929472 w 602"/>
                <a:gd name="T67" fmla="*/ 55280025 h 510"/>
                <a:gd name="T68" fmla="*/ 24929472 w 602"/>
                <a:gd name="T69" fmla="*/ 55280025 h 510"/>
                <a:gd name="T70" fmla="*/ 17489720 w 602"/>
                <a:gd name="T71" fmla="*/ 55280025 h 510"/>
                <a:gd name="T72" fmla="*/ 13835055 w 602"/>
                <a:gd name="T73" fmla="*/ 51629522 h 510"/>
                <a:gd name="T74" fmla="*/ 13835055 w 602"/>
                <a:gd name="T75" fmla="*/ 44198166 h 510"/>
                <a:gd name="T76" fmla="*/ 17489720 w 602"/>
                <a:gd name="T77" fmla="*/ 40547302 h 510"/>
                <a:gd name="T78" fmla="*/ 24929472 w 602"/>
                <a:gd name="T79" fmla="*/ 40547302 h 510"/>
                <a:gd name="T80" fmla="*/ 28583776 w 602"/>
                <a:gd name="T81" fmla="*/ 44198166 h 510"/>
                <a:gd name="T82" fmla="*/ 28583776 w 602"/>
                <a:gd name="T83" fmla="*/ 51629522 h 510"/>
                <a:gd name="T84" fmla="*/ 24929472 w 602"/>
                <a:gd name="T85" fmla="*/ 55280025 h 5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235513" y="3181507"/>
            <a:ext cx="577111" cy="577112"/>
            <a:chOff x="4139952" y="1274820"/>
            <a:chExt cx="432833" cy="432834"/>
          </a:xfrm>
        </p:grpSpPr>
        <p:sp>
          <p:nvSpPr>
            <p:cNvPr id="62" name="椭圆 16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3" name="Freeform 84"/>
            <p:cNvSpPr>
              <a:spLocks noChangeArrowheads="1"/>
            </p:cNvSpPr>
            <p:nvPr/>
          </p:nvSpPr>
          <p:spPr bwMode="auto">
            <a:xfrm>
              <a:off x="4241546" y="1366806"/>
              <a:ext cx="248863" cy="248863"/>
            </a:xfrm>
            <a:custGeom>
              <a:avLst/>
              <a:gdLst>
                <a:gd name="T0" fmla="*/ 43332858 w 602"/>
                <a:gd name="T1" fmla="*/ 34979440 h 602"/>
                <a:gd name="T2" fmla="*/ 43332858 w 602"/>
                <a:gd name="T3" fmla="*/ 34979440 h 602"/>
                <a:gd name="T4" fmla="*/ 43332858 w 602"/>
                <a:gd name="T5" fmla="*/ 0 h 602"/>
                <a:gd name="T6" fmla="*/ 78442719 w 602"/>
                <a:gd name="T7" fmla="*/ 34979440 h 602"/>
                <a:gd name="T8" fmla="*/ 43332858 w 602"/>
                <a:gd name="T9" fmla="*/ 34979440 h 602"/>
                <a:gd name="T10" fmla="*/ 36023527 w 602"/>
                <a:gd name="T11" fmla="*/ 78442719 h 602"/>
                <a:gd name="T12" fmla="*/ 36023527 w 602"/>
                <a:gd name="T13" fmla="*/ 78442719 h 602"/>
                <a:gd name="T14" fmla="*/ 0 w 602"/>
                <a:gd name="T15" fmla="*/ 42419192 h 602"/>
                <a:gd name="T16" fmla="*/ 36023527 w 602"/>
                <a:gd name="T17" fmla="*/ 7308970 h 602"/>
                <a:gd name="T18" fmla="*/ 36023527 w 602"/>
                <a:gd name="T19" fmla="*/ 42419192 h 602"/>
                <a:gd name="T20" fmla="*/ 71002968 w 602"/>
                <a:gd name="T21" fmla="*/ 42419192 h 602"/>
                <a:gd name="T22" fmla="*/ 36023527 w 602"/>
                <a:gd name="T23" fmla="*/ 78442719 h 6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74035" y="2889731"/>
            <a:ext cx="62443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成都倍特药业有限公司</a:t>
            </a:r>
            <a:endParaRPr lang="en-US" altLang="zh-CN" sz="24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2026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4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endParaRPr lang="zh-CN" altLang="en-US" sz="24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05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公平性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object 19"/>
          <p:cNvSpPr/>
          <p:nvPr>
            <p:custDataLst>
              <p:tags r:id="rId1"/>
            </p:custDataLst>
          </p:nvPr>
        </p:nvSpPr>
        <p:spPr>
          <a:xfrm>
            <a:off x="821055" y="916777"/>
            <a:ext cx="5039995" cy="577850"/>
          </a:xfrm>
          <a:custGeom>
            <a:avLst/>
            <a:gdLst/>
            <a:ahLst/>
            <a:cxnLst/>
            <a:rect l="l" t="t" r="r" b="b"/>
            <a:pathLst>
              <a:path w="5039995" h="577850">
                <a:moveTo>
                  <a:pt x="4943602" y="0"/>
                </a:moveTo>
                <a:lnTo>
                  <a:pt x="96265" y="0"/>
                </a:lnTo>
                <a:lnTo>
                  <a:pt x="58796" y="7558"/>
                </a:lnTo>
                <a:lnTo>
                  <a:pt x="28197" y="28178"/>
                </a:lnTo>
                <a:lnTo>
                  <a:pt x="7565" y="58775"/>
                </a:lnTo>
                <a:lnTo>
                  <a:pt x="0" y="96266"/>
                </a:lnTo>
                <a:lnTo>
                  <a:pt x="0" y="481330"/>
                </a:lnTo>
                <a:lnTo>
                  <a:pt x="7565" y="518820"/>
                </a:lnTo>
                <a:lnTo>
                  <a:pt x="28197" y="549417"/>
                </a:lnTo>
                <a:lnTo>
                  <a:pt x="58796" y="570037"/>
                </a:lnTo>
                <a:lnTo>
                  <a:pt x="96265" y="577596"/>
                </a:lnTo>
                <a:lnTo>
                  <a:pt x="4943602" y="577596"/>
                </a:lnTo>
                <a:lnTo>
                  <a:pt x="4981092" y="570037"/>
                </a:lnTo>
                <a:lnTo>
                  <a:pt x="5011689" y="549417"/>
                </a:lnTo>
                <a:lnTo>
                  <a:pt x="5032309" y="518820"/>
                </a:lnTo>
                <a:lnTo>
                  <a:pt x="5039868" y="481330"/>
                </a:lnTo>
                <a:lnTo>
                  <a:pt x="5039868" y="96266"/>
                </a:lnTo>
                <a:lnTo>
                  <a:pt x="5032309" y="58775"/>
                </a:lnTo>
                <a:lnTo>
                  <a:pt x="5011689" y="28178"/>
                </a:lnTo>
                <a:lnTo>
                  <a:pt x="4981092" y="7558"/>
                </a:lnTo>
                <a:lnTo>
                  <a:pt x="4943602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所治疗疾病对公共健康的影响</a:t>
            </a:r>
            <a:endParaRPr lang="zh-CN" altLang="en-US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object 18"/>
          <p:cNvSpPr/>
          <p:nvPr>
            <p:custDataLst>
              <p:tags r:id="rId2"/>
            </p:custDataLst>
          </p:nvPr>
        </p:nvSpPr>
        <p:spPr>
          <a:xfrm>
            <a:off x="821055" y="1574800"/>
            <a:ext cx="5039995" cy="2235200"/>
          </a:xfrm>
          <a:custGeom>
            <a:avLst/>
            <a:gdLst/>
            <a:ahLst/>
            <a:cxnLst/>
            <a:rect l="l" t="t" r="r" b="b"/>
            <a:pathLst>
              <a:path w="5039995" h="1716404">
                <a:moveTo>
                  <a:pt x="0" y="286003"/>
                </a:moveTo>
                <a:lnTo>
                  <a:pt x="3742" y="239604"/>
                </a:lnTo>
                <a:lnTo>
                  <a:pt x="14577" y="195592"/>
                </a:lnTo>
                <a:lnTo>
                  <a:pt x="31917" y="154554"/>
                </a:lnTo>
                <a:lnTo>
                  <a:pt x="55172" y="117079"/>
                </a:lnTo>
                <a:lnTo>
                  <a:pt x="83756" y="83756"/>
                </a:lnTo>
                <a:lnTo>
                  <a:pt x="117079" y="55172"/>
                </a:lnTo>
                <a:lnTo>
                  <a:pt x="154554" y="31917"/>
                </a:lnTo>
                <a:lnTo>
                  <a:pt x="195592" y="14577"/>
                </a:lnTo>
                <a:lnTo>
                  <a:pt x="239604" y="3742"/>
                </a:lnTo>
                <a:lnTo>
                  <a:pt x="286004" y="0"/>
                </a:lnTo>
                <a:lnTo>
                  <a:pt x="4753864" y="0"/>
                </a:lnTo>
                <a:lnTo>
                  <a:pt x="4800263" y="3742"/>
                </a:lnTo>
                <a:lnTo>
                  <a:pt x="4844275" y="14577"/>
                </a:lnTo>
                <a:lnTo>
                  <a:pt x="4885313" y="31917"/>
                </a:lnTo>
                <a:lnTo>
                  <a:pt x="4922788" y="55172"/>
                </a:lnTo>
                <a:lnTo>
                  <a:pt x="4956111" y="83756"/>
                </a:lnTo>
                <a:lnTo>
                  <a:pt x="4984695" y="117079"/>
                </a:lnTo>
                <a:lnTo>
                  <a:pt x="5007950" y="154554"/>
                </a:lnTo>
                <a:lnTo>
                  <a:pt x="5025290" y="195592"/>
                </a:lnTo>
                <a:lnTo>
                  <a:pt x="5036125" y="239604"/>
                </a:lnTo>
                <a:lnTo>
                  <a:pt x="5039868" y="286003"/>
                </a:lnTo>
                <a:lnTo>
                  <a:pt x="5039868" y="1430020"/>
                </a:lnTo>
                <a:lnTo>
                  <a:pt x="5036125" y="1476419"/>
                </a:lnTo>
                <a:lnTo>
                  <a:pt x="5025290" y="1520431"/>
                </a:lnTo>
                <a:lnTo>
                  <a:pt x="5007950" y="1561469"/>
                </a:lnTo>
                <a:lnTo>
                  <a:pt x="4984695" y="1598944"/>
                </a:lnTo>
                <a:lnTo>
                  <a:pt x="4956111" y="1632267"/>
                </a:lnTo>
                <a:lnTo>
                  <a:pt x="4922788" y="1660851"/>
                </a:lnTo>
                <a:lnTo>
                  <a:pt x="4885313" y="1684106"/>
                </a:lnTo>
                <a:lnTo>
                  <a:pt x="4844275" y="1701446"/>
                </a:lnTo>
                <a:lnTo>
                  <a:pt x="4800263" y="1712281"/>
                </a:lnTo>
                <a:lnTo>
                  <a:pt x="4753864" y="1716024"/>
                </a:lnTo>
                <a:lnTo>
                  <a:pt x="286004" y="1716024"/>
                </a:lnTo>
                <a:lnTo>
                  <a:pt x="239604" y="1712281"/>
                </a:lnTo>
                <a:lnTo>
                  <a:pt x="195592" y="1701446"/>
                </a:lnTo>
                <a:lnTo>
                  <a:pt x="154554" y="1684106"/>
                </a:lnTo>
                <a:lnTo>
                  <a:pt x="117079" y="1660851"/>
                </a:lnTo>
                <a:lnTo>
                  <a:pt x="83756" y="1632267"/>
                </a:lnTo>
                <a:lnTo>
                  <a:pt x="55172" y="1598944"/>
                </a:lnTo>
                <a:lnTo>
                  <a:pt x="31917" y="1561469"/>
                </a:lnTo>
                <a:lnTo>
                  <a:pt x="14577" y="1520431"/>
                </a:lnTo>
                <a:lnTo>
                  <a:pt x="3742" y="1476419"/>
                </a:lnTo>
                <a:lnTo>
                  <a:pt x="0" y="1430020"/>
                </a:lnTo>
                <a:lnTo>
                  <a:pt x="0" y="286003"/>
                </a:lnTo>
                <a:close/>
              </a:path>
            </a:pathLst>
          </a:custGeom>
          <a:ln w="914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6330898" y="907913"/>
            <a:ext cx="5039996" cy="2861945"/>
            <a:chOff x="1152270" y="1544825"/>
            <a:chExt cx="5039996" cy="2861945"/>
          </a:xfrm>
        </p:grpSpPr>
        <p:sp>
          <p:nvSpPr>
            <p:cNvPr id="18" name="object 19"/>
            <p:cNvSpPr/>
            <p:nvPr>
              <p:custDataLst>
                <p:tags r:id="rId4"/>
              </p:custDataLst>
            </p:nvPr>
          </p:nvSpPr>
          <p:spPr>
            <a:xfrm>
              <a:off x="1152271" y="1544825"/>
              <a:ext cx="5039995" cy="577850"/>
            </a:xfrm>
            <a:custGeom>
              <a:avLst/>
              <a:gdLst/>
              <a:ahLst/>
              <a:cxnLst/>
              <a:rect l="l" t="t" r="r" b="b"/>
              <a:pathLst>
                <a:path w="5039995" h="577850">
                  <a:moveTo>
                    <a:pt x="4943602" y="0"/>
                  </a:moveTo>
                  <a:lnTo>
                    <a:pt x="96265" y="0"/>
                  </a:lnTo>
                  <a:lnTo>
                    <a:pt x="58796" y="7558"/>
                  </a:lnTo>
                  <a:lnTo>
                    <a:pt x="28197" y="28178"/>
                  </a:lnTo>
                  <a:lnTo>
                    <a:pt x="7565" y="58775"/>
                  </a:lnTo>
                  <a:lnTo>
                    <a:pt x="0" y="96266"/>
                  </a:lnTo>
                  <a:lnTo>
                    <a:pt x="0" y="481330"/>
                  </a:lnTo>
                  <a:lnTo>
                    <a:pt x="7565" y="518820"/>
                  </a:lnTo>
                  <a:lnTo>
                    <a:pt x="28197" y="549417"/>
                  </a:lnTo>
                  <a:lnTo>
                    <a:pt x="58796" y="570037"/>
                  </a:lnTo>
                  <a:lnTo>
                    <a:pt x="96265" y="577596"/>
                  </a:lnTo>
                  <a:lnTo>
                    <a:pt x="4943602" y="577596"/>
                  </a:lnTo>
                  <a:lnTo>
                    <a:pt x="4981092" y="570037"/>
                  </a:lnTo>
                  <a:lnTo>
                    <a:pt x="5011689" y="549417"/>
                  </a:lnTo>
                  <a:lnTo>
                    <a:pt x="5032309" y="518820"/>
                  </a:lnTo>
                  <a:lnTo>
                    <a:pt x="5039868" y="481330"/>
                  </a:lnTo>
                  <a:lnTo>
                    <a:pt x="5039868" y="96266"/>
                  </a:lnTo>
                  <a:lnTo>
                    <a:pt x="5032309" y="58775"/>
                  </a:lnTo>
                  <a:lnTo>
                    <a:pt x="5011689" y="28178"/>
                  </a:lnTo>
                  <a:lnTo>
                    <a:pt x="4981092" y="7558"/>
                  </a:lnTo>
                  <a:lnTo>
                    <a:pt x="4943602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符合“保基本”原则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9" name="object 18"/>
            <p:cNvSpPr/>
            <p:nvPr>
              <p:custDataLst>
                <p:tags r:id="rId5"/>
              </p:custDataLst>
            </p:nvPr>
          </p:nvSpPr>
          <p:spPr>
            <a:xfrm>
              <a:off x="1152270" y="2202685"/>
              <a:ext cx="5039995" cy="2204085"/>
            </a:xfrm>
            <a:custGeom>
              <a:avLst/>
              <a:gdLst/>
              <a:ahLst/>
              <a:cxnLst/>
              <a:rect l="l" t="t" r="r" b="b"/>
              <a:pathLst>
                <a:path w="5039995" h="1716404">
                  <a:moveTo>
                    <a:pt x="0" y="286003"/>
                  </a:moveTo>
                  <a:lnTo>
                    <a:pt x="3742" y="239604"/>
                  </a:lnTo>
                  <a:lnTo>
                    <a:pt x="14577" y="195592"/>
                  </a:lnTo>
                  <a:lnTo>
                    <a:pt x="31917" y="154554"/>
                  </a:lnTo>
                  <a:lnTo>
                    <a:pt x="55172" y="117079"/>
                  </a:lnTo>
                  <a:lnTo>
                    <a:pt x="83756" y="83756"/>
                  </a:lnTo>
                  <a:lnTo>
                    <a:pt x="117079" y="55172"/>
                  </a:lnTo>
                  <a:lnTo>
                    <a:pt x="154554" y="31917"/>
                  </a:lnTo>
                  <a:lnTo>
                    <a:pt x="195592" y="14577"/>
                  </a:lnTo>
                  <a:lnTo>
                    <a:pt x="239604" y="3742"/>
                  </a:lnTo>
                  <a:lnTo>
                    <a:pt x="286004" y="0"/>
                  </a:lnTo>
                  <a:lnTo>
                    <a:pt x="4753864" y="0"/>
                  </a:lnTo>
                  <a:lnTo>
                    <a:pt x="4800263" y="3742"/>
                  </a:lnTo>
                  <a:lnTo>
                    <a:pt x="4844275" y="14577"/>
                  </a:lnTo>
                  <a:lnTo>
                    <a:pt x="4885313" y="31917"/>
                  </a:lnTo>
                  <a:lnTo>
                    <a:pt x="4922788" y="55172"/>
                  </a:lnTo>
                  <a:lnTo>
                    <a:pt x="4956111" y="83756"/>
                  </a:lnTo>
                  <a:lnTo>
                    <a:pt x="4984695" y="117079"/>
                  </a:lnTo>
                  <a:lnTo>
                    <a:pt x="5007950" y="154554"/>
                  </a:lnTo>
                  <a:lnTo>
                    <a:pt x="5025290" y="195592"/>
                  </a:lnTo>
                  <a:lnTo>
                    <a:pt x="5036125" y="239604"/>
                  </a:lnTo>
                  <a:lnTo>
                    <a:pt x="5039868" y="286003"/>
                  </a:lnTo>
                  <a:lnTo>
                    <a:pt x="5039868" y="1430020"/>
                  </a:lnTo>
                  <a:lnTo>
                    <a:pt x="5036125" y="1476419"/>
                  </a:lnTo>
                  <a:lnTo>
                    <a:pt x="5025290" y="1520431"/>
                  </a:lnTo>
                  <a:lnTo>
                    <a:pt x="5007950" y="1561469"/>
                  </a:lnTo>
                  <a:lnTo>
                    <a:pt x="4984695" y="1598944"/>
                  </a:lnTo>
                  <a:lnTo>
                    <a:pt x="4956111" y="1632267"/>
                  </a:lnTo>
                  <a:lnTo>
                    <a:pt x="4922788" y="1660851"/>
                  </a:lnTo>
                  <a:lnTo>
                    <a:pt x="4885313" y="1684106"/>
                  </a:lnTo>
                  <a:lnTo>
                    <a:pt x="4844275" y="1701446"/>
                  </a:lnTo>
                  <a:lnTo>
                    <a:pt x="4800263" y="1712281"/>
                  </a:lnTo>
                  <a:lnTo>
                    <a:pt x="4753864" y="1716024"/>
                  </a:lnTo>
                  <a:lnTo>
                    <a:pt x="286004" y="1716024"/>
                  </a:lnTo>
                  <a:lnTo>
                    <a:pt x="239604" y="1712281"/>
                  </a:lnTo>
                  <a:lnTo>
                    <a:pt x="195592" y="1701446"/>
                  </a:lnTo>
                  <a:lnTo>
                    <a:pt x="154554" y="1684106"/>
                  </a:lnTo>
                  <a:lnTo>
                    <a:pt x="117079" y="1660851"/>
                  </a:lnTo>
                  <a:lnTo>
                    <a:pt x="83756" y="1632267"/>
                  </a:lnTo>
                  <a:lnTo>
                    <a:pt x="55172" y="1598944"/>
                  </a:lnTo>
                  <a:lnTo>
                    <a:pt x="31917" y="1561469"/>
                  </a:lnTo>
                  <a:lnTo>
                    <a:pt x="14577" y="1520431"/>
                  </a:lnTo>
                  <a:lnTo>
                    <a:pt x="3742" y="1476419"/>
                  </a:lnTo>
                  <a:lnTo>
                    <a:pt x="0" y="1430020"/>
                  </a:lnTo>
                  <a:lnTo>
                    <a:pt x="0" y="286003"/>
                  </a:lnTo>
                  <a:close/>
                </a:path>
              </a:pathLst>
            </a:custGeom>
            <a:ln w="9144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6"/>
            </p:custDataLst>
          </p:nvPr>
        </p:nvGrpSpPr>
        <p:grpSpPr>
          <a:xfrm>
            <a:off x="894079" y="3995401"/>
            <a:ext cx="5039996" cy="2735580"/>
            <a:chOff x="1050035" y="1515615"/>
            <a:chExt cx="5039996" cy="2735580"/>
          </a:xfrm>
        </p:grpSpPr>
        <p:sp>
          <p:nvSpPr>
            <p:cNvPr id="21" name="object 19"/>
            <p:cNvSpPr/>
            <p:nvPr>
              <p:custDataLst>
                <p:tags r:id="rId7"/>
              </p:custDataLst>
            </p:nvPr>
          </p:nvSpPr>
          <p:spPr>
            <a:xfrm>
              <a:off x="1050036" y="1515615"/>
              <a:ext cx="5039995" cy="577850"/>
            </a:xfrm>
            <a:custGeom>
              <a:avLst/>
              <a:gdLst/>
              <a:ahLst/>
              <a:cxnLst/>
              <a:rect l="l" t="t" r="r" b="b"/>
              <a:pathLst>
                <a:path w="5039995" h="577850">
                  <a:moveTo>
                    <a:pt x="4943602" y="0"/>
                  </a:moveTo>
                  <a:lnTo>
                    <a:pt x="96265" y="0"/>
                  </a:lnTo>
                  <a:lnTo>
                    <a:pt x="58796" y="7558"/>
                  </a:lnTo>
                  <a:lnTo>
                    <a:pt x="28197" y="28178"/>
                  </a:lnTo>
                  <a:lnTo>
                    <a:pt x="7565" y="58775"/>
                  </a:lnTo>
                  <a:lnTo>
                    <a:pt x="0" y="96266"/>
                  </a:lnTo>
                  <a:lnTo>
                    <a:pt x="0" y="481330"/>
                  </a:lnTo>
                  <a:lnTo>
                    <a:pt x="7565" y="518820"/>
                  </a:lnTo>
                  <a:lnTo>
                    <a:pt x="28197" y="549417"/>
                  </a:lnTo>
                  <a:lnTo>
                    <a:pt x="58796" y="570037"/>
                  </a:lnTo>
                  <a:lnTo>
                    <a:pt x="96265" y="577596"/>
                  </a:lnTo>
                  <a:lnTo>
                    <a:pt x="4943602" y="577596"/>
                  </a:lnTo>
                  <a:lnTo>
                    <a:pt x="4981092" y="570037"/>
                  </a:lnTo>
                  <a:lnTo>
                    <a:pt x="5011689" y="549417"/>
                  </a:lnTo>
                  <a:lnTo>
                    <a:pt x="5032309" y="518820"/>
                  </a:lnTo>
                  <a:lnTo>
                    <a:pt x="5039868" y="481330"/>
                  </a:lnTo>
                  <a:lnTo>
                    <a:pt x="5039868" y="96266"/>
                  </a:lnTo>
                  <a:lnTo>
                    <a:pt x="5032309" y="58775"/>
                  </a:lnTo>
                  <a:lnTo>
                    <a:pt x="5011689" y="28178"/>
                  </a:lnTo>
                  <a:lnTo>
                    <a:pt x="4981092" y="7558"/>
                  </a:lnTo>
                  <a:lnTo>
                    <a:pt x="4943602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弥补目录短板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object 18"/>
            <p:cNvSpPr/>
            <p:nvPr>
              <p:custDataLst>
                <p:tags r:id="rId8"/>
              </p:custDataLst>
            </p:nvPr>
          </p:nvSpPr>
          <p:spPr>
            <a:xfrm>
              <a:off x="1050035" y="2202685"/>
              <a:ext cx="5039995" cy="2048510"/>
            </a:xfrm>
            <a:custGeom>
              <a:avLst/>
              <a:gdLst/>
              <a:ahLst/>
              <a:cxnLst/>
              <a:rect l="l" t="t" r="r" b="b"/>
              <a:pathLst>
                <a:path w="5039995" h="1716404">
                  <a:moveTo>
                    <a:pt x="0" y="286003"/>
                  </a:moveTo>
                  <a:lnTo>
                    <a:pt x="3742" y="239604"/>
                  </a:lnTo>
                  <a:lnTo>
                    <a:pt x="14577" y="195592"/>
                  </a:lnTo>
                  <a:lnTo>
                    <a:pt x="31917" y="154554"/>
                  </a:lnTo>
                  <a:lnTo>
                    <a:pt x="55172" y="117079"/>
                  </a:lnTo>
                  <a:lnTo>
                    <a:pt x="83756" y="83756"/>
                  </a:lnTo>
                  <a:lnTo>
                    <a:pt x="117079" y="55172"/>
                  </a:lnTo>
                  <a:lnTo>
                    <a:pt x="154554" y="31917"/>
                  </a:lnTo>
                  <a:lnTo>
                    <a:pt x="195592" y="14577"/>
                  </a:lnTo>
                  <a:lnTo>
                    <a:pt x="239604" y="3742"/>
                  </a:lnTo>
                  <a:lnTo>
                    <a:pt x="286004" y="0"/>
                  </a:lnTo>
                  <a:lnTo>
                    <a:pt x="4753864" y="0"/>
                  </a:lnTo>
                  <a:lnTo>
                    <a:pt x="4800263" y="3742"/>
                  </a:lnTo>
                  <a:lnTo>
                    <a:pt x="4844275" y="14577"/>
                  </a:lnTo>
                  <a:lnTo>
                    <a:pt x="4885313" y="31917"/>
                  </a:lnTo>
                  <a:lnTo>
                    <a:pt x="4922788" y="55172"/>
                  </a:lnTo>
                  <a:lnTo>
                    <a:pt x="4956111" y="83756"/>
                  </a:lnTo>
                  <a:lnTo>
                    <a:pt x="4984695" y="117079"/>
                  </a:lnTo>
                  <a:lnTo>
                    <a:pt x="5007950" y="154554"/>
                  </a:lnTo>
                  <a:lnTo>
                    <a:pt x="5025290" y="195592"/>
                  </a:lnTo>
                  <a:lnTo>
                    <a:pt x="5036125" y="239604"/>
                  </a:lnTo>
                  <a:lnTo>
                    <a:pt x="5039868" y="286003"/>
                  </a:lnTo>
                  <a:lnTo>
                    <a:pt x="5039868" y="1430020"/>
                  </a:lnTo>
                  <a:lnTo>
                    <a:pt x="5036125" y="1476419"/>
                  </a:lnTo>
                  <a:lnTo>
                    <a:pt x="5025290" y="1520431"/>
                  </a:lnTo>
                  <a:lnTo>
                    <a:pt x="5007950" y="1561469"/>
                  </a:lnTo>
                  <a:lnTo>
                    <a:pt x="4984695" y="1598944"/>
                  </a:lnTo>
                  <a:lnTo>
                    <a:pt x="4956111" y="1632267"/>
                  </a:lnTo>
                  <a:lnTo>
                    <a:pt x="4922788" y="1660851"/>
                  </a:lnTo>
                  <a:lnTo>
                    <a:pt x="4885313" y="1684106"/>
                  </a:lnTo>
                  <a:lnTo>
                    <a:pt x="4844275" y="1701446"/>
                  </a:lnTo>
                  <a:lnTo>
                    <a:pt x="4800263" y="1712281"/>
                  </a:lnTo>
                  <a:lnTo>
                    <a:pt x="4753864" y="1716024"/>
                  </a:lnTo>
                  <a:lnTo>
                    <a:pt x="286004" y="1716024"/>
                  </a:lnTo>
                  <a:lnTo>
                    <a:pt x="239604" y="1712281"/>
                  </a:lnTo>
                  <a:lnTo>
                    <a:pt x="195592" y="1701446"/>
                  </a:lnTo>
                  <a:lnTo>
                    <a:pt x="154554" y="1684106"/>
                  </a:lnTo>
                  <a:lnTo>
                    <a:pt x="117079" y="1660851"/>
                  </a:lnTo>
                  <a:lnTo>
                    <a:pt x="83756" y="1632267"/>
                  </a:lnTo>
                  <a:lnTo>
                    <a:pt x="55172" y="1598944"/>
                  </a:lnTo>
                  <a:lnTo>
                    <a:pt x="31917" y="1561469"/>
                  </a:lnTo>
                  <a:lnTo>
                    <a:pt x="14577" y="1520431"/>
                  </a:lnTo>
                  <a:lnTo>
                    <a:pt x="3742" y="1476419"/>
                  </a:lnTo>
                  <a:lnTo>
                    <a:pt x="0" y="1430020"/>
                  </a:lnTo>
                  <a:lnTo>
                    <a:pt x="0" y="286003"/>
                  </a:lnTo>
                  <a:close/>
                </a:path>
              </a:pathLst>
            </a:custGeom>
            <a:ln w="9144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endParaRPr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9"/>
            </p:custDataLst>
          </p:nvPr>
        </p:nvGrpSpPr>
        <p:grpSpPr>
          <a:xfrm>
            <a:off x="6309943" y="3995401"/>
            <a:ext cx="5098414" cy="2727325"/>
            <a:chOff x="991616" y="1515615"/>
            <a:chExt cx="5098414" cy="2727325"/>
          </a:xfrm>
        </p:grpSpPr>
        <p:sp>
          <p:nvSpPr>
            <p:cNvPr id="24" name="object 19"/>
            <p:cNvSpPr/>
            <p:nvPr>
              <p:custDataLst>
                <p:tags r:id="rId10"/>
              </p:custDataLst>
            </p:nvPr>
          </p:nvSpPr>
          <p:spPr>
            <a:xfrm>
              <a:off x="991616" y="1515615"/>
              <a:ext cx="5039995" cy="577850"/>
            </a:xfrm>
            <a:custGeom>
              <a:avLst/>
              <a:gdLst/>
              <a:ahLst/>
              <a:cxnLst/>
              <a:rect l="l" t="t" r="r" b="b"/>
              <a:pathLst>
                <a:path w="5039995" h="577850">
                  <a:moveTo>
                    <a:pt x="4943602" y="0"/>
                  </a:moveTo>
                  <a:lnTo>
                    <a:pt x="96265" y="0"/>
                  </a:lnTo>
                  <a:lnTo>
                    <a:pt x="58796" y="7558"/>
                  </a:lnTo>
                  <a:lnTo>
                    <a:pt x="28197" y="28178"/>
                  </a:lnTo>
                  <a:lnTo>
                    <a:pt x="7565" y="58775"/>
                  </a:lnTo>
                  <a:lnTo>
                    <a:pt x="0" y="96266"/>
                  </a:lnTo>
                  <a:lnTo>
                    <a:pt x="0" y="481330"/>
                  </a:lnTo>
                  <a:lnTo>
                    <a:pt x="7565" y="518820"/>
                  </a:lnTo>
                  <a:lnTo>
                    <a:pt x="28197" y="549417"/>
                  </a:lnTo>
                  <a:lnTo>
                    <a:pt x="58796" y="570037"/>
                  </a:lnTo>
                  <a:lnTo>
                    <a:pt x="96265" y="577596"/>
                  </a:lnTo>
                  <a:lnTo>
                    <a:pt x="4943602" y="577596"/>
                  </a:lnTo>
                  <a:lnTo>
                    <a:pt x="4981092" y="570037"/>
                  </a:lnTo>
                  <a:lnTo>
                    <a:pt x="5011689" y="549417"/>
                  </a:lnTo>
                  <a:lnTo>
                    <a:pt x="5032309" y="518820"/>
                  </a:lnTo>
                  <a:lnTo>
                    <a:pt x="5039868" y="481330"/>
                  </a:lnTo>
                  <a:lnTo>
                    <a:pt x="5039868" y="96266"/>
                  </a:lnTo>
                  <a:lnTo>
                    <a:pt x="5032309" y="58775"/>
                  </a:lnTo>
                  <a:lnTo>
                    <a:pt x="5011689" y="28178"/>
                  </a:lnTo>
                  <a:lnTo>
                    <a:pt x="4981092" y="7558"/>
                  </a:lnTo>
                  <a:lnTo>
                    <a:pt x="4943602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临床管理难度小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object 18"/>
            <p:cNvSpPr/>
            <p:nvPr>
              <p:custDataLst>
                <p:tags r:id="rId11"/>
              </p:custDataLst>
            </p:nvPr>
          </p:nvSpPr>
          <p:spPr>
            <a:xfrm>
              <a:off x="1050035" y="2202685"/>
              <a:ext cx="5039995" cy="2040255"/>
            </a:xfrm>
            <a:custGeom>
              <a:avLst/>
              <a:gdLst/>
              <a:ahLst/>
              <a:cxnLst/>
              <a:rect l="l" t="t" r="r" b="b"/>
              <a:pathLst>
                <a:path w="5039995" h="1716404">
                  <a:moveTo>
                    <a:pt x="0" y="286003"/>
                  </a:moveTo>
                  <a:lnTo>
                    <a:pt x="3742" y="239604"/>
                  </a:lnTo>
                  <a:lnTo>
                    <a:pt x="14577" y="195592"/>
                  </a:lnTo>
                  <a:lnTo>
                    <a:pt x="31917" y="154554"/>
                  </a:lnTo>
                  <a:lnTo>
                    <a:pt x="55172" y="117079"/>
                  </a:lnTo>
                  <a:lnTo>
                    <a:pt x="83756" y="83756"/>
                  </a:lnTo>
                  <a:lnTo>
                    <a:pt x="117079" y="55172"/>
                  </a:lnTo>
                  <a:lnTo>
                    <a:pt x="154554" y="31917"/>
                  </a:lnTo>
                  <a:lnTo>
                    <a:pt x="195592" y="14577"/>
                  </a:lnTo>
                  <a:lnTo>
                    <a:pt x="239604" y="3742"/>
                  </a:lnTo>
                  <a:lnTo>
                    <a:pt x="286004" y="0"/>
                  </a:lnTo>
                  <a:lnTo>
                    <a:pt x="4753864" y="0"/>
                  </a:lnTo>
                  <a:lnTo>
                    <a:pt x="4800263" y="3742"/>
                  </a:lnTo>
                  <a:lnTo>
                    <a:pt x="4844275" y="14577"/>
                  </a:lnTo>
                  <a:lnTo>
                    <a:pt x="4885313" y="31917"/>
                  </a:lnTo>
                  <a:lnTo>
                    <a:pt x="4922788" y="55172"/>
                  </a:lnTo>
                  <a:lnTo>
                    <a:pt x="4956111" y="83756"/>
                  </a:lnTo>
                  <a:lnTo>
                    <a:pt x="4984695" y="117079"/>
                  </a:lnTo>
                  <a:lnTo>
                    <a:pt x="5007950" y="154554"/>
                  </a:lnTo>
                  <a:lnTo>
                    <a:pt x="5025290" y="195592"/>
                  </a:lnTo>
                  <a:lnTo>
                    <a:pt x="5036125" y="239604"/>
                  </a:lnTo>
                  <a:lnTo>
                    <a:pt x="5039868" y="286003"/>
                  </a:lnTo>
                  <a:lnTo>
                    <a:pt x="5039868" y="1430020"/>
                  </a:lnTo>
                  <a:lnTo>
                    <a:pt x="5036125" y="1476419"/>
                  </a:lnTo>
                  <a:lnTo>
                    <a:pt x="5025290" y="1520431"/>
                  </a:lnTo>
                  <a:lnTo>
                    <a:pt x="5007950" y="1561469"/>
                  </a:lnTo>
                  <a:lnTo>
                    <a:pt x="4984695" y="1598944"/>
                  </a:lnTo>
                  <a:lnTo>
                    <a:pt x="4956111" y="1632267"/>
                  </a:lnTo>
                  <a:lnTo>
                    <a:pt x="4922788" y="1660851"/>
                  </a:lnTo>
                  <a:lnTo>
                    <a:pt x="4885313" y="1684106"/>
                  </a:lnTo>
                  <a:lnTo>
                    <a:pt x="4844275" y="1701446"/>
                  </a:lnTo>
                  <a:lnTo>
                    <a:pt x="4800263" y="1712281"/>
                  </a:lnTo>
                  <a:lnTo>
                    <a:pt x="4753864" y="1716024"/>
                  </a:lnTo>
                  <a:lnTo>
                    <a:pt x="286004" y="1716024"/>
                  </a:lnTo>
                  <a:lnTo>
                    <a:pt x="239604" y="1712281"/>
                  </a:lnTo>
                  <a:lnTo>
                    <a:pt x="195592" y="1701446"/>
                  </a:lnTo>
                  <a:lnTo>
                    <a:pt x="154554" y="1684106"/>
                  </a:lnTo>
                  <a:lnTo>
                    <a:pt x="117079" y="1660851"/>
                  </a:lnTo>
                  <a:lnTo>
                    <a:pt x="83756" y="1632267"/>
                  </a:lnTo>
                  <a:lnTo>
                    <a:pt x="55172" y="1598944"/>
                  </a:lnTo>
                  <a:lnTo>
                    <a:pt x="31917" y="1561469"/>
                  </a:lnTo>
                  <a:lnTo>
                    <a:pt x="14577" y="1520431"/>
                  </a:lnTo>
                  <a:lnTo>
                    <a:pt x="3742" y="1476419"/>
                  </a:lnTo>
                  <a:lnTo>
                    <a:pt x="0" y="1430020"/>
                  </a:lnTo>
                  <a:lnTo>
                    <a:pt x="0" y="286003"/>
                  </a:lnTo>
                  <a:close/>
                </a:path>
              </a:pathLst>
            </a:custGeom>
            <a:ln w="9144">
              <a:solidFill>
                <a:schemeClr val="accent5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12"/>
            </p:custDataLst>
          </p:nvPr>
        </p:nvSpPr>
        <p:spPr>
          <a:xfrm>
            <a:off x="6295390" y="1681480"/>
            <a:ext cx="5039995" cy="2021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辅酶</a:t>
            </a: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Q10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片可</a:t>
            </a:r>
            <a:r>
              <a:rPr lang="zh-CN" altLang="en-US" sz="13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通过降低住院率节约医保基金。</a:t>
            </a:r>
            <a:endParaRPr lang="zh-CN" altLang="en-US" sz="13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Wingdings" panose="05000000000000000000" charset="0"/>
              <a:buChar char="ü"/>
            </a:pPr>
            <a:endParaRPr lang="zh-CN" altLang="en-US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NIHR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经济模型显示</a:t>
            </a: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：辅酶Q10每增加1个QALY的成本仅£3,650，远低于国际成本效果阈值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（按购买力平价换算至中国情境，其</a:t>
            </a: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ICER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估值远低于中国医保现行意愿支付下限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口服给药，便于门诊和家庭使用，减少静脉用药及住院相关支出；</a:t>
            </a:r>
            <a:endParaRPr lang="zh-CN" altLang="en-US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安全性极佳，无</a:t>
            </a: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GDMT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常见不良反应（低血压、肾损伤、高钾血症），减少额外医疗干预。</a:t>
            </a:r>
            <a:endParaRPr lang="zh-CN" altLang="en-US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3"/>
            </p:custDataLst>
          </p:nvPr>
        </p:nvSpPr>
        <p:spPr>
          <a:xfrm>
            <a:off x="835342" y="4757368"/>
            <a:ext cx="503999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fontAlgn="auto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当前国家医保目录内尚无针对“在标准治疗基础上改善心衰症状”的口服能量代谢辅助药物。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现有能量代谢类药物（如曲美他嗪）说明书适应症为稳定型心绞痛，非心衰；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辅酶Q10片获批精准心衰适应症，</a:t>
            </a:r>
            <a:r>
              <a:rPr lang="zh-CN" altLang="en-US" sz="1400" kern="1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填补目录内口服、非神经激素机制的辅助治疗空白</a:t>
            </a: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弥补现有GDMT无法完全满足的症状改善需求，</a:t>
            </a:r>
            <a:r>
              <a:rPr lang="zh-CN" altLang="en-US" sz="1400" kern="1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减少因症状控制不佳导致的反复住院</a:t>
            </a: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4"/>
            </p:custDataLst>
          </p:nvPr>
        </p:nvSpPr>
        <p:spPr>
          <a:xfrm>
            <a:off x="6368226" y="4798616"/>
            <a:ext cx="5039995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ClrTx/>
              <a:buSzTx/>
              <a:buFont typeface="Wingdings" panose="05000000000000000000" charset="0"/>
              <a:buChar char="ü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口服片剂，每日3次，适应症人群清晰，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医保经办审核简便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说明书明确限定“轻至中度充血性心力衰竭”及“在标准治疗的基础上使用”，无超适应症滥用风险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无需特殊监测（如血药浓度、肝肾功能常规），基层医疗机构可便捷处方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endParaRPr lang="en-US" altLang="zh-CN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与所有指南推荐的心衰治疗药物无已知相互</a:t>
            </a:r>
            <a:r>
              <a:rPr lang="zh-CN" altLang="en-US" sz="1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作用，联合用药管理简单。</a:t>
            </a:r>
            <a:endParaRPr lang="zh-CN" altLang="en-US"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793750" y="1871345"/>
            <a:ext cx="4975860" cy="1747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just"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心力衰竭是我国重大公共卫生挑战，患者超1370万，年新增300万，年住院超1400万人次。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charset="0"/>
              <a:buChar char="ü"/>
            </a:pP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心衰患者出院后1年全因死亡率13.7%，3年死亡率28.2%；再住院率居高不下；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742950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现有标准治疗（</a:t>
            </a:r>
            <a:r>
              <a:rPr lang="en-US" altLang="zh-CN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GDMT）</a:t>
            </a:r>
            <a:r>
              <a:rPr lang="zh-CN" altLang="en-US" sz="1400" kern="100" dirty="0"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对心肌能量代谢紊乱覆盖不足，部分患者仍存在明显呼吸困难、乏力等症状</a:t>
            </a:r>
            <a:r>
              <a:rPr lang="zh-CN" altLang="en-US" sz="1400" kern="100" dirty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400" kern="100" dirty="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57150" y="6688455"/>
            <a:ext cx="4660900" cy="23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Claxton L, Simmonds M, Beresford L, et al.</a:t>
            </a:r>
            <a:r>
              <a:rPr lang="en-US" altLang="zh-CN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Health Technol Assess. 2022;26(4):1-128.</a:t>
            </a:r>
            <a:endParaRPr lang="zh-CN" altLang="en-US" sz="80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998460" y="2201299"/>
            <a:ext cx="9829340" cy="6699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感谢您的关注</a:t>
            </a:r>
            <a:endParaRPr lang="zh-CN" altLang="en-US" sz="4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46" name="直接连接符 5"/>
          <p:cNvCxnSpPr>
            <a:cxnSpLocks noChangeShapeType="1"/>
          </p:cNvCxnSpPr>
          <p:nvPr/>
        </p:nvCxnSpPr>
        <p:spPr bwMode="auto">
          <a:xfrm flipH="1">
            <a:off x="1127070" y="2895751"/>
            <a:ext cx="1053172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矩形 9"/>
          <p:cNvSpPr>
            <a:spLocks noChangeArrowheads="1"/>
          </p:cNvSpPr>
          <p:nvPr/>
        </p:nvSpPr>
        <p:spPr bwMode="auto">
          <a:xfrm>
            <a:off x="11685275" y="2111119"/>
            <a:ext cx="506725" cy="2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09" tIns="45705" rIns="91409" bIns="457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827800" y="3181507"/>
            <a:ext cx="576064" cy="577112"/>
            <a:chOff x="6084168" y="1274820"/>
            <a:chExt cx="432048" cy="432834"/>
          </a:xfrm>
        </p:grpSpPr>
        <p:sp>
          <p:nvSpPr>
            <p:cNvPr id="50" name="椭圆 22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59"/>
            <p:cNvSpPr>
              <a:spLocks noChangeArrowheads="1"/>
            </p:cNvSpPr>
            <p:nvPr/>
          </p:nvSpPr>
          <p:spPr bwMode="auto">
            <a:xfrm>
              <a:off x="6180302" y="1365898"/>
              <a:ext cx="239780" cy="250679"/>
            </a:xfrm>
            <a:custGeom>
              <a:avLst/>
              <a:gdLst>
                <a:gd name="T0" fmla="*/ 73627430 w 581"/>
                <a:gd name="T1" fmla="*/ 67678707 h 609"/>
                <a:gd name="T2" fmla="*/ 61659637 w 581"/>
                <a:gd name="T3" fmla="*/ 78678142 h 609"/>
                <a:gd name="T4" fmla="*/ 54244957 w 581"/>
                <a:gd name="T5" fmla="*/ 72208055 h 609"/>
                <a:gd name="T6" fmla="*/ 57106883 w 581"/>
                <a:gd name="T7" fmla="*/ 65867111 h 609"/>
                <a:gd name="T8" fmla="*/ 61659637 w 581"/>
                <a:gd name="T9" fmla="*/ 69490662 h 609"/>
                <a:gd name="T10" fmla="*/ 71806401 w 581"/>
                <a:gd name="T11" fmla="*/ 61338122 h 609"/>
                <a:gd name="T12" fmla="*/ 73627430 w 581"/>
                <a:gd name="T13" fmla="*/ 67678707 h 609"/>
                <a:gd name="T14" fmla="*/ 61659637 w 581"/>
                <a:gd name="T15" fmla="*/ 64055516 h 609"/>
                <a:gd name="T16" fmla="*/ 49691843 w 581"/>
                <a:gd name="T17" fmla="*/ 69490662 h 609"/>
                <a:gd name="T18" fmla="*/ 51513233 w 581"/>
                <a:gd name="T19" fmla="*/ 75054951 h 609"/>
                <a:gd name="T20" fmla="*/ 3772261 w 581"/>
                <a:gd name="T21" fmla="*/ 78678142 h 609"/>
                <a:gd name="T22" fmla="*/ 0 w 581"/>
                <a:gd name="T23" fmla="*/ 10999436 h 609"/>
                <a:gd name="T24" fmla="*/ 10146404 w 581"/>
                <a:gd name="T25" fmla="*/ 7246742 h 609"/>
                <a:gd name="T26" fmla="*/ 17561444 w 581"/>
                <a:gd name="T27" fmla="*/ 18246178 h 609"/>
                <a:gd name="T28" fmla="*/ 24845922 w 581"/>
                <a:gd name="T29" fmla="*/ 7246742 h 609"/>
                <a:gd name="T30" fmla="*/ 28488341 w 581"/>
                <a:gd name="T31" fmla="*/ 10999436 h 609"/>
                <a:gd name="T32" fmla="*/ 43318061 w 581"/>
                <a:gd name="T33" fmla="*/ 10999436 h 609"/>
                <a:gd name="T34" fmla="*/ 46960119 w 581"/>
                <a:gd name="T35" fmla="*/ 7246742 h 609"/>
                <a:gd name="T36" fmla="*/ 54244957 w 581"/>
                <a:gd name="T37" fmla="*/ 18246178 h 609"/>
                <a:gd name="T38" fmla="*/ 61659637 w 581"/>
                <a:gd name="T39" fmla="*/ 7246742 h 609"/>
                <a:gd name="T40" fmla="*/ 71806401 w 581"/>
                <a:gd name="T41" fmla="*/ 10999436 h 609"/>
                <a:gd name="T42" fmla="*/ 66212751 w 581"/>
                <a:gd name="T43" fmla="*/ 59526167 h 609"/>
                <a:gd name="T44" fmla="*/ 10146404 w 581"/>
                <a:gd name="T45" fmla="*/ 63149718 h 609"/>
                <a:gd name="T46" fmla="*/ 12878128 w 581"/>
                <a:gd name="T47" fmla="*/ 65867111 h 609"/>
                <a:gd name="T48" fmla="*/ 39545439 w 581"/>
                <a:gd name="T49" fmla="*/ 63149718 h 609"/>
                <a:gd name="T50" fmla="*/ 39545439 w 581"/>
                <a:gd name="T51" fmla="*/ 63149718 h 609"/>
                <a:gd name="T52" fmla="*/ 39545439 w 581"/>
                <a:gd name="T53" fmla="*/ 63149718 h 609"/>
                <a:gd name="T54" fmla="*/ 12878128 w 581"/>
                <a:gd name="T55" fmla="*/ 60431965 h 609"/>
                <a:gd name="T56" fmla="*/ 58017218 w 581"/>
                <a:gd name="T57" fmla="*/ 28339815 h 609"/>
                <a:gd name="T58" fmla="*/ 13788823 w 581"/>
                <a:gd name="T59" fmla="*/ 28339815 h 609"/>
                <a:gd name="T60" fmla="*/ 13788823 w 581"/>
                <a:gd name="T61" fmla="*/ 35715700 h 609"/>
                <a:gd name="T62" fmla="*/ 61659637 w 581"/>
                <a:gd name="T63" fmla="*/ 31963007 h 609"/>
                <a:gd name="T64" fmla="*/ 58017218 w 581"/>
                <a:gd name="T65" fmla="*/ 43868240 h 609"/>
                <a:gd name="T66" fmla="*/ 35903020 w 581"/>
                <a:gd name="T67" fmla="*/ 43868240 h 609"/>
                <a:gd name="T68" fmla="*/ 13788823 w 581"/>
                <a:gd name="T69" fmla="*/ 43868240 h 609"/>
                <a:gd name="T70" fmla="*/ 13788823 w 581"/>
                <a:gd name="T71" fmla="*/ 51244484 h 609"/>
                <a:gd name="T72" fmla="*/ 35903020 w 581"/>
                <a:gd name="T73" fmla="*/ 51244484 h 609"/>
                <a:gd name="T74" fmla="*/ 61659637 w 581"/>
                <a:gd name="T75" fmla="*/ 47491791 h 609"/>
                <a:gd name="T76" fmla="*/ 54244957 w 581"/>
                <a:gd name="T77" fmla="*/ 14622627 h 609"/>
                <a:gd name="T78" fmla="*/ 50602538 w 581"/>
                <a:gd name="T79" fmla="*/ 10999436 h 609"/>
                <a:gd name="T80" fmla="*/ 54244957 w 581"/>
                <a:gd name="T81" fmla="*/ 0 h 609"/>
                <a:gd name="T82" fmla="*/ 58017218 w 581"/>
                <a:gd name="T83" fmla="*/ 10999436 h 609"/>
                <a:gd name="T84" fmla="*/ 35903020 w 581"/>
                <a:gd name="T85" fmla="*/ 14622627 h 609"/>
                <a:gd name="T86" fmla="*/ 32260601 w 581"/>
                <a:gd name="T87" fmla="*/ 10999436 h 609"/>
                <a:gd name="T88" fmla="*/ 35903020 w 581"/>
                <a:gd name="T89" fmla="*/ 0 h 609"/>
                <a:gd name="T90" fmla="*/ 39545439 w 581"/>
                <a:gd name="T91" fmla="*/ 10999436 h 609"/>
                <a:gd name="T92" fmla="*/ 17561444 w 581"/>
                <a:gd name="T93" fmla="*/ 14622627 h 609"/>
                <a:gd name="T94" fmla="*/ 13788823 w 581"/>
                <a:gd name="T95" fmla="*/ 10999436 h 609"/>
                <a:gd name="T96" fmla="*/ 17561444 w 581"/>
                <a:gd name="T97" fmla="*/ 0 h 609"/>
                <a:gd name="T98" fmla="*/ 21203502 w 581"/>
                <a:gd name="T99" fmla="*/ 10999436 h 6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099608" y="3182031"/>
            <a:ext cx="576064" cy="576064"/>
            <a:chOff x="4788024" y="1275213"/>
            <a:chExt cx="432048" cy="432048"/>
          </a:xfrm>
        </p:grpSpPr>
        <p:sp>
          <p:nvSpPr>
            <p:cNvPr id="53" name="椭圆 65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Freeform 110"/>
            <p:cNvSpPr>
              <a:spLocks noChangeArrowheads="1"/>
            </p:cNvSpPr>
            <p:nvPr/>
          </p:nvSpPr>
          <p:spPr bwMode="auto">
            <a:xfrm>
              <a:off x="4891102" y="1366806"/>
              <a:ext cx="250679" cy="248862"/>
            </a:xfrm>
            <a:custGeom>
              <a:avLst/>
              <a:gdLst>
                <a:gd name="T0" fmla="*/ 78678142 w 609"/>
                <a:gd name="T1" fmla="*/ 71002280 h 602"/>
                <a:gd name="T2" fmla="*/ 78678142 w 609"/>
                <a:gd name="T3" fmla="*/ 71002280 h 602"/>
                <a:gd name="T4" fmla="*/ 71302258 w 609"/>
                <a:gd name="T5" fmla="*/ 78441997 h 602"/>
                <a:gd name="T6" fmla="*/ 65867111 w 609"/>
                <a:gd name="T7" fmla="*/ 76614673 h 602"/>
                <a:gd name="T8" fmla="*/ 44774038 w 609"/>
                <a:gd name="T9" fmla="*/ 54426302 h 602"/>
                <a:gd name="T10" fmla="*/ 29245613 w 609"/>
                <a:gd name="T11" fmla="*/ 59125033 h 602"/>
                <a:gd name="T12" fmla="*/ 0 w 609"/>
                <a:gd name="T13" fmla="*/ 29497307 h 602"/>
                <a:gd name="T14" fmla="*/ 29245613 w 609"/>
                <a:gd name="T15" fmla="*/ 0 h 602"/>
                <a:gd name="T16" fmla="*/ 58491226 w 609"/>
                <a:gd name="T17" fmla="*/ 29497307 h 602"/>
                <a:gd name="T18" fmla="*/ 54867675 w 609"/>
                <a:gd name="T19" fmla="*/ 44376380 h 602"/>
                <a:gd name="T20" fmla="*/ 75960749 w 609"/>
                <a:gd name="T21" fmla="*/ 65520668 h 602"/>
                <a:gd name="T22" fmla="*/ 78678142 w 609"/>
                <a:gd name="T23" fmla="*/ 71002280 h 602"/>
                <a:gd name="T24" fmla="*/ 29245613 w 609"/>
                <a:gd name="T25" fmla="*/ 7439717 h 602"/>
                <a:gd name="T26" fmla="*/ 29245613 w 609"/>
                <a:gd name="T27" fmla="*/ 7439717 h 602"/>
                <a:gd name="T28" fmla="*/ 7246742 w 609"/>
                <a:gd name="T29" fmla="*/ 29497307 h 602"/>
                <a:gd name="T30" fmla="*/ 29245613 w 609"/>
                <a:gd name="T31" fmla="*/ 51685677 h 602"/>
                <a:gd name="T32" fmla="*/ 51244484 w 609"/>
                <a:gd name="T33" fmla="*/ 29497307 h 602"/>
                <a:gd name="T34" fmla="*/ 29245613 w 609"/>
                <a:gd name="T35" fmla="*/ 7439717 h 602"/>
                <a:gd name="T36" fmla="*/ 42056644 w 609"/>
                <a:gd name="T37" fmla="*/ 33282375 h 602"/>
                <a:gd name="T38" fmla="*/ 42056644 w 609"/>
                <a:gd name="T39" fmla="*/ 33282375 h 602"/>
                <a:gd name="T40" fmla="*/ 32868804 w 609"/>
                <a:gd name="T41" fmla="*/ 33282375 h 602"/>
                <a:gd name="T42" fmla="*/ 32868804 w 609"/>
                <a:gd name="T43" fmla="*/ 41504973 h 602"/>
                <a:gd name="T44" fmla="*/ 29245613 w 609"/>
                <a:gd name="T45" fmla="*/ 45290042 h 602"/>
                <a:gd name="T46" fmla="*/ 25622062 w 609"/>
                <a:gd name="T47" fmla="*/ 41504973 h 602"/>
                <a:gd name="T48" fmla="*/ 25622062 w 609"/>
                <a:gd name="T49" fmla="*/ 33282375 h 602"/>
                <a:gd name="T50" fmla="*/ 17340380 w 609"/>
                <a:gd name="T51" fmla="*/ 33282375 h 602"/>
                <a:gd name="T52" fmla="*/ 13716829 w 609"/>
                <a:gd name="T53" fmla="*/ 29497307 h 602"/>
                <a:gd name="T54" fmla="*/ 17340380 w 609"/>
                <a:gd name="T55" fmla="*/ 25842658 h 602"/>
                <a:gd name="T56" fmla="*/ 25622062 w 609"/>
                <a:gd name="T57" fmla="*/ 25842658 h 602"/>
                <a:gd name="T58" fmla="*/ 25622062 w 609"/>
                <a:gd name="T59" fmla="*/ 16575978 h 602"/>
                <a:gd name="T60" fmla="*/ 29245613 w 609"/>
                <a:gd name="T61" fmla="*/ 12921329 h 602"/>
                <a:gd name="T62" fmla="*/ 32868804 w 609"/>
                <a:gd name="T63" fmla="*/ 16575978 h 602"/>
                <a:gd name="T64" fmla="*/ 32868804 w 609"/>
                <a:gd name="T65" fmla="*/ 25842658 h 602"/>
                <a:gd name="T66" fmla="*/ 42056644 w 609"/>
                <a:gd name="T67" fmla="*/ 25842658 h 602"/>
                <a:gd name="T68" fmla="*/ 45679835 w 609"/>
                <a:gd name="T69" fmla="*/ 29497307 h 602"/>
                <a:gd name="T70" fmla="*/ 42056644 w 609"/>
                <a:gd name="T71" fmla="*/ 33282375 h 6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963705" y="3181507"/>
            <a:ext cx="577111" cy="577112"/>
            <a:chOff x="5436096" y="1274820"/>
            <a:chExt cx="432833" cy="432834"/>
          </a:xfrm>
        </p:grpSpPr>
        <p:sp>
          <p:nvSpPr>
            <p:cNvPr id="56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6"/>
            <p:cNvSpPr>
              <a:spLocks noChangeArrowheads="1"/>
            </p:cNvSpPr>
            <p:nvPr/>
          </p:nvSpPr>
          <p:spPr bwMode="auto">
            <a:xfrm>
              <a:off x="5554420" y="1377705"/>
              <a:ext cx="196183" cy="227065"/>
            </a:xfrm>
            <a:custGeom>
              <a:avLst/>
              <a:gdLst>
                <a:gd name="T0" fmla="*/ 58106390 w 475"/>
                <a:gd name="T1" fmla="*/ 71207247 h 552"/>
                <a:gd name="T2" fmla="*/ 58106390 w 475"/>
                <a:gd name="T3" fmla="*/ 71207247 h 552"/>
                <a:gd name="T4" fmla="*/ 54327993 w 475"/>
                <a:gd name="T5" fmla="*/ 71207247 h 552"/>
                <a:gd name="T6" fmla="*/ 54327993 w 475"/>
                <a:gd name="T7" fmla="*/ 0 h 552"/>
                <a:gd name="T8" fmla="*/ 58106390 w 475"/>
                <a:gd name="T9" fmla="*/ 0 h 552"/>
                <a:gd name="T10" fmla="*/ 61754124 w 475"/>
                <a:gd name="T11" fmla="*/ 3618618 h 552"/>
                <a:gd name="T12" fmla="*/ 61754124 w 475"/>
                <a:gd name="T13" fmla="*/ 67588630 h 552"/>
                <a:gd name="T14" fmla="*/ 58106390 w 475"/>
                <a:gd name="T15" fmla="*/ 71207247 h 552"/>
                <a:gd name="T16" fmla="*/ 7426131 w 475"/>
                <a:gd name="T17" fmla="*/ 67588630 h 552"/>
                <a:gd name="T18" fmla="*/ 7426131 w 475"/>
                <a:gd name="T19" fmla="*/ 67588630 h 552"/>
                <a:gd name="T20" fmla="*/ 7426131 w 475"/>
                <a:gd name="T21" fmla="*/ 63970012 h 552"/>
                <a:gd name="T22" fmla="*/ 13809846 w 475"/>
                <a:gd name="T23" fmla="*/ 63970012 h 552"/>
                <a:gd name="T24" fmla="*/ 21235977 w 475"/>
                <a:gd name="T25" fmla="*/ 56603721 h 552"/>
                <a:gd name="T26" fmla="*/ 13809846 w 475"/>
                <a:gd name="T27" fmla="*/ 49237429 h 552"/>
                <a:gd name="T28" fmla="*/ 7426131 w 475"/>
                <a:gd name="T29" fmla="*/ 49237429 h 552"/>
                <a:gd name="T30" fmla="*/ 7426131 w 475"/>
                <a:gd name="T31" fmla="*/ 42905028 h 552"/>
                <a:gd name="T32" fmla="*/ 13809846 w 475"/>
                <a:gd name="T33" fmla="*/ 42905028 h 552"/>
                <a:gd name="T34" fmla="*/ 21235977 w 475"/>
                <a:gd name="T35" fmla="*/ 35539095 h 552"/>
                <a:gd name="T36" fmla="*/ 13809846 w 475"/>
                <a:gd name="T37" fmla="*/ 28301860 h 552"/>
                <a:gd name="T38" fmla="*/ 7426131 w 475"/>
                <a:gd name="T39" fmla="*/ 28301860 h 552"/>
                <a:gd name="T40" fmla="*/ 7426131 w 475"/>
                <a:gd name="T41" fmla="*/ 21840403 h 552"/>
                <a:gd name="T42" fmla="*/ 13809846 w 475"/>
                <a:gd name="T43" fmla="*/ 21840403 h 552"/>
                <a:gd name="T44" fmla="*/ 21235977 w 475"/>
                <a:gd name="T45" fmla="*/ 14603167 h 552"/>
                <a:gd name="T46" fmla="*/ 13809846 w 475"/>
                <a:gd name="T47" fmla="*/ 7236876 h 552"/>
                <a:gd name="T48" fmla="*/ 7426131 w 475"/>
                <a:gd name="T49" fmla="*/ 7236876 h 552"/>
                <a:gd name="T50" fmla="*/ 7426131 w 475"/>
                <a:gd name="T51" fmla="*/ 3618618 h 552"/>
                <a:gd name="T52" fmla="*/ 11074226 w 475"/>
                <a:gd name="T53" fmla="*/ 0 h 552"/>
                <a:gd name="T54" fmla="*/ 50680259 w 475"/>
                <a:gd name="T55" fmla="*/ 0 h 552"/>
                <a:gd name="T56" fmla="*/ 50680259 w 475"/>
                <a:gd name="T57" fmla="*/ 71207247 h 552"/>
                <a:gd name="T58" fmla="*/ 11074226 w 475"/>
                <a:gd name="T59" fmla="*/ 71207247 h 552"/>
                <a:gd name="T60" fmla="*/ 7426131 w 475"/>
                <a:gd name="T61" fmla="*/ 67588630 h 552"/>
                <a:gd name="T62" fmla="*/ 17588243 w 475"/>
                <a:gd name="T63" fmla="*/ 14603167 h 552"/>
                <a:gd name="T64" fmla="*/ 17588243 w 475"/>
                <a:gd name="T65" fmla="*/ 14603167 h 552"/>
                <a:gd name="T66" fmla="*/ 13809846 w 475"/>
                <a:gd name="T67" fmla="*/ 18221785 h 552"/>
                <a:gd name="T68" fmla="*/ 3778036 w 475"/>
                <a:gd name="T69" fmla="*/ 18221785 h 552"/>
                <a:gd name="T70" fmla="*/ 0 w 475"/>
                <a:gd name="T71" fmla="*/ 14603167 h 552"/>
                <a:gd name="T72" fmla="*/ 3778036 w 475"/>
                <a:gd name="T73" fmla="*/ 10984909 h 552"/>
                <a:gd name="T74" fmla="*/ 13809846 w 475"/>
                <a:gd name="T75" fmla="*/ 10984909 h 552"/>
                <a:gd name="T76" fmla="*/ 17588243 w 475"/>
                <a:gd name="T77" fmla="*/ 14603167 h 552"/>
                <a:gd name="T78" fmla="*/ 3778036 w 475"/>
                <a:gd name="T79" fmla="*/ 31920478 h 552"/>
                <a:gd name="T80" fmla="*/ 3778036 w 475"/>
                <a:gd name="T81" fmla="*/ 31920478 h 552"/>
                <a:gd name="T82" fmla="*/ 13809846 w 475"/>
                <a:gd name="T83" fmla="*/ 31920478 h 552"/>
                <a:gd name="T84" fmla="*/ 17588243 w 475"/>
                <a:gd name="T85" fmla="*/ 35539095 h 552"/>
                <a:gd name="T86" fmla="*/ 13809846 w 475"/>
                <a:gd name="T87" fmla="*/ 39286770 h 552"/>
                <a:gd name="T88" fmla="*/ 3778036 w 475"/>
                <a:gd name="T89" fmla="*/ 39286770 h 552"/>
                <a:gd name="T90" fmla="*/ 0 w 475"/>
                <a:gd name="T91" fmla="*/ 35539095 h 552"/>
                <a:gd name="T92" fmla="*/ 3778036 w 475"/>
                <a:gd name="T93" fmla="*/ 31920478 h 552"/>
                <a:gd name="T94" fmla="*/ 3778036 w 475"/>
                <a:gd name="T95" fmla="*/ 52985462 h 552"/>
                <a:gd name="T96" fmla="*/ 3778036 w 475"/>
                <a:gd name="T97" fmla="*/ 52985462 h 552"/>
                <a:gd name="T98" fmla="*/ 13809846 w 475"/>
                <a:gd name="T99" fmla="*/ 52985462 h 552"/>
                <a:gd name="T100" fmla="*/ 17588243 w 475"/>
                <a:gd name="T101" fmla="*/ 56603721 h 552"/>
                <a:gd name="T102" fmla="*/ 13809846 w 475"/>
                <a:gd name="T103" fmla="*/ 60222338 h 552"/>
                <a:gd name="T104" fmla="*/ 3778036 w 475"/>
                <a:gd name="T105" fmla="*/ 60222338 h 552"/>
                <a:gd name="T106" fmla="*/ 0 w 475"/>
                <a:gd name="T107" fmla="*/ 56603721 h 552"/>
                <a:gd name="T108" fmla="*/ 3778036 w 475"/>
                <a:gd name="T109" fmla="*/ 52985462 h 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371417" y="3181507"/>
            <a:ext cx="577111" cy="577112"/>
            <a:chOff x="3491880" y="1274820"/>
            <a:chExt cx="432833" cy="432834"/>
          </a:xfrm>
        </p:grpSpPr>
        <p:sp>
          <p:nvSpPr>
            <p:cNvPr id="59" name="椭圆 16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75"/>
            <p:cNvSpPr>
              <a:spLocks noChangeArrowheads="1"/>
            </p:cNvSpPr>
            <p:nvPr/>
          </p:nvSpPr>
          <p:spPr bwMode="auto">
            <a:xfrm>
              <a:off x="3583864" y="1385879"/>
              <a:ext cx="248863" cy="210716"/>
            </a:xfrm>
            <a:custGeom>
              <a:avLst/>
              <a:gdLst>
                <a:gd name="T0" fmla="*/ 74657633 w 602"/>
                <a:gd name="T1" fmla="*/ 66362244 h 510"/>
                <a:gd name="T2" fmla="*/ 74657633 w 602"/>
                <a:gd name="T3" fmla="*/ 66362244 h 510"/>
                <a:gd name="T4" fmla="*/ 3654665 w 602"/>
                <a:gd name="T5" fmla="*/ 66362244 h 510"/>
                <a:gd name="T6" fmla="*/ 0 w 602"/>
                <a:gd name="T7" fmla="*/ 62711741 h 510"/>
                <a:gd name="T8" fmla="*/ 0 w 602"/>
                <a:gd name="T9" fmla="*/ 3650503 h 510"/>
                <a:gd name="T10" fmla="*/ 3654665 w 602"/>
                <a:gd name="T11" fmla="*/ 0 h 510"/>
                <a:gd name="T12" fmla="*/ 7308970 w 602"/>
                <a:gd name="T13" fmla="*/ 3650503 h 510"/>
                <a:gd name="T14" fmla="*/ 7308970 w 602"/>
                <a:gd name="T15" fmla="*/ 50717076 h 510"/>
                <a:gd name="T16" fmla="*/ 7308970 w 602"/>
                <a:gd name="T17" fmla="*/ 50717076 h 510"/>
                <a:gd name="T18" fmla="*/ 7308970 w 602"/>
                <a:gd name="T19" fmla="*/ 58930528 h 510"/>
                <a:gd name="T20" fmla="*/ 74657633 w 602"/>
                <a:gd name="T21" fmla="*/ 58930528 h 510"/>
                <a:gd name="T22" fmla="*/ 78442719 w 602"/>
                <a:gd name="T23" fmla="*/ 62711741 h 510"/>
                <a:gd name="T24" fmla="*/ 74657633 w 602"/>
                <a:gd name="T25" fmla="*/ 66362244 h 510"/>
                <a:gd name="T26" fmla="*/ 66434636 w 602"/>
                <a:gd name="T27" fmla="*/ 55280025 h 510"/>
                <a:gd name="T28" fmla="*/ 66434636 w 602"/>
                <a:gd name="T29" fmla="*/ 55280025 h 510"/>
                <a:gd name="T30" fmla="*/ 58995246 w 602"/>
                <a:gd name="T31" fmla="*/ 55280025 h 510"/>
                <a:gd name="T32" fmla="*/ 55340580 w 602"/>
                <a:gd name="T33" fmla="*/ 51629522 h 510"/>
                <a:gd name="T34" fmla="*/ 55340580 w 602"/>
                <a:gd name="T35" fmla="*/ 25814941 h 510"/>
                <a:gd name="T36" fmla="*/ 58995246 w 602"/>
                <a:gd name="T37" fmla="*/ 22164077 h 510"/>
                <a:gd name="T38" fmla="*/ 66434636 w 602"/>
                <a:gd name="T39" fmla="*/ 22164077 h 510"/>
                <a:gd name="T40" fmla="*/ 70089301 w 602"/>
                <a:gd name="T41" fmla="*/ 25814941 h 510"/>
                <a:gd name="T42" fmla="*/ 70089301 w 602"/>
                <a:gd name="T43" fmla="*/ 51629522 h 510"/>
                <a:gd name="T44" fmla="*/ 66434636 w 602"/>
                <a:gd name="T45" fmla="*/ 55280025 h 510"/>
                <a:gd name="T46" fmla="*/ 45159830 w 602"/>
                <a:gd name="T47" fmla="*/ 55280025 h 510"/>
                <a:gd name="T48" fmla="*/ 45159830 w 602"/>
                <a:gd name="T49" fmla="*/ 55280025 h 510"/>
                <a:gd name="T50" fmla="*/ 37850860 w 602"/>
                <a:gd name="T51" fmla="*/ 55280025 h 510"/>
                <a:gd name="T52" fmla="*/ 34065774 w 602"/>
                <a:gd name="T53" fmla="*/ 51629522 h 510"/>
                <a:gd name="T54" fmla="*/ 34065774 w 602"/>
                <a:gd name="T55" fmla="*/ 11082219 h 510"/>
                <a:gd name="T56" fmla="*/ 37850860 w 602"/>
                <a:gd name="T57" fmla="*/ 7431355 h 510"/>
                <a:gd name="T58" fmla="*/ 45159830 w 602"/>
                <a:gd name="T59" fmla="*/ 7431355 h 510"/>
                <a:gd name="T60" fmla="*/ 48814495 w 602"/>
                <a:gd name="T61" fmla="*/ 11082219 h 510"/>
                <a:gd name="T62" fmla="*/ 48814495 w 602"/>
                <a:gd name="T63" fmla="*/ 51629522 h 510"/>
                <a:gd name="T64" fmla="*/ 45159830 w 602"/>
                <a:gd name="T65" fmla="*/ 55280025 h 510"/>
                <a:gd name="T66" fmla="*/ 24929472 w 602"/>
                <a:gd name="T67" fmla="*/ 55280025 h 510"/>
                <a:gd name="T68" fmla="*/ 24929472 w 602"/>
                <a:gd name="T69" fmla="*/ 55280025 h 510"/>
                <a:gd name="T70" fmla="*/ 17489720 w 602"/>
                <a:gd name="T71" fmla="*/ 55280025 h 510"/>
                <a:gd name="T72" fmla="*/ 13835055 w 602"/>
                <a:gd name="T73" fmla="*/ 51629522 h 510"/>
                <a:gd name="T74" fmla="*/ 13835055 w 602"/>
                <a:gd name="T75" fmla="*/ 44198166 h 510"/>
                <a:gd name="T76" fmla="*/ 17489720 w 602"/>
                <a:gd name="T77" fmla="*/ 40547302 h 510"/>
                <a:gd name="T78" fmla="*/ 24929472 w 602"/>
                <a:gd name="T79" fmla="*/ 40547302 h 510"/>
                <a:gd name="T80" fmla="*/ 28583776 w 602"/>
                <a:gd name="T81" fmla="*/ 44198166 h 510"/>
                <a:gd name="T82" fmla="*/ 28583776 w 602"/>
                <a:gd name="T83" fmla="*/ 51629522 h 510"/>
                <a:gd name="T84" fmla="*/ 24929472 w 602"/>
                <a:gd name="T85" fmla="*/ 55280025 h 5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235513" y="3181507"/>
            <a:ext cx="577111" cy="577112"/>
            <a:chOff x="4139952" y="1274820"/>
            <a:chExt cx="432833" cy="432834"/>
          </a:xfrm>
        </p:grpSpPr>
        <p:sp>
          <p:nvSpPr>
            <p:cNvPr id="62" name="椭圆 16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3" name="Freeform 84"/>
            <p:cNvSpPr>
              <a:spLocks noChangeArrowheads="1"/>
            </p:cNvSpPr>
            <p:nvPr/>
          </p:nvSpPr>
          <p:spPr bwMode="auto">
            <a:xfrm>
              <a:off x="4241546" y="1366806"/>
              <a:ext cx="248863" cy="248863"/>
            </a:xfrm>
            <a:custGeom>
              <a:avLst/>
              <a:gdLst>
                <a:gd name="T0" fmla="*/ 43332858 w 602"/>
                <a:gd name="T1" fmla="*/ 34979440 h 602"/>
                <a:gd name="T2" fmla="*/ 43332858 w 602"/>
                <a:gd name="T3" fmla="*/ 34979440 h 602"/>
                <a:gd name="T4" fmla="*/ 43332858 w 602"/>
                <a:gd name="T5" fmla="*/ 0 h 602"/>
                <a:gd name="T6" fmla="*/ 78442719 w 602"/>
                <a:gd name="T7" fmla="*/ 34979440 h 602"/>
                <a:gd name="T8" fmla="*/ 43332858 w 602"/>
                <a:gd name="T9" fmla="*/ 34979440 h 602"/>
                <a:gd name="T10" fmla="*/ 36023527 w 602"/>
                <a:gd name="T11" fmla="*/ 78442719 h 602"/>
                <a:gd name="T12" fmla="*/ 36023527 w 602"/>
                <a:gd name="T13" fmla="*/ 78442719 h 602"/>
                <a:gd name="T14" fmla="*/ 0 w 602"/>
                <a:gd name="T15" fmla="*/ 42419192 h 602"/>
                <a:gd name="T16" fmla="*/ 36023527 w 602"/>
                <a:gd name="T17" fmla="*/ 7308970 h 602"/>
                <a:gd name="T18" fmla="*/ 36023527 w 602"/>
                <a:gd name="T19" fmla="*/ 42419192 h 602"/>
                <a:gd name="T20" fmla="*/ 71002968 w 602"/>
                <a:gd name="T21" fmla="*/ 42419192 h 602"/>
                <a:gd name="T22" fmla="*/ 36023527 w 602"/>
                <a:gd name="T23" fmla="*/ 78442719 h 6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815414" y="572625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265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目录</a:t>
            </a:r>
            <a:r>
              <a:rPr lang="en-US" altLang="zh-CN" sz="4265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en-US" altLang="zh-CN" sz="24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Contents</a:t>
            </a:r>
            <a:endParaRPr lang="en-US" altLang="zh-CN" sz="24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984763" y="1412776"/>
            <a:ext cx="101998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766222" y="2202322"/>
            <a:ext cx="1192345" cy="666786"/>
            <a:chOff x="2215144" y="927951"/>
            <a:chExt cx="1244730" cy="916847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01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71891" y="2220071"/>
            <a:ext cx="4114312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药品基本信息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608501" y="654444"/>
            <a:ext cx="576064" cy="577112"/>
            <a:chOff x="6084168" y="1274820"/>
            <a:chExt cx="432048" cy="432834"/>
          </a:xfrm>
        </p:grpSpPr>
        <p:sp>
          <p:nvSpPr>
            <p:cNvPr id="35" name="椭圆 22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Freeform 59"/>
            <p:cNvSpPr>
              <a:spLocks noChangeArrowheads="1"/>
            </p:cNvSpPr>
            <p:nvPr/>
          </p:nvSpPr>
          <p:spPr bwMode="auto">
            <a:xfrm>
              <a:off x="6180302" y="1365898"/>
              <a:ext cx="239780" cy="250679"/>
            </a:xfrm>
            <a:custGeom>
              <a:avLst/>
              <a:gdLst>
                <a:gd name="T0" fmla="*/ 73627430 w 581"/>
                <a:gd name="T1" fmla="*/ 67678707 h 609"/>
                <a:gd name="T2" fmla="*/ 61659637 w 581"/>
                <a:gd name="T3" fmla="*/ 78678142 h 609"/>
                <a:gd name="T4" fmla="*/ 54244957 w 581"/>
                <a:gd name="T5" fmla="*/ 72208055 h 609"/>
                <a:gd name="T6" fmla="*/ 57106883 w 581"/>
                <a:gd name="T7" fmla="*/ 65867111 h 609"/>
                <a:gd name="T8" fmla="*/ 61659637 w 581"/>
                <a:gd name="T9" fmla="*/ 69490662 h 609"/>
                <a:gd name="T10" fmla="*/ 71806401 w 581"/>
                <a:gd name="T11" fmla="*/ 61338122 h 609"/>
                <a:gd name="T12" fmla="*/ 73627430 w 581"/>
                <a:gd name="T13" fmla="*/ 67678707 h 609"/>
                <a:gd name="T14" fmla="*/ 61659637 w 581"/>
                <a:gd name="T15" fmla="*/ 64055516 h 609"/>
                <a:gd name="T16" fmla="*/ 49691843 w 581"/>
                <a:gd name="T17" fmla="*/ 69490662 h 609"/>
                <a:gd name="T18" fmla="*/ 51513233 w 581"/>
                <a:gd name="T19" fmla="*/ 75054951 h 609"/>
                <a:gd name="T20" fmla="*/ 3772261 w 581"/>
                <a:gd name="T21" fmla="*/ 78678142 h 609"/>
                <a:gd name="T22" fmla="*/ 0 w 581"/>
                <a:gd name="T23" fmla="*/ 10999436 h 609"/>
                <a:gd name="T24" fmla="*/ 10146404 w 581"/>
                <a:gd name="T25" fmla="*/ 7246742 h 609"/>
                <a:gd name="T26" fmla="*/ 17561444 w 581"/>
                <a:gd name="T27" fmla="*/ 18246178 h 609"/>
                <a:gd name="T28" fmla="*/ 24845922 w 581"/>
                <a:gd name="T29" fmla="*/ 7246742 h 609"/>
                <a:gd name="T30" fmla="*/ 28488341 w 581"/>
                <a:gd name="T31" fmla="*/ 10999436 h 609"/>
                <a:gd name="T32" fmla="*/ 43318061 w 581"/>
                <a:gd name="T33" fmla="*/ 10999436 h 609"/>
                <a:gd name="T34" fmla="*/ 46960119 w 581"/>
                <a:gd name="T35" fmla="*/ 7246742 h 609"/>
                <a:gd name="T36" fmla="*/ 54244957 w 581"/>
                <a:gd name="T37" fmla="*/ 18246178 h 609"/>
                <a:gd name="T38" fmla="*/ 61659637 w 581"/>
                <a:gd name="T39" fmla="*/ 7246742 h 609"/>
                <a:gd name="T40" fmla="*/ 71806401 w 581"/>
                <a:gd name="T41" fmla="*/ 10999436 h 609"/>
                <a:gd name="T42" fmla="*/ 66212751 w 581"/>
                <a:gd name="T43" fmla="*/ 59526167 h 609"/>
                <a:gd name="T44" fmla="*/ 10146404 w 581"/>
                <a:gd name="T45" fmla="*/ 63149718 h 609"/>
                <a:gd name="T46" fmla="*/ 12878128 w 581"/>
                <a:gd name="T47" fmla="*/ 65867111 h 609"/>
                <a:gd name="T48" fmla="*/ 39545439 w 581"/>
                <a:gd name="T49" fmla="*/ 63149718 h 609"/>
                <a:gd name="T50" fmla="*/ 39545439 w 581"/>
                <a:gd name="T51" fmla="*/ 63149718 h 609"/>
                <a:gd name="T52" fmla="*/ 39545439 w 581"/>
                <a:gd name="T53" fmla="*/ 63149718 h 609"/>
                <a:gd name="T54" fmla="*/ 12878128 w 581"/>
                <a:gd name="T55" fmla="*/ 60431965 h 609"/>
                <a:gd name="T56" fmla="*/ 58017218 w 581"/>
                <a:gd name="T57" fmla="*/ 28339815 h 609"/>
                <a:gd name="T58" fmla="*/ 13788823 w 581"/>
                <a:gd name="T59" fmla="*/ 28339815 h 609"/>
                <a:gd name="T60" fmla="*/ 13788823 w 581"/>
                <a:gd name="T61" fmla="*/ 35715700 h 609"/>
                <a:gd name="T62" fmla="*/ 61659637 w 581"/>
                <a:gd name="T63" fmla="*/ 31963007 h 609"/>
                <a:gd name="T64" fmla="*/ 58017218 w 581"/>
                <a:gd name="T65" fmla="*/ 43868240 h 609"/>
                <a:gd name="T66" fmla="*/ 35903020 w 581"/>
                <a:gd name="T67" fmla="*/ 43868240 h 609"/>
                <a:gd name="T68" fmla="*/ 13788823 w 581"/>
                <a:gd name="T69" fmla="*/ 43868240 h 609"/>
                <a:gd name="T70" fmla="*/ 13788823 w 581"/>
                <a:gd name="T71" fmla="*/ 51244484 h 609"/>
                <a:gd name="T72" fmla="*/ 35903020 w 581"/>
                <a:gd name="T73" fmla="*/ 51244484 h 609"/>
                <a:gd name="T74" fmla="*/ 61659637 w 581"/>
                <a:gd name="T75" fmla="*/ 47491791 h 609"/>
                <a:gd name="T76" fmla="*/ 54244957 w 581"/>
                <a:gd name="T77" fmla="*/ 14622627 h 609"/>
                <a:gd name="T78" fmla="*/ 50602538 w 581"/>
                <a:gd name="T79" fmla="*/ 10999436 h 609"/>
                <a:gd name="T80" fmla="*/ 54244957 w 581"/>
                <a:gd name="T81" fmla="*/ 0 h 609"/>
                <a:gd name="T82" fmla="*/ 58017218 w 581"/>
                <a:gd name="T83" fmla="*/ 10999436 h 609"/>
                <a:gd name="T84" fmla="*/ 35903020 w 581"/>
                <a:gd name="T85" fmla="*/ 14622627 h 609"/>
                <a:gd name="T86" fmla="*/ 32260601 w 581"/>
                <a:gd name="T87" fmla="*/ 10999436 h 609"/>
                <a:gd name="T88" fmla="*/ 35903020 w 581"/>
                <a:gd name="T89" fmla="*/ 0 h 609"/>
                <a:gd name="T90" fmla="*/ 39545439 w 581"/>
                <a:gd name="T91" fmla="*/ 10999436 h 609"/>
                <a:gd name="T92" fmla="*/ 17561444 w 581"/>
                <a:gd name="T93" fmla="*/ 14622627 h 609"/>
                <a:gd name="T94" fmla="*/ 13788823 w 581"/>
                <a:gd name="T95" fmla="*/ 10999436 h 609"/>
                <a:gd name="T96" fmla="*/ 17561444 w 581"/>
                <a:gd name="T97" fmla="*/ 0 h 609"/>
                <a:gd name="T98" fmla="*/ 21203502 w 581"/>
                <a:gd name="T99" fmla="*/ 10999436 h 6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1" h="609">
                  <a:moveTo>
                    <a:pt x="566" y="523"/>
                  </a:moveTo>
                  <a:lnTo>
                    <a:pt x="566" y="523"/>
                  </a:lnTo>
                  <a:cubicBezTo>
                    <a:pt x="495" y="594"/>
                    <a:pt x="495" y="594"/>
                    <a:pt x="495" y="594"/>
                  </a:cubicBezTo>
                  <a:cubicBezTo>
                    <a:pt x="488" y="601"/>
                    <a:pt x="481" y="608"/>
                    <a:pt x="474" y="608"/>
                  </a:cubicBezTo>
                  <a:cubicBezTo>
                    <a:pt x="467" y="608"/>
                    <a:pt x="460" y="601"/>
                    <a:pt x="453" y="594"/>
                  </a:cubicBezTo>
                  <a:cubicBezTo>
                    <a:pt x="417" y="558"/>
                    <a:pt x="417" y="558"/>
                    <a:pt x="417" y="558"/>
                  </a:cubicBezTo>
                  <a:cubicBezTo>
                    <a:pt x="410" y="551"/>
                    <a:pt x="410" y="544"/>
                    <a:pt x="410" y="537"/>
                  </a:cubicBezTo>
                  <a:cubicBezTo>
                    <a:pt x="410" y="523"/>
                    <a:pt x="417" y="509"/>
                    <a:pt x="439" y="509"/>
                  </a:cubicBezTo>
                  <a:cubicBezTo>
                    <a:pt x="446" y="509"/>
                    <a:pt x="453" y="516"/>
                    <a:pt x="453" y="523"/>
                  </a:cubicBezTo>
                  <a:cubicBezTo>
                    <a:pt x="474" y="537"/>
                    <a:pt x="474" y="537"/>
                    <a:pt x="474" y="537"/>
                  </a:cubicBezTo>
                  <a:cubicBezTo>
                    <a:pt x="530" y="481"/>
                    <a:pt x="530" y="481"/>
                    <a:pt x="530" y="481"/>
                  </a:cubicBezTo>
                  <a:cubicBezTo>
                    <a:pt x="537" y="474"/>
                    <a:pt x="545" y="474"/>
                    <a:pt x="552" y="474"/>
                  </a:cubicBezTo>
                  <a:cubicBezTo>
                    <a:pt x="566" y="474"/>
                    <a:pt x="580" y="488"/>
                    <a:pt x="580" y="502"/>
                  </a:cubicBezTo>
                  <a:cubicBezTo>
                    <a:pt x="580" y="509"/>
                    <a:pt x="573" y="516"/>
                    <a:pt x="566" y="523"/>
                  </a:cubicBezTo>
                  <a:close/>
                  <a:moveTo>
                    <a:pt x="474" y="495"/>
                  </a:moveTo>
                  <a:lnTo>
                    <a:pt x="474" y="495"/>
                  </a:lnTo>
                  <a:cubicBezTo>
                    <a:pt x="467" y="488"/>
                    <a:pt x="453" y="481"/>
                    <a:pt x="439" y="481"/>
                  </a:cubicBezTo>
                  <a:cubicBezTo>
                    <a:pt x="403" y="481"/>
                    <a:pt x="382" y="509"/>
                    <a:pt x="382" y="537"/>
                  </a:cubicBezTo>
                  <a:cubicBezTo>
                    <a:pt x="382" y="558"/>
                    <a:pt x="389" y="573"/>
                    <a:pt x="396" y="580"/>
                  </a:cubicBezTo>
                  <a:cubicBezTo>
                    <a:pt x="424" y="608"/>
                    <a:pt x="424" y="608"/>
                    <a:pt x="424" y="608"/>
                  </a:cubicBezTo>
                  <a:cubicBezTo>
                    <a:pt x="29" y="608"/>
                    <a:pt x="29" y="608"/>
                    <a:pt x="29" y="608"/>
                  </a:cubicBezTo>
                  <a:cubicBezTo>
                    <a:pt x="15" y="608"/>
                    <a:pt x="0" y="594"/>
                    <a:pt x="0" y="58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71"/>
                    <a:pt x="15" y="56"/>
                    <a:pt x="29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120"/>
                    <a:pt x="106" y="141"/>
                    <a:pt x="135" y="141"/>
                  </a:cubicBezTo>
                  <a:cubicBezTo>
                    <a:pt x="163" y="141"/>
                    <a:pt x="191" y="120"/>
                    <a:pt x="191" y="85"/>
                  </a:cubicBezTo>
                  <a:cubicBezTo>
                    <a:pt x="191" y="56"/>
                    <a:pt x="191" y="56"/>
                    <a:pt x="191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85"/>
                    <a:pt x="219" y="85"/>
                    <a:pt x="219" y="85"/>
                  </a:cubicBezTo>
                  <a:cubicBezTo>
                    <a:pt x="219" y="120"/>
                    <a:pt x="248" y="141"/>
                    <a:pt x="276" y="141"/>
                  </a:cubicBezTo>
                  <a:cubicBezTo>
                    <a:pt x="304" y="141"/>
                    <a:pt x="333" y="120"/>
                    <a:pt x="333" y="85"/>
                  </a:cubicBezTo>
                  <a:cubicBezTo>
                    <a:pt x="333" y="56"/>
                    <a:pt x="333" y="56"/>
                    <a:pt x="333" y="56"/>
                  </a:cubicBezTo>
                  <a:cubicBezTo>
                    <a:pt x="361" y="56"/>
                    <a:pt x="361" y="56"/>
                    <a:pt x="361" y="56"/>
                  </a:cubicBezTo>
                  <a:cubicBezTo>
                    <a:pt x="361" y="85"/>
                    <a:pt x="361" y="85"/>
                    <a:pt x="361" y="85"/>
                  </a:cubicBezTo>
                  <a:cubicBezTo>
                    <a:pt x="361" y="120"/>
                    <a:pt x="389" y="141"/>
                    <a:pt x="417" y="141"/>
                  </a:cubicBezTo>
                  <a:cubicBezTo>
                    <a:pt x="446" y="141"/>
                    <a:pt x="474" y="120"/>
                    <a:pt x="474" y="85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523" y="56"/>
                    <a:pt x="523" y="56"/>
                    <a:pt x="523" y="56"/>
                  </a:cubicBezTo>
                  <a:cubicBezTo>
                    <a:pt x="537" y="56"/>
                    <a:pt x="552" y="71"/>
                    <a:pt x="552" y="85"/>
                  </a:cubicBezTo>
                  <a:cubicBezTo>
                    <a:pt x="552" y="445"/>
                    <a:pt x="552" y="445"/>
                    <a:pt x="552" y="445"/>
                  </a:cubicBezTo>
                  <a:cubicBezTo>
                    <a:pt x="530" y="445"/>
                    <a:pt x="516" y="452"/>
                    <a:pt x="509" y="460"/>
                  </a:cubicBezTo>
                  <a:lnTo>
                    <a:pt x="474" y="495"/>
                  </a:lnTo>
                  <a:close/>
                  <a:moveTo>
                    <a:pt x="78" y="488"/>
                  </a:moveTo>
                  <a:lnTo>
                    <a:pt x="78" y="488"/>
                  </a:lnTo>
                  <a:cubicBezTo>
                    <a:pt x="78" y="502"/>
                    <a:pt x="85" y="509"/>
                    <a:pt x="99" y="509"/>
                  </a:cubicBezTo>
                  <a:cubicBezTo>
                    <a:pt x="283" y="509"/>
                    <a:pt x="283" y="509"/>
                    <a:pt x="283" y="509"/>
                  </a:cubicBezTo>
                  <a:cubicBezTo>
                    <a:pt x="297" y="509"/>
                    <a:pt x="304" y="502"/>
                    <a:pt x="304" y="488"/>
                  </a:cubicBezTo>
                  <a:cubicBezTo>
                    <a:pt x="304" y="474"/>
                    <a:pt x="297" y="467"/>
                    <a:pt x="283" y="467"/>
                  </a:cubicBezTo>
                  <a:cubicBezTo>
                    <a:pt x="99" y="467"/>
                    <a:pt x="99" y="467"/>
                    <a:pt x="99" y="467"/>
                  </a:cubicBezTo>
                  <a:cubicBezTo>
                    <a:pt x="85" y="467"/>
                    <a:pt x="78" y="474"/>
                    <a:pt x="78" y="488"/>
                  </a:cubicBezTo>
                  <a:close/>
                  <a:moveTo>
                    <a:pt x="446" y="219"/>
                  </a:moveTo>
                  <a:lnTo>
                    <a:pt x="446" y="219"/>
                  </a:lnTo>
                  <a:cubicBezTo>
                    <a:pt x="106" y="219"/>
                    <a:pt x="106" y="219"/>
                    <a:pt x="106" y="219"/>
                  </a:cubicBezTo>
                  <a:cubicBezTo>
                    <a:pt x="92" y="219"/>
                    <a:pt x="78" y="233"/>
                    <a:pt x="78" y="247"/>
                  </a:cubicBezTo>
                  <a:cubicBezTo>
                    <a:pt x="78" y="262"/>
                    <a:pt x="92" y="276"/>
                    <a:pt x="106" y="276"/>
                  </a:cubicBezTo>
                  <a:cubicBezTo>
                    <a:pt x="446" y="276"/>
                    <a:pt x="446" y="276"/>
                    <a:pt x="446" y="276"/>
                  </a:cubicBezTo>
                  <a:cubicBezTo>
                    <a:pt x="460" y="276"/>
                    <a:pt x="474" y="262"/>
                    <a:pt x="474" y="247"/>
                  </a:cubicBezTo>
                  <a:cubicBezTo>
                    <a:pt x="474" y="233"/>
                    <a:pt x="460" y="219"/>
                    <a:pt x="446" y="219"/>
                  </a:cubicBezTo>
                  <a:close/>
                  <a:moveTo>
                    <a:pt x="446" y="339"/>
                  </a:moveTo>
                  <a:lnTo>
                    <a:pt x="446" y="339"/>
                  </a:lnTo>
                  <a:cubicBezTo>
                    <a:pt x="276" y="339"/>
                    <a:pt x="276" y="339"/>
                    <a:pt x="276" y="339"/>
                  </a:cubicBezTo>
                  <a:cubicBezTo>
                    <a:pt x="226" y="339"/>
                    <a:pt x="226" y="339"/>
                    <a:pt x="226" y="339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92" y="339"/>
                    <a:pt x="78" y="353"/>
                    <a:pt x="78" y="367"/>
                  </a:cubicBezTo>
                  <a:cubicBezTo>
                    <a:pt x="78" y="389"/>
                    <a:pt x="92" y="396"/>
                    <a:pt x="106" y="396"/>
                  </a:cubicBezTo>
                  <a:cubicBezTo>
                    <a:pt x="226" y="396"/>
                    <a:pt x="226" y="396"/>
                    <a:pt x="226" y="396"/>
                  </a:cubicBezTo>
                  <a:cubicBezTo>
                    <a:pt x="276" y="396"/>
                    <a:pt x="276" y="396"/>
                    <a:pt x="276" y="396"/>
                  </a:cubicBezTo>
                  <a:cubicBezTo>
                    <a:pt x="446" y="396"/>
                    <a:pt x="446" y="396"/>
                    <a:pt x="446" y="396"/>
                  </a:cubicBezTo>
                  <a:cubicBezTo>
                    <a:pt x="460" y="396"/>
                    <a:pt x="474" y="389"/>
                    <a:pt x="474" y="367"/>
                  </a:cubicBezTo>
                  <a:cubicBezTo>
                    <a:pt x="474" y="353"/>
                    <a:pt x="460" y="339"/>
                    <a:pt x="446" y="339"/>
                  </a:cubicBezTo>
                  <a:close/>
                  <a:moveTo>
                    <a:pt x="417" y="113"/>
                  </a:moveTo>
                  <a:lnTo>
                    <a:pt x="417" y="113"/>
                  </a:lnTo>
                  <a:cubicBezTo>
                    <a:pt x="403" y="113"/>
                    <a:pt x="389" y="106"/>
                    <a:pt x="389" y="85"/>
                  </a:cubicBezTo>
                  <a:cubicBezTo>
                    <a:pt x="389" y="28"/>
                    <a:pt x="389" y="28"/>
                    <a:pt x="389" y="28"/>
                  </a:cubicBezTo>
                  <a:cubicBezTo>
                    <a:pt x="389" y="14"/>
                    <a:pt x="403" y="0"/>
                    <a:pt x="417" y="0"/>
                  </a:cubicBezTo>
                  <a:cubicBezTo>
                    <a:pt x="431" y="0"/>
                    <a:pt x="446" y="14"/>
                    <a:pt x="446" y="28"/>
                  </a:cubicBezTo>
                  <a:cubicBezTo>
                    <a:pt x="446" y="85"/>
                    <a:pt x="446" y="85"/>
                    <a:pt x="446" y="85"/>
                  </a:cubicBezTo>
                  <a:cubicBezTo>
                    <a:pt x="446" y="106"/>
                    <a:pt x="431" y="113"/>
                    <a:pt x="417" y="113"/>
                  </a:cubicBezTo>
                  <a:close/>
                  <a:moveTo>
                    <a:pt x="276" y="113"/>
                  </a:moveTo>
                  <a:lnTo>
                    <a:pt x="276" y="113"/>
                  </a:lnTo>
                  <a:cubicBezTo>
                    <a:pt x="262" y="113"/>
                    <a:pt x="248" y="106"/>
                    <a:pt x="248" y="85"/>
                  </a:cubicBezTo>
                  <a:cubicBezTo>
                    <a:pt x="248" y="28"/>
                    <a:pt x="248" y="28"/>
                    <a:pt x="248" y="28"/>
                  </a:cubicBezTo>
                  <a:cubicBezTo>
                    <a:pt x="248" y="14"/>
                    <a:pt x="262" y="0"/>
                    <a:pt x="276" y="0"/>
                  </a:cubicBezTo>
                  <a:cubicBezTo>
                    <a:pt x="290" y="0"/>
                    <a:pt x="304" y="14"/>
                    <a:pt x="304" y="28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106"/>
                    <a:pt x="290" y="113"/>
                    <a:pt x="276" y="11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21" y="113"/>
                    <a:pt x="106" y="106"/>
                    <a:pt x="106" y="85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6" y="14"/>
                    <a:pt x="121" y="0"/>
                    <a:pt x="135" y="0"/>
                  </a:cubicBezTo>
                  <a:cubicBezTo>
                    <a:pt x="149" y="0"/>
                    <a:pt x="163" y="14"/>
                    <a:pt x="163" y="28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3" y="106"/>
                    <a:pt x="149" y="113"/>
                    <a:pt x="135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80309" y="654968"/>
            <a:ext cx="576064" cy="576064"/>
            <a:chOff x="4788024" y="1275213"/>
            <a:chExt cx="432048" cy="432048"/>
          </a:xfrm>
        </p:grpSpPr>
        <p:sp>
          <p:nvSpPr>
            <p:cNvPr id="38" name="椭圆 65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F79600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Freeform 110"/>
            <p:cNvSpPr>
              <a:spLocks noChangeArrowheads="1"/>
            </p:cNvSpPr>
            <p:nvPr/>
          </p:nvSpPr>
          <p:spPr bwMode="auto">
            <a:xfrm>
              <a:off x="4891102" y="1366806"/>
              <a:ext cx="250679" cy="248862"/>
            </a:xfrm>
            <a:custGeom>
              <a:avLst/>
              <a:gdLst>
                <a:gd name="T0" fmla="*/ 78678142 w 609"/>
                <a:gd name="T1" fmla="*/ 71002280 h 602"/>
                <a:gd name="T2" fmla="*/ 78678142 w 609"/>
                <a:gd name="T3" fmla="*/ 71002280 h 602"/>
                <a:gd name="T4" fmla="*/ 71302258 w 609"/>
                <a:gd name="T5" fmla="*/ 78441997 h 602"/>
                <a:gd name="T6" fmla="*/ 65867111 w 609"/>
                <a:gd name="T7" fmla="*/ 76614673 h 602"/>
                <a:gd name="T8" fmla="*/ 44774038 w 609"/>
                <a:gd name="T9" fmla="*/ 54426302 h 602"/>
                <a:gd name="T10" fmla="*/ 29245613 w 609"/>
                <a:gd name="T11" fmla="*/ 59125033 h 602"/>
                <a:gd name="T12" fmla="*/ 0 w 609"/>
                <a:gd name="T13" fmla="*/ 29497307 h 602"/>
                <a:gd name="T14" fmla="*/ 29245613 w 609"/>
                <a:gd name="T15" fmla="*/ 0 h 602"/>
                <a:gd name="T16" fmla="*/ 58491226 w 609"/>
                <a:gd name="T17" fmla="*/ 29497307 h 602"/>
                <a:gd name="T18" fmla="*/ 54867675 w 609"/>
                <a:gd name="T19" fmla="*/ 44376380 h 602"/>
                <a:gd name="T20" fmla="*/ 75960749 w 609"/>
                <a:gd name="T21" fmla="*/ 65520668 h 602"/>
                <a:gd name="T22" fmla="*/ 78678142 w 609"/>
                <a:gd name="T23" fmla="*/ 71002280 h 602"/>
                <a:gd name="T24" fmla="*/ 29245613 w 609"/>
                <a:gd name="T25" fmla="*/ 7439717 h 602"/>
                <a:gd name="T26" fmla="*/ 29245613 w 609"/>
                <a:gd name="T27" fmla="*/ 7439717 h 602"/>
                <a:gd name="T28" fmla="*/ 7246742 w 609"/>
                <a:gd name="T29" fmla="*/ 29497307 h 602"/>
                <a:gd name="T30" fmla="*/ 29245613 w 609"/>
                <a:gd name="T31" fmla="*/ 51685677 h 602"/>
                <a:gd name="T32" fmla="*/ 51244484 w 609"/>
                <a:gd name="T33" fmla="*/ 29497307 h 602"/>
                <a:gd name="T34" fmla="*/ 29245613 w 609"/>
                <a:gd name="T35" fmla="*/ 7439717 h 602"/>
                <a:gd name="T36" fmla="*/ 42056644 w 609"/>
                <a:gd name="T37" fmla="*/ 33282375 h 602"/>
                <a:gd name="T38" fmla="*/ 42056644 w 609"/>
                <a:gd name="T39" fmla="*/ 33282375 h 602"/>
                <a:gd name="T40" fmla="*/ 32868804 w 609"/>
                <a:gd name="T41" fmla="*/ 33282375 h 602"/>
                <a:gd name="T42" fmla="*/ 32868804 w 609"/>
                <a:gd name="T43" fmla="*/ 41504973 h 602"/>
                <a:gd name="T44" fmla="*/ 29245613 w 609"/>
                <a:gd name="T45" fmla="*/ 45290042 h 602"/>
                <a:gd name="T46" fmla="*/ 25622062 w 609"/>
                <a:gd name="T47" fmla="*/ 41504973 h 602"/>
                <a:gd name="T48" fmla="*/ 25622062 w 609"/>
                <a:gd name="T49" fmla="*/ 33282375 h 602"/>
                <a:gd name="T50" fmla="*/ 17340380 w 609"/>
                <a:gd name="T51" fmla="*/ 33282375 h 602"/>
                <a:gd name="T52" fmla="*/ 13716829 w 609"/>
                <a:gd name="T53" fmla="*/ 29497307 h 602"/>
                <a:gd name="T54" fmla="*/ 17340380 w 609"/>
                <a:gd name="T55" fmla="*/ 25842658 h 602"/>
                <a:gd name="T56" fmla="*/ 25622062 w 609"/>
                <a:gd name="T57" fmla="*/ 25842658 h 602"/>
                <a:gd name="T58" fmla="*/ 25622062 w 609"/>
                <a:gd name="T59" fmla="*/ 16575978 h 602"/>
                <a:gd name="T60" fmla="*/ 29245613 w 609"/>
                <a:gd name="T61" fmla="*/ 12921329 h 602"/>
                <a:gd name="T62" fmla="*/ 32868804 w 609"/>
                <a:gd name="T63" fmla="*/ 16575978 h 602"/>
                <a:gd name="T64" fmla="*/ 32868804 w 609"/>
                <a:gd name="T65" fmla="*/ 25842658 h 602"/>
                <a:gd name="T66" fmla="*/ 42056644 w 609"/>
                <a:gd name="T67" fmla="*/ 25842658 h 602"/>
                <a:gd name="T68" fmla="*/ 45679835 w 609"/>
                <a:gd name="T69" fmla="*/ 29497307 h 602"/>
                <a:gd name="T70" fmla="*/ 42056644 w 609"/>
                <a:gd name="T71" fmla="*/ 33282375 h 6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09" h="602">
                  <a:moveTo>
                    <a:pt x="608" y="544"/>
                  </a:moveTo>
                  <a:lnTo>
                    <a:pt x="608" y="544"/>
                  </a:lnTo>
                  <a:cubicBezTo>
                    <a:pt x="608" y="573"/>
                    <a:pt x="579" y="601"/>
                    <a:pt x="551" y="601"/>
                  </a:cubicBezTo>
                  <a:cubicBezTo>
                    <a:pt x="530" y="601"/>
                    <a:pt x="516" y="594"/>
                    <a:pt x="509" y="587"/>
                  </a:cubicBezTo>
                  <a:cubicBezTo>
                    <a:pt x="346" y="417"/>
                    <a:pt x="346" y="417"/>
                    <a:pt x="346" y="417"/>
                  </a:cubicBezTo>
                  <a:cubicBezTo>
                    <a:pt x="311" y="438"/>
                    <a:pt x="269" y="453"/>
                    <a:pt x="226" y="453"/>
                  </a:cubicBezTo>
                  <a:cubicBezTo>
                    <a:pt x="106" y="453"/>
                    <a:pt x="0" y="347"/>
                    <a:pt x="0" y="226"/>
                  </a:cubicBezTo>
                  <a:cubicBezTo>
                    <a:pt x="0" y="99"/>
                    <a:pt x="106" y="0"/>
                    <a:pt x="226" y="0"/>
                  </a:cubicBezTo>
                  <a:cubicBezTo>
                    <a:pt x="353" y="0"/>
                    <a:pt x="452" y="99"/>
                    <a:pt x="452" y="226"/>
                  </a:cubicBezTo>
                  <a:cubicBezTo>
                    <a:pt x="452" y="269"/>
                    <a:pt x="445" y="304"/>
                    <a:pt x="424" y="340"/>
                  </a:cubicBezTo>
                  <a:cubicBezTo>
                    <a:pt x="587" y="502"/>
                    <a:pt x="587" y="502"/>
                    <a:pt x="587" y="502"/>
                  </a:cubicBezTo>
                  <a:cubicBezTo>
                    <a:pt x="601" y="516"/>
                    <a:pt x="608" y="530"/>
                    <a:pt x="608" y="544"/>
                  </a:cubicBezTo>
                  <a:close/>
                  <a:moveTo>
                    <a:pt x="226" y="57"/>
                  </a:moveTo>
                  <a:lnTo>
                    <a:pt x="226" y="57"/>
                  </a:lnTo>
                  <a:cubicBezTo>
                    <a:pt x="134" y="57"/>
                    <a:pt x="56" y="127"/>
                    <a:pt x="56" y="226"/>
                  </a:cubicBezTo>
                  <a:cubicBezTo>
                    <a:pt x="56" y="318"/>
                    <a:pt x="134" y="396"/>
                    <a:pt x="226" y="396"/>
                  </a:cubicBezTo>
                  <a:cubicBezTo>
                    <a:pt x="325" y="396"/>
                    <a:pt x="396" y="318"/>
                    <a:pt x="396" y="226"/>
                  </a:cubicBezTo>
                  <a:cubicBezTo>
                    <a:pt x="396" y="127"/>
                    <a:pt x="325" y="57"/>
                    <a:pt x="226" y="57"/>
                  </a:cubicBezTo>
                  <a:close/>
                  <a:moveTo>
                    <a:pt x="325" y="255"/>
                  </a:moveTo>
                  <a:lnTo>
                    <a:pt x="325" y="255"/>
                  </a:lnTo>
                  <a:cubicBezTo>
                    <a:pt x="254" y="255"/>
                    <a:pt x="254" y="255"/>
                    <a:pt x="254" y="255"/>
                  </a:cubicBezTo>
                  <a:cubicBezTo>
                    <a:pt x="254" y="318"/>
                    <a:pt x="254" y="318"/>
                    <a:pt x="254" y="318"/>
                  </a:cubicBezTo>
                  <a:cubicBezTo>
                    <a:pt x="254" y="333"/>
                    <a:pt x="247" y="347"/>
                    <a:pt x="226" y="347"/>
                  </a:cubicBezTo>
                  <a:cubicBezTo>
                    <a:pt x="212" y="347"/>
                    <a:pt x="198" y="333"/>
                    <a:pt x="198" y="318"/>
                  </a:cubicBezTo>
                  <a:cubicBezTo>
                    <a:pt x="198" y="255"/>
                    <a:pt x="198" y="255"/>
                    <a:pt x="198" y="255"/>
                  </a:cubicBezTo>
                  <a:cubicBezTo>
                    <a:pt x="134" y="255"/>
                    <a:pt x="134" y="255"/>
                    <a:pt x="134" y="255"/>
                  </a:cubicBezTo>
                  <a:cubicBezTo>
                    <a:pt x="120" y="255"/>
                    <a:pt x="106" y="241"/>
                    <a:pt x="106" y="226"/>
                  </a:cubicBezTo>
                  <a:cubicBezTo>
                    <a:pt x="106" y="205"/>
                    <a:pt x="120" y="198"/>
                    <a:pt x="134" y="198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13"/>
                    <a:pt x="212" y="99"/>
                    <a:pt x="226" y="99"/>
                  </a:cubicBezTo>
                  <a:cubicBezTo>
                    <a:pt x="247" y="99"/>
                    <a:pt x="254" y="113"/>
                    <a:pt x="254" y="127"/>
                  </a:cubicBezTo>
                  <a:cubicBezTo>
                    <a:pt x="254" y="198"/>
                    <a:pt x="254" y="198"/>
                    <a:pt x="254" y="198"/>
                  </a:cubicBezTo>
                  <a:cubicBezTo>
                    <a:pt x="325" y="198"/>
                    <a:pt x="325" y="198"/>
                    <a:pt x="325" y="198"/>
                  </a:cubicBezTo>
                  <a:cubicBezTo>
                    <a:pt x="339" y="198"/>
                    <a:pt x="353" y="205"/>
                    <a:pt x="353" y="226"/>
                  </a:cubicBezTo>
                  <a:cubicBezTo>
                    <a:pt x="353" y="241"/>
                    <a:pt x="339" y="255"/>
                    <a:pt x="325" y="2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744406" y="654444"/>
            <a:ext cx="577111" cy="577112"/>
            <a:chOff x="5436096" y="1274820"/>
            <a:chExt cx="432833" cy="432834"/>
          </a:xfrm>
        </p:grpSpPr>
        <p:sp>
          <p:nvSpPr>
            <p:cNvPr id="41" name="椭圆 16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Freeform 16"/>
            <p:cNvSpPr>
              <a:spLocks noChangeArrowheads="1"/>
            </p:cNvSpPr>
            <p:nvPr/>
          </p:nvSpPr>
          <p:spPr bwMode="auto">
            <a:xfrm>
              <a:off x="5554420" y="1377705"/>
              <a:ext cx="196183" cy="227065"/>
            </a:xfrm>
            <a:custGeom>
              <a:avLst/>
              <a:gdLst>
                <a:gd name="T0" fmla="*/ 58106390 w 475"/>
                <a:gd name="T1" fmla="*/ 71207247 h 552"/>
                <a:gd name="T2" fmla="*/ 58106390 w 475"/>
                <a:gd name="T3" fmla="*/ 71207247 h 552"/>
                <a:gd name="T4" fmla="*/ 54327993 w 475"/>
                <a:gd name="T5" fmla="*/ 71207247 h 552"/>
                <a:gd name="T6" fmla="*/ 54327993 w 475"/>
                <a:gd name="T7" fmla="*/ 0 h 552"/>
                <a:gd name="T8" fmla="*/ 58106390 w 475"/>
                <a:gd name="T9" fmla="*/ 0 h 552"/>
                <a:gd name="T10" fmla="*/ 61754124 w 475"/>
                <a:gd name="T11" fmla="*/ 3618618 h 552"/>
                <a:gd name="T12" fmla="*/ 61754124 w 475"/>
                <a:gd name="T13" fmla="*/ 67588630 h 552"/>
                <a:gd name="T14" fmla="*/ 58106390 w 475"/>
                <a:gd name="T15" fmla="*/ 71207247 h 552"/>
                <a:gd name="T16" fmla="*/ 7426131 w 475"/>
                <a:gd name="T17" fmla="*/ 67588630 h 552"/>
                <a:gd name="T18" fmla="*/ 7426131 w 475"/>
                <a:gd name="T19" fmla="*/ 67588630 h 552"/>
                <a:gd name="T20" fmla="*/ 7426131 w 475"/>
                <a:gd name="T21" fmla="*/ 63970012 h 552"/>
                <a:gd name="T22" fmla="*/ 13809846 w 475"/>
                <a:gd name="T23" fmla="*/ 63970012 h 552"/>
                <a:gd name="T24" fmla="*/ 21235977 w 475"/>
                <a:gd name="T25" fmla="*/ 56603721 h 552"/>
                <a:gd name="T26" fmla="*/ 13809846 w 475"/>
                <a:gd name="T27" fmla="*/ 49237429 h 552"/>
                <a:gd name="T28" fmla="*/ 7426131 w 475"/>
                <a:gd name="T29" fmla="*/ 49237429 h 552"/>
                <a:gd name="T30" fmla="*/ 7426131 w 475"/>
                <a:gd name="T31" fmla="*/ 42905028 h 552"/>
                <a:gd name="T32" fmla="*/ 13809846 w 475"/>
                <a:gd name="T33" fmla="*/ 42905028 h 552"/>
                <a:gd name="T34" fmla="*/ 21235977 w 475"/>
                <a:gd name="T35" fmla="*/ 35539095 h 552"/>
                <a:gd name="T36" fmla="*/ 13809846 w 475"/>
                <a:gd name="T37" fmla="*/ 28301860 h 552"/>
                <a:gd name="T38" fmla="*/ 7426131 w 475"/>
                <a:gd name="T39" fmla="*/ 28301860 h 552"/>
                <a:gd name="T40" fmla="*/ 7426131 w 475"/>
                <a:gd name="T41" fmla="*/ 21840403 h 552"/>
                <a:gd name="T42" fmla="*/ 13809846 w 475"/>
                <a:gd name="T43" fmla="*/ 21840403 h 552"/>
                <a:gd name="T44" fmla="*/ 21235977 w 475"/>
                <a:gd name="T45" fmla="*/ 14603167 h 552"/>
                <a:gd name="T46" fmla="*/ 13809846 w 475"/>
                <a:gd name="T47" fmla="*/ 7236876 h 552"/>
                <a:gd name="T48" fmla="*/ 7426131 w 475"/>
                <a:gd name="T49" fmla="*/ 7236876 h 552"/>
                <a:gd name="T50" fmla="*/ 7426131 w 475"/>
                <a:gd name="T51" fmla="*/ 3618618 h 552"/>
                <a:gd name="T52" fmla="*/ 11074226 w 475"/>
                <a:gd name="T53" fmla="*/ 0 h 552"/>
                <a:gd name="T54" fmla="*/ 50680259 w 475"/>
                <a:gd name="T55" fmla="*/ 0 h 552"/>
                <a:gd name="T56" fmla="*/ 50680259 w 475"/>
                <a:gd name="T57" fmla="*/ 71207247 h 552"/>
                <a:gd name="T58" fmla="*/ 11074226 w 475"/>
                <a:gd name="T59" fmla="*/ 71207247 h 552"/>
                <a:gd name="T60" fmla="*/ 7426131 w 475"/>
                <a:gd name="T61" fmla="*/ 67588630 h 552"/>
                <a:gd name="T62" fmla="*/ 17588243 w 475"/>
                <a:gd name="T63" fmla="*/ 14603167 h 552"/>
                <a:gd name="T64" fmla="*/ 17588243 w 475"/>
                <a:gd name="T65" fmla="*/ 14603167 h 552"/>
                <a:gd name="T66" fmla="*/ 13809846 w 475"/>
                <a:gd name="T67" fmla="*/ 18221785 h 552"/>
                <a:gd name="T68" fmla="*/ 3778036 w 475"/>
                <a:gd name="T69" fmla="*/ 18221785 h 552"/>
                <a:gd name="T70" fmla="*/ 0 w 475"/>
                <a:gd name="T71" fmla="*/ 14603167 h 552"/>
                <a:gd name="T72" fmla="*/ 3778036 w 475"/>
                <a:gd name="T73" fmla="*/ 10984909 h 552"/>
                <a:gd name="T74" fmla="*/ 13809846 w 475"/>
                <a:gd name="T75" fmla="*/ 10984909 h 552"/>
                <a:gd name="T76" fmla="*/ 17588243 w 475"/>
                <a:gd name="T77" fmla="*/ 14603167 h 552"/>
                <a:gd name="T78" fmla="*/ 3778036 w 475"/>
                <a:gd name="T79" fmla="*/ 31920478 h 552"/>
                <a:gd name="T80" fmla="*/ 3778036 w 475"/>
                <a:gd name="T81" fmla="*/ 31920478 h 552"/>
                <a:gd name="T82" fmla="*/ 13809846 w 475"/>
                <a:gd name="T83" fmla="*/ 31920478 h 552"/>
                <a:gd name="T84" fmla="*/ 17588243 w 475"/>
                <a:gd name="T85" fmla="*/ 35539095 h 552"/>
                <a:gd name="T86" fmla="*/ 13809846 w 475"/>
                <a:gd name="T87" fmla="*/ 39286770 h 552"/>
                <a:gd name="T88" fmla="*/ 3778036 w 475"/>
                <a:gd name="T89" fmla="*/ 39286770 h 552"/>
                <a:gd name="T90" fmla="*/ 0 w 475"/>
                <a:gd name="T91" fmla="*/ 35539095 h 552"/>
                <a:gd name="T92" fmla="*/ 3778036 w 475"/>
                <a:gd name="T93" fmla="*/ 31920478 h 552"/>
                <a:gd name="T94" fmla="*/ 3778036 w 475"/>
                <a:gd name="T95" fmla="*/ 52985462 h 552"/>
                <a:gd name="T96" fmla="*/ 3778036 w 475"/>
                <a:gd name="T97" fmla="*/ 52985462 h 552"/>
                <a:gd name="T98" fmla="*/ 13809846 w 475"/>
                <a:gd name="T99" fmla="*/ 52985462 h 552"/>
                <a:gd name="T100" fmla="*/ 17588243 w 475"/>
                <a:gd name="T101" fmla="*/ 56603721 h 552"/>
                <a:gd name="T102" fmla="*/ 13809846 w 475"/>
                <a:gd name="T103" fmla="*/ 60222338 h 552"/>
                <a:gd name="T104" fmla="*/ 3778036 w 475"/>
                <a:gd name="T105" fmla="*/ 60222338 h 552"/>
                <a:gd name="T106" fmla="*/ 0 w 475"/>
                <a:gd name="T107" fmla="*/ 56603721 h 552"/>
                <a:gd name="T108" fmla="*/ 3778036 w 475"/>
                <a:gd name="T109" fmla="*/ 52985462 h 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75" h="552">
                  <a:moveTo>
                    <a:pt x="446" y="551"/>
                  </a:moveTo>
                  <a:lnTo>
                    <a:pt x="446" y="551"/>
                  </a:lnTo>
                  <a:cubicBezTo>
                    <a:pt x="417" y="551"/>
                    <a:pt x="417" y="551"/>
                    <a:pt x="417" y="551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46" y="0"/>
                    <a:pt x="446" y="0"/>
                    <a:pt x="446" y="0"/>
                  </a:cubicBezTo>
                  <a:cubicBezTo>
                    <a:pt x="460" y="0"/>
                    <a:pt x="474" y="14"/>
                    <a:pt x="474" y="28"/>
                  </a:cubicBezTo>
                  <a:cubicBezTo>
                    <a:pt x="474" y="523"/>
                    <a:pt x="474" y="523"/>
                    <a:pt x="474" y="523"/>
                  </a:cubicBezTo>
                  <a:cubicBezTo>
                    <a:pt x="474" y="537"/>
                    <a:pt x="460" y="551"/>
                    <a:pt x="446" y="551"/>
                  </a:cubicBezTo>
                  <a:close/>
                  <a:moveTo>
                    <a:pt x="57" y="523"/>
                  </a:moveTo>
                  <a:lnTo>
                    <a:pt x="57" y="523"/>
                  </a:lnTo>
                  <a:cubicBezTo>
                    <a:pt x="57" y="495"/>
                    <a:pt x="57" y="495"/>
                    <a:pt x="57" y="495"/>
                  </a:cubicBezTo>
                  <a:cubicBezTo>
                    <a:pt x="106" y="495"/>
                    <a:pt x="106" y="495"/>
                    <a:pt x="106" y="495"/>
                  </a:cubicBezTo>
                  <a:cubicBezTo>
                    <a:pt x="135" y="495"/>
                    <a:pt x="163" y="466"/>
                    <a:pt x="163" y="438"/>
                  </a:cubicBezTo>
                  <a:cubicBezTo>
                    <a:pt x="163" y="403"/>
                    <a:pt x="135" y="381"/>
                    <a:pt x="106" y="381"/>
                  </a:cubicBezTo>
                  <a:cubicBezTo>
                    <a:pt x="57" y="381"/>
                    <a:pt x="57" y="381"/>
                    <a:pt x="57" y="381"/>
                  </a:cubicBezTo>
                  <a:cubicBezTo>
                    <a:pt x="57" y="332"/>
                    <a:pt x="57" y="332"/>
                    <a:pt x="57" y="332"/>
                  </a:cubicBezTo>
                  <a:cubicBezTo>
                    <a:pt x="106" y="332"/>
                    <a:pt x="106" y="332"/>
                    <a:pt x="106" y="332"/>
                  </a:cubicBezTo>
                  <a:cubicBezTo>
                    <a:pt x="135" y="332"/>
                    <a:pt x="163" y="304"/>
                    <a:pt x="163" y="275"/>
                  </a:cubicBezTo>
                  <a:cubicBezTo>
                    <a:pt x="163" y="247"/>
                    <a:pt x="135" y="219"/>
                    <a:pt x="106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169"/>
                    <a:pt x="57" y="169"/>
                    <a:pt x="57" y="169"/>
                  </a:cubicBezTo>
                  <a:cubicBezTo>
                    <a:pt x="106" y="169"/>
                    <a:pt x="106" y="169"/>
                    <a:pt x="106" y="169"/>
                  </a:cubicBezTo>
                  <a:cubicBezTo>
                    <a:pt x="135" y="169"/>
                    <a:pt x="163" y="148"/>
                    <a:pt x="163" y="113"/>
                  </a:cubicBezTo>
                  <a:cubicBezTo>
                    <a:pt x="163" y="85"/>
                    <a:pt x="135" y="56"/>
                    <a:pt x="106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14"/>
                    <a:pt x="71" y="0"/>
                    <a:pt x="85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551"/>
                    <a:pt x="389" y="551"/>
                    <a:pt x="389" y="551"/>
                  </a:cubicBezTo>
                  <a:cubicBezTo>
                    <a:pt x="85" y="551"/>
                    <a:pt x="85" y="551"/>
                    <a:pt x="85" y="551"/>
                  </a:cubicBezTo>
                  <a:cubicBezTo>
                    <a:pt x="71" y="551"/>
                    <a:pt x="57" y="537"/>
                    <a:pt x="57" y="523"/>
                  </a:cubicBezTo>
                  <a:close/>
                  <a:moveTo>
                    <a:pt x="135" y="113"/>
                  </a:moveTo>
                  <a:lnTo>
                    <a:pt x="135" y="113"/>
                  </a:lnTo>
                  <a:cubicBezTo>
                    <a:pt x="135" y="134"/>
                    <a:pt x="120" y="141"/>
                    <a:pt x="106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15" y="141"/>
                    <a:pt x="0" y="134"/>
                    <a:pt x="0" y="113"/>
                  </a:cubicBezTo>
                  <a:cubicBezTo>
                    <a:pt x="0" y="99"/>
                    <a:pt x="15" y="85"/>
                    <a:pt x="29" y="85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20" y="85"/>
                    <a:pt x="135" y="99"/>
                    <a:pt x="135" y="113"/>
                  </a:cubicBezTo>
                  <a:close/>
                  <a:moveTo>
                    <a:pt x="29" y="247"/>
                  </a:moveTo>
                  <a:lnTo>
                    <a:pt x="29" y="247"/>
                  </a:lnTo>
                  <a:cubicBezTo>
                    <a:pt x="106" y="247"/>
                    <a:pt x="106" y="247"/>
                    <a:pt x="106" y="247"/>
                  </a:cubicBezTo>
                  <a:cubicBezTo>
                    <a:pt x="120" y="247"/>
                    <a:pt x="135" y="261"/>
                    <a:pt x="135" y="275"/>
                  </a:cubicBezTo>
                  <a:cubicBezTo>
                    <a:pt x="135" y="290"/>
                    <a:pt x="120" y="304"/>
                    <a:pt x="106" y="304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15" y="304"/>
                    <a:pt x="0" y="290"/>
                    <a:pt x="0" y="275"/>
                  </a:cubicBezTo>
                  <a:cubicBezTo>
                    <a:pt x="0" y="261"/>
                    <a:pt x="15" y="247"/>
                    <a:pt x="29" y="247"/>
                  </a:cubicBezTo>
                  <a:close/>
                  <a:moveTo>
                    <a:pt x="29" y="410"/>
                  </a:moveTo>
                  <a:lnTo>
                    <a:pt x="29" y="410"/>
                  </a:lnTo>
                  <a:cubicBezTo>
                    <a:pt x="106" y="410"/>
                    <a:pt x="106" y="410"/>
                    <a:pt x="106" y="410"/>
                  </a:cubicBezTo>
                  <a:cubicBezTo>
                    <a:pt x="120" y="410"/>
                    <a:pt x="135" y="417"/>
                    <a:pt x="135" y="438"/>
                  </a:cubicBezTo>
                  <a:cubicBezTo>
                    <a:pt x="135" y="452"/>
                    <a:pt x="120" y="466"/>
                    <a:pt x="106" y="466"/>
                  </a:cubicBezTo>
                  <a:cubicBezTo>
                    <a:pt x="29" y="466"/>
                    <a:pt x="29" y="466"/>
                    <a:pt x="29" y="466"/>
                  </a:cubicBezTo>
                  <a:cubicBezTo>
                    <a:pt x="15" y="466"/>
                    <a:pt x="0" y="452"/>
                    <a:pt x="0" y="438"/>
                  </a:cubicBezTo>
                  <a:cubicBezTo>
                    <a:pt x="0" y="417"/>
                    <a:pt x="15" y="410"/>
                    <a:pt x="29" y="4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152118" y="654444"/>
            <a:ext cx="577111" cy="577112"/>
            <a:chOff x="3491880" y="1274820"/>
            <a:chExt cx="432833" cy="432834"/>
          </a:xfrm>
        </p:grpSpPr>
        <p:sp>
          <p:nvSpPr>
            <p:cNvPr id="75" name="椭圆 16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6" name="Freeform 75"/>
            <p:cNvSpPr>
              <a:spLocks noChangeArrowheads="1"/>
            </p:cNvSpPr>
            <p:nvPr/>
          </p:nvSpPr>
          <p:spPr bwMode="auto">
            <a:xfrm>
              <a:off x="3583864" y="1385879"/>
              <a:ext cx="248863" cy="210716"/>
            </a:xfrm>
            <a:custGeom>
              <a:avLst/>
              <a:gdLst>
                <a:gd name="T0" fmla="*/ 74657633 w 602"/>
                <a:gd name="T1" fmla="*/ 66362244 h 510"/>
                <a:gd name="T2" fmla="*/ 74657633 w 602"/>
                <a:gd name="T3" fmla="*/ 66362244 h 510"/>
                <a:gd name="T4" fmla="*/ 3654665 w 602"/>
                <a:gd name="T5" fmla="*/ 66362244 h 510"/>
                <a:gd name="T6" fmla="*/ 0 w 602"/>
                <a:gd name="T7" fmla="*/ 62711741 h 510"/>
                <a:gd name="T8" fmla="*/ 0 w 602"/>
                <a:gd name="T9" fmla="*/ 3650503 h 510"/>
                <a:gd name="T10" fmla="*/ 3654665 w 602"/>
                <a:gd name="T11" fmla="*/ 0 h 510"/>
                <a:gd name="T12" fmla="*/ 7308970 w 602"/>
                <a:gd name="T13" fmla="*/ 3650503 h 510"/>
                <a:gd name="T14" fmla="*/ 7308970 w 602"/>
                <a:gd name="T15" fmla="*/ 50717076 h 510"/>
                <a:gd name="T16" fmla="*/ 7308970 w 602"/>
                <a:gd name="T17" fmla="*/ 50717076 h 510"/>
                <a:gd name="T18" fmla="*/ 7308970 w 602"/>
                <a:gd name="T19" fmla="*/ 58930528 h 510"/>
                <a:gd name="T20" fmla="*/ 74657633 w 602"/>
                <a:gd name="T21" fmla="*/ 58930528 h 510"/>
                <a:gd name="T22" fmla="*/ 78442719 w 602"/>
                <a:gd name="T23" fmla="*/ 62711741 h 510"/>
                <a:gd name="T24" fmla="*/ 74657633 w 602"/>
                <a:gd name="T25" fmla="*/ 66362244 h 510"/>
                <a:gd name="T26" fmla="*/ 66434636 w 602"/>
                <a:gd name="T27" fmla="*/ 55280025 h 510"/>
                <a:gd name="T28" fmla="*/ 66434636 w 602"/>
                <a:gd name="T29" fmla="*/ 55280025 h 510"/>
                <a:gd name="T30" fmla="*/ 58995246 w 602"/>
                <a:gd name="T31" fmla="*/ 55280025 h 510"/>
                <a:gd name="T32" fmla="*/ 55340580 w 602"/>
                <a:gd name="T33" fmla="*/ 51629522 h 510"/>
                <a:gd name="T34" fmla="*/ 55340580 w 602"/>
                <a:gd name="T35" fmla="*/ 25814941 h 510"/>
                <a:gd name="T36" fmla="*/ 58995246 w 602"/>
                <a:gd name="T37" fmla="*/ 22164077 h 510"/>
                <a:gd name="T38" fmla="*/ 66434636 w 602"/>
                <a:gd name="T39" fmla="*/ 22164077 h 510"/>
                <a:gd name="T40" fmla="*/ 70089301 w 602"/>
                <a:gd name="T41" fmla="*/ 25814941 h 510"/>
                <a:gd name="T42" fmla="*/ 70089301 w 602"/>
                <a:gd name="T43" fmla="*/ 51629522 h 510"/>
                <a:gd name="T44" fmla="*/ 66434636 w 602"/>
                <a:gd name="T45" fmla="*/ 55280025 h 510"/>
                <a:gd name="T46" fmla="*/ 45159830 w 602"/>
                <a:gd name="T47" fmla="*/ 55280025 h 510"/>
                <a:gd name="T48" fmla="*/ 45159830 w 602"/>
                <a:gd name="T49" fmla="*/ 55280025 h 510"/>
                <a:gd name="T50" fmla="*/ 37850860 w 602"/>
                <a:gd name="T51" fmla="*/ 55280025 h 510"/>
                <a:gd name="T52" fmla="*/ 34065774 w 602"/>
                <a:gd name="T53" fmla="*/ 51629522 h 510"/>
                <a:gd name="T54" fmla="*/ 34065774 w 602"/>
                <a:gd name="T55" fmla="*/ 11082219 h 510"/>
                <a:gd name="T56" fmla="*/ 37850860 w 602"/>
                <a:gd name="T57" fmla="*/ 7431355 h 510"/>
                <a:gd name="T58" fmla="*/ 45159830 w 602"/>
                <a:gd name="T59" fmla="*/ 7431355 h 510"/>
                <a:gd name="T60" fmla="*/ 48814495 w 602"/>
                <a:gd name="T61" fmla="*/ 11082219 h 510"/>
                <a:gd name="T62" fmla="*/ 48814495 w 602"/>
                <a:gd name="T63" fmla="*/ 51629522 h 510"/>
                <a:gd name="T64" fmla="*/ 45159830 w 602"/>
                <a:gd name="T65" fmla="*/ 55280025 h 510"/>
                <a:gd name="T66" fmla="*/ 24929472 w 602"/>
                <a:gd name="T67" fmla="*/ 55280025 h 510"/>
                <a:gd name="T68" fmla="*/ 24929472 w 602"/>
                <a:gd name="T69" fmla="*/ 55280025 h 510"/>
                <a:gd name="T70" fmla="*/ 17489720 w 602"/>
                <a:gd name="T71" fmla="*/ 55280025 h 510"/>
                <a:gd name="T72" fmla="*/ 13835055 w 602"/>
                <a:gd name="T73" fmla="*/ 51629522 h 510"/>
                <a:gd name="T74" fmla="*/ 13835055 w 602"/>
                <a:gd name="T75" fmla="*/ 44198166 h 510"/>
                <a:gd name="T76" fmla="*/ 17489720 w 602"/>
                <a:gd name="T77" fmla="*/ 40547302 h 510"/>
                <a:gd name="T78" fmla="*/ 24929472 w 602"/>
                <a:gd name="T79" fmla="*/ 40547302 h 510"/>
                <a:gd name="T80" fmla="*/ 28583776 w 602"/>
                <a:gd name="T81" fmla="*/ 44198166 h 510"/>
                <a:gd name="T82" fmla="*/ 28583776 w 602"/>
                <a:gd name="T83" fmla="*/ 51629522 h 510"/>
                <a:gd name="T84" fmla="*/ 24929472 w 602"/>
                <a:gd name="T85" fmla="*/ 55280025 h 5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02" h="510">
                  <a:moveTo>
                    <a:pt x="572" y="509"/>
                  </a:moveTo>
                  <a:lnTo>
                    <a:pt x="572" y="509"/>
                  </a:lnTo>
                  <a:cubicBezTo>
                    <a:pt x="28" y="509"/>
                    <a:pt x="28" y="509"/>
                    <a:pt x="28" y="509"/>
                  </a:cubicBezTo>
                  <a:cubicBezTo>
                    <a:pt x="14" y="509"/>
                    <a:pt x="0" y="502"/>
                    <a:pt x="0" y="4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4" y="0"/>
                    <a:pt x="28" y="0"/>
                  </a:cubicBezTo>
                  <a:cubicBezTo>
                    <a:pt x="42" y="0"/>
                    <a:pt x="56" y="14"/>
                    <a:pt x="56" y="28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72" y="452"/>
                    <a:pt x="572" y="452"/>
                    <a:pt x="572" y="452"/>
                  </a:cubicBezTo>
                  <a:cubicBezTo>
                    <a:pt x="594" y="452"/>
                    <a:pt x="601" y="467"/>
                    <a:pt x="601" y="481"/>
                  </a:cubicBezTo>
                  <a:cubicBezTo>
                    <a:pt x="601" y="502"/>
                    <a:pt x="594" y="509"/>
                    <a:pt x="572" y="509"/>
                  </a:cubicBezTo>
                  <a:close/>
                  <a:moveTo>
                    <a:pt x="509" y="424"/>
                  </a:moveTo>
                  <a:lnTo>
                    <a:pt x="509" y="424"/>
                  </a:lnTo>
                  <a:cubicBezTo>
                    <a:pt x="452" y="424"/>
                    <a:pt x="452" y="424"/>
                    <a:pt x="452" y="424"/>
                  </a:cubicBezTo>
                  <a:cubicBezTo>
                    <a:pt x="438" y="424"/>
                    <a:pt x="424" y="417"/>
                    <a:pt x="424" y="396"/>
                  </a:cubicBezTo>
                  <a:cubicBezTo>
                    <a:pt x="424" y="198"/>
                    <a:pt x="424" y="198"/>
                    <a:pt x="424" y="198"/>
                  </a:cubicBezTo>
                  <a:cubicBezTo>
                    <a:pt x="424" y="184"/>
                    <a:pt x="438" y="170"/>
                    <a:pt x="452" y="170"/>
                  </a:cubicBezTo>
                  <a:cubicBezTo>
                    <a:pt x="509" y="170"/>
                    <a:pt x="509" y="170"/>
                    <a:pt x="509" y="170"/>
                  </a:cubicBezTo>
                  <a:cubicBezTo>
                    <a:pt x="523" y="170"/>
                    <a:pt x="537" y="184"/>
                    <a:pt x="537" y="198"/>
                  </a:cubicBezTo>
                  <a:cubicBezTo>
                    <a:pt x="537" y="396"/>
                    <a:pt x="537" y="396"/>
                    <a:pt x="537" y="396"/>
                  </a:cubicBezTo>
                  <a:cubicBezTo>
                    <a:pt x="537" y="417"/>
                    <a:pt x="523" y="424"/>
                    <a:pt x="509" y="424"/>
                  </a:cubicBezTo>
                  <a:close/>
                  <a:moveTo>
                    <a:pt x="346" y="424"/>
                  </a:moveTo>
                  <a:lnTo>
                    <a:pt x="346" y="424"/>
                  </a:lnTo>
                  <a:cubicBezTo>
                    <a:pt x="290" y="424"/>
                    <a:pt x="290" y="424"/>
                    <a:pt x="290" y="424"/>
                  </a:cubicBezTo>
                  <a:cubicBezTo>
                    <a:pt x="276" y="424"/>
                    <a:pt x="261" y="417"/>
                    <a:pt x="261" y="396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71"/>
                    <a:pt x="276" y="57"/>
                    <a:pt x="290" y="57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67" y="57"/>
                    <a:pt x="374" y="71"/>
                    <a:pt x="374" y="85"/>
                  </a:cubicBezTo>
                  <a:cubicBezTo>
                    <a:pt x="374" y="396"/>
                    <a:pt x="374" y="396"/>
                    <a:pt x="374" y="396"/>
                  </a:cubicBezTo>
                  <a:cubicBezTo>
                    <a:pt x="374" y="417"/>
                    <a:pt x="367" y="424"/>
                    <a:pt x="346" y="424"/>
                  </a:cubicBezTo>
                  <a:close/>
                  <a:moveTo>
                    <a:pt x="191" y="424"/>
                  </a:moveTo>
                  <a:lnTo>
                    <a:pt x="191" y="424"/>
                  </a:lnTo>
                  <a:cubicBezTo>
                    <a:pt x="134" y="424"/>
                    <a:pt x="134" y="424"/>
                    <a:pt x="134" y="424"/>
                  </a:cubicBezTo>
                  <a:cubicBezTo>
                    <a:pt x="113" y="424"/>
                    <a:pt x="106" y="417"/>
                    <a:pt x="106" y="396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6" y="325"/>
                    <a:pt x="113" y="311"/>
                    <a:pt x="134" y="311"/>
                  </a:cubicBezTo>
                  <a:cubicBezTo>
                    <a:pt x="191" y="311"/>
                    <a:pt x="191" y="311"/>
                    <a:pt x="191" y="311"/>
                  </a:cubicBezTo>
                  <a:cubicBezTo>
                    <a:pt x="205" y="311"/>
                    <a:pt x="219" y="325"/>
                    <a:pt x="219" y="339"/>
                  </a:cubicBezTo>
                  <a:cubicBezTo>
                    <a:pt x="219" y="396"/>
                    <a:pt x="219" y="396"/>
                    <a:pt x="219" y="396"/>
                  </a:cubicBezTo>
                  <a:cubicBezTo>
                    <a:pt x="219" y="417"/>
                    <a:pt x="205" y="424"/>
                    <a:pt x="191" y="4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016214" y="654444"/>
            <a:ext cx="577111" cy="577112"/>
            <a:chOff x="4139952" y="1274820"/>
            <a:chExt cx="432833" cy="432834"/>
          </a:xfrm>
        </p:grpSpPr>
        <p:sp>
          <p:nvSpPr>
            <p:cNvPr id="78" name="椭圆 16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3992DB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9" name="Freeform 84"/>
            <p:cNvSpPr>
              <a:spLocks noChangeArrowheads="1"/>
            </p:cNvSpPr>
            <p:nvPr/>
          </p:nvSpPr>
          <p:spPr bwMode="auto">
            <a:xfrm>
              <a:off x="4241546" y="1366806"/>
              <a:ext cx="248863" cy="248863"/>
            </a:xfrm>
            <a:custGeom>
              <a:avLst/>
              <a:gdLst>
                <a:gd name="T0" fmla="*/ 43332858 w 602"/>
                <a:gd name="T1" fmla="*/ 34979440 h 602"/>
                <a:gd name="T2" fmla="*/ 43332858 w 602"/>
                <a:gd name="T3" fmla="*/ 34979440 h 602"/>
                <a:gd name="T4" fmla="*/ 43332858 w 602"/>
                <a:gd name="T5" fmla="*/ 0 h 602"/>
                <a:gd name="T6" fmla="*/ 78442719 w 602"/>
                <a:gd name="T7" fmla="*/ 34979440 h 602"/>
                <a:gd name="T8" fmla="*/ 43332858 w 602"/>
                <a:gd name="T9" fmla="*/ 34979440 h 602"/>
                <a:gd name="T10" fmla="*/ 36023527 w 602"/>
                <a:gd name="T11" fmla="*/ 78442719 h 602"/>
                <a:gd name="T12" fmla="*/ 36023527 w 602"/>
                <a:gd name="T13" fmla="*/ 78442719 h 602"/>
                <a:gd name="T14" fmla="*/ 0 w 602"/>
                <a:gd name="T15" fmla="*/ 42419192 h 602"/>
                <a:gd name="T16" fmla="*/ 36023527 w 602"/>
                <a:gd name="T17" fmla="*/ 7308970 h 602"/>
                <a:gd name="T18" fmla="*/ 36023527 w 602"/>
                <a:gd name="T19" fmla="*/ 42419192 h 602"/>
                <a:gd name="T20" fmla="*/ 71002968 w 602"/>
                <a:gd name="T21" fmla="*/ 42419192 h 602"/>
                <a:gd name="T22" fmla="*/ 36023527 w 602"/>
                <a:gd name="T23" fmla="*/ 78442719 h 6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2" h="602">
                  <a:moveTo>
                    <a:pt x="332" y="268"/>
                  </a:moveTo>
                  <a:lnTo>
                    <a:pt x="332" y="268"/>
                  </a:lnTo>
                  <a:cubicBezTo>
                    <a:pt x="332" y="0"/>
                    <a:pt x="332" y="0"/>
                    <a:pt x="332" y="0"/>
                  </a:cubicBezTo>
                  <a:cubicBezTo>
                    <a:pt x="481" y="0"/>
                    <a:pt x="601" y="120"/>
                    <a:pt x="601" y="268"/>
                  </a:cubicBezTo>
                  <a:lnTo>
                    <a:pt x="332" y="268"/>
                  </a:lnTo>
                  <a:close/>
                  <a:moveTo>
                    <a:pt x="276" y="601"/>
                  </a:moveTo>
                  <a:lnTo>
                    <a:pt x="276" y="601"/>
                  </a:lnTo>
                  <a:cubicBezTo>
                    <a:pt x="120" y="601"/>
                    <a:pt x="0" y="480"/>
                    <a:pt x="0" y="325"/>
                  </a:cubicBezTo>
                  <a:cubicBezTo>
                    <a:pt x="0" y="176"/>
                    <a:pt x="120" y="56"/>
                    <a:pt x="276" y="56"/>
                  </a:cubicBezTo>
                  <a:cubicBezTo>
                    <a:pt x="276" y="325"/>
                    <a:pt x="276" y="325"/>
                    <a:pt x="276" y="325"/>
                  </a:cubicBezTo>
                  <a:cubicBezTo>
                    <a:pt x="544" y="325"/>
                    <a:pt x="544" y="325"/>
                    <a:pt x="544" y="325"/>
                  </a:cubicBezTo>
                  <a:cubicBezTo>
                    <a:pt x="544" y="480"/>
                    <a:pt x="424" y="601"/>
                    <a:pt x="276" y="6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45720" tIns="22860" rIns="45720" bIns="22860" anchor="ctr"/>
            <a:lstStyle/>
            <a:p>
              <a:endParaRPr 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63792" y="3523952"/>
            <a:ext cx="1192345" cy="666786"/>
            <a:chOff x="2215144" y="927951"/>
            <a:chExt cx="1244730" cy="916847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文本框 9"/>
            <p:cNvSpPr txBox="1"/>
            <p:nvPr/>
          </p:nvSpPr>
          <p:spPr>
            <a:xfrm>
              <a:off x="2393075" y="927951"/>
              <a:ext cx="1066799" cy="91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03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569461" y="3541701"/>
            <a:ext cx="4114312" cy="612920"/>
            <a:chOff x="4315150" y="953426"/>
            <a:chExt cx="3857250" cy="540057"/>
          </a:xfrm>
        </p:grpSpPr>
        <p:sp>
          <p:nvSpPr>
            <p:cNvPr id="58" name="矩形 57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有效性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平行四边形 58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91342" y="4875565"/>
            <a:ext cx="1192345" cy="666786"/>
            <a:chOff x="2215144" y="927951"/>
            <a:chExt cx="1244730" cy="916847"/>
          </a:xfrm>
        </p:grpSpPr>
        <p:sp>
          <p:nvSpPr>
            <p:cNvPr id="70" name="平行四边形 69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1" name="文本框 9"/>
            <p:cNvSpPr txBox="1"/>
            <p:nvPr/>
          </p:nvSpPr>
          <p:spPr>
            <a:xfrm>
              <a:off x="2393075" y="927951"/>
              <a:ext cx="1066799" cy="91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05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497011" y="4893314"/>
            <a:ext cx="4114312" cy="612920"/>
            <a:chOff x="4315150" y="953426"/>
            <a:chExt cx="3857250" cy="540057"/>
          </a:xfrm>
        </p:grpSpPr>
        <p:sp>
          <p:nvSpPr>
            <p:cNvPr id="73" name="矩形 72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公平性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4" name="平行四边形 73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542436" y="2192331"/>
            <a:ext cx="1192345" cy="666786"/>
            <a:chOff x="2215144" y="927951"/>
            <a:chExt cx="1244730" cy="916847"/>
          </a:xfrm>
        </p:grpSpPr>
        <p:sp>
          <p:nvSpPr>
            <p:cNvPr id="81" name="平行四边形 80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2" name="文本框 9"/>
            <p:cNvSpPr txBox="1"/>
            <p:nvPr/>
          </p:nvSpPr>
          <p:spPr>
            <a:xfrm>
              <a:off x="2393075" y="927951"/>
              <a:ext cx="1066799" cy="91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02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448105" y="2210080"/>
            <a:ext cx="4114312" cy="612920"/>
            <a:chOff x="4315150" y="953426"/>
            <a:chExt cx="3857250" cy="540057"/>
          </a:xfrm>
        </p:grpSpPr>
        <p:sp>
          <p:nvSpPr>
            <p:cNvPr id="84" name="矩形 83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安全性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5" name="平行四边形 84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437504" y="3526452"/>
            <a:ext cx="1192345" cy="666786"/>
            <a:chOff x="2215144" y="927951"/>
            <a:chExt cx="1244730" cy="916847"/>
          </a:xfrm>
        </p:grpSpPr>
        <p:sp>
          <p:nvSpPr>
            <p:cNvPr id="87" name="平行四边形 86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8" name="文本框 9"/>
            <p:cNvSpPr txBox="1"/>
            <p:nvPr/>
          </p:nvSpPr>
          <p:spPr>
            <a:xfrm>
              <a:off x="2393075" y="927951"/>
              <a:ext cx="1066799" cy="91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04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43173" y="3544201"/>
            <a:ext cx="4114312" cy="612920"/>
            <a:chOff x="4315150" y="953426"/>
            <a:chExt cx="3857250" cy="540057"/>
          </a:xfrm>
        </p:grpSpPr>
        <p:sp>
          <p:nvSpPr>
            <p:cNvPr id="90" name="矩形 89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创新性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1" name="平行四边形 90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246652" y="4838100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06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152321" y="4855849"/>
            <a:ext cx="4114312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经济性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01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药品基本信息（</a:t>
              </a: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1/2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aphicFrame>
        <p:nvGraphicFramePr>
          <p:cNvPr id="10" name="table 40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186805" y="1297940"/>
          <a:ext cx="5457825" cy="4951095"/>
        </p:xfrm>
        <a:graphic>
          <a:graphicData uri="http://schemas.openxmlformats.org/drawingml/2006/table">
            <a:tbl>
              <a:tblPr/>
              <a:tblGrid>
                <a:gridCol w="843915"/>
                <a:gridCol w="1931035"/>
                <a:gridCol w="1386205"/>
                <a:gridCol w="1296670"/>
              </a:tblGrid>
              <a:tr h="2476500">
                <a:tc>
                  <a:txBody>
                    <a:bodyPr/>
                    <a:p>
                      <a:pPr algn="ctr" rtl="0" eaLnBrk="0">
                        <a:lnSpc>
                          <a:spcPct val="8000"/>
                        </a:lnSpc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参照药品</a:t>
                      </a:r>
                      <a:endParaRPr lang="zh-CN" sz="1400" b="1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p>
                      <a:pPr indent="0" algn="l" rtl="0" eaLnBrk="0" fontAlgn="auto">
                        <a:lnSpc>
                          <a:spcPct val="100000"/>
                        </a:lnSpc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</a:t>
                      </a:r>
                      <a:r>
                        <a:rPr lang="en-US" altLang="zh-CN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维立西呱片（唯可同®），医保乙类，协议期内谈判药品。</a:t>
                      </a: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 rtl="0" eaLnBrk="0" fontAlgn="auto">
                        <a:lnSpc>
                          <a:spcPct val="100000"/>
                        </a:lnSpc>
                      </a:pP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 rtl="0" eaLnBrk="0" fontAlgn="auto">
                        <a:lnSpc>
                          <a:spcPct val="100000"/>
                        </a:lnSpc>
                      </a:pP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</a:t>
                      </a:r>
                      <a:r>
                        <a:rPr lang="zh-CN" altLang="en-US" sz="140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两者均为'在标准治疗基础上联合使用'的心衰联合用药，治疗定位相似，适应症人群高度重合。以维立西呱为参照，符合以“同治疗领域内应用广泛的目录内药品”作为参照锚点，符合医保参照药“适应症匹配、治疗定位相似”原则。</a:t>
                      </a: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lvl="1" algn="l" rtl="0" eaLnBrk="0" fontAlgn="auto">
                        <a:lnSpc>
                          <a:spcPct val="105000"/>
                        </a:lnSpc>
                        <a:buClrTx/>
                        <a:buSzTx/>
                        <a:buFontTx/>
                      </a:pP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6980">
                <a:tc>
                  <a:txBody>
                    <a:bodyPr/>
                    <a:p>
                      <a:pPr algn="ctr" rtl="0" eaLnBrk="0">
                        <a:lnSpc>
                          <a:spcPct val="188000"/>
                        </a:lnSpc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中国获批</a:t>
                      </a:r>
                      <a:endParaRPr sz="1200" b="1" kern="0" spc="-2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  <a:p>
                      <a:pPr algn="ctr" rtl="0" eaLnBrk="0">
                        <a:lnSpc>
                          <a:spcPct val="188000"/>
                        </a:lnSpc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时间</a:t>
                      </a:r>
                      <a:endParaRPr sz="1200" b="1" kern="0" spc="-2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97000"/>
                        </a:lnSpc>
                      </a:pPr>
                      <a:endParaRPr sz="1000" b="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18923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1993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</a:t>
                      </a:r>
                      <a:endParaRPr lang="zh-CN" altLang="en-US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189230" algn="ctr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endParaRPr lang="en-US" sz="14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 rtl="0" eaLnBrk="0">
                        <a:lnSpc>
                          <a:spcPct val="188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目前大陆地区</a:t>
                      </a:r>
                      <a:endParaRPr sz="1200" b="1" kern="0" spc="-2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 rtl="0" eaLnBrk="0">
                        <a:lnSpc>
                          <a:spcPct val="188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 同通用名药品</a:t>
                      </a:r>
                      <a:endParaRPr sz="1200" b="1" kern="0" spc="-2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 rtl="0" eaLnBrk="0">
                        <a:lnSpc>
                          <a:spcPct val="188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的上市情况</a:t>
                      </a:r>
                      <a:endParaRPr sz="1200" b="1" kern="0" spc="-2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marL="18923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endParaRPr lang="en-US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18923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5家</a:t>
                      </a:r>
                      <a:endParaRPr lang="en-US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615">
                <a:tc>
                  <a:txBody>
                    <a:bodyPr/>
                    <a:p>
                      <a:pPr algn="ctr" rtl="0" eaLnBrk="0">
                        <a:lnSpc>
                          <a:spcPct val="150000"/>
                        </a:lnSpc>
                      </a:pPr>
                      <a:r>
                        <a:rPr sz="1200" b="1" kern="0" spc="-1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全球首次上市时间及国家/地区</a:t>
                      </a:r>
                      <a:endParaRPr sz="1200" b="1" kern="0" spc="-1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marL="18923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日本</a:t>
                      </a:r>
                      <a:r>
                        <a:rPr 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卫材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株式会社</a:t>
                      </a:r>
                      <a:r>
                        <a:rPr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开发，最早于19</a:t>
                      </a:r>
                      <a:r>
                        <a:rPr 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76</a:t>
                      </a:r>
                      <a:r>
                        <a:rPr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年在</a:t>
                      </a:r>
                      <a:r>
                        <a:rPr 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日本</a:t>
                      </a:r>
                      <a:r>
                        <a:rPr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获批上市，商品名</a:t>
                      </a:r>
                      <a:r>
                        <a:rPr 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为</a:t>
                      </a: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Neuquinon</a:t>
                      </a:r>
                      <a:endParaRPr lang="en-US" altLang="zh-CN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rtl="0" eaLnBrk="0">
                        <a:lnSpc>
                          <a:spcPct val="169000"/>
                        </a:lnSpc>
                      </a:pPr>
                      <a:r>
                        <a:rPr sz="1200" b="1" kern="0" spc="-2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是否为OTC</a:t>
                      </a:r>
                      <a:endParaRPr sz="1200" b="1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193675" algn="ctr" rtl="0" eaLnBrk="0">
                        <a:lnSpc>
                          <a:spcPts val="1565"/>
                        </a:lnSpc>
                      </a:pPr>
                      <a:r>
                        <a:rPr sz="1200" b="1" kern="0" spc="-1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药品</a:t>
                      </a:r>
                      <a:endParaRPr sz="1200" b="1" kern="0" spc="-1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b="0" dirty="0">
                        <a:latin typeface="黑体" panose="02010609060101010101" charset="-122"/>
                        <a:ea typeface="黑体" panose="02010609060101010101" charset="-122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b="0" dirty="0">
                        <a:latin typeface="黑体" panose="02010609060101010101" charset="-122"/>
                        <a:ea typeface="黑体" panose="02010609060101010101" charset="-122"/>
                        <a:cs typeface="Arial" panose="020B0604020202020204"/>
                      </a:endParaRPr>
                    </a:p>
                    <a:p>
                      <a:pPr marL="18923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否</a:t>
                      </a:r>
                      <a:endParaRPr lang="zh-CN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408"/>
          <p:cNvGraphicFramePr>
            <a:graphicFrameLocks noGrp="1"/>
          </p:cNvGraphicFramePr>
          <p:nvPr/>
        </p:nvGraphicFramePr>
        <p:xfrm>
          <a:off x="376555" y="1297940"/>
          <a:ext cx="5478780" cy="4951095"/>
        </p:xfrm>
        <a:graphic>
          <a:graphicData uri="http://schemas.openxmlformats.org/drawingml/2006/table">
            <a:tbl>
              <a:tblPr/>
              <a:tblGrid>
                <a:gridCol w="1307465"/>
                <a:gridCol w="4171315"/>
              </a:tblGrid>
              <a:tr h="506095">
                <a:tc>
                  <a:txBody>
                    <a:bodyPr/>
                    <a:p>
                      <a:pPr algn="ctr" rtl="0" eaLnBrk="0">
                        <a:lnSpc>
                          <a:spcPct val="107000"/>
                        </a:lnSpc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通用名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lvl="1" algn="l" rtl="0" eaLnBrk="0">
                        <a:lnSpc>
                          <a:spcPct val="115000"/>
                        </a:lnSpc>
                        <a:buNone/>
                      </a:pP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辅酶</a:t>
                      </a: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Q10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片</a:t>
                      </a:r>
                      <a:endParaRPr lang="zh-CN" altLang="en-US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605">
                <a:tc>
                  <a:txBody>
                    <a:bodyPr/>
                    <a:p>
                      <a:pPr algn="ctr" rtl="0" eaLnBrk="0">
                        <a:lnSpc>
                          <a:spcPct val="107000"/>
                        </a:lnSpc>
                      </a:pPr>
                      <a:r>
                        <a:rPr sz="1400" b="1" kern="0" spc="-1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注册规格</a:t>
                      </a:r>
                      <a:endParaRPr sz="1400" b="1" kern="0" spc="-1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lvl="1" algn="l" rtl="0" eaLnBrk="0">
                        <a:lnSpc>
                          <a:spcPct val="115000"/>
                        </a:lnSpc>
                      </a:pP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10mg</a:t>
                      </a:r>
                      <a:endParaRPr lang="en-US" altLang="zh-CN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lvl="1" algn="l" rtl="0" eaLnBrk="0">
                        <a:lnSpc>
                          <a:spcPct val="115000"/>
                        </a:lnSpc>
                      </a:pP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片</a:t>
                      </a: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板，</a:t>
                      </a: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板</a:t>
                      </a:r>
                      <a:r>
                        <a:rPr lang="en-US" altLang="zh-CN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400" b="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盒。</a:t>
                      </a:r>
                      <a:endParaRPr lang="zh-CN" altLang="en-US" sz="1400" b="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8745">
                <a:tc>
                  <a:txBody>
                    <a:bodyPr/>
                    <a:p>
                      <a:pPr algn="ctr" rtl="0" eaLnBrk="0">
                        <a:lnSpc>
                          <a:spcPct val="110000"/>
                        </a:lnSpc>
                      </a:pPr>
                      <a:r>
                        <a:rPr sz="1400" b="1" kern="0" spc="-1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适应症</a:t>
                      </a:r>
                      <a:endParaRPr sz="1400" b="1" kern="0" spc="-10" dirty="0">
                        <a:solidFill>
                          <a:schemeClr val="bg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lvl="1" algn="l" rtl="0" eaLnBrk="0">
                        <a:lnSpc>
                          <a:spcPct val="105000"/>
                        </a:lnSpc>
                      </a:pP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在</a:t>
                      </a:r>
                      <a:r>
                        <a:rPr lang="zh-CN" altLang="en-US" sz="1400" b="0" kern="0" dirty="0">
                          <a:solidFill>
                            <a:srgbClr val="FF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标准治疗的基础上</a:t>
                      </a: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，用于改善</a:t>
                      </a:r>
                      <a:r>
                        <a:rPr lang="zh-CN" altLang="en-US" sz="1400" b="0" kern="0" dirty="0">
                          <a:solidFill>
                            <a:srgbClr val="FF0000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轻至中度充血性心力衰竭</a:t>
                      </a: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症状。</a:t>
                      </a: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650">
                <a:tc>
                  <a:txBody>
                    <a:bodyPr/>
                    <a:p>
                      <a:pPr algn="ctr" rtl="0" eaLnBrk="0">
                        <a:lnSpc>
                          <a:spcPct val="8000"/>
                        </a:lnSpc>
                      </a:pPr>
                      <a:r>
                        <a:rPr lang="zh-CN" sz="1400" b="1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</a:rPr>
                        <a:t>用法用量</a:t>
                      </a:r>
                      <a:endParaRPr lang="zh-CN" sz="1400" b="1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lvl="1" indent="0" algn="l" rtl="0" eaLnBrk="0" fontAlgn="auto">
                        <a:lnSpc>
                          <a:spcPct val="100000"/>
                        </a:lnSpc>
                      </a:pP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通常成人一次10</a:t>
                      </a:r>
                      <a:r>
                        <a:rPr lang="en-US" altLang="zh-CN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mg，</a:t>
                      </a:r>
                      <a:r>
                        <a:rPr lang="zh-CN" altLang="en-US" sz="1400" b="0" kern="0" dirty="0">
                          <a:solidFill>
                            <a:schemeClr val="tx1">
                              <a:alpha val="10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一日3次，餐后口服。</a:t>
                      </a:r>
                      <a:endParaRPr lang="zh-CN" altLang="en-US" sz="1400" b="0" kern="0" dirty="0">
                        <a:solidFill>
                          <a:schemeClr val="tx1">
                            <a:alpha val="10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01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药品基本信息（</a:t>
              </a: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2/2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aphicFrame>
        <p:nvGraphicFramePr>
          <p:cNvPr id="420" name="table 42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7010" y="995680"/>
          <a:ext cx="4224655" cy="532130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224655"/>
              </a:tblGrid>
              <a:tr h="607695"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sz="2000" kern="0" spc="-10" dirty="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疾病的基本情况</a:t>
                      </a:r>
                      <a:endParaRPr sz="2000" kern="0" spc="-1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0" marR="0" marT="0" marB="0" vert="horz" anchor="ctr" anchorCtr="0">
                    <a:solidFill>
                      <a:srgbClr val="5B9BD5"/>
                    </a:solidFill>
                  </a:tcPr>
                </a:tc>
              </a:tr>
              <a:tr h="4713605">
                <a:tc>
                  <a:txBody>
                    <a:bodyPr/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心力衰竭是各种心脏疾病的严重表现或晚期阶段，主要表现为呼吸困难、疲乏和液体潴留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[1</a:t>
                      </a:r>
                      <a:r>
                        <a:rPr lang="zh-CN" altLang="en-US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、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2]</a:t>
                      </a: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2023年患病总人数约1430万，每年新增约300万例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[1]</a:t>
                      </a: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;</a:t>
                      </a: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25岁及以上成人心衰标准化患病率为1.10%，≥35岁人群为1.38%，80岁及以上人群患病率高达7.55%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[2]</a:t>
                      </a: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心衰患者预后极差：出院后1年全因死亡率13.7%，3年全因死亡率28.2%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[1]</a:t>
                      </a:r>
                      <a:r>
                        <a:rPr lang="zh-CN" altLang="en-US" sz="14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/>
                </a:tc>
              </a:tr>
            </a:tbl>
          </a:graphicData>
        </a:graphic>
      </p:graphicFrame>
      <p:graphicFrame>
        <p:nvGraphicFramePr>
          <p:cNvPr id="422" name="table 42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631055" y="995680"/>
          <a:ext cx="7276465" cy="5327015"/>
        </p:xfrm>
        <a:graphic>
          <a:graphicData uri="http://schemas.openxmlformats.org/drawingml/2006/table">
            <a:tbl>
              <a:tblPr/>
              <a:tblGrid>
                <a:gridCol w="7276465"/>
              </a:tblGrid>
              <a:tr h="629285">
                <a:tc>
                  <a:txBody>
                    <a:bodyPr/>
                    <a:p>
                      <a:pPr algn="ctr" rtl="0" eaLnBrk="0">
                        <a:lnSpc>
                          <a:spcPct val="108000"/>
                        </a:lnSpc>
                      </a:pPr>
                      <a:r>
                        <a:rPr sz="20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等线" panose="02010600030101010101" charset="-122"/>
                        </a:rPr>
                        <a:t>临床未满足的需求</a:t>
                      </a:r>
                      <a:endParaRPr sz="2000" b="1" kern="0" spc="-20" dirty="0">
                        <a:solidFill>
                          <a:srgbClr val="FFFFFF">
                            <a:alpha val="100000"/>
                          </a:srgbClr>
                        </a:solidFill>
                        <a:latin typeface="黑体" panose="02010609060101010101" charset="-122"/>
                        <a:ea typeface="黑体" panose="0201060906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</a:tr>
              <a:tr h="4697730">
                <a:tc>
                  <a:txBody>
                    <a:bodyPr/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zh-CN" altLang="en-US" sz="1400" dirty="0">
                        <a:solidFill>
                          <a:srgbClr val="0070C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solidFill>
                            <a:srgbClr val="0070C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住院结局仍不理想：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2023年心衰住院患者非康复离院率高达10.2%（含住院死亡2.6%、非医嘱离院7.6%），30天再入院率为11.0%，出院后1年再住院率约13.4%</a:t>
                      </a:r>
                      <a:r>
                        <a:rPr lang="en-US" altLang="zh-CN" sz="1400" baseline="300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[3</a:t>
                      </a:r>
                      <a:r>
                        <a:rPr lang="zh-CN" altLang="en-US" sz="1400" baseline="300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、</a:t>
                      </a:r>
                      <a:r>
                        <a:rPr lang="en-US" altLang="zh-CN" sz="1400" baseline="300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1]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altLang="zh-CN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solidFill>
                            <a:srgbClr val="0070C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长期预后严峻：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即使在规范治疗下，出院后1年全因死亡率13.7%，3年全因死亡率28.2%，心血管死亡是主要死因；我国因心衰导致的间接成本（生产力损失等）占总经济负担的72.1%，远高于全球平均水平，对劳动力健康和国家经济构成实质性威胁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[3]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altLang="zh-CN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sz="1400" dirty="0">
                          <a:solidFill>
                            <a:srgbClr val="0070C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基石四联治疗</a:t>
                      </a:r>
                      <a:r>
                        <a:rPr lang="zh-CN" altLang="en-US" sz="1400" dirty="0">
                          <a:solidFill>
                            <a:srgbClr val="0070C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存在局限：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指南明确指出，现有药物主要针对神经-激素通路和代谢-炎症通路，对心肌细胞能量代谢紊乱的治疗覆盖不足。指南在“能量代谢类药物”一节中写道：“改善心肌能量代谢的药物如曲美他嗪、辅酶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Q10、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左卡尼汀、磷酸肌酸等可改善患者症状、心脏功能和生活质量，但对远期预后的影响尚需进一步研究。”</a:t>
                      </a:r>
                      <a:r>
                        <a:rPr lang="en-US" altLang="zh-CN" sz="1400" baseline="3000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[2]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——这说明即使在标准治疗基础上，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仍有症状改善不充分、能量代谢支持不足的治疗缺口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altLang="zh-CN" sz="1400" dirty="0">
                        <a:solidFill>
                          <a:schemeClr val="dk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400" dirty="0">
                          <a:solidFill>
                            <a:srgbClr val="0070C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药物耐受性问题：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GDMT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四联疗法（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ARNI/ACEI/ARB+β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受体阻滞剂+</a:t>
                      </a:r>
                      <a:r>
                        <a:rPr lang="en-US" altLang="zh-CN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MRA+SGLT2i）</a:t>
                      </a:r>
                      <a:r>
                        <a:rPr lang="zh-CN" altLang="en-US" sz="1400" dirty="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虽能显著降低死亡和住院风险，但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临床实践中部分患者因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肾功能不全</a:t>
                      </a:r>
                      <a:r>
                        <a:rPr lang="en-US" altLang="zh-CN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（41.8%）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、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低血压</a:t>
                      </a:r>
                      <a:r>
                        <a:rPr lang="en-US" altLang="zh-CN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（26.4%）</a:t>
                      </a:r>
                      <a:r>
                        <a:rPr lang="zh-CN" altLang="en-US" sz="1400" dirty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等不良反应导致治疗不充分。</a:t>
                      </a:r>
                      <a:endParaRPr lang="zh-CN" altLang="en-US" sz="1400" dirty="0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0" y="6372225"/>
            <a:ext cx="9207500" cy="5143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latinLnBrk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[1]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中国疾病预防控制中心慢性病中心等</a:t>
            </a: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中国心力衰竭防治进展报告（白皮书）</a:t>
            </a: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 2025.</a:t>
            </a:r>
            <a:endParaRPr lang="en-US" altLang="zh-CN" sz="800" b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latinLnBrk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[2]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中华医学会心血管病学分会等.中国心力衰竭诊断和治疗指南2024[</a:t>
            </a: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中华心血管病杂志, 2024, 52(3): 235-275.</a:t>
            </a:r>
            <a:endParaRPr lang="zh-CN" altLang="en-US" sz="800" b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latinLnBrk="1">
              <a:lnSpc>
                <a:spcPts val="1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[3]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《中国心血管健康与疾病报告2024》编写组. 中国心血管健康与疾病报告2024：心律失常和心力衰竭的诊疗状况[</a:t>
            </a:r>
            <a:r>
              <a:rPr lang="en-US" altLang="zh-CN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中国心血管杂志, 2025, 30(9): 794-803</a:t>
            </a:r>
            <a:r>
              <a:rPr lang="zh-CN" altLang="en-US" sz="800" b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endParaRPr lang="zh-CN" altLang="en-US" sz="800" b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02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安全性：安全性良好，长期耐受佳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-55880" y="6233795"/>
            <a:ext cx="7606030" cy="655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[1]Claxton L, Simmonds M, Beresford L, et al. Coenzyme Q10 to manage chronic heart failure with a reduced ejection fraction: a systematic review and economic evaluation[J]. Health Technology Assessment, 2022, 26(4): 1-128.</a:t>
            </a:r>
            <a:endParaRPr lang="zh-CN" altLang="en-US" sz="80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rtl="0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[2]辅酶Q10片说明书</a:t>
            </a:r>
            <a:endParaRPr lang="zh-CN" altLang="en-US" sz="80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rtl="0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[3]Testai L, Martelli A, Flori L, et al. Coenzyme Q10: clinical applications beyond cardiovascular diseases[J]. Nutrients, 2021, 13(5): 1697.</a:t>
            </a:r>
            <a:endParaRPr lang="zh-CN" altLang="en-US" sz="80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 useBgFill="1">
        <p:nvSpPr>
          <p:cNvPr id="36" name="矩形: 圆角 35"/>
          <p:cNvSpPr/>
          <p:nvPr>
            <p:custDataLst>
              <p:tags r:id="rId1"/>
            </p:custDataLst>
          </p:nvPr>
        </p:nvSpPr>
        <p:spPr>
          <a:xfrm>
            <a:off x="690880" y="4512310"/>
            <a:ext cx="10810800" cy="1398905"/>
          </a:xfrm>
          <a:prstGeom prst="roundRect">
            <a:avLst/>
          </a:prstGeom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: 圆角 25"/>
          <p:cNvSpPr/>
          <p:nvPr>
            <p:custDataLst>
              <p:tags r:id="rId2"/>
            </p:custDataLst>
          </p:nvPr>
        </p:nvSpPr>
        <p:spPr>
          <a:xfrm>
            <a:off x="691515" y="4512310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 useBgFill="1">
        <p:nvSpPr>
          <p:cNvPr id="31" name="矩形: 圆角 30"/>
          <p:cNvSpPr/>
          <p:nvPr>
            <p:custDataLst>
              <p:tags r:id="rId3"/>
            </p:custDataLst>
          </p:nvPr>
        </p:nvSpPr>
        <p:spPr>
          <a:xfrm>
            <a:off x="690880" y="2887345"/>
            <a:ext cx="10810800" cy="1398905"/>
          </a:xfrm>
          <a:prstGeom prst="roundRect">
            <a:avLst/>
          </a:prstGeom>
          <a:ln w="3175" cap="flat" cmpd="sng" algn="ctr">
            <a:solidFill>
              <a:schemeClr val="accent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2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: 圆角 25"/>
          <p:cNvSpPr/>
          <p:nvPr>
            <p:custDataLst>
              <p:tags r:id="rId4"/>
            </p:custDataLst>
          </p:nvPr>
        </p:nvSpPr>
        <p:spPr>
          <a:xfrm>
            <a:off x="691515" y="2887345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 useBgFill="1">
        <p:nvSpPr>
          <p:cNvPr id="26" name="矩形: 圆角 25"/>
          <p:cNvSpPr/>
          <p:nvPr>
            <p:custDataLst>
              <p:tags r:id="rId5"/>
            </p:custDataLst>
          </p:nvPr>
        </p:nvSpPr>
        <p:spPr>
          <a:xfrm>
            <a:off x="690880" y="1262380"/>
            <a:ext cx="10808970" cy="1398905"/>
          </a:xfrm>
          <a:prstGeom prst="roundRect">
            <a:avLst/>
          </a:prstGeom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25"/>
          <p:cNvSpPr/>
          <p:nvPr>
            <p:custDataLst>
              <p:tags r:id="rId6"/>
            </p:custDataLst>
          </p:nvPr>
        </p:nvSpPr>
        <p:spPr>
          <a:xfrm>
            <a:off x="690880" y="1262380"/>
            <a:ext cx="10808970" cy="1398905"/>
          </a:xfrm>
          <a:prstGeom prst="roundRect">
            <a:avLst/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1080135" y="1664970"/>
            <a:ext cx="593725" cy="59372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01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961515" y="1847215"/>
            <a:ext cx="9004300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一项纳入4项随机对照试验（共553例受试者）的荟萃分析显示，辅酶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组与安慰剂组的不良事件发生率无显著差异，相对风险为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RR = 0.73（95% CI 0.47–1.12），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表明辅酶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未增加不良事件风险</a:t>
            </a:r>
            <a:r>
              <a:rPr lang="en-US" altLang="zh-CN" sz="14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[1]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1961515" y="1355090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不良事件总体风险与安慰剂无差异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>
            <a:off x="1080135" y="3289935"/>
            <a:ext cx="593725" cy="593725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02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1961515" y="3463290"/>
            <a:ext cx="9004300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可有胃部不适、食欲减退、恶心、腹泻、心悸，偶见皮疹</a:t>
            </a:r>
            <a:r>
              <a:rPr lang="en-US" altLang="zh-CN" sz="14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[2]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；以最大规模试验 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Q-SYMBIO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为例：胃肠道不适：2.4%、卒中：1.7%、心律失常：1.7%，上述发生率与安慰剂组相当，总体不良事件低于安慰剂组（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P=0.110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 sz="14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[1]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1961515" y="2971165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说明书收载的安全性信息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1080135" y="4914900"/>
            <a:ext cx="593725" cy="593725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03</a:t>
            </a:r>
            <a:endParaRPr lang="en-US" altLang="zh-CN" sz="2300" b="1">
              <a:solidFill>
                <a:schemeClr val="lt1">
                  <a:lumMod val="100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1961515" y="5097145"/>
            <a:ext cx="9342755" cy="734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辅酶Q10作为药品和保健食品已在国内外安全使用数十年，临床前毒理学及上市后监测均未发现严重安全性问题；临床推荐剂量（30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mg/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天）下安全性数据更为充分，即使在慢性暴露于每日900 mg的高剂量下仍显示良好耐受性</a:t>
            </a:r>
            <a:r>
              <a:rPr lang="zh-CN" altLang="en-US" sz="140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[3]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1961515" y="4605020"/>
            <a:ext cx="9004300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国内外不良反应发生情况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9150" y="4081780"/>
            <a:ext cx="4946015" cy="196151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03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有效性：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国外人群临床证据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627755"/>
            <a:ext cx="3418205" cy="2513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15" y="3683000"/>
            <a:ext cx="3612150" cy="251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990080" y="3448685"/>
            <a:ext cx="5297805" cy="26892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8755" y="1198245"/>
            <a:ext cx="11852275" cy="2010410"/>
          </a:xfrm>
          <a:prstGeom prst="rect">
            <a:avLst/>
          </a:prstGeom>
          <a:solidFill>
            <a:srgbClr val="5B9BD5"/>
          </a:solidFill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>
            <a:noAutofit/>
          </a:bodyPr>
          <a:p>
            <a:pPr marL="914400" lvl="2" indent="0" algn="l">
              <a:spcBef>
                <a:spcPct val="0"/>
              </a:spcBef>
              <a:spcAft>
                <a:spcPts val="400"/>
              </a:spcAft>
            </a:pPr>
            <a:r>
              <a:rPr lang="en-US" altLang="zh-CN" sz="2000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✅  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随机、双盲、多中心临床试验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|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中重度慢性心衰患者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|</a:t>
            </a:r>
            <a:r>
              <a:rPr lang="en-US" altLang="zh-CN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16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周短期评估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2年长期随访</a:t>
            </a:r>
            <a:endParaRPr lang="zh-CN" altLang="en-US" b="1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914400" lvl="2" indent="0" algn="l">
              <a:spcBef>
                <a:spcPct val="0"/>
              </a:spcBef>
              <a:spcAft>
                <a:spcPts val="400"/>
              </a:spcAft>
            </a:pPr>
            <a:endParaRPr lang="zh-CN" altLang="en-US" b="1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914400" lvl="2" indent="0" algn="l">
              <a:spcBef>
                <a:spcPct val="0"/>
              </a:spcBef>
              <a:spcAft>
                <a:spcPts val="400"/>
              </a:spcAft>
            </a:pPr>
            <a:r>
              <a:rPr lang="en-US" altLang="zh-CN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✅  </a:t>
            </a:r>
            <a:r>
              <a:rPr lang="zh-CN" altLang="en-US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核心结论：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在标准心衰治疗（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GDMT</a:t>
            </a:r>
            <a:r>
              <a:rPr lang="zh-CN" altLang="en-US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）基础上加用辅酶</a:t>
            </a:r>
            <a:r>
              <a:rPr lang="en-US" altLang="zh-CN" b="1" i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endParaRPr lang="zh-CN" altLang="en-US" b="1" i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743200" lvl="6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降低主要复合终点（</a:t>
            </a:r>
            <a:r>
              <a:rPr lang="en-US" altLang="zh-CN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MACE</a:t>
            </a:r>
            <a:r>
              <a:rPr lang="zh-CN" altLang="en-US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）和死亡风险；</a:t>
            </a:r>
            <a:endParaRPr lang="zh-CN" altLang="en-US" b="1" i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743200" lvl="6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减轻症状</a:t>
            </a:r>
            <a:r>
              <a:rPr lang="zh-CN" altLang="en-US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endParaRPr lang="zh-CN" altLang="en-US" b="1" i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743200" lvl="6" indent="0" algn="l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安全性良好，甚至优于安慰剂。</a:t>
            </a:r>
            <a:endParaRPr lang="zh-CN" altLang="en-US" b="1" i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6644322"/>
            <a:ext cx="5080000" cy="232410"/>
          </a:xfrm>
          <a:prstGeom prst="rect">
            <a:avLst/>
          </a:prstGeom>
        </p:spPr>
        <p:txBody>
          <a:bodyPr>
            <a:spAutoFit/>
          </a:bodyPr>
          <a:p>
            <a:pPr marL="0"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Mortensen SA, et al. JACC: Heart 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Failure. 2014;2(6):641-649.</a:t>
            </a:r>
            <a:endParaRPr lang="zh-CN" altLang="en-US" sz="8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29715" y="5706110"/>
            <a:ext cx="201993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800" b="0" i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HR = 0.50</a:t>
            </a:r>
            <a:r>
              <a:rPr lang="zh-CN" altLang="en-US" sz="800" b="0" i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800" b="0" i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95% CI: 0.32 – 0.80</a:t>
            </a:r>
            <a:r>
              <a:rPr lang="zh-CN" altLang="en-US" sz="800" b="0" i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），</a:t>
            </a:r>
            <a:endParaRPr lang="zh-CN" altLang="en-US" sz="800" b="0" i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l"/>
            <a:r>
              <a:rPr lang="en-US" altLang="zh-CN" sz="800" b="0" i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 = 0.003</a:t>
            </a:r>
            <a:endParaRPr lang="en-US" altLang="zh-CN" sz="800" b="0" i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3" name="平行四边形 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03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6" name="矩形 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有效性：中国人群临床证据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0" y="6221095"/>
            <a:ext cx="7517765" cy="655320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辅酶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临床试验协作组. 辅酶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治疗充血性心力衰竭临床疗效观察[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中华心血管病杂志, 1995, 23(2): 110.</a:t>
            </a:r>
            <a:endParaRPr lang="en-US" altLang="zh-CN" sz="8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陈金安, 张传耀, 许勤华, 等. 辅酶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片联合美托洛尔治疗慢性心力衰竭的临床研究[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现代药物与临床, 2017, 32(4): 588-591.</a:t>
            </a:r>
            <a:endParaRPr lang="en-US" altLang="zh-CN" sz="8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吴清柳, 李海涛, 任良强. 辅酶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联合比索洛尔治疗慢性心力衰竭的临床研究[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现代药物与临床, 2019, 34(4): 997-1001.</a:t>
            </a:r>
            <a:endParaRPr lang="zh-CN" altLang="en-US" sz="8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algn="l" latinLnBrk="1">
              <a:lnSpc>
                <a:spcPts val="1100"/>
              </a:lnSpc>
              <a:buClrTx/>
              <a:buSzTx/>
              <a:buFontTx/>
            </a:pP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刘洋. 辅酶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联合盐酸曲美他嗪辅助治疗冠心病心力衰竭的疗效及对血清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NT-proBNP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及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CPP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水平的影响分析[</a:t>
            </a:r>
            <a:r>
              <a:rPr lang="en-US" altLang="zh-CN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J]. </a:t>
            </a:r>
            <a:r>
              <a:rPr lang="zh-CN" altLang="en-US" sz="8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中国实用医药, 2021, 16(35): 15-17.</a:t>
            </a:r>
            <a:endParaRPr lang="zh-CN" altLang="en-US" sz="8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376555" y="1711960"/>
          <a:ext cx="11269345" cy="4410075"/>
        </p:xfrm>
        <a:graphic>
          <a:graphicData uri="http://schemas.openxmlformats.org/drawingml/2006/table">
            <a:tbl>
              <a:tblPr firstRow="1">
                <a:tableStyleId>{BA884404-BC14-4345-BF2E-268C6BCA90D1}</a:tableStyleId>
              </a:tblPr>
              <a:tblGrid>
                <a:gridCol w="3309620"/>
                <a:gridCol w="2428240"/>
                <a:gridCol w="4101465"/>
                <a:gridCol w="1430020"/>
              </a:tblGrid>
              <a:tr h="68453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spc="130">
                          <a:latin typeface="黑体" panose="02010609060101010101" charset="-122"/>
                          <a:ea typeface="黑体" panose="02010609060101010101" charset="-122"/>
                        </a:rPr>
                        <a:t>研究</a:t>
                      </a:r>
                      <a:endParaRPr lang="zh-CN" altLang="en-US" sz="1800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spc="130">
                          <a:latin typeface="黑体" panose="02010609060101010101" charset="-122"/>
                          <a:ea typeface="黑体" panose="02010609060101010101" charset="-122"/>
                        </a:rPr>
                        <a:t>设计</a:t>
                      </a:r>
                      <a:endParaRPr lang="zh-CN" altLang="en-US" sz="1800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800" spc="130">
                          <a:latin typeface="黑体" panose="02010609060101010101" charset="-122"/>
                          <a:ea typeface="黑体" panose="02010609060101010101" charset="-122"/>
                        </a:rPr>
                        <a:t>结果</a:t>
                      </a:r>
                      <a:endParaRPr lang="zh-CN" altLang="en-US" sz="1800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800" spc="130">
                          <a:latin typeface="黑体" panose="02010609060101010101" charset="-122"/>
                          <a:ea typeface="黑体" panose="02010609060101010101" charset="-122"/>
                        </a:rPr>
                        <a:t>价值</a:t>
                      </a:r>
                      <a:endParaRPr lang="zh-CN" altLang="en-US" sz="1800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>
                    <a:solidFill>
                      <a:srgbClr val="5B9BD5"/>
                    </a:solidFill>
                  </a:tcPr>
                </a:tc>
              </a:tr>
              <a:tr h="112331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辅酶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Q10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临床试验协作组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1995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家医院，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114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例）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随机单盲，辅酶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Q10 30‑60mg/d vs 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安慰剂，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周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总有效率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90.4% vs 61.8%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P&lt;0.01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）；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EF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由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22.6%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升至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37.2%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P&lt;0.01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</a:rPr>
                        <a:t>最早的中国多中心证据，样本量较大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86741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陈金安等（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2017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86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例）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联合美托洛尔，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周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总有效率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90.70% vs 72.09%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；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LVEF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、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NYHA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显著改善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</a:rPr>
                        <a:t>联合用药获益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86741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吴清柳等（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2019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142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例）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联合比索洛尔，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28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天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总有效率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92.96% vs 80.28%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；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分钟步行距离增加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</a:rPr>
                        <a:t>改善运动耐力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  <a:tr h="86741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刘洋等（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2021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100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例）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</a:rPr>
                        <a:t>联合曲美他嗪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总有效率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94.00% vs 76.00%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；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NT‑proBNP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、</a:t>
                      </a:r>
                      <a:r>
                        <a:rPr lang="en-US" altLang="zh-CN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CPP</a:t>
                      </a: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等显著下降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400">
                          <a:latin typeface="黑体" panose="02010609060101010101" charset="-122"/>
                          <a:ea typeface="黑体" panose="02010609060101010101" charset="-122"/>
                        </a:rPr>
                        <a:t>联合能量代谢药物协同</a:t>
                      </a:r>
                      <a:endParaRPr lang="zh-CN" altLang="en-US" sz="14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254000" marR="254000" marT="177800" marB="177800" anchor="ctr" anchorCtr="0"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227455" y="1005205"/>
            <a:ext cx="1015111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除国际</a:t>
            </a:r>
            <a:r>
              <a:rPr lang="en-US" altLang="zh-CN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Q-SYMBIO</a:t>
            </a:r>
            <a:r>
              <a:rPr lang="zh-CN" altLang="en-US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试验外，多项国内随机对照研究一致证实，在标准治疗基础上加用辅酶</a:t>
            </a:r>
            <a:r>
              <a:rPr lang="en-US" altLang="zh-CN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</a:t>
            </a:r>
            <a:r>
              <a:rPr lang="zh-CN" altLang="en-US" sz="2000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进一步提高总有效率（</a:t>
            </a:r>
            <a:r>
              <a:rPr lang="en-US" altLang="zh-CN" sz="2000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90%—94%</a:t>
            </a:r>
            <a:r>
              <a:rPr lang="zh-CN" altLang="en-US" sz="2000" b="1" i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），显著改善心功能指标和生活质量</a:t>
            </a:r>
            <a:r>
              <a:rPr lang="zh-CN" altLang="en-US" sz="2000" b="0" i="0">
                <a:solidFill>
                  <a:srgbClr val="0F111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000" b="0" i="0">
              <a:solidFill>
                <a:srgbClr val="0F111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9" name="平行四边形 8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73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03</a:t>
              </a:r>
              <a:endParaRPr lang="en-US" altLang="zh-CN" sz="373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16" name="矩形 15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有效性：指南推荐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aphicFrame>
        <p:nvGraphicFramePr>
          <p:cNvPr id="42" name="表格 41"/>
          <p:cNvGraphicFramePr/>
          <p:nvPr>
            <p:custDataLst>
              <p:tags r:id="rId1"/>
            </p:custDataLst>
          </p:nvPr>
        </p:nvGraphicFramePr>
        <p:xfrm>
          <a:off x="375920" y="1072515"/>
          <a:ext cx="11306175" cy="4486275"/>
        </p:xfrm>
        <a:graphic>
          <a:graphicData uri="http://schemas.openxmlformats.org/drawingml/2006/table">
            <a:tbl>
              <a:tblPr firstRow="1">
                <a:tableStyleId>{36E29ABD-B303-4B28-872D-CE4FCCB2D751}</a:tableStyleId>
              </a:tblPr>
              <a:tblGrid>
                <a:gridCol w="3302000"/>
                <a:gridCol w="8004175"/>
              </a:tblGrid>
              <a:tr h="5346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黑体" panose="02010609060101010101" charset="-122"/>
                          <a:ea typeface="黑体" panose="02010609060101010101" charset="-122"/>
                        </a:rPr>
                        <a:t>指南名称</a:t>
                      </a:r>
                      <a:endParaRPr lang="zh-CN" altLang="en-US" sz="140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黑体" panose="02010609060101010101" charset="-122"/>
                          <a:ea typeface="黑体" panose="02010609060101010101" charset="-122"/>
                        </a:rPr>
                        <a:t>推荐内容</a:t>
                      </a:r>
                      <a:endParaRPr lang="zh-CN" altLang="en-US" sz="140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>
                    <a:solidFill>
                      <a:srgbClr val="5B9BD5"/>
                    </a:solidFill>
                  </a:tcPr>
                </a:tc>
              </a:tr>
              <a:tr h="492125"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b="1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中国心肌病综合管理指南（2025）</a:t>
                      </a:r>
                      <a:endParaRPr lang="zh-CN" altLang="en-US" sz="1200" b="1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扩张型心肌病（DCM）合并心力衰竭：联合应用辅酶Q10治疗可改善运动耐量、心功能和病死率。</a:t>
                      </a:r>
                      <a:endParaRPr lang="zh-CN" altLang="en-US" sz="120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</a:tr>
              <a:tr h="741045"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b="1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儿童暴发性心肌炎诊治专家建议（2025）</a:t>
                      </a:r>
                      <a:endParaRPr lang="zh-CN" altLang="en-US" sz="1200" b="1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儿童暴发性心肌炎（FM）：心肌能量代谢药物用于改善心肌细胞能量代谢，常选用辅酶Q10、1,6-二磷酸果糖、左卡尼汀、磷酸肌酸钠等。</a:t>
                      </a:r>
                      <a:endParaRPr lang="zh-CN" altLang="en-US" sz="120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</a:tr>
              <a:tr h="740410"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b="1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中国心力衰竭诊断和治疗指南（2024）</a:t>
                      </a:r>
                      <a:endParaRPr lang="zh-CN" altLang="en-US" sz="1200" b="1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慢性射血分数降低的心衰（HFrEF）：改善心肌能量代谢的药物如辅酶Q10、曲美他嗪、左卡尼汀、磷酸肌酸等可改善患者症状、心脏功能和生活质量，但对远期预后的影响尚需进一步研究。</a:t>
                      </a:r>
                      <a:endParaRPr lang="zh-CN" altLang="en-US" sz="120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</a:tr>
              <a:tr h="741045"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中国心力衰竭基层诊疗与管理指南（2024）</a:t>
                      </a:r>
                      <a:endParaRPr lang="zh-CN" altLang="en-US" sz="1200" b="1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慢性射血分数降低的心衰（HFrEF）：辅酶Q10、磷酸肌酸、左卡尼汀、烟酰胺腺嘌呤二核苷酸（辅酶Ⅰ）可能可以改善患者症状，但应在医师指导下使用。</a:t>
                      </a:r>
                      <a:endParaRPr lang="zh-CN" altLang="en-US" sz="120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</a:tr>
              <a:tr h="1236980"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b="1" i="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Nutraceutical support in heart failure: a position paper of the International Lipid Expert Panel (ILEP)（</a:t>
                      </a:r>
                      <a:r>
                        <a:rPr lang="en-US" altLang="zh-CN" sz="1200" b="1" i="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2020</a:t>
                      </a:r>
                      <a:r>
                        <a:rPr lang="zh-CN" altLang="en-US" sz="1200" b="1" i="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lang="zh-CN" altLang="en-US" sz="1200" b="1" i="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200" b="0" i="0" spc="13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专家意见：现有的荟萃分析支持，补充辅酶Q10（特别是剂量≥200毫克/天）对慢性心力衰竭患者有益，尤其是在心力衰竭的早期阶段，可能有助于减少主要不良心脏事件和总死亡率。</a:t>
                      </a:r>
                      <a:endParaRPr lang="zh-CN" altLang="en-US" sz="1200" b="0" i="0" spc="13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-28575" y="6310630"/>
            <a:ext cx="9761855" cy="55308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[1]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中国心肌病综合管理指南 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 [J]. 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中国循环杂志，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2025, 40 (5): 420-462.[2]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儿童暴发性心肌炎诊治专家建议（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[J]. 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中华儿科杂志，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2025, 63 (4): 351-361.</a:t>
            </a:r>
            <a:endParaRPr lang="en-US" altLang="zh-CN" sz="8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[3]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中国心力衰竭诊断和治疗指南 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 [J]. 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中华心血管病杂志，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2024, 52 (3): 235-275.[4]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中国心力衰竭基层诊疗与管理指南（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[J]. </a:t>
            </a:r>
            <a:r>
              <a:rPr lang="zh-CN" altLang="en-US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中华全科医师杂志，</a:t>
            </a: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2024, 23 (6): 549-577.</a:t>
            </a:r>
            <a:endParaRPr lang="en-US" altLang="zh-CN" sz="8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en-US" altLang="zh-CN" sz="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[5]Cicero AFG, et al. Nutraceutical support in heart failure[J]. Nutr Res Rev, 2020, 33(1): 155-179.</a:t>
            </a:r>
            <a:endParaRPr lang="en-US" altLang="zh-CN" sz="8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991900" y="980728"/>
            <a:ext cx="4304200" cy="4304040"/>
            <a:chOff x="6991900" y="980728"/>
            <a:chExt cx="4304200" cy="4304040"/>
          </a:xfrm>
        </p:grpSpPr>
        <p:sp>
          <p:nvSpPr>
            <p:cNvPr id="5" name="íślíḋè-Arc 4"/>
            <p:cNvSpPr/>
            <p:nvPr>
              <p:custDataLst>
                <p:tags r:id="rId2"/>
              </p:custDataLst>
            </p:nvPr>
          </p:nvSpPr>
          <p:spPr>
            <a:xfrm>
              <a:off x="6991900" y="995773"/>
              <a:ext cx="4288998" cy="4288995"/>
            </a:xfrm>
            <a:prstGeom prst="arc">
              <a:avLst>
                <a:gd name="adj1" fmla="val 20125963"/>
                <a:gd name="adj2" fmla="val 20857199"/>
              </a:avLst>
            </a:prstGeom>
            <a:noFill/>
            <a:ln w="381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íślíḋè-Arc 5"/>
            <p:cNvSpPr/>
            <p:nvPr>
              <p:custDataLst>
                <p:tags r:id="rId3"/>
              </p:custDataLst>
            </p:nvPr>
          </p:nvSpPr>
          <p:spPr>
            <a:xfrm>
              <a:off x="7007102" y="995773"/>
              <a:ext cx="4288998" cy="4288995"/>
            </a:xfrm>
            <a:prstGeom prst="arc">
              <a:avLst>
                <a:gd name="adj1" fmla="val 21351872"/>
                <a:gd name="adj2" fmla="val 3708306"/>
              </a:avLst>
            </a:prstGeom>
            <a:noFill/>
            <a:ln w="381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íślíḋè-Arc 6"/>
            <p:cNvSpPr/>
            <p:nvPr>
              <p:custDataLst>
                <p:tags r:id="rId4"/>
              </p:custDataLst>
            </p:nvPr>
          </p:nvSpPr>
          <p:spPr>
            <a:xfrm>
              <a:off x="6991900" y="980728"/>
              <a:ext cx="4288998" cy="4288995"/>
            </a:xfrm>
            <a:prstGeom prst="arc">
              <a:avLst>
                <a:gd name="adj1" fmla="val 19281250"/>
                <a:gd name="adj2" fmla="val 19714970"/>
              </a:avLst>
            </a:prstGeom>
            <a:noFill/>
            <a:ln w="381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6481" y="148674"/>
            <a:ext cx="1192345" cy="666115"/>
            <a:chOff x="2215144" y="927951"/>
            <a:chExt cx="1244730" cy="915924"/>
          </a:xfrm>
        </p:grpSpPr>
        <p:sp>
          <p:nvSpPr>
            <p:cNvPr id="11" name="平行四边形 10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65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框 9"/>
            <p:cNvSpPr txBox="1"/>
            <p:nvPr/>
          </p:nvSpPr>
          <p:spPr>
            <a:xfrm>
              <a:off x="2393075" y="927951"/>
              <a:ext cx="1066799" cy="91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735" dirty="0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04</a:t>
              </a:r>
              <a:endParaRPr lang="en-US" altLang="zh-CN" sz="3735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82150" y="166423"/>
            <a:ext cx="10362926" cy="612920"/>
            <a:chOff x="4315150" y="953426"/>
            <a:chExt cx="3857250" cy="540057"/>
          </a:xfrm>
        </p:grpSpPr>
        <p:sp>
          <p:nvSpPr>
            <p:cNvPr id="15" name="矩形 14"/>
            <p:cNvSpPr/>
            <p:nvPr/>
          </p:nvSpPr>
          <p:spPr>
            <a:xfrm>
              <a:off x="4841196" y="1036090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创新性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平行四边形 26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p>
              <a:pPr algn="ctr"/>
              <a:endParaRPr lang="zh-CN" altLang="en-US" sz="21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784985" y="1574800"/>
            <a:ext cx="2413000" cy="36830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创新程度</a:t>
            </a:r>
            <a:endParaRPr lang="zh-CN" altLang="en-US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85125" y="1574800"/>
            <a:ext cx="2413000" cy="36830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应用创新</a:t>
            </a:r>
            <a:endParaRPr lang="zh-CN" altLang="en-US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17335" y="2232660"/>
            <a:ext cx="5027930" cy="3733165"/>
          </a:xfrm>
          <a:prstGeom prst="rect">
            <a:avLst/>
          </a:prstGeom>
          <a:solidFill>
            <a:srgbClr val="F9FCFD"/>
          </a:solidFill>
        </p:spPr>
        <p:txBody>
          <a:bodyPr wrap="square" rtlCol="0" anchor="t">
            <a:noAutofit/>
          </a:bodyPr>
          <a:p>
            <a:endParaRPr lang="zh-CN" altLang="en-US" sz="140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en-US" altLang="zh-CN" sz="140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、提高特殊人群适用性：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本品安全性高，无低血压、肾损伤、高钾血症等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GDMT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常见不良反应，更适合老年、肾功能不全等不耐受标准治疗的患者。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、提高患者依从性：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口服片剂，每日3次，无需静脉注射或住院使用，便于门诊及家庭长期治疗。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、降低用药和管理成本：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无需特殊监测（如血药浓度、肝肾功能频繁检测），贮存条件简单（常温保存），目前未发现明确的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与常用心衰药物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相互作用，临床管理便捷。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6555" y="2233295"/>
            <a:ext cx="5893435" cy="3731895"/>
          </a:xfrm>
          <a:prstGeom prst="rect">
            <a:avLst/>
          </a:prstGeom>
          <a:solidFill>
            <a:srgbClr val="F9FCFD"/>
          </a:solidFill>
        </p:spPr>
        <p:txBody>
          <a:bodyPr wrap="square" rtlCol="0" anchor="t">
            <a:noAutofit/>
          </a:bodyPr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本品为化学药品3类，</a:t>
            </a:r>
            <a:r>
              <a:rPr lang="zh-CN" altLang="en-US" sz="1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国内首家过评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的辅酶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Q10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片。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20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、疾病治疗机理、作用靶点、化学结构：</a:t>
            </a:r>
            <a:r>
              <a:rPr lang="zh-CN" altLang="en-US"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通过修复心肌线粒体氧化磷酸化、改善能量代谢发挥协同作用，与现有神经</a:t>
            </a:r>
            <a:r>
              <a:rPr lang="en-US" altLang="zh-CN"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zh-CN" altLang="en-US"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激素拮抗剂（</a:t>
            </a:r>
            <a:r>
              <a:rPr lang="en-US" altLang="zh-CN"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GDMT）</a:t>
            </a:r>
            <a:r>
              <a:rPr lang="zh-CN" altLang="en-US"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机制互补。</a:t>
            </a:r>
            <a:endParaRPr lang="zh-CN" altLang="en-US" sz="1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40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14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、治疗理论：</a:t>
            </a:r>
            <a:r>
              <a:rPr lang="zh-CN" altLang="en-US" sz="1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国内唯一以“在标准治疗的基础上，用于改善轻至中度充血性心力衰竭症状”为精准适应症的辅酶</a:t>
            </a:r>
            <a:r>
              <a:rPr lang="en-US" altLang="zh-CN" sz="1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Q10</a:t>
            </a:r>
            <a:r>
              <a:rPr lang="zh-CN" altLang="en-US" sz="1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片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，与现行其他同通用名药品的“慢性心功能不全辅助治疗”适应症形成</a:t>
            </a:r>
            <a:r>
              <a:rPr lang="zh-CN" altLang="en-US" sz="1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代际差异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更贴合现代心衰管理理念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1" algn="l">
              <a:buClrTx/>
              <a:buSzTx/>
              <a:buFontTx/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sz="12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①治疗定位：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从‘辅助’升级为‘改善症状（呼吸困难、乏力、水肿）</a:t>
            </a:r>
            <a:r>
              <a:rPr lang="en-US" alt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’</a:t>
            </a:r>
            <a:endParaRPr lang="en-US" altLang="zh-CN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1" algn="l">
              <a:buClrTx/>
              <a:buSzTx/>
              <a:buFontTx/>
            </a:pPr>
            <a:r>
              <a:rPr lang="en-US" alt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——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患者最迫切的需求，临床获益可评估；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sz="12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②目标人群：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精准锁定‘轻至中度’心衰患者（规模最大的目标人群）；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sz="120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③使用场景：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GDMT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机制互补，明确为‘加用而非替代’。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ABLE_ENDDRAG_ORIGIN_RECT" val="420*388"/>
  <p:tag name="TABLE_ENDDRAG_RECT" val="487*102*420*388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62_2*l_h_i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62_2*l_h_f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尽量言简意赅的阐述观点。单击此处输入正文，文字是您思想的提炼，请尽量言简意赅的阐述观点。单击此处输入您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62_2*l_h_a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62_2*l_h_i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62_2*l_h_f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62_2*l_h_a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2462_2*l_h_i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62_2*l_h_f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项正文，文字是您思想的提炼，请尽量言简意赅的阐述观点。单击此处输入您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62_2*l_h_a*1_3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RESOURCE_RECORD_KEY" val="{&quot;29&quot;:[20426248]}"/>
</p:tagLst>
</file>

<file path=ppt/tags/tag2.xml><?xml version="1.0" encoding="utf-8"?>
<p:tagLst xmlns:p="http://schemas.openxmlformats.org/presentationml/2006/main">
  <p:tag name="TABLE_ENDDRAG_ORIGIN_RECT" val="332*418"/>
  <p:tag name="TABLE_ENDDRAG_RECT" val="16*78*332*419"/>
</p:tagLst>
</file>

<file path=ppt/tags/tag20.xml><?xml version="1.0" encoding="utf-8"?>
<p:tagLst xmlns:p="http://schemas.openxmlformats.org/presentationml/2006/main">
  <p:tag name="TABLE_ENDDRAG_ORIGIN_RECT" val="887*316"/>
  <p:tag name="TABLE_ENDDRAG_RECT" val="29*179*887*316"/>
</p:tagLst>
</file>

<file path=ppt/tags/tag21.xml><?xml version="1.0" encoding="utf-8"?>
<p:tagLst xmlns:p="http://schemas.openxmlformats.org/presentationml/2006/main">
  <p:tag name="RESOURCE_RECORD_KEY" val="{&quot;29&quot;:[20426248]}"/>
  <p:tag name="resource_record_key" val="{&quot;29&quot;:[20426248,50053044]}"/>
</p:tagLst>
</file>

<file path=ppt/tags/tag22.xml><?xml version="1.0" encoding="utf-8"?>
<p:tagLst xmlns:p="http://schemas.openxmlformats.org/presentationml/2006/main">
  <p:tag name="TABLE_ENDDRAG_ORIGIN_RECT" val="890*353"/>
  <p:tag name="TABLE_ENDDRAG_RECT" val="29*84*890*3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5096]}"/>
  <p:tag name="resource_record_key" val="{&quot;29&quot;:[50053044],&quot;65&quot;:[20205081],&quot;70&quot;:[3325096]}"/>
</p:tagLst>
</file>

<file path=ppt/tags/tag24.xml><?xml version="1.0" encoding="utf-8"?>
<p:tagLst xmlns:p="http://schemas.openxmlformats.org/presentationml/2006/main">
  <p:tag name="KSO_WM_DIAGRAM_VIRTUALLY_FRAME" val="{&quot;height&quot;:381.9273228346457,&quot;left&quot;:43.05,&quot;top&quot;:77.22267716535433,&quot;width&quot;:885.7}"/>
</p:tagLst>
</file>

<file path=ppt/tags/tag25.xml><?xml version="1.0" encoding="utf-8"?>
<p:tagLst xmlns:p="http://schemas.openxmlformats.org/presentationml/2006/main">
  <p:tag name="KSO_WM_DIAGRAM_VIRTUALLY_FRAME" val="{&quot;height&quot;:381.9273228346457,&quot;left&quot;:43.05,&quot;top&quot;:77.22267716535433,&quot;width&quot;:885.7}"/>
</p:tagLst>
</file>

<file path=ppt/tags/tag26.xml><?xml version="1.0" encoding="utf-8"?>
<p:tagLst xmlns:p="http://schemas.openxmlformats.org/presentationml/2006/main">
  <p:tag name="KSO_WM_DIAGRAM_VIRTUALLY_FRAME" val="{&quot;height&quot;:381.9273228346457,&quot;left&quot;:43.05,&quot;top&quot;:77.22267716535433,&quot;width&quot;:885.7}"/>
</p:tagLst>
</file>

<file path=ppt/tags/tag27.xml><?xml version="1.0" encoding="utf-8"?>
<p:tagLst xmlns:p="http://schemas.openxmlformats.org/presentationml/2006/main">
  <p:tag name="KSO_WM_DIAGRAM_VIRTUALLY_FRAME" val="{&quot;height&quot;:381.9273228346457,&quot;left&quot;:43.05,&quot;top&quot;:77.22267716535433,&quot;width&quot;:885.7}"/>
</p:tagLst>
</file>

<file path=ppt/tags/tag28.xml><?xml version="1.0" encoding="utf-8"?>
<p:tagLst xmlns:p="http://schemas.openxmlformats.org/presentationml/2006/main">
  <p:tag name="ISLIDE.DIAGRAM" val="188a2dbe-43a9-4945-9bd5-638fded57017"/>
</p:tagLst>
</file>

<file path=ppt/tags/tag29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.xml><?xml version="1.0" encoding="utf-8"?>
<p:tagLst xmlns:p="http://schemas.openxmlformats.org/presentationml/2006/main">
  <p:tag name="TABLE_ENDDRAG_ORIGIN_RECT" val="572*419"/>
  <p:tag name="TABLE_ENDDRAG_RECT" val="364*78*572*419"/>
</p:tagLst>
</file>

<file path=ppt/tags/tag30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1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2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3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4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5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6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7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8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39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3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0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41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42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43.xml><?xml version="1.0" encoding="utf-8"?>
<p:tagLst xmlns:p="http://schemas.openxmlformats.org/presentationml/2006/main">
  <p:tag name="KSO_WM_DIAGRAM_VIRTUALLY_FRAME" val="{&quot;height&quot;:458.5092913385826,&quot;left&quot;:62.5,&quot;top&quot;:71.4892125984252,&quot;width&quot;:835.7958267716534}"/>
</p:tagLst>
</file>

<file path=ppt/tags/tag44.xml><?xml version="1.0" encoding="utf-8"?>
<p:tagLst xmlns:p="http://schemas.openxmlformats.org/presentationml/2006/main">
  <p:tag name="commondata" val="eyJoZGlkIjoiZTM4NTEyOTc2ODVmYWJlNTJjOTZkM2Y3MGZjMjIxYTAifQ=="/>
  <p:tag name="resource_record_key" val="{&quot;10&quot;:[50062423],&quot;29&quot;:[20426248,20426261,20435158,50000076,50053044],&quot;65&quot;:[20205081],&quot;70&quot;:[3322005,33217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3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2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2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1_2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1_3"/>
  <p:tag name="KSO_WM_TEMPLATE_CATEGORY" val="diagram"/>
  <p:tag name="KSO_WM_TEMPLATE_INDEX" val="20232462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8999938964844,&quot;left&quot;:54.377960205078125,&quot;top&quot;:98.95000305175782,&quot;width&quot;:851.2661342831109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黑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5449</Words>
  <Application>WPS 演示</Application>
  <PresentationFormat>宽屏</PresentationFormat>
  <Paragraphs>311</Paragraphs>
  <Slides>11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黑体</vt:lpstr>
      <vt:lpstr>Arial</vt:lpstr>
      <vt:lpstr>等线</vt:lpstr>
      <vt:lpstr>Wingdings</vt:lpstr>
      <vt:lpstr>Times New Roman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梁 琳波</dc:creator>
  <cp:lastModifiedBy>宋培杰</cp:lastModifiedBy>
  <cp:revision>190</cp:revision>
  <dcterms:created xsi:type="dcterms:W3CDTF">2025-07-16T05:23:00Z</dcterms:created>
  <dcterms:modified xsi:type="dcterms:W3CDTF">2026-06-05T09:01:32Z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6AAF8A8C1975462C88EFBBD56C9F7126_13</vt:lpwstr>
  </property>
  <property fmtid="{D5CDD505-2E9C-101B-9397-08002B2CF9AE}" pid="3" name="KSOProductBuildVer">
    <vt:lpwstr>2052-12.1.0.26895</vt:lpwstr>
  </property>
</Properties>
</file>