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3952" r:id="rId3"/>
    <p:sldId id="257" r:id="rId4"/>
    <p:sldId id="3954" r:id="rId5"/>
    <p:sldId id="3964" r:id="rId6"/>
    <p:sldId id="3957" r:id="rId7"/>
    <p:sldId id="16669653" r:id="rId8"/>
    <p:sldId id="16669658" r:id="rId9"/>
    <p:sldId id="3961" r:id="rId10"/>
    <p:sldId id="16669659" r:id="rId11"/>
    <p:sldId id="269" r:id="rId1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F5194"/>
    <a:srgbClr val="F4ED91"/>
    <a:srgbClr val="99BF41"/>
    <a:srgbClr val="AF4184"/>
    <a:srgbClr val="9900CC"/>
    <a:srgbClr val="FF66CC"/>
    <a:srgbClr val="FEFDF8"/>
    <a:srgbClr val="FFFDF9"/>
    <a:srgbClr val="4472C4"/>
    <a:srgbClr val="0092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浅色样式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98" autoAdjust="0"/>
    <p:restoredTop sz="94660"/>
  </p:normalViewPr>
  <p:slideViewPr>
    <p:cSldViewPr snapToGrid="0">
      <p:cViewPr varScale="1">
        <p:scale>
          <a:sx n="125" d="100"/>
          <a:sy n="125" d="100"/>
        </p:scale>
        <p:origin x="96" y="132"/>
      </p:cViewPr>
      <p:guideLst/>
    </p:cSldViewPr>
  </p:slideViewPr>
  <p:notesTextViewPr>
    <p:cViewPr>
      <p:scale>
        <a:sx n="1" d="1"/>
        <a:sy n="1" d="1"/>
      </p:scale>
      <p:origin x="0" y="0"/>
    </p:cViewPr>
  </p:notesTextViewPr>
  <p:sorterViewPr>
    <p:cViewPr>
      <p:scale>
        <a:sx n="100" d="100"/>
        <a:sy n="100" d="100"/>
      </p:scale>
      <p:origin x="0" y="-2688"/>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notesMaster" Target="notesMasters/notesMaster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5AACB9-3EE2-458D-9204-B77729A2DC2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410368-BD65-409C-B686-E5342D727FA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9" name="图片 8" descr="图形用户界面, 应用程序&#10;&#10;描述已自动生成"/>
          <p:cNvPicPr>
            <a:picLocks noChangeAspect="1"/>
          </p:cNvPicPr>
          <p:nvPr userDrawn="1"/>
        </p:nvPicPr>
        <p:blipFill rotWithShape="1">
          <a:blip r:embed="rId2">
            <a:alphaModFix amt="70000"/>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t="10275" b="2849"/>
          <a:stretch>
            <a:fillRect/>
          </a:stretch>
        </p:blipFill>
        <p:spPr>
          <a:xfrm>
            <a:off x="-113697" y="0"/>
            <a:ext cx="12305697" cy="6911906"/>
          </a:xfrm>
          <a:prstGeom prst="rect">
            <a:avLst/>
          </a:prstGeom>
        </p:spPr>
      </p:pic>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EF801063-5101-4B12-B879-4562328A6F5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08CCCF-C23B-4428-8547-F84D8834C132}"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F801063-5101-4B12-B879-4562328A6F5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08CCCF-C23B-4428-8547-F84D8834C132}"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F801063-5101-4B12-B879-4562328A6F5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08CCCF-C23B-4428-8547-F84D8834C132}"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10" name="图片 9" descr="图片包含 网站&#10;&#10;描述已自动生成"/>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80"/>
            <a:ext cx="12182982" cy="6863080"/>
          </a:xfrm>
          <a:prstGeom prst="rect">
            <a:avLst/>
          </a:prstGeom>
        </p:spPr>
      </p:pic>
      <p:sp>
        <p:nvSpPr>
          <p:cNvPr id="3" name="副标题 2"/>
          <p:cNvSpPr>
            <a:spLocks noGrp="1"/>
          </p:cNvSpPr>
          <p:nvPr>
            <p:ph type="subTitle" idx="1" hasCustomPrompt="1"/>
          </p:nvPr>
        </p:nvSpPr>
        <p:spPr>
          <a:xfrm>
            <a:off x="4110527" y="4832632"/>
            <a:ext cx="7243273" cy="1012690"/>
          </a:xfrm>
        </p:spPr>
        <p:txBody>
          <a:bodyPr>
            <a:noAutofit/>
          </a:bodyPr>
          <a:lstStyle>
            <a:lvl1pPr marL="0" indent="0" algn="r">
              <a:lnSpc>
                <a:spcPct val="100000"/>
              </a:lnSpc>
              <a:buNone/>
              <a:defRPr sz="4800">
                <a:solidFill>
                  <a:srgbClr val="0081C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点击此处编辑标题</a:t>
            </a:r>
            <a:endParaRPr lang="zh-CN" altLang="en-US" dirty="0"/>
          </a:p>
        </p:txBody>
      </p:sp>
      <p:sp>
        <p:nvSpPr>
          <p:cNvPr id="4" name="日期占位符 3"/>
          <p:cNvSpPr>
            <a:spLocks noGrp="1"/>
          </p:cNvSpPr>
          <p:nvPr>
            <p:ph type="dt" sz="half" idx="10"/>
          </p:nvPr>
        </p:nvSpPr>
        <p:spPr/>
        <p:txBody>
          <a:bodyPr/>
          <a:lstStyle/>
          <a:p>
            <a:fld id="{CEC1B7BD-3913-429D-950B-13C4B65EF5E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A3D6DB-D2F8-4B74-9BEC-4DC467C36985}"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F801063-5101-4B12-B879-4562328A6F5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08CCCF-C23B-4428-8547-F84D8834C132}"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EF801063-5101-4B12-B879-4562328A6F5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08CCCF-C23B-4428-8547-F84D8834C132}"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EF801063-5101-4B12-B879-4562328A6F5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D08CCCF-C23B-4428-8547-F84D8834C132}"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F801063-5101-4B12-B879-4562328A6F5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D08CCCF-C23B-4428-8547-F84D8834C132}"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EF801063-5101-4B12-B879-4562328A6F5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D08CCCF-C23B-4428-8547-F84D8834C132}"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F801063-5101-4B12-B879-4562328A6F5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D08CCCF-C23B-4428-8547-F84D8834C132}"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F801063-5101-4B12-B879-4562328A6F5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D08CCCF-C23B-4428-8547-F84D8834C132}"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F801063-5101-4B12-B879-4562328A6F5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D08CCCF-C23B-4428-8547-F84D8834C132}"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image" Target="../media/image5.jpeg"/><Relationship Id="rId15" Type="http://schemas.openxmlformats.org/officeDocument/2006/relationships/image" Target="../media/image4.jpe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pic>
        <p:nvPicPr>
          <p:cNvPr id="8" name="图片 7" descr="图片包含 图表&#10;&#10;描述已自动生成"/>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2" name="标题占位符 1"/>
          <p:cNvSpPr>
            <a:spLocks noGrp="1"/>
          </p:cNvSpPr>
          <p:nvPr>
            <p:ph type="title"/>
          </p:nvPr>
        </p:nvSpPr>
        <p:spPr>
          <a:xfrm>
            <a:off x="838200" y="795528"/>
            <a:ext cx="10515600" cy="959168"/>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801063-5101-4B12-B879-4562328A6F5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08CCCF-C23B-4428-8547-F84D8834C13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8.png"/><Relationship Id="rId3" Type="http://schemas.microsoft.com/office/2007/relationships/hdphoto" Target="../media/image7.wdp"/><Relationship Id="rId2" Type="http://schemas.openxmlformats.org/officeDocument/2006/relationships/image" Target="../media/image6.pn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8.png"/></Relationships>
</file>

<file path=ppt/slides/_rels/slide2.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2" Type="http://schemas.openxmlformats.org/officeDocument/2006/relationships/slideLayout" Target="../slideLayouts/slideLayout14.xml"/><Relationship Id="rId21" Type="http://schemas.openxmlformats.org/officeDocument/2006/relationships/tags" Target="../tags/tag22.xml"/><Relationship Id="rId20" Type="http://schemas.openxmlformats.org/officeDocument/2006/relationships/tags" Target="../tags/tag21.xml"/><Relationship Id="rId2" Type="http://schemas.openxmlformats.org/officeDocument/2006/relationships/tags" Target="../tags/tag3.xml"/><Relationship Id="rId19" Type="http://schemas.openxmlformats.org/officeDocument/2006/relationships/tags" Target="../tags/tag20.xml"/><Relationship Id="rId18" Type="http://schemas.openxmlformats.org/officeDocument/2006/relationships/tags" Target="../tags/tag19.xml"/><Relationship Id="rId17" Type="http://schemas.openxmlformats.org/officeDocument/2006/relationships/tags" Target="../tags/tag18.xml"/><Relationship Id="rId16" Type="http://schemas.openxmlformats.org/officeDocument/2006/relationships/tags" Target="../tags/tag17.xml"/><Relationship Id="rId15" Type="http://schemas.openxmlformats.org/officeDocument/2006/relationships/tags" Target="../tags/tag16.xml"/><Relationship Id="rId14" Type="http://schemas.openxmlformats.org/officeDocument/2006/relationships/tags" Target="../tags/tag15.xml"/><Relationship Id="rId13" Type="http://schemas.openxmlformats.org/officeDocument/2006/relationships/tags" Target="../tags/tag14.xml"/><Relationship Id="rId12" Type="http://schemas.openxmlformats.org/officeDocument/2006/relationships/tags" Target="../tags/tag13.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3.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tags" Target="../tags/tag24.xml"/><Relationship Id="rId2" Type="http://schemas.openxmlformats.org/officeDocument/2006/relationships/image" Target="../media/image10.png"/><Relationship Id="rId1"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5.xml"/><Relationship Id="rId1"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9" Type="http://schemas.openxmlformats.org/officeDocument/2006/relationships/image" Target="../media/image20.png"/><Relationship Id="rId8" Type="http://schemas.openxmlformats.org/officeDocument/2006/relationships/image" Target="../media/image19.png"/><Relationship Id="rId7" Type="http://schemas.openxmlformats.org/officeDocument/2006/relationships/image" Target="../media/image18.png"/><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3" Type="http://schemas.openxmlformats.org/officeDocument/2006/relationships/slideLayout" Target="../slideLayouts/slideLayout14.xml"/><Relationship Id="rId12" Type="http://schemas.openxmlformats.org/officeDocument/2006/relationships/tags" Target="../tags/tag26.xml"/><Relationship Id="rId11" Type="http://schemas.openxmlformats.org/officeDocument/2006/relationships/image" Target="../media/image22.png"/><Relationship Id="rId10" Type="http://schemas.openxmlformats.org/officeDocument/2006/relationships/image" Target="../media/image21.png"/><Relationship Id="rId1" Type="http://schemas.openxmlformats.org/officeDocument/2006/relationships/image" Target="../media/image12.pn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14.xml"/><Relationship Id="rId4" Type="http://schemas.openxmlformats.org/officeDocument/2006/relationships/tags" Target="../tags/tag27.xml"/><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图形用户界面&#10;&#10;描述已自动生成"/>
          <p:cNvPicPr>
            <a:picLocks noChangeAspect="1"/>
          </p:cNvPicPr>
          <p:nvPr>
            <p:custDataLst>
              <p:tags r:id="rId1"/>
            </p:custDataLst>
          </p:nvPr>
        </p:nvPicPr>
        <p:blipFill rotWithShape="1">
          <a:blip r:embed="rId2" cstate="print">
            <a:extLst>
              <a:ext uri="{BEBA8EAE-BF5A-486C-A8C5-ECC9F3942E4B}">
                <a14:imgProps xmlns:a14="http://schemas.microsoft.com/office/drawing/2010/main">
                  <a14:imgLayer r:embed="rId3">
                    <a14:imgEffect>
                      <a14:brightnessContrast contrast="20000"/>
                    </a14:imgEffect>
                    <a14:imgEffect>
                      <a14:sharpenSoften amount="25000"/>
                    </a14:imgEffect>
                  </a14:imgLayer>
                </a14:imgProps>
              </a:ext>
              <a:ext uri="{28A0092B-C50C-407E-A947-70E740481C1C}">
                <a14:useLocalDpi xmlns:a14="http://schemas.microsoft.com/office/drawing/2010/main" val="0"/>
              </a:ext>
            </a:extLst>
          </a:blip>
          <a:srcRect l="27795" t="15331" r="25857" b="6029"/>
          <a:stretch>
            <a:fillRect/>
          </a:stretch>
        </p:blipFill>
        <p:spPr>
          <a:xfrm>
            <a:off x="291873" y="2156092"/>
            <a:ext cx="2777762" cy="2386149"/>
          </a:xfrm>
          <a:prstGeom prst="rect">
            <a:avLst/>
          </a:prstGeom>
        </p:spPr>
      </p:pic>
      <p:pic>
        <p:nvPicPr>
          <p:cNvPr id="2" name="图片 1" descr="徽标&#10;&#10;AI 生成的内容可能不正确。"/>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013" y="33707"/>
            <a:ext cx="2229393" cy="743280"/>
          </a:xfrm>
          <a:prstGeom prst="rect">
            <a:avLst/>
          </a:prstGeom>
        </p:spPr>
      </p:pic>
      <p:sp>
        <p:nvSpPr>
          <p:cNvPr id="3" name="文本框 2"/>
          <p:cNvSpPr txBox="1"/>
          <p:nvPr/>
        </p:nvSpPr>
        <p:spPr>
          <a:xfrm>
            <a:off x="2915242" y="2876360"/>
            <a:ext cx="8074981" cy="646331"/>
          </a:xfrm>
          <a:prstGeom prst="rect">
            <a:avLst/>
          </a:prstGeom>
          <a:noFill/>
        </p:spPr>
        <p:txBody>
          <a:bodyPr wrap="square" rtlCol="0">
            <a:spAutoFit/>
          </a:bodyPr>
          <a:lstStyle/>
          <a:p>
            <a:pPr algn="ctr"/>
            <a:r>
              <a:rPr lang="zh-CN" altLang="en-US" sz="3600" b="1" spc="500" dirty="0">
                <a:latin typeface="微软雅黑" panose="020B0503020204020204" pitchFamily="34" charset="-122"/>
                <a:ea typeface="微软雅黑" panose="020B0503020204020204" pitchFamily="34" charset="-122"/>
              </a:rPr>
              <a:t>苯丁酸钠颗粒（瑞本纳平</a:t>
            </a:r>
            <a:r>
              <a:rPr lang="en-US" altLang="zh-CN" sz="3600" b="1" spc="500" baseline="30000" dirty="0">
                <a:latin typeface="微软雅黑" panose="020B0503020204020204" pitchFamily="34" charset="-122"/>
                <a:ea typeface="微软雅黑" panose="020B0503020204020204" pitchFamily="34" charset="-122"/>
              </a:rPr>
              <a:t>®</a:t>
            </a:r>
            <a:r>
              <a:rPr lang="zh-CN" altLang="en-US" sz="3600" b="1" spc="500" dirty="0">
                <a:latin typeface="微软雅黑" panose="020B0503020204020204" pitchFamily="34" charset="-122"/>
                <a:ea typeface="微软雅黑" panose="020B0503020204020204" pitchFamily="34" charset="-122"/>
              </a:rPr>
              <a:t>）</a:t>
            </a:r>
            <a:endParaRPr lang="zh-CN" altLang="en-US" sz="3600" b="1" spc="500" dirty="0">
              <a:latin typeface="微软雅黑" panose="020B0503020204020204" pitchFamily="34" charset="-122"/>
              <a:ea typeface="微软雅黑" panose="020B0503020204020204" pitchFamily="34" charset="-122"/>
            </a:endParaRPr>
          </a:p>
        </p:txBody>
      </p:sp>
      <p:sp>
        <p:nvSpPr>
          <p:cNvPr id="5" name="文本框 4"/>
          <p:cNvSpPr txBox="1"/>
          <p:nvPr/>
        </p:nvSpPr>
        <p:spPr>
          <a:xfrm>
            <a:off x="3622771" y="3889078"/>
            <a:ext cx="7097486" cy="1134734"/>
          </a:xfrm>
          <a:prstGeom prst="rect">
            <a:avLst/>
          </a:prstGeom>
          <a:noFill/>
        </p:spPr>
        <p:txBody>
          <a:bodyPr wrap="square">
            <a:spAutoFit/>
          </a:bodyPr>
          <a:lstStyle/>
          <a:p>
            <a:pPr marL="171450" indent="-171450">
              <a:lnSpc>
                <a:spcPts val="2800"/>
              </a:lnSpc>
              <a:buFont typeface="Wingdings" panose="05000000000000000000" pitchFamily="2" charset="2"/>
              <a:buChar char="ü"/>
            </a:pPr>
            <a:r>
              <a:rPr lang="zh-CN" altLang="en-US"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涵盖了</a:t>
            </a:r>
            <a:r>
              <a:rPr lang="en-US" altLang="zh-CN"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5</a:t>
            </a:r>
            <a:r>
              <a:rPr lang="zh-CN" altLang="en-US"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个常见</a:t>
            </a:r>
            <a:r>
              <a:rPr lang="en-US" altLang="zh-CN"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UCDs</a:t>
            </a:r>
            <a:r>
              <a:rPr lang="zh-CN" altLang="en-US"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适应症</a:t>
            </a:r>
            <a:endParaRPr lang="en-US" altLang="zh-CN"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marL="171450" indent="-171450">
              <a:lnSpc>
                <a:spcPts val="2800"/>
              </a:lnSpc>
              <a:buFont typeface="Wingdings" panose="05000000000000000000" pitchFamily="2" charset="2"/>
              <a:buChar char="ü"/>
            </a:pPr>
            <a:r>
              <a:rPr lang="zh-CN" altLang="en-US"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国内</a:t>
            </a:r>
            <a:r>
              <a:rPr lang="en-US" altLang="zh-CN"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a:t>
            </a:r>
            <a:r>
              <a:rPr lang="zh-CN" altLang="en-US"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个权威指南和</a:t>
            </a:r>
            <a:r>
              <a:rPr lang="en-US" altLang="zh-CN"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a:t>
            </a:r>
            <a:r>
              <a:rPr lang="zh-CN" altLang="en-US"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个专家共识推荐首选药物</a:t>
            </a:r>
            <a:endParaRPr lang="en-US" altLang="zh-CN"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marL="171450" indent="-171450">
              <a:lnSpc>
                <a:spcPts val="2800"/>
              </a:lnSpc>
              <a:buFont typeface="Wingdings" panose="05000000000000000000" pitchFamily="2" charset="2"/>
              <a:buChar char="ü"/>
            </a:pPr>
            <a:r>
              <a:rPr lang="zh-CN" altLang="en-US"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口服降氨产品中起效最快，年治疗费用最低</a:t>
            </a:r>
            <a:endParaRPr lang="en-US" altLang="zh-CN"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3204759" y="2420985"/>
            <a:ext cx="8072840"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3274428" y="1658706"/>
            <a:ext cx="7298321" cy="483915"/>
          </a:xfrm>
          <a:prstGeom prst="rect">
            <a:avLst/>
          </a:prstGeom>
          <a:noFill/>
        </p:spPr>
        <p:txBody>
          <a:bodyPr wrap="square">
            <a:spAutoFit/>
          </a:bodyPr>
          <a:lstStyle/>
          <a:p>
            <a:pPr>
              <a:lnSpc>
                <a:spcPts val="3500"/>
              </a:lnSpc>
            </a:pPr>
            <a:r>
              <a:rPr lang="zh-CN" altLang="zh-CN"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国家药品监督管理局药品审评中心优先审评</a:t>
            </a:r>
            <a:r>
              <a:rPr lang="zh-CN" altLang="en-US"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，全球首个颗粒剂型除氮剂</a:t>
            </a:r>
            <a:endParaRPr lang="en-US" altLang="zh-CN"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0" name="文本框 9"/>
          <p:cNvSpPr txBox="1"/>
          <p:nvPr/>
        </p:nvSpPr>
        <p:spPr>
          <a:xfrm>
            <a:off x="7536207" y="5618841"/>
            <a:ext cx="4249783" cy="461665"/>
          </a:xfrm>
          <a:prstGeom prst="rect">
            <a:avLst/>
          </a:prstGeom>
          <a:noFill/>
        </p:spPr>
        <p:txBody>
          <a:bodyPr wrap="square" rtlCol="0">
            <a:spAutoFit/>
          </a:bodyPr>
          <a:lstStyle/>
          <a:p>
            <a:pPr algn="ctr"/>
            <a:r>
              <a:rPr lang="zh-CN" altLang="en-US" sz="2400" b="1" dirty="0">
                <a:solidFill>
                  <a:srgbClr val="9F5194"/>
                </a:solidFill>
                <a:latin typeface="微软雅黑" panose="020B0503020204020204" pitchFamily="34" charset="-122"/>
                <a:ea typeface="微软雅黑" panose="020B0503020204020204" pitchFamily="34" charset="-122"/>
              </a:rPr>
              <a:t>兆科药业（广州）有限公司</a:t>
            </a:r>
            <a:endParaRPr lang="zh-CN" altLang="en-US" sz="2400" b="1" dirty="0">
              <a:solidFill>
                <a:srgbClr val="9F5194"/>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284922" y="2603715"/>
            <a:ext cx="2123268" cy="1015663"/>
          </a:xfrm>
          <a:prstGeom prst="rect">
            <a:avLst/>
          </a:prstGeom>
          <a:noFill/>
        </p:spPr>
        <p:txBody>
          <a:bodyPr wrap="square" rtlCol="0">
            <a:spAutoFit/>
          </a:bodyPr>
          <a:lstStyle/>
          <a:p>
            <a:r>
              <a:rPr lang="zh-CN" altLang="en-US" sz="6000" dirty="0">
                <a:solidFill>
                  <a:srgbClr val="9F5194"/>
                </a:solidFill>
              </a:rPr>
              <a:t>谢谢！</a:t>
            </a:r>
            <a:endParaRPr lang="zh-CN" altLang="en-US" sz="6000" dirty="0">
              <a:solidFill>
                <a:srgbClr val="9F5194"/>
              </a:solidFill>
            </a:endParaRPr>
          </a:p>
        </p:txBody>
      </p:sp>
      <p:pic>
        <p:nvPicPr>
          <p:cNvPr id="4" name="图片 3" descr="徽标&#10;&#10;AI 生成的内容可能不正确。"/>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65464" y="1"/>
            <a:ext cx="2229393" cy="743280"/>
          </a:xfrm>
          <a:prstGeom prst="rect">
            <a:avLst/>
          </a:prstGeom>
        </p:spPr>
      </p:pic>
      <p:sp>
        <p:nvSpPr>
          <p:cNvPr id="5" name="文本框 4"/>
          <p:cNvSpPr txBox="1"/>
          <p:nvPr/>
        </p:nvSpPr>
        <p:spPr>
          <a:xfrm>
            <a:off x="3971108" y="3936274"/>
            <a:ext cx="4249783" cy="461665"/>
          </a:xfrm>
          <a:prstGeom prst="rect">
            <a:avLst/>
          </a:prstGeom>
          <a:noFill/>
        </p:spPr>
        <p:txBody>
          <a:bodyPr wrap="square" rtlCol="0">
            <a:spAutoFit/>
          </a:bodyPr>
          <a:lstStyle/>
          <a:p>
            <a:pPr algn="ctr"/>
            <a:r>
              <a:rPr lang="zh-CN" altLang="en-US" sz="2400" b="1" dirty="0">
                <a:solidFill>
                  <a:srgbClr val="9F5194"/>
                </a:solidFill>
                <a:latin typeface="微软雅黑" panose="020B0503020204020204" pitchFamily="34" charset="-122"/>
                <a:ea typeface="微软雅黑" panose="020B0503020204020204" pitchFamily="34" charset="-122"/>
              </a:rPr>
              <a:t>兆科药业（广州）有限公司</a:t>
            </a:r>
            <a:endParaRPr lang="zh-CN" altLang="en-US" sz="2400" b="1" dirty="0">
              <a:solidFill>
                <a:srgbClr val="9F5194"/>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六边形 1"/>
          <p:cNvSpPr/>
          <p:nvPr>
            <p:custDataLst>
              <p:tags r:id="rId1"/>
            </p:custDataLst>
          </p:nvPr>
        </p:nvSpPr>
        <p:spPr>
          <a:xfrm rot="5400000" flipH="1" flipV="1">
            <a:off x="1236411" y="2842260"/>
            <a:ext cx="769620" cy="663575"/>
          </a:xfrm>
          <a:prstGeom prst="hexagon">
            <a:avLst/>
          </a:prstGeom>
          <a:noFill/>
          <a:ln>
            <a:solidFill>
              <a:srgbClr val="009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sym typeface="Segoe UI" panose="020B0502040204020203" pitchFamily="34" charset="0"/>
            </a:endParaRPr>
          </a:p>
        </p:txBody>
      </p:sp>
      <p:sp>
        <p:nvSpPr>
          <p:cNvPr id="82" name="六边形 81"/>
          <p:cNvSpPr/>
          <p:nvPr>
            <p:custDataLst>
              <p:tags r:id="rId2"/>
            </p:custDataLst>
          </p:nvPr>
        </p:nvSpPr>
        <p:spPr>
          <a:xfrm rot="5400000" flipH="1" flipV="1">
            <a:off x="1261176" y="2880995"/>
            <a:ext cx="769620" cy="663575"/>
          </a:xfrm>
          <a:prstGeom prst="hexagon">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sym typeface="Segoe UI" panose="020B0502040204020203" pitchFamily="34" charset="0"/>
            </a:endParaRPr>
          </a:p>
        </p:txBody>
      </p:sp>
      <p:sp>
        <p:nvSpPr>
          <p:cNvPr id="98" name="矩形 97"/>
          <p:cNvSpPr/>
          <p:nvPr>
            <p:custDataLst>
              <p:tags r:id="rId3"/>
            </p:custDataLst>
          </p:nvPr>
        </p:nvSpPr>
        <p:spPr>
          <a:xfrm>
            <a:off x="1313203" y="2923540"/>
            <a:ext cx="665567" cy="584775"/>
          </a:xfrm>
          <a:prstGeom prst="rect">
            <a:avLst/>
          </a:prstGeom>
        </p:spPr>
        <p:txBody>
          <a:bodyPr wrap="none">
            <a:spAutoFit/>
          </a:bodyPr>
          <a:lstStyle/>
          <a:p>
            <a:pPr algn="ctr"/>
            <a:r>
              <a:rPr lang="en-US" altLang="zh-CN" sz="3200" dirty="0">
                <a:solidFill>
                  <a:schemeClr val="bg1"/>
                </a:solidFill>
                <a:latin typeface="+mn-ea"/>
                <a:sym typeface="Segoe UI" panose="020B0502040204020203" pitchFamily="34" charset="0"/>
              </a:rPr>
              <a:t>01</a:t>
            </a:r>
            <a:endParaRPr lang="en-US" altLang="zh-CN" sz="3200" dirty="0">
              <a:solidFill>
                <a:schemeClr val="bg1"/>
              </a:solidFill>
              <a:latin typeface="+mn-ea"/>
              <a:sym typeface="Segoe UI" panose="020B0502040204020203" pitchFamily="34" charset="0"/>
            </a:endParaRPr>
          </a:p>
        </p:txBody>
      </p:sp>
      <p:sp>
        <p:nvSpPr>
          <p:cNvPr id="4" name="TextBox 5"/>
          <p:cNvSpPr txBox="1"/>
          <p:nvPr>
            <p:custDataLst>
              <p:tags r:id="rId4"/>
            </p:custDataLst>
          </p:nvPr>
        </p:nvSpPr>
        <p:spPr>
          <a:xfrm>
            <a:off x="2102200" y="2984510"/>
            <a:ext cx="2339340" cy="523220"/>
          </a:xfrm>
          <a:prstGeom prst="rect">
            <a:avLst/>
          </a:prstGeom>
          <a:noFill/>
        </p:spPr>
        <p:txBody>
          <a:bodyPr wrap="square" rtlCol="0" anchor="ctr" anchorCtr="0">
            <a:spAutoFit/>
          </a:bodyPr>
          <a:lstStyle/>
          <a:p>
            <a:r>
              <a:rPr lang="zh-CN" altLang="en-US" sz="2800" b="1" dirty="0">
                <a:latin typeface="+mn-ea"/>
              </a:rPr>
              <a:t>药品</a:t>
            </a:r>
            <a:r>
              <a:rPr lang="zh-CN" altLang="en-US" sz="2800" b="1" dirty="0">
                <a:solidFill>
                  <a:schemeClr val="tx1"/>
                </a:solidFill>
                <a:latin typeface="+mn-ea"/>
              </a:rPr>
              <a:t>基本信息</a:t>
            </a:r>
            <a:endParaRPr lang="zh-CN" altLang="en-US" sz="2800" b="1" dirty="0">
              <a:solidFill>
                <a:schemeClr val="tx1"/>
              </a:solidFill>
              <a:latin typeface="+mn-ea"/>
            </a:endParaRPr>
          </a:p>
        </p:txBody>
      </p:sp>
      <p:sp>
        <p:nvSpPr>
          <p:cNvPr id="6" name="六边形 5"/>
          <p:cNvSpPr/>
          <p:nvPr>
            <p:custDataLst>
              <p:tags r:id="rId5"/>
            </p:custDataLst>
          </p:nvPr>
        </p:nvSpPr>
        <p:spPr>
          <a:xfrm rot="5400000" flipH="1" flipV="1">
            <a:off x="1236411" y="4243070"/>
            <a:ext cx="769620" cy="663575"/>
          </a:xfrm>
          <a:prstGeom prst="hexagon">
            <a:avLst/>
          </a:prstGeom>
          <a:noFill/>
          <a:ln>
            <a:solidFill>
              <a:srgbClr val="009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sym typeface="Segoe UI" panose="020B0502040204020203" pitchFamily="34" charset="0"/>
            </a:endParaRPr>
          </a:p>
        </p:txBody>
      </p:sp>
      <p:sp>
        <p:nvSpPr>
          <p:cNvPr id="7" name="六边形 6"/>
          <p:cNvSpPr/>
          <p:nvPr>
            <p:custDataLst>
              <p:tags r:id="rId6"/>
            </p:custDataLst>
          </p:nvPr>
        </p:nvSpPr>
        <p:spPr>
          <a:xfrm rot="5400000" flipH="1" flipV="1">
            <a:off x="1261176" y="4281805"/>
            <a:ext cx="769620" cy="663575"/>
          </a:xfrm>
          <a:prstGeom prst="hexagon">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sym typeface="Segoe UI" panose="020B0502040204020203" pitchFamily="34" charset="0"/>
            </a:endParaRPr>
          </a:p>
        </p:txBody>
      </p:sp>
      <p:sp>
        <p:nvSpPr>
          <p:cNvPr id="8" name="矩形 7"/>
          <p:cNvSpPr/>
          <p:nvPr>
            <p:custDataLst>
              <p:tags r:id="rId7"/>
            </p:custDataLst>
          </p:nvPr>
        </p:nvSpPr>
        <p:spPr>
          <a:xfrm>
            <a:off x="1313838" y="4324350"/>
            <a:ext cx="665567" cy="584775"/>
          </a:xfrm>
          <a:prstGeom prst="rect">
            <a:avLst/>
          </a:prstGeom>
        </p:spPr>
        <p:txBody>
          <a:bodyPr wrap="none">
            <a:spAutoFit/>
          </a:bodyPr>
          <a:lstStyle/>
          <a:p>
            <a:pPr algn="ctr"/>
            <a:r>
              <a:rPr lang="en-US" altLang="zh-CN" sz="3200" dirty="0">
                <a:solidFill>
                  <a:schemeClr val="bg1"/>
                </a:solidFill>
                <a:latin typeface="+mn-ea"/>
                <a:sym typeface="Segoe UI" panose="020B0502040204020203" pitchFamily="34" charset="0"/>
              </a:rPr>
              <a:t>04</a:t>
            </a:r>
            <a:endParaRPr lang="zh-CN" altLang="en-US" sz="3200" dirty="0">
              <a:solidFill>
                <a:schemeClr val="bg1"/>
              </a:solidFill>
              <a:latin typeface="+mn-ea"/>
              <a:sym typeface="Segoe UI" panose="020B0502040204020203" pitchFamily="34" charset="0"/>
            </a:endParaRPr>
          </a:p>
        </p:txBody>
      </p:sp>
      <p:sp>
        <p:nvSpPr>
          <p:cNvPr id="9" name="TextBox 5"/>
          <p:cNvSpPr txBox="1"/>
          <p:nvPr>
            <p:custDataLst>
              <p:tags r:id="rId8"/>
            </p:custDataLst>
          </p:nvPr>
        </p:nvSpPr>
        <p:spPr>
          <a:xfrm>
            <a:off x="2094931" y="4385320"/>
            <a:ext cx="2339340" cy="523220"/>
          </a:xfrm>
          <a:prstGeom prst="rect">
            <a:avLst/>
          </a:prstGeom>
          <a:noFill/>
        </p:spPr>
        <p:txBody>
          <a:bodyPr wrap="square" rtlCol="0" anchor="ctr" anchorCtr="0">
            <a:spAutoFit/>
          </a:bodyPr>
          <a:lstStyle/>
          <a:p>
            <a:r>
              <a:rPr lang="zh-CN" altLang="en-US" sz="2800" b="1" dirty="0">
                <a:solidFill>
                  <a:schemeClr val="tx1"/>
                </a:solidFill>
                <a:latin typeface="+mn-ea"/>
              </a:rPr>
              <a:t>创新性</a:t>
            </a:r>
            <a:endParaRPr lang="zh-CN" altLang="en-US" sz="2800" b="1" dirty="0">
              <a:solidFill>
                <a:schemeClr val="tx1"/>
              </a:solidFill>
              <a:latin typeface="+mn-ea"/>
            </a:endParaRPr>
          </a:p>
        </p:txBody>
      </p:sp>
      <p:sp>
        <p:nvSpPr>
          <p:cNvPr id="16" name="六边形 15"/>
          <p:cNvSpPr/>
          <p:nvPr>
            <p:custDataLst>
              <p:tags r:id="rId9"/>
            </p:custDataLst>
          </p:nvPr>
        </p:nvSpPr>
        <p:spPr>
          <a:xfrm rot="5400000" flipH="1" flipV="1">
            <a:off x="4728911" y="2842260"/>
            <a:ext cx="769620" cy="663575"/>
          </a:xfrm>
          <a:prstGeom prst="hexagon">
            <a:avLst/>
          </a:prstGeom>
          <a:noFill/>
          <a:ln>
            <a:solidFill>
              <a:srgbClr val="009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sym typeface="Segoe UI" panose="020B0502040204020203" pitchFamily="34" charset="0"/>
            </a:endParaRPr>
          </a:p>
        </p:txBody>
      </p:sp>
      <p:sp>
        <p:nvSpPr>
          <p:cNvPr id="18" name="六边形 17"/>
          <p:cNvSpPr/>
          <p:nvPr>
            <p:custDataLst>
              <p:tags r:id="rId10"/>
            </p:custDataLst>
          </p:nvPr>
        </p:nvSpPr>
        <p:spPr>
          <a:xfrm rot="5400000" flipH="1" flipV="1">
            <a:off x="4753676" y="2880995"/>
            <a:ext cx="769620" cy="663575"/>
          </a:xfrm>
          <a:prstGeom prst="hexagon">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sym typeface="Segoe UI" panose="020B0502040204020203" pitchFamily="34" charset="0"/>
            </a:endParaRPr>
          </a:p>
        </p:txBody>
      </p:sp>
      <p:sp>
        <p:nvSpPr>
          <p:cNvPr id="19" name="矩形 18"/>
          <p:cNvSpPr/>
          <p:nvPr>
            <p:custDataLst>
              <p:tags r:id="rId11"/>
            </p:custDataLst>
          </p:nvPr>
        </p:nvSpPr>
        <p:spPr>
          <a:xfrm>
            <a:off x="4805703" y="2923540"/>
            <a:ext cx="665567" cy="584775"/>
          </a:xfrm>
          <a:prstGeom prst="rect">
            <a:avLst/>
          </a:prstGeom>
        </p:spPr>
        <p:txBody>
          <a:bodyPr wrap="none">
            <a:spAutoFit/>
          </a:bodyPr>
          <a:lstStyle/>
          <a:p>
            <a:pPr algn="ctr"/>
            <a:r>
              <a:rPr lang="en-US" altLang="zh-CN" sz="3200" dirty="0">
                <a:solidFill>
                  <a:schemeClr val="bg1"/>
                </a:solidFill>
                <a:latin typeface="+mn-ea"/>
                <a:sym typeface="Segoe UI" panose="020B0502040204020203" pitchFamily="34" charset="0"/>
              </a:rPr>
              <a:t>02</a:t>
            </a:r>
            <a:endParaRPr lang="zh-CN" altLang="en-US" sz="3200" dirty="0">
              <a:solidFill>
                <a:schemeClr val="bg1"/>
              </a:solidFill>
              <a:latin typeface="+mn-ea"/>
              <a:sym typeface="Segoe UI" panose="020B0502040204020203" pitchFamily="34" charset="0"/>
            </a:endParaRPr>
          </a:p>
        </p:txBody>
      </p:sp>
      <p:sp>
        <p:nvSpPr>
          <p:cNvPr id="20" name="TextBox 5"/>
          <p:cNvSpPr txBox="1"/>
          <p:nvPr>
            <p:custDataLst>
              <p:tags r:id="rId12"/>
            </p:custDataLst>
          </p:nvPr>
        </p:nvSpPr>
        <p:spPr>
          <a:xfrm>
            <a:off x="5587431" y="2985135"/>
            <a:ext cx="2339340" cy="521970"/>
          </a:xfrm>
          <a:prstGeom prst="rect">
            <a:avLst/>
          </a:prstGeom>
          <a:noFill/>
        </p:spPr>
        <p:txBody>
          <a:bodyPr wrap="square" rtlCol="0" anchor="ctr" anchorCtr="0">
            <a:spAutoFit/>
          </a:bodyPr>
          <a:lstStyle/>
          <a:p>
            <a:r>
              <a:rPr lang="zh-CN" altLang="en-US" sz="2800" b="1" dirty="0">
                <a:solidFill>
                  <a:schemeClr val="tx1"/>
                </a:solidFill>
                <a:latin typeface="+mn-ea"/>
              </a:rPr>
              <a:t>安全性</a:t>
            </a:r>
            <a:endParaRPr lang="zh-CN" altLang="en-US" sz="2800" b="1" dirty="0">
              <a:solidFill>
                <a:schemeClr val="tx1"/>
              </a:solidFill>
              <a:latin typeface="+mn-ea"/>
            </a:endParaRPr>
          </a:p>
        </p:txBody>
      </p:sp>
      <p:sp>
        <p:nvSpPr>
          <p:cNvPr id="22" name="六边形 21"/>
          <p:cNvSpPr/>
          <p:nvPr>
            <p:custDataLst>
              <p:tags r:id="rId13"/>
            </p:custDataLst>
          </p:nvPr>
        </p:nvSpPr>
        <p:spPr>
          <a:xfrm rot="5400000" flipH="1" flipV="1">
            <a:off x="4728911" y="4243070"/>
            <a:ext cx="769620" cy="663575"/>
          </a:xfrm>
          <a:prstGeom prst="hexagon">
            <a:avLst/>
          </a:prstGeom>
          <a:noFill/>
          <a:ln>
            <a:solidFill>
              <a:srgbClr val="009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sym typeface="Segoe UI" panose="020B0502040204020203" pitchFamily="34" charset="0"/>
            </a:endParaRPr>
          </a:p>
        </p:txBody>
      </p:sp>
      <p:sp>
        <p:nvSpPr>
          <p:cNvPr id="23" name="六边形 22"/>
          <p:cNvSpPr/>
          <p:nvPr>
            <p:custDataLst>
              <p:tags r:id="rId14"/>
            </p:custDataLst>
          </p:nvPr>
        </p:nvSpPr>
        <p:spPr>
          <a:xfrm rot="5400000" flipH="1" flipV="1">
            <a:off x="4753676" y="4281805"/>
            <a:ext cx="769620" cy="663575"/>
          </a:xfrm>
          <a:prstGeom prst="hexagon">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sym typeface="Segoe UI" panose="020B0502040204020203" pitchFamily="34" charset="0"/>
            </a:endParaRPr>
          </a:p>
        </p:txBody>
      </p:sp>
      <p:sp>
        <p:nvSpPr>
          <p:cNvPr id="24" name="矩形 23"/>
          <p:cNvSpPr/>
          <p:nvPr>
            <p:custDataLst>
              <p:tags r:id="rId15"/>
            </p:custDataLst>
          </p:nvPr>
        </p:nvSpPr>
        <p:spPr>
          <a:xfrm>
            <a:off x="4805703" y="4324350"/>
            <a:ext cx="665567" cy="584775"/>
          </a:xfrm>
          <a:prstGeom prst="rect">
            <a:avLst/>
          </a:prstGeom>
        </p:spPr>
        <p:txBody>
          <a:bodyPr wrap="none">
            <a:spAutoFit/>
          </a:bodyPr>
          <a:lstStyle/>
          <a:p>
            <a:pPr algn="ctr"/>
            <a:r>
              <a:rPr lang="en-US" altLang="zh-CN" sz="3200" dirty="0">
                <a:solidFill>
                  <a:schemeClr val="bg1"/>
                </a:solidFill>
                <a:latin typeface="+mn-ea"/>
                <a:sym typeface="Segoe UI" panose="020B0502040204020203" pitchFamily="34" charset="0"/>
              </a:rPr>
              <a:t>05</a:t>
            </a:r>
            <a:endParaRPr lang="zh-CN" altLang="en-US" sz="3200" dirty="0">
              <a:solidFill>
                <a:schemeClr val="bg1"/>
              </a:solidFill>
              <a:latin typeface="+mn-ea"/>
              <a:sym typeface="Segoe UI" panose="020B0502040204020203" pitchFamily="34" charset="0"/>
            </a:endParaRPr>
          </a:p>
        </p:txBody>
      </p:sp>
      <p:sp>
        <p:nvSpPr>
          <p:cNvPr id="25" name="TextBox 5"/>
          <p:cNvSpPr txBox="1"/>
          <p:nvPr>
            <p:custDataLst>
              <p:tags r:id="rId16"/>
            </p:custDataLst>
          </p:nvPr>
        </p:nvSpPr>
        <p:spPr>
          <a:xfrm>
            <a:off x="5587431" y="4385945"/>
            <a:ext cx="2339340" cy="521970"/>
          </a:xfrm>
          <a:prstGeom prst="rect">
            <a:avLst/>
          </a:prstGeom>
          <a:noFill/>
        </p:spPr>
        <p:txBody>
          <a:bodyPr wrap="square" rtlCol="0" anchor="ctr" anchorCtr="0">
            <a:spAutoFit/>
          </a:bodyPr>
          <a:lstStyle/>
          <a:p>
            <a:r>
              <a:rPr lang="zh-CN" altLang="en-US" sz="2800" b="1" dirty="0">
                <a:solidFill>
                  <a:schemeClr val="tx1"/>
                </a:solidFill>
                <a:latin typeface="+mn-ea"/>
              </a:rPr>
              <a:t>公平性</a:t>
            </a:r>
            <a:r>
              <a:rPr lang="en-US" altLang="zh-CN" sz="2800" b="1" dirty="0">
                <a:solidFill>
                  <a:schemeClr val="tx1"/>
                </a:solidFill>
                <a:latin typeface="+mn-ea"/>
              </a:rPr>
              <a:t>1</a:t>
            </a:r>
            <a:endParaRPr lang="zh-CN" altLang="en-US" sz="2800" b="1" dirty="0">
              <a:solidFill>
                <a:schemeClr val="tx1"/>
              </a:solidFill>
              <a:latin typeface="+mn-ea"/>
            </a:endParaRPr>
          </a:p>
        </p:txBody>
      </p:sp>
      <p:sp>
        <p:nvSpPr>
          <p:cNvPr id="32" name="六边形 31"/>
          <p:cNvSpPr/>
          <p:nvPr>
            <p:custDataLst>
              <p:tags r:id="rId17"/>
            </p:custDataLst>
          </p:nvPr>
        </p:nvSpPr>
        <p:spPr>
          <a:xfrm rot="5400000" flipH="1" flipV="1">
            <a:off x="8009255" y="2842260"/>
            <a:ext cx="769620" cy="663575"/>
          </a:xfrm>
          <a:prstGeom prst="hexagon">
            <a:avLst/>
          </a:prstGeom>
          <a:noFill/>
          <a:ln>
            <a:solidFill>
              <a:srgbClr val="009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sym typeface="Segoe UI" panose="020B0502040204020203" pitchFamily="34" charset="0"/>
            </a:endParaRPr>
          </a:p>
        </p:txBody>
      </p:sp>
      <p:sp>
        <p:nvSpPr>
          <p:cNvPr id="33" name="六边形 32"/>
          <p:cNvSpPr/>
          <p:nvPr>
            <p:custDataLst>
              <p:tags r:id="rId18"/>
            </p:custDataLst>
          </p:nvPr>
        </p:nvSpPr>
        <p:spPr>
          <a:xfrm rot="5400000" flipH="1" flipV="1">
            <a:off x="8034020" y="2880995"/>
            <a:ext cx="769620" cy="663575"/>
          </a:xfrm>
          <a:prstGeom prst="hexagon">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sym typeface="Segoe UI" panose="020B0502040204020203" pitchFamily="34" charset="0"/>
            </a:endParaRPr>
          </a:p>
        </p:txBody>
      </p:sp>
      <p:sp>
        <p:nvSpPr>
          <p:cNvPr id="34" name="矩形 33"/>
          <p:cNvSpPr/>
          <p:nvPr>
            <p:custDataLst>
              <p:tags r:id="rId19"/>
            </p:custDataLst>
          </p:nvPr>
        </p:nvSpPr>
        <p:spPr>
          <a:xfrm>
            <a:off x="8086047" y="2923540"/>
            <a:ext cx="665567" cy="584775"/>
          </a:xfrm>
          <a:prstGeom prst="rect">
            <a:avLst/>
          </a:prstGeom>
        </p:spPr>
        <p:txBody>
          <a:bodyPr wrap="none">
            <a:spAutoFit/>
          </a:bodyPr>
          <a:lstStyle/>
          <a:p>
            <a:pPr algn="ctr"/>
            <a:r>
              <a:rPr lang="en-US" altLang="zh-CN" sz="3200" dirty="0">
                <a:solidFill>
                  <a:schemeClr val="bg1"/>
                </a:solidFill>
                <a:latin typeface="+mn-ea"/>
                <a:sym typeface="Segoe UI" panose="020B0502040204020203" pitchFamily="34" charset="0"/>
              </a:rPr>
              <a:t>03</a:t>
            </a:r>
            <a:endParaRPr lang="zh-CN" altLang="en-US" sz="3200" dirty="0">
              <a:solidFill>
                <a:schemeClr val="bg1"/>
              </a:solidFill>
              <a:latin typeface="+mn-ea"/>
              <a:sym typeface="Segoe UI" panose="020B0502040204020203" pitchFamily="34" charset="0"/>
            </a:endParaRPr>
          </a:p>
        </p:txBody>
      </p:sp>
      <p:sp>
        <p:nvSpPr>
          <p:cNvPr id="35" name="TextBox 5"/>
          <p:cNvSpPr txBox="1"/>
          <p:nvPr>
            <p:custDataLst>
              <p:tags r:id="rId20"/>
            </p:custDataLst>
          </p:nvPr>
        </p:nvSpPr>
        <p:spPr>
          <a:xfrm>
            <a:off x="8867775" y="2985135"/>
            <a:ext cx="1370330" cy="521970"/>
          </a:xfrm>
          <a:prstGeom prst="rect">
            <a:avLst/>
          </a:prstGeom>
          <a:noFill/>
        </p:spPr>
        <p:txBody>
          <a:bodyPr wrap="square" rtlCol="0" anchor="ctr" anchorCtr="0">
            <a:spAutoFit/>
          </a:bodyPr>
          <a:lstStyle/>
          <a:p>
            <a:r>
              <a:rPr lang="zh-CN" altLang="en-US" sz="2800" b="1" dirty="0">
                <a:solidFill>
                  <a:schemeClr val="tx1"/>
                </a:solidFill>
                <a:latin typeface="+mn-ea"/>
              </a:rPr>
              <a:t>有效性</a:t>
            </a:r>
            <a:endParaRPr lang="zh-CN" altLang="en-US" sz="2800" b="1" dirty="0">
              <a:solidFill>
                <a:schemeClr val="tx1"/>
              </a:solidFill>
              <a:latin typeface="+mn-ea"/>
            </a:endParaRPr>
          </a:p>
        </p:txBody>
      </p:sp>
      <p:sp>
        <p:nvSpPr>
          <p:cNvPr id="42" name="文本框 41"/>
          <p:cNvSpPr txBox="1"/>
          <p:nvPr/>
        </p:nvSpPr>
        <p:spPr>
          <a:xfrm>
            <a:off x="4234180" y="1001395"/>
            <a:ext cx="1981835" cy="1014730"/>
          </a:xfrm>
          <a:prstGeom prst="rect">
            <a:avLst/>
          </a:prstGeom>
          <a:noFill/>
        </p:spPr>
        <p:txBody>
          <a:bodyPr wrap="square" rtlCol="0" anchor="ctr" anchorCtr="0">
            <a:spAutoFit/>
          </a:bodyPr>
          <a:lstStyle/>
          <a:p>
            <a:pPr algn="dist"/>
            <a:r>
              <a:rPr lang="zh-CN" altLang="en-US" sz="6000" b="1" dirty="0">
                <a:solidFill>
                  <a:srgbClr val="0092D8"/>
                </a:solidFill>
                <a:latin typeface="Arial" panose="020B0604020202020204" pitchFamily="34" charset="0"/>
                <a:ea typeface="思源黑体 CN Bold" panose="020B0800000000000000" charset="-122"/>
              </a:rPr>
              <a:t>目录</a:t>
            </a:r>
            <a:endParaRPr lang="zh-CN" altLang="en-US" sz="6000" b="1" dirty="0">
              <a:solidFill>
                <a:srgbClr val="0092D8"/>
              </a:solidFill>
              <a:latin typeface="Arial" panose="020B0604020202020204" pitchFamily="34" charset="0"/>
              <a:ea typeface="思源黑体 CN Bold" panose="020B0800000000000000" charset="-122"/>
            </a:endParaRPr>
          </a:p>
        </p:txBody>
      </p:sp>
    </p:spTree>
    <p:custDataLst>
      <p:tags r:id="rId2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43838" y="4924132"/>
            <a:ext cx="5677989" cy="1288787"/>
          </a:xfrm>
          <a:prstGeom prst="rect">
            <a:avLst/>
          </a:prstGeom>
          <a:gradFill flip="none" rotWithShape="1">
            <a:gsLst>
              <a:gs pos="0">
                <a:srgbClr val="9F5194">
                  <a:tint val="66000"/>
                  <a:satMod val="160000"/>
                </a:srgbClr>
              </a:gs>
              <a:gs pos="50000">
                <a:srgbClr val="9F5194">
                  <a:tint val="44500"/>
                  <a:satMod val="160000"/>
                </a:srgbClr>
              </a:gs>
              <a:gs pos="100000">
                <a:srgbClr val="9F5194">
                  <a:tint val="23500"/>
                  <a:satMod val="160000"/>
                </a:srgbClr>
              </a:gs>
            </a:gsLst>
            <a:lin ang="27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dirty="0">
              <a:solidFill>
                <a:srgbClr val="9F5194"/>
              </a:solidFill>
            </a:endParaRPr>
          </a:p>
        </p:txBody>
      </p:sp>
      <p:sp>
        <p:nvSpPr>
          <p:cNvPr id="3" name="矩形 2"/>
          <p:cNvSpPr/>
          <p:nvPr/>
        </p:nvSpPr>
        <p:spPr>
          <a:xfrm>
            <a:off x="235132" y="1105992"/>
            <a:ext cx="5677990" cy="3770785"/>
          </a:xfrm>
          <a:prstGeom prst="rect">
            <a:avLst/>
          </a:prstGeom>
          <a:gradFill flip="none" rotWithShape="1">
            <a:gsLst>
              <a:gs pos="0">
                <a:srgbClr val="9F5194">
                  <a:tint val="66000"/>
                  <a:satMod val="160000"/>
                </a:srgbClr>
              </a:gs>
              <a:gs pos="50000">
                <a:srgbClr val="9F5194">
                  <a:tint val="44500"/>
                  <a:satMod val="160000"/>
                </a:srgbClr>
              </a:gs>
              <a:gs pos="100000">
                <a:srgbClr val="9F5194">
                  <a:tint val="23500"/>
                  <a:satMod val="160000"/>
                </a:srgbClr>
              </a:gs>
            </a:gsLst>
            <a:lin ang="27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dirty="0">
              <a:solidFill>
                <a:srgbClr val="9F5194"/>
              </a:solidFill>
            </a:endParaRPr>
          </a:p>
        </p:txBody>
      </p:sp>
      <p:sp>
        <p:nvSpPr>
          <p:cNvPr id="4" name="文本框 3"/>
          <p:cNvSpPr txBox="1"/>
          <p:nvPr/>
        </p:nvSpPr>
        <p:spPr>
          <a:xfrm>
            <a:off x="269965" y="1076911"/>
            <a:ext cx="5625736" cy="3961918"/>
          </a:xfrm>
          <a:prstGeom prst="rect">
            <a:avLst/>
          </a:prstGeom>
          <a:noFill/>
        </p:spPr>
        <p:txBody>
          <a:bodyPr wrap="square" rtlCol="0">
            <a:spAutoFit/>
          </a:bodyPr>
          <a:lstStyle/>
          <a:p>
            <a:pPr>
              <a:lnSpc>
                <a:spcPts val="1600"/>
              </a:lnSpc>
            </a:pPr>
            <a:r>
              <a:rPr lang="zh-CN" altLang="en-US" sz="1200" b="1" dirty="0">
                <a:latin typeface="微软雅黑" panose="020B0503020204020204" pitchFamily="34" charset="-122"/>
                <a:ea typeface="微软雅黑" panose="020B0503020204020204" pitchFamily="34" charset="-122"/>
              </a:rPr>
              <a:t>通用名：</a:t>
            </a:r>
            <a:r>
              <a:rPr lang="zh-CN" altLang="en-US" sz="1050" b="1" dirty="0">
                <a:solidFill>
                  <a:srgbClr val="FF0000"/>
                </a:solidFill>
                <a:latin typeface="微软雅黑" panose="020B0503020204020204" pitchFamily="34" charset="-122"/>
                <a:ea typeface="微软雅黑" panose="020B0503020204020204" pitchFamily="34" charset="-122"/>
              </a:rPr>
              <a:t>苯丁酸钠颗粒</a:t>
            </a:r>
            <a:endParaRPr lang="en-US" altLang="zh-CN" sz="1050" b="1" dirty="0">
              <a:solidFill>
                <a:srgbClr val="FF0000"/>
              </a:solidFill>
              <a:latin typeface="微软雅黑" panose="020B0503020204020204" pitchFamily="34" charset="-122"/>
              <a:ea typeface="微软雅黑" panose="020B0503020204020204" pitchFamily="34" charset="-122"/>
            </a:endParaRPr>
          </a:p>
          <a:p>
            <a:pPr>
              <a:lnSpc>
                <a:spcPts val="1600"/>
              </a:lnSpc>
            </a:pPr>
            <a:r>
              <a:rPr lang="zh-CN" altLang="en-US" sz="1200" b="1" dirty="0">
                <a:latin typeface="微软雅黑" panose="020B0503020204020204" pitchFamily="34" charset="-122"/>
                <a:ea typeface="微软雅黑" panose="020B0503020204020204" pitchFamily="34" charset="-122"/>
              </a:rPr>
              <a:t>规格：</a:t>
            </a:r>
            <a:r>
              <a:rPr lang="en-US" altLang="zh-CN" sz="1050" dirty="0">
                <a:latin typeface="微软雅黑" panose="020B0503020204020204" pitchFamily="34" charset="-122"/>
                <a:ea typeface="微软雅黑" panose="020B0503020204020204" pitchFamily="34" charset="-122"/>
              </a:rPr>
              <a:t>150g/30g</a:t>
            </a:r>
            <a:endParaRPr lang="en-US" altLang="zh-CN" sz="1050" dirty="0">
              <a:latin typeface="微软雅黑" panose="020B0503020204020204" pitchFamily="34" charset="-122"/>
              <a:ea typeface="微软雅黑" panose="020B0503020204020204" pitchFamily="34" charset="-122"/>
            </a:endParaRPr>
          </a:p>
          <a:p>
            <a:pPr>
              <a:lnSpc>
                <a:spcPts val="1600"/>
              </a:lnSpc>
            </a:pPr>
            <a:r>
              <a:rPr lang="zh-CN" altLang="en-US" sz="1200" b="1" dirty="0">
                <a:latin typeface="微软雅黑" panose="020B0503020204020204" pitchFamily="34" charset="-122"/>
                <a:ea typeface="微软雅黑" panose="020B0503020204020204" pitchFamily="34" charset="-122"/>
              </a:rPr>
              <a:t>是否为</a:t>
            </a:r>
            <a:r>
              <a:rPr lang="en-US" altLang="zh-CN" sz="1200" b="1" dirty="0">
                <a:latin typeface="微软雅黑" panose="020B0503020204020204" pitchFamily="34" charset="-122"/>
                <a:ea typeface="微软雅黑" panose="020B0503020204020204" pitchFamily="34" charset="-122"/>
              </a:rPr>
              <a:t>OTC</a:t>
            </a:r>
            <a:r>
              <a:rPr lang="zh-CN" altLang="en-US" sz="1200" b="1" dirty="0">
                <a:latin typeface="微软雅黑" panose="020B0503020204020204" pitchFamily="34" charset="-122"/>
                <a:ea typeface="微软雅黑" panose="020B0503020204020204" pitchFamily="34" charset="-122"/>
              </a:rPr>
              <a:t>用药</a:t>
            </a:r>
            <a:r>
              <a:rPr lang="zh-CN" altLang="en-US" sz="1050" b="1" dirty="0">
                <a:latin typeface="微软雅黑" panose="020B0503020204020204" pitchFamily="34" charset="-122"/>
                <a:ea typeface="微软雅黑" panose="020B0503020204020204" pitchFamily="34" charset="-122"/>
              </a:rPr>
              <a:t>：</a:t>
            </a:r>
            <a:r>
              <a:rPr lang="zh-CN" altLang="en-US" sz="1050" dirty="0">
                <a:latin typeface="微软雅黑" panose="020B0503020204020204" pitchFamily="34" charset="-122"/>
                <a:ea typeface="微软雅黑" panose="020B0503020204020204" pitchFamily="34" charset="-122"/>
              </a:rPr>
              <a:t>否</a:t>
            </a:r>
            <a:endParaRPr lang="en-US" altLang="zh-CN" sz="1050" dirty="0">
              <a:latin typeface="微软雅黑" panose="020B0503020204020204" pitchFamily="34" charset="-122"/>
              <a:ea typeface="微软雅黑" panose="020B0503020204020204" pitchFamily="34" charset="-122"/>
            </a:endParaRPr>
          </a:p>
          <a:p>
            <a:pPr>
              <a:lnSpc>
                <a:spcPts val="1600"/>
              </a:lnSpc>
            </a:pPr>
            <a:r>
              <a:rPr lang="zh-CN" altLang="en-US" sz="1200" b="1" dirty="0">
                <a:latin typeface="微软雅黑" panose="020B0503020204020204" pitchFamily="34" charset="-122"/>
                <a:ea typeface="微软雅黑" panose="020B0503020204020204" pitchFamily="34" charset="-122"/>
              </a:rPr>
              <a:t>药品注册分类：</a:t>
            </a:r>
            <a:r>
              <a:rPr lang="zh-CN" altLang="en-US" sz="1050" dirty="0">
                <a:latin typeface="微软雅黑" panose="020B0503020204020204" pitchFamily="34" charset="-122"/>
                <a:ea typeface="微软雅黑" panose="020B0503020204020204" pitchFamily="34" charset="-122"/>
              </a:rPr>
              <a:t>化学药品</a:t>
            </a:r>
            <a:r>
              <a:rPr lang="en-US" altLang="zh-CN" sz="1050" dirty="0">
                <a:latin typeface="微软雅黑" panose="020B0503020204020204" pitchFamily="34" charset="-122"/>
                <a:ea typeface="微软雅黑" panose="020B0503020204020204" pitchFamily="34" charset="-122"/>
              </a:rPr>
              <a:t>3</a:t>
            </a:r>
            <a:r>
              <a:rPr lang="zh-CN" altLang="en-US" sz="1050" dirty="0">
                <a:latin typeface="微软雅黑" panose="020B0503020204020204" pitchFamily="34" charset="-122"/>
                <a:ea typeface="微软雅黑" panose="020B0503020204020204" pitchFamily="34" charset="-122"/>
              </a:rPr>
              <a:t>类</a:t>
            </a:r>
            <a:endParaRPr lang="en-US" altLang="zh-CN" sz="1050" dirty="0">
              <a:latin typeface="微软雅黑" panose="020B0503020204020204" pitchFamily="34" charset="-122"/>
              <a:ea typeface="微软雅黑" panose="020B0503020204020204" pitchFamily="34" charset="-122"/>
            </a:endParaRPr>
          </a:p>
          <a:p>
            <a:pPr>
              <a:lnSpc>
                <a:spcPts val="1600"/>
              </a:lnSpc>
            </a:pPr>
            <a:r>
              <a:rPr lang="zh-CN" altLang="en-US" sz="1200" b="1" dirty="0">
                <a:latin typeface="微软雅黑" panose="020B0503020204020204" pitchFamily="34" charset="-122"/>
                <a:ea typeface="微软雅黑" panose="020B0503020204020204" pitchFamily="34" charset="-122"/>
              </a:rPr>
              <a:t>中国大陆首次上市时间：</a:t>
            </a:r>
            <a:r>
              <a:rPr lang="zh-CN" altLang="en-US" sz="1050" kern="0" dirty="0">
                <a:latin typeface="微软雅黑" panose="020B0503020204020204" pitchFamily="34" charset="-122"/>
                <a:ea typeface="微软雅黑" panose="020B0503020204020204" pitchFamily="34" charset="-122"/>
              </a:rPr>
              <a:t>2021年5月13日</a:t>
            </a:r>
            <a:endParaRPr lang="en-US" altLang="zh-CN" sz="1050" kern="0" dirty="0">
              <a:latin typeface="微软雅黑" panose="020B0503020204020204" pitchFamily="34" charset="-122"/>
              <a:ea typeface="微软雅黑" panose="020B0503020204020204" pitchFamily="34" charset="-122"/>
            </a:endParaRPr>
          </a:p>
          <a:p>
            <a:pPr>
              <a:lnSpc>
                <a:spcPts val="1600"/>
              </a:lnSpc>
            </a:pPr>
            <a:r>
              <a:rPr lang="zh-CN" altLang="en-US" sz="1200" b="1" dirty="0">
                <a:latin typeface="微软雅黑" panose="020B0503020204020204" pitchFamily="34" charset="-122"/>
                <a:ea typeface="微软雅黑" panose="020B0503020204020204" pitchFamily="34" charset="-122"/>
              </a:rPr>
              <a:t>全球首个上市国家/地区及上市时间：</a:t>
            </a:r>
            <a:r>
              <a:rPr lang="zh-CN" altLang="en-US" sz="1050" kern="0" dirty="0">
                <a:latin typeface="微软雅黑" panose="020B0503020204020204" pitchFamily="34" charset="-122"/>
                <a:ea typeface="微软雅黑" panose="020B0503020204020204" pitchFamily="34" charset="-122"/>
              </a:rPr>
              <a:t>中国，</a:t>
            </a:r>
            <a:r>
              <a:rPr lang="en-US" altLang="zh-CN" sz="1050" kern="0" dirty="0">
                <a:latin typeface="微软雅黑" panose="020B0503020204020204" pitchFamily="34" charset="-122"/>
                <a:ea typeface="微软雅黑" panose="020B0503020204020204" pitchFamily="34" charset="-122"/>
              </a:rPr>
              <a:t>2021</a:t>
            </a:r>
            <a:r>
              <a:rPr lang="zh-CN" altLang="en-US" sz="1050" kern="0" dirty="0">
                <a:latin typeface="微软雅黑" panose="020B0503020204020204" pitchFamily="34" charset="-122"/>
                <a:ea typeface="微软雅黑" panose="020B0503020204020204" pitchFamily="34" charset="-122"/>
              </a:rPr>
              <a:t>年5月13日</a:t>
            </a:r>
            <a:endParaRPr lang="en-US" altLang="zh-CN" sz="1050" dirty="0">
              <a:solidFill>
                <a:schemeClr val="bg1"/>
              </a:solidFill>
              <a:latin typeface="微软雅黑" panose="020B0503020204020204" pitchFamily="34" charset="-122"/>
              <a:ea typeface="微软雅黑" panose="020B0503020204020204" pitchFamily="34" charset="-122"/>
            </a:endParaRPr>
          </a:p>
          <a:p>
            <a:pPr>
              <a:lnSpc>
                <a:spcPts val="1600"/>
              </a:lnSpc>
            </a:pPr>
            <a:r>
              <a:rPr lang="zh-CN" altLang="en-US" sz="1200" b="1" dirty="0">
                <a:latin typeface="微软雅黑" panose="020B0503020204020204" pitchFamily="34" charset="-122"/>
                <a:ea typeface="微软雅黑" panose="020B0503020204020204" pitchFamily="34" charset="-122"/>
              </a:rPr>
              <a:t>医保药品分类与代码：</a:t>
            </a:r>
            <a:r>
              <a:rPr lang="en-US" altLang="zh-CN" sz="1050" kern="0" dirty="0">
                <a:latin typeface="微软雅黑" panose="020B0503020204020204" pitchFamily="34" charset="-122"/>
                <a:ea typeface="微软雅黑" panose="020B0503020204020204" pitchFamily="34" charset="-122"/>
              </a:rPr>
              <a:t>XA16AXB248N001010182502</a:t>
            </a:r>
            <a:r>
              <a:rPr lang="zh-CN" altLang="en-US" sz="1050" kern="0" dirty="0">
                <a:latin typeface="微软雅黑" panose="020B0503020204020204" pitchFamily="34" charset="-122"/>
                <a:ea typeface="微软雅黑" panose="020B0503020204020204" pitchFamily="34" charset="-122"/>
              </a:rPr>
              <a:t>，</a:t>
            </a:r>
            <a:r>
              <a:rPr lang="en-US" altLang="zh-CN" sz="1050" kern="0" dirty="0">
                <a:latin typeface="微软雅黑" panose="020B0503020204020204" pitchFamily="34" charset="-122"/>
                <a:ea typeface="微软雅黑" panose="020B0503020204020204" pitchFamily="34" charset="-122"/>
              </a:rPr>
              <a:t>XA16AXB248N001020182502</a:t>
            </a:r>
            <a:endParaRPr lang="zh-CN" altLang="en-US" sz="1050" dirty="0">
              <a:solidFill>
                <a:schemeClr val="bg1"/>
              </a:solidFill>
              <a:latin typeface="微软雅黑" panose="020B0503020204020204" pitchFamily="34" charset="-122"/>
              <a:ea typeface="微软雅黑" panose="020B0503020204020204" pitchFamily="34" charset="-122"/>
            </a:endParaRPr>
          </a:p>
          <a:p>
            <a:pPr>
              <a:lnSpc>
                <a:spcPts val="1600"/>
              </a:lnSpc>
            </a:pPr>
            <a:r>
              <a:rPr lang="zh-CN" altLang="en-US" sz="1200" b="1" dirty="0">
                <a:latin typeface="微软雅黑" panose="020B0503020204020204" pitchFamily="34" charset="-122"/>
                <a:ea typeface="微软雅黑" panose="020B0503020204020204" pitchFamily="34" charset="-122"/>
              </a:rPr>
              <a:t>目前大陆地区同通用名称药品的上市情况：</a:t>
            </a:r>
            <a:r>
              <a:rPr lang="zh-CN" altLang="en-US" sz="1050" dirty="0">
                <a:latin typeface="微软雅黑" panose="020B0503020204020204" pitchFamily="34" charset="-122"/>
                <a:ea typeface="微软雅黑" panose="020B0503020204020204" pitchFamily="34" charset="-122"/>
              </a:rPr>
              <a:t>无</a:t>
            </a:r>
            <a:endParaRPr lang="zh-CN" altLang="en-US" sz="1050" dirty="0">
              <a:latin typeface="微软雅黑" panose="020B0503020204020204" pitchFamily="34" charset="-122"/>
              <a:ea typeface="微软雅黑" panose="020B0503020204020204" pitchFamily="34" charset="-122"/>
            </a:endParaRPr>
          </a:p>
          <a:p>
            <a:pPr>
              <a:lnSpc>
                <a:spcPts val="1600"/>
              </a:lnSpc>
            </a:pPr>
            <a:r>
              <a:rPr lang="zh-CN" altLang="en-US" sz="1200" b="1" dirty="0">
                <a:latin typeface="微软雅黑" panose="020B0503020204020204" pitchFamily="34" charset="-122"/>
                <a:ea typeface="微软雅黑" panose="020B0503020204020204" pitchFamily="34" charset="-122"/>
              </a:rPr>
              <a:t>适应症：</a:t>
            </a:r>
            <a:endParaRPr lang="en-US" altLang="zh-CN" sz="1200" b="1" dirty="0">
              <a:latin typeface="微软雅黑" panose="020B0503020204020204" pitchFamily="34" charset="-122"/>
              <a:ea typeface="微软雅黑" panose="020B0503020204020204" pitchFamily="34" charset="-122"/>
            </a:endParaRPr>
          </a:p>
          <a:p>
            <a:pPr>
              <a:lnSpc>
                <a:spcPts val="1600"/>
              </a:lnSpc>
            </a:pPr>
            <a:r>
              <a:rPr lang="zh-CN" altLang="en-US" sz="1050" kern="0" dirty="0">
                <a:latin typeface="微软雅黑" panose="020B0503020204020204" pitchFamily="34" charset="-122"/>
                <a:ea typeface="微软雅黑" panose="020B0503020204020204" pitchFamily="34" charset="-122"/>
                <a:cs typeface="思源黑体 CN Regular" panose="020B0500000000000000" charset="-122"/>
              </a:rPr>
              <a:t>①用于氨基甲酰磷酸合成酶缺乏症、鸟氨酸氨甲酰基转移酶缺乏症或精氨基琥珀酸合成酶缺乏症引起的尿素循环异常患者</a:t>
            </a:r>
            <a:r>
              <a:rPr lang="en-US" altLang="zh-CN" sz="1050" kern="0" baseline="30000" dirty="0">
                <a:latin typeface="微软雅黑" panose="020B0503020204020204" pitchFamily="34" charset="-122"/>
                <a:ea typeface="微软雅黑" panose="020B0503020204020204" pitchFamily="34" charset="-122"/>
                <a:cs typeface="思源黑体 CN Regular" panose="020B0500000000000000" charset="-122"/>
              </a:rPr>
              <a:t>1</a:t>
            </a:r>
            <a:endParaRPr lang="en-US" altLang="zh-CN" sz="1050" baseline="30000" dirty="0">
              <a:latin typeface="微软雅黑" panose="020B0503020204020204" pitchFamily="34" charset="-122"/>
              <a:ea typeface="微软雅黑" panose="020B0503020204020204" pitchFamily="34" charset="-122"/>
            </a:endParaRPr>
          </a:p>
          <a:p>
            <a:pPr>
              <a:lnSpc>
                <a:spcPts val="1600"/>
              </a:lnSpc>
            </a:pPr>
            <a:r>
              <a:rPr lang="zh-CN" altLang="en-US" sz="1050" kern="0" dirty="0">
                <a:latin typeface="微软雅黑" panose="020B0503020204020204" pitchFamily="34" charset="-122"/>
                <a:ea typeface="微软雅黑" panose="020B0503020204020204" pitchFamily="34" charset="-122"/>
                <a:cs typeface="思源黑体 CN Regular" panose="020B0500000000000000" charset="-122"/>
              </a:rPr>
              <a:t>②本品适用于所有新生儿期（出生28天内）出现完全酶缺乏症的患者，也适用于有高血氨性脑病病史的迟发型（部分酶缺乏症，发生于出生1个月后）患者</a:t>
            </a:r>
            <a:r>
              <a:rPr lang="en-US" altLang="zh-CN" sz="1050" kern="0" baseline="30000" dirty="0">
                <a:latin typeface="微软雅黑" panose="020B0503020204020204" pitchFamily="34" charset="-122"/>
                <a:ea typeface="微软雅黑" panose="020B0503020204020204" pitchFamily="34" charset="-122"/>
                <a:cs typeface="思源黑体 CN Regular" panose="020B0500000000000000" charset="-122"/>
              </a:rPr>
              <a:t>2</a:t>
            </a:r>
            <a:r>
              <a:rPr lang="zh-CN" altLang="en-US" sz="1050" kern="0" dirty="0">
                <a:latin typeface="微软雅黑" panose="020B0503020204020204" pitchFamily="34" charset="-122"/>
                <a:ea typeface="微软雅黑" panose="020B0503020204020204" pitchFamily="34" charset="-122"/>
                <a:cs typeface="思源黑体 CN Regular" panose="020B0500000000000000" charset="-122"/>
              </a:rPr>
              <a:t>，包括：</a:t>
            </a:r>
            <a:endParaRPr lang="en-US" altLang="zh-CN" sz="1050" kern="0" dirty="0">
              <a:latin typeface="微软雅黑" panose="020B0503020204020204" pitchFamily="34" charset="-122"/>
              <a:ea typeface="微软雅黑" panose="020B0503020204020204" pitchFamily="34" charset="-122"/>
              <a:cs typeface="思源黑体 CN Regular" panose="020B0500000000000000" charset="-122"/>
            </a:endParaRPr>
          </a:p>
          <a:p>
            <a:pPr>
              <a:lnSpc>
                <a:spcPts val="1600"/>
              </a:lnSpc>
            </a:pPr>
            <a:r>
              <a:rPr lang="en-US" altLang="zh-CN" sz="1050" kern="0" dirty="0">
                <a:latin typeface="微软雅黑" panose="020B0503020204020204" pitchFamily="34" charset="-122"/>
                <a:ea typeface="微软雅黑" panose="020B0503020204020204" pitchFamily="34" charset="-122"/>
                <a:cs typeface="思源黑体 CN Regular" panose="020B0500000000000000" charset="-122"/>
              </a:rPr>
              <a:t>   —— </a:t>
            </a:r>
            <a:r>
              <a:rPr lang="zh-CN" altLang="en-US" sz="1050" b="1" kern="0" dirty="0">
                <a:latin typeface="微软雅黑" panose="020B0503020204020204" pitchFamily="34" charset="-122"/>
                <a:ea typeface="微软雅黑" panose="020B0503020204020204" pitchFamily="34" charset="-122"/>
              </a:rPr>
              <a:t>精氨酸酶缺乏症</a:t>
            </a:r>
            <a:r>
              <a:rPr lang="zh-CN" altLang="en-US" sz="1050" kern="0" dirty="0">
                <a:latin typeface="微软雅黑" panose="020B0503020204020204" pitchFamily="34" charset="-122"/>
                <a:ea typeface="微软雅黑" panose="020B0503020204020204" pitchFamily="34" charset="-122"/>
              </a:rPr>
              <a:t>（</a:t>
            </a:r>
            <a:r>
              <a:rPr lang="zh-CN" altLang="en-US" sz="1050" b="1" kern="0" dirty="0">
                <a:latin typeface="微软雅黑" panose="020B0503020204020204" pitchFamily="34" charset="-122"/>
                <a:ea typeface="微软雅黑" panose="020B0503020204020204" pitchFamily="34" charset="-122"/>
              </a:rPr>
              <a:t>第一批罕见病目录</a:t>
            </a:r>
            <a:r>
              <a:rPr lang="en-US" altLang="zh-CN" sz="1050" b="1" kern="0" dirty="0">
                <a:latin typeface="微软雅黑" panose="020B0503020204020204" pitchFamily="34" charset="-122"/>
                <a:ea typeface="微软雅黑" panose="020B0503020204020204" pitchFamily="34" charset="-122"/>
              </a:rPr>
              <a:t>6</a:t>
            </a:r>
            <a:r>
              <a:rPr lang="zh-CN" altLang="en-US" sz="1050" b="1" kern="0" dirty="0">
                <a:latin typeface="微软雅黑" panose="020B0503020204020204" pitchFamily="34" charset="-122"/>
                <a:ea typeface="微软雅黑" panose="020B0503020204020204" pitchFamily="34" charset="-122"/>
              </a:rPr>
              <a:t>号</a:t>
            </a:r>
            <a:r>
              <a:rPr lang="zh-CN" altLang="en-US" sz="1050" kern="0" dirty="0">
                <a:latin typeface="微软雅黑" panose="020B0503020204020204" pitchFamily="34" charset="-122"/>
                <a:ea typeface="微软雅黑" panose="020B0503020204020204" pitchFamily="34" charset="-122"/>
              </a:rPr>
              <a:t>）</a:t>
            </a:r>
            <a:endParaRPr lang="en-US" altLang="zh-CN" sz="1050" kern="0" dirty="0">
              <a:latin typeface="微软雅黑" panose="020B0503020204020204" pitchFamily="34" charset="-122"/>
              <a:ea typeface="微软雅黑" panose="020B0503020204020204" pitchFamily="34" charset="-122"/>
            </a:endParaRPr>
          </a:p>
          <a:p>
            <a:pPr>
              <a:lnSpc>
                <a:spcPts val="1600"/>
              </a:lnSpc>
            </a:pPr>
            <a:r>
              <a:rPr lang="en-US" altLang="zh-CN" sz="1050" kern="0" dirty="0">
                <a:latin typeface="微软雅黑" panose="020B0503020204020204" pitchFamily="34" charset="-122"/>
                <a:ea typeface="微软雅黑" panose="020B0503020204020204" pitchFamily="34" charset="-122"/>
              </a:rPr>
              <a:t>   —— </a:t>
            </a:r>
            <a:r>
              <a:rPr lang="zh-CN" altLang="en-US" sz="1050" b="1" kern="0" dirty="0">
                <a:latin typeface="微软雅黑" panose="020B0503020204020204" pitchFamily="34" charset="-122"/>
                <a:ea typeface="微软雅黑" panose="020B0503020204020204" pitchFamily="34" charset="-122"/>
              </a:rPr>
              <a:t>瓜氨酸血症</a:t>
            </a:r>
            <a:r>
              <a:rPr lang="zh-CN" altLang="en-US" sz="1050" kern="0" dirty="0">
                <a:latin typeface="微软雅黑" panose="020B0503020204020204" pitchFamily="34" charset="-122"/>
                <a:ea typeface="微软雅黑" panose="020B0503020204020204" pitchFamily="34" charset="-122"/>
              </a:rPr>
              <a:t>（</a:t>
            </a:r>
            <a:r>
              <a:rPr lang="zh-CN" altLang="en-US" sz="1050" b="1" kern="0" dirty="0">
                <a:latin typeface="微软雅黑" panose="020B0503020204020204" pitchFamily="34" charset="-122"/>
                <a:ea typeface="微软雅黑" panose="020B0503020204020204" pitchFamily="34" charset="-122"/>
              </a:rPr>
              <a:t>第一批罕见病目录</a:t>
            </a:r>
            <a:r>
              <a:rPr lang="en-US" altLang="zh-CN" sz="1050" b="1" kern="0" dirty="0">
                <a:latin typeface="微软雅黑" panose="020B0503020204020204" pitchFamily="34" charset="-122"/>
                <a:ea typeface="微软雅黑" panose="020B0503020204020204" pitchFamily="34" charset="-122"/>
              </a:rPr>
              <a:t>18</a:t>
            </a:r>
            <a:r>
              <a:rPr lang="zh-CN" altLang="en-US" sz="1050" b="1" kern="0" dirty="0">
                <a:latin typeface="微软雅黑" panose="020B0503020204020204" pitchFamily="34" charset="-122"/>
                <a:ea typeface="微软雅黑" panose="020B0503020204020204" pitchFamily="34" charset="-122"/>
              </a:rPr>
              <a:t>号</a:t>
            </a:r>
            <a:r>
              <a:rPr lang="zh-CN" altLang="en-US" sz="1050" kern="0" dirty="0">
                <a:latin typeface="微软雅黑" panose="020B0503020204020204" pitchFamily="34" charset="-122"/>
                <a:ea typeface="微软雅黑" panose="020B0503020204020204" pitchFamily="34" charset="-122"/>
              </a:rPr>
              <a:t>）</a:t>
            </a:r>
            <a:endParaRPr lang="en-US" altLang="zh-CN" sz="1050" kern="0" dirty="0">
              <a:latin typeface="微软雅黑" panose="020B0503020204020204" pitchFamily="34" charset="-122"/>
              <a:ea typeface="微软雅黑" panose="020B0503020204020204" pitchFamily="34" charset="-122"/>
            </a:endParaRPr>
          </a:p>
          <a:p>
            <a:pPr>
              <a:lnSpc>
                <a:spcPts val="1600"/>
              </a:lnSpc>
            </a:pPr>
            <a:r>
              <a:rPr lang="en-US" altLang="zh-CN" sz="1050" kern="0" dirty="0">
                <a:latin typeface="微软雅黑" panose="020B0503020204020204" pitchFamily="34" charset="-122"/>
                <a:ea typeface="微软雅黑" panose="020B0503020204020204" pitchFamily="34" charset="-122"/>
              </a:rPr>
              <a:t>   —— </a:t>
            </a:r>
            <a:r>
              <a:rPr lang="en-US" altLang="zh-CN" sz="1050" b="1" kern="0" dirty="0">
                <a:latin typeface="微软雅黑" panose="020B0503020204020204" pitchFamily="34" charset="-122"/>
                <a:ea typeface="微软雅黑" panose="020B0503020204020204" pitchFamily="34" charset="-122"/>
              </a:rPr>
              <a:t>HHH</a:t>
            </a:r>
            <a:r>
              <a:rPr lang="zh-CN" altLang="en-US" sz="1050" b="1" kern="0" dirty="0">
                <a:latin typeface="微软雅黑" panose="020B0503020204020204" pitchFamily="34" charset="-122"/>
                <a:ea typeface="微软雅黑" panose="020B0503020204020204" pitchFamily="34" charset="-122"/>
              </a:rPr>
              <a:t>综合征</a:t>
            </a:r>
            <a:r>
              <a:rPr lang="zh-CN" altLang="en-US" sz="1050" kern="0" dirty="0">
                <a:latin typeface="微软雅黑" panose="020B0503020204020204" pitchFamily="34" charset="-122"/>
                <a:ea typeface="微软雅黑" panose="020B0503020204020204" pitchFamily="34" charset="-122"/>
              </a:rPr>
              <a:t>（</a:t>
            </a:r>
            <a:r>
              <a:rPr lang="zh-CN" altLang="en-US" sz="1050" b="1" kern="0" dirty="0">
                <a:latin typeface="微软雅黑" panose="020B0503020204020204" pitchFamily="34" charset="-122"/>
                <a:ea typeface="微软雅黑" panose="020B0503020204020204" pitchFamily="34" charset="-122"/>
              </a:rPr>
              <a:t>第一批罕见病目录</a:t>
            </a:r>
            <a:r>
              <a:rPr lang="en-US" altLang="zh-CN" sz="1050" b="1" kern="0" dirty="0">
                <a:latin typeface="微软雅黑" panose="020B0503020204020204" pitchFamily="34" charset="-122"/>
                <a:ea typeface="微软雅黑" panose="020B0503020204020204" pitchFamily="34" charset="-122"/>
              </a:rPr>
              <a:t>48</a:t>
            </a:r>
            <a:r>
              <a:rPr lang="zh-CN" altLang="en-US" sz="1050" b="1" kern="0" dirty="0">
                <a:latin typeface="微软雅黑" panose="020B0503020204020204" pitchFamily="34" charset="-122"/>
                <a:ea typeface="微软雅黑" panose="020B0503020204020204" pitchFamily="34" charset="-122"/>
              </a:rPr>
              <a:t>号</a:t>
            </a:r>
            <a:r>
              <a:rPr lang="zh-CN" altLang="en-US" sz="1050" kern="0" dirty="0">
                <a:latin typeface="微软雅黑" panose="020B0503020204020204" pitchFamily="34" charset="-122"/>
                <a:ea typeface="微软雅黑" panose="020B0503020204020204" pitchFamily="34" charset="-122"/>
              </a:rPr>
              <a:t>）</a:t>
            </a:r>
            <a:endParaRPr lang="en-US" altLang="zh-CN" sz="1050" kern="0" dirty="0">
              <a:latin typeface="微软雅黑" panose="020B0503020204020204" pitchFamily="34" charset="-122"/>
              <a:ea typeface="微软雅黑" panose="020B0503020204020204" pitchFamily="34" charset="-122"/>
            </a:endParaRPr>
          </a:p>
          <a:p>
            <a:pPr>
              <a:lnSpc>
                <a:spcPts val="1600"/>
              </a:lnSpc>
            </a:pPr>
            <a:r>
              <a:rPr lang="en-US" altLang="zh-CN" sz="1050" kern="0" dirty="0">
                <a:latin typeface="微软雅黑" panose="020B0503020204020204" pitchFamily="34" charset="-122"/>
                <a:ea typeface="微软雅黑" panose="020B0503020204020204" pitchFamily="34" charset="-122"/>
              </a:rPr>
              <a:t>   —— </a:t>
            </a:r>
            <a:r>
              <a:rPr lang="en-US" altLang="zh-CN" sz="1050" b="1" kern="0" dirty="0">
                <a:latin typeface="微软雅黑" panose="020B0503020204020204" pitchFamily="34" charset="-122"/>
                <a:ea typeface="微软雅黑" panose="020B0503020204020204" pitchFamily="34" charset="-122"/>
              </a:rPr>
              <a:t>N-</a:t>
            </a:r>
            <a:r>
              <a:rPr lang="zh-CN" altLang="en-US" sz="1050" b="1" kern="0" dirty="0">
                <a:latin typeface="微软雅黑" panose="020B0503020204020204" pitchFamily="34" charset="-122"/>
                <a:ea typeface="微软雅黑" panose="020B0503020204020204" pitchFamily="34" charset="-122"/>
              </a:rPr>
              <a:t>乙酰谷氨酸合成酶缺乏症</a:t>
            </a:r>
            <a:r>
              <a:rPr lang="zh-CN" altLang="en-US" sz="1050" kern="0" dirty="0">
                <a:latin typeface="微软雅黑" panose="020B0503020204020204" pitchFamily="34" charset="-122"/>
                <a:ea typeface="微软雅黑" panose="020B0503020204020204" pitchFamily="34" charset="-122"/>
              </a:rPr>
              <a:t>（</a:t>
            </a:r>
            <a:r>
              <a:rPr lang="zh-CN" altLang="en-US" sz="1050" b="1" kern="0" dirty="0">
                <a:latin typeface="微软雅黑" panose="020B0503020204020204" pitchFamily="34" charset="-122"/>
                <a:ea typeface="微软雅黑" panose="020B0503020204020204" pitchFamily="34" charset="-122"/>
              </a:rPr>
              <a:t>第一批罕见病目录</a:t>
            </a:r>
            <a:r>
              <a:rPr lang="en-US" altLang="zh-CN" sz="1050" b="1" kern="0" dirty="0">
                <a:latin typeface="微软雅黑" panose="020B0503020204020204" pitchFamily="34" charset="-122"/>
                <a:ea typeface="微软雅黑" panose="020B0503020204020204" pitchFamily="34" charset="-122"/>
              </a:rPr>
              <a:t>79</a:t>
            </a:r>
            <a:r>
              <a:rPr lang="zh-CN" altLang="en-US" sz="1050" b="1" kern="0" dirty="0">
                <a:latin typeface="微软雅黑" panose="020B0503020204020204" pitchFamily="34" charset="-122"/>
                <a:ea typeface="微软雅黑" panose="020B0503020204020204" pitchFamily="34" charset="-122"/>
              </a:rPr>
              <a:t>号</a:t>
            </a:r>
            <a:r>
              <a:rPr lang="zh-CN" altLang="en-US" sz="1050" kern="0" dirty="0">
                <a:latin typeface="微软雅黑" panose="020B0503020204020204" pitchFamily="34" charset="-122"/>
                <a:ea typeface="微软雅黑" panose="020B0503020204020204" pitchFamily="34" charset="-122"/>
              </a:rPr>
              <a:t>）</a:t>
            </a:r>
            <a:endParaRPr lang="en-US" altLang="zh-CN" sz="1050" kern="0" dirty="0">
              <a:latin typeface="微软雅黑" panose="020B0503020204020204" pitchFamily="34" charset="-122"/>
              <a:ea typeface="微软雅黑" panose="020B0503020204020204" pitchFamily="34" charset="-122"/>
            </a:endParaRPr>
          </a:p>
          <a:p>
            <a:pPr>
              <a:lnSpc>
                <a:spcPts val="1600"/>
              </a:lnSpc>
            </a:pPr>
            <a:r>
              <a:rPr lang="en-US" altLang="zh-CN" sz="1050" kern="0" dirty="0">
                <a:latin typeface="微软雅黑" panose="020B0503020204020204" pitchFamily="34" charset="-122"/>
                <a:ea typeface="微软雅黑" panose="020B0503020204020204" pitchFamily="34" charset="-122"/>
              </a:rPr>
              <a:t>   —— </a:t>
            </a:r>
            <a:r>
              <a:rPr lang="zh-CN" altLang="en-US" sz="1050" b="1" kern="0" dirty="0">
                <a:latin typeface="微软雅黑" panose="020B0503020204020204" pitchFamily="34" charset="-122"/>
                <a:ea typeface="微软雅黑" panose="020B0503020204020204" pitchFamily="34" charset="-122"/>
              </a:rPr>
              <a:t>鸟氨酸氨甲酰基转移酶缺乏症</a:t>
            </a:r>
            <a:r>
              <a:rPr lang="zh-CN" altLang="en-US" sz="1050" kern="0" dirty="0">
                <a:latin typeface="微软雅黑" panose="020B0503020204020204" pitchFamily="34" charset="-122"/>
                <a:ea typeface="微软雅黑" panose="020B0503020204020204" pitchFamily="34" charset="-122"/>
              </a:rPr>
              <a:t>（</a:t>
            </a:r>
            <a:r>
              <a:rPr lang="zh-CN" altLang="en-US" sz="1050" b="1" kern="0" dirty="0">
                <a:latin typeface="微软雅黑" panose="020B0503020204020204" pitchFamily="34" charset="-122"/>
                <a:ea typeface="微软雅黑" panose="020B0503020204020204" pitchFamily="34" charset="-122"/>
              </a:rPr>
              <a:t>第一批罕见病目录</a:t>
            </a:r>
            <a:r>
              <a:rPr lang="en-US" altLang="zh-CN" sz="1050" b="1" kern="0" dirty="0">
                <a:latin typeface="微软雅黑" panose="020B0503020204020204" pitchFamily="34" charset="-122"/>
                <a:ea typeface="微软雅黑" panose="020B0503020204020204" pitchFamily="34" charset="-122"/>
              </a:rPr>
              <a:t>85</a:t>
            </a:r>
            <a:r>
              <a:rPr lang="zh-CN" altLang="en-US" sz="1050" b="1" kern="0" dirty="0">
                <a:latin typeface="微软雅黑" panose="020B0503020204020204" pitchFamily="34" charset="-122"/>
                <a:ea typeface="微软雅黑" panose="020B0503020204020204" pitchFamily="34" charset="-122"/>
              </a:rPr>
              <a:t>号</a:t>
            </a:r>
            <a:r>
              <a:rPr lang="zh-CN" altLang="en-US" sz="1050" kern="0" dirty="0">
                <a:latin typeface="微软雅黑" panose="020B0503020204020204" pitchFamily="34" charset="-122"/>
                <a:ea typeface="微软雅黑" panose="020B0503020204020204" pitchFamily="34" charset="-122"/>
              </a:rPr>
              <a:t>）</a:t>
            </a:r>
            <a:endParaRPr lang="en-US" altLang="zh-CN" sz="1050" kern="0" dirty="0">
              <a:latin typeface="微软雅黑" panose="020B0503020204020204" pitchFamily="34" charset="-122"/>
              <a:ea typeface="微软雅黑" panose="020B0503020204020204" pitchFamily="34" charset="-122"/>
              <a:cs typeface="思源黑体 CN Regular" panose="020B0500000000000000" charset="-122"/>
            </a:endParaRPr>
          </a:p>
          <a:p>
            <a:pPr>
              <a:lnSpc>
                <a:spcPts val="1600"/>
              </a:lnSpc>
            </a:pPr>
            <a:endParaRPr lang="en-US" altLang="zh-CN" sz="1100" kern="0" baseline="30000" dirty="0">
              <a:latin typeface="微软雅黑" panose="020B0503020204020204" pitchFamily="34" charset="-122"/>
              <a:ea typeface="微软雅黑" panose="020B0503020204020204" pitchFamily="34" charset="-122"/>
            </a:endParaRPr>
          </a:p>
        </p:txBody>
      </p:sp>
      <p:sp>
        <p:nvSpPr>
          <p:cNvPr id="6" name="文本框 5"/>
          <p:cNvSpPr txBox="1"/>
          <p:nvPr/>
        </p:nvSpPr>
        <p:spPr>
          <a:xfrm>
            <a:off x="235132" y="6372887"/>
            <a:ext cx="6096000" cy="215444"/>
          </a:xfrm>
          <a:prstGeom prst="rect">
            <a:avLst/>
          </a:prstGeom>
          <a:noFill/>
        </p:spPr>
        <p:txBody>
          <a:bodyPr wrap="square">
            <a:spAutoFit/>
          </a:bodyPr>
          <a:lstStyle/>
          <a:p>
            <a:r>
              <a:rPr lang="en-US" altLang="zh-CN" sz="800" dirty="0">
                <a:latin typeface="宋体" panose="02010600030101010101" pitchFamily="2" charset="-122"/>
                <a:ea typeface="宋体" panose="02010600030101010101" pitchFamily="2" charset="-122"/>
              </a:rPr>
              <a:t>3.4     </a:t>
            </a:r>
            <a:r>
              <a:rPr lang="zh-CN" altLang="en-US" sz="800" dirty="0">
                <a:latin typeface="宋体" panose="02010600030101010101" pitchFamily="2" charset="-122"/>
                <a:ea typeface="宋体" panose="02010600030101010101" pitchFamily="2" charset="-122"/>
              </a:rPr>
              <a:t>苯丁酸甘油酯说明书</a:t>
            </a:r>
            <a:endParaRPr lang="zh-CN" altLang="en-US" sz="800" dirty="0">
              <a:latin typeface="宋体" panose="02010600030101010101" pitchFamily="2" charset="-122"/>
              <a:ea typeface="宋体" panose="02010600030101010101" pitchFamily="2" charset="-122"/>
            </a:endParaRPr>
          </a:p>
        </p:txBody>
      </p:sp>
      <p:sp>
        <p:nvSpPr>
          <p:cNvPr id="7" name="文本框 6"/>
          <p:cNvSpPr txBox="1"/>
          <p:nvPr/>
        </p:nvSpPr>
        <p:spPr>
          <a:xfrm>
            <a:off x="235131" y="6169342"/>
            <a:ext cx="2917371" cy="215444"/>
          </a:xfrm>
          <a:prstGeom prst="rect">
            <a:avLst/>
          </a:prstGeom>
          <a:noFill/>
        </p:spPr>
        <p:txBody>
          <a:bodyPr wrap="square">
            <a:spAutoFit/>
          </a:bodyPr>
          <a:lstStyle/>
          <a:p>
            <a:r>
              <a:rPr lang="en-US" altLang="zh-CN" sz="800" dirty="0">
                <a:latin typeface="宋体" panose="02010600030101010101" pitchFamily="2" charset="-122"/>
                <a:ea typeface="宋体" panose="02010600030101010101" pitchFamily="2" charset="-122"/>
              </a:rPr>
              <a:t>1.2.5.6.7     </a:t>
            </a:r>
            <a:r>
              <a:rPr lang="zh-CN" altLang="en-US" sz="800" dirty="0">
                <a:latin typeface="宋体" panose="02010600030101010101" pitchFamily="2" charset="-122"/>
                <a:ea typeface="宋体" panose="02010600030101010101" pitchFamily="2" charset="-122"/>
              </a:rPr>
              <a:t>苯丁酸钠颗粒说明书</a:t>
            </a:r>
            <a:endParaRPr lang="zh-CN" altLang="en-US" sz="800" dirty="0">
              <a:latin typeface="宋体" panose="02010600030101010101" pitchFamily="2" charset="-122"/>
              <a:ea typeface="宋体" panose="02010600030101010101" pitchFamily="2" charset="-122"/>
            </a:endParaRPr>
          </a:p>
        </p:txBody>
      </p:sp>
      <p:sp>
        <p:nvSpPr>
          <p:cNvPr id="14" name="流程图: 过程 13"/>
          <p:cNvSpPr/>
          <p:nvPr/>
        </p:nvSpPr>
        <p:spPr>
          <a:xfrm>
            <a:off x="43545" y="43545"/>
            <a:ext cx="1280160" cy="466811"/>
          </a:xfrm>
          <a:prstGeom prst="flowChartProcess">
            <a:avLst/>
          </a:prstGeom>
          <a:solidFill>
            <a:srgbClr val="9F51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bg1"/>
                </a:solidFill>
                <a:latin typeface="微软雅黑" panose="020B0503020204020204" pitchFamily="34" charset="-122"/>
                <a:ea typeface="微软雅黑" panose="020B0503020204020204" pitchFamily="34" charset="-122"/>
              </a:rPr>
              <a:t>药品基本信息</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6" name="矩形: 圆角 15"/>
          <p:cNvSpPr/>
          <p:nvPr/>
        </p:nvSpPr>
        <p:spPr>
          <a:xfrm>
            <a:off x="1419504" y="141347"/>
            <a:ext cx="10598332" cy="709279"/>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tx1"/>
                </a:solidFill>
                <a:latin typeface="微软雅黑" panose="020B0503020204020204" pitchFamily="34" charset="-122"/>
                <a:ea typeface="微软雅黑" panose="020B0503020204020204" pitchFamily="34" charset="-122"/>
              </a:rPr>
              <a:t>全球唯一颗粒剂型除氮剂</a:t>
            </a:r>
            <a:r>
              <a:rPr lang="en-US" altLang="zh-CN" sz="2400" b="1" dirty="0">
                <a:solidFill>
                  <a:schemeClr val="tx1"/>
                </a:solidFill>
                <a:latin typeface="微软雅黑" panose="020B0503020204020204" pitchFamily="34" charset="-122"/>
                <a:ea typeface="微软雅黑" panose="020B0503020204020204" pitchFamily="34" charset="-122"/>
              </a:rPr>
              <a:t>——</a:t>
            </a:r>
            <a:r>
              <a:rPr lang="zh-CN" altLang="en-US" sz="2400" b="1" dirty="0">
                <a:solidFill>
                  <a:schemeClr val="tx1"/>
                </a:solidFill>
                <a:latin typeface="微软雅黑" panose="020B0503020204020204" pitchFamily="34" charset="-122"/>
                <a:ea typeface="微软雅黑" panose="020B0503020204020204" pitchFamily="34" charset="-122"/>
              </a:rPr>
              <a:t>覆盖疾病谱更广、成本更低、起效更快</a:t>
            </a:r>
            <a:endParaRPr lang="zh-CN" altLang="en-US" sz="2400" b="1" dirty="0">
              <a:solidFill>
                <a:schemeClr val="tx1"/>
              </a:solidFill>
              <a:latin typeface="微软雅黑" panose="020B0503020204020204" pitchFamily="34" charset="-122"/>
              <a:ea typeface="微软雅黑" panose="020B0503020204020204" pitchFamily="34" charset="-122"/>
            </a:endParaRPr>
          </a:p>
        </p:txBody>
      </p:sp>
      <p:sp>
        <p:nvSpPr>
          <p:cNvPr id="18" name="矩形 17"/>
          <p:cNvSpPr/>
          <p:nvPr/>
        </p:nvSpPr>
        <p:spPr>
          <a:xfrm>
            <a:off x="6331132" y="1118010"/>
            <a:ext cx="5625736" cy="4934942"/>
          </a:xfrm>
          <a:prstGeom prst="rect">
            <a:avLst/>
          </a:prstGeom>
          <a:gradFill flip="none" rotWithShape="1">
            <a:gsLst>
              <a:gs pos="0">
                <a:srgbClr val="9F5194">
                  <a:tint val="66000"/>
                  <a:satMod val="160000"/>
                </a:srgbClr>
              </a:gs>
              <a:gs pos="50000">
                <a:srgbClr val="9F5194">
                  <a:tint val="44500"/>
                  <a:satMod val="160000"/>
                </a:srgbClr>
              </a:gs>
              <a:gs pos="100000">
                <a:srgbClr val="9F5194">
                  <a:tint val="23500"/>
                  <a:satMod val="160000"/>
                </a:srgbClr>
              </a:gs>
            </a:gsLst>
            <a:lin ang="27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dirty="0">
              <a:solidFill>
                <a:srgbClr val="9F5194"/>
              </a:solidFill>
            </a:endParaRPr>
          </a:p>
        </p:txBody>
      </p:sp>
      <p:sp>
        <p:nvSpPr>
          <p:cNvPr id="19" name="流程图: 终止 18"/>
          <p:cNvSpPr/>
          <p:nvPr/>
        </p:nvSpPr>
        <p:spPr>
          <a:xfrm>
            <a:off x="6457406" y="1389016"/>
            <a:ext cx="1075510" cy="335281"/>
          </a:xfrm>
          <a:prstGeom prst="flowChartTerminator">
            <a:avLst/>
          </a:prstGeom>
          <a:gradFill flip="none" rotWithShape="1">
            <a:gsLst>
              <a:gs pos="0">
                <a:srgbClr val="9F5194">
                  <a:tint val="66000"/>
                  <a:satMod val="160000"/>
                </a:srgbClr>
              </a:gs>
              <a:gs pos="50000">
                <a:srgbClr val="9F5194">
                  <a:tint val="44500"/>
                  <a:satMod val="160000"/>
                </a:srgbClr>
              </a:gs>
              <a:gs pos="100000">
                <a:srgbClr val="9F5194">
                  <a:tint val="23500"/>
                  <a:satMod val="160000"/>
                </a:srgbClr>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tx1"/>
                </a:solidFill>
                <a:latin typeface="微软雅黑" panose="020B0503020204020204" pitchFamily="34" charset="-122"/>
                <a:ea typeface="微软雅黑" panose="020B0503020204020204" pitchFamily="34" charset="-122"/>
              </a:rPr>
              <a:t>💊用法</a:t>
            </a:r>
            <a:r>
              <a:rPr lang="en-US" altLang="zh-CN" sz="1600" b="1" baseline="30000" dirty="0">
                <a:solidFill>
                  <a:schemeClr val="tx1"/>
                </a:solidFill>
                <a:latin typeface="微软雅黑" panose="020B0503020204020204" pitchFamily="34" charset="-122"/>
                <a:ea typeface="微软雅黑" panose="020B0503020204020204" pitchFamily="34" charset="-122"/>
              </a:rPr>
              <a:t>5</a:t>
            </a:r>
            <a:endParaRPr lang="zh-CN" altLang="en-US" sz="1600" b="1" baseline="30000" dirty="0">
              <a:solidFill>
                <a:schemeClr val="tx1"/>
              </a:solidFill>
              <a:latin typeface="微软雅黑" panose="020B0503020204020204" pitchFamily="34" charset="-122"/>
              <a:ea typeface="微软雅黑" panose="020B0503020204020204" pitchFamily="34" charset="-122"/>
            </a:endParaRPr>
          </a:p>
        </p:txBody>
      </p:sp>
      <p:sp>
        <p:nvSpPr>
          <p:cNvPr id="20" name="流程图: 终止 19"/>
          <p:cNvSpPr/>
          <p:nvPr/>
        </p:nvSpPr>
        <p:spPr>
          <a:xfrm>
            <a:off x="6387739" y="3196087"/>
            <a:ext cx="1145177" cy="461655"/>
          </a:xfrm>
          <a:prstGeom prst="flowChartTerminator">
            <a:avLst/>
          </a:prstGeom>
          <a:gradFill flip="none" rotWithShape="1">
            <a:gsLst>
              <a:gs pos="0">
                <a:srgbClr val="9F5194">
                  <a:tint val="66000"/>
                  <a:satMod val="160000"/>
                </a:srgbClr>
              </a:gs>
              <a:gs pos="50000">
                <a:srgbClr val="9F5194">
                  <a:tint val="44500"/>
                  <a:satMod val="160000"/>
                </a:srgbClr>
              </a:gs>
              <a:gs pos="100000">
                <a:srgbClr val="9F5194">
                  <a:tint val="23500"/>
                  <a:satMod val="160000"/>
                </a:srgbClr>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a:t>
            </a:r>
            <a:r>
              <a:rPr lang="zh-CN" altLang="en-US" sz="1600" b="1" dirty="0">
                <a:solidFill>
                  <a:schemeClr val="tx1"/>
                </a:solidFill>
                <a:latin typeface="微软雅黑" panose="020B0503020204020204" pitchFamily="34" charset="-122"/>
                <a:ea typeface="微软雅黑" panose="020B0503020204020204" pitchFamily="34" charset="-122"/>
              </a:rPr>
              <a:t>用量</a:t>
            </a:r>
            <a:r>
              <a:rPr lang="en-US" altLang="zh-CN" sz="1600" b="1" baseline="30000" dirty="0">
                <a:solidFill>
                  <a:schemeClr val="tx1"/>
                </a:solidFill>
                <a:latin typeface="微软雅黑" panose="020B0503020204020204" pitchFamily="34" charset="-122"/>
                <a:ea typeface="微软雅黑" panose="020B0503020204020204" pitchFamily="34" charset="-122"/>
              </a:rPr>
              <a:t>6</a:t>
            </a:r>
            <a:endParaRPr lang="zh-CN" altLang="en-US" sz="1600" b="1" baseline="30000" dirty="0">
              <a:solidFill>
                <a:schemeClr val="tx1"/>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7532917" y="1389016"/>
            <a:ext cx="4354284" cy="1600695"/>
          </a:xfrm>
          <a:prstGeom prst="rect">
            <a:avLst/>
          </a:prstGeom>
          <a:noFill/>
        </p:spPr>
        <p:txBody>
          <a:bodyPr wrap="square" rtlCol="0">
            <a:spAutoFit/>
          </a:bodyPr>
          <a:lstStyle/>
          <a:p>
            <a:pPr indent="-285750">
              <a:lnSpc>
                <a:spcPts val="2000"/>
              </a:lnSpc>
              <a:buFont typeface="Wingdings" panose="05000000000000000000" pitchFamily="2" charset="2"/>
              <a:buChar char="ü"/>
            </a:pPr>
            <a:r>
              <a:rPr lang="zh-CN" altLang="en-US" sz="1050" kern="0" dirty="0">
                <a:latin typeface="微软雅黑" panose="020B0503020204020204" pitchFamily="34" charset="-122"/>
                <a:ea typeface="微软雅黑" panose="020B0503020204020204" pitchFamily="34" charset="-122"/>
              </a:rPr>
              <a:t>口服给药或者经 胃造口管或鼻胃管给药</a:t>
            </a:r>
            <a:endParaRPr lang="en-US" altLang="zh-CN" sz="1050" kern="0" dirty="0">
              <a:latin typeface="微软雅黑" panose="020B0503020204020204" pitchFamily="34" charset="-122"/>
              <a:ea typeface="微软雅黑" panose="020B0503020204020204" pitchFamily="34" charset="-122"/>
            </a:endParaRPr>
          </a:p>
          <a:p>
            <a:pPr indent="-285750">
              <a:lnSpc>
                <a:spcPts val="2000"/>
              </a:lnSpc>
              <a:buFont typeface="Wingdings" panose="05000000000000000000" pitchFamily="2" charset="2"/>
              <a:buChar char="ü"/>
            </a:pPr>
            <a:r>
              <a:rPr lang="zh-CN" altLang="en-US" sz="1050" kern="0" dirty="0">
                <a:latin typeface="微软雅黑" panose="020B0503020204020204" pitchFamily="34" charset="-122"/>
                <a:ea typeface="微软雅黑" panose="020B0503020204020204" pitchFamily="34" charset="-122"/>
              </a:rPr>
              <a:t>量取药品颗粒前请轻轻摇晃瓶子</a:t>
            </a:r>
            <a:endParaRPr lang="en-US" altLang="zh-CN" sz="1050" kern="0" dirty="0">
              <a:latin typeface="微软雅黑" panose="020B0503020204020204" pitchFamily="34" charset="-122"/>
              <a:ea typeface="微软雅黑" panose="020B0503020204020204" pitchFamily="34" charset="-122"/>
            </a:endParaRPr>
          </a:p>
          <a:p>
            <a:pPr indent="-285750">
              <a:lnSpc>
                <a:spcPts val="2000"/>
              </a:lnSpc>
              <a:buFont typeface="Wingdings" panose="05000000000000000000" pitchFamily="2" charset="2"/>
              <a:buChar char="ü"/>
            </a:pPr>
            <a:r>
              <a:rPr lang="zh-CN" altLang="en-US" sz="1050" kern="0" dirty="0">
                <a:latin typeface="微软雅黑" panose="020B0503020204020204" pitchFamily="34" charset="-122"/>
                <a:ea typeface="微软雅黑" panose="020B0503020204020204" pitchFamily="34" charset="-122"/>
              </a:rPr>
              <a:t>每餐时或进食时服用每日总剂量的均分剂量（比如小龄儿童 </a:t>
            </a:r>
            <a:endParaRPr lang="en-US" altLang="zh-CN" sz="1050" kern="0" dirty="0">
              <a:latin typeface="微软雅黑" panose="020B0503020204020204" pitchFamily="34" charset="-122"/>
              <a:ea typeface="微软雅黑" panose="020B0503020204020204" pitchFamily="34" charset="-122"/>
            </a:endParaRPr>
          </a:p>
          <a:p>
            <a:pPr>
              <a:lnSpc>
                <a:spcPts val="2000"/>
              </a:lnSpc>
            </a:pPr>
            <a:r>
              <a:rPr lang="en-US" altLang="zh-CN" sz="1050" kern="0" dirty="0">
                <a:latin typeface="微软雅黑" panose="020B0503020204020204" pitchFamily="34" charset="-122"/>
                <a:ea typeface="微软雅黑" panose="020B0503020204020204" pitchFamily="34" charset="-122"/>
              </a:rPr>
              <a:t>       </a:t>
            </a:r>
            <a:r>
              <a:rPr lang="zh-CN" altLang="en-US" sz="1050" kern="0" dirty="0">
                <a:latin typeface="微软雅黑" panose="020B0503020204020204" pitchFamily="34" charset="-122"/>
                <a:ea typeface="微软雅黑" panose="020B0503020204020204" pitchFamily="34" charset="-122"/>
              </a:rPr>
              <a:t>每日服用</a:t>
            </a:r>
            <a:r>
              <a:rPr lang="en-US" altLang="zh-CN" sz="1050" kern="0" dirty="0">
                <a:latin typeface="微软雅黑" panose="020B0503020204020204" pitchFamily="34" charset="-122"/>
                <a:ea typeface="微软雅黑" panose="020B0503020204020204" pitchFamily="34" charset="-122"/>
              </a:rPr>
              <a:t>4-6</a:t>
            </a:r>
            <a:r>
              <a:rPr lang="zh-CN" altLang="en-US" sz="1050" kern="0" dirty="0">
                <a:latin typeface="微软雅黑" panose="020B0503020204020204" pitchFamily="34" charset="-122"/>
                <a:ea typeface="微软雅黑" panose="020B0503020204020204" pitchFamily="34" charset="-122"/>
              </a:rPr>
              <a:t>次）</a:t>
            </a:r>
            <a:endParaRPr lang="en-US" altLang="zh-CN" sz="1050" kern="0" dirty="0">
              <a:latin typeface="微软雅黑" panose="020B0503020204020204" pitchFamily="34" charset="-122"/>
              <a:ea typeface="微软雅黑" panose="020B0503020204020204" pitchFamily="34" charset="-122"/>
            </a:endParaRPr>
          </a:p>
          <a:p>
            <a:pPr indent="-285750">
              <a:lnSpc>
                <a:spcPts val="2000"/>
              </a:lnSpc>
              <a:buFont typeface="Wingdings" panose="05000000000000000000" pitchFamily="2" charset="2"/>
              <a:buChar char="ü"/>
            </a:pPr>
            <a:r>
              <a:rPr lang="zh-CN" altLang="en-US" sz="1050" kern="0" dirty="0">
                <a:latin typeface="微软雅黑" panose="020B0503020204020204" pitchFamily="34" charset="-122"/>
                <a:ea typeface="微软雅黑" panose="020B0503020204020204" pitchFamily="34" charset="-122"/>
              </a:rPr>
              <a:t>应将本品颗粒与固体食物（如土豆泥或苹果酱）或液体食物</a:t>
            </a:r>
            <a:endParaRPr lang="en-US" altLang="zh-CN" sz="1050" kern="0" dirty="0">
              <a:latin typeface="微软雅黑" panose="020B0503020204020204" pitchFamily="34" charset="-122"/>
              <a:ea typeface="微软雅黑" panose="020B0503020204020204" pitchFamily="34" charset="-122"/>
            </a:endParaRPr>
          </a:p>
          <a:p>
            <a:pPr>
              <a:lnSpc>
                <a:spcPts val="2000"/>
              </a:lnSpc>
            </a:pPr>
            <a:r>
              <a:rPr lang="zh-CN" altLang="en-US" sz="1050" kern="0" dirty="0">
                <a:latin typeface="微软雅黑" panose="020B0503020204020204" pitchFamily="34" charset="-122"/>
                <a:ea typeface="微软雅黑" panose="020B0503020204020204" pitchFamily="34" charset="-122"/>
              </a:rPr>
              <a:t>     （如饮用水、苹果汁、橙汁或无蛋白婴儿配方奶粉）混匀后服用</a:t>
            </a:r>
            <a:endParaRPr lang="zh-CN" altLang="en-US" sz="1050" kern="0" dirty="0">
              <a:latin typeface="微软雅黑" panose="020B0503020204020204" pitchFamily="34" charset="-122"/>
              <a:ea typeface="微软雅黑" panose="020B0503020204020204" pitchFamily="34" charset="-122"/>
            </a:endParaRPr>
          </a:p>
        </p:txBody>
      </p:sp>
      <p:sp>
        <p:nvSpPr>
          <p:cNvPr id="22" name="文本框 21"/>
          <p:cNvSpPr txBox="1"/>
          <p:nvPr/>
        </p:nvSpPr>
        <p:spPr>
          <a:xfrm>
            <a:off x="7532916" y="3198163"/>
            <a:ext cx="4563289" cy="583878"/>
          </a:xfrm>
          <a:prstGeom prst="rect">
            <a:avLst/>
          </a:prstGeom>
          <a:noFill/>
        </p:spPr>
        <p:txBody>
          <a:bodyPr wrap="square" rtlCol="0">
            <a:spAutoFit/>
          </a:bodyPr>
          <a:lstStyle/>
          <a:p>
            <a:pPr indent="-285750">
              <a:lnSpc>
                <a:spcPts val="2000"/>
              </a:lnSpc>
              <a:buFont typeface="Arial" panose="020B0604020202020204" pitchFamily="34" charset="0"/>
              <a:buChar char="•"/>
            </a:pPr>
            <a:r>
              <a:rPr lang="zh-CN" altLang="en-US" sz="1050" kern="0" dirty="0">
                <a:latin typeface="微软雅黑" panose="020B0503020204020204" pitchFamily="34" charset="-122"/>
                <a:ea typeface="微软雅黑" panose="020B0503020204020204" pitchFamily="34" charset="-122"/>
              </a:rPr>
              <a:t>体重＜</a:t>
            </a:r>
            <a:r>
              <a:rPr lang="en-US" altLang="zh-CN" sz="1050" kern="0" dirty="0">
                <a:latin typeface="微软雅黑" panose="020B0503020204020204" pitchFamily="34" charset="-122"/>
                <a:ea typeface="微软雅黑" panose="020B0503020204020204" pitchFamily="34" charset="-122"/>
              </a:rPr>
              <a:t>20kg </a:t>
            </a:r>
            <a:r>
              <a:rPr lang="zh-CN" altLang="en-US" sz="1050" kern="0" dirty="0">
                <a:latin typeface="微软雅黑" panose="020B0503020204020204" pitchFamily="34" charset="-122"/>
                <a:ea typeface="微软雅黑" panose="020B0503020204020204" pitchFamily="34" charset="-122"/>
              </a:rPr>
              <a:t>的新生儿、婴幼儿和儿童：</a:t>
            </a:r>
            <a:r>
              <a:rPr lang="en-US" altLang="zh-CN" sz="1050" kern="0" dirty="0">
                <a:latin typeface="微软雅黑" panose="020B0503020204020204" pitchFamily="34" charset="-122"/>
                <a:ea typeface="微软雅黑" panose="020B0503020204020204" pitchFamily="34" charset="-122"/>
              </a:rPr>
              <a:t> 450-600mg/kg/</a:t>
            </a:r>
            <a:r>
              <a:rPr lang="zh-CN" altLang="en-US" sz="1050" kern="0" dirty="0">
                <a:latin typeface="微软雅黑" panose="020B0503020204020204" pitchFamily="34" charset="-122"/>
                <a:ea typeface="微软雅黑" panose="020B0503020204020204" pitchFamily="34" charset="-122"/>
              </a:rPr>
              <a:t>日</a:t>
            </a:r>
            <a:endParaRPr lang="en-US" altLang="zh-CN" sz="1050" kern="0" dirty="0">
              <a:latin typeface="微软雅黑" panose="020B0503020204020204" pitchFamily="34" charset="-122"/>
              <a:ea typeface="微软雅黑" panose="020B0503020204020204" pitchFamily="34" charset="-122"/>
            </a:endParaRPr>
          </a:p>
          <a:p>
            <a:pPr indent="-285750">
              <a:lnSpc>
                <a:spcPts val="2000"/>
              </a:lnSpc>
              <a:buFont typeface="Arial" panose="020B0604020202020204" pitchFamily="34" charset="0"/>
              <a:buChar char="•"/>
            </a:pPr>
            <a:r>
              <a:rPr lang="zh-CN" altLang="en-US" sz="1050" kern="0" dirty="0">
                <a:latin typeface="微软雅黑" panose="020B0503020204020204" pitchFamily="34" charset="-122"/>
                <a:ea typeface="微软雅黑" panose="020B0503020204020204" pitchFamily="34" charset="-122"/>
              </a:rPr>
              <a:t>体重＞</a:t>
            </a:r>
            <a:r>
              <a:rPr lang="en-US" altLang="zh-CN" sz="1050" kern="0" dirty="0">
                <a:latin typeface="微软雅黑" panose="020B0503020204020204" pitchFamily="34" charset="-122"/>
                <a:ea typeface="微软雅黑" panose="020B0503020204020204" pitchFamily="34" charset="-122"/>
              </a:rPr>
              <a:t>20kg </a:t>
            </a:r>
            <a:r>
              <a:rPr lang="zh-CN" altLang="en-US" sz="1050" kern="0" dirty="0">
                <a:latin typeface="微软雅黑" panose="020B0503020204020204" pitchFamily="34" charset="-122"/>
                <a:ea typeface="微软雅黑" panose="020B0503020204020204" pitchFamily="34" charset="-122"/>
              </a:rPr>
              <a:t>的儿童、青少年和成人：</a:t>
            </a:r>
            <a:r>
              <a:rPr lang="en-US" altLang="zh-CN" sz="1050" kern="0" dirty="0">
                <a:latin typeface="微软雅黑" panose="020B0503020204020204" pitchFamily="34" charset="-122"/>
                <a:ea typeface="微软雅黑" panose="020B0503020204020204" pitchFamily="34" charset="-122"/>
              </a:rPr>
              <a:t> 9.9-13.0g/m2/</a:t>
            </a:r>
            <a:r>
              <a:rPr lang="zh-CN" altLang="en-US" sz="1050" kern="0" dirty="0">
                <a:latin typeface="微软雅黑" panose="020B0503020204020204" pitchFamily="34" charset="-122"/>
                <a:ea typeface="微软雅黑" panose="020B0503020204020204" pitchFamily="34" charset="-122"/>
              </a:rPr>
              <a:t>日</a:t>
            </a:r>
            <a:endParaRPr lang="zh-CN" altLang="en-US" sz="1050" kern="0" dirty="0">
              <a:latin typeface="微软雅黑" panose="020B0503020204020204" pitchFamily="34" charset="-122"/>
              <a:ea typeface="微软雅黑" panose="020B0503020204020204" pitchFamily="34" charset="-122"/>
            </a:endParaRPr>
          </a:p>
        </p:txBody>
      </p:sp>
      <p:graphicFrame>
        <p:nvGraphicFramePr>
          <p:cNvPr id="23" name="表格 22"/>
          <p:cNvGraphicFramePr>
            <a:graphicFrameLocks noGrp="1"/>
          </p:cNvGraphicFramePr>
          <p:nvPr/>
        </p:nvGraphicFramePr>
        <p:xfrm>
          <a:off x="6387739" y="4560853"/>
          <a:ext cx="5499462" cy="1398486"/>
        </p:xfrm>
        <a:graphic>
          <a:graphicData uri="http://schemas.openxmlformats.org/drawingml/2006/table">
            <a:tbl>
              <a:tblPr firstRow="1" bandRow="1">
                <a:tableStyleId>{7E9639D4-E3E2-4D34-9284-5A2195B3D0D7}</a:tableStyleId>
              </a:tblPr>
              <a:tblGrid>
                <a:gridCol w="551269"/>
                <a:gridCol w="924832"/>
                <a:gridCol w="1823577"/>
                <a:gridCol w="963166"/>
                <a:gridCol w="1236618"/>
              </a:tblGrid>
              <a:tr h="255486">
                <a:tc>
                  <a:txBody>
                    <a:bodyPr/>
                    <a:lstStyle/>
                    <a:p>
                      <a:pPr algn="ctr"/>
                      <a:endParaRPr lang="zh-CN" altLang="en-US" sz="105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050" dirty="0">
                          <a:latin typeface="微软雅黑" panose="020B0503020204020204" pitchFamily="34" charset="-122"/>
                          <a:ea typeface="微软雅黑" panose="020B0503020204020204" pitchFamily="34" charset="-122"/>
                        </a:rPr>
                        <a:t>体重（</a:t>
                      </a:r>
                      <a:r>
                        <a:rPr lang="en-US" altLang="zh-CN" sz="1050" dirty="0">
                          <a:latin typeface="微软雅黑" panose="020B0503020204020204" pitchFamily="34" charset="-122"/>
                          <a:ea typeface="微软雅黑" panose="020B0503020204020204" pitchFamily="34" charset="-122"/>
                        </a:rPr>
                        <a:t>kg</a:t>
                      </a:r>
                      <a:r>
                        <a:rPr lang="zh-CN" altLang="en-US" sz="1050" dirty="0">
                          <a:latin typeface="微软雅黑" panose="020B0503020204020204" pitchFamily="34" charset="-122"/>
                          <a:ea typeface="微软雅黑" panose="020B0503020204020204" pitchFamily="34" charset="-122"/>
                        </a:rPr>
                        <a:t>）</a:t>
                      </a:r>
                      <a:endParaRPr lang="zh-CN" altLang="en-US" sz="105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050" dirty="0">
                          <a:latin typeface="微软雅黑" panose="020B0503020204020204" pitchFamily="34" charset="-122"/>
                          <a:ea typeface="微软雅黑" panose="020B0503020204020204" pitchFamily="34" charset="-122"/>
                        </a:rPr>
                        <a:t>用法用量</a:t>
                      </a:r>
                      <a:endParaRPr lang="zh-CN" altLang="en-US" sz="1050" dirty="0">
                        <a:latin typeface="微软雅黑" panose="020B0503020204020204" pitchFamily="34" charset="-122"/>
                        <a:ea typeface="微软雅黑" panose="020B0503020204020204" pitchFamily="34"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050" dirty="0">
                          <a:latin typeface="微软雅黑" panose="020B0503020204020204" pitchFamily="34" charset="-122"/>
                          <a:ea typeface="微软雅黑" panose="020B0503020204020204" pitchFamily="34" charset="-122"/>
                        </a:rPr>
                        <a:t>日剂量</a:t>
                      </a:r>
                      <a:endParaRPr lang="zh-CN" altLang="en-US" sz="105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050" dirty="0">
                          <a:latin typeface="微软雅黑" panose="020B0503020204020204" pitchFamily="34" charset="-122"/>
                          <a:ea typeface="微软雅黑" panose="020B0503020204020204" pitchFamily="34" charset="-122"/>
                        </a:rPr>
                        <a:t>备注</a:t>
                      </a:r>
                      <a:endParaRPr lang="zh-CN" altLang="en-US" sz="1050" dirty="0">
                        <a:latin typeface="微软雅黑" panose="020B0503020204020204" pitchFamily="34" charset="-122"/>
                        <a:ea typeface="微软雅黑" panose="020B0503020204020204" pitchFamily="34" charset="-122"/>
                      </a:endParaRPr>
                    </a:p>
                  </a:txBody>
                  <a:tcPr anchor="ctr"/>
                </a:tc>
              </a:tr>
              <a:tr h="537752">
                <a:tc>
                  <a:txBody>
                    <a:bodyPr/>
                    <a:lstStyle/>
                    <a:p>
                      <a:pPr algn="ctr"/>
                      <a:r>
                        <a:rPr lang="zh-CN" altLang="en-US" sz="1050" dirty="0">
                          <a:latin typeface="微软雅黑" panose="020B0503020204020204" pitchFamily="34" charset="-122"/>
                          <a:ea typeface="微软雅黑" panose="020B0503020204020204" pitchFamily="34" charset="-122"/>
                        </a:rPr>
                        <a:t>儿童</a:t>
                      </a:r>
                      <a:endParaRPr lang="zh-CN" altLang="en-US" sz="105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050" dirty="0">
                          <a:latin typeface="微软雅黑" panose="020B0503020204020204" pitchFamily="34" charset="-122"/>
                          <a:ea typeface="微软雅黑" panose="020B0503020204020204" pitchFamily="34" charset="-122"/>
                        </a:rPr>
                        <a:t>20</a:t>
                      </a:r>
                      <a:endParaRPr lang="zh-CN" altLang="en-US" sz="1050" dirty="0">
                        <a:latin typeface="微软雅黑" panose="020B0503020204020204" pitchFamily="34" charset="-122"/>
                        <a:ea typeface="微软雅黑" panose="020B0503020204020204" pitchFamily="34"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050" dirty="0">
                          <a:latin typeface="微软雅黑" panose="020B0503020204020204" pitchFamily="34" charset="-122"/>
                          <a:ea typeface="微软雅黑" panose="020B0503020204020204" pitchFamily="34" charset="-122"/>
                        </a:rPr>
                        <a:t>450-600mg/ kg/</a:t>
                      </a:r>
                      <a:r>
                        <a:rPr lang="zh-CN" altLang="en-US" sz="1050" dirty="0">
                          <a:latin typeface="微软雅黑" panose="020B0503020204020204" pitchFamily="34" charset="-122"/>
                          <a:ea typeface="微软雅黑" panose="020B0503020204020204" pitchFamily="34" charset="-122"/>
                        </a:rPr>
                        <a:t>日</a:t>
                      </a:r>
                      <a:endParaRPr lang="zh-CN" altLang="en-US" sz="105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050" dirty="0">
                          <a:latin typeface="微软雅黑" panose="020B0503020204020204" pitchFamily="34" charset="-122"/>
                          <a:ea typeface="微软雅黑" panose="020B0503020204020204" pitchFamily="34" charset="-122"/>
                        </a:rPr>
                        <a:t>10.5g</a:t>
                      </a:r>
                      <a:endParaRPr lang="zh-CN" altLang="en-US" sz="105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050" dirty="0">
                          <a:latin typeface="微软雅黑" panose="020B0503020204020204" pitchFamily="34" charset="-122"/>
                          <a:ea typeface="微软雅黑" panose="020B0503020204020204" pitchFamily="34" charset="-122"/>
                        </a:rPr>
                        <a:t>剂量按照</a:t>
                      </a:r>
                      <a:r>
                        <a:rPr lang="en-US" altLang="zh-CN" sz="1050" dirty="0">
                          <a:latin typeface="微软雅黑" panose="020B0503020204020204" pitchFamily="34" charset="-122"/>
                          <a:ea typeface="微软雅黑" panose="020B0503020204020204" pitchFamily="34" charset="-122"/>
                        </a:rPr>
                        <a:t>0.525g/kg/</a:t>
                      </a:r>
                      <a:r>
                        <a:rPr lang="zh-CN" altLang="en-US" sz="1050" dirty="0">
                          <a:latin typeface="微软雅黑" panose="020B0503020204020204" pitchFamily="34" charset="-122"/>
                          <a:ea typeface="微软雅黑" panose="020B0503020204020204" pitchFamily="34" charset="-122"/>
                        </a:rPr>
                        <a:t>日为例计算</a:t>
                      </a:r>
                      <a:endParaRPr lang="zh-CN" altLang="en-US" sz="1050" dirty="0">
                        <a:latin typeface="微软雅黑" panose="020B0503020204020204" pitchFamily="34" charset="-122"/>
                        <a:ea typeface="微软雅黑" panose="020B0503020204020204" pitchFamily="34" charset="-122"/>
                      </a:endParaRPr>
                    </a:p>
                  </a:txBody>
                  <a:tcPr anchor="ctr"/>
                </a:tc>
              </a:tr>
              <a:tr h="566968">
                <a:tc>
                  <a:txBody>
                    <a:bodyPr/>
                    <a:lstStyle/>
                    <a:p>
                      <a:pPr algn="ctr"/>
                      <a:r>
                        <a:rPr lang="zh-CN" altLang="en-US" sz="1050" dirty="0">
                          <a:latin typeface="微软雅黑" panose="020B0503020204020204" pitchFamily="34" charset="-122"/>
                          <a:ea typeface="微软雅黑" panose="020B0503020204020204" pitchFamily="34" charset="-122"/>
                        </a:rPr>
                        <a:t>成人</a:t>
                      </a:r>
                      <a:endParaRPr lang="zh-CN" altLang="en-US" sz="105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050" dirty="0">
                          <a:latin typeface="微软雅黑" panose="020B0503020204020204" pitchFamily="34" charset="-122"/>
                          <a:ea typeface="微软雅黑" panose="020B0503020204020204" pitchFamily="34" charset="-122"/>
                        </a:rPr>
                        <a:t>65</a:t>
                      </a:r>
                      <a:endParaRPr lang="zh-CN" altLang="en-US" sz="105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050" dirty="0">
                          <a:latin typeface="微软雅黑" panose="020B0503020204020204" pitchFamily="34" charset="-122"/>
                          <a:ea typeface="微软雅黑" panose="020B0503020204020204" pitchFamily="34" charset="-122"/>
                        </a:rPr>
                        <a:t>9.9-13.0g/m</a:t>
                      </a:r>
                      <a:r>
                        <a:rPr lang="en-US" altLang="zh-CN" sz="1050" baseline="30000" dirty="0">
                          <a:latin typeface="微软雅黑" panose="020B0503020204020204" pitchFamily="34" charset="-122"/>
                          <a:ea typeface="微软雅黑" panose="020B0503020204020204" pitchFamily="34" charset="-122"/>
                        </a:rPr>
                        <a:t>2</a:t>
                      </a:r>
                      <a:r>
                        <a:rPr lang="en-US" altLang="zh-CN" sz="1050" dirty="0">
                          <a:latin typeface="微软雅黑" panose="020B0503020204020204" pitchFamily="34" charset="-122"/>
                          <a:ea typeface="微软雅黑" panose="020B0503020204020204" pitchFamily="34" charset="-122"/>
                        </a:rPr>
                        <a:t>/</a:t>
                      </a:r>
                      <a:r>
                        <a:rPr lang="zh-CN" altLang="en-US" sz="1050" dirty="0">
                          <a:latin typeface="微软雅黑" panose="020B0503020204020204" pitchFamily="34" charset="-122"/>
                          <a:ea typeface="微软雅黑" panose="020B0503020204020204" pitchFamily="34" charset="-122"/>
                        </a:rPr>
                        <a:t>日（体重＞ </a:t>
                      </a:r>
                      <a:r>
                        <a:rPr lang="en-US" altLang="zh-CN" sz="1050" dirty="0">
                          <a:latin typeface="微软雅黑" panose="020B0503020204020204" pitchFamily="34" charset="-122"/>
                          <a:ea typeface="微软雅黑" panose="020B0503020204020204" pitchFamily="34" charset="-122"/>
                        </a:rPr>
                        <a:t>20kg </a:t>
                      </a:r>
                      <a:r>
                        <a:rPr lang="zh-CN" altLang="en-US" sz="1050" dirty="0">
                          <a:latin typeface="微软雅黑" panose="020B0503020204020204" pitchFamily="34" charset="-122"/>
                          <a:ea typeface="微软雅黑" panose="020B0503020204020204" pitchFamily="34" charset="-122"/>
                        </a:rPr>
                        <a:t>的儿 童、青少年和 成人）</a:t>
                      </a:r>
                      <a:endParaRPr lang="zh-CN" altLang="en-US" sz="105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050" dirty="0">
                          <a:latin typeface="微软雅黑" panose="020B0503020204020204" pitchFamily="34" charset="-122"/>
                          <a:ea typeface="微软雅黑" panose="020B0503020204020204" pitchFamily="34" charset="-122"/>
                        </a:rPr>
                        <a:t>19.236g</a:t>
                      </a:r>
                      <a:endParaRPr lang="zh-CN" altLang="en-US" sz="105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050" dirty="0">
                          <a:latin typeface="微软雅黑" panose="020B0503020204020204" pitchFamily="34" charset="-122"/>
                          <a:ea typeface="微软雅黑" panose="020B0503020204020204" pitchFamily="34" charset="-122"/>
                        </a:rPr>
                        <a:t>剂量按平均值</a:t>
                      </a:r>
                      <a:r>
                        <a:rPr lang="en-US" altLang="zh-CN" sz="1050" dirty="0">
                          <a:latin typeface="微软雅黑" panose="020B0503020204020204" pitchFamily="34" charset="-122"/>
                          <a:ea typeface="微软雅黑" panose="020B0503020204020204" pitchFamily="34" charset="-122"/>
                        </a:rPr>
                        <a:t>11.45/m</a:t>
                      </a:r>
                      <a:r>
                        <a:rPr lang="en-US" altLang="zh-CN" sz="1050" baseline="30000" dirty="0">
                          <a:latin typeface="微软雅黑" panose="020B0503020204020204" pitchFamily="34" charset="-122"/>
                          <a:ea typeface="微软雅黑" panose="020B0503020204020204" pitchFamily="34" charset="-122"/>
                        </a:rPr>
                        <a:t>2</a:t>
                      </a:r>
                      <a:r>
                        <a:rPr lang="en-US" altLang="zh-CN" sz="1050" baseline="0" dirty="0">
                          <a:latin typeface="微软雅黑" panose="020B0503020204020204" pitchFamily="34" charset="-122"/>
                          <a:ea typeface="微软雅黑" panose="020B0503020204020204" pitchFamily="34" charset="-122"/>
                        </a:rPr>
                        <a:t>*</a:t>
                      </a:r>
                      <a:r>
                        <a:rPr lang="zh-CN" altLang="en-US" sz="1050" baseline="0" dirty="0">
                          <a:latin typeface="微软雅黑" panose="020B0503020204020204" pitchFamily="34" charset="-122"/>
                          <a:ea typeface="微软雅黑" panose="020B0503020204020204" pitchFamily="34" charset="-122"/>
                        </a:rPr>
                        <a:t>体表面积</a:t>
                      </a:r>
                      <a:r>
                        <a:rPr lang="en-US" altLang="zh-CN" sz="1050" baseline="0" dirty="0">
                          <a:latin typeface="微软雅黑" panose="020B0503020204020204" pitchFamily="34" charset="-122"/>
                          <a:ea typeface="微软雅黑" panose="020B0503020204020204" pitchFamily="34" charset="-122"/>
                        </a:rPr>
                        <a:t>1.68m</a:t>
                      </a:r>
                      <a:r>
                        <a:rPr lang="en-US" altLang="zh-CN" sz="1050" baseline="30000" dirty="0">
                          <a:latin typeface="微软雅黑" panose="020B0503020204020204" pitchFamily="34" charset="-122"/>
                          <a:ea typeface="微软雅黑" panose="020B0503020204020204" pitchFamily="34" charset="-122"/>
                        </a:rPr>
                        <a:t>2</a:t>
                      </a:r>
                      <a:r>
                        <a:rPr lang="zh-CN" altLang="en-US" sz="1050" dirty="0">
                          <a:latin typeface="微软雅黑" panose="020B0503020204020204" pitchFamily="34" charset="-122"/>
                          <a:ea typeface="微软雅黑" panose="020B0503020204020204" pitchFamily="34" charset="-122"/>
                        </a:rPr>
                        <a:t>计算</a:t>
                      </a:r>
                      <a:endParaRPr lang="zh-CN" altLang="en-US" sz="1050" dirty="0">
                        <a:latin typeface="微软雅黑" panose="020B0503020204020204" pitchFamily="34" charset="-122"/>
                        <a:ea typeface="微软雅黑" panose="020B0503020204020204" pitchFamily="34" charset="-122"/>
                      </a:endParaRPr>
                    </a:p>
                  </a:txBody>
                  <a:tcPr anchor="ctr"/>
                </a:tc>
              </a:tr>
            </a:tbl>
          </a:graphicData>
        </a:graphic>
      </p:graphicFrame>
      <p:sp>
        <p:nvSpPr>
          <p:cNvPr id="24" name="流程图: 终止 23"/>
          <p:cNvSpPr/>
          <p:nvPr/>
        </p:nvSpPr>
        <p:spPr>
          <a:xfrm>
            <a:off x="6457406" y="4036757"/>
            <a:ext cx="2825932" cy="461656"/>
          </a:xfrm>
          <a:prstGeom prst="flowChartTerminator">
            <a:avLst/>
          </a:prstGeom>
          <a:gradFill flip="none" rotWithShape="1">
            <a:gsLst>
              <a:gs pos="0">
                <a:srgbClr val="9F5194">
                  <a:tint val="66000"/>
                  <a:satMod val="160000"/>
                </a:srgbClr>
              </a:gs>
              <a:gs pos="50000">
                <a:srgbClr val="9F5194">
                  <a:tint val="44500"/>
                  <a:satMod val="160000"/>
                </a:srgbClr>
              </a:gs>
              <a:gs pos="100000">
                <a:srgbClr val="9F5194">
                  <a:tint val="23500"/>
                  <a:satMod val="160000"/>
                </a:srgbClr>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050" b="1" dirty="0">
                <a:solidFill>
                  <a:schemeClr val="tx1"/>
                </a:solidFill>
                <a:latin typeface="微软雅黑" panose="020B0503020204020204" pitchFamily="34" charset="-122"/>
                <a:ea typeface="微软雅黑" panose="020B0503020204020204" pitchFamily="34" charset="-122"/>
              </a:rPr>
              <a:t>根据说明书推荐剂量建议剂量如下</a:t>
            </a:r>
            <a:r>
              <a:rPr lang="en-US" altLang="zh-CN" sz="1050" b="1" baseline="30000" dirty="0">
                <a:solidFill>
                  <a:schemeClr val="tx1"/>
                </a:solidFill>
                <a:latin typeface="微软雅黑" panose="020B0503020204020204" pitchFamily="34" charset="-122"/>
                <a:ea typeface="微软雅黑" panose="020B0503020204020204" pitchFamily="34" charset="-122"/>
              </a:rPr>
              <a:t>7</a:t>
            </a:r>
            <a:endParaRPr lang="zh-CN" altLang="en-US" sz="1050" b="1" baseline="30000" dirty="0">
              <a:solidFill>
                <a:schemeClr val="tx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235128" y="5076227"/>
            <a:ext cx="5625736" cy="1089337"/>
          </a:xfrm>
          <a:prstGeom prst="rect">
            <a:avLst/>
          </a:prstGeom>
          <a:noFill/>
        </p:spPr>
        <p:txBody>
          <a:bodyPr wrap="square" rtlCol="0">
            <a:spAutoFit/>
          </a:bodyPr>
          <a:lstStyle/>
          <a:p>
            <a:pPr>
              <a:lnSpc>
                <a:spcPts val="1600"/>
              </a:lnSpc>
            </a:pPr>
            <a:r>
              <a:rPr lang="zh-CN" altLang="en-US" sz="1050" b="1" dirty="0">
                <a:solidFill>
                  <a:srgbClr val="FF0000"/>
                </a:solidFill>
                <a:latin typeface="微软雅黑" panose="020B0503020204020204" pitchFamily="34" charset="-122"/>
                <a:ea typeface="微软雅黑" panose="020B0503020204020204" pitchFamily="34" charset="-122"/>
              </a:rPr>
              <a:t>参照药品建议：苯丁酸甘油酯</a:t>
            </a:r>
            <a:endParaRPr lang="zh-CN" altLang="en-US" sz="1050" b="1" dirty="0">
              <a:solidFill>
                <a:srgbClr val="FF0000"/>
              </a:solidFill>
              <a:latin typeface="微软雅黑" panose="020B0503020204020204" pitchFamily="34" charset="-122"/>
              <a:ea typeface="微软雅黑" panose="020B0503020204020204" pitchFamily="34" charset="-122"/>
            </a:endParaRPr>
          </a:p>
          <a:p>
            <a:pPr>
              <a:lnSpc>
                <a:spcPts val="1600"/>
              </a:lnSpc>
            </a:pPr>
            <a:r>
              <a:rPr lang="zh-CN" altLang="en-US" sz="1050" b="1" kern="0" dirty="0">
                <a:latin typeface="微软雅黑" panose="020B0503020204020204" pitchFamily="34" charset="-122"/>
                <a:ea typeface="微软雅黑" panose="020B0503020204020204" pitchFamily="34" charset="-122"/>
              </a:rPr>
              <a:t>参照药品优势：</a:t>
            </a:r>
            <a:endParaRPr lang="en-US" altLang="zh-CN" sz="1050" b="1" kern="0" dirty="0">
              <a:latin typeface="微软雅黑" panose="020B0503020204020204" pitchFamily="34" charset="-122"/>
              <a:ea typeface="微软雅黑" panose="020B0503020204020204" pitchFamily="34" charset="-122"/>
            </a:endParaRPr>
          </a:p>
          <a:p>
            <a:pPr>
              <a:lnSpc>
                <a:spcPts val="1600"/>
              </a:lnSpc>
            </a:pPr>
            <a:r>
              <a:rPr lang="en-US" altLang="zh-CN" sz="1050" kern="0" dirty="0">
                <a:latin typeface="微软雅黑" panose="020B0503020204020204" pitchFamily="34" charset="-122"/>
                <a:ea typeface="微软雅黑" panose="020B0503020204020204" pitchFamily="34" charset="-122"/>
              </a:rPr>
              <a:t>1.</a:t>
            </a:r>
            <a:r>
              <a:rPr lang="zh-CN" altLang="en-US" sz="1050" kern="0" dirty="0">
                <a:latin typeface="微软雅黑" panose="020B0503020204020204" pitchFamily="34" charset="-122"/>
                <a:ea typeface="微软雅黑" panose="020B0503020204020204" pitchFamily="34" charset="-122"/>
              </a:rPr>
              <a:t>较苯丁酸甘油酯年治疗费用</a:t>
            </a:r>
            <a:r>
              <a:rPr lang="zh-CN" altLang="en-US" sz="1050" b="1" kern="0" dirty="0">
                <a:solidFill>
                  <a:srgbClr val="FF0000"/>
                </a:solidFill>
                <a:latin typeface="微软雅黑" panose="020B0503020204020204" pitchFamily="34" charset="-122"/>
                <a:ea typeface="微软雅黑" panose="020B0503020204020204" pitchFamily="34" charset="-122"/>
              </a:rPr>
              <a:t>便宜</a:t>
            </a:r>
            <a:r>
              <a:rPr lang="en-US" altLang="zh-CN" sz="1050" b="1" kern="0" dirty="0">
                <a:solidFill>
                  <a:srgbClr val="FF0000"/>
                </a:solidFill>
                <a:latin typeface="微软雅黑" panose="020B0503020204020204" pitchFamily="34" charset="-122"/>
                <a:ea typeface="微软雅黑" panose="020B0503020204020204" pitchFamily="34" charset="-122"/>
              </a:rPr>
              <a:t>30%</a:t>
            </a:r>
            <a:r>
              <a:rPr lang="en-US" altLang="zh-CN" sz="1050" kern="0" baseline="30000" dirty="0">
                <a:latin typeface="微软雅黑" panose="020B0503020204020204" pitchFamily="34" charset="-122"/>
                <a:ea typeface="微软雅黑" panose="020B0503020204020204" pitchFamily="34" charset="-122"/>
              </a:rPr>
              <a:t>3</a:t>
            </a:r>
            <a:endParaRPr lang="en-US" altLang="zh-CN" sz="1050" kern="0" baseline="30000" dirty="0">
              <a:latin typeface="微软雅黑" panose="020B0503020204020204" pitchFamily="34" charset="-122"/>
              <a:ea typeface="微软雅黑" panose="020B0503020204020204" pitchFamily="34" charset="-122"/>
            </a:endParaRPr>
          </a:p>
          <a:p>
            <a:pPr>
              <a:lnSpc>
                <a:spcPts val="1600"/>
              </a:lnSpc>
            </a:pPr>
            <a:r>
              <a:rPr lang="en-US" altLang="zh-CN" sz="1050" kern="0" dirty="0">
                <a:latin typeface="微软雅黑" panose="020B0503020204020204" pitchFamily="34" charset="-122"/>
                <a:ea typeface="微软雅黑" panose="020B0503020204020204" pitchFamily="34" charset="-122"/>
              </a:rPr>
              <a:t>2.</a:t>
            </a:r>
            <a:r>
              <a:rPr lang="zh-CN" altLang="en-US" sz="1050" kern="0" dirty="0">
                <a:latin typeface="微软雅黑" panose="020B0503020204020204" pitchFamily="34" charset="-122"/>
                <a:ea typeface="微软雅黑" panose="020B0503020204020204" pitchFamily="34" charset="-122"/>
              </a:rPr>
              <a:t>较苯丁酸甘油酯起效快 </a:t>
            </a:r>
            <a:r>
              <a:rPr lang="en-US" altLang="zh-CN" sz="1050" b="1" kern="0" dirty="0">
                <a:solidFill>
                  <a:srgbClr val="FF0000"/>
                </a:solidFill>
                <a:latin typeface="微软雅黑" panose="020B0503020204020204" pitchFamily="34" charset="-122"/>
                <a:ea typeface="微软雅黑" panose="020B0503020204020204" pitchFamily="34" charset="-122"/>
              </a:rPr>
              <a:t>70-75%</a:t>
            </a:r>
            <a:r>
              <a:rPr lang="en-US" altLang="zh-CN" sz="1050" kern="0" baseline="30000" dirty="0">
                <a:latin typeface="微软雅黑" panose="020B0503020204020204" pitchFamily="34" charset="-122"/>
                <a:ea typeface="微软雅黑" panose="020B0503020204020204" pitchFamily="34" charset="-122"/>
              </a:rPr>
              <a:t>4</a:t>
            </a:r>
            <a:endParaRPr lang="en-US" altLang="zh-CN" sz="1050" dirty="0">
              <a:latin typeface="微软雅黑" panose="020B0503020204020204" pitchFamily="34" charset="-122"/>
              <a:ea typeface="微软雅黑" panose="020B0503020204020204" pitchFamily="34" charset="-122"/>
            </a:endParaRPr>
          </a:p>
          <a:p>
            <a:pPr>
              <a:lnSpc>
                <a:spcPts val="1600"/>
              </a:lnSpc>
            </a:pPr>
            <a:endParaRPr lang="en-US" altLang="zh-CN" sz="1050" kern="0" baseline="30000" dirty="0">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流程图: 过程 9"/>
          <p:cNvSpPr/>
          <p:nvPr/>
        </p:nvSpPr>
        <p:spPr>
          <a:xfrm>
            <a:off x="43545" y="43545"/>
            <a:ext cx="1280160" cy="466811"/>
          </a:xfrm>
          <a:prstGeom prst="flowChartProcess">
            <a:avLst/>
          </a:prstGeom>
          <a:solidFill>
            <a:srgbClr val="9F51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bg1"/>
                </a:solidFill>
                <a:latin typeface="微软雅黑" panose="020B0503020204020204" pitchFamily="34" charset="-122"/>
                <a:ea typeface="微软雅黑" panose="020B0503020204020204" pitchFamily="34" charset="-122"/>
              </a:rPr>
              <a:t>药品基本信息</a:t>
            </a:r>
            <a:r>
              <a:rPr lang="en-US" altLang="zh-CN" sz="1400" b="1" dirty="0">
                <a:solidFill>
                  <a:schemeClr val="bg1"/>
                </a:solidFill>
                <a:latin typeface="微软雅黑" panose="020B0503020204020204" pitchFamily="34" charset="-122"/>
                <a:ea typeface="微软雅黑" panose="020B0503020204020204" pitchFamily="34" charset="-122"/>
              </a:rPr>
              <a:t>-</a:t>
            </a:r>
            <a:r>
              <a:rPr lang="zh-CN" altLang="en-US" sz="1400" b="1" dirty="0">
                <a:solidFill>
                  <a:schemeClr val="bg1"/>
                </a:solidFill>
                <a:latin typeface="微软雅黑" panose="020B0503020204020204" pitchFamily="34" charset="-122"/>
                <a:ea typeface="微软雅黑" panose="020B0503020204020204" pitchFamily="34" charset="-122"/>
              </a:rPr>
              <a:t>专利</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6" name="弧形 5"/>
          <p:cNvSpPr/>
          <p:nvPr/>
        </p:nvSpPr>
        <p:spPr>
          <a:xfrm>
            <a:off x="1549406" y="1351473"/>
            <a:ext cx="2802305" cy="2802303"/>
          </a:xfrm>
          <a:prstGeom prst="arc">
            <a:avLst>
              <a:gd name="adj1" fmla="val 10805037"/>
              <a:gd name="adj2" fmla="val 0"/>
            </a:avLst>
          </a:prstGeom>
          <a:noFill/>
          <a:ln w="114300">
            <a:gradFill flip="none" rotWithShape="1">
              <a:gsLst>
                <a:gs pos="0">
                  <a:schemeClr val="accent5"/>
                </a:gs>
                <a:gs pos="100000">
                  <a:schemeClr val="accent4"/>
                </a:gs>
              </a:gsLst>
              <a:lin ang="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弧形 6"/>
          <p:cNvSpPr/>
          <p:nvPr/>
        </p:nvSpPr>
        <p:spPr>
          <a:xfrm>
            <a:off x="1558457" y="3643712"/>
            <a:ext cx="2793254" cy="2793253"/>
          </a:xfrm>
          <a:prstGeom prst="arc">
            <a:avLst>
              <a:gd name="adj1" fmla="val 243"/>
              <a:gd name="adj2" fmla="val 10861251"/>
            </a:avLst>
          </a:prstGeom>
          <a:noFill/>
          <a:ln w="114300">
            <a:gradFill flip="none" rotWithShape="1">
              <a:gsLst>
                <a:gs pos="100000">
                  <a:schemeClr val="accent3"/>
                </a:gs>
                <a:gs pos="0">
                  <a:schemeClr val="accent4"/>
                </a:gs>
              </a:gsLst>
              <a:lin ang="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1913363" y="1715430"/>
            <a:ext cx="2074391" cy="2074389"/>
          </a:xfrm>
          <a:prstGeom prst="ellipse">
            <a:avLst/>
          </a:prstGeom>
          <a:solidFill>
            <a:srgbClr val="F4ED91"/>
          </a:solidFill>
          <a:ln w="1143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椭圆 8"/>
          <p:cNvSpPr/>
          <p:nvPr/>
        </p:nvSpPr>
        <p:spPr>
          <a:xfrm>
            <a:off x="1921238" y="4006494"/>
            <a:ext cx="2067692" cy="2067690"/>
          </a:xfrm>
          <a:prstGeom prst="ellipse">
            <a:avLst/>
          </a:prstGeom>
          <a:solidFill>
            <a:srgbClr val="F4ED91"/>
          </a:solidFill>
          <a:ln w="1143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2105826" y="2290959"/>
            <a:ext cx="1689463" cy="584775"/>
          </a:xfrm>
          <a:prstGeom prst="rect">
            <a:avLst/>
          </a:prstGeom>
          <a:noFill/>
        </p:spPr>
        <p:txBody>
          <a:bodyPr wrap="square">
            <a:spAutoFit/>
          </a:bodyPr>
          <a:lstStyle/>
          <a:p>
            <a:pPr lvl="0" algn="ctr"/>
            <a:r>
              <a:rPr lang="zh-CN" altLang="en-US" sz="1600" b="1" dirty="0">
                <a:latin typeface="微软雅黑" panose="020B0503020204020204" pitchFamily="34" charset="-122"/>
                <a:ea typeface="微软雅黑" panose="020B0503020204020204" pitchFamily="34" charset="-122"/>
              </a:rPr>
              <a:t>苯丁酸钠</a:t>
            </a:r>
            <a:r>
              <a:rPr lang="en-US" altLang="zh-CN" sz="1600" b="1" dirty="0">
                <a:latin typeface="微软雅黑" panose="020B0503020204020204" pitchFamily="34" charset="-122"/>
                <a:ea typeface="微软雅黑" panose="020B0503020204020204" pitchFamily="34" charset="-122"/>
              </a:rPr>
              <a:t>Ⅰ</a:t>
            </a:r>
            <a:r>
              <a:rPr lang="zh-CN" altLang="en-US" sz="1600" b="1" dirty="0">
                <a:latin typeface="微软雅黑" panose="020B0503020204020204" pitchFamily="34" charset="-122"/>
                <a:ea typeface="微软雅黑" panose="020B0503020204020204" pitchFamily="34" charset="-122"/>
              </a:rPr>
              <a:t>型结晶及其制备方法</a:t>
            </a:r>
            <a:endParaRPr lang="zh-CN" altLang="en-US" sz="1600" dirty="0">
              <a:latin typeface="微软雅黑" panose="020B0503020204020204" pitchFamily="34" charset="-122"/>
              <a:ea typeface="微软雅黑" panose="020B0503020204020204" pitchFamily="34" charset="-122"/>
            </a:endParaRPr>
          </a:p>
        </p:txBody>
      </p:sp>
      <p:sp>
        <p:nvSpPr>
          <p:cNvPr id="15" name="文本框 14"/>
          <p:cNvSpPr txBox="1"/>
          <p:nvPr/>
        </p:nvSpPr>
        <p:spPr>
          <a:xfrm>
            <a:off x="2201620" y="4680906"/>
            <a:ext cx="1593669" cy="830997"/>
          </a:xfrm>
          <a:prstGeom prst="rect">
            <a:avLst/>
          </a:prstGeom>
          <a:noFill/>
        </p:spPr>
        <p:txBody>
          <a:bodyPr wrap="square">
            <a:spAutoFit/>
          </a:bodyPr>
          <a:lstStyle/>
          <a:p>
            <a:pPr lvl="0" algn="ctr"/>
            <a:r>
              <a:rPr lang="zh-CN" altLang="en-US" sz="1600" b="1" dirty="0">
                <a:latin typeface="微软雅黑" panose="020B0503020204020204" pitchFamily="34" charset="-122"/>
                <a:ea typeface="微软雅黑" panose="020B0503020204020204" pitchFamily="34" charset="-122"/>
              </a:rPr>
              <a:t>苯丁酸钠</a:t>
            </a:r>
            <a:r>
              <a:rPr lang="en-US" altLang="zh-CN" sz="1600" b="1" dirty="0">
                <a:latin typeface="微软雅黑" panose="020B0503020204020204" pitchFamily="34" charset="-122"/>
                <a:ea typeface="微软雅黑" panose="020B0503020204020204" pitchFamily="34" charset="-122"/>
              </a:rPr>
              <a:t>Ⅱ</a:t>
            </a:r>
            <a:r>
              <a:rPr lang="zh-CN" altLang="en-US" sz="1600" b="1" dirty="0">
                <a:latin typeface="微软雅黑" panose="020B0503020204020204" pitchFamily="34" charset="-122"/>
                <a:ea typeface="微软雅黑" panose="020B0503020204020204" pitchFamily="34" charset="-122"/>
              </a:rPr>
              <a:t>型结晶及其制备方法</a:t>
            </a:r>
            <a:endParaRPr lang="zh-CN" altLang="en-US" sz="1600" dirty="0">
              <a:latin typeface="微软雅黑" panose="020B0503020204020204" pitchFamily="34" charset="-122"/>
              <a:ea typeface="微软雅黑" panose="020B0503020204020204" pitchFamily="34" charset="-122"/>
            </a:endParaRPr>
          </a:p>
        </p:txBody>
      </p:sp>
      <p:sp>
        <p:nvSpPr>
          <p:cNvPr id="16" name="矩形: 圆角 15"/>
          <p:cNvSpPr/>
          <p:nvPr/>
        </p:nvSpPr>
        <p:spPr>
          <a:xfrm>
            <a:off x="2105826" y="205850"/>
            <a:ext cx="8316957" cy="46681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tx1"/>
                </a:solidFill>
                <a:latin typeface="微软雅黑" panose="020B0503020204020204" pitchFamily="34" charset="-122"/>
                <a:ea typeface="微软雅黑" panose="020B0503020204020204" pitchFamily="34" charset="-122"/>
              </a:rPr>
              <a:t>全球唯一颗粒剂型除氮剂</a:t>
            </a:r>
            <a:r>
              <a:rPr lang="en-US" altLang="zh-CN" sz="2800" b="1" dirty="0">
                <a:solidFill>
                  <a:schemeClr val="tx1"/>
                </a:solidFill>
                <a:latin typeface="微软雅黑" panose="020B0503020204020204" pitchFamily="34" charset="-122"/>
                <a:ea typeface="微软雅黑" panose="020B0503020204020204" pitchFamily="34" charset="-122"/>
              </a:rPr>
              <a:t>——</a:t>
            </a:r>
            <a:r>
              <a:rPr lang="zh-CN" altLang="en-US" sz="2800" b="1" dirty="0">
                <a:solidFill>
                  <a:schemeClr val="tx1"/>
                </a:solidFill>
                <a:latin typeface="微软雅黑" panose="020B0503020204020204" pitchFamily="34" charset="-122"/>
                <a:ea typeface="微软雅黑" panose="020B0503020204020204" pitchFamily="34" charset="-122"/>
              </a:rPr>
              <a:t>苯丁酸钠颗粒专利</a:t>
            </a:r>
            <a:endParaRPr lang="zh-CN" altLang="en-US" sz="2800" b="1" dirty="0">
              <a:solidFill>
                <a:schemeClr val="tx1"/>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4434466" y="2264859"/>
            <a:ext cx="4075612" cy="584775"/>
          </a:xfrm>
          <a:prstGeom prst="rect">
            <a:avLst/>
          </a:prstGeom>
          <a:noFill/>
        </p:spPr>
        <p:txBody>
          <a:bodyPr wrap="square">
            <a:spAutoFit/>
          </a:bodyPr>
          <a:lstStyle/>
          <a:p>
            <a:pPr lvl="0">
              <a:buFont typeface="Wingdings" panose="05000000000000000000" pitchFamily="2" charset="2"/>
              <a:buChar char="ü"/>
            </a:pPr>
            <a:r>
              <a:rPr lang="zh-CN" altLang="en-US" sz="1600" b="1" dirty="0">
                <a:effectLst/>
                <a:latin typeface="微软雅黑" panose="020B0503020204020204" pitchFamily="34" charset="-122"/>
                <a:ea typeface="微软雅黑" panose="020B0503020204020204" pitchFamily="34" charset="-122"/>
                <a:cs typeface="Times New Roman" panose="02020603050405020304" pitchFamily="18" charset="0"/>
              </a:rPr>
              <a:t>专利申请日期：</a:t>
            </a:r>
            <a:r>
              <a:rPr lang="en-US" altLang="zh-CN" sz="1600" b="1" dirty="0">
                <a:effectLst/>
                <a:latin typeface="微软雅黑" panose="020B0503020204020204" pitchFamily="34" charset="-122"/>
                <a:ea typeface="微软雅黑" panose="020B0503020204020204" pitchFamily="34" charset="-122"/>
                <a:cs typeface="Times New Roman" panose="02020603050405020304" pitchFamily="18" charset="0"/>
              </a:rPr>
              <a:t>2010</a:t>
            </a:r>
            <a:r>
              <a:rPr lang="zh-CN" altLang="en-US" sz="1600" b="1" dirty="0">
                <a:effectLst/>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sz="1600" b="1" dirty="0">
                <a:effectLst/>
                <a:latin typeface="微软雅黑" panose="020B0503020204020204" pitchFamily="34" charset="-122"/>
                <a:ea typeface="微软雅黑" panose="020B0503020204020204" pitchFamily="34" charset="-122"/>
                <a:cs typeface="Times New Roman" panose="02020603050405020304" pitchFamily="18" charset="0"/>
              </a:rPr>
              <a:t>11</a:t>
            </a:r>
            <a:r>
              <a:rPr lang="zh-CN" altLang="en-US" sz="1600" b="1" dirty="0">
                <a:effectLst/>
                <a:latin typeface="微软雅黑" panose="020B0503020204020204" pitchFamily="34" charset="-122"/>
                <a:ea typeface="微软雅黑" panose="020B0503020204020204" pitchFamily="34" charset="-122"/>
                <a:cs typeface="Times New Roman" panose="02020603050405020304" pitchFamily="18" charset="0"/>
              </a:rPr>
              <a:t>月</a:t>
            </a:r>
            <a:r>
              <a:rPr lang="en-US" altLang="zh-CN" sz="1600" b="1" dirty="0">
                <a:effectLst/>
                <a:latin typeface="微软雅黑" panose="020B0503020204020204" pitchFamily="34" charset="-122"/>
                <a:ea typeface="微软雅黑" panose="020B0503020204020204" pitchFamily="34" charset="-122"/>
                <a:cs typeface="Times New Roman" panose="02020603050405020304" pitchFamily="18" charset="0"/>
              </a:rPr>
              <a:t>12</a:t>
            </a:r>
            <a:r>
              <a:rPr lang="zh-CN" altLang="en-US" sz="1600" b="1" dirty="0">
                <a:effectLst/>
                <a:latin typeface="微软雅黑" panose="020B0503020204020204" pitchFamily="34" charset="-122"/>
                <a:ea typeface="微软雅黑" panose="020B0503020204020204" pitchFamily="34" charset="-122"/>
                <a:cs typeface="Times New Roman" panose="02020603050405020304" pitchFamily="18" charset="0"/>
              </a:rPr>
              <a:t>日</a:t>
            </a:r>
            <a:endParaRPr lang="zh-CN" altLang="en-US" sz="1600" b="1" dirty="0">
              <a:latin typeface="微软雅黑" panose="020B0503020204020204" pitchFamily="34" charset="-122"/>
              <a:ea typeface="微软雅黑" panose="020B0503020204020204" pitchFamily="34" charset="-122"/>
            </a:endParaRPr>
          </a:p>
          <a:p>
            <a:pPr lvl="0">
              <a:buFont typeface="Wingdings" panose="05000000000000000000" pitchFamily="2" charset="2"/>
              <a:buChar char="ü"/>
            </a:pPr>
            <a:r>
              <a:rPr lang="zh-CN" altLang="en-US" sz="1600" b="1" dirty="0">
                <a:latin typeface="微软雅黑" panose="020B0503020204020204" pitchFamily="34" charset="-122"/>
                <a:ea typeface="微软雅黑" panose="020B0503020204020204" pitchFamily="34" charset="-122"/>
                <a:cs typeface="Times New Roman" panose="02020603050405020304" pitchFamily="18" charset="0"/>
              </a:rPr>
              <a:t>专利届满日期：</a:t>
            </a:r>
            <a:r>
              <a:rPr lang="en-US" altLang="zh-CN" sz="1600" b="1" dirty="0">
                <a:latin typeface="微软雅黑" panose="020B0503020204020204" pitchFamily="34" charset="-122"/>
                <a:ea typeface="微软雅黑" panose="020B0503020204020204" pitchFamily="34" charset="-122"/>
                <a:cs typeface="Times New Roman" panose="02020603050405020304" pitchFamily="18" charset="0"/>
              </a:rPr>
              <a:t>2030</a:t>
            </a:r>
            <a:r>
              <a:rPr lang="zh-CN" altLang="en-US" sz="1600" b="1" dirty="0">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sz="1600" b="1" dirty="0">
                <a:latin typeface="微软雅黑" panose="020B0503020204020204" pitchFamily="34" charset="-122"/>
                <a:ea typeface="微软雅黑" panose="020B0503020204020204" pitchFamily="34" charset="-122"/>
                <a:cs typeface="Times New Roman" panose="02020603050405020304" pitchFamily="18" charset="0"/>
              </a:rPr>
              <a:t>11</a:t>
            </a:r>
            <a:r>
              <a:rPr lang="zh-CN" altLang="en-US" sz="1600" b="1" dirty="0">
                <a:latin typeface="微软雅黑" panose="020B0503020204020204" pitchFamily="34" charset="-122"/>
                <a:ea typeface="微软雅黑" panose="020B0503020204020204" pitchFamily="34" charset="-122"/>
                <a:cs typeface="Times New Roman" panose="02020603050405020304" pitchFamily="18" charset="0"/>
              </a:rPr>
              <a:t>月</a:t>
            </a:r>
            <a:endParaRPr lang="zh-CN" altLang="en-US" sz="1600" b="1" dirty="0">
              <a:latin typeface="微软雅黑" panose="020B0503020204020204" pitchFamily="34" charset="-122"/>
              <a:ea typeface="微软雅黑" panose="020B0503020204020204" pitchFamily="34" charset="-122"/>
            </a:endParaRPr>
          </a:p>
        </p:txBody>
      </p:sp>
      <p:sp>
        <p:nvSpPr>
          <p:cNvPr id="20" name="文本框 19"/>
          <p:cNvSpPr txBox="1"/>
          <p:nvPr/>
        </p:nvSpPr>
        <p:spPr>
          <a:xfrm>
            <a:off x="4511146" y="4971755"/>
            <a:ext cx="3701037" cy="572464"/>
          </a:xfrm>
          <a:prstGeom prst="rect">
            <a:avLst/>
          </a:prstGeom>
          <a:noFill/>
        </p:spPr>
        <p:txBody>
          <a:bodyPr wrap="square">
            <a:spAutoFit/>
          </a:bodyPr>
          <a:lstStyle/>
          <a:p>
            <a:pPr marL="114300" lvl="0" indent="-114300" algn="l" defTabSz="622300">
              <a:lnSpc>
                <a:spcPct val="90000"/>
              </a:lnSpc>
              <a:spcBef>
                <a:spcPct val="0"/>
              </a:spcBef>
              <a:spcAft>
                <a:spcPct val="15000"/>
              </a:spcAft>
              <a:buFont typeface="Wingdings" panose="05000000000000000000" pitchFamily="2" charset="2"/>
              <a:buChar char="ü"/>
            </a:pPr>
            <a:r>
              <a:rPr lang="zh-CN" altLang="en-US" sz="1600" b="1" kern="12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专利申请日期：</a:t>
            </a:r>
            <a:r>
              <a:rPr lang="en-US" altLang="zh-CN" sz="1600" b="1" kern="12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2012</a:t>
            </a:r>
            <a:r>
              <a:rPr lang="zh-CN" altLang="en-US" sz="1600" b="1" kern="12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sz="1600" b="1" kern="12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7</a:t>
            </a:r>
            <a:r>
              <a:rPr lang="zh-CN" altLang="en-US" sz="1600" b="1" kern="12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月</a:t>
            </a:r>
            <a:r>
              <a:rPr lang="en-US" altLang="zh-CN" sz="1600" b="1" kern="12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30</a:t>
            </a:r>
            <a:r>
              <a:rPr lang="zh-CN" altLang="en-US" sz="1600" b="1" kern="12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日</a:t>
            </a:r>
            <a:endParaRPr lang="zh-CN" altLang="en-US" sz="1600" b="1" kern="12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114300" lvl="0" indent="-114300" algn="l" defTabSz="622300">
              <a:lnSpc>
                <a:spcPct val="90000"/>
              </a:lnSpc>
              <a:spcBef>
                <a:spcPct val="0"/>
              </a:spcBef>
              <a:spcAft>
                <a:spcPct val="15000"/>
              </a:spcAft>
              <a:buFont typeface="Wingdings" panose="05000000000000000000" pitchFamily="2" charset="2"/>
              <a:buChar char="ü"/>
            </a:pPr>
            <a:r>
              <a:rPr lang="zh-CN" altLang="en-US" sz="1600" b="1" kern="12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专利届满日期：</a:t>
            </a:r>
            <a:r>
              <a:rPr lang="en-US" altLang="zh-CN" sz="1600" b="1" kern="12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2032</a:t>
            </a:r>
            <a:r>
              <a:rPr lang="zh-CN" altLang="en-US" sz="1600" b="1" kern="12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sz="1600" b="1" kern="12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7</a:t>
            </a:r>
            <a:r>
              <a:rPr lang="zh-CN" altLang="en-US" sz="1600" b="1" kern="12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月</a:t>
            </a:r>
            <a:endParaRPr lang="zh-CN" altLang="en-US" sz="1600" b="1" kern="12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21" name="图片 20"/>
          <p:cNvPicPr>
            <a:picLocks noChangeAspect="1"/>
          </p:cNvPicPr>
          <p:nvPr/>
        </p:nvPicPr>
        <p:blipFill>
          <a:blip r:embed="rId1"/>
          <a:stretch>
            <a:fillRect/>
          </a:stretch>
        </p:blipFill>
        <p:spPr>
          <a:xfrm>
            <a:off x="8874035" y="936226"/>
            <a:ext cx="2479981" cy="2669123"/>
          </a:xfrm>
          <a:prstGeom prst="rect">
            <a:avLst/>
          </a:prstGeom>
          <a:ln>
            <a:noFill/>
          </a:ln>
          <a:effectLst>
            <a:outerShdw blurRad="292100" dist="139700" dir="2700000" algn="tl" rotWithShape="0">
              <a:srgbClr val="333333">
                <a:alpha val="65000"/>
              </a:srgbClr>
            </a:outerShdw>
          </a:effectLst>
        </p:spPr>
      </p:pic>
      <p:pic>
        <p:nvPicPr>
          <p:cNvPr id="22" name="图片 21"/>
          <p:cNvPicPr>
            <a:picLocks noChangeAspect="1"/>
          </p:cNvPicPr>
          <p:nvPr/>
        </p:nvPicPr>
        <p:blipFill>
          <a:blip r:embed="rId2"/>
          <a:stretch>
            <a:fillRect/>
          </a:stretch>
        </p:blipFill>
        <p:spPr>
          <a:xfrm>
            <a:off x="8874035" y="3678583"/>
            <a:ext cx="2500208" cy="2643839"/>
          </a:xfrm>
          <a:prstGeom prst="rect">
            <a:avLst/>
          </a:prstGeom>
          <a:ln>
            <a:noFill/>
          </a:ln>
          <a:effectLst>
            <a:outerShdw blurRad="292100" dist="139700" dir="2700000" algn="tl" rotWithShape="0">
              <a:srgbClr val="333333">
                <a:alpha val="65000"/>
              </a:srgbClr>
            </a:outerShdw>
          </a:effectLst>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5132" y="1105992"/>
            <a:ext cx="5477692" cy="4934942"/>
          </a:xfrm>
          <a:prstGeom prst="rect">
            <a:avLst/>
          </a:prstGeom>
          <a:gradFill flip="none" rotWithShape="1">
            <a:gsLst>
              <a:gs pos="0">
                <a:srgbClr val="9F5194">
                  <a:tint val="66000"/>
                  <a:satMod val="160000"/>
                </a:srgbClr>
              </a:gs>
              <a:gs pos="50000">
                <a:srgbClr val="9F5194">
                  <a:tint val="44500"/>
                  <a:satMod val="160000"/>
                </a:srgbClr>
              </a:gs>
              <a:gs pos="100000">
                <a:srgbClr val="9F5194">
                  <a:tint val="23500"/>
                  <a:satMod val="160000"/>
                </a:srgbClr>
              </a:gs>
            </a:gsLst>
            <a:lin ang="27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dirty="0">
              <a:solidFill>
                <a:srgbClr val="9F5194"/>
              </a:solidFill>
            </a:endParaRPr>
          </a:p>
        </p:txBody>
      </p:sp>
      <p:sp>
        <p:nvSpPr>
          <p:cNvPr id="7" name="文本框 6"/>
          <p:cNvSpPr txBox="1"/>
          <p:nvPr/>
        </p:nvSpPr>
        <p:spPr>
          <a:xfrm>
            <a:off x="235132" y="6211460"/>
            <a:ext cx="3788228" cy="215444"/>
          </a:xfrm>
          <a:prstGeom prst="rect">
            <a:avLst/>
          </a:prstGeom>
          <a:noFill/>
        </p:spPr>
        <p:txBody>
          <a:bodyPr wrap="square">
            <a:spAutoFit/>
          </a:bodyPr>
          <a:lstStyle/>
          <a:p>
            <a:r>
              <a:rPr lang="en-US" altLang="zh-CN" sz="800" dirty="0">
                <a:latin typeface="宋体" panose="02010600030101010101" pitchFamily="2" charset="-122"/>
                <a:ea typeface="宋体" panose="02010600030101010101" pitchFamily="2" charset="-122"/>
              </a:rPr>
              <a:t>1.2.3   </a:t>
            </a:r>
            <a:r>
              <a:rPr lang="zh-CN" altLang="en-US" sz="800" dirty="0">
                <a:latin typeface="宋体" panose="02010600030101010101" pitchFamily="2" charset="-122"/>
                <a:ea typeface="宋体" panose="02010600030101010101" pitchFamily="2" charset="-122"/>
              </a:rPr>
              <a:t>药品上市许可持有人药品不良反应直接报告系统</a:t>
            </a:r>
            <a:endParaRPr lang="zh-CN" altLang="en-US" sz="800" dirty="0">
              <a:latin typeface="宋体" panose="02010600030101010101" pitchFamily="2" charset="-122"/>
              <a:ea typeface="宋体" panose="02010600030101010101" pitchFamily="2" charset="-122"/>
            </a:endParaRPr>
          </a:p>
        </p:txBody>
      </p:sp>
      <p:sp>
        <p:nvSpPr>
          <p:cNvPr id="14" name="流程图: 过程 13"/>
          <p:cNvSpPr/>
          <p:nvPr/>
        </p:nvSpPr>
        <p:spPr>
          <a:xfrm>
            <a:off x="43545" y="43545"/>
            <a:ext cx="1280160" cy="466811"/>
          </a:xfrm>
          <a:prstGeom prst="flowChartProcess">
            <a:avLst/>
          </a:prstGeom>
          <a:solidFill>
            <a:srgbClr val="9F51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b="1" dirty="0">
                <a:latin typeface="微软雅黑" panose="020B0503020204020204" pitchFamily="34" charset="-122"/>
                <a:ea typeface="微软雅黑" panose="020B0503020204020204" pitchFamily="34" charset="-122"/>
              </a:rPr>
              <a:t>药品安全性</a:t>
            </a:r>
            <a:endParaRPr lang="zh-CN" altLang="en-US" sz="1400" b="1" dirty="0">
              <a:latin typeface="微软雅黑" panose="020B0503020204020204" pitchFamily="34" charset="-122"/>
              <a:ea typeface="微软雅黑" panose="020B0503020204020204" pitchFamily="34" charset="-122"/>
            </a:endParaRPr>
          </a:p>
        </p:txBody>
      </p:sp>
      <p:sp>
        <p:nvSpPr>
          <p:cNvPr id="16" name="矩形: 圆角 15"/>
          <p:cNvSpPr/>
          <p:nvPr/>
        </p:nvSpPr>
        <p:spPr>
          <a:xfrm>
            <a:off x="1193076" y="169808"/>
            <a:ext cx="10467704" cy="709279"/>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tx1"/>
                </a:solidFill>
                <a:latin typeface="微软雅黑" panose="020B0503020204020204" pitchFamily="34" charset="-122"/>
                <a:ea typeface="微软雅黑" panose="020B0503020204020204" pitchFamily="34" charset="-122"/>
              </a:rPr>
              <a:t>不良事件多为轻中度，无安全性警告、黑框警告</a:t>
            </a:r>
            <a:endParaRPr lang="zh-CN" altLang="en-US" sz="2400" b="1" dirty="0">
              <a:solidFill>
                <a:schemeClr val="tx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936172" y="1151957"/>
            <a:ext cx="4075611" cy="307777"/>
          </a:xfrm>
          <a:prstGeom prst="rect">
            <a:avLst/>
          </a:prstGeom>
          <a:noFill/>
        </p:spPr>
        <p:txBody>
          <a:bodyPr wrap="square" rtlCol="0">
            <a:spAutoFit/>
          </a:bodyPr>
          <a:lstStyle/>
          <a:p>
            <a:pPr algn="ctr"/>
            <a:r>
              <a:rPr lang="zh-CN" altLang="zh-CN" sz="1400" b="1" dirty="0">
                <a:latin typeface="微软雅黑" panose="020B0503020204020204" pitchFamily="34" charset="-122"/>
                <a:ea typeface="微软雅黑" panose="020B0503020204020204" pitchFamily="34" charset="-122"/>
                <a:cs typeface="Times New Roman" panose="02020603050405020304" pitchFamily="18" charset="0"/>
              </a:rPr>
              <a:t>说明书收载的安全性信息</a:t>
            </a:r>
            <a:endParaRPr lang="zh-CN" altLang="en-US" sz="1400" b="1" dirty="0">
              <a:latin typeface="微软雅黑" panose="020B0503020204020204" pitchFamily="34" charset="-122"/>
              <a:ea typeface="微软雅黑" panose="020B0503020204020204" pitchFamily="34" charset="-122"/>
            </a:endParaRPr>
          </a:p>
        </p:txBody>
      </p:sp>
      <p:graphicFrame>
        <p:nvGraphicFramePr>
          <p:cNvPr id="5" name="表格 4"/>
          <p:cNvGraphicFramePr>
            <a:graphicFrameLocks noGrp="1"/>
          </p:cNvGraphicFramePr>
          <p:nvPr/>
        </p:nvGraphicFramePr>
        <p:xfrm>
          <a:off x="235132" y="1551910"/>
          <a:ext cx="5416731" cy="2458159"/>
        </p:xfrm>
        <a:graphic>
          <a:graphicData uri="http://schemas.openxmlformats.org/drawingml/2006/table">
            <a:tbl>
              <a:tblPr firstRow="1" bandRow="1">
                <a:tableStyleId>{9D7B26C5-4107-4FEC-AEDC-1716B250A1EF}</a:tableStyleId>
              </a:tblPr>
              <a:tblGrid>
                <a:gridCol w="1401095"/>
                <a:gridCol w="4015636"/>
              </a:tblGrid>
              <a:tr h="295972">
                <a:tc>
                  <a:txBody>
                    <a:bodyPr/>
                    <a:lstStyle/>
                    <a:p>
                      <a:pPr algn="ctr"/>
                      <a:r>
                        <a:rPr lang="zh-CN" altLang="en-US" sz="1200" dirty="0">
                          <a:latin typeface="微软雅黑" panose="020B0503020204020204" pitchFamily="34" charset="-122"/>
                          <a:ea typeface="微软雅黑" panose="020B0503020204020204" pitchFamily="34" charset="-122"/>
                        </a:rPr>
                        <a:t>发生情况</a:t>
                      </a:r>
                      <a:endParaRPr lang="zh-CN" altLang="en-US" sz="1200" dirty="0">
                        <a:latin typeface="微软雅黑" panose="020B0503020204020204" pitchFamily="34" charset="-122"/>
                        <a:ea typeface="微软雅黑" panose="020B0503020204020204" pitchFamily="34" charset="-122"/>
                      </a:endParaRPr>
                    </a:p>
                  </a:txBody>
                  <a:tcPr/>
                </a:tc>
                <a:tc>
                  <a:txBody>
                    <a:bodyPr/>
                    <a:lstStyle/>
                    <a:p>
                      <a:pPr algn="ctr"/>
                      <a:r>
                        <a:rPr lang="zh-CN" altLang="en-US" sz="1200" dirty="0">
                          <a:latin typeface="微软雅黑" panose="020B0503020204020204" pitchFamily="34" charset="-122"/>
                          <a:ea typeface="微软雅黑" panose="020B0503020204020204" pitchFamily="34" charset="-122"/>
                        </a:rPr>
                        <a:t>系统器官分类</a:t>
                      </a:r>
                      <a:endParaRPr lang="zh-CN" altLang="en-US" sz="1200" dirty="0">
                        <a:latin typeface="微软雅黑" panose="020B0503020204020204" pitchFamily="34" charset="-122"/>
                        <a:ea typeface="微软雅黑" panose="020B0503020204020204" pitchFamily="34" charset="-122"/>
                      </a:endParaRPr>
                    </a:p>
                  </a:txBody>
                  <a:tcPr/>
                </a:tc>
              </a:tr>
              <a:tr h="295972">
                <a:tc>
                  <a:txBody>
                    <a:bodyPr/>
                    <a:lstStyle/>
                    <a:p>
                      <a:pPr algn="l"/>
                      <a:r>
                        <a:rPr lang="zh-CN" altLang="en-US" sz="1200" b="1" dirty="0">
                          <a:latin typeface="微软雅黑" panose="020B0503020204020204" pitchFamily="34" charset="-122"/>
                          <a:ea typeface="微软雅黑" panose="020B0503020204020204" pitchFamily="34" charset="-122"/>
                        </a:rPr>
                        <a:t>十分常见：</a:t>
                      </a:r>
                      <a:endParaRPr lang="zh-CN" altLang="en-US" sz="1200" b="1" dirty="0">
                        <a:latin typeface="微软雅黑" panose="020B0503020204020204" pitchFamily="34" charset="-122"/>
                        <a:ea typeface="微软雅黑" panose="020B0503020204020204" pitchFamily="34" charset="-122"/>
                      </a:endParaRPr>
                    </a:p>
                  </a:txBody>
                  <a:tcPr anchor="ctr"/>
                </a:tc>
                <a:tc>
                  <a:txBody>
                    <a:bodyPr/>
                    <a:lstStyle/>
                    <a:p>
                      <a:r>
                        <a:rPr lang="zh-CN" altLang="zh-CN" sz="1050" dirty="0">
                          <a:latin typeface="微软雅黑" panose="020B0503020204020204" pitchFamily="34" charset="-122"/>
                          <a:ea typeface="微软雅黑" panose="020B0503020204020204" pitchFamily="34" charset="-122"/>
                        </a:rPr>
                        <a:t>闭经，月经不规则</a:t>
                      </a:r>
                      <a:endParaRPr lang="zh-CN" altLang="en-US" sz="1050" dirty="0">
                        <a:latin typeface="微软雅黑" panose="020B0503020204020204" pitchFamily="34" charset="-122"/>
                        <a:ea typeface="微软雅黑" panose="020B0503020204020204" pitchFamily="34" charset="-122"/>
                      </a:endParaRPr>
                    </a:p>
                  </a:txBody>
                  <a:tcPr anchor="ctr"/>
                </a:tc>
              </a:tr>
              <a:tr h="1399661">
                <a:tc>
                  <a:txBody>
                    <a:bodyPr/>
                    <a:lstStyle/>
                    <a:p>
                      <a:pPr algn="l"/>
                      <a:r>
                        <a:rPr lang="zh-CN" altLang="en-US" sz="1200" b="1" dirty="0">
                          <a:latin typeface="微软雅黑" panose="020B0503020204020204" pitchFamily="34" charset="-122"/>
                          <a:ea typeface="微软雅黑" panose="020B0503020204020204" pitchFamily="34" charset="-122"/>
                        </a:rPr>
                        <a:t>常见：</a:t>
                      </a:r>
                      <a:endParaRPr lang="zh-CN" altLang="en-US" sz="1200" b="1" dirty="0">
                        <a:latin typeface="微软雅黑" panose="020B0503020204020204" pitchFamily="34" charset="-122"/>
                        <a:ea typeface="微软雅黑" panose="020B0503020204020204" pitchFamily="34" charset="-122"/>
                      </a:endParaRPr>
                    </a:p>
                  </a:txBody>
                  <a:tcPr anchor="ctr"/>
                </a:tc>
                <a:tc>
                  <a:txBody>
                    <a:bodyPr/>
                    <a:lstStyle/>
                    <a:p>
                      <a:r>
                        <a:rPr lang="zh-CN" altLang="zh-CN" sz="1050" dirty="0">
                          <a:latin typeface="微软雅黑" panose="020B0503020204020204" pitchFamily="34" charset="-122"/>
                          <a:ea typeface="微软雅黑" panose="020B0503020204020204" pitchFamily="34" charset="-122"/>
                        </a:rPr>
                        <a:t>贫血，血小板减少症，白细胞减少症，白细胞增多症，血小板增多症，代谢性酸中毒，碱中毒，食欲下降，抑郁，易激惹，晕厥，头痛，水肿，腹痛，呕吐，恶心，便秘，味觉异常，皮疹，皮肤气味异常，肾小管酸中毒，血钾降低，白蛋白降低，总蛋白和磷酸盐降低，血碱性磷酸酶升高，转氨酶升高，胆红素增加，尿酸升高，氯化物增加，磷酸盐和钠增加，体重增加。</a:t>
                      </a:r>
                      <a:endParaRPr lang="zh-CN" altLang="en-US" sz="1050" dirty="0">
                        <a:latin typeface="微软雅黑" panose="020B0503020204020204" pitchFamily="34" charset="-122"/>
                        <a:ea typeface="微软雅黑" panose="020B0503020204020204" pitchFamily="34" charset="-122"/>
                      </a:endParaRPr>
                    </a:p>
                  </a:txBody>
                  <a:tcPr anchor="ctr"/>
                </a:tc>
              </a:tr>
              <a:tr h="466554">
                <a:tc>
                  <a:txBody>
                    <a:bodyPr/>
                    <a:lstStyle/>
                    <a:p>
                      <a:pPr algn="l"/>
                      <a:r>
                        <a:rPr lang="zh-CN" altLang="en-US" sz="1200" b="1" dirty="0">
                          <a:latin typeface="微软雅黑" panose="020B0503020204020204" pitchFamily="34" charset="-122"/>
                          <a:ea typeface="微软雅黑" panose="020B0503020204020204" pitchFamily="34" charset="-122"/>
                        </a:rPr>
                        <a:t>偶见：</a:t>
                      </a:r>
                      <a:endParaRPr lang="zh-CN" altLang="en-US" sz="1200" b="1" dirty="0">
                        <a:latin typeface="微软雅黑" panose="020B0503020204020204" pitchFamily="34" charset="-122"/>
                        <a:ea typeface="微软雅黑" panose="020B0503020204020204" pitchFamily="34" charset="-122"/>
                      </a:endParaRPr>
                    </a:p>
                  </a:txBody>
                  <a:tcPr/>
                </a:tc>
                <a:tc>
                  <a:txBody>
                    <a:bodyPr/>
                    <a:lstStyle/>
                    <a:p>
                      <a:r>
                        <a:rPr lang="zh-CN" altLang="zh-CN" sz="1050" dirty="0">
                          <a:latin typeface="微软雅黑" panose="020B0503020204020204" pitchFamily="34" charset="-122"/>
                          <a:ea typeface="微软雅黑" panose="020B0503020204020204" pitchFamily="34" charset="-122"/>
                        </a:rPr>
                        <a:t>再生障碍贫血，瘀斑，心律不齐，胰腺炎，消化性溃疡，直肠出血</a:t>
                      </a:r>
                      <a:r>
                        <a:rPr lang="zh-CN" altLang="en-US" sz="1050" dirty="0">
                          <a:latin typeface="微软雅黑" panose="020B0503020204020204" pitchFamily="34" charset="-122"/>
                          <a:ea typeface="微软雅黑" panose="020B0503020204020204" pitchFamily="34" charset="-122"/>
                        </a:rPr>
                        <a:t>，</a:t>
                      </a:r>
                      <a:r>
                        <a:rPr lang="zh-CN" altLang="zh-CN" sz="1050" dirty="0">
                          <a:latin typeface="微软雅黑" panose="020B0503020204020204" pitchFamily="34" charset="-122"/>
                          <a:ea typeface="微软雅黑" panose="020B0503020204020204" pitchFamily="34" charset="-122"/>
                        </a:rPr>
                        <a:t>胃炎。</a:t>
                      </a:r>
                      <a:endParaRPr lang="zh-CN" altLang="en-US" sz="1050" dirty="0">
                        <a:latin typeface="微软雅黑" panose="020B0503020204020204" pitchFamily="34" charset="-122"/>
                        <a:ea typeface="微软雅黑" panose="020B0503020204020204" pitchFamily="34" charset="-122"/>
                      </a:endParaRPr>
                    </a:p>
                  </a:txBody>
                  <a:tcPr/>
                </a:tc>
              </a:tr>
            </a:tbl>
          </a:graphicData>
        </a:graphic>
      </p:graphicFrame>
      <p:sp>
        <p:nvSpPr>
          <p:cNvPr id="9" name="文本框 8"/>
          <p:cNvSpPr txBox="1"/>
          <p:nvPr/>
        </p:nvSpPr>
        <p:spPr>
          <a:xfrm>
            <a:off x="905693" y="4072091"/>
            <a:ext cx="4423953" cy="307777"/>
          </a:xfrm>
          <a:prstGeom prst="rect">
            <a:avLst/>
          </a:prstGeom>
          <a:noFill/>
        </p:spPr>
        <p:txBody>
          <a:bodyPr wrap="square" rtlCol="0">
            <a:spAutoFit/>
          </a:bodyPr>
          <a:lstStyle/>
          <a:p>
            <a:pPr algn="ctr"/>
            <a:r>
              <a:rPr lang="zh-CN" altLang="en-US" sz="1400" b="1" dirty="0">
                <a:latin typeface="微软雅黑" panose="020B0503020204020204" pitchFamily="34" charset="-122"/>
                <a:ea typeface="微软雅黑" panose="020B0503020204020204" pitchFamily="34" charset="-122"/>
                <a:cs typeface="Times New Roman" panose="02020603050405020304" pitchFamily="18" charset="0"/>
              </a:rPr>
              <a:t>药品不良反应监测和安全性研究结果</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（仅收到</a:t>
            </a:r>
            <a:r>
              <a:rPr lang="en-US" altLang="zh-CN"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3</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例）</a:t>
            </a:r>
            <a:endPar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文本框 10"/>
          <p:cNvSpPr txBox="1"/>
          <p:nvPr/>
        </p:nvSpPr>
        <p:spPr>
          <a:xfrm>
            <a:off x="278677" y="4503444"/>
            <a:ext cx="5416731" cy="1475469"/>
          </a:xfrm>
          <a:prstGeom prst="rect">
            <a:avLst/>
          </a:prstGeom>
          <a:solidFill>
            <a:schemeClr val="bg1">
              <a:lumMod val="95000"/>
            </a:schemeClr>
          </a:solidFill>
        </p:spPr>
        <p:txBody>
          <a:bodyPr wrap="square">
            <a:spAutoFit/>
          </a:bodyPr>
          <a:lstStyle/>
          <a:p>
            <a:pPr>
              <a:lnSpc>
                <a:spcPts val="2800"/>
              </a:lnSpc>
            </a:pPr>
            <a:r>
              <a:rPr lang="zh-CN" altLang="zh-CN" sz="1200" b="1" dirty="0">
                <a:latin typeface="微软雅黑" panose="020B0503020204020204" pitchFamily="34" charset="-122"/>
                <a:ea typeface="微软雅黑" panose="020B0503020204020204" pitchFamily="34" charset="-122"/>
              </a:rPr>
              <a:t>药品不良反应监测情况：</a:t>
            </a:r>
            <a:r>
              <a:rPr lang="zh-CN" altLang="zh-CN" sz="1050" dirty="0">
                <a:latin typeface="微软雅黑" panose="020B0503020204020204" pitchFamily="34" charset="-122"/>
                <a:ea typeface="微软雅黑" panose="020B0503020204020204" pitchFamily="34" charset="-122"/>
              </a:rPr>
              <a:t>苯丁酸钠颗粒于</a:t>
            </a:r>
            <a:r>
              <a:rPr lang="en-US" altLang="zh-CN" sz="1050" dirty="0">
                <a:latin typeface="微软雅黑" panose="020B0503020204020204" pitchFamily="34" charset="-122"/>
                <a:ea typeface="微软雅黑" panose="020B0503020204020204" pitchFamily="34" charset="-122"/>
              </a:rPr>
              <a:t>2021</a:t>
            </a:r>
            <a:r>
              <a:rPr lang="zh-CN" altLang="zh-CN" sz="1050" dirty="0">
                <a:latin typeface="微软雅黑" panose="020B0503020204020204" pitchFamily="34" charset="-122"/>
                <a:ea typeface="微软雅黑" panose="020B0503020204020204" pitchFamily="34" charset="-122"/>
              </a:rPr>
              <a:t>年</a:t>
            </a:r>
            <a:r>
              <a:rPr lang="en-US" altLang="zh-CN" sz="1050" dirty="0">
                <a:latin typeface="微软雅黑" panose="020B0503020204020204" pitchFamily="34" charset="-122"/>
                <a:ea typeface="微软雅黑" panose="020B0503020204020204" pitchFamily="34" charset="-122"/>
              </a:rPr>
              <a:t>5</a:t>
            </a:r>
            <a:r>
              <a:rPr lang="zh-CN" altLang="zh-CN" sz="1050" dirty="0">
                <a:latin typeface="微软雅黑" panose="020B0503020204020204" pitchFamily="34" charset="-122"/>
                <a:ea typeface="微软雅黑" panose="020B0503020204020204" pitchFamily="34" charset="-122"/>
              </a:rPr>
              <a:t>月</a:t>
            </a:r>
            <a:r>
              <a:rPr lang="en-US" altLang="zh-CN" sz="1050" dirty="0">
                <a:latin typeface="微软雅黑" panose="020B0503020204020204" pitchFamily="34" charset="-122"/>
                <a:ea typeface="微软雅黑" panose="020B0503020204020204" pitchFamily="34" charset="-122"/>
              </a:rPr>
              <a:t>13</a:t>
            </a:r>
            <a:r>
              <a:rPr lang="zh-CN" altLang="zh-CN" sz="1050" dirty="0">
                <a:latin typeface="微软雅黑" panose="020B0503020204020204" pitchFamily="34" charset="-122"/>
                <a:ea typeface="微软雅黑" panose="020B0503020204020204" pitchFamily="34" charset="-122"/>
              </a:rPr>
              <a:t>日在国内上市，汇总上市后收集到的所有不良反应：胃肠道不适</a:t>
            </a:r>
            <a:r>
              <a:rPr lang="en-US" altLang="zh-CN" sz="1050" dirty="0">
                <a:latin typeface="微软雅黑" panose="020B0503020204020204" pitchFamily="34" charset="-122"/>
                <a:ea typeface="微软雅黑" panose="020B0503020204020204" pitchFamily="34" charset="-122"/>
              </a:rPr>
              <a:t>1</a:t>
            </a:r>
            <a:r>
              <a:rPr lang="zh-CN" altLang="zh-CN" sz="1050" dirty="0">
                <a:latin typeface="微软雅黑" panose="020B0503020204020204" pitchFamily="34" charset="-122"/>
                <a:ea typeface="微软雅黑" panose="020B0503020204020204" pitchFamily="34" charset="-122"/>
              </a:rPr>
              <a:t>例</a:t>
            </a:r>
            <a:r>
              <a:rPr lang="en-US" altLang="zh-CN" sz="1050" baseline="30000" dirty="0">
                <a:latin typeface="微软雅黑" panose="020B0503020204020204" pitchFamily="34" charset="-122"/>
                <a:ea typeface="微软雅黑" panose="020B0503020204020204" pitchFamily="34" charset="-122"/>
              </a:rPr>
              <a:t>1</a:t>
            </a:r>
            <a:r>
              <a:rPr lang="zh-CN" altLang="zh-CN" sz="1050" dirty="0">
                <a:latin typeface="微软雅黑" panose="020B0503020204020204" pitchFamily="34" charset="-122"/>
                <a:ea typeface="微软雅黑" panose="020B0503020204020204" pitchFamily="34" charset="-122"/>
              </a:rPr>
              <a:t>、胃食管反流</a:t>
            </a:r>
            <a:r>
              <a:rPr lang="en-US" altLang="zh-CN" sz="1050" dirty="0">
                <a:latin typeface="微软雅黑" panose="020B0503020204020204" pitchFamily="34" charset="-122"/>
                <a:ea typeface="微软雅黑" panose="020B0503020204020204" pitchFamily="34" charset="-122"/>
              </a:rPr>
              <a:t>1</a:t>
            </a:r>
            <a:r>
              <a:rPr lang="zh-CN" altLang="zh-CN" sz="1050" dirty="0">
                <a:latin typeface="微软雅黑" panose="020B0503020204020204" pitchFamily="34" charset="-122"/>
                <a:ea typeface="微软雅黑" panose="020B0503020204020204" pitchFamily="34" charset="-122"/>
              </a:rPr>
              <a:t>例</a:t>
            </a:r>
            <a:r>
              <a:rPr lang="en-US" altLang="zh-CN" sz="1050" baseline="30000" dirty="0">
                <a:latin typeface="微软雅黑" panose="020B0503020204020204" pitchFamily="34" charset="-122"/>
                <a:ea typeface="微软雅黑" panose="020B0503020204020204" pitchFamily="34" charset="-122"/>
              </a:rPr>
              <a:t>2</a:t>
            </a:r>
            <a:r>
              <a:rPr lang="zh-CN" altLang="zh-CN" sz="1050" dirty="0">
                <a:latin typeface="微软雅黑" panose="020B0503020204020204" pitchFamily="34" charset="-122"/>
                <a:ea typeface="微软雅黑" panose="020B0503020204020204" pitchFamily="34" charset="-122"/>
              </a:rPr>
              <a:t>、呕吐</a:t>
            </a:r>
            <a:r>
              <a:rPr lang="en-US" altLang="zh-CN" sz="1050" dirty="0">
                <a:latin typeface="微软雅黑" panose="020B0503020204020204" pitchFamily="34" charset="-122"/>
                <a:ea typeface="微软雅黑" panose="020B0503020204020204" pitchFamily="34" charset="-122"/>
              </a:rPr>
              <a:t>1</a:t>
            </a:r>
            <a:r>
              <a:rPr lang="zh-CN" altLang="zh-CN" sz="1050" dirty="0">
                <a:latin typeface="微软雅黑" panose="020B0503020204020204" pitchFamily="34" charset="-122"/>
                <a:ea typeface="微软雅黑" panose="020B0503020204020204" pitchFamily="34" charset="-122"/>
              </a:rPr>
              <a:t>例</a:t>
            </a:r>
            <a:r>
              <a:rPr lang="en-US" altLang="zh-CN" sz="1050" baseline="30000" dirty="0">
                <a:latin typeface="微软雅黑" panose="020B0503020204020204" pitchFamily="34" charset="-122"/>
                <a:ea typeface="微软雅黑" panose="020B0503020204020204" pitchFamily="34" charset="-122"/>
              </a:rPr>
              <a:t>3</a:t>
            </a:r>
            <a:r>
              <a:rPr lang="zh-CN" altLang="zh-CN" sz="1050" dirty="0">
                <a:latin typeface="微软雅黑" panose="020B0503020204020204" pitchFamily="34" charset="-122"/>
                <a:ea typeface="微软雅黑" panose="020B0503020204020204" pitchFamily="34" charset="-122"/>
              </a:rPr>
              <a:t>。药品上市后，药监部门没有发布过安全性警告、 黑框警告、撤市等相关信息。</a:t>
            </a:r>
            <a:endParaRPr lang="zh-CN" altLang="zh-CN" sz="1050" dirty="0">
              <a:latin typeface="微软雅黑" panose="020B0503020204020204" pitchFamily="34" charset="-122"/>
              <a:ea typeface="微软雅黑" panose="020B0503020204020204" pitchFamily="34" charset="-122"/>
            </a:endParaRPr>
          </a:p>
          <a:p>
            <a:pPr>
              <a:lnSpc>
                <a:spcPts val="2800"/>
              </a:lnSpc>
            </a:pPr>
            <a:r>
              <a:rPr lang="zh-CN" altLang="zh-CN" sz="1200" b="1" dirty="0">
                <a:latin typeface="微软雅黑" panose="020B0503020204020204" pitchFamily="34" charset="-122"/>
                <a:ea typeface="微软雅黑" panose="020B0503020204020204" pitchFamily="34" charset="-122"/>
              </a:rPr>
              <a:t>药品安全性研究结果：</a:t>
            </a:r>
            <a:r>
              <a:rPr lang="zh-CN" altLang="zh-CN" sz="1050" dirty="0">
                <a:latin typeface="微软雅黑" panose="020B0503020204020204" pitchFamily="34" charset="-122"/>
                <a:ea typeface="微软雅黑" panose="020B0503020204020204" pitchFamily="34" charset="-122"/>
              </a:rPr>
              <a:t>上市后未开展安全性研究。</a:t>
            </a:r>
            <a:endParaRPr lang="zh-CN" altLang="zh-CN" sz="1200" dirty="0">
              <a:latin typeface="微软雅黑" panose="020B0503020204020204" pitchFamily="34" charset="-122"/>
              <a:ea typeface="微软雅黑" panose="020B0503020204020204" pitchFamily="34" charset="-122"/>
            </a:endParaRPr>
          </a:p>
        </p:txBody>
      </p:sp>
      <p:pic>
        <p:nvPicPr>
          <p:cNvPr id="13" name="图片 12" descr="图形用户界面, 应用程序&#10;&#10;AI 生成的内容可能不正确。"/>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886995" y="1057882"/>
            <a:ext cx="5912708" cy="5000473"/>
          </a:xfrm>
          <a:prstGeom prst="rect">
            <a:avLst/>
          </a:prstGeom>
        </p:spPr>
      </p:pic>
    </p:spTree>
    <p:custDataLst>
      <p:tags r:id="rId2"/>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8227132" y="3628391"/>
            <a:ext cx="3521956" cy="246950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just"/>
            <a:r>
              <a:rPr lang="zh-CN" altLang="en-US" sz="1050" dirty="0">
                <a:solidFill>
                  <a:schemeClr val="dk1"/>
                </a:solidFill>
                <a:latin typeface="微软雅黑" panose="020B0503020204020204" pitchFamily="34" charset="-122"/>
                <a:ea typeface="微软雅黑" panose="020B0503020204020204" pitchFamily="34" charset="-122"/>
              </a:rPr>
              <a:t>①治疗期间，</a:t>
            </a:r>
            <a:r>
              <a:rPr lang="zh-CN" altLang="en-US" sz="1050" dirty="0">
                <a:solidFill>
                  <a:schemeClr val="tx1"/>
                </a:solidFill>
                <a:latin typeface="微软雅黑" panose="020B0503020204020204" pitchFamily="34" charset="-122"/>
                <a:ea typeface="微软雅黑" panose="020B0503020204020204" pitchFamily="34" charset="-122"/>
              </a:rPr>
              <a:t>苯丁酸钠耐受性良好，</a:t>
            </a:r>
            <a:r>
              <a:rPr lang="zh-CN" altLang="en-US" sz="1050" b="1" dirty="0">
                <a:solidFill>
                  <a:schemeClr val="tx1"/>
                </a:solidFill>
                <a:latin typeface="微软雅黑" panose="020B0503020204020204" pitchFamily="34" charset="-122"/>
                <a:ea typeface="微软雅黑" panose="020B0503020204020204" pitchFamily="34" charset="-122"/>
              </a:rPr>
              <a:t>未发现不良反应</a:t>
            </a:r>
            <a:r>
              <a:rPr lang="zh-CN" altLang="en-US" sz="1050" dirty="0">
                <a:solidFill>
                  <a:schemeClr val="tx1"/>
                </a:solidFill>
                <a:latin typeface="微软雅黑" panose="020B0503020204020204" pitchFamily="34" charset="-122"/>
                <a:ea typeface="微软雅黑" panose="020B0503020204020204" pitchFamily="34" charset="-122"/>
              </a:rPr>
              <a:t>。</a:t>
            </a:r>
            <a:endParaRPr lang="en-US" altLang="zh-CN" sz="1050" dirty="0">
              <a:solidFill>
                <a:schemeClr val="tx1"/>
              </a:solidFill>
              <a:latin typeface="微软雅黑" panose="020B0503020204020204" pitchFamily="34" charset="-122"/>
              <a:ea typeface="微软雅黑" panose="020B0503020204020204" pitchFamily="34" charset="-122"/>
            </a:endParaRPr>
          </a:p>
          <a:p>
            <a:pPr algn="just"/>
            <a:endParaRPr lang="en-US" altLang="zh-CN" sz="1050" dirty="0">
              <a:solidFill>
                <a:schemeClr val="tx1"/>
              </a:solidFill>
              <a:latin typeface="微软雅黑" panose="020B0503020204020204" pitchFamily="34" charset="-122"/>
              <a:ea typeface="微软雅黑" panose="020B0503020204020204" pitchFamily="34" charset="-122"/>
            </a:endParaRPr>
          </a:p>
          <a:p>
            <a:pPr algn="just"/>
            <a:r>
              <a:rPr lang="zh-CN" altLang="en-US" sz="1050" dirty="0">
                <a:solidFill>
                  <a:schemeClr val="tx1"/>
                </a:solidFill>
                <a:latin typeface="微软雅黑" panose="020B0503020204020204" pitchFamily="34" charset="-122"/>
                <a:ea typeface="微软雅黑" panose="020B0503020204020204" pitchFamily="34" charset="-122"/>
              </a:rPr>
              <a:t>②在此期间，未出现需要进行住院治疗的高氨血症发作</a:t>
            </a:r>
            <a:endParaRPr lang="en-US" altLang="zh-CN" sz="1050" dirty="0">
              <a:solidFill>
                <a:schemeClr val="tx1"/>
              </a:solidFill>
              <a:latin typeface="微软雅黑" panose="020B0503020204020204" pitchFamily="34" charset="-122"/>
              <a:ea typeface="微软雅黑" panose="020B0503020204020204" pitchFamily="34" charset="-122"/>
            </a:endParaRPr>
          </a:p>
          <a:p>
            <a:pPr algn="just"/>
            <a:r>
              <a:rPr lang="zh-CN" altLang="en-US" sz="1050" dirty="0">
                <a:solidFill>
                  <a:schemeClr val="tx1"/>
                </a:solidFill>
                <a:latin typeface="微软雅黑" panose="020B0503020204020204" pitchFamily="34" charset="-122"/>
                <a:ea typeface="微软雅黑" panose="020B0503020204020204" pitchFamily="34" charset="-122"/>
              </a:rPr>
              <a:t>事件，随访期间血浆氨和谷氨酰胺水平分别为</a:t>
            </a:r>
            <a:endParaRPr lang="en-US" altLang="zh-CN" sz="1050" dirty="0">
              <a:solidFill>
                <a:schemeClr val="tx1"/>
              </a:solidFill>
              <a:latin typeface="微软雅黑" panose="020B0503020204020204" pitchFamily="34" charset="-122"/>
              <a:ea typeface="微软雅黑" panose="020B0503020204020204" pitchFamily="34" charset="-122"/>
            </a:endParaRPr>
          </a:p>
          <a:p>
            <a:pPr algn="just"/>
            <a:r>
              <a:rPr lang="en-US" altLang="zh-CN" sz="1050" dirty="0">
                <a:solidFill>
                  <a:schemeClr val="tx1"/>
                </a:solidFill>
                <a:latin typeface="微软雅黑" panose="020B0503020204020204" pitchFamily="34" charset="-122"/>
                <a:ea typeface="微软雅黑" panose="020B0503020204020204" pitchFamily="34" charset="-122"/>
              </a:rPr>
              <a:t>30mmol/L</a:t>
            </a:r>
            <a:r>
              <a:rPr lang="zh-CN" altLang="en-US" sz="1050" dirty="0">
                <a:solidFill>
                  <a:schemeClr val="tx1"/>
                </a:solidFill>
                <a:latin typeface="微软雅黑" panose="020B0503020204020204" pitchFamily="34" charset="-122"/>
                <a:ea typeface="微软雅黑" panose="020B0503020204020204" pitchFamily="34" charset="-122"/>
              </a:rPr>
              <a:t>，</a:t>
            </a:r>
            <a:r>
              <a:rPr lang="en-US" altLang="zh-CN" sz="1050" dirty="0">
                <a:solidFill>
                  <a:schemeClr val="tx1"/>
                </a:solidFill>
                <a:latin typeface="微软雅黑" panose="020B0503020204020204" pitchFamily="34" charset="-122"/>
                <a:ea typeface="微软雅黑" panose="020B0503020204020204" pitchFamily="34" charset="-122"/>
              </a:rPr>
              <a:t>902 mmol/L</a:t>
            </a:r>
            <a:r>
              <a:rPr lang="zh-CN" altLang="en-US" sz="1050" dirty="0">
                <a:solidFill>
                  <a:schemeClr val="tx1"/>
                </a:solidFill>
                <a:latin typeface="微软雅黑" panose="020B0503020204020204" pitchFamily="34" charset="-122"/>
                <a:ea typeface="微软雅黑" panose="020B0503020204020204" pitchFamily="34" charset="-122"/>
              </a:rPr>
              <a:t>。</a:t>
            </a:r>
            <a:endParaRPr lang="en-US" altLang="zh-CN" sz="1050" dirty="0">
              <a:solidFill>
                <a:schemeClr val="tx1"/>
              </a:solidFill>
              <a:latin typeface="微软雅黑" panose="020B0503020204020204" pitchFamily="34" charset="-122"/>
              <a:ea typeface="微软雅黑" panose="020B0503020204020204" pitchFamily="34" charset="-122"/>
            </a:endParaRPr>
          </a:p>
          <a:p>
            <a:pPr algn="just"/>
            <a:endParaRPr lang="en-US" altLang="zh-CN" sz="1050" dirty="0">
              <a:solidFill>
                <a:schemeClr val="tx1"/>
              </a:solidFill>
              <a:latin typeface="微软雅黑" panose="020B0503020204020204" pitchFamily="34" charset="-122"/>
              <a:ea typeface="微软雅黑" panose="020B0503020204020204" pitchFamily="34" charset="-122"/>
            </a:endParaRPr>
          </a:p>
          <a:p>
            <a:pPr algn="just"/>
            <a:r>
              <a:rPr lang="zh-CN" altLang="en-US" sz="1050" dirty="0">
                <a:solidFill>
                  <a:schemeClr val="tx1"/>
                </a:solidFill>
                <a:latin typeface="微软雅黑" panose="020B0503020204020204" pitchFamily="34" charset="-122"/>
                <a:ea typeface="微软雅黑" panose="020B0503020204020204" pitchFamily="34" charset="-122"/>
              </a:rPr>
              <a:t>③</a:t>
            </a:r>
            <a:r>
              <a:rPr lang="en-US" altLang="zh-CN" sz="1050" dirty="0">
                <a:solidFill>
                  <a:schemeClr val="tx1"/>
                </a:solidFill>
                <a:latin typeface="微软雅黑" panose="020B0503020204020204" pitchFamily="34" charset="-122"/>
                <a:ea typeface="微软雅黑" panose="020B0503020204020204" pitchFamily="34" charset="-122"/>
              </a:rPr>
              <a:t> </a:t>
            </a:r>
            <a:r>
              <a:rPr lang="zh-CN" altLang="en-US" sz="1050" dirty="0">
                <a:solidFill>
                  <a:schemeClr val="tx1"/>
                </a:solidFill>
                <a:latin typeface="微软雅黑" panose="020B0503020204020204" pitchFamily="34" charset="-122"/>
                <a:ea typeface="微软雅黑" panose="020B0503020204020204" pitchFamily="34" charset="-122"/>
              </a:rPr>
              <a:t>苯丁酸钠治疗可提高蛋白质摄入，</a:t>
            </a:r>
            <a:r>
              <a:rPr lang="zh-CN" altLang="en-US" sz="1050" b="1" dirty="0">
                <a:solidFill>
                  <a:srgbClr val="C00000"/>
                </a:solidFill>
                <a:latin typeface="微软雅黑" panose="020B0503020204020204" pitchFamily="34" charset="-122"/>
                <a:ea typeface="微软雅黑" panose="020B0503020204020204" pitchFamily="34" charset="-122"/>
              </a:rPr>
              <a:t>维持正常生长发育</a:t>
            </a:r>
            <a:r>
              <a:rPr lang="zh-CN" altLang="en-US" sz="1050" dirty="0">
                <a:solidFill>
                  <a:schemeClr val="tx1"/>
                </a:solidFill>
                <a:latin typeface="微软雅黑" panose="020B0503020204020204" pitchFamily="34" charset="-122"/>
                <a:ea typeface="微软雅黑" panose="020B0503020204020204" pitchFamily="34" charset="-122"/>
              </a:rPr>
              <a:t>。</a:t>
            </a:r>
            <a:endParaRPr lang="en-US" altLang="zh-CN" sz="1050" dirty="0">
              <a:solidFill>
                <a:schemeClr val="tx1"/>
              </a:solidFill>
              <a:latin typeface="微软雅黑" panose="020B0503020204020204" pitchFamily="34" charset="-122"/>
              <a:ea typeface="微软雅黑" panose="020B0503020204020204" pitchFamily="34" charset="-122"/>
            </a:endParaRPr>
          </a:p>
          <a:p>
            <a:pPr algn="just"/>
            <a:r>
              <a:rPr lang="zh-CN" altLang="en-US" sz="1050" dirty="0">
                <a:solidFill>
                  <a:schemeClr val="tx1"/>
                </a:solidFill>
                <a:latin typeface="微软雅黑" panose="020B0503020204020204" pitchFamily="34" charset="-122"/>
                <a:ea typeface="微软雅黑" panose="020B0503020204020204" pitchFamily="34" charset="-122"/>
              </a:rPr>
              <a:t>治疗</a:t>
            </a:r>
            <a:r>
              <a:rPr lang="en-US" altLang="zh-CN" sz="1050" dirty="0">
                <a:solidFill>
                  <a:schemeClr val="tx1"/>
                </a:solidFill>
                <a:latin typeface="微软雅黑" panose="020B0503020204020204" pitchFamily="34" charset="-122"/>
                <a:ea typeface="微软雅黑" panose="020B0503020204020204" pitchFamily="34" charset="-122"/>
              </a:rPr>
              <a:t>18</a:t>
            </a:r>
            <a:r>
              <a:rPr lang="zh-CN" altLang="en-US" sz="1050" dirty="0">
                <a:solidFill>
                  <a:schemeClr val="tx1"/>
                </a:solidFill>
                <a:latin typeface="微软雅黑" panose="020B0503020204020204" pitchFamily="34" charset="-122"/>
                <a:ea typeface="微软雅黑" panose="020B0503020204020204" pitchFamily="34" charset="-122"/>
              </a:rPr>
              <a:t>个月后总蛋白质摄入量</a:t>
            </a:r>
            <a:endParaRPr lang="en-US" altLang="zh-CN" sz="1050" dirty="0">
              <a:solidFill>
                <a:schemeClr val="tx1"/>
              </a:solidFill>
              <a:latin typeface="微软雅黑" panose="020B0503020204020204" pitchFamily="34" charset="-122"/>
              <a:ea typeface="微软雅黑" panose="020B0503020204020204" pitchFamily="34" charset="-122"/>
            </a:endParaRPr>
          </a:p>
          <a:p>
            <a:pPr algn="just"/>
            <a:r>
              <a:rPr lang="zh-CN" altLang="en-US" sz="1050" dirty="0">
                <a:solidFill>
                  <a:schemeClr val="tx1"/>
                </a:solidFill>
                <a:latin typeface="微软雅黑" panose="020B0503020204020204" pitchFamily="34" charset="-122"/>
                <a:ea typeface="微软雅黑" panose="020B0503020204020204" pitchFamily="34" charset="-122"/>
              </a:rPr>
              <a:t>从</a:t>
            </a:r>
            <a:r>
              <a:rPr lang="en-US" altLang="zh-CN" sz="1050" dirty="0">
                <a:solidFill>
                  <a:schemeClr val="tx1"/>
                </a:solidFill>
                <a:latin typeface="微软雅黑" panose="020B0503020204020204" pitchFamily="34" charset="-122"/>
                <a:ea typeface="微软雅黑" panose="020B0503020204020204" pitchFamily="34" charset="-122"/>
              </a:rPr>
              <a:t>0.84 </a:t>
            </a:r>
            <a:r>
              <a:rPr lang="en-US" altLang="zh-CN" sz="1050" dirty="0">
                <a:solidFill>
                  <a:schemeClr val="dk1"/>
                </a:solidFill>
                <a:latin typeface="微软雅黑" panose="020B0503020204020204" pitchFamily="34" charset="-122"/>
                <a:ea typeface="微软雅黑" panose="020B0503020204020204" pitchFamily="34" charset="-122"/>
              </a:rPr>
              <a:t>g/kg</a:t>
            </a:r>
            <a:r>
              <a:rPr lang="en-US" altLang="zh-CN" sz="1050" dirty="0">
                <a:solidFill>
                  <a:schemeClr val="tx1"/>
                </a:solidFill>
                <a:latin typeface="微软雅黑" panose="020B0503020204020204" pitchFamily="34" charset="-122"/>
                <a:ea typeface="微软雅黑" panose="020B0503020204020204" pitchFamily="34" charset="-122"/>
              </a:rPr>
              <a:t>/d</a:t>
            </a:r>
            <a:r>
              <a:rPr lang="zh-CN" altLang="en-US" sz="1050" dirty="0">
                <a:solidFill>
                  <a:schemeClr val="tx1"/>
                </a:solidFill>
                <a:latin typeface="微软雅黑" panose="020B0503020204020204" pitchFamily="34" charset="-122"/>
                <a:ea typeface="微软雅黑" panose="020B0503020204020204" pitchFamily="34" charset="-122"/>
              </a:rPr>
              <a:t>提高到了</a:t>
            </a:r>
            <a:r>
              <a:rPr lang="en-US" altLang="zh-CN" sz="1050" dirty="0">
                <a:solidFill>
                  <a:schemeClr val="tx1"/>
                </a:solidFill>
                <a:latin typeface="微软雅黑" panose="020B0503020204020204" pitchFamily="34" charset="-122"/>
                <a:ea typeface="微软雅黑" panose="020B0503020204020204" pitchFamily="34" charset="-122"/>
              </a:rPr>
              <a:t>0.95 g/kg/d</a:t>
            </a:r>
            <a:endParaRPr lang="en-US" altLang="zh-CN" sz="1050" dirty="0">
              <a:solidFill>
                <a:schemeClr val="tx1"/>
              </a:solidFill>
              <a:latin typeface="微软雅黑" panose="020B0503020204020204" pitchFamily="34" charset="-122"/>
              <a:ea typeface="微软雅黑" panose="020B0503020204020204" pitchFamily="34" charset="-122"/>
            </a:endParaRPr>
          </a:p>
        </p:txBody>
      </p:sp>
      <p:sp>
        <p:nvSpPr>
          <p:cNvPr id="24" name="矩形 23"/>
          <p:cNvSpPr/>
          <p:nvPr/>
        </p:nvSpPr>
        <p:spPr>
          <a:xfrm>
            <a:off x="4447612" y="3628391"/>
            <a:ext cx="3494606" cy="246950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just">
              <a:lnSpc>
                <a:spcPts val="2000"/>
              </a:lnSpc>
            </a:pPr>
            <a:r>
              <a:rPr lang="zh-CN" altLang="en-US" sz="1050" dirty="0">
                <a:solidFill>
                  <a:schemeClr val="tx1"/>
                </a:solidFill>
                <a:latin typeface="微软雅黑" panose="020B0503020204020204" pitchFamily="34" charset="-122"/>
                <a:ea typeface="微软雅黑" panose="020B0503020204020204" pitchFamily="34" charset="-122"/>
              </a:rPr>
              <a:t>①接受氮清除剂治疗的患者在</a:t>
            </a:r>
            <a:r>
              <a:rPr lang="en-US" altLang="zh-CN" sz="1050" b="1" dirty="0">
                <a:solidFill>
                  <a:srgbClr val="FF0000"/>
                </a:solidFill>
                <a:latin typeface="微软雅黑" panose="020B0503020204020204" pitchFamily="34" charset="-122"/>
                <a:ea typeface="微软雅黑" panose="020B0503020204020204" pitchFamily="34" charset="-122"/>
              </a:rPr>
              <a:t>5</a:t>
            </a:r>
            <a:r>
              <a:rPr lang="zh-CN" altLang="en-US" sz="1050" b="1" dirty="0">
                <a:solidFill>
                  <a:srgbClr val="FF0000"/>
                </a:solidFill>
                <a:latin typeface="微软雅黑" panose="020B0503020204020204" pitchFamily="34" charset="-122"/>
                <a:ea typeface="微软雅黑" panose="020B0503020204020204" pitchFamily="34" charset="-122"/>
              </a:rPr>
              <a:t>年生存率超过</a:t>
            </a:r>
            <a:r>
              <a:rPr lang="en-US" altLang="zh-CN" sz="1050" b="1" dirty="0">
                <a:solidFill>
                  <a:srgbClr val="FF0000"/>
                </a:solidFill>
                <a:latin typeface="微软雅黑" panose="020B0503020204020204" pitchFamily="34" charset="-122"/>
                <a:ea typeface="微软雅黑" panose="020B0503020204020204" pitchFamily="34" charset="-122"/>
              </a:rPr>
              <a:t>90%</a:t>
            </a:r>
            <a:r>
              <a:rPr lang="zh-CN" altLang="en-US" sz="1050" dirty="0">
                <a:solidFill>
                  <a:schemeClr val="tx1"/>
                </a:solidFill>
                <a:latin typeface="微软雅黑" panose="020B0503020204020204" pitchFamily="34" charset="-122"/>
                <a:ea typeface="微软雅黑" panose="020B0503020204020204" pitchFamily="34" charset="-122"/>
              </a:rPr>
              <a:t>，</a:t>
            </a:r>
            <a:endParaRPr lang="en-US" altLang="zh-CN" sz="1050" dirty="0">
              <a:solidFill>
                <a:schemeClr val="tx1"/>
              </a:solidFill>
              <a:latin typeface="微软雅黑" panose="020B0503020204020204" pitchFamily="34" charset="-122"/>
              <a:ea typeface="微软雅黑" panose="020B0503020204020204" pitchFamily="34" charset="-122"/>
            </a:endParaRPr>
          </a:p>
          <a:p>
            <a:pPr algn="just">
              <a:lnSpc>
                <a:spcPts val="2000"/>
              </a:lnSpc>
            </a:pPr>
            <a:r>
              <a:rPr lang="zh-CN" altLang="en-US" sz="1050" dirty="0">
                <a:solidFill>
                  <a:schemeClr val="tx1"/>
                </a:solidFill>
                <a:latin typeface="微软雅黑" panose="020B0503020204020204" pitchFamily="34" charset="-122"/>
                <a:ea typeface="微软雅黑" panose="020B0503020204020204" pitchFamily="34" charset="-122"/>
              </a:rPr>
              <a:t>并保持了与身高相符的体重。</a:t>
            </a:r>
            <a:endParaRPr lang="en-US" altLang="zh-CN" sz="1050" dirty="0">
              <a:solidFill>
                <a:schemeClr val="tx1"/>
              </a:solidFill>
              <a:latin typeface="微软雅黑" panose="020B0503020204020204" pitchFamily="34" charset="-122"/>
              <a:ea typeface="微软雅黑" panose="020B0503020204020204" pitchFamily="34" charset="-122"/>
            </a:endParaRPr>
          </a:p>
          <a:p>
            <a:pPr algn="just">
              <a:lnSpc>
                <a:spcPts val="2000"/>
              </a:lnSpc>
            </a:pPr>
            <a:endParaRPr lang="en-US" altLang="zh-CN" sz="1050" dirty="0">
              <a:solidFill>
                <a:schemeClr val="tx1"/>
              </a:solidFill>
              <a:latin typeface="微软雅黑" panose="020B0503020204020204" pitchFamily="34" charset="-122"/>
              <a:ea typeface="微软雅黑" panose="020B0503020204020204" pitchFamily="34" charset="-122"/>
            </a:endParaRPr>
          </a:p>
          <a:p>
            <a:pPr algn="just">
              <a:lnSpc>
                <a:spcPts val="2000"/>
              </a:lnSpc>
            </a:pPr>
            <a:r>
              <a:rPr lang="zh-CN" altLang="en-US" sz="1050" dirty="0">
                <a:solidFill>
                  <a:schemeClr val="tx1"/>
                </a:solidFill>
                <a:latin typeface="微软雅黑" panose="020B0503020204020204" pitchFamily="34" charset="-122"/>
                <a:ea typeface="微软雅黑" panose="020B0503020204020204" pitchFamily="34" charset="-122"/>
              </a:rPr>
              <a:t>②方案二</a:t>
            </a:r>
            <a:r>
              <a:rPr lang="en-US" altLang="zh-CN" sz="1050" dirty="0">
                <a:solidFill>
                  <a:schemeClr val="tx1"/>
                </a:solidFill>
                <a:latin typeface="微软雅黑" panose="020B0503020204020204" pitchFamily="34" charset="-122"/>
                <a:ea typeface="微软雅黑" panose="020B0503020204020204" pitchFamily="34" charset="-122"/>
              </a:rPr>
              <a:t>/</a:t>
            </a:r>
            <a:r>
              <a:rPr lang="zh-CN" altLang="en-US" sz="1050" dirty="0">
                <a:solidFill>
                  <a:schemeClr val="tx1"/>
                </a:solidFill>
                <a:latin typeface="微软雅黑" panose="020B0503020204020204" pitchFamily="34" charset="-122"/>
                <a:ea typeface="微软雅黑" panose="020B0503020204020204" pitchFamily="34" charset="-122"/>
              </a:rPr>
              <a:t>方案三（接受苯丁酸钠治疗）中患者发生</a:t>
            </a:r>
            <a:endParaRPr lang="en-US" altLang="zh-CN" sz="1050" dirty="0">
              <a:solidFill>
                <a:schemeClr val="tx1"/>
              </a:solidFill>
              <a:latin typeface="微软雅黑" panose="020B0503020204020204" pitchFamily="34" charset="-122"/>
              <a:ea typeface="微软雅黑" panose="020B0503020204020204" pitchFamily="34" charset="-122"/>
            </a:endParaRPr>
          </a:p>
          <a:p>
            <a:pPr algn="just">
              <a:lnSpc>
                <a:spcPts val="2000"/>
              </a:lnSpc>
            </a:pPr>
            <a:r>
              <a:rPr lang="zh-CN" altLang="en-US" sz="1050" dirty="0">
                <a:solidFill>
                  <a:schemeClr val="tx1"/>
                </a:solidFill>
                <a:latin typeface="微软雅黑" panose="020B0503020204020204" pitchFamily="34" charset="-122"/>
                <a:ea typeface="微软雅黑" panose="020B0503020204020204" pitchFamily="34" charset="-122"/>
              </a:rPr>
              <a:t>高氨血症的频率低于方案一（仅苯甲酸钠治疗），分别</a:t>
            </a:r>
            <a:endParaRPr lang="en-US" altLang="zh-CN" sz="1050" dirty="0">
              <a:solidFill>
                <a:schemeClr val="tx1"/>
              </a:solidFill>
              <a:latin typeface="微软雅黑" panose="020B0503020204020204" pitchFamily="34" charset="-122"/>
              <a:ea typeface="微软雅黑" panose="020B0503020204020204" pitchFamily="34" charset="-122"/>
            </a:endParaRPr>
          </a:p>
          <a:p>
            <a:pPr algn="just">
              <a:lnSpc>
                <a:spcPts val="2000"/>
              </a:lnSpc>
            </a:pPr>
            <a:r>
              <a:rPr lang="zh-CN" altLang="en-US" sz="1050" dirty="0">
                <a:solidFill>
                  <a:schemeClr val="tx1"/>
                </a:solidFill>
                <a:latin typeface="微软雅黑" panose="020B0503020204020204" pitchFamily="34" charset="-122"/>
                <a:ea typeface="微软雅黑" panose="020B0503020204020204" pitchFamily="34" charset="-122"/>
              </a:rPr>
              <a:t>为</a:t>
            </a:r>
            <a:r>
              <a:rPr lang="en-US" altLang="zh-CN" sz="1050" dirty="0">
                <a:solidFill>
                  <a:schemeClr val="tx1"/>
                </a:solidFill>
                <a:latin typeface="微软雅黑" panose="020B0503020204020204" pitchFamily="34" charset="-122"/>
                <a:ea typeface="微软雅黑" panose="020B0503020204020204" pitchFamily="34" charset="-122"/>
              </a:rPr>
              <a:t>0.4</a:t>
            </a:r>
            <a:r>
              <a:rPr lang="zh-CN" altLang="en-US" sz="1050" dirty="0">
                <a:solidFill>
                  <a:schemeClr val="tx1"/>
                </a:solidFill>
                <a:latin typeface="微软雅黑" panose="020B0503020204020204" pitchFamily="34" charset="-122"/>
                <a:ea typeface="微软雅黑" panose="020B0503020204020204" pitchFamily="34" charset="-122"/>
              </a:rPr>
              <a:t>，</a:t>
            </a:r>
            <a:r>
              <a:rPr lang="en-US" altLang="zh-CN" sz="1050" dirty="0">
                <a:solidFill>
                  <a:schemeClr val="tx1"/>
                </a:solidFill>
                <a:latin typeface="微软雅黑" panose="020B0503020204020204" pitchFamily="34" charset="-122"/>
                <a:ea typeface="微软雅黑" panose="020B0503020204020204" pitchFamily="34" charset="-122"/>
              </a:rPr>
              <a:t>0.5</a:t>
            </a:r>
            <a:r>
              <a:rPr lang="zh-CN" altLang="en-US" sz="1050" dirty="0">
                <a:solidFill>
                  <a:schemeClr val="tx1"/>
                </a:solidFill>
                <a:latin typeface="微软雅黑" panose="020B0503020204020204" pitchFamily="34" charset="-122"/>
                <a:ea typeface="微软雅黑" panose="020B0503020204020204" pitchFamily="34" charset="-122"/>
              </a:rPr>
              <a:t>次</a:t>
            </a:r>
            <a:r>
              <a:rPr lang="en-US" altLang="zh-CN" sz="1050" dirty="0">
                <a:solidFill>
                  <a:schemeClr val="tx1"/>
                </a:solidFill>
                <a:latin typeface="微软雅黑" panose="020B0503020204020204" pitchFamily="34" charset="-122"/>
                <a:ea typeface="微软雅黑" panose="020B0503020204020204" pitchFamily="34" charset="-122"/>
              </a:rPr>
              <a:t>/</a:t>
            </a:r>
            <a:r>
              <a:rPr lang="zh-CN" altLang="en-US" sz="1050" dirty="0">
                <a:solidFill>
                  <a:schemeClr val="tx1"/>
                </a:solidFill>
                <a:latin typeface="微软雅黑" panose="020B0503020204020204" pitchFamily="34" charset="-122"/>
                <a:ea typeface="微软雅黑" panose="020B0503020204020204" pitchFamily="34" charset="-122"/>
              </a:rPr>
              <a:t>年 </a:t>
            </a:r>
            <a:r>
              <a:rPr lang="en-US" altLang="zh-CN" sz="1050" dirty="0">
                <a:solidFill>
                  <a:schemeClr val="tx1"/>
                </a:solidFill>
                <a:latin typeface="微软雅黑" panose="020B0503020204020204" pitchFamily="34" charset="-122"/>
                <a:ea typeface="微软雅黑" panose="020B0503020204020204" pitchFamily="34" charset="-122"/>
              </a:rPr>
              <a:t>vs 0.7</a:t>
            </a:r>
            <a:r>
              <a:rPr lang="zh-CN" altLang="en-US" sz="1050" dirty="0">
                <a:solidFill>
                  <a:schemeClr val="tx1"/>
                </a:solidFill>
                <a:latin typeface="微软雅黑" panose="020B0503020204020204" pitchFamily="34" charset="-122"/>
                <a:ea typeface="微软雅黑" panose="020B0503020204020204" pitchFamily="34" charset="-122"/>
              </a:rPr>
              <a:t>次</a:t>
            </a:r>
            <a:r>
              <a:rPr lang="en-US" altLang="zh-CN" sz="1050" dirty="0">
                <a:solidFill>
                  <a:schemeClr val="tx1"/>
                </a:solidFill>
                <a:latin typeface="微软雅黑" panose="020B0503020204020204" pitchFamily="34" charset="-122"/>
                <a:ea typeface="微软雅黑" panose="020B0503020204020204" pitchFamily="34" charset="-122"/>
              </a:rPr>
              <a:t>/</a:t>
            </a:r>
            <a:r>
              <a:rPr lang="zh-CN" altLang="en-US" sz="1050" dirty="0">
                <a:solidFill>
                  <a:schemeClr val="tx1"/>
                </a:solidFill>
                <a:latin typeface="微软雅黑" panose="020B0503020204020204" pitchFamily="34" charset="-122"/>
                <a:ea typeface="微软雅黑" panose="020B0503020204020204" pitchFamily="34" charset="-122"/>
              </a:rPr>
              <a:t>年。相较于苯甲酸钠，</a:t>
            </a:r>
            <a:endParaRPr lang="en-US" altLang="zh-CN" sz="1050" dirty="0">
              <a:solidFill>
                <a:schemeClr val="tx1"/>
              </a:solidFill>
              <a:latin typeface="微软雅黑" panose="020B0503020204020204" pitchFamily="34" charset="-122"/>
              <a:ea typeface="微软雅黑" panose="020B0503020204020204" pitchFamily="34" charset="-122"/>
            </a:endParaRPr>
          </a:p>
          <a:p>
            <a:pPr algn="just">
              <a:lnSpc>
                <a:spcPts val="2000"/>
              </a:lnSpc>
            </a:pPr>
            <a:r>
              <a:rPr lang="zh-CN" altLang="en-US" sz="1050" dirty="0">
                <a:solidFill>
                  <a:schemeClr val="tx1"/>
                </a:solidFill>
                <a:latin typeface="微软雅黑" panose="020B0503020204020204" pitchFamily="34" charset="-122"/>
                <a:ea typeface="微软雅黑" panose="020B0503020204020204" pitchFamily="34" charset="-122"/>
              </a:rPr>
              <a:t>苯丁酸钠的治疗使高氨血症的发作频率</a:t>
            </a:r>
            <a:r>
              <a:rPr lang="zh-CN" altLang="en-US" sz="1050" b="1" dirty="0">
                <a:solidFill>
                  <a:srgbClr val="FF0000"/>
                </a:solidFill>
                <a:latin typeface="微软雅黑" panose="020B0503020204020204" pitchFamily="34" charset="-122"/>
                <a:ea typeface="微软雅黑" panose="020B0503020204020204" pitchFamily="34" charset="-122"/>
              </a:rPr>
              <a:t>减少约</a:t>
            </a:r>
            <a:r>
              <a:rPr lang="en-US" altLang="zh-CN" sz="1050" b="1" dirty="0">
                <a:solidFill>
                  <a:srgbClr val="FF0000"/>
                </a:solidFill>
                <a:latin typeface="微软雅黑" panose="020B0503020204020204" pitchFamily="34" charset="-122"/>
                <a:ea typeface="微软雅黑" panose="020B0503020204020204" pitchFamily="34" charset="-122"/>
              </a:rPr>
              <a:t>40%</a:t>
            </a:r>
            <a:endParaRPr lang="en-US" altLang="zh-CN" sz="1050" b="1" dirty="0">
              <a:solidFill>
                <a:srgbClr val="FF0000"/>
              </a:solidFill>
              <a:latin typeface="微软雅黑" panose="020B0503020204020204" pitchFamily="34" charset="-122"/>
              <a:ea typeface="微软雅黑" panose="020B0503020204020204" pitchFamily="34" charset="-122"/>
            </a:endParaRPr>
          </a:p>
        </p:txBody>
      </p:sp>
      <p:sp>
        <p:nvSpPr>
          <p:cNvPr id="118" name="文本框 117"/>
          <p:cNvSpPr txBox="1"/>
          <p:nvPr/>
        </p:nvSpPr>
        <p:spPr>
          <a:xfrm>
            <a:off x="326688" y="2750918"/>
            <a:ext cx="453970" cy="276999"/>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15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rPr>
              <a:t>方案</a:t>
            </a:r>
            <a:endParaRPr kumimoji="0" lang="zh-CN" altLang="en-US" sz="1200" b="1" i="0" u="none" strike="noStrike" kern="1200" cap="none" spc="-15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endParaRPr>
          </a:p>
        </p:txBody>
      </p:sp>
      <p:sp>
        <p:nvSpPr>
          <p:cNvPr id="119" name="文本框 118"/>
          <p:cNvSpPr txBox="1"/>
          <p:nvPr/>
        </p:nvSpPr>
        <p:spPr>
          <a:xfrm>
            <a:off x="345328" y="4850134"/>
            <a:ext cx="453970" cy="276999"/>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b="1" spc="-150" dirty="0">
                <a:solidFill>
                  <a:schemeClr val="tx1">
                    <a:lumMod val="50000"/>
                    <a:lumOff val="50000"/>
                  </a:schemeClr>
                </a:solidFill>
                <a:latin typeface="微软雅黑" panose="020B0503020204020204" pitchFamily="34" charset="-122"/>
                <a:ea typeface="微软雅黑" panose="020B0503020204020204" pitchFamily="34" charset="-122"/>
              </a:rPr>
              <a:t>结论</a:t>
            </a:r>
            <a:endParaRPr kumimoji="0" lang="zh-CN" altLang="en-US" sz="1200" b="1" i="0" u="none" strike="noStrike" kern="1200" cap="none" spc="-15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endParaRPr>
          </a:p>
        </p:txBody>
      </p:sp>
      <p:sp>
        <p:nvSpPr>
          <p:cNvPr id="39" name="文本框 38"/>
          <p:cNvSpPr txBox="1"/>
          <p:nvPr/>
        </p:nvSpPr>
        <p:spPr>
          <a:xfrm>
            <a:off x="336783" y="1687822"/>
            <a:ext cx="470000" cy="276999"/>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b="1" spc="-150" dirty="0">
                <a:solidFill>
                  <a:schemeClr val="tx1">
                    <a:lumMod val="50000"/>
                    <a:lumOff val="50000"/>
                  </a:schemeClr>
                </a:solidFill>
                <a:latin typeface="微软雅黑" panose="020B0503020204020204" pitchFamily="34" charset="-122"/>
                <a:ea typeface="微软雅黑" panose="020B0503020204020204" pitchFamily="34" charset="-122"/>
              </a:rPr>
              <a:t>研究</a:t>
            </a:r>
            <a:endParaRPr kumimoji="0" lang="zh-CN" altLang="en-US" sz="1200" b="1" i="0" u="none" strike="noStrike" kern="1200" cap="none" spc="-15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endParaRPr>
          </a:p>
        </p:txBody>
      </p:sp>
      <p:sp>
        <p:nvSpPr>
          <p:cNvPr id="2" name="矩形 1"/>
          <p:cNvSpPr/>
          <p:nvPr/>
        </p:nvSpPr>
        <p:spPr>
          <a:xfrm>
            <a:off x="799298" y="1212673"/>
            <a:ext cx="3384369" cy="1015418"/>
          </a:xfrm>
          <a:prstGeom prst="rect">
            <a:avLst/>
          </a:prstGeom>
          <a:solidFill>
            <a:srgbClr val="9F5194"/>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just"/>
            <a:endParaRPr lang="en-US" altLang="zh-CN" sz="1400" baseline="30000" dirty="0">
              <a:latin typeface="微软雅黑" panose="020B0503020204020204" pitchFamily="34" charset="-122"/>
              <a:ea typeface="微软雅黑" panose="020B0503020204020204" pitchFamily="34" charset="-122"/>
            </a:endParaRPr>
          </a:p>
        </p:txBody>
      </p:sp>
      <p:sp>
        <p:nvSpPr>
          <p:cNvPr id="3" name="矩形 2"/>
          <p:cNvSpPr/>
          <p:nvPr/>
        </p:nvSpPr>
        <p:spPr>
          <a:xfrm>
            <a:off x="4467758" y="1212673"/>
            <a:ext cx="3495429" cy="1015418"/>
          </a:xfrm>
          <a:prstGeom prst="rect">
            <a:avLst/>
          </a:prstGeom>
          <a:solidFill>
            <a:srgbClr val="F4ED9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zh-CN" altLang="en-US" sz="1400" b="1" dirty="0">
                <a:solidFill>
                  <a:schemeClr val="tx1"/>
                </a:solidFill>
                <a:latin typeface="微软雅黑" panose="020B0503020204020204" pitchFamily="34" charset="-122"/>
                <a:ea typeface="微软雅黑" panose="020B0503020204020204" pitchFamily="34" charset="-122"/>
              </a:rPr>
              <a:t> 鸟氨酸氨甲酰基转移酶缺乏症</a:t>
            </a:r>
            <a:endParaRPr lang="en-US" altLang="zh-CN" sz="1400" b="1" dirty="0">
              <a:solidFill>
                <a:schemeClr val="tx1"/>
              </a:solidFill>
              <a:latin typeface="微软雅黑" panose="020B0503020204020204" pitchFamily="34" charset="-122"/>
              <a:ea typeface="微软雅黑" panose="020B0503020204020204" pitchFamily="34" charset="-122"/>
            </a:endParaRPr>
          </a:p>
          <a:p>
            <a:pPr algn="ctr"/>
            <a:r>
              <a:rPr lang="zh-CN" altLang="en-US" sz="1400" b="1" dirty="0">
                <a:solidFill>
                  <a:schemeClr val="tx1"/>
                </a:solidFill>
                <a:latin typeface="微软雅黑" panose="020B0503020204020204" pitchFamily="34" charset="-122"/>
                <a:ea typeface="微软雅黑" panose="020B0503020204020204" pitchFamily="34" charset="-122"/>
              </a:rPr>
              <a:t>女孩的长期治疗</a:t>
            </a:r>
            <a:r>
              <a:rPr lang="en-US" altLang="zh-CN" sz="1400" b="1" baseline="30000" dirty="0">
                <a:solidFill>
                  <a:schemeClr val="tx1"/>
                </a:solidFill>
                <a:latin typeface="微软雅黑" panose="020B0503020204020204" pitchFamily="34" charset="-122"/>
                <a:ea typeface="微软雅黑" panose="020B0503020204020204" pitchFamily="34" charset="-122"/>
              </a:rPr>
              <a:t>2</a:t>
            </a:r>
            <a:endParaRPr lang="en-US" altLang="zh-CN" sz="1400" b="1" baseline="30000" dirty="0">
              <a:solidFill>
                <a:schemeClr val="tx1"/>
              </a:solidFill>
              <a:latin typeface="微软雅黑" panose="020B0503020204020204" pitchFamily="34" charset="-122"/>
              <a:ea typeface="微软雅黑" panose="020B0503020204020204" pitchFamily="34" charset="-122"/>
            </a:endParaRPr>
          </a:p>
        </p:txBody>
      </p:sp>
      <p:sp>
        <p:nvSpPr>
          <p:cNvPr id="5" name="矩形 4"/>
          <p:cNvSpPr/>
          <p:nvPr/>
        </p:nvSpPr>
        <p:spPr>
          <a:xfrm>
            <a:off x="8207027" y="1212673"/>
            <a:ext cx="3571741" cy="1015418"/>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just"/>
            <a:endParaRPr lang="en-US" altLang="zh-CN" sz="1400" baseline="30000" dirty="0">
              <a:solidFill>
                <a:schemeClr val="tx1"/>
              </a:solidFill>
              <a:latin typeface="微软雅黑" panose="020B0503020204020204" pitchFamily="34" charset="-122"/>
              <a:ea typeface="微软雅黑" panose="020B0503020204020204" pitchFamily="34" charset="-122"/>
            </a:endParaRPr>
          </a:p>
        </p:txBody>
      </p:sp>
      <p:sp>
        <p:nvSpPr>
          <p:cNvPr id="9" name="椭圆 8"/>
          <p:cNvSpPr/>
          <p:nvPr/>
        </p:nvSpPr>
        <p:spPr>
          <a:xfrm>
            <a:off x="4024108" y="1468529"/>
            <a:ext cx="550552" cy="550552"/>
          </a:xfrm>
          <a:prstGeom prst="ellipse">
            <a:avLst/>
          </a:prstGeom>
          <a:solidFill>
            <a:schemeClr val="tx1">
              <a:lumMod val="75000"/>
              <a:lumOff val="25000"/>
            </a:schemeClr>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mj-ea"/>
              <a:cs typeface="+mn-cs"/>
            </a:endParaRPr>
          </a:p>
        </p:txBody>
      </p:sp>
      <p:sp>
        <p:nvSpPr>
          <p:cNvPr id="13" name="椭圆 12"/>
          <p:cNvSpPr/>
          <p:nvPr/>
        </p:nvSpPr>
        <p:spPr>
          <a:xfrm>
            <a:off x="7829148" y="1468529"/>
            <a:ext cx="550552" cy="550552"/>
          </a:xfrm>
          <a:prstGeom prst="ellipse">
            <a:avLst/>
          </a:prstGeom>
          <a:solidFill>
            <a:schemeClr val="tx1">
              <a:lumMod val="75000"/>
              <a:lumOff val="25000"/>
            </a:schemeClr>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mj-ea"/>
              <a:cs typeface="+mn-cs"/>
            </a:endParaRPr>
          </a:p>
        </p:txBody>
      </p:sp>
      <p:sp>
        <p:nvSpPr>
          <p:cNvPr id="19" name="矩形 18"/>
          <p:cNvSpPr/>
          <p:nvPr/>
        </p:nvSpPr>
        <p:spPr>
          <a:xfrm>
            <a:off x="778329" y="2288558"/>
            <a:ext cx="3384369" cy="1199573"/>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just">
              <a:lnSpc>
                <a:spcPts val="1700"/>
              </a:lnSpc>
            </a:pPr>
            <a:r>
              <a:rPr lang="en-US" altLang="zh-CN" sz="1050" dirty="0">
                <a:solidFill>
                  <a:schemeClr val="tx1"/>
                </a:solidFill>
                <a:latin typeface="微软雅黑" panose="020B0503020204020204" pitchFamily="34" charset="-122"/>
                <a:ea typeface="微软雅黑" panose="020B0503020204020204" pitchFamily="34" charset="-122"/>
              </a:rPr>
              <a:t>10</a:t>
            </a:r>
            <a:r>
              <a:rPr lang="zh-CN" altLang="en-US" sz="1050" dirty="0">
                <a:solidFill>
                  <a:schemeClr val="tx1"/>
                </a:solidFill>
                <a:latin typeface="微软雅黑" panose="020B0503020204020204" pitchFamily="34" charset="-122"/>
                <a:ea typeface="微软雅黑" panose="020B0503020204020204" pitchFamily="34" charset="-122"/>
              </a:rPr>
              <a:t>年长期治疗观察，治疗方案逐步优化升级：</a:t>
            </a:r>
            <a:endParaRPr lang="en-US" altLang="zh-CN" sz="1050" dirty="0">
              <a:solidFill>
                <a:schemeClr val="tx1"/>
              </a:solidFill>
              <a:latin typeface="微软雅黑" panose="020B0503020204020204" pitchFamily="34" charset="-122"/>
              <a:ea typeface="微软雅黑" panose="020B0503020204020204" pitchFamily="34" charset="-122"/>
            </a:endParaRPr>
          </a:p>
          <a:p>
            <a:pPr algn="just">
              <a:lnSpc>
                <a:spcPts val="1700"/>
              </a:lnSpc>
            </a:pPr>
            <a:r>
              <a:rPr lang="zh-CN" altLang="en-US" sz="1050" dirty="0">
                <a:solidFill>
                  <a:schemeClr val="tx1"/>
                </a:solidFill>
                <a:latin typeface="微软雅黑" panose="020B0503020204020204" pitchFamily="34" charset="-122"/>
                <a:ea typeface="微软雅黑" panose="020B0503020204020204" pitchFamily="34" charset="-122"/>
              </a:rPr>
              <a:t>方案一：苯甲酸钠；</a:t>
            </a:r>
            <a:endParaRPr lang="en-US" altLang="zh-CN" sz="1050" dirty="0">
              <a:solidFill>
                <a:schemeClr val="tx1"/>
              </a:solidFill>
              <a:latin typeface="微软雅黑" panose="020B0503020204020204" pitchFamily="34" charset="-122"/>
              <a:ea typeface="微软雅黑" panose="020B0503020204020204" pitchFamily="34" charset="-122"/>
            </a:endParaRPr>
          </a:p>
          <a:p>
            <a:pPr algn="just">
              <a:lnSpc>
                <a:spcPts val="1700"/>
              </a:lnSpc>
            </a:pPr>
            <a:r>
              <a:rPr lang="zh-CN" altLang="en-US" sz="1050" dirty="0">
                <a:solidFill>
                  <a:schemeClr val="tx1"/>
                </a:solidFill>
                <a:latin typeface="微软雅黑" panose="020B0503020204020204" pitchFamily="34" charset="-122"/>
                <a:ea typeface="微软雅黑" panose="020B0503020204020204" pitchFamily="34" charset="-122"/>
              </a:rPr>
              <a:t>方案二：苯甲酸钠</a:t>
            </a:r>
            <a:r>
              <a:rPr lang="en-US" altLang="zh-CN" sz="1050" dirty="0">
                <a:solidFill>
                  <a:schemeClr val="tx1"/>
                </a:solidFill>
                <a:latin typeface="微软雅黑" panose="020B0503020204020204" pitchFamily="34" charset="-122"/>
                <a:ea typeface="微软雅黑" panose="020B0503020204020204" pitchFamily="34" charset="-122"/>
              </a:rPr>
              <a:t>+</a:t>
            </a:r>
            <a:r>
              <a:rPr lang="zh-CN" altLang="en-US" sz="1050" dirty="0">
                <a:solidFill>
                  <a:schemeClr val="tx1"/>
                </a:solidFill>
                <a:latin typeface="微软雅黑" panose="020B0503020204020204" pitchFamily="34" charset="-122"/>
                <a:ea typeface="微软雅黑" panose="020B0503020204020204" pitchFamily="34" charset="-122"/>
              </a:rPr>
              <a:t>苯乙酸钠或苯丁酸钠</a:t>
            </a:r>
            <a:endParaRPr lang="en-US" altLang="zh-CN" sz="1050" dirty="0">
              <a:solidFill>
                <a:schemeClr val="tx1"/>
              </a:solidFill>
              <a:latin typeface="微软雅黑" panose="020B0503020204020204" pitchFamily="34" charset="-122"/>
              <a:ea typeface="微软雅黑" panose="020B0503020204020204" pitchFamily="34" charset="-122"/>
            </a:endParaRPr>
          </a:p>
          <a:p>
            <a:pPr algn="just">
              <a:lnSpc>
                <a:spcPts val="1700"/>
              </a:lnSpc>
            </a:pPr>
            <a:r>
              <a:rPr lang="zh-CN" altLang="en-US" sz="1050" dirty="0">
                <a:solidFill>
                  <a:schemeClr val="tx1"/>
                </a:solidFill>
                <a:latin typeface="微软雅黑" panose="020B0503020204020204" pitchFamily="34" charset="-122"/>
                <a:ea typeface="微软雅黑" panose="020B0503020204020204" pitchFamily="34" charset="-122"/>
              </a:rPr>
              <a:t>方案三：苯丁酸钠首选</a:t>
            </a:r>
            <a:endParaRPr lang="en-US" altLang="zh-CN" sz="1050" dirty="0">
              <a:solidFill>
                <a:schemeClr val="tx1"/>
              </a:solidFill>
              <a:latin typeface="微软雅黑" panose="020B0503020204020204" pitchFamily="34" charset="-122"/>
              <a:ea typeface="微软雅黑" panose="020B0503020204020204" pitchFamily="34" charset="-122"/>
            </a:endParaRPr>
          </a:p>
        </p:txBody>
      </p:sp>
      <p:sp>
        <p:nvSpPr>
          <p:cNvPr id="20" name="矩形 19"/>
          <p:cNvSpPr/>
          <p:nvPr/>
        </p:nvSpPr>
        <p:spPr>
          <a:xfrm>
            <a:off x="4447612" y="2294123"/>
            <a:ext cx="3494606" cy="1194008"/>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just">
              <a:lnSpc>
                <a:spcPts val="1700"/>
              </a:lnSpc>
            </a:pPr>
            <a:r>
              <a:rPr lang="en-US" altLang="zh-CN" sz="1050" dirty="0">
                <a:solidFill>
                  <a:schemeClr val="tx1"/>
                </a:solidFill>
                <a:latin typeface="微软雅黑" panose="020B0503020204020204" pitchFamily="34" charset="-122"/>
                <a:ea typeface="微软雅黑" panose="020B0503020204020204" pitchFamily="34" charset="-122"/>
              </a:rPr>
              <a:t>32</a:t>
            </a:r>
            <a:r>
              <a:rPr lang="zh-CN" altLang="en-US" sz="1050" dirty="0">
                <a:solidFill>
                  <a:schemeClr val="tx1"/>
                </a:solidFill>
                <a:latin typeface="微软雅黑" panose="020B0503020204020204" pitchFamily="34" charset="-122"/>
                <a:ea typeface="微软雅黑" panose="020B0503020204020204" pitchFamily="34" charset="-122"/>
              </a:rPr>
              <a:t>名</a:t>
            </a:r>
            <a:r>
              <a:rPr lang="en-US" altLang="zh-CN" sz="1050" dirty="0">
                <a:solidFill>
                  <a:schemeClr val="tx1"/>
                </a:solidFill>
                <a:latin typeface="微软雅黑" panose="020B0503020204020204" pitchFamily="34" charset="-122"/>
                <a:ea typeface="微软雅黑" panose="020B0503020204020204" pitchFamily="34" charset="-122"/>
              </a:rPr>
              <a:t>OTCD</a:t>
            </a:r>
            <a:r>
              <a:rPr lang="zh-CN" altLang="en-US" sz="1050" dirty="0">
                <a:solidFill>
                  <a:schemeClr val="tx1"/>
                </a:solidFill>
                <a:latin typeface="微软雅黑" panose="020B0503020204020204" pitchFamily="34" charset="-122"/>
                <a:ea typeface="微软雅黑" panose="020B0503020204020204" pitchFamily="34" charset="-122"/>
              </a:rPr>
              <a:t>患儿分成三组：</a:t>
            </a:r>
            <a:endParaRPr lang="en-US" altLang="zh-CN" sz="1050" dirty="0">
              <a:solidFill>
                <a:schemeClr val="tx1"/>
              </a:solidFill>
              <a:latin typeface="微软雅黑" panose="020B0503020204020204" pitchFamily="34" charset="-122"/>
              <a:ea typeface="微软雅黑" panose="020B0503020204020204" pitchFamily="34" charset="-122"/>
            </a:endParaRPr>
          </a:p>
          <a:p>
            <a:pPr algn="just">
              <a:lnSpc>
                <a:spcPts val="1700"/>
              </a:lnSpc>
            </a:pPr>
            <a:r>
              <a:rPr lang="zh-CN" altLang="en-US" sz="1050" dirty="0">
                <a:solidFill>
                  <a:schemeClr val="tx1"/>
                </a:solidFill>
                <a:latin typeface="微软雅黑" panose="020B0503020204020204" pitchFamily="34" charset="-122"/>
                <a:ea typeface="微软雅黑" panose="020B0503020204020204" pitchFamily="34" charset="-122"/>
              </a:rPr>
              <a:t>方案一：苯甲酸钠组</a:t>
            </a:r>
            <a:endParaRPr lang="en-US" altLang="zh-CN" sz="1050" dirty="0">
              <a:solidFill>
                <a:schemeClr val="tx1"/>
              </a:solidFill>
              <a:latin typeface="微软雅黑" panose="020B0503020204020204" pitchFamily="34" charset="-122"/>
              <a:ea typeface="微软雅黑" panose="020B0503020204020204" pitchFamily="34" charset="-122"/>
            </a:endParaRPr>
          </a:p>
          <a:p>
            <a:pPr algn="just">
              <a:lnSpc>
                <a:spcPts val="1700"/>
              </a:lnSpc>
            </a:pPr>
            <a:r>
              <a:rPr lang="zh-CN" altLang="en-US" sz="1050" dirty="0">
                <a:solidFill>
                  <a:schemeClr val="tx1"/>
                </a:solidFill>
                <a:latin typeface="微软雅黑" panose="020B0503020204020204" pitchFamily="34" charset="-122"/>
                <a:ea typeface="微软雅黑" panose="020B0503020204020204" pitchFamily="34" charset="-122"/>
              </a:rPr>
              <a:t>方案二：苯甲酸钠</a:t>
            </a:r>
            <a:r>
              <a:rPr lang="en-US" altLang="zh-CN" sz="1050" dirty="0">
                <a:solidFill>
                  <a:schemeClr val="tx1"/>
                </a:solidFill>
                <a:latin typeface="微软雅黑" panose="020B0503020204020204" pitchFamily="34" charset="-122"/>
                <a:ea typeface="微软雅黑" panose="020B0503020204020204" pitchFamily="34" charset="-122"/>
              </a:rPr>
              <a:t>+</a:t>
            </a:r>
            <a:r>
              <a:rPr lang="zh-CN" altLang="en-US" sz="1050" dirty="0">
                <a:solidFill>
                  <a:schemeClr val="tx1"/>
                </a:solidFill>
                <a:latin typeface="微软雅黑" panose="020B0503020204020204" pitchFamily="34" charset="-122"/>
                <a:ea typeface="微软雅黑" panose="020B0503020204020204" pitchFamily="34" charset="-122"/>
              </a:rPr>
              <a:t>苯乙酸钠或苯丁酸钠组</a:t>
            </a:r>
            <a:endParaRPr lang="en-US" altLang="zh-CN" sz="1050" dirty="0">
              <a:solidFill>
                <a:schemeClr val="tx1"/>
              </a:solidFill>
              <a:latin typeface="微软雅黑" panose="020B0503020204020204" pitchFamily="34" charset="-122"/>
              <a:ea typeface="微软雅黑" panose="020B0503020204020204" pitchFamily="34" charset="-122"/>
            </a:endParaRPr>
          </a:p>
          <a:p>
            <a:pPr algn="just">
              <a:lnSpc>
                <a:spcPts val="1700"/>
              </a:lnSpc>
            </a:pPr>
            <a:r>
              <a:rPr lang="zh-CN" altLang="en-US" sz="1050" dirty="0">
                <a:solidFill>
                  <a:schemeClr val="tx1"/>
                </a:solidFill>
                <a:latin typeface="微软雅黑" panose="020B0503020204020204" pitchFamily="34" charset="-122"/>
                <a:ea typeface="微软雅黑" panose="020B0503020204020204" pitchFamily="34" charset="-122"/>
              </a:rPr>
              <a:t>方案三：苯丁酸钠组</a:t>
            </a:r>
            <a:endParaRPr lang="en-US" altLang="zh-CN" sz="1050" dirty="0">
              <a:solidFill>
                <a:schemeClr val="tx1"/>
              </a:solidFill>
              <a:latin typeface="微软雅黑" panose="020B0503020204020204" pitchFamily="34" charset="-122"/>
              <a:ea typeface="微软雅黑" panose="020B0503020204020204" pitchFamily="34" charset="-122"/>
            </a:endParaRPr>
          </a:p>
          <a:p>
            <a:pPr algn="just">
              <a:lnSpc>
                <a:spcPts val="1700"/>
              </a:lnSpc>
            </a:pPr>
            <a:r>
              <a:rPr lang="zh-CN" altLang="en-US" sz="1050" dirty="0">
                <a:solidFill>
                  <a:schemeClr val="tx1"/>
                </a:solidFill>
                <a:latin typeface="微软雅黑" panose="020B0503020204020204" pitchFamily="34" charset="-122"/>
                <a:ea typeface="微软雅黑" panose="020B0503020204020204" pitchFamily="34" charset="-122"/>
              </a:rPr>
              <a:t>指定时间内观察临床、发育指标数据</a:t>
            </a:r>
            <a:endParaRPr lang="en-US" altLang="zh-CN" sz="1050" dirty="0">
              <a:solidFill>
                <a:schemeClr val="tx1"/>
              </a:solidFill>
              <a:latin typeface="微软雅黑" panose="020B0503020204020204" pitchFamily="34" charset="-122"/>
              <a:ea typeface="微软雅黑" panose="020B0503020204020204" pitchFamily="34" charset="-122"/>
            </a:endParaRPr>
          </a:p>
        </p:txBody>
      </p:sp>
      <p:sp>
        <p:nvSpPr>
          <p:cNvPr id="22" name="矩形 21"/>
          <p:cNvSpPr/>
          <p:nvPr/>
        </p:nvSpPr>
        <p:spPr>
          <a:xfrm>
            <a:off x="8186059" y="2291734"/>
            <a:ext cx="3571740" cy="1194008"/>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just">
              <a:lnSpc>
                <a:spcPts val="1700"/>
              </a:lnSpc>
            </a:pPr>
            <a:r>
              <a:rPr lang="zh-CN" altLang="en-US" sz="1050" dirty="0">
                <a:solidFill>
                  <a:schemeClr val="tx1"/>
                </a:solidFill>
                <a:latin typeface="微软雅黑" panose="020B0503020204020204" pitchFamily="34" charset="-122"/>
                <a:ea typeface="微软雅黑" panose="020B0503020204020204" pitchFamily="34" charset="-122"/>
              </a:rPr>
              <a:t>回顾性研究了</a:t>
            </a:r>
            <a:r>
              <a:rPr lang="en-US" altLang="zh-CN" sz="1050" dirty="0">
                <a:solidFill>
                  <a:schemeClr val="tx1"/>
                </a:solidFill>
                <a:latin typeface="微软雅黑" panose="020B0503020204020204" pitchFamily="34" charset="-122"/>
                <a:ea typeface="微软雅黑" panose="020B0503020204020204" pitchFamily="34" charset="-122"/>
              </a:rPr>
              <a:t>9</a:t>
            </a:r>
            <a:r>
              <a:rPr lang="zh-CN" altLang="en-US" sz="1050" dirty="0">
                <a:solidFill>
                  <a:schemeClr val="tx1"/>
                </a:solidFill>
                <a:latin typeface="微软雅黑" panose="020B0503020204020204" pitchFamily="34" charset="-122"/>
                <a:ea typeface="微软雅黑" panose="020B0503020204020204" pitchFamily="34" charset="-122"/>
              </a:rPr>
              <a:t>例</a:t>
            </a:r>
            <a:r>
              <a:rPr lang="en-US" altLang="zh-CN" sz="1050" dirty="0">
                <a:solidFill>
                  <a:schemeClr val="tx1"/>
                </a:solidFill>
                <a:latin typeface="微软雅黑" panose="020B0503020204020204" pitchFamily="34" charset="-122"/>
                <a:ea typeface="微软雅黑" panose="020B0503020204020204" pitchFamily="34" charset="-122"/>
              </a:rPr>
              <a:t>OTC</a:t>
            </a:r>
            <a:r>
              <a:rPr lang="zh-CN" altLang="en-US" sz="1050" dirty="0">
                <a:solidFill>
                  <a:schemeClr val="tx1"/>
                </a:solidFill>
                <a:latin typeface="微软雅黑" panose="020B0503020204020204" pitchFamily="34" charset="-122"/>
                <a:ea typeface="微软雅黑" panose="020B0503020204020204" pitchFamily="34" charset="-122"/>
              </a:rPr>
              <a:t>患者：</a:t>
            </a:r>
            <a:endParaRPr lang="en-US" altLang="zh-CN" sz="1050" dirty="0">
              <a:solidFill>
                <a:schemeClr val="tx1"/>
              </a:solidFill>
              <a:latin typeface="微软雅黑" panose="020B0503020204020204" pitchFamily="34" charset="-122"/>
              <a:ea typeface="微软雅黑" panose="020B0503020204020204" pitchFamily="34" charset="-122"/>
            </a:endParaRPr>
          </a:p>
          <a:p>
            <a:pPr algn="just">
              <a:lnSpc>
                <a:spcPts val="1700"/>
              </a:lnSpc>
            </a:pPr>
            <a:r>
              <a:rPr lang="zh-CN" altLang="en-US" sz="1050" dirty="0">
                <a:solidFill>
                  <a:schemeClr val="tx1"/>
                </a:solidFill>
                <a:latin typeface="微软雅黑" panose="020B0503020204020204" pitchFamily="34" charset="-122"/>
                <a:ea typeface="微软雅黑" panose="020B0503020204020204" pitchFamily="34" charset="-122"/>
              </a:rPr>
              <a:t>开始接受苯甲酸钠治疗，后换用苯丁酸钠</a:t>
            </a:r>
            <a:endParaRPr lang="zh-CN" altLang="en-US" sz="1050" dirty="0">
              <a:solidFill>
                <a:schemeClr val="tx1"/>
              </a:solidFill>
              <a:latin typeface="微软雅黑" panose="020B0503020204020204" pitchFamily="34" charset="-122"/>
              <a:ea typeface="微软雅黑" panose="020B0503020204020204" pitchFamily="34" charset="-122"/>
            </a:endParaRPr>
          </a:p>
        </p:txBody>
      </p:sp>
      <p:sp>
        <p:nvSpPr>
          <p:cNvPr id="23" name="矩形 22"/>
          <p:cNvSpPr/>
          <p:nvPr/>
        </p:nvSpPr>
        <p:spPr>
          <a:xfrm>
            <a:off x="778329" y="3621889"/>
            <a:ext cx="3384369" cy="247600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just">
              <a:lnSpc>
                <a:spcPts val="2000"/>
              </a:lnSpc>
            </a:pPr>
            <a:r>
              <a:rPr lang="zh-CN" altLang="en-US" sz="1050" dirty="0">
                <a:solidFill>
                  <a:schemeClr val="tx1"/>
                </a:solidFill>
                <a:latin typeface="微软雅黑" panose="020B0503020204020204" pitchFamily="34" charset="-122"/>
                <a:ea typeface="微软雅黑" panose="020B0503020204020204" pitchFamily="34" charset="-122"/>
              </a:rPr>
              <a:t>①前瞻性治疗可以</a:t>
            </a:r>
            <a:r>
              <a:rPr lang="zh-CN" altLang="en-US" sz="1050" b="1" dirty="0">
                <a:solidFill>
                  <a:srgbClr val="FF0000"/>
                </a:solidFill>
                <a:latin typeface="微软雅黑" panose="020B0503020204020204" pitchFamily="34" charset="-122"/>
                <a:ea typeface="微软雅黑" panose="020B0503020204020204" pitchFamily="34" charset="-122"/>
              </a:rPr>
              <a:t>有效避免</a:t>
            </a:r>
            <a:r>
              <a:rPr lang="zh-CN" altLang="en-US" sz="1050" dirty="0">
                <a:solidFill>
                  <a:schemeClr val="tx1"/>
                </a:solidFill>
                <a:latin typeface="微软雅黑" panose="020B0503020204020204" pitchFamily="34" charset="-122"/>
                <a:ea typeface="微软雅黑" panose="020B0503020204020204" pitchFamily="34" charset="-122"/>
              </a:rPr>
              <a:t>新生儿高氨血症的发生，</a:t>
            </a:r>
            <a:endParaRPr lang="en-US" altLang="zh-CN" sz="1050" dirty="0">
              <a:solidFill>
                <a:schemeClr val="tx1"/>
              </a:solidFill>
              <a:latin typeface="微软雅黑" panose="020B0503020204020204" pitchFamily="34" charset="-122"/>
              <a:ea typeface="微软雅黑" panose="020B0503020204020204" pitchFamily="34" charset="-122"/>
            </a:endParaRPr>
          </a:p>
          <a:p>
            <a:pPr algn="just">
              <a:lnSpc>
                <a:spcPts val="2000"/>
              </a:lnSpc>
            </a:pPr>
            <a:r>
              <a:rPr lang="zh-CN" altLang="en-US" sz="1050" dirty="0">
                <a:solidFill>
                  <a:schemeClr val="tx1"/>
                </a:solidFill>
                <a:latin typeface="微软雅黑" panose="020B0503020204020204" pitchFamily="34" charset="-122"/>
                <a:ea typeface="微软雅黑" panose="020B0503020204020204" pitchFamily="34" charset="-122"/>
              </a:rPr>
              <a:t>约</a:t>
            </a:r>
            <a:r>
              <a:rPr lang="en-US" altLang="zh-CN" sz="1050" b="1" dirty="0">
                <a:solidFill>
                  <a:srgbClr val="FF0000"/>
                </a:solidFill>
                <a:latin typeface="微软雅黑" panose="020B0503020204020204" pitchFamily="34" charset="-122"/>
                <a:ea typeface="微软雅黑" panose="020B0503020204020204" pitchFamily="34" charset="-122"/>
              </a:rPr>
              <a:t>65%</a:t>
            </a:r>
            <a:r>
              <a:rPr lang="zh-CN" altLang="en-US" sz="1050" dirty="0">
                <a:solidFill>
                  <a:schemeClr val="tx1"/>
                </a:solidFill>
                <a:latin typeface="微软雅黑" panose="020B0503020204020204" pitchFamily="34" charset="-122"/>
                <a:ea typeface="微软雅黑" panose="020B0503020204020204" pitchFamily="34" charset="-122"/>
              </a:rPr>
              <a:t>接受前瞻性治疗的患者在新生儿期存活了下来。</a:t>
            </a:r>
            <a:endParaRPr lang="en-US" altLang="zh-CN" sz="1050" dirty="0">
              <a:solidFill>
                <a:schemeClr val="tx1"/>
              </a:solidFill>
              <a:latin typeface="微软雅黑" panose="020B0503020204020204" pitchFamily="34" charset="-122"/>
              <a:ea typeface="微软雅黑" panose="020B0503020204020204" pitchFamily="34" charset="-122"/>
            </a:endParaRPr>
          </a:p>
          <a:p>
            <a:pPr algn="just">
              <a:lnSpc>
                <a:spcPts val="2000"/>
              </a:lnSpc>
            </a:pPr>
            <a:endParaRPr lang="en-US" altLang="zh-CN" sz="1050" dirty="0">
              <a:solidFill>
                <a:schemeClr val="tx1"/>
              </a:solidFill>
              <a:latin typeface="微软雅黑" panose="020B0503020204020204" pitchFamily="34" charset="-122"/>
              <a:ea typeface="微软雅黑" panose="020B0503020204020204" pitchFamily="34" charset="-122"/>
            </a:endParaRPr>
          </a:p>
          <a:p>
            <a:pPr algn="just">
              <a:lnSpc>
                <a:spcPts val="2000"/>
              </a:lnSpc>
            </a:pPr>
            <a:r>
              <a:rPr lang="zh-CN" altLang="en-US" sz="1050" dirty="0">
                <a:solidFill>
                  <a:schemeClr val="tx1"/>
                </a:solidFill>
                <a:latin typeface="微软雅黑" panose="020B0503020204020204" pitchFamily="34" charset="-122"/>
                <a:ea typeface="微软雅黑" panose="020B0503020204020204" pitchFamily="34" charset="-122"/>
              </a:rPr>
              <a:t>②苯乙酸钠和苯丁酸钠可促进</a:t>
            </a:r>
            <a:r>
              <a:rPr lang="en-US" altLang="zh-CN" sz="1050" b="1" dirty="0">
                <a:solidFill>
                  <a:srgbClr val="FF0000"/>
                </a:solidFill>
                <a:latin typeface="微软雅黑" panose="020B0503020204020204" pitchFamily="34" charset="-122"/>
                <a:ea typeface="微软雅黑" panose="020B0503020204020204" pitchFamily="34" charset="-122"/>
              </a:rPr>
              <a:t>2</a:t>
            </a:r>
            <a:r>
              <a:rPr lang="zh-CN" altLang="en-US" sz="1050" b="1" dirty="0">
                <a:solidFill>
                  <a:srgbClr val="FF0000"/>
                </a:solidFill>
                <a:latin typeface="微软雅黑" panose="020B0503020204020204" pitchFamily="34" charset="-122"/>
                <a:ea typeface="微软雅黑" panose="020B0503020204020204" pitchFamily="34" charset="-122"/>
              </a:rPr>
              <a:t>岁以上</a:t>
            </a:r>
            <a:r>
              <a:rPr lang="zh-CN" altLang="en-US" sz="1050" dirty="0">
                <a:solidFill>
                  <a:schemeClr val="tx1"/>
                </a:solidFill>
                <a:latin typeface="微软雅黑" panose="020B0503020204020204" pitchFamily="34" charset="-122"/>
                <a:ea typeface="微软雅黑" panose="020B0503020204020204" pitchFamily="34" charset="-122"/>
              </a:rPr>
              <a:t>患者生存率。</a:t>
            </a:r>
            <a:endParaRPr lang="en-US" altLang="zh-CN" sz="1050" dirty="0">
              <a:solidFill>
                <a:schemeClr val="tx1"/>
              </a:solidFill>
              <a:latin typeface="微软雅黑" panose="020B0503020204020204" pitchFamily="34" charset="-122"/>
              <a:ea typeface="微软雅黑" panose="020B0503020204020204" pitchFamily="34" charset="-122"/>
            </a:endParaRPr>
          </a:p>
          <a:p>
            <a:pPr algn="just">
              <a:lnSpc>
                <a:spcPts val="2000"/>
              </a:lnSpc>
            </a:pPr>
            <a:endParaRPr lang="en-US" altLang="zh-CN" sz="1050" dirty="0">
              <a:solidFill>
                <a:schemeClr val="tx1"/>
              </a:solidFill>
              <a:latin typeface="微软雅黑" panose="020B0503020204020204" pitchFamily="34" charset="-122"/>
              <a:ea typeface="微软雅黑" panose="020B0503020204020204" pitchFamily="34" charset="-122"/>
            </a:endParaRPr>
          </a:p>
          <a:p>
            <a:pPr algn="just">
              <a:lnSpc>
                <a:spcPts val="2000"/>
              </a:lnSpc>
            </a:pPr>
            <a:r>
              <a:rPr lang="zh-CN" altLang="en-US" sz="1050" dirty="0">
                <a:solidFill>
                  <a:schemeClr val="tx1"/>
                </a:solidFill>
                <a:latin typeface="微软雅黑" panose="020B0503020204020204" pitchFamily="34" charset="-122"/>
                <a:ea typeface="微软雅黑" panose="020B0503020204020204" pitchFamily="34" charset="-122"/>
              </a:rPr>
              <a:t>③接受前瞻性治疗的患者比从新生儿高氨血症昏迷中</a:t>
            </a:r>
            <a:endParaRPr lang="en-US" altLang="zh-CN" sz="1050" dirty="0">
              <a:solidFill>
                <a:schemeClr val="tx1"/>
              </a:solidFill>
              <a:latin typeface="微软雅黑" panose="020B0503020204020204" pitchFamily="34" charset="-122"/>
              <a:ea typeface="微软雅黑" panose="020B0503020204020204" pitchFamily="34" charset="-122"/>
            </a:endParaRPr>
          </a:p>
          <a:p>
            <a:pPr algn="just">
              <a:lnSpc>
                <a:spcPts val="2000"/>
              </a:lnSpc>
            </a:pPr>
            <a:r>
              <a:rPr lang="zh-CN" altLang="en-US" sz="1050" dirty="0">
                <a:solidFill>
                  <a:schemeClr val="tx1"/>
                </a:solidFill>
                <a:latin typeface="微软雅黑" panose="020B0503020204020204" pitchFamily="34" charset="-122"/>
                <a:ea typeface="微软雅黑" panose="020B0503020204020204" pitchFamily="34" charset="-122"/>
              </a:rPr>
              <a:t>抢救的患者有更好的神经学结果。</a:t>
            </a:r>
            <a:endParaRPr lang="en-US" altLang="zh-CN" sz="1050" dirty="0">
              <a:solidFill>
                <a:schemeClr val="tx1"/>
              </a:solidFill>
              <a:latin typeface="微软雅黑" panose="020B0503020204020204" pitchFamily="34" charset="-122"/>
              <a:ea typeface="微软雅黑" panose="020B0503020204020204" pitchFamily="34" charset="-122"/>
            </a:endParaRPr>
          </a:p>
        </p:txBody>
      </p:sp>
      <p:sp>
        <p:nvSpPr>
          <p:cNvPr id="16" name="流程图: 过程 15"/>
          <p:cNvSpPr/>
          <p:nvPr/>
        </p:nvSpPr>
        <p:spPr>
          <a:xfrm>
            <a:off x="43545" y="43545"/>
            <a:ext cx="1280160" cy="466811"/>
          </a:xfrm>
          <a:prstGeom prst="flowChartProcess">
            <a:avLst/>
          </a:prstGeom>
          <a:solidFill>
            <a:srgbClr val="9F51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b="1" dirty="0">
                <a:latin typeface="微软雅黑" panose="020B0503020204020204" pitchFamily="34" charset="-122"/>
                <a:ea typeface="微软雅黑" panose="020B0503020204020204" pitchFamily="34" charset="-122"/>
              </a:rPr>
              <a:t>药品有效性</a:t>
            </a:r>
            <a:r>
              <a:rPr lang="en-US" altLang="zh-CN" sz="1400" b="1" dirty="0">
                <a:latin typeface="微软雅黑" panose="020B0503020204020204" pitchFamily="34" charset="-122"/>
                <a:ea typeface="微软雅黑" panose="020B0503020204020204" pitchFamily="34" charset="-122"/>
              </a:rPr>
              <a:t>1</a:t>
            </a:r>
            <a:endParaRPr lang="zh-CN" altLang="en-US" sz="1400" b="1" dirty="0">
              <a:latin typeface="微软雅黑" panose="020B0503020204020204" pitchFamily="34" charset="-122"/>
              <a:ea typeface="微软雅黑" panose="020B0503020204020204" pitchFamily="34" charset="-122"/>
            </a:endParaRPr>
          </a:p>
        </p:txBody>
      </p:sp>
      <p:sp>
        <p:nvSpPr>
          <p:cNvPr id="28" name="文本框 27"/>
          <p:cNvSpPr txBox="1"/>
          <p:nvPr/>
        </p:nvSpPr>
        <p:spPr>
          <a:xfrm>
            <a:off x="940951" y="1535716"/>
            <a:ext cx="3059123" cy="307777"/>
          </a:xfrm>
          <a:prstGeom prst="rect">
            <a:avLst/>
          </a:prstGeom>
          <a:noFill/>
        </p:spPr>
        <p:txBody>
          <a:bodyPr wrap="square" rtlCol="0">
            <a:spAutoFit/>
          </a:bodyPr>
          <a:lstStyle/>
          <a:p>
            <a:pPr algn="ctr"/>
            <a:r>
              <a:rPr lang="zh-CN" altLang="en-US" sz="1400" b="1" dirty="0">
                <a:latin typeface="微软雅黑" panose="020B0503020204020204" pitchFamily="34" charset="-122"/>
                <a:ea typeface="微软雅黑" panose="020B0503020204020204" pitchFamily="34" charset="-122"/>
              </a:rPr>
              <a:t>尿素循环障碍的前瞻性治疗</a:t>
            </a:r>
            <a:r>
              <a:rPr lang="en-US" altLang="zh-CN" sz="1400" b="1" baseline="30000" dirty="0">
                <a:latin typeface="微软雅黑" panose="020B0503020204020204" pitchFamily="34" charset="-122"/>
                <a:ea typeface="微软雅黑" panose="020B0503020204020204" pitchFamily="34" charset="-122"/>
              </a:rPr>
              <a:t>1</a:t>
            </a:r>
            <a:endParaRPr lang="en-US" altLang="zh-CN" sz="1400" b="1" baseline="30000" dirty="0">
              <a:latin typeface="微软雅黑" panose="020B0503020204020204" pitchFamily="34" charset="-122"/>
              <a:ea typeface="微软雅黑" panose="020B0503020204020204" pitchFamily="34" charset="-122"/>
            </a:endParaRPr>
          </a:p>
        </p:txBody>
      </p:sp>
      <p:sp>
        <p:nvSpPr>
          <p:cNvPr id="30" name="文本框 29"/>
          <p:cNvSpPr txBox="1"/>
          <p:nvPr/>
        </p:nvSpPr>
        <p:spPr>
          <a:xfrm>
            <a:off x="8723635" y="1435580"/>
            <a:ext cx="2910553" cy="523220"/>
          </a:xfrm>
          <a:prstGeom prst="rect">
            <a:avLst/>
          </a:prstGeom>
          <a:noFill/>
        </p:spPr>
        <p:txBody>
          <a:bodyPr wrap="square" rtlCol="0">
            <a:spAutoFit/>
          </a:bodyPr>
          <a:lstStyle/>
          <a:p>
            <a:pPr algn="just"/>
            <a:r>
              <a:rPr lang="zh-CN" altLang="en-US" sz="1400" b="1" dirty="0">
                <a:latin typeface="微软雅黑" panose="020B0503020204020204" pitchFamily="34" charset="-122"/>
                <a:ea typeface="微软雅黑" panose="020B0503020204020204" pitchFamily="34" charset="-122"/>
              </a:rPr>
              <a:t>苯丁酸钠对鸟氨酸氨甲酰基转移酶缺乏症患者的长期治疗</a:t>
            </a:r>
            <a:r>
              <a:rPr lang="en-US" altLang="zh-CN" sz="1400" b="1" baseline="30000" dirty="0">
                <a:latin typeface="微软雅黑" panose="020B0503020204020204" pitchFamily="34" charset="-122"/>
                <a:ea typeface="微软雅黑" panose="020B0503020204020204" pitchFamily="34" charset="-122"/>
              </a:rPr>
              <a:t>3</a:t>
            </a:r>
            <a:endParaRPr lang="en-US" altLang="zh-CN" sz="1400" b="1" baseline="30000" dirty="0">
              <a:latin typeface="微软雅黑" panose="020B0503020204020204" pitchFamily="34" charset="-122"/>
              <a:ea typeface="微软雅黑" panose="020B0503020204020204" pitchFamily="34" charset="-122"/>
            </a:endParaRPr>
          </a:p>
        </p:txBody>
      </p:sp>
      <p:sp>
        <p:nvSpPr>
          <p:cNvPr id="31" name="矩形: 圆角 30"/>
          <p:cNvSpPr/>
          <p:nvPr/>
        </p:nvSpPr>
        <p:spPr>
          <a:xfrm>
            <a:off x="1445625" y="115739"/>
            <a:ext cx="10702830" cy="709279"/>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1" algn="ctr" fontAlgn="auto">
              <a:lnSpc>
                <a:spcPct val="120000"/>
              </a:lnSpc>
            </a:pPr>
            <a:r>
              <a:rPr lang="zh-CN" altLang="en-US" sz="2400" b="1" dirty="0">
                <a:solidFill>
                  <a:schemeClr val="tx1"/>
                </a:solidFill>
                <a:latin typeface="微软雅黑" panose="020B0503020204020204" pitchFamily="34" charset="-122"/>
                <a:ea typeface="微软雅黑" panose="020B0503020204020204" pitchFamily="34" charset="-122"/>
              </a:rPr>
              <a:t>有效避免和减少高氨血症发作次数，提高存活率、维持儿童正常生长发育</a:t>
            </a:r>
            <a:endParaRPr lang="zh-CN" altLang="en-US" sz="2400" b="1" dirty="0">
              <a:solidFill>
                <a:schemeClr val="tx1"/>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313509" y="6151647"/>
            <a:ext cx="10216623" cy="46166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buFont typeface="+mj-lt"/>
              <a:buAutoNum type="arabicPeriod"/>
            </a:pPr>
            <a:r>
              <a:rPr lang="en-US" altLang="zh-CN" sz="800" b="0" i="0" u="none" strike="noStrike" baseline="0" dirty="0">
                <a:latin typeface="宋体" panose="02010600030101010101" pitchFamily="2" charset="-122"/>
                <a:ea typeface="宋体" panose="02010600030101010101" pitchFamily="2" charset="-122"/>
              </a:rPr>
              <a:t>Prospective treatment of urea cycle disorders. </a:t>
            </a:r>
            <a:endParaRPr lang="en-US" altLang="zh-CN" sz="800" b="0" i="0" u="none" strike="noStrike" baseline="0" dirty="0">
              <a:latin typeface="宋体" panose="02010600030101010101" pitchFamily="2" charset="-122"/>
              <a:ea typeface="宋体" panose="02010600030101010101" pitchFamily="2" charset="-122"/>
            </a:endParaRPr>
          </a:p>
          <a:p>
            <a:pPr marL="228600" indent="-228600">
              <a:buFont typeface="+mj-lt"/>
              <a:buAutoNum type="arabicPeriod"/>
            </a:pPr>
            <a:r>
              <a:rPr lang="en-US" altLang="zh-CN" sz="800" b="0" i="0" u="none" strike="noStrike" baseline="0" dirty="0">
                <a:latin typeface="宋体" panose="02010600030101010101" pitchFamily="2" charset="-122"/>
                <a:ea typeface="宋体" panose="02010600030101010101" pitchFamily="2" charset="-122"/>
              </a:rPr>
              <a:t>Long-term treatment of girls with ornithine </a:t>
            </a:r>
            <a:r>
              <a:rPr lang="en-US" altLang="zh-CN" sz="800" b="0" i="0" u="none" strike="noStrike" baseline="0" dirty="0" err="1">
                <a:latin typeface="宋体" panose="02010600030101010101" pitchFamily="2" charset="-122"/>
                <a:ea typeface="宋体" panose="02010600030101010101" pitchFamily="2" charset="-122"/>
              </a:rPr>
              <a:t>transcarbamylase</a:t>
            </a:r>
            <a:r>
              <a:rPr lang="en-US" altLang="zh-CN" sz="800" b="0" i="0" u="none" strike="noStrike" baseline="0" dirty="0">
                <a:latin typeface="宋体" panose="02010600030101010101" pitchFamily="2" charset="-122"/>
                <a:ea typeface="宋体" panose="02010600030101010101" pitchFamily="2" charset="-122"/>
              </a:rPr>
              <a:t> </a:t>
            </a:r>
            <a:r>
              <a:rPr lang="en-US" altLang="zh-CN" sz="800" b="0" i="0" u="none" strike="noStrike" baseline="0" dirty="0" err="1">
                <a:latin typeface="宋体" panose="02010600030101010101" pitchFamily="2" charset="-122"/>
                <a:ea typeface="宋体" panose="02010600030101010101" pitchFamily="2" charset="-122"/>
              </a:rPr>
              <a:t>deficienc</a:t>
            </a:r>
            <a:r>
              <a:rPr lang="en-US" altLang="zh-CN" sz="800" b="0" i="0" u="none" strike="noStrike" baseline="0" dirty="0">
                <a:latin typeface="宋体" panose="02010600030101010101" pitchFamily="2" charset="-122"/>
                <a:ea typeface="宋体" panose="02010600030101010101" pitchFamily="2" charset="-122"/>
              </a:rPr>
              <a:t>, </a:t>
            </a:r>
            <a:r>
              <a:rPr lang="en-US" altLang="zh-CN" sz="800" b="0" i="0" u="none" strike="noStrike" baseline="0" dirty="0" err="1">
                <a:latin typeface="宋体" panose="02010600030101010101" pitchFamily="2" charset="-122"/>
                <a:ea typeface="宋体" panose="02010600030101010101" pitchFamily="2" charset="-122"/>
              </a:rPr>
              <a:t>Lacomblez</a:t>
            </a:r>
            <a:r>
              <a:rPr lang="en-US" altLang="zh-CN" sz="800" b="0" i="0" u="none" strike="noStrike" baseline="0" dirty="0">
                <a:latin typeface="宋体" panose="02010600030101010101" pitchFamily="2" charset="-122"/>
                <a:ea typeface="宋体" panose="02010600030101010101" pitchFamily="2" charset="-122"/>
              </a:rPr>
              <a:t> L, et </a:t>
            </a:r>
            <a:r>
              <a:rPr lang="en-US" altLang="zh-CN" sz="800" b="0" i="0" u="none" strike="noStrike" baseline="0" dirty="0" err="1">
                <a:latin typeface="宋体" panose="02010600030101010101" pitchFamily="2" charset="-122"/>
                <a:ea typeface="宋体" panose="02010600030101010101" pitchFamily="2" charset="-122"/>
              </a:rPr>
              <a:t>al.Lancet</a:t>
            </a:r>
            <a:r>
              <a:rPr lang="en-US" altLang="zh-CN" sz="800" b="0" i="0" u="none" strike="noStrike" baseline="0" dirty="0">
                <a:latin typeface="宋体" panose="02010600030101010101" pitchFamily="2" charset="-122"/>
                <a:ea typeface="宋体" panose="02010600030101010101" pitchFamily="2" charset="-122"/>
              </a:rPr>
              <a:t>. 1996 May 25;347(9013):1425-31. </a:t>
            </a:r>
            <a:endParaRPr lang="en-US" altLang="zh-CN" sz="800" b="0" i="0" u="none" strike="noStrike" baseline="0" dirty="0">
              <a:latin typeface="宋体" panose="02010600030101010101" pitchFamily="2" charset="-122"/>
              <a:ea typeface="宋体" panose="02010600030101010101" pitchFamily="2" charset="-122"/>
            </a:endParaRPr>
          </a:p>
          <a:p>
            <a:pPr marL="228600" indent="-228600">
              <a:buFont typeface="+mj-lt"/>
              <a:buAutoNum type="arabicPeriod"/>
            </a:pPr>
            <a:r>
              <a:rPr lang="en-US" altLang="zh-CN" sz="800" b="0" i="0" u="none" strike="noStrike" baseline="0" dirty="0">
                <a:latin typeface="宋体" panose="02010600030101010101" pitchFamily="2" charset="-122"/>
                <a:ea typeface="宋体" panose="02010600030101010101" pitchFamily="2" charset="-122"/>
              </a:rPr>
              <a:t>Long-Term Treatment with Sodium Phenylbutyrate in Ornithine. </a:t>
            </a:r>
            <a:endParaRPr lang="en-US" altLang="zh-CN" sz="800" b="0" i="0" u="none" strike="noStrike" baseline="0" dirty="0">
              <a:latin typeface="宋体" panose="02010600030101010101" pitchFamily="2" charset="-122"/>
              <a:ea typeface="宋体" panose="02010600030101010101"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p:cNvSpPr txBox="1"/>
          <p:nvPr/>
        </p:nvSpPr>
        <p:spPr>
          <a:xfrm>
            <a:off x="6234846" y="3769441"/>
            <a:ext cx="5687185" cy="2588806"/>
          </a:xfrm>
          <a:prstGeom prst="rect">
            <a:avLst/>
          </a:prstGeom>
          <a:solidFill>
            <a:schemeClr val="bg1">
              <a:lumMod val="95000"/>
            </a:schemeClr>
          </a:solidFill>
        </p:spPr>
        <p:txBody>
          <a:bodyPr wrap="square" rtlCol="0">
            <a:spAutoFit/>
          </a:bodyPr>
          <a:lstStyle/>
          <a:p>
            <a:endParaRPr lang="zh-CN" altLang="en-US" dirty="0"/>
          </a:p>
        </p:txBody>
      </p:sp>
      <p:sp>
        <p:nvSpPr>
          <p:cNvPr id="24" name="文本框 23"/>
          <p:cNvSpPr txBox="1"/>
          <p:nvPr/>
        </p:nvSpPr>
        <p:spPr>
          <a:xfrm>
            <a:off x="613958" y="3757678"/>
            <a:ext cx="5294257" cy="2512383"/>
          </a:xfrm>
          <a:prstGeom prst="rect">
            <a:avLst/>
          </a:prstGeom>
          <a:solidFill>
            <a:schemeClr val="bg1">
              <a:lumMod val="95000"/>
            </a:schemeClr>
          </a:solidFill>
        </p:spPr>
        <p:txBody>
          <a:bodyPr wrap="square" rtlCol="0">
            <a:spAutoFit/>
          </a:bodyPr>
          <a:lstStyle/>
          <a:p>
            <a:endParaRPr lang="zh-CN" altLang="en-US" dirty="0"/>
          </a:p>
        </p:txBody>
      </p:sp>
      <p:sp>
        <p:nvSpPr>
          <p:cNvPr id="7" name="文本框 6"/>
          <p:cNvSpPr txBox="1"/>
          <p:nvPr/>
        </p:nvSpPr>
        <p:spPr>
          <a:xfrm>
            <a:off x="6153604" y="1137865"/>
            <a:ext cx="5803266" cy="2424135"/>
          </a:xfrm>
          <a:prstGeom prst="rect">
            <a:avLst/>
          </a:prstGeom>
          <a:solidFill>
            <a:schemeClr val="bg1">
              <a:lumMod val="95000"/>
            </a:schemeClr>
          </a:solidFill>
        </p:spPr>
        <p:txBody>
          <a:bodyPr wrap="square" rtlCol="0">
            <a:spAutoFit/>
          </a:bodyPr>
          <a:lstStyle/>
          <a:p>
            <a:endParaRPr lang="zh-CN" altLang="en-US" dirty="0"/>
          </a:p>
        </p:txBody>
      </p:sp>
      <p:sp>
        <p:nvSpPr>
          <p:cNvPr id="5" name="文本框 4"/>
          <p:cNvSpPr txBox="1"/>
          <p:nvPr/>
        </p:nvSpPr>
        <p:spPr>
          <a:xfrm>
            <a:off x="672182" y="1169961"/>
            <a:ext cx="5200159" cy="2365914"/>
          </a:xfrm>
          <a:prstGeom prst="rect">
            <a:avLst/>
          </a:prstGeom>
          <a:solidFill>
            <a:schemeClr val="bg1">
              <a:lumMod val="95000"/>
            </a:schemeClr>
          </a:solidFill>
        </p:spPr>
        <p:txBody>
          <a:bodyPr wrap="square" rtlCol="0">
            <a:spAutoFit/>
          </a:bodyPr>
          <a:lstStyle/>
          <a:p>
            <a:endParaRPr lang="zh-CN" altLang="en-US" dirty="0"/>
          </a:p>
        </p:txBody>
      </p:sp>
      <p:sp>
        <p:nvSpPr>
          <p:cNvPr id="14" name="流程图: 过程 13"/>
          <p:cNvSpPr/>
          <p:nvPr/>
        </p:nvSpPr>
        <p:spPr>
          <a:xfrm>
            <a:off x="43545" y="43545"/>
            <a:ext cx="1280160" cy="466811"/>
          </a:xfrm>
          <a:prstGeom prst="flowChartProcess">
            <a:avLst/>
          </a:prstGeom>
          <a:solidFill>
            <a:srgbClr val="9F51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b="1" dirty="0">
                <a:latin typeface="微软雅黑" panose="020B0503020204020204" pitchFamily="34" charset="-122"/>
                <a:ea typeface="微软雅黑" panose="020B0503020204020204" pitchFamily="34" charset="-122"/>
              </a:rPr>
              <a:t>药品有效性</a:t>
            </a:r>
            <a:r>
              <a:rPr lang="en-US" altLang="zh-CN" sz="1400" b="1" dirty="0">
                <a:latin typeface="微软雅黑" panose="020B0503020204020204" pitchFamily="34" charset="-122"/>
                <a:ea typeface="微软雅黑" panose="020B0503020204020204" pitchFamily="34" charset="-122"/>
              </a:rPr>
              <a:t>2</a:t>
            </a:r>
            <a:endParaRPr lang="zh-CN" altLang="en-US" sz="1400" b="1" dirty="0">
              <a:latin typeface="微软雅黑" panose="020B0503020204020204" pitchFamily="34" charset="-122"/>
              <a:ea typeface="微软雅黑" panose="020B0503020204020204" pitchFamily="34" charset="-122"/>
            </a:endParaRPr>
          </a:p>
        </p:txBody>
      </p:sp>
      <p:sp>
        <p:nvSpPr>
          <p:cNvPr id="16" name="矩形: 圆角 15"/>
          <p:cNvSpPr/>
          <p:nvPr/>
        </p:nvSpPr>
        <p:spPr>
          <a:xfrm>
            <a:off x="1872754" y="161537"/>
            <a:ext cx="8360227" cy="515179"/>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1" algn="ctr" fontAlgn="auto">
              <a:lnSpc>
                <a:spcPct val="120000"/>
              </a:lnSpc>
            </a:pPr>
            <a:r>
              <a:rPr lang="zh-CN" altLang="en-US" sz="2000" b="1" dirty="0">
                <a:solidFill>
                  <a:schemeClr val="tx1"/>
                </a:solidFill>
                <a:latin typeface="微软雅黑" panose="020B0503020204020204" pitchFamily="34" charset="-122"/>
                <a:ea typeface="微软雅黑" panose="020B0503020204020204" pitchFamily="34" charset="-122"/>
              </a:rPr>
              <a:t>中国权威指南推荐，</a:t>
            </a:r>
            <a:r>
              <a:rPr lang="zh-CN" altLang="en-US" sz="2000" b="1" dirty="0">
                <a:solidFill>
                  <a:srgbClr val="FF0000"/>
                </a:solidFill>
                <a:latin typeface="微软雅黑" panose="020B0503020204020204" pitchFamily="34" charset="-122"/>
                <a:ea typeface="微软雅黑" panose="020B0503020204020204" pitchFamily="34" charset="-122"/>
              </a:rPr>
              <a:t>苯丁酸钠</a:t>
            </a:r>
            <a:r>
              <a:rPr lang="zh-CN" altLang="en-US" sz="2000" b="1" dirty="0">
                <a:solidFill>
                  <a:schemeClr val="tx1"/>
                </a:solidFill>
                <a:latin typeface="微软雅黑" panose="020B0503020204020204" pitchFamily="34" charset="-122"/>
                <a:ea typeface="微软雅黑" panose="020B0503020204020204" pitchFamily="34" charset="-122"/>
              </a:rPr>
              <a:t>作为</a:t>
            </a:r>
            <a:r>
              <a:rPr lang="zh-CN" altLang="en-US" sz="2000" b="1" dirty="0">
                <a:solidFill>
                  <a:srgbClr val="FF0000"/>
                </a:solidFill>
                <a:latin typeface="微软雅黑" panose="020B0503020204020204" pitchFamily="34" charset="-122"/>
                <a:ea typeface="微软雅黑" panose="020B0503020204020204" pitchFamily="34" charset="-122"/>
              </a:rPr>
              <a:t>氮清除剂</a:t>
            </a:r>
            <a:r>
              <a:rPr lang="zh-CN" altLang="en-US" sz="2000" b="1" dirty="0">
                <a:solidFill>
                  <a:schemeClr val="tx1"/>
                </a:solidFill>
                <a:latin typeface="微软雅黑" panose="020B0503020204020204" pitchFamily="34" charset="-122"/>
                <a:ea typeface="微软雅黑" panose="020B0503020204020204" pitchFamily="34" charset="-122"/>
              </a:rPr>
              <a:t>，为</a:t>
            </a:r>
            <a:r>
              <a:rPr lang="en-US" altLang="zh-CN" sz="2000" b="1" dirty="0">
                <a:solidFill>
                  <a:schemeClr val="tx1"/>
                </a:solidFill>
                <a:latin typeface="微软雅黑" panose="020B0503020204020204" pitchFamily="34" charset="-122"/>
                <a:ea typeface="微软雅黑" panose="020B0503020204020204" pitchFamily="34" charset="-122"/>
              </a:rPr>
              <a:t>UCDs</a:t>
            </a:r>
            <a:r>
              <a:rPr lang="zh-CN" altLang="en-US" sz="2000" b="1" dirty="0">
                <a:solidFill>
                  <a:schemeClr val="tx1"/>
                </a:solidFill>
                <a:latin typeface="微软雅黑" panose="020B0503020204020204" pitchFamily="34" charset="-122"/>
                <a:ea typeface="微软雅黑" panose="020B0503020204020204" pitchFamily="34" charset="-122"/>
              </a:rPr>
              <a:t>降氨治疗</a:t>
            </a:r>
            <a:r>
              <a:rPr lang="zh-CN" altLang="en-US" sz="2000" b="1" dirty="0">
                <a:solidFill>
                  <a:srgbClr val="FF0000"/>
                </a:solidFill>
                <a:latin typeface="微软雅黑" panose="020B0503020204020204" pitchFamily="34" charset="-122"/>
                <a:ea typeface="微软雅黑" panose="020B0503020204020204" pitchFamily="34" charset="-122"/>
              </a:rPr>
              <a:t>首推</a:t>
            </a:r>
            <a:r>
              <a:rPr lang="zh-CN" altLang="en-US" sz="2000" b="1" dirty="0">
                <a:solidFill>
                  <a:schemeClr val="tx1"/>
                </a:solidFill>
                <a:latin typeface="微软雅黑" panose="020B0503020204020204" pitchFamily="34" charset="-122"/>
                <a:ea typeface="微软雅黑" panose="020B0503020204020204" pitchFamily="34" charset="-122"/>
              </a:rPr>
              <a:t>药品</a:t>
            </a:r>
            <a:endParaRPr lang="zh-CN" altLang="en-US" sz="2000" b="1" dirty="0">
              <a:solidFill>
                <a:schemeClr val="tx1"/>
              </a:solidFill>
              <a:latin typeface="微软雅黑" panose="020B0503020204020204" pitchFamily="34" charset="-122"/>
              <a:ea typeface="微软雅黑" panose="020B0503020204020204" pitchFamily="34" charset="-122"/>
            </a:endParaRPr>
          </a:p>
        </p:txBody>
      </p:sp>
      <p:cxnSp>
        <p:nvCxnSpPr>
          <p:cNvPr id="3" name="直接连接符 2"/>
          <p:cNvCxnSpPr/>
          <p:nvPr/>
        </p:nvCxnSpPr>
        <p:spPr>
          <a:xfrm>
            <a:off x="653142" y="3666300"/>
            <a:ext cx="11268895" cy="0"/>
          </a:xfrm>
          <a:prstGeom prst="line">
            <a:avLst/>
          </a:prstGeom>
          <a:ln w="76200">
            <a:solidFill>
              <a:srgbClr val="9F5194"/>
            </a:solidFill>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6448849" y="1902714"/>
            <a:ext cx="5212775" cy="1196567"/>
            <a:chOff x="1780667" y="1828496"/>
            <a:chExt cx="4701415" cy="1228828"/>
          </a:xfrm>
        </p:grpSpPr>
        <p:grpSp>
          <p:nvGrpSpPr>
            <p:cNvPr id="12" name="组合 11"/>
            <p:cNvGrpSpPr/>
            <p:nvPr/>
          </p:nvGrpSpPr>
          <p:grpSpPr>
            <a:xfrm>
              <a:off x="3835127" y="1828496"/>
              <a:ext cx="2646955" cy="1228828"/>
              <a:chOff x="3989409" y="1362461"/>
              <a:chExt cx="3196551" cy="1343943"/>
            </a:xfrm>
          </p:grpSpPr>
          <p:pic>
            <p:nvPicPr>
              <p:cNvPr id="17" name="图片 16"/>
              <p:cNvPicPr>
                <a:picLocks noChangeAspect="1"/>
              </p:cNvPicPr>
              <p:nvPr/>
            </p:nvPicPr>
            <p:blipFill>
              <a:blip r:embed="rId1"/>
              <a:stretch>
                <a:fillRect/>
              </a:stretch>
            </p:blipFill>
            <p:spPr>
              <a:xfrm>
                <a:off x="3989409" y="1362461"/>
                <a:ext cx="1889925" cy="274344"/>
              </a:xfrm>
              <a:prstGeom prst="rect">
                <a:avLst/>
              </a:prstGeom>
            </p:spPr>
          </p:pic>
          <p:pic>
            <p:nvPicPr>
              <p:cNvPr id="18" name="图片 17"/>
              <p:cNvPicPr>
                <a:picLocks noChangeAspect="1"/>
              </p:cNvPicPr>
              <p:nvPr/>
            </p:nvPicPr>
            <p:blipFill>
              <a:blip r:embed="rId2"/>
              <a:stretch>
                <a:fillRect/>
              </a:stretch>
            </p:blipFill>
            <p:spPr>
              <a:xfrm>
                <a:off x="4008145" y="1681587"/>
                <a:ext cx="1486029" cy="259102"/>
              </a:xfrm>
              <a:prstGeom prst="rect">
                <a:avLst/>
              </a:prstGeom>
            </p:spPr>
          </p:pic>
          <p:pic>
            <p:nvPicPr>
              <p:cNvPr id="19" name="图片 18"/>
              <p:cNvPicPr>
                <a:picLocks noChangeAspect="1"/>
              </p:cNvPicPr>
              <p:nvPr/>
            </p:nvPicPr>
            <p:blipFill rotWithShape="1">
              <a:blip r:embed="rId3"/>
              <a:srcRect r="72397" b="-9676"/>
              <a:stretch>
                <a:fillRect/>
              </a:stretch>
            </p:blipFill>
            <p:spPr>
              <a:xfrm>
                <a:off x="4008145" y="1950852"/>
                <a:ext cx="1590290" cy="259101"/>
              </a:xfrm>
              <a:prstGeom prst="rect">
                <a:avLst/>
              </a:prstGeom>
            </p:spPr>
          </p:pic>
          <p:pic>
            <p:nvPicPr>
              <p:cNvPr id="20" name="图片 19"/>
              <p:cNvPicPr>
                <a:picLocks noChangeAspect="1"/>
              </p:cNvPicPr>
              <p:nvPr/>
            </p:nvPicPr>
            <p:blipFill>
              <a:blip r:embed="rId4"/>
              <a:stretch>
                <a:fillRect/>
              </a:stretch>
            </p:blipFill>
            <p:spPr>
              <a:xfrm>
                <a:off x="4008145" y="2216966"/>
                <a:ext cx="3101609" cy="228620"/>
              </a:xfrm>
              <a:prstGeom prst="rect">
                <a:avLst/>
              </a:prstGeom>
            </p:spPr>
          </p:pic>
          <p:pic>
            <p:nvPicPr>
              <p:cNvPr id="21" name="图片 20"/>
              <p:cNvPicPr>
                <a:picLocks noChangeAspect="1"/>
              </p:cNvPicPr>
              <p:nvPr/>
            </p:nvPicPr>
            <p:blipFill>
              <a:blip r:embed="rId5"/>
              <a:stretch>
                <a:fillRect/>
              </a:stretch>
            </p:blipFill>
            <p:spPr>
              <a:xfrm>
                <a:off x="4008145" y="2485405"/>
                <a:ext cx="3177815" cy="220999"/>
              </a:xfrm>
              <a:prstGeom prst="rect">
                <a:avLst/>
              </a:prstGeom>
            </p:spPr>
          </p:pic>
        </p:grpSp>
        <p:sp>
          <p:nvSpPr>
            <p:cNvPr id="13" name="文本框 34"/>
            <p:cNvSpPr txBox="1"/>
            <p:nvPr/>
          </p:nvSpPr>
          <p:spPr>
            <a:xfrm>
              <a:off x="1780667" y="2114817"/>
              <a:ext cx="2099205" cy="66255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baseline="0" dirty="0">
                  <a:latin typeface="微软雅黑" panose="020B0503020204020204" pitchFamily="34" charset="-122"/>
                  <a:ea typeface="微软雅黑" panose="020B0503020204020204" pitchFamily="34" charset="-122"/>
                </a:rPr>
                <a:t>包含</a:t>
              </a:r>
              <a:r>
                <a:rPr lang="en-US" altLang="zh-CN" b="1" baseline="0" dirty="0">
                  <a:latin typeface="微软雅黑" panose="020B0503020204020204" pitchFamily="34" charset="-122"/>
                  <a:ea typeface="微软雅黑" panose="020B0503020204020204" pitchFamily="34" charset="-122"/>
                </a:rPr>
                <a:t>5</a:t>
              </a:r>
              <a:r>
                <a:rPr lang="zh-CN" altLang="en-US" b="1" baseline="0" dirty="0">
                  <a:latin typeface="微软雅黑" panose="020B0503020204020204" pitchFamily="34" charset="-122"/>
                  <a:ea typeface="微软雅黑" panose="020B0503020204020204" pitchFamily="34" charset="-122"/>
                </a:rPr>
                <a:t>种</a:t>
              </a:r>
              <a:endParaRPr lang="en-US" altLang="zh-CN" b="1" baseline="0" dirty="0">
                <a:latin typeface="微软雅黑" panose="020B0503020204020204" pitchFamily="34" charset="-122"/>
                <a:ea typeface="微软雅黑" panose="020B0503020204020204" pitchFamily="34" charset="-122"/>
              </a:endParaRPr>
            </a:p>
            <a:p>
              <a:r>
                <a:rPr lang="zh-CN" altLang="en-US" b="1" baseline="0" dirty="0">
                  <a:latin typeface="微软雅黑" panose="020B0503020204020204" pitchFamily="34" charset="-122"/>
                  <a:ea typeface="微软雅黑" panose="020B0503020204020204" pitchFamily="34" charset="-122"/>
                </a:rPr>
                <a:t>尿素循环障碍疾病</a:t>
              </a:r>
              <a:endParaRPr lang="en-US" altLang="zh-CN" b="1" kern="1200" baseline="30000" dirty="0">
                <a:solidFill>
                  <a:schemeClr val="dk1"/>
                </a:solidFill>
                <a:latin typeface="微软雅黑" panose="020B0503020204020204" pitchFamily="34" charset="-122"/>
                <a:ea typeface="微软雅黑" panose="020B0503020204020204" pitchFamily="34" charset="-122"/>
              </a:endParaRPr>
            </a:p>
          </p:txBody>
        </p:sp>
      </p:grpSp>
      <p:pic>
        <p:nvPicPr>
          <p:cNvPr id="26" name="图片 25"/>
          <p:cNvPicPr>
            <a:picLocks noChangeAspect="1"/>
          </p:cNvPicPr>
          <p:nvPr/>
        </p:nvPicPr>
        <p:blipFill>
          <a:blip r:embed="rId6"/>
          <a:stretch>
            <a:fillRect/>
          </a:stretch>
        </p:blipFill>
        <p:spPr>
          <a:xfrm>
            <a:off x="614333" y="4629869"/>
            <a:ext cx="5133975" cy="1454309"/>
          </a:xfrm>
          <a:prstGeom prst="rect">
            <a:avLst/>
          </a:prstGeom>
        </p:spPr>
      </p:pic>
      <p:sp>
        <p:nvSpPr>
          <p:cNvPr id="27" name="文本框 26"/>
          <p:cNvSpPr txBox="1"/>
          <p:nvPr/>
        </p:nvSpPr>
        <p:spPr>
          <a:xfrm>
            <a:off x="1069793" y="5131529"/>
            <a:ext cx="950595" cy="369332"/>
          </a:xfrm>
          <a:prstGeom prst="rect">
            <a:avLst/>
          </a:prstGeom>
          <a:noFill/>
          <a:ln w="28575">
            <a:solidFill>
              <a:srgbClr val="FF0000"/>
            </a:solidFill>
          </a:ln>
        </p:spPr>
        <p:txBody>
          <a:bodyPr wrap="square" rtlCol="0">
            <a:spAutoFit/>
          </a:bodyPr>
          <a:lstStyle/>
          <a:p>
            <a:endParaRPr lang="zh-CN" altLang="en-US" dirty="0"/>
          </a:p>
        </p:txBody>
      </p:sp>
      <p:pic>
        <p:nvPicPr>
          <p:cNvPr id="35" name="图片 34"/>
          <p:cNvPicPr>
            <a:picLocks noChangeAspect="1"/>
          </p:cNvPicPr>
          <p:nvPr/>
        </p:nvPicPr>
        <p:blipFill>
          <a:blip r:embed="rId7"/>
          <a:stretch>
            <a:fillRect/>
          </a:stretch>
        </p:blipFill>
        <p:spPr>
          <a:xfrm>
            <a:off x="795509" y="1842800"/>
            <a:ext cx="2075683" cy="1609896"/>
          </a:xfrm>
          <a:prstGeom prst="rect">
            <a:avLst/>
          </a:prstGeom>
        </p:spPr>
      </p:pic>
      <p:pic>
        <p:nvPicPr>
          <p:cNvPr id="36" name="图片 35"/>
          <p:cNvPicPr>
            <a:picLocks noChangeAspect="1"/>
          </p:cNvPicPr>
          <p:nvPr/>
        </p:nvPicPr>
        <p:blipFill>
          <a:blip r:embed="rId8"/>
          <a:stretch>
            <a:fillRect/>
          </a:stretch>
        </p:blipFill>
        <p:spPr>
          <a:xfrm>
            <a:off x="3119054" y="2022112"/>
            <a:ext cx="2683910" cy="1453280"/>
          </a:xfrm>
          <a:prstGeom prst="rect">
            <a:avLst/>
          </a:prstGeom>
        </p:spPr>
      </p:pic>
      <p:pic>
        <p:nvPicPr>
          <p:cNvPr id="37" name="图片 36"/>
          <p:cNvPicPr>
            <a:picLocks noChangeAspect="1"/>
          </p:cNvPicPr>
          <p:nvPr/>
        </p:nvPicPr>
        <p:blipFill>
          <a:blip r:embed="rId9"/>
          <a:stretch>
            <a:fillRect/>
          </a:stretch>
        </p:blipFill>
        <p:spPr>
          <a:xfrm>
            <a:off x="3032259" y="1793177"/>
            <a:ext cx="2857500" cy="219075"/>
          </a:xfrm>
          <a:prstGeom prst="rect">
            <a:avLst/>
          </a:prstGeom>
        </p:spPr>
      </p:pic>
      <p:sp>
        <p:nvSpPr>
          <p:cNvPr id="38" name="矩形: 圆角 37"/>
          <p:cNvSpPr/>
          <p:nvPr/>
        </p:nvSpPr>
        <p:spPr>
          <a:xfrm>
            <a:off x="3107526" y="2508019"/>
            <a:ext cx="779486" cy="156424"/>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4" name="图片 43" descr="文本&#10;&#10;AI 生成的内容可能不正确。"/>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15661" y="4334713"/>
            <a:ext cx="2075218" cy="1821434"/>
          </a:xfrm>
          <a:prstGeom prst="rect">
            <a:avLst/>
          </a:prstGeom>
        </p:spPr>
      </p:pic>
      <p:pic>
        <p:nvPicPr>
          <p:cNvPr id="46" name="图片 45" descr="应用程序&#10;&#10;AI 生成的内容可能不正确。"/>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393347" y="4559160"/>
            <a:ext cx="3679269" cy="1548604"/>
          </a:xfrm>
          <a:prstGeom prst="rect">
            <a:avLst/>
          </a:prstGeom>
        </p:spPr>
      </p:pic>
      <p:sp>
        <p:nvSpPr>
          <p:cNvPr id="47" name="流程图: 终止 46"/>
          <p:cNvSpPr/>
          <p:nvPr/>
        </p:nvSpPr>
        <p:spPr>
          <a:xfrm>
            <a:off x="4051162" y="1492702"/>
            <a:ext cx="489804" cy="124393"/>
          </a:xfrm>
          <a:prstGeom prst="flowChartTerminator">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n w="38100">
                <a:solidFill>
                  <a:schemeClr val="tx1"/>
                </a:solidFill>
              </a:ln>
              <a:solidFill>
                <a:srgbClr val="FF0000"/>
              </a:solidFill>
            </a:endParaRPr>
          </a:p>
        </p:txBody>
      </p:sp>
      <p:sp>
        <p:nvSpPr>
          <p:cNvPr id="48" name="文本框 47"/>
          <p:cNvSpPr txBox="1"/>
          <p:nvPr/>
        </p:nvSpPr>
        <p:spPr>
          <a:xfrm>
            <a:off x="166123" y="6270071"/>
            <a:ext cx="10901045" cy="645754"/>
          </a:xfrm>
          <a:prstGeom prst="rect">
            <a:avLst/>
          </a:prstGeom>
          <a:noFill/>
          <a:ln w="9525">
            <a:noFill/>
          </a:ln>
        </p:spPr>
        <p:txBody>
          <a:bodyPr wrap="square" rtlCol="0" anchor="t">
            <a:spAutoFit/>
          </a:bodyPr>
          <a:lstStyle/>
          <a:p>
            <a:pPr marL="228600" indent="-228600">
              <a:lnSpc>
                <a:spcPts val="1100"/>
              </a:lnSpc>
              <a:buAutoNum type="arabicPeriod"/>
            </a:pPr>
            <a:r>
              <a:rPr lang="zh-CN" altLang="en-US" sz="800" dirty="0">
                <a:latin typeface="宋体" panose="02010600030101010101" pitchFamily="2" charset="-122"/>
                <a:ea typeface="宋体" panose="02010600030101010101" pitchFamily="2" charset="-122"/>
              </a:rPr>
              <a:t>中国罕见病诊疗指南</a:t>
            </a:r>
            <a:r>
              <a:rPr lang="en-US" altLang="zh-CN" sz="800" dirty="0">
                <a:latin typeface="宋体" panose="02010600030101010101" pitchFamily="2" charset="-122"/>
                <a:ea typeface="宋体" panose="02010600030101010101" pitchFamily="2" charset="-122"/>
              </a:rPr>
              <a:t>2019</a:t>
            </a:r>
            <a:r>
              <a:rPr lang="zh-CN" altLang="en-US" sz="800" dirty="0">
                <a:latin typeface="宋体" panose="02010600030101010101" pitchFamily="2" charset="-122"/>
                <a:ea typeface="宋体" panose="02010600030101010101" pitchFamily="2" charset="-122"/>
              </a:rPr>
              <a:t>版精氨酸酶缺乏症（罕见病目录</a:t>
            </a:r>
            <a:r>
              <a:rPr lang="en-US" altLang="zh-CN" sz="800" dirty="0">
                <a:latin typeface="宋体" panose="02010600030101010101" pitchFamily="2" charset="-122"/>
                <a:ea typeface="宋体" panose="02010600030101010101" pitchFamily="2" charset="-122"/>
              </a:rPr>
              <a:t>6</a:t>
            </a:r>
            <a:r>
              <a:rPr lang="zh-CN" altLang="en-US" sz="800" dirty="0">
                <a:latin typeface="宋体" panose="02010600030101010101" pitchFamily="2" charset="-122"/>
                <a:ea typeface="宋体" panose="02010600030101010101" pitchFamily="2" charset="-122"/>
              </a:rPr>
              <a:t>号）瓜氨酸血症（罕见病目录</a:t>
            </a:r>
            <a:r>
              <a:rPr lang="en-US" altLang="zh-CN" sz="800" dirty="0">
                <a:latin typeface="宋体" panose="02010600030101010101" pitchFamily="2" charset="-122"/>
                <a:ea typeface="宋体" panose="02010600030101010101" pitchFamily="2" charset="-122"/>
              </a:rPr>
              <a:t>18</a:t>
            </a:r>
            <a:r>
              <a:rPr lang="zh-CN" altLang="en-US" sz="800" dirty="0">
                <a:latin typeface="宋体" panose="02010600030101010101" pitchFamily="2" charset="-122"/>
                <a:ea typeface="宋体" panose="02010600030101010101" pitchFamily="2" charset="-122"/>
              </a:rPr>
              <a:t>号）</a:t>
            </a:r>
            <a:r>
              <a:rPr lang="en-US" altLang="zh-CN" sz="800" dirty="0">
                <a:latin typeface="宋体" panose="02010600030101010101" pitchFamily="2" charset="-122"/>
                <a:ea typeface="宋体" panose="02010600030101010101" pitchFamily="2" charset="-122"/>
              </a:rPr>
              <a:t>HHH</a:t>
            </a:r>
            <a:r>
              <a:rPr lang="zh-CN" altLang="en-US" sz="800" dirty="0">
                <a:latin typeface="宋体" panose="02010600030101010101" pitchFamily="2" charset="-122"/>
                <a:ea typeface="宋体" panose="02010600030101010101" pitchFamily="2" charset="-122"/>
              </a:rPr>
              <a:t>综合征（罕见病目录</a:t>
            </a:r>
            <a:r>
              <a:rPr lang="en-US" altLang="zh-CN" sz="800" dirty="0">
                <a:latin typeface="宋体" panose="02010600030101010101" pitchFamily="2" charset="-122"/>
                <a:ea typeface="宋体" panose="02010600030101010101" pitchFamily="2" charset="-122"/>
              </a:rPr>
              <a:t>48</a:t>
            </a:r>
            <a:r>
              <a:rPr lang="zh-CN" altLang="en-US" sz="800" dirty="0">
                <a:latin typeface="宋体" panose="02010600030101010101" pitchFamily="2" charset="-122"/>
                <a:ea typeface="宋体" panose="02010600030101010101" pitchFamily="2" charset="-122"/>
              </a:rPr>
              <a:t>号）</a:t>
            </a:r>
            <a:r>
              <a:rPr lang="en-US" altLang="zh-CN" sz="800" dirty="0">
                <a:latin typeface="宋体" panose="02010600030101010101" pitchFamily="2" charset="-122"/>
                <a:ea typeface="宋体" panose="02010600030101010101" pitchFamily="2" charset="-122"/>
              </a:rPr>
              <a:t>N-</a:t>
            </a:r>
            <a:r>
              <a:rPr lang="zh-CN" altLang="en-US" sz="800" dirty="0">
                <a:latin typeface="宋体" panose="02010600030101010101" pitchFamily="2" charset="-122"/>
                <a:ea typeface="宋体" panose="02010600030101010101" pitchFamily="2" charset="-122"/>
              </a:rPr>
              <a:t>乙酰谷氨酸合成酶缺乏症（罕见病目录</a:t>
            </a:r>
            <a:r>
              <a:rPr lang="en-US" altLang="zh-CN" sz="800" dirty="0">
                <a:latin typeface="宋体" panose="02010600030101010101" pitchFamily="2" charset="-122"/>
                <a:ea typeface="宋体" panose="02010600030101010101" pitchFamily="2" charset="-122"/>
              </a:rPr>
              <a:t>79</a:t>
            </a:r>
            <a:r>
              <a:rPr lang="zh-CN" altLang="en-US" sz="800" dirty="0">
                <a:latin typeface="宋体" panose="02010600030101010101" pitchFamily="2" charset="-122"/>
                <a:ea typeface="宋体" panose="02010600030101010101" pitchFamily="2" charset="-122"/>
              </a:rPr>
              <a:t>号）鸟氨酸氨甲酰基转移酶缺乏症（罕见病目录</a:t>
            </a:r>
            <a:r>
              <a:rPr lang="en-US" altLang="zh-CN" sz="800" dirty="0">
                <a:latin typeface="宋体" panose="02010600030101010101" pitchFamily="2" charset="-122"/>
                <a:ea typeface="宋体" panose="02010600030101010101" pitchFamily="2" charset="-122"/>
              </a:rPr>
              <a:t>85</a:t>
            </a:r>
            <a:r>
              <a:rPr lang="zh-CN" altLang="en-US" sz="800" dirty="0">
                <a:latin typeface="宋体" panose="02010600030101010101" pitchFamily="2" charset="-122"/>
                <a:ea typeface="宋体" panose="02010600030101010101" pitchFamily="2" charset="-122"/>
              </a:rPr>
              <a:t>号）</a:t>
            </a:r>
            <a:endParaRPr lang="en-US" altLang="zh-CN" sz="800" dirty="0">
              <a:latin typeface="宋体" panose="02010600030101010101" pitchFamily="2" charset="-122"/>
              <a:ea typeface="宋体" panose="02010600030101010101" pitchFamily="2" charset="-122"/>
            </a:endParaRPr>
          </a:p>
          <a:p>
            <a:pPr marL="228600" indent="-228600">
              <a:lnSpc>
                <a:spcPts val="1100"/>
              </a:lnSpc>
              <a:buAutoNum type="arabicPeriod"/>
            </a:pPr>
            <a:r>
              <a:rPr lang="zh-CN" altLang="en-US" sz="800" dirty="0">
                <a:latin typeface="宋体" panose="02010600030101010101" pitchFamily="2" charset="-122"/>
                <a:ea typeface="宋体" panose="02010600030101010101" pitchFamily="2" charset="-122"/>
              </a:rPr>
              <a:t>浙 江 大 学 学 报 </a:t>
            </a:r>
            <a:r>
              <a:rPr lang="en-US" altLang="zh-CN" sz="800" dirty="0">
                <a:latin typeface="宋体" panose="02010600030101010101" pitchFamily="2" charset="-122"/>
                <a:ea typeface="宋体" panose="02010600030101010101" pitchFamily="2" charset="-122"/>
              </a:rPr>
              <a:t>( </a:t>
            </a:r>
            <a:r>
              <a:rPr lang="zh-CN" altLang="en-US" sz="800" dirty="0">
                <a:latin typeface="宋体" panose="02010600030101010101" pitchFamily="2" charset="-122"/>
                <a:ea typeface="宋体" panose="02010600030101010101" pitchFamily="2" charset="-122"/>
              </a:rPr>
              <a:t>医 学 版 </a:t>
            </a:r>
            <a:r>
              <a:rPr lang="en-US" altLang="zh-CN" sz="800" dirty="0">
                <a:latin typeface="宋体" panose="02010600030101010101" pitchFamily="2" charset="-122"/>
                <a:ea typeface="宋体" panose="02010600030101010101" pitchFamily="2" charset="-122"/>
              </a:rPr>
              <a:t>)2020</a:t>
            </a:r>
            <a:r>
              <a:rPr lang="zh-CN" altLang="en-US" sz="800" dirty="0">
                <a:latin typeface="宋体" panose="02010600030101010101" pitchFamily="2" charset="-122"/>
                <a:ea typeface="宋体" panose="02010600030101010101" pitchFamily="2" charset="-122"/>
              </a:rPr>
              <a:t>年</a:t>
            </a:r>
            <a:r>
              <a:rPr lang="en-US" altLang="zh-CN" sz="800" dirty="0">
                <a:latin typeface="宋体" panose="02010600030101010101" pitchFamily="2" charset="-122"/>
                <a:ea typeface="宋体" panose="02010600030101010101" pitchFamily="2" charset="-122"/>
              </a:rPr>
              <a:t>10</a:t>
            </a:r>
            <a:r>
              <a:rPr lang="zh-CN" altLang="en-US" sz="800" dirty="0">
                <a:latin typeface="宋体" panose="02010600030101010101" pitchFamily="2" charset="-122"/>
                <a:ea typeface="宋体" panose="02010600030101010101" pitchFamily="2" charset="-122"/>
              </a:rPr>
              <a:t>月</a:t>
            </a:r>
            <a:endParaRPr lang="en-US" altLang="zh-CN" sz="800" dirty="0">
              <a:latin typeface="宋体" panose="02010600030101010101" pitchFamily="2" charset="-122"/>
              <a:ea typeface="宋体" panose="02010600030101010101" pitchFamily="2" charset="-122"/>
            </a:endParaRPr>
          </a:p>
          <a:p>
            <a:pPr marL="228600" indent="-228600">
              <a:lnSpc>
                <a:spcPts val="1100"/>
              </a:lnSpc>
              <a:buAutoNum type="arabicPeriod"/>
            </a:pPr>
            <a:r>
              <a:rPr lang="zh-CN" altLang="en-US" sz="800" dirty="0">
                <a:latin typeface="宋体" panose="02010600030101010101" pitchFamily="2" charset="-122"/>
                <a:ea typeface="宋体" panose="02010600030101010101" pitchFamily="2" charset="-122"/>
              </a:rPr>
              <a:t>中国实用儿科杂志 </a:t>
            </a:r>
            <a:r>
              <a:rPr lang="en-US" altLang="zh-CN" sz="800" dirty="0">
                <a:latin typeface="宋体" panose="02010600030101010101" pitchFamily="2" charset="-122"/>
                <a:ea typeface="宋体" panose="02010600030101010101" pitchFamily="2" charset="-122"/>
              </a:rPr>
              <a:t>2021 </a:t>
            </a:r>
            <a:r>
              <a:rPr lang="zh-CN" altLang="en-US" sz="800" dirty="0">
                <a:latin typeface="宋体" panose="02010600030101010101" pitchFamily="2" charset="-122"/>
                <a:ea typeface="宋体" panose="02010600030101010101" pitchFamily="2" charset="-122"/>
              </a:rPr>
              <a:t>年 </a:t>
            </a:r>
            <a:r>
              <a:rPr lang="en-US" altLang="zh-CN" sz="800" dirty="0">
                <a:latin typeface="宋体" panose="02010600030101010101" pitchFamily="2" charset="-122"/>
                <a:ea typeface="宋体" panose="02010600030101010101" pitchFamily="2" charset="-122"/>
              </a:rPr>
              <a:t>10 </a:t>
            </a:r>
            <a:r>
              <a:rPr lang="zh-CN" altLang="en-US" sz="800" dirty="0">
                <a:latin typeface="宋体" panose="02010600030101010101" pitchFamily="2" charset="-122"/>
                <a:ea typeface="宋体" panose="02010600030101010101" pitchFamily="2" charset="-122"/>
              </a:rPr>
              <a:t>月第 </a:t>
            </a:r>
            <a:r>
              <a:rPr lang="en-US" altLang="zh-CN" sz="800" dirty="0">
                <a:latin typeface="宋体" panose="02010600030101010101" pitchFamily="2" charset="-122"/>
                <a:ea typeface="宋体" panose="02010600030101010101" pitchFamily="2" charset="-122"/>
              </a:rPr>
              <a:t>36 </a:t>
            </a:r>
            <a:r>
              <a:rPr lang="zh-CN" altLang="en-US" sz="800" dirty="0">
                <a:latin typeface="宋体" panose="02010600030101010101" pitchFamily="2" charset="-122"/>
                <a:ea typeface="宋体" panose="02010600030101010101" pitchFamily="2" charset="-122"/>
              </a:rPr>
              <a:t>卷第 </a:t>
            </a:r>
            <a:r>
              <a:rPr lang="en-US" altLang="zh-CN" sz="800" dirty="0">
                <a:latin typeface="宋体" panose="02010600030101010101" pitchFamily="2" charset="-122"/>
                <a:ea typeface="宋体" panose="02010600030101010101" pitchFamily="2" charset="-122"/>
              </a:rPr>
              <a:t>10 </a:t>
            </a:r>
            <a:r>
              <a:rPr lang="zh-CN" altLang="en-US" sz="800" dirty="0">
                <a:latin typeface="宋体" panose="02010600030101010101" pitchFamily="2" charset="-122"/>
                <a:ea typeface="宋体" panose="02010600030101010101" pitchFamily="2" charset="-122"/>
              </a:rPr>
              <a:t>期</a:t>
            </a:r>
            <a:endParaRPr lang="en-US" altLang="zh-CN" sz="800" dirty="0">
              <a:latin typeface="宋体" panose="02010600030101010101" pitchFamily="2" charset="-122"/>
              <a:ea typeface="宋体" panose="02010600030101010101" pitchFamily="2" charset="-122"/>
            </a:endParaRPr>
          </a:p>
          <a:p>
            <a:pPr marL="228600" indent="-228600">
              <a:lnSpc>
                <a:spcPts val="1100"/>
              </a:lnSpc>
              <a:buAutoNum type="arabicPeriod"/>
            </a:pPr>
            <a:r>
              <a:rPr lang="zh-CN" altLang="en-US" sz="800" dirty="0">
                <a:latin typeface="宋体" panose="02010600030101010101" pitchFamily="2" charset="-122"/>
                <a:ea typeface="宋体" panose="02010600030101010101" pitchFamily="2" charset="-122"/>
              </a:rPr>
              <a:t>中华儿科杂志 </a:t>
            </a:r>
            <a:r>
              <a:rPr lang="en-US" altLang="zh-CN" sz="800" dirty="0">
                <a:latin typeface="宋体" panose="02010600030101010101" pitchFamily="2" charset="-122"/>
                <a:ea typeface="宋体" panose="02010600030101010101" pitchFamily="2" charset="-122"/>
              </a:rPr>
              <a:t>2022 </a:t>
            </a:r>
            <a:r>
              <a:rPr lang="zh-CN" altLang="en-US" sz="800" dirty="0">
                <a:latin typeface="宋体" panose="02010600030101010101" pitchFamily="2" charset="-122"/>
                <a:ea typeface="宋体" panose="02010600030101010101" pitchFamily="2" charset="-122"/>
              </a:rPr>
              <a:t>年</a:t>
            </a:r>
            <a:r>
              <a:rPr lang="en-US" altLang="zh-CN" sz="800" dirty="0">
                <a:latin typeface="宋体" panose="02010600030101010101" pitchFamily="2" charset="-122"/>
                <a:ea typeface="宋体" panose="02010600030101010101" pitchFamily="2" charset="-122"/>
              </a:rPr>
              <a:t>11 </a:t>
            </a:r>
            <a:r>
              <a:rPr lang="zh-CN" altLang="en-US" sz="800" dirty="0">
                <a:latin typeface="宋体" panose="02010600030101010101" pitchFamily="2" charset="-122"/>
                <a:ea typeface="宋体" panose="02010600030101010101" pitchFamily="2" charset="-122"/>
              </a:rPr>
              <a:t>月第 </a:t>
            </a:r>
            <a:r>
              <a:rPr lang="en-US" altLang="zh-CN" sz="800" dirty="0">
                <a:latin typeface="宋体" panose="02010600030101010101" pitchFamily="2" charset="-122"/>
                <a:ea typeface="宋体" panose="02010600030101010101" pitchFamily="2" charset="-122"/>
              </a:rPr>
              <a:t>60 </a:t>
            </a:r>
            <a:r>
              <a:rPr lang="zh-CN" altLang="en-US" sz="800" dirty="0">
                <a:latin typeface="宋体" panose="02010600030101010101" pitchFamily="2" charset="-122"/>
                <a:ea typeface="宋体" panose="02010600030101010101" pitchFamily="2" charset="-122"/>
              </a:rPr>
              <a:t>卷第 </a:t>
            </a:r>
            <a:r>
              <a:rPr lang="en-US" altLang="zh-CN" sz="800" dirty="0">
                <a:latin typeface="宋体" panose="02010600030101010101" pitchFamily="2" charset="-122"/>
                <a:ea typeface="宋体" panose="02010600030101010101" pitchFamily="2" charset="-122"/>
              </a:rPr>
              <a:t>11 </a:t>
            </a:r>
            <a:r>
              <a:rPr lang="zh-CN" altLang="en-US" sz="800" dirty="0">
                <a:latin typeface="宋体" panose="02010600030101010101" pitchFamily="2" charset="-122"/>
                <a:ea typeface="宋体" panose="02010600030101010101" pitchFamily="2" charset="-122"/>
              </a:rPr>
              <a:t>期 </a:t>
            </a:r>
            <a:r>
              <a:rPr lang="en-US" altLang="zh-CN" sz="800" dirty="0">
                <a:latin typeface="宋体" panose="02010600030101010101" pitchFamily="2" charset="-122"/>
                <a:ea typeface="宋体" panose="02010600030101010101" pitchFamily="2" charset="-122"/>
              </a:rPr>
              <a:t>Chin J </a:t>
            </a:r>
            <a:r>
              <a:rPr lang="en-US" altLang="zh-CN" sz="800" dirty="0" err="1">
                <a:latin typeface="宋体" panose="02010600030101010101" pitchFamily="2" charset="-122"/>
                <a:ea typeface="宋体" panose="02010600030101010101" pitchFamily="2" charset="-122"/>
              </a:rPr>
              <a:t>Pediatr</a:t>
            </a:r>
            <a:r>
              <a:rPr lang="en-US" altLang="zh-CN" sz="800" dirty="0">
                <a:latin typeface="宋体" panose="02010600030101010101" pitchFamily="2" charset="-122"/>
                <a:ea typeface="宋体" panose="02010600030101010101" pitchFamily="2" charset="-122"/>
              </a:rPr>
              <a:t>, November 2022, Vol. 60, No. 11</a:t>
            </a:r>
            <a:endParaRPr lang="en-US" altLang="zh-CN" sz="800" dirty="0">
              <a:latin typeface="宋体" panose="02010600030101010101" pitchFamily="2" charset="-122"/>
              <a:ea typeface="宋体" panose="02010600030101010101" pitchFamily="2" charset="-122"/>
            </a:endParaRPr>
          </a:p>
        </p:txBody>
      </p:sp>
      <p:sp>
        <p:nvSpPr>
          <p:cNvPr id="2" name="流程图: 过程 1"/>
          <p:cNvSpPr/>
          <p:nvPr/>
        </p:nvSpPr>
        <p:spPr>
          <a:xfrm>
            <a:off x="6168503" y="1167392"/>
            <a:ext cx="5753528" cy="559141"/>
          </a:xfrm>
          <a:prstGeom prst="flowChartProcess">
            <a:avLst/>
          </a:prstGeom>
          <a:gradFill flip="none" rotWithShape="1">
            <a:gsLst>
              <a:gs pos="0">
                <a:srgbClr val="F4ED91">
                  <a:shade val="30000"/>
                  <a:satMod val="115000"/>
                </a:srgbClr>
              </a:gs>
              <a:gs pos="50000">
                <a:srgbClr val="F4ED91">
                  <a:shade val="67500"/>
                  <a:satMod val="115000"/>
                </a:srgbClr>
              </a:gs>
              <a:gs pos="100000">
                <a:srgbClr val="F4ED91">
                  <a:shade val="100000"/>
                  <a:satMod val="115000"/>
                </a:srgb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rPr>
              <a:t>2019</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年中国罕见病诊疗指南</a:t>
            </a:r>
            <a:r>
              <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rPr>
              <a:t>2019</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版</a:t>
            </a:r>
            <a:r>
              <a:rPr lang="en-US" altLang="zh-CN" sz="1400" b="1" baseline="30000" dirty="0">
                <a:solidFill>
                  <a:schemeClr val="tx1">
                    <a:lumMod val="75000"/>
                    <a:lumOff val="25000"/>
                  </a:schemeClr>
                </a:solidFill>
                <a:latin typeface="微软雅黑" panose="020B0503020204020204" pitchFamily="34" charset="-122"/>
                <a:ea typeface="微软雅黑" panose="020B0503020204020204" pitchFamily="34" charset="-122"/>
              </a:rPr>
              <a:t>1</a:t>
            </a:r>
            <a:endParaRPr lang="zh-CN" altLang="en-US" sz="1400" baseline="30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流程图: 过程 5"/>
          <p:cNvSpPr/>
          <p:nvPr/>
        </p:nvSpPr>
        <p:spPr>
          <a:xfrm>
            <a:off x="6200466" y="3725255"/>
            <a:ext cx="5803266" cy="559141"/>
          </a:xfrm>
          <a:prstGeom prst="flowChartProcess">
            <a:avLst/>
          </a:prstGeom>
          <a:gradFill flip="none" rotWithShape="1">
            <a:gsLst>
              <a:gs pos="0">
                <a:srgbClr val="F4ED91">
                  <a:shade val="30000"/>
                  <a:satMod val="115000"/>
                </a:srgbClr>
              </a:gs>
              <a:gs pos="50000">
                <a:srgbClr val="F4ED91">
                  <a:shade val="67500"/>
                  <a:satMod val="115000"/>
                </a:srgbClr>
              </a:gs>
              <a:gs pos="100000">
                <a:srgbClr val="F4ED91">
                  <a:shade val="100000"/>
                  <a:satMod val="115000"/>
                </a:srgb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rPr>
              <a:t>2020</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年鸟氨酸氨甲酰转移酶缺乏症诊治专家共识</a:t>
            </a:r>
            <a:r>
              <a:rPr lang="en-US" altLang="zh-CN" sz="1400" b="1" baseline="30000" dirty="0">
                <a:solidFill>
                  <a:schemeClr val="tx1">
                    <a:lumMod val="75000"/>
                    <a:lumOff val="25000"/>
                  </a:schemeClr>
                </a:solidFill>
                <a:latin typeface="微软雅黑" panose="020B0503020204020204" pitchFamily="34" charset="-122"/>
                <a:ea typeface="微软雅黑" panose="020B0503020204020204" pitchFamily="34" charset="-122"/>
              </a:rPr>
              <a:t>2</a:t>
            </a:r>
            <a:endParaRPr lang="zh-CN" altLang="en-US" sz="1400" b="1" baseline="30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流程图: 过程 7"/>
          <p:cNvSpPr/>
          <p:nvPr/>
        </p:nvSpPr>
        <p:spPr>
          <a:xfrm>
            <a:off x="613958" y="3767549"/>
            <a:ext cx="5186655" cy="559141"/>
          </a:xfrm>
          <a:prstGeom prst="flowChartProcess">
            <a:avLst/>
          </a:prstGeom>
          <a:gradFill flip="none" rotWithShape="1">
            <a:gsLst>
              <a:gs pos="0">
                <a:srgbClr val="F4ED91">
                  <a:shade val="30000"/>
                  <a:satMod val="115000"/>
                </a:srgbClr>
              </a:gs>
              <a:gs pos="50000">
                <a:srgbClr val="F4ED91">
                  <a:shade val="67500"/>
                  <a:satMod val="115000"/>
                </a:srgbClr>
              </a:gs>
              <a:gs pos="100000">
                <a:srgbClr val="F4ED91">
                  <a:shade val="100000"/>
                  <a:satMod val="115000"/>
                </a:srgb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rPr>
              <a:t>2021</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年尿素循环障碍的三级防控专家共识</a:t>
            </a:r>
            <a:r>
              <a:rPr lang="en-US" altLang="zh-CN" sz="1400" b="1" baseline="30000" dirty="0">
                <a:solidFill>
                  <a:schemeClr val="tx1">
                    <a:lumMod val="75000"/>
                    <a:lumOff val="25000"/>
                  </a:schemeClr>
                </a:solidFill>
                <a:latin typeface="微软雅黑" panose="020B0503020204020204" pitchFamily="34" charset="-122"/>
                <a:ea typeface="微软雅黑" panose="020B0503020204020204" pitchFamily="34" charset="-122"/>
              </a:rPr>
              <a:t>3</a:t>
            </a:r>
            <a:endParaRPr lang="zh-CN" altLang="en-US" sz="1400" b="1" baseline="30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流程图: 过程 28"/>
          <p:cNvSpPr/>
          <p:nvPr/>
        </p:nvSpPr>
        <p:spPr>
          <a:xfrm>
            <a:off x="672183" y="1169961"/>
            <a:ext cx="5153816" cy="559141"/>
          </a:xfrm>
          <a:prstGeom prst="flowChartProcess">
            <a:avLst/>
          </a:prstGeom>
          <a:gradFill flip="none" rotWithShape="1">
            <a:gsLst>
              <a:gs pos="0">
                <a:srgbClr val="F4ED91">
                  <a:shade val="30000"/>
                  <a:satMod val="115000"/>
                </a:srgbClr>
              </a:gs>
              <a:gs pos="50000">
                <a:srgbClr val="F4ED91">
                  <a:shade val="67500"/>
                  <a:satMod val="115000"/>
                </a:srgbClr>
              </a:gs>
              <a:gs pos="100000">
                <a:srgbClr val="F4ED91">
                  <a:shade val="100000"/>
                  <a:satMod val="115000"/>
                </a:srgb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rPr>
              <a:t>2022</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年中国尿素循环障碍诊断治疗和管理指南</a:t>
            </a:r>
            <a:r>
              <a:rPr lang="en-US" altLang="zh-CN" sz="1400" b="1" baseline="30000" dirty="0">
                <a:solidFill>
                  <a:schemeClr val="tx1">
                    <a:lumMod val="75000"/>
                    <a:lumOff val="25000"/>
                  </a:schemeClr>
                </a:solidFill>
                <a:latin typeface="微软雅黑" panose="020B0503020204020204" pitchFamily="34" charset="-122"/>
                <a:ea typeface="微软雅黑" panose="020B0503020204020204" pitchFamily="34" charset="-122"/>
              </a:rPr>
              <a:t>4</a:t>
            </a:r>
            <a:r>
              <a:rPr lang="zh-CN" altLang="en-US" sz="1400" b="1" baseline="30000" dirty="0">
                <a:solidFill>
                  <a:schemeClr val="tx1">
                    <a:lumMod val="75000"/>
                    <a:lumOff val="25000"/>
                  </a:schemeClr>
                </a:solidFill>
                <a:latin typeface="微软雅黑" panose="020B0503020204020204" pitchFamily="34" charset="-122"/>
                <a:ea typeface="微软雅黑" panose="020B0503020204020204" pitchFamily="34" charset="-122"/>
              </a:rPr>
              <a:t> </a:t>
            </a:r>
            <a:endParaRPr lang="zh-CN" altLang="en-US" sz="1400" b="1" baseline="30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a:off x="3119054" y="1974486"/>
            <a:ext cx="235549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8390879" y="4702803"/>
            <a:ext cx="235549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8467092" y="4357664"/>
            <a:ext cx="3483428" cy="246221"/>
          </a:xfrm>
          <a:prstGeom prst="rect">
            <a:avLst/>
          </a:prstGeom>
          <a:noFill/>
        </p:spPr>
        <p:txBody>
          <a:bodyPr wrap="square" rtlCol="0">
            <a:spAutoFit/>
          </a:bodyPr>
          <a:lstStyle/>
          <a:p>
            <a:pPr algn="ctr"/>
            <a:r>
              <a:rPr lang="zh-CN" altLang="en-US" sz="1000" b="1" dirty="0">
                <a:solidFill>
                  <a:srgbClr val="FF0000"/>
                </a:solidFill>
                <a:latin typeface="微软雅黑" panose="020B0503020204020204" pitchFamily="34" charset="-122"/>
                <a:ea typeface="微软雅黑" panose="020B0503020204020204" pitchFamily="34" charset="-122"/>
              </a:rPr>
              <a:t>鸟氨酸氨甲酰转移酶缺乏症患者高氨血症紧急救治措施</a:t>
            </a:r>
            <a:endParaRPr lang="zh-CN" altLang="en-US" sz="1000" b="1" dirty="0">
              <a:solidFill>
                <a:srgbClr val="FF0000"/>
              </a:solidFill>
              <a:latin typeface="微软雅黑" panose="020B0503020204020204" pitchFamily="34" charset="-122"/>
              <a:ea typeface="微软雅黑" panose="020B0503020204020204" pitchFamily="34" charset="-122"/>
            </a:endParaRPr>
          </a:p>
        </p:txBody>
      </p:sp>
      <p:sp>
        <p:nvSpPr>
          <p:cNvPr id="28" name="椭圆 27"/>
          <p:cNvSpPr/>
          <p:nvPr/>
        </p:nvSpPr>
        <p:spPr>
          <a:xfrm>
            <a:off x="715726" y="1194206"/>
            <a:ext cx="406274" cy="447357"/>
          </a:xfrm>
          <a:prstGeom prst="ellipse">
            <a:avLst/>
          </a:prstGeom>
          <a:solidFill>
            <a:srgbClr val="9F5194"/>
          </a:solidFill>
          <a:ln>
            <a:no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zh-CN" sz="2000" dirty="0">
                <a:latin typeface="微软雅黑" panose="020B0503020204020204" pitchFamily="34" charset="-122"/>
                <a:ea typeface="微软雅黑" panose="020B0503020204020204" pitchFamily="34" charset="-122"/>
              </a:rPr>
              <a:t>1</a:t>
            </a:r>
            <a:endParaRPr lang="zh-CN" altLang="en-US" sz="2000" dirty="0">
              <a:latin typeface="微软雅黑" panose="020B0503020204020204" pitchFamily="34" charset="-122"/>
              <a:ea typeface="微软雅黑" panose="020B0503020204020204" pitchFamily="34" charset="-122"/>
            </a:endParaRPr>
          </a:p>
        </p:txBody>
      </p:sp>
      <p:sp>
        <p:nvSpPr>
          <p:cNvPr id="32" name="椭圆 31"/>
          <p:cNvSpPr/>
          <p:nvPr/>
        </p:nvSpPr>
        <p:spPr>
          <a:xfrm>
            <a:off x="6287589" y="1206485"/>
            <a:ext cx="406274" cy="447357"/>
          </a:xfrm>
          <a:prstGeom prst="ellipse">
            <a:avLst/>
          </a:prstGeom>
          <a:solidFill>
            <a:srgbClr val="9F5194"/>
          </a:solidFill>
          <a:ln>
            <a:no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zh-CN" sz="2000" dirty="0">
                <a:latin typeface="微软雅黑" panose="020B0503020204020204" pitchFamily="34" charset="-122"/>
                <a:ea typeface="微软雅黑" panose="020B0503020204020204" pitchFamily="34" charset="-122"/>
              </a:rPr>
              <a:t>2</a:t>
            </a:r>
            <a:endParaRPr lang="zh-CN" altLang="en-US" sz="2000" dirty="0">
              <a:latin typeface="微软雅黑" panose="020B0503020204020204" pitchFamily="34" charset="-122"/>
              <a:ea typeface="微软雅黑" panose="020B0503020204020204" pitchFamily="34" charset="-122"/>
            </a:endParaRPr>
          </a:p>
        </p:txBody>
      </p:sp>
      <p:sp>
        <p:nvSpPr>
          <p:cNvPr id="33" name="椭圆 32"/>
          <p:cNvSpPr/>
          <p:nvPr/>
        </p:nvSpPr>
        <p:spPr>
          <a:xfrm>
            <a:off x="689646" y="3805441"/>
            <a:ext cx="406274" cy="447357"/>
          </a:xfrm>
          <a:prstGeom prst="ellipse">
            <a:avLst/>
          </a:prstGeom>
          <a:solidFill>
            <a:srgbClr val="9F5194"/>
          </a:solidFill>
          <a:ln>
            <a:no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zh-CN" sz="2000" dirty="0">
                <a:latin typeface="微软雅黑" panose="020B0503020204020204" pitchFamily="34" charset="-122"/>
                <a:ea typeface="微软雅黑" panose="020B0503020204020204" pitchFamily="34" charset="-122"/>
              </a:rPr>
              <a:t>3</a:t>
            </a:r>
            <a:endParaRPr lang="zh-CN" altLang="en-US" sz="2000" dirty="0">
              <a:latin typeface="微软雅黑" panose="020B0503020204020204" pitchFamily="34" charset="-122"/>
              <a:ea typeface="微软雅黑" panose="020B0503020204020204" pitchFamily="34" charset="-122"/>
            </a:endParaRPr>
          </a:p>
        </p:txBody>
      </p:sp>
      <p:sp>
        <p:nvSpPr>
          <p:cNvPr id="34" name="椭圆 33"/>
          <p:cNvSpPr/>
          <p:nvPr/>
        </p:nvSpPr>
        <p:spPr>
          <a:xfrm>
            <a:off x="6295471" y="3781146"/>
            <a:ext cx="406274" cy="447357"/>
          </a:xfrm>
          <a:prstGeom prst="ellipse">
            <a:avLst/>
          </a:prstGeom>
          <a:solidFill>
            <a:srgbClr val="9F5194"/>
          </a:solidFill>
          <a:ln>
            <a:no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zh-CN" sz="2000" dirty="0">
                <a:latin typeface="微软雅黑" panose="020B0503020204020204" pitchFamily="34" charset="-122"/>
                <a:ea typeface="微软雅黑" panose="020B0503020204020204" pitchFamily="34" charset="-122"/>
              </a:rPr>
              <a:t>4</a:t>
            </a:r>
            <a:endParaRPr lang="zh-CN" altLang="en-US" sz="2000" dirty="0">
              <a:latin typeface="微软雅黑" panose="020B0503020204020204" pitchFamily="34" charset="-122"/>
              <a:ea typeface="微软雅黑" panose="020B0503020204020204" pitchFamily="34" charset="-122"/>
            </a:endParaRPr>
          </a:p>
        </p:txBody>
      </p:sp>
    </p:spTree>
    <p:custDataLst>
      <p:tags r:id="rId12"/>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313508" y="1800745"/>
            <a:ext cx="5634445" cy="1876674"/>
          </a:xfrm>
          <a:prstGeom prst="rect">
            <a:avLst/>
          </a:prstGeom>
          <a:noFill/>
          <a:ln>
            <a:solidFill>
              <a:srgbClr val="9F5194"/>
            </a:solidFill>
          </a:ln>
        </p:spPr>
        <p:txBody>
          <a:bodyPr wrap="square" rtlCol="0">
            <a:spAutoFit/>
          </a:bodyPr>
          <a:lstStyle/>
          <a:p>
            <a:endParaRPr lang="zh-CN" altLang="en-US" dirty="0"/>
          </a:p>
        </p:txBody>
      </p:sp>
      <p:sp>
        <p:nvSpPr>
          <p:cNvPr id="14" name="流程图: 过程 13"/>
          <p:cNvSpPr/>
          <p:nvPr/>
        </p:nvSpPr>
        <p:spPr>
          <a:xfrm>
            <a:off x="43545" y="43545"/>
            <a:ext cx="1280160" cy="466811"/>
          </a:xfrm>
          <a:prstGeom prst="flowChartProcess">
            <a:avLst/>
          </a:prstGeom>
          <a:solidFill>
            <a:srgbClr val="9F51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b="1" dirty="0">
                <a:latin typeface="微软雅黑" panose="020B0503020204020204" pitchFamily="34" charset="-122"/>
                <a:ea typeface="微软雅黑" panose="020B0503020204020204" pitchFamily="34" charset="-122"/>
              </a:rPr>
              <a:t>药品创新性</a:t>
            </a:r>
            <a:endParaRPr lang="zh-CN" altLang="en-US" sz="1400" b="1" dirty="0">
              <a:latin typeface="微软雅黑" panose="020B0503020204020204" pitchFamily="34" charset="-122"/>
              <a:ea typeface="微软雅黑" panose="020B0503020204020204" pitchFamily="34" charset="-122"/>
            </a:endParaRPr>
          </a:p>
        </p:txBody>
      </p:sp>
      <p:sp>
        <p:nvSpPr>
          <p:cNvPr id="16" name="矩形: 圆角 15"/>
          <p:cNvSpPr/>
          <p:nvPr/>
        </p:nvSpPr>
        <p:spPr>
          <a:xfrm>
            <a:off x="1765733" y="231577"/>
            <a:ext cx="8194764" cy="557557"/>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1" algn="ctr" fontAlgn="auto">
              <a:lnSpc>
                <a:spcPct val="120000"/>
              </a:lnSpc>
            </a:pPr>
            <a:r>
              <a:rPr lang="zh-CN" altLang="en-US" sz="2400" b="1" dirty="0">
                <a:solidFill>
                  <a:srgbClr val="FF0000"/>
                </a:solidFill>
                <a:latin typeface="微软雅黑" panose="020B0503020204020204" pitchFamily="34" charset="-122"/>
                <a:ea typeface="微软雅黑" panose="020B0503020204020204" pitchFamily="34" charset="-122"/>
              </a:rPr>
              <a:t>全球首个</a:t>
            </a:r>
            <a:r>
              <a:rPr lang="zh-CN" altLang="en-US" sz="2400" b="1" dirty="0">
                <a:solidFill>
                  <a:schemeClr val="tx1"/>
                </a:solidFill>
                <a:latin typeface="微软雅黑" panose="020B0503020204020204" pitchFamily="34" charset="-122"/>
                <a:ea typeface="微软雅黑" panose="020B0503020204020204" pitchFamily="34" charset="-122"/>
              </a:rPr>
              <a:t>颗粒剂型氮清除剂</a:t>
            </a:r>
            <a:r>
              <a:rPr lang="en-US" altLang="zh-CN" sz="2400" b="1" dirty="0">
                <a:solidFill>
                  <a:schemeClr val="tx1"/>
                </a:solidFill>
                <a:latin typeface="微软雅黑" panose="020B0503020204020204" pitchFamily="34" charset="-122"/>
                <a:ea typeface="微软雅黑" panose="020B0503020204020204" pitchFamily="34" charset="-122"/>
              </a:rPr>
              <a:t>——</a:t>
            </a:r>
            <a:r>
              <a:rPr lang="zh-CN" altLang="en-US" sz="2400" b="1" dirty="0">
                <a:solidFill>
                  <a:srgbClr val="FF0000"/>
                </a:solidFill>
                <a:latin typeface="微软雅黑" panose="020B0503020204020204" pitchFamily="34" charset="-122"/>
                <a:ea typeface="微软雅黑" panose="020B0503020204020204" pitchFamily="34" charset="-122"/>
              </a:rPr>
              <a:t>起效迅速，精准给药</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3" name="矩形 12"/>
          <p:cNvSpPr/>
          <p:nvPr/>
        </p:nvSpPr>
        <p:spPr>
          <a:xfrm>
            <a:off x="6183086" y="1833969"/>
            <a:ext cx="5434148" cy="4068771"/>
          </a:xfrm>
          <a:prstGeom prst="rect">
            <a:avLst/>
          </a:prstGeom>
          <a:solidFill>
            <a:schemeClr val="bg1"/>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dirty="0">
              <a:solidFill>
                <a:srgbClr val="9F5194"/>
              </a:solidFill>
            </a:endParaRPr>
          </a:p>
        </p:txBody>
      </p:sp>
      <p:sp>
        <p:nvSpPr>
          <p:cNvPr id="18" name="文本框 17"/>
          <p:cNvSpPr txBox="1"/>
          <p:nvPr/>
        </p:nvSpPr>
        <p:spPr>
          <a:xfrm>
            <a:off x="6183087" y="2255292"/>
            <a:ext cx="5434148" cy="1218988"/>
          </a:xfrm>
          <a:prstGeom prst="rect">
            <a:avLst/>
          </a:prstGeom>
          <a:noFill/>
        </p:spPr>
        <p:txBody>
          <a:bodyPr wrap="square">
            <a:spAutoFit/>
          </a:bodyPr>
          <a:lstStyle/>
          <a:p>
            <a:pPr algn="just">
              <a:lnSpc>
                <a:spcPts val="2000"/>
              </a:lnSpc>
              <a:spcAft>
                <a:spcPts val="1000"/>
              </a:spcAft>
            </a:pPr>
            <a:r>
              <a:rPr lang="en-US" altLang="zh-CN" sz="1200" kern="0" dirty="0">
                <a:solidFill>
                  <a:sysClr val="windowText" lastClr="000000"/>
                </a:solidFill>
                <a:latin typeface="微软雅黑" panose="020B0503020204020204" pitchFamily="34" charset="-122"/>
                <a:ea typeface="微软雅黑" panose="020B0503020204020204" pitchFamily="34" charset="-122"/>
              </a:rPr>
              <a:t>1. </a:t>
            </a:r>
            <a:r>
              <a:rPr lang="zh-CN" altLang="en-US" sz="1200" kern="0" dirty="0">
                <a:latin typeface="微软雅黑" panose="020B0503020204020204" pitchFamily="34" charset="-122"/>
                <a:ea typeface="微软雅黑" panose="020B0503020204020204" pitchFamily="34" charset="-122"/>
              </a:rPr>
              <a:t>苯丁酸钠颗粒为颗粒剂型，可与</a:t>
            </a:r>
            <a:r>
              <a:rPr lang="zh-CN" altLang="en-US" sz="1200" b="1" kern="0" dirty="0">
                <a:latin typeface="微软雅黑" panose="020B0503020204020204" pitchFamily="34" charset="-122"/>
                <a:ea typeface="微软雅黑" panose="020B0503020204020204" pitchFamily="34" charset="-122"/>
              </a:rPr>
              <a:t>固体食物</a:t>
            </a:r>
            <a:r>
              <a:rPr lang="zh-CN" altLang="en-US" sz="1200" kern="0" dirty="0">
                <a:latin typeface="微软雅黑" panose="020B0503020204020204" pitchFamily="34" charset="-122"/>
                <a:ea typeface="微软雅黑" panose="020B0503020204020204" pitchFamily="34" charset="-122"/>
              </a:rPr>
              <a:t>（如土豆泥或苹果酱）或</a:t>
            </a:r>
            <a:r>
              <a:rPr lang="zh-CN" altLang="en-US" sz="1200" b="1" kern="0" dirty="0">
                <a:latin typeface="微软雅黑" panose="020B0503020204020204" pitchFamily="34" charset="-122"/>
                <a:ea typeface="微软雅黑" panose="020B0503020204020204" pitchFamily="34" charset="-122"/>
              </a:rPr>
              <a:t>液体食物</a:t>
            </a:r>
            <a:r>
              <a:rPr lang="zh-CN" altLang="en-US" sz="1200" kern="0" dirty="0">
                <a:latin typeface="微软雅黑" panose="020B0503020204020204" pitchFamily="34" charset="-122"/>
                <a:ea typeface="微软雅黑" panose="020B0503020204020204" pitchFamily="34" charset="-122"/>
              </a:rPr>
              <a:t>（如饮用水、苹果汁、橙汁或无蛋白婴儿配方奶粉）混匀后服用，</a:t>
            </a:r>
            <a:r>
              <a:rPr lang="zh-CN" altLang="en-US" sz="1200" b="1" kern="0" dirty="0">
                <a:solidFill>
                  <a:srgbClr val="FF0000"/>
                </a:solidFill>
                <a:latin typeface="微软雅黑" panose="020B0503020204020204" pitchFamily="34" charset="-122"/>
                <a:ea typeface="微软雅黑" panose="020B0503020204020204" pitchFamily="34" charset="-122"/>
              </a:rPr>
              <a:t>尤其适用于婴幼儿服用；</a:t>
            </a:r>
            <a:endParaRPr lang="en-US" altLang="zh-CN" sz="1200" b="1" kern="0" dirty="0">
              <a:solidFill>
                <a:srgbClr val="FF0000"/>
              </a:solidFill>
              <a:latin typeface="微软雅黑" panose="020B0503020204020204" pitchFamily="34" charset="-122"/>
              <a:ea typeface="微软雅黑" panose="020B0503020204020204" pitchFamily="34" charset="-122"/>
            </a:endParaRPr>
          </a:p>
          <a:p>
            <a:pPr algn="just">
              <a:lnSpc>
                <a:spcPts val="2000"/>
              </a:lnSpc>
              <a:spcAft>
                <a:spcPts val="1000"/>
              </a:spcAft>
            </a:pPr>
            <a:r>
              <a:rPr lang="en-US" altLang="zh-CN" sz="1200" kern="0" dirty="0">
                <a:solidFill>
                  <a:sysClr val="windowText" lastClr="000000"/>
                </a:solidFill>
                <a:latin typeface="微软雅黑" panose="020B0503020204020204" pitchFamily="34" charset="-122"/>
                <a:ea typeface="微软雅黑" panose="020B0503020204020204" pitchFamily="34" charset="-122"/>
              </a:rPr>
              <a:t>2. </a:t>
            </a:r>
            <a:r>
              <a:rPr lang="zh-CN" altLang="en-US" sz="1200" kern="0" dirty="0">
                <a:solidFill>
                  <a:sysClr val="windowText" lastClr="000000"/>
                </a:solidFill>
                <a:latin typeface="微软雅黑" panose="020B0503020204020204" pitchFamily="34" charset="-122"/>
                <a:ea typeface="微软雅黑" panose="020B0503020204020204" pitchFamily="34" charset="-122"/>
              </a:rPr>
              <a:t>配备</a:t>
            </a:r>
            <a:r>
              <a:rPr lang="en-US" altLang="zh-CN" sz="1200" b="1" kern="0" dirty="0">
                <a:solidFill>
                  <a:srgbClr val="C00000"/>
                </a:solidFill>
                <a:latin typeface="微软雅黑" panose="020B0503020204020204" pitchFamily="34" charset="-122"/>
                <a:ea typeface="微软雅黑" panose="020B0503020204020204" pitchFamily="34" charset="-122"/>
              </a:rPr>
              <a:t>3</a:t>
            </a:r>
            <a:r>
              <a:rPr lang="zh-CN" altLang="en-US" sz="1200" b="1" kern="0" dirty="0">
                <a:solidFill>
                  <a:srgbClr val="C00000"/>
                </a:solidFill>
                <a:latin typeface="微软雅黑" panose="020B0503020204020204" pitchFamily="34" charset="-122"/>
                <a:ea typeface="微软雅黑" panose="020B0503020204020204" pitchFamily="34" charset="-122"/>
              </a:rPr>
              <a:t>个不同剂量药匙</a:t>
            </a:r>
            <a:r>
              <a:rPr lang="zh-CN" altLang="en-US" sz="1200" kern="0" dirty="0">
                <a:solidFill>
                  <a:sysClr val="windowText" lastClr="000000"/>
                </a:solidFill>
                <a:latin typeface="微软雅黑" panose="020B0503020204020204" pitchFamily="34" charset="-122"/>
                <a:ea typeface="微软雅黑" panose="020B0503020204020204" pitchFamily="34" charset="-122"/>
              </a:rPr>
              <a:t>，方便</a:t>
            </a:r>
            <a:r>
              <a:rPr lang="zh-CN" altLang="en-US" sz="1200" b="1" kern="0" dirty="0">
                <a:solidFill>
                  <a:srgbClr val="C00000"/>
                </a:solidFill>
                <a:latin typeface="微软雅黑" panose="020B0503020204020204" pitchFamily="34" charset="-122"/>
                <a:ea typeface="微软雅黑" panose="020B0503020204020204" pitchFamily="34" charset="-122"/>
              </a:rPr>
              <a:t>精准给药</a:t>
            </a:r>
            <a:r>
              <a:rPr lang="zh-CN" altLang="en-US" sz="1200" kern="0" dirty="0">
                <a:solidFill>
                  <a:sysClr val="windowText" lastClr="000000"/>
                </a:solidFill>
                <a:latin typeface="微软雅黑" panose="020B0503020204020204" pitchFamily="34" charset="-122"/>
                <a:ea typeface="微软雅黑" panose="020B0503020204020204" pitchFamily="34" charset="-122"/>
              </a:rPr>
              <a:t>。</a:t>
            </a:r>
            <a:endParaRPr lang="en-US" altLang="zh-CN" sz="1200" kern="0" dirty="0">
              <a:solidFill>
                <a:sysClr val="windowText" lastClr="000000"/>
              </a:solidFill>
              <a:latin typeface="微软雅黑" panose="020B0503020204020204" pitchFamily="34" charset="-122"/>
              <a:ea typeface="微软雅黑" panose="020B0503020204020204" pitchFamily="34" charset="-122"/>
            </a:endParaRPr>
          </a:p>
        </p:txBody>
      </p:sp>
      <p:pic>
        <p:nvPicPr>
          <p:cNvPr id="19" name="图片 18"/>
          <p:cNvPicPr>
            <a:picLocks noChangeAspect="1"/>
          </p:cNvPicPr>
          <p:nvPr/>
        </p:nvPicPr>
        <p:blipFill>
          <a:blip r:embed="rId1"/>
          <a:stretch>
            <a:fillRect/>
          </a:stretch>
        </p:blipFill>
        <p:spPr>
          <a:xfrm flipV="1">
            <a:off x="6300936" y="3995793"/>
            <a:ext cx="2532021" cy="516383"/>
          </a:xfrm>
          <a:prstGeom prst="rect">
            <a:avLst/>
          </a:prstGeom>
        </p:spPr>
      </p:pic>
      <p:pic>
        <p:nvPicPr>
          <p:cNvPr id="20" name="图片 19"/>
          <p:cNvPicPr>
            <a:picLocks noChangeAspect="1"/>
          </p:cNvPicPr>
          <p:nvPr/>
        </p:nvPicPr>
        <p:blipFill>
          <a:blip r:embed="rId2"/>
          <a:stretch>
            <a:fillRect/>
          </a:stretch>
        </p:blipFill>
        <p:spPr>
          <a:xfrm>
            <a:off x="6300937" y="4469657"/>
            <a:ext cx="2532021" cy="596190"/>
          </a:xfrm>
          <a:prstGeom prst="rect">
            <a:avLst/>
          </a:prstGeom>
        </p:spPr>
      </p:pic>
      <p:pic>
        <p:nvPicPr>
          <p:cNvPr id="21" name="图片 20"/>
          <p:cNvPicPr>
            <a:picLocks noChangeAspect="1"/>
          </p:cNvPicPr>
          <p:nvPr/>
        </p:nvPicPr>
        <p:blipFill>
          <a:blip r:embed="rId3"/>
          <a:stretch>
            <a:fillRect/>
          </a:stretch>
        </p:blipFill>
        <p:spPr>
          <a:xfrm>
            <a:off x="6310588" y="5157924"/>
            <a:ext cx="2532021" cy="746257"/>
          </a:xfrm>
          <a:prstGeom prst="rect">
            <a:avLst/>
          </a:prstGeom>
        </p:spPr>
      </p:pic>
      <p:sp>
        <p:nvSpPr>
          <p:cNvPr id="22" name="文本框 21"/>
          <p:cNvSpPr txBox="1"/>
          <p:nvPr/>
        </p:nvSpPr>
        <p:spPr>
          <a:xfrm>
            <a:off x="8832957" y="4101527"/>
            <a:ext cx="2255081" cy="276999"/>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小药匙：相当于</a:t>
            </a:r>
            <a:r>
              <a:rPr lang="en-US" altLang="zh-CN" sz="1200" dirty="0">
                <a:latin typeface="微软雅黑" panose="020B0503020204020204" pitchFamily="34" charset="-122"/>
                <a:ea typeface="微软雅黑" panose="020B0503020204020204" pitchFamily="34" charset="-122"/>
              </a:rPr>
              <a:t>1.2</a:t>
            </a:r>
            <a:r>
              <a:rPr lang="zh-CN" altLang="en-US" sz="1200" dirty="0">
                <a:latin typeface="微软雅黑" panose="020B0503020204020204" pitchFamily="34" charset="-122"/>
                <a:ea typeface="微软雅黑" panose="020B0503020204020204" pitchFamily="34" charset="-122"/>
              </a:rPr>
              <a:t>克苯丁酸钠</a:t>
            </a:r>
            <a:endParaRPr lang="zh-CN" altLang="en-US" sz="1200" dirty="0">
              <a:latin typeface="微软雅黑" panose="020B0503020204020204" pitchFamily="34" charset="-122"/>
              <a:ea typeface="微软雅黑" panose="020B0503020204020204" pitchFamily="34" charset="-122"/>
            </a:endParaRPr>
          </a:p>
        </p:txBody>
      </p:sp>
      <p:sp>
        <p:nvSpPr>
          <p:cNvPr id="23" name="文本框 22"/>
          <p:cNvSpPr txBox="1"/>
          <p:nvPr/>
        </p:nvSpPr>
        <p:spPr>
          <a:xfrm>
            <a:off x="8832957" y="4641179"/>
            <a:ext cx="2255081" cy="276999"/>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中药匙：相当于</a:t>
            </a:r>
            <a:r>
              <a:rPr lang="en-US" altLang="zh-CN" sz="1200" dirty="0">
                <a:latin typeface="微软雅黑" panose="020B0503020204020204" pitchFamily="34" charset="-122"/>
                <a:ea typeface="微软雅黑" panose="020B0503020204020204" pitchFamily="34" charset="-122"/>
              </a:rPr>
              <a:t>3.3</a:t>
            </a:r>
            <a:r>
              <a:rPr lang="zh-CN" altLang="en-US" sz="1200" dirty="0">
                <a:latin typeface="微软雅黑" panose="020B0503020204020204" pitchFamily="34" charset="-122"/>
                <a:ea typeface="微软雅黑" panose="020B0503020204020204" pitchFamily="34" charset="-122"/>
              </a:rPr>
              <a:t>克苯丁酸钠</a:t>
            </a:r>
            <a:endParaRPr lang="zh-CN" altLang="en-US" sz="1200" dirty="0">
              <a:latin typeface="微软雅黑" panose="020B0503020204020204" pitchFamily="34" charset="-122"/>
              <a:ea typeface="微软雅黑" panose="020B0503020204020204" pitchFamily="34" charset="-122"/>
            </a:endParaRPr>
          </a:p>
        </p:txBody>
      </p:sp>
      <p:sp>
        <p:nvSpPr>
          <p:cNvPr id="24" name="文本框 23"/>
          <p:cNvSpPr txBox="1"/>
          <p:nvPr/>
        </p:nvSpPr>
        <p:spPr>
          <a:xfrm>
            <a:off x="8842608" y="5291574"/>
            <a:ext cx="2255081" cy="276999"/>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大药匙：相当于</a:t>
            </a:r>
            <a:r>
              <a:rPr lang="en-US" altLang="zh-CN" sz="1200" dirty="0">
                <a:latin typeface="微软雅黑" panose="020B0503020204020204" pitchFamily="34" charset="-122"/>
                <a:ea typeface="微软雅黑" panose="020B0503020204020204" pitchFamily="34" charset="-122"/>
              </a:rPr>
              <a:t>9.7</a:t>
            </a:r>
            <a:r>
              <a:rPr lang="zh-CN" altLang="en-US" sz="1200" dirty="0">
                <a:latin typeface="微软雅黑" panose="020B0503020204020204" pitchFamily="34" charset="-122"/>
                <a:ea typeface="微软雅黑" panose="020B0503020204020204" pitchFamily="34" charset="-122"/>
              </a:rPr>
              <a:t>克苯丁酸钠</a:t>
            </a:r>
            <a:endParaRPr lang="zh-CN" altLang="en-US" sz="1200" dirty="0">
              <a:latin typeface="微软雅黑" panose="020B0503020204020204" pitchFamily="34" charset="-122"/>
              <a:ea typeface="微软雅黑" panose="020B0503020204020204" pitchFamily="34" charset="-122"/>
            </a:endParaRPr>
          </a:p>
        </p:txBody>
      </p:sp>
      <p:sp>
        <p:nvSpPr>
          <p:cNvPr id="28" name="文本框 27"/>
          <p:cNvSpPr txBox="1"/>
          <p:nvPr/>
        </p:nvSpPr>
        <p:spPr>
          <a:xfrm>
            <a:off x="305082" y="1981569"/>
            <a:ext cx="5555787" cy="1591398"/>
          </a:xfrm>
          <a:prstGeom prst="rect">
            <a:avLst/>
          </a:prstGeom>
          <a:noFill/>
        </p:spPr>
        <p:txBody>
          <a:bodyPr wrap="square" rtlCol="0">
            <a:spAutoFit/>
          </a:bodyPr>
          <a:lstStyle/>
          <a:p>
            <a:pPr algn="just">
              <a:lnSpc>
                <a:spcPts val="2000"/>
              </a:lnSpc>
              <a:spcAft>
                <a:spcPts val="1000"/>
              </a:spcAft>
            </a:pPr>
            <a:r>
              <a:rPr lang="en-US" altLang="zh-CN" sz="1200" b="1" kern="0" dirty="0">
                <a:solidFill>
                  <a:srgbClr val="FF0000"/>
                </a:solidFill>
                <a:latin typeface="微软雅黑" panose="020B0503020204020204" pitchFamily="34" charset="-122"/>
                <a:ea typeface="微软雅黑" panose="020B0503020204020204" pitchFamily="34" charset="-122"/>
              </a:rPr>
              <a:t>1.</a:t>
            </a:r>
            <a:r>
              <a:rPr lang="zh-CN" altLang="en-US" sz="1200" b="1" kern="0" dirty="0">
                <a:solidFill>
                  <a:srgbClr val="FF0000"/>
                </a:solidFill>
                <a:latin typeface="微软雅黑" panose="020B0503020204020204" pitchFamily="34" charset="-122"/>
                <a:ea typeface="微软雅黑" panose="020B0503020204020204" pitchFamily="34" charset="-122"/>
              </a:rPr>
              <a:t> 广谱降氨</a:t>
            </a:r>
            <a:r>
              <a:rPr lang="zh-CN" altLang="en-US" sz="1200" kern="0" dirty="0">
                <a:solidFill>
                  <a:srgbClr val="FF0000"/>
                </a:solidFill>
                <a:latin typeface="微软雅黑" panose="020B0503020204020204" pitchFamily="34" charset="-122"/>
                <a:ea typeface="微软雅黑" panose="020B0503020204020204" pitchFamily="34" charset="-122"/>
              </a:rPr>
              <a:t>：</a:t>
            </a:r>
            <a:r>
              <a:rPr lang="zh-CN" altLang="en-US" sz="1200" kern="0" dirty="0">
                <a:solidFill>
                  <a:sysClr val="windowText" lastClr="000000"/>
                </a:solidFill>
                <a:latin typeface="微软雅黑" panose="020B0503020204020204" pitchFamily="34" charset="-122"/>
                <a:ea typeface="微软雅黑" panose="020B0503020204020204" pitchFamily="34" charset="-122"/>
              </a:rPr>
              <a:t>通过形成苯乙酸谷氨酰胺，经肾脏排泄，降低血液中氨和谷氨酰胺水平；</a:t>
            </a:r>
            <a:endParaRPr lang="en-US" altLang="zh-CN" sz="1200" kern="0" dirty="0">
              <a:solidFill>
                <a:sysClr val="windowText" lastClr="000000"/>
              </a:solidFill>
              <a:latin typeface="微软雅黑" panose="020B0503020204020204" pitchFamily="34" charset="-122"/>
              <a:ea typeface="微软雅黑" panose="020B0503020204020204" pitchFamily="34" charset="-122"/>
            </a:endParaRPr>
          </a:p>
          <a:p>
            <a:pPr algn="just">
              <a:lnSpc>
                <a:spcPts val="2000"/>
              </a:lnSpc>
              <a:spcAft>
                <a:spcPts val="1000"/>
              </a:spcAft>
            </a:pPr>
            <a:r>
              <a:rPr lang="en-US" altLang="zh-CN" sz="1200" b="1" dirty="0">
                <a:solidFill>
                  <a:srgbClr val="FF0000"/>
                </a:solidFill>
                <a:latin typeface="微软雅黑" panose="020B0503020204020204" pitchFamily="34" charset="-122"/>
                <a:ea typeface="微软雅黑" panose="020B0503020204020204" pitchFamily="34" charset="-122"/>
              </a:rPr>
              <a:t>2. </a:t>
            </a:r>
            <a:r>
              <a:rPr lang="zh-CN" altLang="en-US" sz="1200" b="1" dirty="0">
                <a:solidFill>
                  <a:srgbClr val="FF0000"/>
                </a:solidFill>
                <a:latin typeface="微软雅黑" panose="020B0503020204020204" pitchFamily="34" charset="-122"/>
                <a:ea typeface="微软雅黑" panose="020B0503020204020204" pitchFamily="34" charset="-122"/>
              </a:rPr>
              <a:t>快速降氨：</a:t>
            </a:r>
            <a:r>
              <a:rPr lang="zh-CN" altLang="en-US" sz="1200" dirty="0">
                <a:latin typeface="微软雅黑" panose="020B0503020204020204" pitchFamily="34" charset="-122"/>
                <a:ea typeface="微软雅黑" panose="020B0503020204020204" pitchFamily="34" charset="-122"/>
              </a:rPr>
              <a:t>苯丁酸钠可被快速吸收，直接起效，进入血液循环的速度较苯丁酸甘油酯快</a:t>
            </a:r>
            <a:r>
              <a:rPr lang="en-US" altLang="zh-CN" sz="1200" b="1" dirty="0">
                <a:solidFill>
                  <a:srgbClr val="FF0000"/>
                </a:solidFill>
                <a:latin typeface="微软雅黑" panose="020B0503020204020204" pitchFamily="34" charset="-122"/>
                <a:ea typeface="微软雅黑" panose="020B0503020204020204" pitchFamily="34" charset="-122"/>
              </a:rPr>
              <a:t>70-75%</a:t>
            </a:r>
            <a:r>
              <a:rPr lang="en-US" altLang="zh-CN" sz="1200" baseline="30000" dirty="0">
                <a:latin typeface="微软雅黑" panose="020B0503020204020204" pitchFamily="34" charset="-122"/>
                <a:ea typeface="微软雅黑" panose="020B0503020204020204" pitchFamily="34" charset="-122"/>
              </a:rPr>
              <a:t>1</a:t>
            </a:r>
            <a:endParaRPr lang="en-US" altLang="zh-CN" sz="1200" baseline="30000" dirty="0">
              <a:latin typeface="微软雅黑" panose="020B0503020204020204" pitchFamily="34" charset="-122"/>
              <a:ea typeface="微软雅黑" panose="020B0503020204020204" pitchFamily="34" charset="-122"/>
            </a:endParaRPr>
          </a:p>
          <a:p>
            <a:pPr algn="just">
              <a:lnSpc>
                <a:spcPct val="130000"/>
              </a:lnSpc>
              <a:spcAft>
                <a:spcPts val="1000"/>
              </a:spcAft>
            </a:pPr>
            <a:r>
              <a:rPr lang="en-US" altLang="zh-CN" sz="1200" b="1" dirty="0">
                <a:solidFill>
                  <a:srgbClr val="FF0000"/>
                </a:solidFill>
                <a:latin typeface="微软雅黑" panose="020B0503020204020204" pitchFamily="34" charset="-122"/>
                <a:ea typeface="微软雅黑" panose="020B0503020204020204" pitchFamily="34" charset="-122"/>
              </a:rPr>
              <a:t>3.</a:t>
            </a:r>
            <a:r>
              <a:rPr lang="zh-CN" altLang="en-US" sz="1200" b="1" dirty="0">
                <a:solidFill>
                  <a:srgbClr val="FF0000"/>
                </a:solidFill>
                <a:latin typeface="微软雅黑" panose="020B0503020204020204" pitchFamily="34" charset="-122"/>
                <a:ea typeface="微软雅黑" panose="020B0503020204020204" pitchFamily="34" charset="-122"/>
              </a:rPr>
              <a:t>除氮效率高：</a:t>
            </a:r>
            <a:r>
              <a:rPr lang="en-US" altLang="zh-CN" sz="1200" dirty="0">
                <a:latin typeface="微软雅黑" panose="020B0503020204020204" pitchFamily="34" charset="-122"/>
                <a:ea typeface="微软雅黑" panose="020B0503020204020204" pitchFamily="34" charset="-122"/>
              </a:rPr>
              <a:t>1mol</a:t>
            </a:r>
            <a:r>
              <a:rPr lang="zh-CN" altLang="en-US" sz="1200" dirty="0">
                <a:latin typeface="微软雅黑" panose="020B0503020204020204" pitchFamily="34" charset="-122"/>
                <a:ea typeface="微软雅黑" panose="020B0503020204020204" pitchFamily="34" charset="-122"/>
              </a:rPr>
              <a:t>苯丁酸可清除</a:t>
            </a:r>
            <a:r>
              <a:rPr lang="en-US" altLang="zh-CN" sz="1200" dirty="0">
                <a:latin typeface="微软雅黑" panose="020B0503020204020204" pitchFamily="34" charset="-122"/>
                <a:ea typeface="微软雅黑" panose="020B0503020204020204" pitchFamily="34" charset="-122"/>
              </a:rPr>
              <a:t>2mol</a:t>
            </a:r>
            <a:r>
              <a:rPr lang="zh-CN" altLang="en-US" sz="1200" dirty="0">
                <a:latin typeface="微软雅黑" panose="020B0503020204020204" pitchFamily="34" charset="-122"/>
                <a:ea typeface="微软雅黑" panose="020B0503020204020204" pitchFamily="34" charset="-122"/>
              </a:rPr>
              <a:t>氮，</a:t>
            </a:r>
            <a:r>
              <a:rPr lang="zh-CN" altLang="en-US" sz="1200" b="1" dirty="0">
                <a:solidFill>
                  <a:srgbClr val="FF0000"/>
                </a:solidFill>
                <a:latin typeface="微软雅黑" panose="020B0503020204020204" pitchFamily="34" charset="-122"/>
                <a:ea typeface="微软雅黑" panose="020B0503020204020204" pitchFamily="34" charset="-122"/>
              </a:rPr>
              <a:t>是苯甲酸的</a:t>
            </a:r>
            <a:r>
              <a:rPr lang="en-US" altLang="zh-CN" sz="1200" b="1" dirty="0">
                <a:solidFill>
                  <a:srgbClr val="FF0000"/>
                </a:solidFill>
                <a:latin typeface="微软雅黑" panose="020B0503020204020204" pitchFamily="34" charset="-122"/>
                <a:ea typeface="微软雅黑" panose="020B0503020204020204" pitchFamily="34" charset="-122"/>
              </a:rPr>
              <a:t>2</a:t>
            </a:r>
            <a:r>
              <a:rPr lang="zh-CN" altLang="en-US" sz="1200" b="1" dirty="0">
                <a:solidFill>
                  <a:srgbClr val="FF0000"/>
                </a:solidFill>
                <a:latin typeface="微软雅黑" panose="020B0503020204020204" pitchFamily="34" charset="-122"/>
                <a:ea typeface="微软雅黑" panose="020B0503020204020204" pitchFamily="34" charset="-122"/>
              </a:rPr>
              <a:t>倍</a:t>
            </a:r>
            <a:endParaRPr lang="zh-CN" altLang="en-US" sz="1200" b="1" dirty="0">
              <a:solidFill>
                <a:srgbClr val="FF0000"/>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252832" y="6168762"/>
            <a:ext cx="4580709" cy="338554"/>
          </a:xfrm>
          <a:prstGeom prst="rect">
            <a:avLst/>
          </a:prstGeom>
          <a:noFill/>
        </p:spPr>
        <p:txBody>
          <a:bodyPr wrap="square">
            <a:spAutoFit/>
          </a:bodyPr>
          <a:lstStyle/>
          <a:p>
            <a:pPr marL="228600" indent="-228600">
              <a:buAutoNum type="arabicPlain"/>
            </a:pPr>
            <a:r>
              <a:rPr lang="zh-CN" altLang="en-US" sz="800" dirty="0">
                <a:latin typeface="宋体" panose="02010600030101010101" pitchFamily="2" charset="-122"/>
                <a:ea typeface="宋体" panose="02010600030101010101" pitchFamily="2" charset="-122"/>
              </a:rPr>
              <a:t>苯丁酸钠颗粒说明书</a:t>
            </a:r>
            <a:endParaRPr lang="en-US" altLang="zh-CN" sz="800" dirty="0">
              <a:latin typeface="宋体" panose="02010600030101010101" pitchFamily="2" charset="-122"/>
              <a:ea typeface="宋体" panose="02010600030101010101" pitchFamily="2" charset="-122"/>
            </a:endParaRPr>
          </a:p>
          <a:p>
            <a:pPr marL="228600" indent="-228600">
              <a:buAutoNum type="arabicPlain"/>
            </a:pPr>
            <a:r>
              <a:rPr lang="zh-CN" altLang="en-US" sz="800" dirty="0">
                <a:latin typeface="宋体" panose="02010600030101010101" pitchFamily="2" charset="-122"/>
                <a:ea typeface="宋体" panose="02010600030101010101" pitchFamily="2" charset="-122"/>
              </a:rPr>
              <a:t>瑞本纳平专利证书</a:t>
            </a:r>
            <a:endParaRPr lang="en-US" altLang="zh-CN" sz="800" dirty="0">
              <a:latin typeface="宋体" panose="02010600030101010101" pitchFamily="2" charset="-122"/>
              <a:ea typeface="宋体" panose="02010600030101010101" pitchFamily="2" charset="-122"/>
            </a:endParaRPr>
          </a:p>
        </p:txBody>
      </p:sp>
      <p:sp>
        <p:nvSpPr>
          <p:cNvPr id="33" name="文本框 32"/>
          <p:cNvSpPr txBox="1"/>
          <p:nvPr/>
        </p:nvSpPr>
        <p:spPr>
          <a:xfrm>
            <a:off x="305081" y="4026066"/>
            <a:ext cx="5642871" cy="1876674"/>
          </a:xfrm>
          <a:prstGeom prst="rect">
            <a:avLst/>
          </a:prstGeom>
          <a:noFill/>
          <a:ln>
            <a:solidFill>
              <a:srgbClr val="9F5194"/>
            </a:solidFill>
          </a:ln>
        </p:spPr>
        <p:txBody>
          <a:bodyPr wrap="square" rtlCol="0">
            <a:spAutoFit/>
          </a:bodyPr>
          <a:lstStyle/>
          <a:p>
            <a:endParaRPr lang="zh-CN" altLang="en-US" dirty="0"/>
          </a:p>
        </p:txBody>
      </p:sp>
      <p:sp>
        <p:nvSpPr>
          <p:cNvPr id="34" name="文本框 33"/>
          <p:cNvSpPr txBox="1"/>
          <p:nvPr/>
        </p:nvSpPr>
        <p:spPr>
          <a:xfrm>
            <a:off x="305080" y="3656734"/>
            <a:ext cx="2041883" cy="369332"/>
          </a:xfrm>
          <a:prstGeom prst="rect">
            <a:avLst/>
          </a:prstGeom>
          <a:solidFill>
            <a:srgbClr val="9F5194"/>
          </a:solid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剂型创新</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309148" y="4566977"/>
            <a:ext cx="5481895" cy="703013"/>
          </a:xfrm>
          <a:prstGeom prst="rect">
            <a:avLst/>
          </a:prstGeom>
          <a:noFill/>
        </p:spPr>
        <p:txBody>
          <a:bodyPr wrap="square" rtlCol="0">
            <a:spAutoFit/>
          </a:bodyPr>
          <a:lstStyle/>
          <a:p>
            <a:pPr algn="just">
              <a:lnSpc>
                <a:spcPts val="2000"/>
              </a:lnSpc>
              <a:spcAft>
                <a:spcPts val="1000"/>
              </a:spcAft>
            </a:pPr>
            <a:r>
              <a:rPr lang="en-US" altLang="zh-CN" sz="1200" kern="0" dirty="0">
                <a:solidFill>
                  <a:sysClr val="windowText" lastClr="000000"/>
                </a:solidFill>
                <a:latin typeface="微软雅黑" panose="020B0503020204020204" pitchFamily="34" charset="-122"/>
                <a:ea typeface="微软雅黑" panose="020B0503020204020204" pitchFamily="34" charset="-122"/>
              </a:rPr>
              <a:t>1. </a:t>
            </a:r>
            <a:r>
              <a:rPr lang="zh-CN" altLang="en-US" sz="1200" kern="0" dirty="0">
                <a:solidFill>
                  <a:sysClr val="windowText" lastClr="000000"/>
                </a:solidFill>
                <a:latin typeface="微软雅黑" panose="020B0503020204020204" pitchFamily="34" charset="-122"/>
                <a:ea typeface="微软雅黑" panose="020B0503020204020204" pitchFamily="34" charset="-122"/>
              </a:rPr>
              <a:t>苯丁酸钠颗粒是国内首个获批的国产的口服氮清除剂</a:t>
            </a:r>
            <a:endParaRPr lang="en-US" altLang="zh-CN" sz="1200" kern="0" dirty="0">
              <a:solidFill>
                <a:sysClr val="windowText" lastClr="000000"/>
              </a:solidFill>
              <a:latin typeface="微软雅黑" panose="020B0503020204020204" pitchFamily="34" charset="-122"/>
              <a:ea typeface="微软雅黑" panose="020B0503020204020204" pitchFamily="34" charset="-122"/>
            </a:endParaRPr>
          </a:p>
          <a:p>
            <a:pPr algn="just">
              <a:lnSpc>
                <a:spcPts val="2000"/>
              </a:lnSpc>
              <a:spcAft>
                <a:spcPts val="1000"/>
              </a:spcAft>
            </a:pPr>
            <a:r>
              <a:rPr lang="en-US" altLang="zh-CN" sz="1200" kern="0" dirty="0">
                <a:solidFill>
                  <a:sysClr val="windowText" lastClr="000000"/>
                </a:solidFill>
                <a:latin typeface="微软雅黑" panose="020B0503020204020204" pitchFamily="34" charset="-122"/>
                <a:ea typeface="微软雅黑" panose="020B0503020204020204" pitchFamily="34" charset="-122"/>
              </a:rPr>
              <a:t>2. </a:t>
            </a:r>
            <a:r>
              <a:rPr lang="zh-CN" altLang="en-US" sz="1200" kern="0" dirty="0">
                <a:solidFill>
                  <a:sysClr val="windowText" lastClr="000000"/>
                </a:solidFill>
                <a:latin typeface="微软雅黑" panose="020B0503020204020204" pitchFamily="34" charset="-122"/>
                <a:ea typeface="微软雅黑" panose="020B0503020204020204" pitchFamily="34" charset="-122"/>
              </a:rPr>
              <a:t>苯丁酸钠颗粒剂运用专利的结晶技术制备，</a:t>
            </a:r>
            <a:r>
              <a:rPr lang="zh-CN" altLang="en-US" sz="1200" b="1" kern="0" dirty="0">
                <a:solidFill>
                  <a:srgbClr val="FF0000"/>
                </a:solidFill>
                <a:latin typeface="微软雅黑" panose="020B0503020204020204" pitchFamily="34" charset="-122"/>
                <a:ea typeface="微软雅黑" panose="020B0503020204020204" pitchFamily="34" charset="-122"/>
              </a:rPr>
              <a:t>稳定更高</a:t>
            </a:r>
            <a:r>
              <a:rPr lang="zh-CN" altLang="en-US" sz="1200" kern="0" dirty="0">
                <a:solidFill>
                  <a:sysClr val="windowText" lastClr="000000"/>
                </a:solidFill>
                <a:latin typeface="微软雅黑" panose="020B0503020204020204" pitchFamily="34" charset="-122"/>
                <a:ea typeface="微软雅黑" panose="020B0503020204020204" pitchFamily="34" charset="-122"/>
              </a:rPr>
              <a:t>，</a:t>
            </a:r>
            <a:r>
              <a:rPr lang="zh-CN" altLang="en-US" sz="1200" b="1" kern="0" dirty="0">
                <a:solidFill>
                  <a:srgbClr val="FF0000"/>
                </a:solidFill>
                <a:latin typeface="微软雅黑" panose="020B0503020204020204" pitchFamily="34" charset="-122"/>
                <a:ea typeface="微软雅黑" panose="020B0503020204020204" pitchFamily="34" charset="-122"/>
              </a:rPr>
              <a:t>纯度更高</a:t>
            </a:r>
            <a:endParaRPr lang="en-US" altLang="zh-CN" sz="1200" b="1" kern="0" dirty="0">
              <a:solidFill>
                <a:srgbClr val="FF0000"/>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305080" y="1452098"/>
            <a:ext cx="2033456" cy="369332"/>
          </a:xfrm>
          <a:prstGeom prst="rect">
            <a:avLst/>
          </a:prstGeom>
          <a:solidFill>
            <a:srgbClr val="9F5194"/>
          </a:solid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作用机理创新</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6183086" y="1463196"/>
            <a:ext cx="2033456" cy="369332"/>
          </a:xfrm>
          <a:prstGeom prst="rect">
            <a:avLst/>
          </a:prstGeom>
          <a:solidFill>
            <a:srgbClr val="9F5194"/>
          </a:solid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应用创新</a:t>
            </a:r>
            <a:endParaRPr lang="zh-CN" altLang="en-US" b="1" dirty="0">
              <a:solidFill>
                <a:schemeClr val="bg1"/>
              </a:solidFill>
              <a:latin typeface="微软雅黑" panose="020B0503020204020204" pitchFamily="34" charset="-122"/>
              <a:ea typeface="微软雅黑" panose="020B0503020204020204" pitchFamily="34" charset="-122"/>
            </a:endParaRPr>
          </a:p>
        </p:txBody>
      </p:sp>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流程图: 终止 2"/>
          <p:cNvSpPr/>
          <p:nvPr/>
        </p:nvSpPr>
        <p:spPr>
          <a:xfrm>
            <a:off x="404954" y="1286848"/>
            <a:ext cx="5429789" cy="1677646"/>
          </a:xfrm>
          <a:prstGeom prst="flowChartTerminator">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lvl="0" indent="-171450">
              <a:lnSpc>
                <a:spcPts val="2000"/>
              </a:lnSpc>
              <a:buFont typeface="Wingdings" panose="05000000000000000000" pitchFamily="2" charset="2"/>
              <a:buChar char="l"/>
            </a:pPr>
            <a:r>
              <a:rPr lang="en-US" altLang="zh-CN" sz="1200" dirty="0">
                <a:solidFill>
                  <a:schemeClr val="tx1"/>
                </a:solidFill>
                <a:latin typeface="微软雅黑" panose="020B0503020204020204" pitchFamily="34" charset="-122"/>
                <a:ea typeface="微软雅黑" panose="020B0503020204020204" pitchFamily="34" charset="-122"/>
              </a:rPr>
              <a:t>UCD</a:t>
            </a:r>
            <a:r>
              <a:rPr lang="zh-CN" altLang="en-US" sz="1200" dirty="0">
                <a:solidFill>
                  <a:schemeClr val="tx1"/>
                </a:solidFill>
                <a:latin typeface="微软雅黑" panose="020B0503020204020204" pitchFamily="34" charset="-122"/>
                <a:ea typeface="微软雅黑" panose="020B0503020204020204" pitchFamily="34" charset="-122"/>
              </a:rPr>
              <a:t>以儿童为主，慢性氨中毒患儿可出现生长发育迟滞、认知功能障碍</a:t>
            </a:r>
            <a:endParaRPr lang="zh-CN" altLang="en-US" sz="1200" dirty="0">
              <a:solidFill>
                <a:schemeClr val="tx1"/>
              </a:solidFill>
              <a:latin typeface="微软雅黑" panose="020B0503020204020204" pitchFamily="34" charset="-122"/>
              <a:ea typeface="微软雅黑" panose="020B0503020204020204" pitchFamily="34" charset="-122"/>
            </a:endParaRPr>
          </a:p>
          <a:p>
            <a:pPr marL="171450" lvl="0" indent="-171450">
              <a:lnSpc>
                <a:spcPts val="2000"/>
              </a:lnSpc>
              <a:buFont typeface="Wingdings" panose="05000000000000000000" pitchFamily="2" charset="2"/>
              <a:buChar char="l"/>
            </a:pPr>
            <a:r>
              <a:rPr lang="zh-CN" altLang="en-US" sz="1200" b="1" dirty="0">
                <a:solidFill>
                  <a:srgbClr val="FF0000"/>
                </a:solidFill>
                <a:latin typeface="微软雅黑" panose="020B0503020204020204" pitchFamily="34" charset="-122"/>
                <a:ea typeface="微软雅黑" panose="020B0503020204020204" pitchFamily="34" charset="-122"/>
              </a:rPr>
              <a:t>死亡率高</a:t>
            </a:r>
            <a:r>
              <a:rPr lang="zh-CN" altLang="en-US" sz="1200" dirty="0">
                <a:solidFill>
                  <a:schemeClr val="tx1"/>
                </a:solidFill>
                <a:latin typeface="微软雅黑" panose="020B0503020204020204" pitchFamily="34" charset="-122"/>
                <a:ea typeface="微软雅黑" panose="020B0503020204020204" pitchFamily="34" charset="-122"/>
              </a:rPr>
              <a:t>（</a:t>
            </a:r>
            <a:r>
              <a:rPr lang="en-US" altLang="zh-CN" sz="1200" dirty="0">
                <a:solidFill>
                  <a:schemeClr val="tx1"/>
                </a:solidFill>
                <a:latin typeface="微软雅黑" panose="020B0503020204020204" pitchFamily="34" charset="-122"/>
                <a:ea typeface="微软雅黑" panose="020B0503020204020204" pitchFamily="34" charset="-122"/>
              </a:rPr>
              <a:t>30%-80%</a:t>
            </a:r>
            <a:r>
              <a:rPr lang="zh-CN" altLang="en-US" sz="1200" dirty="0">
                <a:solidFill>
                  <a:schemeClr val="tx1"/>
                </a:solidFill>
                <a:latin typeface="微软雅黑" panose="020B0503020204020204" pitchFamily="34" charset="-122"/>
                <a:ea typeface="微软雅黑" panose="020B0503020204020204" pitchFamily="34" charset="-122"/>
              </a:rPr>
              <a:t>），</a:t>
            </a:r>
            <a:r>
              <a:rPr lang="zh-CN" altLang="en-US" sz="1200" b="1" dirty="0">
                <a:solidFill>
                  <a:srgbClr val="FF0000"/>
                </a:solidFill>
                <a:latin typeface="微软雅黑" panose="020B0503020204020204" pitchFamily="34" charset="-122"/>
                <a:ea typeface="微软雅黑" panose="020B0503020204020204" pitchFamily="34" charset="-122"/>
              </a:rPr>
              <a:t>脑损伤率高</a:t>
            </a:r>
            <a:r>
              <a:rPr lang="zh-CN" altLang="en-US" sz="1200" dirty="0">
                <a:solidFill>
                  <a:schemeClr val="tx1"/>
                </a:solidFill>
                <a:latin typeface="微软雅黑" panose="020B0503020204020204" pitchFamily="34" charset="-122"/>
                <a:ea typeface="微软雅黑" panose="020B0503020204020204" pitchFamily="34" charset="-122"/>
              </a:rPr>
              <a:t>（</a:t>
            </a:r>
            <a:r>
              <a:rPr lang="en-US" altLang="zh-CN" sz="1200" dirty="0">
                <a:solidFill>
                  <a:schemeClr val="tx1"/>
                </a:solidFill>
                <a:latin typeface="微软雅黑" panose="020B0503020204020204" pitchFamily="34" charset="-122"/>
                <a:ea typeface="微软雅黑" panose="020B0503020204020204" pitchFamily="34" charset="-122"/>
              </a:rPr>
              <a:t>22%-63%</a:t>
            </a:r>
            <a:r>
              <a:rPr lang="zh-CN" altLang="en-US" sz="1200" dirty="0">
                <a:solidFill>
                  <a:schemeClr val="tx1"/>
                </a:solidFill>
                <a:latin typeface="微软雅黑" panose="020B0503020204020204" pitchFamily="34" charset="-122"/>
                <a:ea typeface="微软雅黑" panose="020B0503020204020204" pitchFamily="34" charset="-122"/>
              </a:rPr>
              <a:t>）</a:t>
            </a:r>
            <a:r>
              <a:rPr lang="en-US" altLang="zh-CN" sz="1200" baseline="30000" dirty="0">
                <a:solidFill>
                  <a:schemeClr val="tx1"/>
                </a:solidFill>
                <a:latin typeface="微软雅黑" panose="020B0503020204020204" pitchFamily="34" charset="-122"/>
                <a:ea typeface="微软雅黑" panose="020B0503020204020204" pitchFamily="34" charset="-122"/>
              </a:rPr>
              <a:t>1-4</a:t>
            </a:r>
            <a:endParaRPr lang="zh-CN" altLang="en-US" sz="1200" baseline="30000" dirty="0">
              <a:solidFill>
                <a:schemeClr val="tx1"/>
              </a:solidFill>
              <a:latin typeface="微软雅黑" panose="020B0503020204020204" pitchFamily="34" charset="-122"/>
              <a:ea typeface="微软雅黑" panose="020B0503020204020204" pitchFamily="34" charset="-122"/>
            </a:endParaRPr>
          </a:p>
          <a:p>
            <a:pPr marL="171450" lvl="0" indent="-171450">
              <a:lnSpc>
                <a:spcPts val="2000"/>
              </a:lnSpc>
              <a:buFont typeface="Wingdings" panose="05000000000000000000" pitchFamily="2" charset="2"/>
              <a:buChar char="l"/>
            </a:pPr>
            <a:r>
              <a:rPr lang="zh-CN" altLang="en-US" sz="1200" dirty="0">
                <a:solidFill>
                  <a:schemeClr val="tx1"/>
                </a:solidFill>
                <a:latin typeface="微软雅黑" panose="020B0503020204020204" pitchFamily="34" charset="-122"/>
                <a:ea typeface="微软雅黑" panose="020B0503020204020204" pitchFamily="34" charset="-122"/>
              </a:rPr>
              <a:t>苯丁酸钠长期使用</a:t>
            </a:r>
            <a:r>
              <a:rPr lang="en-US" altLang="zh-CN" sz="1200" dirty="0">
                <a:solidFill>
                  <a:schemeClr val="tx1"/>
                </a:solidFill>
                <a:latin typeface="微软雅黑" panose="020B0503020204020204" pitchFamily="34" charset="-122"/>
                <a:ea typeface="微软雅黑" panose="020B0503020204020204" pitchFamily="34" charset="-122"/>
              </a:rPr>
              <a:t>,</a:t>
            </a:r>
            <a:r>
              <a:rPr lang="zh-CN" altLang="zh-CN" sz="12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患者</a:t>
            </a:r>
            <a:r>
              <a:rPr lang="zh-CN" altLang="en-US" sz="12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得到充分治疗，减少致残致命率</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14" name="流程图: 过程 13"/>
          <p:cNvSpPr/>
          <p:nvPr/>
        </p:nvSpPr>
        <p:spPr>
          <a:xfrm>
            <a:off x="43545" y="43545"/>
            <a:ext cx="1280160" cy="466811"/>
          </a:xfrm>
          <a:prstGeom prst="flowChartProcess">
            <a:avLst/>
          </a:prstGeom>
          <a:solidFill>
            <a:srgbClr val="9F51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b="1" dirty="0">
                <a:latin typeface="微软雅黑" panose="020B0503020204020204" pitchFamily="34" charset="-122"/>
                <a:ea typeface="微软雅黑" panose="020B0503020204020204" pitchFamily="34" charset="-122"/>
              </a:rPr>
              <a:t>药品公平性</a:t>
            </a:r>
            <a:r>
              <a:rPr lang="en-US" altLang="zh-CN" sz="1400" b="1" dirty="0">
                <a:latin typeface="微软雅黑" panose="020B0503020204020204" pitchFamily="34" charset="-122"/>
                <a:ea typeface="微软雅黑" panose="020B0503020204020204" pitchFamily="34" charset="-122"/>
              </a:rPr>
              <a:t>1</a:t>
            </a:r>
            <a:endParaRPr lang="zh-CN" altLang="en-US" sz="1400" b="1" dirty="0">
              <a:latin typeface="微软雅黑" panose="020B0503020204020204" pitchFamily="34" charset="-122"/>
              <a:ea typeface="微软雅黑" panose="020B0503020204020204" pitchFamily="34" charset="-122"/>
            </a:endParaRPr>
          </a:p>
        </p:txBody>
      </p:sp>
      <p:sp>
        <p:nvSpPr>
          <p:cNvPr id="16" name="矩形: 圆角 15"/>
          <p:cNvSpPr/>
          <p:nvPr/>
        </p:nvSpPr>
        <p:spPr>
          <a:xfrm>
            <a:off x="1323705" y="-54260"/>
            <a:ext cx="10467704" cy="709279"/>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1" algn="ctr" fontAlgn="auto">
              <a:lnSpc>
                <a:spcPct val="120000"/>
              </a:lnSpc>
            </a:pPr>
            <a:r>
              <a:rPr lang="zh-CN" altLang="en-US" sz="2400" b="1" dirty="0">
                <a:solidFill>
                  <a:schemeClr val="tx1"/>
                </a:solidFill>
                <a:latin typeface="微软雅黑" panose="020B0503020204020204" pitchFamily="34" charset="-122"/>
                <a:ea typeface="微软雅黑" panose="020B0503020204020204" pitchFamily="34" charset="-122"/>
              </a:rPr>
              <a:t>起效</a:t>
            </a:r>
            <a:r>
              <a:rPr lang="zh-CN" altLang="en-US" sz="2400" b="1" dirty="0">
                <a:solidFill>
                  <a:srgbClr val="FF0000"/>
                </a:solidFill>
                <a:latin typeface="微软雅黑" panose="020B0503020204020204" pitchFamily="34" charset="-122"/>
                <a:ea typeface="微软雅黑" panose="020B0503020204020204" pitchFamily="34" charset="-122"/>
              </a:rPr>
              <a:t>更快</a:t>
            </a:r>
            <a:r>
              <a:rPr lang="zh-CN" altLang="en-US" sz="2400" b="1" dirty="0">
                <a:solidFill>
                  <a:schemeClr val="tx1"/>
                </a:solidFill>
                <a:latin typeface="微软雅黑" panose="020B0503020204020204" pitchFamily="34" charset="-122"/>
                <a:ea typeface="微软雅黑" panose="020B0503020204020204" pitchFamily="34" charset="-122"/>
              </a:rPr>
              <a:t>，安全性</a:t>
            </a:r>
            <a:r>
              <a:rPr lang="zh-CN" altLang="en-US" sz="2400" b="1" dirty="0">
                <a:solidFill>
                  <a:srgbClr val="FF0000"/>
                </a:solidFill>
                <a:latin typeface="微软雅黑" panose="020B0503020204020204" pitchFamily="34" charset="-122"/>
                <a:ea typeface="微软雅黑" panose="020B0503020204020204" pitchFamily="34" charset="-122"/>
              </a:rPr>
              <a:t>好</a:t>
            </a:r>
            <a:r>
              <a:rPr lang="zh-CN" altLang="en-US" sz="2400" b="1" dirty="0">
                <a:solidFill>
                  <a:schemeClr val="tx1"/>
                </a:solidFill>
                <a:latin typeface="微软雅黑" panose="020B0503020204020204" pitchFamily="34" charset="-122"/>
                <a:ea typeface="微软雅黑" panose="020B0503020204020204" pitchFamily="34" charset="-122"/>
              </a:rPr>
              <a:t>，</a:t>
            </a:r>
            <a:r>
              <a:rPr lang="zh-CN" altLang="en-US" sz="2400" b="1" dirty="0">
                <a:solidFill>
                  <a:srgbClr val="FF0000"/>
                </a:solidFill>
                <a:latin typeface="微软雅黑" panose="020B0503020204020204" pitchFamily="34" charset="-122"/>
                <a:ea typeface="微软雅黑" panose="020B0503020204020204" pitchFamily="34" charset="-122"/>
              </a:rPr>
              <a:t>填补</a:t>
            </a:r>
            <a:r>
              <a:rPr lang="zh-CN" altLang="en-US" sz="2400" b="1" dirty="0">
                <a:solidFill>
                  <a:schemeClr val="tx1"/>
                </a:solidFill>
                <a:latin typeface="微软雅黑" panose="020B0503020204020204" pitchFamily="34" charset="-122"/>
                <a:ea typeface="微软雅黑" panose="020B0503020204020204" pitchFamily="34" charset="-122"/>
              </a:rPr>
              <a:t>国家医保药品目录内</a:t>
            </a:r>
            <a:r>
              <a:rPr lang="zh-CN" altLang="en-US" sz="2400" b="1" dirty="0">
                <a:solidFill>
                  <a:srgbClr val="FF0000"/>
                </a:solidFill>
                <a:latin typeface="微软雅黑" panose="020B0503020204020204" pitchFamily="34" charset="-122"/>
                <a:ea typeface="微软雅黑" panose="020B0503020204020204" pitchFamily="34" charset="-122"/>
              </a:rPr>
              <a:t>无氮清除剂</a:t>
            </a:r>
            <a:r>
              <a:rPr lang="zh-CN" altLang="en-US" sz="2400" b="1" dirty="0">
                <a:solidFill>
                  <a:schemeClr val="tx1"/>
                </a:solidFill>
                <a:latin typeface="微软雅黑" panose="020B0503020204020204" pitchFamily="34" charset="-122"/>
                <a:ea typeface="微软雅黑" panose="020B0503020204020204" pitchFamily="34" charset="-122"/>
              </a:rPr>
              <a:t>药物的</a:t>
            </a:r>
            <a:r>
              <a:rPr lang="zh-CN" altLang="en-US" sz="2400" b="1" dirty="0">
                <a:solidFill>
                  <a:srgbClr val="FF0000"/>
                </a:solidFill>
                <a:latin typeface="微软雅黑" panose="020B0503020204020204" pitchFamily="34" charset="-122"/>
                <a:ea typeface="微软雅黑" panose="020B0503020204020204" pitchFamily="34" charset="-122"/>
              </a:rPr>
              <a:t>空白</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235132" y="5952199"/>
            <a:ext cx="6096000" cy="584775"/>
          </a:xfrm>
          <a:prstGeom prst="rect">
            <a:avLst/>
          </a:prstGeom>
          <a:noFill/>
        </p:spPr>
        <p:txBody>
          <a:bodyPr wrap="square">
            <a:spAutoFit/>
          </a:bodyPr>
          <a:lstStyle/>
          <a:p>
            <a:pPr marL="228600" indent="-228600">
              <a:buAutoNum type="arabicPeriod"/>
            </a:pPr>
            <a:r>
              <a:rPr lang="da-DK" altLang="zh-CN" sz="800" dirty="0">
                <a:latin typeface="宋体" panose="02010600030101010101" pitchFamily="2" charset="-122"/>
                <a:ea typeface="宋体" panose="02010600030101010101" pitchFamily="2" charset="-122"/>
              </a:rPr>
              <a:t>Unsinn C, et al. Orphanet J Rare Dis, 2016,11(1):116.</a:t>
            </a:r>
            <a:endParaRPr lang="da-DK" altLang="zh-CN" sz="800" dirty="0">
              <a:latin typeface="宋体" panose="02010600030101010101" pitchFamily="2" charset="-122"/>
              <a:ea typeface="宋体" panose="02010600030101010101" pitchFamily="2" charset="-122"/>
            </a:endParaRPr>
          </a:p>
          <a:p>
            <a:pPr marL="228600" indent="-228600">
              <a:buAutoNum type="arabicPeriod"/>
            </a:pPr>
            <a:r>
              <a:rPr lang="da-DK" altLang="zh-CN" sz="800" dirty="0">
                <a:latin typeface="宋体" panose="02010600030101010101" pitchFamily="2" charset="-122"/>
                <a:ea typeface="宋体" panose="02010600030101010101" pitchFamily="2" charset="-122"/>
              </a:rPr>
              <a:t> Lu D, et al. Orphanet J Rare Dis, 2020,15(1):340. </a:t>
            </a:r>
            <a:endParaRPr lang="da-DK" altLang="zh-CN" sz="800" dirty="0">
              <a:latin typeface="宋体" panose="02010600030101010101" pitchFamily="2" charset="-122"/>
              <a:ea typeface="宋体" panose="02010600030101010101" pitchFamily="2" charset="-122"/>
            </a:endParaRPr>
          </a:p>
          <a:p>
            <a:pPr marL="228600" indent="-228600">
              <a:buAutoNum type="arabicPeriod"/>
            </a:pPr>
            <a:r>
              <a:rPr lang="da-DK" altLang="zh-CN" sz="800" dirty="0">
                <a:latin typeface="宋体" panose="02010600030101010101" pitchFamily="2" charset="-122"/>
                <a:ea typeface="宋体" panose="02010600030101010101" pitchFamily="2" charset="-122"/>
              </a:rPr>
              <a:t>Waisbren SE, et al. J Inherit Metab Dis, 2019,42(6):1176-1191. </a:t>
            </a:r>
            <a:endParaRPr lang="da-DK" altLang="zh-CN" sz="800" dirty="0">
              <a:latin typeface="宋体" panose="02010600030101010101" pitchFamily="2" charset="-122"/>
              <a:ea typeface="宋体" panose="02010600030101010101" pitchFamily="2" charset="-122"/>
            </a:endParaRPr>
          </a:p>
          <a:p>
            <a:pPr marL="228600" indent="-228600">
              <a:buAutoNum type="arabicPeriod"/>
            </a:pPr>
            <a:r>
              <a:rPr lang="da-DK" altLang="zh-CN" sz="800" dirty="0">
                <a:latin typeface="宋体" panose="02010600030101010101" pitchFamily="2" charset="-122"/>
                <a:ea typeface="宋体" panose="02010600030101010101" pitchFamily="2" charset="-122"/>
              </a:rPr>
              <a:t> Kido J, et al. Mol Genet Metab Rep. 2021, 7;27:100724.</a:t>
            </a:r>
            <a:endParaRPr lang="zh-CN" altLang="en-US" sz="800" dirty="0">
              <a:latin typeface="宋体" panose="02010600030101010101" pitchFamily="2" charset="-122"/>
              <a:ea typeface="宋体" panose="02010600030101010101" pitchFamily="2" charset="-122"/>
            </a:endParaRPr>
          </a:p>
        </p:txBody>
      </p:sp>
      <p:sp>
        <p:nvSpPr>
          <p:cNvPr id="6" name="流程图: 终止 5"/>
          <p:cNvSpPr/>
          <p:nvPr/>
        </p:nvSpPr>
        <p:spPr>
          <a:xfrm>
            <a:off x="296093" y="3608360"/>
            <a:ext cx="5503815" cy="1921014"/>
          </a:xfrm>
          <a:prstGeom prst="flowChartTerminator">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nSpc>
                <a:spcPts val="2000"/>
              </a:lnSpc>
            </a:pPr>
            <a:endParaRPr lang="en-US" altLang="zh-CN" sz="1050" dirty="0">
              <a:solidFill>
                <a:schemeClr val="tx1"/>
              </a:solidFill>
              <a:latin typeface="微软雅黑" panose="020B0503020204020204" pitchFamily="34" charset="-122"/>
              <a:ea typeface="微软雅黑" panose="020B0503020204020204" pitchFamily="34" charset="-122"/>
            </a:endParaRPr>
          </a:p>
          <a:p>
            <a:pPr marL="171450" lvl="0" indent="-171450">
              <a:lnSpc>
                <a:spcPts val="2000"/>
              </a:lnSpc>
              <a:buFont typeface="Wingdings" panose="05000000000000000000" pitchFamily="2" charset="2"/>
              <a:buChar char="l"/>
            </a:pPr>
            <a:r>
              <a:rPr lang="zh-CN" altLang="en-US" sz="1200" dirty="0">
                <a:solidFill>
                  <a:schemeClr val="tx1"/>
                </a:solidFill>
                <a:latin typeface="微软雅黑" panose="020B0503020204020204" pitchFamily="34" charset="-122"/>
                <a:ea typeface="微软雅黑" panose="020B0503020204020204" pitchFamily="34" charset="-122"/>
              </a:rPr>
              <a:t>是氮清除剂中较同类口服氮清除剂价格最便宜的药物</a:t>
            </a:r>
            <a:endParaRPr lang="en-US" altLang="zh-CN" sz="1200" dirty="0">
              <a:solidFill>
                <a:schemeClr val="tx1"/>
              </a:solidFill>
              <a:latin typeface="微软雅黑" panose="020B0503020204020204" pitchFamily="34" charset="-122"/>
              <a:ea typeface="微软雅黑" panose="020B0503020204020204" pitchFamily="34" charset="-122"/>
            </a:endParaRPr>
          </a:p>
          <a:p>
            <a:pPr lvl="0">
              <a:lnSpc>
                <a:spcPts val="2000"/>
              </a:lnSpc>
            </a:pPr>
            <a:r>
              <a:rPr lang="zh-CN" altLang="en-US" sz="1200" dirty="0">
                <a:solidFill>
                  <a:schemeClr val="tx1"/>
                </a:solidFill>
                <a:latin typeface="微软雅黑" panose="020B0503020204020204" pitchFamily="34" charset="-122"/>
                <a:ea typeface="微软雅黑" panose="020B0503020204020204" pitchFamily="34" charset="-122"/>
              </a:rPr>
              <a:t>（较其他同类年治疗费用便宜</a:t>
            </a:r>
            <a:r>
              <a:rPr lang="en-US" altLang="zh-CN" sz="1200" dirty="0">
                <a:solidFill>
                  <a:schemeClr val="tx1"/>
                </a:solidFill>
                <a:latin typeface="微软雅黑" panose="020B0503020204020204" pitchFamily="34" charset="-122"/>
                <a:ea typeface="微软雅黑" panose="020B0503020204020204" pitchFamily="34" charset="-122"/>
              </a:rPr>
              <a:t>30%</a:t>
            </a:r>
            <a:r>
              <a:rPr lang="zh-CN" altLang="en-US" sz="1200" dirty="0">
                <a:solidFill>
                  <a:schemeClr val="tx1"/>
                </a:solidFill>
                <a:latin typeface="微软雅黑" panose="020B0503020204020204" pitchFamily="34" charset="-122"/>
                <a:ea typeface="微软雅黑" panose="020B0503020204020204" pitchFamily="34" charset="-122"/>
              </a:rPr>
              <a:t>）可大幅降低医疗资源利用与费用</a:t>
            </a:r>
            <a:endParaRPr lang="zh-CN" altLang="en-US" sz="1200" dirty="0">
              <a:solidFill>
                <a:schemeClr val="tx1"/>
              </a:solidFill>
              <a:latin typeface="微软雅黑" panose="020B0503020204020204" pitchFamily="34" charset="-122"/>
              <a:ea typeface="微软雅黑" panose="020B0503020204020204" pitchFamily="34" charset="-122"/>
            </a:endParaRPr>
          </a:p>
          <a:p>
            <a:pPr marL="171450" lvl="0" indent="-171450">
              <a:lnSpc>
                <a:spcPts val="2000"/>
              </a:lnSpc>
              <a:buFont typeface="Wingdings" panose="05000000000000000000" pitchFamily="2" charset="2"/>
              <a:buChar char="l"/>
            </a:pPr>
            <a:r>
              <a:rPr lang="zh-CN" altLang="zh-CN" sz="12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早期使用氮清除剂，可以避免因血氨增高导致的智力障碍，</a:t>
            </a:r>
            <a:r>
              <a:rPr lang="zh-CN" altLang="zh-CN" sz="12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长期的规律服药可以保持正常的生长发育和智力状态，减轻社会和家庭的负担，</a:t>
            </a:r>
            <a:r>
              <a:rPr lang="zh-CN" altLang="zh-CN" sz="12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对社会影响的意义重大</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7" name="流程图: 终止 6"/>
          <p:cNvSpPr/>
          <p:nvPr/>
        </p:nvSpPr>
        <p:spPr>
          <a:xfrm>
            <a:off x="6592389" y="3608360"/>
            <a:ext cx="5394957" cy="1921014"/>
          </a:xfrm>
          <a:prstGeom prst="flowChartTerminator">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lvl="0" indent="-171450">
              <a:lnSpc>
                <a:spcPts val="2000"/>
              </a:lnSpc>
              <a:buFont typeface="Wingdings" panose="05000000000000000000" pitchFamily="2" charset="2"/>
              <a:buChar char="l"/>
            </a:pPr>
            <a:r>
              <a:rPr lang="zh-CN" altLang="en-US" sz="12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相关疾病专家对此类疾病的诊疗形成规范；临床基因诊断的发展和普遍应用，大部分的患者可以得到明确诊断</a:t>
            </a:r>
            <a:endParaRPr lang="zh-CN" altLang="en-US" sz="1200" dirty="0">
              <a:solidFill>
                <a:schemeClr val="tx1"/>
              </a:solidFill>
              <a:latin typeface="微软雅黑" panose="020B0503020204020204" pitchFamily="34" charset="-122"/>
              <a:ea typeface="微软雅黑" panose="020B0503020204020204" pitchFamily="34" charset="-122"/>
            </a:endParaRPr>
          </a:p>
          <a:p>
            <a:pPr marL="171450" lvl="0" indent="-171450">
              <a:lnSpc>
                <a:spcPts val="2000"/>
              </a:lnSpc>
              <a:buFont typeface="Wingdings" panose="05000000000000000000" pitchFamily="2" charset="2"/>
              <a:buChar char="l"/>
            </a:pPr>
            <a:r>
              <a:rPr lang="zh-CN" altLang="en-US" sz="12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该类疾病为罕见病，患者数量少，大部分会登记管理；说明书适应症明确，</a:t>
            </a:r>
            <a:r>
              <a:rPr lang="zh-CN" altLang="en-US" sz="12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不存在临床滥用的可能性。</a:t>
            </a:r>
            <a:endParaRPr lang="zh-CN" altLang="en-US" sz="1200" b="1" dirty="0">
              <a:solidFill>
                <a:srgbClr val="FF0000"/>
              </a:solidFill>
              <a:latin typeface="微软雅黑" panose="020B0503020204020204" pitchFamily="34" charset="-122"/>
              <a:ea typeface="微软雅黑" panose="020B0503020204020204" pitchFamily="34" charset="-122"/>
            </a:endParaRPr>
          </a:p>
        </p:txBody>
      </p:sp>
      <p:sp>
        <p:nvSpPr>
          <p:cNvPr id="5" name="流程图: 终止 4"/>
          <p:cNvSpPr/>
          <p:nvPr/>
        </p:nvSpPr>
        <p:spPr>
          <a:xfrm>
            <a:off x="6461760" y="1286848"/>
            <a:ext cx="5525586" cy="1689683"/>
          </a:xfrm>
          <a:prstGeom prst="flowChartTerminator">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lvl="0" indent="-171450">
              <a:lnSpc>
                <a:spcPts val="2000"/>
              </a:lnSpc>
              <a:buFont typeface="Wingdings" panose="05000000000000000000" pitchFamily="2" charset="2"/>
              <a:buChar char="l"/>
            </a:pPr>
            <a:r>
              <a:rPr lang="zh-CN" altLang="en-US" sz="12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目前国家医保</a:t>
            </a:r>
            <a:r>
              <a:rPr lang="zh-CN" altLang="en-US" sz="12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目录内无口服的氮清除剂药品</a:t>
            </a:r>
            <a:endParaRPr lang="zh-CN" altLang="en-US" sz="1200" b="1" dirty="0">
              <a:solidFill>
                <a:srgbClr val="FF0000"/>
              </a:solidFill>
              <a:latin typeface="微软雅黑" panose="020B0503020204020204" pitchFamily="34" charset="-122"/>
              <a:ea typeface="微软雅黑" panose="020B0503020204020204" pitchFamily="34" charset="-122"/>
            </a:endParaRPr>
          </a:p>
          <a:p>
            <a:pPr marL="171450" lvl="0" indent="-171450">
              <a:lnSpc>
                <a:spcPts val="2000"/>
              </a:lnSpc>
              <a:buFont typeface="Wingdings" panose="05000000000000000000" pitchFamily="2" charset="2"/>
              <a:buChar char="l"/>
            </a:pPr>
            <a:r>
              <a:rPr lang="zh-CN" altLang="en-US" sz="1200" dirty="0">
                <a:solidFill>
                  <a:schemeClr val="tx1"/>
                </a:solidFill>
                <a:latin typeface="微软雅黑" panose="020B0503020204020204" pitchFamily="34" charset="-122"/>
                <a:ea typeface="微软雅黑" panose="020B0503020204020204" pitchFamily="34" charset="-122"/>
              </a:rPr>
              <a:t>苯丁酸钠涵盖了</a:t>
            </a:r>
            <a:r>
              <a:rPr lang="en-US" altLang="zh-CN" sz="1200" dirty="0">
                <a:solidFill>
                  <a:schemeClr val="tx1"/>
                </a:solidFill>
                <a:latin typeface="微软雅黑" panose="020B0503020204020204" pitchFamily="34" charset="-122"/>
                <a:ea typeface="微软雅黑" panose="020B0503020204020204" pitchFamily="34" charset="-122"/>
              </a:rPr>
              <a:t>《</a:t>
            </a:r>
            <a:r>
              <a:rPr lang="zh-CN" altLang="en-US" sz="1200" dirty="0">
                <a:solidFill>
                  <a:schemeClr val="tx1"/>
                </a:solidFill>
                <a:latin typeface="微软雅黑" panose="020B0503020204020204" pitchFamily="34" charset="-122"/>
                <a:ea typeface="微软雅黑" panose="020B0503020204020204" pitchFamily="34" charset="-122"/>
              </a:rPr>
              <a:t>国家第一批罕见病目录</a:t>
            </a:r>
            <a:r>
              <a:rPr lang="en-US" altLang="zh-CN" sz="1200" dirty="0">
                <a:solidFill>
                  <a:schemeClr val="tx1"/>
                </a:solidFill>
                <a:latin typeface="微软雅黑" panose="020B0503020204020204" pitchFamily="34" charset="-122"/>
                <a:ea typeface="微软雅黑" panose="020B0503020204020204" pitchFamily="34" charset="-122"/>
              </a:rPr>
              <a:t>》</a:t>
            </a:r>
            <a:r>
              <a:rPr lang="zh-CN" altLang="en-US" sz="1200" dirty="0">
                <a:solidFill>
                  <a:schemeClr val="tx1"/>
                </a:solidFill>
                <a:latin typeface="微软雅黑" panose="020B0503020204020204" pitchFamily="34" charset="-122"/>
                <a:ea typeface="微软雅黑" panose="020B0503020204020204" pitchFamily="34" charset="-122"/>
              </a:rPr>
              <a:t>中</a:t>
            </a:r>
            <a:r>
              <a:rPr lang="en-US" altLang="zh-CN" sz="1200" b="1" dirty="0">
                <a:solidFill>
                  <a:srgbClr val="FF0000"/>
                </a:solidFill>
                <a:latin typeface="微软雅黑" panose="020B0503020204020204" pitchFamily="34" charset="-122"/>
                <a:ea typeface="微软雅黑" panose="020B0503020204020204" pitchFamily="34" charset="-122"/>
              </a:rPr>
              <a:t>5</a:t>
            </a:r>
            <a:r>
              <a:rPr lang="zh-CN" altLang="en-US" sz="1200" b="1" dirty="0">
                <a:solidFill>
                  <a:srgbClr val="FF0000"/>
                </a:solidFill>
                <a:latin typeface="微软雅黑" panose="020B0503020204020204" pitchFamily="34" charset="-122"/>
                <a:ea typeface="微软雅黑" panose="020B0503020204020204" pitchFamily="34" charset="-122"/>
              </a:rPr>
              <a:t>个常见</a:t>
            </a:r>
            <a:r>
              <a:rPr lang="en-US" altLang="zh-CN" sz="1200" b="1" dirty="0">
                <a:solidFill>
                  <a:srgbClr val="FF0000"/>
                </a:solidFill>
                <a:latin typeface="微软雅黑" panose="020B0503020204020204" pitchFamily="34" charset="-122"/>
                <a:ea typeface="微软雅黑" panose="020B0503020204020204" pitchFamily="34" charset="-122"/>
              </a:rPr>
              <a:t>UCDs</a:t>
            </a:r>
            <a:r>
              <a:rPr lang="zh-CN" altLang="en-US" sz="1200" b="1" dirty="0">
                <a:solidFill>
                  <a:srgbClr val="FF0000"/>
                </a:solidFill>
                <a:latin typeface="微软雅黑" panose="020B0503020204020204" pitchFamily="34" charset="-122"/>
                <a:ea typeface="微软雅黑" panose="020B0503020204020204" pitchFamily="34" charset="-122"/>
              </a:rPr>
              <a:t>适应症</a:t>
            </a:r>
            <a:endParaRPr lang="zh-CN" altLang="en-US" sz="1200" b="1" dirty="0">
              <a:solidFill>
                <a:srgbClr val="FF0000"/>
              </a:solidFill>
              <a:latin typeface="微软雅黑" panose="020B0503020204020204" pitchFamily="34" charset="-122"/>
              <a:ea typeface="微软雅黑" panose="020B0503020204020204" pitchFamily="34" charset="-122"/>
            </a:endParaRPr>
          </a:p>
          <a:p>
            <a:pPr marL="171450" lvl="0" indent="-171450">
              <a:lnSpc>
                <a:spcPts val="2000"/>
              </a:lnSpc>
              <a:buFont typeface="Wingdings" panose="05000000000000000000" pitchFamily="2" charset="2"/>
              <a:buChar char="l"/>
            </a:pPr>
            <a:r>
              <a:rPr lang="en-US" altLang="zh-CN" sz="1200" dirty="0">
                <a:solidFill>
                  <a:schemeClr val="tx1"/>
                </a:solidFill>
                <a:latin typeface="微软雅黑" panose="020B0503020204020204" pitchFamily="34" charset="-122"/>
                <a:ea typeface="微软雅黑" panose="020B0503020204020204" pitchFamily="34" charset="-122"/>
              </a:rPr>
              <a:t>3</a:t>
            </a:r>
            <a:r>
              <a:rPr lang="zh-CN" altLang="en-US" sz="1200" dirty="0">
                <a:solidFill>
                  <a:schemeClr val="tx1"/>
                </a:solidFill>
                <a:latin typeface="微软雅黑" panose="020B0503020204020204" pitchFamily="34" charset="-122"/>
                <a:ea typeface="微软雅黑" panose="020B0503020204020204" pitchFamily="34" charset="-122"/>
              </a:rPr>
              <a:t>个不同剂量药匙，相对于苯丁酸甘油酯需要预留剂量，</a:t>
            </a:r>
            <a:r>
              <a:rPr lang="zh-CN" altLang="en-US" sz="1200" b="1" dirty="0">
                <a:solidFill>
                  <a:srgbClr val="FF0000"/>
                </a:solidFill>
                <a:latin typeface="微软雅黑" panose="020B0503020204020204" pitchFamily="34" charset="-122"/>
                <a:ea typeface="微软雅黑" panose="020B0503020204020204" pitchFamily="34" charset="-122"/>
              </a:rPr>
              <a:t>更切合与临床实际，精准给药</a:t>
            </a:r>
            <a:endParaRPr lang="zh-CN" altLang="en-US" sz="1200" b="1" dirty="0">
              <a:solidFill>
                <a:srgbClr val="FF0000"/>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1323705" y="1273451"/>
            <a:ext cx="3457302" cy="307777"/>
          </a:xfrm>
          <a:prstGeom prst="rect">
            <a:avLst/>
          </a:prstGeom>
          <a:noFill/>
        </p:spPr>
        <p:txBody>
          <a:bodyPr wrap="square" rtlCol="0">
            <a:spAutoFit/>
          </a:bodyPr>
          <a:lstStyle/>
          <a:p>
            <a:pPr algn="ctr"/>
            <a:r>
              <a:rPr lang="zh-CN" altLang="en-US" sz="1400" b="1" dirty="0">
                <a:latin typeface="微软雅黑" panose="020B0503020204020204" pitchFamily="34" charset="-122"/>
                <a:ea typeface="微软雅黑" panose="020B0503020204020204" pitchFamily="34" charset="-122"/>
              </a:rPr>
              <a:t>所</a:t>
            </a:r>
            <a:r>
              <a:rPr lang="zh-CN" altLang="zh-CN" sz="1400" b="1" dirty="0">
                <a:latin typeface="微软雅黑" panose="020B0503020204020204" pitchFamily="34" charset="-122"/>
                <a:ea typeface="微软雅黑" panose="020B0503020204020204" pitchFamily="34" charset="-122"/>
              </a:rPr>
              <a:t>治疗疾病对公共健康的影响</a:t>
            </a:r>
            <a:endParaRPr lang="zh-CN" altLang="en-US" sz="1400" b="1" dirty="0">
              <a:latin typeface="微软雅黑" panose="020B0503020204020204" pitchFamily="34" charset="-122"/>
              <a:ea typeface="微软雅黑" panose="020B0503020204020204" pitchFamily="34" charset="-122"/>
            </a:endParaRPr>
          </a:p>
        </p:txBody>
      </p:sp>
      <p:sp>
        <p:nvSpPr>
          <p:cNvPr id="9" name="文本框 8"/>
          <p:cNvSpPr txBox="1"/>
          <p:nvPr/>
        </p:nvSpPr>
        <p:spPr>
          <a:xfrm>
            <a:off x="7715794" y="1273450"/>
            <a:ext cx="3457302" cy="307777"/>
          </a:xfrm>
          <a:prstGeom prst="rect">
            <a:avLst/>
          </a:prstGeom>
          <a:noFill/>
        </p:spPr>
        <p:txBody>
          <a:bodyPr wrap="square" rtlCol="0">
            <a:spAutoFit/>
          </a:bodyPr>
          <a:lstStyle/>
          <a:p>
            <a:pPr lvl="0" algn="ctr"/>
            <a:r>
              <a:rPr lang="zh-CN" altLang="en-US" sz="1400" b="1" dirty="0">
                <a:latin typeface="微软雅黑" panose="020B0503020204020204" pitchFamily="34" charset="-122"/>
                <a:ea typeface="微软雅黑" panose="020B0503020204020204" pitchFamily="34" charset="-122"/>
              </a:rPr>
              <a:t>弥补药品目录短板</a:t>
            </a:r>
            <a:endParaRPr lang="zh-CN" altLang="en-US" sz="1400" b="1" dirty="0">
              <a:latin typeface="微软雅黑" panose="020B0503020204020204" pitchFamily="34" charset="-122"/>
              <a:ea typeface="微软雅黑" panose="020B0503020204020204" pitchFamily="34" charset="-122"/>
            </a:endParaRPr>
          </a:p>
        </p:txBody>
      </p:sp>
      <p:sp>
        <p:nvSpPr>
          <p:cNvPr id="11" name="文本框 10"/>
          <p:cNvSpPr txBox="1"/>
          <p:nvPr/>
        </p:nvSpPr>
        <p:spPr>
          <a:xfrm>
            <a:off x="1166949" y="3626447"/>
            <a:ext cx="3457302" cy="307777"/>
          </a:xfrm>
          <a:prstGeom prst="rect">
            <a:avLst/>
          </a:prstGeom>
          <a:noFill/>
        </p:spPr>
        <p:txBody>
          <a:bodyPr wrap="square" rtlCol="0">
            <a:spAutoFit/>
          </a:bodyPr>
          <a:lstStyle/>
          <a:p>
            <a:pPr algn="ctr"/>
            <a:r>
              <a:rPr lang="zh-CN" altLang="en-US" sz="1400" b="1" dirty="0">
                <a:latin typeface="微软雅黑" panose="020B0503020204020204" pitchFamily="34" charset="-122"/>
                <a:ea typeface="微软雅黑" panose="020B0503020204020204" pitchFamily="34" charset="-122"/>
              </a:rPr>
              <a:t>符合医保基本的原则</a:t>
            </a:r>
            <a:endParaRPr lang="zh-CN" altLang="en-US" sz="1400" b="1"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7715794" y="3608360"/>
            <a:ext cx="3457302" cy="307777"/>
          </a:xfrm>
          <a:prstGeom prst="rect">
            <a:avLst/>
          </a:prstGeom>
          <a:noFill/>
        </p:spPr>
        <p:txBody>
          <a:bodyPr wrap="square" rtlCol="0">
            <a:spAutoFit/>
          </a:bodyPr>
          <a:lstStyle/>
          <a:p>
            <a:pPr algn="ctr"/>
            <a:r>
              <a:rPr lang="zh-CN" altLang="en-US" sz="1400" b="1" dirty="0">
                <a:latin typeface="微软雅黑" panose="020B0503020204020204" pitchFamily="34" charset="-122"/>
                <a:ea typeface="微软雅黑" panose="020B0503020204020204" pitchFamily="34" charset="-122"/>
              </a:rPr>
              <a:t>符合医保基本的原则</a:t>
            </a:r>
            <a:endParaRPr lang="zh-CN" altLang="en-US" sz="1400" b="1" dirty="0">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 name="KSO_WM_DIAGRAM_VIRTUALLY_FRAME" val="{&quot;height&quot;:173.95,&quot;left&quot;:101.53019685039371,&quot;top&quot;:219.625,&quot;width&quot;:728.6697244094487}"/>
</p:tagLst>
</file>

<file path=ppt/tags/tag11.xml><?xml version="1.0" encoding="utf-8"?>
<p:tagLst xmlns:p="http://schemas.openxmlformats.org/presentationml/2006/main">
  <p:tag name="KSO_WM_BEAUTIFY_FLAG" val=""/>
  <p:tag name="KSO_WM_DIAGRAM_VIRTUALLY_FRAME" val="{&quot;height&quot;:173.95,&quot;left&quot;:101.53019685039371,&quot;top&quot;:219.625,&quot;width&quot;:728.6697244094487}"/>
</p:tagLst>
</file>

<file path=ppt/tags/tag12.xml><?xml version="1.0" encoding="utf-8"?>
<p:tagLst xmlns:p="http://schemas.openxmlformats.org/presentationml/2006/main">
  <p:tag name="KSO_WM_BEAUTIFY_FLAG" val=""/>
  <p:tag name="KSO_WM_DIAGRAM_VIRTUALLY_FRAME" val="{&quot;height&quot;:173.95,&quot;left&quot;:101.53019685039371,&quot;top&quot;:219.625,&quot;width&quot;:728.6697244094487}"/>
</p:tagLst>
</file>

<file path=ppt/tags/tag13.xml><?xml version="1.0" encoding="utf-8"?>
<p:tagLst xmlns:p="http://schemas.openxmlformats.org/presentationml/2006/main">
  <p:tag name="KSO_WM_BEAUTIFY_FLAG" val=""/>
  <p:tag name="KSO_WM_DIAGRAM_VIRTUALLY_FRAME" val="{&quot;height&quot;:173.95,&quot;left&quot;:101.53019685039371,&quot;top&quot;:219.625,&quot;width&quot;:728.6697244094487}"/>
</p:tagLst>
</file>

<file path=ppt/tags/tag14.xml><?xml version="1.0" encoding="utf-8"?>
<p:tagLst xmlns:p="http://schemas.openxmlformats.org/presentationml/2006/main">
  <p:tag name="KSO_WM_BEAUTIFY_FLAG" val=""/>
  <p:tag name="KSO_WM_DIAGRAM_VIRTUALLY_FRAME" val="{&quot;height&quot;:173.95,&quot;left&quot;:101.53019685039371,&quot;top&quot;:219.625,&quot;width&quot;:728.6697244094487}"/>
</p:tagLst>
</file>

<file path=ppt/tags/tag15.xml><?xml version="1.0" encoding="utf-8"?>
<p:tagLst xmlns:p="http://schemas.openxmlformats.org/presentationml/2006/main">
  <p:tag name="KSO_WM_BEAUTIFY_FLAG" val=""/>
  <p:tag name="KSO_WM_DIAGRAM_VIRTUALLY_FRAME" val="{&quot;height&quot;:173.95,&quot;left&quot;:101.53019685039371,&quot;top&quot;:219.625,&quot;width&quot;:728.6697244094487}"/>
</p:tagLst>
</file>

<file path=ppt/tags/tag16.xml><?xml version="1.0" encoding="utf-8"?>
<p:tagLst xmlns:p="http://schemas.openxmlformats.org/presentationml/2006/main">
  <p:tag name="KSO_WM_BEAUTIFY_FLAG" val=""/>
  <p:tag name="KSO_WM_DIAGRAM_VIRTUALLY_FRAME" val="{&quot;height&quot;:173.95,&quot;left&quot;:101.53019685039371,&quot;top&quot;:219.625,&quot;width&quot;:728.6697244094487}"/>
</p:tagLst>
</file>

<file path=ppt/tags/tag17.xml><?xml version="1.0" encoding="utf-8"?>
<p:tagLst xmlns:p="http://schemas.openxmlformats.org/presentationml/2006/main">
  <p:tag name="KSO_WM_BEAUTIFY_FLAG" val=""/>
  <p:tag name="KSO_WM_DIAGRAM_VIRTUALLY_FRAME" val="{&quot;height&quot;:173.95,&quot;left&quot;:101.53019685039371,&quot;top&quot;:219.625,&quot;width&quot;:728.6697244094487}"/>
</p:tagLst>
</file>

<file path=ppt/tags/tag18.xml><?xml version="1.0" encoding="utf-8"?>
<p:tagLst xmlns:p="http://schemas.openxmlformats.org/presentationml/2006/main">
  <p:tag name="KSO_WM_BEAUTIFY_FLAG" val=""/>
  <p:tag name="KSO_WM_DIAGRAM_VIRTUALLY_FRAME" val="{&quot;height&quot;:173.95,&quot;left&quot;:101.53019685039371,&quot;top&quot;:219.625,&quot;width&quot;:728.6697244094487}"/>
</p:tagLst>
</file>

<file path=ppt/tags/tag19.xml><?xml version="1.0" encoding="utf-8"?>
<p:tagLst xmlns:p="http://schemas.openxmlformats.org/presentationml/2006/main">
  <p:tag name="KSO_WM_BEAUTIFY_FLAG" val=""/>
  <p:tag name="KSO_WM_DIAGRAM_VIRTUALLY_FRAME" val="{&quot;height&quot;:173.95,&quot;left&quot;:101.53019685039371,&quot;top&quot;:219.625,&quot;width&quot;:728.6697244094487}"/>
</p:tagLst>
</file>

<file path=ppt/tags/tag2.xml><?xml version="1.0" encoding="utf-8"?>
<p:tagLst xmlns:p="http://schemas.openxmlformats.org/presentationml/2006/main">
  <p:tag name="KSO_WM_BEAUTIFY_FLAG" val=""/>
  <p:tag name="KSO_WM_DIAGRAM_VIRTUALLY_FRAME" val="{&quot;height&quot;:173.95,&quot;left&quot;:101.53019685039371,&quot;top&quot;:219.625,&quot;width&quot;:728.6697244094487}"/>
</p:tagLst>
</file>

<file path=ppt/tags/tag20.xml><?xml version="1.0" encoding="utf-8"?>
<p:tagLst xmlns:p="http://schemas.openxmlformats.org/presentationml/2006/main">
  <p:tag name="KSO_WM_BEAUTIFY_FLAG" val=""/>
  <p:tag name="KSO_WM_DIAGRAM_VIRTUALLY_FRAME" val="{&quot;height&quot;:173.95,&quot;left&quot;:101.53019685039371,&quot;top&quot;:219.625,&quot;width&quot;:728.6697244094487}"/>
</p:tagLst>
</file>

<file path=ppt/tags/tag21.xml><?xml version="1.0" encoding="utf-8"?>
<p:tagLst xmlns:p="http://schemas.openxmlformats.org/presentationml/2006/main">
  <p:tag name="KSO_WM_BEAUTIFY_FLAG" val=""/>
  <p:tag name="KSO_WM_DIAGRAM_VIRTUALLY_FRAME" val="{&quot;height&quot;:173.95,&quot;left&quot;:101.53019685039371,&quot;top&quot;:219.625,&quot;width&quot;:728.6697244094487}"/>
</p:tagLst>
</file>

<file path=ppt/tags/tag22.xml><?xml version="1.0" encoding="utf-8"?>
<p:tagLst xmlns:p="http://schemas.openxmlformats.org/presentationml/2006/main">
  <p:tag name="KSO_WM_BEAUTIFY_FLAG" val="#wm#"/>
  <p:tag name="KSO_WM_TEMPLATE_CATEGORY" val="custom"/>
  <p:tag name="KSO_WM_TEMPLATE_INDEX" val="20205081"/>
</p:tagLst>
</file>

<file path=ppt/tags/tag23.xml><?xml version="1.0" encoding="utf-8"?>
<p:tagLst xmlns:p="http://schemas.openxmlformats.org/presentationml/2006/main">
  <p:tag name="KSO_WM_BEAUTIFY_FLAG" val="#wm#"/>
  <p:tag name="KSO_WM_TEMPLATE_CATEGORY" val="custom"/>
  <p:tag name="KSO_WM_TEMPLATE_INDEX" val="20205081"/>
</p:tagLst>
</file>

<file path=ppt/tags/tag24.xml><?xml version="1.0" encoding="utf-8"?>
<p:tagLst xmlns:p="http://schemas.openxmlformats.org/presentationml/2006/main">
  <p:tag name="KSO_WM_BEAUTIFY_FLAG" val="#wm#"/>
  <p:tag name="KSO_WM_TEMPLATE_CATEGORY" val="custom"/>
  <p:tag name="KSO_WM_TEMPLATE_INDEX" val="20205081"/>
</p:tagLst>
</file>

<file path=ppt/tags/tag25.xml><?xml version="1.0" encoding="utf-8"?>
<p:tagLst xmlns:p="http://schemas.openxmlformats.org/presentationml/2006/main">
  <p:tag name="KSO_WM_BEAUTIFY_FLAG" val="#wm#"/>
  <p:tag name="KSO_WM_TEMPLATE_CATEGORY" val="custom"/>
  <p:tag name="KSO_WM_TEMPLATE_INDEX" val="20205081"/>
</p:tagLst>
</file>

<file path=ppt/tags/tag26.xml><?xml version="1.0" encoding="utf-8"?>
<p:tagLst xmlns:p="http://schemas.openxmlformats.org/presentationml/2006/main">
  <p:tag name="KSO_WM_BEAUTIFY_FLAG" val="#wm#"/>
  <p:tag name="KSO_WM_TEMPLATE_CATEGORY" val="custom"/>
  <p:tag name="KSO_WM_TEMPLATE_INDEX" val="20205081"/>
</p:tagLst>
</file>

<file path=ppt/tags/tag27.xml><?xml version="1.0" encoding="utf-8"?>
<p:tagLst xmlns:p="http://schemas.openxmlformats.org/presentationml/2006/main">
  <p:tag name="KSO_WM_BEAUTIFY_FLAG" val="#wm#"/>
  <p:tag name="KSO_WM_TEMPLATE_CATEGORY" val="custom"/>
  <p:tag name="KSO_WM_TEMPLATE_INDEX" val="20205081"/>
</p:tagLst>
</file>

<file path=ppt/tags/tag28.xml><?xml version="1.0" encoding="utf-8"?>
<p:tagLst xmlns:p="http://schemas.openxmlformats.org/presentationml/2006/main">
  <p:tag name="KSO_WM_BEAUTIFY_FLAG" val="#wm#"/>
  <p:tag name="KSO_WM_TEMPLATE_CATEGORY" val="custom"/>
  <p:tag name="KSO_WM_TEMPLATE_INDEX" val="20205081"/>
</p:tagLst>
</file>

<file path=ppt/tags/tag3.xml><?xml version="1.0" encoding="utf-8"?>
<p:tagLst xmlns:p="http://schemas.openxmlformats.org/presentationml/2006/main">
  <p:tag name="KSO_WM_BEAUTIFY_FLAG" val=""/>
  <p:tag name="KSO_WM_DIAGRAM_VIRTUALLY_FRAME" val="{&quot;height&quot;:173.95,&quot;left&quot;:101.53019685039371,&quot;top&quot;:219.625,&quot;width&quot;:728.6697244094487}"/>
</p:tagLst>
</file>

<file path=ppt/tags/tag4.xml><?xml version="1.0" encoding="utf-8"?>
<p:tagLst xmlns:p="http://schemas.openxmlformats.org/presentationml/2006/main">
  <p:tag name="KSO_WM_BEAUTIFY_FLAG" val=""/>
  <p:tag name="KSO_WM_DIAGRAM_VIRTUALLY_FRAME" val="{&quot;height&quot;:173.95,&quot;left&quot;:101.53019685039371,&quot;top&quot;:219.625,&quot;width&quot;:728.6697244094487}"/>
</p:tagLst>
</file>

<file path=ppt/tags/tag5.xml><?xml version="1.0" encoding="utf-8"?>
<p:tagLst xmlns:p="http://schemas.openxmlformats.org/presentationml/2006/main">
  <p:tag name="KSO_WM_BEAUTIFY_FLAG" val=""/>
  <p:tag name="KSO_WM_DIAGRAM_VIRTUALLY_FRAME" val="{&quot;height&quot;:173.95,&quot;left&quot;:101.53019685039371,&quot;top&quot;:219.625,&quot;width&quot;:728.6697244094487}"/>
</p:tagLst>
</file>

<file path=ppt/tags/tag6.xml><?xml version="1.0" encoding="utf-8"?>
<p:tagLst xmlns:p="http://schemas.openxmlformats.org/presentationml/2006/main">
  <p:tag name="KSO_WM_BEAUTIFY_FLAG" val=""/>
  <p:tag name="KSO_WM_DIAGRAM_VIRTUALLY_FRAME" val="{&quot;height&quot;:173.95,&quot;left&quot;:101.53019685039371,&quot;top&quot;:219.625,&quot;width&quot;:728.6697244094487}"/>
</p:tagLst>
</file>

<file path=ppt/tags/tag7.xml><?xml version="1.0" encoding="utf-8"?>
<p:tagLst xmlns:p="http://schemas.openxmlformats.org/presentationml/2006/main">
  <p:tag name="KSO_WM_BEAUTIFY_FLAG" val=""/>
  <p:tag name="KSO_WM_DIAGRAM_VIRTUALLY_FRAME" val="{&quot;height&quot;:173.95,&quot;left&quot;:101.53019685039371,&quot;top&quot;:219.625,&quot;width&quot;:728.6697244094487}"/>
</p:tagLst>
</file>

<file path=ppt/tags/tag8.xml><?xml version="1.0" encoding="utf-8"?>
<p:tagLst xmlns:p="http://schemas.openxmlformats.org/presentationml/2006/main">
  <p:tag name="KSO_WM_BEAUTIFY_FLAG" val=""/>
  <p:tag name="KSO_WM_DIAGRAM_VIRTUALLY_FRAME" val="{&quot;height&quot;:173.95,&quot;left&quot;:101.53019685039371,&quot;top&quot;:219.625,&quot;width&quot;:728.6697244094487}"/>
</p:tagLst>
</file>

<file path=ppt/tags/tag9.xml><?xml version="1.0" encoding="utf-8"?>
<p:tagLst xmlns:p="http://schemas.openxmlformats.org/presentationml/2006/main">
  <p:tag name="KSO_WM_BEAUTIFY_FLAG" val=""/>
  <p:tag name="KSO_WM_DIAGRAM_VIRTUALLY_FRAME" val="{&quot;height&quot;:173.95,&quot;left&quot;:101.53019685039371,&quot;top&quot;:219.625,&quot;width&quot;:728.6697244094487}"/>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4046</Words>
  <Application>WPS 演示</Application>
  <PresentationFormat>宽屏</PresentationFormat>
  <Paragraphs>307</Paragraphs>
  <Slides>10</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10</vt:i4>
      </vt:variant>
    </vt:vector>
  </HeadingPairs>
  <TitlesOfParts>
    <vt:vector size="23" baseType="lpstr">
      <vt:lpstr>Arial</vt:lpstr>
      <vt:lpstr>宋体</vt:lpstr>
      <vt:lpstr>Wingdings</vt:lpstr>
      <vt:lpstr>微软雅黑</vt:lpstr>
      <vt:lpstr>Segoe UI</vt:lpstr>
      <vt:lpstr>思源黑体 CN Bold</vt:lpstr>
      <vt:lpstr>黑体</vt:lpstr>
      <vt:lpstr>思源黑体 CN Regular</vt:lpstr>
      <vt:lpstr>Times New Roman</vt:lpstr>
      <vt:lpstr>Arial Unicode MS</vt:lpstr>
      <vt:lpstr>等线 Light</vt:lpstr>
      <vt:lpstr>等线</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林夏旭</cp:lastModifiedBy>
  <cp:revision>269</cp:revision>
  <dcterms:created xsi:type="dcterms:W3CDTF">2021-12-13T08:44:00Z</dcterms:created>
  <dcterms:modified xsi:type="dcterms:W3CDTF">2026-06-09T01:25:07Z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802353C9BF984E84B97055AD19989141_13</vt:lpwstr>
  </property>
  <property fmtid="{D5CDD505-2E9C-101B-9397-08002B2CF9AE}" pid="3" name="KSOProductBuildVer">
    <vt:lpwstr>2052-12.1.0.26375</vt:lpwstr>
  </property>
</Properties>
</file>