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9.xml" ContentType="application/vnd.openxmlformats-officedocument.presentationml.tags+xml"/>
  <Override PartName="/ppt/tags/tag20.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ags/tag21.xml" ContentType="application/vnd.openxmlformats-officedocument.presentationml.tag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4"/>
  </p:handoutMasterIdLst>
  <p:sldIdLst>
    <p:sldId id="285" r:id="rId2"/>
    <p:sldId id="260" r:id="rId3"/>
    <p:sldId id="298" r:id="rId4"/>
    <p:sldId id="287" r:id="rId5"/>
    <p:sldId id="288" r:id="rId6"/>
    <p:sldId id="289" r:id="rId7"/>
    <p:sldId id="291" r:id="rId8"/>
    <p:sldId id="292" r:id="rId9"/>
    <p:sldId id="296" r:id="rId10"/>
    <p:sldId id="293" r:id="rId11"/>
    <p:sldId id="294" r:id="rId12"/>
    <p:sldId id="29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Tahoma" panose="020B0604030504040204" pitchFamily="34" charset="0"/>
      <p:regular r:id="rId19"/>
      <p:bold r:id="rId20"/>
    </p:embeddedFont>
    <p:embeddedFont>
      <p:font typeface="Verdana" panose="020B0604030504040204" pitchFamily="34" charset="0"/>
      <p:regular r:id="rId21"/>
      <p:bold r:id="rId22"/>
      <p:italic r:id="rId23"/>
      <p:boldItalic r:id="rId24"/>
    </p:embeddedFont>
    <p:embeddedFont>
      <p:font typeface="微软雅黑" panose="020B0503020204020204" pitchFamily="34" charset="-122"/>
      <p:regular r:id="rId25"/>
      <p:bold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B0F0"/>
    <a:srgbClr val="CDF2FF"/>
    <a:srgbClr val="FF9D5B"/>
    <a:srgbClr val="B2B2B2"/>
    <a:srgbClr val="CB6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61" autoAdjust="0"/>
    <p:restoredTop sz="94660"/>
  </p:normalViewPr>
  <p:slideViewPr>
    <p:cSldViewPr snapToGrid="0">
      <p:cViewPr varScale="1">
        <p:scale>
          <a:sx n="85" d="100"/>
          <a:sy n="85" d="100"/>
        </p:scale>
        <p:origin x="840" y="58"/>
      </p:cViewPr>
      <p:guideLst/>
    </p:cSldViewPr>
  </p:slideViewPr>
  <p:notesTextViewPr>
    <p:cViewPr>
      <p:scale>
        <a:sx n="1" d="1"/>
        <a:sy n="1" d="1"/>
      </p:scale>
      <p:origin x="0" y="0"/>
    </p:cViewPr>
  </p:notesTextViewPr>
  <p:sorterViewPr>
    <p:cViewPr varScale="1">
      <p:scale>
        <a:sx n="1" d="1"/>
        <a:sy n="1" d="1"/>
      </p:scale>
      <p:origin x="0" y="-470"/>
    </p:cViewPr>
  </p:sorterViewPr>
  <p:notesViewPr>
    <p:cSldViewPr snapToGrid="0">
      <p:cViewPr varScale="1">
        <p:scale>
          <a:sx n="85" d="100"/>
          <a:sy n="85" d="100"/>
        </p:scale>
        <p:origin x="13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FF66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D09-4A97-8766-36B822643F8A}"/>
              </c:ext>
            </c:extLst>
          </c:dPt>
          <c:dPt>
            <c:idx val="1"/>
            <c:bubble3D val="0"/>
            <c:spPr>
              <a:solidFill>
                <a:sysClr val="window" lastClr="FFFFFF">
                  <a:lumMod val="75000"/>
                </a:sys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D09-4A97-8766-36B822643F8A}"/>
              </c:ext>
            </c:extLst>
          </c:dPt>
          <c:dLbls>
            <c:delete val="1"/>
          </c:dLbls>
          <c:val>
            <c:numRef>
              <c:f>图标!$B$3:$B$4</c:f>
              <c:numCache>
                <c:formatCode>0%</c:formatCode>
                <c:ptCount val="2"/>
                <c:pt idx="0">
                  <c:v>0.32</c:v>
                </c:pt>
                <c:pt idx="1">
                  <c:v>0.68</c:v>
                </c:pt>
              </c:numCache>
            </c:numRef>
          </c:val>
          <c:extLst>
            <c:ext xmlns:c16="http://schemas.microsoft.com/office/drawing/2014/chart" uri="{C3380CC4-5D6E-409C-BE32-E72D297353CC}">
              <c16:uniqueId val="{00000004-7D09-4A97-8766-36B822643F8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uri="{0b15fc19-7d7d-44ad-8c2d-2c3a37ce22c3}">
        <chartProps xmlns="https://web.wps.cn/et/2018/main" chartId="{37e30459-5d53-40c2-a57c-07b00722eef7}"/>
      </c:ext>
    </c:extLst>
  </c:chart>
  <c:spPr>
    <a:noFill/>
    <a:ln w="9525" cap="flat" cmpd="sng" algn="ctr">
      <a:noFill/>
      <a:round/>
    </a:ln>
    <a:effectLst/>
  </c:spPr>
  <c:txPr>
    <a:bodyPr/>
    <a:lstStyle/>
    <a:p>
      <a:pPr>
        <a:defRPr lang="zh-CN"/>
      </a:pPr>
      <a:endParaRPr lang="zh-CN"/>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'vs INDGLY'!$C$40</c:f>
              <c:strCache>
                <c:ptCount val="1"/>
                <c:pt idx="0">
                  <c:v>阿地溴铵福莫特罗</c:v>
                </c:pt>
              </c:strCache>
            </c:strRef>
          </c:tx>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'vs INDGLY'!$D$39:$E$39</c:f>
              <c:strCache>
                <c:ptCount val="2"/>
                <c:pt idx="0">
                  <c:v>FEV1</c:v>
                </c:pt>
                <c:pt idx="1">
                  <c:v>FVC</c:v>
                </c:pt>
              </c:strCache>
            </c:strRef>
          </c:cat>
          <c:val>
            <c:numRef>
              <c:f>'vs INDGLY'!$D$40:$E$40</c:f>
              <c:numCache>
                <c:formatCode>General</c:formatCode>
                <c:ptCount val="2"/>
                <c:pt idx="0">
                  <c:v>90</c:v>
                </c:pt>
                <c:pt idx="1">
                  <c:v>100</c:v>
                </c:pt>
              </c:numCache>
            </c:numRef>
          </c:val>
          <c:extLst>
            <c:ext xmlns:c16="http://schemas.microsoft.com/office/drawing/2014/chart" uri="{C3380CC4-5D6E-409C-BE32-E72D297353CC}">
              <c16:uniqueId val="{00000000-0D0A-4FA3-9758-3E71D8C18E7E}"/>
            </c:ext>
          </c:extLst>
        </c:ser>
        <c:ser>
          <c:idx val="1"/>
          <c:order val="1"/>
          <c:tx>
            <c:strRef>
              <c:f>'vs INDGLY'!$C$41</c:f>
              <c:strCache>
                <c:ptCount val="1"/>
                <c:pt idx="0">
                  <c:v>茚达特罗格隆溴铵</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'vs INDGLY'!$D$39:$E$39</c:f>
              <c:strCache>
                <c:ptCount val="2"/>
                <c:pt idx="0">
                  <c:v>FEV1</c:v>
                </c:pt>
                <c:pt idx="1">
                  <c:v>FVC</c:v>
                </c:pt>
              </c:strCache>
            </c:strRef>
          </c:cat>
          <c:val>
            <c:numRef>
              <c:f>'vs INDGLY'!$D$41:$E$41</c:f>
              <c:numCache>
                <c:formatCode>General</c:formatCode>
                <c:ptCount val="2"/>
                <c:pt idx="0">
                  <c:v>60</c:v>
                </c:pt>
                <c:pt idx="1">
                  <c:v>50</c:v>
                </c:pt>
              </c:numCache>
            </c:numRef>
          </c:val>
          <c:extLst>
            <c:ext xmlns:c16="http://schemas.microsoft.com/office/drawing/2014/chart" uri="{C3380CC4-5D6E-409C-BE32-E72D297353CC}">
              <c16:uniqueId val="{00000001-0D0A-4FA3-9758-3E71D8C18E7E}"/>
            </c:ext>
          </c:extLst>
        </c:ser>
        <c:dLbls>
          <c:showLegendKey val="0"/>
          <c:showVal val="1"/>
          <c:showCatName val="0"/>
          <c:showSerName val="0"/>
          <c:showPercent val="0"/>
          <c:showBubbleSize val="0"/>
        </c:dLbls>
        <c:gapWidth val="219"/>
        <c:overlap val="-27"/>
        <c:axId val="1547284160"/>
        <c:axId val="1547283328"/>
      </c:barChart>
      <c:catAx>
        <c:axId val="15472841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100" b="0" i="0" u="none" strike="noStrike" kern="1200" baseline="0">
                <a:solidFill>
                  <a:schemeClr val="tx1"/>
                </a:solidFill>
                <a:latin typeface="+mn-lt"/>
                <a:ea typeface="+mn-ea"/>
                <a:cs typeface="+mn-cs"/>
              </a:defRPr>
            </a:pPr>
            <a:endParaRPr lang="zh-CN"/>
          </a:p>
        </c:txPr>
        <c:crossAx val="1547283328"/>
        <c:crosses val="autoZero"/>
        <c:auto val="1"/>
        <c:lblAlgn val="ctr"/>
        <c:lblOffset val="100"/>
        <c:noMultiLvlLbl val="0"/>
      </c:catAx>
      <c:valAx>
        <c:axId val="1547283328"/>
        <c:scaling>
          <c:orientation val="minMax"/>
        </c:scaling>
        <c:delete val="1"/>
        <c:axPos val="l"/>
        <c:numFmt formatCode="General" sourceLinked="1"/>
        <c:majorTickMark val="none"/>
        <c:minorTickMark val="none"/>
        <c:tickLblPos val="nextTo"/>
        <c:crossAx val="1547284160"/>
        <c:crosses val="autoZero"/>
        <c:crossBetween val="between"/>
      </c:valAx>
      <c:spPr>
        <a:noFill/>
        <a:ln>
          <a:noFill/>
        </a:ln>
        <a:effectLst/>
      </c:spPr>
    </c:plotArea>
    <c:legend>
      <c:legendPos val="t"/>
      <c:layout>
        <c:manualLayout>
          <c:xMode val="edge"/>
          <c:yMode val="edge"/>
          <c:x val="0.25289383985541802"/>
          <c:y val="2.1552662885239701E-2"/>
          <c:w val="0.30668559130438899"/>
          <c:h val="0.130662028790058"/>
        </c:manualLayout>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solidFill>
              <a:latin typeface="+mn-lt"/>
              <a:ea typeface="+mn-ea"/>
              <a:cs typeface="+mn-cs"/>
            </a:defRPr>
          </a:pPr>
          <a:endParaRPr lang="zh-CN"/>
        </a:p>
      </c:txPr>
    </c:legend>
    <c:plotVisOnly val="1"/>
    <c:dispBlanksAs val="gap"/>
    <c:showDLblsOverMax val="0"/>
    <c:extLst>
      <c:ext uri="{0b15fc19-7d7d-44ad-8c2d-2c3a37ce22c3}">
        <chartProps xmlns="https://web.wps.cn/et/2018/main" chartId="{c7666cc9-23d7-486d-bb57-8e0f98bb67ad}"/>
      </c:ext>
    </c:extLst>
  </c:chart>
  <c:spPr>
    <a:noFill/>
    <a:ln>
      <a:noFill/>
    </a:ln>
    <a:effectLst/>
  </c:spPr>
  <c:txPr>
    <a:bodyPr/>
    <a:lstStyle/>
    <a:p>
      <a:pPr>
        <a:defRPr lang="zh-CN" sz="1100">
          <a:solidFill>
            <a:schemeClr val="tx1"/>
          </a:solidFill>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'vs INDGLY'!$D$44</c:f>
              <c:strCache>
                <c:ptCount val="1"/>
                <c:pt idx="0">
                  <c:v>CAT评分</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3B97-46C7-BDB5-167D8858FCB1}"/>
              </c:ext>
            </c:extLst>
          </c:dPt>
          <c:dPt>
            <c:idx val="1"/>
            <c:invertIfNegative val="0"/>
            <c:bubble3D val="0"/>
            <c:spPr>
              <a:solidFill>
                <a:srgbClr val="00B0F0"/>
              </a:solidFill>
              <a:ln>
                <a:noFill/>
              </a:ln>
              <a:effectLst/>
            </c:spPr>
            <c:extLst>
              <c:ext xmlns:c16="http://schemas.microsoft.com/office/drawing/2014/chart" uri="{C3380CC4-5D6E-409C-BE32-E72D297353CC}">
                <c16:uniqueId val="{00000003-3B97-46C7-BDB5-167D8858FCB1}"/>
              </c:ext>
            </c:extLst>
          </c:dPt>
          <c:dLbls>
            <c:dLbl>
              <c:idx val="0"/>
              <c:spPr>
                <a:noFill/>
                <a:ln>
                  <a:noFill/>
                </a:ln>
                <a:effectLst/>
              </c:spPr>
              <c:txPr>
                <a:bodyPr rot="0" spcFirstLastPara="1" vertOverflow="ellipsis" vert="horz" wrap="square" lIns="38100" tIns="19050" rIns="38100" bIns="19050" anchor="ctr" anchorCtr="1">
                  <a:spAutoFit/>
                </a:bodyPr>
                <a:lstStyle/>
                <a:p>
                  <a:pPr>
                    <a:defRPr lang="zh-CN" sz="1600" b="1"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1-3B97-46C7-BDB5-167D8858FCB1}"/>
                </c:ext>
              </c:extLst>
            </c:dLbl>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'vs INDGLY'!$C$45:$C$46</c:f>
              <c:strCache>
                <c:ptCount val="2"/>
                <c:pt idx="0">
                  <c:v>阿地溴铵福莫特罗</c:v>
                </c:pt>
                <c:pt idx="1">
                  <c:v>茚达特罗格隆溴铵</c:v>
                </c:pt>
              </c:strCache>
            </c:strRef>
          </c:cat>
          <c:val>
            <c:numRef>
              <c:f>'vs INDGLY'!$D$45:$D$46</c:f>
              <c:numCache>
                <c:formatCode>General</c:formatCode>
                <c:ptCount val="2"/>
                <c:pt idx="0">
                  <c:v>-4.17</c:v>
                </c:pt>
                <c:pt idx="1">
                  <c:v>-3.66</c:v>
                </c:pt>
              </c:numCache>
            </c:numRef>
          </c:val>
          <c:extLst>
            <c:ext xmlns:c16="http://schemas.microsoft.com/office/drawing/2014/chart" uri="{C3380CC4-5D6E-409C-BE32-E72D297353CC}">
              <c16:uniqueId val="{00000004-3B97-46C7-BDB5-167D8858FCB1}"/>
            </c:ext>
          </c:extLst>
        </c:ser>
        <c:dLbls>
          <c:showLegendKey val="0"/>
          <c:showVal val="1"/>
          <c:showCatName val="0"/>
          <c:showSerName val="0"/>
          <c:showPercent val="0"/>
          <c:showBubbleSize val="0"/>
        </c:dLbls>
        <c:gapWidth val="219"/>
        <c:overlap val="-27"/>
        <c:axId val="1011968768"/>
        <c:axId val="1011966272"/>
      </c:barChart>
      <c:catAx>
        <c:axId val="1011968768"/>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crossAx val="1011966272"/>
        <c:crosses val="autoZero"/>
        <c:auto val="1"/>
        <c:lblAlgn val="ctr"/>
        <c:lblOffset val="100"/>
        <c:noMultiLvlLbl val="0"/>
      </c:catAx>
      <c:valAx>
        <c:axId val="1011966272"/>
        <c:scaling>
          <c:orientation val="minMax"/>
        </c:scaling>
        <c:delete val="1"/>
        <c:axPos val="l"/>
        <c:numFmt formatCode="General" sourceLinked="1"/>
        <c:majorTickMark val="none"/>
        <c:minorTickMark val="none"/>
        <c:tickLblPos val="nextTo"/>
        <c:crossAx val="1011968768"/>
        <c:crosses val="autoZero"/>
        <c:crossBetween val="between"/>
      </c:valAx>
      <c:spPr>
        <a:noFill/>
        <a:ln>
          <a:noFill/>
        </a:ln>
        <a:effectLst/>
      </c:spPr>
    </c:plotArea>
    <c:plotVisOnly val="1"/>
    <c:dispBlanksAs val="gap"/>
    <c:showDLblsOverMax val="0"/>
    <c:extLst>
      <c:ext uri="{0b15fc19-7d7d-44ad-8c2d-2c3a37ce22c3}">
        <chartProps xmlns="https://web.wps.cn/et/2018/main" chartId="{78c1346c-86cc-4177-bc1f-f75ccba97d33}"/>
      </c:ext>
    </c:extLst>
  </c:chart>
  <c:spPr>
    <a:noFill/>
    <a:ln>
      <a:noFill/>
    </a:ln>
    <a:effectLst/>
  </c:spPr>
  <c:txPr>
    <a:bodyPr/>
    <a:lstStyle/>
    <a:p>
      <a:pPr>
        <a:defRPr lang="zh-CN" sz="1200">
          <a:solidFill>
            <a:schemeClr val="tx1"/>
          </a:solidFill>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B0F0"/>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C87E-410A-9854-0931470E918E}"/>
              </c:ext>
            </c:extLst>
          </c:dPt>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安全性!$B$9:$B$13</c:f>
              <c:strCache>
                <c:ptCount val="5"/>
                <c:pt idx="0">
                  <c:v>阿地溴铵福莫特罗</c:v>
                </c:pt>
                <c:pt idx="1">
                  <c:v>安慰剂</c:v>
                </c:pt>
                <c:pt idx="2">
                  <c:v>乌美溴铵维兰特罗</c:v>
                </c:pt>
                <c:pt idx="3">
                  <c:v>格隆溴铵福莫特罗</c:v>
                </c:pt>
                <c:pt idx="4">
                  <c:v>茚达特罗格隆溴铵</c:v>
                </c:pt>
              </c:strCache>
            </c:strRef>
          </c:cat>
          <c:val>
            <c:numRef>
              <c:f>安全性!$C$9:$C$13</c:f>
              <c:numCache>
                <c:formatCode>0.00</c:formatCode>
                <c:ptCount val="5"/>
                <c:pt idx="0">
                  <c:v>86</c:v>
                </c:pt>
                <c:pt idx="1">
                  <c:v>49.67</c:v>
                </c:pt>
                <c:pt idx="2">
                  <c:v>47.33</c:v>
                </c:pt>
                <c:pt idx="3">
                  <c:v>39</c:v>
                </c:pt>
                <c:pt idx="4">
                  <c:v>15</c:v>
                </c:pt>
              </c:numCache>
            </c:numRef>
          </c:val>
          <c:extLst>
            <c:ext xmlns:c16="http://schemas.microsoft.com/office/drawing/2014/chart" uri="{C3380CC4-5D6E-409C-BE32-E72D297353CC}">
              <c16:uniqueId val="{00000002-C87E-410A-9854-0931470E918E}"/>
            </c:ext>
          </c:extLst>
        </c:ser>
        <c:dLbls>
          <c:showLegendKey val="0"/>
          <c:showVal val="1"/>
          <c:showCatName val="0"/>
          <c:showSerName val="0"/>
          <c:showPercent val="0"/>
          <c:showBubbleSize val="0"/>
        </c:dLbls>
        <c:gapWidth val="219"/>
        <c:overlap val="-27"/>
        <c:axId val="1083142784"/>
        <c:axId val="1083142368"/>
      </c:barChart>
      <c:catAx>
        <c:axId val="108314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crossAx val="1083142368"/>
        <c:crosses val="autoZero"/>
        <c:auto val="1"/>
        <c:lblAlgn val="ctr"/>
        <c:lblOffset val="100"/>
        <c:noMultiLvlLbl val="0"/>
      </c:catAx>
      <c:valAx>
        <c:axId val="1083142368"/>
        <c:scaling>
          <c:orientation val="minMax"/>
        </c:scaling>
        <c:delete val="1"/>
        <c:axPos val="l"/>
        <c:numFmt formatCode="0.00" sourceLinked="1"/>
        <c:majorTickMark val="none"/>
        <c:minorTickMark val="none"/>
        <c:tickLblPos val="nextTo"/>
        <c:crossAx val="1083142784"/>
        <c:crosses val="autoZero"/>
        <c:crossBetween val="between"/>
      </c:valAx>
      <c:spPr>
        <a:noFill/>
        <a:ln>
          <a:noFill/>
        </a:ln>
        <a:effectLst/>
      </c:spPr>
    </c:plotArea>
    <c:plotVisOnly val="1"/>
    <c:dispBlanksAs val="gap"/>
    <c:showDLblsOverMax val="0"/>
    <c:extLst>
      <c:ext uri="{0b15fc19-7d7d-44ad-8c2d-2c3a37ce22c3}">
        <chartProps xmlns="https://web.wps.cn/et/2018/main" chartId="{00b5ec43-b2f2-4758-a232-3381fe3d7262}"/>
      </c:ext>
    </c:extLst>
  </c:chart>
  <c:spPr>
    <a:noFill/>
    <a:ln>
      <a:noFill/>
    </a:ln>
    <a:effectLst/>
  </c:spPr>
  <c:txPr>
    <a:bodyPr/>
    <a:lstStyle/>
    <a:p>
      <a:pPr>
        <a:defRPr lang="zh-CN" sz="1200">
          <a:solidFill>
            <a:schemeClr val="tx1"/>
          </a:solidFill>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安全性!$C$54</c:f>
              <c:strCache>
                <c:ptCount val="1"/>
                <c:pt idx="0">
                  <c:v>阿地溴铵福莫特罗</c:v>
                </c:pt>
              </c:strCache>
            </c:strRef>
          </c:tx>
          <c:spPr>
            <a:solidFill>
              <a:srgbClr val="FF6600"/>
            </a:solidFill>
            <a:ln>
              <a:noFill/>
            </a:ln>
            <a:effectLst/>
          </c:spPr>
          <c:invertIfNegative val="0"/>
          <c:dLbls>
            <c:dLbl>
              <c:idx val="0"/>
              <c:layout>
                <c:manualLayout>
                  <c:x val="-2.0871525897537199E-3"/>
                  <c:y val="7.44562349768424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85-472A-8346-FCE8A7936A64}"/>
                </c:ext>
              </c:extLst>
            </c:dLbl>
            <c:dLbl>
              <c:idx val="1"/>
              <c:layout>
                <c:manualLayout>
                  <c:x val="-8.3486103590149005E-3"/>
                  <c:y val="3.7228117488421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85-472A-8346-FCE8A7936A64}"/>
                </c:ext>
              </c:extLst>
            </c:dLbl>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安全性!$B$55:$B$61</c:f>
              <c:strCache>
                <c:ptCount val="7"/>
                <c:pt idx="0">
                  <c:v>轻度</c:v>
                </c:pt>
                <c:pt idx="1">
                  <c:v>中度</c:v>
                </c:pt>
                <c:pt idx="2">
                  <c:v>重度</c:v>
                </c:pt>
                <c:pt idx="3">
                  <c:v>治疗期MACE</c:v>
                </c:pt>
                <c:pt idx="4">
                  <c:v>抗胆碱能相关</c:v>
                </c:pt>
                <c:pt idx="5">
                  <c:v>β2受体激动剂相关</c:v>
                </c:pt>
                <c:pt idx="6">
                  <c:v>肺炎</c:v>
                </c:pt>
              </c:strCache>
            </c:strRef>
          </c:cat>
          <c:val>
            <c:numRef>
              <c:f>安全性!$C$55:$C$61</c:f>
              <c:numCache>
                <c:formatCode>General</c:formatCode>
                <c:ptCount val="7"/>
                <c:pt idx="0">
                  <c:v>41.1</c:v>
                </c:pt>
                <c:pt idx="1">
                  <c:v>21.3</c:v>
                </c:pt>
                <c:pt idx="2">
                  <c:v>6.1</c:v>
                </c:pt>
                <c:pt idx="3">
                  <c:v>0</c:v>
                </c:pt>
                <c:pt idx="4">
                  <c:v>7.6</c:v>
                </c:pt>
                <c:pt idx="5">
                  <c:v>13.7</c:v>
                </c:pt>
                <c:pt idx="6">
                  <c:v>1.1000000000000001</c:v>
                </c:pt>
              </c:numCache>
            </c:numRef>
          </c:val>
          <c:extLst>
            <c:ext xmlns:c16="http://schemas.microsoft.com/office/drawing/2014/chart" uri="{C3380CC4-5D6E-409C-BE32-E72D297353CC}">
              <c16:uniqueId val="{00000002-DC85-472A-8346-FCE8A7936A64}"/>
            </c:ext>
          </c:extLst>
        </c:ser>
        <c:ser>
          <c:idx val="1"/>
          <c:order val="1"/>
          <c:tx>
            <c:strRef>
              <c:f>安全性!$D$54</c:f>
              <c:strCache>
                <c:ptCount val="1"/>
                <c:pt idx="0">
                  <c:v>安慰剂</c:v>
                </c:pt>
              </c:strCache>
            </c:strRef>
          </c:tx>
          <c:spPr>
            <a:solidFill>
              <a:srgbClr val="00B0F0"/>
            </a:solidFill>
            <a:ln>
              <a:noFill/>
            </a:ln>
            <a:effectLst/>
          </c:spPr>
          <c:invertIfNegative val="0"/>
          <c:dLbls>
            <c:dLbl>
              <c:idx val="0"/>
              <c:layout>
                <c:manualLayout>
                  <c:x val="1.25229155385223E-2"/>
                  <c:y val="1.11684352465264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85-472A-8346-FCE8A7936A64}"/>
                </c:ext>
              </c:extLst>
            </c:dLbl>
            <c:dLbl>
              <c:idx val="1"/>
              <c:layout>
                <c:manualLayout>
                  <c:x val="1.04357629487686E-2"/>
                  <c:y val="-3.7228117488421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85-472A-8346-FCE8A7936A64}"/>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安全性!$B$55:$B$61</c:f>
              <c:strCache>
                <c:ptCount val="7"/>
                <c:pt idx="0">
                  <c:v>轻度</c:v>
                </c:pt>
                <c:pt idx="1">
                  <c:v>中度</c:v>
                </c:pt>
                <c:pt idx="2">
                  <c:v>重度</c:v>
                </c:pt>
                <c:pt idx="3">
                  <c:v>治疗期MACE</c:v>
                </c:pt>
                <c:pt idx="4">
                  <c:v>抗胆碱能相关</c:v>
                </c:pt>
                <c:pt idx="5">
                  <c:v>β2受体激动剂相关</c:v>
                </c:pt>
                <c:pt idx="6">
                  <c:v>肺炎</c:v>
                </c:pt>
              </c:strCache>
            </c:strRef>
          </c:cat>
          <c:val>
            <c:numRef>
              <c:f>安全性!$D$55:$D$61</c:f>
              <c:numCache>
                <c:formatCode>General</c:formatCode>
                <c:ptCount val="7"/>
                <c:pt idx="0">
                  <c:v>41.3</c:v>
                </c:pt>
                <c:pt idx="1">
                  <c:v>20.8</c:v>
                </c:pt>
                <c:pt idx="2">
                  <c:v>5.9</c:v>
                </c:pt>
                <c:pt idx="3">
                  <c:v>1.5</c:v>
                </c:pt>
                <c:pt idx="4">
                  <c:v>9.6999999999999993</c:v>
                </c:pt>
                <c:pt idx="5">
                  <c:v>19</c:v>
                </c:pt>
                <c:pt idx="6">
                  <c:v>2.6</c:v>
                </c:pt>
              </c:numCache>
            </c:numRef>
          </c:val>
          <c:extLst>
            <c:ext xmlns:c16="http://schemas.microsoft.com/office/drawing/2014/chart" uri="{C3380CC4-5D6E-409C-BE32-E72D297353CC}">
              <c16:uniqueId val="{00000005-DC85-472A-8346-FCE8A7936A64}"/>
            </c:ext>
          </c:extLst>
        </c:ser>
        <c:dLbls>
          <c:showLegendKey val="0"/>
          <c:showVal val="1"/>
          <c:showCatName val="0"/>
          <c:showSerName val="0"/>
          <c:showPercent val="0"/>
          <c:showBubbleSize val="0"/>
        </c:dLbls>
        <c:gapWidth val="219"/>
        <c:overlap val="-27"/>
        <c:axId val="1501854832"/>
        <c:axId val="1501854416"/>
      </c:barChart>
      <c:catAx>
        <c:axId val="150185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00" b="0" i="0" u="none" strike="noStrike" kern="1200" baseline="0">
                <a:solidFill>
                  <a:schemeClr val="tx1"/>
                </a:solidFill>
                <a:latin typeface="+mn-lt"/>
                <a:ea typeface="+mn-ea"/>
                <a:cs typeface="+mn-cs"/>
              </a:defRPr>
            </a:pPr>
            <a:endParaRPr lang="zh-CN"/>
          </a:p>
        </c:txPr>
        <c:crossAx val="1501854416"/>
        <c:crosses val="autoZero"/>
        <c:auto val="1"/>
        <c:lblAlgn val="ctr"/>
        <c:lblOffset val="100"/>
        <c:noMultiLvlLbl val="0"/>
      </c:catAx>
      <c:valAx>
        <c:axId val="1501854416"/>
        <c:scaling>
          <c:orientation val="minMax"/>
        </c:scaling>
        <c:delete val="1"/>
        <c:axPos val="l"/>
        <c:numFmt formatCode="General" sourceLinked="1"/>
        <c:majorTickMark val="none"/>
        <c:minorTickMark val="none"/>
        <c:tickLblPos val="nextTo"/>
        <c:crossAx val="1501854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solidFill>
              <a:latin typeface="+mn-lt"/>
              <a:ea typeface="+mn-ea"/>
              <a:cs typeface="+mn-cs"/>
            </a:defRPr>
          </a:pPr>
          <a:endParaRPr lang="zh-CN"/>
        </a:p>
      </c:txPr>
    </c:legend>
    <c:plotVisOnly val="1"/>
    <c:dispBlanksAs val="gap"/>
    <c:showDLblsOverMax val="0"/>
    <c:extLst>
      <c:ext uri="{0b15fc19-7d7d-44ad-8c2d-2c3a37ce22c3}">
        <chartProps xmlns="https://web.wps.cn/et/2018/main" chartId="{0464ee12-e3b5-4e62-92ec-c9db4430f348}"/>
      </c:ext>
    </c:extLst>
  </c:chart>
  <c:spPr>
    <a:noFill/>
    <a:ln>
      <a:noFill/>
    </a:ln>
    <a:effectLst/>
  </c:spPr>
  <c:txPr>
    <a:bodyPr/>
    <a:lstStyle/>
    <a:p>
      <a:pPr>
        <a:defRPr lang="zh-CN" sz="1100">
          <a:solidFill>
            <a:schemeClr val="tx1"/>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FF66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C96-44F0-861C-ED5160988812}"/>
              </c:ext>
            </c:extLst>
          </c:dPt>
          <c:dPt>
            <c:idx val="1"/>
            <c:bubble3D val="0"/>
            <c:spPr>
              <a:solidFill>
                <a:schemeClr val="bg1">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C96-44F0-861C-ED5160988812}"/>
              </c:ext>
            </c:extLst>
          </c:dPt>
          <c:dLbls>
            <c:delete val="1"/>
          </c:dLbls>
          <c:val>
            <c:numRef>
              <c:f>图标!$B$11:$B$12</c:f>
              <c:numCache>
                <c:formatCode>0%</c:formatCode>
                <c:ptCount val="2"/>
                <c:pt idx="0">
                  <c:v>0.3</c:v>
                </c:pt>
                <c:pt idx="1">
                  <c:v>0.7</c:v>
                </c:pt>
              </c:numCache>
            </c:numRef>
          </c:val>
          <c:extLst>
            <c:ext xmlns:c16="http://schemas.microsoft.com/office/drawing/2014/chart" uri="{C3380CC4-5D6E-409C-BE32-E72D297353CC}">
              <c16:uniqueId val="{00000004-CC96-44F0-861C-ED516098881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uri="{0b15fc19-7d7d-44ad-8c2d-2c3a37ce22c3}">
        <chartProps xmlns="https://web.wps.cn/et/2018/main" chartId="{8cff8b4f-3a1e-4083-9f6c-840c733f18ce}"/>
      </c:ext>
    </c:extLst>
  </c:chart>
  <c:spPr>
    <a:noFill/>
    <a:ln w="9525" cap="flat" cmpd="sng" algn="ctr">
      <a:noFill/>
      <a:round/>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75000"/>
              </a:schemeClr>
            </a:solidFill>
          </c:spPr>
          <c:dPt>
            <c:idx val="0"/>
            <c:bubble3D val="0"/>
            <c:spPr>
              <a:solidFill>
                <a:srgbClr val="FF66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429-41EA-BC54-B651341AEBA7}"/>
              </c:ext>
            </c:extLst>
          </c:dPt>
          <c:dPt>
            <c:idx val="1"/>
            <c:bubble3D val="0"/>
            <c:spPr>
              <a:solidFill>
                <a:schemeClr val="bg1">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429-41EA-BC54-B651341AEBA7}"/>
              </c:ext>
            </c:extLst>
          </c:dPt>
          <c:dLbls>
            <c:delete val="1"/>
          </c:dLbls>
          <c:val>
            <c:numRef>
              <c:f>图标!$B$7:$B$8</c:f>
              <c:numCache>
                <c:formatCode>0%</c:formatCode>
                <c:ptCount val="2"/>
                <c:pt idx="0">
                  <c:v>0.56699999999999995</c:v>
                </c:pt>
                <c:pt idx="1">
                  <c:v>0.433</c:v>
                </c:pt>
              </c:numCache>
            </c:numRef>
          </c:val>
          <c:extLst>
            <c:ext xmlns:c16="http://schemas.microsoft.com/office/drawing/2014/chart" uri="{C3380CC4-5D6E-409C-BE32-E72D297353CC}">
              <c16:uniqueId val="{00000004-F429-41EA-BC54-B651341AEBA7}"/>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uri="{0b15fc19-7d7d-44ad-8c2d-2c3a37ce22c3}">
        <chartProps xmlns="https://web.wps.cn/et/2018/main" chartId="{f7d8566d-da6a-4a59-a736-618b4a65d6fb}"/>
      </c:ext>
    </c:extLst>
  </c:chart>
  <c:spPr>
    <a:noFill/>
    <a:ln w="9525" cap="flat" cmpd="sng" algn="ctr">
      <a:noFill/>
      <a:round/>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014E-41D5-9FE5-C5EAB560572B}"/>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014E-41D5-9FE5-C5EAB560572B}"/>
              </c:ext>
            </c:extLst>
          </c:dPt>
          <c:cat>
            <c:strRef>
              <c:f>Sheet1!$C$33:$C$34</c:f>
              <c:strCache>
                <c:ptCount val="2"/>
                <c:pt idx="0">
                  <c:v>阿地溴铵福莫特罗</c:v>
                </c:pt>
                <c:pt idx="1">
                  <c:v>阿地溴铵</c:v>
                </c:pt>
              </c:strCache>
            </c:strRef>
          </c:cat>
          <c:val>
            <c:numRef>
              <c:f>Sheet1!$D$33:$D$34</c:f>
              <c:numCache>
                <c:formatCode>General</c:formatCode>
                <c:ptCount val="2"/>
                <c:pt idx="0">
                  <c:v>293</c:v>
                </c:pt>
                <c:pt idx="1">
                  <c:v>175</c:v>
                </c:pt>
              </c:numCache>
            </c:numRef>
          </c:val>
          <c:extLst>
            <c:ext xmlns:c16="http://schemas.microsoft.com/office/drawing/2014/chart" uri="{C3380CC4-5D6E-409C-BE32-E72D297353CC}">
              <c16:uniqueId val="{00000004-014E-41D5-9FE5-C5EAB560572B}"/>
            </c:ext>
          </c:extLst>
        </c:ser>
        <c:dLbls>
          <c:showLegendKey val="0"/>
          <c:showVal val="0"/>
          <c:showCatName val="0"/>
          <c:showSerName val="0"/>
          <c:showPercent val="0"/>
          <c:showBubbleSize val="0"/>
        </c:dLbls>
        <c:gapWidth val="219"/>
        <c:overlap val="-27"/>
        <c:axId val="1914844112"/>
        <c:axId val="1914844528"/>
      </c:barChart>
      <c:catAx>
        <c:axId val="191484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50" b="0" i="0" u="none" strike="noStrike" kern="1200" baseline="0">
                <a:solidFill>
                  <a:schemeClr val="tx1"/>
                </a:solidFill>
                <a:latin typeface="+mn-lt"/>
                <a:ea typeface="+mn-ea"/>
                <a:cs typeface="+mn-cs"/>
              </a:defRPr>
            </a:pPr>
            <a:endParaRPr lang="zh-CN"/>
          </a:p>
        </c:txPr>
        <c:crossAx val="1914844528"/>
        <c:crosses val="autoZero"/>
        <c:auto val="1"/>
        <c:lblAlgn val="ctr"/>
        <c:lblOffset val="100"/>
        <c:noMultiLvlLbl val="0"/>
      </c:catAx>
      <c:valAx>
        <c:axId val="1914844528"/>
        <c:scaling>
          <c:orientation val="minMax"/>
          <c:min val="100"/>
        </c:scaling>
        <c:delete val="0"/>
        <c:axPos val="l"/>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zh-CN" sz="1050" b="0" i="0" u="none" strike="noStrike" kern="1200" baseline="0">
                <a:solidFill>
                  <a:schemeClr val="tx1"/>
                </a:solidFill>
                <a:latin typeface="+mn-lt"/>
                <a:ea typeface="+mn-ea"/>
                <a:cs typeface="+mn-cs"/>
              </a:defRPr>
            </a:pPr>
            <a:endParaRPr lang="zh-CN"/>
          </a:p>
        </c:txPr>
        <c:crossAx val="1914844112"/>
        <c:crosses val="autoZero"/>
        <c:crossBetween val="between"/>
      </c:valAx>
      <c:spPr>
        <a:noFill/>
        <a:ln>
          <a:noFill/>
        </a:ln>
        <a:effectLst/>
      </c:spPr>
    </c:plotArea>
    <c:plotVisOnly val="1"/>
    <c:dispBlanksAs val="gap"/>
    <c:showDLblsOverMax val="0"/>
    <c:extLst>
      <c:ext uri="{0b15fc19-7d7d-44ad-8c2d-2c3a37ce22c3}">
        <chartProps xmlns="https://web.wps.cn/et/2018/main" chartId="{f744a94d-af6c-40fc-9000-6040553237f3}"/>
      </c:ext>
    </c:extLst>
  </c:chart>
  <c:spPr>
    <a:noFill/>
    <a:ln>
      <a:noFill/>
    </a:ln>
    <a:effectLst/>
  </c:spPr>
  <c:txPr>
    <a:bodyPr/>
    <a:lstStyle/>
    <a:p>
      <a:pPr>
        <a:defRPr lang="zh-CN" sz="1050">
          <a:solidFill>
            <a:schemeClr val="tx1"/>
          </a:solidFill>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21BB-42D4-8AA4-ADBC472D2600}"/>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21BB-42D4-8AA4-ADBC472D2600}"/>
              </c:ext>
            </c:extLst>
          </c:dPt>
          <c:cat>
            <c:strRef>
              <c:f>Sheet1!$F$33:$F$34</c:f>
              <c:strCache>
                <c:ptCount val="2"/>
                <c:pt idx="0">
                  <c:v>阿地溴铵福莫特罗</c:v>
                </c:pt>
                <c:pt idx="1">
                  <c:v>福莫特罗</c:v>
                </c:pt>
              </c:strCache>
            </c:strRef>
          </c:cat>
          <c:val>
            <c:numRef>
              <c:f>Sheet1!$G$33:$G$34</c:f>
              <c:numCache>
                <c:formatCode>General</c:formatCode>
                <c:ptCount val="2"/>
                <c:pt idx="0">
                  <c:v>138</c:v>
                </c:pt>
                <c:pt idx="1">
                  <c:v>70</c:v>
                </c:pt>
              </c:numCache>
            </c:numRef>
          </c:val>
          <c:extLst>
            <c:ext xmlns:c16="http://schemas.microsoft.com/office/drawing/2014/chart" uri="{C3380CC4-5D6E-409C-BE32-E72D297353CC}">
              <c16:uniqueId val="{00000004-21BB-42D4-8AA4-ADBC472D2600}"/>
            </c:ext>
          </c:extLst>
        </c:ser>
        <c:dLbls>
          <c:showLegendKey val="0"/>
          <c:showVal val="0"/>
          <c:showCatName val="0"/>
          <c:showSerName val="0"/>
          <c:showPercent val="0"/>
          <c:showBubbleSize val="0"/>
        </c:dLbls>
        <c:gapWidth val="219"/>
        <c:overlap val="-27"/>
        <c:axId val="1856399904"/>
        <c:axId val="1856400320"/>
      </c:barChart>
      <c:catAx>
        <c:axId val="185639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50" b="0" i="0" u="none" strike="noStrike" kern="1200" baseline="0">
                <a:solidFill>
                  <a:schemeClr val="tx1"/>
                </a:solidFill>
                <a:latin typeface="+mn-lt"/>
                <a:ea typeface="+mn-ea"/>
                <a:cs typeface="+mn-cs"/>
              </a:defRPr>
            </a:pPr>
            <a:endParaRPr lang="zh-CN"/>
          </a:p>
        </c:txPr>
        <c:crossAx val="1856400320"/>
        <c:crosses val="autoZero"/>
        <c:auto val="1"/>
        <c:lblAlgn val="ctr"/>
        <c:lblOffset val="100"/>
        <c:noMultiLvlLbl val="0"/>
      </c:catAx>
      <c:valAx>
        <c:axId val="1856400320"/>
        <c:scaling>
          <c:orientation val="minMax"/>
          <c:min val="30"/>
        </c:scaling>
        <c:delete val="0"/>
        <c:axPos val="l"/>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zh-CN" sz="1050" b="0" i="0" u="none" strike="noStrike" kern="1200" baseline="0">
                <a:solidFill>
                  <a:schemeClr val="tx1"/>
                </a:solidFill>
                <a:latin typeface="+mn-lt"/>
                <a:ea typeface="+mn-ea"/>
                <a:cs typeface="+mn-cs"/>
              </a:defRPr>
            </a:pPr>
            <a:endParaRPr lang="zh-CN"/>
          </a:p>
        </c:txPr>
        <c:crossAx val="1856399904"/>
        <c:crosses val="autoZero"/>
        <c:crossBetween val="between"/>
      </c:valAx>
      <c:spPr>
        <a:noFill/>
        <a:ln>
          <a:noFill/>
        </a:ln>
        <a:effectLst/>
      </c:spPr>
    </c:plotArea>
    <c:plotVisOnly val="1"/>
    <c:dispBlanksAs val="gap"/>
    <c:showDLblsOverMax val="0"/>
    <c:extLst>
      <c:ext uri="{0b15fc19-7d7d-44ad-8c2d-2c3a37ce22c3}">
        <chartProps xmlns="https://web.wps.cn/et/2018/main" chartId="{e3b87099-8062-4288-aa36-90a87624899c}"/>
      </c:ext>
    </c:extLst>
  </c:chart>
  <c:spPr>
    <a:noFill/>
    <a:ln>
      <a:noFill/>
    </a:ln>
    <a:effectLst/>
  </c:spPr>
  <c:txPr>
    <a:bodyPr/>
    <a:lstStyle/>
    <a:p>
      <a:pPr>
        <a:defRPr lang="zh-CN" sz="1050">
          <a:solidFill>
            <a:schemeClr val="tx1"/>
          </a:solidFill>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993625647691698E-2"/>
          <c:y val="0.135601487314086"/>
          <c:w val="0.93201274870461703"/>
          <c:h val="0.818102216389618"/>
        </c:manualLayout>
      </c:layout>
      <c:barChart>
        <c:barDir val="col"/>
        <c:grouping val="clustered"/>
        <c:varyColors val="0"/>
        <c:ser>
          <c:idx val="0"/>
          <c:order val="0"/>
          <c:spPr>
            <a:solidFill>
              <a:srgbClr val="FF6600"/>
            </a:solidFill>
            <a:ln>
              <a:noFill/>
            </a:ln>
            <a:effectLst/>
          </c:spPr>
          <c:invertIfNegative val="0"/>
          <c:dLbls>
            <c:dLbl>
              <c:idx val="0"/>
              <c:layout>
                <c:manualLayout>
                  <c:x val="-1.2166651985750318E-7"/>
                  <c:y val="1.502683793254753E-7"/>
                </c:manualLayout>
              </c:layout>
              <c:tx>
                <c:rich>
                  <a:bodyPr rot="0" spcFirstLastPara="1" vertOverflow="ellipsis" vert="horz" wrap="square" lIns="38100" tIns="19050" rIns="38100" bIns="19050" anchor="ctr" anchorCtr="1"/>
                  <a:lstStyle/>
                  <a:p>
                    <a:fld id="{84A0173E-F161-494D-A903-888CCAA4CA17}" type="VALUE">
                      <a:rPr lang="en-US" altLang="zh-CN"/>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34794021015214638"/>
                      <c:h val="0.31715884569841729"/>
                    </c:manualLayout>
                  </c15:layout>
                  <c15:dlblFieldTable/>
                  <c15:showDataLabelsRange val="0"/>
                </c:ext>
                <c:ext xmlns:c16="http://schemas.microsoft.com/office/drawing/2014/chart" uri="{C3380CC4-5D6E-409C-BE32-E72D297353CC}">
                  <c16:uniqueId val="{00000000-B408-401A-AD8C-1652D79E0F9B}"/>
                </c:ext>
              </c:extLst>
            </c:dLbl>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'AUGMENT ACLIFORM'!$J$22:$J$24</c:f>
              <c:strCache>
                <c:ptCount val="3"/>
                <c:pt idx="0">
                  <c:v>对比安慰剂</c:v>
                </c:pt>
                <c:pt idx="1">
                  <c:v>对比阿地溴铵</c:v>
                </c:pt>
                <c:pt idx="2">
                  <c:v>对比福莫特罗</c:v>
                </c:pt>
              </c:strCache>
            </c:strRef>
          </c:cat>
          <c:val>
            <c:numRef>
              <c:f>'AUGMENT ACLIFORM'!$K$22:$K$24</c:f>
              <c:numCache>
                <c:formatCode>0%</c:formatCode>
                <c:ptCount val="3"/>
                <c:pt idx="0">
                  <c:v>-0.28999999999999998</c:v>
                </c:pt>
                <c:pt idx="1">
                  <c:v>-0.15</c:v>
                </c:pt>
                <c:pt idx="2">
                  <c:v>-0.18</c:v>
                </c:pt>
              </c:numCache>
            </c:numRef>
          </c:val>
          <c:extLst>
            <c:ext xmlns:c16="http://schemas.microsoft.com/office/drawing/2014/chart" uri="{C3380CC4-5D6E-409C-BE32-E72D297353CC}">
              <c16:uniqueId val="{00000001-B408-401A-AD8C-1652D79E0F9B}"/>
            </c:ext>
          </c:extLst>
        </c:ser>
        <c:dLbls>
          <c:showLegendKey val="0"/>
          <c:showVal val="1"/>
          <c:showCatName val="0"/>
          <c:showSerName val="0"/>
          <c:showPercent val="0"/>
          <c:showBubbleSize val="0"/>
        </c:dLbls>
        <c:gapWidth val="219"/>
        <c:overlap val="-27"/>
        <c:axId val="1837353568"/>
        <c:axId val="1837354816"/>
      </c:barChart>
      <c:catAx>
        <c:axId val="183735356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00" b="0" i="0" u="none" strike="noStrike" kern="1200" baseline="0">
                <a:solidFill>
                  <a:schemeClr val="tx1"/>
                </a:solidFill>
                <a:latin typeface="+mn-lt"/>
                <a:ea typeface="+mn-ea"/>
                <a:cs typeface="+mn-cs"/>
              </a:defRPr>
            </a:pPr>
            <a:endParaRPr lang="zh-CN"/>
          </a:p>
        </c:txPr>
        <c:crossAx val="1837354816"/>
        <c:crosses val="autoZero"/>
        <c:auto val="1"/>
        <c:lblAlgn val="ctr"/>
        <c:lblOffset val="100"/>
        <c:noMultiLvlLbl val="0"/>
      </c:catAx>
      <c:valAx>
        <c:axId val="1837354816"/>
        <c:scaling>
          <c:orientation val="minMax"/>
        </c:scaling>
        <c:delete val="1"/>
        <c:axPos val="l"/>
        <c:numFmt formatCode="0%" sourceLinked="1"/>
        <c:majorTickMark val="none"/>
        <c:minorTickMark val="none"/>
        <c:tickLblPos val="nextTo"/>
        <c:crossAx val="1837353568"/>
        <c:crosses val="autoZero"/>
        <c:crossBetween val="between"/>
      </c:valAx>
      <c:spPr>
        <a:noFill/>
        <a:ln>
          <a:noFill/>
        </a:ln>
        <a:effectLst/>
      </c:spPr>
    </c:plotArea>
    <c:plotVisOnly val="1"/>
    <c:dispBlanksAs val="gap"/>
    <c:showDLblsOverMax val="0"/>
    <c:extLst>
      <c:ext uri="{0b15fc19-7d7d-44ad-8c2d-2c3a37ce22c3}">
        <chartProps xmlns="https://web.wps.cn/et/2018/main" chartId="{75ea534f-e561-4fec-b56e-091aa1421dec}"/>
      </c:ext>
    </c:extLst>
  </c:chart>
  <c:spPr>
    <a:noFill/>
    <a:ln>
      <a:noFill/>
    </a:ln>
    <a:effectLst/>
  </c:spPr>
  <c:txPr>
    <a:bodyPr/>
    <a:lstStyle/>
    <a:p>
      <a:pPr>
        <a:defRPr lang="zh-CN" sz="1100">
          <a:solidFill>
            <a:schemeClr val="tx1"/>
          </a:solidFill>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63788392043"/>
          <c:y val="5.0925925925925902E-2"/>
          <c:w val="0.85323339959006395"/>
          <c:h val="0.84167468649752097"/>
        </c:manualLayout>
      </c:layout>
      <c:barChart>
        <c:barDir val="col"/>
        <c:grouping val="clustered"/>
        <c:varyColors val="0"/>
        <c:ser>
          <c:idx val="0"/>
          <c:order val="0"/>
          <c:spPr>
            <a:solidFill>
              <a:srgbClr val="FF6600"/>
            </a:solidFill>
            <a:ln>
              <a:noFill/>
            </a:ln>
            <a:effectLst/>
          </c:spPr>
          <c:invertIfNegative val="0"/>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93AF-4278-A3BC-70DB9372BEA1}"/>
              </c:ext>
            </c:extLst>
          </c:dPt>
          <c:cat>
            <c:strRef>
              <c:f>AVANT!$A$3:$A$4</c:f>
              <c:strCache>
                <c:ptCount val="2"/>
                <c:pt idx="0">
                  <c:v>阿地溴铵福莫特罗</c:v>
                </c:pt>
                <c:pt idx="1">
                  <c:v>阿地溴铵</c:v>
                </c:pt>
              </c:strCache>
            </c:strRef>
          </c:cat>
          <c:val>
            <c:numRef>
              <c:f>AVANT!$B$3:$B$4</c:f>
              <c:numCache>
                <c:formatCode>General</c:formatCode>
                <c:ptCount val="2"/>
                <c:pt idx="0">
                  <c:v>298</c:v>
                </c:pt>
                <c:pt idx="1">
                  <c:v>206</c:v>
                </c:pt>
              </c:numCache>
            </c:numRef>
          </c:val>
          <c:extLst>
            <c:ext xmlns:c16="http://schemas.microsoft.com/office/drawing/2014/chart" uri="{C3380CC4-5D6E-409C-BE32-E72D297353CC}">
              <c16:uniqueId val="{00000002-93AF-4278-A3BC-70DB9372BEA1}"/>
            </c:ext>
          </c:extLst>
        </c:ser>
        <c:dLbls>
          <c:showLegendKey val="0"/>
          <c:showVal val="0"/>
          <c:showCatName val="0"/>
          <c:showSerName val="0"/>
          <c:showPercent val="0"/>
          <c:showBubbleSize val="0"/>
        </c:dLbls>
        <c:gapWidth val="219"/>
        <c:overlap val="-27"/>
        <c:axId val="1845571264"/>
        <c:axId val="1845566688"/>
      </c:barChart>
      <c:catAx>
        <c:axId val="1845571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050" b="0" i="0" u="none" strike="noStrike" kern="1200" baseline="0">
                <a:solidFill>
                  <a:schemeClr val="tx1"/>
                </a:solidFill>
                <a:latin typeface="+mn-lt"/>
                <a:ea typeface="+mn-ea"/>
                <a:cs typeface="+mn-cs"/>
              </a:defRPr>
            </a:pPr>
            <a:endParaRPr lang="zh-CN"/>
          </a:p>
        </c:txPr>
        <c:crossAx val="1845566688"/>
        <c:crosses val="autoZero"/>
        <c:auto val="1"/>
        <c:lblAlgn val="ctr"/>
        <c:lblOffset val="100"/>
        <c:noMultiLvlLbl val="0"/>
      </c:catAx>
      <c:valAx>
        <c:axId val="1845566688"/>
        <c:scaling>
          <c:orientation val="minMax"/>
          <c:min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050" b="0" i="0" u="none" strike="noStrike" kern="1200" baseline="0">
                <a:solidFill>
                  <a:schemeClr val="tx1"/>
                </a:solidFill>
                <a:latin typeface="+mn-lt"/>
                <a:ea typeface="+mn-ea"/>
                <a:cs typeface="+mn-cs"/>
              </a:defRPr>
            </a:pPr>
            <a:endParaRPr lang="zh-CN"/>
          </a:p>
        </c:txPr>
        <c:crossAx val="1845571264"/>
        <c:crosses val="autoZero"/>
        <c:crossBetween val="between"/>
      </c:valAx>
      <c:spPr>
        <a:noFill/>
        <a:ln>
          <a:noFill/>
        </a:ln>
        <a:effectLst/>
      </c:spPr>
    </c:plotArea>
    <c:plotVisOnly val="1"/>
    <c:dispBlanksAs val="gap"/>
    <c:showDLblsOverMax val="0"/>
    <c:extLst>
      <c:ext uri="{0b15fc19-7d7d-44ad-8c2d-2c3a37ce22c3}">
        <chartProps xmlns="https://web.wps.cn/et/2018/main" chartId="{bb1f8074-b4d9-44a9-89d5-4014cd52d654}"/>
      </c:ext>
    </c:extLst>
  </c:chart>
  <c:spPr>
    <a:noFill/>
    <a:ln>
      <a:noFill/>
    </a:ln>
    <a:effectLst/>
  </c:spPr>
  <c:txPr>
    <a:bodyPr/>
    <a:lstStyle/>
    <a:p>
      <a:pPr>
        <a:defRPr lang="zh-CN" sz="1050">
          <a:solidFill>
            <a:schemeClr val="tx1"/>
          </a:solidFill>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3217-4743-90EF-AA5FADB515D9}"/>
              </c:ext>
            </c:extLst>
          </c:dPt>
          <c:dPt>
            <c:idx val="1"/>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3-3217-4743-90EF-AA5FADB515D9}"/>
              </c:ext>
            </c:extLst>
          </c:dPt>
          <c:cat>
            <c:strRef>
              <c:f>AVANT!$A$7:$A$8</c:f>
              <c:strCache>
                <c:ptCount val="2"/>
                <c:pt idx="0">
                  <c:v>阿地溴铵福莫特罗</c:v>
                </c:pt>
                <c:pt idx="1">
                  <c:v>福莫特罗</c:v>
                </c:pt>
              </c:strCache>
            </c:strRef>
          </c:cat>
          <c:val>
            <c:numRef>
              <c:f>AVANT!$B$7:$B$8</c:f>
              <c:numCache>
                <c:formatCode>General</c:formatCode>
                <c:ptCount val="2"/>
                <c:pt idx="0">
                  <c:v>165</c:v>
                </c:pt>
                <c:pt idx="1">
                  <c:v>88</c:v>
                </c:pt>
              </c:numCache>
            </c:numRef>
          </c:val>
          <c:extLst>
            <c:ext xmlns:c16="http://schemas.microsoft.com/office/drawing/2014/chart" uri="{C3380CC4-5D6E-409C-BE32-E72D297353CC}">
              <c16:uniqueId val="{00000004-3217-4743-90EF-AA5FADB515D9}"/>
            </c:ext>
          </c:extLst>
        </c:ser>
        <c:dLbls>
          <c:showLegendKey val="0"/>
          <c:showVal val="0"/>
          <c:showCatName val="0"/>
          <c:showSerName val="0"/>
          <c:showPercent val="0"/>
          <c:showBubbleSize val="0"/>
        </c:dLbls>
        <c:gapWidth val="219"/>
        <c:overlap val="-27"/>
        <c:axId val="1914846144"/>
        <c:axId val="1914848224"/>
      </c:barChart>
      <c:catAx>
        <c:axId val="191484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50" b="0" i="0" u="none" strike="noStrike" kern="1200" baseline="0">
                <a:solidFill>
                  <a:schemeClr val="tx1"/>
                </a:solidFill>
                <a:latin typeface="+mn-lt"/>
                <a:ea typeface="+mn-ea"/>
                <a:cs typeface="+mn-cs"/>
              </a:defRPr>
            </a:pPr>
            <a:endParaRPr lang="zh-CN"/>
          </a:p>
        </c:txPr>
        <c:crossAx val="1914848224"/>
        <c:crosses val="autoZero"/>
        <c:auto val="1"/>
        <c:lblAlgn val="ctr"/>
        <c:lblOffset val="100"/>
        <c:noMultiLvlLbl val="0"/>
      </c:catAx>
      <c:valAx>
        <c:axId val="1914848224"/>
        <c:scaling>
          <c:orientation val="minMax"/>
          <c:min val="2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050" b="0" i="0" u="none" strike="noStrike" kern="1200" baseline="0">
                <a:solidFill>
                  <a:schemeClr val="tx1"/>
                </a:solidFill>
                <a:latin typeface="+mn-lt"/>
                <a:ea typeface="+mn-ea"/>
                <a:cs typeface="+mn-cs"/>
              </a:defRPr>
            </a:pPr>
            <a:endParaRPr lang="zh-CN"/>
          </a:p>
        </c:txPr>
        <c:crossAx val="1914846144"/>
        <c:crosses val="autoZero"/>
        <c:crossBetween val="between"/>
        <c:majorUnit val="30"/>
      </c:valAx>
      <c:spPr>
        <a:noFill/>
        <a:ln>
          <a:noFill/>
        </a:ln>
        <a:effectLst/>
      </c:spPr>
    </c:plotArea>
    <c:plotVisOnly val="1"/>
    <c:dispBlanksAs val="gap"/>
    <c:showDLblsOverMax val="0"/>
    <c:extLst>
      <c:ext uri="{0b15fc19-7d7d-44ad-8c2d-2c3a37ce22c3}">
        <chartProps xmlns="https://web.wps.cn/et/2018/main" chartId="{cb655d46-c9ce-4e1e-a50e-6cf1baf56057}"/>
      </c:ext>
    </c:extLst>
  </c:chart>
  <c:spPr>
    <a:noFill/>
    <a:ln>
      <a:noFill/>
    </a:ln>
    <a:effectLst/>
  </c:spPr>
  <c:txPr>
    <a:bodyPr/>
    <a:lstStyle/>
    <a:p>
      <a:pPr>
        <a:defRPr lang="zh-CN" sz="1050">
          <a:solidFill>
            <a:schemeClr val="tx1"/>
          </a:solidFill>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症状改善!$B$2:$B$4</c:f>
              <c:strCache>
                <c:ptCount val="3"/>
                <c:pt idx="0">
                  <c:v>清晨症状改善比例</c:v>
                </c:pt>
                <c:pt idx="1">
                  <c:v>日间症状改善比例</c:v>
                </c:pt>
                <c:pt idx="2">
                  <c:v>夜间症状改善比例</c:v>
                </c:pt>
              </c:strCache>
            </c:strRef>
          </c:cat>
          <c:val>
            <c:numRef>
              <c:f>症状改善!$C$2:$C$4</c:f>
              <c:numCache>
                <c:formatCode>0.0%</c:formatCode>
                <c:ptCount val="3"/>
                <c:pt idx="0">
                  <c:v>0.501</c:v>
                </c:pt>
                <c:pt idx="1">
                  <c:v>0.499</c:v>
                </c:pt>
                <c:pt idx="2">
                  <c:v>0.44900000000000001</c:v>
                </c:pt>
              </c:numCache>
            </c:numRef>
          </c:val>
          <c:extLst>
            <c:ext xmlns:c16="http://schemas.microsoft.com/office/drawing/2014/chart" uri="{C3380CC4-5D6E-409C-BE32-E72D297353CC}">
              <c16:uniqueId val="{00000000-24F9-4E57-8098-D33A44F458B6}"/>
            </c:ext>
          </c:extLst>
        </c:ser>
        <c:dLbls>
          <c:showLegendKey val="0"/>
          <c:showVal val="1"/>
          <c:showCatName val="0"/>
          <c:showSerName val="0"/>
          <c:showPercent val="0"/>
          <c:showBubbleSize val="0"/>
        </c:dLbls>
        <c:gapWidth val="219"/>
        <c:overlap val="-27"/>
        <c:axId val="715221776"/>
        <c:axId val="724681424"/>
      </c:barChart>
      <c:catAx>
        <c:axId val="7152217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050" b="0" i="0" u="none" strike="noStrike" kern="1200" baseline="0">
                <a:solidFill>
                  <a:schemeClr val="tx1"/>
                </a:solidFill>
                <a:latin typeface="+mn-lt"/>
                <a:ea typeface="+mn-ea"/>
                <a:cs typeface="+mn-cs"/>
              </a:defRPr>
            </a:pPr>
            <a:endParaRPr lang="zh-CN"/>
          </a:p>
        </c:txPr>
        <c:crossAx val="724681424"/>
        <c:crosses val="autoZero"/>
        <c:auto val="1"/>
        <c:lblAlgn val="ctr"/>
        <c:lblOffset val="100"/>
        <c:noMultiLvlLbl val="0"/>
      </c:catAx>
      <c:valAx>
        <c:axId val="724681424"/>
        <c:scaling>
          <c:orientation val="minMax"/>
          <c:min val="0"/>
        </c:scaling>
        <c:delete val="1"/>
        <c:axPos val="l"/>
        <c:numFmt formatCode="0%" sourceLinked="0"/>
        <c:majorTickMark val="out"/>
        <c:minorTickMark val="none"/>
        <c:tickLblPos val="nextTo"/>
        <c:crossAx val="715221776"/>
        <c:crosses val="autoZero"/>
        <c:crossBetween val="between"/>
      </c:valAx>
      <c:spPr>
        <a:noFill/>
        <a:ln>
          <a:noFill/>
        </a:ln>
        <a:effectLst/>
      </c:spPr>
    </c:plotArea>
    <c:plotVisOnly val="1"/>
    <c:dispBlanksAs val="gap"/>
    <c:showDLblsOverMax val="0"/>
    <c:extLst>
      <c:ext uri="{0b15fc19-7d7d-44ad-8c2d-2c3a37ce22c3}">
        <chartProps xmlns="https://web.wps.cn/et/2018/main" chartId="{522f167d-bf92-4413-a341-a0eda555b1b4}"/>
      </c:ext>
    </c:extLst>
  </c:chart>
  <c:spPr>
    <a:noFill/>
    <a:ln>
      <a:noFill/>
    </a:ln>
    <a:effectLst/>
  </c:spPr>
  <c:txPr>
    <a:bodyPr/>
    <a:lstStyle/>
    <a:p>
      <a:pPr>
        <a:defRPr lang="zh-CN">
          <a:solidFill>
            <a:schemeClr val="tx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5E8809-8FF3-4BCF-9782-28ED90769EE1}" type="datetimeFigureOut">
              <a:rPr lang="zh-CN" altLang="en-US" smtClean="0"/>
              <a:t>2026/6/9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8523E5-9663-44E3-AD1B-9F15D360E8DC}"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9D5D9E-C6C6-44A4-903F-A5E7E410F736}" type="datetimeFigureOut">
              <a:rPr lang="zh-CN" altLang="en-US" smtClean="0"/>
              <a:t>2026/6/9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81DED4-99DD-4DA4-9165-D99DCCF6EAD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9D5D9E-C6C6-44A4-903F-A5E7E410F736}" type="datetimeFigureOut">
              <a:rPr lang="zh-CN" altLang="en-US" smtClean="0"/>
              <a:t>2026/6/9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81DED4-99DD-4DA4-9165-D99DCCF6EAD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9D5D9E-C6C6-44A4-903F-A5E7E410F736}" type="datetimeFigureOut">
              <a:rPr lang="zh-CN" altLang="en-US" smtClean="0"/>
              <a:t>2026/6/9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81DED4-99DD-4DA4-9165-D99DCCF6EAD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9D5D9E-C6C6-44A4-903F-A5E7E410F736}" type="datetimeFigureOut">
              <a:rPr lang="zh-CN" altLang="en-US" smtClean="0"/>
              <a:t>2026/6/9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81DED4-99DD-4DA4-9165-D99DCCF6EAD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39D5D9E-C6C6-44A4-903F-A5E7E410F736}" type="datetimeFigureOut">
              <a:rPr lang="zh-CN" altLang="en-US" smtClean="0"/>
              <a:t>2026/6/9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81DED4-99DD-4DA4-9165-D99DCCF6EAD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39D5D9E-C6C6-44A4-903F-A5E7E410F736}" type="datetimeFigureOut">
              <a:rPr lang="zh-CN" altLang="en-US" smtClean="0"/>
              <a:t>2026/6/9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81DED4-99DD-4DA4-9165-D99DCCF6EAD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39D5D9E-C6C6-44A4-903F-A5E7E410F736}" type="datetimeFigureOut">
              <a:rPr lang="zh-CN" altLang="en-US" smtClean="0"/>
              <a:t>2026/6/9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281DED4-99DD-4DA4-9165-D99DCCF6EAD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9D5D9E-C6C6-44A4-903F-A5E7E410F736}" type="datetimeFigureOut">
              <a:rPr lang="zh-CN" altLang="en-US" smtClean="0"/>
              <a:t>2026/6/9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81DED4-99DD-4DA4-9165-D99DCCF6EAD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9D5D9E-C6C6-44A4-903F-A5E7E410F736}" type="datetimeFigureOut">
              <a:rPr lang="zh-CN" altLang="en-US" smtClean="0"/>
              <a:t>2026/6/9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281DED4-99DD-4DA4-9165-D99DCCF6EADA}" type="slidenum">
              <a:rPr lang="zh-CN" altLang="en-US" smtClean="0"/>
              <a:t>‹#›</a:t>
            </a:fld>
            <a:endParaRPr lang="zh-CN" altLang="en-US"/>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07" r="5193"/>
          <a:stretch>
            <a:fillRect/>
          </a:stretch>
        </p:blipFill>
        <p:spPr>
          <a:xfrm rot="5400000" flipV="1">
            <a:off x="1405064" y="4141434"/>
            <a:ext cx="1318336" cy="4114800"/>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1376153" y="6085510"/>
            <a:ext cx="235022" cy="134499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9D5D9E-C6C6-44A4-903F-A5E7E410F736}" type="datetimeFigureOut">
              <a:rPr lang="zh-CN" altLang="en-US" smtClean="0"/>
              <a:t>2026/6/9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81DED4-99DD-4DA4-9165-D99DCCF6EAD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9D5D9E-C6C6-44A4-903F-A5E7E410F736}" type="datetimeFigureOut">
              <a:rPr lang="zh-CN" altLang="en-US" smtClean="0"/>
              <a:t>2026/6/9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81DED4-99DD-4DA4-9165-D99DCCF6EAD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D5D9E-C6C6-44A4-903F-A5E7E410F736}" type="datetimeFigureOut">
              <a:rPr lang="zh-CN" altLang="en-US" smtClean="0"/>
              <a:t>2026/6/9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1DED4-99DD-4DA4-9165-D99DCCF6EAD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slideLayout" Target="../slideLayouts/slideLayout7.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765681" y="3429000"/>
            <a:ext cx="7540847" cy="1384702"/>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首款</a:t>
            </a:r>
            <a:r>
              <a:rPr lang="en-US" altLang="zh-CN" sz="2400" b="1" dirty="0">
                <a:solidFill>
                  <a:schemeClr val="bg1"/>
                </a:solidFill>
              </a:rPr>
              <a:t>COPD</a:t>
            </a:r>
            <a:r>
              <a:rPr lang="zh-CN" altLang="en-US" sz="2400" b="1" dirty="0">
                <a:solidFill>
                  <a:schemeClr val="bg1"/>
                </a:solidFill>
              </a:rPr>
              <a:t>肝肾共病患者无需调整剂量的双支扩剂</a:t>
            </a:r>
          </a:p>
          <a:p>
            <a:pPr algn="ctr"/>
            <a:r>
              <a:rPr lang="zh-CN" altLang="en-US" sz="2400" b="1" dirty="0">
                <a:effectLst/>
                <a:latin typeface="微软雅黑" panose="020B0503020204020204" pitchFamily="34" charset="-122"/>
                <a:ea typeface="微软雅黑" panose="020B0503020204020204" pitchFamily="34" charset="-122"/>
                <a:sym typeface="+mn-ea"/>
              </a:rPr>
              <a:t>唯一</a:t>
            </a:r>
            <a:r>
              <a:rPr lang="zh-CN" altLang="en-US" sz="2400" b="1" dirty="0">
                <a:latin typeface="微软雅黑" panose="020B0503020204020204" pitchFamily="34" charset="-122"/>
                <a:ea typeface="微软雅黑" panose="020B0503020204020204" pitchFamily="34" charset="-122"/>
                <a:sym typeface="+mn-ea"/>
              </a:rPr>
              <a:t>储库型及</a:t>
            </a:r>
            <a:r>
              <a:rPr lang="zh-CN" altLang="en-US" sz="2400" b="1" dirty="0">
                <a:effectLst/>
                <a:latin typeface="微软雅黑" panose="020B0503020204020204" pitchFamily="34" charset="-122"/>
                <a:ea typeface="微软雅黑" panose="020B0503020204020204" pitchFamily="34" charset="-122"/>
                <a:sym typeface="+mn-ea"/>
              </a:rPr>
              <a:t>视听双反馈吸入装置</a:t>
            </a:r>
            <a:endParaRPr lang="en-US" altLang="zh-CN" sz="2400" b="1" dirty="0">
              <a:solidFill>
                <a:schemeClr val="bg1"/>
              </a:solidFill>
            </a:endParaRPr>
          </a:p>
        </p:txBody>
      </p:sp>
      <p:sp>
        <p:nvSpPr>
          <p:cNvPr id="8" name="文本框 7"/>
          <p:cNvSpPr txBox="1"/>
          <p:nvPr/>
        </p:nvSpPr>
        <p:spPr>
          <a:xfrm>
            <a:off x="765681" y="2162985"/>
            <a:ext cx="7540847" cy="769441"/>
          </a:xfrm>
          <a:prstGeom prst="rect">
            <a:avLst/>
          </a:prstGeom>
          <a:noFill/>
        </p:spPr>
        <p:txBody>
          <a:bodyPr wrap="none" rtlCol="0">
            <a:spAutoFit/>
          </a:bodyPr>
          <a:lstStyle/>
          <a:p>
            <a:r>
              <a:rPr lang="zh-CN" altLang="en-US" sz="4400" b="1" dirty="0">
                <a:solidFill>
                  <a:srgbClr val="FF6600"/>
                </a:solidFill>
                <a:latin typeface="微软雅黑" panose="020B0503020204020204" pitchFamily="34" charset="-122"/>
                <a:ea typeface="微软雅黑" panose="020B0503020204020204" pitchFamily="34" charset="-122"/>
                <a:cs typeface="汉仪润圆-65简" panose="00020600040101010101" charset="-122"/>
              </a:rPr>
              <a:t>阿地溴铵福莫特罗吸入粉雾剂</a:t>
            </a:r>
          </a:p>
        </p:txBody>
      </p:sp>
      <p:sp>
        <p:nvSpPr>
          <p:cNvPr id="17" name="圆角矩形 16"/>
          <p:cNvSpPr/>
          <p:nvPr/>
        </p:nvSpPr>
        <p:spPr>
          <a:xfrm>
            <a:off x="8566081" y="1742605"/>
            <a:ext cx="2796415" cy="2796415"/>
          </a:xfrm>
          <a:prstGeom prst="roundRect">
            <a:avLst>
              <a:gd name="adj" fmla="val 50000"/>
            </a:avLst>
          </a:prstGeom>
          <a:solidFill>
            <a:srgbClr val="CB6C14">
              <a:alpha val="32000"/>
            </a:srgbClr>
          </a:solidFill>
          <a:ln>
            <a:noFill/>
          </a:ln>
          <a:effectLst>
            <a:outerShdw blurRad="292100" dist="190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p:cNvSpPr txBox="1"/>
          <p:nvPr/>
        </p:nvSpPr>
        <p:spPr>
          <a:xfrm>
            <a:off x="2398363" y="5431453"/>
            <a:ext cx="61677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a:solidFill>
                  <a:prstClr val="black"/>
                </a:solidFill>
                <a:effectLst/>
                <a:latin typeface="微软雅黑" panose="020B0503020204020204" pitchFamily="34" charset="-122"/>
                <a:ea typeface="微软雅黑" panose="020B0503020204020204" pitchFamily="34" charset="-122"/>
              </a:rPr>
              <a:t>境外持有人：</a:t>
            </a:r>
            <a:r>
              <a:rPr lang="en-US" altLang="zh-CN" sz="1800" dirty="0" err="1">
                <a:solidFill>
                  <a:prstClr val="black"/>
                </a:solidFill>
                <a:effectLst/>
                <a:latin typeface="微软雅黑" panose="020B0503020204020204" pitchFamily="34" charset="-122"/>
                <a:ea typeface="微软雅黑" panose="020B0503020204020204" pitchFamily="34" charset="-122"/>
              </a:rPr>
              <a:t>Covis</a:t>
            </a:r>
            <a:r>
              <a:rPr lang="en-US" altLang="zh-CN" sz="1800" dirty="0">
                <a:solidFill>
                  <a:prstClr val="black"/>
                </a:solidFill>
                <a:effectLst/>
                <a:latin typeface="微软雅黑" panose="020B0503020204020204" pitchFamily="34" charset="-122"/>
                <a:ea typeface="微软雅黑" panose="020B0503020204020204" pitchFamily="34" charset="-122"/>
              </a:rPr>
              <a:t> Pharma Europe B.V.          </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a:solidFill>
                  <a:prstClr val="black"/>
                </a:solidFill>
                <a:effectLst/>
                <a:latin typeface="微软雅黑" panose="020B0503020204020204" pitchFamily="34" charset="-122"/>
                <a:ea typeface="微软雅黑" panose="020B0503020204020204" pitchFamily="34" charset="-122"/>
              </a:rPr>
              <a:t>境内责任人：海南美乐康药业有限公司</a:t>
            </a:r>
            <a:endParaRPr kumimoji="0" lang="zh-CN" altLang="en-US" sz="1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026" name="Picture 2" descr="Patient Site | Duaklir® Pressair® (aclidinium bromide/formoterol fuma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6375" y="2037102"/>
            <a:ext cx="2232710" cy="2239496"/>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59742"/>
          <a:stretch>
            <a:fillRect/>
          </a:stretch>
        </p:blipFill>
        <p:spPr>
          <a:xfrm>
            <a:off x="0" y="5737841"/>
            <a:ext cx="12192000" cy="1120159"/>
          </a:xfrm>
          <a:prstGeom prst="rect">
            <a:avLst/>
          </a:prstGeom>
        </p:spPr>
      </p:pic>
      <p:pic>
        <p:nvPicPr>
          <p:cNvPr id="1028" name="Picture 4" descr="Duaklir Pressair / Дьюаклир Прессэйр / Дуаклир Прессэйр (аклидиний ..."/>
          <p:cNvPicPr>
            <a:picLocks noChangeAspect="1" noChangeArrowheads="1"/>
          </p:cNvPicPr>
          <p:nvPr/>
        </p:nvPicPr>
        <p:blipFill rotWithShape="1">
          <a:blip r:embed="rId4">
            <a:extLst>
              <a:ext uri="{28A0092B-C50C-407E-A947-70E740481C1C}">
                <a14:useLocalDpi xmlns:a14="http://schemas.microsoft.com/office/drawing/2010/main" val="0"/>
              </a:ext>
            </a:extLst>
          </a:blip>
          <a:srcRect l="6894" t="19088" r="82282" b="48918"/>
          <a:stretch>
            <a:fillRect/>
          </a:stretch>
        </p:blipFill>
        <p:spPr bwMode="auto">
          <a:xfrm>
            <a:off x="152400" y="127011"/>
            <a:ext cx="745839" cy="769442"/>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898239" y="261380"/>
            <a:ext cx="2789555" cy="523220"/>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多可利</a:t>
            </a:r>
            <a:r>
              <a:rPr lang="en-US" altLang="zh-CN" sz="2800" b="1" baseline="30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吉诺爱</a:t>
            </a:r>
            <a:r>
              <a:rPr lang="en-US" altLang="zh-CN" sz="2800" b="1" baseline="30000" dirty="0">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1" name="矩形 10"/>
          <p:cNvSpPr/>
          <p:nvPr/>
        </p:nvSpPr>
        <p:spPr>
          <a:xfrm>
            <a:off x="10073131" y="86136"/>
            <a:ext cx="3261807" cy="875665"/>
          </a:xfrm>
          <a:prstGeom prst="rect">
            <a:avLst/>
          </a:prstGeom>
          <a:ln>
            <a:noFill/>
            <a:prstDash val="sysDash"/>
          </a:ln>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Bef>
                <a:spcPct val="0"/>
              </a:spcBef>
              <a:spcAft>
                <a:spcPct val="0"/>
              </a:spcAft>
            </a:pPr>
            <a:r>
              <a:rPr lang="zh-CN" altLang="en-US" sz="1400" u="sng" kern="0" dirty="0">
                <a:ln>
                  <a:noFill/>
                  <a:prstDash val="sysDot"/>
                </a:ln>
                <a:solidFill>
                  <a:schemeClr val="tx1">
                    <a:lumMod val="85000"/>
                    <a:lumOff val="15000"/>
                  </a:schemeClr>
                </a:solidFill>
                <a:latin typeface="+mn-ea"/>
                <a:cs typeface="+mn-ea"/>
              </a:rPr>
              <a:t>申报目录：基本目录</a:t>
            </a:r>
            <a:endParaRPr lang="en-US" altLang="zh-CN" sz="1400" u="sng" kern="0" dirty="0">
              <a:ln>
                <a:noFill/>
                <a:prstDash val="sysDot"/>
              </a:ln>
              <a:solidFill>
                <a:schemeClr val="tx1">
                  <a:lumMod val="85000"/>
                  <a:lumOff val="15000"/>
                </a:schemeClr>
              </a:solidFill>
              <a:latin typeface="+mn-ea"/>
              <a:cs typeface="+mn-ea"/>
            </a:endParaRPr>
          </a:p>
          <a:p>
            <a:pPr algn="just">
              <a:lnSpc>
                <a:spcPct val="150000"/>
              </a:lnSpc>
              <a:spcBef>
                <a:spcPct val="0"/>
              </a:spcBef>
              <a:spcAft>
                <a:spcPct val="0"/>
              </a:spcAft>
            </a:pPr>
            <a:r>
              <a:rPr lang="zh-CN" altLang="en-US" sz="1400" u="sng" kern="0" dirty="0">
                <a:ln>
                  <a:noFill/>
                  <a:prstDash val="sysDot"/>
                </a:ln>
                <a:solidFill>
                  <a:schemeClr val="tx1">
                    <a:lumMod val="85000"/>
                    <a:lumOff val="15000"/>
                  </a:schemeClr>
                </a:solidFill>
                <a:latin typeface="+mn-ea"/>
                <a:cs typeface="+mn-ea"/>
              </a:rPr>
              <a:t>申报类别：条件</a:t>
            </a:r>
            <a:r>
              <a:rPr lang="en-US" altLang="zh-CN" sz="1400" u="sng" kern="0" dirty="0">
                <a:ln>
                  <a:noFill/>
                  <a:prstDash val="sysDot"/>
                </a:ln>
                <a:solidFill>
                  <a:schemeClr val="tx1">
                    <a:lumMod val="85000"/>
                    <a:lumOff val="15000"/>
                  </a:schemeClr>
                </a:solidFill>
                <a:latin typeface="+mn-ea"/>
                <a:cs typeface="+mn-ea"/>
              </a:rPr>
              <a:t>1</a:t>
            </a:r>
            <a:endParaRPr lang="zh-CN" altLang="en-US" sz="1400" u="sng" kern="0" dirty="0">
              <a:ln>
                <a:noFill/>
                <a:prstDash val="sysDot"/>
              </a:ln>
              <a:solidFill>
                <a:schemeClr val="tx1">
                  <a:lumMod val="85000"/>
                  <a:lumOff val="15000"/>
                </a:schemeClr>
              </a:solidFill>
              <a:latin typeface="+mn-ea"/>
              <a:cs typeface="+mn-ea"/>
            </a:endParaRPr>
          </a:p>
        </p:txBody>
      </p:sp>
      <p:sp>
        <p:nvSpPr>
          <p:cNvPr id="12" name="矩形 11"/>
          <p:cNvSpPr/>
          <p:nvPr/>
        </p:nvSpPr>
        <p:spPr>
          <a:xfrm>
            <a:off x="8946424" y="-34213"/>
            <a:ext cx="2879725" cy="591185"/>
          </a:xfrm>
          <a:prstGeom prst="rect">
            <a:avLst/>
          </a:prstGeom>
          <a:noFill/>
        </p:spPr>
        <p:txBody>
          <a:bodyPr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zh-CN" altLang="en-US" b="1" kern="0" dirty="0">
                <a:latin typeface="+mn-ea"/>
                <a:cs typeface="+mn-ea"/>
              </a:rPr>
              <a:t>申报意向</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75262" y="180649"/>
            <a:ext cx="6426759" cy="461665"/>
          </a:xfrm>
          <a:prstGeom prst="rect">
            <a:avLst/>
          </a:prstGeom>
          <a:noFill/>
        </p:spPr>
        <p:txBody>
          <a:bodyPr wrap="none" rtlCol="0">
            <a:spAutoFit/>
          </a:bodyPr>
          <a:lstStyle/>
          <a:p>
            <a:r>
              <a:rPr lang="en-US" altLang="zh-CN" sz="2400" b="1" dirty="0">
                <a:latin typeface="Arial" panose="020B0604020202020204" pitchFamily="34" charset="0"/>
                <a:sym typeface="+mn-lt"/>
              </a:rPr>
              <a:t>COPD</a:t>
            </a:r>
            <a:r>
              <a:rPr lang="zh-CN" altLang="en-US" sz="2400" b="1" dirty="0">
                <a:latin typeface="Arial" panose="020B0604020202020204" pitchFamily="34" charset="0"/>
                <a:sym typeface="+mn-lt"/>
              </a:rPr>
              <a:t>基石治疗药物，</a:t>
            </a:r>
            <a:r>
              <a:rPr lang="en-US" altLang="zh-CN" sz="2400" b="1" dirty="0">
                <a:latin typeface="Arial" panose="020B0604020202020204" pitchFamily="34" charset="0"/>
                <a:sym typeface="+mn-lt"/>
              </a:rPr>
              <a:t>B</a:t>
            </a:r>
            <a:r>
              <a:rPr lang="zh-CN" altLang="en-US" sz="2400" b="1" dirty="0">
                <a:latin typeface="Arial" panose="020B0604020202020204" pitchFamily="34" charset="0"/>
                <a:sym typeface="+mn-lt"/>
              </a:rPr>
              <a:t>组唯一推荐，</a:t>
            </a:r>
            <a:r>
              <a:rPr lang="en-US" altLang="zh-CN" sz="2400" b="1" dirty="0">
                <a:latin typeface="Arial" panose="020B0604020202020204" pitchFamily="34" charset="0"/>
                <a:sym typeface="+mn-lt"/>
              </a:rPr>
              <a:t>E</a:t>
            </a:r>
            <a:r>
              <a:rPr lang="zh-CN" altLang="en-US" sz="2400" b="1" dirty="0">
                <a:latin typeface="Arial" panose="020B0604020202020204" pitchFamily="34" charset="0"/>
                <a:sym typeface="+mn-lt"/>
              </a:rPr>
              <a:t>组首选</a:t>
            </a:r>
          </a:p>
        </p:txBody>
      </p:sp>
      <p:sp>
        <p:nvSpPr>
          <p:cNvPr id="17" name="矩形: 圆角 16"/>
          <p:cNvSpPr/>
          <p:nvPr/>
        </p:nvSpPr>
        <p:spPr>
          <a:xfrm>
            <a:off x="0" y="0"/>
            <a:ext cx="367862" cy="1011243"/>
          </a:xfrm>
          <a:prstGeom prst="roundRect">
            <a:avLst/>
          </a:prstGeom>
          <a:solidFill>
            <a:srgbClr val="FF66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有效性</a:t>
            </a:r>
          </a:p>
        </p:txBody>
      </p:sp>
      <p:sp>
        <p:nvSpPr>
          <p:cNvPr id="18" name="平行四边形 17"/>
          <p:cNvSpPr/>
          <p:nvPr/>
        </p:nvSpPr>
        <p:spPr>
          <a:xfrm>
            <a:off x="325330" y="708199"/>
            <a:ext cx="1138209" cy="131770"/>
          </a:xfrm>
          <a:prstGeom prst="parallelogram">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平行四边形 18"/>
          <p:cNvSpPr/>
          <p:nvPr/>
        </p:nvSpPr>
        <p:spPr>
          <a:xfrm>
            <a:off x="1463539" y="708199"/>
            <a:ext cx="10676965" cy="131770"/>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20" name="表格 19"/>
          <p:cNvGraphicFramePr/>
          <p:nvPr>
            <p:custDataLst>
              <p:tags r:id="rId1"/>
            </p:custDataLst>
            <p:extLst>
              <p:ext uri="{D42A27DB-BD31-4B8C-83A1-F6EECF244321}">
                <p14:modId xmlns:p14="http://schemas.microsoft.com/office/powerpoint/2010/main" val="3959886473"/>
              </p:ext>
            </p:extLst>
          </p:nvPr>
        </p:nvGraphicFramePr>
        <p:xfrm>
          <a:off x="561573" y="1100373"/>
          <a:ext cx="10989962" cy="5178061"/>
        </p:xfrm>
        <a:graphic>
          <a:graphicData uri="http://schemas.openxmlformats.org/drawingml/2006/table">
            <a:tbl>
              <a:tblPr firstRow="1" bandRow="1"/>
              <a:tblGrid>
                <a:gridCol w="2577557">
                  <a:extLst>
                    <a:ext uri="{9D8B030D-6E8A-4147-A177-3AD203B41FA5}">
                      <a16:colId xmlns:a16="http://schemas.microsoft.com/office/drawing/2014/main" val="20000"/>
                    </a:ext>
                  </a:extLst>
                </a:gridCol>
                <a:gridCol w="1110708">
                  <a:extLst>
                    <a:ext uri="{9D8B030D-6E8A-4147-A177-3AD203B41FA5}">
                      <a16:colId xmlns:a16="http://schemas.microsoft.com/office/drawing/2014/main" val="20001"/>
                    </a:ext>
                  </a:extLst>
                </a:gridCol>
                <a:gridCol w="1879116">
                  <a:extLst>
                    <a:ext uri="{9D8B030D-6E8A-4147-A177-3AD203B41FA5}">
                      <a16:colId xmlns:a16="http://schemas.microsoft.com/office/drawing/2014/main" val="20002"/>
                    </a:ext>
                  </a:extLst>
                </a:gridCol>
                <a:gridCol w="5422581">
                  <a:extLst>
                    <a:ext uri="{9D8B030D-6E8A-4147-A177-3AD203B41FA5}">
                      <a16:colId xmlns:a16="http://schemas.microsoft.com/office/drawing/2014/main" val="20003"/>
                    </a:ext>
                  </a:extLst>
                </a:gridCol>
              </a:tblGrid>
              <a:tr h="439979">
                <a:tc>
                  <a:txBody>
                    <a:bodyPr/>
                    <a:lstStyle/>
                    <a:p>
                      <a:pPr indent="0" algn="ctr">
                        <a:lnSpc>
                          <a:spcPct val="120000"/>
                        </a:lnSpc>
                        <a:spcBef>
                          <a:spcPts val="0"/>
                        </a:spcBef>
                        <a:spcAft>
                          <a:spcPts val="0"/>
                        </a:spcAft>
                      </a:pPr>
                      <a:r>
                        <a:rPr lang="zh-CN" altLang="en-US" sz="1600" b="1" spc="12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指南</a:t>
                      </a:r>
                      <a:r>
                        <a:rPr lang="en-US" altLang="zh-CN" sz="1600" b="1" spc="12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spc="12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共识名称</a:t>
                      </a: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indent="0" algn="ctr">
                        <a:lnSpc>
                          <a:spcPct val="120000"/>
                        </a:lnSpc>
                        <a:spcBef>
                          <a:spcPts val="0"/>
                        </a:spcBef>
                        <a:spcAft>
                          <a:spcPts val="0"/>
                        </a:spcAft>
                      </a:pPr>
                      <a:r>
                        <a:rPr lang="zh-CN" altLang="en-US" sz="1600" b="1" spc="120" dirty="0">
                          <a:solidFill>
                            <a:schemeClr val="bg1"/>
                          </a:solidFill>
                          <a:latin typeface="微软雅黑" panose="020B0503020204020204" pitchFamily="34" charset="-122"/>
                          <a:ea typeface="微软雅黑" panose="020B0503020204020204" pitchFamily="34" charset="-122"/>
                        </a:rPr>
                        <a:t>发表年份</a:t>
                      </a: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indent="0" algn="ctr">
                        <a:lnSpc>
                          <a:spcPct val="120000"/>
                        </a:lnSpc>
                        <a:spcBef>
                          <a:spcPts val="0"/>
                        </a:spcBef>
                        <a:spcAft>
                          <a:spcPts val="0"/>
                        </a:spcAft>
                      </a:pPr>
                      <a:r>
                        <a:rPr lang="zh-CN" altLang="en-US" sz="1600" b="1" spc="120" dirty="0">
                          <a:solidFill>
                            <a:schemeClr val="bg1"/>
                          </a:solidFill>
                          <a:latin typeface="微软雅黑" panose="020B0503020204020204" pitchFamily="34" charset="-122"/>
                          <a:ea typeface="微软雅黑" panose="020B0503020204020204" pitchFamily="34" charset="-122"/>
                        </a:rPr>
                        <a:t>发表单位</a:t>
                      </a: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indent="0" algn="ctr">
                        <a:lnSpc>
                          <a:spcPct val="120000"/>
                        </a:lnSpc>
                        <a:spcBef>
                          <a:spcPts val="0"/>
                        </a:spcBef>
                        <a:spcAft>
                          <a:spcPts val="0"/>
                        </a:spcAft>
                      </a:pPr>
                      <a:r>
                        <a:rPr lang="zh-CN" altLang="en-US" sz="1600" b="1" spc="120" dirty="0">
                          <a:solidFill>
                            <a:schemeClr val="bg1"/>
                          </a:solidFill>
                          <a:latin typeface="微软雅黑" panose="020B0503020204020204" pitchFamily="34" charset="-122"/>
                          <a:ea typeface="微软雅黑" panose="020B0503020204020204" pitchFamily="34" charset="-122"/>
                        </a:rPr>
                        <a:t>推荐内容</a:t>
                      </a: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2672148">
                <a:tc>
                  <a:txBody>
                    <a:bodyPr/>
                    <a:lstStyle/>
                    <a:p>
                      <a:pPr indent="0" algn="l" fontAlgn="auto">
                        <a:lnSpc>
                          <a:spcPct val="120000"/>
                        </a:lnSpc>
                        <a:spcBef>
                          <a:spcPts val="0"/>
                        </a:spcBef>
                        <a:spcAft>
                          <a:spcPts val="0"/>
                        </a:spcAft>
                      </a:pPr>
                      <a:r>
                        <a:rPr lang="en-US" altLang="zh-CN" sz="1400" b="0" spc="60" dirty="0">
                          <a:latin typeface="微软雅黑" panose="020B0503020204020204" pitchFamily="34" charset="-122"/>
                          <a:ea typeface="微软雅黑" panose="020B0503020204020204" pitchFamily="34" charset="-122"/>
                          <a:cs typeface="微软雅黑" panose="020B0503020204020204" pitchFamily="34" charset="-122"/>
                        </a:rPr>
                        <a:t>COPD</a:t>
                      </a:r>
                      <a:r>
                        <a:rPr lang="zh-CN" altLang="en-US" sz="1400" b="0" spc="60" dirty="0">
                          <a:latin typeface="微软雅黑" panose="020B0503020204020204" pitchFamily="34" charset="-122"/>
                          <a:ea typeface="微软雅黑" panose="020B0503020204020204" pitchFamily="34" charset="-122"/>
                          <a:cs typeface="微软雅黑" panose="020B0503020204020204" pitchFamily="34" charset="-122"/>
                        </a:rPr>
                        <a:t>诊断、管理和预防全球创议（</a:t>
                      </a:r>
                      <a:r>
                        <a:rPr lang="en-US" altLang="zh-CN" sz="1400" b="0" spc="60" dirty="0">
                          <a:latin typeface="微软雅黑" panose="020B0503020204020204" pitchFamily="34" charset="-122"/>
                          <a:ea typeface="微软雅黑" panose="020B0503020204020204" pitchFamily="34" charset="-122"/>
                          <a:cs typeface="微软雅黑" panose="020B0503020204020204" pitchFamily="34" charset="-122"/>
                        </a:rPr>
                        <a:t>GOLD)2026</a:t>
                      </a:r>
                      <a:r>
                        <a:rPr lang="zh-CN" altLang="en-US" sz="1400" b="0" spc="60" dirty="0">
                          <a:latin typeface="微软雅黑" panose="020B0503020204020204" pitchFamily="34" charset="-122"/>
                          <a:ea typeface="微软雅黑" panose="020B0503020204020204" pitchFamily="34" charset="-122"/>
                          <a:cs typeface="微软雅黑" panose="020B0503020204020204" pitchFamily="34" charset="-122"/>
                        </a:rPr>
                        <a:t>报告</a:t>
                      </a:r>
                      <a:r>
                        <a:rPr lang="en-US" altLang="zh-CN" sz="1400" b="0" spc="60" baseline="30000" dirty="0">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sz="1400" b="0" spc="60"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fontAlgn="auto">
                        <a:lnSpc>
                          <a:spcPct val="120000"/>
                        </a:lnSpc>
                        <a:spcBef>
                          <a:spcPts val="0"/>
                        </a:spcBef>
                        <a:spcAft>
                          <a:spcPts val="0"/>
                        </a:spcAft>
                      </a:pPr>
                      <a:r>
                        <a:rPr lang="en-US" altLang="zh-CN" sz="1400" b="0" spc="60" dirty="0">
                          <a:latin typeface="微软雅黑" panose="020B0503020204020204" pitchFamily="34" charset="-122"/>
                          <a:ea typeface="微软雅黑" panose="020B0503020204020204" pitchFamily="34" charset="-122"/>
                        </a:rPr>
                        <a:t>2026</a:t>
                      </a: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fontAlgn="auto">
                        <a:lnSpc>
                          <a:spcPct val="120000"/>
                        </a:lnSpc>
                        <a:spcBef>
                          <a:spcPts val="0"/>
                        </a:spcBef>
                        <a:spcAft>
                          <a:spcPts val="0"/>
                        </a:spcAft>
                      </a:pPr>
                      <a:r>
                        <a:rPr lang="en-US" altLang="zh-CN" sz="1400" b="0" spc="60" dirty="0">
                          <a:latin typeface="微软雅黑" panose="020B0503020204020204" pitchFamily="34" charset="-122"/>
                          <a:ea typeface="微软雅黑" panose="020B0503020204020204" pitchFamily="34" charset="-122"/>
                          <a:cs typeface="微软雅黑" panose="020B0503020204020204" pitchFamily="34" charset="-122"/>
                        </a:rPr>
                        <a:t>COPD</a:t>
                      </a:r>
                      <a:r>
                        <a:rPr lang="zh-CN" altLang="en-US" sz="1400" b="0" spc="60" dirty="0">
                          <a:latin typeface="微软雅黑" panose="020B0503020204020204" pitchFamily="34" charset="-122"/>
                          <a:ea typeface="微软雅黑" panose="020B0503020204020204" pitchFamily="34" charset="-122"/>
                          <a:cs typeface="微软雅黑" panose="020B0503020204020204" pitchFamily="34" charset="-122"/>
                        </a:rPr>
                        <a:t>诊断、管理和预防全球创议</a:t>
                      </a: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fontAlgn="auto">
                        <a:lnSpc>
                          <a:spcPct val="120000"/>
                        </a:lnSpc>
                        <a:spcBef>
                          <a:spcPts val="0"/>
                        </a:spcBef>
                        <a:spcAft>
                          <a:spcPts val="0"/>
                        </a:spcAft>
                        <a:buFont typeface="Wingdings" panose="05000000000000000000" pitchFamily="2" charset="2"/>
                        <a:buChar char="ü"/>
                      </a:pPr>
                      <a:r>
                        <a:rPr lang="en-US" altLang="zh-CN" sz="1400" b="1" spc="60" dirty="0">
                          <a:latin typeface="微软雅黑" panose="020B0503020204020204" pitchFamily="34" charset="-122"/>
                          <a:ea typeface="微软雅黑" panose="020B0503020204020204" pitchFamily="34" charset="-122"/>
                          <a:cs typeface="微软雅黑" panose="020B0503020204020204" pitchFamily="34" charset="-122"/>
                        </a:rPr>
                        <a:t>LABA+LAMA (</a:t>
                      </a:r>
                      <a:r>
                        <a:rPr lang="zh-CN" altLang="en-US" sz="1400" b="1" spc="60" dirty="0">
                          <a:latin typeface="微软雅黑" panose="020B0503020204020204" pitchFamily="34" charset="-122"/>
                          <a:ea typeface="微软雅黑" panose="020B0503020204020204" pitchFamily="34" charset="-122"/>
                          <a:cs typeface="微软雅黑" panose="020B0503020204020204" pitchFamily="34" charset="-122"/>
                        </a:rPr>
                        <a:t>如阿地溴铵福莫特罗</a:t>
                      </a:r>
                      <a:r>
                        <a:rPr lang="en-US" altLang="zh-CN" sz="1400" b="1" spc="6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spc="60" dirty="0">
                          <a:latin typeface="微软雅黑" panose="020B0503020204020204" pitchFamily="34" charset="-122"/>
                          <a:ea typeface="微软雅黑" panose="020B0503020204020204" pitchFamily="34" charset="-122"/>
                          <a:cs typeface="微软雅黑" panose="020B0503020204020204" pitchFamily="34" charset="-122"/>
                        </a:rPr>
                        <a:t>为</a:t>
                      </a:r>
                      <a:r>
                        <a:rPr lang="en-US" altLang="zh-CN" sz="1400" b="1" spc="60" dirty="0">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1400" b="1" spc="60" dirty="0">
                          <a:latin typeface="微软雅黑" panose="020B0503020204020204" pitchFamily="34" charset="-122"/>
                          <a:ea typeface="微软雅黑" panose="020B0503020204020204" pitchFamily="34" charset="-122"/>
                          <a:cs typeface="微软雅黑" panose="020B0503020204020204" pitchFamily="34" charset="-122"/>
                        </a:rPr>
                        <a:t>组、</a:t>
                      </a:r>
                      <a:r>
                        <a:rPr lang="en-US" altLang="zh-CN" sz="1400" b="1" spc="60" dirty="0">
                          <a:latin typeface="微软雅黑" panose="020B0503020204020204" pitchFamily="34" charset="-122"/>
                          <a:ea typeface="微软雅黑" panose="020B0503020204020204" pitchFamily="34" charset="-122"/>
                          <a:cs typeface="微软雅黑" panose="020B0503020204020204" pitchFamily="34" charset="-122"/>
                        </a:rPr>
                        <a:t>E</a:t>
                      </a:r>
                      <a:r>
                        <a:rPr lang="zh-CN" altLang="en-US" sz="1400" b="1" spc="60" dirty="0">
                          <a:latin typeface="微软雅黑" panose="020B0503020204020204" pitchFamily="34" charset="-122"/>
                          <a:ea typeface="微软雅黑" panose="020B0503020204020204" pitchFamily="34" charset="-122"/>
                          <a:cs typeface="微软雅黑" panose="020B0503020204020204" pitchFamily="34" charset="-122"/>
                        </a:rPr>
                        <a:t>组</a:t>
                      </a:r>
                      <a:r>
                        <a:rPr lang="en-US" altLang="zh-CN" sz="1400" b="1" spc="60" dirty="0">
                          <a:latin typeface="微软雅黑" panose="020B0503020204020204" pitchFamily="34" charset="-122"/>
                          <a:ea typeface="微软雅黑" panose="020B0503020204020204" pitchFamily="34" charset="-122"/>
                          <a:cs typeface="微软雅黑" panose="020B0503020204020204" pitchFamily="34" charset="-122"/>
                        </a:rPr>
                        <a:t>COPD</a:t>
                      </a:r>
                      <a:r>
                        <a:rPr lang="zh-CN" altLang="en-US" sz="1400" b="1" spc="60" dirty="0">
                          <a:latin typeface="微软雅黑" panose="020B0503020204020204" pitchFamily="34" charset="-122"/>
                          <a:ea typeface="微软雅黑" panose="020B0503020204020204" pitchFamily="34" charset="-122"/>
                          <a:cs typeface="微软雅黑" panose="020B0503020204020204" pitchFamily="34" charset="-122"/>
                        </a:rPr>
                        <a:t>患者的唯一或首选治疗用药</a:t>
                      </a:r>
                    </a:p>
                  </a:txBody>
                  <a:tcPr marL="107950" marR="10795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32967">
                <a:tc>
                  <a:txBody>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400" b="0" i="0" spc="60" baseline="0" dirty="0">
                          <a:solidFill>
                            <a:schemeClr val="tx1"/>
                          </a:solidFill>
                          <a:latin typeface="微软雅黑" panose="020B0503020204020204" pitchFamily="34" charset="-122"/>
                          <a:ea typeface="微软雅黑" panose="020B0503020204020204" pitchFamily="34" charset="-122"/>
                        </a:rPr>
                        <a:t>西班牙慢性阻塞性肺疾病指南：稳定期慢性阻塞性肺疾病的最新药物治疗</a:t>
                      </a:r>
                      <a:r>
                        <a:rPr lang="en-US" altLang="zh-CN" sz="1400" b="0" i="0" spc="60" baseline="30000" dirty="0">
                          <a:solidFill>
                            <a:schemeClr val="tx1"/>
                          </a:solidFill>
                          <a:latin typeface="微软雅黑" panose="020B0503020204020204" pitchFamily="34" charset="-122"/>
                          <a:ea typeface="微软雅黑" panose="020B0503020204020204" pitchFamily="34" charset="-122"/>
                        </a:rPr>
                        <a:t>[2]</a:t>
                      </a:r>
                      <a:endParaRPr lang="zh-CN" altLang="en-US" sz="1400" b="0" i="0" spc="60" baseline="30000" dirty="0">
                        <a:solidFill>
                          <a:schemeClr val="tx1"/>
                        </a:solidFill>
                        <a:latin typeface="微软雅黑" panose="020B0503020204020204" pitchFamily="34" charset="-122"/>
                        <a:ea typeface="微软雅黑" panose="020B0503020204020204" pitchFamily="34" charset="-122"/>
                      </a:endParaRP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fontAlgn="auto">
                        <a:lnSpc>
                          <a:spcPct val="120000"/>
                        </a:lnSpc>
                        <a:spcBef>
                          <a:spcPts val="0"/>
                        </a:spcBef>
                        <a:spcAft>
                          <a:spcPts val="0"/>
                        </a:spcAft>
                      </a:pPr>
                      <a:r>
                        <a:rPr lang="en-US" altLang="zh-CN" sz="1400" b="0" i="0" spc="60" dirty="0">
                          <a:solidFill>
                            <a:schemeClr val="tx1"/>
                          </a:solidFill>
                          <a:latin typeface="微软雅黑" panose="020B0503020204020204" pitchFamily="34" charset="-122"/>
                          <a:ea typeface="微软雅黑" panose="020B0503020204020204" pitchFamily="34" charset="-122"/>
                        </a:rPr>
                        <a:t>2025</a:t>
                      </a: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fontAlgn="auto">
                        <a:lnSpc>
                          <a:spcPct val="120000"/>
                        </a:lnSpc>
                        <a:spcBef>
                          <a:spcPts val="0"/>
                        </a:spcBef>
                        <a:spcAft>
                          <a:spcPts val="0"/>
                        </a:spcAft>
                      </a:pPr>
                      <a:r>
                        <a:rPr lang="zh-CN" altLang="en-US" sz="1400" b="0" i="0" spc="60" dirty="0">
                          <a:solidFill>
                            <a:schemeClr val="tx1"/>
                          </a:solidFill>
                          <a:latin typeface="微软雅黑" panose="020B0503020204020204" pitchFamily="34" charset="-122"/>
                          <a:ea typeface="微软雅黑" panose="020B0503020204020204" pitchFamily="34" charset="-122"/>
                        </a:rPr>
                        <a:t>西班牙慢阻肺病指南编写组</a:t>
                      </a: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fontAlgn="auto">
                        <a:lnSpc>
                          <a:spcPct val="120000"/>
                        </a:lnSpc>
                        <a:spcBef>
                          <a:spcPts val="0"/>
                        </a:spcBef>
                        <a:spcAft>
                          <a:spcPts val="0"/>
                        </a:spcAft>
                        <a:buFont typeface="Wingdings" panose="05000000000000000000" pitchFamily="2" charset="2"/>
                        <a:buChar char="ü"/>
                      </a:pPr>
                      <a:r>
                        <a:rPr lang="zh-CN" altLang="en-US" sz="1400" b="1" i="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对于低风险、非急性加重患者的初始治疗，双重支气管扩张治疗优于单药治疗。</a:t>
                      </a:r>
                      <a:r>
                        <a:rPr lang="en-US" altLang="zh-CN" sz="1400" b="1" i="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LABA+LAMA</a:t>
                      </a:r>
                      <a:r>
                        <a:rPr lang="zh-CN" altLang="en-US" sz="1400" b="1" i="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药物推荐阿地溴铵福莫特罗</a:t>
                      </a: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32967">
                <a:tc>
                  <a:txBody>
                    <a:bodyPr/>
                    <a:lstStyle/>
                    <a:p>
                      <a:pPr indent="0" algn="l" fontAlgn="auto">
                        <a:lnSpc>
                          <a:spcPct val="120000"/>
                        </a:lnSpc>
                        <a:spcBef>
                          <a:spcPts val="0"/>
                        </a:spcBef>
                        <a:spcAft>
                          <a:spcPts val="0"/>
                        </a:spcAft>
                      </a:pPr>
                      <a:r>
                        <a:rPr lang="zh-CN" altLang="en-US" sz="1400" b="0" i="0" spc="60" dirty="0">
                          <a:solidFill>
                            <a:schemeClr val="tx1"/>
                          </a:solidFill>
                          <a:latin typeface="微软雅黑" panose="020B0503020204020204" pitchFamily="34" charset="-122"/>
                          <a:ea typeface="微软雅黑" panose="020B0503020204020204" pitchFamily="34" charset="-122"/>
                        </a:rPr>
                        <a:t>慢性阻塞性肺疾病急性加重诊治中国专家共识</a:t>
                      </a:r>
                      <a:r>
                        <a:rPr lang="en-US" altLang="zh-CN" sz="1400" b="0" i="0" spc="60" baseline="30000" dirty="0">
                          <a:solidFill>
                            <a:schemeClr val="tx1"/>
                          </a:solidFill>
                          <a:latin typeface="微软雅黑" panose="020B0503020204020204" pitchFamily="34" charset="-122"/>
                          <a:ea typeface="微软雅黑" panose="020B0503020204020204" pitchFamily="34" charset="-122"/>
                        </a:rPr>
                        <a:t>[3]</a:t>
                      </a:r>
                      <a:endParaRPr lang="zh-CN" altLang="en-US" sz="1400" b="0" i="0" spc="60" baseline="30000" dirty="0">
                        <a:solidFill>
                          <a:schemeClr val="tx1"/>
                        </a:solidFill>
                        <a:latin typeface="微软雅黑" panose="020B0503020204020204" pitchFamily="34" charset="-122"/>
                        <a:ea typeface="微软雅黑" panose="020B0503020204020204" pitchFamily="34" charset="-122"/>
                      </a:endParaRP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fontAlgn="auto">
                        <a:lnSpc>
                          <a:spcPct val="120000"/>
                        </a:lnSpc>
                        <a:spcBef>
                          <a:spcPts val="0"/>
                        </a:spcBef>
                        <a:spcAft>
                          <a:spcPts val="0"/>
                        </a:spcAft>
                      </a:pPr>
                      <a:r>
                        <a:rPr lang="en-US" altLang="zh-CN" sz="1400" b="0" i="0" spc="60" dirty="0">
                          <a:solidFill>
                            <a:schemeClr val="tx1"/>
                          </a:solidFill>
                          <a:latin typeface="微软雅黑" panose="020B0503020204020204" pitchFamily="34" charset="-122"/>
                          <a:ea typeface="微软雅黑" panose="020B0503020204020204" pitchFamily="34" charset="-122"/>
                        </a:rPr>
                        <a:t>2023</a:t>
                      </a: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fontAlgn="auto">
                        <a:lnSpc>
                          <a:spcPct val="120000"/>
                        </a:lnSpc>
                        <a:spcBef>
                          <a:spcPts val="0"/>
                        </a:spcBef>
                        <a:spcAft>
                          <a:spcPts val="0"/>
                        </a:spcAft>
                      </a:pPr>
                      <a:r>
                        <a:rPr lang="zh-CN" altLang="en-US" sz="1400" b="0" i="0" spc="60" dirty="0">
                          <a:solidFill>
                            <a:schemeClr val="tx1"/>
                          </a:solidFill>
                          <a:latin typeface="微软雅黑" panose="020B0503020204020204" pitchFamily="34" charset="-122"/>
                          <a:ea typeface="微软雅黑" panose="020B0503020204020204" pitchFamily="34" charset="-122"/>
                        </a:rPr>
                        <a:t>慢性阻塞性肺疾病急性加重诊治专家组</a:t>
                      </a: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fontAlgn="auto">
                        <a:lnSpc>
                          <a:spcPct val="120000"/>
                        </a:lnSpc>
                        <a:spcBef>
                          <a:spcPts val="0"/>
                        </a:spcBef>
                        <a:spcAft>
                          <a:spcPts val="0"/>
                        </a:spcAft>
                        <a:buFont typeface="Wingdings" panose="05000000000000000000" pitchFamily="2" charset="2"/>
                        <a:buChar char="ü"/>
                      </a:pPr>
                      <a:r>
                        <a:rPr lang="en-US" altLang="zh-CN" sz="1400" b="0" i="0"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LABA</a:t>
                      </a:r>
                      <a:r>
                        <a:rPr lang="zh-CN" altLang="en-US" sz="1400" b="0" i="0"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1400" b="0" i="0"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LAMA</a:t>
                      </a:r>
                      <a:r>
                        <a:rPr lang="zh-CN" altLang="en-US" sz="1400" b="0" i="0"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复合制剂与其单一成分相比，能增加支气管扩张效应，可显著减少中度和严重程度的急性加重</a:t>
                      </a:r>
                      <a:endParaRPr lang="en-US" altLang="zh-CN" sz="1400" b="0" i="0"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fontAlgn="auto">
                        <a:lnSpc>
                          <a:spcPct val="120000"/>
                        </a:lnSpc>
                        <a:spcBef>
                          <a:spcPts val="0"/>
                        </a:spcBef>
                        <a:spcAft>
                          <a:spcPts val="0"/>
                        </a:spcAft>
                        <a:buFont typeface="Wingdings" panose="05000000000000000000" pitchFamily="2" charset="2"/>
                        <a:buChar char="ü"/>
                      </a:pPr>
                      <a:r>
                        <a:rPr lang="en-US" altLang="zh-CN" sz="1400" b="1" i="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LABA</a:t>
                      </a:r>
                      <a:r>
                        <a:rPr lang="zh-CN" altLang="en-US" sz="1400" b="1" i="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1400" b="1" i="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LAMA</a:t>
                      </a:r>
                      <a:r>
                        <a:rPr lang="zh-CN" altLang="en-US" sz="1400" b="1" i="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复合制剂推荐阿地溴铵福莫特罗</a:t>
                      </a:r>
                    </a:p>
                  </a:txBody>
                  <a:tcPr marL="107950" marR="10795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文本框 6"/>
          <p:cNvSpPr txBox="1"/>
          <p:nvPr/>
        </p:nvSpPr>
        <p:spPr>
          <a:xfrm>
            <a:off x="561573" y="6410204"/>
            <a:ext cx="9256888" cy="246221"/>
          </a:xfrm>
          <a:prstGeom prst="rect">
            <a:avLst/>
          </a:prstGeom>
          <a:noFill/>
        </p:spPr>
        <p:txBody>
          <a:bodyPr wrap="square">
            <a:spAutoFit/>
          </a:bodyPr>
          <a:lstStyle/>
          <a:p>
            <a:r>
              <a:rPr lang="en-US" altLang="zh-CN" sz="1000" b="1" dirty="0">
                <a:latin typeface="微软雅黑" panose="020B0503020204020204" pitchFamily="34" charset="-122"/>
                <a:ea typeface="微软雅黑" panose="020B0503020204020204" pitchFamily="34" charset="-122"/>
                <a:cs typeface="Calibri" panose="020F0502020204030204" charset="0"/>
              </a:rPr>
              <a:t>[1] </a:t>
            </a:r>
            <a:r>
              <a:rPr lang="en-US" altLang="zh-CN" sz="1000" dirty="0">
                <a:latin typeface="微软雅黑" panose="020B0503020204020204" pitchFamily="34" charset="-122"/>
                <a:ea typeface="微软雅黑" panose="020B0503020204020204" pitchFamily="34" charset="-122"/>
                <a:cs typeface="Calibri" panose="020F0502020204030204" charset="0"/>
              </a:rPr>
              <a:t>GOLD 2026 report; </a:t>
            </a:r>
            <a:r>
              <a:rPr lang="en-US" altLang="zh-CN" sz="1000" b="1" dirty="0">
                <a:latin typeface="微软雅黑" panose="020B0503020204020204" pitchFamily="34" charset="-122"/>
                <a:ea typeface="微软雅黑" panose="020B0503020204020204" pitchFamily="34" charset="-122"/>
                <a:cs typeface="Calibri" panose="020F0502020204030204" charset="0"/>
              </a:rPr>
              <a:t>[2]</a:t>
            </a:r>
            <a:r>
              <a:rPr lang="es-ES" altLang="zh-CN" sz="1000" b="1" dirty="0">
                <a:latin typeface="微软雅黑" panose="020B0503020204020204" pitchFamily="34" charset="-122"/>
                <a:ea typeface="微软雅黑" panose="020B0503020204020204" pitchFamily="34" charset="-122"/>
                <a:cs typeface="Calibri" panose="020F0502020204030204" charset="0"/>
              </a:rPr>
              <a:t> </a:t>
            </a:r>
            <a:r>
              <a:rPr lang="es-ES" altLang="zh-CN" sz="1000" dirty="0">
                <a:latin typeface="微软雅黑" panose="020B0503020204020204" pitchFamily="34" charset="-122"/>
                <a:ea typeface="微软雅黑" panose="020B0503020204020204" pitchFamily="34" charset="-122"/>
                <a:cs typeface="Calibri" panose="020F0502020204030204" charset="0"/>
              </a:rPr>
              <a:t>Archivos de Bronconeumología, 2025, 61:766–782; </a:t>
            </a:r>
            <a:r>
              <a:rPr lang="en-US" altLang="zh-CN" sz="1000" b="1" dirty="0">
                <a:latin typeface="微软雅黑" panose="020B0503020204020204" pitchFamily="34" charset="-122"/>
                <a:ea typeface="微软雅黑" panose="020B0503020204020204" pitchFamily="34" charset="-122"/>
                <a:cs typeface="Calibri" panose="020F0502020204030204" charset="0"/>
              </a:rPr>
              <a:t>[3] </a:t>
            </a:r>
            <a:r>
              <a:rPr lang="zh-CN" altLang="en-US" sz="1000" dirty="0">
                <a:latin typeface="微软雅黑" panose="020B0503020204020204" pitchFamily="34" charset="-122"/>
                <a:ea typeface="微软雅黑" panose="020B0503020204020204" pitchFamily="34" charset="-122"/>
                <a:cs typeface="Calibri" panose="020F0502020204030204" charset="0"/>
              </a:rPr>
              <a:t>国际呼吸杂志</a:t>
            </a:r>
            <a:r>
              <a:rPr lang="en-US" altLang="zh-CN" sz="1000" dirty="0">
                <a:latin typeface="微软雅黑" panose="020B0503020204020204" pitchFamily="34" charset="-122"/>
                <a:ea typeface="微软雅黑" panose="020B0503020204020204" pitchFamily="34" charset="-122"/>
                <a:cs typeface="Calibri" panose="020F0502020204030204" charset="0"/>
                <a:sym typeface="+mn-ea"/>
              </a:rPr>
              <a:t>, 2023, 43(2):132-148</a:t>
            </a:r>
            <a:endParaRPr lang="zh-CN" altLang="en-US" sz="1000" dirty="0">
              <a:latin typeface="微软雅黑" panose="020B0503020204020204" pitchFamily="34" charset="-122"/>
              <a:ea typeface="微软雅黑" panose="020B0503020204020204" pitchFamily="34" charset="-122"/>
              <a:cs typeface="Calibri" panose="020F0502020204030204" charset="0"/>
            </a:endParaRPr>
          </a:p>
        </p:txBody>
      </p:sp>
      <p:pic>
        <p:nvPicPr>
          <p:cNvPr id="3" name="图片 2">
            <a:extLst>
              <a:ext uri="{FF2B5EF4-FFF2-40B4-BE49-F238E27FC236}">
                <a16:creationId xmlns:a16="http://schemas.microsoft.com/office/drawing/2014/main" id="{E145BBED-895C-4CE7-AAE6-18CCC31BB5F6}"/>
              </a:ext>
            </a:extLst>
          </p:cNvPr>
          <p:cNvPicPr>
            <a:picLocks noChangeAspect="1"/>
          </p:cNvPicPr>
          <p:nvPr/>
        </p:nvPicPr>
        <p:blipFill rotWithShape="1">
          <a:blip r:embed="rId3"/>
          <a:srcRect t="11344" r="988" b="-1"/>
          <a:stretch/>
        </p:blipFill>
        <p:spPr>
          <a:xfrm>
            <a:off x="6659146" y="2276474"/>
            <a:ext cx="4532729" cy="178672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501184" y="171325"/>
            <a:ext cx="6032421" cy="461665"/>
          </a:xfrm>
          <a:prstGeom prst="rect">
            <a:avLst/>
          </a:prstGeom>
          <a:noFill/>
        </p:spPr>
        <p:txBody>
          <a:bodyPr wrap="none" rtlCol="0">
            <a:spAutoFit/>
          </a:bodyPr>
          <a:lstStyle/>
          <a:p>
            <a:r>
              <a:rPr lang="zh-CN" altLang="en-US" sz="2400" b="1" dirty="0">
                <a:latin typeface="Arial" panose="020B0604020202020204" pitchFamily="34" charset="0"/>
                <a:sym typeface="+mn-lt"/>
              </a:rPr>
              <a:t>阿地溴铵福莫特罗安全性好，心血管风险低</a:t>
            </a:r>
          </a:p>
        </p:txBody>
      </p:sp>
      <p:sp>
        <p:nvSpPr>
          <p:cNvPr id="17" name="矩形: 圆角 16"/>
          <p:cNvSpPr/>
          <p:nvPr/>
        </p:nvSpPr>
        <p:spPr>
          <a:xfrm>
            <a:off x="0" y="0"/>
            <a:ext cx="367862" cy="1011243"/>
          </a:xfrm>
          <a:prstGeom prst="roundRect">
            <a:avLst/>
          </a:prstGeom>
          <a:solidFill>
            <a:srgbClr val="FF66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安全性</a:t>
            </a:r>
          </a:p>
        </p:txBody>
      </p:sp>
      <p:sp>
        <p:nvSpPr>
          <p:cNvPr id="18" name="平行四边形 17"/>
          <p:cNvSpPr/>
          <p:nvPr/>
        </p:nvSpPr>
        <p:spPr>
          <a:xfrm>
            <a:off x="325330" y="708199"/>
            <a:ext cx="1138209" cy="131770"/>
          </a:xfrm>
          <a:prstGeom prst="parallelogram">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平行四边形 18"/>
          <p:cNvSpPr/>
          <p:nvPr/>
        </p:nvSpPr>
        <p:spPr>
          <a:xfrm>
            <a:off x="1463539" y="708199"/>
            <a:ext cx="10676965" cy="131770"/>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6572067" y="2543170"/>
            <a:ext cx="5265454" cy="36736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241111" y="2524025"/>
            <a:ext cx="6060411" cy="36736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Rectángulo redondeado 20"/>
          <p:cNvSpPr/>
          <p:nvPr/>
        </p:nvSpPr>
        <p:spPr>
          <a:xfrm>
            <a:off x="218537" y="1872353"/>
            <a:ext cx="6119090" cy="65167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不良事件发生率低，整体与安慰剂相当</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325117" y="1068946"/>
            <a:ext cx="5953831" cy="593728"/>
          </a:xfrm>
          <a:prstGeom prst="rect">
            <a:avLst/>
          </a:prstGeom>
          <a:solidFill>
            <a:schemeClr val="bg1"/>
          </a:solidFill>
          <a:ln>
            <a:solidFill>
              <a:schemeClr val="bg1">
                <a:lumMod val="50000"/>
              </a:schemeClr>
            </a:solidFill>
            <a:prstDash val="sysDash"/>
          </a:ln>
        </p:spPr>
        <p:txBody>
          <a:bodyPr wrap="square" rtlCol="0" anchor="ctr" anchorCtr="0">
            <a:noAutofit/>
          </a:bodyPr>
          <a:lstStyle/>
          <a:p>
            <a:pPr algn="ctr">
              <a:lnSpc>
                <a:spcPct val="14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亚洲开展的为期</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周的随机、安慰剂对照</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Ⅲ</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期临床研究</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(n=1066)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dirty="0">
                <a:solidFill>
                  <a:srgbClr val="FF6600"/>
                </a:solidFill>
                <a:latin typeface="微软雅黑" panose="020B0503020204020204" pitchFamily="34" charset="-122"/>
                <a:ea typeface="微软雅黑" panose="020B0503020204020204" pitchFamily="34" charset="-122"/>
                <a:cs typeface="微软雅黑" panose="020B0503020204020204" pitchFamily="34" charset="-122"/>
              </a:rPr>
              <a:t>70%</a:t>
            </a:r>
            <a:r>
              <a:rPr lang="zh-CN" altLang="en-US" sz="1400" b="1" dirty="0">
                <a:solidFill>
                  <a:srgbClr val="FF6600"/>
                </a:solidFill>
                <a:latin typeface="微软雅黑" panose="020B0503020204020204" pitchFamily="34" charset="-122"/>
                <a:ea typeface="微软雅黑" panose="020B0503020204020204" pitchFamily="34" charset="-122"/>
                <a:cs typeface="微软雅黑" panose="020B0503020204020204" pitchFamily="34" charset="-122"/>
              </a:rPr>
              <a:t>的患者（</a:t>
            </a:r>
            <a:r>
              <a:rPr lang="en-US" altLang="zh-CN" sz="1400" b="1" dirty="0">
                <a:solidFill>
                  <a:srgbClr val="FF6600"/>
                </a:solidFill>
                <a:latin typeface="微软雅黑" panose="020B0503020204020204" pitchFamily="34" charset="-122"/>
                <a:ea typeface="微软雅黑" panose="020B0503020204020204" pitchFamily="34" charset="-122"/>
                <a:cs typeface="微软雅黑" panose="020B0503020204020204" pitchFamily="34" charset="-122"/>
              </a:rPr>
              <a:t>747</a:t>
            </a:r>
            <a:r>
              <a:rPr lang="zh-CN" altLang="en-US" sz="1400" b="1" dirty="0">
                <a:solidFill>
                  <a:srgbClr val="FF6600"/>
                </a:solidFill>
                <a:latin typeface="微软雅黑" panose="020B0503020204020204" pitchFamily="34" charset="-122"/>
                <a:ea typeface="微软雅黑" panose="020B0503020204020204" pitchFamily="34" charset="-122"/>
                <a:cs typeface="微软雅黑" panose="020B0503020204020204" pitchFamily="34" charset="-122"/>
              </a:rPr>
              <a:t>例）来自中国大陆</a:t>
            </a:r>
            <a:endPar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Rectángulo redondeado 20"/>
          <p:cNvSpPr/>
          <p:nvPr/>
        </p:nvSpPr>
        <p:spPr>
          <a:xfrm>
            <a:off x="6572067" y="1892757"/>
            <a:ext cx="5289850" cy="65167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心血管安全性评分领先，阿地溴铵福莫特罗最优</a:t>
            </a:r>
          </a:p>
        </p:txBody>
      </p:sp>
      <p:sp>
        <p:nvSpPr>
          <p:cNvPr id="13" name="文本框 12"/>
          <p:cNvSpPr txBox="1"/>
          <p:nvPr/>
        </p:nvSpPr>
        <p:spPr>
          <a:xfrm>
            <a:off x="426088" y="3553828"/>
            <a:ext cx="524767" cy="1015663"/>
          </a:xfrm>
          <a:prstGeom prst="rect">
            <a:avLst/>
          </a:prstGeom>
          <a:noFill/>
        </p:spPr>
        <p:txBody>
          <a:bodyPr wrap="square">
            <a:spAutoFit/>
          </a:bodyPr>
          <a:lstStyle/>
          <a:p>
            <a:pPr algn="ctr"/>
            <a:r>
              <a:rPr lang="zh-CN" altLang="en-US" sz="1200" dirty="0">
                <a:latin typeface="微软雅黑" panose="020B0503020204020204" pitchFamily="34" charset="-122"/>
                <a:ea typeface="微软雅黑" panose="020B0503020204020204" pitchFamily="34" charset="-122"/>
              </a:rPr>
              <a:t>不良事件发生率（</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endParaRPr lang="zh-CN" altLang="en-US" sz="1200" dirty="0"/>
          </a:p>
        </p:txBody>
      </p:sp>
      <p:sp>
        <p:nvSpPr>
          <p:cNvPr id="21" name="文本框 20"/>
          <p:cNvSpPr txBox="1"/>
          <p:nvPr/>
        </p:nvSpPr>
        <p:spPr>
          <a:xfrm>
            <a:off x="6481482" y="1074414"/>
            <a:ext cx="5380435" cy="588260"/>
          </a:xfrm>
          <a:prstGeom prst="rect">
            <a:avLst/>
          </a:prstGeom>
          <a:solidFill>
            <a:schemeClr val="bg1"/>
          </a:solidFill>
          <a:ln>
            <a:solidFill>
              <a:schemeClr val="bg1">
                <a:lumMod val="50000"/>
              </a:schemeClr>
            </a:solidFill>
            <a:prstDash val="sysDash"/>
          </a:ln>
        </p:spPr>
        <p:txBody>
          <a:bodyPr wrap="square" rtlCol="0" anchor="ctr" anchorCtr="0">
            <a:noAutofit/>
          </a:bodyPr>
          <a:lstStyle/>
          <a:p>
            <a:pPr algn="ctr">
              <a:lnSpc>
                <a:spcPct val="14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双支扩剂心血管安全性的荟萃分析</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rPr>
              <a:t>[2]</a:t>
            </a:r>
          </a:p>
        </p:txBody>
      </p:sp>
      <p:graphicFrame>
        <p:nvGraphicFramePr>
          <p:cNvPr id="24" name="图表 23"/>
          <p:cNvGraphicFramePr/>
          <p:nvPr/>
        </p:nvGraphicFramePr>
        <p:xfrm>
          <a:off x="6672253" y="3079960"/>
          <a:ext cx="4999794" cy="2986339"/>
        </p:xfrm>
        <a:graphic>
          <a:graphicData uri="http://schemas.openxmlformats.org/drawingml/2006/chart">
            <c:chart xmlns:c="http://schemas.openxmlformats.org/drawingml/2006/chart" xmlns:r="http://schemas.openxmlformats.org/officeDocument/2006/relationships" r:id="rId2"/>
          </a:graphicData>
        </a:graphic>
      </p:graphicFrame>
      <p:sp>
        <p:nvSpPr>
          <p:cNvPr id="25" name="文本框 24"/>
          <p:cNvSpPr txBox="1"/>
          <p:nvPr/>
        </p:nvSpPr>
        <p:spPr>
          <a:xfrm>
            <a:off x="8589640" y="2688309"/>
            <a:ext cx="1465514" cy="307777"/>
          </a:xfrm>
          <a:prstGeom prst="rect">
            <a:avLst/>
          </a:prstGeom>
          <a:noFill/>
        </p:spPr>
        <p:txBody>
          <a:bodyPr wrap="square">
            <a:spAutoFit/>
          </a:bodyPr>
          <a:lstStyle/>
          <a:p>
            <a:pPr algn="ctr"/>
            <a:r>
              <a:rPr lang="en-US" altLang="zh-CN" sz="1400" dirty="0">
                <a:latin typeface="微软雅黑" panose="020B0503020204020204" pitchFamily="34" charset="-122"/>
                <a:ea typeface="微软雅黑" panose="020B0503020204020204" pitchFamily="34" charset="-122"/>
              </a:rPr>
              <a:t>SUCRA</a:t>
            </a:r>
            <a:r>
              <a:rPr lang="zh-CN" altLang="en-US" sz="1400" dirty="0">
                <a:latin typeface="微软雅黑" panose="020B0503020204020204" pitchFamily="34" charset="-122"/>
                <a:ea typeface="微软雅黑" panose="020B0503020204020204" pitchFamily="34" charset="-122"/>
              </a:rPr>
              <a:t>值（</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endParaRPr lang="zh-CN" altLang="en-US" sz="1400" dirty="0"/>
          </a:p>
        </p:txBody>
      </p:sp>
      <p:sp>
        <p:nvSpPr>
          <p:cNvPr id="3" name="矩形 2"/>
          <p:cNvSpPr/>
          <p:nvPr/>
        </p:nvSpPr>
        <p:spPr>
          <a:xfrm>
            <a:off x="7199142" y="2929457"/>
            <a:ext cx="773959" cy="20506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656753" y="6365405"/>
            <a:ext cx="7535247" cy="253916"/>
          </a:xfrm>
          <a:prstGeom prst="rect">
            <a:avLst/>
          </a:prstGeom>
          <a:noFill/>
        </p:spPr>
        <p:txBody>
          <a:bodyPr wrap="square">
            <a:spAutoFit/>
          </a:bodyPr>
          <a:lstStyle/>
          <a:p>
            <a:pPr marL="171450" indent="-171450">
              <a:buFont typeface="Wingdings" panose="05000000000000000000" pitchFamily="2" charset="2"/>
              <a:buChar char="n"/>
            </a:pPr>
            <a:r>
              <a:rPr lang="zh-CN" altLang="en-US" sz="1050" dirty="0">
                <a:solidFill>
                  <a:srgbClr val="3C3C36"/>
                </a:solidFill>
                <a:latin typeface="微软雅黑" panose="020B0503020204020204" pitchFamily="34" charset="-122"/>
                <a:ea typeface="微软雅黑" panose="020B0503020204020204" pitchFamily="34" charset="-122"/>
                <a:cs typeface="微软雅黑" panose="020B0503020204020204" pitchFamily="34" charset="-122"/>
                <a:sym typeface="+mn-ea"/>
              </a:rPr>
              <a:t>注：</a:t>
            </a:r>
            <a:r>
              <a:rPr lang="en-US" altLang="zh-CN" sz="1050" dirty="0">
                <a:solidFill>
                  <a:srgbClr val="3C3C36"/>
                </a:solidFill>
                <a:latin typeface="微软雅黑" panose="020B0503020204020204" pitchFamily="34" charset="-122"/>
                <a:ea typeface="微软雅黑" panose="020B0503020204020204" pitchFamily="34" charset="-122"/>
                <a:cs typeface="微软雅黑" panose="020B0503020204020204" pitchFamily="34" charset="-122"/>
                <a:sym typeface="+mn-ea"/>
              </a:rPr>
              <a:t>SUCRA</a:t>
            </a:r>
            <a:r>
              <a:rPr lang="zh-CN" altLang="en-US" sz="1050" dirty="0">
                <a:solidFill>
                  <a:srgbClr val="3C3C36"/>
                </a:solidFill>
                <a:latin typeface="微软雅黑" panose="020B0503020204020204" pitchFamily="34" charset="-122"/>
                <a:ea typeface="微软雅黑" panose="020B0503020204020204" pitchFamily="34" charset="-122"/>
                <a:cs typeface="微软雅黑" panose="020B0503020204020204" pitchFamily="34" charset="-122"/>
                <a:sym typeface="+mn-ea"/>
              </a:rPr>
              <a:t>为表面累积排名曲线下面积，是网络荟萃分析中用来综合评估和比较不同治疗方法相对优劣排名的量化指标。</a:t>
            </a:r>
            <a:endParaRPr lang="en-US" altLang="zh-CN" sz="1050" dirty="0">
              <a:solidFill>
                <a:srgbClr val="3C3C3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218536" y="6380793"/>
            <a:ext cx="6119090" cy="400110"/>
          </a:xfrm>
          <a:prstGeom prst="rect">
            <a:avLst/>
          </a:prstGeom>
          <a:noFill/>
        </p:spPr>
        <p:txBody>
          <a:bodyPr wrap="square">
            <a:spAutoFit/>
          </a:bodyPr>
          <a:lstStyle/>
          <a:p>
            <a:r>
              <a:rPr lang="it-IT" altLang="zh-CN" sz="1000" b="1" dirty="0"/>
              <a:t>[1] </a:t>
            </a:r>
            <a:r>
              <a:rPr lang="it-IT" altLang="zh-CN" sz="1000" dirty="0"/>
              <a:t>Sun Y. et al. Respiratory Medicine, 2023, 218:107393</a:t>
            </a:r>
          </a:p>
          <a:p>
            <a:r>
              <a:rPr lang="it-IT" altLang="zh-CN" sz="1000" b="1" dirty="0"/>
              <a:t>[2] </a:t>
            </a:r>
            <a:r>
              <a:rPr lang="it-IT" altLang="zh-CN" sz="1000" dirty="0"/>
              <a:t>Rogliani P. et al. </a:t>
            </a:r>
            <a:r>
              <a:rPr lang="en-US" altLang="zh-CN" sz="1000" dirty="0"/>
              <a:t>International Journal of COPD 2017, 12:3469–3485</a:t>
            </a:r>
            <a:endParaRPr lang="zh-CN" altLang="en-US" sz="1000" dirty="0"/>
          </a:p>
        </p:txBody>
      </p:sp>
      <p:graphicFrame>
        <p:nvGraphicFramePr>
          <p:cNvPr id="22" name="图表 21"/>
          <p:cNvGraphicFramePr/>
          <p:nvPr/>
        </p:nvGraphicFramePr>
        <p:xfrm>
          <a:off x="717177" y="2734338"/>
          <a:ext cx="5378823" cy="3411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p:cNvSpPr/>
          <p:nvPr/>
        </p:nvSpPr>
        <p:spPr>
          <a:xfrm>
            <a:off x="0" y="0"/>
            <a:ext cx="367862" cy="1011243"/>
          </a:xfrm>
          <a:prstGeom prst="roundRect">
            <a:avLst/>
          </a:prstGeom>
          <a:solidFill>
            <a:srgbClr val="FF66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公平性</a:t>
            </a:r>
          </a:p>
        </p:txBody>
      </p:sp>
      <p:sp>
        <p:nvSpPr>
          <p:cNvPr id="18" name="平行四边形 17"/>
          <p:cNvSpPr/>
          <p:nvPr/>
        </p:nvSpPr>
        <p:spPr>
          <a:xfrm>
            <a:off x="325330" y="708199"/>
            <a:ext cx="1138209" cy="131770"/>
          </a:xfrm>
          <a:prstGeom prst="parallelogram">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平行四边形 18"/>
          <p:cNvSpPr/>
          <p:nvPr/>
        </p:nvSpPr>
        <p:spPr>
          <a:xfrm>
            <a:off x="1463539" y="708199"/>
            <a:ext cx="10676965" cy="131770"/>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0" name="组合 19"/>
          <p:cNvGrpSpPr/>
          <p:nvPr>
            <p:custDataLst>
              <p:tags r:id="rId1"/>
            </p:custDataLst>
          </p:nvPr>
        </p:nvGrpSpPr>
        <p:grpSpPr>
          <a:xfrm>
            <a:off x="6224086" y="1222543"/>
            <a:ext cx="5341817" cy="2138178"/>
            <a:chOff x="1508760" y="1143258"/>
            <a:chExt cx="8564880" cy="1396177"/>
          </a:xfrm>
        </p:grpSpPr>
        <p:sp>
          <p:nvSpPr>
            <p:cNvPr id="22" name="矩形 21"/>
            <p:cNvSpPr/>
            <p:nvPr>
              <p:custDataLst>
                <p:tags r:id="rId19"/>
              </p:custDataLst>
            </p:nvPr>
          </p:nvSpPr>
          <p:spPr>
            <a:xfrm>
              <a:off x="1584960" y="1228795"/>
              <a:ext cx="8488680" cy="1310640"/>
            </a:xfrm>
            <a:prstGeom prst="rect">
              <a:avLst/>
            </a:prstGeom>
            <a:solidFill>
              <a:srgbClr val="00B0F0"/>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lumMod val="75000"/>
                    <a:lumOff val="25000"/>
                  </a:sysClr>
                </a:solidFill>
                <a:effectLst/>
                <a:uLnTx/>
                <a:uFillTx/>
                <a:latin typeface="阿里巴巴普惠体"/>
                <a:ea typeface="阿里巴巴普惠体"/>
                <a:cs typeface="阿里巴巴普惠体"/>
                <a:sym typeface="+mn-lt"/>
              </a:endParaRPr>
            </a:p>
          </p:txBody>
        </p:sp>
        <p:sp>
          <p:nvSpPr>
            <p:cNvPr id="27" name="矩形 26"/>
            <p:cNvSpPr/>
            <p:nvPr>
              <p:custDataLst>
                <p:tags r:id="rId20"/>
              </p:custDataLst>
            </p:nvPr>
          </p:nvSpPr>
          <p:spPr>
            <a:xfrm>
              <a:off x="1508760" y="1143258"/>
              <a:ext cx="8488680" cy="1310640"/>
            </a:xfrm>
            <a:prstGeom prst="rect">
              <a:avLst/>
            </a:prstGeom>
            <a:solidFill>
              <a:sysClr val="window" lastClr="FFFFFF"/>
            </a:solidFill>
            <a:ln w="12700" cap="flat" cmpd="sng" algn="ctr">
              <a:solidFill>
                <a:srgbClr val="3D629E"/>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lumMod val="75000"/>
                    <a:lumOff val="25000"/>
                  </a:sysClr>
                </a:solidFill>
                <a:effectLst/>
                <a:uLnTx/>
                <a:uFillTx/>
                <a:latin typeface="阿里巴巴普惠体"/>
                <a:ea typeface="阿里巴巴普惠体"/>
                <a:cs typeface="阿里巴巴普惠体"/>
                <a:sym typeface="+mn-lt"/>
              </a:endParaRPr>
            </a:p>
          </p:txBody>
        </p:sp>
      </p:grpSp>
      <p:grpSp>
        <p:nvGrpSpPr>
          <p:cNvPr id="28" name="组合 27"/>
          <p:cNvGrpSpPr/>
          <p:nvPr>
            <p:custDataLst>
              <p:tags r:id="rId2"/>
            </p:custDataLst>
          </p:nvPr>
        </p:nvGrpSpPr>
        <p:grpSpPr>
          <a:xfrm>
            <a:off x="6225546" y="3761181"/>
            <a:ext cx="5341817" cy="1988074"/>
            <a:chOff x="1508760" y="1143258"/>
            <a:chExt cx="8564880" cy="1396177"/>
          </a:xfrm>
        </p:grpSpPr>
        <p:sp>
          <p:nvSpPr>
            <p:cNvPr id="29" name="矩形 28"/>
            <p:cNvSpPr/>
            <p:nvPr>
              <p:custDataLst>
                <p:tags r:id="rId17"/>
              </p:custDataLst>
            </p:nvPr>
          </p:nvSpPr>
          <p:spPr>
            <a:xfrm>
              <a:off x="1584960" y="1228795"/>
              <a:ext cx="8488680" cy="1310640"/>
            </a:xfrm>
            <a:prstGeom prst="rect">
              <a:avLst/>
            </a:prstGeom>
            <a:solidFill>
              <a:srgbClr val="FF6600"/>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lumMod val="75000"/>
                    <a:lumOff val="25000"/>
                  </a:sysClr>
                </a:solidFill>
                <a:effectLst/>
                <a:uLnTx/>
                <a:uFillTx/>
                <a:latin typeface="阿里巴巴普惠体"/>
                <a:ea typeface="阿里巴巴普惠体"/>
                <a:cs typeface="阿里巴巴普惠体"/>
                <a:sym typeface="+mn-lt"/>
              </a:endParaRPr>
            </a:p>
          </p:txBody>
        </p:sp>
        <p:sp>
          <p:nvSpPr>
            <p:cNvPr id="30" name="矩形 29"/>
            <p:cNvSpPr/>
            <p:nvPr>
              <p:custDataLst>
                <p:tags r:id="rId18"/>
              </p:custDataLst>
            </p:nvPr>
          </p:nvSpPr>
          <p:spPr>
            <a:xfrm>
              <a:off x="1508760" y="1143258"/>
              <a:ext cx="8488680" cy="1310640"/>
            </a:xfrm>
            <a:prstGeom prst="rect">
              <a:avLst/>
            </a:prstGeom>
            <a:solidFill>
              <a:sysClr val="window" lastClr="FFFFFF"/>
            </a:solidFill>
            <a:ln w="12700" cap="flat" cmpd="sng" algn="ctr">
              <a:solidFill>
                <a:srgbClr val="3D629E"/>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lumMod val="75000"/>
                    <a:lumOff val="25000"/>
                  </a:sysClr>
                </a:solidFill>
                <a:effectLst/>
                <a:uLnTx/>
                <a:uFillTx/>
                <a:latin typeface="阿里巴巴普惠体"/>
                <a:ea typeface="阿里巴巴普惠体"/>
                <a:cs typeface="阿里巴巴普惠体"/>
                <a:sym typeface="+mn-lt"/>
              </a:endParaRPr>
            </a:p>
          </p:txBody>
        </p:sp>
      </p:grpSp>
      <p:grpSp>
        <p:nvGrpSpPr>
          <p:cNvPr id="31" name="组合 30"/>
          <p:cNvGrpSpPr/>
          <p:nvPr>
            <p:custDataLst>
              <p:tags r:id="rId3"/>
            </p:custDataLst>
          </p:nvPr>
        </p:nvGrpSpPr>
        <p:grpSpPr>
          <a:xfrm>
            <a:off x="623961" y="1219706"/>
            <a:ext cx="5341817" cy="2141015"/>
            <a:chOff x="1508760" y="886685"/>
            <a:chExt cx="8564880" cy="1652750"/>
          </a:xfrm>
        </p:grpSpPr>
        <p:sp>
          <p:nvSpPr>
            <p:cNvPr id="32" name="矩形 31"/>
            <p:cNvSpPr/>
            <p:nvPr>
              <p:custDataLst>
                <p:tags r:id="rId15"/>
              </p:custDataLst>
            </p:nvPr>
          </p:nvSpPr>
          <p:spPr>
            <a:xfrm>
              <a:off x="1584960" y="1228795"/>
              <a:ext cx="8488680" cy="1310640"/>
            </a:xfrm>
            <a:prstGeom prst="rect">
              <a:avLst/>
            </a:prstGeom>
            <a:solidFill>
              <a:srgbClr val="FF6600"/>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lumMod val="75000"/>
                    <a:lumOff val="25000"/>
                  </a:sysClr>
                </a:solidFill>
                <a:effectLst/>
                <a:uLnTx/>
                <a:uFillTx/>
                <a:latin typeface="阿里巴巴普惠体"/>
                <a:ea typeface="阿里巴巴普惠体"/>
                <a:cs typeface="阿里巴巴普惠体"/>
                <a:sym typeface="+mn-lt"/>
              </a:endParaRPr>
            </a:p>
          </p:txBody>
        </p:sp>
        <p:sp>
          <p:nvSpPr>
            <p:cNvPr id="33" name="矩形 32"/>
            <p:cNvSpPr/>
            <p:nvPr>
              <p:custDataLst>
                <p:tags r:id="rId16"/>
              </p:custDataLst>
            </p:nvPr>
          </p:nvSpPr>
          <p:spPr>
            <a:xfrm>
              <a:off x="1508760" y="886685"/>
              <a:ext cx="8488204" cy="1567381"/>
            </a:xfrm>
            <a:prstGeom prst="rect">
              <a:avLst/>
            </a:prstGeom>
            <a:solidFill>
              <a:sysClr val="window" lastClr="FFFFFF"/>
            </a:solidFill>
            <a:ln w="12700" cap="flat" cmpd="sng" algn="ctr">
              <a:solidFill>
                <a:srgbClr val="539ED3"/>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lumMod val="75000"/>
                    <a:lumOff val="25000"/>
                  </a:sysClr>
                </a:solidFill>
                <a:effectLst/>
                <a:uLnTx/>
                <a:uFillTx/>
                <a:latin typeface="阿里巴巴普惠体"/>
                <a:ea typeface="阿里巴巴普惠体"/>
                <a:cs typeface="阿里巴巴普惠体"/>
                <a:sym typeface="+mn-lt"/>
              </a:endParaRPr>
            </a:p>
          </p:txBody>
        </p:sp>
      </p:grpSp>
      <p:sp>
        <p:nvSpPr>
          <p:cNvPr id="34" name="文本框 33"/>
          <p:cNvSpPr txBox="1"/>
          <p:nvPr>
            <p:custDataLst>
              <p:tags r:id="rId4"/>
            </p:custDataLst>
          </p:nvPr>
        </p:nvSpPr>
        <p:spPr>
          <a:xfrm>
            <a:off x="682165" y="1244918"/>
            <a:ext cx="2636727" cy="369332"/>
          </a:xfrm>
          <a:prstGeom prst="rect">
            <a:avLst/>
          </a:prstGeom>
          <a:noFill/>
          <a:ln>
            <a:noFill/>
          </a:ln>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对公共健康的影响显著</a:t>
            </a:r>
          </a:p>
        </p:txBody>
      </p:sp>
      <p:sp>
        <p:nvSpPr>
          <p:cNvPr id="35" name="文本框 34"/>
          <p:cNvSpPr txBox="1"/>
          <p:nvPr>
            <p:custDataLst>
              <p:tags r:id="rId5"/>
            </p:custDataLst>
          </p:nvPr>
        </p:nvSpPr>
        <p:spPr>
          <a:xfrm>
            <a:off x="595452" y="1708543"/>
            <a:ext cx="5389880" cy="1594027"/>
          </a:xfrm>
          <a:prstGeom prst="rect">
            <a:avLst/>
          </a:prstGeom>
          <a:noFill/>
          <a:ln>
            <a:noFill/>
          </a:ln>
        </p:spPr>
        <p:txBody>
          <a:bodyPr wrap="square">
            <a:noAutofit/>
          </a:bodyPr>
          <a:lstStyle/>
          <a:p>
            <a:pPr marL="171450" indent="-171450" algn="just">
              <a:lnSpc>
                <a:spcPct val="120000"/>
              </a:lnSpc>
              <a:spcBef>
                <a:spcPts val="500"/>
              </a:spcBef>
              <a:buFont typeface="Wingdings" panose="05000000000000000000" charset="0"/>
              <a:buChar char="l"/>
              <a:defRPr/>
            </a:pPr>
            <a:r>
              <a:rPr lang="zh-CN" altLang="en-US" sz="1400" b="0" i="0" dirty="0">
                <a:solidFill>
                  <a:srgbClr val="000000"/>
                </a:solidFill>
                <a:effectLst/>
                <a:latin typeface="微软雅黑" panose="020B0503020204020204" pitchFamily="34" charset="-122"/>
                <a:ea typeface="微软雅黑" panose="020B0503020204020204" pitchFamily="34" charset="-122"/>
              </a:rPr>
              <a:t>我国</a:t>
            </a:r>
            <a:r>
              <a:rPr lang="en-US" altLang="zh-CN" sz="1400" b="0" i="0" dirty="0">
                <a:solidFill>
                  <a:srgbClr val="000000"/>
                </a:solidFill>
                <a:effectLst/>
                <a:latin typeface="微软雅黑" panose="020B0503020204020204" pitchFamily="34" charset="-122"/>
                <a:ea typeface="微软雅黑" panose="020B0503020204020204" pitchFamily="34" charset="-122"/>
              </a:rPr>
              <a:t>40</a:t>
            </a:r>
            <a:r>
              <a:rPr lang="zh-CN" altLang="en-US" sz="1400" b="0" i="0" dirty="0">
                <a:solidFill>
                  <a:srgbClr val="000000"/>
                </a:solidFill>
                <a:effectLst/>
                <a:latin typeface="微软雅黑" panose="020B0503020204020204" pitchFamily="34" charset="-122"/>
                <a:ea typeface="微软雅黑" panose="020B0503020204020204" pitchFamily="34" charset="-122"/>
              </a:rPr>
              <a:t>岁及以上人群</a:t>
            </a:r>
            <a:r>
              <a:rPr lang="en-US" altLang="zh-CN" sz="1400" b="0" i="0" dirty="0">
                <a:solidFill>
                  <a:srgbClr val="000000"/>
                </a:solidFill>
                <a:effectLst/>
                <a:latin typeface="微软雅黑" panose="020B0503020204020204" pitchFamily="34" charset="-122"/>
                <a:ea typeface="微软雅黑" panose="020B0503020204020204" pitchFamily="34" charset="-122"/>
              </a:rPr>
              <a:t>COPD</a:t>
            </a:r>
            <a:r>
              <a:rPr lang="zh-CN" altLang="en-US" sz="1400" b="0" i="0" dirty="0">
                <a:solidFill>
                  <a:srgbClr val="000000"/>
                </a:solidFill>
                <a:effectLst/>
                <a:latin typeface="微软雅黑" panose="020B0503020204020204" pitchFamily="34" charset="-122"/>
                <a:ea typeface="微软雅黑" panose="020B0503020204020204" pitchFamily="34" charset="-122"/>
              </a:rPr>
              <a:t>患病率高达</a:t>
            </a:r>
            <a:r>
              <a:rPr lang="en-US" altLang="zh-CN" sz="1400" b="0" i="0" dirty="0">
                <a:solidFill>
                  <a:srgbClr val="000000"/>
                </a:solidFill>
                <a:effectLst/>
                <a:latin typeface="微软雅黑" panose="020B0503020204020204" pitchFamily="34" charset="-122"/>
                <a:ea typeface="微软雅黑" panose="020B0503020204020204" pitchFamily="34" charset="-122"/>
              </a:rPr>
              <a:t>13.7%</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aseline="30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，年死亡人数</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100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万人</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aseline="30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，经</a:t>
            </a:r>
            <a:r>
              <a:rPr lang="zh-CN" altLang="en-US" sz="1400" dirty="0">
                <a:solidFill>
                  <a:srgbClr val="000000"/>
                </a:solidFill>
                <a:latin typeface="微软雅黑" panose="020B0503020204020204" pitchFamily="34" charset="-122"/>
                <a:ea typeface="微软雅黑" panose="020B0503020204020204" pitchFamily="34" charset="-122"/>
              </a:rPr>
              <a:t>济负担居全球首位</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aseline="30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a:t>
            </a:r>
          </a:p>
          <a:p>
            <a:pPr marL="171450" indent="-171450" algn="just">
              <a:lnSpc>
                <a:spcPct val="120000"/>
              </a:lnSpc>
              <a:spcBef>
                <a:spcPts val="500"/>
              </a:spcBef>
              <a:buFont typeface="Wingdings" panose="05000000000000000000" charset="0"/>
              <a:buChar char="l"/>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我国</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COPD</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规范化治疗率仅为</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8.5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%，有效控制率低于</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aseline="30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a:t>
            </a:r>
            <a:endParaRPr lang="en-US" altLang="zh-CN" sz="1400" baseline="30000" dirty="0">
              <a:solidFill>
                <a:schemeClr val="tx1">
                  <a:lumMod val="85000"/>
                  <a:lumOff val="15000"/>
                </a:schemeClr>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gn="just">
              <a:lnSpc>
                <a:spcPct val="120000"/>
              </a:lnSpc>
              <a:spcBef>
                <a:spcPts val="500"/>
              </a:spcBef>
              <a:buFont typeface="Wingdings" panose="05000000000000000000" charset="0"/>
              <a:buChar char="l"/>
              <a:defRPr/>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COPD</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成为重大公共卫生问题，已纳入国家基本公卫服务，健康中国</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推出专项防治方案</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文本框 35"/>
          <p:cNvSpPr txBox="1"/>
          <p:nvPr>
            <p:custDataLst>
              <p:tags r:id="rId6"/>
            </p:custDataLst>
          </p:nvPr>
        </p:nvSpPr>
        <p:spPr>
          <a:xfrm>
            <a:off x="6273078" y="3760676"/>
            <a:ext cx="2636727" cy="368300"/>
          </a:xfrm>
          <a:prstGeom prst="rect">
            <a:avLst/>
          </a:prstGeom>
          <a:noFill/>
          <a:ln>
            <a:noFill/>
          </a:ln>
        </p:spPr>
        <p:txBody>
          <a:bodyPr wrap="square" rtlCol="0" anchor="t"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降低临床管理难度</a:t>
            </a:r>
          </a:p>
        </p:txBody>
      </p:sp>
      <p:sp>
        <p:nvSpPr>
          <p:cNvPr id="37" name="文本框 36"/>
          <p:cNvSpPr txBox="1"/>
          <p:nvPr>
            <p:custDataLst>
              <p:tags r:id="rId7"/>
            </p:custDataLst>
          </p:nvPr>
        </p:nvSpPr>
        <p:spPr>
          <a:xfrm>
            <a:off x="6271611" y="1596107"/>
            <a:ext cx="5293995" cy="1329900"/>
          </a:xfrm>
          <a:prstGeom prst="rect">
            <a:avLst/>
          </a:prstGeom>
          <a:noFill/>
          <a:ln>
            <a:noFill/>
          </a:ln>
        </p:spPr>
        <p:txBody>
          <a:bodyPr wrap="square" rtlCol="0">
            <a:noAutofit/>
          </a:bodyPr>
          <a:lstStyle/>
          <a:p>
            <a:pPr marL="171450" indent="-171450">
              <a:lnSpc>
                <a:spcPct val="150000"/>
              </a:lnSpc>
              <a:spcBef>
                <a:spcPts val="500"/>
              </a:spcBef>
              <a:buFont typeface="Wingdings" panose="05000000000000000000" charset="0"/>
              <a:buChar char="l"/>
              <a:defRPr/>
            </a:pPr>
            <a:r>
              <a:rPr lang="zh-CN" altLang="en-US" sz="1400" dirty="0">
                <a:effectLst/>
                <a:latin typeface="微软雅黑" panose="020B0503020204020204" pitchFamily="34" charset="-122"/>
                <a:ea typeface="微软雅黑" panose="020B0503020204020204" pitchFamily="34" charset="-122"/>
                <a:sym typeface="+mn-ea"/>
              </a:rPr>
              <a:t>首款可应用于</a:t>
            </a:r>
            <a:r>
              <a:rPr lang="zh-CN" altLang="en-US" sz="1400" b="1" dirty="0">
                <a:solidFill>
                  <a:srgbClr val="FF6600"/>
                </a:solidFill>
                <a:effectLst/>
                <a:latin typeface="微软雅黑" panose="020B0503020204020204" pitchFamily="34" charset="-122"/>
                <a:ea typeface="微软雅黑" panose="020B0503020204020204" pitchFamily="34" charset="-122"/>
                <a:sym typeface="+mn-ea"/>
              </a:rPr>
              <a:t>肝肾共病患者的双支扩剂</a:t>
            </a:r>
            <a:r>
              <a:rPr lang="zh-CN" altLang="en-US" sz="1400" dirty="0">
                <a:solidFill>
                  <a:srgbClr val="FF6600"/>
                </a:solidFill>
                <a:effectLst/>
                <a:latin typeface="微软雅黑" panose="020B0503020204020204" pitchFamily="34" charset="-122"/>
                <a:ea typeface="微软雅黑" panose="020B0503020204020204" pitchFamily="34" charset="-122"/>
                <a:sym typeface="+mn-ea"/>
              </a:rPr>
              <a:t>，</a:t>
            </a:r>
            <a:r>
              <a:rPr lang="zh-CN" altLang="en-US" sz="1400" dirty="0">
                <a:effectLst/>
                <a:latin typeface="微软雅黑" panose="020B0503020204020204" pitchFamily="34" charset="-122"/>
                <a:ea typeface="微软雅黑" panose="020B0503020204020204" pitchFamily="34" charset="-122"/>
                <a:sym typeface="+mn-ea"/>
              </a:rPr>
              <a:t>填补目录空白</a:t>
            </a:r>
          </a:p>
          <a:p>
            <a:pPr marL="171450" indent="-171450">
              <a:lnSpc>
                <a:spcPct val="150000"/>
              </a:lnSpc>
              <a:spcBef>
                <a:spcPts val="500"/>
              </a:spcBef>
              <a:buFont typeface="Wingdings" panose="05000000000000000000" charset="0"/>
              <a:buChar char="l"/>
              <a:defRPr/>
            </a:pPr>
            <a:r>
              <a:rPr lang="zh-CN" altLang="en-US" sz="1400" dirty="0">
                <a:solidFill>
                  <a:prstClr val="black"/>
                </a:solidFill>
                <a:latin typeface="+mn-ea"/>
                <a:cs typeface="微软雅黑" panose="020B0503020204020204" pitchFamily="34" charset="-122"/>
                <a:sym typeface="+mn-ea"/>
              </a:rPr>
              <a:t>相较</a:t>
            </a:r>
            <a:r>
              <a:rPr kumimoji="0" lang="zh-CN" altLang="en-US" sz="1400" b="0" i="0" u="none" strike="noStrike" kern="1200" cap="none" spc="0" normalizeH="0" baseline="0" noProof="0" dirty="0">
                <a:ln>
                  <a:noFill/>
                </a:ln>
                <a:solidFill>
                  <a:prstClr val="black"/>
                </a:solidFill>
                <a:effectLst/>
                <a:uLnTx/>
                <a:uFillTx/>
                <a:latin typeface="+mn-ea"/>
                <a:cs typeface="微软雅黑" panose="020B0503020204020204" pitchFamily="34" charset="-122"/>
                <a:sym typeface="+mn-ea"/>
              </a:rPr>
              <a:t>茚达特罗格隆溴铵，</a:t>
            </a:r>
            <a:r>
              <a:rPr lang="zh-CN" altLang="en-US" sz="1400" dirty="0">
                <a:latin typeface="微软雅黑" panose="020B0503020204020204" pitchFamily="34" charset="-122"/>
                <a:ea typeface="微软雅黑" panose="020B0503020204020204" pitchFamily="34" charset="-122"/>
                <a:sym typeface="+mn-ea"/>
              </a:rPr>
              <a:t>肺功能改善更为明显，降低严重急性加重风险</a:t>
            </a:r>
          </a:p>
          <a:p>
            <a:pPr marL="171450" indent="-171450">
              <a:lnSpc>
                <a:spcPct val="150000"/>
              </a:lnSpc>
              <a:spcBef>
                <a:spcPts val="500"/>
              </a:spcBef>
              <a:buFont typeface="Wingdings" panose="05000000000000000000" charset="0"/>
              <a:buChar char="l"/>
              <a:defRPr/>
            </a:pPr>
            <a:r>
              <a:rPr lang="zh-CN" altLang="en-US" sz="1400" b="1" dirty="0">
                <a:solidFill>
                  <a:srgbClr val="FF6600"/>
                </a:solidFill>
                <a:latin typeface="微软雅黑" panose="020B0503020204020204" pitchFamily="34" charset="-122"/>
                <a:ea typeface="微软雅黑" panose="020B0503020204020204" pitchFamily="34" charset="-122"/>
                <a:sym typeface="+mn-ea"/>
              </a:rPr>
              <a:t>中国患者疗效明确</a:t>
            </a:r>
            <a:r>
              <a:rPr lang="zh-CN" altLang="en-US" sz="1400" dirty="0">
                <a:solidFill>
                  <a:srgbClr val="FF6600"/>
                </a:solidFill>
                <a:effectLst/>
                <a:latin typeface="微软雅黑" panose="020B0503020204020204" pitchFamily="34" charset="-122"/>
                <a:ea typeface="微软雅黑" panose="020B0503020204020204" pitchFamily="34" charset="-122"/>
                <a:sym typeface="+mn-ea"/>
              </a:rPr>
              <a:t>，</a:t>
            </a:r>
            <a:r>
              <a:rPr lang="zh-CN" altLang="en-US" sz="1400" dirty="0">
                <a:effectLst/>
                <a:latin typeface="微软雅黑" panose="020B0503020204020204" pitchFamily="34" charset="-122"/>
                <a:ea typeface="微软雅黑" panose="020B0503020204020204" pitchFamily="34" charset="-122"/>
                <a:sym typeface="+mn-ea"/>
              </a:rPr>
              <a:t>心血管安全性同类最优</a:t>
            </a:r>
            <a:endParaRPr lang="zh-CN" altLang="en-US" sz="14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8" name="文本框 37"/>
          <p:cNvSpPr txBox="1"/>
          <p:nvPr>
            <p:custDataLst>
              <p:tags r:id="rId8"/>
            </p:custDataLst>
          </p:nvPr>
        </p:nvSpPr>
        <p:spPr>
          <a:xfrm>
            <a:off x="6282497" y="1225070"/>
            <a:ext cx="3262458" cy="368300"/>
          </a:xfrm>
          <a:prstGeom prst="rect">
            <a:avLst/>
          </a:prstGeom>
          <a:noFill/>
          <a:ln>
            <a:noFill/>
          </a:ln>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prstClr val="black"/>
                </a:solidFill>
                <a:latin typeface="微软雅黑" panose="020B0503020204020204" pitchFamily="34" charset="-122"/>
                <a:ea typeface="微软雅黑" panose="020B0503020204020204" pitchFamily="34" charset="-122"/>
                <a:cs typeface="+mn-ea"/>
                <a:sym typeface="+mn-lt"/>
              </a:rPr>
              <a:t>弥补目录短板</a:t>
            </a:r>
          </a:p>
        </p:txBody>
      </p:sp>
      <p:sp>
        <p:nvSpPr>
          <p:cNvPr id="39" name="文本框 38"/>
          <p:cNvSpPr txBox="1"/>
          <p:nvPr>
            <p:custDataLst>
              <p:tags r:id="rId9"/>
            </p:custDataLst>
          </p:nvPr>
        </p:nvSpPr>
        <p:spPr>
          <a:xfrm>
            <a:off x="6164437" y="4131713"/>
            <a:ext cx="5293996" cy="1480843"/>
          </a:xfrm>
          <a:prstGeom prst="rect">
            <a:avLst/>
          </a:prstGeom>
          <a:noFill/>
          <a:ln>
            <a:noFill/>
          </a:ln>
        </p:spPr>
        <p:txBody>
          <a:bodyPr wrap="square" rtlCol="0">
            <a:noAutofit/>
          </a:bodyPr>
          <a:lstStyle/>
          <a:p>
            <a:pPr marL="285750" indent="-285750">
              <a:lnSpc>
                <a:spcPct val="120000"/>
              </a:lnSpc>
              <a:spcBef>
                <a:spcPts val="500"/>
              </a:spcBef>
              <a:buFont typeface="Wingdings" panose="05000000000000000000" charset="0"/>
              <a:buChar char="l"/>
              <a:defRPr/>
            </a:pPr>
            <a:r>
              <a:rPr lang="zh-CN" altLang="en-US" sz="1400" b="1" dirty="0">
                <a:solidFill>
                  <a:srgbClr val="FF6600"/>
                </a:solidFill>
                <a:latin typeface="微软雅黑" panose="020B0503020204020204" pitchFamily="34" charset="-122"/>
                <a:ea typeface="微软雅黑" panose="020B0503020204020204" pitchFamily="34" charset="-122"/>
                <a:sym typeface="+mn-ea"/>
              </a:rPr>
              <a:t>装置仅需两步操作，视听双反馈，减少错误率，患教成本低，便于临床管理</a:t>
            </a:r>
          </a:p>
          <a:p>
            <a:pPr marL="285750" lvl="0" indent="-285750">
              <a:lnSpc>
                <a:spcPct val="120000"/>
              </a:lnSpc>
              <a:spcBef>
                <a:spcPts val="500"/>
              </a:spcBef>
              <a:spcAft>
                <a:spcPts val="600"/>
              </a:spcAft>
              <a:buFont typeface="Wingdings" panose="05000000000000000000" charset="0"/>
              <a:buChar char="l"/>
              <a:defRPr/>
            </a:pPr>
            <a:r>
              <a:rPr lang="zh-CN" altLang="en-US" sz="1400" dirty="0">
                <a:latin typeface="微软雅黑" panose="020B0503020204020204" pitchFamily="34" charset="-122"/>
                <a:ea typeface="微软雅黑" panose="020B0503020204020204" pitchFamily="34" charset="-122"/>
                <a:sym typeface="+mn-ea"/>
              </a:rPr>
              <a:t>肝肾功能损害患者无需调整剂量，无需额外监测</a:t>
            </a:r>
          </a:p>
          <a:p>
            <a:pPr marL="285750" indent="-285750">
              <a:lnSpc>
                <a:spcPct val="120000"/>
              </a:lnSpc>
              <a:spcBef>
                <a:spcPts val="500"/>
              </a:spcBef>
              <a:buFont typeface="Wingdings" panose="05000000000000000000" charset="0"/>
              <a:buChar char="l"/>
              <a:defRPr/>
            </a:pPr>
            <a:r>
              <a:rPr lang="zh-CN" altLang="en-US" sz="1400" b="1" dirty="0">
                <a:solidFill>
                  <a:srgbClr val="FF6600"/>
                </a:solidFill>
                <a:latin typeface="微软雅黑" panose="020B0503020204020204" pitchFamily="34" charset="-122"/>
                <a:ea typeface="微软雅黑" panose="020B0503020204020204" pitchFamily="34" charset="-122"/>
                <a:sym typeface="+mn-ea"/>
              </a:rPr>
              <a:t>常温储运</a:t>
            </a:r>
            <a:r>
              <a:rPr lang="en-US" altLang="zh-CN" sz="1400" b="1" dirty="0">
                <a:solidFill>
                  <a:srgbClr val="FF6600"/>
                </a:solidFill>
                <a:latin typeface="微软雅黑" panose="020B0503020204020204" pitchFamily="34" charset="-122"/>
                <a:ea typeface="微软雅黑" panose="020B0503020204020204" pitchFamily="34" charset="-122"/>
                <a:sym typeface="+mn-ea"/>
              </a:rPr>
              <a:t>(≤30℃)</a:t>
            </a:r>
            <a:r>
              <a:rPr lang="zh-CN" altLang="en-US" sz="1400" b="1" dirty="0">
                <a:solidFill>
                  <a:srgbClr val="FF6600"/>
                </a:solidFill>
                <a:latin typeface="微软雅黑" panose="020B0503020204020204" pitchFamily="34" charset="-122"/>
                <a:ea typeface="微软雅黑" panose="020B0503020204020204" pitchFamily="34" charset="-122"/>
                <a:sym typeface="+mn-ea"/>
              </a:rPr>
              <a:t>，保质期长</a:t>
            </a:r>
            <a:r>
              <a:rPr lang="en-US" altLang="zh-CN" sz="1400" b="1" dirty="0">
                <a:solidFill>
                  <a:srgbClr val="FF6600"/>
                </a:solidFill>
                <a:latin typeface="微软雅黑" panose="020B0503020204020204" pitchFamily="34" charset="-122"/>
                <a:ea typeface="微软雅黑" panose="020B0503020204020204" pitchFamily="34" charset="-122"/>
                <a:sym typeface="+mn-ea"/>
              </a:rPr>
              <a:t>(36</a:t>
            </a:r>
            <a:r>
              <a:rPr lang="zh-CN" altLang="en-US" sz="1400" b="1" dirty="0">
                <a:solidFill>
                  <a:srgbClr val="FF6600"/>
                </a:solidFill>
                <a:latin typeface="微软雅黑" panose="020B0503020204020204" pitchFamily="34" charset="-122"/>
                <a:ea typeface="微软雅黑" panose="020B0503020204020204" pitchFamily="34" charset="-122"/>
                <a:sym typeface="+mn-ea"/>
              </a:rPr>
              <a:t>个月</a:t>
            </a:r>
            <a:r>
              <a:rPr lang="en-US" altLang="zh-CN" sz="1400" b="1" dirty="0">
                <a:solidFill>
                  <a:srgbClr val="FF6600"/>
                </a:solidFill>
                <a:latin typeface="微软雅黑" panose="020B0503020204020204" pitchFamily="34" charset="-122"/>
                <a:ea typeface="微软雅黑" panose="020B0503020204020204" pitchFamily="34" charset="-122"/>
                <a:sym typeface="+mn-ea"/>
              </a:rPr>
              <a:t>)</a:t>
            </a:r>
            <a:r>
              <a:rPr lang="zh-CN" altLang="en-US" sz="1400" b="1" dirty="0">
                <a:solidFill>
                  <a:srgbClr val="FF6600"/>
                </a:solidFill>
                <a:latin typeface="微软雅黑" panose="020B0503020204020204" pitchFamily="34" charset="-122"/>
                <a:ea typeface="微软雅黑" panose="020B0503020204020204" pitchFamily="34" charset="-122"/>
                <a:sym typeface="+mn-ea"/>
              </a:rPr>
              <a:t>，提升基层可及性。</a:t>
            </a:r>
            <a:endParaRPr lang="en-US" altLang="zh-CN" sz="1400" b="1" dirty="0">
              <a:solidFill>
                <a:srgbClr val="FF6600"/>
              </a:solidFill>
              <a:latin typeface="微软雅黑" panose="020B0503020204020204" pitchFamily="34" charset="-122"/>
              <a:ea typeface="微软雅黑" panose="020B0503020204020204" pitchFamily="34" charset="-122"/>
              <a:cs typeface="+mn-ea"/>
              <a:sym typeface="+mn-ea"/>
            </a:endParaRPr>
          </a:p>
        </p:txBody>
      </p:sp>
      <p:sp>
        <p:nvSpPr>
          <p:cNvPr id="40" name="文本框 39"/>
          <p:cNvSpPr txBox="1"/>
          <p:nvPr/>
        </p:nvSpPr>
        <p:spPr>
          <a:xfrm>
            <a:off x="2802456" y="1323220"/>
            <a:ext cx="2406344" cy="206695"/>
          </a:xfrm>
          <a:prstGeom prst="rect">
            <a:avLst/>
          </a:prstGeom>
          <a:noFill/>
        </p:spPr>
        <p:txBody>
          <a:bodyPr wrap="square" rtlCol="0">
            <a:noAutofit/>
          </a:bodyPr>
          <a:lstStyle/>
          <a:p>
            <a:endParaRPr lang="en-US" altLang="zh-CN" sz="900" dirty="0">
              <a:latin typeface="微软雅黑" panose="020B0503020204020204" pitchFamily="34" charset="-122"/>
              <a:ea typeface="微软雅黑" panose="020B0503020204020204" pitchFamily="34" charset="-122"/>
            </a:endParaRPr>
          </a:p>
        </p:txBody>
      </p:sp>
      <p:grpSp>
        <p:nvGrpSpPr>
          <p:cNvPr id="41" name="组合 40"/>
          <p:cNvGrpSpPr/>
          <p:nvPr>
            <p:custDataLst>
              <p:tags r:id="rId10"/>
            </p:custDataLst>
          </p:nvPr>
        </p:nvGrpSpPr>
        <p:grpSpPr>
          <a:xfrm>
            <a:off x="595452" y="3765553"/>
            <a:ext cx="5341817" cy="1946982"/>
            <a:chOff x="1508760" y="876982"/>
            <a:chExt cx="8564880" cy="1662453"/>
          </a:xfrm>
        </p:grpSpPr>
        <p:sp>
          <p:nvSpPr>
            <p:cNvPr id="42" name="矩形 41"/>
            <p:cNvSpPr/>
            <p:nvPr>
              <p:custDataLst>
                <p:tags r:id="rId13"/>
              </p:custDataLst>
            </p:nvPr>
          </p:nvSpPr>
          <p:spPr>
            <a:xfrm>
              <a:off x="1584960" y="1228795"/>
              <a:ext cx="8488680" cy="1310640"/>
            </a:xfrm>
            <a:prstGeom prst="rect">
              <a:avLst/>
            </a:prstGeom>
            <a:solidFill>
              <a:srgbClr val="00B0F0"/>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lumMod val="75000"/>
                    <a:lumOff val="25000"/>
                  </a:sysClr>
                </a:solidFill>
                <a:effectLst/>
                <a:uLnTx/>
                <a:uFillTx/>
                <a:latin typeface="阿里巴巴普惠体"/>
                <a:ea typeface="阿里巴巴普惠体"/>
                <a:cs typeface="阿里巴巴普惠体"/>
                <a:sym typeface="+mn-lt"/>
              </a:endParaRPr>
            </a:p>
          </p:txBody>
        </p:sp>
        <p:sp>
          <p:nvSpPr>
            <p:cNvPr id="43" name="矩形 42"/>
            <p:cNvSpPr/>
            <p:nvPr>
              <p:custDataLst>
                <p:tags r:id="rId14"/>
              </p:custDataLst>
            </p:nvPr>
          </p:nvSpPr>
          <p:spPr>
            <a:xfrm>
              <a:off x="1508760" y="876982"/>
              <a:ext cx="8488204" cy="1577085"/>
            </a:xfrm>
            <a:prstGeom prst="rect">
              <a:avLst/>
            </a:prstGeom>
            <a:solidFill>
              <a:sysClr val="window" lastClr="FFFFFF"/>
            </a:solidFill>
            <a:ln w="12700" cap="flat" cmpd="sng" algn="ctr">
              <a:solidFill>
                <a:srgbClr val="3D629E"/>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lumMod val="75000"/>
                    <a:lumOff val="25000"/>
                  </a:sysClr>
                </a:solidFill>
                <a:effectLst/>
                <a:uLnTx/>
                <a:uFillTx/>
                <a:latin typeface="阿里巴巴普惠体"/>
                <a:ea typeface="阿里巴巴普惠体"/>
                <a:cs typeface="阿里巴巴普惠体"/>
                <a:sym typeface="+mn-lt"/>
              </a:endParaRPr>
            </a:p>
          </p:txBody>
        </p:sp>
      </p:grpSp>
      <p:sp>
        <p:nvSpPr>
          <p:cNvPr id="44" name="文本框 43"/>
          <p:cNvSpPr txBox="1"/>
          <p:nvPr>
            <p:custDataLst>
              <p:tags r:id="rId11"/>
            </p:custDataLst>
          </p:nvPr>
        </p:nvSpPr>
        <p:spPr>
          <a:xfrm>
            <a:off x="642927" y="3799215"/>
            <a:ext cx="2360295" cy="368300"/>
          </a:xfrm>
          <a:prstGeom prst="rect">
            <a:avLst/>
          </a:prstGeom>
          <a:noFill/>
          <a:ln>
            <a:noFill/>
          </a:ln>
        </p:spPr>
        <p:txBody>
          <a:bodyPr wrap="square" rtlCol="0" anchor="t"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符合</a:t>
            </a:r>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保基本</a:t>
            </a:r>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原则</a:t>
            </a:r>
          </a:p>
        </p:txBody>
      </p:sp>
      <p:sp>
        <p:nvSpPr>
          <p:cNvPr id="45" name="文本框 44"/>
          <p:cNvSpPr txBox="1"/>
          <p:nvPr>
            <p:custDataLst>
              <p:tags r:id="rId12"/>
            </p:custDataLst>
          </p:nvPr>
        </p:nvSpPr>
        <p:spPr>
          <a:xfrm>
            <a:off x="595452" y="4271872"/>
            <a:ext cx="5433695" cy="1188720"/>
          </a:xfrm>
          <a:prstGeom prst="rect">
            <a:avLst/>
          </a:prstGeom>
          <a:noFill/>
          <a:ln>
            <a:noFill/>
          </a:ln>
        </p:spPr>
        <p:txBody>
          <a:bodyPr wrap="square" rtlCol="0">
            <a:spAutoFit/>
          </a:bodyPr>
          <a:lstStyle/>
          <a:p>
            <a:pPr marL="285750" marR="0" lvl="0" indent="-285750" algn="just" fontAlgn="auto">
              <a:lnSpc>
                <a:spcPct val="150000"/>
              </a:lnSpc>
              <a:spcBef>
                <a:spcPts val="500"/>
              </a:spcBef>
              <a:spcAft>
                <a:spcPts val="0"/>
              </a:spcAft>
              <a:buClrTx/>
              <a:buSzTx/>
              <a:buFont typeface="Wingdings" panose="05000000000000000000" charset="0"/>
              <a:buChar char="l"/>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有效舒张支气管</a:t>
            </a:r>
            <a:r>
              <a:rPr lang="zh-CN" altLang="en-US" sz="1400" dirty="0">
                <a:latin typeface="微软雅黑" panose="020B0503020204020204" pitchFamily="34" charset="-122"/>
                <a:ea typeface="微软雅黑" panose="020B0503020204020204" pitchFamily="34" charset="-122"/>
                <a:cs typeface="+mn-ea"/>
                <a:sym typeface="+mn-lt"/>
              </a:rPr>
              <a:t>，</a:t>
            </a:r>
            <a:r>
              <a:rPr lang="zh-CN" altLang="en-US" sz="1400" b="1" dirty="0">
                <a:solidFill>
                  <a:srgbClr val="FF6600"/>
                </a:solidFill>
                <a:latin typeface="微软雅黑" panose="020B0503020204020204" pitchFamily="34" charset="-122"/>
                <a:ea typeface="微软雅黑" panose="020B0503020204020204" pitchFamily="34" charset="-122"/>
                <a:cs typeface="+mn-ea"/>
                <a:sym typeface="+mn-lt"/>
              </a:rPr>
              <a:t>减少急救药物使用达</a:t>
            </a:r>
            <a:r>
              <a:rPr lang="en-US" altLang="zh-CN" sz="1400" b="1" dirty="0">
                <a:solidFill>
                  <a:srgbClr val="FF6600"/>
                </a:solidFill>
                <a:latin typeface="微软雅黑" panose="020B0503020204020204" pitchFamily="34" charset="-122"/>
                <a:ea typeface="微软雅黑" panose="020B0503020204020204" pitchFamily="34" charset="-122"/>
                <a:cs typeface="+mn-ea"/>
                <a:sym typeface="+mn-lt"/>
              </a:rPr>
              <a:t>1.11</a:t>
            </a:r>
            <a:r>
              <a:rPr lang="zh-CN" altLang="en-US" sz="1400" b="1" dirty="0">
                <a:solidFill>
                  <a:srgbClr val="FF6600"/>
                </a:solidFill>
                <a:latin typeface="微软雅黑" panose="020B0503020204020204" pitchFamily="34" charset="-122"/>
                <a:ea typeface="微软雅黑" panose="020B0503020204020204" pitchFamily="34" charset="-122"/>
                <a:cs typeface="+mn-ea"/>
                <a:sym typeface="+mn-lt"/>
              </a:rPr>
              <a:t>次</a:t>
            </a:r>
            <a:r>
              <a:rPr lang="en-US" altLang="zh-CN" sz="1400" b="1" dirty="0">
                <a:solidFill>
                  <a:srgbClr val="FF6600"/>
                </a:solidFill>
                <a:latin typeface="微软雅黑" panose="020B0503020204020204" pitchFamily="34" charset="-122"/>
                <a:ea typeface="微软雅黑" panose="020B0503020204020204" pitchFamily="34" charset="-122"/>
                <a:cs typeface="+mn-ea"/>
                <a:sym typeface="+mn-lt"/>
              </a:rPr>
              <a:t>/</a:t>
            </a:r>
            <a:r>
              <a:rPr lang="zh-CN" altLang="en-US" sz="1400" b="1" dirty="0">
                <a:solidFill>
                  <a:srgbClr val="FF6600"/>
                </a:solidFill>
                <a:latin typeface="微软雅黑" panose="020B0503020204020204" pitchFamily="34" charset="-122"/>
                <a:ea typeface="微软雅黑" panose="020B0503020204020204" pitchFamily="34" charset="-122"/>
                <a:cs typeface="+mn-ea"/>
                <a:sym typeface="+mn-lt"/>
              </a:rPr>
              <a:t>天</a:t>
            </a:r>
            <a:r>
              <a:rPr lang="en-US" altLang="zh-CN" sz="1400" baseline="30000" dirty="0">
                <a:latin typeface="微软雅黑" panose="020B0503020204020204" pitchFamily="34" charset="-122"/>
                <a:ea typeface="微软雅黑" panose="020B0503020204020204" pitchFamily="34" charset="-122"/>
                <a:cs typeface="+mn-ea"/>
                <a:sym typeface="+mn-ea"/>
              </a:rPr>
              <a:t>[5]</a:t>
            </a:r>
            <a:endParaRPr lang="zh-CN" altLang="en-US" sz="1400" baseline="30000" dirty="0">
              <a:latin typeface="微软雅黑" panose="020B0503020204020204" pitchFamily="34" charset="-122"/>
              <a:ea typeface="微软雅黑" panose="020B0503020204020204" pitchFamily="34" charset="-122"/>
              <a:cs typeface="+mn-ea"/>
              <a:sym typeface="+mn-lt"/>
            </a:endParaRPr>
          </a:p>
          <a:p>
            <a:pPr marL="285750" marR="0" lvl="0" indent="-285750" algn="just" fontAlgn="auto">
              <a:lnSpc>
                <a:spcPct val="150000"/>
              </a:lnSpc>
              <a:spcBef>
                <a:spcPts val="500"/>
              </a:spcBef>
              <a:spcAft>
                <a:spcPts val="0"/>
              </a:spcAft>
              <a:buClrTx/>
              <a:buSzTx/>
              <a:buFont typeface="Wingdings" panose="05000000000000000000" charset="0"/>
              <a:buChar char="l"/>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急性加重发生率</a:t>
            </a:r>
            <a:r>
              <a:rPr lang="zh-CN" altLang="en-US" sz="1400" dirty="0">
                <a:latin typeface="微软雅黑" panose="020B0503020204020204" pitchFamily="34" charset="-122"/>
                <a:ea typeface="微软雅黑" panose="020B0503020204020204" pitchFamily="34" charset="-122"/>
                <a:cs typeface="+mn-ea"/>
                <a:sym typeface="+mn-lt"/>
              </a:rPr>
              <a:t>降低</a:t>
            </a:r>
            <a:r>
              <a:rPr lang="en-US" altLang="zh-CN" sz="1400" dirty="0">
                <a:latin typeface="微软雅黑" panose="020B0503020204020204" pitchFamily="34" charset="-122"/>
                <a:ea typeface="微软雅黑" panose="020B0503020204020204" pitchFamily="34" charset="-122"/>
                <a:cs typeface="+mn-ea"/>
                <a:sym typeface="+mn-lt"/>
              </a:rPr>
              <a:t>29%</a:t>
            </a:r>
            <a:r>
              <a:rPr lang="en-US" altLang="zh-CN" sz="1400" baseline="30000" dirty="0">
                <a:latin typeface="微软雅黑" panose="020B0503020204020204" pitchFamily="34" charset="-122"/>
                <a:ea typeface="微软雅黑" panose="020B0503020204020204" pitchFamily="34" charset="-122"/>
                <a:cs typeface="+mn-ea"/>
                <a:sym typeface="+mn-lt"/>
              </a:rPr>
              <a:t>[6]</a:t>
            </a:r>
            <a:r>
              <a:rPr lang="zh-CN" altLang="en-US" sz="1400" dirty="0">
                <a:latin typeface="微软雅黑" panose="020B0503020204020204" pitchFamily="34" charset="-122"/>
                <a:ea typeface="微软雅黑" panose="020B0503020204020204" pitchFamily="34" charset="-122"/>
                <a:cs typeface="+mn-ea"/>
                <a:sym typeface="+mn-lt"/>
              </a:rPr>
              <a:t>，</a:t>
            </a:r>
            <a:r>
              <a:rPr lang="zh-CN" altLang="en-US" sz="1400" b="1" dirty="0">
                <a:solidFill>
                  <a:srgbClr val="FF6600"/>
                </a:solidFill>
                <a:latin typeface="微软雅黑" panose="020B0503020204020204" pitchFamily="34" charset="-122"/>
                <a:ea typeface="微软雅黑" panose="020B0503020204020204" pitchFamily="34" charset="-122"/>
                <a:cs typeface="+mn-ea"/>
                <a:sym typeface="+mn-lt"/>
              </a:rPr>
              <a:t>降低住院率，节省医疗费用</a:t>
            </a:r>
            <a:endParaRPr lang="zh-CN" altLang="en-US" sz="1600" b="1" dirty="0">
              <a:solidFill>
                <a:srgbClr val="FF6600"/>
              </a:solidFill>
              <a:latin typeface="微软雅黑" panose="020B0503020204020204" pitchFamily="34" charset="-122"/>
              <a:ea typeface="微软雅黑" panose="020B0503020204020204" pitchFamily="34" charset="-122"/>
              <a:cs typeface="+mn-ea"/>
              <a:sym typeface="+mn-lt"/>
            </a:endParaRPr>
          </a:p>
          <a:p>
            <a:pPr marL="285750" marR="0" lvl="0" indent="-285750" algn="just" fontAlgn="auto">
              <a:lnSpc>
                <a:spcPct val="150000"/>
              </a:lnSpc>
              <a:spcBef>
                <a:spcPts val="500"/>
              </a:spcBef>
              <a:spcAft>
                <a:spcPts val="0"/>
              </a:spcAft>
              <a:buClr>
                <a:schemeClr val="tx1"/>
              </a:buClr>
              <a:buSzTx/>
              <a:buFont typeface="Wingdings" panose="05000000000000000000" charset="0"/>
              <a:buChar char="l"/>
              <a:defRPr/>
            </a:pPr>
            <a:r>
              <a:rPr lang="zh-CN" altLang="en-US" sz="14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减少肝肾共病患者的不良反应处理费用</a:t>
            </a:r>
          </a:p>
        </p:txBody>
      </p:sp>
      <p:sp>
        <p:nvSpPr>
          <p:cNvPr id="46" name="文本框 45"/>
          <p:cNvSpPr txBox="1"/>
          <p:nvPr/>
        </p:nvSpPr>
        <p:spPr>
          <a:xfrm>
            <a:off x="501184" y="171325"/>
            <a:ext cx="8802410" cy="461665"/>
          </a:xfrm>
          <a:prstGeom prst="rect">
            <a:avLst/>
          </a:prstGeom>
          <a:noFill/>
        </p:spPr>
        <p:txBody>
          <a:bodyPr wrap="none" rtlCol="0">
            <a:spAutoFit/>
          </a:bodyPr>
          <a:lstStyle/>
          <a:p>
            <a:r>
              <a:rPr lang="zh-CN" altLang="en-US" sz="2400" b="1" dirty="0">
                <a:effectLst/>
                <a:latin typeface="微软雅黑" panose="020B0503020204020204" pitchFamily="34" charset="-122"/>
                <a:ea typeface="微软雅黑" panose="020B0503020204020204" pitchFamily="34" charset="-122"/>
                <a:sym typeface="+mn-ea"/>
              </a:rPr>
              <a:t>肝肾共病患者无需调整剂量，心血管安全性更优，更具成本效益</a:t>
            </a:r>
            <a:endParaRPr lang="zh-CN" altLang="en-US" sz="2400" b="1" dirty="0">
              <a:latin typeface="Arial" panose="020B0604020202020204" pitchFamily="34" charset="0"/>
              <a:sym typeface="+mn-lt"/>
            </a:endParaRPr>
          </a:p>
        </p:txBody>
      </p:sp>
      <p:sp>
        <p:nvSpPr>
          <p:cNvPr id="47" name="文本框 46"/>
          <p:cNvSpPr txBox="1"/>
          <p:nvPr/>
        </p:nvSpPr>
        <p:spPr>
          <a:xfrm>
            <a:off x="367862" y="6427364"/>
            <a:ext cx="11547048" cy="400110"/>
          </a:xfrm>
          <a:prstGeom prst="rect">
            <a:avLst/>
          </a:prstGeom>
          <a:noFill/>
        </p:spPr>
        <p:txBody>
          <a:bodyPr wrap="square">
            <a:spAutoFit/>
          </a:bodyPr>
          <a:lstStyle/>
          <a:p>
            <a:r>
              <a:rPr lang="en-US" altLang="zh-CN" sz="1000" b="1" dirty="0"/>
              <a:t>[1] </a:t>
            </a:r>
            <a:r>
              <a:rPr lang="en-US" altLang="zh-CN" sz="1000" dirty="0"/>
              <a:t>Wang C. et al. Lancet, 2018, 391(10131):1706-1717;</a:t>
            </a:r>
            <a:r>
              <a:rPr lang="zh-CN" altLang="en-US" sz="1000" dirty="0"/>
              <a:t> </a:t>
            </a:r>
            <a:r>
              <a:rPr lang="en-US" altLang="zh-CN" sz="1000" b="1" dirty="0"/>
              <a:t>[2] </a:t>
            </a:r>
            <a:r>
              <a:rPr lang="zh-CN" altLang="en-US" sz="1000" dirty="0"/>
              <a:t>陈学琴等，中国全科医学</a:t>
            </a:r>
            <a:r>
              <a:rPr lang="en-US" altLang="zh-CN" sz="1000" dirty="0"/>
              <a:t>, 2026, 29 (02): 264-272; </a:t>
            </a:r>
            <a:r>
              <a:rPr lang="en-US" altLang="zh-CN" sz="1000" b="1" dirty="0"/>
              <a:t>[3] </a:t>
            </a:r>
            <a:r>
              <a:rPr lang="en-US" altLang="zh-CN" sz="1000" dirty="0"/>
              <a:t>Chen S. et al. Lancet Glob Health 2023, 11:e1183–93; </a:t>
            </a:r>
          </a:p>
          <a:p>
            <a:r>
              <a:rPr lang="en-US" altLang="zh-CN" sz="1000" b="1" dirty="0"/>
              <a:t>[4] </a:t>
            </a:r>
            <a:r>
              <a:rPr lang="en-US" altLang="zh-CN" sz="1000" dirty="0"/>
              <a:t>Wang C. et al. </a:t>
            </a:r>
            <a:r>
              <a:rPr lang="en-US" altLang="zh-CN" sz="1000" dirty="0" err="1"/>
              <a:t>eClinicalMedicine</a:t>
            </a:r>
            <a:r>
              <a:rPr lang="en-US" altLang="zh-CN" sz="1000" dirty="0"/>
              <a:t>, 2024:74, 102597;</a:t>
            </a:r>
            <a:r>
              <a:rPr lang="en-US" altLang="zh-CN" sz="1000" b="1" dirty="0"/>
              <a:t> [5] </a:t>
            </a:r>
            <a:r>
              <a:rPr lang="en-US" altLang="zh-CN" sz="1000" dirty="0" err="1"/>
              <a:t>D’Urzo</a:t>
            </a:r>
            <a:r>
              <a:rPr lang="en-US" altLang="zh-CN" sz="1000" dirty="0"/>
              <a:t> A. et al. Respiratory Research, 2014, 15:123; </a:t>
            </a:r>
            <a:r>
              <a:rPr lang="en-US" altLang="zh-CN" sz="1000" b="1" dirty="0"/>
              <a:t>[6] </a:t>
            </a:r>
            <a:r>
              <a:rPr lang="en-US" altLang="zh-CN" sz="1000" dirty="0"/>
              <a:t>Bateman E. et al. Respiratory Research, 2015, 16:92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内容占位符 3"/>
          <p:cNvPicPr>
            <a:picLocks noChangeAspect="1"/>
          </p:cNvPicPr>
          <p:nvPr/>
        </p:nvPicPr>
        <p:blipFill rotWithShape="1">
          <a:blip r:embed="rId17" cstate="print">
            <a:extLst>
              <a:ext uri="{28A0092B-C50C-407E-A947-70E740481C1C}">
                <a14:useLocalDpi xmlns:a14="http://schemas.microsoft.com/office/drawing/2010/main" val="0"/>
              </a:ext>
            </a:extLst>
          </a:blip>
          <a:srcRect t="71584"/>
          <a:stretch>
            <a:fillRect/>
          </a:stretch>
        </p:blipFill>
        <p:spPr>
          <a:xfrm rot="5400000" flipH="1">
            <a:off x="-2140017" y="2193018"/>
            <a:ext cx="6832440" cy="2497524"/>
          </a:xfrm>
          <a:prstGeom prst="rect">
            <a:avLst/>
          </a:prstGeom>
        </p:spPr>
      </p:pic>
      <p:sp>
        <p:nvSpPr>
          <p:cNvPr id="6" name="文本框 5"/>
          <p:cNvSpPr txBox="1"/>
          <p:nvPr/>
        </p:nvSpPr>
        <p:spPr>
          <a:xfrm>
            <a:off x="2317233" y="235599"/>
            <a:ext cx="1107996" cy="646331"/>
          </a:xfrm>
          <a:prstGeom prst="rect">
            <a:avLst/>
          </a:prstGeom>
          <a:noFill/>
        </p:spPr>
        <p:txBody>
          <a:bodyPr wrap="none" rtlCol="0">
            <a:spAutoFit/>
          </a:bodyPr>
          <a:lstStyle/>
          <a:p>
            <a:r>
              <a:rPr lang="zh-CN" altLang="en-US" sz="3600" b="1" dirty="0">
                <a:latin typeface="微软雅黑" panose="020B0503020204020204" pitchFamily="34" charset="-122"/>
                <a:ea typeface="微软雅黑" panose="020B0503020204020204" pitchFamily="34" charset="-122"/>
                <a:cs typeface="汉仪润圆-65简" panose="00020600040101010101" charset="-122"/>
                <a:sym typeface="+mn-lt"/>
              </a:rPr>
              <a:t>目录</a:t>
            </a:r>
          </a:p>
        </p:txBody>
      </p:sp>
      <p:sp>
        <p:nvSpPr>
          <p:cNvPr id="4" name="椭圆 3"/>
          <p:cNvSpPr/>
          <p:nvPr/>
        </p:nvSpPr>
        <p:spPr>
          <a:xfrm>
            <a:off x="1897274" y="392395"/>
            <a:ext cx="332740" cy="33274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600"/>
              </a:solidFill>
            </a:endParaRPr>
          </a:p>
        </p:txBody>
      </p:sp>
      <p:grpSp>
        <p:nvGrpSpPr>
          <p:cNvPr id="17" name="组合 16"/>
          <p:cNvGrpSpPr/>
          <p:nvPr>
            <p:custDataLst>
              <p:tags r:id="rId1"/>
            </p:custDataLst>
          </p:nvPr>
        </p:nvGrpSpPr>
        <p:grpSpPr>
          <a:xfrm>
            <a:off x="2326123" y="1414693"/>
            <a:ext cx="2398395" cy="464820"/>
            <a:chOff x="2060870" y="2774689"/>
            <a:chExt cx="2398317" cy="464812"/>
          </a:xfrm>
        </p:grpSpPr>
        <p:sp>
          <p:nvSpPr>
            <p:cNvPr id="18" name="文本框 17"/>
            <p:cNvSpPr txBox="1"/>
            <p:nvPr>
              <p:custDataLst>
                <p:tags r:id="rId15"/>
              </p:custDataLst>
            </p:nvPr>
          </p:nvSpPr>
          <p:spPr>
            <a:xfrm>
              <a:off x="2735638" y="2839391"/>
              <a:ext cx="1723549" cy="400110"/>
            </a:xfrm>
            <a:prstGeom prst="rect">
              <a:avLst/>
            </a:prstGeom>
            <a:noFill/>
          </p:spPr>
          <p:txBody>
            <a:bodyPr wrap="none" rtlCol="0">
              <a:spAutoFit/>
            </a:bodyPr>
            <a:lstStyle/>
            <a:p>
              <a:r>
                <a:rPr lang="zh-CN" altLang="en-US" sz="2000" b="1" dirty="0">
                  <a:solidFill>
                    <a:srgbClr val="3C3C36"/>
                  </a:solidFill>
                  <a:latin typeface="Arial" panose="020B0604020202020204"/>
                  <a:ea typeface="微软雅黑" panose="020B0503020204020204" pitchFamily="34" charset="-122"/>
                </a:rPr>
                <a:t>药品基本信息</a:t>
              </a:r>
              <a:endParaRPr lang="zh-CN" altLang="en-US" sz="2000" b="1" dirty="0">
                <a:solidFill>
                  <a:srgbClr val="106CB0"/>
                </a:solidFill>
                <a:latin typeface="Arial" panose="020B0604020202020204"/>
                <a:ea typeface="微软雅黑" panose="020B0503020204020204" pitchFamily="34" charset="-122"/>
              </a:endParaRPr>
            </a:p>
          </p:txBody>
        </p:sp>
        <p:grpSp>
          <p:nvGrpSpPr>
            <p:cNvPr id="19" name="Group 284"/>
            <p:cNvGrpSpPr/>
            <p:nvPr/>
          </p:nvGrpSpPr>
          <p:grpSpPr>
            <a:xfrm>
              <a:off x="2060870" y="2774689"/>
              <a:ext cx="604800" cy="457200"/>
              <a:chOff x="-4600575" y="1592263"/>
              <a:chExt cx="4446587" cy="3724275"/>
            </a:xfrm>
            <a:solidFill>
              <a:srgbClr val="3C3C36"/>
            </a:solidFill>
          </p:grpSpPr>
          <p:sp>
            <p:nvSpPr>
              <p:cNvPr id="21" name="Freeform 22"/>
              <p:cNvSpPr/>
              <p:nvPr/>
            </p:nvSpPr>
            <p:spPr bwMode="auto">
              <a:xfrm>
                <a:off x="-4600575" y="2065338"/>
                <a:ext cx="3246438" cy="3251200"/>
              </a:xfrm>
              <a:custGeom>
                <a:avLst/>
                <a:gdLst>
                  <a:gd name="T0" fmla="*/ 1932 w 2045"/>
                  <a:gd name="T1" fmla="*/ 1934 h 2048"/>
                  <a:gd name="T2" fmla="*/ 113 w 2045"/>
                  <a:gd name="T3" fmla="*/ 1934 h 2048"/>
                  <a:gd name="T4" fmla="*/ 113 w 2045"/>
                  <a:gd name="T5" fmla="*/ 114 h 2048"/>
                  <a:gd name="T6" fmla="*/ 1231 w 2045"/>
                  <a:gd name="T7" fmla="*/ 114 h 2048"/>
                  <a:gd name="T8" fmla="*/ 1231 w 2045"/>
                  <a:gd name="T9" fmla="*/ 0 h 2048"/>
                  <a:gd name="T10" fmla="*/ 0 w 2045"/>
                  <a:gd name="T11" fmla="*/ 0 h 2048"/>
                  <a:gd name="T12" fmla="*/ 0 w 2045"/>
                  <a:gd name="T13" fmla="*/ 2048 h 2048"/>
                  <a:gd name="T14" fmla="*/ 2045 w 2045"/>
                  <a:gd name="T15" fmla="*/ 2048 h 2048"/>
                  <a:gd name="T16" fmla="*/ 2045 w 2045"/>
                  <a:gd name="T17" fmla="*/ 1533 h 2048"/>
                  <a:gd name="T18" fmla="*/ 1932 w 2045"/>
                  <a:gd name="T19" fmla="*/ 1533 h 2048"/>
                  <a:gd name="T20" fmla="*/ 1932 w 2045"/>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5" h="2048">
                    <a:moveTo>
                      <a:pt x="1932" y="1934"/>
                    </a:moveTo>
                    <a:lnTo>
                      <a:pt x="113" y="1934"/>
                    </a:lnTo>
                    <a:lnTo>
                      <a:pt x="113" y="114"/>
                    </a:lnTo>
                    <a:lnTo>
                      <a:pt x="1231" y="114"/>
                    </a:lnTo>
                    <a:lnTo>
                      <a:pt x="1231" y="0"/>
                    </a:lnTo>
                    <a:lnTo>
                      <a:pt x="0" y="0"/>
                    </a:lnTo>
                    <a:lnTo>
                      <a:pt x="0" y="2048"/>
                    </a:lnTo>
                    <a:lnTo>
                      <a:pt x="2045" y="2048"/>
                    </a:lnTo>
                    <a:lnTo>
                      <a:pt x="2045" y="1533"/>
                    </a:lnTo>
                    <a:lnTo>
                      <a:pt x="1932" y="1533"/>
                    </a:lnTo>
                    <a:lnTo>
                      <a:pt x="1932" y="1934"/>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C3C36"/>
                  </a:solidFill>
                  <a:effectLst/>
                  <a:uLnTx/>
                  <a:uFillTx/>
                  <a:latin typeface="Arial" panose="020B0604020202020204"/>
                  <a:ea typeface="微软雅黑" panose="020B0503020204020204" pitchFamily="34" charset="-122"/>
                </a:endParaRPr>
              </a:p>
            </p:txBody>
          </p:sp>
          <p:sp>
            <p:nvSpPr>
              <p:cNvPr id="22" name="Freeform 23"/>
              <p:cNvSpPr/>
              <p:nvPr/>
            </p:nvSpPr>
            <p:spPr bwMode="auto">
              <a:xfrm>
                <a:off x="-4000500" y="4078288"/>
                <a:ext cx="977900" cy="180975"/>
              </a:xfrm>
              <a:custGeom>
                <a:avLst/>
                <a:gdLst>
                  <a:gd name="T0" fmla="*/ 588 w 616"/>
                  <a:gd name="T1" fmla="*/ 114 h 114"/>
                  <a:gd name="T2" fmla="*/ 616 w 616"/>
                  <a:gd name="T3" fmla="*/ 0 h 114"/>
                  <a:gd name="T4" fmla="*/ 0 w 616"/>
                  <a:gd name="T5" fmla="*/ 0 h 114"/>
                  <a:gd name="T6" fmla="*/ 0 w 616"/>
                  <a:gd name="T7" fmla="*/ 114 h 114"/>
                  <a:gd name="T8" fmla="*/ 588 w 616"/>
                  <a:gd name="T9" fmla="*/ 114 h 114"/>
                </a:gdLst>
                <a:ahLst/>
                <a:cxnLst>
                  <a:cxn ang="0">
                    <a:pos x="T0" y="T1"/>
                  </a:cxn>
                  <a:cxn ang="0">
                    <a:pos x="T2" y="T3"/>
                  </a:cxn>
                  <a:cxn ang="0">
                    <a:pos x="T4" y="T5"/>
                  </a:cxn>
                  <a:cxn ang="0">
                    <a:pos x="T6" y="T7"/>
                  </a:cxn>
                  <a:cxn ang="0">
                    <a:pos x="T8" y="T9"/>
                  </a:cxn>
                </a:cxnLst>
                <a:rect l="0" t="0" r="r" b="b"/>
                <a:pathLst>
                  <a:path w="616" h="114">
                    <a:moveTo>
                      <a:pt x="588" y="114"/>
                    </a:moveTo>
                    <a:lnTo>
                      <a:pt x="616" y="0"/>
                    </a:lnTo>
                    <a:lnTo>
                      <a:pt x="0" y="0"/>
                    </a:lnTo>
                    <a:lnTo>
                      <a:pt x="0" y="114"/>
                    </a:lnTo>
                    <a:lnTo>
                      <a:pt x="588" y="114"/>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C3C36"/>
                  </a:solidFill>
                  <a:effectLst/>
                  <a:uLnTx/>
                  <a:uFillTx/>
                  <a:latin typeface="Arial" panose="020B0604020202020204"/>
                  <a:ea typeface="微软雅黑" panose="020B0503020204020204" pitchFamily="34" charset="-122"/>
                </a:endParaRPr>
              </a:p>
            </p:txBody>
          </p:sp>
          <p:sp>
            <p:nvSpPr>
              <p:cNvPr id="23" name="Freeform 24"/>
              <p:cNvSpPr>
                <a:spLocks noEditPoints="1"/>
              </p:cNvSpPr>
              <p:nvPr/>
            </p:nvSpPr>
            <p:spPr bwMode="auto">
              <a:xfrm>
                <a:off x="-2887663" y="1592263"/>
                <a:ext cx="2733675" cy="2667000"/>
              </a:xfrm>
              <a:custGeom>
                <a:avLst/>
                <a:gdLst>
                  <a:gd name="T0" fmla="*/ 655 w 727"/>
                  <a:gd name="T1" fmla="*/ 54 h 709"/>
                  <a:gd name="T2" fmla="*/ 562 w 727"/>
                  <a:gd name="T3" fmla="*/ 0 h 709"/>
                  <a:gd name="T4" fmla="*/ 562 w 727"/>
                  <a:gd name="T5" fmla="*/ 0 h 709"/>
                  <a:gd name="T6" fmla="*/ 535 w 727"/>
                  <a:gd name="T7" fmla="*/ 11 h 709"/>
                  <a:gd name="T8" fmla="*/ 57 w 727"/>
                  <a:gd name="T9" fmla="*/ 489 h 709"/>
                  <a:gd name="T10" fmla="*/ 0 w 727"/>
                  <a:gd name="T11" fmla="*/ 709 h 709"/>
                  <a:gd name="T12" fmla="*/ 220 w 727"/>
                  <a:gd name="T13" fmla="*/ 652 h 709"/>
                  <a:gd name="T14" fmla="*/ 698 w 727"/>
                  <a:gd name="T15" fmla="*/ 174 h 709"/>
                  <a:gd name="T16" fmla="*/ 655 w 727"/>
                  <a:gd name="T17" fmla="*/ 54 h 709"/>
                  <a:gd name="T18" fmla="*/ 99 w 727"/>
                  <a:gd name="T19" fmla="*/ 516 h 709"/>
                  <a:gd name="T20" fmla="*/ 155 w 727"/>
                  <a:gd name="T21" fmla="*/ 554 h 709"/>
                  <a:gd name="T22" fmla="*/ 193 w 727"/>
                  <a:gd name="T23" fmla="*/ 609 h 709"/>
                  <a:gd name="T24" fmla="*/ 67 w 727"/>
                  <a:gd name="T25" fmla="*/ 642 h 709"/>
                  <a:gd name="T26" fmla="*/ 99 w 727"/>
                  <a:gd name="T27" fmla="*/ 516 h 709"/>
                  <a:gd name="T28" fmla="*/ 230 w 727"/>
                  <a:gd name="T29" fmla="*/ 574 h 709"/>
                  <a:gd name="T30" fmla="*/ 188 w 727"/>
                  <a:gd name="T31" fmla="*/ 520 h 709"/>
                  <a:gd name="T32" fmla="*/ 135 w 727"/>
                  <a:gd name="T33" fmla="*/ 479 h 709"/>
                  <a:gd name="T34" fmla="*/ 565 w 727"/>
                  <a:gd name="T35" fmla="*/ 49 h 709"/>
                  <a:gd name="T36" fmla="*/ 621 w 727"/>
                  <a:gd name="T37" fmla="*/ 88 h 709"/>
                  <a:gd name="T38" fmla="*/ 660 w 727"/>
                  <a:gd name="T39" fmla="*/ 144 h 709"/>
                  <a:gd name="T40" fmla="*/ 230 w 727"/>
                  <a:gd name="T41" fmla="*/ 5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7" h="709">
                    <a:moveTo>
                      <a:pt x="655" y="54"/>
                    </a:moveTo>
                    <a:cubicBezTo>
                      <a:pt x="643" y="41"/>
                      <a:pt x="599" y="0"/>
                      <a:pt x="562" y="0"/>
                    </a:cubicBezTo>
                    <a:cubicBezTo>
                      <a:pt x="562" y="0"/>
                      <a:pt x="562" y="0"/>
                      <a:pt x="562" y="0"/>
                    </a:cubicBezTo>
                    <a:cubicBezTo>
                      <a:pt x="548" y="0"/>
                      <a:pt x="540" y="6"/>
                      <a:pt x="535" y="11"/>
                    </a:cubicBezTo>
                    <a:cubicBezTo>
                      <a:pt x="57" y="489"/>
                      <a:pt x="57" y="489"/>
                      <a:pt x="57" y="489"/>
                    </a:cubicBezTo>
                    <a:cubicBezTo>
                      <a:pt x="0" y="709"/>
                      <a:pt x="0" y="709"/>
                      <a:pt x="0" y="709"/>
                    </a:cubicBezTo>
                    <a:cubicBezTo>
                      <a:pt x="220" y="652"/>
                      <a:pt x="220" y="652"/>
                      <a:pt x="220" y="652"/>
                    </a:cubicBezTo>
                    <a:cubicBezTo>
                      <a:pt x="698" y="174"/>
                      <a:pt x="698" y="174"/>
                      <a:pt x="698" y="174"/>
                    </a:cubicBezTo>
                    <a:cubicBezTo>
                      <a:pt x="727" y="145"/>
                      <a:pt x="693" y="91"/>
                      <a:pt x="655" y="54"/>
                    </a:cubicBezTo>
                    <a:close/>
                    <a:moveTo>
                      <a:pt x="99" y="516"/>
                    </a:moveTo>
                    <a:cubicBezTo>
                      <a:pt x="109" y="518"/>
                      <a:pt x="130" y="530"/>
                      <a:pt x="155" y="554"/>
                    </a:cubicBezTo>
                    <a:cubicBezTo>
                      <a:pt x="179" y="578"/>
                      <a:pt x="191" y="600"/>
                      <a:pt x="193" y="609"/>
                    </a:cubicBezTo>
                    <a:cubicBezTo>
                      <a:pt x="67" y="642"/>
                      <a:pt x="67" y="642"/>
                      <a:pt x="67" y="642"/>
                    </a:cubicBezTo>
                    <a:lnTo>
                      <a:pt x="99" y="516"/>
                    </a:lnTo>
                    <a:close/>
                    <a:moveTo>
                      <a:pt x="230" y="574"/>
                    </a:moveTo>
                    <a:cubicBezTo>
                      <a:pt x="220" y="555"/>
                      <a:pt x="205" y="536"/>
                      <a:pt x="188" y="520"/>
                    </a:cubicBezTo>
                    <a:cubicBezTo>
                      <a:pt x="180" y="512"/>
                      <a:pt x="159" y="492"/>
                      <a:pt x="135" y="479"/>
                    </a:cubicBezTo>
                    <a:cubicBezTo>
                      <a:pt x="565" y="49"/>
                      <a:pt x="565" y="49"/>
                      <a:pt x="565" y="49"/>
                    </a:cubicBezTo>
                    <a:cubicBezTo>
                      <a:pt x="574" y="51"/>
                      <a:pt x="596" y="63"/>
                      <a:pt x="621" y="88"/>
                    </a:cubicBezTo>
                    <a:cubicBezTo>
                      <a:pt x="646" y="113"/>
                      <a:pt x="658" y="135"/>
                      <a:pt x="660" y="144"/>
                    </a:cubicBezTo>
                    <a:lnTo>
                      <a:pt x="230" y="574"/>
                    </a:lnTo>
                    <a:close/>
                  </a:path>
                </a:pathLst>
              </a:custGeom>
              <a:solidFill>
                <a:srgbClr val="00B0F0"/>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C3C36"/>
                  </a:solidFill>
                  <a:effectLst/>
                  <a:uLnTx/>
                  <a:uFillTx/>
                  <a:latin typeface="Arial" panose="020B0604020202020204"/>
                  <a:ea typeface="微软雅黑" panose="020B0503020204020204" pitchFamily="34" charset="-122"/>
                </a:endParaRPr>
              </a:p>
            </p:txBody>
          </p:sp>
        </p:grpSp>
      </p:grpSp>
      <p:grpSp>
        <p:nvGrpSpPr>
          <p:cNvPr id="24" name="组合 23"/>
          <p:cNvGrpSpPr/>
          <p:nvPr>
            <p:custDataLst>
              <p:tags r:id="rId2"/>
            </p:custDataLst>
          </p:nvPr>
        </p:nvGrpSpPr>
        <p:grpSpPr>
          <a:xfrm>
            <a:off x="2317233" y="4474942"/>
            <a:ext cx="1628775" cy="457200"/>
            <a:chOff x="2060870" y="5974001"/>
            <a:chExt cx="1628875" cy="457200"/>
          </a:xfrm>
        </p:grpSpPr>
        <p:sp>
          <p:nvSpPr>
            <p:cNvPr id="25" name="文本框 24"/>
            <p:cNvSpPr txBox="1"/>
            <p:nvPr>
              <p:custDataLst>
                <p:tags r:id="rId14"/>
              </p:custDataLst>
            </p:nvPr>
          </p:nvSpPr>
          <p:spPr>
            <a:xfrm>
              <a:off x="2735638" y="6019278"/>
              <a:ext cx="954107" cy="400110"/>
            </a:xfrm>
            <a:prstGeom prst="rect">
              <a:avLst/>
            </a:prstGeom>
            <a:noFill/>
          </p:spPr>
          <p:txBody>
            <a:bodyPr wrap="none" rtlCol="0">
              <a:spAutoFit/>
            </a:bodyPr>
            <a:lstStyle/>
            <a:p>
              <a:r>
                <a:rPr lang="zh-CN" altLang="en-US" sz="2000" b="1" dirty="0">
                  <a:solidFill>
                    <a:srgbClr val="3C3C36"/>
                  </a:solidFill>
                  <a:latin typeface="微软雅黑" panose="020B0503020204020204" pitchFamily="34" charset="-122"/>
                  <a:ea typeface="微软雅黑" panose="020B0503020204020204" pitchFamily="34" charset="-122"/>
                </a:rPr>
                <a:t>安全性</a:t>
              </a:r>
              <a:endParaRPr lang="zh-CN" altLang="en-US" sz="2800" b="1" dirty="0">
                <a:solidFill>
                  <a:srgbClr val="3C3C36"/>
                </a:solidFill>
                <a:latin typeface="微软雅黑" panose="020B0503020204020204" pitchFamily="34" charset="-122"/>
                <a:ea typeface="微软雅黑" panose="020B0503020204020204" pitchFamily="34" charset="-122"/>
              </a:endParaRPr>
            </a:p>
          </p:txBody>
        </p:sp>
        <p:grpSp>
          <p:nvGrpSpPr>
            <p:cNvPr id="26" name="Group 97"/>
            <p:cNvGrpSpPr/>
            <p:nvPr/>
          </p:nvGrpSpPr>
          <p:grpSpPr>
            <a:xfrm>
              <a:off x="2060870" y="5974001"/>
              <a:ext cx="604800" cy="457200"/>
              <a:chOff x="-4413250" y="1636713"/>
              <a:chExt cx="4041775" cy="3606801"/>
            </a:xfrm>
            <a:solidFill>
              <a:srgbClr val="3C3C36"/>
            </a:solidFill>
          </p:grpSpPr>
          <p:sp>
            <p:nvSpPr>
              <p:cNvPr id="27" name="Freeform 102"/>
              <p:cNvSpPr/>
              <p:nvPr/>
            </p:nvSpPr>
            <p:spPr bwMode="auto">
              <a:xfrm>
                <a:off x="-4413250" y="1993901"/>
                <a:ext cx="3248025" cy="3249613"/>
              </a:xfrm>
              <a:custGeom>
                <a:avLst/>
                <a:gdLst>
                  <a:gd name="T0" fmla="*/ 1933 w 2046"/>
                  <a:gd name="T1" fmla="*/ 1933 h 2047"/>
                  <a:gd name="T2" fmla="*/ 113 w 2046"/>
                  <a:gd name="T3" fmla="*/ 1933 h 2047"/>
                  <a:gd name="T4" fmla="*/ 113 w 2046"/>
                  <a:gd name="T5" fmla="*/ 114 h 2047"/>
                  <a:gd name="T6" fmla="*/ 319 w 2046"/>
                  <a:gd name="T7" fmla="*/ 114 h 2047"/>
                  <a:gd name="T8" fmla="*/ 319 w 2046"/>
                  <a:gd name="T9" fmla="*/ 0 h 2047"/>
                  <a:gd name="T10" fmla="*/ 0 w 2046"/>
                  <a:gd name="T11" fmla="*/ 0 h 2047"/>
                  <a:gd name="T12" fmla="*/ 0 w 2046"/>
                  <a:gd name="T13" fmla="*/ 2047 h 2047"/>
                  <a:gd name="T14" fmla="*/ 2046 w 2046"/>
                  <a:gd name="T15" fmla="*/ 2047 h 2047"/>
                  <a:gd name="T16" fmla="*/ 2046 w 2046"/>
                  <a:gd name="T17" fmla="*/ 1678 h 2047"/>
                  <a:gd name="T18" fmla="*/ 1933 w 2046"/>
                  <a:gd name="T19" fmla="*/ 1678 h 2047"/>
                  <a:gd name="T20" fmla="*/ 1933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3" y="1933"/>
                    </a:moveTo>
                    <a:lnTo>
                      <a:pt x="113" y="1933"/>
                    </a:lnTo>
                    <a:lnTo>
                      <a:pt x="113" y="114"/>
                    </a:lnTo>
                    <a:lnTo>
                      <a:pt x="319" y="114"/>
                    </a:lnTo>
                    <a:lnTo>
                      <a:pt x="319" y="0"/>
                    </a:lnTo>
                    <a:lnTo>
                      <a:pt x="0" y="0"/>
                    </a:lnTo>
                    <a:lnTo>
                      <a:pt x="0" y="2047"/>
                    </a:lnTo>
                    <a:lnTo>
                      <a:pt x="2046" y="2047"/>
                    </a:lnTo>
                    <a:lnTo>
                      <a:pt x="2046" y="1678"/>
                    </a:lnTo>
                    <a:lnTo>
                      <a:pt x="1933" y="1678"/>
                    </a:lnTo>
                    <a:lnTo>
                      <a:pt x="1933" y="1933"/>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C3C36"/>
                  </a:solidFill>
                  <a:effectLst/>
                  <a:uLnTx/>
                  <a:uFillTx/>
                  <a:latin typeface="Arial" panose="020B0604020202020204"/>
                  <a:ea typeface="微软雅黑" panose="020B0503020204020204" pitchFamily="34" charset="-122"/>
                </a:endParaRPr>
              </a:p>
            </p:txBody>
          </p:sp>
          <p:sp>
            <p:nvSpPr>
              <p:cNvPr id="28" name="Freeform 103"/>
              <p:cNvSpPr>
                <a:spLocks noEditPoints="1"/>
              </p:cNvSpPr>
              <p:nvPr/>
            </p:nvSpPr>
            <p:spPr bwMode="auto">
              <a:xfrm>
                <a:off x="-3756025" y="1636713"/>
                <a:ext cx="3384550" cy="2990850"/>
              </a:xfrm>
              <a:custGeom>
                <a:avLst/>
                <a:gdLst>
                  <a:gd name="T0" fmla="*/ 838 w 900"/>
                  <a:gd name="T1" fmla="*/ 409 h 795"/>
                  <a:gd name="T2" fmla="*/ 895 w 900"/>
                  <a:gd name="T3" fmla="*/ 254 h 795"/>
                  <a:gd name="T4" fmla="*/ 641 w 900"/>
                  <a:gd name="T5" fmla="*/ 0 h 795"/>
                  <a:gd name="T6" fmla="*/ 447 w 900"/>
                  <a:gd name="T7" fmla="*/ 90 h 795"/>
                  <a:gd name="T8" fmla="*/ 254 w 900"/>
                  <a:gd name="T9" fmla="*/ 0 h 795"/>
                  <a:gd name="T10" fmla="*/ 0 w 900"/>
                  <a:gd name="T11" fmla="*/ 254 h 795"/>
                  <a:gd name="T12" fmla="*/ 90 w 900"/>
                  <a:gd name="T13" fmla="*/ 448 h 795"/>
                  <a:gd name="T14" fmla="*/ 437 w 900"/>
                  <a:gd name="T15" fmla="*/ 795 h 795"/>
                  <a:gd name="T16" fmla="*/ 458 w 900"/>
                  <a:gd name="T17" fmla="*/ 795 h 795"/>
                  <a:gd name="T18" fmla="*/ 583 w 900"/>
                  <a:gd name="T19" fmla="*/ 670 h 795"/>
                  <a:gd name="T20" fmla="*/ 583 w 900"/>
                  <a:gd name="T21" fmla="*/ 726 h 795"/>
                  <a:gd name="T22" fmla="*/ 739 w 900"/>
                  <a:gd name="T23" fmla="*/ 726 h 795"/>
                  <a:gd name="T24" fmla="*/ 739 w 900"/>
                  <a:gd name="T25" fmla="*/ 565 h 795"/>
                  <a:gd name="T26" fmla="*/ 900 w 900"/>
                  <a:gd name="T27" fmla="*/ 565 h 795"/>
                  <a:gd name="T28" fmla="*/ 900 w 900"/>
                  <a:gd name="T29" fmla="*/ 409 h 795"/>
                  <a:gd name="T30" fmla="*/ 838 w 900"/>
                  <a:gd name="T31" fmla="*/ 409 h 795"/>
                  <a:gd name="T32" fmla="*/ 447 w 900"/>
                  <a:gd name="T33" fmla="*/ 738 h 795"/>
                  <a:gd name="T34" fmla="*/ 125 w 900"/>
                  <a:gd name="T35" fmla="*/ 415 h 795"/>
                  <a:gd name="T36" fmla="*/ 48 w 900"/>
                  <a:gd name="T37" fmla="*/ 254 h 795"/>
                  <a:gd name="T38" fmla="*/ 254 w 900"/>
                  <a:gd name="T39" fmla="*/ 48 h 795"/>
                  <a:gd name="T40" fmla="*/ 427 w 900"/>
                  <a:gd name="T41" fmla="*/ 143 h 795"/>
                  <a:gd name="T42" fmla="*/ 434 w 900"/>
                  <a:gd name="T43" fmla="*/ 154 h 795"/>
                  <a:gd name="T44" fmla="*/ 460 w 900"/>
                  <a:gd name="T45" fmla="*/ 154 h 795"/>
                  <a:gd name="T46" fmla="*/ 468 w 900"/>
                  <a:gd name="T47" fmla="*/ 143 h 795"/>
                  <a:gd name="T48" fmla="*/ 641 w 900"/>
                  <a:gd name="T49" fmla="*/ 48 h 795"/>
                  <a:gd name="T50" fmla="*/ 847 w 900"/>
                  <a:gd name="T51" fmla="*/ 254 h 795"/>
                  <a:gd name="T52" fmla="*/ 775 w 900"/>
                  <a:gd name="T53" fmla="*/ 409 h 795"/>
                  <a:gd name="T54" fmla="*/ 739 w 900"/>
                  <a:gd name="T55" fmla="*/ 409 h 795"/>
                  <a:gd name="T56" fmla="*/ 739 w 900"/>
                  <a:gd name="T57" fmla="*/ 248 h 795"/>
                  <a:gd name="T58" fmla="*/ 583 w 900"/>
                  <a:gd name="T59" fmla="*/ 248 h 795"/>
                  <a:gd name="T60" fmla="*/ 583 w 900"/>
                  <a:gd name="T61" fmla="*/ 409 h 795"/>
                  <a:gd name="T62" fmla="*/ 422 w 900"/>
                  <a:gd name="T63" fmla="*/ 409 h 795"/>
                  <a:gd name="T64" fmla="*/ 422 w 900"/>
                  <a:gd name="T65" fmla="*/ 565 h 795"/>
                  <a:gd name="T66" fmla="*/ 583 w 900"/>
                  <a:gd name="T67" fmla="*/ 565 h 795"/>
                  <a:gd name="T68" fmla="*/ 583 w 900"/>
                  <a:gd name="T69" fmla="*/ 602 h 795"/>
                  <a:gd name="T70" fmla="*/ 447 w 900"/>
                  <a:gd name="T71" fmla="*/ 738 h 795"/>
                  <a:gd name="T72" fmla="*/ 852 w 900"/>
                  <a:gd name="T73" fmla="*/ 517 h 795"/>
                  <a:gd name="T74" fmla="*/ 691 w 900"/>
                  <a:gd name="T75" fmla="*/ 517 h 795"/>
                  <a:gd name="T76" fmla="*/ 691 w 900"/>
                  <a:gd name="T77" fmla="*/ 678 h 795"/>
                  <a:gd name="T78" fmla="*/ 631 w 900"/>
                  <a:gd name="T79" fmla="*/ 678 h 795"/>
                  <a:gd name="T80" fmla="*/ 631 w 900"/>
                  <a:gd name="T81" fmla="*/ 517 h 795"/>
                  <a:gd name="T82" fmla="*/ 470 w 900"/>
                  <a:gd name="T83" fmla="*/ 517 h 795"/>
                  <a:gd name="T84" fmla="*/ 470 w 900"/>
                  <a:gd name="T85" fmla="*/ 457 h 795"/>
                  <a:gd name="T86" fmla="*/ 631 w 900"/>
                  <a:gd name="T87" fmla="*/ 457 h 795"/>
                  <a:gd name="T88" fmla="*/ 631 w 900"/>
                  <a:gd name="T89" fmla="*/ 296 h 795"/>
                  <a:gd name="T90" fmla="*/ 691 w 900"/>
                  <a:gd name="T91" fmla="*/ 296 h 795"/>
                  <a:gd name="T92" fmla="*/ 691 w 900"/>
                  <a:gd name="T93" fmla="*/ 457 h 795"/>
                  <a:gd name="T94" fmla="*/ 852 w 900"/>
                  <a:gd name="T95" fmla="*/ 457 h 795"/>
                  <a:gd name="T96" fmla="*/ 852 w 900"/>
                  <a:gd name="T97" fmla="*/ 51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795">
                    <a:moveTo>
                      <a:pt x="838" y="409"/>
                    </a:moveTo>
                    <a:cubicBezTo>
                      <a:pt x="868" y="369"/>
                      <a:pt x="895" y="318"/>
                      <a:pt x="895" y="254"/>
                    </a:cubicBezTo>
                    <a:cubicBezTo>
                      <a:pt x="895" y="114"/>
                      <a:pt x="781" y="0"/>
                      <a:pt x="641" y="0"/>
                    </a:cubicBezTo>
                    <a:cubicBezTo>
                      <a:pt x="565" y="0"/>
                      <a:pt x="495" y="33"/>
                      <a:pt x="447" y="90"/>
                    </a:cubicBezTo>
                    <a:cubicBezTo>
                      <a:pt x="399" y="33"/>
                      <a:pt x="329" y="0"/>
                      <a:pt x="254" y="0"/>
                    </a:cubicBezTo>
                    <a:cubicBezTo>
                      <a:pt x="114" y="0"/>
                      <a:pt x="0" y="114"/>
                      <a:pt x="0" y="254"/>
                    </a:cubicBezTo>
                    <a:cubicBezTo>
                      <a:pt x="0" y="341"/>
                      <a:pt x="51" y="407"/>
                      <a:pt x="90" y="448"/>
                    </a:cubicBezTo>
                    <a:cubicBezTo>
                      <a:pt x="437" y="795"/>
                      <a:pt x="437" y="795"/>
                      <a:pt x="437" y="795"/>
                    </a:cubicBezTo>
                    <a:cubicBezTo>
                      <a:pt x="458" y="795"/>
                      <a:pt x="458" y="795"/>
                      <a:pt x="458" y="795"/>
                    </a:cubicBezTo>
                    <a:cubicBezTo>
                      <a:pt x="583" y="670"/>
                      <a:pt x="583" y="670"/>
                      <a:pt x="583" y="670"/>
                    </a:cubicBezTo>
                    <a:cubicBezTo>
                      <a:pt x="583" y="726"/>
                      <a:pt x="583" y="726"/>
                      <a:pt x="583" y="726"/>
                    </a:cubicBezTo>
                    <a:cubicBezTo>
                      <a:pt x="739" y="726"/>
                      <a:pt x="739" y="726"/>
                      <a:pt x="739" y="726"/>
                    </a:cubicBezTo>
                    <a:cubicBezTo>
                      <a:pt x="739" y="565"/>
                      <a:pt x="739" y="565"/>
                      <a:pt x="739" y="565"/>
                    </a:cubicBezTo>
                    <a:cubicBezTo>
                      <a:pt x="900" y="565"/>
                      <a:pt x="900" y="565"/>
                      <a:pt x="900" y="565"/>
                    </a:cubicBezTo>
                    <a:cubicBezTo>
                      <a:pt x="900" y="409"/>
                      <a:pt x="900" y="409"/>
                      <a:pt x="900" y="409"/>
                    </a:cubicBezTo>
                    <a:lnTo>
                      <a:pt x="838" y="409"/>
                    </a:lnTo>
                    <a:close/>
                    <a:moveTo>
                      <a:pt x="447" y="738"/>
                    </a:moveTo>
                    <a:cubicBezTo>
                      <a:pt x="125" y="415"/>
                      <a:pt x="125" y="415"/>
                      <a:pt x="125" y="415"/>
                    </a:cubicBezTo>
                    <a:cubicBezTo>
                      <a:pt x="72" y="359"/>
                      <a:pt x="48" y="307"/>
                      <a:pt x="48" y="254"/>
                    </a:cubicBezTo>
                    <a:cubicBezTo>
                      <a:pt x="48" y="141"/>
                      <a:pt x="140" y="48"/>
                      <a:pt x="254" y="48"/>
                    </a:cubicBezTo>
                    <a:cubicBezTo>
                      <a:pt x="324" y="48"/>
                      <a:pt x="389" y="83"/>
                      <a:pt x="427" y="143"/>
                    </a:cubicBezTo>
                    <a:cubicBezTo>
                      <a:pt x="434" y="154"/>
                      <a:pt x="434" y="154"/>
                      <a:pt x="434" y="154"/>
                    </a:cubicBezTo>
                    <a:cubicBezTo>
                      <a:pt x="460" y="154"/>
                      <a:pt x="460" y="154"/>
                      <a:pt x="460" y="154"/>
                    </a:cubicBezTo>
                    <a:cubicBezTo>
                      <a:pt x="468" y="143"/>
                      <a:pt x="468" y="143"/>
                      <a:pt x="468" y="143"/>
                    </a:cubicBezTo>
                    <a:cubicBezTo>
                      <a:pt x="506" y="83"/>
                      <a:pt x="571" y="48"/>
                      <a:pt x="641" y="48"/>
                    </a:cubicBezTo>
                    <a:cubicBezTo>
                      <a:pt x="755" y="48"/>
                      <a:pt x="847" y="141"/>
                      <a:pt x="847" y="254"/>
                    </a:cubicBezTo>
                    <a:cubicBezTo>
                      <a:pt x="847" y="306"/>
                      <a:pt x="824" y="355"/>
                      <a:pt x="775" y="409"/>
                    </a:cubicBezTo>
                    <a:cubicBezTo>
                      <a:pt x="739" y="409"/>
                      <a:pt x="739" y="409"/>
                      <a:pt x="739" y="409"/>
                    </a:cubicBezTo>
                    <a:cubicBezTo>
                      <a:pt x="739" y="248"/>
                      <a:pt x="739" y="248"/>
                      <a:pt x="739" y="248"/>
                    </a:cubicBezTo>
                    <a:cubicBezTo>
                      <a:pt x="583" y="248"/>
                      <a:pt x="583" y="248"/>
                      <a:pt x="583" y="248"/>
                    </a:cubicBezTo>
                    <a:cubicBezTo>
                      <a:pt x="583" y="409"/>
                      <a:pt x="583" y="409"/>
                      <a:pt x="583" y="409"/>
                    </a:cubicBezTo>
                    <a:cubicBezTo>
                      <a:pt x="422" y="409"/>
                      <a:pt x="422" y="409"/>
                      <a:pt x="422" y="409"/>
                    </a:cubicBezTo>
                    <a:cubicBezTo>
                      <a:pt x="422" y="565"/>
                      <a:pt x="422" y="565"/>
                      <a:pt x="422" y="565"/>
                    </a:cubicBezTo>
                    <a:cubicBezTo>
                      <a:pt x="583" y="565"/>
                      <a:pt x="583" y="565"/>
                      <a:pt x="583" y="565"/>
                    </a:cubicBezTo>
                    <a:cubicBezTo>
                      <a:pt x="583" y="602"/>
                      <a:pt x="583" y="602"/>
                      <a:pt x="583" y="602"/>
                    </a:cubicBezTo>
                    <a:lnTo>
                      <a:pt x="447" y="738"/>
                    </a:lnTo>
                    <a:close/>
                    <a:moveTo>
                      <a:pt x="852" y="517"/>
                    </a:moveTo>
                    <a:cubicBezTo>
                      <a:pt x="691" y="517"/>
                      <a:pt x="691" y="517"/>
                      <a:pt x="691" y="517"/>
                    </a:cubicBezTo>
                    <a:cubicBezTo>
                      <a:pt x="691" y="678"/>
                      <a:pt x="691" y="678"/>
                      <a:pt x="691" y="678"/>
                    </a:cubicBezTo>
                    <a:cubicBezTo>
                      <a:pt x="631" y="678"/>
                      <a:pt x="631" y="678"/>
                      <a:pt x="631" y="678"/>
                    </a:cubicBezTo>
                    <a:cubicBezTo>
                      <a:pt x="631" y="517"/>
                      <a:pt x="631" y="517"/>
                      <a:pt x="631" y="517"/>
                    </a:cubicBezTo>
                    <a:cubicBezTo>
                      <a:pt x="470" y="517"/>
                      <a:pt x="470" y="517"/>
                      <a:pt x="470" y="517"/>
                    </a:cubicBezTo>
                    <a:cubicBezTo>
                      <a:pt x="470" y="457"/>
                      <a:pt x="470" y="457"/>
                      <a:pt x="470" y="457"/>
                    </a:cubicBezTo>
                    <a:cubicBezTo>
                      <a:pt x="631" y="457"/>
                      <a:pt x="631" y="457"/>
                      <a:pt x="631" y="457"/>
                    </a:cubicBezTo>
                    <a:cubicBezTo>
                      <a:pt x="631" y="296"/>
                      <a:pt x="631" y="296"/>
                      <a:pt x="631" y="296"/>
                    </a:cubicBezTo>
                    <a:cubicBezTo>
                      <a:pt x="691" y="296"/>
                      <a:pt x="691" y="296"/>
                      <a:pt x="691" y="296"/>
                    </a:cubicBezTo>
                    <a:cubicBezTo>
                      <a:pt x="691" y="457"/>
                      <a:pt x="691" y="457"/>
                      <a:pt x="691" y="457"/>
                    </a:cubicBezTo>
                    <a:cubicBezTo>
                      <a:pt x="852" y="457"/>
                      <a:pt x="852" y="457"/>
                      <a:pt x="852" y="457"/>
                    </a:cubicBezTo>
                    <a:lnTo>
                      <a:pt x="852" y="517"/>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C3C36"/>
                  </a:solidFill>
                  <a:effectLst/>
                  <a:uLnTx/>
                  <a:uFillTx/>
                  <a:latin typeface="Arial" panose="020B0604020202020204"/>
                  <a:ea typeface="微软雅黑" panose="020B0503020204020204" pitchFamily="34" charset="-122"/>
                </a:endParaRPr>
              </a:p>
            </p:txBody>
          </p:sp>
        </p:grpSp>
      </p:grpSp>
      <p:grpSp>
        <p:nvGrpSpPr>
          <p:cNvPr id="29" name="组合 28"/>
          <p:cNvGrpSpPr/>
          <p:nvPr>
            <p:custDataLst>
              <p:tags r:id="rId3"/>
            </p:custDataLst>
          </p:nvPr>
        </p:nvGrpSpPr>
        <p:grpSpPr>
          <a:xfrm>
            <a:off x="2326123" y="3419572"/>
            <a:ext cx="1628775" cy="457200"/>
            <a:chOff x="2060870" y="3591943"/>
            <a:chExt cx="1628875" cy="457200"/>
          </a:xfrm>
        </p:grpSpPr>
        <p:sp>
          <p:nvSpPr>
            <p:cNvPr id="30" name="文本框 29"/>
            <p:cNvSpPr txBox="1"/>
            <p:nvPr>
              <p:custDataLst>
                <p:tags r:id="rId13"/>
              </p:custDataLst>
            </p:nvPr>
          </p:nvSpPr>
          <p:spPr>
            <a:xfrm>
              <a:off x="2735638" y="3626554"/>
              <a:ext cx="954107" cy="400110"/>
            </a:xfrm>
            <a:prstGeom prst="rect">
              <a:avLst/>
            </a:prstGeom>
            <a:noFill/>
          </p:spPr>
          <p:txBody>
            <a:bodyPr wrap="none" rtlCol="0">
              <a:spAutoFit/>
            </a:bodyPr>
            <a:lstStyle/>
            <a:p>
              <a:r>
                <a:rPr lang="zh-CN" altLang="en-US" sz="2000" b="1" dirty="0">
                  <a:solidFill>
                    <a:srgbClr val="3C3C36"/>
                  </a:solidFill>
                  <a:latin typeface="微软雅黑" panose="020B0503020204020204" pitchFamily="34" charset="-122"/>
                  <a:ea typeface="微软雅黑" panose="020B0503020204020204" pitchFamily="34" charset="-122"/>
                </a:rPr>
                <a:t>有效性</a:t>
              </a:r>
              <a:endParaRPr lang="zh-CN" altLang="en-US" sz="2400" b="1" dirty="0">
                <a:solidFill>
                  <a:srgbClr val="3C3C36"/>
                </a:solidFill>
                <a:latin typeface="微软雅黑" panose="020B0503020204020204" pitchFamily="34" charset="-122"/>
                <a:ea typeface="微软雅黑" panose="020B0503020204020204" pitchFamily="34" charset="-122"/>
              </a:endParaRPr>
            </a:p>
          </p:txBody>
        </p:sp>
        <p:grpSp>
          <p:nvGrpSpPr>
            <p:cNvPr id="31" name="Group 46"/>
            <p:cNvGrpSpPr/>
            <p:nvPr/>
          </p:nvGrpSpPr>
          <p:grpSpPr>
            <a:xfrm>
              <a:off x="2060870" y="3591943"/>
              <a:ext cx="604800" cy="457200"/>
              <a:chOff x="-4098925" y="1101725"/>
              <a:chExt cx="4102100" cy="4048126"/>
            </a:xfrm>
            <a:solidFill>
              <a:srgbClr val="3C3C36"/>
            </a:solidFill>
          </p:grpSpPr>
          <p:sp>
            <p:nvSpPr>
              <p:cNvPr id="32" name="Freeform 39"/>
              <p:cNvSpPr/>
              <p:nvPr/>
            </p:nvSpPr>
            <p:spPr bwMode="auto">
              <a:xfrm>
                <a:off x="-4098925" y="1900238"/>
                <a:ext cx="3248025" cy="3249613"/>
              </a:xfrm>
              <a:custGeom>
                <a:avLst/>
                <a:gdLst>
                  <a:gd name="T0" fmla="*/ 1933 w 2046"/>
                  <a:gd name="T1" fmla="*/ 1933 h 2047"/>
                  <a:gd name="T2" fmla="*/ 113 w 2046"/>
                  <a:gd name="T3" fmla="*/ 1933 h 2047"/>
                  <a:gd name="T4" fmla="*/ 113 w 2046"/>
                  <a:gd name="T5" fmla="*/ 114 h 2047"/>
                  <a:gd name="T6" fmla="*/ 263 w 2046"/>
                  <a:gd name="T7" fmla="*/ 114 h 2047"/>
                  <a:gd name="T8" fmla="*/ 263 w 2046"/>
                  <a:gd name="T9" fmla="*/ 0 h 2047"/>
                  <a:gd name="T10" fmla="*/ 0 w 2046"/>
                  <a:gd name="T11" fmla="*/ 0 h 2047"/>
                  <a:gd name="T12" fmla="*/ 0 w 2046"/>
                  <a:gd name="T13" fmla="*/ 2047 h 2047"/>
                  <a:gd name="T14" fmla="*/ 2046 w 2046"/>
                  <a:gd name="T15" fmla="*/ 2047 h 2047"/>
                  <a:gd name="T16" fmla="*/ 2046 w 2046"/>
                  <a:gd name="T17" fmla="*/ 1808 h 2047"/>
                  <a:gd name="T18" fmla="*/ 1933 w 2046"/>
                  <a:gd name="T19" fmla="*/ 1808 h 2047"/>
                  <a:gd name="T20" fmla="*/ 1933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3" y="1933"/>
                    </a:moveTo>
                    <a:lnTo>
                      <a:pt x="113" y="1933"/>
                    </a:lnTo>
                    <a:lnTo>
                      <a:pt x="113" y="114"/>
                    </a:lnTo>
                    <a:lnTo>
                      <a:pt x="263" y="114"/>
                    </a:lnTo>
                    <a:lnTo>
                      <a:pt x="263" y="0"/>
                    </a:lnTo>
                    <a:lnTo>
                      <a:pt x="0" y="0"/>
                    </a:lnTo>
                    <a:lnTo>
                      <a:pt x="0" y="2047"/>
                    </a:lnTo>
                    <a:lnTo>
                      <a:pt x="2046" y="2047"/>
                    </a:lnTo>
                    <a:lnTo>
                      <a:pt x="2046" y="1808"/>
                    </a:lnTo>
                    <a:lnTo>
                      <a:pt x="1933" y="1808"/>
                    </a:lnTo>
                    <a:lnTo>
                      <a:pt x="1933" y="1933"/>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C3C36"/>
                  </a:solidFill>
                  <a:effectLst/>
                  <a:uLnTx/>
                  <a:uFillTx/>
                  <a:latin typeface="Arial" panose="020B0604020202020204"/>
                  <a:ea typeface="微软雅黑" panose="020B0503020204020204" pitchFamily="34" charset="-122"/>
                </a:endParaRPr>
              </a:p>
            </p:txBody>
          </p:sp>
          <p:sp>
            <p:nvSpPr>
              <p:cNvPr id="33" name="Rectangle 40"/>
              <p:cNvSpPr>
                <a:spLocks noChangeArrowheads="1"/>
              </p:cNvSpPr>
              <p:nvPr/>
            </p:nvSpPr>
            <p:spPr bwMode="auto">
              <a:xfrm>
                <a:off x="-2779713" y="2068513"/>
                <a:ext cx="1655763" cy="1809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C3C36"/>
                  </a:solidFill>
                  <a:effectLst/>
                  <a:uLnTx/>
                  <a:uFillTx/>
                  <a:latin typeface="Arial" panose="020B0604020202020204"/>
                  <a:ea typeface="微软雅黑" panose="020B0503020204020204" pitchFamily="34" charset="-122"/>
                </a:endParaRPr>
              </a:p>
            </p:txBody>
          </p:sp>
          <p:sp>
            <p:nvSpPr>
              <p:cNvPr id="34" name="Freeform 41"/>
              <p:cNvSpPr/>
              <p:nvPr/>
            </p:nvSpPr>
            <p:spPr bwMode="auto">
              <a:xfrm>
                <a:off x="-3362325" y="1101725"/>
                <a:ext cx="2820988" cy="3397250"/>
              </a:xfrm>
              <a:custGeom>
                <a:avLst/>
                <a:gdLst>
                  <a:gd name="T0" fmla="*/ 1663 w 1777"/>
                  <a:gd name="T1" fmla="*/ 2026 h 2140"/>
                  <a:gd name="T2" fmla="*/ 114 w 1777"/>
                  <a:gd name="T3" fmla="*/ 2026 h 2140"/>
                  <a:gd name="T4" fmla="*/ 114 w 1777"/>
                  <a:gd name="T5" fmla="*/ 114 h 2140"/>
                  <a:gd name="T6" fmla="*/ 1663 w 1777"/>
                  <a:gd name="T7" fmla="*/ 114 h 2140"/>
                  <a:gd name="T8" fmla="*/ 1663 w 1777"/>
                  <a:gd name="T9" fmla="*/ 711 h 2140"/>
                  <a:gd name="T10" fmla="*/ 1777 w 1777"/>
                  <a:gd name="T11" fmla="*/ 598 h 2140"/>
                  <a:gd name="T12" fmla="*/ 1777 w 1777"/>
                  <a:gd name="T13" fmla="*/ 0 h 2140"/>
                  <a:gd name="T14" fmla="*/ 0 w 1777"/>
                  <a:gd name="T15" fmla="*/ 0 h 2140"/>
                  <a:gd name="T16" fmla="*/ 0 w 1777"/>
                  <a:gd name="T17" fmla="*/ 2140 h 2140"/>
                  <a:gd name="T18" fmla="*/ 1777 w 1777"/>
                  <a:gd name="T19" fmla="*/ 2140 h 2140"/>
                  <a:gd name="T20" fmla="*/ 1777 w 1777"/>
                  <a:gd name="T21" fmla="*/ 1455 h 2140"/>
                  <a:gd name="T22" fmla="*/ 1663 w 1777"/>
                  <a:gd name="T23" fmla="*/ 1569 h 2140"/>
                  <a:gd name="T24" fmla="*/ 1663 w 1777"/>
                  <a:gd name="T25" fmla="*/ 2026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7" h="2140">
                    <a:moveTo>
                      <a:pt x="1663" y="2026"/>
                    </a:moveTo>
                    <a:lnTo>
                      <a:pt x="114" y="2026"/>
                    </a:lnTo>
                    <a:lnTo>
                      <a:pt x="114" y="114"/>
                    </a:lnTo>
                    <a:lnTo>
                      <a:pt x="1663" y="114"/>
                    </a:lnTo>
                    <a:lnTo>
                      <a:pt x="1663" y="711"/>
                    </a:lnTo>
                    <a:lnTo>
                      <a:pt x="1777" y="598"/>
                    </a:lnTo>
                    <a:lnTo>
                      <a:pt x="1777" y="0"/>
                    </a:lnTo>
                    <a:lnTo>
                      <a:pt x="0" y="0"/>
                    </a:lnTo>
                    <a:lnTo>
                      <a:pt x="0" y="2140"/>
                    </a:lnTo>
                    <a:lnTo>
                      <a:pt x="1777" y="2140"/>
                    </a:lnTo>
                    <a:lnTo>
                      <a:pt x="1777" y="1455"/>
                    </a:lnTo>
                    <a:lnTo>
                      <a:pt x="1663" y="1569"/>
                    </a:lnTo>
                    <a:lnTo>
                      <a:pt x="1663" y="202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C3C36"/>
                  </a:solidFill>
                  <a:effectLst/>
                  <a:uLnTx/>
                  <a:uFillTx/>
                  <a:latin typeface="Arial" panose="020B0604020202020204"/>
                  <a:ea typeface="微软雅黑" panose="020B0503020204020204" pitchFamily="34" charset="-122"/>
                </a:endParaRPr>
              </a:p>
            </p:txBody>
          </p:sp>
          <p:sp>
            <p:nvSpPr>
              <p:cNvPr id="35" name="Freeform 42"/>
              <p:cNvSpPr/>
              <p:nvPr/>
            </p:nvSpPr>
            <p:spPr bwMode="auto">
              <a:xfrm>
                <a:off x="-2779713" y="2617788"/>
                <a:ext cx="1655763" cy="180975"/>
              </a:xfrm>
              <a:custGeom>
                <a:avLst/>
                <a:gdLst>
                  <a:gd name="T0" fmla="*/ 0 w 1043"/>
                  <a:gd name="T1" fmla="*/ 114 h 114"/>
                  <a:gd name="T2" fmla="*/ 936 w 1043"/>
                  <a:gd name="T3" fmla="*/ 114 h 114"/>
                  <a:gd name="T4" fmla="*/ 1043 w 1043"/>
                  <a:gd name="T5" fmla="*/ 7 h 114"/>
                  <a:gd name="T6" fmla="*/ 1043 w 1043"/>
                  <a:gd name="T7" fmla="*/ 0 h 114"/>
                  <a:gd name="T8" fmla="*/ 0 w 1043"/>
                  <a:gd name="T9" fmla="*/ 0 h 114"/>
                  <a:gd name="T10" fmla="*/ 0 w 1043"/>
                  <a:gd name="T11" fmla="*/ 114 h 114"/>
                </a:gdLst>
                <a:ahLst/>
                <a:cxnLst>
                  <a:cxn ang="0">
                    <a:pos x="T0" y="T1"/>
                  </a:cxn>
                  <a:cxn ang="0">
                    <a:pos x="T2" y="T3"/>
                  </a:cxn>
                  <a:cxn ang="0">
                    <a:pos x="T4" y="T5"/>
                  </a:cxn>
                  <a:cxn ang="0">
                    <a:pos x="T6" y="T7"/>
                  </a:cxn>
                  <a:cxn ang="0">
                    <a:pos x="T8" y="T9"/>
                  </a:cxn>
                  <a:cxn ang="0">
                    <a:pos x="T10" y="T11"/>
                  </a:cxn>
                </a:cxnLst>
                <a:rect l="0" t="0" r="r" b="b"/>
                <a:pathLst>
                  <a:path w="1043" h="114">
                    <a:moveTo>
                      <a:pt x="0" y="114"/>
                    </a:moveTo>
                    <a:lnTo>
                      <a:pt x="936" y="114"/>
                    </a:lnTo>
                    <a:lnTo>
                      <a:pt x="1043" y="7"/>
                    </a:lnTo>
                    <a:lnTo>
                      <a:pt x="1043" y="0"/>
                    </a:lnTo>
                    <a:lnTo>
                      <a:pt x="0" y="0"/>
                    </a:lnTo>
                    <a:lnTo>
                      <a:pt x="0" y="114"/>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C3C36"/>
                  </a:solidFill>
                  <a:effectLst/>
                  <a:uLnTx/>
                  <a:uFillTx/>
                  <a:latin typeface="Arial" panose="020B0604020202020204"/>
                  <a:ea typeface="微软雅黑" panose="020B0503020204020204" pitchFamily="34" charset="-122"/>
                </a:endParaRPr>
              </a:p>
            </p:txBody>
          </p:sp>
          <p:sp>
            <p:nvSpPr>
              <p:cNvPr id="36" name="Freeform 43"/>
              <p:cNvSpPr>
                <a:spLocks noEditPoints="1"/>
              </p:cNvSpPr>
              <p:nvPr/>
            </p:nvSpPr>
            <p:spPr bwMode="auto">
              <a:xfrm>
                <a:off x="-2293938" y="2174875"/>
                <a:ext cx="2297113" cy="1966913"/>
              </a:xfrm>
              <a:custGeom>
                <a:avLst/>
                <a:gdLst>
                  <a:gd name="T0" fmla="*/ 263 w 1447"/>
                  <a:gd name="T1" fmla="*/ 504 h 1239"/>
                  <a:gd name="T2" fmla="*/ 0 w 1447"/>
                  <a:gd name="T3" fmla="*/ 765 h 1239"/>
                  <a:gd name="T4" fmla="*/ 471 w 1447"/>
                  <a:gd name="T5" fmla="*/ 1239 h 1239"/>
                  <a:gd name="T6" fmla="*/ 1447 w 1447"/>
                  <a:gd name="T7" fmla="*/ 263 h 1239"/>
                  <a:gd name="T8" fmla="*/ 1184 w 1447"/>
                  <a:gd name="T9" fmla="*/ 0 h 1239"/>
                  <a:gd name="T10" fmla="*/ 471 w 1447"/>
                  <a:gd name="T11" fmla="*/ 713 h 1239"/>
                  <a:gd name="T12" fmla="*/ 263 w 1447"/>
                  <a:gd name="T13" fmla="*/ 504 h 1239"/>
                  <a:gd name="T14" fmla="*/ 1286 w 1447"/>
                  <a:gd name="T15" fmla="*/ 263 h 1239"/>
                  <a:gd name="T16" fmla="*/ 471 w 1447"/>
                  <a:gd name="T17" fmla="*/ 1078 h 1239"/>
                  <a:gd name="T18" fmla="*/ 161 w 1447"/>
                  <a:gd name="T19" fmla="*/ 765 h 1239"/>
                  <a:gd name="T20" fmla="*/ 263 w 1447"/>
                  <a:gd name="T21" fmla="*/ 663 h 1239"/>
                  <a:gd name="T22" fmla="*/ 471 w 1447"/>
                  <a:gd name="T23" fmla="*/ 874 h 1239"/>
                  <a:gd name="T24" fmla="*/ 1184 w 1447"/>
                  <a:gd name="T25" fmla="*/ 161 h 1239"/>
                  <a:gd name="T26" fmla="*/ 1286 w 1447"/>
                  <a:gd name="T27" fmla="*/ 263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7" h="1239">
                    <a:moveTo>
                      <a:pt x="263" y="504"/>
                    </a:moveTo>
                    <a:lnTo>
                      <a:pt x="0" y="765"/>
                    </a:lnTo>
                    <a:lnTo>
                      <a:pt x="471" y="1239"/>
                    </a:lnTo>
                    <a:lnTo>
                      <a:pt x="1447" y="263"/>
                    </a:lnTo>
                    <a:lnTo>
                      <a:pt x="1184" y="0"/>
                    </a:lnTo>
                    <a:lnTo>
                      <a:pt x="471" y="713"/>
                    </a:lnTo>
                    <a:lnTo>
                      <a:pt x="263" y="504"/>
                    </a:lnTo>
                    <a:close/>
                    <a:moveTo>
                      <a:pt x="1286" y="263"/>
                    </a:moveTo>
                    <a:lnTo>
                      <a:pt x="471" y="1078"/>
                    </a:lnTo>
                    <a:lnTo>
                      <a:pt x="161" y="765"/>
                    </a:lnTo>
                    <a:lnTo>
                      <a:pt x="263" y="663"/>
                    </a:lnTo>
                    <a:lnTo>
                      <a:pt x="471" y="874"/>
                    </a:lnTo>
                    <a:lnTo>
                      <a:pt x="1184" y="161"/>
                    </a:lnTo>
                    <a:lnTo>
                      <a:pt x="1286" y="263"/>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C3C36"/>
                  </a:solidFill>
                  <a:effectLst/>
                  <a:uLnTx/>
                  <a:uFillTx/>
                  <a:latin typeface="Arial" panose="020B0604020202020204"/>
                  <a:ea typeface="微软雅黑" panose="020B0503020204020204" pitchFamily="34" charset="-122"/>
                </a:endParaRPr>
              </a:p>
            </p:txBody>
          </p:sp>
        </p:grpSp>
      </p:grpSp>
      <p:grpSp>
        <p:nvGrpSpPr>
          <p:cNvPr id="37" name="组合 36"/>
          <p:cNvGrpSpPr/>
          <p:nvPr>
            <p:custDataLst>
              <p:tags r:id="rId4"/>
            </p:custDataLst>
          </p:nvPr>
        </p:nvGrpSpPr>
        <p:grpSpPr>
          <a:xfrm>
            <a:off x="2326123" y="5482687"/>
            <a:ext cx="1619885" cy="465455"/>
            <a:chOff x="2060869" y="4495628"/>
            <a:chExt cx="1619649" cy="465483"/>
          </a:xfrm>
        </p:grpSpPr>
        <p:sp>
          <p:nvSpPr>
            <p:cNvPr id="38" name="文本框 37"/>
            <p:cNvSpPr txBox="1"/>
            <p:nvPr>
              <p:custDataLst>
                <p:tags r:id="rId12"/>
              </p:custDataLst>
            </p:nvPr>
          </p:nvSpPr>
          <p:spPr>
            <a:xfrm>
              <a:off x="2735638" y="4562331"/>
              <a:ext cx="944880" cy="398780"/>
            </a:xfrm>
            <a:prstGeom prst="rect">
              <a:avLst/>
            </a:prstGeom>
            <a:noFill/>
          </p:spPr>
          <p:txBody>
            <a:bodyPr wrap="none" rtlCol="0">
              <a:spAutoFit/>
            </a:bodyPr>
            <a:lstStyle/>
            <a:p>
              <a:r>
                <a:rPr lang="zh-CN" altLang="en-US" sz="2000" b="1" dirty="0">
                  <a:solidFill>
                    <a:srgbClr val="3C3C36"/>
                  </a:solidFill>
                  <a:latin typeface="Arial" panose="020B0604020202020204"/>
                  <a:ea typeface="微软雅黑" panose="020B0503020204020204" pitchFamily="34" charset="-122"/>
                </a:rPr>
                <a:t>公平性</a:t>
              </a:r>
            </a:p>
          </p:txBody>
        </p:sp>
        <p:grpSp>
          <p:nvGrpSpPr>
            <p:cNvPr id="39" name="Group 72"/>
            <p:cNvGrpSpPr/>
            <p:nvPr/>
          </p:nvGrpSpPr>
          <p:grpSpPr>
            <a:xfrm>
              <a:off x="2060869" y="4495628"/>
              <a:ext cx="604800" cy="457200"/>
              <a:chOff x="-3667125" y="960438"/>
              <a:chExt cx="3667125" cy="3551237"/>
            </a:xfrm>
            <a:solidFill>
              <a:srgbClr val="3C3C36"/>
            </a:solidFill>
          </p:grpSpPr>
          <p:sp>
            <p:nvSpPr>
              <p:cNvPr id="40" name="Freeform 65"/>
              <p:cNvSpPr/>
              <p:nvPr/>
            </p:nvSpPr>
            <p:spPr bwMode="auto">
              <a:xfrm>
                <a:off x="-3667125" y="1260475"/>
                <a:ext cx="3249613" cy="3251200"/>
              </a:xfrm>
              <a:custGeom>
                <a:avLst/>
                <a:gdLst>
                  <a:gd name="T0" fmla="*/ 1933 w 2047"/>
                  <a:gd name="T1" fmla="*/ 1934 h 2048"/>
                  <a:gd name="T2" fmla="*/ 114 w 2047"/>
                  <a:gd name="T3" fmla="*/ 1934 h 2048"/>
                  <a:gd name="T4" fmla="*/ 114 w 2047"/>
                  <a:gd name="T5" fmla="*/ 114 h 2048"/>
                  <a:gd name="T6" fmla="*/ 265 w 2047"/>
                  <a:gd name="T7" fmla="*/ 114 h 2048"/>
                  <a:gd name="T8" fmla="*/ 265 w 2047"/>
                  <a:gd name="T9" fmla="*/ 0 h 2048"/>
                  <a:gd name="T10" fmla="*/ 0 w 2047"/>
                  <a:gd name="T11" fmla="*/ 0 h 2048"/>
                  <a:gd name="T12" fmla="*/ 0 w 2047"/>
                  <a:gd name="T13" fmla="*/ 2048 h 2048"/>
                  <a:gd name="T14" fmla="*/ 2047 w 2047"/>
                  <a:gd name="T15" fmla="*/ 2048 h 2048"/>
                  <a:gd name="T16" fmla="*/ 2047 w 2047"/>
                  <a:gd name="T17" fmla="*/ 1735 h 2048"/>
                  <a:gd name="T18" fmla="*/ 1933 w 2047"/>
                  <a:gd name="T19" fmla="*/ 1735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265" y="114"/>
                    </a:lnTo>
                    <a:lnTo>
                      <a:pt x="265" y="0"/>
                    </a:lnTo>
                    <a:lnTo>
                      <a:pt x="0" y="0"/>
                    </a:lnTo>
                    <a:lnTo>
                      <a:pt x="0" y="2048"/>
                    </a:lnTo>
                    <a:lnTo>
                      <a:pt x="2047" y="2048"/>
                    </a:lnTo>
                    <a:lnTo>
                      <a:pt x="2047" y="1735"/>
                    </a:lnTo>
                    <a:lnTo>
                      <a:pt x="1933" y="1735"/>
                    </a:lnTo>
                    <a:lnTo>
                      <a:pt x="1933" y="1934"/>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C3C36"/>
                  </a:solidFill>
                  <a:effectLst/>
                  <a:uLnTx/>
                  <a:uFillTx/>
                  <a:latin typeface="Arial" panose="020B0604020202020204"/>
                  <a:ea typeface="微软雅黑" panose="020B0503020204020204" pitchFamily="34" charset="-122"/>
                </a:endParaRPr>
              </a:p>
            </p:txBody>
          </p:sp>
          <p:sp>
            <p:nvSpPr>
              <p:cNvPr id="41" name="Freeform 66"/>
              <p:cNvSpPr>
                <a:spLocks noEditPoints="1"/>
              </p:cNvSpPr>
              <p:nvPr/>
            </p:nvSpPr>
            <p:spPr bwMode="auto">
              <a:xfrm>
                <a:off x="-3076575" y="960438"/>
                <a:ext cx="3076575" cy="2787650"/>
              </a:xfrm>
              <a:custGeom>
                <a:avLst/>
                <a:gdLst>
                  <a:gd name="T0" fmla="*/ 1561 w 1938"/>
                  <a:gd name="T1" fmla="*/ 794 h 1756"/>
                  <a:gd name="T2" fmla="*/ 1561 w 1938"/>
                  <a:gd name="T3" fmla="*/ 1642 h 1756"/>
                  <a:gd name="T4" fmla="*/ 1419 w 1938"/>
                  <a:gd name="T5" fmla="*/ 1642 h 1756"/>
                  <a:gd name="T6" fmla="*/ 1419 w 1938"/>
                  <a:gd name="T7" fmla="*/ 0 h 1756"/>
                  <a:gd name="T8" fmla="*/ 1040 w 1938"/>
                  <a:gd name="T9" fmla="*/ 0 h 1756"/>
                  <a:gd name="T10" fmla="*/ 1040 w 1938"/>
                  <a:gd name="T11" fmla="*/ 1642 h 1756"/>
                  <a:gd name="T12" fmla="*/ 898 w 1938"/>
                  <a:gd name="T13" fmla="*/ 1642 h 1756"/>
                  <a:gd name="T14" fmla="*/ 898 w 1938"/>
                  <a:gd name="T15" fmla="*/ 554 h 1756"/>
                  <a:gd name="T16" fmla="*/ 521 w 1938"/>
                  <a:gd name="T17" fmla="*/ 552 h 1756"/>
                  <a:gd name="T18" fmla="*/ 521 w 1938"/>
                  <a:gd name="T19" fmla="*/ 1642 h 1756"/>
                  <a:gd name="T20" fmla="*/ 379 w 1938"/>
                  <a:gd name="T21" fmla="*/ 1642 h 1756"/>
                  <a:gd name="T22" fmla="*/ 379 w 1938"/>
                  <a:gd name="T23" fmla="*/ 405 h 1756"/>
                  <a:gd name="T24" fmla="*/ 0 w 1938"/>
                  <a:gd name="T25" fmla="*/ 405 h 1756"/>
                  <a:gd name="T26" fmla="*/ 0 w 1938"/>
                  <a:gd name="T27" fmla="*/ 1756 h 1756"/>
                  <a:gd name="T28" fmla="*/ 1938 w 1938"/>
                  <a:gd name="T29" fmla="*/ 1756 h 1756"/>
                  <a:gd name="T30" fmla="*/ 1938 w 1938"/>
                  <a:gd name="T31" fmla="*/ 794 h 1756"/>
                  <a:gd name="T32" fmla="*/ 1561 w 1938"/>
                  <a:gd name="T33" fmla="*/ 794 h 1756"/>
                  <a:gd name="T34" fmla="*/ 114 w 1938"/>
                  <a:gd name="T35" fmla="*/ 1642 h 1756"/>
                  <a:gd name="T36" fmla="*/ 114 w 1938"/>
                  <a:gd name="T37" fmla="*/ 519 h 1756"/>
                  <a:gd name="T38" fmla="*/ 265 w 1938"/>
                  <a:gd name="T39" fmla="*/ 519 h 1756"/>
                  <a:gd name="T40" fmla="*/ 265 w 1938"/>
                  <a:gd name="T41" fmla="*/ 1642 h 1756"/>
                  <a:gd name="T42" fmla="*/ 114 w 1938"/>
                  <a:gd name="T43" fmla="*/ 1642 h 1756"/>
                  <a:gd name="T44" fmla="*/ 635 w 1938"/>
                  <a:gd name="T45" fmla="*/ 1642 h 1756"/>
                  <a:gd name="T46" fmla="*/ 635 w 1938"/>
                  <a:gd name="T47" fmla="*/ 666 h 1756"/>
                  <a:gd name="T48" fmla="*/ 784 w 1938"/>
                  <a:gd name="T49" fmla="*/ 666 h 1756"/>
                  <a:gd name="T50" fmla="*/ 784 w 1938"/>
                  <a:gd name="T51" fmla="*/ 1642 h 1756"/>
                  <a:gd name="T52" fmla="*/ 635 w 1938"/>
                  <a:gd name="T53" fmla="*/ 1642 h 1756"/>
                  <a:gd name="T54" fmla="*/ 1154 w 1938"/>
                  <a:gd name="T55" fmla="*/ 1642 h 1756"/>
                  <a:gd name="T56" fmla="*/ 1154 w 1938"/>
                  <a:gd name="T57" fmla="*/ 113 h 1756"/>
                  <a:gd name="T58" fmla="*/ 1305 w 1938"/>
                  <a:gd name="T59" fmla="*/ 113 h 1756"/>
                  <a:gd name="T60" fmla="*/ 1305 w 1938"/>
                  <a:gd name="T61" fmla="*/ 1642 h 1756"/>
                  <a:gd name="T62" fmla="*/ 1154 w 1938"/>
                  <a:gd name="T63" fmla="*/ 1642 h 1756"/>
                  <a:gd name="T64" fmla="*/ 1675 w 1938"/>
                  <a:gd name="T65" fmla="*/ 1642 h 1756"/>
                  <a:gd name="T66" fmla="*/ 1675 w 1938"/>
                  <a:gd name="T67" fmla="*/ 907 h 1756"/>
                  <a:gd name="T68" fmla="*/ 1824 w 1938"/>
                  <a:gd name="T69" fmla="*/ 907 h 1756"/>
                  <a:gd name="T70" fmla="*/ 1824 w 1938"/>
                  <a:gd name="T71" fmla="*/ 1642 h 1756"/>
                  <a:gd name="T72" fmla="*/ 1675 w 1938"/>
                  <a:gd name="T73" fmla="*/ 1642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8" h="1756">
                    <a:moveTo>
                      <a:pt x="1561" y="794"/>
                    </a:moveTo>
                    <a:lnTo>
                      <a:pt x="1561" y="1642"/>
                    </a:lnTo>
                    <a:lnTo>
                      <a:pt x="1419" y="1642"/>
                    </a:lnTo>
                    <a:lnTo>
                      <a:pt x="1419" y="0"/>
                    </a:lnTo>
                    <a:lnTo>
                      <a:pt x="1040" y="0"/>
                    </a:lnTo>
                    <a:lnTo>
                      <a:pt x="1040" y="1642"/>
                    </a:lnTo>
                    <a:lnTo>
                      <a:pt x="898" y="1642"/>
                    </a:lnTo>
                    <a:lnTo>
                      <a:pt x="898" y="554"/>
                    </a:lnTo>
                    <a:lnTo>
                      <a:pt x="521" y="552"/>
                    </a:lnTo>
                    <a:lnTo>
                      <a:pt x="521" y="1642"/>
                    </a:lnTo>
                    <a:lnTo>
                      <a:pt x="379" y="1642"/>
                    </a:lnTo>
                    <a:lnTo>
                      <a:pt x="379" y="405"/>
                    </a:lnTo>
                    <a:lnTo>
                      <a:pt x="0" y="405"/>
                    </a:lnTo>
                    <a:lnTo>
                      <a:pt x="0" y="1756"/>
                    </a:lnTo>
                    <a:lnTo>
                      <a:pt x="1938" y="1756"/>
                    </a:lnTo>
                    <a:lnTo>
                      <a:pt x="1938" y="794"/>
                    </a:lnTo>
                    <a:lnTo>
                      <a:pt x="1561" y="794"/>
                    </a:lnTo>
                    <a:close/>
                    <a:moveTo>
                      <a:pt x="114" y="1642"/>
                    </a:moveTo>
                    <a:lnTo>
                      <a:pt x="114" y="519"/>
                    </a:lnTo>
                    <a:lnTo>
                      <a:pt x="265" y="519"/>
                    </a:lnTo>
                    <a:lnTo>
                      <a:pt x="265" y="1642"/>
                    </a:lnTo>
                    <a:lnTo>
                      <a:pt x="114" y="1642"/>
                    </a:lnTo>
                    <a:close/>
                    <a:moveTo>
                      <a:pt x="635" y="1642"/>
                    </a:moveTo>
                    <a:lnTo>
                      <a:pt x="635" y="666"/>
                    </a:lnTo>
                    <a:lnTo>
                      <a:pt x="784" y="666"/>
                    </a:lnTo>
                    <a:lnTo>
                      <a:pt x="784" y="1642"/>
                    </a:lnTo>
                    <a:lnTo>
                      <a:pt x="635" y="1642"/>
                    </a:lnTo>
                    <a:close/>
                    <a:moveTo>
                      <a:pt x="1154" y="1642"/>
                    </a:moveTo>
                    <a:lnTo>
                      <a:pt x="1154" y="113"/>
                    </a:lnTo>
                    <a:lnTo>
                      <a:pt x="1305" y="113"/>
                    </a:lnTo>
                    <a:lnTo>
                      <a:pt x="1305" y="1642"/>
                    </a:lnTo>
                    <a:lnTo>
                      <a:pt x="1154" y="1642"/>
                    </a:lnTo>
                    <a:close/>
                    <a:moveTo>
                      <a:pt x="1675" y="1642"/>
                    </a:moveTo>
                    <a:lnTo>
                      <a:pt x="1675" y="907"/>
                    </a:lnTo>
                    <a:lnTo>
                      <a:pt x="1824" y="907"/>
                    </a:lnTo>
                    <a:lnTo>
                      <a:pt x="1824" y="1642"/>
                    </a:lnTo>
                    <a:lnTo>
                      <a:pt x="1675" y="1642"/>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C3C36"/>
                  </a:solidFill>
                  <a:effectLst/>
                  <a:uLnTx/>
                  <a:uFillTx/>
                  <a:latin typeface="Arial" panose="020B0604020202020204"/>
                  <a:ea typeface="微软雅黑" panose="020B0503020204020204" pitchFamily="34" charset="-122"/>
                </a:endParaRPr>
              </a:p>
            </p:txBody>
          </p:sp>
        </p:grpSp>
      </p:grpSp>
      <p:grpSp>
        <p:nvGrpSpPr>
          <p:cNvPr id="42" name="组合 41"/>
          <p:cNvGrpSpPr/>
          <p:nvPr>
            <p:custDataLst>
              <p:tags r:id="rId5"/>
            </p:custDataLst>
          </p:nvPr>
        </p:nvGrpSpPr>
        <p:grpSpPr>
          <a:xfrm>
            <a:off x="2326123" y="2446117"/>
            <a:ext cx="1619885" cy="490220"/>
            <a:chOff x="2060870" y="1118835"/>
            <a:chExt cx="1619648" cy="490077"/>
          </a:xfrm>
        </p:grpSpPr>
        <p:sp>
          <p:nvSpPr>
            <p:cNvPr id="43" name="îšḻïďê"/>
            <p:cNvSpPr/>
            <p:nvPr/>
          </p:nvSpPr>
          <p:spPr bwMode="auto">
            <a:xfrm>
              <a:off x="2272436" y="1118835"/>
              <a:ext cx="334030" cy="394347"/>
            </a:xfrm>
            <a:custGeom>
              <a:avLst/>
              <a:gdLst>
                <a:gd name="connsiteX0" fmla="*/ 162542 w 382112"/>
                <a:gd name="connsiteY0" fmla="*/ 171991 h 605240"/>
                <a:gd name="connsiteX1" fmla="*/ 135571 w 382112"/>
                <a:gd name="connsiteY1" fmla="*/ 198924 h 605240"/>
                <a:gd name="connsiteX2" fmla="*/ 135571 w 382112"/>
                <a:gd name="connsiteY2" fmla="*/ 325660 h 605240"/>
                <a:gd name="connsiteX3" fmla="*/ 135571 w 382112"/>
                <a:gd name="connsiteY3" fmla="*/ 327147 h 605240"/>
                <a:gd name="connsiteX4" fmla="*/ 121010 w 382112"/>
                <a:gd name="connsiteY4" fmla="*/ 354577 h 605240"/>
                <a:gd name="connsiteX5" fmla="*/ 118859 w 382112"/>
                <a:gd name="connsiteY5" fmla="*/ 355072 h 605240"/>
                <a:gd name="connsiteX6" fmla="*/ 116708 w 382112"/>
                <a:gd name="connsiteY6" fmla="*/ 355072 h 605240"/>
                <a:gd name="connsiteX7" fmla="*/ 90234 w 382112"/>
                <a:gd name="connsiteY7" fmla="*/ 322521 h 605240"/>
                <a:gd name="connsiteX8" fmla="*/ 66242 w 382112"/>
                <a:gd name="connsiteY8" fmla="*/ 308311 h 605240"/>
                <a:gd name="connsiteX9" fmla="*/ 54163 w 382112"/>
                <a:gd name="connsiteY9" fmla="*/ 311120 h 605240"/>
                <a:gd name="connsiteX10" fmla="*/ 42249 w 382112"/>
                <a:gd name="connsiteY10" fmla="*/ 347472 h 605240"/>
                <a:gd name="connsiteX11" fmla="*/ 43077 w 382112"/>
                <a:gd name="connsiteY11" fmla="*/ 348959 h 605240"/>
                <a:gd name="connsiteX12" fmla="*/ 43408 w 382112"/>
                <a:gd name="connsiteY12" fmla="*/ 350776 h 605240"/>
                <a:gd name="connsiteX13" fmla="*/ 104629 w 382112"/>
                <a:gd name="connsiteY13" fmla="*/ 559800 h 605240"/>
                <a:gd name="connsiteX14" fmla="*/ 122499 w 382112"/>
                <a:gd name="connsiteY14" fmla="*/ 572193 h 605240"/>
                <a:gd name="connsiteX15" fmla="*/ 320394 w 382112"/>
                <a:gd name="connsiteY15" fmla="*/ 572193 h 605240"/>
                <a:gd name="connsiteX16" fmla="*/ 324200 w 382112"/>
                <a:gd name="connsiteY16" fmla="*/ 560957 h 605240"/>
                <a:gd name="connsiteX17" fmla="*/ 349019 w 382112"/>
                <a:gd name="connsiteY17" fmla="*/ 385972 h 605240"/>
                <a:gd name="connsiteX18" fmla="*/ 208541 w 382112"/>
                <a:gd name="connsiteY18" fmla="*/ 330617 h 605240"/>
                <a:gd name="connsiteX19" fmla="*/ 189512 w 382112"/>
                <a:gd name="connsiteY19" fmla="*/ 309632 h 605240"/>
                <a:gd name="connsiteX20" fmla="*/ 189512 w 382112"/>
                <a:gd name="connsiteY20" fmla="*/ 198924 h 605240"/>
                <a:gd name="connsiteX21" fmla="*/ 162542 w 382112"/>
                <a:gd name="connsiteY21" fmla="*/ 171991 h 605240"/>
                <a:gd name="connsiteX22" fmla="*/ 162542 w 382112"/>
                <a:gd name="connsiteY22" fmla="*/ 138943 h 605240"/>
                <a:gd name="connsiteX23" fmla="*/ 222605 w 382112"/>
                <a:gd name="connsiteY23" fmla="*/ 198924 h 605240"/>
                <a:gd name="connsiteX24" fmla="*/ 222605 w 382112"/>
                <a:gd name="connsiteY24" fmla="*/ 297901 h 605240"/>
                <a:gd name="connsiteX25" fmla="*/ 316423 w 382112"/>
                <a:gd name="connsiteY25" fmla="*/ 315250 h 605240"/>
                <a:gd name="connsiteX26" fmla="*/ 382112 w 382112"/>
                <a:gd name="connsiteY26" fmla="*/ 386633 h 605240"/>
                <a:gd name="connsiteX27" fmla="*/ 382112 w 382112"/>
                <a:gd name="connsiteY27" fmla="*/ 388285 h 605240"/>
                <a:gd name="connsiteX28" fmla="*/ 356300 w 382112"/>
                <a:gd name="connsiteY28" fmla="*/ 569053 h 605240"/>
                <a:gd name="connsiteX29" fmla="*/ 322711 w 382112"/>
                <a:gd name="connsiteY29" fmla="*/ 605240 h 605240"/>
                <a:gd name="connsiteX30" fmla="*/ 122499 w 382112"/>
                <a:gd name="connsiteY30" fmla="*/ 605240 h 605240"/>
                <a:gd name="connsiteX31" fmla="*/ 73688 w 382112"/>
                <a:gd name="connsiteY31" fmla="*/ 571532 h 605240"/>
                <a:gd name="connsiteX32" fmla="*/ 11804 w 382112"/>
                <a:gd name="connsiteY32" fmla="*/ 360690 h 605240"/>
                <a:gd name="connsiteX33" fmla="*/ 39271 w 382112"/>
                <a:gd name="connsiteY33" fmla="*/ 281707 h 605240"/>
                <a:gd name="connsiteX34" fmla="*/ 66242 w 382112"/>
                <a:gd name="connsiteY34" fmla="*/ 275263 h 605240"/>
                <a:gd name="connsiteX35" fmla="*/ 102478 w 382112"/>
                <a:gd name="connsiteY35" fmla="*/ 287160 h 605240"/>
                <a:gd name="connsiteX36" fmla="*/ 102478 w 382112"/>
                <a:gd name="connsiteY36" fmla="*/ 198924 h 605240"/>
                <a:gd name="connsiteX37" fmla="*/ 162542 w 382112"/>
                <a:gd name="connsiteY37" fmla="*/ 138943 h 605240"/>
                <a:gd name="connsiteX38" fmla="*/ 155549 w 382112"/>
                <a:gd name="connsiteY38" fmla="*/ 0 h 605240"/>
                <a:gd name="connsiteX39" fmla="*/ 311264 w 382112"/>
                <a:gd name="connsiteY39" fmla="*/ 155481 h 605240"/>
                <a:gd name="connsiteX40" fmla="*/ 291407 w 382112"/>
                <a:gd name="connsiteY40" fmla="*/ 231487 h 605240"/>
                <a:gd name="connsiteX41" fmla="*/ 268736 w 382112"/>
                <a:gd name="connsiteY41" fmla="*/ 237931 h 605240"/>
                <a:gd name="connsiteX42" fmla="*/ 262448 w 382112"/>
                <a:gd name="connsiteY42" fmla="*/ 215295 h 605240"/>
                <a:gd name="connsiteX43" fmla="*/ 278168 w 382112"/>
                <a:gd name="connsiteY43" fmla="*/ 155481 h 605240"/>
                <a:gd name="connsiteX44" fmla="*/ 155549 w 382112"/>
                <a:gd name="connsiteY44" fmla="*/ 33046 h 605240"/>
                <a:gd name="connsiteX45" fmla="*/ 33096 w 382112"/>
                <a:gd name="connsiteY45" fmla="*/ 155481 h 605240"/>
                <a:gd name="connsiteX46" fmla="*/ 49147 w 382112"/>
                <a:gd name="connsiteY46" fmla="*/ 216286 h 605240"/>
                <a:gd name="connsiteX47" fmla="*/ 43024 w 382112"/>
                <a:gd name="connsiteY47" fmla="*/ 238757 h 605240"/>
                <a:gd name="connsiteX48" fmla="*/ 34916 w 382112"/>
                <a:gd name="connsiteY48" fmla="*/ 241070 h 605240"/>
                <a:gd name="connsiteX49" fmla="*/ 20519 w 382112"/>
                <a:gd name="connsiteY49" fmla="*/ 232644 h 605240"/>
                <a:gd name="connsiteX50" fmla="*/ 0 w 382112"/>
                <a:gd name="connsiteY50" fmla="*/ 155481 h 605240"/>
                <a:gd name="connsiteX51" fmla="*/ 155549 w 382112"/>
                <a:gd name="connsiteY51" fmla="*/ 0 h 60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2112" h="605240">
                  <a:moveTo>
                    <a:pt x="162542" y="171991"/>
                  </a:moveTo>
                  <a:cubicBezTo>
                    <a:pt x="147650" y="171991"/>
                    <a:pt x="135571" y="184053"/>
                    <a:pt x="135571" y="198924"/>
                  </a:cubicBezTo>
                  <a:lnTo>
                    <a:pt x="135571" y="325660"/>
                  </a:lnTo>
                  <a:cubicBezTo>
                    <a:pt x="135571" y="326156"/>
                    <a:pt x="135571" y="326652"/>
                    <a:pt x="135571" y="327147"/>
                  </a:cubicBezTo>
                  <a:cubicBezTo>
                    <a:pt x="136729" y="342514"/>
                    <a:pt x="131765" y="351768"/>
                    <a:pt x="121010" y="354577"/>
                  </a:cubicBezTo>
                  <a:lnTo>
                    <a:pt x="118859" y="355072"/>
                  </a:lnTo>
                  <a:lnTo>
                    <a:pt x="116708" y="355072"/>
                  </a:lnTo>
                  <a:cubicBezTo>
                    <a:pt x="103802" y="355072"/>
                    <a:pt x="98673" y="344002"/>
                    <a:pt x="90234" y="322521"/>
                  </a:cubicBezTo>
                  <a:cubicBezTo>
                    <a:pt x="85435" y="313763"/>
                    <a:pt x="76335" y="308311"/>
                    <a:pt x="66242" y="308311"/>
                  </a:cubicBezTo>
                  <a:cubicBezTo>
                    <a:pt x="62105" y="308311"/>
                    <a:pt x="57968" y="309302"/>
                    <a:pt x="54163" y="311120"/>
                  </a:cubicBezTo>
                  <a:cubicBezTo>
                    <a:pt x="40926" y="317894"/>
                    <a:pt x="35465" y="334087"/>
                    <a:pt x="42249" y="347472"/>
                  </a:cubicBezTo>
                  <a:lnTo>
                    <a:pt x="43077" y="348959"/>
                  </a:lnTo>
                  <a:lnTo>
                    <a:pt x="43408" y="350776"/>
                  </a:lnTo>
                  <a:cubicBezTo>
                    <a:pt x="43904" y="352263"/>
                    <a:pt x="83284" y="503455"/>
                    <a:pt x="104629" y="559800"/>
                  </a:cubicBezTo>
                  <a:cubicBezTo>
                    <a:pt x="107773" y="567897"/>
                    <a:pt x="111413" y="572193"/>
                    <a:pt x="122499" y="572193"/>
                  </a:cubicBezTo>
                  <a:lnTo>
                    <a:pt x="320394" y="572193"/>
                  </a:lnTo>
                  <a:cubicBezTo>
                    <a:pt x="321221" y="570706"/>
                    <a:pt x="322545" y="567566"/>
                    <a:pt x="324200" y="560957"/>
                  </a:cubicBezTo>
                  <a:cubicBezTo>
                    <a:pt x="336113" y="513038"/>
                    <a:pt x="347861" y="397373"/>
                    <a:pt x="349019" y="385972"/>
                  </a:cubicBezTo>
                  <a:cubicBezTo>
                    <a:pt x="348026" y="349785"/>
                    <a:pt x="267115" y="330617"/>
                    <a:pt x="208541" y="330617"/>
                  </a:cubicBezTo>
                  <a:cubicBezTo>
                    <a:pt x="199440" y="330617"/>
                    <a:pt x="189512" y="323347"/>
                    <a:pt x="189512" y="309632"/>
                  </a:cubicBezTo>
                  <a:lnTo>
                    <a:pt x="189512" y="198924"/>
                  </a:lnTo>
                  <a:cubicBezTo>
                    <a:pt x="189512" y="184053"/>
                    <a:pt x="177433" y="171991"/>
                    <a:pt x="162542" y="171991"/>
                  </a:cubicBezTo>
                  <a:close/>
                  <a:moveTo>
                    <a:pt x="162542" y="138943"/>
                  </a:moveTo>
                  <a:cubicBezTo>
                    <a:pt x="195634" y="138943"/>
                    <a:pt x="222605" y="165877"/>
                    <a:pt x="222605" y="198924"/>
                  </a:cubicBezTo>
                  <a:lnTo>
                    <a:pt x="222605" y="297901"/>
                  </a:lnTo>
                  <a:cubicBezTo>
                    <a:pt x="256029" y="299388"/>
                    <a:pt x="290114" y="305501"/>
                    <a:pt x="316423" y="315250"/>
                  </a:cubicBezTo>
                  <a:cubicBezTo>
                    <a:pt x="370695" y="335244"/>
                    <a:pt x="382112" y="365152"/>
                    <a:pt x="382112" y="386633"/>
                  </a:cubicBezTo>
                  <a:lnTo>
                    <a:pt x="382112" y="388285"/>
                  </a:lnTo>
                  <a:cubicBezTo>
                    <a:pt x="381616" y="393407"/>
                    <a:pt x="369371" y="516508"/>
                    <a:pt x="356300" y="569053"/>
                  </a:cubicBezTo>
                  <a:cubicBezTo>
                    <a:pt x="353983" y="577976"/>
                    <a:pt x="347199" y="605240"/>
                    <a:pt x="322711" y="605240"/>
                  </a:cubicBezTo>
                  <a:lnTo>
                    <a:pt x="122499" y="605240"/>
                  </a:lnTo>
                  <a:cubicBezTo>
                    <a:pt x="106118" y="605240"/>
                    <a:pt x="84277" y="599457"/>
                    <a:pt x="73688" y="571532"/>
                  </a:cubicBezTo>
                  <a:cubicBezTo>
                    <a:pt x="52674" y="515847"/>
                    <a:pt x="16272" y="377875"/>
                    <a:pt x="11804" y="360690"/>
                  </a:cubicBezTo>
                  <a:cubicBezTo>
                    <a:pt x="-1764" y="331444"/>
                    <a:pt x="10315" y="296248"/>
                    <a:pt x="39271" y="281707"/>
                  </a:cubicBezTo>
                  <a:cubicBezTo>
                    <a:pt x="47710" y="277411"/>
                    <a:pt x="56976" y="275263"/>
                    <a:pt x="66242" y="275263"/>
                  </a:cubicBezTo>
                  <a:cubicBezTo>
                    <a:pt x="79644" y="275263"/>
                    <a:pt x="92219" y="279559"/>
                    <a:pt x="102478" y="287160"/>
                  </a:cubicBezTo>
                  <a:lnTo>
                    <a:pt x="102478" y="198924"/>
                  </a:lnTo>
                  <a:cubicBezTo>
                    <a:pt x="102478" y="165877"/>
                    <a:pt x="129449" y="138943"/>
                    <a:pt x="162542" y="138943"/>
                  </a:cubicBezTo>
                  <a:close/>
                  <a:moveTo>
                    <a:pt x="155549" y="0"/>
                  </a:moveTo>
                  <a:cubicBezTo>
                    <a:pt x="241432" y="0"/>
                    <a:pt x="311264" y="69727"/>
                    <a:pt x="311264" y="155481"/>
                  </a:cubicBezTo>
                  <a:cubicBezTo>
                    <a:pt x="311264" y="182083"/>
                    <a:pt x="304314" y="208355"/>
                    <a:pt x="291407" y="231487"/>
                  </a:cubicBezTo>
                  <a:cubicBezTo>
                    <a:pt x="286939" y="239583"/>
                    <a:pt x="276845" y="242392"/>
                    <a:pt x="268736" y="237931"/>
                  </a:cubicBezTo>
                  <a:cubicBezTo>
                    <a:pt x="260793" y="233305"/>
                    <a:pt x="257980" y="223226"/>
                    <a:pt x="262448" y="215295"/>
                  </a:cubicBezTo>
                  <a:cubicBezTo>
                    <a:pt x="272708" y="197119"/>
                    <a:pt x="278168" y="176466"/>
                    <a:pt x="278168" y="155481"/>
                  </a:cubicBezTo>
                  <a:cubicBezTo>
                    <a:pt x="278168" y="87902"/>
                    <a:pt x="223230" y="33046"/>
                    <a:pt x="155549" y="33046"/>
                  </a:cubicBezTo>
                  <a:cubicBezTo>
                    <a:pt x="88034" y="33046"/>
                    <a:pt x="33096" y="87902"/>
                    <a:pt x="33096" y="155481"/>
                  </a:cubicBezTo>
                  <a:cubicBezTo>
                    <a:pt x="33096" y="176796"/>
                    <a:pt x="38556" y="197780"/>
                    <a:pt x="49147" y="216286"/>
                  </a:cubicBezTo>
                  <a:cubicBezTo>
                    <a:pt x="53780" y="224217"/>
                    <a:pt x="50967" y="234296"/>
                    <a:pt x="43024" y="238757"/>
                  </a:cubicBezTo>
                  <a:cubicBezTo>
                    <a:pt x="40542" y="240244"/>
                    <a:pt x="37729" y="241070"/>
                    <a:pt x="34916" y="241070"/>
                  </a:cubicBezTo>
                  <a:cubicBezTo>
                    <a:pt x="29124" y="241070"/>
                    <a:pt x="23498" y="237931"/>
                    <a:pt x="20519" y="232644"/>
                  </a:cubicBezTo>
                  <a:cubicBezTo>
                    <a:pt x="7116" y="209346"/>
                    <a:pt x="0" y="182579"/>
                    <a:pt x="0" y="155481"/>
                  </a:cubicBezTo>
                  <a:cubicBezTo>
                    <a:pt x="0" y="69727"/>
                    <a:pt x="69832" y="0"/>
                    <a:pt x="155549" y="0"/>
                  </a:cubicBezTo>
                  <a:close/>
                </a:path>
              </a:pathLst>
            </a:custGeom>
            <a:solidFill>
              <a:srgbClr val="00B0F0"/>
            </a:solidFill>
            <a:ln w="9525">
              <a:noFill/>
              <a:rou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808080"/>
                </a:solidFill>
                <a:effectLst/>
                <a:uLnTx/>
                <a:uFillTx/>
                <a:latin typeface="Arial" panose="020B0604020202020204"/>
                <a:ea typeface="微软雅黑" panose="020B0503020204020204" pitchFamily="34" charset="-122"/>
                <a:cs typeface="+mn-cs"/>
              </a:endParaRPr>
            </a:p>
          </p:txBody>
        </p:sp>
        <p:sp>
          <p:nvSpPr>
            <p:cNvPr id="44" name="Freeform 102"/>
            <p:cNvSpPr/>
            <p:nvPr/>
          </p:nvSpPr>
          <p:spPr bwMode="auto">
            <a:xfrm>
              <a:off x="2060870" y="1275045"/>
              <a:ext cx="468581" cy="333867"/>
            </a:xfrm>
            <a:custGeom>
              <a:avLst/>
              <a:gdLst>
                <a:gd name="T0" fmla="*/ 1933 w 2046"/>
                <a:gd name="T1" fmla="*/ 1933 h 2047"/>
                <a:gd name="T2" fmla="*/ 113 w 2046"/>
                <a:gd name="T3" fmla="*/ 1933 h 2047"/>
                <a:gd name="T4" fmla="*/ 113 w 2046"/>
                <a:gd name="T5" fmla="*/ 114 h 2047"/>
                <a:gd name="T6" fmla="*/ 319 w 2046"/>
                <a:gd name="T7" fmla="*/ 114 h 2047"/>
                <a:gd name="T8" fmla="*/ 319 w 2046"/>
                <a:gd name="T9" fmla="*/ 0 h 2047"/>
                <a:gd name="T10" fmla="*/ 0 w 2046"/>
                <a:gd name="T11" fmla="*/ 0 h 2047"/>
                <a:gd name="T12" fmla="*/ 0 w 2046"/>
                <a:gd name="T13" fmla="*/ 2047 h 2047"/>
                <a:gd name="T14" fmla="*/ 2046 w 2046"/>
                <a:gd name="T15" fmla="*/ 2047 h 2047"/>
                <a:gd name="T16" fmla="*/ 2046 w 2046"/>
                <a:gd name="T17" fmla="*/ 1678 h 2047"/>
                <a:gd name="T18" fmla="*/ 1933 w 2046"/>
                <a:gd name="T19" fmla="*/ 1678 h 2047"/>
                <a:gd name="T20" fmla="*/ 1933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3" y="1933"/>
                  </a:moveTo>
                  <a:lnTo>
                    <a:pt x="113" y="1933"/>
                  </a:lnTo>
                  <a:lnTo>
                    <a:pt x="113" y="114"/>
                  </a:lnTo>
                  <a:lnTo>
                    <a:pt x="319" y="114"/>
                  </a:lnTo>
                  <a:lnTo>
                    <a:pt x="319" y="0"/>
                  </a:lnTo>
                  <a:lnTo>
                    <a:pt x="0" y="0"/>
                  </a:lnTo>
                  <a:lnTo>
                    <a:pt x="0" y="2047"/>
                  </a:lnTo>
                  <a:lnTo>
                    <a:pt x="2046" y="2047"/>
                  </a:lnTo>
                  <a:lnTo>
                    <a:pt x="2046" y="1678"/>
                  </a:lnTo>
                  <a:lnTo>
                    <a:pt x="1933" y="1678"/>
                  </a:lnTo>
                  <a:lnTo>
                    <a:pt x="1933" y="1933"/>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C3C36"/>
                </a:solidFill>
                <a:effectLst/>
                <a:uLnTx/>
                <a:uFillTx/>
                <a:latin typeface="Arial" panose="020B0604020202020204"/>
                <a:ea typeface="微软雅黑" panose="020B0503020204020204" pitchFamily="34" charset="-122"/>
              </a:endParaRPr>
            </a:p>
          </p:txBody>
        </p:sp>
        <p:sp>
          <p:nvSpPr>
            <p:cNvPr id="45" name="文本框 44"/>
            <p:cNvSpPr txBox="1"/>
            <p:nvPr>
              <p:custDataLst>
                <p:tags r:id="rId11"/>
              </p:custDataLst>
            </p:nvPr>
          </p:nvSpPr>
          <p:spPr>
            <a:xfrm>
              <a:off x="2735638" y="1204290"/>
              <a:ext cx="944880" cy="398780"/>
            </a:xfrm>
            <a:prstGeom prst="rect">
              <a:avLst/>
            </a:prstGeom>
            <a:noFill/>
          </p:spPr>
          <p:txBody>
            <a:bodyPr wrap="none" rtlCol="0">
              <a:spAutoFit/>
            </a:bodyPr>
            <a:lstStyle/>
            <a:p>
              <a:r>
                <a:rPr lang="zh-CN" altLang="en-US" sz="2000" b="1" dirty="0">
                  <a:solidFill>
                    <a:srgbClr val="3C3C36"/>
                  </a:solidFill>
                  <a:latin typeface="微软雅黑" panose="020B0503020204020204" pitchFamily="34" charset="-122"/>
                  <a:ea typeface="微软雅黑" panose="020B0503020204020204" pitchFamily="34" charset="-122"/>
                </a:rPr>
                <a:t>创新性</a:t>
              </a:r>
              <a:endParaRPr lang="zh-CN" altLang="en-US" sz="2400" b="1" dirty="0">
                <a:solidFill>
                  <a:srgbClr val="3C3C36"/>
                </a:solidFill>
                <a:latin typeface="微软雅黑" panose="020B0503020204020204" pitchFamily="34" charset="-122"/>
                <a:ea typeface="微软雅黑" panose="020B0503020204020204" pitchFamily="34" charset="-122"/>
              </a:endParaRPr>
            </a:p>
          </p:txBody>
        </p:sp>
      </p:grpSp>
      <p:sp>
        <p:nvSpPr>
          <p:cNvPr id="46" name="文本框 45"/>
          <p:cNvSpPr txBox="1"/>
          <p:nvPr>
            <p:custDataLst>
              <p:tags r:id="rId6"/>
            </p:custDataLst>
          </p:nvPr>
        </p:nvSpPr>
        <p:spPr>
          <a:xfrm>
            <a:off x="3000850" y="2966184"/>
            <a:ext cx="7229000" cy="338554"/>
          </a:xfrm>
          <a:prstGeom prst="rect">
            <a:avLst/>
          </a:prstGeom>
          <a:noFill/>
        </p:spPr>
        <p:txBody>
          <a:bodyPr wrap="square">
            <a:spAutoFit/>
          </a:bodyPr>
          <a:lstStyle/>
          <a:p>
            <a:pPr algn="l"/>
            <a:r>
              <a:rPr lang="zh-CN" altLang="en-US" sz="1600" b="1" dirty="0">
                <a:latin typeface="微软雅黑" panose="020B0503020204020204" pitchFamily="34" charset="-122"/>
                <a:ea typeface="微软雅黑" panose="020B0503020204020204" pitchFamily="34" charset="-122"/>
                <a:sym typeface="+mn-ea"/>
              </a:rPr>
              <a:t>优选药物组合</a:t>
            </a:r>
            <a:r>
              <a:rPr lang="zh-CN" altLang="en-US" sz="1600" b="1" dirty="0">
                <a:effectLst/>
                <a:latin typeface="微软雅黑" panose="020B0503020204020204" pitchFamily="34" charset="-122"/>
                <a:ea typeface="微软雅黑" panose="020B0503020204020204" pitchFamily="34" charset="-122"/>
                <a:sym typeface="+mn-ea"/>
              </a:rPr>
              <a:t>，</a:t>
            </a:r>
            <a:r>
              <a:rPr lang="zh-CN" altLang="en-US" sz="1600" b="1" dirty="0">
                <a:solidFill>
                  <a:srgbClr val="FF6600"/>
                </a:solidFill>
                <a:effectLst/>
                <a:latin typeface="微软雅黑" panose="020B0503020204020204" pitchFamily="34" charset="-122"/>
                <a:ea typeface="微软雅黑" panose="020B0503020204020204" pitchFamily="34" charset="-122"/>
                <a:sym typeface="+mn-ea"/>
              </a:rPr>
              <a:t>唯一储库型及视听双反馈吸入装置</a:t>
            </a:r>
            <a:r>
              <a:rPr lang="zh-CN" altLang="en-US" sz="1600" b="1" dirty="0">
                <a:effectLst/>
                <a:latin typeface="微软雅黑" panose="020B0503020204020204" pitchFamily="34" charset="-122"/>
                <a:ea typeface="微软雅黑" panose="020B0503020204020204" pitchFamily="34" charset="-122"/>
                <a:sym typeface="+mn-ea"/>
              </a:rPr>
              <a:t>（有效性、安全性更优）</a:t>
            </a:r>
            <a:endParaRPr lang="en-US" altLang="zh-CN" sz="1600" b="1" dirty="0">
              <a:effectLst/>
              <a:latin typeface="微软雅黑" panose="020B0503020204020204" pitchFamily="34" charset="-122"/>
              <a:ea typeface="微软雅黑" panose="020B0503020204020204" pitchFamily="34" charset="-122"/>
              <a:sym typeface="+mn-ea"/>
            </a:endParaRPr>
          </a:p>
        </p:txBody>
      </p:sp>
      <p:sp>
        <p:nvSpPr>
          <p:cNvPr id="47" name="文本框 46"/>
          <p:cNvSpPr txBox="1"/>
          <p:nvPr>
            <p:custDataLst>
              <p:tags r:id="rId7"/>
            </p:custDataLst>
          </p:nvPr>
        </p:nvSpPr>
        <p:spPr>
          <a:xfrm>
            <a:off x="3000850" y="3932520"/>
            <a:ext cx="7552055" cy="337185"/>
          </a:xfrm>
          <a:prstGeom prst="rect">
            <a:avLst/>
          </a:prstGeom>
          <a:noFill/>
        </p:spPr>
        <p:txBody>
          <a:bodyPr wrap="square">
            <a:spAutoFit/>
          </a:bodyPr>
          <a:lstStyle/>
          <a:p>
            <a:r>
              <a:rPr lang="zh-CN" altLang="en-US" sz="1600" b="1" dirty="0">
                <a:latin typeface="微软雅黑" panose="020B0503020204020204" pitchFamily="34" charset="-122"/>
                <a:ea typeface="微软雅黑" panose="020B0503020204020204" pitchFamily="34" charset="-122"/>
                <a:sym typeface="+mn-ea"/>
              </a:rPr>
              <a:t>支气管舒张效果更好，全天候控症，中国</a:t>
            </a:r>
            <a:r>
              <a:rPr lang="en-US" altLang="zh-CN" sz="1600" b="1" dirty="0">
                <a:latin typeface="微软雅黑" panose="020B0503020204020204" pitchFamily="34" charset="-122"/>
                <a:ea typeface="微软雅黑" panose="020B0503020204020204" pitchFamily="34" charset="-122"/>
                <a:sym typeface="+mn-ea"/>
              </a:rPr>
              <a:t>COPD</a:t>
            </a:r>
            <a:r>
              <a:rPr lang="zh-CN" altLang="en-US" sz="1600" b="1" dirty="0">
                <a:latin typeface="微软雅黑" panose="020B0503020204020204" pitchFamily="34" charset="-122"/>
                <a:ea typeface="微软雅黑" panose="020B0503020204020204" pitchFamily="34" charset="-122"/>
                <a:sym typeface="+mn-ea"/>
              </a:rPr>
              <a:t>患者疗效明确</a:t>
            </a:r>
            <a:endParaRPr lang="zh-CN" altLang="en-US" sz="1600" b="1" dirty="0">
              <a:effectLst/>
              <a:latin typeface="微软雅黑" panose="020B0503020204020204" pitchFamily="34" charset="-122"/>
              <a:ea typeface="微软雅黑" panose="020B0503020204020204" pitchFamily="34" charset="-122"/>
              <a:sym typeface="+mn-ea"/>
            </a:endParaRPr>
          </a:p>
        </p:txBody>
      </p:sp>
      <p:sp>
        <p:nvSpPr>
          <p:cNvPr id="48" name="文本框 47"/>
          <p:cNvSpPr txBox="1"/>
          <p:nvPr>
            <p:custDataLst>
              <p:tags r:id="rId8"/>
            </p:custDataLst>
          </p:nvPr>
        </p:nvSpPr>
        <p:spPr>
          <a:xfrm>
            <a:off x="2987765" y="4961687"/>
            <a:ext cx="7853680" cy="337185"/>
          </a:xfrm>
          <a:prstGeom prst="rect">
            <a:avLst/>
          </a:prstGeom>
          <a:noFill/>
        </p:spPr>
        <p:txBody>
          <a:bodyPr wrap="square">
            <a:spAutoFit/>
          </a:bodyPr>
          <a:lstStyle/>
          <a:p>
            <a:r>
              <a:rPr lang="zh-CN" altLang="en-US" sz="1600" b="1" dirty="0">
                <a:latin typeface="微软雅黑" panose="020B0503020204020204" pitchFamily="34" charset="-122"/>
                <a:ea typeface="微软雅黑" panose="020B0503020204020204" pitchFamily="34" charset="-122"/>
                <a:sym typeface="+mn-ea"/>
              </a:rPr>
              <a:t>整体与安慰剂相当，</a:t>
            </a:r>
            <a:r>
              <a:rPr lang="zh-CN" altLang="en-US" sz="1600" b="1" dirty="0">
                <a:latin typeface="Arial" panose="020B0604020202020204" pitchFamily="34" charset="0"/>
                <a:sym typeface="+mn-lt"/>
              </a:rPr>
              <a:t>心血管风险同类最低</a:t>
            </a:r>
            <a:endParaRPr lang="zh-CN" altLang="en-US" sz="1600" b="1" dirty="0">
              <a:effectLst/>
              <a:latin typeface="微软雅黑" panose="020B0503020204020204" pitchFamily="34" charset="-122"/>
              <a:ea typeface="微软雅黑" panose="020B0503020204020204" pitchFamily="34" charset="-122"/>
              <a:sym typeface="+mn-ea"/>
            </a:endParaRPr>
          </a:p>
        </p:txBody>
      </p:sp>
      <p:sp>
        <p:nvSpPr>
          <p:cNvPr id="49" name="文本框 48"/>
          <p:cNvSpPr txBox="1"/>
          <p:nvPr>
            <p:custDataLst>
              <p:tags r:id="rId9"/>
            </p:custDataLst>
          </p:nvPr>
        </p:nvSpPr>
        <p:spPr>
          <a:xfrm>
            <a:off x="2998916" y="5990854"/>
            <a:ext cx="7809865" cy="338554"/>
          </a:xfrm>
          <a:prstGeom prst="rect">
            <a:avLst/>
          </a:prstGeom>
          <a:noFill/>
        </p:spPr>
        <p:txBody>
          <a:bodyPr wrap="square">
            <a:spAutoFit/>
          </a:bodyPr>
          <a:lstStyle/>
          <a:p>
            <a:pPr algn="l"/>
            <a:r>
              <a:rPr lang="zh-CN" altLang="en-US" sz="1600" b="1" dirty="0">
                <a:effectLst/>
                <a:latin typeface="微软雅黑" panose="020B0503020204020204" pitchFamily="34" charset="-122"/>
                <a:ea typeface="微软雅黑" panose="020B0503020204020204" pitchFamily="34" charset="-122"/>
                <a:sym typeface="+mn-ea"/>
              </a:rPr>
              <a:t>较参照药疗效和安全性更优，减少急性加重相关医疗支出，更具成本效益</a:t>
            </a:r>
          </a:p>
        </p:txBody>
      </p:sp>
      <p:sp>
        <p:nvSpPr>
          <p:cNvPr id="50" name="文本框 49"/>
          <p:cNvSpPr txBox="1"/>
          <p:nvPr>
            <p:custDataLst>
              <p:tags r:id="rId10"/>
            </p:custDataLst>
          </p:nvPr>
        </p:nvSpPr>
        <p:spPr>
          <a:xfrm>
            <a:off x="2998916" y="2017014"/>
            <a:ext cx="8358684" cy="337185"/>
          </a:xfrm>
          <a:prstGeom prst="rect">
            <a:avLst/>
          </a:prstGeom>
          <a:noFill/>
        </p:spPr>
        <p:txBody>
          <a:bodyPr wrap="square">
            <a:spAutoFit/>
          </a:bodyPr>
          <a:lstStyle/>
          <a:p>
            <a:r>
              <a:rPr lang="zh-CN" altLang="en-US" sz="1600" b="1" dirty="0">
                <a:effectLst/>
                <a:latin typeface="微软雅黑" panose="020B0503020204020204" pitchFamily="34" charset="-122"/>
                <a:ea typeface="微软雅黑" panose="020B0503020204020204" pitchFamily="34" charset="-122"/>
                <a:sym typeface="+mn-ea"/>
              </a:rPr>
              <a:t>首款且唯一</a:t>
            </a:r>
            <a:r>
              <a:rPr lang="zh-CN" altLang="en-US" sz="1600" b="1" dirty="0">
                <a:solidFill>
                  <a:srgbClr val="FF6600"/>
                </a:solidFill>
                <a:effectLst/>
                <a:latin typeface="微软雅黑" panose="020B0503020204020204" pitchFamily="34" charset="-122"/>
                <a:ea typeface="微软雅黑" panose="020B0503020204020204" pitchFamily="34" charset="-122"/>
                <a:sym typeface="+mn-ea"/>
              </a:rPr>
              <a:t>肝肾共病</a:t>
            </a:r>
            <a:r>
              <a:rPr lang="zh-CN" altLang="en-US" sz="1600" b="1" dirty="0">
                <a:effectLst/>
                <a:latin typeface="微软雅黑" panose="020B0503020204020204" pitchFamily="34" charset="-122"/>
                <a:ea typeface="微软雅黑" panose="020B0503020204020204" pitchFamily="34" charset="-122"/>
                <a:sym typeface="+mn-ea"/>
              </a:rPr>
              <a:t>患者无需调整剂量的</a:t>
            </a:r>
            <a:r>
              <a:rPr lang="en-US" altLang="zh-CN" sz="1600" b="1" dirty="0">
                <a:effectLst/>
                <a:latin typeface="微软雅黑" panose="020B0503020204020204" pitchFamily="34" charset="-122"/>
                <a:ea typeface="微软雅黑" panose="020B0503020204020204" pitchFamily="34" charset="-122"/>
                <a:sym typeface="+mn-ea"/>
              </a:rPr>
              <a:t>LABA+LAMA</a:t>
            </a:r>
            <a:r>
              <a:rPr lang="zh-CN" altLang="en-US" sz="1600" b="1" dirty="0">
                <a:effectLst/>
                <a:latin typeface="微软雅黑" panose="020B0503020204020204" pitchFamily="34" charset="-122"/>
                <a:ea typeface="微软雅黑" panose="020B0503020204020204" pitchFamily="34" charset="-122"/>
                <a:sym typeface="+mn-ea"/>
              </a:rPr>
              <a:t>双支扩剂，填补目录空白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表格 44"/>
          <p:cNvGraphicFramePr/>
          <p:nvPr>
            <p:custDataLst>
              <p:tags r:id="rId1"/>
            </p:custDataLst>
            <p:extLst>
              <p:ext uri="{D42A27DB-BD31-4B8C-83A1-F6EECF244321}">
                <p14:modId xmlns:p14="http://schemas.microsoft.com/office/powerpoint/2010/main" val="736751416"/>
              </p:ext>
            </p:extLst>
          </p:nvPr>
        </p:nvGraphicFramePr>
        <p:xfrm>
          <a:off x="414543" y="843391"/>
          <a:ext cx="11436798" cy="2909447"/>
        </p:xfrm>
        <a:graphic>
          <a:graphicData uri="http://schemas.openxmlformats.org/drawingml/2006/table">
            <a:tbl>
              <a:tblPr firstRow="1" bandRow="1">
                <a:tableStyleId>{5C22544A-7EE6-4342-B048-85BDC9FD1C3A}</a:tableStyleId>
              </a:tblPr>
              <a:tblGrid>
                <a:gridCol w="2042907">
                  <a:extLst>
                    <a:ext uri="{9D8B030D-6E8A-4147-A177-3AD203B41FA5}">
                      <a16:colId xmlns:a16="http://schemas.microsoft.com/office/drawing/2014/main" val="20000"/>
                    </a:ext>
                  </a:extLst>
                </a:gridCol>
                <a:gridCol w="3566832">
                  <a:extLst>
                    <a:ext uri="{9D8B030D-6E8A-4147-A177-3AD203B41FA5}">
                      <a16:colId xmlns:a16="http://schemas.microsoft.com/office/drawing/2014/main" val="20001"/>
                    </a:ext>
                  </a:extLst>
                </a:gridCol>
                <a:gridCol w="2721845">
                  <a:extLst>
                    <a:ext uri="{9D8B030D-6E8A-4147-A177-3AD203B41FA5}">
                      <a16:colId xmlns:a16="http://schemas.microsoft.com/office/drawing/2014/main" val="20002"/>
                    </a:ext>
                  </a:extLst>
                </a:gridCol>
                <a:gridCol w="3105214">
                  <a:extLst>
                    <a:ext uri="{9D8B030D-6E8A-4147-A177-3AD203B41FA5}">
                      <a16:colId xmlns:a16="http://schemas.microsoft.com/office/drawing/2014/main" val="20003"/>
                    </a:ext>
                  </a:extLst>
                </a:gridCol>
              </a:tblGrid>
              <a:tr h="313507">
                <a:tc>
                  <a:txBody>
                    <a:bodyPr/>
                    <a:lstStyle/>
                    <a:p>
                      <a:pPr algn="l">
                        <a:buClrTx/>
                        <a:buSzTx/>
                        <a:buFontTx/>
                        <a:buNone/>
                      </a:pPr>
                      <a:r>
                        <a:rPr lang="zh-CN" altLang="en-US" sz="16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药品通用名</a:t>
                      </a:r>
                    </a:p>
                  </a:txBody>
                  <a:tcPr anchor="ctr">
                    <a:solidFill>
                      <a:srgbClr val="FF6600"/>
                    </a:solidFill>
                  </a:tcPr>
                </a:tc>
                <a:tc>
                  <a:txBody>
                    <a:bodyPr/>
                    <a:lstStyle/>
                    <a:p>
                      <a:pPr>
                        <a:buNone/>
                      </a:pPr>
                      <a:r>
                        <a:rPr lang="zh-CN"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阿地溴铵</a:t>
                      </a:r>
                      <a:r>
                        <a:rPr lang="zh-CN" altLang="en-US"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福莫特罗</a:t>
                      </a:r>
                      <a:r>
                        <a:rPr lang="zh-CN"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吸入粉雾剂</a:t>
                      </a:r>
                    </a:p>
                  </a:txBody>
                  <a:tcPr anchor="ctr">
                    <a:solidFill>
                      <a:schemeClr val="bg1">
                        <a:lumMod val="95000"/>
                      </a:schemeClr>
                    </a:solidFill>
                  </a:tcPr>
                </a:tc>
                <a:tc>
                  <a:txBody>
                    <a:bodyPr/>
                    <a:lstStyle/>
                    <a:p>
                      <a:pPr>
                        <a:buNone/>
                      </a:pPr>
                      <a:r>
                        <a:rPr sz="1600" b="1" kern="1200" dirty="0">
                          <a:solidFill>
                            <a:schemeClr val="bg1"/>
                          </a:solidFill>
                          <a:effectLst/>
                          <a:latin typeface="微软雅黑" panose="020B0503020204020204" pitchFamily="34" charset="-122"/>
                          <a:ea typeface="微软雅黑" panose="020B0503020204020204" pitchFamily="34" charset="-122"/>
                          <a:cs typeface="黑体" panose="02010609060101010101" charset="-122"/>
                          <a:sym typeface="+mn-ea"/>
                        </a:rPr>
                        <a:t>中国大陆首次上市时间</a:t>
                      </a:r>
                      <a:endParaRPr lang="zh-CN" altLang="en-US" sz="1600" b="1" kern="1200" dirty="0">
                        <a:solidFill>
                          <a:schemeClr val="bg1"/>
                        </a:solidFill>
                        <a:effectLst/>
                        <a:latin typeface="微软雅黑" panose="020B0503020204020204" pitchFamily="34" charset="-122"/>
                        <a:ea typeface="微软雅黑" panose="020B0503020204020204" pitchFamily="34" charset="-122"/>
                        <a:cs typeface="黑体" panose="02010609060101010101" charset="-122"/>
                        <a:sym typeface="+mn-ea"/>
                      </a:endParaRPr>
                    </a:p>
                  </a:txBody>
                  <a:tcPr anchor="ctr">
                    <a:solidFill>
                      <a:srgbClr val="FF6600"/>
                    </a:solidFill>
                  </a:tcPr>
                </a:tc>
                <a:tc>
                  <a:txBody>
                    <a:bodyPr/>
                    <a:lstStyle/>
                    <a:p>
                      <a:pPr>
                        <a:buNone/>
                      </a:pPr>
                      <a:r>
                        <a:rPr lang="zh-CN"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202</a:t>
                      </a:r>
                      <a:r>
                        <a:rPr lang="en-US" altLang="zh-CN"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月</a:t>
                      </a:r>
                      <a:endParaRPr lang="zh-CN" altLang="en-US" sz="16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solidFill>
                      <a:schemeClr val="bg1">
                        <a:lumMod val="95000"/>
                      </a:schemeClr>
                    </a:solidFill>
                  </a:tcPr>
                </a:tc>
                <a:extLst>
                  <a:ext uri="{0D108BD9-81ED-4DB2-BD59-A6C34878D82A}">
                    <a16:rowId xmlns:a16="http://schemas.microsoft.com/office/drawing/2014/main" val="10000"/>
                  </a:ext>
                </a:extLst>
              </a:tr>
              <a:tr h="1225529">
                <a:tc>
                  <a:txBody>
                    <a:bodyPr/>
                    <a:lstStyle/>
                    <a:p>
                      <a:pPr>
                        <a:buNone/>
                      </a:pPr>
                      <a:r>
                        <a:rPr lang="zh-CN" altLang="en-US" sz="1600" b="1" kern="12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规格</a:t>
                      </a:r>
                    </a:p>
                  </a:txBody>
                  <a:tcPr anchor="ctr">
                    <a:solidFill>
                      <a:srgbClr val="FF6600"/>
                    </a:solidFill>
                  </a:tcPr>
                </a:tc>
                <a:tc>
                  <a:txBody>
                    <a:bodyPr/>
                    <a:lstStyle/>
                    <a:p>
                      <a:pPr algn="just">
                        <a:buNone/>
                      </a:pPr>
                      <a:r>
                        <a:rPr lang="zh-CN" altLang="en-US"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每个吸入器</a:t>
                      </a:r>
                      <a:r>
                        <a:rPr lang="en-US" altLang="zh-CN"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60</a:t>
                      </a:r>
                      <a:r>
                        <a:rPr lang="zh-CN" altLang="en-US"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吸，每吸含阿地溴铵</a:t>
                      </a:r>
                      <a:r>
                        <a:rPr lang="en-US" altLang="zh-CN"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400μg</a:t>
                      </a:r>
                      <a:r>
                        <a:rPr lang="zh-CN" altLang="en-US"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和富马酸福莫特罗二水合物</a:t>
                      </a:r>
                      <a:r>
                        <a:rPr lang="en-US" altLang="zh-CN"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12μg</a:t>
                      </a:r>
                      <a:r>
                        <a:rPr lang="zh-CN" altLang="en-US"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，递送剂量为阿地溴铵</a:t>
                      </a:r>
                      <a:r>
                        <a:rPr lang="en-US" altLang="zh-CN"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396µg</a:t>
                      </a:r>
                      <a:r>
                        <a:rPr lang="zh-CN" altLang="en-US"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和富马酸福莫特罗二水合物</a:t>
                      </a:r>
                      <a:r>
                        <a:rPr lang="en-US" altLang="zh-CN"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11.8 µg</a:t>
                      </a:r>
                      <a:endParaRPr lang="zh-CN" altLang="en-US"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solidFill>
                      <a:schemeClr val="bg1">
                        <a:lumMod val="95000"/>
                      </a:schemeClr>
                    </a:solidFill>
                  </a:tcPr>
                </a:tc>
                <a:tc>
                  <a:txBody>
                    <a:bodyPr/>
                    <a:lstStyle/>
                    <a:p>
                      <a:pPr>
                        <a:buNone/>
                      </a:pPr>
                      <a:r>
                        <a:rPr lang="zh-CN" altLang="en-US" sz="1600" b="1" kern="12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目前大陆地区同通用名药品的上市情况</a:t>
                      </a:r>
                    </a:p>
                  </a:txBody>
                  <a:tcPr anchor="ctr">
                    <a:solidFill>
                      <a:srgbClr val="FF6600"/>
                    </a:solidFill>
                  </a:tcPr>
                </a:tc>
                <a:tc>
                  <a:txBody>
                    <a:bodyPr/>
                    <a:lstStyle/>
                    <a:p>
                      <a:pPr>
                        <a:buNone/>
                      </a:pPr>
                      <a:r>
                        <a:rPr lang="zh-CN"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独家产品，化学药品5.1类</a:t>
                      </a:r>
                      <a:endParaRPr lang="zh-CN" altLang="en-US"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solidFill>
                      <a:schemeClr val="bg1">
                        <a:lumMod val="95000"/>
                      </a:schemeClr>
                    </a:solidFill>
                  </a:tcPr>
                </a:tc>
                <a:extLst>
                  <a:ext uri="{0D108BD9-81ED-4DB2-BD59-A6C34878D82A}">
                    <a16:rowId xmlns:a16="http://schemas.microsoft.com/office/drawing/2014/main" val="10001"/>
                  </a:ext>
                </a:extLst>
              </a:tr>
              <a:tr h="769518">
                <a:tc>
                  <a:txBody>
                    <a:bodyPr/>
                    <a:lstStyle/>
                    <a:p>
                      <a:pPr>
                        <a:buNone/>
                      </a:pPr>
                      <a:r>
                        <a:rPr lang="zh-CN" altLang="en-US" sz="1600" b="1" kern="12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适应症</a:t>
                      </a:r>
                    </a:p>
                  </a:txBody>
                  <a:tcPr anchor="ctr">
                    <a:solidFill>
                      <a:srgbClr val="FF6600"/>
                    </a:solidFill>
                  </a:tcPr>
                </a:tc>
                <a:tc>
                  <a:txBody>
                    <a:bodyPr/>
                    <a:lstStyle/>
                    <a:p>
                      <a:pPr>
                        <a:buNone/>
                      </a:pPr>
                      <a:r>
                        <a:rPr lang="zh-CN"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本品适用于成人慢性阻塞性肺疾病</a:t>
                      </a:r>
                      <a:r>
                        <a:rPr lang="en-US" altLang="zh-CN"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(COPD)</a:t>
                      </a:r>
                      <a:r>
                        <a:rPr lang="zh-CN"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患者的维持治疗以缓解症状。</a:t>
                      </a:r>
                      <a:endParaRPr lang="zh-CN" altLang="en-US" sz="1600" b="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solidFill>
                      <a:schemeClr val="bg1">
                        <a:lumMod val="95000"/>
                      </a:schemeClr>
                    </a:solidFill>
                  </a:tcPr>
                </a:tc>
                <a:tc>
                  <a:txBody>
                    <a:bodyPr/>
                    <a:lstStyle/>
                    <a:p>
                      <a:pPr>
                        <a:buNone/>
                      </a:pPr>
                      <a:r>
                        <a:rPr lang="zh-CN" altLang="en-US" sz="1600" b="1" kern="1200" dirty="0">
                          <a:solidFill>
                            <a:schemeClr val="bg1"/>
                          </a:solidFill>
                          <a:effectLst/>
                          <a:latin typeface="微软雅黑" panose="020B0503020204020204" pitchFamily="34" charset="-122"/>
                          <a:ea typeface="微软雅黑" panose="020B0503020204020204" pitchFamily="34" charset="-122"/>
                          <a:cs typeface="黑体" panose="02010609060101010101" charset="-122"/>
                          <a:sym typeface="+mn-ea"/>
                        </a:rPr>
                        <a:t>用法用量（详见说明书）</a:t>
                      </a:r>
                    </a:p>
                  </a:txBody>
                  <a:tcPr anchor="ctr">
                    <a:solidFill>
                      <a:srgbClr val="FF6600"/>
                    </a:solidFill>
                  </a:tcPr>
                </a:tc>
                <a:tc>
                  <a:txBody>
                    <a:bodyPr/>
                    <a:lstStyle/>
                    <a:p>
                      <a:pPr algn="just">
                        <a:buNone/>
                      </a:pPr>
                      <a:r>
                        <a:rPr lang="zh-CN" altLang="en-US" sz="1600" b="0" kern="1200" dirty="0">
                          <a:solidFill>
                            <a:schemeClr val="tx1">
                              <a:lumMod val="85000"/>
                              <a:lumOff val="15000"/>
                            </a:schemeClr>
                          </a:solidFill>
                          <a:effectLst/>
                          <a:latin typeface="微软雅黑" panose="020B0503020204020204" pitchFamily="34" charset="-122"/>
                          <a:ea typeface="微软雅黑" panose="020B0503020204020204" pitchFamily="34" charset="-122"/>
                          <a:cs typeface="+mn-cs"/>
                        </a:rPr>
                        <a:t>本品推荐剂量为每次口服一吸，每日两次。</a:t>
                      </a:r>
                      <a:endParaRPr lang="en-US" altLang="zh-CN" sz="1600" kern="1200" dirty="0">
                        <a:solidFill>
                          <a:schemeClr val="tx1">
                            <a:lumMod val="85000"/>
                            <a:lumOff val="15000"/>
                          </a:schemeClr>
                        </a:solidFill>
                        <a:effectLst/>
                        <a:latin typeface="微软雅黑" panose="020B0503020204020204" pitchFamily="34" charset="-122"/>
                        <a:ea typeface="微软雅黑" panose="020B0503020204020204" pitchFamily="34" charset="-122"/>
                        <a:cs typeface="+mn-cs"/>
                      </a:endParaRPr>
                    </a:p>
                  </a:txBody>
                  <a:tcPr anchor="ctr">
                    <a:solidFill>
                      <a:schemeClr val="bg1">
                        <a:lumMod val="95000"/>
                      </a:schemeClr>
                    </a:solidFill>
                  </a:tcPr>
                </a:tc>
                <a:extLst>
                  <a:ext uri="{0D108BD9-81ED-4DB2-BD59-A6C34878D82A}">
                    <a16:rowId xmlns:a16="http://schemas.microsoft.com/office/drawing/2014/main" val="10002"/>
                  </a:ext>
                </a:extLst>
              </a:tr>
              <a:tr h="541513">
                <a:tc>
                  <a:txBody>
                    <a:bodyPr/>
                    <a:lstStyle/>
                    <a:p>
                      <a:pPr>
                        <a:buNone/>
                      </a:pPr>
                      <a:r>
                        <a:rPr lang="zh-CN" altLang="en-US" sz="1600" b="1" kern="12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全球首个上市国家</a:t>
                      </a:r>
                      <a:r>
                        <a:rPr lang="en-US" altLang="zh-CN" sz="1600" b="1" kern="12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kern="12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地区及上市时间</a:t>
                      </a:r>
                    </a:p>
                  </a:txBody>
                  <a:tcPr anchor="ctr">
                    <a:solidFill>
                      <a:srgbClr val="FF6600"/>
                    </a:solidFill>
                  </a:tcPr>
                </a:tc>
                <a:tc>
                  <a:txBody>
                    <a:bodyPr/>
                    <a:lstStyle/>
                    <a:p>
                      <a:pPr>
                        <a:buNone/>
                      </a:pPr>
                      <a:r>
                        <a:rPr lang="zh-CN" altLang="zh-CN"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欧盟</a:t>
                      </a:r>
                      <a:r>
                        <a:rPr lang="zh-CN"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，201</a:t>
                      </a:r>
                      <a:r>
                        <a:rPr lang="en-US" altLang="zh-CN"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月</a:t>
                      </a:r>
                      <a:endParaRPr lang="zh-CN" altLang="zh-CN" sz="1600" b="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solidFill>
                      <a:schemeClr val="bg1">
                        <a:lumMod val="95000"/>
                      </a:schemeClr>
                    </a:solidFill>
                  </a:tcPr>
                </a:tc>
                <a:tc>
                  <a:txBody>
                    <a:bodyPr/>
                    <a:lstStyle/>
                    <a:p>
                      <a:pPr>
                        <a:buNone/>
                      </a:pPr>
                      <a:r>
                        <a:rPr lang="zh-CN" altLang="en-US" sz="1600" b="1" kern="12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是否为</a:t>
                      </a:r>
                      <a:r>
                        <a:rPr lang="en-US" altLang="zh-CN" sz="1600" b="1" kern="12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OTC</a:t>
                      </a:r>
                      <a:r>
                        <a:rPr lang="zh-CN" altLang="en-US" sz="1600" b="1" kern="12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药品</a:t>
                      </a:r>
                    </a:p>
                  </a:txBody>
                  <a:tcPr anchor="ctr">
                    <a:solidFill>
                      <a:srgbClr val="FF6600"/>
                    </a:solidFill>
                  </a:tcPr>
                </a:tc>
                <a:tc>
                  <a:txBody>
                    <a:bodyPr/>
                    <a:lstStyle/>
                    <a:p>
                      <a:pPr>
                        <a:buNone/>
                      </a:pPr>
                      <a:r>
                        <a:rPr lang="zh-CN" altLang="en-US" sz="1600" dirty="0">
                          <a:latin typeface="微软雅黑" panose="020B0503020204020204" pitchFamily="34" charset="-122"/>
                          <a:ea typeface="微软雅黑" panose="020B0503020204020204" pitchFamily="34" charset="-122"/>
                        </a:rPr>
                        <a:t>否</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47" name="矩形: 圆角 46"/>
          <p:cNvSpPr/>
          <p:nvPr/>
        </p:nvSpPr>
        <p:spPr>
          <a:xfrm>
            <a:off x="0" y="0"/>
            <a:ext cx="367862" cy="1011243"/>
          </a:xfrm>
          <a:prstGeom prst="roundRect">
            <a:avLst/>
          </a:prstGeom>
          <a:solidFill>
            <a:srgbClr val="FF66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基本信息</a:t>
            </a:r>
          </a:p>
        </p:txBody>
      </p:sp>
      <p:sp>
        <p:nvSpPr>
          <p:cNvPr id="2" name="平行四边形 1"/>
          <p:cNvSpPr/>
          <p:nvPr/>
        </p:nvSpPr>
        <p:spPr>
          <a:xfrm>
            <a:off x="296144" y="630931"/>
            <a:ext cx="1138209" cy="131770"/>
          </a:xfrm>
          <a:prstGeom prst="parallelogram">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平行四边形 52"/>
          <p:cNvSpPr/>
          <p:nvPr/>
        </p:nvSpPr>
        <p:spPr>
          <a:xfrm>
            <a:off x="1434353" y="630931"/>
            <a:ext cx="10676965" cy="131770"/>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Rectangle 1"/>
          <p:cNvSpPr>
            <a:spLocks noChangeArrowheads="1"/>
          </p:cNvSpPr>
          <p:nvPr/>
        </p:nvSpPr>
        <p:spPr bwMode="auto">
          <a:xfrm>
            <a:off x="414543" y="88576"/>
            <a:ext cx="11696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a:ln>
                  <a:noFill/>
                </a:ln>
                <a:effectLst/>
                <a:latin typeface="Arial" panose="020B0604020202020204" pitchFamily="34" charset="0"/>
              </a:rPr>
              <a:t>优选药物组合，创新吸入装置，较目录内双支扩剂疗效和安全性更优</a:t>
            </a:r>
            <a:endParaRPr kumimoji="0" lang="zh-CN" altLang="zh-CN" sz="2400" b="0" i="0" u="none" strike="noStrike" cap="none" normalizeH="0" baseline="0" dirty="0">
              <a:ln>
                <a:noFill/>
              </a:ln>
              <a:effectLst/>
              <a:latin typeface="Arial" panose="020B0604020202020204" pitchFamily="34" charset="0"/>
            </a:endParaRPr>
          </a:p>
        </p:txBody>
      </p:sp>
      <p:sp>
        <p:nvSpPr>
          <p:cNvPr id="9" name="文本框 8"/>
          <p:cNvSpPr txBox="1"/>
          <p:nvPr/>
        </p:nvSpPr>
        <p:spPr>
          <a:xfrm>
            <a:off x="377854" y="6611779"/>
            <a:ext cx="1151017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[1-3] </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药品说明书</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aphicFrame>
        <p:nvGraphicFramePr>
          <p:cNvPr id="10" name="表格 9"/>
          <p:cNvGraphicFramePr/>
          <p:nvPr>
            <p:custDataLst>
              <p:tags r:id="rId2"/>
            </p:custDataLst>
            <p:extLst>
              <p:ext uri="{D42A27DB-BD31-4B8C-83A1-F6EECF244321}">
                <p14:modId xmlns:p14="http://schemas.microsoft.com/office/powerpoint/2010/main" val="160777638"/>
              </p:ext>
            </p:extLst>
          </p:nvPr>
        </p:nvGraphicFramePr>
        <p:xfrm>
          <a:off x="414543" y="3833528"/>
          <a:ext cx="11436798" cy="2826639"/>
        </p:xfrm>
        <a:graphic>
          <a:graphicData uri="http://schemas.openxmlformats.org/drawingml/2006/table">
            <a:tbl>
              <a:tblPr firstRow="1" bandRow="1">
                <a:tableStyleId>{5C22544A-7EE6-4342-B048-85BDC9FD1C3A}</a:tableStyleId>
              </a:tblPr>
              <a:tblGrid>
                <a:gridCol w="4058845">
                  <a:extLst>
                    <a:ext uri="{9D8B030D-6E8A-4147-A177-3AD203B41FA5}">
                      <a16:colId xmlns:a16="http://schemas.microsoft.com/office/drawing/2014/main" val="20000"/>
                    </a:ext>
                  </a:extLst>
                </a:gridCol>
                <a:gridCol w="7377953">
                  <a:extLst>
                    <a:ext uri="{9D8B030D-6E8A-4147-A177-3AD203B41FA5}">
                      <a16:colId xmlns:a16="http://schemas.microsoft.com/office/drawing/2014/main" val="20001"/>
                    </a:ext>
                  </a:extLst>
                </a:gridCol>
              </a:tblGrid>
              <a:tr h="238512">
                <a:tc>
                  <a:txBody>
                    <a:bodyPr/>
                    <a:lstStyle/>
                    <a:p>
                      <a:pPr algn="ctr">
                        <a:buNone/>
                      </a:pPr>
                      <a:r>
                        <a:rPr lang="zh-CN" altLang="en-US" sz="1600" b="1" dirty="0">
                          <a:solidFill>
                            <a:schemeClr val="bg1"/>
                          </a:solidFill>
                          <a:latin typeface="微软雅黑" panose="020B0503020204020204" pitchFamily="34" charset="-122"/>
                          <a:ea typeface="微软雅黑" panose="020B0503020204020204" pitchFamily="34" charset="-122"/>
                        </a:rPr>
                        <a:t>参照药品建议（评级）</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0" spc="90" dirty="0">
                          <a:solidFill>
                            <a:schemeClr val="bg1"/>
                          </a:solidFill>
                          <a:latin typeface="微软雅黑" panose="020B0503020204020204" pitchFamily="34" charset="-122"/>
                          <a:ea typeface="微软雅黑" panose="020B0503020204020204" pitchFamily="34" charset="-122"/>
                          <a:cs typeface="黑体" panose="02010609060101010101" charset="-122"/>
                          <a:sym typeface="+mn-ea"/>
                        </a:rPr>
                        <a:t>与已上市同类药品相</a:t>
                      </a:r>
                      <a:r>
                        <a:rPr lang="zh-CN" altLang="en-US" sz="1600" b="1" kern="0" spc="80" dirty="0">
                          <a:solidFill>
                            <a:schemeClr val="bg1"/>
                          </a:solidFill>
                          <a:latin typeface="微软雅黑" panose="020B0503020204020204" pitchFamily="34" charset="-122"/>
                          <a:ea typeface="微软雅黑" panose="020B0503020204020204" pitchFamily="34" charset="-122"/>
                          <a:cs typeface="黑体" panose="02010609060101010101" charset="-122"/>
                          <a:sym typeface="+mn-ea"/>
                        </a:rPr>
                        <a:t>比优势</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282134">
                <a:tc>
                  <a:txBody>
                    <a:bodyPr/>
                    <a:lstStyle/>
                    <a:p>
                      <a:pPr>
                        <a:buNone/>
                      </a:pPr>
                      <a:r>
                        <a:rPr lang="zh-CN" altLang="en-US" sz="1600" b="0"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茚达特罗格隆溴铵吸入粉雾剂用胶囊（</a:t>
                      </a:r>
                      <a:r>
                        <a:rPr lang="zh-CN" altLang="en-US" sz="1600" b="1"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改进</a:t>
                      </a:r>
                      <a:r>
                        <a:rPr lang="zh-CN" altLang="en-US" sz="1600" b="0" dirty="0">
                          <a:solidFill>
                            <a:schemeClr val="tx1">
                              <a:lumMod val="85000"/>
                              <a:lumOff val="15000"/>
                            </a:schemeClr>
                          </a:solidFill>
                          <a:effectLst/>
                          <a:latin typeface="微软雅黑" panose="020B0503020204020204" pitchFamily="34" charset="-122"/>
                          <a:ea typeface="微软雅黑" panose="020B0503020204020204" pitchFamily="34" charset="-122"/>
                          <a:sym typeface="+mn-ea"/>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rowSpan="3">
                  <a:txBody>
                    <a:bodyPr/>
                    <a:lstStyle/>
                    <a:p>
                      <a:pPr marL="0" marR="0" lvl="0" indent="0" algn="just" defTabSz="914400" rtl="0" eaLnBrk="0" fontAlgn="base" latinLnBrk="0" hangingPunct="0">
                        <a:lnSpc>
                          <a:spcPct val="120000"/>
                        </a:lnSpc>
                        <a:spcBef>
                          <a:spcPts val="600"/>
                        </a:spcBef>
                        <a:spcAft>
                          <a:spcPct val="0"/>
                        </a:spcAft>
                        <a:buClrTx/>
                        <a:buSzTx/>
                        <a:buFontTx/>
                        <a:buNone/>
                        <a:defRPr/>
                      </a:pPr>
                      <a:r>
                        <a:rPr lang="en-US" altLang="zh-CN" sz="1500" b="0" dirty="0">
                          <a:solidFill>
                            <a:schemeClr val="tx1"/>
                          </a:solidFill>
                          <a:effectLst/>
                          <a:latin typeface="微软雅黑" panose="020B0503020204020204" pitchFamily="34" charset="-122"/>
                          <a:ea typeface="微软雅黑" panose="020B0503020204020204" pitchFamily="34" charset="-122"/>
                          <a:sym typeface="+mn-ea"/>
                        </a:rPr>
                        <a:t>1. </a:t>
                      </a:r>
                      <a:r>
                        <a:rPr lang="zh-CN" altLang="en-US" sz="1500" b="1" dirty="0">
                          <a:solidFill>
                            <a:schemeClr val="tx1"/>
                          </a:solidFill>
                          <a:effectLst/>
                          <a:latin typeface="微软雅黑" panose="020B0503020204020204" pitchFamily="34" charset="-122"/>
                          <a:ea typeface="微软雅黑" panose="020B0503020204020204" pitchFamily="34" charset="-122"/>
                          <a:sym typeface="+mn-ea"/>
                        </a:rPr>
                        <a:t>肝肾共病患者无需调整剂量，降低临床管理成本。</a:t>
                      </a:r>
                      <a:r>
                        <a:rPr lang="zh-CN" altLang="en-US" sz="1500" dirty="0">
                          <a:solidFill>
                            <a:schemeClr val="tx1"/>
                          </a:solidFill>
                          <a:effectLst/>
                          <a:latin typeface="微软雅黑" panose="020B0503020204020204" pitchFamily="34" charset="-122"/>
                          <a:ea typeface="微软雅黑" panose="020B0503020204020204" pitchFamily="34" charset="-122"/>
                          <a:sym typeface="+mn-ea"/>
                        </a:rPr>
                        <a:t>茚达特罗格隆溴铵重度肝肾损害患者均应慎用，乌美溴铵维兰特罗重度肝损害患者应慎用</a:t>
                      </a:r>
                      <a:r>
                        <a:rPr lang="zh-CN" altLang="en-US" sz="1500" baseline="0" dirty="0">
                          <a:solidFill>
                            <a:schemeClr val="tx1"/>
                          </a:solidFill>
                          <a:effectLst/>
                          <a:latin typeface="微软雅黑" panose="020B0503020204020204" pitchFamily="34" charset="-122"/>
                          <a:ea typeface="微软雅黑" panose="020B0503020204020204" pitchFamily="34" charset="-122"/>
                          <a:sym typeface="+mn-ea"/>
                        </a:rPr>
                        <a:t>。</a:t>
                      </a:r>
                      <a:r>
                        <a:rPr lang="en-US" altLang="zh-CN" sz="1500" baseline="30000" dirty="0">
                          <a:solidFill>
                            <a:schemeClr val="tx1"/>
                          </a:solidFill>
                          <a:effectLst/>
                          <a:latin typeface="微软雅黑" panose="020B0503020204020204" pitchFamily="34" charset="-122"/>
                          <a:ea typeface="微软雅黑" panose="020B0503020204020204" pitchFamily="34" charset="-122"/>
                          <a:sym typeface="+mn-ea"/>
                        </a:rPr>
                        <a:t>[1-3]</a:t>
                      </a:r>
                      <a:endParaRPr lang="zh-CN" altLang="en-US" sz="1500" baseline="0" dirty="0">
                        <a:solidFill>
                          <a:schemeClr val="tx1"/>
                        </a:solidFill>
                        <a:effectLst/>
                        <a:latin typeface="微软雅黑" panose="020B0503020204020204" pitchFamily="34" charset="-122"/>
                        <a:ea typeface="微软雅黑" panose="020B0503020204020204" pitchFamily="34" charset="-122"/>
                        <a:sym typeface="+mn-ea"/>
                      </a:endParaRPr>
                    </a:p>
                    <a:p>
                      <a:pPr marL="0" marR="0" lvl="0" indent="0" algn="just" defTabSz="914400" rtl="0" eaLnBrk="0" fontAlgn="base" latinLnBrk="0" hangingPunct="0">
                        <a:lnSpc>
                          <a:spcPct val="120000"/>
                        </a:lnSpc>
                        <a:spcBef>
                          <a:spcPts val="600"/>
                        </a:spcBef>
                        <a:spcAft>
                          <a:spcPct val="0"/>
                        </a:spcAft>
                        <a:buClrTx/>
                        <a:buSzTx/>
                        <a:buFontTx/>
                        <a:buNone/>
                      </a:pPr>
                      <a:r>
                        <a:rPr lang="en-US" altLang="zh-CN" sz="1500" dirty="0">
                          <a:solidFill>
                            <a:schemeClr val="tx1"/>
                          </a:solidFill>
                          <a:effectLst/>
                          <a:latin typeface="微软雅黑" panose="020B0503020204020204" pitchFamily="34" charset="-122"/>
                          <a:ea typeface="微软雅黑" panose="020B0503020204020204" pitchFamily="34" charset="-122"/>
                          <a:sym typeface="+mn-ea"/>
                        </a:rPr>
                        <a:t>2. </a:t>
                      </a:r>
                      <a:r>
                        <a:rPr lang="zh-CN" altLang="en-US" sz="1500" dirty="0">
                          <a:solidFill>
                            <a:schemeClr val="tx1"/>
                          </a:solidFill>
                          <a:effectLst/>
                          <a:latin typeface="微软雅黑" panose="020B0503020204020204" pitchFamily="34" charset="-122"/>
                          <a:ea typeface="微软雅黑" panose="020B0503020204020204" pitchFamily="34" charset="-122"/>
                          <a:sym typeface="+mn-ea"/>
                        </a:rPr>
                        <a:t>真实世界研究中，相较茚达特罗格隆溴铵，</a:t>
                      </a:r>
                      <a:r>
                        <a:rPr lang="zh-CN" altLang="en-US" sz="1500" b="1" dirty="0">
                          <a:solidFill>
                            <a:schemeClr val="tx1"/>
                          </a:solidFill>
                          <a:effectLst/>
                          <a:latin typeface="微软雅黑" panose="020B0503020204020204" pitchFamily="34" charset="-122"/>
                          <a:ea typeface="微软雅黑" panose="020B0503020204020204" pitchFamily="34" charset="-122"/>
                          <a:sym typeface="+mn-ea"/>
                        </a:rPr>
                        <a:t>肺功能改善和降低严重急性加重的疗效更优，减少医疗支出。</a:t>
                      </a:r>
                      <a:endParaRPr lang="en-US" altLang="zh-CN" sz="1500" b="1" dirty="0">
                        <a:solidFill>
                          <a:schemeClr val="tx1"/>
                        </a:solidFill>
                        <a:effectLst/>
                        <a:latin typeface="微软雅黑" panose="020B0503020204020204" pitchFamily="34" charset="-122"/>
                        <a:ea typeface="微软雅黑" panose="020B0503020204020204" pitchFamily="34" charset="-122"/>
                        <a:sym typeface="+mn-ea"/>
                      </a:endParaRPr>
                    </a:p>
                    <a:p>
                      <a:pPr marL="0" marR="0" lvl="0" indent="0" algn="just" defTabSz="914400" rtl="0" eaLnBrk="0" fontAlgn="base" latinLnBrk="0" hangingPunct="0">
                        <a:lnSpc>
                          <a:spcPct val="120000"/>
                        </a:lnSpc>
                        <a:spcBef>
                          <a:spcPts val="600"/>
                        </a:spcBef>
                        <a:spcAft>
                          <a:spcPct val="0"/>
                        </a:spcAft>
                        <a:buClrTx/>
                        <a:buSzTx/>
                        <a:buFontTx/>
                        <a:buNone/>
                      </a:pPr>
                      <a:r>
                        <a:rPr lang="en-US" altLang="zh-CN" sz="1500" b="0" dirty="0">
                          <a:solidFill>
                            <a:schemeClr val="tx1"/>
                          </a:solidFill>
                          <a:effectLst/>
                          <a:latin typeface="微软雅黑" panose="020B0503020204020204" pitchFamily="34" charset="-122"/>
                          <a:ea typeface="微软雅黑" panose="020B0503020204020204" pitchFamily="34" charset="-122"/>
                          <a:sym typeface="+mn-ea"/>
                        </a:rPr>
                        <a:t>3. </a:t>
                      </a:r>
                      <a:r>
                        <a:rPr lang="zh-CN" altLang="en-US" sz="1500" b="1" dirty="0">
                          <a:solidFill>
                            <a:schemeClr val="tx1"/>
                          </a:solidFill>
                          <a:effectLst/>
                          <a:latin typeface="微软雅黑" panose="020B0503020204020204" pitchFamily="34" charset="-122"/>
                          <a:ea typeface="微软雅黑" panose="020B0503020204020204" pitchFamily="34" charset="-122"/>
                          <a:sym typeface="+mn-ea"/>
                        </a:rPr>
                        <a:t>视听双反馈吸入器，仅两步操作，</a:t>
                      </a:r>
                      <a:r>
                        <a:rPr lang="zh-CN" altLang="en-US" sz="1500" b="0" dirty="0">
                          <a:solidFill>
                            <a:schemeClr val="tx1"/>
                          </a:solidFill>
                          <a:effectLst/>
                          <a:latin typeface="微软雅黑" panose="020B0503020204020204" pitchFamily="34" charset="-122"/>
                          <a:ea typeface="微软雅黑" panose="020B0503020204020204" pitchFamily="34" charset="-122"/>
                          <a:sym typeface="+mn-ea"/>
                        </a:rPr>
                        <a:t>装置满意度显著提升，使用错误率显著降低，</a:t>
                      </a:r>
                      <a:r>
                        <a:rPr lang="zh-CN" altLang="en-US" sz="1500" b="1" dirty="0">
                          <a:solidFill>
                            <a:schemeClr val="tx1"/>
                          </a:solidFill>
                          <a:effectLst/>
                          <a:latin typeface="微软雅黑" panose="020B0503020204020204" pitchFamily="34" charset="-122"/>
                          <a:ea typeface="微软雅黑" panose="020B0503020204020204" pitchFamily="34" charset="-122"/>
                          <a:sym typeface="+mn-ea"/>
                        </a:rPr>
                        <a:t>患者依从性好，患教成本低。</a:t>
                      </a:r>
                      <a:endParaRPr lang="en-US" altLang="zh-CN" sz="1500" b="1" dirty="0">
                        <a:solidFill>
                          <a:schemeClr val="tx1"/>
                        </a:solidFill>
                        <a:effectLst/>
                        <a:latin typeface="微软雅黑" panose="020B0503020204020204" pitchFamily="34" charset="-122"/>
                        <a:ea typeface="微软雅黑" panose="020B0503020204020204" pitchFamily="34" charset="-122"/>
                        <a:sym typeface="+mn-ea"/>
                      </a:endParaRPr>
                    </a:p>
                    <a:p>
                      <a:pPr marL="0" marR="0" lvl="0" indent="0" algn="just" defTabSz="914400" rtl="0" eaLnBrk="0" fontAlgn="base" latinLnBrk="0" hangingPunct="0">
                        <a:lnSpc>
                          <a:spcPct val="120000"/>
                        </a:lnSpc>
                        <a:spcBef>
                          <a:spcPts val="600"/>
                        </a:spcBef>
                        <a:spcAft>
                          <a:spcPct val="0"/>
                        </a:spcAft>
                        <a:buClrTx/>
                        <a:buSzTx/>
                        <a:buFontTx/>
                        <a:buNone/>
                      </a:pPr>
                      <a:r>
                        <a:rPr lang="en-US" altLang="zh-CN" sz="1500" b="1" dirty="0">
                          <a:solidFill>
                            <a:schemeClr val="tx1"/>
                          </a:solidFill>
                          <a:effectLst/>
                          <a:latin typeface="微软雅黑" panose="020B0503020204020204" pitchFamily="34" charset="-122"/>
                          <a:ea typeface="微软雅黑" panose="020B0503020204020204" pitchFamily="34" charset="-122"/>
                          <a:sym typeface="+mn-ea"/>
                        </a:rPr>
                        <a:t>4. </a:t>
                      </a:r>
                      <a:r>
                        <a:rPr lang="zh-CN" altLang="en-US" sz="1500" b="1" dirty="0">
                          <a:solidFill>
                            <a:schemeClr val="tx1"/>
                          </a:solidFill>
                          <a:effectLst/>
                          <a:latin typeface="微软雅黑" panose="020B0503020204020204" pitchFamily="34" charset="-122"/>
                          <a:ea typeface="微软雅黑" panose="020B0503020204020204" pitchFamily="34" charset="-122"/>
                          <a:sym typeface="+mn-ea"/>
                        </a:rPr>
                        <a:t>常温储运</a:t>
                      </a:r>
                      <a:r>
                        <a:rPr lang="en-US" altLang="zh-CN" sz="1500" b="1" dirty="0">
                          <a:solidFill>
                            <a:schemeClr val="tx1"/>
                          </a:solidFill>
                          <a:effectLst/>
                          <a:latin typeface="微软雅黑" panose="020B0503020204020204" pitchFamily="34" charset="-122"/>
                          <a:ea typeface="微软雅黑" panose="020B0503020204020204" pitchFamily="34" charset="-122"/>
                          <a:sym typeface="+mn-ea"/>
                        </a:rPr>
                        <a:t>(</a:t>
                      </a:r>
                      <a:r>
                        <a:rPr lang="zh-CN" altLang="en-US" sz="1500" b="1" dirty="0">
                          <a:solidFill>
                            <a:schemeClr val="tx1"/>
                          </a:solidFill>
                          <a:effectLst/>
                          <a:latin typeface="微软雅黑" panose="020B0503020204020204" pitchFamily="34" charset="-122"/>
                          <a:ea typeface="微软雅黑" panose="020B0503020204020204" pitchFamily="34" charset="-122"/>
                          <a:sym typeface="+mn-ea"/>
                        </a:rPr>
                        <a:t>≤</a:t>
                      </a:r>
                      <a:r>
                        <a:rPr lang="en-US" altLang="zh-CN" sz="1500" b="1" dirty="0">
                          <a:solidFill>
                            <a:schemeClr val="tx1"/>
                          </a:solidFill>
                          <a:effectLst/>
                          <a:latin typeface="微软雅黑" panose="020B0503020204020204" pitchFamily="34" charset="-122"/>
                          <a:ea typeface="微软雅黑" panose="020B0503020204020204" pitchFamily="34" charset="-122"/>
                          <a:sym typeface="+mn-ea"/>
                        </a:rPr>
                        <a:t>30℃)</a:t>
                      </a:r>
                      <a:r>
                        <a:rPr lang="zh-CN" altLang="en-US" sz="1500" b="1" dirty="0">
                          <a:solidFill>
                            <a:schemeClr val="tx1"/>
                          </a:solidFill>
                          <a:effectLst/>
                          <a:latin typeface="微软雅黑" panose="020B0503020204020204" pitchFamily="34" charset="-122"/>
                          <a:ea typeface="微软雅黑" panose="020B0503020204020204" pitchFamily="34" charset="-122"/>
                          <a:sym typeface="+mn-ea"/>
                        </a:rPr>
                        <a:t>，保质期长</a:t>
                      </a:r>
                      <a:r>
                        <a:rPr lang="en-US" altLang="zh-CN" sz="1500" b="1" dirty="0">
                          <a:solidFill>
                            <a:schemeClr val="tx1"/>
                          </a:solidFill>
                          <a:effectLst/>
                          <a:latin typeface="微软雅黑" panose="020B0503020204020204" pitchFamily="34" charset="-122"/>
                          <a:ea typeface="微软雅黑" panose="020B0503020204020204" pitchFamily="34" charset="-122"/>
                          <a:sym typeface="+mn-ea"/>
                        </a:rPr>
                        <a:t>(36</a:t>
                      </a:r>
                      <a:r>
                        <a:rPr lang="zh-CN" altLang="en-US" sz="1500" b="1" dirty="0">
                          <a:solidFill>
                            <a:schemeClr val="tx1"/>
                          </a:solidFill>
                          <a:effectLst/>
                          <a:latin typeface="微软雅黑" panose="020B0503020204020204" pitchFamily="34" charset="-122"/>
                          <a:ea typeface="微软雅黑" panose="020B0503020204020204" pitchFamily="34" charset="-122"/>
                          <a:sym typeface="+mn-ea"/>
                        </a:rPr>
                        <a:t>个月</a:t>
                      </a:r>
                      <a:r>
                        <a:rPr lang="en-US" altLang="zh-CN" sz="1500" b="1" dirty="0">
                          <a:solidFill>
                            <a:schemeClr val="tx1"/>
                          </a:solidFill>
                          <a:effectLst/>
                          <a:latin typeface="微软雅黑" panose="020B0503020204020204" pitchFamily="34" charset="-122"/>
                          <a:ea typeface="微软雅黑" panose="020B0503020204020204" pitchFamily="34" charset="-122"/>
                          <a:sym typeface="+mn-ea"/>
                        </a:rPr>
                        <a:t>)</a:t>
                      </a:r>
                      <a:r>
                        <a:rPr lang="zh-CN" altLang="en-US" sz="1500" b="1" dirty="0">
                          <a:solidFill>
                            <a:schemeClr val="tx1"/>
                          </a:solidFill>
                          <a:effectLst/>
                          <a:latin typeface="微软雅黑" panose="020B0503020204020204" pitchFamily="34" charset="-122"/>
                          <a:ea typeface="微软雅黑" panose="020B0503020204020204" pitchFamily="34" charset="-122"/>
                          <a:sym typeface="+mn-ea"/>
                        </a:rPr>
                        <a:t>，提升基层可及性。</a:t>
                      </a:r>
                      <a:r>
                        <a:rPr lang="zh-CN" altLang="en-US" sz="1500" b="0" dirty="0">
                          <a:solidFill>
                            <a:schemeClr val="tx1"/>
                          </a:solidFill>
                          <a:effectLst/>
                          <a:latin typeface="微软雅黑" panose="020B0503020204020204" pitchFamily="34" charset="-122"/>
                          <a:ea typeface="微软雅黑" panose="020B0503020204020204" pitchFamily="34" charset="-122"/>
                          <a:sym typeface="+mn-ea"/>
                        </a:rPr>
                        <a:t>目录内所有双支扩剂保质期仅</a:t>
                      </a:r>
                      <a:r>
                        <a:rPr lang="en-US" altLang="zh-CN" sz="1500" b="0" dirty="0">
                          <a:solidFill>
                            <a:schemeClr val="tx1"/>
                          </a:solidFill>
                          <a:effectLst/>
                          <a:latin typeface="微软雅黑" panose="020B0503020204020204" pitchFamily="34" charset="-122"/>
                          <a:ea typeface="微软雅黑" panose="020B0503020204020204" pitchFamily="34" charset="-122"/>
                          <a:sym typeface="+mn-ea"/>
                        </a:rPr>
                        <a:t>24</a:t>
                      </a:r>
                      <a:r>
                        <a:rPr lang="zh-CN" altLang="en-US" sz="1500" b="0" dirty="0">
                          <a:solidFill>
                            <a:schemeClr val="tx1"/>
                          </a:solidFill>
                          <a:effectLst/>
                          <a:latin typeface="微软雅黑" panose="020B0503020204020204" pitchFamily="34" charset="-122"/>
                          <a:ea typeface="微软雅黑" panose="020B0503020204020204" pitchFamily="34" charset="-122"/>
                          <a:sym typeface="+mn-ea"/>
                        </a:rPr>
                        <a:t>个月，</a:t>
                      </a:r>
                      <a:r>
                        <a:rPr lang="zh-CN" altLang="en-US" sz="1500" dirty="0">
                          <a:solidFill>
                            <a:schemeClr val="tx1"/>
                          </a:solidFill>
                          <a:effectLst/>
                          <a:latin typeface="微软雅黑" panose="020B0503020204020204" pitchFamily="34" charset="-122"/>
                          <a:ea typeface="微软雅黑" panose="020B0503020204020204" pitchFamily="34" charset="-122"/>
                          <a:sym typeface="+mn-ea"/>
                        </a:rPr>
                        <a:t>参照药</a:t>
                      </a:r>
                      <a:r>
                        <a:rPr lang="zh-CN" altLang="en-US" sz="1500" b="1" dirty="0">
                          <a:solidFill>
                            <a:schemeClr val="tx1"/>
                          </a:solidFill>
                          <a:effectLst/>
                          <a:latin typeface="微软雅黑" panose="020B0503020204020204" pitchFamily="34" charset="-122"/>
                          <a:ea typeface="微软雅黑" panose="020B0503020204020204" pitchFamily="34" charset="-122"/>
                          <a:sym typeface="+mn-ea"/>
                        </a:rPr>
                        <a:t>≤</a:t>
                      </a:r>
                      <a:r>
                        <a:rPr lang="en-US" altLang="zh-CN" sz="1500" dirty="0">
                          <a:solidFill>
                            <a:schemeClr val="tx1"/>
                          </a:solidFill>
                          <a:effectLst/>
                          <a:latin typeface="微软雅黑" panose="020B0503020204020204" pitchFamily="34" charset="-122"/>
                          <a:ea typeface="微软雅黑" panose="020B0503020204020204" pitchFamily="34" charset="-122"/>
                          <a:sym typeface="+mn-ea"/>
                        </a:rPr>
                        <a:t>25℃</a:t>
                      </a:r>
                      <a:r>
                        <a:rPr lang="zh-CN" altLang="en-US" sz="1500" dirty="0">
                          <a:solidFill>
                            <a:schemeClr val="tx1"/>
                          </a:solidFill>
                          <a:effectLst/>
                          <a:latin typeface="微软雅黑" panose="020B0503020204020204" pitchFamily="34" charset="-122"/>
                          <a:ea typeface="微软雅黑" panose="020B0503020204020204" pitchFamily="34" charset="-122"/>
                          <a:sym typeface="+mn-ea"/>
                        </a:rPr>
                        <a:t>储运。</a:t>
                      </a:r>
                      <a:endParaRPr lang="en-US" altLang="zh-CN" sz="1500" b="0" dirty="0">
                        <a:solidFill>
                          <a:schemeClr val="tx1"/>
                        </a:solidFill>
                        <a:effectLst/>
                        <a:latin typeface="微软雅黑" panose="020B0503020204020204" pitchFamily="34" charset="-122"/>
                        <a:ea typeface="微软雅黑" panose="020B0503020204020204" pitchFamily="34" charset="-122"/>
                        <a:sym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238512">
                <a:tc>
                  <a:txBody>
                    <a:bodyPr/>
                    <a:lstStyle/>
                    <a:p>
                      <a:pPr algn="ctr">
                        <a:buNone/>
                      </a:pPr>
                      <a:r>
                        <a:rPr lang="zh-CN" altLang="en-US" sz="1600" b="1" dirty="0">
                          <a:solidFill>
                            <a:schemeClr val="bg1"/>
                          </a:solidFill>
                          <a:latin typeface="微软雅黑" panose="020B0503020204020204" pitchFamily="34" charset="-122"/>
                          <a:ea typeface="微软雅黑" panose="020B0503020204020204" pitchFamily="34" charset="-122"/>
                          <a:sym typeface="+mn-ea"/>
                        </a:rPr>
                        <a:t>参照药品选择理由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vMerge="1">
                  <a:txBody>
                    <a:bodyPr/>
                    <a:lstStyle/>
                    <a:p>
                      <a:endParaRPr lang="zh-CN"/>
                    </a:p>
                  </a:txBody>
                  <a:tcPr anchor="ctr">
                    <a:lnL>
                      <a:noFill/>
                    </a:lnL>
                    <a:lnR>
                      <a:noFill/>
                    </a:lnR>
                    <a:lnT>
                      <a:noFill/>
                    </a:lnT>
                    <a:lnB>
                      <a:noFill/>
                    </a:lnB>
                    <a:lnTlToBr>
                      <a:noFill/>
                    </a:lnTlToBr>
                    <a:lnBlToTr>
                      <a:noFill/>
                    </a:lnBlToTr>
                    <a:solidFill>
                      <a:srgbClr val="FF6600"/>
                    </a:solidFill>
                  </a:tcPr>
                </a:tc>
                <a:extLst>
                  <a:ext uri="{0D108BD9-81ED-4DB2-BD59-A6C34878D82A}">
                    <a16:rowId xmlns:a16="http://schemas.microsoft.com/office/drawing/2014/main" val="10002"/>
                  </a:ext>
                </a:extLst>
              </a:tr>
              <a:tr h="1283370">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600" dirty="0">
                          <a:effectLst/>
                          <a:latin typeface="微软雅黑" panose="020B0503020204020204" pitchFamily="34" charset="-122"/>
                          <a:ea typeface="微软雅黑" panose="020B0503020204020204" pitchFamily="34" charset="-122"/>
                          <a:sym typeface="+mn-ea"/>
                        </a:rPr>
                        <a:t>①茚达特罗格隆溴铵是目录内临床应用</a:t>
                      </a:r>
                      <a:endParaRPr lang="en-US" altLang="zh-CN" sz="1600" dirty="0">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600" dirty="0">
                          <a:effectLst/>
                          <a:latin typeface="微软雅黑" panose="020B0503020204020204" pitchFamily="34" charset="-122"/>
                          <a:ea typeface="微软雅黑" panose="020B0503020204020204" pitchFamily="34" charset="-122"/>
                          <a:sym typeface="+mn-ea"/>
                        </a:rPr>
                        <a:t>最广泛的双支扩剂</a:t>
                      </a:r>
                      <a:endParaRPr lang="en-US" altLang="zh-CN" sz="1600" dirty="0">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600" dirty="0">
                          <a:effectLst/>
                          <a:latin typeface="微软雅黑" panose="020B0503020204020204" pitchFamily="34" charset="-122"/>
                          <a:ea typeface="微软雅黑" panose="020B0503020204020204" pitchFamily="34" charset="-122"/>
                          <a:sym typeface="+mn-ea"/>
                        </a:rPr>
                        <a:t>②适应症一致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vMerge="1">
                  <a:txBody>
                    <a:bodyPr/>
                    <a:lstStyle/>
                    <a:p>
                      <a:endParaRPr lang="zh-CN"/>
                    </a:p>
                  </a:txBody>
                  <a:tcPr anchor="ctr">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188055" y="1750107"/>
            <a:ext cx="3850700" cy="4303585"/>
          </a:xfrm>
          <a:prstGeom prst="rect">
            <a:avLst/>
          </a:prstGeom>
          <a:noFill/>
          <a:ln>
            <a:solidFill>
              <a:schemeClr val="bg1">
                <a:lumMod val="75000"/>
              </a:schemeClr>
            </a:solidFill>
          </a:ln>
        </p:spPr>
        <p:txBody>
          <a:bodyPr wrap="square" rtlCol="0">
            <a:spAutoFit/>
          </a:bodyPr>
          <a:lstStyle/>
          <a:p>
            <a:endParaRPr lang="zh-CN" altLang="en-US" dirty="0"/>
          </a:p>
        </p:txBody>
      </p:sp>
      <p:sp>
        <p:nvSpPr>
          <p:cNvPr id="37" name="文本框 36"/>
          <p:cNvSpPr txBox="1"/>
          <p:nvPr/>
        </p:nvSpPr>
        <p:spPr>
          <a:xfrm>
            <a:off x="8400498" y="1757678"/>
            <a:ext cx="3710820" cy="4303585"/>
          </a:xfrm>
          <a:prstGeom prst="rect">
            <a:avLst/>
          </a:prstGeom>
          <a:solidFill>
            <a:schemeClr val="bg1">
              <a:alpha val="3300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zh-CN" altLang="en-US" dirty="0"/>
          </a:p>
        </p:txBody>
      </p:sp>
      <p:sp>
        <p:nvSpPr>
          <p:cNvPr id="9" name="文本框 8"/>
          <p:cNvSpPr txBox="1"/>
          <p:nvPr/>
        </p:nvSpPr>
        <p:spPr>
          <a:xfrm>
            <a:off x="286618" y="1730814"/>
            <a:ext cx="3641299" cy="4303585"/>
          </a:xfrm>
          <a:prstGeom prst="rect">
            <a:avLst/>
          </a:prstGeom>
          <a:noFill/>
          <a:ln>
            <a:solidFill>
              <a:schemeClr val="bg1">
                <a:lumMod val="75000"/>
              </a:schemeClr>
            </a:solidFill>
          </a:ln>
        </p:spPr>
        <p:txBody>
          <a:bodyPr wrap="square" rtlCol="0">
            <a:spAutoFit/>
          </a:bodyPr>
          <a:lstStyle/>
          <a:p>
            <a:endParaRPr lang="zh-CN" altLang="en-US" dirty="0"/>
          </a:p>
        </p:txBody>
      </p:sp>
      <p:sp>
        <p:nvSpPr>
          <p:cNvPr id="11" name="Rectángulo redondeado 20"/>
          <p:cNvSpPr/>
          <p:nvPr/>
        </p:nvSpPr>
        <p:spPr>
          <a:xfrm>
            <a:off x="296143" y="1195603"/>
            <a:ext cx="3641299" cy="554504"/>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sym typeface="+mn-ea"/>
              </a:rPr>
              <a:t>我国</a:t>
            </a:r>
            <a:r>
              <a:rPr lang="en-US" altLang="zh-CN" b="1" dirty="0">
                <a:solidFill>
                  <a:schemeClr val="tx1"/>
                </a:solidFill>
                <a:latin typeface="微软雅黑" panose="020B0503020204020204" pitchFamily="34" charset="-122"/>
                <a:ea typeface="微软雅黑" panose="020B0503020204020204" pitchFamily="34" charset="-122"/>
                <a:sym typeface="+mn-ea"/>
              </a:rPr>
              <a:t>COPD</a:t>
            </a:r>
            <a:r>
              <a:rPr lang="zh-CN" altLang="en-US" b="1" dirty="0">
                <a:solidFill>
                  <a:schemeClr val="tx1"/>
                </a:solidFill>
                <a:latin typeface="微软雅黑" panose="020B0503020204020204" pitchFamily="34" charset="-122"/>
                <a:ea typeface="微软雅黑" panose="020B0503020204020204" pitchFamily="34" charset="-122"/>
                <a:sym typeface="+mn-ea"/>
              </a:rPr>
              <a:t>治疗存在未满足需求</a:t>
            </a:r>
          </a:p>
        </p:txBody>
      </p:sp>
      <p:sp>
        <p:nvSpPr>
          <p:cNvPr id="12" name="Rectángulo redondeado 20"/>
          <p:cNvSpPr/>
          <p:nvPr/>
        </p:nvSpPr>
        <p:spPr>
          <a:xfrm>
            <a:off x="4186974" y="1208876"/>
            <a:ext cx="3887672" cy="54123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当前药物治疗效果有待提升</a:t>
            </a:r>
          </a:p>
        </p:txBody>
      </p:sp>
      <p:sp>
        <p:nvSpPr>
          <p:cNvPr id="14" name="文本框 13"/>
          <p:cNvSpPr txBox="1"/>
          <p:nvPr>
            <p:custDataLst>
              <p:tags r:id="rId1"/>
            </p:custDataLst>
          </p:nvPr>
        </p:nvSpPr>
        <p:spPr>
          <a:xfrm>
            <a:off x="4150000" y="1601550"/>
            <a:ext cx="3887673" cy="3634105"/>
          </a:xfrm>
          <a:prstGeom prst="rect">
            <a:avLst/>
          </a:prstGeom>
          <a:noFill/>
        </p:spPr>
        <p:txBody>
          <a:bodyPr wrap="square" rtlCol="0">
            <a:noAutofit/>
          </a:bodyPr>
          <a:lstStyle/>
          <a:p>
            <a:pPr marL="285750" indent="-285750" algn="just">
              <a:buFont typeface="Wingdings" panose="05000000000000000000" charset="0"/>
              <a:buChar char="l"/>
            </a:pPr>
            <a:endParaRPr lang="zh-CN" altLang="en-US" sz="15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spcBef>
                <a:spcPts val="600"/>
              </a:spcBef>
              <a:spcAft>
                <a:spcPts val="600"/>
              </a:spcAft>
              <a:buFont typeface="Wingdings" panose="05000000000000000000" charset="0"/>
              <a:buChar char="l"/>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LABA+LAMA</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是</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GOLD</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指南首推的初始治疗方案，实际使用比例</a:t>
            </a:r>
            <a:r>
              <a:rPr lang="zh-CN" altLang="en-US" sz="1600" b="1" dirty="0">
                <a:solidFill>
                  <a:srgbClr val="FF6600"/>
                </a:solidFill>
                <a:latin typeface="微软雅黑" panose="020B0503020204020204" pitchFamily="34" charset="-122"/>
                <a:ea typeface="微软雅黑" panose="020B0503020204020204" pitchFamily="34" charset="-122"/>
              </a:rPr>
              <a:t>仅为</a:t>
            </a:r>
            <a:r>
              <a:rPr lang="en-US" altLang="zh-CN" sz="1600" b="1" dirty="0">
                <a:solidFill>
                  <a:srgbClr val="FF6600"/>
                </a:solidFill>
                <a:latin typeface="微软雅黑" panose="020B0503020204020204" pitchFamily="34" charset="-122"/>
                <a:ea typeface="微软雅黑" panose="020B0503020204020204" pitchFamily="34" charset="-122"/>
              </a:rPr>
              <a:t>1.5%</a:t>
            </a:r>
            <a:r>
              <a:rPr lang="en-US" altLang="zh-CN" sz="1600" baseline="30000" dirty="0">
                <a:solidFill>
                  <a:schemeClr val="tx1">
                    <a:lumMod val="85000"/>
                    <a:lumOff val="15000"/>
                  </a:schemeClr>
                </a:solidFill>
                <a:latin typeface="微软雅黑" panose="020B0503020204020204" pitchFamily="34" charset="-122"/>
                <a:ea typeface="微软雅黑" panose="020B0503020204020204" pitchFamily="34" charset="-122"/>
              </a:rPr>
              <a:t>[4]</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spcBef>
                <a:spcPts val="600"/>
              </a:spcBef>
              <a:spcAft>
                <a:spcPts val="600"/>
              </a:spcAft>
              <a:buFont typeface="Wingdings" panose="05000000000000000000" charset="0"/>
              <a:buChar char="l"/>
            </a:pP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spcBef>
                <a:spcPts val="600"/>
              </a:spcBef>
              <a:spcAft>
                <a:spcPts val="600"/>
              </a:spcAft>
              <a:buFont typeface="Wingdings" panose="05000000000000000000" charset="0"/>
              <a:buChar char="l"/>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药物治疗不依从率</a:t>
            </a:r>
            <a:r>
              <a:rPr lang="zh-CN" altLang="en-US" sz="1600" b="1" dirty="0">
                <a:solidFill>
                  <a:srgbClr val="FF6600"/>
                </a:solidFill>
                <a:latin typeface="微软雅黑" panose="020B0503020204020204" pitchFamily="34" charset="-122"/>
                <a:ea typeface="微软雅黑" panose="020B0503020204020204" pitchFamily="34" charset="-122"/>
                <a:cs typeface="微软雅黑" panose="020B0503020204020204" pitchFamily="34" charset="-122"/>
              </a:rPr>
              <a:t>高达</a:t>
            </a:r>
            <a:r>
              <a:rPr lang="en-US" altLang="zh-CN" sz="1600" b="1" dirty="0">
                <a:solidFill>
                  <a:srgbClr val="FF6600"/>
                </a:solidFill>
                <a:latin typeface="微软雅黑" panose="020B0503020204020204" pitchFamily="34" charset="-122"/>
                <a:ea typeface="微软雅黑" panose="020B0503020204020204" pitchFamily="34" charset="-122"/>
                <a:cs typeface="微软雅黑" panose="020B0503020204020204" pitchFamily="34" charset="-122"/>
              </a:rPr>
              <a:t>33.2%</a:t>
            </a:r>
            <a:r>
              <a:rPr lang="en-US" altLang="zh-CN" sz="1600" baseline="30000"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，现有吸入器操作复杂，</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患者满意度低，使用</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错误率高</a:t>
            </a:r>
            <a:endParaRPr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spcBef>
                <a:spcPts val="600"/>
              </a:spcBef>
              <a:spcAft>
                <a:spcPts val="600"/>
              </a:spcAft>
            </a:pP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spcBef>
                <a:spcPts val="600"/>
              </a:spcBef>
              <a:spcAft>
                <a:spcPts val="600"/>
              </a:spcAft>
              <a:buFont typeface="Wingdings" panose="05000000000000000000" charset="0"/>
              <a:buChar char="l"/>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目录内</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LABA+LAMA</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均有</a:t>
            </a:r>
            <a:r>
              <a:rPr lang="zh-CN" altLang="en-US" sz="1600" b="1" dirty="0">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肝肾共病慎用或限制使用</a:t>
            </a:r>
          </a:p>
          <a:p>
            <a:pPr marL="285750" indent="-285750" algn="just">
              <a:spcBef>
                <a:spcPts val="600"/>
              </a:spcBef>
              <a:spcAft>
                <a:spcPts val="600"/>
              </a:spcAft>
              <a:buFont typeface="Wingdings" panose="05000000000000000000" charset="0"/>
              <a:buChar char="l"/>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Bef>
                <a:spcPts val="600"/>
              </a:spcBef>
              <a:spcAft>
                <a:spcPts val="600"/>
              </a:spcAft>
              <a:buClrTx/>
              <a:buSzTx/>
              <a:buFont typeface="Wingdings" panose="05000000000000000000" charset="0"/>
              <a:buChar char="l"/>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目录内</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LABA+LAMA</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无法完全覆盖症状加重时段，无法有效控制急性加重</a:t>
            </a: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296143" y="6160914"/>
            <a:ext cx="11785873" cy="526811"/>
          </a:xfrm>
          <a:prstGeom prst="rect">
            <a:avLst/>
          </a:prstGeom>
          <a:noFill/>
        </p:spPr>
        <p:txBody>
          <a:bodyPr wrap="square" rtlCol="0" anchor="t">
            <a:spAutoFit/>
          </a:bodyPr>
          <a:lstStyle/>
          <a:p>
            <a:pPr>
              <a:lnSpc>
                <a:spcPct val="150000"/>
              </a:lnSpc>
            </a:pPr>
            <a:r>
              <a:rPr lang="en-US" altLang="zh-CN" sz="1000" b="1" dirty="0">
                <a:effectLst/>
                <a:latin typeface="微软雅黑" panose="020B0503020204020204" pitchFamily="34" charset="-122"/>
                <a:ea typeface="微软雅黑" panose="020B0503020204020204" pitchFamily="34" charset="-122"/>
                <a:sym typeface="+mn-ea"/>
              </a:rPr>
              <a:t>[</a:t>
            </a:r>
            <a:r>
              <a:rPr lang="en-US" altLang="zh-CN" sz="1000" b="1" dirty="0">
                <a:effectLst/>
                <a:latin typeface="+mn-ea"/>
                <a:sym typeface="+mn-ea"/>
              </a:rPr>
              <a:t>1] </a:t>
            </a:r>
            <a:r>
              <a:rPr lang="zh-CN" altLang="en-US" sz="1000" b="0" i="0" dirty="0">
                <a:solidFill>
                  <a:srgbClr val="333333"/>
                </a:solidFill>
                <a:effectLst/>
                <a:latin typeface="+mn-ea"/>
              </a:rPr>
              <a:t>程卓卓等</a:t>
            </a:r>
            <a:r>
              <a:rPr lang="en-US" altLang="zh-CN" sz="1000" b="0" i="0" dirty="0">
                <a:solidFill>
                  <a:srgbClr val="333333"/>
                </a:solidFill>
                <a:effectLst/>
                <a:latin typeface="+mn-ea"/>
              </a:rPr>
              <a:t>. </a:t>
            </a:r>
            <a:r>
              <a:rPr lang="zh-CN" altLang="en-US" sz="1000" b="0" i="0" dirty="0">
                <a:solidFill>
                  <a:srgbClr val="333333"/>
                </a:solidFill>
                <a:effectLst/>
                <a:latin typeface="+mn-ea"/>
              </a:rPr>
              <a:t>中国全科医学</a:t>
            </a:r>
            <a:r>
              <a:rPr lang="en-US" altLang="zh-CN" sz="1000" b="0" i="0" dirty="0">
                <a:solidFill>
                  <a:srgbClr val="333333"/>
                </a:solidFill>
                <a:effectLst/>
                <a:latin typeface="+mn-ea"/>
              </a:rPr>
              <a:t>, 2025, 28(17): 2127-2133</a:t>
            </a:r>
            <a:r>
              <a:rPr lang="en-US" altLang="zh-CN" sz="1000" dirty="0">
                <a:solidFill>
                  <a:srgbClr val="333333"/>
                </a:solidFill>
                <a:latin typeface="Arial" panose="020B0604020202020204" pitchFamily="34" charset="0"/>
              </a:rPr>
              <a:t>;</a:t>
            </a:r>
            <a:r>
              <a:rPr lang="zh-CN" altLang="en-US" sz="1000" dirty="0">
                <a:solidFill>
                  <a:srgbClr val="333333"/>
                </a:solidFill>
                <a:latin typeface="Arial" panose="020B0604020202020204" pitchFamily="34" charset="0"/>
              </a:rPr>
              <a:t> </a:t>
            </a:r>
            <a:r>
              <a:rPr lang="en-US" altLang="zh-CN" sz="1000" b="1" dirty="0">
                <a:effectLst/>
                <a:latin typeface="微软雅黑" panose="020B0503020204020204" pitchFamily="34" charset="-122"/>
                <a:ea typeface="微软雅黑" panose="020B0503020204020204" pitchFamily="34" charset="-122"/>
                <a:sym typeface="+mn-ea"/>
              </a:rPr>
              <a:t>[2] </a:t>
            </a:r>
            <a:r>
              <a:rPr lang="en-US" altLang="zh-CN" sz="1000" dirty="0" err="1">
                <a:effectLst/>
                <a:latin typeface="微软雅黑" panose="020B0503020204020204" pitchFamily="34" charset="-122"/>
                <a:ea typeface="微软雅黑" panose="020B0503020204020204" pitchFamily="34" charset="-122"/>
                <a:sym typeface="+mn-ea"/>
              </a:rPr>
              <a:t>Miravitlles</a:t>
            </a:r>
            <a:r>
              <a:rPr lang="en-US" altLang="zh-CN" sz="1000" dirty="0">
                <a:effectLst/>
                <a:latin typeface="微软雅黑" panose="020B0503020204020204" pitchFamily="34" charset="-122"/>
                <a:ea typeface="微软雅黑" panose="020B0503020204020204" pitchFamily="34" charset="-122"/>
                <a:sym typeface="+mn-ea"/>
              </a:rPr>
              <a:t> M</a:t>
            </a:r>
            <a:r>
              <a:rPr lang="en-US" altLang="zh-CN" sz="1000" dirty="0">
                <a:latin typeface="微软雅黑" panose="020B0503020204020204" pitchFamily="34" charset="-122"/>
                <a:ea typeface="微软雅黑" panose="020B0503020204020204" pitchFamily="34" charset="-122"/>
                <a:sym typeface="+mn-ea"/>
              </a:rPr>
              <a:t>.</a:t>
            </a:r>
            <a:r>
              <a:rPr lang="zh-CN" altLang="en-US" sz="1000" dirty="0">
                <a:latin typeface="微软雅黑" panose="020B0503020204020204" pitchFamily="34" charset="-122"/>
                <a:ea typeface="微软雅黑" panose="020B0503020204020204" pitchFamily="34" charset="-122"/>
                <a:sym typeface="+mn-ea"/>
              </a:rPr>
              <a:t> </a:t>
            </a:r>
            <a:r>
              <a:rPr lang="en-US" altLang="zh-CN" sz="1000" dirty="0">
                <a:effectLst/>
                <a:latin typeface="微软雅黑" panose="020B0503020204020204" pitchFamily="34" charset="-122"/>
                <a:ea typeface="微软雅黑" panose="020B0503020204020204" pitchFamily="34" charset="-122"/>
                <a:sym typeface="+mn-ea"/>
              </a:rPr>
              <a:t>et al. Respiratory Research 2014, 15:122</a:t>
            </a:r>
            <a:r>
              <a:rPr lang="en-US" altLang="zh-CN" sz="1000" dirty="0">
                <a:latin typeface="微软雅黑" panose="020B0503020204020204" pitchFamily="34" charset="-122"/>
                <a:ea typeface="微软雅黑" panose="020B0503020204020204" pitchFamily="34" charset="-122"/>
                <a:sym typeface="+mn-ea"/>
              </a:rPr>
              <a:t>;</a:t>
            </a:r>
            <a:r>
              <a:rPr lang="zh-CN" altLang="en-US" sz="1000" dirty="0">
                <a:latin typeface="微软雅黑" panose="020B0503020204020204" pitchFamily="34" charset="-122"/>
                <a:ea typeface="微软雅黑" panose="020B0503020204020204" pitchFamily="34" charset="-122"/>
                <a:sym typeface="+mn-ea"/>
              </a:rPr>
              <a:t> </a:t>
            </a:r>
            <a:r>
              <a:rPr lang="en-US" altLang="zh-CN" sz="1000" b="1" i="0" dirty="0">
                <a:effectLst/>
                <a:latin typeface="微软雅黑" panose="020B0503020204020204" pitchFamily="34" charset="-122"/>
                <a:ea typeface="微软雅黑" panose="020B0503020204020204" pitchFamily="34" charset="-122"/>
                <a:sym typeface="+mn-ea"/>
              </a:rPr>
              <a:t>[3] </a:t>
            </a:r>
            <a:r>
              <a:rPr lang="en-US" altLang="zh-CN" sz="1000" b="0" i="0" dirty="0">
                <a:effectLst/>
                <a:latin typeface="微软雅黑" panose="020B0503020204020204" pitchFamily="34" charset="-122"/>
                <a:ea typeface="微软雅黑" panose="020B0503020204020204" pitchFamily="34" charset="-122"/>
              </a:rPr>
              <a:t>Yang T</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 </a:t>
            </a:r>
            <a:r>
              <a:rPr lang="en-US" altLang="zh-CN" sz="1000" b="0" dirty="0">
                <a:effectLst/>
                <a:latin typeface="微软雅黑" panose="020B0503020204020204" pitchFamily="34" charset="-122"/>
                <a:ea typeface="微软雅黑" panose="020B0503020204020204" pitchFamily="34" charset="-122"/>
              </a:rPr>
              <a:t>et al. </a:t>
            </a:r>
            <a:r>
              <a:rPr lang="en-US" altLang="zh-CN" sz="1000" b="0" dirty="0" err="1">
                <a:effectLst/>
                <a:latin typeface="微软雅黑" panose="020B0503020204020204" pitchFamily="34" charset="-122"/>
                <a:ea typeface="微软雅黑" panose="020B0503020204020204" pitchFamily="34" charset="-122"/>
              </a:rPr>
              <a:t>Ther</a:t>
            </a:r>
            <a:r>
              <a:rPr lang="en-US" altLang="zh-CN" sz="1000" b="0" dirty="0">
                <a:effectLst/>
                <a:latin typeface="微软雅黑" panose="020B0503020204020204" pitchFamily="34" charset="-122"/>
                <a:ea typeface="微软雅黑" panose="020B0503020204020204" pitchFamily="34" charset="-122"/>
              </a:rPr>
              <a:t> Adv Respir Dis 2023</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 </a:t>
            </a:r>
            <a:r>
              <a:rPr lang="en-US" altLang="zh-CN" sz="1000" b="0" dirty="0">
                <a:effectLst/>
                <a:latin typeface="微软雅黑" panose="020B0503020204020204" pitchFamily="34" charset="-122"/>
                <a:ea typeface="微软雅黑" panose="020B0503020204020204" pitchFamily="34" charset="-122"/>
              </a:rPr>
              <a:t>17: 1–16; </a:t>
            </a:r>
          </a:p>
          <a:p>
            <a:pPr>
              <a:lnSpc>
                <a:spcPct val="150000"/>
              </a:lnSpc>
            </a:pPr>
            <a:r>
              <a:rPr lang="en-US" altLang="zh-CN" sz="1000" b="1" dirty="0">
                <a:effectLst/>
                <a:latin typeface="微软雅黑" panose="020B0503020204020204" pitchFamily="34" charset="-122"/>
                <a:ea typeface="微软雅黑" panose="020B0503020204020204" pitchFamily="34" charset="-122"/>
              </a:rPr>
              <a:t>[4] </a:t>
            </a:r>
            <a:r>
              <a:rPr lang="en-US" altLang="zh-CN" sz="1000" b="0" dirty="0">
                <a:effectLst/>
                <a:latin typeface="微软雅黑" panose="020B0503020204020204" pitchFamily="34" charset="-122"/>
                <a:ea typeface="微软雅黑" panose="020B0503020204020204" pitchFamily="34" charset="-122"/>
              </a:rPr>
              <a:t>Wu P. et al. </a:t>
            </a:r>
            <a:r>
              <a:rPr lang="en-US" altLang="zh-CN" sz="1000" b="0" dirty="0" err="1">
                <a:effectLst/>
                <a:latin typeface="微软雅黑" panose="020B0503020204020204" pitchFamily="34" charset="-122"/>
                <a:ea typeface="微软雅黑" panose="020B0503020204020204" pitchFamily="34" charset="-122"/>
              </a:rPr>
              <a:t>npj</a:t>
            </a:r>
            <a:r>
              <a:rPr lang="en-US" altLang="zh-CN" sz="1000" b="0" dirty="0">
                <a:effectLst/>
                <a:latin typeface="微软雅黑" panose="020B0503020204020204" pitchFamily="34" charset="-122"/>
                <a:ea typeface="微软雅黑" panose="020B0503020204020204" pitchFamily="34" charset="-122"/>
              </a:rPr>
              <a:t> Primary Care Respiratory Medicine, 2024, 34:10</a:t>
            </a:r>
            <a:r>
              <a:rPr lang="en-US" altLang="zh-CN" sz="1000" dirty="0">
                <a:latin typeface="微软雅黑" panose="020B0503020204020204" pitchFamily="34" charset="-122"/>
                <a:ea typeface="微软雅黑" panose="020B0503020204020204" pitchFamily="34" charset="-122"/>
              </a:rPr>
              <a:t>; </a:t>
            </a:r>
            <a:r>
              <a:rPr lang="en-US" altLang="zh-CN" sz="1000" b="1" dirty="0">
                <a:latin typeface="微软雅黑" panose="020B0503020204020204" pitchFamily="34" charset="-122"/>
                <a:ea typeface="微软雅黑" panose="020B0503020204020204" pitchFamily="34" charset="-122"/>
                <a:sym typeface="+mn-ea"/>
              </a:rPr>
              <a:t>[5]</a:t>
            </a:r>
            <a:r>
              <a:rPr lang="en-US" altLang="zh-CN" sz="1000" dirty="0">
                <a:latin typeface="微软雅黑" panose="020B0503020204020204" pitchFamily="34" charset="-122"/>
                <a:ea typeface="微软雅黑" panose="020B0503020204020204" pitchFamily="34" charset="-122"/>
                <a:sym typeface="+mn-ea"/>
              </a:rPr>
              <a:t> Zeng Y. et al. International Journal of Chronic Obstructive Pulmonary Disease 2020, 15:3227–3237</a:t>
            </a:r>
          </a:p>
        </p:txBody>
      </p:sp>
      <p:sp>
        <p:nvSpPr>
          <p:cNvPr id="17" name="矩形: 圆角 16"/>
          <p:cNvSpPr/>
          <p:nvPr/>
        </p:nvSpPr>
        <p:spPr>
          <a:xfrm>
            <a:off x="0" y="0"/>
            <a:ext cx="367862" cy="1011243"/>
          </a:xfrm>
          <a:prstGeom prst="roundRect">
            <a:avLst/>
          </a:prstGeom>
          <a:solidFill>
            <a:srgbClr val="FF66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基本信息</a:t>
            </a:r>
          </a:p>
        </p:txBody>
      </p:sp>
      <p:sp>
        <p:nvSpPr>
          <p:cNvPr id="18" name="平行四边形 17"/>
          <p:cNvSpPr/>
          <p:nvPr/>
        </p:nvSpPr>
        <p:spPr>
          <a:xfrm>
            <a:off x="296143" y="743645"/>
            <a:ext cx="1138209" cy="131770"/>
          </a:xfrm>
          <a:prstGeom prst="parallelogram">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平行四边形 18"/>
          <p:cNvSpPr/>
          <p:nvPr/>
        </p:nvSpPr>
        <p:spPr>
          <a:xfrm>
            <a:off x="1434352" y="743645"/>
            <a:ext cx="10676965" cy="131770"/>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Rectángulo redondeado 20"/>
          <p:cNvSpPr/>
          <p:nvPr/>
        </p:nvSpPr>
        <p:spPr>
          <a:xfrm>
            <a:off x="8436390" y="1208877"/>
            <a:ext cx="3645626" cy="54123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阿地溴铵福莫特罗填补目录空白</a:t>
            </a:r>
          </a:p>
        </p:txBody>
      </p:sp>
      <p:sp>
        <p:nvSpPr>
          <p:cNvPr id="22" name="文本框 21"/>
          <p:cNvSpPr txBox="1"/>
          <p:nvPr/>
        </p:nvSpPr>
        <p:spPr>
          <a:xfrm>
            <a:off x="8436390" y="2654650"/>
            <a:ext cx="3681663" cy="2954655"/>
          </a:xfrm>
          <a:prstGeom prst="rect">
            <a:avLst/>
          </a:prstGeom>
          <a:noFill/>
        </p:spPr>
        <p:txBody>
          <a:bodyPr wrap="square">
            <a:spAutoFit/>
          </a:bodyPr>
          <a:lstStyle/>
          <a:p>
            <a:pPr algn="just"/>
            <a:r>
              <a:rPr lang="zh-CN" altLang="en-US" sz="2000" b="1" dirty="0">
                <a:solidFill>
                  <a:srgbClr val="FF6600"/>
                </a:solidFill>
                <a:latin typeface="微软雅黑" panose="020B0503020204020204" pitchFamily="34" charset="-122"/>
                <a:ea typeface="微软雅黑" panose="020B0503020204020204" pitchFamily="34" charset="-122"/>
                <a:sym typeface="+mn-ea"/>
              </a:rPr>
              <a:t>优选组合：</a:t>
            </a:r>
            <a:r>
              <a:rPr lang="zh-CN" altLang="en-US" sz="1800" b="1" dirty="0">
                <a:latin typeface="微软雅黑" panose="020B0503020204020204" pitchFamily="34" charset="-122"/>
                <a:ea typeface="微软雅黑" panose="020B0503020204020204" pitchFamily="34" charset="-122"/>
                <a:sym typeface="+mn-ea"/>
              </a:rPr>
              <a:t>肝肾共病患者无使用限制</a:t>
            </a:r>
            <a:endParaRPr lang="en-US" altLang="zh-CN" sz="1800" b="1" dirty="0">
              <a:latin typeface="微软雅黑" panose="020B0503020204020204" pitchFamily="34" charset="-122"/>
              <a:ea typeface="微软雅黑" panose="020B0503020204020204" pitchFamily="34" charset="-122"/>
              <a:sym typeface="+mn-ea"/>
            </a:endParaRPr>
          </a:p>
          <a:p>
            <a:pPr algn="just"/>
            <a:endParaRPr lang="en-US" altLang="zh-CN" b="1" dirty="0">
              <a:solidFill>
                <a:srgbClr val="C00000"/>
              </a:solidFill>
              <a:latin typeface="微软雅黑" panose="020B0503020204020204" pitchFamily="34" charset="-122"/>
              <a:ea typeface="微软雅黑" panose="020B0503020204020204" pitchFamily="34" charset="-122"/>
              <a:sym typeface="+mn-ea"/>
            </a:endParaRPr>
          </a:p>
          <a:p>
            <a:pPr algn="just"/>
            <a:r>
              <a:rPr lang="zh-CN" altLang="en-US" sz="2000" b="1" dirty="0">
                <a:solidFill>
                  <a:srgbClr val="FF6600"/>
                </a:solidFill>
                <a:latin typeface="微软雅黑" panose="020B0503020204020204" pitchFamily="34" charset="-122"/>
                <a:ea typeface="微软雅黑" panose="020B0503020204020204" pitchFamily="34" charset="-122"/>
                <a:sym typeface="+mn-ea"/>
              </a:rPr>
              <a:t>创新装置：</a:t>
            </a:r>
            <a:r>
              <a:rPr lang="zh-CN" altLang="en-US" sz="1800" b="1" dirty="0">
                <a:latin typeface="微软雅黑" panose="020B0503020204020204" pitchFamily="34" charset="-122"/>
                <a:ea typeface="微软雅黑" panose="020B0503020204020204" pitchFamily="34" charset="-122"/>
                <a:sym typeface="+mn-ea"/>
              </a:rPr>
              <a:t>吸入器</a:t>
            </a:r>
            <a:r>
              <a:rPr lang="zh-CN" altLang="en-US" b="1" dirty="0">
                <a:latin typeface="微软雅黑" panose="020B0503020204020204" pitchFamily="34" charset="-122"/>
                <a:ea typeface="微软雅黑" panose="020B0503020204020204" pitchFamily="34" charset="-122"/>
                <a:sym typeface="+mn-ea"/>
              </a:rPr>
              <a:t>视听双反馈，</a:t>
            </a:r>
            <a:r>
              <a:rPr lang="zh-CN" altLang="en-US" sz="1800" b="1" dirty="0">
                <a:latin typeface="微软雅黑" panose="020B0503020204020204" pitchFamily="34" charset="-122"/>
                <a:ea typeface="微软雅黑" panose="020B0503020204020204" pitchFamily="34" charset="-122"/>
                <a:sym typeface="+mn-ea"/>
              </a:rPr>
              <a:t>操作简单仅需两步，药物递送精准</a:t>
            </a:r>
            <a:endParaRPr lang="en-US" altLang="zh-CN" sz="1800" b="1" dirty="0">
              <a:latin typeface="微软雅黑" panose="020B0503020204020204" pitchFamily="34" charset="-122"/>
              <a:ea typeface="微软雅黑" panose="020B0503020204020204" pitchFamily="34" charset="-122"/>
              <a:sym typeface="+mn-ea"/>
            </a:endParaRPr>
          </a:p>
          <a:p>
            <a:pPr algn="just"/>
            <a:endParaRPr lang="en-US" altLang="zh-CN" b="1" dirty="0">
              <a:solidFill>
                <a:srgbClr val="C00000"/>
              </a:solidFill>
              <a:latin typeface="微软雅黑" panose="020B0503020204020204" pitchFamily="34" charset="-122"/>
              <a:ea typeface="微软雅黑" panose="020B0503020204020204" pitchFamily="34" charset="-122"/>
              <a:sym typeface="+mn-ea"/>
            </a:endParaRPr>
          </a:p>
          <a:p>
            <a:pPr algn="just"/>
            <a:r>
              <a:rPr lang="zh-CN" altLang="en-US" sz="2000" b="1" dirty="0">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更多获益：</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全天控症，</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rPr>
              <a:t>降低严重急性加重风险，心血管安全性显著</a:t>
            </a:r>
            <a:endParaRPr lang="en-US" altLang="zh-CN" sz="1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endParaRPr lang="en-US" altLang="zh-CN" b="1" dirty="0">
              <a:solidFill>
                <a:srgbClr val="C00000"/>
              </a:solidFill>
              <a:latin typeface="微软雅黑" panose="020B0503020204020204" pitchFamily="34" charset="-122"/>
              <a:ea typeface="微软雅黑" panose="020B0503020204020204" pitchFamily="34" charset="-122"/>
              <a:sym typeface="+mn-ea"/>
            </a:endParaRPr>
          </a:p>
          <a:p>
            <a:pPr algn="just"/>
            <a:endParaRPr lang="zh-CN" altLang="en-US" dirty="0"/>
          </a:p>
        </p:txBody>
      </p:sp>
      <p:graphicFrame>
        <p:nvGraphicFramePr>
          <p:cNvPr id="26" name="图表 25"/>
          <p:cNvGraphicFramePr/>
          <p:nvPr/>
        </p:nvGraphicFramePr>
        <p:xfrm>
          <a:off x="183931" y="1650831"/>
          <a:ext cx="1477829" cy="1620014"/>
        </p:xfrm>
        <a:graphic>
          <a:graphicData uri="http://schemas.openxmlformats.org/drawingml/2006/chart">
            <c:chart xmlns:c="http://schemas.openxmlformats.org/drawingml/2006/chart" xmlns:r="http://schemas.openxmlformats.org/officeDocument/2006/relationships" r:id="rId3"/>
          </a:graphicData>
        </a:graphic>
      </p:graphicFrame>
      <p:sp>
        <p:nvSpPr>
          <p:cNvPr id="28" name="文本框 27"/>
          <p:cNvSpPr txBox="1"/>
          <p:nvPr/>
        </p:nvSpPr>
        <p:spPr>
          <a:xfrm>
            <a:off x="1566098" y="2199228"/>
            <a:ext cx="2378074" cy="553998"/>
          </a:xfrm>
          <a:prstGeom prst="rect">
            <a:avLst/>
          </a:prstGeom>
          <a:noFill/>
        </p:spPr>
        <p:txBody>
          <a:bodyPr wrap="square">
            <a:spAutoFit/>
          </a:bodyPr>
          <a:lstStyle/>
          <a:p>
            <a:pPr algn="just" fontAlgn="ctr"/>
            <a:r>
              <a:rPr lang="zh-CN" altLang="en-US" sz="150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肝肾共病比例</a:t>
            </a:r>
            <a:r>
              <a:rPr lang="zh-CN" altLang="en-US" sz="1500" b="1" dirty="0">
                <a:solidFill>
                  <a:srgbClr val="FF66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高达</a:t>
            </a:r>
            <a:r>
              <a:rPr lang="en-US" altLang="zh-CN" sz="1500" b="1" dirty="0">
                <a:solidFill>
                  <a:srgbClr val="FF66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32%</a:t>
            </a:r>
            <a:r>
              <a:rPr lang="en-US" altLang="zh-CN" sz="1500" baseline="3000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50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，治疗复杂程度高</a:t>
            </a:r>
            <a:endParaRPr lang="en-US" altLang="zh-CN" sz="150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1" name="文本框 30"/>
          <p:cNvSpPr txBox="1"/>
          <p:nvPr/>
        </p:nvSpPr>
        <p:spPr>
          <a:xfrm>
            <a:off x="1549844" y="3517056"/>
            <a:ext cx="2378074" cy="553998"/>
          </a:xfrm>
          <a:prstGeom prst="rect">
            <a:avLst/>
          </a:prstGeom>
          <a:noFill/>
        </p:spPr>
        <p:txBody>
          <a:bodyPr wrap="square">
            <a:spAutoFit/>
          </a:bodyPr>
          <a:lstStyle/>
          <a:p>
            <a:pPr algn="just"/>
            <a:r>
              <a:rPr lang="zh-CN" altLang="en-US" sz="1500" b="1" dirty="0">
                <a:solidFill>
                  <a:srgbClr val="FF66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高达</a:t>
            </a:r>
            <a:r>
              <a:rPr lang="en-US" altLang="zh-CN" sz="1500" b="1" dirty="0">
                <a:solidFill>
                  <a:srgbClr val="FF66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57%</a:t>
            </a:r>
            <a:r>
              <a:rPr lang="zh-CN" altLang="en-US" sz="15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150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患者尽管接受治疗，仍全天存在症状</a:t>
            </a:r>
            <a:r>
              <a:rPr lang="en-US" altLang="zh-CN" sz="1500" baseline="3000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500" baseline="30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500" dirty="0"/>
          </a:p>
        </p:txBody>
      </p:sp>
      <p:graphicFrame>
        <p:nvGraphicFramePr>
          <p:cNvPr id="32" name="图表 31"/>
          <p:cNvGraphicFramePr/>
          <p:nvPr/>
        </p:nvGraphicFramePr>
        <p:xfrm>
          <a:off x="-9107" y="4504962"/>
          <a:ext cx="1849575" cy="1489349"/>
        </p:xfrm>
        <a:graphic>
          <a:graphicData uri="http://schemas.openxmlformats.org/drawingml/2006/chart">
            <c:chart xmlns:c="http://schemas.openxmlformats.org/drawingml/2006/chart" xmlns:r="http://schemas.openxmlformats.org/officeDocument/2006/relationships" r:id="rId4"/>
          </a:graphicData>
        </a:graphic>
      </p:graphicFrame>
      <p:sp>
        <p:nvSpPr>
          <p:cNvPr id="34" name="文本框 33"/>
          <p:cNvSpPr txBox="1"/>
          <p:nvPr/>
        </p:nvSpPr>
        <p:spPr>
          <a:xfrm>
            <a:off x="1485816" y="4859894"/>
            <a:ext cx="2304444" cy="784830"/>
          </a:xfrm>
          <a:prstGeom prst="rect">
            <a:avLst/>
          </a:prstGeom>
          <a:noFill/>
        </p:spPr>
        <p:txBody>
          <a:bodyPr wrap="square">
            <a:spAutoFit/>
          </a:bodyPr>
          <a:lstStyle/>
          <a:p>
            <a:pPr algn="just" fontAlgn="ctr">
              <a:spcBef>
                <a:spcPts val="1200"/>
              </a:spcBef>
            </a:pPr>
            <a:r>
              <a:rPr lang="zh-CN" altLang="en-US" sz="150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一年中</a:t>
            </a:r>
            <a:r>
              <a:rPr lang="zh-CN" altLang="en-US" sz="1500" b="1" dirty="0">
                <a:solidFill>
                  <a:srgbClr val="FF66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超过</a:t>
            </a:r>
            <a:r>
              <a:rPr lang="en-US" altLang="zh-CN" sz="1500" b="1" dirty="0">
                <a:solidFill>
                  <a:srgbClr val="FF66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150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的患者发生</a:t>
            </a:r>
            <a:r>
              <a:rPr lang="zh-CN" altLang="en-US" sz="1500" dirty="0">
                <a:solidFill>
                  <a:schemeClr val="tx1">
                    <a:lumMod val="85000"/>
                    <a:lumOff val="15000"/>
                  </a:schemeClr>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1500" dirty="0">
                <a:solidFill>
                  <a:schemeClr val="tx1">
                    <a:lumMod val="85000"/>
                    <a:lumOff val="15000"/>
                  </a:schemeClr>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1500" dirty="0">
                <a:solidFill>
                  <a:schemeClr val="tx1">
                    <a:lumMod val="85000"/>
                    <a:lumOff val="15000"/>
                  </a:schemeClr>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次</a:t>
            </a:r>
            <a:r>
              <a:rPr lang="zh-CN" altLang="en-US" sz="150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急性加重</a:t>
            </a:r>
            <a:r>
              <a:rPr lang="zh-CN" altLang="en-US" sz="1500" dirty="0">
                <a:solidFill>
                  <a:schemeClr val="tx1">
                    <a:lumMod val="85000"/>
                    <a:lumOff val="15000"/>
                  </a:schemeClr>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1500" baseline="30000" dirty="0">
                <a:solidFill>
                  <a:schemeClr val="tx1">
                    <a:lumMod val="85000"/>
                    <a:lumOff val="15000"/>
                  </a:schemeClr>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en-US" altLang="zh-CN" sz="1500" dirty="0">
                <a:solidFill>
                  <a:schemeClr val="tx1">
                    <a:lumMod val="85000"/>
                    <a:lumOff val="15000"/>
                  </a:schemeClr>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1500" dirty="0">
                <a:solidFill>
                  <a:srgbClr val="333333"/>
                </a:solidFill>
                <a:latin typeface="Tahoma" panose="020B0604030504040204" pitchFamily="34" charset="0"/>
                <a:ea typeface="微软雅黑" panose="020B0503020204020204" pitchFamily="34" charset="-122"/>
                <a:cs typeface="Times New Roman" panose="02020603050405020304" pitchFamily="18" charset="0"/>
                <a:sym typeface="+mn-ea"/>
              </a:rPr>
              <a:t>高于发达国家水平</a:t>
            </a:r>
            <a:endParaRPr lang="zh-CN" altLang="en-US" sz="1500" dirty="0">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nvSpPr>
        <p:spPr>
          <a:xfrm>
            <a:off x="633893" y="2285318"/>
            <a:ext cx="659155" cy="369332"/>
          </a:xfrm>
          <a:prstGeom prst="rect">
            <a:avLst/>
          </a:prstGeom>
          <a:noFill/>
        </p:spPr>
        <p:txBody>
          <a:bodyPr wrap="none" rtlCol="0">
            <a:spAutoFit/>
          </a:bodyPr>
          <a:lstStyle/>
          <a:p>
            <a:r>
              <a:rPr lang="en-US" altLang="zh-CN" dirty="0"/>
              <a:t>32%</a:t>
            </a:r>
            <a:endParaRPr lang="zh-CN" altLang="en-US" dirty="0"/>
          </a:p>
        </p:txBody>
      </p:sp>
      <p:sp>
        <p:nvSpPr>
          <p:cNvPr id="39" name="文本框 38"/>
          <p:cNvSpPr txBox="1"/>
          <p:nvPr/>
        </p:nvSpPr>
        <p:spPr>
          <a:xfrm>
            <a:off x="633893" y="3642711"/>
            <a:ext cx="659155" cy="369332"/>
          </a:xfrm>
          <a:prstGeom prst="rect">
            <a:avLst/>
          </a:prstGeom>
          <a:noFill/>
        </p:spPr>
        <p:txBody>
          <a:bodyPr wrap="none" rtlCol="0">
            <a:spAutoFit/>
          </a:bodyPr>
          <a:lstStyle/>
          <a:p>
            <a:r>
              <a:rPr lang="en-US" altLang="zh-CN" dirty="0"/>
              <a:t>57%</a:t>
            </a:r>
            <a:endParaRPr lang="zh-CN" altLang="en-US" dirty="0"/>
          </a:p>
        </p:txBody>
      </p:sp>
      <p:sp>
        <p:nvSpPr>
          <p:cNvPr id="41" name="文本框 40"/>
          <p:cNvSpPr txBox="1"/>
          <p:nvPr/>
        </p:nvSpPr>
        <p:spPr>
          <a:xfrm>
            <a:off x="588689" y="5067643"/>
            <a:ext cx="659155" cy="369332"/>
          </a:xfrm>
          <a:prstGeom prst="rect">
            <a:avLst/>
          </a:prstGeom>
          <a:noFill/>
        </p:spPr>
        <p:txBody>
          <a:bodyPr wrap="none" rtlCol="0">
            <a:spAutoFit/>
          </a:bodyPr>
          <a:lstStyle/>
          <a:p>
            <a:r>
              <a:rPr lang="en-US" altLang="zh-CN" dirty="0"/>
              <a:t>30%</a:t>
            </a:r>
            <a:endParaRPr lang="zh-CN" altLang="en-US" dirty="0"/>
          </a:p>
        </p:txBody>
      </p:sp>
      <p:graphicFrame>
        <p:nvGraphicFramePr>
          <p:cNvPr id="54" name="图表 53"/>
          <p:cNvGraphicFramePr/>
          <p:nvPr/>
        </p:nvGraphicFramePr>
        <p:xfrm>
          <a:off x="104665" y="3073908"/>
          <a:ext cx="1646184" cy="1519391"/>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1"/>
          <p:cNvSpPr>
            <a:spLocks noChangeArrowheads="1"/>
          </p:cNvSpPr>
          <p:nvPr/>
        </p:nvSpPr>
        <p:spPr bwMode="auto">
          <a:xfrm>
            <a:off x="367862" y="182886"/>
            <a:ext cx="1180829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lang="zh-CN" altLang="en-US" sz="2400" b="1" dirty="0">
                <a:effectLst/>
                <a:latin typeface="微软雅黑" panose="020B0503020204020204" pitchFamily="34" charset="-122"/>
                <a:ea typeface="微软雅黑" panose="020B0503020204020204" pitchFamily="34" charset="-122"/>
                <a:sym typeface="+mn-ea"/>
              </a:rPr>
              <a:t>首款且唯一</a:t>
            </a:r>
            <a:r>
              <a:rPr lang="zh-CN" altLang="en-US" sz="2400" b="1" dirty="0">
                <a:solidFill>
                  <a:srgbClr val="FF6600"/>
                </a:solidFill>
                <a:effectLst/>
                <a:latin typeface="微软雅黑" panose="020B0503020204020204" pitchFamily="34" charset="-122"/>
                <a:ea typeface="微软雅黑" panose="020B0503020204020204" pitchFamily="34" charset="-122"/>
                <a:sym typeface="+mn-ea"/>
              </a:rPr>
              <a:t>肝肾共病</a:t>
            </a:r>
            <a:r>
              <a:rPr lang="zh-CN" altLang="en-US" sz="2400" b="1" dirty="0">
                <a:effectLst/>
                <a:latin typeface="微软雅黑" panose="020B0503020204020204" pitchFamily="34" charset="-122"/>
                <a:ea typeface="微软雅黑" panose="020B0503020204020204" pitchFamily="34" charset="-122"/>
                <a:sym typeface="+mn-ea"/>
              </a:rPr>
              <a:t>患者无需调整剂量的</a:t>
            </a:r>
            <a:r>
              <a:rPr lang="en-US" altLang="zh-CN" sz="2400" b="1" dirty="0">
                <a:effectLst/>
                <a:latin typeface="微软雅黑" panose="020B0503020204020204" pitchFamily="34" charset="-122"/>
                <a:ea typeface="微软雅黑" panose="020B0503020204020204" pitchFamily="34" charset="-122"/>
                <a:sym typeface="+mn-ea"/>
              </a:rPr>
              <a:t>LABA+LAMA</a:t>
            </a:r>
            <a:r>
              <a:rPr lang="zh-CN" altLang="en-US" sz="2400" b="1" dirty="0">
                <a:effectLst/>
                <a:latin typeface="微软雅黑" panose="020B0503020204020204" pitchFamily="34" charset="-122"/>
                <a:ea typeface="微软雅黑" panose="020B0503020204020204" pitchFamily="34" charset="-122"/>
                <a:sym typeface="+mn-ea"/>
              </a:rPr>
              <a:t>双支扩剂，填补目录空白</a:t>
            </a:r>
            <a:endParaRPr kumimoji="0" lang="zh-CN" altLang="zh-CN" sz="2400" b="0" i="0" u="none" strike="noStrike" cap="none" normalizeH="0" baseline="0" dirty="0">
              <a:ln>
                <a:noFill/>
              </a:ln>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p:cNvSpPr/>
          <p:nvPr/>
        </p:nvSpPr>
        <p:spPr>
          <a:xfrm>
            <a:off x="0" y="-10886"/>
            <a:ext cx="367862" cy="1011243"/>
          </a:xfrm>
          <a:prstGeom prst="roundRect">
            <a:avLst/>
          </a:prstGeom>
          <a:solidFill>
            <a:srgbClr val="FF66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创新性</a:t>
            </a:r>
          </a:p>
        </p:txBody>
      </p:sp>
      <p:sp>
        <p:nvSpPr>
          <p:cNvPr id="18" name="平行四边形 17"/>
          <p:cNvSpPr/>
          <p:nvPr/>
        </p:nvSpPr>
        <p:spPr>
          <a:xfrm>
            <a:off x="296144" y="783333"/>
            <a:ext cx="1138209" cy="131770"/>
          </a:xfrm>
          <a:prstGeom prst="parallelogram">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平行四边形 18"/>
          <p:cNvSpPr/>
          <p:nvPr/>
        </p:nvSpPr>
        <p:spPr>
          <a:xfrm>
            <a:off x="1434353" y="783333"/>
            <a:ext cx="10676965" cy="131770"/>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Rectángulo redondeado 20"/>
          <p:cNvSpPr/>
          <p:nvPr/>
        </p:nvSpPr>
        <p:spPr>
          <a:xfrm>
            <a:off x="506259" y="1354490"/>
            <a:ext cx="5296866" cy="624189"/>
          </a:xfrm>
          <a:prstGeom prst="roundRect">
            <a:avLst/>
          </a:prstGeom>
          <a:solidFill>
            <a:srgbClr val="FF6600"/>
          </a:solidFill>
          <a:ln w="12700" cap="flat" cmpd="sng" algn="ctr">
            <a:solidFill>
              <a:srgbClr val="FF6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mn-ea"/>
                <a:cs typeface="+mn-cs"/>
                <a:sym typeface="+mn-ea"/>
              </a:rPr>
              <a:t>LABA</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mn-ea"/>
                <a:cs typeface="+mn-cs"/>
                <a:sym typeface="+mn-ea"/>
              </a:rPr>
              <a:t>福莫特罗</a:t>
            </a:r>
            <a:r>
              <a:rPr kumimoji="0" lang="en-US" altLang="zh-CN" sz="1800" b="1" i="0" u="none" strike="noStrike" kern="0" cap="none" spc="0" normalizeH="0" baseline="0" noProof="0" dirty="0">
                <a:ln>
                  <a:noFill/>
                </a:ln>
                <a:solidFill>
                  <a:prstClr val="white"/>
                </a:solidFill>
                <a:effectLst/>
                <a:uLnTx/>
                <a:uFillTx/>
                <a:latin typeface="+mn-ea"/>
                <a:cs typeface="+mn-cs"/>
                <a:sym typeface="+mn-ea"/>
              </a:rPr>
              <a:t>vs</a:t>
            </a:r>
            <a:r>
              <a:rPr kumimoji="0" lang="zh-CN" altLang="en-US" sz="1800" b="1" i="0" u="none" strike="noStrike" kern="0" cap="none" spc="0" normalizeH="0" baseline="0" noProof="0" dirty="0">
                <a:ln>
                  <a:noFill/>
                </a:ln>
                <a:solidFill>
                  <a:prstClr val="white"/>
                </a:solidFill>
                <a:effectLst/>
                <a:uLnTx/>
                <a:uFillTx/>
                <a:latin typeface="+mn-ea"/>
                <a:cs typeface="+mn-cs"/>
                <a:sym typeface="+mn-ea"/>
              </a:rPr>
              <a:t>茚达特罗</a:t>
            </a:r>
            <a:r>
              <a:rPr lang="zh-CN" altLang="en-US" b="1" kern="0" dirty="0">
                <a:solidFill>
                  <a:prstClr val="white"/>
                </a:solidFill>
                <a:latin typeface="+mn-ea"/>
                <a:sym typeface="+mn-ea"/>
              </a:rPr>
              <a:t>：</a:t>
            </a:r>
            <a:r>
              <a:rPr kumimoji="0" lang="el-GR" altLang="zh-CN" sz="1800" b="1" i="0" u="none" strike="noStrike" kern="0" cap="none" spc="0" normalizeH="0" baseline="0" noProof="0" dirty="0">
                <a:ln>
                  <a:noFill/>
                </a:ln>
                <a:solidFill>
                  <a:prstClr val="white"/>
                </a:solidFill>
                <a:effectLst/>
                <a:uLnTx/>
                <a:uFillTx/>
                <a:latin typeface="+mn-ea"/>
                <a:cs typeface="+mn-cs"/>
                <a:sym typeface="+mn-ea"/>
              </a:rPr>
              <a:t>β</a:t>
            </a:r>
            <a:r>
              <a:rPr kumimoji="0" lang="el-GR" altLang="zh-CN" sz="1800" b="1" i="0" u="none" strike="noStrike" kern="0" cap="none" spc="0" normalizeH="0" baseline="-25000" noProof="0" dirty="0">
                <a:ln>
                  <a:noFill/>
                </a:ln>
                <a:solidFill>
                  <a:prstClr val="white"/>
                </a:solidFill>
                <a:effectLst/>
                <a:uLnTx/>
                <a:uFillTx/>
                <a:latin typeface="+mn-ea"/>
                <a:cs typeface="+mn-cs"/>
                <a:sym typeface="+mn-ea"/>
              </a:rPr>
              <a:t>2</a:t>
            </a:r>
            <a:r>
              <a:rPr kumimoji="0" lang="zh-CN" altLang="en-US" sz="1800" b="1" i="0" u="none" strike="noStrike" kern="0" cap="none" spc="0" normalizeH="0" baseline="0" noProof="0" dirty="0">
                <a:ln>
                  <a:noFill/>
                </a:ln>
                <a:solidFill>
                  <a:prstClr val="white"/>
                </a:solidFill>
                <a:effectLst/>
                <a:uLnTx/>
                <a:uFillTx/>
                <a:latin typeface="+mn-ea"/>
                <a:cs typeface="+mn-cs"/>
                <a:sym typeface="+mn-ea"/>
              </a:rPr>
              <a:t>受体高选择性，起效快</a:t>
            </a:r>
          </a:p>
        </p:txBody>
      </p:sp>
      <p:graphicFrame>
        <p:nvGraphicFramePr>
          <p:cNvPr id="35" name="表格 6"/>
          <p:cNvGraphicFramePr>
            <a:graphicFrameLocks noGrp="1"/>
          </p:cNvGraphicFramePr>
          <p:nvPr>
            <p:custDataLst>
              <p:tags r:id="rId1"/>
            </p:custDataLst>
            <p:extLst>
              <p:ext uri="{D42A27DB-BD31-4B8C-83A1-F6EECF244321}">
                <p14:modId xmlns:p14="http://schemas.microsoft.com/office/powerpoint/2010/main" val="1295962485"/>
              </p:ext>
            </p:extLst>
          </p:nvPr>
        </p:nvGraphicFramePr>
        <p:xfrm>
          <a:off x="6260534" y="2203366"/>
          <a:ext cx="5360397" cy="3697792"/>
        </p:xfrm>
        <a:graphic>
          <a:graphicData uri="http://schemas.openxmlformats.org/drawingml/2006/table">
            <a:tbl>
              <a:tblPr firstRow="1" bandRow="1"/>
              <a:tblGrid>
                <a:gridCol w="1710007">
                  <a:extLst>
                    <a:ext uri="{9D8B030D-6E8A-4147-A177-3AD203B41FA5}">
                      <a16:colId xmlns:a16="http://schemas.microsoft.com/office/drawing/2014/main" val="20000"/>
                    </a:ext>
                  </a:extLst>
                </a:gridCol>
                <a:gridCol w="1133868">
                  <a:extLst>
                    <a:ext uri="{9D8B030D-6E8A-4147-A177-3AD203B41FA5}">
                      <a16:colId xmlns:a16="http://schemas.microsoft.com/office/drawing/2014/main" val="20001"/>
                    </a:ext>
                  </a:extLst>
                </a:gridCol>
                <a:gridCol w="1099457">
                  <a:extLst>
                    <a:ext uri="{9D8B030D-6E8A-4147-A177-3AD203B41FA5}">
                      <a16:colId xmlns:a16="http://schemas.microsoft.com/office/drawing/2014/main" val="20002"/>
                    </a:ext>
                  </a:extLst>
                </a:gridCol>
                <a:gridCol w="1417065">
                  <a:extLst>
                    <a:ext uri="{9D8B030D-6E8A-4147-A177-3AD203B41FA5}">
                      <a16:colId xmlns:a16="http://schemas.microsoft.com/office/drawing/2014/main" val="20003"/>
                    </a:ext>
                  </a:extLst>
                </a:gridCol>
              </a:tblGrid>
              <a:tr h="606579">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algn="ctr">
                        <a:lnSpc>
                          <a:spcPct val="150000"/>
                        </a:lnSpc>
                      </a:pPr>
                      <a:r>
                        <a:rPr lang="en-US" altLang="zh-CN" sz="1400" dirty="0">
                          <a:solidFill>
                            <a:schemeClr val="tx1"/>
                          </a:solidFill>
                          <a:latin typeface="微软雅黑" panose="020B0503020204020204" pitchFamily="34" charset="-122"/>
                          <a:ea typeface="微软雅黑" panose="020B0503020204020204" pitchFamily="34" charset="-122"/>
                        </a:rPr>
                        <a:t>PK/PD</a:t>
                      </a:r>
                      <a:r>
                        <a:rPr lang="zh-CN" altLang="en-US" sz="1400" dirty="0">
                          <a:solidFill>
                            <a:schemeClr val="tx1"/>
                          </a:solidFill>
                          <a:latin typeface="微软雅黑" panose="020B0503020204020204" pitchFamily="34" charset="-122"/>
                          <a:ea typeface="微软雅黑" panose="020B0503020204020204" pitchFamily="34" charset="-122"/>
                        </a:rPr>
                        <a:t>指标</a:t>
                      </a:r>
                      <a:r>
                        <a:rPr lang="en-US" altLang="zh-CN" sz="1400" baseline="30000" dirty="0">
                          <a:solidFill>
                            <a:schemeClr val="tx1"/>
                          </a:solidFill>
                          <a:latin typeface="微软雅黑" panose="020B0503020204020204" pitchFamily="34" charset="-122"/>
                          <a:ea typeface="微软雅黑" panose="020B0503020204020204" pitchFamily="34" charset="-122"/>
                        </a:rPr>
                        <a:t>[1]</a:t>
                      </a:r>
                      <a:endParaRPr lang="zh-CN" altLang="en-US" sz="1400" baseline="3000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algn="ctr">
                        <a:lnSpc>
                          <a:spcPct val="150000"/>
                        </a:lnSpc>
                      </a:pPr>
                      <a:r>
                        <a:rPr lang="zh-CN" altLang="en-US" sz="1400" b="1" dirty="0">
                          <a:solidFill>
                            <a:schemeClr val="bg1"/>
                          </a:solidFill>
                          <a:effectLst/>
                          <a:latin typeface="微软雅黑" panose="020B0503020204020204" pitchFamily="34" charset="-122"/>
                          <a:ea typeface="微软雅黑" panose="020B0503020204020204" pitchFamily="34" charset="-122"/>
                        </a:rPr>
                        <a:t>阿地溴铵</a:t>
                      </a: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algn="ctr">
                        <a:lnSpc>
                          <a:spcPct val="150000"/>
                        </a:lnSpc>
                      </a:pPr>
                      <a:r>
                        <a:rPr lang="zh-CN" altLang="en-US" sz="1400" dirty="0">
                          <a:solidFill>
                            <a:schemeClr val="tx1"/>
                          </a:solidFill>
                          <a:latin typeface="微软雅黑" panose="020B0503020204020204" pitchFamily="34" charset="-122"/>
                          <a:ea typeface="微软雅黑" panose="020B0503020204020204" pitchFamily="34" charset="-122"/>
                        </a:rPr>
                        <a:t>格隆溴铵</a:t>
                      </a: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algn="ctr">
                        <a:lnSpc>
                          <a:spcPct val="150000"/>
                        </a:lnSpc>
                      </a:pPr>
                      <a:r>
                        <a:rPr lang="zh-CN" altLang="en-US" sz="1400" dirty="0">
                          <a:solidFill>
                            <a:schemeClr val="tx1"/>
                          </a:solidFill>
                          <a:latin typeface="微软雅黑" panose="020B0503020204020204" pitchFamily="34" charset="-122"/>
                          <a:ea typeface="微软雅黑" panose="020B0503020204020204" pitchFamily="34" charset="-122"/>
                        </a:rPr>
                        <a:t>患者获益</a:t>
                      </a: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87606">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solidFill>
                            <a:schemeClr val="tx1"/>
                          </a:solidFill>
                          <a:latin typeface="微软雅黑" panose="020B0503020204020204" pitchFamily="34" charset="-122"/>
                          <a:ea typeface="微软雅黑" panose="020B0503020204020204" pitchFamily="34" charset="-122"/>
                        </a:rPr>
                        <a:t>M</a:t>
                      </a:r>
                      <a:r>
                        <a:rPr lang="en-US" altLang="zh-CN" sz="1400" baseline="-25000" dirty="0">
                          <a:solidFill>
                            <a:schemeClr val="tx1"/>
                          </a:solidFill>
                          <a:latin typeface="微软雅黑" panose="020B0503020204020204" pitchFamily="34" charset="-122"/>
                          <a:ea typeface="微软雅黑" panose="020B0503020204020204" pitchFamily="34" charset="-122"/>
                        </a:rPr>
                        <a:t>3</a:t>
                      </a:r>
                      <a:r>
                        <a:rPr lang="zh-CN" altLang="en-US" sz="1400" dirty="0">
                          <a:solidFill>
                            <a:schemeClr val="tx1"/>
                          </a:solidFill>
                          <a:latin typeface="微软雅黑" panose="020B0503020204020204" pitchFamily="34" charset="-122"/>
                          <a:ea typeface="微软雅黑" panose="020B0503020204020204" pitchFamily="34" charset="-122"/>
                        </a:rPr>
                        <a:t>受体亲和力</a:t>
                      </a:r>
                      <a:r>
                        <a:rPr lang="en-US" altLang="zh-CN" sz="1400" dirty="0">
                          <a:solidFill>
                            <a:schemeClr val="tx1"/>
                          </a:solidFill>
                          <a:latin typeface="微软雅黑" panose="020B0503020204020204" pitchFamily="34" charset="-122"/>
                          <a:ea typeface="微软雅黑" panose="020B0503020204020204" pitchFamily="34" charset="-122"/>
                        </a:rPr>
                        <a:t>(</a:t>
                      </a:r>
                      <a:r>
                        <a:rPr lang="en-US" altLang="zh-CN" sz="1400" dirty="0" err="1">
                          <a:solidFill>
                            <a:schemeClr val="tx1"/>
                          </a:solidFill>
                          <a:latin typeface="微软雅黑" panose="020B0503020204020204" pitchFamily="34" charset="-122"/>
                          <a:ea typeface="微软雅黑" panose="020B0503020204020204" pitchFamily="34" charset="-122"/>
                        </a:rPr>
                        <a:t>pKi</a:t>
                      </a:r>
                      <a:r>
                        <a:rPr lang="en-US" altLang="zh-CN" sz="1400" dirty="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b="0" dirty="0">
                          <a:solidFill>
                            <a:schemeClr val="tx1"/>
                          </a:solidFill>
                          <a:latin typeface="微软雅黑" panose="020B0503020204020204" pitchFamily="34" charset="-122"/>
                          <a:ea typeface="微软雅黑" panose="020B0503020204020204" pitchFamily="34" charset="-122"/>
                        </a:rPr>
                        <a:t>9.85</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solidFill>
                            <a:schemeClr val="tx1"/>
                          </a:solidFill>
                          <a:latin typeface="微软雅黑" panose="020B0503020204020204" pitchFamily="34" charset="-122"/>
                          <a:ea typeface="微软雅黑" panose="020B0503020204020204" pitchFamily="34" charset="-122"/>
                        </a:rPr>
                        <a:t>9.28</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chemeClr val="tx1"/>
                          </a:solidFill>
                          <a:latin typeface="微软雅黑" panose="020B0503020204020204" pitchFamily="34" charset="-122"/>
                          <a:ea typeface="微软雅黑" panose="020B0503020204020204" pitchFamily="34" charset="-122"/>
                        </a:rPr>
                        <a:t>支气管舒张</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chemeClr val="tx1"/>
                          </a:solidFill>
                          <a:latin typeface="微软雅黑" panose="020B0503020204020204" pitchFamily="34" charset="-122"/>
                          <a:ea typeface="微软雅黑" panose="020B0503020204020204" pitchFamily="34" charset="-122"/>
                        </a:rPr>
                        <a:t>效果更优</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400" b="1"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400" b="1"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chemeClr val="tx1"/>
                          </a:solidFill>
                          <a:latin typeface="微软雅黑" panose="020B0503020204020204" pitchFamily="34" charset="-122"/>
                          <a:ea typeface="微软雅黑" panose="020B0503020204020204" pitchFamily="34" charset="-122"/>
                        </a:rPr>
                        <a:t>快速起效，</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chemeClr val="tx1"/>
                          </a:solidFill>
                          <a:latin typeface="微软雅黑" panose="020B0503020204020204" pitchFamily="34" charset="-122"/>
                          <a:ea typeface="微软雅黑" panose="020B0503020204020204" pitchFamily="34" charset="-122"/>
                        </a:rPr>
                        <a:t>作用持久</a:t>
                      </a:r>
                      <a:endParaRPr lang="en-US" altLang="zh-CN" sz="1400" b="1"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61944">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zh-CN" altLang="en-US" sz="1400" dirty="0">
                          <a:solidFill>
                            <a:schemeClr val="tx1"/>
                          </a:solidFill>
                          <a:latin typeface="微软雅黑" panose="020B0503020204020204" pitchFamily="34" charset="-122"/>
                          <a:ea typeface="微软雅黑" panose="020B0503020204020204" pitchFamily="34" charset="-122"/>
                        </a:rPr>
                        <a:t>起效时间（</a:t>
                      </a:r>
                      <a:r>
                        <a:rPr lang="en-US" altLang="zh-CN" sz="1400" dirty="0">
                          <a:solidFill>
                            <a:schemeClr val="tx1"/>
                          </a:solidFill>
                          <a:latin typeface="微软雅黑" panose="020B0503020204020204" pitchFamily="34" charset="-122"/>
                          <a:ea typeface="微软雅黑" panose="020B0503020204020204" pitchFamily="34" charset="-122"/>
                        </a:rPr>
                        <a:t>min)</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b="0" dirty="0">
                          <a:solidFill>
                            <a:schemeClr val="tx1"/>
                          </a:solidFill>
                          <a:latin typeface="微软雅黑" panose="020B0503020204020204" pitchFamily="34" charset="-122"/>
                          <a:ea typeface="微软雅黑" panose="020B0503020204020204" pitchFamily="34" charset="-122"/>
                        </a:rPr>
                        <a:t>8.20</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solidFill>
                            <a:schemeClr val="tx1"/>
                          </a:solidFill>
                          <a:latin typeface="微软雅黑" panose="020B0503020204020204" pitchFamily="34" charset="-122"/>
                          <a:ea typeface="微软雅黑" panose="020B0503020204020204" pitchFamily="34" charset="-122"/>
                        </a:rPr>
                        <a:t>8.72</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CN"/>
                    </a:p>
                  </a:txBody>
                  <a:tcPr/>
                </a:tc>
                <a:extLst>
                  <a:ext uri="{0D108BD9-81ED-4DB2-BD59-A6C34878D82A}">
                    <a16:rowId xmlns:a16="http://schemas.microsoft.com/office/drawing/2014/main" val="10002"/>
                  </a:ext>
                </a:extLst>
              </a:tr>
              <a:tr h="688453">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zh-CN" altLang="en-US" sz="1400" dirty="0">
                          <a:solidFill>
                            <a:schemeClr val="tx1"/>
                          </a:solidFill>
                          <a:latin typeface="微软雅黑" panose="020B0503020204020204" pitchFamily="34" charset="-122"/>
                          <a:ea typeface="微软雅黑" panose="020B0503020204020204" pitchFamily="34" charset="-122"/>
                        </a:rPr>
                        <a:t>作用持续时间（</a:t>
                      </a:r>
                      <a:r>
                        <a:rPr lang="en-US" altLang="zh-CN" sz="1400" dirty="0">
                          <a:solidFill>
                            <a:schemeClr val="tx1"/>
                          </a:solidFill>
                          <a:latin typeface="微软雅黑" panose="020B0503020204020204" pitchFamily="34" charset="-122"/>
                          <a:ea typeface="微软雅黑" panose="020B0503020204020204" pitchFamily="34" charset="-122"/>
                        </a:rPr>
                        <a:t>h</a:t>
                      </a:r>
                      <a:r>
                        <a:rPr lang="zh-CN" altLang="en-US" sz="1400" dirty="0">
                          <a:solidFill>
                            <a:schemeClr val="tx1"/>
                          </a:solidFill>
                          <a:latin typeface="微软雅黑" panose="020B0503020204020204" pitchFamily="34" charset="-122"/>
                          <a:ea typeface="微软雅黑" panose="020B0503020204020204" pitchFamily="34" charset="-122"/>
                        </a:rPr>
                        <a:t>）</a:t>
                      </a: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b="0" dirty="0">
                          <a:solidFill>
                            <a:schemeClr val="tx1"/>
                          </a:solidFill>
                          <a:latin typeface="微软雅黑" panose="020B0503020204020204" pitchFamily="34" charset="-122"/>
                          <a:ea typeface="微软雅黑" panose="020B0503020204020204" pitchFamily="34" charset="-122"/>
                        </a:rPr>
                        <a:t>10.7</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solidFill>
                            <a:schemeClr val="tx1"/>
                          </a:solidFill>
                          <a:latin typeface="微软雅黑" panose="020B0503020204020204" pitchFamily="34" charset="-122"/>
                          <a:ea typeface="微软雅黑" panose="020B0503020204020204" pitchFamily="34" charset="-122"/>
                        </a:rPr>
                        <a:t>6.1</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CN"/>
                    </a:p>
                  </a:txBody>
                  <a:tcPr anchor="ctr">
                    <a:solidFill>
                      <a:schemeClr val="accent2">
                        <a:lumMod val="20000"/>
                        <a:lumOff val="80000"/>
                      </a:schemeClr>
                    </a:solidFill>
                  </a:tcPr>
                </a:tc>
                <a:extLst>
                  <a:ext uri="{0D108BD9-81ED-4DB2-BD59-A6C34878D82A}">
                    <a16:rowId xmlns:a16="http://schemas.microsoft.com/office/drawing/2014/main" val="10003"/>
                  </a:ext>
                </a:extLst>
              </a:tr>
              <a:tr h="552622">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zh-CN" altLang="en-US" sz="1400" dirty="0">
                          <a:solidFill>
                            <a:schemeClr val="tx1"/>
                          </a:solidFill>
                          <a:latin typeface="微软雅黑" panose="020B0503020204020204" pitchFamily="34" charset="-122"/>
                          <a:ea typeface="微软雅黑" panose="020B0503020204020204" pitchFamily="34" charset="-122"/>
                        </a:rPr>
                        <a:t>未与受体结合药物血浆半衰期（</a:t>
                      </a:r>
                      <a:r>
                        <a:rPr lang="en-US" altLang="zh-CN" sz="1400" dirty="0">
                          <a:solidFill>
                            <a:schemeClr val="tx1"/>
                          </a:solidFill>
                          <a:latin typeface="微软雅黑" panose="020B0503020204020204" pitchFamily="34" charset="-122"/>
                          <a:ea typeface="微软雅黑" panose="020B0503020204020204" pitchFamily="34" charset="-122"/>
                        </a:rPr>
                        <a:t>h</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baseline="30000" dirty="0">
                          <a:solidFill>
                            <a:schemeClr val="tx1"/>
                          </a:solidFill>
                          <a:latin typeface="微软雅黑" panose="020B0503020204020204" pitchFamily="34" charset="-122"/>
                          <a:ea typeface="微软雅黑" panose="020B0503020204020204" pitchFamily="34" charset="-122"/>
                        </a:rPr>
                        <a:t>[2]</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b="0" dirty="0">
                          <a:solidFill>
                            <a:schemeClr val="tx1"/>
                          </a:solidFill>
                          <a:latin typeface="微软雅黑" panose="020B0503020204020204" pitchFamily="34" charset="-122"/>
                          <a:ea typeface="微软雅黑" panose="020B0503020204020204" pitchFamily="34" charset="-122"/>
                        </a:rPr>
                        <a:t>0.04</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solidFill>
                            <a:schemeClr val="tx1"/>
                          </a:solidFill>
                          <a:latin typeface="微软雅黑" panose="020B0503020204020204" pitchFamily="34" charset="-122"/>
                          <a:ea typeface="微软雅黑" panose="020B0503020204020204" pitchFamily="34" charset="-122"/>
                        </a:rPr>
                        <a:t>6</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chemeClr val="tx1"/>
                          </a:solidFill>
                          <a:latin typeface="微软雅黑" panose="020B0503020204020204" pitchFamily="34" charset="-122"/>
                          <a:ea typeface="微软雅黑" panose="020B0503020204020204" pitchFamily="34" charset="-122"/>
                        </a:rPr>
                        <a:t>减少全身暴露，</a:t>
                      </a:r>
                      <a:r>
                        <a:rPr lang="zh-CN" altLang="en-US" sz="1400" b="1" dirty="0">
                          <a:solidFill>
                            <a:schemeClr val="tx1"/>
                          </a:solidFill>
                          <a:latin typeface="微软雅黑" panose="020B0503020204020204" pitchFamily="34" charset="-122"/>
                          <a:ea typeface="微软雅黑" panose="020B0503020204020204" pitchFamily="34" charset="-122"/>
                          <a:sym typeface="+mn-ea"/>
                        </a:rPr>
                        <a:t>肝肾共病患者无需调整剂量</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900588">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zh-CN" altLang="en-US" sz="1400" dirty="0">
                          <a:solidFill>
                            <a:schemeClr val="tx1"/>
                          </a:solidFill>
                          <a:latin typeface="微软雅黑" panose="020B0503020204020204" pitchFamily="34" charset="-122"/>
                          <a:ea typeface="微软雅黑" panose="020B0503020204020204" pitchFamily="34" charset="-122"/>
                        </a:rPr>
                        <a:t>吸入药物后经尿液排泄比例</a:t>
                      </a:r>
                      <a:r>
                        <a:rPr lang="en-US" altLang="zh-CN" sz="1400" baseline="30000" dirty="0">
                          <a:solidFill>
                            <a:schemeClr val="tx1"/>
                          </a:solidFill>
                          <a:latin typeface="微软雅黑" panose="020B0503020204020204" pitchFamily="34" charset="-122"/>
                          <a:ea typeface="微软雅黑" panose="020B0503020204020204" pitchFamily="34" charset="-122"/>
                        </a:rPr>
                        <a:t>[3]</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b="0" dirty="0">
                          <a:solidFill>
                            <a:schemeClr val="tx1"/>
                          </a:solidFill>
                          <a:latin typeface="微软雅黑" panose="020B0503020204020204" pitchFamily="34" charset="-122"/>
                          <a:ea typeface="微软雅黑" panose="020B0503020204020204" pitchFamily="34" charset="-122"/>
                        </a:rPr>
                        <a:t>0.1%</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solidFill>
                            <a:schemeClr val="tx1"/>
                          </a:solidFill>
                          <a:latin typeface="微软雅黑" panose="020B0503020204020204" pitchFamily="34" charset="-122"/>
                          <a:ea typeface="微软雅黑" panose="020B0503020204020204" pitchFamily="34" charset="-122"/>
                        </a:rPr>
                        <a:t>20%</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CN"/>
                    </a:p>
                  </a:txBody>
                  <a:tcPr>
                    <a:solidFill>
                      <a:srgbClr val="D4E5F7"/>
                    </a:solidFill>
                  </a:tcPr>
                </a:tc>
                <a:extLst>
                  <a:ext uri="{0D108BD9-81ED-4DB2-BD59-A6C34878D82A}">
                    <a16:rowId xmlns:a16="http://schemas.microsoft.com/office/drawing/2014/main" val="10005"/>
                  </a:ext>
                </a:extLst>
              </a:tr>
            </a:tbl>
          </a:graphicData>
        </a:graphic>
      </p:graphicFrame>
      <p:graphicFrame>
        <p:nvGraphicFramePr>
          <p:cNvPr id="38" name="表格 6"/>
          <p:cNvGraphicFramePr>
            <a:graphicFrameLocks noGrp="1"/>
          </p:cNvGraphicFramePr>
          <p:nvPr>
            <p:custDataLst>
              <p:tags r:id="rId2"/>
            </p:custDataLst>
            <p:extLst>
              <p:ext uri="{D42A27DB-BD31-4B8C-83A1-F6EECF244321}">
                <p14:modId xmlns:p14="http://schemas.microsoft.com/office/powerpoint/2010/main" val="1580224304"/>
              </p:ext>
            </p:extLst>
          </p:nvPr>
        </p:nvGraphicFramePr>
        <p:xfrm>
          <a:off x="633293" y="2203366"/>
          <a:ext cx="5042798" cy="3697792"/>
        </p:xfrm>
        <a:graphic>
          <a:graphicData uri="http://schemas.openxmlformats.org/drawingml/2006/table">
            <a:tbl>
              <a:tblPr firstRow="1" bandRow="1">
                <a:tableStyleId>{72833802-FEF1-4C79-8D5D-14CF1EAF98D9}</a:tableStyleId>
              </a:tblPr>
              <a:tblGrid>
                <a:gridCol w="1608691">
                  <a:extLst>
                    <a:ext uri="{9D8B030D-6E8A-4147-A177-3AD203B41FA5}">
                      <a16:colId xmlns:a16="http://schemas.microsoft.com/office/drawing/2014/main" val="20000"/>
                    </a:ext>
                  </a:extLst>
                </a:gridCol>
                <a:gridCol w="1010556">
                  <a:extLst>
                    <a:ext uri="{9D8B030D-6E8A-4147-A177-3AD203B41FA5}">
                      <a16:colId xmlns:a16="http://schemas.microsoft.com/office/drawing/2014/main" val="20001"/>
                    </a:ext>
                  </a:extLst>
                </a:gridCol>
                <a:gridCol w="1026613">
                  <a:extLst>
                    <a:ext uri="{9D8B030D-6E8A-4147-A177-3AD203B41FA5}">
                      <a16:colId xmlns:a16="http://schemas.microsoft.com/office/drawing/2014/main" val="20002"/>
                    </a:ext>
                  </a:extLst>
                </a:gridCol>
                <a:gridCol w="1396938">
                  <a:extLst>
                    <a:ext uri="{9D8B030D-6E8A-4147-A177-3AD203B41FA5}">
                      <a16:colId xmlns:a16="http://schemas.microsoft.com/office/drawing/2014/main" val="20003"/>
                    </a:ext>
                  </a:extLst>
                </a:gridCol>
              </a:tblGrid>
              <a:tr h="652917">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algn="ctr">
                        <a:lnSpc>
                          <a:spcPct val="150000"/>
                        </a:lnSpc>
                      </a:pPr>
                      <a:r>
                        <a:rPr lang="en-US" altLang="zh-CN" sz="1400" dirty="0">
                          <a:solidFill>
                            <a:schemeClr val="tx1"/>
                          </a:solidFill>
                          <a:latin typeface="+mn-ea"/>
                          <a:ea typeface="+mn-ea"/>
                        </a:rPr>
                        <a:t>PK/PD</a:t>
                      </a:r>
                      <a:r>
                        <a:rPr lang="zh-CN" altLang="en-US" sz="1400" dirty="0">
                          <a:solidFill>
                            <a:schemeClr val="tx1"/>
                          </a:solidFill>
                          <a:latin typeface="+mn-ea"/>
                          <a:ea typeface="+mn-ea"/>
                        </a:rPr>
                        <a:t>指标</a:t>
                      </a:r>
                      <a:r>
                        <a:rPr lang="en-US" altLang="zh-CN" sz="1400" baseline="30000" dirty="0">
                          <a:solidFill>
                            <a:schemeClr val="tx1"/>
                          </a:solidFill>
                          <a:latin typeface="+mn-ea"/>
                          <a:ea typeface="+mn-ea"/>
                        </a:rPr>
                        <a:t>[1]</a:t>
                      </a:r>
                      <a:endParaRPr lang="zh-CN" altLang="en-US" sz="1400" baseline="30000" dirty="0">
                        <a:solidFill>
                          <a:schemeClr val="tx1"/>
                        </a:solidFill>
                        <a:latin typeface="+mn-ea"/>
                        <a:ea typeface="+mn-ea"/>
                      </a:endParaRP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chemeClr val="bg1"/>
                    </a:solidFill>
                  </a:tcPr>
                </a:tc>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algn="ctr">
                        <a:lnSpc>
                          <a:spcPct val="150000"/>
                        </a:lnSpc>
                      </a:pPr>
                      <a:r>
                        <a:rPr lang="zh-CN" altLang="en-US" sz="1400" dirty="0">
                          <a:solidFill>
                            <a:schemeClr val="bg1"/>
                          </a:solidFill>
                          <a:effectLst/>
                          <a:latin typeface="+mn-ea"/>
                          <a:ea typeface="+mn-ea"/>
                        </a:rPr>
                        <a:t>福莫特罗</a:t>
                      </a: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F6600"/>
                    </a:solidFill>
                  </a:tcPr>
                </a:tc>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algn="ctr">
                        <a:lnSpc>
                          <a:spcPct val="150000"/>
                        </a:lnSpc>
                      </a:pPr>
                      <a:r>
                        <a:rPr lang="zh-CN" altLang="en-US" sz="1400" dirty="0">
                          <a:solidFill>
                            <a:schemeClr val="tx1"/>
                          </a:solidFill>
                          <a:latin typeface="+mn-ea"/>
                          <a:ea typeface="+mn-ea"/>
                        </a:rPr>
                        <a:t>茚达特罗</a:t>
                      </a: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00B0F0"/>
                    </a:solidFill>
                  </a:tcPr>
                </a:tc>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algn="ctr">
                        <a:lnSpc>
                          <a:spcPct val="150000"/>
                        </a:lnSpc>
                      </a:pPr>
                      <a:r>
                        <a:rPr lang="zh-CN" altLang="en-US" sz="1400" dirty="0">
                          <a:solidFill>
                            <a:schemeClr val="tx1"/>
                          </a:solidFill>
                          <a:latin typeface="+mn-ea"/>
                          <a:ea typeface="+mn-ea"/>
                        </a:rPr>
                        <a:t>患者获益</a:t>
                      </a: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36891">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l-GR" altLang="zh-CN" sz="1400" dirty="0">
                          <a:solidFill>
                            <a:schemeClr val="tx1"/>
                          </a:solidFill>
                          <a:latin typeface="+mn-ea"/>
                          <a:ea typeface="+mn-ea"/>
                        </a:rPr>
                        <a:t>β</a:t>
                      </a:r>
                      <a:r>
                        <a:rPr lang="en-US" altLang="zh-CN" sz="1400" baseline="-25000" dirty="0">
                          <a:solidFill>
                            <a:schemeClr val="tx1"/>
                          </a:solidFill>
                          <a:latin typeface="+mn-ea"/>
                          <a:ea typeface="+mn-ea"/>
                        </a:rPr>
                        <a:t>2</a:t>
                      </a:r>
                      <a:r>
                        <a:rPr lang="zh-CN" altLang="en-US" sz="1400" dirty="0">
                          <a:solidFill>
                            <a:schemeClr val="tx1"/>
                          </a:solidFill>
                          <a:latin typeface="+mn-ea"/>
                          <a:ea typeface="+mn-ea"/>
                        </a:rPr>
                        <a:t>受体亲和力</a:t>
                      </a:r>
                      <a:r>
                        <a:rPr lang="en-US" altLang="zh-CN" sz="1400" dirty="0">
                          <a:solidFill>
                            <a:schemeClr val="tx1"/>
                          </a:solidFill>
                          <a:latin typeface="+mn-ea"/>
                          <a:ea typeface="+mn-ea"/>
                        </a:rPr>
                        <a:t>(</a:t>
                      </a:r>
                      <a:r>
                        <a:rPr lang="en-US" altLang="zh-CN" sz="1400" dirty="0" err="1">
                          <a:solidFill>
                            <a:schemeClr val="tx1"/>
                          </a:solidFill>
                          <a:latin typeface="+mn-ea"/>
                          <a:ea typeface="+mn-ea"/>
                        </a:rPr>
                        <a:t>pKi</a:t>
                      </a:r>
                      <a:r>
                        <a:rPr lang="en-US" altLang="zh-CN" sz="1400" dirty="0">
                          <a:solidFill>
                            <a:schemeClr val="tx1"/>
                          </a:solidFill>
                          <a:latin typeface="+mn-ea"/>
                          <a:ea typeface="+mn-ea"/>
                        </a:rPr>
                        <a:t>)</a:t>
                      </a:r>
                      <a:endParaRPr lang="zh-CN" altLang="en-US" sz="1400" dirty="0">
                        <a:solidFill>
                          <a:schemeClr val="tx1"/>
                        </a:solidFill>
                        <a:latin typeface="+mn-ea"/>
                        <a:ea typeface="+mn-ea"/>
                      </a:endParaRP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b="0" dirty="0">
                          <a:solidFill>
                            <a:schemeClr val="tx1"/>
                          </a:solidFill>
                          <a:latin typeface="+mn-ea"/>
                          <a:ea typeface="+mn-ea"/>
                        </a:rPr>
                        <a:t>8.06</a:t>
                      </a:r>
                      <a:endParaRPr lang="zh-CN" altLang="en-US" sz="1400" b="0" dirty="0">
                        <a:solidFill>
                          <a:schemeClr val="tx1"/>
                        </a:solidFill>
                        <a:latin typeface="+mn-ea"/>
                        <a:ea typeface="+mn-ea"/>
                      </a:endParaRP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solidFill>
                            <a:schemeClr val="tx1"/>
                          </a:solidFill>
                          <a:latin typeface="+mn-ea"/>
                          <a:ea typeface="+mn-ea"/>
                        </a:rPr>
                        <a:t>7.64</a:t>
                      </a:r>
                      <a:endParaRPr lang="zh-CN" altLang="en-US" sz="1400" dirty="0">
                        <a:solidFill>
                          <a:schemeClr val="tx1"/>
                        </a:solidFill>
                        <a:latin typeface="+mn-ea"/>
                        <a:ea typeface="+mn-ea"/>
                      </a:endParaRP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tcPr>
                </a:tc>
                <a:tc rowSpan="2">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chemeClr val="tx1"/>
                          </a:solidFill>
                          <a:latin typeface="+mn-ea"/>
                          <a:ea typeface="+mn-ea"/>
                        </a:rPr>
                        <a:t>激活受体效能更强，支气管舒张效果更优</a:t>
                      </a: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1"/>
                  </a:ext>
                </a:extLst>
              </a:tr>
              <a:tr h="884270">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zh-CN" altLang="en-US" sz="1400" dirty="0">
                          <a:solidFill>
                            <a:schemeClr val="tx1"/>
                          </a:solidFill>
                          <a:latin typeface="+mn-ea"/>
                          <a:ea typeface="+mn-ea"/>
                        </a:rPr>
                        <a:t>内在活性（</a:t>
                      </a:r>
                      <a:r>
                        <a:rPr lang="en-US" altLang="zh-CN" sz="1400" dirty="0">
                          <a:solidFill>
                            <a:schemeClr val="tx1"/>
                          </a:solidFill>
                          <a:latin typeface="+mn-ea"/>
                          <a:ea typeface="+mn-ea"/>
                        </a:rPr>
                        <a:t>IA</a:t>
                      </a:r>
                      <a:r>
                        <a:rPr lang="zh-CN" altLang="en-US" sz="1400" dirty="0">
                          <a:solidFill>
                            <a:schemeClr val="tx1"/>
                          </a:solidFill>
                          <a:latin typeface="+mn-ea"/>
                          <a:ea typeface="+mn-ea"/>
                        </a:rPr>
                        <a:t>）</a:t>
                      </a:r>
                      <a:endParaRPr lang="en-US" altLang="zh-CN" sz="1400" dirty="0">
                        <a:solidFill>
                          <a:schemeClr val="tx1"/>
                        </a:solidFill>
                        <a:latin typeface="+mn-ea"/>
                        <a:ea typeface="+mn-ea"/>
                      </a:endParaRPr>
                    </a:p>
                    <a:p>
                      <a:pPr algn="ctr"/>
                      <a:r>
                        <a:rPr lang="zh-CN" altLang="en-US" sz="1100" dirty="0">
                          <a:solidFill>
                            <a:schemeClr val="tx1"/>
                          </a:solidFill>
                          <a:latin typeface="+mn-ea"/>
                          <a:ea typeface="+mn-ea"/>
                        </a:rPr>
                        <a:t>以标准激动剂异丙肾上腺素的活性为</a:t>
                      </a:r>
                      <a:r>
                        <a:rPr lang="en-US" altLang="zh-CN" sz="1100" dirty="0">
                          <a:solidFill>
                            <a:schemeClr val="tx1"/>
                          </a:solidFill>
                          <a:latin typeface="+mn-ea"/>
                          <a:ea typeface="+mn-ea"/>
                        </a:rPr>
                        <a:t>100%</a:t>
                      </a:r>
                      <a:endParaRPr lang="zh-CN" altLang="en-US" sz="1100" dirty="0">
                        <a:solidFill>
                          <a:schemeClr val="tx1"/>
                        </a:solidFill>
                        <a:latin typeface="+mn-ea"/>
                        <a:ea typeface="+mn-ea"/>
                      </a:endParaRP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b="0" dirty="0">
                          <a:solidFill>
                            <a:schemeClr val="tx1"/>
                          </a:solidFill>
                          <a:latin typeface="+mn-ea"/>
                          <a:ea typeface="+mn-ea"/>
                        </a:rPr>
                        <a:t>95.0</a:t>
                      </a:r>
                      <a:endParaRPr lang="zh-CN" altLang="en-US" sz="1400" b="0" dirty="0">
                        <a:solidFill>
                          <a:schemeClr val="tx1"/>
                        </a:solidFill>
                        <a:latin typeface="+mn-ea"/>
                        <a:ea typeface="+mn-ea"/>
                      </a:endParaRP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solidFill>
                            <a:schemeClr val="tx1"/>
                          </a:solidFill>
                          <a:latin typeface="+mn-ea"/>
                          <a:ea typeface="+mn-ea"/>
                        </a:rPr>
                        <a:t>86.0</a:t>
                      </a:r>
                      <a:endParaRPr lang="zh-CN" altLang="en-US" sz="1400" dirty="0">
                        <a:solidFill>
                          <a:schemeClr val="tx1"/>
                        </a:solidFill>
                        <a:latin typeface="+mn-ea"/>
                        <a:ea typeface="+mn-ea"/>
                      </a:endParaRP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tcPr>
                </a:tc>
                <a:tc vMerge="1">
                  <a:txBody>
                    <a:bodyPr/>
                    <a:lstStyle/>
                    <a:p>
                      <a:endParaRPr lang="zh-CN"/>
                    </a:p>
                  </a:txBody>
                  <a:tcPr anchor="ctr">
                    <a:solidFill>
                      <a:schemeClr val="accent2">
                        <a:lumMod val="20000"/>
                        <a:lumOff val="80000"/>
                      </a:schemeClr>
                    </a:solidFill>
                  </a:tcPr>
                </a:tc>
                <a:extLst>
                  <a:ext uri="{0D108BD9-81ED-4DB2-BD59-A6C34878D82A}">
                    <a16:rowId xmlns:a16="http://schemas.microsoft.com/office/drawing/2014/main" val="10002"/>
                  </a:ext>
                </a:extLst>
              </a:tr>
              <a:tr h="680359">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zh-CN" altLang="en-US" sz="1400" dirty="0">
                          <a:solidFill>
                            <a:schemeClr val="tx1"/>
                          </a:solidFill>
                          <a:latin typeface="+mn-ea"/>
                          <a:ea typeface="+mn-ea"/>
                        </a:rPr>
                        <a:t>起效时间（</a:t>
                      </a:r>
                      <a:r>
                        <a:rPr lang="en-US" altLang="zh-CN" sz="1400" dirty="0">
                          <a:solidFill>
                            <a:schemeClr val="tx1"/>
                          </a:solidFill>
                          <a:latin typeface="+mn-ea"/>
                          <a:ea typeface="+mn-ea"/>
                        </a:rPr>
                        <a:t>min</a:t>
                      </a:r>
                      <a:r>
                        <a:rPr lang="zh-CN" altLang="en-US" sz="1400" dirty="0">
                          <a:solidFill>
                            <a:schemeClr val="tx1"/>
                          </a:solidFill>
                          <a:latin typeface="+mn-ea"/>
                          <a:ea typeface="+mn-ea"/>
                        </a:rPr>
                        <a:t>）</a:t>
                      </a: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b="0" dirty="0">
                          <a:solidFill>
                            <a:schemeClr val="tx1"/>
                          </a:solidFill>
                          <a:latin typeface="+mn-ea"/>
                          <a:ea typeface="+mn-ea"/>
                        </a:rPr>
                        <a:t>5.9</a:t>
                      </a:r>
                      <a:endParaRPr lang="zh-CN" altLang="en-US" sz="1400" b="0" dirty="0">
                        <a:solidFill>
                          <a:schemeClr val="tx1"/>
                        </a:solidFill>
                        <a:latin typeface="+mn-ea"/>
                        <a:ea typeface="+mn-ea"/>
                      </a:endParaRP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solidFill>
                            <a:schemeClr val="tx1"/>
                          </a:solidFill>
                          <a:latin typeface="+mn-ea"/>
                          <a:ea typeface="+mn-ea"/>
                        </a:rPr>
                        <a:t>10.9</a:t>
                      </a:r>
                      <a:endParaRPr lang="zh-CN" altLang="en-US" sz="1400" dirty="0">
                        <a:solidFill>
                          <a:schemeClr val="tx1"/>
                        </a:solidFill>
                        <a:latin typeface="+mn-ea"/>
                        <a:ea typeface="+mn-ea"/>
                      </a:endParaRP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chemeClr val="tx1"/>
                          </a:solidFill>
                          <a:latin typeface="+mn-ea"/>
                          <a:ea typeface="+mn-ea"/>
                        </a:rPr>
                        <a:t>快速起效</a:t>
                      </a: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3"/>
                  </a:ext>
                </a:extLst>
              </a:tr>
              <a:tr h="743355">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zh-CN" altLang="en-US" sz="1400" dirty="0">
                          <a:solidFill>
                            <a:schemeClr val="tx1"/>
                          </a:solidFill>
                          <a:latin typeface="+mn-ea"/>
                          <a:ea typeface="+mn-ea"/>
                        </a:rPr>
                        <a:t>受体选择性</a:t>
                      </a:r>
                      <a:endParaRPr lang="en-US" altLang="zh-CN" sz="1400" dirty="0">
                        <a:solidFill>
                          <a:schemeClr val="tx1"/>
                        </a:solidFill>
                        <a:latin typeface="+mn-ea"/>
                        <a:ea typeface="+mn-ea"/>
                      </a:endParaRPr>
                    </a:p>
                    <a:p>
                      <a:pPr algn="ctr"/>
                      <a:r>
                        <a:rPr lang="zh-CN" altLang="en-US" sz="1400" dirty="0">
                          <a:solidFill>
                            <a:schemeClr val="tx1"/>
                          </a:solidFill>
                          <a:latin typeface="+mn-ea"/>
                          <a:ea typeface="+mn-ea"/>
                        </a:rPr>
                        <a:t>（</a:t>
                      </a:r>
                      <a:r>
                        <a:rPr lang="en-US" altLang="zh-CN" sz="1400" dirty="0">
                          <a:solidFill>
                            <a:schemeClr val="tx1"/>
                          </a:solidFill>
                          <a:latin typeface="+mn-ea"/>
                          <a:ea typeface="+mn-ea"/>
                        </a:rPr>
                        <a:t>β₂/β₁</a:t>
                      </a:r>
                      <a:r>
                        <a:rPr lang="zh-CN" altLang="en-US" sz="1400" dirty="0">
                          <a:solidFill>
                            <a:schemeClr val="tx1"/>
                          </a:solidFill>
                          <a:latin typeface="+mn-ea"/>
                          <a:ea typeface="+mn-ea"/>
                        </a:rPr>
                        <a:t>亲和力</a:t>
                      </a:r>
                      <a:endParaRPr lang="en-US" altLang="zh-CN" sz="1400" dirty="0">
                        <a:solidFill>
                          <a:schemeClr val="tx1"/>
                        </a:solidFill>
                        <a:latin typeface="+mn-ea"/>
                        <a:ea typeface="+mn-ea"/>
                      </a:endParaRPr>
                    </a:p>
                    <a:p>
                      <a:pPr algn="ctr"/>
                      <a:r>
                        <a:rPr lang="en-US" altLang="zh-CN" sz="1400" dirty="0">
                          <a:solidFill>
                            <a:schemeClr val="tx1"/>
                          </a:solidFill>
                          <a:latin typeface="+mn-ea"/>
                          <a:ea typeface="+mn-ea"/>
                        </a:rPr>
                        <a:t>   </a:t>
                      </a:r>
                      <a:r>
                        <a:rPr lang="zh-CN" altLang="en-US" sz="1400" dirty="0">
                          <a:solidFill>
                            <a:schemeClr val="tx1"/>
                          </a:solidFill>
                          <a:latin typeface="+mn-ea"/>
                          <a:ea typeface="+mn-ea"/>
                        </a:rPr>
                        <a:t>比值）</a:t>
                      </a: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b="0" dirty="0">
                          <a:solidFill>
                            <a:schemeClr val="tx1"/>
                          </a:solidFill>
                          <a:latin typeface="+mn-ea"/>
                          <a:ea typeface="+mn-ea"/>
                        </a:rPr>
                        <a:t>130</a:t>
                      </a:r>
                      <a:endParaRPr lang="zh-CN" altLang="en-US" sz="1400" b="0" dirty="0">
                        <a:solidFill>
                          <a:schemeClr val="tx1"/>
                        </a:solidFill>
                        <a:latin typeface="+mn-ea"/>
                        <a:ea typeface="+mn-ea"/>
                      </a:endParaRP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solidFill>
                            <a:schemeClr val="tx1"/>
                          </a:solidFill>
                          <a:latin typeface="+mn-ea"/>
                          <a:ea typeface="+mn-ea"/>
                        </a:rPr>
                        <a:t>12.5</a:t>
                      </a:r>
                      <a:endParaRPr lang="zh-CN" altLang="en-US" sz="1400" dirty="0">
                        <a:solidFill>
                          <a:schemeClr val="tx1"/>
                        </a:solidFill>
                        <a:latin typeface="+mn-ea"/>
                        <a:ea typeface="+mn-ea"/>
                      </a:endParaRP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chemeClr val="tx1"/>
                          </a:solidFill>
                          <a:latin typeface="+mn-ea"/>
                          <a:ea typeface="+mn-ea"/>
                        </a:rPr>
                        <a:t>减少心血管</a:t>
                      </a:r>
                      <a:endParaRPr lang="en-US" altLang="zh-CN" sz="1400" b="1"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chemeClr val="tx1"/>
                          </a:solidFill>
                          <a:latin typeface="+mn-ea"/>
                          <a:ea typeface="+mn-ea"/>
                        </a:rPr>
                        <a:t>不良反应</a:t>
                      </a:r>
                    </a:p>
                  </a:txBody>
                  <a:tcPr anchor="ctr">
                    <a:lnL w="9525" cap="flat" cmpd="sng" algn="ctr">
                      <a:solidFill>
                        <a:srgbClr val="FF0000"/>
                      </a:solidFill>
                      <a:prstDash val="solid"/>
                      <a:round/>
                      <a:headEnd type="none" w="med" len="med"/>
                      <a:tailEnd type="none" w="med" len="med"/>
                    </a:lnL>
                    <a:lnR w="9525" cap="flat" cmpd="sng" algn="ctr">
                      <a:solidFill>
                        <a:srgbClr val="FF0000"/>
                      </a:solidFill>
                      <a:prstDash val="solid"/>
                      <a:round/>
                      <a:headEnd type="none" w="med" len="med"/>
                      <a:tailEnd type="none" w="med" len="med"/>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414543" y="186417"/>
            <a:ext cx="11696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a:ln>
                  <a:noFill/>
                </a:ln>
                <a:effectLst/>
                <a:latin typeface="Arial" panose="020B0604020202020204" pitchFamily="34" charset="0"/>
              </a:rPr>
              <a:t>全新药物组合：</a:t>
            </a:r>
            <a:r>
              <a:rPr kumimoji="0" lang="zh-CN" altLang="zh-CN" sz="2400" b="1" i="0" u="none" strike="noStrike" cap="none" normalizeH="0" baseline="0" dirty="0">
                <a:ln>
                  <a:noFill/>
                </a:ln>
                <a:effectLst/>
                <a:latin typeface="Arial" panose="020B0604020202020204" pitchFamily="34" charset="0"/>
              </a:rPr>
              <a:t>实现更优的支气管舒张效果与更</a:t>
            </a:r>
            <a:r>
              <a:rPr kumimoji="0" lang="zh-CN" altLang="en-US" sz="2400" b="1" i="0" u="none" strike="noStrike" cap="none" normalizeH="0" baseline="0" dirty="0">
                <a:ln>
                  <a:noFill/>
                </a:ln>
                <a:effectLst/>
                <a:latin typeface="Arial" panose="020B0604020202020204" pitchFamily="34" charset="0"/>
              </a:rPr>
              <a:t>高</a:t>
            </a:r>
            <a:r>
              <a:rPr kumimoji="0" lang="zh-CN" altLang="zh-CN" sz="2400" b="1" i="0" u="none" strike="noStrike" cap="none" normalizeH="0" baseline="0" dirty="0">
                <a:ln>
                  <a:noFill/>
                </a:ln>
                <a:effectLst/>
                <a:latin typeface="Arial" panose="020B0604020202020204" pitchFamily="34" charset="0"/>
              </a:rPr>
              <a:t>安全性</a:t>
            </a:r>
            <a:endParaRPr kumimoji="0" lang="zh-CN" altLang="zh-CN" sz="2400" b="0" i="0" u="none" strike="noStrike" cap="none" normalizeH="0" baseline="0" dirty="0">
              <a:ln>
                <a:noFill/>
              </a:ln>
              <a:effectLst/>
              <a:latin typeface="Arial" panose="020B0604020202020204" pitchFamily="34" charset="0"/>
            </a:endParaRPr>
          </a:p>
        </p:txBody>
      </p:sp>
      <p:sp>
        <p:nvSpPr>
          <p:cNvPr id="43" name="Rectángulo redondeado 20"/>
          <p:cNvSpPr/>
          <p:nvPr/>
        </p:nvSpPr>
        <p:spPr>
          <a:xfrm>
            <a:off x="6119981" y="1354491"/>
            <a:ext cx="5641504" cy="624189"/>
          </a:xfrm>
          <a:prstGeom prst="roundRect">
            <a:avLst/>
          </a:prstGeom>
          <a:solidFill>
            <a:srgbClr val="FF6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mn-ea"/>
                <a:cs typeface="+mn-cs"/>
                <a:sym typeface="+mn-ea"/>
              </a:rPr>
              <a:t>LAMA</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mn-ea"/>
                <a:cs typeface="+mn-cs"/>
                <a:sym typeface="+mn-ea"/>
              </a:rPr>
              <a:t>阿地溴铵</a:t>
            </a:r>
            <a:r>
              <a:rPr kumimoji="0" lang="en-US" altLang="zh-CN" sz="1800" b="1" i="0" u="none" strike="noStrike" kern="0" cap="none" spc="0" normalizeH="0" baseline="0" noProof="0" dirty="0">
                <a:ln>
                  <a:noFill/>
                </a:ln>
                <a:solidFill>
                  <a:prstClr val="white"/>
                </a:solidFill>
                <a:effectLst/>
                <a:uLnTx/>
                <a:uFillTx/>
                <a:latin typeface="+mn-ea"/>
                <a:cs typeface="+mn-cs"/>
                <a:sym typeface="+mn-ea"/>
              </a:rPr>
              <a:t>vs</a:t>
            </a:r>
            <a:r>
              <a:rPr kumimoji="0" lang="zh-CN" altLang="en-US" sz="1800" b="1" i="0" u="none" strike="noStrike" kern="0" cap="none" spc="0" normalizeH="0" baseline="0" noProof="0" dirty="0">
                <a:ln>
                  <a:noFill/>
                </a:ln>
                <a:solidFill>
                  <a:prstClr val="white"/>
                </a:solidFill>
                <a:effectLst/>
                <a:uLnTx/>
                <a:uFillTx/>
                <a:latin typeface="+mn-ea"/>
                <a:cs typeface="+mn-cs"/>
                <a:sym typeface="+mn-ea"/>
              </a:rPr>
              <a:t>格隆溴铵：</a:t>
            </a:r>
            <a:r>
              <a:rPr kumimoji="0" lang="en-US" altLang="zh-CN" sz="1800" b="1" i="0" u="none" strike="noStrike" kern="0" cap="none" spc="0" normalizeH="0" baseline="0" noProof="0" dirty="0">
                <a:ln>
                  <a:noFill/>
                </a:ln>
                <a:solidFill>
                  <a:prstClr val="white"/>
                </a:solidFill>
                <a:effectLst/>
                <a:uLnTx/>
                <a:uFillTx/>
                <a:latin typeface="+mn-ea"/>
                <a:cs typeface="+mn-cs"/>
                <a:sym typeface="+mn-ea"/>
              </a:rPr>
              <a:t>M</a:t>
            </a:r>
            <a:r>
              <a:rPr kumimoji="0" lang="en-US" altLang="zh-CN" sz="1800" b="1" i="0" u="none" strike="noStrike" kern="0" cap="none" spc="0" normalizeH="0" baseline="-25000" noProof="0" dirty="0">
                <a:ln>
                  <a:noFill/>
                </a:ln>
                <a:solidFill>
                  <a:prstClr val="white"/>
                </a:solidFill>
                <a:effectLst/>
                <a:uLnTx/>
                <a:uFillTx/>
                <a:latin typeface="+mn-ea"/>
                <a:cs typeface="+mn-cs"/>
                <a:sym typeface="+mn-ea"/>
              </a:rPr>
              <a:t>3</a:t>
            </a:r>
            <a:r>
              <a:rPr kumimoji="0" lang="zh-CN" altLang="en-US" sz="1800" b="1" i="0" u="none" strike="noStrike" kern="0" cap="none" spc="0" normalizeH="0" baseline="0" noProof="0" dirty="0">
                <a:ln>
                  <a:noFill/>
                </a:ln>
                <a:solidFill>
                  <a:prstClr val="white"/>
                </a:solidFill>
                <a:effectLst/>
                <a:uLnTx/>
                <a:uFillTx/>
                <a:latin typeface="+mn-ea"/>
                <a:cs typeface="+mn-cs"/>
                <a:sym typeface="+mn-ea"/>
              </a:rPr>
              <a:t>受体亲和力高，全身暴露低</a:t>
            </a:r>
          </a:p>
        </p:txBody>
      </p:sp>
      <p:sp>
        <p:nvSpPr>
          <p:cNvPr id="13" name="文本框 12"/>
          <p:cNvSpPr txBox="1"/>
          <p:nvPr/>
        </p:nvSpPr>
        <p:spPr>
          <a:xfrm>
            <a:off x="656730" y="6429370"/>
            <a:ext cx="11098068" cy="246221"/>
          </a:xfrm>
          <a:prstGeom prst="rect">
            <a:avLst/>
          </a:prstGeom>
          <a:noFill/>
        </p:spPr>
        <p:txBody>
          <a:bodyPr wrap="square">
            <a:spAutoFit/>
          </a:bodyPr>
          <a:lstStyle/>
          <a:p>
            <a:r>
              <a:rPr lang="en-US" altLang="zh-CN" sz="1000" b="1" dirty="0"/>
              <a:t>[1] </a:t>
            </a:r>
            <a:r>
              <a:rPr lang="en-US" altLang="zh-CN" sz="1000" dirty="0" err="1"/>
              <a:t>Calzatta</a:t>
            </a:r>
            <a:r>
              <a:rPr lang="en-US" altLang="zh-CN" sz="1000" dirty="0"/>
              <a:t> L. et al. Current Opinion in Pharmacology 2018, 40:95–103; </a:t>
            </a:r>
            <a:r>
              <a:rPr lang="en-US" altLang="zh-CN" sz="1000" b="1" dirty="0"/>
              <a:t>[2] </a:t>
            </a:r>
            <a:r>
              <a:rPr lang="en-US" altLang="zh-CN" sz="1000" dirty="0" err="1">
                <a:latin typeface="微软雅黑" panose="020B0503020204020204" pitchFamily="34" charset="-122"/>
                <a:ea typeface="微软雅黑" panose="020B0503020204020204" pitchFamily="34" charset="-122"/>
                <a:sym typeface="+mn-ea"/>
              </a:rPr>
              <a:t>Gavalda</a:t>
            </a:r>
            <a:r>
              <a:rPr lang="en-US" altLang="zh-CN" sz="1000" dirty="0">
                <a:latin typeface="微软雅黑" panose="020B0503020204020204" pitchFamily="34" charset="-122"/>
                <a:ea typeface="微软雅黑" panose="020B0503020204020204" pitchFamily="34" charset="-122"/>
                <a:sym typeface="+mn-ea"/>
              </a:rPr>
              <a:t> A.</a:t>
            </a:r>
            <a:r>
              <a:rPr lang="zh-CN" altLang="en-US" sz="1000" dirty="0">
                <a:latin typeface="微软雅黑" panose="020B0503020204020204" pitchFamily="34" charset="-122"/>
                <a:ea typeface="微软雅黑" panose="020B0503020204020204" pitchFamily="34" charset="-122"/>
                <a:sym typeface="+mn-ea"/>
              </a:rPr>
              <a:t> </a:t>
            </a:r>
            <a:r>
              <a:rPr lang="en-US" altLang="zh-CN" sz="1000" dirty="0">
                <a:latin typeface="微软雅黑" panose="020B0503020204020204" pitchFamily="34" charset="-122"/>
                <a:ea typeface="微软雅黑" panose="020B0503020204020204" pitchFamily="34" charset="-122"/>
                <a:sym typeface="+mn-ea"/>
              </a:rPr>
              <a:t>et al. Pulmonary Pharmacology &amp; Therapeutics, </a:t>
            </a:r>
            <a:r>
              <a:rPr lang="en-US" altLang="zh-CN" sz="1000" dirty="0">
                <a:latin typeface="微软雅黑" panose="020B0503020204020204" pitchFamily="34" charset="-122"/>
                <a:ea typeface="微软雅黑" panose="020B0503020204020204" pitchFamily="34" charset="-122"/>
              </a:rPr>
              <a:t>2014:28, 114-121;  </a:t>
            </a:r>
            <a:r>
              <a:rPr lang="en-US" altLang="zh-CN" sz="1000" b="1" dirty="0">
                <a:latin typeface="微软雅黑" panose="020B0503020204020204" pitchFamily="34" charset="-122"/>
                <a:ea typeface="微软雅黑" panose="020B0503020204020204" pitchFamily="34" charset="-122"/>
              </a:rPr>
              <a:t>[3] </a:t>
            </a:r>
            <a:r>
              <a:rPr lang="zh-CN" altLang="en-US" sz="1000" dirty="0">
                <a:latin typeface="微软雅黑" panose="020B0503020204020204" pitchFamily="34" charset="-122"/>
                <a:ea typeface="微软雅黑" panose="020B0503020204020204" pitchFamily="34" charset="-122"/>
              </a:rPr>
              <a:t>药品说明书</a:t>
            </a:r>
            <a:endParaRPr lang="zh-CN" altLang="en-US" sz="1000" dirty="0"/>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548" r="4778" b="560"/>
          <a:stretch>
            <a:fillRect/>
          </a:stretch>
        </p:blipFill>
        <p:spPr>
          <a:xfrm>
            <a:off x="2182510" y="2074447"/>
            <a:ext cx="1079182" cy="3955630"/>
          </a:xfrm>
          <a:prstGeom prst="rect">
            <a:avLst/>
          </a:prstGeom>
          <a:ln>
            <a:noFill/>
          </a:ln>
          <a:effectLst>
            <a:outerShdw blurRad="292100" dist="139700" dir="2700000" algn="tl" rotWithShape="0">
              <a:srgbClr val="333333">
                <a:alpha val="65000"/>
              </a:srgbClr>
            </a:outerShdw>
          </a:effectLst>
        </p:spPr>
      </p:pic>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t="2338" b="2873"/>
          <a:stretch>
            <a:fillRect/>
          </a:stretch>
        </p:blipFill>
        <p:spPr>
          <a:xfrm>
            <a:off x="7949909" y="2074447"/>
            <a:ext cx="1219048" cy="388178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67862" y="118261"/>
            <a:ext cx="10341293" cy="461665"/>
          </a:xfrm>
          <a:prstGeom prst="rect">
            <a:avLst/>
          </a:prstGeom>
          <a:noFill/>
        </p:spPr>
        <p:txBody>
          <a:bodyPr wrap="none" rtlCol="0">
            <a:spAutoFit/>
          </a:bodyPr>
          <a:lstStyle/>
          <a:p>
            <a:r>
              <a:rPr lang="zh-CN" altLang="en-US" sz="2400" b="1" dirty="0">
                <a:latin typeface="Arial" panose="020B0604020202020204" pitchFamily="34" charset="0"/>
                <a:sym typeface="+mn-lt"/>
              </a:rPr>
              <a:t>创新吸入装置：同类最优，操作简单，递送精准，提升依从性，患教成本低</a:t>
            </a:r>
          </a:p>
        </p:txBody>
      </p:sp>
      <p:sp>
        <p:nvSpPr>
          <p:cNvPr id="17" name="矩形: 圆角 16"/>
          <p:cNvSpPr/>
          <p:nvPr/>
        </p:nvSpPr>
        <p:spPr>
          <a:xfrm>
            <a:off x="0" y="0"/>
            <a:ext cx="367862" cy="1011243"/>
          </a:xfrm>
          <a:prstGeom prst="roundRect">
            <a:avLst/>
          </a:prstGeom>
          <a:solidFill>
            <a:srgbClr val="FF66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创新性</a:t>
            </a:r>
          </a:p>
        </p:txBody>
      </p:sp>
      <p:sp>
        <p:nvSpPr>
          <p:cNvPr id="18" name="平行四边形 17"/>
          <p:cNvSpPr/>
          <p:nvPr/>
        </p:nvSpPr>
        <p:spPr>
          <a:xfrm>
            <a:off x="296144" y="630931"/>
            <a:ext cx="1138209" cy="131770"/>
          </a:xfrm>
          <a:prstGeom prst="parallelogram">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平行四边形 18"/>
          <p:cNvSpPr/>
          <p:nvPr/>
        </p:nvSpPr>
        <p:spPr>
          <a:xfrm>
            <a:off x="1434353" y="630931"/>
            <a:ext cx="10676965" cy="131770"/>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Rectángulo redondeado 20"/>
          <p:cNvSpPr/>
          <p:nvPr/>
        </p:nvSpPr>
        <p:spPr>
          <a:xfrm>
            <a:off x="687205" y="850202"/>
            <a:ext cx="10884771" cy="495166"/>
          </a:xfrm>
          <a:prstGeom prst="roundRect">
            <a:avLst/>
          </a:prstGeom>
          <a:solidFill>
            <a:srgbClr val="FF6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mj-ea"/>
                <a:ea typeface="+mj-ea"/>
                <a:cs typeface="+mn-cs"/>
                <a:sym typeface="+mn-ea"/>
              </a:rPr>
              <a:t>多剂量储库型设计，操作简单仅需两步，药物递送精准</a:t>
            </a:r>
          </a:p>
        </p:txBody>
      </p:sp>
      <p:graphicFrame>
        <p:nvGraphicFramePr>
          <p:cNvPr id="23" name="表格 5"/>
          <p:cNvGraphicFramePr>
            <a:graphicFrameLocks noGrp="1"/>
          </p:cNvGraphicFramePr>
          <p:nvPr/>
        </p:nvGraphicFramePr>
        <p:xfrm>
          <a:off x="7006368" y="3571921"/>
          <a:ext cx="5036769" cy="2773680"/>
        </p:xfrm>
        <a:graphic>
          <a:graphicData uri="http://schemas.openxmlformats.org/drawingml/2006/table">
            <a:tbl>
              <a:tblPr firstRow="1" bandRow="1"/>
              <a:tblGrid>
                <a:gridCol w="1916139">
                  <a:extLst>
                    <a:ext uri="{9D8B030D-6E8A-4147-A177-3AD203B41FA5}">
                      <a16:colId xmlns:a16="http://schemas.microsoft.com/office/drawing/2014/main" val="20000"/>
                    </a:ext>
                  </a:extLst>
                </a:gridCol>
                <a:gridCol w="1542361">
                  <a:extLst>
                    <a:ext uri="{9D8B030D-6E8A-4147-A177-3AD203B41FA5}">
                      <a16:colId xmlns:a16="http://schemas.microsoft.com/office/drawing/2014/main" val="20001"/>
                    </a:ext>
                  </a:extLst>
                </a:gridCol>
                <a:gridCol w="1578269">
                  <a:extLst>
                    <a:ext uri="{9D8B030D-6E8A-4147-A177-3AD203B41FA5}">
                      <a16:colId xmlns:a16="http://schemas.microsoft.com/office/drawing/2014/main" val="20002"/>
                    </a:ext>
                  </a:extLst>
                </a:gridCol>
              </a:tblGrid>
              <a:tr h="479845">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algn="ctr"/>
                      <a:r>
                        <a:rPr lang="zh-CN" altLang="en-US" sz="1400" b="1" dirty="0">
                          <a:solidFill>
                            <a:schemeClr val="tx1"/>
                          </a:solidFill>
                          <a:latin typeface="微软雅黑" panose="020B0503020204020204" pitchFamily="34" charset="-122"/>
                          <a:ea typeface="微软雅黑" panose="020B0503020204020204" pitchFamily="34" charset="-122"/>
                        </a:rPr>
                        <a:t>性能</a:t>
                      </a: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algn="ctr"/>
                      <a:r>
                        <a:rPr lang="zh-CN" altLang="en-US" sz="1400" b="1" dirty="0">
                          <a:solidFill>
                            <a:schemeClr val="bg1"/>
                          </a:solidFill>
                          <a:effectLst/>
                          <a:latin typeface="微软雅黑" panose="020B0503020204020204" pitchFamily="34" charset="-122"/>
                          <a:ea typeface="微软雅黑" panose="020B0503020204020204" pitchFamily="34" charset="-122"/>
                        </a:rPr>
                        <a:t>阿地溴铵</a:t>
                      </a:r>
                      <a:endParaRPr lang="en-US" altLang="zh-CN" sz="1400" b="1" dirty="0">
                        <a:solidFill>
                          <a:schemeClr val="bg1"/>
                        </a:solidFill>
                        <a:effectLst/>
                        <a:latin typeface="微软雅黑" panose="020B0503020204020204" pitchFamily="34" charset="-122"/>
                        <a:ea typeface="微软雅黑" panose="020B0503020204020204" pitchFamily="34" charset="-122"/>
                      </a:endParaRPr>
                    </a:p>
                    <a:p>
                      <a:pPr algn="ctr"/>
                      <a:r>
                        <a:rPr lang="zh-CN" altLang="en-US" sz="1400" b="1" dirty="0">
                          <a:solidFill>
                            <a:schemeClr val="bg1"/>
                          </a:solidFill>
                          <a:effectLst/>
                          <a:latin typeface="微软雅黑" panose="020B0503020204020204" pitchFamily="34" charset="-122"/>
                          <a:ea typeface="微软雅黑" panose="020B0503020204020204" pitchFamily="34" charset="-122"/>
                        </a:rPr>
                        <a:t>福莫特罗</a:t>
                      </a: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algn="ctr"/>
                      <a:r>
                        <a:rPr lang="zh-CN" altLang="en-US" sz="1400" b="1" dirty="0">
                          <a:solidFill>
                            <a:schemeClr val="tx1"/>
                          </a:solidFill>
                          <a:latin typeface="微软雅黑" panose="020B0503020204020204" pitchFamily="34" charset="-122"/>
                          <a:ea typeface="微软雅黑" panose="020B0503020204020204" pitchFamily="34" charset="-122"/>
                        </a:rPr>
                        <a:t>茚达特罗</a:t>
                      </a:r>
                      <a:endParaRPr lang="en-US" altLang="zh-CN" sz="1400" b="1" dirty="0">
                        <a:solidFill>
                          <a:schemeClr val="tx1"/>
                        </a:solidFill>
                        <a:latin typeface="微软雅黑" panose="020B0503020204020204" pitchFamily="34" charset="-122"/>
                        <a:ea typeface="微软雅黑" panose="020B0503020204020204" pitchFamily="34" charset="-122"/>
                      </a:endParaRPr>
                    </a:p>
                    <a:p>
                      <a:pPr algn="ctr"/>
                      <a:r>
                        <a:rPr lang="zh-CN" altLang="en-US" sz="1400" b="1" dirty="0">
                          <a:solidFill>
                            <a:schemeClr val="tx1"/>
                          </a:solidFill>
                          <a:latin typeface="微软雅黑" panose="020B0503020204020204" pitchFamily="34" charset="-122"/>
                          <a:ea typeface="微软雅黑" panose="020B0503020204020204" pitchFamily="34" charset="-122"/>
                        </a:rPr>
                        <a:t>格隆溴铵</a:t>
                      </a: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6940">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l"/>
                      <a:r>
                        <a:rPr lang="zh-CN" altLang="en-US" sz="1400" kern="1200" dirty="0">
                          <a:solidFill>
                            <a:schemeClr val="dk1"/>
                          </a:solidFill>
                          <a:latin typeface="微软雅黑" panose="020B0503020204020204" pitchFamily="34" charset="-122"/>
                          <a:ea typeface="微软雅黑" panose="020B0503020204020204" pitchFamily="34" charset="-122"/>
                          <a:cs typeface="+mn-cs"/>
                        </a:rPr>
                        <a:t>患者偏好比例</a:t>
                      </a:r>
                      <a:r>
                        <a:rPr lang="en-US" altLang="zh-CN" sz="1400" kern="1200" baseline="30000" dirty="0">
                          <a:solidFill>
                            <a:schemeClr val="dk1"/>
                          </a:solidFill>
                          <a:latin typeface="微软雅黑" panose="020B0503020204020204" pitchFamily="34" charset="-122"/>
                          <a:ea typeface="微软雅黑" panose="020B0503020204020204" pitchFamily="34" charset="-122"/>
                          <a:cs typeface="+mn-cs"/>
                        </a:rPr>
                        <a:t>[1]</a:t>
                      </a:r>
                      <a:endParaRPr lang="zh-CN" altLang="en-US" sz="1400" kern="1200" baseline="30000" dirty="0">
                        <a:solidFill>
                          <a:schemeClr val="dk1"/>
                        </a:solidFill>
                        <a:latin typeface="微软雅黑" panose="020B0503020204020204" pitchFamily="34" charset="-122"/>
                        <a:ea typeface="微软雅黑" panose="020B0503020204020204" pitchFamily="34" charset="-122"/>
                        <a:cs typeface="+mn-cs"/>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GB" altLang="zh-CN" sz="1400" kern="1200" dirty="0">
                          <a:solidFill>
                            <a:schemeClr val="tx1"/>
                          </a:solidFill>
                          <a:latin typeface="微软雅黑" panose="020B0503020204020204" pitchFamily="34" charset="-122"/>
                          <a:ea typeface="微软雅黑" panose="020B0503020204020204" pitchFamily="34" charset="-122"/>
                          <a:cs typeface="+mn-cs"/>
                          <a:sym typeface="Wingdings" panose="05000000000000000000" pitchFamily="2" charset="2"/>
                        </a:rPr>
                        <a:t>72.7%</a:t>
                      </a:r>
                      <a:r>
                        <a:rPr kumimoji="0" lang="en-GB" altLang="zh-CN"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lang="en-GB" altLang="zh-CN" sz="1400" kern="1200" dirty="0">
                        <a:solidFill>
                          <a:schemeClr val="tx1"/>
                        </a:solidFill>
                        <a:latin typeface="微软雅黑" panose="020B0503020204020204" pitchFamily="34" charset="-122"/>
                        <a:ea typeface="微软雅黑" panose="020B0503020204020204" pitchFamily="34" charset="-122"/>
                        <a:cs typeface="+mn-cs"/>
                        <a:sym typeface="Wingdings" panose="05000000000000000000" pitchFamily="2" charset="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latin typeface="微软雅黑" panose="020B0503020204020204" pitchFamily="34" charset="-122"/>
                          <a:ea typeface="微软雅黑" panose="020B0503020204020204" pitchFamily="34" charset="-122"/>
                        </a:rPr>
                        <a:t>27.3%</a:t>
                      </a:r>
                      <a:endParaRPr lang="zh-CN" altLang="en-US" sz="1400" dirty="0">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6940">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l"/>
                      <a:r>
                        <a:rPr lang="zh-CN" altLang="en-US" sz="1400" dirty="0">
                          <a:latin typeface="微软雅黑" panose="020B0503020204020204" pitchFamily="34" charset="-122"/>
                          <a:ea typeface="微软雅黑" panose="020B0503020204020204" pitchFamily="34" charset="-122"/>
                        </a:rPr>
                        <a:t>操作错误率</a:t>
                      </a:r>
                      <a:r>
                        <a:rPr lang="en-US" altLang="zh-CN" sz="1400" strike="noStrike" baseline="30000" dirty="0">
                          <a:latin typeface="微软雅黑" panose="020B0503020204020204" pitchFamily="34" charset="-122"/>
                          <a:ea typeface="微软雅黑" panose="020B0503020204020204" pitchFamily="34" charset="-122"/>
                        </a:rPr>
                        <a:t>[3]</a:t>
                      </a:r>
                      <a:endParaRPr lang="zh-CN" altLang="en-US" sz="1400" strike="noStrike" baseline="30000" dirty="0">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latin typeface="微软雅黑" panose="020B0503020204020204" pitchFamily="34" charset="-122"/>
                          <a:ea typeface="微软雅黑" panose="020B0503020204020204" pitchFamily="34" charset="-122"/>
                        </a:rPr>
                        <a:t>8.5%</a:t>
                      </a:r>
                      <a:r>
                        <a:rPr kumimoji="0" lang="en-GB" altLang="zh-CN" sz="2000" b="1" u="none" strike="noStrike" cap="none" normalizeH="0" baseline="0" dirty="0">
                          <a:ln>
                            <a:noFill/>
                          </a:ln>
                          <a:solidFill>
                            <a:schemeClr val="tx1"/>
                          </a:solidFill>
                          <a:effectLst>
                            <a:outerShdw blurRad="38100" dist="38100" dir="2700000" algn="tl">
                              <a:srgbClr val="000000">
                                <a:alpha val="43137"/>
                              </a:srgbClr>
                            </a:outerShdw>
                          </a:effectLst>
                          <a:sym typeface="Wingdings" panose="05000000000000000000" pitchFamily="2" charset="2"/>
                        </a:rPr>
                        <a:t></a:t>
                      </a:r>
                      <a:endParaRPr kumimoji="0" lang="en-GB" altLang="zh-CN" sz="2400" b="1" i="0" u="none" strike="noStrike" cap="none" normalizeH="0" baseline="0" dirty="0">
                        <a:ln>
                          <a:noFill/>
                        </a:ln>
                        <a:solidFill>
                          <a:schemeClr val="tx1"/>
                        </a:solidFill>
                        <a:effectLst>
                          <a:outerShdw blurRad="38100" dist="38100" dir="2700000" algn="tl">
                            <a:srgbClr val="000000">
                              <a:alpha val="43137"/>
                            </a:srgbClr>
                          </a:outerShdw>
                        </a:effectLst>
                        <a:latin typeface="Verdana" panose="020B0604030504040204" pitchFamily="34" charset="0"/>
                        <a:cs typeface="Tahoma" panose="020B0604030504040204" pitchFamily="34" charset="0"/>
                        <a:sym typeface="Wingdings" panose="05000000000000000000" pitchFamily="2" charset="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latin typeface="微软雅黑" panose="020B0503020204020204" pitchFamily="34" charset="-122"/>
                          <a:ea typeface="微软雅黑" panose="020B0503020204020204" pitchFamily="34" charset="-122"/>
                        </a:rPr>
                        <a:t>23.1%</a:t>
                      </a:r>
                      <a:endParaRPr lang="zh-CN" altLang="en-US" sz="1400" dirty="0">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0184">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l"/>
                      <a:r>
                        <a:rPr lang="zh-CN" altLang="en-US" sz="1400" dirty="0">
                          <a:latin typeface="微软雅黑" panose="020B0503020204020204" pitchFamily="34" charset="-122"/>
                          <a:ea typeface="微软雅黑" panose="020B0503020204020204" pitchFamily="34" charset="-122"/>
                        </a:rPr>
                        <a:t>满意度评分</a:t>
                      </a:r>
                      <a:r>
                        <a:rPr lang="en-US" altLang="zh-CN" sz="1400" baseline="30000" dirty="0">
                          <a:latin typeface="微软雅黑" panose="020B0503020204020204" pitchFamily="34" charset="-122"/>
                          <a:ea typeface="微软雅黑" panose="020B0503020204020204" pitchFamily="34" charset="-122"/>
                        </a:rPr>
                        <a:t>[3]</a:t>
                      </a:r>
                      <a:r>
                        <a:rPr lang="zh-CN" altLang="en-US" sz="900" kern="1200" dirty="0">
                          <a:solidFill>
                            <a:schemeClr val="dk1"/>
                          </a:solidFill>
                          <a:latin typeface="微软雅黑" panose="020B0503020204020204" pitchFamily="34" charset="-122"/>
                          <a:ea typeface="微软雅黑" panose="020B0503020204020204" pitchFamily="34" charset="-122"/>
                          <a:cs typeface="+mn-cs"/>
                        </a:rPr>
                        <a:t>（满分</a:t>
                      </a:r>
                      <a:r>
                        <a:rPr lang="en-US" altLang="zh-CN" sz="900" kern="1200" dirty="0">
                          <a:solidFill>
                            <a:schemeClr val="dk1"/>
                          </a:solidFill>
                          <a:latin typeface="微软雅黑" panose="020B0503020204020204" pitchFamily="34" charset="-122"/>
                          <a:ea typeface="微软雅黑" panose="020B0503020204020204" pitchFamily="34" charset="-122"/>
                          <a:cs typeface="+mn-cs"/>
                        </a:rPr>
                        <a:t>7</a:t>
                      </a:r>
                      <a:r>
                        <a:rPr lang="zh-CN" altLang="en-US" sz="900" kern="1200" dirty="0">
                          <a:solidFill>
                            <a:schemeClr val="dk1"/>
                          </a:solidFill>
                          <a:latin typeface="微软雅黑" panose="020B0503020204020204" pitchFamily="34" charset="-122"/>
                          <a:ea typeface="微软雅黑" panose="020B0503020204020204" pitchFamily="34" charset="-122"/>
                          <a:cs typeface="+mn-cs"/>
                        </a:rPr>
                        <a:t>分）</a:t>
                      </a: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solidFill>
                            <a:schemeClr val="tx1"/>
                          </a:solidFill>
                          <a:latin typeface="微软雅黑" panose="020B0503020204020204" pitchFamily="34" charset="-122"/>
                          <a:ea typeface="微软雅黑" panose="020B0503020204020204" pitchFamily="34" charset="-122"/>
                        </a:rPr>
                        <a:t>5.9</a:t>
                      </a:r>
                      <a:r>
                        <a:rPr kumimoji="0" lang="en-GB" altLang="zh-CN" sz="1800" b="1" u="none" strike="noStrike" cap="none" normalizeH="0" baseline="0" dirty="0">
                          <a:ln>
                            <a:noFill/>
                          </a:ln>
                          <a:solidFill>
                            <a:schemeClr val="tx1"/>
                          </a:solidFill>
                          <a:effectLst>
                            <a:outerShdw blurRad="38100" dist="38100" dir="2700000" algn="tl">
                              <a:srgbClr val="000000">
                                <a:alpha val="43137"/>
                              </a:srgbClr>
                            </a:outerShdw>
                          </a:effectLst>
                          <a:sym typeface="Wingdings" panose="05000000000000000000" pitchFamily="2" charset="2"/>
                        </a:rPr>
                        <a:t></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latin typeface="微软雅黑" panose="020B0503020204020204" pitchFamily="34" charset="-122"/>
                          <a:ea typeface="微软雅黑" panose="020B0503020204020204" pitchFamily="34" charset="-122"/>
                        </a:rPr>
                        <a:t>5.3</a:t>
                      </a:r>
                      <a:endParaRPr lang="zh-CN" altLang="en-US" sz="1400" dirty="0">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0184">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l"/>
                      <a:r>
                        <a:rPr lang="zh-CN" altLang="en-US" sz="1400" dirty="0">
                          <a:latin typeface="微软雅黑" panose="020B0503020204020204" pitchFamily="34" charset="-122"/>
                          <a:ea typeface="微软雅黑" panose="020B0503020204020204" pitchFamily="34" charset="-122"/>
                        </a:rPr>
                        <a:t>依从性评分</a:t>
                      </a:r>
                      <a:r>
                        <a:rPr lang="en-US" altLang="zh-CN" sz="1400" baseline="30000" dirty="0">
                          <a:latin typeface="微软雅黑" panose="020B0503020204020204" pitchFamily="34" charset="-122"/>
                          <a:ea typeface="微软雅黑" panose="020B0503020204020204" pitchFamily="34" charset="-122"/>
                        </a:rPr>
                        <a:t>[3] </a:t>
                      </a:r>
                      <a:r>
                        <a:rPr lang="zh-CN" altLang="en-US" sz="900" kern="1200" dirty="0">
                          <a:solidFill>
                            <a:schemeClr val="dk1"/>
                          </a:solidFill>
                          <a:latin typeface="微软雅黑" panose="020B0503020204020204" pitchFamily="34" charset="-122"/>
                          <a:ea typeface="微软雅黑" panose="020B0503020204020204" pitchFamily="34" charset="-122"/>
                          <a:cs typeface="+mn-cs"/>
                        </a:rPr>
                        <a:t>（满分</a:t>
                      </a:r>
                      <a:r>
                        <a:rPr lang="en-US" altLang="zh-CN" sz="900" kern="1200" dirty="0">
                          <a:solidFill>
                            <a:schemeClr val="dk1"/>
                          </a:solidFill>
                          <a:latin typeface="微软雅黑" panose="020B0503020204020204" pitchFamily="34" charset="-122"/>
                          <a:ea typeface="微软雅黑" panose="020B0503020204020204" pitchFamily="34" charset="-122"/>
                          <a:cs typeface="+mn-cs"/>
                        </a:rPr>
                        <a:t>100</a:t>
                      </a:r>
                      <a:r>
                        <a:rPr lang="zh-CN" altLang="en-US" sz="900" kern="1200" dirty="0">
                          <a:solidFill>
                            <a:schemeClr val="dk1"/>
                          </a:solidFill>
                          <a:latin typeface="微软雅黑" panose="020B0503020204020204" pitchFamily="34" charset="-122"/>
                          <a:ea typeface="微软雅黑" panose="020B0503020204020204" pitchFamily="34" charset="-122"/>
                          <a:cs typeface="+mn-cs"/>
                        </a:rPr>
                        <a:t>分）</a:t>
                      </a: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solidFill>
                            <a:schemeClr val="tx1"/>
                          </a:solidFill>
                          <a:latin typeface="微软雅黑" panose="020B0503020204020204" pitchFamily="34" charset="-122"/>
                          <a:ea typeface="微软雅黑" panose="020B0503020204020204" pitchFamily="34" charset="-122"/>
                        </a:rPr>
                        <a:t>79.6</a:t>
                      </a:r>
                      <a:r>
                        <a:rPr kumimoji="0" lang="en-GB" altLang="zh-CN" sz="1800" b="1" u="none" strike="noStrike" cap="none" normalizeH="0" baseline="0" dirty="0">
                          <a:ln>
                            <a:noFill/>
                          </a:ln>
                          <a:solidFill>
                            <a:schemeClr val="tx1"/>
                          </a:solidFill>
                          <a:effectLst>
                            <a:outerShdw blurRad="38100" dist="38100" dir="2700000" algn="tl">
                              <a:srgbClr val="000000">
                                <a:alpha val="43137"/>
                              </a:srgbClr>
                            </a:outerShdw>
                          </a:effectLst>
                          <a:sym typeface="Wingdings" panose="05000000000000000000" pitchFamily="2" charset="2"/>
                        </a:rPr>
                        <a:t></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latin typeface="微软雅黑" panose="020B0503020204020204" pitchFamily="34" charset="-122"/>
                          <a:ea typeface="微软雅黑" panose="020B0503020204020204" pitchFamily="34" charset="-122"/>
                        </a:rPr>
                        <a:t>63.6</a:t>
                      </a:r>
                      <a:endParaRPr lang="zh-CN" altLang="en-US" sz="1400" dirty="0">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38714">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l"/>
                      <a:r>
                        <a:rPr lang="zh-CN" altLang="en-US" sz="1400" dirty="0">
                          <a:latin typeface="微软雅黑" panose="020B0503020204020204" pitchFamily="34" charset="-122"/>
                          <a:ea typeface="微软雅黑" panose="020B0503020204020204" pitchFamily="34" charset="-122"/>
                        </a:rPr>
                        <a:t>患教成本</a:t>
                      </a:r>
                      <a:r>
                        <a:rPr lang="en-US" altLang="zh-CN" sz="1400" baseline="30000" dirty="0">
                          <a:latin typeface="微软雅黑" panose="020B0503020204020204" pitchFamily="34" charset="-122"/>
                          <a:ea typeface="微软雅黑" panose="020B0503020204020204" pitchFamily="34" charset="-122"/>
                        </a:rPr>
                        <a:t>[3]</a:t>
                      </a:r>
                      <a:r>
                        <a:rPr lang="zh-CN" altLang="en-US" sz="1000" dirty="0">
                          <a:latin typeface="微软雅黑" panose="020B0503020204020204" pitchFamily="34" charset="-122"/>
                          <a:ea typeface="微软雅黑" panose="020B0503020204020204" pitchFamily="34" charset="-122"/>
                        </a:rPr>
                        <a:t>（欧元</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人）</a:t>
                      </a:r>
                      <a:endParaRPr lang="zh-CN" altLang="en-US" sz="1400" baseline="30000" dirty="0">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solidFill>
                            <a:schemeClr val="tx1"/>
                          </a:solidFill>
                          <a:latin typeface="微软雅黑" panose="020B0503020204020204" pitchFamily="34" charset="-122"/>
                          <a:ea typeface="微软雅黑" panose="020B0503020204020204" pitchFamily="34" charset="-122"/>
                        </a:rPr>
                        <a:t>0.72</a:t>
                      </a:r>
                      <a:r>
                        <a:rPr kumimoji="0" lang="en-GB" altLang="zh-CN" sz="1800" b="1" u="none" strike="noStrike" cap="none" normalizeH="0" baseline="0" dirty="0">
                          <a:ln>
                            <a:noFill/>
                          </a:ln>
                          <a:solidFill>
                            <a:schemeClr val="tx1"/>
                          </a:solidFill>
                          <a:effectLst>
                            <a:outerShdw blurRad="38100" dist="38100" dir="2700000" algn="tl">
                              <a:srgbClr val="000000">
                                <a:alpha val="43137"/>
                              </a:srgbClr>
                            </a:outerShdw>
                          </a:effectLst>
                          <a:sym typeface="Wingdings" panose="05000000000000000000" pitchFamily="2" charset="2"/>
                        </a:rPr>
                        <a:t></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algn="ctr"/>
                      <a:r>
                        <a:rPr lang="en-US" altLang="zh-CN" sz="1400" dirty="0">
                          <a:latin typeface="微软雅黑" panose="020B0503020204020204" pitchFamily="34" charset="-122"/>
                          <a:ea typeface="微软雅黑" panose="020B0503020204020204" pitchFamily="34" charset="-122"/>
                        </a:rPr>
                        <a:t>2.59</a:t>
                      </a:r>
                      <a:endParaRPr lang="zh-CN" altLang="en-US" sz="1400" dirty="0">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0184">
                <a:tc>
                  <a:txBody>
                    <a:bodyPr/>
                    <a:lstStyle/>
                    <a:p>
                      <a:pPr algn="l"/>
                      <a:r>
                        <a:rPr lang="zh-CN" altLang="en-US" sz="1400" baseline="0" dirty="0">
                          <a:latin typeface="微软雅黑" panose="020B0503020204020204" pitchFamily="34" charset="-122"/>
                          <a:ea typeface="微软雅黑" panose="020B0503020204020204" pitchFamily="34" charset="-122"/>
                        </a:rPr>
                        <a:t>肺部沉积率</a:t>
                      </a:r>
                      <a:r>
                        <a:rPr lang="en-US" altLang="zh-CN" sz="1400" baseline="30000" dirty="0">
                          <a:latin typeface="微软雅黑" panose="020B0503020204020204" pitchFamily="34" charset="-122"/>
                          <a:ea typeface="微软雅黑" panose="020B0503020204020204" pitchFamily="34" charset="-122"/>
                        </a:rPr>
                        <a:t>[4]</a:t>
                      </a:r>
                      <a:endParaRPr lang="zh-CN" altLang="en-US" sz="1400" baseline="30000" dirty="0">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tx1"/>
                          </a:solidFill>
                          <a:latin typeface="微软雅黑" panose="020B0503020204020204" pitchFamily="34" charset="-122"/>
                          <a:ea typeface="微软雅黑" panose="020B0503020204020204" pitchFamily="34" charset="-122"/>
                        </a:rPr>
                        <a:t>30.1%-51.1%</a:t>
                      </a:r>
                      <a:r>
                        <a:rPr kumimoji="0" lang="en-GB" altLang="zh-CN" sz="1800" b="1" u="none" strike="noStrike" cap="none" normalizeH="0" baseline="0" dirty="0">
                          <a:ln>
                            <a:noFill/>
                          </a:ln>
                          <a:solidFill>
                            <a:schemeClr val="tx1"/>
                          </a:solidFill>
                          <a:effectLst>
                            <a:outerShdw blurRad="38100" dist="38100" dir="2700000" algn="tl">
                              <a:srgbClr val="000000">
                                <a:alpha val="43137"/>
                              </a:srgbClr>
                            </a:outerShdw>
                          </a:effectLst>
                          <a:sym typeface="Wingdings" panose="05000000000000000000" pitchFamily="2" charset="2"/>
                        </a:rPr>
                        <a:t></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tx1"/>
                          </a:solidFill>
                          <a:latin typeface="微软雅黑" panose="020B0503020204020204" pitchFamily="34" charset="-122"/>
                          <a:ea typeface="微软雅黑" panose="020B0503020204020204" pitchFamily="34" charset="-122"/>
                        </a:rPr>
                        <a:t>26.8%</a:t>
                      </a:r>
                      <a:r>
                        <a:rPr lang="zh-CN" altLang="en-US" sz="1400" b="1" dirty="0">
                          <a:solidFill>
                            <a:schemeClr val="tx1"/>
                          </a:solidFill>
                          <a:latin typeface="微软雅黑" panose="020B0503020204020204" pitchFamily="34" charset="-122"/>
                          <a:ea typeface="微软雅黑" panose="020B0503020204020204" pitchFamily="34" charset="-122"/>
                        </a:rPr>
                        <a:t>～</a:t>
                      </a:r>
                      <a:r>
                        <a:rPr lang="en-US" altLang="zh-CN" sz="1400" b="1" dirty="0">
                          <a:solidFill>
                            <a:schemeClr val="tx1"/>
                          </a:solidFill>
                          <a:latin typeface="微软雅黑" panose="020B0503020204020204" pitchFamily="34" charset="-122"/>
                          <a:ea typeface="微软雅黑" panose="020B0503020204020204" pitchFamily="34" charset="-122"/>
                        </a:rPr>
                        <a:t>39%</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24" name="文本框 23"/>
          <p:cNvSpPr txBox="1"/>
          <p:nvPr/>
        </p:nvSpPr>
        <p:spPr>
          <a:xfrm>
            <a:off x="540744" y="1457386"/>
            <a:ext cx="6541677" cy="830997"/>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600" b="1" i="0" u="none" strike="noStrike" kern="0" cap="none" spc="0" normalizeH="0" baseline="0" noProof="0" dirty="0">
                <a:ln>
                  <a:noFill/>
                </a:ln>
                <a:solidFill>
                  <a:prstClr val="black"/>
                </a:solidFill>
                <a:effectLst/>
                <a:uLnTx/>
                <a:uFillTx/>
                <a:latin typeface="+mn-ea"/>
                <a:sym typeface="+mn-ea"/>
              </a:rPr>
              <a:t>装置仅需两步操作，依从性好</a:t>
            </a:r>
            <a:endParaRPr kumimoji="0" lang="en-US" altLang="zh-CN" sz="1600" b="1" i="0" u="none" strike="noStrike" kern="0" cap="none" spc="0" normalizeH="0" baseline="0" noProof="0" dirty="0">
              <a:ln>
                <a:noFill/>
              </a:ln>
              <a:solidFill>
                <a:prstClr val="black"/>
              </a:solidFill>
              <a:effectLst/>
              <a:uLnTx/>
              <a:uFillTx/>
              <a:latin typeface="+mn-ea"/>
              <a:sym typeface="+mn-ea"/>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endParaRPr kumimoji="0" lang="en-US" altLang="zh-CN" sz="1600" b="1" i="0" u="none" strike="noStrike" kern="0" cap="none" spc="0" normalizeH="0" baseline="0" noProof="0" dirty="0">
              <a:ln>
                <a:noFill/>
              </a:ln>
              <a:solidFill>
                <a:prstClr val="black"/>
              </a:solidFill>
              <a:effectLst/>
              <a:uLnTx/>
              <a:uFillTx/>
              <a:latin typeface="+mn-ea"/>
              <a:sym typeface="+mn-ea"/>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600" b="1" i="0" u="none" strike="noStrike" kern="0" cap="none" spc="0" normalizeH="0" baseline="0" noProof="0" dirty="0">
                <a:ln>
                  <a:noFill/>
                </a:ln>
                <a:solidFill>
                  <a:prstClr val="black"/>
                </a:solidFill>
                <a:effectLst/>
                <a:uLnTx/>
                <a:uFillTx/>
                <a:latin typeface="+mn-ea"/>
                <a:sym typeface="+mn-ea"/>
              </a:rPr>
              <a:t>视觉（颜色变化）</a:t>
            </a:r>
            <a:r>
              <a:rPr lang="zh-CN" altLang="en-US" sz="1600" b="1" kern="0" dirty="0">
                <a:solidFill>
                  <a:prstClr val="black"/>
                </a:solidFill>
                <a:latin typeface="+mn-ea"/>
                <a:sym typeface="+mn-ea"/>
              </a:rPr>
              <a:t>与 </a:t>
            </a:r>
            <a:r>
              <a:rPr kumimoji="0" lang="zh-CN" altLang="en-US" sz="1600" b="1" i="0" u="none" strike="noStrike" kern="0" cap="none" spc="0" normalizeH="0" baseline="0" noProof="0" dirty="0">
                <a:ln>
                  <a:noFill/>
                </a:ln>
                <a:solidFill>
                  <a:prstClr val="black"/>
                </a:solidFill>
                <a:effectLst/>
                <a:uLnTx/>
                <a:uFillTx/>
                <a:latin typeface="+mn-ea"/>
                <a:sym typeface="+mn-ea"/>
              </a:rPr>
              <a:t>听觉（“咔嗒”声）双反馈</a:t>
            </a:r>
            <a:r>
              <a:rPr kumimoji="0" lang="zh-CN" altLang="en-US" sz="1600" b="1" i="0" u="none" strike="noStrike" kern="0" cap="none" spc="0" normalizeH="0" baseline="0" noProof="0" dirty="0">
                <a:ln>
                  <a:noFill/>
                </a:ln>
                <a:solidFill>
                  <a:prstClr val="black"/>
                </a:solidFill>
                <a:effectLst/>
                <a:uLnTx/>
                <a:uFillTx/>
                <a:latin typeface="+mn-ea"/>
              </a:rPr>
              <a:t>，减少操作失误</a:t>
            </a:r>
          </a:p>
        </p:txBody>
      </p:sp>
      <p:pic>
        <p:nvPicPr>
          <p:cNvPr id="25" name="图片 24"/>
          <p:cNvPicPr>
            <a:picLocks noChangeAspect="1"/>
          </p:cNvPicPr>
          <p:nvPr/>
        </p:nvPicPr>
        <p:blipFill>
          <a:blip r:embed="rId2"/>
          <a:stretch>
            <a:fillRect/>
          </a:stretch>
        </p:blipFill>
        <p:spPr>
          <a:xfrm>
            <a:off x="7682499" y="1345368"/>
            <a:ext cx="3684505" cy="2099891"/>
          </a:xfrm>
          <a:prstGeom prst="rect">
            <a:avLst/>
          </a:prstGeom>
        </p:spPr>
      </p:pic>
      <p:graphicFrame>
        <p:nvGraphicFramePr>
          <p:cNvPr id="26" name="Group 127"/>
          <p:cNvGraphicFramePr>
            <a:graphicFrameLocks noGrp="1"/>
          </p:cNvGraphicFramePr>
          <p:nvPr>
            <p:extLst>
              <p:ext uri="{D42A27DB-BD31-4B8C-83A1-F6EECF244321}">
                <p14:modId xmlns:p14="http://schemas.microsoft.com/office/powerpoint/2010/main" val="4131361102"/>
              </p:ext>
            </p:extLst>
          </p:nvPr>
        </p:nvGraphicFramePr>
        <p:xfrm>
          <a:off x="607419" y="3426826"/>
          <a:ext cx="6119848" cy="3051204"/>
        </p:xfrm>
        <a:graphic>
          <a:graphicData uri="http://schemas.openxmlformats.org/drawingml/2006/table">
            <a:tbl>
              <a:tblPr firstRow="1" bandRow="1"/>
              <a:tblGrid>
                <a:gridCol w="1528433">
                  <a:extLst>
                    <a:ext uri="{9D8B030D-6E8A-4147-A177-3AD203B41FA5}">
                      <a16:colId xmlns:a16="http://schemas.microsoft.com/office/drawing/2014/main" val="20000"/>
                    </a:ext>
                  </a:extLst>
                </a:gridCol>
                <a:gridCol w="1857471">
                  <a:extLst>
                    <a:ext uri="{9D8B030D-6E8A-4147-A177-3AD203B41FA5}">
                      <a16:colId xmlns:a16="http://schemas.microsoft.com/office/drawing/2014/main" val="20001"/>
                    </a:ext>
                  </a:extLst>
                </a:gridCol>
                <a:gridCol w="1231238">
                  <a:extLst>
                    <a:ext uri="{9D8B030D-6E8A-4147-A177-3AD203B41FA5}">
                      <a16:colId xmlns:a16="http://schemas.microsoft.com/office/drawing/2014/main" val="20002"/>
                    </a:ext>
                  </a:extLst>
                </a:gridCol>
                <a:gridCol w="1502706">
                  <a:extLst>
                    <a:ext uri="{9D8B030D-6E8A-4147-A177-3AD203B41FA5}">
                      <a16:colId xmlns:a16="http://schemas.microsoft.com/office/drawing/2014/main" val="20003"/>
                    </a:ext>
                  </a:extLst>
                </a:gridCol>
              </a:tblGrid>
              <a:tr h="596532">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zh-CN" altLang="en-US"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特征对比</a:t>
                      </a:r>
                      <a:r>
                        <a:rPr kumimoji="0" lang="en-US" altLang="zh-CN" sz="1400" u="none" strike="noStrike" cap="none" normalizeH="0" baseline="30000" dirty="0">
                          <a:ln>
                            <a:noFill/>
                          </a:ln>
                          <a:solidFill>
                            <a:schemeClr val="tx1"/>
                          </a:solidFill>
                          <a:effectLst/>
                          <a:latin typeface="微软雅黑" panose="020B0503020204020204" pitchFamily="34" charset="-122"/>
                          <a:ea typeface="微软雅黑" panose="020B0503020204020204" pitchFamily="34" charset="-122"/>
                        </a:rPr>
                        <a:t>[1-2]</a:t>
                      </a:r>
                      <a:endParaRPr kumimoji="0" lang="en-US" sz="1400" b="1" i="0" u="none" strike="noStrike" cap="none" normalizeH="0" baseline="3000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ts val="0"/>
                        </a:spcAft>
                        <a:buClr>
                          <a:srgbClr val="F26522"/>
                        </a:buClr>
                        <a:buSzTx/>
                        <a:buFont typeface="Wingdings" panose="05000000000000000000" pitchFamily="2" charset="2"/>
                        <a:buNone/>
                      </a:pPr>
                      <a:r>
                        <a:rPr kumimoji="0" lang="zh-CN" altLang="en-US" sz="140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阿地溴铵</a:t>
                      </a:r>
                      <a:endParaRPr kumimoji="0" lang="en-US" altLang="zh-CN" sz="140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ts val="0"/>
                        </a:spcAft>
                        <a:buClr>
                          <a:srgbClr val="F26522"/>
                        </a:buClr>
                        <a:buSzTx/>
                        <a:buFont typeface="Wingdings" panose="05000000000000000000" pitchFamily="2" charset="2"/>
                        <a:buNone/>
                      </a:pPr>
                      <a:r>
                        <a:rPr kumimoji="0" lang="zh-CN" altLang="en-US" sz="140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福莫特罗</a:t>
                      </a:r>
                      <a:endParaRPr kumimoji="0" lang="en-US" sz="140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b="1" kern="1200">
                          <a:solidFill>
                            <a:schemeClr val="lt1"/>
                          </a:solidFill>
                          <a:latin typeface="Calibri" panose="020F0502020204030204"/>
                          <a:ea typeface="宋体" panose="02010600030101010101" pitchFamily="2" charset="-122"/>
                        </a:defRPr>
                      </a:lvl1pPr>
                      <a:lvl2pPr marL="457200" algn="l" defTabSz="914400" rtl="0" eaLnBrk="1" latinLnBrk="0" hangingPunct="1">
                        <a:defRPr sz="1800" b="1" kern="1200">
                          <a:solidFill>
                            <a:schemeClr val="lt1"/>
                          </a:solidFill>
                          <a:latin typeface="Calibri" panose="020F0502020204030204"/>
                          <a:ea typeface="宋体" panose="02010600030101010101" pitchFamily="2" charset="-122"/>
                        </a:defRPr>
                      </a:lvl2pPr>
                      <a:lvl3pPr marL="914400" algn="l" defTabSz="914400" rtl="0" eaLnBrk="1" latinLnBrk="0" hangingPunct="1">
                        <a:defRPr sz="1800" b="1" kern="1200">
                          <a:solidFill>
                            <a:schemeClr val="lt1"/>
                          </a:solidFill>
                          <a:latin typeface="Calibri" panose="020F0502020204030204"/>
                          <a:ea typeface="宋体" panose="02010600030101010101" pitchFamily="2" charset="-122"/>
                        </a:defRPr>
                      </a:lvl3pPr>
                      <a:lvl4pPr marL="1371600" algn="l" defTabSz="914400" rtl="0" eaLnBrk="1" latinLnBrk="0" hangingPunct="1">
                        <a:defRPr sz="1800" b="1" kern="1200">
                          <a:solidFill>
                            <a:schemeClr val="lt1"/>
                          </a:solidFill>
                          <a:latin typeface="Calibri" panose="020F0502020204030204"/>
                          <a:ea typeface="宋体" panose="02010600030101010101" pitchFamily="2" charset="-122"/>
                        </a:defRPr>
                      </a:lvl4pPr>
                      <a:lvl5pPr marL="1828800" algn="l" defTabSz="914400" rtl="0" eaLnBrk="1" latinLnBrk="0" hangingPunct="1">
                        <a:defRPr sz="1800" b="1" kern="1200">
                          <a:solidFill>
                            <a:schemeClr val="lt1"/>
                          </a:solidFill>
                          <a:latin typeface="Calibri" panose="020F0502020204030204"/>
                          <a:ea typeface="宋体" panose="02010600030101010101" pitchFamily="2" charset="-122"/>
                        </a:defRPr>
                      </a:lvl5pPr>
                      <a:lvl6pPr marL="2286000" algn="l" defTabSz="914400" rtl="0" eaLnBrk="1" latinLnBrk="0" hangingPunct="1">
                        <a:defRPr sz="1800" b="1" kern="1200">
                          <a:solidFill>
                            <a:schemeClr val="lt1"/>
                          </a:solidFill>
                          <a:latin typeface="Calibri" panose="020F0502020204030204"/>
                          <a:ea typeface="宋体" panose="02010600030101010101" pitchFamily="2" charset="-122"/>
                        </a:defRPr>
                      </a:lvl6pPr>
                      <a:lvl7pPr marL="2743200" algn="l" defTabSz="914400" rtl="0" eaLnBrk="1" latinLnBrk="0" hangingPunct="1">
                        <a:defRPr sz="1800" b="1" kern="1200">
                          <a:solidFill>
                            <a:schemeClr val="lt1"/>
                          </a:solidFill>
                          <a:latin typeface="Calibri" panose="020F0502020204030204"/>
                          <a:ea typeface="宋体" panose="02010600030101010101" pitchFamily="2" charset="-122"/>
                        </a:defRPr>
                      </a:lvl7pPr>
                      <a:lvl8pPr marL="3200400" algn="l" defTabSz="914400" rtl="0" eaLnBrk="1" latinLnBrk="0" hangingPunct="1">
                        <a:defRPr sz="1800" b="1" kern="1200">
                          <a:solidFill>
                            <a:schemeClr val="lt1"/>
                          </a:solidFill>
                          <a:latin typeface="Calibri" panose="020F0502020204030204"/>
                          <a:ea typeface="宋体" panose="02010600030101010101" pitchFamily="2" charset="-122"/>
                        </a:defRPr>
                      </a:lvl8pPr>
                      <a:lvl9pPr marL="3657600" algn="l" defTabSz="914400" rtl="0" eaLnBrk="1" latinLnBrk="0" hangingPunct="1">
                        <a:defRPr sz="1800" b="1" kern="1200">
                          <a:solidFill>
                            <a:schemeClr val="lt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ts val="0"/>
                        </a:spcAft>
                        <a:buClr>
                          <a:srgbClr val="F26522"/>
                        </a:buClr>
                        <a:buSzTx/>
                        <a:buFont typeface="Wingdings" panose="05000000000000000000" pitchFamily="2" charset="2"/>
                        <a:buNone/>
                      </a:pPr>
                      <a:r>
                        <a:rPr kumimoji="0" lang="zh-CN" altLang="en-US"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茚达特罗</a:t>
                      </a:r>
                      <a:endParaRPr kumimoji="0" lang="en-US" altLang="zh-CN"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ts val="0"/>
                        </a:spcBef>
                        <a:spcAft>
                          <a:spcPts val="0"/>
                        </a:spcAft>
                        <a:buClr>
                          <a:srgbClr val="F26522"/>
                        </a:buClr>
                        <a:buSzTx/>
                        <a:buFont typeface="Wingdings" panose="05000000000000000000" pitchFamily="2" charset="2"/>
                        <a:buNone/>
                      </a:pPr>
                      <a:r>
                        <a:rPr kumimoji="0" lang="zh-CN" altLang="en-US"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格隆溴铵</a:t>
                      </a:r>
                      <a:endParaRPr kumimoji="0" lang="en-US" sz="1400" b="1" u="none" strike="noStrike" kern="1200" cap="none" normalizeH="0" baseline="3000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ts val="0"/>
                        </a:spcAft>
                        <a:buClr>
                          <a:srgbClr val="F26522"/>
                        </a:buClr>
                        <a:buSzTx/>
                        <a:buFont typeface="Wingdings" panose="05000000000000000000" pitchFamily="2" charset="2"/>
                        <a:buNone/>
                      </a:pPr>
                      <a:r>
                        <a:rPr kumimoji="0" lang="zh-CN" altLang="en-US" sz="1400" b="1"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乌美溴铵</a:t>
                      </a:r>
                      <a:endParaRPr kumimoji="0" lang="en-US" altLang="zh-CN" sz="1400" b="1"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ts val="0"/>
                        </a:spcAft>
                        <a:buClr>
                          <a:srgbClr val="F26522"/>
                        </a:buClr>
                        <a:buSzTx/>
                        <a:buFont typeface="Wingdings" panose="05000000000000000000" pitchFamily="2" charset="2"/>
                        <a:buNone/>
                      </a:pPr>
                      <a:r>
                        <a:rPr kumimoji="0" lang="zh-CN" altLang="en-US" sz="1400" b="1"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维兰特罗</a:t>
                      </a:r>
                      <a:endParaRPr kumimoji="0" lang="en-US" sz="1400" b="1"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93689">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rPr>
                        <a:t>类型</a:t>
                      </a:r>
                      <a:endParaRPr kumimoji="0" 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rPr>
                        <a:t>多剂量储库型</a:t>
                      </a:r>
                      <a:endParaRPr kumimoji="0" lang="en-GB"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rPr>
                        <a:t>单个胶囊</a:t>
                      </a:r>
                      <a:endParaRPr kumimoji="0" lang="en-GB"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rPr>
                        <a:t>多剂量泡囊型</a:t>
                      </a:r>
                      <a:endParaRPr kumimoji="0" lang="en-GB"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93689">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zh-CN" altLang="en-US"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操作步骤</a:t>
                      </a:r>
                      <a:endParaRPr kumimoji="0" 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GB" altLang="zh-CN"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步</a:t>
                      </a:r>
                      <a:endParaRPr kumimoji="0" lang="en-GB"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GB"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rPr>
                        <a:t>8</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rPr>
                        <a:t>步</a:t>
                      </a:r>
                      <a:endParaRPr kumimoji="0" lang="en-GB"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GB"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rPr>
                        <a:t>2</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rPr>
                        <a:t>步</a:t>
                      </a:r>
                      <a:endParaRPr kumimoji="0" lang="en-GB"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4960">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rPr>
                        <a:t>剂量计数</a:t>
                      </a: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ts val="0"/>
                        </a:spcAft>
                        <a:buClr>
                          <a:srgbClr val="F26522"/>
                        </a:buClr>
                        <a:buSzTx/>
                        <a:buFont typeface="Wingdings" panose="05000000000000000000" pitchFamily="2" charset="2"/>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sym typeface="Wingdings" panose="05000000000000000000" pitchFamily="2" charset="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sym typeface="Wingdings" panose="05000000000000000000" pitchFamily="2" charset="2"/>
                        </a:rPr>
                        <a:t>（正确吸入后计数）</a:t>
                      </a: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US" sz="140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endParaRPr kumimoji="0" lang="en-GB" sz="140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defRPr/>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sym typeface="Wingdings" panose="05000000000000000000" pitchFamily="2" charset="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sym typeface="Wingdings" panose="05000000000000000000" pitchFamily="2" charset="2"/>
                        </a:rPr>
                        <a:t>（开盖即计数）</a:t>
                      </a: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3689">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rPr>
                        <a:t>设备就绪反馈</a:t>
                      </a:r>
                      <a:endParaRPr kumimoji="0" 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ts val="0"/>
                        </a:spcAft>
                        <a:buClr>
                          <a:srgbClr val="F26522"/>
                        </a:buClr>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sym typeface="Wingdings" panose="05000000000000000000" pitchFamily="2" charset="2"/>
                        </a:rPr>
                        <a:t></a:t>
                      </a:r>
                      <a:endParaRPr kumimoji="0" lang="en-GB"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sym typeface="Wingdings" panose="05000000000000000000" pitchFamily="2" charset="2"/>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GB" sz="140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GB" sz="140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3689">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zh-CN" altLang="en-US"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正确吸入反馈</a:t>
                      </a:r>
                      <a:endParaRPr kumimoji="0" 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ts val="0"/>
                        </a:spcBef>
                        <a:spcAft>
                          <a:spcPts val="0"/>
                        </a:spcAft>
                        <a:buClr>
                          <a:srgbClr val="F26522"/>
                        </a:buClr>
                        <a:buSzTx/>
                        <a:buFont typeface="Wingdings" panose="05000000000000000000" pitchFamily="2" charset="2"/>
                        <a:buNone/>
                      </a:pPr>
                      <a:r>
                        <a:rPr kumimoji="0" lang="en-GB" sz="1400" b="1"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Wingdings" panose="05000000000000000000" pitchFamily="2" charset="2"/>
                        </a:rPr>
                        <a:t> </a:t>
                      </a:r>
                      <a:r>
                        <a:rPr kumimoji="0" lang="en-GB"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Wingdings" panose="05000000000000000000" pitchFamily="2" charset="2"/>
                        </a:rPr>
                        <a:t>(</a:t>
                      </a:r>
                      <a:r>
                        <a:rPr kumimoji="0" lang="zh-CN" altLang="en-US"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Wingdings" panose="05000000000000000000" pitchFamily="2" charset="2"/>
                        </a:rPr>
                        <a:t>声音</a:t>
                      </a:r>
                      <a:r>
                        <a:rPr kumimoji="0" lang="en-US" altLang="zh-CN"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Wingdings" panose="05000000000000000000" pitchFamily="2" charset="2"/>
                        </a:rPr>
                        <a:t>+</a:t>
                      </a:r>
                      <a:r>
                        <a:rPr kumimoji="0" lang="zh-CN" altLang="en-US"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Wingdings" panose="05000000000000000000" pitchFamily="2" charset="2"/>
                        </a:rPr>
                        <a:t>视觉</a:t>
                      </a:r>
                      <a:r>
                        <a:rPr kumimoji="0" lang="en-GB"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Wingdings" panose="05000000000000000000" pitchFamily="2" charset="2"/>
                        </a:rPr>
                        <a:t>)</a:t>
                      </a:r>
                      <a:endParaRPr kumimoji="0" lang="en-GB"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sym typeface="Wingdings" panose="05000000000000000000" pitchFamily="2" charset="2"/>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US" altLang="zh-CN" sz="140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endParaRPr kumimoji="0" lang="en-GB" sz="140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GB" sz="140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3689">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zh-CN" altLang="en-US" sz="14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空装置锁定机制</a:t>
                      </a:r>
                      <a:endParaRPr kumimoji="0" 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GB" sz="1400" b="1"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Wingdings" panose="05000000000000000000" pitchFamily="2" charset="2"/>
                        </a:rPr>
                        <a:t></a:t>
                      </a:r>
                      <a:endParaRPr kumimoji="0" lang="en-GB"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dk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dk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dk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dk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dk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dk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dk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dk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GB" sz="140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Wingdings" panose="05000000000000000000" pitchFamily="2" charset="2"/>
                        </a:rPr>
                        <a:t>-</a:t>
                      </a: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GB" sz="140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Wingdings" panose="05000000000000000000" pitchFamily="2" charset="2"/>
                        </a:rPr>
                        <a:t>-</a:t>
                      </a:r>
                    </a:p>
                  </a:txBody>
                  <a:tcPr marL="91445" marR="91445" marT="45719" marB="45719"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75722">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rPr>
                        <a:t>吸入流量要求</a:t>
                      </a:r>
                      <a:r>
                        <a:rPr kumimoji="0" lang="en-US" altLang="zh-CN"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rPr>
                        <a:t>L/min</a:t>
                      </a:r>
                      <a:endParaRPr kumimoji="0" 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endParaRPr>
                    </a:p>
                  </a:txBody>
                  <a:tcPr marL="91451" marR="91451" marT="45713" marB="45713"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GB"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ahoma" panose="020B0604030504040204" pitchFamily="34" charset="0"/>
                        </a:rPr>
                        <a:t>45</a:t>
                      </a:r>
                    </a:p>
                  </a:txBody>
                  <a:tcPr marL="91451" marR="91451" marT="45713" marB="45713"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GB" sz="140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Wingdings" panose="05000000000000000000" pitchFamily="2" charset="2"/>
                        </a:rPr>
                        <a:t>111</a:t>
                      </a:r>
                    </a:p>
                  </a:txBody>
                  <a:tcPr marL="91451" marR="91451" marT="45713" marB="45713"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ea typeface="宋体" panose="02010600030101010101" pitchFamily="2" charset="-122"/>
                        </a:defRPr>
                      </a:lvl1pPr>
                      <a:lvl2pPr marL="457200" algn="l" defTabSz="914400" rtl="0" eaLnBrk="1" latinLnBrk="0" hangingPunct="1">
                        <a:defRPr sz="1800" kern="1200">
                          <a:solidFill>
                            <a:schemeClr val="tx1"/>
                          </a:solidFill>
                          <a:latin typeface="Calibri" panose="020F0502020204030204"/>
                          <a:ea typeface="宋体" panose="02010600030101010101" pitchFamily="2" charset="-122"/>
                        </a:defRPr>
                      </a:lvl2pPr>
                      <a:lvl3pPr marL="914400" algn="l" defTabSz="914400" rtl="0" eaLnBrk="1" latinLnBrk="0" hangingPunct="1">
                        <a:defRPr sz="1800" kern="1200">
                          <a:solidFill>
                            <a:schemeClr val="tx1"/>
                          </a:solidFill>
                          <a:latin typeface="Calibri" panose="020F0502020204030204"/>
                          <a:ea typeface="宋体" panose="02010600030101010101" pitchFamily="2" charset="-122"/>
                        </a:defRPr>
                      </a:lvl3pPr>
                      <a:lvl4pPr marL="1371600" algn="l" defTabSz="914400" rtl="0" eaLnBrk="1" latinLnBrk="0" hangingPunct="1">
                        <a:defRPr sz="1800" kern="1200">
                          <a:solidFill>
                            <a:schemeClr val="tx1"/>
                          </a:solidFill>
                          <a:latin typeface="Calibri" panose="020F0502020204030204"/>
                          <a:ea typeface="宋体" panose="02010600030101010101" pitchFamily="2" charset="-122"/>
                        </a:defRPr>
                      </a:lvl4pPr>
                      <a:lvl5pPr marL="1828800" algn="l" defTabSz="914400" rtl="0" eaLnBrk="1" latinLnBrk="0" hangingPunct="1">
                        <a:defRPr sz="1800" kern="1200">
                          <a:solidFill>
                            <a:schemeClr val="tx1"/>
                          </a:solidFill>
                          <a:latin typeface="Calibri" panose="020F0502020204030204"/>
                          <a:ea typeface="宋体" panose="02010600030101010101" pitchFamily="2" charset="-122"/>
                        </a:defRPr>
                      </a:lvl5pPr>
                      <a:lvl6pPr marL="2286000" algn="l" defTabSz="914400" rtl="0" eaLnBrk="1" latinLnBrk="0" hangingPunct="1">
                        <a:defRPr sz="1800" kern="1200">
                          <a:solidFill>
                            <a:schemeClr val="tx1"/>
                          </a:solidFill>
                          <a:latin typeface="Calibri" panose="020F0502020204030204"/>
                          <a:ea typeface="宋体" panose="02010600030101010101" pitchFamily="2" charset="-122"/>
                        </a:defRPr>
                      </a:lvl6pPr>
                      <a:lvl7pPr marL="2743200" algn="l" defTabSz="914400" rtl="0" eaLnBrk="1" latinLnBrk="0" hangingPunct="1">
                        <a:defRPr sz="1800" kern="1200">
                          <a:solidFill>
                            <a:schemeClr val="tx1"/>
                          </a:solidFill>
                          <a:latin typeface="Calibri" panose="020F0502020204030204"/>
                          <a:ea typeface="宋体" panose="02010600030101010101" pitchFamily="2" charset="-122"/>
                        </a:defRPr>
                      </a:lvl7pPr>
                      <a:lvl8pPr marL="3200400" algn="l" defTabSz="914400" rtl="0" eaLnBrk="1" latinLnBrk="0" hangingPunct="1">
                        <a:defRPr sz="1800" kern="1200">
                          <a:solidFill>
                            <a:schemeClr val="tx1"/>
                          </a:solidFill>
                          <a:latin typeface="Calibri" panose="020F0502020204030204"/>
                          <a:ea typeface="宋体" panose="02010600030101010101" pitchFamily="2" charset="-122"/>
                        </a:defRPr>
                      </a:lvl8pPr>
                      <a:lvl9pPr marL="3657600" algn="l" defTabSz="914400" rtl="0" eaLnBrk="1" latinLnBrk="0" hangingPunct="1">
                        <a:defRPr sz="1800" kern="1200">
                          <a:solidFill>
                            <a:schemeClr val="tx1"/>
                          </a:solidFill>
                          <a:latin typeface="Calibri" panose="020F050202020403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ts val="700"/>
                        </a:spcAft>
                        <a:buClr>
                          <a:srgbClr val="F26522"/>
                        </a:buClr>
                        <a:buSzTx/>
                        <a:buFont typeface="Wingdings" panose="05000000000000000000" pitchFamily="2" charset="2"/>
                        <a:buNone/>
                      </a:pPr>
                      <a:r>
                        <a:rPr kumimoji="0" lang="en-GB" sz="140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sym typeface="Wingdings" panose="05000000000000000000" pitchFamily="2" charset="2"/>
                        </a:rPr>
                        <a:t>72</a:t>
                      </a:r>
                    </a:p>
                  </a:txBody>
                  <a:tcPr marL="91451" marR="91451" marT="45713" marB="45713" anchor="ctr" horzOverflow="overflow">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pic>
        <p:nvPicPr>
          <p:cNvPr id="27" name="图片 26"/>
          <p:cNvPicPr>
            <a:picLocks noChangeAspect="1"/>
          </p:cNvPicPr>
          <p:nvPr/>
        </p:nvPicPr>
        <p:blipFill>
          <a:blip r:embed="rId3"/>
          <a:stretch>
            <a:fillRect/>
          </a:stretch>
        </p:blipFill>
        <p:spPr>
          <a:xfrm>
            <a:off x="5622932" y="2353790"/>
            <a:ext cx="800658" cy="800658"/>
          </a:xfrm>
          <a:prstGeom prst="rect">
            <a:avLst/>
          </a:prstGeom>
        </p:spPr>
      </p:pic>
      <p:pic>
        <p:nvPicPr>
          <p:cNvPr id="28" name="图片 27"/>
          <p:cNvPicPr>
            <a:picLocks noChangeAspect="1"/>
          </p:cNvPicPr>
          <p:nvPr/>
        </p:nvPicPr>
        <p:blipFill rotWithShape="1">
          <a:blip r:embed="rId4"/>
          <a:srcRect r="-1129" b="8815"/>
          <a:stretch>
            <a:fillRect/>
          </a:stretch>
        </p:blipFill>
        <p:spPr>
          <a:xfrm>
            <a:off x="2544096" y="2315040"/>
            <a:ext cx="1154554" cy="870003"/>
          </a:xfrm>
          <a:prstGeom prst="rect">
            <a:avLst/>
          </a:prstGeom>
        </p:spPr>
      </p:pic>
      <p:sp>
        <p:nvSpPr>
          <p:cNvPr id="2" name="矩形: 圆角 1"/>
          <p:cNvSpPr/>
          <p:nvPr/>
        </p:nvSpPr>
        <p:spPr>
          <a:xfrm>
            <a:off x="2149140" y="2290460"/>
            <a:ext cx="4578127" cy="894583"/>
          </a:xfrm>
          <a:prstGeom prst="roundRect">
            <a:avLst/>
          </a:prstGeom>
          <a:noFill/>
          <a:ln>
            <a:solidFill>
              <a:schemeClr val="bg2">
                <a:lumMod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220553" y="6472263"/>
            <a:ext cx="11822584" cy="400110"/>
          </a:xfrm>
          <a:prstGeom prst="rect">
            <a:avLst/>
          </a:prstGeom>
          <a:noFill/>
        </p:spPr>
        <p:txBody>
          <a:bodyPr wrap="square">
            <a:spAutoFit/>
          </a:bodyPr>
          <a:lstStyle/>
          <a:p>
            <a:r>
              <a:rPr lang="en-US" altLang="zh-CN" sz="1000" b="1" dirty="0"/>
              <a:t>[1] </a:t>
            </a:r>
            <a:r>
              <a:rPr lang="en-US" altLang="zh-CN" sz="1000" dirty="0"/>
              <a:t>Magnussen H. et al. COPD: Journal of Chronic Obstructive Pulmonary Disease, 2019, 16(2) : 196-205; </a:t>
            </a:r>
            <a:r>
              <a:rPr lang="en-US" altLang="zh-CN" sz="1000" b="1" dirty="0"/>
              <a:t>[2] </a:t>
            </a:r>
            <a:r>
              <a:rPr lang="en-US" altLang="zh-CN" sz="1000" dirty="0"/>
              <a:t>Magnussen H. et al. </a:t>
            </a:r>
            <a:r>
              <a:rPr lang="it-IT" altLang="zh-CN" sz="1000" dirty="0"/>
              <a:t>Respiratory Medicine, 2009, 103:1832-1837; </a:t>
            </a:r>
            <a:r>
              <a:rPr lang="en-US" altLang="zh-CN" sz="1000" b="1" dirty="0"/>
              <a:t>[3] </a:t>
            </a:r>
            <a:r>
              <a:rPr lang="en-US" altLang="zh-CN" sz="1000" dirty="0"/>
              <a:t>Pascual S. et al. </a:t>
            </a:r>
            <a:r>
              <a:rPr lang="en-US" altLang="zh-CN" sz="1000" dirty="0" err="1"/>
              <a:t>npj</a:t>
            </a:r>
            <a:r>
              <a:rPr lang="en-US" altLang="zh-CN" sz="1000" dirty="0"/>
              <a:t> Primary Care Respiratory Medicine, 2015:25, 15018; </a:t>
            </a:r>
            <a:r>
              <a:rPr lang="en-US" altLang="zh-CN" sz="1000" b="1" dirty="0"/>
              <a:t>[4] </a:t>
            </a:r>
            <a:r>
              <a:rPr lang="en-US" altLang="zh-CN" sz="1000" dirty="0" err="1"/>
              <a:t>Baloira</a:t>
            </a:r>
            <a:r>
              <a:rPr lang="en-US" altLang="zh-CN" sz="1000" dirty="0"/>
              <a:t> A. et al. International Journal of Chronic Obstructive Pulmonary Disease 2021, 16:1021-1033</a:t>
            </a:r>
            <a:endParaRPr lang="zh-CN" altLang="en-US" sz="1000" dirty="0"/>
          </a:p>
        </p:txBody>
      </p:sp>
      <p:pic>
        <p:nvPicPr>
          <p:cNvPr id="3" name="图片 2"/>
          <p:cNvPicPr>
            <a:picLocks noChangeAspect="1"/>
          </p:cNvPicPr>
          <p:nvPr/>
        </p:nvPicPr>
        <p:blipFill>
          <a:blip r:embed="rId5"/>
          <a:stretch>
            <a:fillRect/>
          </a:stretch>
        </p:blipFill>
        <p:spPr>
          <a:xfrm>
            <a:off x="4046549" y="2343774"/>
            <a:ext cx="1153741" cy="841269"/>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9169" y="3476237"/>
            <a:ext cx="1657143" cy="2952381"/>
          </a:xfrm>
          <a:prstGeom prst="rect">
            <a:avLst/>
          </a:prstGeom>
          <a:ln>
            <a:noFill/>
          </a:ln>
          <a:effectLst>
            <a:outerShdw blurRad="292100" dist="139700" dir="2700000" algn="tl" rotWithShape="0">
              <a:srgbClr val="333333">
                <a:alpha val="65000"/>
              </a:srgbClr>
            </a:outerShdw>
          </a:effectLst>
        </p:spPr>
      </p:pic>
      <p:pic>
        <p:nvPicPr>
          <p:cNvPr id="4" name="图片 3">
            <a:extLst>
              <a:ext uri="{FF2B5EF4-FFF2-40B4-BE49-F238E27FC236}">
                <a16:creationId xmlns:a16="http://schemas.microsoft.com/office/drawing/2014/main" id="{F819DE00-BB71-445E-BE42-27245B925A76}"/>
              </a:ext>
            </a:extLst>
          </p:cNvPr>
          <p:cNvPicPr>
            <a:picLocks noChangeAspect="1"/>
          </p:cNvPicPr>
          <p:nvPr/>
        </p:nvPicPr>
        <p:blipFill rotWithShape="1">
          <a:blip r:embed="rId7"/>
          <a:srcRect r="1466"/>
          <a:stretch/>
        </p:blipFill>
        <p:spPr>
          <a:xfrm>
            <a:off x="2094034" y="3324225"/>
            <a:ext cx="1946940" cy="31575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7311274" y="2524024"/>
            <a:ext cx="4459929" cy="36736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548387" y="2524025"/>
            <a:ext cx="6448539" cy="36736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6" name="文本框 15"/>
          <p:cNvSpPr txBox="1"/>
          <p:nvPr/>
        </p:nvSpPr>
        <p:spPr>
          <a:xfrm>
            <a:off x="377869" y="227462"/>
            <a:ext cx="9632315" cy="460375"/>
          </a:xfrm>
          <a:prstGeom prst="rect">
            <a:avLst/>
          </a:prstGeom>
          <a:noFill/>
        </p:spPr>
        <p:txBody>
          <a:bodyPr wrap="none" rtlCol="0">
            <a:spAutoFit/>
          </a:bodyPr>
          <a:lstStyle/>
          <a:p>
            <a:r>
              <a:rPr lang="zh-CN" altLang="en-US" sz="2400" b="1" dirty="0">
                <a:latin typeface="Arial" panose="020B0604020202020204" pitchFamily="34" charset="0"/>
                <a:sym typeface="+mn-lt"/>
              </a:rPr>
              <a:t>支气管舒张效果更显著，中重度急性加重发生率下降</a:t>
            </a:r>
            <a:r>
              <a:rPr lang="en-US" altLang="zh-CN" sz="2400" b="1" dirty="0">
                <a:latin typeface="Arial" panose="020B0604020202020204" pitchFamily="34" charset="0"/>
                <a:sym typeface="+mn-lt"/>
              </a:rPr>
              <a:t>29%</a:t>
            </a:r>
            <a:r>
              <a:rPr lang="zh-CN" altLang="en-US" sz="2400" b="1" dirty="0">
                <a:latin typeface="Arial" panose="020B0604020202020204" pitchFamily="34" charset="0"/>
                <a:sym typeface="+mn-lt"/>
              </a:rPr>
              <a:t>，降低住院率</a:t>
            </a:r>
          </a:p>
        </p:txBody>
      </p:sp>
      <p:sp>
        <p:nvSpPr>
          <p:cNvPr id="17" name="矩形: 圆角 16"/>
          <p:cNvSpPr/>
          <p:nvPr/>
        </p:nvSpPr>
        <p:spPr>
          <a:xfrm>
            <a:off x="0" y="0"/>
            <a:ext cx="367862" cy="1011243"/>
          </a:xfrm>
          <a:prstGeom prst="roundRect">
            <a:avLst/>
          </a:prstGeom>
          <a:solidFill>
            <a:srgbClr val="FF66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有效性</a:t>
            </a:r>
          </a:p>
        </p:txBody>
      </p:sp>
      <p:sp>
        <p:nvSpPr>
          <p:cNvPr id="18" name="平行四边形 17"/>
          <p:cNvSpPr/>
          <p:nvPr/>
        </p:nvSpPr>
        <p:spPr>
          <a:xfrm>
            <a:off x="325330" y="800797"/>
            <a:ext cx="1138209" cy="131770"/>
          </a:xfrm>
          <a:prstGeom prst="parallelogram">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平行四边形 18"/>
          <p:cNvSpPr/>
          <p:nvPr/>
        </p:nvSpPr>
        <p:spPr>
          <a:xfrm>
            <a:off x="1463539" y="800797"/>
            <a:ext cx="10676965" cy="131770"/>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Rectángulo redondeado 20"/>
          <p:cNvSpPr/>
          <p:nvPr/>
        </p:nvSpPr>
        <p:spPr>
          <a:xfrm>
            <a:off x="548387" y="1872353"/>
            <a:ext cx="6490335" cy="65167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阿地溴铵福莫特罗支气管舒张效果显著优于两个单方</a:t>
            </a:r>
            <a:r>
              <a:rPr lang="en-US" altLang="zh-CN" b="1" baseline="30000" dirty="0">
                <a:solidFill>
                  <a:schemeClr val="bg1"/>
                </a:solidFill>
                <a:latin typeface="微软雅黑" panose="020B0503020204020204" pitchFamily="34" charset="-122"/>
                <a:ea typeface="微软雅黑" panose="020B0503020204020204" pitchFamily="34" charset="-122"/>
                <a:sym typeface="+mn-ea"/>
              </a:rPr>
              <a:t>[1]</a:t>
            </a:r>
          </a:p>
        </p:txBody>
      </p:sp>
      <p:sp>
        <p:nvSpPr>
          <p:cNvPr id="30" name="文本框 29"/>
          <p:cNvSpPr txBox="1"/>
          <p:nvPr/>
        </p:nvSpPr>
        <p:spPr>
          <a:xfrm>
            <a:off x="1968182" y="1148324"/>
            <a:ext cx="7961508" cy="512102"/>
          </a:xfrm>
          <a:prstGeom prst="rect">
            <a:avLst/>
          </a:prstGeom>
          <a:solidFill>
            <a:schemeClr val="bg1"/>
          </a:solidFill>
          <a:ln>
            <a:solidFill>
              <a:schemeClr val="bg1">
                <a:lumMod val="50000"/>
              </a:schemeClr>
            </a:solidFill>
            <a:prstDash val="sysDash"/>
          </a:ln>
        </p:spPr>
        <p:txBody>
          <a:bodyPr wrap="square" rtlCol="0">
            <a:noAutofit/>
          </a:bodyPr>
          <a:lstStyle/>
          <a:p>
            <a:pPr algn="just">
              <a:lnSpc>
                <a:spcPct val="14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基于两项为期</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24</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周的全球多中心随机双盲</a:t>
            </a:r>
            <a:r>
              <a:rPr lang="en-US" altLang="zh-CN" dirty="0">
                <a:ea typeface="楷体" panose="02010609060101010101" pitchFamily="49" charset="-122"/>
                <a:cs typeface="微软雅黑" panose="020B0503020204020204" pitchFamily="34" charset="-122"/>
              </a:rPr>
              <a:t>Ⅲ</a:t>
            </a:r>
            <a:r>
              <a:rPr lang="zh-CN" altLang="en-US" dirty="0">
                <a:latin typeface="+mj-ea"/>
                <a:ea typeface="+mj-ea"/>
                <a:cs typeface="微软雅黑" panose="020B0503020204020204" pitchFamily="34" charset="-122"/>
              </a:rPr>
              <a:t>期</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研究的汇总分析（</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n=3394)</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Rectángulo redondeado 20"/>
          <p:cNvSpPr/>
          <p:nvPr/>
        </p:nvSpPr>
        <p:spPr>
          <a:xfrm>
            <a:off x="7311274" y="1873611"/>
            <a:ext cx="4484326" cy="65167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阿地溴铵福莫特罗中重度急性加重发生率显著低于安慰剂，亦低于两个单方</a:t>
            </a:r>
            <a:r>
              <a:rPr lang="en-US" altLang="zh-CN" b="1" baseline="30000" dirty="0">
                <a:solidFill>
                  <a:schemeClr val="bg1"/>
                </a:solidFill>
                <a:latin typeface="微软雅黑" panose="020B0503020204020204" pitchFamily="34" charset="-122"/>
                <a:ea typeface="微软雅黑" panose="020B0503020204020204" pitchFamily="34" charset="-122"/>
                <a:sym typeface="+mn-ea"/>
              </a:rPr>
              <a:t>[2]</a:t>
            </a:r>
            <a:endParaRPr lang="zh-CN" altLang="en-US" b="1" baseline="30000" dirty="0">
              <a:solidFill>
                <a:schemeClr val="bg1"/>
              </a:solidFill>
              <a:latin typeface="微软雅黑" panose="020B0503020204020204" pitchFamily="34" charset="-122"/>
              <a:ea typeface="微软雅黑" panose="020B0503020204020204" pitchFamily="34" charset="-122"/>
              <a:sym typeface="+mn-ea"/>
            </a:endParaRPr>
          </a:p>
        </p:txBody>
      </p:sp>
      <p:sp>
        <p:nvSpPr>
          <p:cNvPr id="36" name="文本框 35"/>
          <p:cNvSpPr txBox="1"/>
          <p:nvPr/>
        </p:nvSpPr>
        <p:spPr>
          <a:xfrm>
            <a:off x="590179" y="6310307"/>
            <a:ext cx="7443477" cy="253916"/>
          </a:xfrm>
          <a:prstGeom prst="rect">
            <a:avLst/>
          </a:prstGeom>
          <a:noFill/>
        </p:spPr>
        <p:txBody>
          <a:bodyPr wrap="square">
            <a:spAutoFit/>
          </a:bodyPr>
          <a:lstStyle/>
          <a:p>
            <a:pPr marL="171450" indent="-171450">
              <a:buFont typeface="Wingdings" panose="05000000000000000000" pitchFamily="2" charset="2"/>
              <a:buChar char="n"/>
            </a:pP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ea"/>
              </a:rPr>
              <a:t>注：</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ea"/>
              </a:rPr>
              <a:t>FEV</a:t>
            </a:r>
            <a:r>
              <a:rPr lang="en-US" altLang="zh-CN" sz="1050" baseline="-25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ea"/>
              </a:rPr>
              <a:t>一秒用力呼气容积</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050" i="1" dirty="0">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ea"/>
              </a:rPr>
              <a:t>&lt;0.05     ***</a:t>
            </a:r>
            <a:r>
              <a:rPr lang="en-US" altLang="zh-CN" sz="1050" i="1" dirty="0">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ea"/>
              </a:rPr>
              <a:t>&lt;0.001</a:t>
            </a:r>
            <a:endParaRPr lang="en-US" altLang="zh-CN" sz="1050"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0" name="图表 19"/>
          <p:cNvGraphicFramePr/>
          <p:nvPr/>
        </p:nvGraphicFramePr>
        <p:xfrm>
          <a:off x="894434" y="3062177"/>
          <a:ext cx="2780055" cy="31100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图表 20"/>
          <p:cNvGraphicFramePr/>
          <p:nvPr/>
        </p:nvGraphicFramePr>
        <p:xfrm>
          <a:off x="3988837" y="3087633"/>
          <a:ext cx="2813184" cy="3110023"/>
        </p:xfrm>
        <a:graphic>
          <a:graphicData uri="http://schemas.openxmlformats.org/drawingml/2006/chart">
            <c:chart xmlns:c="http://schemas.openxmlformats.org/drawingml/2006/chart" xmlns:r="http://schemas.openxmlformats.org/officeDocument/2006/relationships" r:id="rId3"/>
          </a:graphicData>
        </a:graphic>
      </p:graphicFrame>
      <p:sp>
        <p:nvSpPr>
          <p:cNvPr id="7" name="箭头: 上 6"/>
          <p:cNvSpPr/>
          <p:nvPr/>
        </p:nvSpPr>
        <p:spPr>
          <a:xfrm>
            <a:off x="1836011" y="2949527"/>
            <a:ext cx="1883535" cy="710286"/>
          </a:xfrm>
          <a:prstGeom prst="upArrow">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67.4%***</a:t>
            </a:r>
            <a:endParaRPr lang="zh-CN" altLang="en-US" sz="1400" dirty="0">
              <a:solidFill>
                <a:schemeClr val="tx1"/>
              </a:solidFill>
            </a:endParaRPr>
          </a:p>
        </p:txBody>
      </p:sp>
      <p:sp>
        <p:nvSpPr>
          <p:cNvPr id="22" name="箭头: 上 21"/>
          <p:cNvSpPr/>
          <p:nvPr/>
        </p:nvSpPr>
        <p:spPr>
          <a:xfrm>
            <a:off x="5007169" y="2974983"/>
            <a:ext cx="1883535" cy="710286"/>
          </a:xfrm>
          <a:prstGeom prst="upArrow">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97.1%***</a:t>
            </a:r>
            <a:endParaRPr lang="zh-CN" altLang="en-US" sz="1400" dirty="0">
              <a:solidFill>
                <a:schemeClr val="tx1"/>
              </a:solidFill>
            </a:endParaRPr>
          </a:p>
        </p:txBody>
      </p:sp>
      <p:sp>
        <p:nvSpPr>
          <p:cNvPr id="24" name="文本框 23"/>
          <p:cNvSpPr txBox="1"/>
          <p:nvPr/>
        </p:nvSpPr>
        <p:spPr>
          <a:xfrm>
            <a:off x="506591" y="3606314"/>
            <a:ext cx="524767" cy="1785104"/>
          </a:xfrm>
          <a:prstGeom prst="rect">
            <a:avLst/>
          </a:prstGeom>
          <a:noFill/>
        </p:spPr>
        <p:txBody>
          <a:bodyPr wrap="square">
            <a:spAutoFit/>
          </a:bodyPr>
          <a:lstStyle/>
          <a:p>
            <a:pPr algn="ctr"/>
            <a:r>
              <a:rPr lang="zh-CN" altLang="en-US" sz="1100" dirty="0">
                <a:latin typeface="微软雅黑" panose="020B0503020204020204" pitchFamily="34" charset="-122"/>
                <a:ea typeface="微软雅黑" panose="020B0503020204020204" pitchFamily="34" charset="-122"/>
              </a:rPr>
              <a:t>晨间用药后</a:t>
            </a:r>
            <a:r>
              <a:rPr lang="en-US" altLang="zh-CN" sz="1100" dirty="0">
                <a:latin typeface="微软雅黑" panose="020B0503020204020204" pitchFamily="34" charset="-122"/>
                <a:ea typeface="微软雅黑" panose="020B0503020204020204" pitchFamily="34" charset="-122"/>
              </a:rPr>
              <a:t>1h FEV</a:t>
            </a:r>
            <a:r>
              <a:rPr lang="en-US" altLang="zh-CN" sz="1100" baseline="-250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对比安慰剂基线变化</a:t>
            </a:r>
            <a:r>
              <a:rPr lang="en-US" altLang="zh-CN" sz="1100" dirty="0">
                <a:latin typeface="微软雅黑" panose="020B0503020204020204" pitchFamily="34" charset="-122"/>
                <a:ea typeface="微软雅黑" panose="020B0503020204020204" pitchFamily="34" charset="-122"/>
              </a:rPr>
              <a:t>(mL)</a:t>
            </a:r>
            <a:endParaRPr lang="zh-CN" altLang="en-US" sz="1100" dirty="0"/>
          </a:p>
        </p:txBody>
      </p:sp>
      <p:sp>
        <p:nvSpPr>
          <p:cNvPr id="25" name="文本框 24"/>
          <p:cNvSpPr txBox="1"/>
          <p:nvPr/>
        </p:nvSpPr>
        <p:spPr>
          <a:xfrm>
            <a:off x="3590178" y="3659813"/>
            <a:ext cx="524767" cy="1954381"/>
          </a:xfrm>
          <a:prstGeom prst="rect">
            <a:avLst/>
          </a:prstGeom>
          <a:noFill/>
        </p:spPr>
        <p:txBody>
          <a:bodyPr wrap="square">
            <a:spAutoFit/>
          </a:bodyPr>
          <a:lstStyle/>
          <a:p>
            <a:pPr algn="ctr"/>
            <a:r>
              <a:rPr lang="zh-CN" altLang="en-US" sz="1100" dirty="0">
                <a:latin typeface="微软雅黑" panose="020B0503020204020204" pitchFamily="34" charset="-122"/>
                <a:ea typeface="微软雅黑" panose="020B0503020204020204" pitchFamily="34" charset="-122"/>
              </a:rPr>
              <a:t>晨间用药前谷值</a:t>
            </a:r>
            <a:r>
              <a:rPr lang="en-US" altLang="zh-CN" sz="1100" dirty="0">
                <a:latin typeface="微软雅黑" panose="020B0503020204020204" pitchFamily="34" charset="-122"/>
                <a:ea typeface="微软雅黑" panose="020B0503020204020204" pitchFamily="34" charset="-122"/>
              </a:rPr>
              <a:t> FEV</a:t>
            </a:r>
            <a:r>
              <a:rPr lang="en-US" altLang="zh-CN" sz="1100" baseline="-250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对比安慰剂基线变化</a:t>
            </a:r>
            <a:r>
              <a:rPr lang="en-US" altLang="zh-CN" sz="1100" dirty="0">
                <a:latin typeface="微软雅黑" panose="020B0503020204020204" pitchFamily="34" charset="-122"/>
                <a:ea typeface="微软雅黑" panose="020B0503020204020204" pitchFamily="34" charset="-122"/>
              </a:rPr>
              <a:t>(mL)</a:t>
            </a:r>
            <a:endParaRPr lang="zh-CN" altLang="en-US" sz="1100" dirty="0"/>
          </a:p>
        </p:txBody>
      </p:sp>
      <p:graphicFrame>
        <p:nvGraphicFramePr>
          <p:cNvPr id="27" name="图表 26"/>
          <p:cNvGraphicFramePr/>
          <p:nvPr>
            <p:extLst>
              <p:ext uri="{D42A27DB-BD31-4B8C-83A1-F6EECF244321}">
                <p14:modId xmlns:p14="http://schemas.microsoft.com/office/powerpoint/2010/main" val="1792125816"/>
              </p:ext>
            </p:extLst>
          </p:nvPr>
        </p:nvGraphicFramePr>
        <p:xfrm>
          <a:off x="7555395" y="2870276"/>
          <a:ext cx="4109594" cy="3327380"/>
        </p:xfrm>
        <a:graphic>
          <a:graphicData uri="http://schemas.openxmlformats.org/drawingml/2006/chart">
            <c:chart xmlns:c="http://schemas.openxmlformats.org/drawingml/2006/chart" xmlns:r="http://schemas.openxmlformats.org/officeDocument/2006/relationships" r:id="rId4"/>
          </a:graphicData>
        </a:graphic>
      </p:graphicFrame>
      <p:sp>
        <p:nvSpPr>
          <p:cNvPr id="23" name="文本框 22"/>
          <p:cNvSpPr txBox="1"/>
          <p:nvPr/>
        </p:nvSpPr>
        <p:spPr>
          <a:xfrm>
            <a:off x="506590" y="6587241"/>
            <a:ext cx="8729773" cy="246221"/>
          </a:xfrm>
          <a:prstGeom prst="rect">
            <a:avLst/>
          </a:prstGeom>
          <a:noFill/>
        </p:spPr>
        <p:txBody>
          <a:bodyPr wrap="square">
            <a:spAutoFit/>
          </a:bodyPr>
          <a:lstStyle/>
          <a:p>
            <a:r>
              <a:rPr lang="en-US" altLang="zh-CN" sz="1000" b="1" dirty="0"/>
              <a:t>[1] </a:t>
            </a:r>
            <a:r>
              <a:rPr lang="en-US" altLang="zh-CN" sz="1000" dirty="0"/>
              <a:t>Singh D. et al. European Respiratory Journal 2015 46(suppl 59): PA994; </a:t>
            </a:r>
            <a:r>
              <a:rPr lang="en-US" altLang="zh-CN" sz="1000" b="1" dirty="0"/>
              <a:t>[2] </a:t>
            </a:r>
            <a:r>
              <a:rPr lang="en-US" altLang="zh-CN" sz="1000" dirty="0"/>
              <a:t>Bateman E. et al. Respiratory Research, 2015, 16:92</a:t>
            </a:r>
            <a:endParaRPr lang="zh-CN" alt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7311274" y="2524024"/>
            <a:ext cx="4459929" cy="36736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548387" y="2524025"/>
            <a:ext cx="6448539" cy="36736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367862" y="153802"/>
            <a:ext cx="7571303" cy="461665"/>
          </a:xfrm>
          <a:prstGeom prst="rect">
            <a:avLst/>
          </a:prstGeom>
          <a:noFill/>
        </p:spPr>
        <p:txBody>
          <a:bodyPr wrap="none" rtlCol="0">
            <a:spAutoFit/>
          </a:bodyPr>
          <a:lstStyle/>
          <a:p>
            <a:r>
              <a:rPr lang="zh-CN" altLang="en-US" sz="2400" b="1" dirty="0">
                <a:latin typeface="Arial" panose="020B0604020202020204" pitchFamily="34" charset="0"/>
                <a:sym typeface="+mn-lt"/>
              </a:rPr>
              <a:t>中国患者疗效明确，全天控症，有效降低患者症状负担</a:t>
            </a:r>
          </a:p>
        </p:txBody>
      </p:sp>
      <p:sp>
        <p:nvSpPr>
          <p:cNvPr id="17" name="矩形: 圆角 16"/>
          <p:cNvSpPr/>
          <p:nvPr/>
        </p:nvSpPr>
        <p:spPr>
          <a:xfrm>
            <a:off x="0" y="0"/>
            <a:ext cx="367862" cy="1011243"/>
          </a:xfrm>
          <a:prstGeom prst="roundRect">
            <a:avLst/>
          </a:prstGeom>
          <a:solidFill>
            <a:srgbClr val="FF66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有效性</a:t>
            </a:r>
          </a:p>
        </p:txBody>
      </p:sp>
      <p:sp>
        <p:nvSpPr>
          <p:cNvPr id="18" name="平行四边形 17"/>
          <p:cNvSpPr/>
          <p:nvPr/>
        </p:nvSpPr>
        <p:spPr>
          <a:xfrm>
            <a:off x="325330" y="800797"/>
            <a:ext cx="1138209" cy="131770"/>
          </a:xfrm>
          <a:prstGeom prst="parallelogram">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平行四边形 18"/>
          <p:cNvSpPr/>
          <p:nvPr/>
        </p:nvSpPr>
        <p:spPr>
          <a:xfrm>
            <a:off x="1463539" y="800797"/>
            <a:ext cx="10676965" cy="131770"/>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Rectángulo redondeado 20"/>
          <p:cNvSpPr/>
          <p:nvPr/>
        </p:nvSpPr>
        <p:spPr>
          <a:xfrm>
            <a:off x="548387" y="1872353"/>
            <a:ext cx="6490335" cy="65167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显著改善中国患者气道阻塞症状</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30" name="文本框 29"/>
          <p:cNvSpPr txBox="1"/>
          <p:nvPr/>
        </p:nvSpPr>
        <p:spPr>
          <a:xfrm>
            <a:off x="530594" y="1104012"/>
            <a:ext cx="6448540" cy="653302"/>
          </a:xfrm>
          <a:prstGeom prst="rect">
            <a:avLst/>
          </a:prstGeom>
          <a:solidFill>
            <a:schemeClr val="bg1"/>
          </a:solidFill>
          <a:ln>
            <a:solidFill>
              <a:schemeClr val="bg1">
                <a:lumMod val="50000"/>
              </a:schemeClr>
            </a:solidFill>
            <a:prstDash val="sysDash"/>
          </a:ln>
        </p:spPr>
        <p:txBody>
          <a:bodyPr wrap="square" lIns="0" rIns="0" rtlCol="0">
            <a:noAutofit/>
          </a:bodyPr>
          <a:lstStyle/>
          <a:p>
            <a:pPr algn="ctr">
              <a:lnSpc>
                <a:spcPct val="14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亚洲开展的为期</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周的随机、安慰剂对照、平行组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Ⅲ</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期临床研究</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n=1066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dirty="0">
                <a:solidFill>
                  <a:srgbClr val="FF6600"/>
                </a:solidFill>
                <a:latin typeface="微软雅黑" panose="020B0503020204020204" pitchFamily="34" charset="-122"/>
                <a:ea typeface="微软雅黑" panose="020B0503020204020204" pitchFamily="34" charset="-122"/>
                <a:cs typeface="微软雅黑" panose="020B0503020204020204" pitchFamily="34" charset="-122"/>
              </a:rPr>
              <a:t>70%</a:t>
            </a:r>
            <a:r>
              <a:rPr lang="zh-CN" altLang="en-US" sz="1400" b="1" dirty="0">
                <a:solidFill>
                  <a:srgbClr val="FF6600"/>
                </a:solidFill>
                <a:latin typeface="微软雅黑" panose="020B0503020204020204" pitchFamily="34" charset="-122"/>
                <a:ea typeface="微软雅黑" panose="020B0503020204020204" pitchFamily="34" charset="-122"/>
                <a:cs typeface="微软雅黑" panose="020B0503020204020204" pitchFamily="34" charset="-122"/>
              </a:rPr>
              <a:t>的患者（</a:t>
            </a:r>
            <a:r>
              <a:rPr lang="en-US" altLang="zh-CN" sz="1400" b="1" dirty="0">
                <a:solidFill>
                  <a:srgbClr val="FF6600"/>
                </a:solidFill>
                <a:latin typeface="微软雅黑" panose="020B0503020204020204" pitchFamily="34" charset="-122"/>
                <a:ea typeface="微软雅黑" panose="020B0503020204020204" pitchFamily="34" charset="-122"/>
                <a:cs typeface="微软雅黑" panose="020B0503020204020204" pitchFamily="34" charset="-122"/>
              </a:rPr>
              <a:t>747</a:t>
            </a:r>
            <a:r>
              <a:rPr lang="zh-CN" altLang="en-US" sz="1400" b="1" dirty="0">
                <a:solidFill>
                  <a:srgbClr val="FF6600"/>
                </a:solidFill>
                <a:latin typeface="微软雅黑" panose="020B0503020204020204" pitchFamily="34" charset="-122"/>
                <a:ea typeface="微软雅黑" panose="020B0503020204020204" pitchFamily="34" charset="-122"/>
                <a:cs typeface="微软雅黑" panose="020B0503020204020204" pitchFamily="34" charset="-122"/>
              </a:rPr>
              <a:t>例）来自中国大陆</a:t>
            </a:r>
            <a:endParaRPr lang="en-US" altLang="zh-CN" sz="1400" baseline="30000" dirty="0">
              <a:solidFill>
                <a:srgbClr val="FF66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Rectángulo redondeado 20"/>
          <p:cNvSpPr/>
          <p:nvPr/>
        </p:nvSpPr>
        <p:spPr>
          <a:xfrm>
            <a:off x="7311274" y="1873611"/>
            <a:ext cx="4484326" cy="65167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全天症状得到有效控制</a:t>
            </a:r>
          </a:p>
        </p:txBody>
      </p:sp>
      <p:sp>
        <p:nvSpPr>
          <p:cNvPr id="36" name="文本框 35"/>
          <p:cNvSpPr txBox="1"/>
          <p:nvPr/>
        </p:nvSpPr>
        <p:spPr>
          <a:xfrm>
            <a:off x="590179" y="6310307"/>
            <a:ext cx="7443477" cy="253916"/>
          </a:xfrm>
          <a:prstGeom prst="rect">
            <a:avLst/>
          </a:prstGeom>
          <a:noFill/>
        </p:spPr>
        <p:txBody>
          <a:bodyPr wrap="square">
            <a:spAutoFit/>
          </a:bodyPr>
          <a:lstStyle/>
          <a:p>
            <a:pPr marL="171450" indent="-171450">
              <a:buFont typeface="Wingdings" panose="05000000000000000000" pitchFamily="2" charset="2"/>
              <a:buChar char="n"/>
            </a:pP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ea"/>
              </a:rPr>
              <a:t>注：</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ea"/>
              </a:rPr>
              <a:t>FEV</a:t>
            </a:r>
            <a:r>
              <a:rPr lang="en-US" altLang="zh-CN" sz="1050" baseline="-25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ea"/>
              </a:rPr>
              <a:t>一秒用力呼气容积</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050" i="1" dirty="0">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ea"/>
              </a:rPr>
              <a:t>&lt;0.001</a:t>
            </a:r>
            <a:endParaRPr lang="en-US" altLang="zh-CN" sz="105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箭头: 上 6"/>
          <p:cNvSpPr/>
          <p:nvPr/>
        </p:nvSpPr>
        <p:spPr>
          <a:xfrm>
            <a:off x="1836011" y="2949527"/>
            <a:ext cx="1883535" cy="710286"/>
          </a:xfrm>
          <a:prstGeom prst="upArrow">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44.7%***</a:t>
            </a:r>
            <a:endParaRPr lang="zh-CN" altLang="en-US" sz="1400" dirty="0">
              <a:solidFill>
                <a:schemeClr val="tx1"/>
              </a:solidFill>
            </a:endParaRPr>
          </a:p>
        </p:txBody>
      </p:sp>
      <p:sp>
        <p:nvSpPr>
          <p:cNvPr id="22" name="箭头: 上 21"/>
          <p:cNvSpPr/>
          <p:nvPr/>
        </p:nvSpPr>
        <p:spPr>
          <a:xfrm>
            <a:off x="5007169" y="2974983"/>
            <a:ext cx="1883535" cy="710286"/>
          </a:xfrm>
          <a:prstGeom prst="upArrow">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87.5%***</a:t>
            </a:r>
            <a:endParaRPr lang="zh-CN" altLang="en-US" sz="1400" dirty="0">
              <a:solidFill>
                <a:schemeClr val="tx1"/>
              </a:solidFill>
            </a:endParaRPr>
          </a:p>
        </p:txBody>
      </p:sp>
      <p:sp>
        <p:nvSpPr>
          <p:cNvPr id="24" name="文本框 23"/>
          <p:cNvSpPr txBox="1"/>
          <p:nvPr/>
        </p:nvSpPr>
        <p:spPr>
          <a:xfrm>
            <a:off x="506591" y="3606314"/>
            <a:ext cx="524767" cy="1785104"/>
          </a:xfrm>
          <a:prstGeom prst="rect">
            <a:avLst/>
          </a:prstGeom>
          <a:noFill/>
        </p:spPr>
        <p:txBody>
          <a:bodyPr wrap="square">
            <a:spAutoFit/>
          </a:bodyPr>
          <a:lstStyle/>
          <a:p>
            <a:pPr algn="ctr"/>
            <a:r>
              <a:rPr lang="zh-CN" altLang="en-US" sz="1100" dirty="0">
                <a:latin typeface="微软雅黑" panose="020B0503020204020204" pitchFamily="34" charset="-122"/>
                <a:ea typeface="微软雅黑" panose="020B0503020204020204" pitchFamily="34" charset="-122"/>
              </a:rPr>
              <a:t>晨间用药后</a:t>
            </a:r>
            <a:r>
              <a:rPr lang="en-US" altLang="zh-CN" sz="1100" dirty="0">
                <a:latin typeface="微软雅黑" panose="020B0503020204020204" pitchFamily="34" charset="-122"/>
                <a:ea typeface="微软雅黑" panose="020B0503020204020204" pitchFamily="34" charset="-122"/>
              </a:rPr>
              <a:t>1h FEV</a:t>
            </a:r>
            <a:r>
              <a:rPr lang="en-US" altLang="zh-CN" sz="1100" baseline="-250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对比安慰剂基线变化</a:t>
            </a:r>
            <a:r>
              <a:rPr lang="en-US" altLang="zh-CN" sz="1100" dirty="0">
                <a:latin typeface="微软雅黑" panose="020B0503020204020204" pitchFamily="34" charset="-122"/>
                <a:ea typeface="微软雅黑" panose="020B0503020204020204" pitchFamily="34" charset="-122"/>
              </a:rPr>
              <a:t>(mL)</a:t>
            </a:r>
            <a:endParaRPr lang="zh-CN" altLang="en-US" sz="1100" dirty="0"/>
          </a:p>
        </p:txBody>
      </p:sp>
      <p:sp>
        <p:nvSpPr>
          <p:cNvPr id="25" name="文本框 24"/>
          <p:cNvSpPr txBox="1"/>
          <p:nvPr/>
        </p:nvSpPr>
        <p:spPr>
          <a:xfrm>
            <a:off x="3590178" y="3659813"/>
            <a:ext cx="524767" cy="1954381"/>
          </a:xfrm>
          <a:prstGeom prst="rect">
            <a:avLst/>
          </a:prstGeom>
          <a:noFill/>
        </p:spPr>
        <p:txBody>
          <a:bodyPr wrap="square">
            <a:spAutoFit/>
          </a:bodyPr>
          <a:lstStyle/>
          <a:p>
            <a:pPr algn="ctr"/>
            <a:r>
              <a:rPr lang="zh-CN" altLang="en-US" sz="1100" dirty="0">
                <a:latin typeface="微软雅黑" panose="020B0503020204020204" pitchFamily="34" charset="-122"/>
                <a:ea typeface="微软雅黑" panose="020B0503020204020204" pitchFamily="34" charset="-122"/>
              </a:rPr>
              <a:t>晨间用药前谷值</a:t>
            </a:r>
            <a:r>
              <a:rPr lang="en-US" altLang="zh-CN" sz="1100" dirty="0">
                <a:latin typeface="微软雅黑" panose="020B0503020204020204" pitchFamily="34" charset="-122"/>
                <a:ea typeface="微软雅黑" panose="020B0503020204020204" pitchFamily="34" charset="-122"/>
              </a:rPr>
              <a:t> FEV</a:t>
            </a:r>
            <a:r>
              <a:rPr lang="en-US" altLang="zh-CN" sz="1100" baseline="-250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对比安慰剂基线变化</a:t>
            </a:r>
            <a:r>
              <a:rPr lang="en-US" altLang="zh-CN" sz="1100" dirty="0">
                <a:latin typeface="微软雅黑" panose="020B0503020204020204" pitchFamily="34" charset="-122"/>
                <a:ea typeface="微软雅黑" panose="020B0503020204020204" pitchFamily="34" charset="-122"/>
              </a:rPr>
              <a:t>(mL)</a:t>
            </a:r>
            <a:endParaRPr lang="zh-CN" altLang="en-US" sz="1100" dirty="0"/>
          </a:p>
        </p:txBody>
      </p:sp>
      <p:graphicFrame>
        <p:nvGraphicFramePr>
          <p:cNvPr id="23" name="图表 22"/>
          <p:cNvGraphicFramePr/>
          <p:nvPr/>
        </p:nvGraphicFramePr>
        <p:xfrm>
          <a:off x="978142" y="3127265"/>
          <a:ext cx="2776722" cy="2929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图表 25"/>
          <p:cNvGraphicFramePr/>
          <p:nvPr/>
        </p:nvGraphicFramePr>
        <p:xfrm>
          <a:off x="4069212" y="3264061"/>
          <a:ext cx="3084407" cy="2791431"/>
        </p:xfrm>
        <a:graphic>
          <a:graphicData uri="http://schemas.openxmlformats.org/drawingml/2006/chart">
            <c:chart xmlns:c="http://schemas.openxmlformats.org/drawingml/2006/chart" xmlns:r="http://schemas.openxmlformats.org/officeDocument/2006/relationships" r:id="rId3"/>
          </a:graphicData>
        </a:graphic>
      </p:graphicFrame>
      <p:sp>
        <p:nvSpPr>
          <p:cNvPr id="31" name="文本框 30"/>
          <p:cNvSpPr txBox="1"/>
          <p:nvPr/>
        </p:nvSpPr>
        <p:spPr>
          <a:xfrm>
            <a:off x="7311273" y="1119692"/>
            <a:ext cx="4459929" cy="651670"/>
          </a:xfrm>
          <a:prstGeom prst="rect">
            <a:avLst/>
          </a:prstGeom>
          <a:solidFill>
            <a:schemeClr val="bg1"/>
          </a:solidFill>
          <a:ln>
            <a:solidFill>
              <a:schemeClr val="bg1">
                <a:lumMod val="50000"/>
              </a:schemeClr>
            </a:solidFill>
            <a:prstDash val="sysDash"/>
          </a:ln>
        </p:spPr>
        <p:txBody>
          <a:bodyPr wrap="square" rtlCol="0">
            <a:noAutofit/>
          </a:bodyPr>
          <a:lstStyle/>
          <a:p>
            <a:pPr algn="ctr">
              <a:lnSpc>
                <a:spcPct val="14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在希腊开展的为期</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个月的多中心、非干预、观察性真实世界研究</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n=2105)</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32" name="图表 31"/>
          <p:cNvGraphicFramePr/>
          <p:nvPr/>
        </p:nvGraphicFramePr>
        <p:xfrm>
          <a:off x="7376080" y="2974983"/>
          <a:ext cx="4572000" cy="3033620"/>
        </p:xfrm>
        <a:graphic>
          <a:graphicData uri="http://schemas.openxmlformats.org/drawingml/2006/chart">
            <c:chart xmlns:c="http://schemas.openxmlformats.org/drawingml/2006/chart" xmlns:r="http://schemas.openxmlformats.org/officeDocument/2006/relationships" r:id="rId4"/>
          </a:graphicData>
        </a:graphic>
      </p:graphicFrame>
      <p:sp>
        <p:nvSpPr>
          <p:cNvPr id="21" name="文本框 20"/>
          <p:cNvSpPr txBox="1"/>
          <p:nvPr/>
        </p:nvSpPr>
        <p:spPr>
          <a:xfrm>
            <a:off x="548387" y="6635289"/>
            <a:ext cx="10156558" cy="246221"/>
          </a:xfrm>
          <a:prstGeom prst="rect">
            <a:avLst/>
          </a:prstGeom>
          <a:noFill/>
        </p:spPr>
        <p:txBody>
          <a:bodyPr wrap="square">
            <a:spAutoFit/>
          </a:bodyPr>
          <a:lstStyle/>
          <a:p>
            <a:r>
              <a:rPr lang="en-US" altLang="zh-CN" sz="1000" b="1" dirty="0"/>
              <a:t>[1] </a:t>
            </a:r>
            <a:r>
              <a:rPr lang="en-US" altLang="zh-CN" sz="1000" dirty="0"/>
              <a:t>Sun Y. et al. Respiratory Medicine, 2023, 218:107393; </a:t>
            </a:r>
            <a:r>
              <a:rPr lang="en-US" altLang="zh-CN" sz="1000" b="1" dirty="0"/>
              <a:t>[2] </a:t>
            </a:r>
            <a:r>
              <a:rPr lang="en-US" altLang="zh-CN" sz="1000" dirty="0" err="1"/>
              <a:t>Kostikas</a:t>
            </a:r>
            <a:r>
              <a:rPr lang="en-US" altLang="zh-CN" sz="1000" dirty="0"/>
              <a:t> K. et al. International Journal of Chronic Obstructive Pulmonary Disease, 2022</a:t>
            </a:r>
            <a:r>
              <a:rPr lang="en-US" altLang="zh-CN" sz="1000" dirty="0">
                <a:sym typeface="Wingdings" panose="05000000000000000000" pitchFamily="2" charset="2"/>
              </a:rPr>
              <a:t>, 17:</a:t>
            </a:r>
            <a:r>
              <a:rPr lang="en-US" altLang="zh-CN" sz="1000" dirty="0"/>
              <a:t>2027–2041</a:t>
            </a:r>
            <a:endParaRPr lang="zh-CN" alt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7311274" y="2524024"/>
            <a:ext cx="4459929" cy="36736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548387" y="2524025"/>
            <a:ext cx="6448539" cy="36736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圆角 16"/>
          <p:cNvSpPr/>
          <p:nvPr/>
        </p:nvSpPr>
        <p:spPr>
          <a:xfrm>
            <a:off x="0" y="0"/>
            <a:ext cx="367862" cy="1011243"/>
          </a:xfrm>
          <a:prstGeom prst="roundRect">
            <a:avLst/>
          </a:prstGeom>
          <a:solidFill>
            <a:srgbClr val="FF66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有效性</a:t>
            </a:r>
          </a:p>
        </p:txBody>
      </p:sp>
      <p:sp>
        <p:nvSpPr>
          <p:cNvPr id="18" name="平行四边形 17"/>
          <p:cNvSpPr/>
          <p:nvPr/>
        </p:nvSpPr>
        <p:spPr>
          <a:xfrm>
            <a:off x="325330" y="800797"/>
            <a:ext cx="1138209" cy="131770"/>
          </a:xfrm>
          <a:prstGeom prst="parallelogram">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平行四边形 18"/>
          <p:cNvSpPr/>
          <p:nvPr/>
        </p:nvSpPr>
        <p:spPr>
          <a:xfrm>
            <a:off x="1463539" y="800797"/>
            <a:ext cx="10676965" cy="131770"/>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Rectángulo redondeado 20"/>
          <p:cNvSpPr/>
          <p:nvPr/>
        </p:nvSpPr>
        <p:spPr>
          <a:xfrm>
            <a:off x="548387" y="1872353"/>
            <a:ext cx="6490335" cy="65167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sym typeface="+mn-ea"/>
              </a:rPr>
              <a:t>COPD</a:t>
            </a:r>
            <a:r>
              <a:rPr lang="zh-CN" altLang="en-US" b="1" dirty="0">
                <a:solidFill>
                  <a:schemeClr val="bg1"/>
                </a:solidFill>
                <a:latin typeface="微软雅黑" panose="020B0503020204020204" pitchFamily="34" charset="-122"/>
                <a:ea typeface="微软雅黑" panose="020B0503020204020204" pitchFamily="34" charset="-122"/>
                <a:sym typeface="+mn-ea"/>
              </a:rPr>
              <a:t>患者治疗第</a:t>
            </a:r>
            <a:r>
              <a:rPr lang="en-US" altLang="zh-CN" b="1" dirty="0">
                <a:solidFill>
                  <a:schemeClr val="bg1"/>
                </a:solidFill>
                <a:latin typeface="微软雅黑" panose="020B0503020204020204" pitchFamily="34" charset="-122"/>
                <a:ea typeface="微软雅黑" panose="020B0503020204020204" pitchFamily="34" charset="-122"/>
                <a:sym typeface="+mn-ea"/>
              </a:rPr>
              <a:t>12</a:t>
            </a:r>
            <a:r>
              <a:rPr lang="zh-CN" altLang="en-US" b="1" dirty="0">
                <a:solidFill>
                  <a:schemeClr val="bg1"/>
                </a:solidFill>
                <a:latin typeface="微软雅黑" panose="020B0503020204020204" pitchFamily="34" charset="-122"/>
                <a:ea typeface="微软雅黑" panose="020B0503020204020204" pitchFamily="34" charset="-122"/>
                <a:sym typeface="+mn-ea"/>
              </a:rPr>
              <a:t>个月，</a:t>
            </a:r>
            <a:r>
              <a:rPr lang="en-US" altLang="zh-CN" b="1" dirty="0">
                <a:solidFill>
                  <a:schemeClr val="bg1"/>
                </a:solidFill>
                <a:latin typeface="微软雅黑" panose="020B0503020204020204" pitchFamily="34" charset="-122"/>
                <a:ea typeface="微软雅黑" panose="020B0503020204020204" pitchFamily="34" charset="-122"/>
                <a:sym typeface="+mn-ea"/>
              </a:rPr>
              <a:t> </a:t>
            </a:r>
            <a:r>
              <a:rPr lang="zh-CN" altLang="en-US" b="1" dirty="0">
                <a:solidFill>
                  <a:schemeClr val="bg1"/>
                </a:solidFill>
                <a:latin typeface="微软雅黑" panose="020B0503020204020204" pitchFamily="34" charset="-122"/>
                <a:ea typeface="微软雅黑" panose="020B0503020204020204" pitchFamily="34" charset="-122"/>
                <a:sym typeface="+mn-ea"/>
              </a:rPr>
              <a:t>阿地溴铵福莫特罗组的</a:t>
            </a:r>
            <a:r>
              <a:rPr lang="en-US" altLang="zh-CN" b="1" dirty="0">
                <a:solidFill>
                  <a:schemeClr val="bg1"/>
                </a:solidFill>
                <a:latin typeface="微软雅黑" panose="020B0503020204020204" pitchFamily="34" charset="-122"/>
                <a:ea typeface="微软雅黑" panose="020B0503020204020204" pitchFamily="34" charset="-122"/>
                <a:sym typeface="+mn-ea"/>
              </a:rPr>
              <a:t>FEV</a:t>
            </a:r>
            <a:r>
              <a:rPr lang="en-US" altLang="zh-CN" b="1" baseline="-25000" dirty="0">
                <a:solidFill>
                  <a:schemeClr val="bg1"/>
                </a:solidFill>
                <a:latin typeface="微软雅黑" panose="020B0503020204020204" pitchFamily="34" charset="-122"/>
                <a:ea typeface="微软雅黑" panose="020B0503020204020204" pitchFamily="34" charset="-122"/>
                <a:sym typeface="+mn-ea"/>
              </a:rPr>
              <a:t>1</a:t>
            </a:r>
            <a:r>
              <a:rPr lang="zh-CN" altLang="en-US" b="1" dirty="0">
                <a:solidFill>
                  <a:schemeClr val="bg1"/>
                </a:solidFill>
                <a:latin typeface="微软雅黑" panose="020B0503020204020204" pitchFamily="34" charset="-122"/>
                <a:ea typeface="微软雅黑" panose="020B0503020204020204" pitchFamily="34" charset="-122"/>
                <a:sym typeface="+mn-ea"/>
              </a:rPr>
              <a:t>和</a:t>
            </a:r>
            <a:r>
              <a:rPr lang="en-US" altLang="zh-CN" b="1" dirty="0">
                <a:solidFill>
                  <a:schemeClr val="bg1"/>
                </a:solidFill>
                <a:latin typeface="微软雅黑" panose="020B0503020204020204" pitchFamily="34" charset="-122"/>
                <a:ea typeface="微软雅黑" panose="020B0503020204020204" pitchFamily="34" charset="-122"/>
                <a:sym typeface="+mn-ea"/>
              </a:rPr>
              <a:t>FVC</a:t>
            </a:r>
            <a:r>
              <a:rPr lang="zh-CN" altLang="en-US" b="1" dirty="0">
                <a:solidFill>
                  <a:schemeClr val="bg1"/>
                </a:solidFill>
                <a:latin typeface="微软雅黑" panose="020B0503020204020204" pitchFamily="34" charset="-122"/>
                <a:ea typeface="微软雅黑" panose="020B0503020204020204" pitchFamily="34" charset="-122"/>
                <a:sym typeface="+mn-ea"/>
              </a:rPr>
              <a:t>增加值均高于茚达特罗格隆溴铵组</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30" name="文本框 29"/>
          <p:cNvSpPr txBox="1"/>
          <p:nvPr/>
        </p:nvSpPr>
        <p:spPr>
          <a:xfrm>
            <a:off x="1854296" y="1119692"/>
            <a:ext cx="8493471" cy="512102"/>
          </a:xfrm>
          <a:prstGeom prst="rect">
            <a:avLst/>
          </a:prstGeom>
          <a:solidFill>
            <a:schemeClr val="bg1"/>
          </a:solidFill>
          <a:ln>
            <a:solidFill>
              <a:schemeClr val="bg1">
                <a:lumMod val="50000"/>
              </a:schemeClr>
            </a:solidFill>
            <a:prstDash val="sysDash"/>
          </a:ln>
        </p:spPr>
        <p:txBody>
          <a:bodyPr wrap="square" rtlCol="0">
            <a:noAutofit/>
          </a:bodyPr>
          <a:lstStyle/>
          <a:p>
            <a:pPr algn="just">
              <a:lnSpc>
                <a:spcPct val="14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在德国开展的前瞻性、非随机、为期</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个月的观察性真实世界研究</a:t>
            </a:r>
            <a:r>
              <a:rPr lang="en-US" altLang="zh-CN" baseline="300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n=3653)</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Rectángulo redondeado 20"/>
          <p:cNvSpPr/>
          <p:nvPr/>
        </p:nvSpPr>
        <p:spPr>
          <a:xfrm>
            <a:off x="7311274" y="1873611"/>
            <a:ext cx="4484326" cy="65167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阿地溴铵福莫特罗组症状评分下降值高于茚达特罗格隆溴铵组</a:t>
            </a:r>
          </a:p>
        </p:txBody>
      </p:sp>
      <p:sp>
        <p:nvSpPr>
          <p:cNvPr id="36" name="文本框 35"/>
          <p:cNvSpPr txBox="1"/>
          <p:nvPr/>
        </p:nvSpPr>
        <p:spPr>
          <a:xfrm>
            <a:off x="221246" y="6298656"/>
            <a:ext cx="11749507" cy="253916"/>
          </a:xfrm>
          <a:prstGeom prst="rect">
            <a:avLst/>
          </a:prstGeom>
          <a:noFill/>
        </p:spPr>
        <p:txBody>
          <a:bodyPr wrap="square">
            <a:spAutoFit/>
          </a:bodyPr>
          <a:lstStyle/>
          <a:p>
            <a:pPr marL="171450" indent="-171450">
              <a:buFont typeface="Wingdings" panose="05000000000000000000" pitchFamily="2" charset="2"/>
              <a:buChar char="n"/>
            </a:pP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ea"/>
              </a:rPr>
              <a:t>注：</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ea"/>
              </a:rPr>
              <a:t>FEV</a:t>
            </a:r>
            <a:r>
              <a:rPr lang="en-US" altLang="zh-CN" sz="1050" baseline="-25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ea"/>
              </a:rPr>
              <a:t>一秒用力呼气容积</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ea"/>
              </a:rPr>
              <a:t>   FVC</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ea"/>
              </a:rPr>
              <a:t>用力肺活量   </a:t>
            </a:r>
            <a:r>
              <a:rPr lang="en-US" altLang="zh-CN" sz="1050" dirty="0">
                <a:latin typeface="微软雅黑" panose="020B0503020204020204" pitchFamily="34" charset="-122"/>
                <a:ea typeface="微软雅黑" panose="020B0503020204020204" pitchFamily="34" charset="-122"/>
                <a:cs typeface="微软雅黑" panose="020B0503020204020204" pitchFamily="34" charset="-122"/>
                <a:sym typeface="+mn-ea"/>
              </a:rPr>
              <a:t>CAT</a:t>
            </a:r>
            <a:r>
              <a:rPr lang="zh-CN" altLang="en-US" sz="1050" dirty="0">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zh-CN" altLang="en-US" sz="1050" i="0" dirty="0">
                <a:solidFill>
                  <a:srgbClr val="1F1F1F"/>
                </a:solidFill>
                <a:effectLst/>
                <a:latin typeface="Arial" panose="020B0604020202020204" pitchFamily="34" charset="0"/>
              </a:rPr>
              <a:t>评估</a:t>
            </a:r>
            <a:r>
              <a:rPr lang="en-US" altLang="zh-CN" sz="1050" i="0" dirty="0">
                <a:solidFill>
                  <a:srgbClr val="1F1F1F"/>
                </a:solidFill>
                <a:effectLst/>
                <a:latin typeface="Arial" panose="020B0604020202020204" pitchFamily="34" charset="0"/>
              </a:rPr>
              <a:t>COPD</a:t>
            </a:r>
            <a:r>
              <a:rPr lang="zh-CN" altLang="en-US" sz="1050" i="0" dirty="0">
                <a:solidFill>
                  <a:srgbClr val="1F1F1F"/>
                </a:solidFill>
                <a:effectLst/>
                <a:latin typeface="Arial" panose="020B0604020202020204" pitchFamily="34" charset="0"/>
              </a:rPr>
              <a:t>患者症状严重程度及生活质量的标准工</a:t>
            </a:r>
            <a:r>
              <a:rPr lang="zh-CN" altLang="en-US" sz="1050" b="1" i="0" dirty="0">
                <a:solidFill>
                  <a:srgbClr val="1F1F1F"/>
                </a:solidFill>
                <a:effectLst/>
                <a:latin typeface="Arial" panose="020B0604020202020204" pitchFamily="34" charset="0"/>
              </a:rPr>
              <a:t>具</a:t>
            </a:r>
            <a:endParaRPr lang="en-US" altLang="zh-CN" sz="105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367862" y="6559226"/>
            <a:ext cx="6859177" cy="246221"/>
          </a:xfrm>
          <a:prstGeom prst="rect">
            <a:avLst/>
          </a:prstGeom>
          <a:noFill/>
        </p:spPr>
        <p:txBody>
          <a:bodyPr wrap="square">
            <a:spAutoFit/>
          </a:bodyPr>
          <a:lstStyle/>
          <a:p>
            <a:r>
              <a:rPr lang="en-US" altLang="zh-CN" sz="1000" b="1" dirty="0">
                <a:solidFill>
                  <a:srgbClr val="000000"/>
                </a:solidFill>
                <a:effectLst/>
                <a:latin typeface="+mn-ea"/>
              </a:rPr>
              <a:t>[1] </a:t>
            </a:r>
            <a:r>
              <a:rPr lang="en-US" altLang="zh-CN" sz="1000" dirty="0">
                <a:solidFill>
                  <a:srgbClr val="000000"/>
                </a:solidFill>
                <a:effectLst/>
                <a:latin typeface="+mn-ea"/>
              </a:rPr>
              <a:t>Plate T. et al. International Journal of Chronic Obstructive Pulmonary Disease 2020, 15:1335–1347</a:t>
            </a:r>
            <a:endParaRPr lang="zh-CN" altLang="en-US" sz="1000" dirty="0">
              <a:latin typeface="+mn-ea"/>
            </a:endParaRPr>
          </a:p>
        </p:txBody>
      </p:sp>
      <p:graphicFrame>
        <p:nvGraphicFramePr>
          <p:cNvPr id="21" name="图表 20"/>
          <p:cNvGraphicFramePr/>
          <p:nvPr>
            <p:extLst>
              <p:ext uri="{D42A27DB-BD31-4B8C-83A1-F6EECF244321}">
                <p14:modId xmlns:p14="http://schemas.microsoft.com/office/powerpoint/2010/main" val="1812890975"/>
              </p:ext>
            </p:extLst>
          </p:nvPr>
        </p:nvGraphicFramePr>
        <p:xfrm>
          <a:off x="1029847" y="2633366"/>
          <a:ext cx="5485618" cy="3535526"/>
        </p:xfrm>
        <a:graphic>
          <a:graphicData uri="http://schemas.openxmlformats.org/drawingml/2006/chart">
            <c:chart xmlns:c="http://schemas.openxmlformats.org/drawingml/2006/chart" xmlns:r="http://schemas.openxmlformats.org/officeDocument/2006/relationships" r:id="rId2"/>
          </a:graphicData>
        </a:graphic>
      </p:graphicFrame>
      <p:sp>
        <p:nvSpPr>
          <p:cNvPr id="2" name="文本框 1"/>
          <p:cNvSpPr txBox="1"/>
          <p:nvPr/>
        </p:nvSpPr>
        <p:spPr>
          <a:xfrm>
            <a:off x="4153475" y="2683032"/>
            <a:ext cx="869149" cy="276999"/>
          </a:xfrm>
          <a:prstGeom prst="rect">
            <a:avLst/>
          </a:prstGeom>
          <a:noFill/>
        </p:spPr>
        <p:txBody>
          <a:bodyPr wrap="none" rtlCol="0">
            <a:spAutoFit/>
          </a:bodyPr>
          <a:lstStyle/>
          <a:p>
            <a:r>
              <a:rPr lang="zh-CN" altLang="en-US" sz="1200" dirty="0"/>
              <a:t>单位：</a:t>
            </a:r>
            <a:r>
              <a:rPr lang="en-US" altLang="zh-CN" sz="1200" dirty="0"/>
              <a:t>mL</a:t>
            </a:r>
            <a:endParaRPr lang="zh-CN" altLang="en-US" sz="1200" dirty="0"/>
          </a:p>
        </p:txBody>
      </p:sp>
      <p:graphicFrame>
        <p:nvGraphicFramePr>
          <p:cNvPr id="23" name="图表 22"/>
          <p:cNvGraphicFramePr/>
          <p:nvPr/>
        </p:nvGraphicFramePr>
        <p:xfrm>
          <a:off x="7431960" y="3175694"/>
          <a:ext cx="4363640" cy="2993197"/>
        </p:xfrm>
        <a:graphic>
          <a:graphicData uri="http://schemas.openxmlformats.org/drawingml/2006/chart">
            <c:chart xmlns:c="http://schemas.openxmlformats.org/drawingml/2006/chart" xmlns:r="http://schemas.openxmlformats.org/officeDocument/2006/relationships" r:id="rId3"/>
          </a:graphicData>
        </a:graphic>
      </p:graphicFrame>
      <p:sp>
        <p:nvSpPr>
          <p:cNvPr id="24" name="文本框 23"/>
          <p:cNvSpPr txBox="1"/>
          <p:nvPr/>
        </p:nvSpPr>
        <p:spPr>
          <a:xfrm>
            <a:off x="9124639" y="2656929"/>
            <a:ext cx="978281" cy="338554"/>
          </a:xfrm>
          <a:prstGeom prst="rect">
            <a:avLst/>
          </a:prstGeom>
          <a:noFill/>
        </p:spPr>
        <p:txBody>
          <a:bodyPr wrap="none" rtlCol="0">
            <a:spAutoFit/>
          </a:bodyPr>
          <a:lstStyle/>
          <a:p>
            <a:r>
              <a:rPr lang="en-US" altLang="zh-CN" sz="1600" dirty="0"/>
              <a:t>CAT</a:t>
            </a:r>
            <a:r>
              <a:rPr lang="zh-CN" altLang="en-US" sz="1600" dirty="0"/>
              <a:t>评分</a:t>
            </a:r>
          </a:p>
        </p:txBody>
      </p:sp>
      <p:sp>
        <p:nvSpPr>
          <p:cNvPr id="25" name="文本框 24"/>
          <p:cNvSpPr txBox="1"/>
          <p:nvPr/>
        </p:nvSpPr>
        <p:spPr>
          <a:xfrm>
            <a:off x="367862" y="238132"/>
            <a:ext cx="10850035" cy="460375"/>
          </a:xfrm>
          <a:prstGeom prst="rect">
            <a:avLst/>
          </a:prstGeom>
          <a:noFill/>
        </p:spPr>
        <p:txBody>
          <a:bodyPr wrap="square">
            <a:spAutoFit/>
          </a:bodyPr>
          <a:lstStyle/>
          <a:p>
            <a:r>
              <a:rPr lang="zh-CN" altLang="en-US" sz="2400" b="1" dirty="0"/>
              <a:t>真实世界证据显示：肺功能改善及症状控制优于茚达特罗格隆溴铵</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291.15,&quot;top&quot;:81.32496062992126,&quot;width&quot;:668.4}"/>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291.15,&quot;top&quot;:81.32496062992126,&quot;width&quot;:668.4}"/>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291.15,&quot;top&quot;:81.32496062992126,&quot;width&quot;:668.4}"/>
</p:tagLst>
</file>

<file path=ppt/tags/tag16.xml><?xml version="1.0" encoding="utf-8"?>
<p:tagLst xmlns:a="http://schemas.openxmlformats.org/drawingml/2006/main" xmlns:r="http://schemas.openxmlformats.org/officeDocument/2006/relationships" xmlns:p="http://schemas.openxmlformats.org/presentationml/2006/main">
  <p:tag name="TABLE_ENDDRAG_ORIGIN_RECT" val="476*440"/>
  <p:tag name="TABLE_ENDDRAG_RECT" val="51*79*476*440"/>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417*416"/>
  <p:tag name="TABLE_ENDDRAG_RECT" val="536*86*417*416"/>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32.5,&quot;left&quot;:18.35,&quot;top&quot;:132.65,&quot;width&quot;:927.1}"/>
</p:tagLst>
</file>

<file path=ppt/tags/tag19.xml><?xml version="1.0" encoding="utf-8"?>
<p:tagLst xmlns:a="http://schemas.openxmlformats.org/drawingml/2006/main" xmlns:r="http://schemas.openxmlformats.org/officeDocument/2006/relationships" xmlns:p="http://schemas.openxmlformats.org/presentationml/2006/main">
  <p:tag name="TABLE_ENDDRAG_ORIGIN_RECT" val="542*360"/>
  <p:tag name="TABLE_ENDDRAG_RECT" val="390*160*542*360"/>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20.xml><?xml version="1.0" encoding="utf-8"?>
<p:tagLst xmlns:a="http://schemas.openxmlformats.org/drawingml/2006/main" xmlns:r="http://schemas.openxmlformats.org/officeDocument/2006/relationships" xmlns:p="http://schemas.openxmlformats.org/presentationml/2006/main">
  <p:tag name="TABLE_ENDDRAG_ORIGIN_RECT" val="542*360"/>
  <p:tag name="TABLE_ENDDRAG_RECT" val="390*160*542*360"/>
</p:tagLst>
</file>

<file path=ppt/tags/tag21.xml><?xml version="1.0" encoding="utf-8"?>
<p:tagLst xmlns:a="http://schemas.openxmlformats.org/drawingml/2006/main" xmlns:r="http://schemas.openxmlformats.org/officeDocument/2006/relationships" xmlns:p="http://schemas.openxmlformats.org/presentationml/2006/main">
  <p:tag name="TABLE_ENDDRAG_ORIGIN_RECT" val="934*434"/>
  <p:tag name="TABLE_ENDDRAG_RECT" val="13*90*934*434"/>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291.15,&quot;top&quot;:81.32496062992126,&quot;width&quot;:668.4}"/>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571.5,&quot;left&quot;:46.88598425196851,&quot;top&quot;:-33.25,&quot;width&quot;:940.0647244094487}"/>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291.15,&quot;top&quot;:81.32496062992126,&quot;width&quot;:668.4}"/>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291.15,&quot;top&quot;:81.32496062992126,&quot;width&quot;:668.4}"/>
</p:tagLst>
</file>

<file path=ppt/theme/theme1.xml><?xml version="1.0" encoding="utf-8"?>
<a:theme xmlns:a="http://schemas.openxmlformats.org/drawingml/2006/main" name="Office 主题">
  <a:themeElements>
    <a:clrScheme name="自定义 393">
      <a:dk1>
        <a:sysClr val="windowText" lastClr="000000"/>
      </a:dk1>
      <a:lt1>
        <a:sysClr val="window" lastClr="FFFFFF"/>
      </a:lt1>
      <a:dk2>
        <a:srgbClr val="44546A"/>
      </a:dk2>
      <a:lt2>
        <a:srgbClr val="E7E6E6"/>
      </a:lt2>
      <a:accent1>
        <a:srgbClr val="CB6C14"/>
      </a:accent1>
      <a:accent2>
        <a:srgbClr val="FFC000"/>
      </a:accent2>
      <a:accent3>
        <a:srgbClr val="CB6C14"/>
      </a:accent3>
      <a:accent4>
        <a:srgbClr val="FFC000"/>
      </a:accent4>
      <a:accent5>
        <a:srgbClr val="CB6C14"/>
      </a:accent5>
      <a:accent6>
        <a:srgbClr val="FFC000"/>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1286</TotalTime>
  <Words>2628</Words>
  <Application>Microsoft Office PowerPoint</Application>
  <PresentationFormat>宽屏</PresentationFormat>
  <Paragraphs>281</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微软雅黑</vt:lpstr>
      <vt:lpstr>阿里巴巴普惠体</vt:lpstr>
      <vt:lpstr>Wingdings</vt:lpstr>
      <vt:lpstr>Arial</vt:lpstr>
      <vt:lpstr>Times New Roman</vt:lpstr>
      <vt:lpstr>Calibri</vt:lpstr>
      <vt:lpstr>Verdana</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HL81829782</dc:creator>
  <cp:lastModifiedBy>stranvinsky@126.com</cp:lastModifiedBy>
  <cp:revision>169</cp:revision>
  <dcterms:created xsi:type="dcterms:W3CDTF">2021-10-20T06:27:00Z</dcterms:created>
  <dcterms:modified xsi:type="dcterms:W3CDTF">2026-06-09T06:39:44Z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EA53EE571CEE4613883F771FC750771A_11</vt:lpwstr>
  </property>
  <property fmtid="{D5CDD505-2E9C-101B-9397-08002B2CF9AE}" pid="3" name="KSOProductBuildVer">
    <vt:lpwstr>2052-12.1.0.26375</vt:lpwstr>
  </property>
  <property fmtid="{D5CDD505-2E9C-101B-9397-08002B2CF9AE}" pid="4" name="KSOTemplateUUID">
    <vt:lpwstr>v1.0_mb_LfqSM9kI242fHczylnwFJQ==</vt:lpwstr>
  </property>
</Properties>
</file>