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11089584" r:id="rId3"/>
    <p:sldId id="11089650" r:id="rId4"/>
    <p:sldId id="11089612" r:id="rId6"/>
    <p:sldId id="11089640" r:id="rId7"/>
    <p:sldId id="11089641" r:id="rId8"/>
    <p:sldId id="11089642" r:id="rId9"/>
    <p:sldId id="277" r:id="rId10"/>
    <p:sldId id="11089644" r:id="rId11"/>
    <p:sldId id="11089646" r:id="rId12"/>
    <p:sldId id="11089645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09" userDrawn="1">
          <p15:clr>
            <a:srgbClr val="A4A3A4"/>
          </p15:clr>
        </p15:guide>
        <p15:guide id="2" orient="horz" pos="3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6EA"/>
    <a:srgbClr val="ECEEF0"/>
    <a:srgbClr val="002F8E"/>
    <a:srgbClr val="57B8E3"/>
    <a:srgbClr val="2970FF"/>
    <a:srgbClr val="0051F2"/>
    <a:srgbClr val="0041C4"/>
    <a:srgbClr val="2E6AC2"/>
    <a:srgbClr val="5190D0"/>
    <a:srgbClr val="7A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94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312" y="882"/>
      </p:cViewPr>
      <p:guideLst>
        <p:guide pos="3909"/>
        <p:guide orient="horz" pos="3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4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A3D24-6083-4546-8C6D-DEE86BAAAE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1461ecc5-1444-40fc-ae3d-7c6fd63d02bf.source.default.zh-Hans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10080658" y="0"/>
            <a:ext cx="1560592" cy="645518"/>
            <a:chOff x="10299230" y="-16980"/>
            <a:chExt cx="1560592" cy="645518"/>
          </a:xfrm>
        </p:grpSpPr>
        <p:sp>
          <p:nvSpPr>
            <p:cNvPr id="10" name="任意多边形: 形状 9"/>
            <p:cNvSpPr/>
            <p:nvPr/>
          </p:nvSpPr>
          <p:spPr>
            <a:xfrm>
              <a:off x="10299230" y="-16980"/>
              <a:ext cx="1560592" cy="645518"/>
            </a:xfrm>
            <a:custGeom>
              <a:avLst/>
              <a:gdLst>
                <a:gd name="connsiteX0" fmla="*/ 0 w 1560592"/>
                <a:gd name="connsiteY0" fmla="*/ 0 h 645518"/>
                <a:gd name="connsiteX1" fmla="*/ 1560592 w 1560592"/>
                <a:gd name="connsiteY1" fmla="*/ 0 h 645518"/>
                <a:gd name="connsiteX2" fmla="*/ 1560592 w 1560592"/>
                <a:gd name="connsiteY2" fmla="*/ 495578 h 645518"/>
                <a:gd name="connsiteX3" fmla="*/ 1410652 w 1560592"/>
                <a:gd name="connsiteY3" fmla="*/ 645518 h 645518"/>
                <a:gd name="connsiteX4" fmla="*/ 149940 w 1560592"/>
                <a:gd name="connsiteY4" fmla="*/ 645518 h 645518"/>
                <a:gd name="connsiteX5" fmla="*/ 0 w 1560592"/>
                <a:gd name="connsiteY5" fmla="*/ 495578 h 64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592" h="645518">
                  <a:moveTo>
                    <a:pt x="0" y="0"/>
                  </a:moveTo>
                  <a:lnTo>
                    <a:pt x="1560592" y="0"/>
                  </a:lnTo>
                  <a:lnTo>
                    <a:pt x="1560592" y="495578"/>
                  </a:lnTo>
                  <a:cubicBezTo>
                    <a:pt x="1560592" y="578388"/>
                    <a:pt x="1493462" y="645518"/>
                    <a:pt x="1410652" y="645518"/>
                  </a:cubicBezTo>
                  <a:lnTo>
                    <a:pt x="149940" y="645518"/>
                  </a:lnTo>
                  <a:cubicBezTo>
                    <a:pt x="67130" y="645518"/>
                    <a:pt x="0" y="578388"/>
                    <a:pt x="0" y="495578"/>
                  </a:cubicBezTo>
                  <a:close/>
                </a:path>
              </a:pathLst>
            </a:custGeom>
            <a:solidFill>
              <a:srgbClr val="002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1056" y="89589"/>
              <a:ext cx="1316940" cy="386539"/>
            </a:xfrm>
            <a:prstGeom prst="rect">
              <a:avLst/>
            </a:prstGeom>
          </p:spPr>
        </p:pic>
      </p:grpSp>
      <p:sp>
        <p:nvSpPr>
          <p:cNvPr id="12" name="椭圆 11"/>
          <p:cNvSpPr/>
          <p:nvPr userDrawn="1"/>
        </p:nvSpPr>
        <p:spPr>
          <a:xfrm>
            <a:off x="749266" y="456223"/>
            <a:ext cx="276447" cy="276447"/>
          </a:xfrm>
          <a:prstGeom prst="ellipse">
            <a:avLst/>
          </a:prstGeom>
          <a:solidFill>
            <a:srgbClr val="57B8E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42260" y="456223"/>
            <a:ext cx="276447" cy="276447"/>
          </a:xfrm>
          <a:prstGeom prst="ellipse">
            <a:avLst/>
          </a:prstGeom>
          <a:solidFill>
            <a:srgbClr val="002F8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内容占位符 14"/>
          <p:cNvSpPr>
            <a:spLocks noGrp="1"/>
          </p:cNvSpPr>
          <p:nvPr>
            <p:ph sz="quarter" idx="10"/>
          </p:nvPr>
        </p:nvSpPr>
        <p:spPr>
          <a:xfrm>
            <a:off x="1147539" y="1233487"/>
            <a:ext cx="10005222" cy="51092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1147539" y="361768"/>
            <a:ext cx="8811293" cy="461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8E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7539" y="361768"/>
            <a:ext cx="8811293" cy="461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8E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080658" y="0"/>
            <a:ext cx="1560592" cy="645518"/>
            <a:chOff x="10299230" y="-16980"/>
            <a:chExt cx="1560592" cy="645518"/>
          </a:xfrm>
        </p:grpSpPr>
        <p:sp>
          <p:nvSpPr>
            <p:cNvPr id="7" name="任意多边形: 形状 6"/>
            <p:cNvSpPr/>
            <p:nvPr/>
          </p:nvSpPr>
          <p:spPr>
            <a:xfrm>
              <a:off x="10299230" y="-16980"/>
              <a:ext cx="1560592" cy="645518"/>
            </a:xfrm>
            <a:custGeom>
              <a:avLst/>
              <a:gdLst>
                <a:gd name="connsiteX0" fmla="*/ 0 w 1560592"/>
                <a:gd name="connsiteY0" fmla="*/ 0 h 645518"/>
                <a:gd name="connsiteX1" fmla="*/ 1560592 w 1560592"/>
                <a:gd name="connsiteY1" fmla="*/ 0 h 645518"/>
                <a:gd name="connsiteX2" fmla="*/ 1560592 w 1560592"/>
                <a:gd name="connsiteY2" fmla="*/ 495578 h 645518"/>
                <a:gd name="connsiteX3" fmla="*/ 1410652 w 1560592"/>
                <a:gd name="connsiteY3" fmla="*/ 645518 h 645518"/>
                <a:gd name="connsiteX4" fmla="*/ 149940 w 1560592"/>
                <a:gd name="connsiteY4" fmla="*/ 645518 h 645518"/>
                <a:gd name="connsiteX5" fmla="*/ 0 w 1560592"/>
                <a:gd name="connsiteY5" fmla="*/ 495578 h 64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592" h="645518">
                  <a:moveTo>
                    <a:pt x="0" y="0"/>
                  </a:moveTo>
                  <a:lnTo>
                    <a:pt x="1560592" y="0"/>
                  </a:lnTo>
                  <a:lnTo>
                    <a:pt x="1560592" y="495578"/>
                  </a:lnTo>
                  <a:cubicBezTo>
                    <a:pt x="1560592" y="578388"/>
                    <a:pt x="1493462" y="645518"/>
                    <a:pt x="1410652" y="645518"/>
                  </a:cubicBezTo>
                  <a:lnTo>
                    <a:pt x="149940" y="645518"/>
                  </a:lnTo>
                  <a:cubicBezTo>
                    <a:pt x="67130" y="645518"/>
                    <a:pt x="0" y="578388"/>
                    <a:pt x="0" y="495578"/>
                  </a:cubicBezTo>
                  <a:close/>
                </a:path>
              </a:pathLst>
            </a:custGeom>
            <a:solidFill>
              <a:srgbClr val="002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1056" y="89589"/>
              <a:ext cx="1316940" cy="386539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 userDrawn="1"/>
        </p:nvSpPr>
        <p:spPr>
          <a:xfrm>
            <a:off x="749266" y="456223"/>
            <a:ext cx="276447" cy="276447"/>
          </a:xfrm>
          <a:prstGeom prst="ellipse">
            <a:avLst/>
          </a:prstGeom>
          <a:solidFill>
            <a:srgbClr val="57B8E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542260" y="456223"/>
            <a:ext cx="276447" cy="276447"/>
          </a:xfrm>
          <a:prstGeom prst="ellipse">
            <a:avLst/>
          </a:prstGeom>
          <a:solidFill>
            <a:srgbClr val="002F8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147763" y="1422400"/>
            <a:ext cx="10004425" cy="47466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0080658" y="0"/>
            <a:ext cx="1560592" cy="645518"/>
            <a:chOff x="10299230" y="-16980"/>
            <a:chExt cx="1560592" cy="645518"/>
          </a:xfrm>
        </p:grpSpPr>
        <p:sp>
          <p:nvSpPr>
            <p:cNvPr id="4" name="任意多边形: 形状 3"/>
            <p:cNvSpPr/>
            <p:nvPr/>
          </p:nvSpPr>
          <p:spPr>
            <a:xfrm>
              <a:off x="10299230" y="-16980"/>
              <a:ext cx="1560592" cy="645518"/>
            </a:xfrm>
            <a:custGeom>
              <a:avLst/>
              <a:gdLst>
                <a:gd name="connsiteX0" fmla="*/ 0 w 1560592"/>
                <a:gd name="connsiteY0" fmla="*/ 0 h 645518"/>
                <a:gd name="connsiteX1" fmla="*/ 1560592 w 1560592"/>
                <a:gd name="connsiteY1" fmla="*/ 0 h 645518"/>
                <a:gd name="connsiteX2" fmla="*/ 1560592 w 1560592"/>
                <a:gd name="connsiteY2" fmla="*/ 495578 h 645518"/>
                <a:gd name="connsiteX3" fmla="*/ 1410652 w 1560592"/>
                <a:gd name="connsiteY3" fmla="*/ 645518 h 645518"/>
                <a:gd name="connsiteX4" fmla="*/ 149940 w 1560592"/>
                <a:gd name="connsiteY4" fmla="*/ 645518 h 645518"/>
                <a:gd name="connsiteX5" fmla="*/ 0 w 1560592"/>
                <a:gd name="connsiteY5" fmla="*/ 495578 h 64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592" h="645518">
                  <a:moveTo>
                    <a:pt x="0" y="0"/>
                  </a:moveTo>
                  <a:lnTo>
                    <a:pt x="1560592" y="0"/>
                  </a:lnTo>
                  <a:lnTo>
                    <a:pt x="1560592" y="495578"/>
                  </a:lnTo>
                  <a:cubicBezTo>
                    <a:pt x="1560592" y="578388"/>
                    <a:pt x="1493462" y="645518"/>
                    <a:pt x="1410652" y="645518"/>
                  </a:cubicBezTo>
                  <a:lnTo>
                    <a:pt x="149940" y="645518"/>
                  </a:lnTo>
                  <a:cubicBezTo>
                    <a:pt x="67130" y="645518"/>
                    <a:pt x="0" y="578388"/>
                    <a:pt x="0" y="495578"/>
                  </a:cubicBezTo>
                  <a:close/>
                </a:path>
              </a:pathLst>
            </a:custGeom>
            <a:solidFill>
              <a:srgbClr val="002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1056" y="89589"/>
              <a:ext cx="1316940" cy="386539"/>
            </a:xfrm>
            <a:prstGeom prst="rect">
              <a:avLst/>
            </a:prstGeom>
          </p:spPr>
        </p:pic>
      </p:grpSp>
      <p:sp>
        <p:nvSpPr>
          <p:cNvPr id="6" name="椭圆 5"/>
          <p:cNvSpPr/>
          <p:nvPr userDrawn="1"/>
        </p:nvSpPr>
        <p:spPr>
          <a:xfrm>
            <a:off x="749266" y="456223"/>
            <a:ext cx="276447" cy="276447"/>
          </a:xfrm>
          <a:prstGeom prst="ellipse">
            <a:avLst/>
          </a:prstGeom>
          <a:solidFill>
            <a:srgbClr val="57B8E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542260" y="456223"/>
            <a:ext cx="276447" cy="276447"/>
          </a:xfrm>
          <a:prstGeom prst="ellipse">
            <a:avLst/>
          </a:prstGeom>
          <a:solidFill>
            <a:srgbClr val="002F8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图表占位符 8"/>
          <p:cNvSpPr>
            <a:spLocks noGrp="1"/>
          </p:cNvSpPr>
          <p:nvPr>
            <p:ph type="chart" sz="quarter" idx="10"/>
          </p:nvPr>
        </p:nvSpPr>
        <p:spPr>
          <a:xfrm>
            <a:off x="1147763" y="1292225"/>
            <a:ext cx="4819130" cy="5080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图表占位符 8"/>
          <p:cNvSpPr>
            <a:spLocks noGrp="1"/>
          </p:cNvSpPr>
          <p:nvPr>
            <p:ph type="chart" sz="quarter" idx="11"/>
          </p:nvPr>
        </p:nvSpPr>
        <p:spPr>
          <a:xfrm>
            <a:off x="6333631" y="1292225"/>
            <a:ext cx="4819130" cy="5080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147539" y="361768"/>
            <a:ext cx="8811293" cy="461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8E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节标题"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0" t="4827" r="11691" b="18812"/>
          <a:stretch>
            <a:fillRect/>
          </a:stretch>
        </p:blipFill>
        <p:spPr>
          <a:xfrm flipH="1" flipV="1">
            <a:off x="-2" y="-2"/>
            <a:ext cx="4552951" cy="39595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0" t="4827" r="11691" b="18812"/>
          <a:stretch>
            <a:fillRect/>
          </a:stretch>
        </p:blipFill>
        <p:spPr>
          <a:xfrm>
            <a:off x="7639049" y="2898417"/>
            <a:ext cx="4552951" cy="39595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4" y="302747"/>
            <a:ext cx="1316940" cy="38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0080658" y="0"/>
            <a:ext cx="1560592" cy="645518"/>
            <a:chOff x="10299230" y="-16980"/>
            <a:chExt cx="1560592" cy="645518"/>
          </a:xfrm>
        </p:grpSpPr>
        <p:sp>
          <p:nvSpPr>
            <p:cNvPr id="4" name="任意多边形: 形状 3"/>
            <p:cNvSpPr/>
            <p:nvPr/>
          </p:nvSpPr>
          <p:spPr>
            <a:xfrm>
              <a:off x="10299230" y="-16980"/>
              <a:ext cx="1560592" cy="645518"/>
            </a:xfrm>
            <a:custGeom>
              <a:avLst/>
              <a:gdLst>
                <a:gd name="connsiteX0" fmla="*/ 0 w 1560592"/>
                <a:gd name="connsiteY0" fmla="*/ 0 h 645518"/>
                <a:gd name="connsiteX1" fmla="*/ 1560592 w 1560592"/>
                <a:gd name="connsiteY1" fmla="*/ 0 h 645518"/>
                <a:gd name="connsiteX2" fmla="*/ 1560592 w 1560592"/>
                <a:gd name="connsiteY2" fmla="*/ 495578 h 645518"/>
                <a:gd name="connsiteX3" fmla="*/ 1410652 w 1560592"/>
                <a:gd name="connsiteY3" fmla="*/ 645518 h 645518"/>
                <a:gd name="connsiteX4" fmla="*/ 149940 w 1560592"/>
                <a:gd name="connsiteY4" fmla="*/ 645518 h 645518"/>
                <a:gd name="connsiteX5" fmla="*/ 0 w 1560592"/>
                <a:gd name="connsiteY5" fmla="*/ 495578 h 64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592" h="645518">
                  <a:moveTo>
                    <a:pt x="0" y="0"/>
                  </a:moveTo>
                  <a:lnTo>
                    <a:pt x="1560592" y="0"/>
                  </a:lnTo>
                  <a:lnTo>
                    <a:pt x="1560592" y="495578"/>
                  </a:lnTo>
                  <a:cubicBezTo>
                    <a:pt x="1560592" y="578388"/>
                    <a:pt x="1493462" y="645518"/>
                    <a:pt x="1410652" y="645518"/>
                  </a:cubicBezTo>
                  <a:lnTo>
                    <a:pt x="149940" y="645518"/>
                  </a:lnTo>
                  <a:cubicBezTo>
                    <a:pt x="67130" y="645518"/>
                    <a:pt x="0" y="578388"/>
                    <a:pt x="0" y="495578"/>
                  </a:cubicBezTo>
                  <a:close/>
                </a:path>
              </a:pathLst>
            </a:custGeom>
            <a:solidFill>
              <a:srgbClr val="002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1056" y="89589"/>
              <a:ext cx="1316940" cy="386539"/>
            </a:xfrm>
            <a:prstGeom prst="rect">
              <a:avLst/>
            </a:prstGeom>
          </p:spPr>
        </p:pic>
      </p:grpSp>
      <p:sp>
        <p:nvSpPr>
          <p:cNvPr id="6" name="椭圆 5"/>
          <p:cNvSpPr/>
          <p:nvPr userDrawn="1"/>
        </p:nvSpPr>
        <p:spPr>
          <a:xfrm>
            <a:off x="749266" y="456223"/>
            <a:ext cx="276447" cy="276447"/>
          </a:xfrm>
          <a:prstGeom prst="ellipse">
            <a:avLst/>
          </a:prstGeom>
          <a:solidFill>
            <a:srgbClr val="57B8E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542260" y="456223"/>
            <a:ext cx="276447" cy="276447"/>
          </a:xfrm>
          <a:prstGeom prst="ellipse">
            <a:avLst/>
          </a:prstGeom>
          <a:solidFill>
            <a:srgbClr val="002F8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表格占位符 8"/>
          <p:cNvSpPr>
            <a:spLocks noGrp="1"/>
          </p:cNvSpPr>
          <p:nvPr>
            <p:ph type="tbl" sz="quarter" idx="10"/>
          </p:nvPr>
        </p:nvSpPr>
        <p:spPr>
          <a:xfrm>
            <a:off x="1190625" y="1335088"/>
            <a:ext cx="10160000" cy="48482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147539" y="361768"/>
            <a:ext cx="8811293" cy="461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8E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0080658" y="0"/>
            <a:ext cx="1560592" cy="645518"/>
            <a:chOff x="10299230" y="-16980"/>
            <a:chExt cx="1560592" cy="645518"/>
          </a:xfrm>
        </p:grpSpPr>
        <p:sp>
          <p:nvSpPr>
            <p:cNvPr id="6" name="任意多边形: 形状 5"/>
            <p:cNvSpPr/>
            <p:nvPr/>
          </p:nvSpPr>
          <p:spPr>
            <a:xfrm>
              <a:off x="10299230" y="-16980"/>
              <a:ext cx="1560592" cy="645518"/>
            </a:xfrm>
            <a:custGeom>
              <a:avLst/>
              <a:gdLst>
                <a:gd name="connsiteX0" fmla="*/ 0 w 1560592"/>
                <a:gd name="connsiteY0" fmla="*/ 0 h 645518"/>
                <a:gd name="connsiteX1" fmla="*/ 1560592 w 1560592"/>
                <a:gd name="connsiteY1" fmla="*/ 0 h 645518"/>
                <a:gd name="connsiteX2" fmla="*/ 1560592 w 1560592"/>
                <a:gd name="connsiteY2" fmla="*/ 495578 h 645518"/>
                <a:gd name="connsiteX3" fmla="*/ 1410652 w 1560592"/>
                <a:gd name="connsiteY3" fmla="*/ 645518 h 645518"/>
                <a:gd name="connsiteX4" fmla="*/ 149940 w 1560592"/>
                <a:gd name="connsiteY4" fmla="*/ 645518 h 645518"/>
                <a:gd name="connsiteX5" fmla="*/ 0 w 1560592"/>
                <a:gd name="connsiteY5" fmla="*/ 495578 h 64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592" h="645518">
                  <a:moveTo>
                    <a:pt x="0" y="0"/>
                  </a:moveTo>
                  <a:lnTo>
                    <a:pt x="1560592" y="0"/>
                  </a:lnTo>
                  <a:lnTo>
                    <a:pt x="1560592" y="495578"/>
                  </a:lnTo>
                  <a:cubicBezTo>
                    <a:pt x="1560592" y="578388"/>
                    <a:pt x="1493462" y="645518"/>
                    <a:pt x="1410652" y="645518"/>
                  </a:cubicBezTo>
                  <a:lnTo>
                    <a:pt x="149940" y="645518"/>
                  </a:lnTo>
                  <a:cubicBezTo>
                    <a:pt x="67130" y="645518"/>
                    <a:pt x="0" y="578388"/>
                    <a:pt x="0" y="495578"/>
                  </a:cubicBezTo>
                  <a:close/>
                </a:path>
              </a:pathLst>
            </a:custGeom>
            <a:solidFill>
              <a:srgbClr val="002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1056" y="89589"/>
              <a:ext cx="1316940" cy="386539"/>
            </a:xfrm>
            <a:prstGeom prst="rect">
              <a:avLst/>
            </a:prstGeom>
          </p:spPr>
        </p:pic>
      </p:grpSp>
      <p:sp>
        <p:nvSpPr>
          <p:cNvPr id="8" name="椭圆 7"/>
          <p:cNvSpPr/>
          <p:nvPr userDrawn="1"/>
        </p:nvSpPr>
        <p:spPr>
          <a:xfrm>
            <a:off x="749266" y="456223"/>
            <a:ext cx="276447" cy="276447"/>
          </a:xfrm>
          <a:prstGeom prst="ellipse">
            <a:avLst/>
          </a:prstGeom>
          <a:solidFill>
            <a:srgbClr val="57B8E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542260" y="456223"/>
            <a:ext cx="276447" cy="276447"/>
          </a:xfrm>
          <a:prstGeom prst="ellipse">
            <a:avLst/>
          </a:prstGeom>
          <a:solidFill>
            <a:srgbClr val="002F8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147539" y="361768"/>
            <a:ext cx="8811293" cy="461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8E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058" y="-1"/>
            <a:ext cx="12188941" cy="2576945"/>
          </a:xfrm>
          <a:prstGeom prst="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0080658" y="0"/>
            <a:ext cx="1560592" cy="645518"/>
            <a:chOff x="10299230" y="-16980"/>
            <a:chExt cx="1560592" cy="645518"/>
          </a:xfrm>
        </p:grpSpPr>
        <p:sp>
          <p:nvSpPr>
            <p:cNvPr id="4" name="任意多边形: 形状 3"/>
            <p:cNvSpPr/>
            <p:nvPr/>
          </p:nvSpPr>
          <p:spPr>
            <a:xfrm>
              <a:off x="10299230" y="-16980"/>
              <a:ext cx="1560592" cy="645518"/>
            </a:xfrm>
            <a:custGeom>
              <a:avLst/>
              <a:gdLst>
                <a:gd name="connsiteX0" fmla="*/ 0 w 1560592"/>
                <a:gd name="connsiteY0" fmla="*/ 0 h 645518"/>
                <a:gd name="connsiteX1" fmla="*/ 1560592 w 1560592"/>
                <a:gd name="connsiteY1" fmla="*/ 0 h 645518"/>
                <a:gd name="connsiteX2" fmla="*/ 1560592 w 1560592"/>
                <a:gd name="connsiteY2" fmla="*/ 495578 h 645518"/>
                <a:gd name="connsiteX3" fmla="*/ 1410652 w 1560592"/>
                <a:gd name="connsiteY3" fmla="*/ 645518 h 645518"/>
                <a:gd name="connsiteX4" fmla="*/ 149940 w 1560592"/>
                <a:gd name="connsiteY4" fmla="*/ 645518 h 645518"/>
                <a:gd name="connsiteX5" fmla="*/ 0 w 1560592"/>
                <a:gd name="connsiteY5" fmla="*/ 495578 h 64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592" h="645518">
                  <a:moveTo>
                    <a:pt x="0" y="0"/>
                  </a:moveTo>
                  <a:lnTo>
                    <a:pt x="1560592" y="0"/>
                  </a:lnTo>
                  <a:lnTo>
                    <a:pt x="1560592" y="495578"/>
                  </a:lnTo>
                  <a:cubicBezTo>
                    <a:pt x="1560592" y="578388"/>
                    <a:pt x="1493462" y="645518"/>
                    <a:pt x="1410652" y="645518"/>
                  </a:cubicBezTo>
                  <a:lnTo>
                    <a:pt x="149940" y="645518"/>
                  </a:lnTo>
                  <a:cubicBezTo>
                    <a:pt x="67130" y="645518"/>
                    <a:pt x="0" y="578388"/>
                    <a:pt x="0" y="495578"/>
                  </a:cubicBezTo>
                  <a:close/>
                </a:path>
              </a:pathLst>
            </a:custGeom>
            <a:solidFill>
              <a:srgbClr val="002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1056" y="89589"/>
              <a:ext cx="1316940" cy="386539"/>
            </a:xfrm>
            <a:prstGeom prst="rect">
              <a:avLst/>
            </a:prstGeom>
          </p:spPr>
        </p:pic>
      </p:grpSp>
      <p:sp>
        <p:nvSpPr>
          <p:cNvPr id="6" name="椭圆 5"/>
          <p:cNvSpPr/>
          <p:nvPr userDrawn="1"/>
        </p:nvSpPr>
        <p:spPr>
          <a:xfrm>
            <a:off x="749266" y="456223"/>
            <a:ext cx="276447" cy="276447"/>
          </a:xfrm>
          <a:prstGeom prst="ellipse">
            <a:avLst/>
          </a:prstGeom>
          <a:solidFill>
            <a:srgbClr val="57B8E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542260" y="456223"/>
            <a:ext cx="276447" cy="27644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47539" y="361768"/>
            <a:ext cx="8811293" cy="461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0" t="4827" r="11691" b="18812"/>
          <a:stretch>
            <a:fillRect/>
          </a:stretch>
        </p:blipFill>
        <p:spPr>
          <a:xfrm flipV="1">
            <a:off x="7635991" y="-2"/>
            <a:ext cx="4552951" cy="3959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ḷiďe"/>
          <p:cNvSpPr/>
          <p:nvPr userDrawn="1"/>
        </p:nvSpPr>
        <p:spPr>
          <a:xfrm>
            <a:off x="0" y="0"/>
            <a:ext cx="6934198" cy="6858000"/>
          </a:xfrm>
          <a:custGeom>
            <a:avLst/>
            <a:gdLst>
              <a:gd name="connsiteX0" fmla="*/ 3848267 w 6874777"/>
              <a:gd name="connsiteY0" fmla="*/ 0 h 6831204"/>
              <a:gd name="connsiteX1" fmla="*/ 6874777 w 6874777"/>
              <a:gd name="connsiteY1" fmla="*/ 0 h 6831204"/>
              <a:gd name="connsiteX2" fmla="*/ 6873339 w 6874777"/>
              <a:gd name="connsiteY2" fmla="*/ 169468 h 6831204"/>
              <a:gd name="connsiteX3" fmla="*/ 6195608 w 6874777"/>
              <a:gd name="connsiteY3" fmla="*/ 2972028 h 6831204"/>
              <a:gd name="connsiteX4" fmla="*/ 977739 w 6874777"/>
              <a:gd name="connsiteY4" fmla="*/ 6796648 h 6831204"/>
              <a:gd name="connsiteX5" fmla="*/ 655875 w 6874777"/>
              <a:gd name="connsiteY5" fmla="*/ 6831204 h 6831204"/>
              <a:gd name="connsiteX6" fmla="*/ 1 w 6874777"/>
              <a:gd name="connsiteY6" fmla="*/ 6831204 h 6831204"/>
              <a:gd name="connsiteX7" fmla="*/ 0 w 6874777"/>
              <a:gd name="connsiteY7" fmla="*/ 3841089 h 6831204"/>
              <a:gd name="connsiteX8" fmla="*/ 3469540 w 6874777"/>
              <a:gd name="connsiteY8" fmla="*/ 1660274 h 6831204"/>
              <a:gd name="connsiteX9" fmla="*/ 3849070 w 6874777"/>
              <a:gd name="connsiteY9" fmla="*/ 90841 h 683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74777" h="6831204">
                <a:moveTo>
                  <a:pt x="3848267" y="0"/>
                </a:moveTo>
                <a:lnTo>
                  <a:pt x="6874777" y="0"/>
                </a:lnTo>
                <a:lnTo>
                  <a:pt x="6873339" y="169468"/>
                </a:lnTo>
                <a:cubicBezTo>
                  <a:pt x="6848685" y="1123887"/>
                  <a:pt x="6625177" y="2079303"/>
                  <a:pt x="6195608" y="2972028"/>
                </a:cubicBezTo>
                <a:cubicBezTo>
                  <a:pt x="5193281" y="5055052"/>
                  <a:pt x="3224194" y="6474367"/>
                  <a:pt x="977739" y="6796648"/>
                </a:cubicBezTo>
                <a:lnTo>
                  <a:pt x="655875" y="6831204"/>
                </a:lnTo>
                <a:lnTo>
                  <a:pt x="1" y="6831204"/>
                </a:lnTo>
                <a:lnTo>
                  <a:pt x="0" y="3841089"/>
                </a:lnTo>
                <a:cubicBezTo>
                  <a:pt x="1479446" y="3841089"/>
                  <a:pt x="2828050" y="2993410"/>
                  <a:pt x="3469540" y="1660274"/>
                </a:cubicBezTo>
                <a:cubicBezTo>
                  <a:pt x="3710099" y="1160348"/>
                  <a:pt x="3835263" y="625315"/>
                  <a:pt x="3849070" y="90841"/>
                </a:cubicBezTo>
                <a:close/>
              </a:path>
            </a:pathLst>
          </a:custGeom>
          <a:solidFill>
            <a:schemeClr val="bg1">
              <a:lumMod val="85000"/>
              <a:alpha val="1968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4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image" Target="../media/image1.png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" name="矩形 4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2E6AC2"/>
                </a:gs>
                <a:gs pos="100000">
                  <a:srgbClr val="5399CD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6" name="ïŝlïḍê"/>
            <p:cNvSpPr/>
            <p:nvPr/>
          </p:nvSpPr>
          <p:spPr>
            <a:xfrm flipH="1">
              <a:off x="0" y="0"/>
              <a:ext cx="12192000" cy="6858000"/>
            </a:xfrm>
            <a:prstGeom prst="rect">
              <a:avLst/>
            </a:prstGeom>
            <a:gradFill>
              <a:gsLst>
                <a:gs pos="5000">
                  <a:srgbClr val="2E6AC2"/>
                </a:gs>
                <a:gs pos="67000">
                  <a:srgbClr val="5399CD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 contrast="10000"/>
                    </a14:imgEffect>
                    <a14:imgEffect>
                      <a14:colorTemperature colorTemp="528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42" r="5659"/>
          <a:stretch>
            <a:fillRect/>
          </a:stretch>
        </p:blipFill>
        <p:spPr>
          <a:xfrm>
            <a:off x="5527739" y="-27155"/>
            <a:ext cx="6664261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8" name="iṣlîḍê"/>
          <p:cNvSpPr/>
          <p:nvPr/>
        </p:nvSpPr>
        <p:spPr>
          <a:xfrm>
            <a:off x="6549009" y="5915205"/>
            <a:ext cx="1835824" cy="929217"/>
          </a:xfrm>
          <a:custGeom>
            <a:avLst/>
            <a:gdLst>
              <a:gd name="connsiteX0" fmla="*/ 917912 w 1835824"/>
              <a:gd name="connsiteY0" fmla="*/ 0 h 929217"/>
              <a:gd name="connsiteX1" fmla="*/ 1835824 w 1835824"/>
              <a:gd name="connsiteY1" fmla="*/ 917912 h 929217"/>
              <a:gd name="connsiteX2" fmla="*/ 1835253 w 1835824"/>
              <a:gd name="connsiteY2" fmla="*/ 929217 h 929217"/>
              <a:gd name="connsiteX3" fmla="*/ 1372240 w 1835824"/>
              <a:gd name="connsiteY3" fmla="*/ 929217 h 929217"/>
              <a:gd name="connsiteX4" fmla="*/ 1373380 w 1835824"/>
              <a:gd name="connsiteY4" fmla="*/ 917912 h 929217"/>
              <a:gd name="connsiteX5" fmla="*/ 917912 w 1835824"/>
              <a:gd name="connsiteY5" fmla="*/ 462444 h 929217"/>
              <a:gd name="connsiteX6" fmla="*/ 462444 w 1835824"/>
              <a:gd name="connsiteY6" fmla="*/ 917912 h 929217"/>
              <a:gd name="connsiteX7" fmla="*/ 463584 w 1835824"/>
              <a:gd name="connsiteY7" fmla="*/ 929217 h 929217"/>
              <a:gd name="connsiteX8" fmla="*/ 571 w 1835824"/>
              <a:gd name="connsiteY8" fmla="*/ 929217 h 929217"/>
              <a:gd name="connsiteX9" fmla="*/ 0 w 1835824"/>
              <a:gd name="connsiteY9" fmla="*/ 917912 h 929217"/>
              <a:gd name="connsiteX10" fmla="*/ 917912 w 1835824"/>
              <a:gd name="connsiteY10" fmla="*/ 0 h 92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5824" h="929217">
                <a:moveTo>
                  <a:pt x="917912" y="0"/>
                </a:moveTo>
                <a:cubicBezTo>
                  <a:pt x="1424861" y="0"/>
                  <a:pt x="1835824" y="410963"/>
                  <a:pt x="1835824" y="917912"/>
                </a:cubicBezTo>
                <a:lnTo>
                  <a:pt x="1835253" y="929217"/>
                </a:lnTo>
                <a:lnTo>
                  <a:pt x="1372240" y="929217"/>
                </a:lnTo>
                <a:lnTo>
                  <a:pt x="1373380" y="917912"/>
                </a:lnTo>
                <a:cubicBezTo>
                  <a:pt x="1373380" y="666364"/>
                  <a:pt x="1169460" y="462444"/>
                  <a:pt x="917912" y="462444"/>
                </a:cubicBezTo>
                <a:cubicBezTo>
                  <a:pt x="666364" y="462444"/>
                  <a:pt x="462444" y="666364"/>
                  <a:pt x="462444" y="917912"/>
                </a:cubicBezTo>
                <a:lnTo>
                  <a:pt x="463584" y="929217"/>
                </a:lnTo>
                <a:lnTo>
                  <a:pt x="571" y="929217"/>
                </a:lnTo>
                <a:lnTo>
                  <a:pt x="0" y="917912"/>
                </a:lnTo>
                <a:cubicBezTo>
                  <a:pt x="0" y="410963"/>
                  <a:pt x="410963" y="0"/>
                  <a:pt x="917912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" name="圆角矩形 2"/>
          <p:cNvSpPr/>
          <p:nvPr/>
        </p:nvSpPr>
        <p:spPr>
          <a:xfrm>
            <a:off x="0" y="-27155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100000">
                <a:srgbClr val="002E8A">
                  <a:alpha val="0"/>
                </a:srgbClr>
              </a:gs>
              <a:gs pos="72000">
                <a:srgbClr val="002E8A">
                  <a:alpha val="52549"/>
                </a:srgbClr>
              </a:gs>
              <a:gs pos="5000">
                <a:srgbClr val="002E8A"/>
              </a:gs>
              <a:gs pos="47000">
                <a:srgbClr val="003192">
                  <a:alpha val="98824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ïṧḷiďe"/>
          <p:cNvSpPr/>
          <p:nvPr/>
        </p:nvSpPr>
        <p:spPr>
          <a:xfrm>
            <a:off x="0" y="-27155"/>
            <a:ext cx="6934198" cy="6858000"/>
          </a:xfrm>
          <a:custGeom>
            <a:avLst/>
            <a:gdLst>
              <a:gd name="connsiteX0" fmla="*/ 3848267 w 6874777"/>
              <a:gd name="connsiteY0" fmla="*/ 0 h 6831204"/>
              <a:gd name="connsiteX1" fmla="*/ 6874777 w 6874777"/>
              <a:gd name="connsiteY1" fmla="*/ 0 h 6831204"/>
              <a:gd name="connsiteX2" fmla="*/ 6873339 w 6874777"/>
              <a:gd name="connsiteY2" fmla="*/ 169468 h 6831204"/>
              <a:gd name="connsiteX3" fmla="*/ 6195608 w 6874777"/>
              <a:gd name="connsiteY3" fmla="*/ 2972028 h 6831204"/>
              <a:gd name="connsiteX4" fmla="*/ 977739 w 6874777"/>
              <a:gd name="connsiteY4" fmla="*/ 6796648 h 6831204"/>
              <a:gd name="connsiteX5" fmla="*/ 655875 w 6874777"/>
              <a:gd name="connsiteY5" fmla="*/ 6831204 h 6831204"/>
              <a:gd name="connsiteX6" fmla="*/ 1 w 6874777"/>
              <a:gd name="connsiteY6" fmla="*/ 6831204 h 6831204"/>
              <a:gd name="connsiteX7" fmla="*/ 0 w 6874777"/>
              <a:gd name="connsiteY7" fmla="*/ 3841089 h 6831204"/>
              <a:gd name="connsiteX8" fmla="*/ 3469540 w 6874777"/>
              <a:gd name="connsiteY8" fmla="*/ 1660274 h 6831204"/>
              <a:gd name="connsiteX9" fmla="*/ 3849070 w 6874777"/>
              <a:gd name="connsiteY9" fmla="*/ 90841 h 683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74777" h="6831204">
                <a:moveTo>
                  <a:pt x="3848267" y="0"/>
                </a:moveTo>
                <a:lnTo>
                  <a:pt x="6874777" y="0"/>
                </a:lnTo>
                <a:lnTo>
                  <a:pt x="6873339" y="169468"/>
                </a:lnTo>
                <a:cubicBezTo>
                  <a:pt x="6848685" y="1123887"/>
                  <a:pt x="6625177" y="2079303"/>
                  <a:pt x="6195608" y="2972028"/>
                </a:cubicBezTo>
                <a:cubicBezTo>
                  <a:pt x="5193281" y="5055052"/>
                  <a:pt x="3224194" y="6474367"/>
                  <a:pt x="977739" y="6796648"/>
                </a:cubicBezTo>
                <a:lnTo>
                  <a:pt x="655875" y="6831204"/>
                </a:lnTo>
                <a:lnTo>
                  <a:pt x="1" y="6831204"/>
                </a:lnTo>
                <a:lnTo>
                  <a:pt x="0" y="3841089"/>
                </a:lnTo>
                <a:cubicBezTo>
                  <a:pt x="1479446" y="3841089"/>
                  <a:pt x="2828050" y="2993410"/>
                  <a:pt x="3469540" y="1660274"/>
                </a:cubicBezTo>
                <a:cubicBezTo>
                  <a:pt x="3710099" y="1160348"/>
                  <a:pt x="3835263" y="625315"/>
                  <a:pt x="3849070" y="9084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1968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35660" y="1497659"/>
            <a:ext cx="50516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诺菲克®</a:t>
            </a:r>
            <a:endParaRPr kumimoji="1"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95324" y="2226000"/>
            <a:ext cx="623887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丹 曲 林 钠 胶 囊</a:t>
            </a:r>
            <a:endParaRPr kumimoji="1"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35660" y="4248150"/>
            <a:ext cx="4831715" cy="678362"/>
            <a:chOff x="3029260" y="4599236"/>
            <a:chExt cx="2065679" cy="468787"/>
          </a:xfrm>
        </p:grpSpPr>
        <p:sp>
          <p:nvSpPr>
            <p:cNvPr id="53" name="矩形 52"/>
            <p:cNvSpPr/>
            <p:nvPr/>
          </p:nvSpPr>
          <p:spPr>
            <a:xfrm rot="10800000">
              <a:off x="3029260" y="4599236"/>
              <a:ext cx="2065679" cy="468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089106" y="4695948"/>
              <a:ext cx="1873772" cy="27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武</a:t>
              </a:r>
              <a:r>
                <a:rPr kumimoji="1" lang="en-US" altLang="zh-CN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zh-CN" altLang="en-US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汉</a:t>
              </a:r>
              <a:r>
                <a:rPr kumimoji="1" lang="en-US" altLang="zh-CN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zh-CN" altLang="en-US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恒</a:t>
              </a:r>
              <a:r>
                <a:rPr kumimoji="1" lang="en-US" altLang="zh-CN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zh-CN" altLang="en-US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</a:t>
              </a:r>
              <a:r>
                <a:rPr kumimoji="1" lang="en-US" altLang="zh-CN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zh-CN" altLang="en-US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源</a:t>
              </a:r>
              <a:r>
                <a:rPr kumimoji="1" lang="en-US" altLang="zh-CN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zh-CN" altLang="en-US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药</a:t>
              </a:r>
              <a:r>
                <a:rPr kumimoji="1" lang="en-US" altLang="zh-CN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zh-CN" altLang="en-US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</a:t>
              </a:r>
              <a:r>
                <a:rPr kumimoji="1" lang="en-US" altLang="zh-CN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zh-CN" altLang="en-US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</a:t>
              </a:r>
              <a:r>
                <a:rPr kumimoji="1" lang="en-US" altLang="zh-CN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zh-CN" altLang="en-US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限</a:t>
              </a:r>
              <a:r>
                <a:rPr kumimoji="1" lang="en-US" altLang="zh-CN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zh-CN" altLang="en-US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</a:t>
              </a:r>
              <a:r>
                <a:rPr kumimoji="1" lang="en-US" altLang="zh-CN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zh-CN" altLang="en-US" sz="2000" b="1" dirty="0">
                  <a:solidFill>
                    <a:srgbClr val="001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司</a:t>
              </a:r>
              <a:endParaRPr kumimoji="1" lang="zh-CN" altLang="en-US" sz="2000" b="1" dirty="0">
                <a:solidFill>
                  <a:srgbClr val="001B5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5-</a:t>
            </a:r>
            <a:r>
              <a:t>公平性</a:t>
            </a: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848995" y="1591310"/>
            <a:ext cx="4914265" cy="22129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痉挛：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利于痉挛患者的功能康复，对患者肢体功能恢复和提高患者生活质量有较大帮助，减轻患者生理和心理痛苦，可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极大减轻由此产生的家庭和社会负担。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恶性高热：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可大幅降低恶性高热患者死亡率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确保手术安全。减少或减轻并发症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48995" y="1273175"/>
            <a:ext cx="3632200" cy="4152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所治疗疾病对公共健康的影响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6095365" y="1591310"/>
            <a:ext cx="5165725" cy="22129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痉挛：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唯一直接作用于骨骼肌的抗痉挛口服药，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保障参保人员合理的用药需求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药品费用水平与基本医疗保险基金和参保人承受能力相适应。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恶性高热：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易感人群使用丹曲林钠，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死亡率显著降低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，同时用药周期短且费用可控，患者获益度高。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092190" y="1273175"/>
            <a:ext cx="3632200" cy="4152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符合“保基本”原则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848995" y="4413250"/>
            <a:ext cx="4914265" cy="22129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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痉挛：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目录中治疗药物均直接作用于中枢神经系统，副作用大，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无作用于骨骼肌的抗痉挛药品，可填补目录空白。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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恶性高热：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目录中无恶性高热相关用药，可填补目录空白。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>
            <p:custDataLst>
              <p:tags r:id="rId4"/>
            </p:custDataLst>
          </p:nvPr>
        </p:nvSpPr>
        <p:spPr>
          <a:xfrm>
            <a:off x="848995" y="4095115"/>
            <a:ext cx="3632200" cy="4152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弥补目录短板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6094730" y="4413250"/>
            <a:ext cx="5166360" cy="22129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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说明书适应症明确，用法用量明确。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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国内外权威指南推荐，不存在临床滥用或超说明书用药可能。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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受续约规则控制，不可能出现临床滥用。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6"/>
            </p:custDataLst>
          </p:nvPr>
        </p:nvSpPr>
        <p:spPr>
          <a:xfrm>
            <a:off x="6104890" y="4095115"/>
            <a:ext cx="3632200" cy="4152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临床管理难度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0" t="4827" r="11691" b="18812"/>
          <a:stretch>
            <a:fillRect/>
          </a:stretch>
        </p:blipFill>
        <p:spPr>
          <a:xfrm flipH="1" flipV="1">
            <a:off x="-2" y="-2"/>
            <a:ext cx="4552951" cy="3959583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4" y="302747"/>
            <a:ext cx="1316940" cy="38653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51960" y="824865"/>
            <a:ext cx="3259455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rgbClr val="2E6AC2"/>
                </a:solidFill>
                <a:latin typeface="+mn-ea"/>
              </a:rPr>
              <a:t>C</a:t>
            </a: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rgbClr val="2E6AC2"/>
                </a:solidFill>
                <a:effectLst/>
                <a:uLnTx/>
                <a:uFillTx/>
                <a:latin typeface="+mn-ea"/>
              </a:rPr>
              <a:t>ONT</a:t>
            </a: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rgbClr val="7AB3DC"/>
                </a:solidFill>
                <a:effectLst/>
                <a:uLnTx/>
                <a:uFillTx/>
                <a:latin typeface="+mn-ea"/>
              </a:rPr>
              <a:t>ENTS</a:t>
            </a:r>
            <a:endParaRPr kumimoji="0" lang="en-US" altLang="zh-CN" sz="4000" b="1" u="none" strike="noStrike" kern="1200" cap="none" spc="0" normalizeH="0" baseline="0" noProof="0" dirty="0">
              <a:ln>
                <a:noFill/>
              </a:ln>
              <a:solidFill>
                <a:srgbClr val="7AB3DC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39" name="组合 38"/>
          <p:cNvGrpSpPr/>
          <p:nvPr>
            <p:custDataLst>
              <p:tags r:id="rId3"/>
            </p:custDataLst>
          </p:nvPr>
        </p:nvGrpSpPr>
        <p:grpSpPr>
          <a:xfrm rot="0">
            <a:off x="1241425" y="1769110"/>
            <a:ext cx="2913380" cy="1375410"/>
            <a:chOff x="660400" y="1195020"/>
            <a:chExt cx="2476500" cy="4705034"/>
          </a:xfrm>
        </p:grpSpPr>
        <p:sp>
          <p:nvSpPr>
            <p:cNvPr id="4" name="矩形: 圆角 3"/>
            <p:cNvSpPr/>
            <p:nvPr>
              <p:custDataLst>
                <p:tags r:id="rId4"/>
              </p:custDataLst>
            </p:nvPr>
          </p:nvSpPr>
          <p:spPr>
            <a:xfrm>
              <a:off x="660400" y="2509154"/>
              <a:ext cx="2476500" cy="3390900"/>
            </a:xfrm>
            <a:prstGeom prst="roundRect">
              <a:avLst>
                <a:gd name="adj" fmla="val 5385"/>
              </a:avLst>
            </a:prstGeom>
            <a:solidFill>
              <a:srgbClr val="5190D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Source Han Sans CN Bold" panose="020B0500000000000000" pitchFamily="34" charset="-128"/>
                <a:ea typeface="Source Han Sans CN Bold" panose="020B0500000000000000" pitchFamily="34" charset="-128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673099" y="1195020"/>
              <a:ext cx="880369" cy="262826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spAutoFit/>
            </a:bodyPr>
            <a:lstStyle/>
            <a:p>
              <a:r>
                <a:rPr kumimoji="1" lang="en-US" altLang="zh-CN" sz="4400" b="1" dirty="0">
                  <a:solidFill>
                    <a:schemeClr val="bg1"/>
                  </a:solidFill>
                  <a:latin typeface="+mn-ea"/>
                </a:rPr>
                <a:t>01</a:t>
              </a:r>
              <a:endParaRPr kumimoji="1" lang="zh-CN" altLang="en-US" sz="4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914054" y="3771426"/>
              <a:ext cx="1969192" cy="1574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/>
            <a:p>
              <a:r>
                <a:rPr kumimoji="1" lang="zh-CN" altLang="en-US" sz="2400" b="1" dirty="0">
                  <a:solidFill>
                    <a:srgbClr val="FFFFFF"/>
                  </a:solidFill>
                  <a:latin typeface="+mn-ea"/>
                </a:rPr>
                <a:t>基本信息</a:t>
              </a:r>
              <a:endParaRPr kumimoji="1" lang="zh-CN" altLang="en-US" sz="2400" b="1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38" name="组合 37"/>
          <p:cNvGrpSpPr/>
          <p:nvPr>
            <p:custDataLst>
              <p:tags r:id="rId7"/>
            </p:custDataLst>
          </p:nvPr>
        </p:nvGrpSpPr>
        <p:grpSpPr>
          <a:xfrm rot="0">
            <a:off x="4668520" y="1769110"/>
            <a:ext cx="2913380" cy="1375410"/>
            <a:chOff x="3467100" y="1195020"/>
            <a:chExt cx="2476500" cy="4705034"/>
          </a:xfrm>
        </p:grpSpPr>
        <p:sp>
          <p:nvSpPr>
            <p:cNvPr id="11" name="矩形: 圆角 10"/>
            <p:cNvSpPr/>
            <p:nvPr>
              <p:custDataLst>
                <p:tags r:id="rId8"/>
              </p:custDataLst>
            </p:nvPr>
          </p:nvSpPr>
          <p:spPr>
            <a:xfrm>
              <a:off x="3467100" y="2509154"/>
              <a:ext cx="2476500" cy="3390900"/>
            </a:xfrm>
            <a:prstGeom prst="roundRect">
              <a:avLst>
                <a:gd name="adj" fmla="val 5385"/>
              </a:avLst>
            </a:prstGeom>
            <a:solidFill>
              <a:srgbClr val="2E6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Source Han Sans CN Bold" panose="020B0500000000000000" pitchFamily="34" charset="-128"/>
                <a:ea typeface="Source Han Sans CN Bold" panose="020B0500000000000000" pitchFamily="34" charset="-128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3479799" y="1195020"/>
              <a:ext cx="880369" cy="262826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spAutoFit/>
            </a:bodyPr>
            <a:lstStyle/>
            <a:p>
              <a:r>
                <a:rPr kumimoji="1" lang="en-US" altLang="zh-CN" sz="4400" b="1" dirty="0">
                  <a:solidFill>
                    <a:schemeClr val="bg1"/>
                  </a:solidFill>
                  <a:latin typeface="+mn-ea"/>
                </a:rPr>
                <a:t>02</a:t>
              </a:r>
              <a:endParaRPr kumimoji="1" lang="zh-CN" altLang="en-US" sz="4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3723950" y="3571027"/>
              <a:ext cx="1962800" cy="1574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/>
            <a:p>
              <a:r>
                <a:rPr kumimoji="1" lang="zh-CN" altLang="en-US" sz="2400" b="1" dirty="0">
                  <a:solidFill>
                    <a:srgbClr val="FFFFFF"/>
                  </a:solidFill>
                  <a:latin typeface="+mn-ea"/>
                </a:rPr>
                <a:t>有效性</a:t>
              </a:r>
              <a:endParaRPr kumimoji="1" lang="zh-CN" altLang="en-US" sz="2400" b="1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37" name="组合 36"/>
          <p:cNvGrpSpPr/>
          <p:nvPr>
            <p:custDataLst>
              <p:tags r:id="rId11"/>
            </p:custDataLst>
          </p:nvPr>
        </p:nvGrpSpPr>
        <p:grpSpPr>
          <a:xfrm rot="0">
            <a:off x="7985760" y="1769110"/>
            <a:ext cx="2913380" cy="1375410"/>
            <a:chOff x="6273800" y="1195020"/>
            <a:chExt cx="2476500" cy="4705034"/>
          </a:xfrm>
        </p:grpSpPr>
        <p:sp>
          <p:nvSpPr>
            <p:cNvPr id="18" name="矩形: 圆角 17"/>
            <p:cNvSpPr/>
            <p:nvPr>
              <p:custDataLst>
                <p:tags r:id="rId12"/>
              </p:custDataLst>
            </p:nvPr>
          </p:nvSpPr>
          <p:spPr>
            <a:xfrm>
              <a:off x="6273800" y="2509154"/>
              <a:ext cx="2476500" cy="3390900"/>
            </a:xfrm>
            <a:prstGeom prst="roundRect">
              <a:avLst>
                <a:gd name="adj" fmla="val 5385"/>
              </a:avLst>
            </a:prstGeom>
            <a:solidFill>
              <a:srgbClr val="5190D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Source Han Sans CN Bold" panose="020B0500000000000000" pitchFamily="34" charset="-128"/>
                <a:ea typeface="Source Han Sans CN Bold" panose="020B0500000000000000" pitchFamily="34" charset="-128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3"/>
              </p:custDataLst>
            </p:nvPr>
          </p:nvSpPr>
          <p:spPr>
            <a:xfrm>
              <a:off x="6286499" y="1195020"/>
              <a:ext cx="880369" cy="262826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spAutoFit/>
            </a:bodyPr>
            <a:lstStyle/>
            <a:p>
              <a:r>
                <a:rPr kumimoji="1" lang="en-US" altLang="zh-CN" sz="4400" b="1" dirty="0">
                  <a:solidFill>
                    <a:schemeClr val="bg1"/>
                  </a:solidFill>
                  <a:latin typeface="+mn-ea"/>
                </a:rPr>
                <a:t>03</a:t>
              </a:r>
              <a:endParaRPr kumimoji="1" lang="zh-CN" altLang="en-US" sz="4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14"/>
              </p:custDataLst>
            </p:nvPr>
          </p:nvSpPr>
          <p:spPr>
            <a:xfrm>
              <a:off x="6530650" y="3571027"/>
              <a:ext cx="1962800" cy="1574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/>
            <a:p>
              <a:r>
                <a:rPr kumimoji="1" lang="zh-CN" altLang="en-US" sz="2400" b="1" dirty="0">
                  <a:solidFill>
                    <a:srgbClr val="FFFFFF"/>
                  </a:solidFill>
                  <a:latin typeface="+mn-ea"/>
                </a:rPr>
                <a:t>安全性</a:t>
              </a:r>
              <a:endParaRPr kumimoji="1" lang="zh-CN" altLang="en-US" sz="2400" b="1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5"/>
            </p:custDataLst>
          </p:nvPr>
        </p:nvGrpSpPr>
        <p:grpSpPr>
          <a:xfrm rot="0">
            <a:off x="1229360" y="3959842"/>
            <a:ext cx="2913380" cy="1375428"/>
            <a:chOff x="660400" y="1194960"/>
            <a:chExt cx="2476500" cy="4705094"/>
          </a:xfrm>
        </p:grpSpPr>
        <p:sp>
          <p:nvSpPr>
            <p:cNvPr id="7" name="矩形: 圆角 3"/>
            <p:cNvSpPr/>
            <p:nvPr>
              <p:custDataLst>
                <p:tags r:id="rId16"/>
              </p:custDataLst>
            </p:nvPr>
          </p:nvSpPr>
          <p:spPr>
            <a:xfrm>
              <a:off x="660400" y="2509154"/>
              <a:ext cx="2476500" cy="3390900"/>
            </a:xfrm>
            <a:prstGeom prst="roundRect">
              <a:avLst>
                <a:gd name="adj" fmla="val 5385"/>
              </a:avLst>
            </a:prstGeom>
            <a:solidFill>
              <a:srgbClr val="5190D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Source Han Sans CN Bold" panose="020B0500000000000000" pitchFamily="34" charset="-128"/>
                <a:ea typeface="Source Han Sans CN Bold" panose="020B0500000000000000" pitchFamily="34" charset="-128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7"/>
              </p:custDataLst>
            </p:nvPr>
          </p:nvSpPr>
          <p:spPr>
            <a:xfrm>
              <a:off x="673099" y="1194960"/>
              <a:ext cx="880369" cy="262838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spAutoFit/>
            </a:bodyPr>
            <a:lstStyle/>
            <a:p>
              <a:r>
                <a:rPr kumimoji="1" lang="en-US" altLang="zh-CN" sz="4400" b="1" dirty="0">
                  <a:solidFill>
                    <a:schemeClr val="bg1"/>
                  </a:solidFill>
                  <a:latin typeface="+mn-ea"/>
                </a:rPr>
                <a:t>04</a:t>
              </a:r>
              <a:endParaRPr kumimoji="1" lang="zh-CN" altLang="en-US" sz="4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18"/>
              </p:custDataLst>
            </p:nvPr>
          </p:nvSpPr>
          <p:spPr>
            <a:xfrm>
              <a:off x="914054" y="3771426"/>
              <a:ext cx="1969192" cy="1574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/>
            <a:p>
              <a:r>
                <a:rPr kumimoji="1" lang="zh-CN" altLang="en-US" sz="2400" b="1" dirty="0">
                  <a:solidFill>
                    <a:srgbClr val="FFFFFF"/>
                  </a:solidFill>
                  <a:latin typeface="+mn-ea"/>
                </a:rPr>
                <a:t>创新性</a:t>
              </a:r>
              <a:endParaRPr kumimoji="1" lang="zh-CN" altLang="en-US" sz="2400" b="1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19"/>
            </p:custDataLst>
          </p:nvPr>
        </p:nvGrpSpPr>
        <p:grpSpPr>
          <a:xfrm rot="0">
            <a:off x="4656455" y="3959842"/>
            <a:ext cx="2913380" cy="1375428"/>
            <a:chOff x="3467100" y="1194960"/>
            <a:chExt cx="2476500" cy="4705094"/>
          </a:xfrm>
        </p:grpSpPr>
        <p:sp>
          <p:nvSpPr>
            <p:cNvPr id="14" name="矩形: 圆角 10"/>
            <p:cNvSpPr/>
            <p:nvPr>
              <p:custDataLst>
                <p:tags r:id="rId20"/>
              </p:custDataLst>
            </p:nvPr>
          </p:nvSpPr>
          <p:spPr>
            <a:xfrm>
              <a:off x="3467100" y="2509154"/>
              <a:ext cx="2476500" cy="3390900"/>
            </a:xfrm>
            <a:prstGeom prst="roundRect">
              <a:avLst>
                <a:gd name="adj" fmla="val 5385"/>
              </a:avLst>
            </a:prstGeom>
            <a:solidFill>
              <a:srgbClr val="2E6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Source Han Sans CN Bold" panose="020B0500000000000000" pitchFamily="34" charset="-128"/>
                <a:ea typeface="Source Han Sans CN Bold" panose="020B0500000000000000" pitchFamily="34" charset="-128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21"/>
              </p:custDataLst>
            </p:nvPr>
          </p:nvSpPr>
          <p:spPr>
            <a:xfrm>
              <a:off x="3479799" y="1194960"/>
              <a:ext cx="880369" cy="262838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spAutoFit/>
            </a:bodyPr>
            <a:lstStyle/>
            <a:p>
              <a:r>
                <a:rPr kumimoji="1" lang="en-US" altLang="zh-CN" sz="4400" b="1" dirty="0">
                  <a:solidFill>
                    <a:schemeClr val="bg1"/>
                  </a:solidFill>
                  <a:latin typeface="+mn-ea"/>
                </a:rPr>
                <a:t>05</a:t>
              </a:r>
              <a:endParaRPr kumimoji="1" lang="zh-CN" altLang="en-US" sz="4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22"/>
              </p:custDataLst>
            </p:nvPr>
          </p:nvSpPr>
          <p:spPr>
            <a:xfrm>
              <a:off x="3723950" y="3571027"/>
              <a:ext cx="1962800" cy="1574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/>
            <a:p>
              <a:r>
                <a:rPr kumimoji="1" lang="zh-CN" altLang="en-US" sz="2400" b="1" dirty="0">
                  <a:solidFill>
                    <a:srgbClr val="FFFFFF"/>
                  </a:solidFill>
                  <a:latin typeface="+mn-ea"/>
                </a:rPr>
                <a:t>公平性</a:t>
              </a:r>
              <a:endParaRPr kumimoji="1" lang="zh-CN" altLang="en-US" sz="2400" b="1" dirty="0">
                <a:solidFill>
                  <a:srgbClr val="FFFFFF"/>
                </a:solidFill>
                <a:latin typeface="+mn-ea"/>
              </a:endParaRPr>
            </a:p>
          </p:txBody>
        </p:sp>
      </p:grpSp>
    </p:spTree>
    <p:custDataLst>
      <p:tags r:id="rId23"/>
    </p:custData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t>、</a:t>
            </a:r>
            <a:r>
              <a:rPr lang="zh-CN" altLang="en-US"/>
              <a:t>药品基本信息</a:t>
            </a:r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79755" y="927100"/>
          <a:ext cx="11033125" cy="3583305"/>
        </p:xfrm>
        <a:graphic>
          <a:graphicData uri="http://schemas.openxmlformats.org/drawingml/2006/table">
            <a:tbl>
              <a:tblPr bandCol="1">
                <a:tableStyleId>{FABFCF23-3B69-468F-B69F-88F6DE6A72F2}</a:tableStyleId>
              </a:tblPr>
              <a:tblGrid>
                <a:gridCol w="1382395"/>
                <a:gridCol w="4615180"/>
                <a:gridCol w="1864995"/>
                <a:gridCol w="41275"/>
                <a:gridCol w="3129280"/>
              </a:tblGrid>
              <a:tr h="3975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药品通用名称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u="non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丹曲林钠胶囊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药品规格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25mg</a:t>
                      </a:r>
                      <a:endParaRPr lang="en-US" altLang="zh-CN" sz="14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3152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适应症及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1.用于各种原因引起的上运动神经元损伤所遗留的</a:t>
                      </a:r>
                      <a:r>
                        <a:rPr 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痉挛性肌张力增高</a:t>
                      </a:r>
                      <a:r>
                        <a:rPr 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状态。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口服，起始剂量可用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25mg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粒），一日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次，以后每周逐渐增加，最高至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50mg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粒），一日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次。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204595">
                <a:tc vMerge="1"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2.用于需要麻醉或手术的已知或强烈怀疑恶性高热易感患者，</a:t>
                      </a:r>
                      <a:r>
                        <a:rPr 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术前使用以预防或减轻恶性高热症状</a:t>
                      </a:r>
                      <a:r>
                        <a:rPr 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的进展。用于恶性高热危象后预防恶性高热症状复发。</a:t>
                      </a:r>
                      <a:endParaRPr lang="en-US" altLang="zh-CN" sz="1400" b="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术前：手术前一天或两天，口服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4-8mg/kg/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天，分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3-4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次，在择期手术前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3-4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小时用最少量的水服用最后一剂。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防止恶性高热复发：在出现恶性高热危象后，给予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4-8mg/kg/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天，分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次口服，用药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1-3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天以防止恶性高热复发。</a:t>
                      </a:r>
                      <a:endParaRPr lang="zh-CN" altLang="en-US" sz="1400" b="1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</a:t>
                      </a:r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上市时间</a:t>
                      </a:r>
                      <a:endPara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2019年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r>
                        <a:rPr 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（恒信源上市时间），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2021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年获批新适应症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目前大陆地区同通用名药品上市情况</a:t>
                      </a:r>
                      <a:endParaRPr lang="zh-CN" altLang="en-US" dirty="0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家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（另一家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未生产、未销售、未过一致性评价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6451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全球首次上市时间及国家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美国，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1974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月。</a:t>
                      </a:r>
                      <a:endParaRPr lang="zh-CN" alt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  <a:endParaRPr lang="zh-CN" altLang="en-US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2"/>
            </p:custDataLst>
          </p:nvPr>
        </p:nvGraphicFramePr>
        <p:xfrm>
          <a:off x="579755" y="4613910"/>
          <a:ext cx="11033125" cy="2087245"/>
        </p:xfrm>
        <a:graphic>
          <a:graphicData uri="http://schemas.openxmlformats.org/drawingml/2006/table">
            <a:tbl>
              <a:tblPr bandCol="1">
                <a:tableStyleId>{BDBED569-4797-4DF1-A0F4-6AAB3CD982D8}</a:tableStyleId>
              </a:tblPr>
              <a:tblGrid>
                <a:gridCol w="1371600"/>
                <a:gridCol w="9661525"/>
              </a:tblGrid>
              <a:tr h="4438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参照药品建议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ECEEF0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巴氯芬片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参照药品选择理由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ECEE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适应症一致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，均适用于各种原因所引起的严重但可逆的肌肉痉挛；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）巴氯芬片是目前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药物治疗痉挛状态最常用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药物；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）均是儿童脑瘫康复指南和脑卒中康复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指南中痉挛治疗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级推荐药物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）巴氯芬片是痉挛口服药物治疗卫生技术评估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HTA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）应用最广泛的参照药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845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与参照药品相比的优势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ECEEF0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优势：巴氯芬片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作用在神经中枢，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中枢副作用明显，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有致幻、依赖等中枢神经副作用，而丹曲林钠胶囊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直接作用于骨骼肌，避免中枢神经的不良反应。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丹曲林钠：唯一非中枢神经类抗痉挛口服药</a:t>
            </a:r>
            <a:br>
              <a:rPr lang="zh-CN" altLang="en-US"/>
            </a:b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35610" y="1134745"/>
          <a:ext cx="11464290" cy="4041140"/>
        </p:xfrm>
        <a:graphic>
          <a:graphicData uri="http://schemas.openxmlformats.org/drawingml/2006/table">
            <a:tbl>
              <a:tblPr firstCol="1" bandCol="1">
                <a:tableStyleId>{FABFCF23-3B69-468F-B69F-88F6DE6A72F2}</a:tableStyleId>
              </a:tblPr>
              <a:tblGrid>
                <a:gridCol w="929005"/>
                <a:gridCol w="1255395"/>
                <a:gridCol w="9279890"/>
              </a:tblGrid>
              <a:tr h="203200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适应症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痉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挛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领域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所治疗疾病的基本情况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活动受限，严重影响生活质量：每年大约有1/3的脑卒中患者（约136万</a:t>
                      </a:r>
                      <a:r>
                        <a:rPr lang="zh-CN" altLang="en-US" sz="1400" b="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[1]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）、60%的重度多发性硬化患者（约1200</a:t>
                      </a:r>
                      <a:r>
                        <a:rPr lang="zh-CN" altLang="en-US" sz="1400" b="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[2]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）、80%的脑瘫患者（约4.8万[2]）以及75%的重度创伤性脑损伤（TBI）后身体残疾的患者（约62.25万</a:t>
                      </a:r>
                      <a:r>
                        <a:rPr lang="zh-CN" altLang="en-US" sz="1400" b="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[3]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）合计203.17万人会发生需要专门治疗的痉挛</a:t>
                      </a:r>
                      <a:r>
                        <a:rPr lang="zh-CN" altLang="en-US" sz="1400" b="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[4]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；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大多数痉挛患者失能，生活质量受到严重影响。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rabicPeriod"/>
                      </a:pPr>
                      <a:endParaRPr lang="en-US" altLang="zh-CN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目前医保目录内口服制剂均作用在神经中枢，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中枢副作用明显，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有</a:t>
                      </a:r>
                      <a:r>
                        <a:rPr lang="zh-CN" altLang="en-US" sz="1400" b="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致幻、依赖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等中枢神经副作用。</a:t>
                      </a:r>
                      <a:endParaRPr lang="zh-CN" alt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07696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未被满足的临床需求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目录中口服制剂均作用在神经中枢（副作用明显），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无直接作用骨骼肌的药品</a:t>
                      </a:r>
                      <a:r>
                        <a:rPr lang="zh-CN" altLang="en-US" sz="14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lang="zh-CN" altLang="en-US" sz="1400" b="0" u="none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932180"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丹曲林钠胶囊优势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丹曲林钠胶囊是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唯一非中枢神经类抗痉挛口服药品，直接作用于骨骼肌，避免中枢神经的不良反应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特别有利于痉挛患者的康复，大大改善患者生活质量。</a:t>
                      </a:r>
                      <a:endParaRPr lang="zh-CN" altLang="en-US" sz="1400" b="0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24510" y="5946775"/>
            <a:ext cx="11374755" cy="600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800"/>
              <a:t>[1]</a:t>
            </a:r>
            <a:r>
              <a:rPr lang="zh-CN" altLang="en-US" sz="800"/>
              <a:t>全球疾病负担（</a:t>
            </a:r>
            <a:r>
              <a:rPr lang="en-US" altLang="zh-CN" sz="800"/>
              <a:t>GBD</a:t>
            </a:r>
            <a:r>
              <a:rPr lang="zh-CN" altLang="en-US" sz="800"/>
              <a:t>）数据库</a:t>
            </a:r>
            <a:endParaRPr lang="en-US" altLang="zh-CN" sz="800"/>
          </a:p>
          <a:p>
            <a:r>
              <a:rPr lang="en-US" altLang="zh-CN" sz="800"/>
              <a:t>[2]</a:t>
            </a:r>
            <a:r>
              <a:rPr lang="zh-CN" altLang="en-US" sz="800"/>
              <a:t>穆晓红</a:t>
            </a:r>
            <a:r>
              <a:rPr lang="en-US" altLang="zh-CN" sz="800"/>
              <a:t>, </a:t>
            </a:r>
            <a:r>
              <a:rPr lang="zh-CN" altLang="en-US" sz="800"/>
              <a:t>李筱叶</a:t>
            </a:r>
            <a:r>
              <a:rPr lang="en-US" altLang="zh-CN" sz="800"/>
              <a:t>. </a:t>
            </a:r>
            <a:r>
              <a:rPr lang="zh-CN" altLang="en-US" sz="800"/>
              <a:t>痉挛型脑性瘫痪外科治疗专家共识</a:t>
            </a:r>
            <a:r>
              <a:rPr lang="en-US" altLang="zh-CN" sz="800"/>
              <a:t> [J]. </a:t>
            </a:r>
            <a:r>
              <a:rPr lang="zh-CN" altLang="en-US" sz="800"/>
              <a:t>中国矫形外科杂志</a:t>
            </a:r>
            <a:r>
              <a:rPr lang="en-US" altLang="zh-CN" sz="800"/>
              <a:t>, 2020, 28 (01): 77-81.</a:t>
            </a:r>
            <a:endParaRPr lang="en-US" altLang="zh-CN" sz="800"/>
          </a:p>
          <a:p>
            <a:r>
              <a:rPr lang="en-US" altLang="zh-CN" sz="800"/>
              <a:t>[3]</a:t>
            </a:r>
            <a:r>
              <a:rPr lang="zh-CN" altLang="en-US" sz="800"/>
              <a:t>杨阳</a:t>
            </a:r>
            <a:r>
              <a:rPr lang="en-US" altLang="zh-CN" sz="800"/>
              <a:t>, </a:t>
            </a:r>
            <a:r>
              <a:rPr lang="zh-CN" altLang="en-US" sz="800"/>
              <a:t>田小溪</a:t>
            </a:r>
            <a:r>
              <a:rPr lang="en-US" altLang="zh-CN" sz="800"/>
              <a:t>, </a:t>
            </a:r>
            <a:r>
              <a:rPr lang="zh-CN" altLang="en-US" sz="800"/>
              <a:t>史正华等</a:t>
            </a:r>
            <a:r>
              <a:rPr lang="en-US" altLang="zh-CN" sz="800"/>
              <a:t>. </a:t>
            </a:r>
            <a:r>
              <a:rPr lang="zh-CN" altLang="en-US" sz="800"/>
              <a:t>成人创伤性颅脑损伤院前与急诊诊治中国专家共识</a:t>
            </a:r>
            <a:r>
              <a:rPr lang="en-US" altLang="zh-CN" sz="800"/>
              <a:t>[J]. </a:t>
            </a:r>
            <a:r>
              <a:rPr lang="zh-CN" altLang="en-US" sz="800"/>
              <a:t>解放军医学杂志</a:t>
            </a:r>
            <a:r>
              <a:rPr lang="en-US" altLang="zh-CN" sz="800"/>
              <a:t>, 2025, 50(2): 123-133.</a:t>
            </a:r>
            <a:endParaRPr lang="en-US" altLang="zh-CN" sz="800"/>
          </a:p>
          <a:p>
            <a:r>
              <a:rPr lang="en-US" altLang="zh-CN" sz="800"/>
              <a:t>[4]Chinese Association of Rehabilitation Medicine. </a:t>
            </a:r>
            <a:r>
              <a:rPr lang="zh-CN" altLang="en-US" sz="800"/>
              <a:t>肉毒毒素治疗成人肢体痉挛状态</a:t>
            </a:r>
            <a:r>
              <a:rPr lang="en-US" altLang="zh-CN" sz="800"/>
              <a:t> </a:t>
            </a:r>
            <a:r>
              <a:rPr lang="zh-CN" altLang="en-US" sz="800"/>
              <a:t>中国指南</a:t>
            </a:r>
            <a:r>
              <a:rPr lang="en-US" altLang="zh-CN" sz="800"/>
              <a:t>(2015) [J]. </a:t>
            </a:r>
            <a:r>
              <a:rPr lang="zh-CN" altLang="en-US" sz="800"/>
              <a:t>中国康复医学杂志</a:t>
            </a:r>
            <a:r>
              <a:rPr lang="en-US" altLang="zh-CN" sz="800"/>
              <a:t>, 2015, 30 (01): 81-110.</a:t>
            </a:r>
            <a:endParaRPr lang="en-US" altLang="zh-CN" sz="800"/>
          </a:p>
          <a:p>
            <a:endParaRPr lang="en-US" altLang="zh-CN" sz="800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丹曲林钠：恶性高热唯一特效</a:t>
            </a:r>
            <a:r>
              <a:rPr lang="zh-CN" altLang="en-US"/>
              <a:t>防治药</a:t>
            </a:r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88645" y="998855"/>
          <a:ext cx="10982325" cy="4493260"/>
        </p:xfrm>
        <a:graphic>
          <a:graphicData uri="http://schemas.openxmlformats.org/drawingml/2006/table">
            <a:tbl>
              <a:tblPr firstCol="1" bandCol="1">
                <a:tableStyleId>{FABFCF23-3B69-468F-B69F-88F6DE6A72F2}</a:tableStyleId>
              </a:tblPr>
              <a:tblGrid>
                <a:gridCol w="1077595"/>
                <a:gridCol w="874395"/>
                <a:gridCol w="9030335"/>
              </a:tblGrid>
              <a:tr h="137160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恶性高热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领域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所治疗疾病的基本情况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罕见：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收录于卫健委等六部联合制定的《第二批罕见病目录》。儿童发生率1:15,000，成人1:50,000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[9]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14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发病急：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恶性高热是染色体遗传疾病</a:t>
                      </a:r>
                      <a:r>
                        <a:rPr lang="en-US" altLang="zh-CN" sz="14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[5]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，多在应用吸入性麻醉后数分钟或一小时内诱发</a:t>
                      </a:r>
                      <a:r>
                        <a:rPr lang="en-US" altLang="zh-CN" sz="14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[6]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；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</a:t>
                      </a:r>
                      <a:r>
                        <a:rPr lang="zh-CN" altLang="en-US" sz="14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致死率高：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临床表现为：核心体温急剧升高、重度酸中毒、横纹肌溶解、高钾血症，该具有起病急、病情进展迅速、抢救时间窗短病死率高等特点；据不完全统计, 我国MH 病死率高达 73.5%</a:t>
                      </a:r>
                      <a:r>
                        <a:rPr lang="zh-CN" altLang="en-US" sz="1400" b="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</a:t>
                      </a:r>
                      <a:r>
                        <a:rPr lang="en-US" altLang="zh-CN" sz="1400" b="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b="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]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05156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未被满足的临床需求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目录内无可用于预防和治疗恶性高热的特效药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2070100"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丹曲林钠胶囊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优势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1. 不可替代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：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丹曲林钠是唯一可用于预防和治疗恶性高热的特效药，可迅速逆转危及生命的骨骼肌高代谢状态，使死亡率从80%降低至6-10%</a:t>
                      </a:r>
                      <a:r>
                        <a:rPr lang="en-US" altLang="zh-CN" sz="14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[7]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。</a:t>
                      </a:r>
                      <a:endParaRPr lang="en-US" altLang="zh-CN" sz="1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2.使用范围可控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：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术前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RYR1 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基因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Sanger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测序</a:t>
                      </a:r>
                      <a:r>
                        <a:rPr lang="en-US" altLang="zh-CN" sz="14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[8]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可定位高危人群，有效预防恶性高热危象且有效避免滥用。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3.指南推荐：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《2020麻醉医师协会（英国）AA恶性高热指南》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[9]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：有三种办法可以逆转恶性高热过程，他们应该一起用：消除触发剂、运用丹曲林、降温。《中国防治恶性高热专家共识（2020版）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。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》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[5]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：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目前治疗恶性高热的针对性药物是丹曲林钠，恶性高热重在预防和早期发现。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88646" y="5933441"/>
            <a:ext cx="11106150" cy="661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800" dirty="0"/>
              <a:t>[5]</a:t>
            </a:r>
            <a:r>
              <a:rPr lang="zh-CN" altLang="en-US" sz="800" dirty="0">
                <a:sym typeface="+mn-ea"/>
              </a:rPr>
              <a:t>中国防治恶性高热专家共识工作组</a:t>
            </a:r>
            <a:r>
              <a:rPr lang="en-US" altLang="zh-CN" sz="800" dirty="0">
                <a:sym typeface="+mn-ea"/>
              </a:rPr>
              <a:t>. </a:t>
            </a:r>
            <a:r>
              <a:rPr lang="zh-CN" altLang="en-US" sz="800" dirty="0">
                <a:sym typeface="+mn-ea"/>
              </a:rPr>
              <a:t>中国防治恶性高热专家共识</a:t>
            </a:r>
            <a:r>
              <a:rPr lang="en-US" altLang="zh-CN" sz="800" dirty="0">
                <a:sym typeface="+mn-ea"/>
              </a:rPr>
              <a:t>(2020</a:t>
            </a:r>
            <a:r>
              <a:rPr lang="zh-CN" altLang="en-US" sz="800" dirty="0">
                <a:sym typeface="+mn-ea"/>
              </a:rPr>
              <a:t>版</a:t>
            </a:r>
            <a:r>
              <a:rPr lang="en-US" altLang="zh-CN" sz="800" dirty="0">
                <a:sym typeface="+mn-ea"/>
              </a:rPr>
              <a:t>). </a:t>
            </a:r>
            <a:r>
              <a:rPr lang="zh-CN" altLang="en-US" sz="800" dirty="0">
                <a:sym typeface="+mn-ea"/>
              </a:rPr>
              <a:t>中华麻醉学杂志，</a:t>
            </a:r>
            <a:r>
              <a:rPr lang="en-US" altLang="zh-CN" sz="800" dirty="0">
                <a:sym typeface="+mn-ea"/>
              </a:rPr>
              <a:t>2021</a:t>
            </a:r>
            <a:r>
              <a:rPr lang="zh-CN" altLang="en-US" sz="800" dirty="0">
                <a:sym typeface="+mn-ea"/>
              </a:rPr>
              <a:t>，</a:t>
            </a:r>
            <a:r>
              <a:rPr lang="en-US" altLang="zh-CN" sz="800" dirty="0">
                <a:sym typeface="+mn-ea"/>
              </a:rPr>
              <a:t>41(01):20-25.</a:t>
            </a:r>
            <a:endParaRPr lang="en-US" altLang="zh-CN" sz="800" dirty="0"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800" dirty="0"/>
              <a:t>[6]</a:t>
            </a:r>
            <a:r>
              <a:rPr lang="zh-CN" altLang="en-US" sz="800" dirty="0"/>
              <a:t>徐仲煌，郭向阳，罗爱伦</a:t>
            </a:r>
            <a:r>
              <a:rPr lang="en-US" altLang="zh-CN" sz="800" dirty="0"/>
              <a:t>. </a:t>
            </a:r>
            <a:r>
              <a:rPr lang="zh-CN" altLang="en-US" sz="800" dirty="0"/>
              <a:t>我国恶性高热发病概况、实验室诊断方法的建立及临床应用</a:t>
            </a:r>
            <a:r>
              <a:rPr lang="en-US" altLang="zh-CN" sz="800" dirty="0"/>
              <a:t>(</a:t>
            </a:r>
            <a:r>
              <a:rPr lang="zh-CN" altLang="en-US" sz="800" dirty="0"/>
              <a:t>上</a:t>
            </a:r>
            <a:r>
              <a:rPr lang="en-US" altLang="zh-CN" sz="800" dirty="0"/>
              <a:t>) [J]. </a:t>
            </a:r>
            <a:r>
              <a:rPr lang="zh-CN" altLang="en-US" sz="800" dirty="0"/>
              <a:t>中华医学信息导报</a:t>
            </a:r>
            <a:r>
              <a:rPr lang="en-US" altLang="zh-CN" sz="800" dirty="0"/>
              <a:t>, 2005, (18): 22.</a:t>
            </a:r>
            <a:endParaRPr lang="en-US" altLang="zh-CN" sz="800" dirty="0"/>
          </a:p>
          <a:p>
            <a:pPr algn="l">
              <a:buClrTx/>
              <a:buSzTx/>
              <a:buFontTx/>
            </a:pPr>
            <a:r>
              <a:rPr lang="en-US" altLang="zh-CN" sz="800" dirty="0"/>
              <a:t>[7]Glahn KPE, Bendixen D, Girard T, et al. Availability of dantrolene for the management of malignant hyperthermia crises: European Malignant Hyperthermia Group guidelines.[J].Br J </a:t>
            </a:r>
            <a:r>
              <a:rPr lang="en-US" altLang="zh-CN" sz="800" dirty="0" err="1"/>
              <a:t>Anaesth</a:t>
            </a:r>
            <a:r>
              <a:rPr lang="en-US" altLang="zh-CN" sz="800" dirty="0"/>
              <a:t>. 2020 Aug;125(2):133-140.</a:t>
            </a:r>
            <a:endParaRPr lang="en-US" altLang="zh-CN" sz="800" dirty="0"/>
          </a:p>
          <a:p>
            <a:pPr algn="l">
              <a:buClrTx/>
              <a:buSzTx/>
              <a:buFontTx/>
            </a:pPr>
            <a:r>
              <a:rPr lang="en-US" altLang="zh-CN" sz="800" dirty="0"/>
              <a:t>[8]</a:t>
            </a:r>
            <a:r>
              <a:rPr lang="zh-CN" altLang="en-US" sz="800" dirty="0"/>
              <a:t>王颖林，郭向阳，徐仲煌</a:t>
            </a:r>
            <a:r>
              <a:rPr lang="en-US" altLang="zh-CN" sz="800" dirty="0"/>
              <a:t>,</a:t>
            </a:r>
            <a:r>
              <a:rPr lang="zh-CN" altLang="en-US" sz="800" dirty="0"/>
              <a:t>等</a:t>
            </a:r>
            <a:r>
              <a:rPr lang="en-US" altLang="zh-CN" sz="800" dirty="0"/>
              <a:t>. </a:t>
            </a:r>
            <a:r>
              <a:rPr lang="zh-CN" altLang="en-US" sz="800" dirty="0"/>
              <a:t>中国人恶性高热家系蓝尼定受体</a:t>
            </a:r>
            <a:r>
              <a:rPr lang="en-US" altLang="zh-CN" sz="800" dirty="0"/>
              <a:t>-1</a:t>
            </a:r>
            <a:r>
              <a:rPr lang="zh-CN" altLang="en-US" sz="800" dirty="0"/>
              <a:t>基因的筛查</a:t>
            </a:r>
            <a:r>
              <a:rPr lang="en-US" altLang="zh-CN" sz="800" dirty="0"/>
              <a:t>. </a:t>
            </a:r>
            <a:r>
              <a:rPr lang="zh-CN" altLang="en-US" sz="800" dirty="0"/>
              <a:t>中华麻醉学杂志，</a:t>
            </a:r>
            <a:r>
              <a:rPr lang="en-US" altLang="zh-CN" sz="800" dirty="0"/>
              <a:t>2008</a:t>
            </a:r>
            <a:r>
              <a:rPr lang="zh-CN" altLang="en-US" sz="800" dirty="0"/>
              <a:t>，</a:t>
            </a:r>
            <a:r>
              <a:rPr lang="en-US" altLang="zh-CN" sz="800" dirty="0"/>
              <a:t>28(11):1001-1003.</a:t>
            </a:r>
            <a:endParaRPr lang="en-US" altLang="zh-CN" sz="800" dirty="0"/>
          </a:p>
          <a:p>
            <a:pPr algn="l">
              <a:buClrTx/>
              <a:buSzTx/>
              <a:buFontTx/>
            </a:pPr>
            <a:r>
              <a:rPr lang="en-US" altLang="zh-CN" sz="800" dirty="0"/>
              <a:t>[9]Hopkins PM, Girard T, Dalay S, et al. Malignant hyperthermia 2020: Guideline from the Association of </a:t>
            </a:r>
            <a:r>
              <a:rPr lang="en-US" altLang="zh-CN" sz="800" dirty="0" err="1"/>
              <a:t>Anaesthetists</a:t>
            </a:r>
            <a:r>
              <a:rPr lang="en-US" altLang="zh-CN" sz="800" dirty="0"/>
              <a:t>.</a:t>
            </a:r>
            <a:r>
              <a:rPr lang="en-US" altLang="zh-CN" sz="800" dirty="0">
                <a:sym typeface="+mn-ea"/>
              </a:rPr>
              <a:t> [J].</a:t>
            </a:r>
            <a:r>
              <a:rPr lang="en-US" altLang="zh-CN" sz="800" dirty="0" err="1"/>
              <a:t>Anaesthesia</a:t>
            </a:r>
            <a:r>
              <a:rPr lang="en-US" altLang="zh-CN" sz="800" dirty="0"/>
              <a:t>. 2021 May;76(5):655-664.</a:t>
            </a:r>
            <a:endParaRPr lang="en-US" altLang="zh-CN" sz="800" dirty="0"/>
          </a:p>
          <a:p>
            <a:pPr algn="l">
              <a:buClrTx/>
              <a:buSzTx/>
              <a:buFontTx/>
            </a:pPr>
            <a:endParaRPr lang="en-US" altLang="zh-CN" sz="800" dirty="0"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2-1 </a:t>
            </a:r>
            <a:r>
              <a:t>有效性</a:t>
            </a:r>
            <a:r>
              <a:rPr lang="en-US" altLang="zh-CN"/>
              <a:t>——</a:t>
            </a:r>
            <a:r>
              <a:t>痉挛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63295" y="889000"/>
            <a:ext cx="10384790" cy="1444625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marL="0" indent="0"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研究设计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多项安慰剂对照研究</a:t>
            </a:r>
            <a:r>
              <a:rPr lang="en-US" altLang="zh-CN" sz="1400" baseline="30000" dirty="0">
                <a:sym typeface="+mn-ea"/>
              </a:rPr>
              <a:t>[10]</a:t>
            </a:r>
            <a:endParaRPr lang="zh-CN" altLang="en-US" sz="1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试验结果表明：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丹曲林在成人或儿童中对各种病因引起的骨骼肌痉挛优于安慰剂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，临床及电机械学评估方法均证实了这一点（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使用丹曲林治疗可使约50%的儿童和65%至75%的成人出现痉挛减轻和功能改善（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Dykes, 1975）。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总体痉挛程度的改善通常约为45%至50%（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Ladd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等，1973；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Monster, 1974）。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与脑卒中、脊髓损伤或脑瘫相关的痉挛患者相比，多发性硬化症患者的丹曲林疗效略低，但约有30%的患者仍可能从中获益。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3295" y="6389370"/>
            <a:ext cx="10891520" cy="292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800" dirty="0">
                <a:sym typeface="+mn-ea"/>
              </a:rPr>
              <a:t>[10]</a:t>
            </a:r>
            <a:r>
              <a:rPr lang="en-US" altLang="zh-CN" sz="800" dirty="0">
                <a:cs typeface="+mn-ea"/>
                <a:sym typeface="+mn-lt"/>
              </a:rPr>
              <a:t> Dantrolene Sodium: A Review of its Pharmacological Properties and Therapeutic Efficacy in Spasticity</a:t>
            </a:r>
            <a:endParaRPr lang="en-US" altLang="zh-CN" sz="8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b="2885"/>
          <a:stretch>
            <a:fillRect/>
          </a:stretch>
        </p:blipFill>
        <p:spPr>
          <a:xfrm>
            <a:off x="963295" y="2414905"/>
            <a:ext cx="10294620" cy="389318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2-2 </a:t>
            </a:r>
            <a:r>
              <a:rPr lang="zh-CN" altLang="en-US"/>
              <a:t>有效性</a:t>
            </a:r>
            <a:r>
              <a:rPr lang="en-US" altLang="zh-CN"/>
              <a:t>——</a:t>
            </a:r>
            <a:r>
              <a:t>恶性高热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64565" y="1018540"/>
            <a:ext cx="10617200" cy="1249680"/>
          </a:xfrm>
          <a:prstGeom prst="rect">
            <a:avLst/>
          </a:prstGeom>
          <a:noFill/>
          <a:ln>
            <a:solidFill>
              <a:srgbClr val="002F8E"/>
            </a:solidFill>
          </a:ln>
        </p:spPr>
        <p:txBody>
          <a:bodyPr wrap="square" rtlCol="0" anchor="t">
            <a:noAutofit/>
          </a:bodyPr>
          <a:lstStyle/>
          <a:p>
            <a:pPr marL="0" indent="0"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研究设计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回顾性队列研究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口服丹曲林治疗恶性高热易感患者肌病症状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试验结果</a:t>
            </a:r>
            <a:r>
              <a:rPr lang="zh-CN" altLang="en-US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en-US" altLang="zh-CN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:本次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研究共142名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(87%)恶性高热患者口服丹曲林钠治疗并得到临床改善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，其中麻醉原因转诊的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MHS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患者口服丹曲林后报告临床改善的比例（68/70，97%）高于因非麻醉原因转诊的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MHS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患者（74/94，79%）。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本次研究共有46名患者出现不良反应，其中只有3名患者出现肝功能异常，但停药1个月后肝功能恢复正常。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47445" y="2672715"/>
            <a:ext cx="9753600" cy="3185732"/>
            <a:chOff x="1728" y="3969"/>
            <a:chExt cx="16640" cy="7066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/>
            <a:srcRect t="15053"/>
            <a:stretch>
              <a:fillRect/>
            </a:stretch>
          </p:blipFill>
          <p:spPr>
            <a:xfrm>
              <a:off x="1728" y="3969"/>
              <a:ext cx="16640" cy="649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6168" y="4506"/>
              <a:ext cx="7864" cy="61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164</a:t>
              </a:r>
              <a:r>
                <a:rPr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名恶性高热患者接受口服丹曲林钠</a:t>
              </a:r>
              <a:endPara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" y="10218"/>
              <a:ext cx="10449" cy="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highlight>
                    <a:srgbClr val="DAE3F3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142</a:t>
              </a:r>
              <a:r>
                <a:rPr lang="zh-CN" altLang="en-US" b="1" dirty="0">
                  <a:solidFill>
                    <a:srgbClr val="FF0000"/>
                  </a:solidFill>
                  <a:highlight>
                    <a:srgbClr val="DAE3F3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名患者完成治疗并报告临床改善（</a:t>
              </a:r>
              <a:r>
                <a:rPr lang="en-US" altLang="zh-CN" b="1" dirty="0">
                  <a:solidFill>
                    <a:srgbClr val="FF0000"/>
                  </a:solidFill>
                  <a:highlight>
                    <a:srgbClr val="DAE3F3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87%</a:t>
              </a:r>
              <a:r>
                <a:rPr lang="zh-CN" altLang="en-US" b="1" dirty="0">
                  <a:solidFill>
                    <a:srgbClr val="FF0000"/>
                  </a:solidFill>
                  <a:highlight>
                    <a:srgbClr val="DAE3F3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）</a:t>
              </a:r>
              <a:endParaRPr lang="zh-CN" altLang="en-US" b="1" dirty="0">
                <a:solidFill>
                  <a:srgbClr val="FF0000"/>
                </a:solidFill>
                <a:highlight>
                  <a:srgbClr val="DAE3F3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45820" y="6079490"/>
            <a:ext cx="10532110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800" dirty="0"/>
              <a:t>[11]Ibarra Moreno CA, Kraeva N, et al. Oral Dantrolene for Myopathic Symptoms in Malignant Hyperthermia-Susceptible Patients: A 25-Year Retrospective Cohort Study of Adverse Effects and Tolerability.[J].Anesth Analg. 2023 Mar 1;136(3):569-577.</a:t>
            </a:r>
            <a:endParaRPr lang="en-US" altLang="zh-CN" sz="800" dirty="0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3-</a:t>
            </a:r>
            <a:r>
              <a:rPr lang="zh-CN" altLang="en-US"/>
              <a:t>安全性</a:t>
            </a:r>
            <a:endParaRPr lang="zh-CN" altLang="en-US"/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680720" y="1197610"/>
          <a:ext cx="11061065" cy="4621507"/>
        </p:xfrm>
        <a:graphic>
          <a:graphicData uri="http://schemas.openxmlformats.org/drawingml/2006/table">
            <a:tbl>
              <a:tblPr bandCol="1">
                <a:tableStyleId>{FABFCF23-3B69-468F-B69F-88F6DE6A72F2}</a:tableStyleId>
              </a:tblPr>
              <a:tblGrid>
                <a:gridCol w="1277620"/>
                <a:gridCol w="9783445"/>
              </a:tblGrid>
              <a:tr h="1256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说明书收载的安全性信息</a:t>
                      </a:r>
                      <a:endPara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常见不良反应：嗜睡、头晕、无力、全身不适、疲乏和腹泻</a:t>
                      </a:r>
                      <a:r>
                        <a:rPr lang="en-US" altLang="zh-CN" sz="14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[12]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可通过低起始剂量逐渐递增至最佳疗效剂量范围来避免。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严重腹泻时可能需要临时停药。如果恢复给药后腹泻复发，应终止治疗。长期使用可能引起肝肾功能损害。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625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国内外不良反应发生情况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药品上市后未检索到各国家或地区药监部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门5年内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发布的安全性警告和撤市信息。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国外一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项长达25年的ADR结果</a:t>
                      </a:r>
                      <a:r>
                        <a:rPr lang="zh-CN" altLang="en-US" sz="1400" b="1" baseline="300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</a:t>
                      </a:r>
                      <a:r>
                        <a:rPr lang="en-US" altLang="zh-CN" sz="1400" b="1" baseline="300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r>
                        <a:rPr lang="zh-CN" altLang="en-US" sz="1400" b="1" baseline="300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]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显示，口服丹曲林钠在报告的剂量范围内没有产生严重的不良反应，耐受性良好。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91908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同类产品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对比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痉挛：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根据美国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FDA不良反应监测数据（196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-202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年）</a:t>
                      </a:r>
                      <a:r>
                        <a:rPr lang="en-US" altLang="zh-CN" sz="14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[14]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丹曲林钠的严重不良反应发生比例低于巴氯芬、死亡比例低于替扎尼定。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820159">
                <a:tc vMerge="1"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恶性高热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：与注射剂相比，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无需使用甘露醇稀释，不会引起静脉炎，安全性更优。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80720" y="6076950"/>
            <a:ext cx="11290935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800"/>
              <a:t>[</a:t>
            </a:r>
            <a:r>
              <a:rPr lang="en-US" altLang="zh-CN" sz="800"/>
              <a:t>12</a:t>
            </a:r>
            <a:r>
              <a:rPr lang="zh-CN" altLang="en-US" sz="800"/>
              <a:t>]丹曲林钠胶囊说明书</a:t>
            </a:r>
            <a:endParaRPr lang="zh-CN" altLang="en-US" sz="800"/>
          </a:p>
          <a:p>
            <a:pPr algn="l">
              <a:buClrTx/>
              <a:buSzTx/>
              <a:buFontTx/>
            </a:pPr>
            <a:r>
              <a:rPr lang="en-US" altLang="zh-CN" sz="800"/>
              <a:t>[13]Ibarra Moreno CA, Kraeva N, Zvaritch E, et al. Oral Dantrolene for Myopathic Symptoms in Malignant Hyperthermia Susceptible Patients: A 25-Year Retrospective Cohort Study of Adverse Effects and Tolerability.[J].Anesth Analg. 2023 Mar 1;136(3):569-577. </a:t>
            </a:r>
            <a:endParaRPr lang="en-US" altLang="zh-CN" sz="800"/>
          </a:p>
          <a:p>
            <a:pPr algn="l">
              <a:buClrTx/>
              <a:buSzTx/>
              <a:buFontTx/>
            </a:pPr>
            <a:r>
              <a:rPr lang="en-US" altLang="zh-CN" sz="800"/>
              <a:t>[14]FDA </a:t>
            </a:r>
            <a:r>
              <a:rPr lang="zh-CN" altLang="en-US" sz="800"/>
              <a:t>不良事件报告系统</a:t>
            </a:r>
            <a:r>
              <a:rPr lang="en-US" altLang="zh-CN" sz="800"/>
              <a:t> </a:t>
            </a:r>
            <a:r>
              <a:rPr lang="zh-CN" altLang="en-US" sz="800"/>
              <a:t>（</a:t>
            </a:r>
            <a:r>
              <a:rPr lang="en-US" altLang="zh-CN" sz="800"/>
              <a:t>FAERS</a:t>
            </a:r>
            <a:r>
              <a:rPr lang="zh-CN" altLang="en-US" sz="800"/>
              <a:t>）</a:t>
            </a:r>
            <a:endParaRPr lang="zh-CN" altLang="en-US" sz="800"/>
          </a:p>
          <a:p>
            <a:pPr algn="l">
              <a:buClrTx/>
              <a:buSzTx/>
              <a:buFontTx/>
            </a:pPr>
            <a:r>
              <a:rPr lang="en-US" altLang="zh-CN" sz="800"/>
              <a:t> </a:t>
            </a:r>
            <a:endParaRPr lang="zh-CN" altLang="en-US" sz="800"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4-</a:t>
            </a:r>
            <a:r>
              <a:t>创新</a:t>
            </a:r>
            <a:r>
              <a:t>性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33095" y="1236980"/>
          <a:ext cx="11383010" cy="4097655"/>
        </p:xfrm>
        <a:graphic>
          <a:graphicData uri="http://schemas.openxmlformats.org/drawingml/2006/table">
            <a:tbl>
              <a:tblPr firstRow="1">
                <a:tableStyleId>{5A111915-BE36-4E01-A7E5-04B1672EAD32}</a:tableStyleId>
              </a:tblPr>
              <a:tblGrid>
                <a:gridCol w="1410335"/>
                <a:gridCol w="4996180"/>
                <a:gridCol w="4976495"/>
              </a:tblGrid>
              <a:tr h="579120"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Font typeface="Wingdings" panose="05000000000000000000" charset="0"/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适应症领域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Font typeface="Wingdings" panose="05000000000000000000" charset="0"/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主要创新点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创新带来的患者受益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89430">
                <a:tc>
                  <a:txBody>
                    <a:bodyPr/>
                    <a:p>
                      <a:pPr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1400" b="1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适应症1</a:t>
                      </a:r>
                      <a:endParaRPr lang="zh-CN" altLang="en-US" sz="1400" b="1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1400" b="1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痉挛</a:t>
                      </a:r>
                      <a:endParaRPr lang="zh-CN" altLang="en-US" sz="1400" b="1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0"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作用机制独特，直接作用于</a:t>
                      </a:r>
                      <a:r>
                        <a:rPr lang="zh-CN" altLang="en-US" sz="1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骨骼肌：</a:t>
                      </a:r>
                      <a:endParaRPr lang="zh-CN" altLang="en-US" sz="14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14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丹曲林钠胶囊可抑制骨骼肌肌浆网上RyR1的活性，</a:t>
                      </a:r>
                      <a:r>
                        <a:rPr lang="zh-CN" altLang="en-US" sz="14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降低Ca2+释放，</a:t>
                      </a:r>
                      <a:r>
                        <a:rPr lang="zh-CN" altLang="en-US" sz="1400" b="1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减少肌肉的异常持续收缩（痉挛），改善肌肉僵硬、疼痛和运动功能。对骨骼肌具有高度选择性，对中枢神经系统无直接作用。</a:t>
                      </a:r>
                      <a:endParaRPr lang="zh-CN" altLang="en-US" sz="1400" b="1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直接作用于骨骼肌而不是中枢神经系统，迟发性不良反应更少，</a:t>
                      </a:r>
                      <a:r>
                        <a:rPr lang="en-US" altLang="zh-CN" sz="1400" b="1" kern="12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安全性更优</a:t>
                      </a:r>
                      <a:r>
                        <a:rPr lang="zh-CN" altLang="en-US" sz="1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。</a:t>
                      </a:r>
                      <a:endParaRPr lang="en-US" altLang="zh-CN" sz="14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defRPr/>
                      </a:pPr>
                      <a:r>
                        <a:rPr lang="zh-CN" altLang="en-US" sz="1400" b="1" kern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无药物依赖性和致幻性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，显著提升上运动神经元损伤患者的生活质量和行为能力。</a:t>
                      </a:r>
                      <a:endParaRPr lang="zh-CN" altLang="en-US" sz="1400" spc="30" dirty="0">
                        <a:ln w="3175">
                          <a:noFill/>
                          <a:prstDash val="dash"/>
                        </a:ln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729105">
                <a:tc>
                  <a:txBody>
                    <a:bodyPr/>
                    <a:p>
                      <a:pPr marR="0" lv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0"/>
                        <a:buNone/>
                        <a:defRPr/>
                      </a:pPr>
                      <a:r>
                        <a:rPr lang="zh-CN" altLang="en-US" sz="1400" b="1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适应症2</a:t>
                      </a:r>
                      <a:endParaRPr lang="zh-CN" altLang="en-US" sz="1400" b="1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R="0" lv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0"/>
                        <a:buNone/>
                        <a:defRPr/>
                      </a:pPr>
                      <a:r>
                        <a:rPr lang="zh-CN" altLang="en-US" sz="1400" b="1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恶性高热</a:t>
                      </a:r>
                      <a:endParaRPr lang="zh-CN" altLang="en-US" sz="1400" b="1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  <a:noFill/>
                  </a:tcPr>
                </a:tc>
                <a:tc>
                  <a:txBody>
                    <a:bodyPr/>
                    <a:p>
                      <a:pPr marR="0" lvl="0" algn="l" defTabSz="914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0"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恶性高热防治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唯一特效药：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R="0" lvl="0" algn="l" defTabSz="914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0"/>
                        <a:buNone/>
                        <a:defRPr/>
                      </a:pPr>
                      <a:r>
                        <a:rPr lang="zh-CN" altLang="en-US" sz="14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丹曲林钠胶囊是特异性骨骼肌松弛剂，临床唯一可用于预防和治疗恶性高热、防止复发的口服特效药</a:t>
                      </a:r>
                      <a:r>
                        <a:rPr lang="zh-CN" altLang="en-US" sz="1400" b="1" baseline="300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[1</a:t>
                      </a:r>
                      <a:r>
                        <a:rPr lang="en-US" altLang="zh-CN" sz="1400" b="1" baseline="300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b="1" baseline="300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]</a:t>
                      </a:r>
                      <a:r>
                        <a:rPr lang="zh-CN" altLang="en-US" sz="1400" b="1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4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国内唯一通过一致性评价药品，其作用于肌浆网的Ca2+释放通道，抑制钙离子异常释放，快速终止恶性高热危象。</a:t>
                      </a:r>
                      <a:endParaRPr lang="zh-CN" altLang="en-US" sz="1400" b="1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defRPr/>
                      </a:pPr>
                      <a:r>
                        <a:rPr lang="zh-CN" altLang="en-US" sz="1400" b="1" spc="30" dirty="0">
                          <a:ln w="3175">
                            <a:noFill/>
                            <a:prstDash val="dash"/>
                          </a:ln>
                          <a:solidFill>
                            <a:srgbClr val="FF0000"/>
                          </a:solidFill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大幅降低恶性高热（国家第二批罕见病）患者死亡率</a:t>
                      </a:r>
                      <a:r>
                        <a:rPr lang="en-US" altLang="zh-CN" sz="1400" spc="30" baseline="3000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[16]</a:t>
                      </a:r>
                      <a:r>
                        <a:rPr lang="zh-CN" altLang="en-US" sz="1400" b="1" spc="30" dirty="0">
                          <a:ln w="3175">
                            <a:noFill/>
                            <a:prstDash val="dash"/>
                          </a:ln>
                          <a:solidFill>
                            <a:srgbClr val="FF0000"/>
                          </a:solidFill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；</a:t>
                      </a:r>
                      <a:endParaRPr lang="en-US" altLang="zh-CN" sz="1400" b="1" spc="30" dirty="0">
                        <a:ln w="3175">
                          <a:noFill/>
                          <a:prstDash val="dash"/>
                        </a:ln>
                        <a:solidFill>
                          <a:srgbClr val="FF0000"/>
                        </a:solidFill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defRPr/>
                      </a:pPr>
                      <a:r>
                        <a:rPr lang="zh-CN" altLang="en-US" sz="1400" b="1" spc="30" dirty="0">
                          <a:ln w="3175">
                            <a:noFill/>
                            <a:prstDash val="dash"/>
                          </a:ln>
                          <a:solidFill>
                            <a:srgbClr val="FF0000"/>
                          </a:solidFill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口服给药，患者服用方便</a:t>
                      </a:r>
                      <a:r>
                        <a:rPr lang="zh-CN" altLang="en-US" sz="14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，依从性好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，不</a:t>
                      </a:r>
                      <a:r>
                        <a:rPr lang="zh-CN" altLang="en-US" sz="14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存在注射剂临床配置操作复杂的问题。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defRPr/>
                      </a:pPr>
                      <a:r>
                        <a:rPr lang="zh-CN" altLang="en-US" sz="14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有效期3年，便于贮存与运输，间接降低患者的用药成本。</a:t>
                      </a:r>
                      <a:endParaRPr lang="zh-CN" altLang="en-US" sz="1400" b="1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84225" y="6082665"/>
            <a:ext cx="10328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800"/>
              <a:t>[15]</a:t>
            </a:r>
            <a:r>
              <a:rPr lang="zh-CN" altLang="en-US" sz="800"/>
              <a:t>中国防治恶性高热专家共识工作组</a:t>
            </a:r>
            <a:r>
              <a:rPr lang="en-US" altLang="zh-CN" sz="800"/>
              <a:t>. </a:t>
            </a:r>
            <a:r>
              <a:rPr lang="zh-CN" altLang="en-US" sz="800"/>
              <a:t>中国防治恶性高热专家共识</a:t>
            </a:r>
            <a:r>
              <a:rPr lang="en-US" altLang="zh-CN" sz="800"/>
              <a:t>(2020</a:t>
            </a:r>
            <a:r>
              <a:rPr lang="zh-CN" altLang="en-US" sz="800"/>
              <a:t>版</a:t>
            </a:r>
            <a:r>
              <a:rPr lang="en-US" altLang="zh-CN" sz="800"/>
              <a:t>). </a:t>
            </a:r>
            <a:r>
              <a:rPr lang="zh-CN" altLang="en-US" sz="800"/>
              <a:t>中华麻醉学杂志，</a:t>
            </a:r>
            <a:r>
              <a:rPr lang="en-US" altLang="zh-CN" sz="800"/>
              <a:t>2021</a:t>
            </a:r>
            <a:r>
              <a:rPr lang="zh-CN" altLang="en-US" sz="800"/>
              <a:t>，</a:t>
            </a:r>
            <a:r>
              <a:rPr lang="en-US" altLang="zh-CN" sz="800"/>
              <a:t>41(01):20-25. </a:t>
            </a:r>
            <a:endParaRPr lang="en-US" altLang="zh-CN" sz="800"/>
          </a:p>
          <a:p>
            <a:pPr algn="l">
              <a:buClrTx/>
              <a:buSzTx/>
              <a:buFontTx/>
            </a:pPr>
            <a:r>
              <a:rPr lang="en-US" altLang="zh-CN" sz="800"/>
              <a:t>[16]Glahn KPE, Bendixen D, Girard T, et al. Availability of dantrolene for the management of malignant hyperthermia crises: European Malignant Hyperthermia Group guidelines.[J].Br J Anaesth. 2020 Aug;125(2):133-140.</a:t>
            </a:r>
            <a:endParaRPr lang="en-US" altLang="zh-CN" sz="800"/>
          </a:p>
        </p:txBody>
      </p:sp>
    </p:spTree>
  </p:cSld>
  <p:clrMapOvr>
    <a:masterClrMapping/>
  </p:clrMapOvr>
  <p:transition spd="slow">
    <p:wipe/>
  </p:transition>
</p:sld>
</file>

<file path=ppt/tags/tag1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10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11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12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13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14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15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16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17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18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19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2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20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21.xml><?xml version="1.0" encoding="utf-8"?>
<p:tagLst xmlns:p="http://schemas.openxmlformats.org/presentationml/2006/main">
  <p:tag name="ISLIDE.DIAGRAM" val="#844299;"/>
</p:tagLst>
</file>

<file path=ppt/tags/tag22.xml><?xml version="1.0" encoding="utf-8"?>
<p:tagLst xmlns:p="http://schemas.openxmlformats.org/presentationml/2006/main">
  <p:tag name="KSO_WM_UNIT_TABLE_BEAUTIFY" val="smartTable{d407885e-93ba-4ded-b92e-2df9a5434953}"/>
  <p:tag name="TABLE_ENDDRAG_ORIGIN_RECT" val="868*247"/>
  <p:tag name="TABLE_ENDDRAG_RECT" val="39*85*868*247"/>
</p:tagLst>
</file>

<file path=ppt/tags/tag23.xml><?xml version="1.0" encoding="utf-8"?>
<p:tagLst xmlns:p="http://schemas.openxmlformats.org/presentationml/2006/main">
  <p:tag name="KSO_WM_UNIT_TABLE_BEAUTIFY" val="smartTable{8220c97b-20f6-4bef-a966-696c641ac9f8}"/>
  <p:tag name="TABLE_ENDDRAG_ORIGIN_RECT" val="868*125"/>
  <p:tag name="TABLE_ENDDRAG_RECT" val="39*397*868*125"/>
</p:tagLst>
</file>

<file path=ppt/tags/tag24.xml><?xml version="1.0" encoding="utf-8"?>
<p:tagLst xmlns:p="http://schemas.openxmlformats.org/presentationml/2006/main">
  <p:tag name="KSO_WM_UNIT_TABLE_BEAUTIFY" val="smartTable{7f05ab35-5fb6-4457-89cb-9711ffd8571f}"/>
  <p:tag name="TABLE_ENDDRAG_ORIGIN_RECT" val="902*282"/>
  <p:tag name="TABLE_ENDDRAG_RECT" val="34*130*902*282"/>
</p:tagLst>
</file>

<file path=ppt/tags/tag25.xml><?xml version="1.0" encoding="utf-8"?>
<p:tagLst xmlns:p="http://schemas.openxmlformats.org/presentationml/2006/main">
  <p:tag name="KSO_WM_UNIT_TABLE_BEAUTIFY" val="smartTable{5d9d318c-4559-4b85-ab05-39bfafde6b54}"/>
  <p:tag name="TABLE_ENDDRAG_ORIGIN_RECT" val="864*337"/>
  <p:tag name="TABLE_ENDDRAG_RECT" val="46*78*864*337"/>
</p:tagLst>
</file>

<file path=ppt/tags/tag26.xml><?xml version="1.0" encoding="utf-8"?>
<p:tagLst xmlns:p="http://schemas.openxmlformats.org/presentationml/2006/main">
  <p:tag name="KSO_WM_UNIT_TABLE_BEAUTIFY" val="smartTable{3c3595ee-baf8-461d-97be-b445f28a809b}"/>
  <p:tag name="TABLE_ENDDRAG_ORIGIN_RECT" val="870*390"/>
  <p:tag name="TABLE_ENDDRAG_RECT" val="74*92*870*390"/>
</p:tagLst>
</file>

<file path=ppt/tags/tag27.xml><?xml version="1.0" encoding="utf-8"?>
<p:tagLst xmlns:p="http://schemas.openxmlformats.org/presentationml/2006/main">
  <p:tag name="TABLE_ENDDRAG_ORIGIN_RECT" val="896*350"/>
  <p:tag name="TABLE_ENDDRAG_RECT" val="49*97*896*350"/>
</p:tagLst>
</file>

<file path=ppt/tags/tag28.xml><?xml version="1.0" encoding="utf-8"?>
<p:tagLst xmlns:p="http://schemas.openxmlformats.org/presentationml/2006/main">
  <p:tag name="KSO_WM_DIAGRAM_VIRTUALLY_FRAME" val="{&quot;height&quot;:396.45,&quot;left&quot;:66.85,&quot;top&quot;:125.3,&quot;width&quot;:819.85}"/>
</p:tagLst>
</file>

<file path=ppt/tags/tag29.xml><?xml version="1.0" encoding="utf-8"?>
<p:tagLst xmlns:p="http://schemas.openxmlformats.org/presentationml/2006/main">
  <p:tag name="KSO_WM_DIAGRAM_VIRTUALLY_FRAME" val="{&quot;height&quot;:396.45,&quot;left&quot;:66.85,&quot;top&quot;:125.3,&quot;width&quot;:819.85}"/>
</p:tagLst>
</file>

<file path=ppt/tags/tag3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30.xml><?xml version="1.0" encoding="utf-8"?>
<p:tagLst xmlns:p="http://schemas.openxmlformats.org/presentationml/2006/main">
  <p:tag name="KSO_WM_DIAGRAM_VIRTUALLY_FRAME" val="{&quot;height&quot;:396.45,&quot;left&quot;:66.85,&quot;top&quot;:125.3,&quot;width&quot;:819.85}"/>
</p:tagLst>
</file>

<file path=ppt/tags/tag31.xml><?xml version="1.0" encoding="utf-8"?>
<p:tagLst xmlns:p="http://schemas.openxmlformats.org/presentationml/2006/main">
  <p:tag name="KSO_WM_DIAGRAM_VIRTUALLY_FRAME" val="{&quot;height&quot;:396.45,&quot;left&quot;:66.85,&quot;top&quot;:125.3,&quot;width&quot;:819.85}"/>
</p:tagLst>
</file>

<file path=ppt/tags/tag32.xml><?xml version="1.0" encoding="utf-8"?>
<p:tagLst xmlns:p="http://schemas.openxmlformats.org/presentationml/2006/main">
  <p:tag name="KSO_WM_DIAGRAM_VIRTUALLY_FRAME" val="{&quot;height&quot;:396.45,&quot;left&quot;:66.85,&quot;top&quot;:125.3,&quot;width&quot;:819.85}"/>
</p:tagLst>
</file>

<file path=ppt/tags/tag33.xml><?xml version="1.0" encoding="utf-8"?>
<p:tagLst xmlns:p="http://schemas.openxmlformats.org/presentationml/2006/main">
  <p:tag name="KSO_WM_DIAGRAM_VIRTUALLY_FRAME" val="{&quot;height&quot;:396.45,&quot;left&quot;:66.85,&quot;top&quot;:125.3,&quot;width&quot;:819.85}"/>
</p:tagLst>
</file>

<file path=ppt/tags/tag34.xml><?xml version="1.0" encoding="utf-8"?>
<p:tagLst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  <p:tag name="ISLIDE.THEME" val="#782110"/>
  <p:tag name="ISLIDE.TEMPLATE" val="1ac28b19-25d8-4610-91a1-895db873648f"/>
</p:tagLst>
</file>

<file path=ppt/tags/tag4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5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6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7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8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ags/tag9.xml><?xml version="1.0" encoding="utf-8"?>
<p:tagLst xmlns:p="http://schemas.openxmlformats.org/presentationml/2006/main">
  <p:tag name="KSO_WM_DIAGRAM_VIRTUALLY_FRAME" val="{&quot;height&quot;:473.9787401574803,&quot;left&quot;:52,&quot;top&quot;:66.02125984251968,&quot;width&quot;:908}"/>
</p:tagLst>
</file>

<file path=ppt/theme/theme1.xml><?xml version="1.0" encoding="utf-8"?>
<a:theme xmlns:a="http://schemas.openxmlformats.org/drawingml/2006/main" name="OfficePLUS 主题">
  <a:themeElements>
    <a:clrScheme name="自定义 2">
      <a:dk1>
        <a:srgbClr val="3C3C3C"/>
      </a:dk1>
      <a:lt1>
        <a:srgbClr val="FFFFFF"/>
      </a:lt1>
      <a:dk2>
        <a:srgbClr val="778495"/>
      </a:dk2>
      <a:lt2>
        <a:srgbClr val="F0F0F0"/>
      </a:lt2>
      <a:accent1>
        <a:srgbClr val="3498DB"/>
      </a:accent1>
      <a:accent2>
        <a:srgbClr val="2980B9"/>
      </a:accent2>
      <a:accent3>
        <a:srgbClr val="0DBCA1"/>
      </a:accent3>
      <a:accent4>
        <a:srgbClr val="29B6F6"/>
      </a:accent4>
      <a:accent5>
        <a:srgbClr val="7A8E9D"/>
      </a:accent5>
      <a:accent6>
        <a:srgbClr val="ADBAC3"/>
      </a:accent6>
      <a:hlink>
        <a:srgbClr val="4472C4"/>
      </a:hlink>
      <a:folHlink>
        <a:srgbClr val="BFBFB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>
        <a:noAutofit/>
      </a:bodyPr>
      <a:lstStyle>
        <a:defPPr marL="0" indent="0">
          <a:buFont typeface="Wingdings" panose="05000000000000000000" charset="0"/>
          <a:buNone/>
          <a:defRPr lang="zh-CN" altLang="en-US" sz="14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  <a:sym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5403</Words>
  <Application>WPS 演示</Application>
  <PresentationFormat>宽屏</PresentationFormat>
  <Paragraphs>286</Paragraphs>
  <Slides>10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微软雅黑</vt:lpstr>
      <vt:lpstr>Arial Unicode MS</vt:lpstr>
      <vt:lpstr>等线</vt:lpstr>
      <vt:lpstr>Calibri</vt:lpstr>
      <vt:lpstr>Source Han Sans CN Bold</vt:lpstr>
      <vt:lpstr>Source Han Sans CN Bold</vt:lpstr>
      <vt:lpstr>Wonder Sans Bold</vt:lpstr>
      <vt:lpstr>OfficePLUS 主题</vt:lpstr>
      <vt:lpstr>PowerPoint 演示文稿</vt:lpstr>
      <vt:lpstr>PowerPoint 演示文稿</vt:lpstr>
      <vt:lpstr>1、药品基本信息</vt:lpstr>
      <vt:lpstr>丹曲林钠：唯一非中枢神经类抗痉挛口服药 </vt:lpstr>
      <vt:lpstr>丹曲林钠：恶性高热唯一特效防治药</vt:lpstr>
      <vt:lpstr>2-1 有效性——痉挛</vt:lpstr>
      <vt:lpstr>2-2 有效性——恶性高热</vt:lpstr>
      <vt:lpstr>3-安全性</vt:lpstr>
      <vt:lpstr>4-创新性</vt:lpstr>
      <vt:lpstr>5-公平性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Nicky</dc:creator>
  <cp:lastModifiedBy>笛舟</cp:lastModifiedBy>
  <cp:revision>70</cp:revision>
  <cp:lastPrinted>2022-11-14T16:00:00Z</cp:lastPrinted>
  <dcterms:created xsi:type="dcterms:W3CDTF">2022-11-14T16:00:00Z</dcterms:created>
  <dcterms:modified xsi:type="dcterms:W3CDTF">2026-06-09T03:36:37Z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EMPLATE">
    <vt:lpwstr>1ac28b19-25d8-4610-91a1-895db873648f</vt:lpwstr>
  </property>
  <property fmtid="{D5CDD505-2E9C-101B-9397-08002B2CF9AE}" pid="3" name="KSOProductBuildVer">
    <vt:lpwstr>2052-12.1.0.26895</vt:lpwstr>
  </property>
  <property fmtid="{D5CDD505-2E9C-101B-9397-08002B2CF9AE}" pid="4" name="ICV">
    <vt:lpwstr>78C9BACC39AB46DBBA6429822CA496D0_13</vt:lpwstr>
  </property>
</Properties>
</file>