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3"/>
  </p:notesMasterIdLst>
  <p:sldIdLst>
    <p:sldId id="317" r:id="rId2"/>
    <p:sldId id="264" r:id="rId3"/>
    <p:sldId id="327" r:id="rId4"/>
    <p:sldId id="318" r:id="rId5"/>
    <p:sldId id="319" r:id="rId6"/>
    <p:sldId id="330" r:id="rId7"/>
    <p:sldId id="332" r:id="rId8"/>
    <p:sldId id="329" r:id="rId9"/>
    <p:sldId id="324" r:id="rId10"/>
    <p:sldId id="328" r:id="rId11"/>
    <p:sldId id="323" r:id="rId12"/>
  </p:sldIdLst>
  <p:sldSz cx="12192000" cy="6858000"/>
  <p:notesSz cx="6858000" cy="9144000"/>
  <p:custDataLst>
    <p:tags r:id="rId1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87" userDrawn="1">
          <p15:clr>
            <a:srgbClr val="A4A3A4"/>
          </p15:clr>
        </p15:guide>
        <p15:guide id="2" pos="3692" userDrawn="1">
          <p15:clr>
            <a:srgbClr val="A4A3A4"/>
          </p15:clr>
        </p15:guide>
        <p15:guide id="3" pos="4013"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39"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5B9B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106" d="100"/>
          <a:sy n="106" d="100"/>
        </p:scale>
        <p:origin x="756" y="114"/>
      </p:cViewPr>
      <p:guideLst>
        <p:guide orient="horz" pos="2087"/>
        <p:guide pos="3692"/>
        <p:guide pos="401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gs" Target="tags/tag1.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2E15931E-1654-4B73-89B2-8E333D9C42E0}" type="doc">
      <dgm:prSet loTypeId="urn:microsoft.com/office/officeart/2005/8/layout/vList5" loCatId="list" qsTypeId="urn:microsoft.com/office/officeart/2005/8/quickstyle/simple1#1" qsCatId="simple" csTypeId="urn:microsoft.com/office/officeart/2005/8/colors/accent1_2#1" csCatId="accent1" phldr="0"/>
      <dgm:spPr/>
      <dgm:t>
        <a:bodyPr/>
        <a:lstStyle/>
        <a:p>
          <a:endParaRPr lang="zh-CN" altLang="en-US"/>
        </a:p>
      </dgm:t>
    </dgm:pt>
    <dgm:pt modelId="{90DDC401-903F-495B-A387-FFA8A45891F6}">
      <dgm:prSet phldrT="[文本]" phldr="0" custT="1"/>
      <dgm:spPr/>
      <dgm:t>
        <a:bodyPr vert="horz" wrap="square"/>
        <a:lstStyle/>
        <a:p>
          <a:pPr>
            <a:lnSpc>
              <a:spcPct val="100000"/>
            </a:lnSpc>
            <a:spcBef>
              <a:spcPct val="0"/>
            </a:spcBef>
            <a:spcAft>
              <a:spcPct val="35000"/>
            </a:spcAft>
          </a:pPr>
          <a:r>
            <a:rPr sz="1800" b="1" spc="70" dirty="0">
              <a:solidFill>
                <a:srgbClr val="FFFFFF">
                  <a:alpha val="100000"/>
                </a:srgbClr>
              </a:solidFill>
              <a:latin typeface="黑体" charset="0"/>
              <a:ea typeface="黑体" charset="0"/>
              <a:cs typeface="等线" panose="02010600030101010101" charset="-122"/>
              <a:sym typeface="+mn-ea"/>
            </a:rPr>
            <a:t>说明书收载的安全性信息</a:t>
          </a:r>
          <a:endParaRPr lang="zh-CN" altLang="en-US" sz="1800">
            <a:latin typeface="黑体" charset="0"/>
            <a:ea typeface="黑体" charset="0"/>
          </a:endParaRPr>
        </a:p>
      </dgm:t>
    </dgm:pt>
    <dgm:pt modelId="{C8BB0B8A-C63A-4F83-B8DD-3A7CE259E4EE}" type="parTrans" cxnId="{1EEB8420-C621-4279-BCF4-98B42947859E}">
      <dgm:prSet/>
      <dgm:spPr/>
      <dgm:t>
        <a:bodyPr/>
        <a:lstStyle/>
        <a:p>
          <a:endParaRPr lang="zh-CN" altLang="en-US"/>
        </a:p>
      </dgm:t>
    </dgm:pt>
    <dgm:pt modelId="{35E5E878-0907-4014-9CFA-56AEFE6C22E5}" type="sibTrans" cxnId="{1EEB8420-C621-4279-BCF4-98B42947859E}">
      <dgm:prSet/>
      <dgm:spPr/>
      <dgm:t>
        <a:bodyPr/>
        <a:lstStyle/>
        <a:p>
          <a:endParaRPr lang="zh-CN" altLang="en-US"/>
        </a:p>
      </dgm:t>
    </dgm:pt>
    <dgm:pt modelId="{E08CEB0C-E37F-4DCA-A8EA-4B2CD3AD7754}">
      <dgm:prSet phldrT="[文本]" phldr="0" custT="1"/>
      <dgm:spPr/>
      <dgm:t>
        <a:bodyPr vert="horz" wrap="square"/>
        <a:lstStyle/>
        <a:p>
          <a:pPr>
            <a:lnSpc>
              <a:spcPct val="150000"/>
            </a:lnSpc>
            <a:spcBef>
              <a:spcPct val="0"/>
            </a:spcBef>
            <a:spcAft>
              <a:spcPct val="15000"/>
            </a:spcAft>
          </a:pPr>
          <a:r>
            <a:rPr lang="zh-CN" altLang="en-US" sz="1400">
              <a:latin typeface="黑体" charset="0"/>
              <a:ea typeface="黑体" charset="0"/>
            </a:rPr>
            <a:t>不良反应：心脏传导阻滞。在经皮室间隔心肌消融术中使用无水乙醇可引起以下不良反应：室性心动过速和室性颤动。</a:t>
          </a:r>
        </a:p>
      </dgm:t>
    </dgm:pt>
    <dgm:pt modelId="{FB4BCC77-44E9-4065-8A2F-90CD32DE34E3}" type="parTrans" cxnId="{5D665E74-4D8D-4C58-9177-0D0575247959}">
      <dgm:prSet/>
      <dgm:spPr/>
      <dgm:t>
        <a:bodyPr/>
        <a:lstStyle/>
        <a:p>
          <a:endParaRPr lang="zh-CN" altLang="en-US"/>
        </a:p>
      </dgm:t>
    </dgm:pt>
    <dgm:pt modelId="{41FED480-3E2E-47A2-B997-02D527BC8082}" type="sibTrans" cxnId="{5D665E74-4D8D-4C58-9177-0D0575247959}">
      <dgm:prSet/>
      <dgm:spPr/>
      <dgm:t>
        <a:bodyPr/>
        <a:lstStyle/>
        <a:p>
          <a:endParaRPr lang="zh-CN" altLang="en-US"/>
        </a:p>
      </dgm:t>
    </dgm:pt>
    <dgm:pt modelId="{0A66FFE0-3612-4D8D-9205-032A5F916379}">
      <dgm:prSet phldr="0" custT="1"/>
      <dgm:spPr/>
      <dgm:t>
        <a:bodyPr vert="horz" wrap="square"/>
        <a:lstStyle/>
        <a:p>
          <a:pPr>
            <a:lnSpc>
              <a:spcPct val="150000"/>
            </a:lnSpc>
            <a:spcBef>
              <a:spcPct val="0"/>
            </a:spcBef>
            <a:spcAft>
              <a:spcPct val="15000"/>
            </a:spcAft>
          </a:pPr>
          <a:r>
            <a:rPr lang="zh-CN" altLang="en-US" sz="1400">
              <a:latin typeface="黑体" charset="0"/>
              <a:ea typeface="黑体" charset="0"/>
            </a:rPr>
            <a:t>禁忌：对本品中任何成份过敏者禁用。</a:t>
          </a:r>
        </a:p>
      </dgm:t>
    </dgm:pt>
    <dgm:pt modelId="{E30BF8A4-96D5-41B8-9BA1-A9025D83B527}" type="parTrans" cxnId="{1B08481A-C237-4E0B-8954-4F8BE2AC80E9}">
      <dgm:prSet/>
      <dgm:spPr/>
    </dgm:pt>
    <dgm:pt modelId="{5005D370-607F-44A1-9458-2B80BBBD2E49}" type="sibTrans" cxnId="{1B08481A-C237-4E0B-8954-4F8BE2AC80E9}">
      <dgm:prSet/>
      <dgm:spPr/>
    </dgm:pt>
    <dgm:pt modelId="{A6685E83-BEEC-49B3-B40A-539E2C0D7A1A}">
      <dgm:prSet phldrT="[文本]" phldr="0" custT="1"/>
      <dgm:spPr/>
      <dgm:t>
        <a:bodyPr vert="horz" wrap="square"/>
        <a:lstStyle/>
        <a:p>
          <a:pPr>
            <a:lnSpc>
              <a:spcPct val="100000"/>
            </a:lnSpc>
            <a:spcBef>
              <a:spcPct val="0"/>
            </a:spcBef>
            <a:spcAft>
              <a:spcPct val="35000"/>
            </a:spcAft>
          </a:pPr>
          <a:r>
            <a:rPr sz="1800" b="1" spc="40" dirty="0">
              <a:solidFill>
                <a:srgbClr val="FFFFFF">
                  <a:alpha val="100000"/>
                </a:srgbClr>
              </a:solidFill>
              <a:latin typeface="黑体" charset="0"/>
              <a:ea typeface="黑体" charset="0"/>
              <a:cs typeface="等线" panose="02010600030101010101" charset="-122"/>
              <a:sym typeface="+mn-ea"/>
            </a:rPr>
            <a:t>国内外不良反应</a:t>
          </a:r>
          <a:r>
            <a:rPr sz="1800" b="1" spc="60" dirty="0">
              <a:solidFill>
                <a:srgbClr val="FFFFFF">
                  <a:alpha val="100000"/>
                </a:srgbClr>
              </a:solidFill>
              <a:latin typeface="黑体" charset="0"/>
              <a:ea typeface="黑体" charset="0"/>
              <a:cs typeface="等线" panose="02010600030101010101" charset="-122"/>
              <a:sym typeface="+mn-ea"/>
            </a:rPr>
            <a:t>发生情况</a:t>
          </a:r>
          <a:endParaRPr lang="zh-CN" altLang="en-US" sz="1800">
            <a:latin typeface="黑体" charset="0"/>
            <a:ea typeface="黑体" charset="0"/>
          </a:endParaRPr>
        </a:p>
      </dgm:t>
    </dgm:pt>
    <dgm:pt modelId="{FECC43A3-D59E-4EE1-9557-8FBB90D5B362}" type="parTrans" cxnId="{E447F820-4997-4378-8BC9-C2924BF42016}">
      <dgm:prSet/>
      <dgm:spPr/>
      <dgm:t>
        <a:bodyPr/>
        <a:lstStyle/>
        <a:p>
          <a:endParaRPr lang="zh-CN" altLang="en-US"/>
        </a:p>
      </dgm:t>
    </dgm:pt>
    <dgm:pt modelId="{68BB6C9A-B7F0-43A0-955B-FC8C4D4009BF}" type="sibTrans" cxnId="{E447F820-4997-4378-8BC9-C2924BF42016}">
      <dgm:prSet/>
      <dgm:spPr/>
      <dgm:t>
        <a:bodyPr/>
        <a:lstStyle/>
        <a:p>
          <a:endParaRPr lang="zh-CN" altLang="en-US"/>
        </a:p>
      </dgm:t>
    </dgm:pt>
    <dgm:pt modelId="{CBA50553-63FA-4B5A-9888-EDDBA06CA593}">
      <dgm:prSet phldrT="[文本]" phldr="0" custT="1"/>
      <dgm:spPr/>
      <dgm:t>
        <a:bodyPr vert="horz" wrap="square"/>
        <a:lstStyle/>
        <a:p>
          <a:pPr>
            <a:lnSpc>
              <a:spcPct val="150000"/>
            </a:lnSpc>
            <a:spcBef>
              <a:spcPct val="0"/>
            </a:spcBef>
            <a:spcAft>
              <a:spcPct val="15000"/>
            </a:spcAft>
          </a:pPr>
          <a:r>
            <a:rPr lang="en-US" altLang="zh-CN" sz="1400">
              <a:highlight>
                <a:srgbClr val="000000">
                  <a:alpha val="0"/>
                </a:srgbClr>
              </a:highlight>
              <a:latin typeface="黑体" charset="0"/>
              <a:ea typeface="黑体" charset="0"/>
              <a:cs typeface="黑体" charset="0"/>
            </a:rPr>
            <a:t>Alam</a:t>
          </a:r>
          <a:r>
            <a:rPr lang="zh-CN" altLang="en-US" sz="1400">
              <a:highlight>
                <a:srgbClr val="000000">
                  <a:alpha val="0"/>
                </a:srgbClr>
              </a:highlight>
              <a:latin typeface="黑体" charset="0"/>
              <a:ea typeface="黑体" charset="0"/>
              <a:cs typeface="黑体" charset="0"/>
            </a:rPr>
            <a:t>等荟萃分析了</a:t>
          </a:r>
          <a:r>
            <a:rPr lang="en-US" altLang="zh-CN" sz="1400">
              <a:highlight>
                <a:srgbClr val="000000">
                  <a:alpha val="0"/>
                </a:srgbClr>
              </a:highlight>
              <a:latin typeface="黑体" charset="0"/>
              <a:ea typeface="黑体" charset="0"/>
              <a:cs typeface="黑体" charset="0"/>
            </a:rPr>
            <a:t>1996</a:t>
          </a:r>
          <a:r>
            <a:rPr lang="zh-CN" altLang="en-US" sz="1400">
              <a:highlight>
                <a:srgbClr val="000000">
                  <a:alpha val="0"/>
                </a:srgbClr>
              </a:highlight>
              <a:latin typeface="黑体" charset="0"/>
              <a:ea typeface="黑体" charset="0"/>
              <a:cs typeface="黑体" charset="0"/>
            </a:rPr>
            <a:t>至</a:t>
          </a:r>
          <a:r>
            <a:rPr lang="en-US" altLang="zh-CN" sz="1400">
              <a:highlight>
                <a:srgbClr val="000000">
                  <a:alpha val="0"/>
                </a:srgbClr>
              </a:highlight>
              <a:latin typeface="黑体" charset="0"/>
              <a:ea typeface="黑体" charset="0"/>
              <a:cs typeface="黑体" charset="0"/>
            </a:rPr>
            <a:t>2005</a:t>
          </a:r>
          <a:r>
            <a:rPr lang="zh-CN" altLang="en-US" sz="1400">
              <a:highlight>
                <a:srgbClr val="000000">
                  <a:alpha val="0"/>
                </a:srgbClr>
              </a:highlight>
              <a:latin typeface="黑体" charset="0"/>
              <a:ea typeface="黑体" charset="0"/>
              <a:cs typeface="黑体" charset="0"/>
            </a:rPr>
            <a:t>年已发表的</a:t>
          </a:r>
          <a:r>
            <a:rPr lang="en-US" altLang="zh-CN" sz="1400">
              <a:highlight>
                <a:srgbClr val="000000">
                  <a:alpha val="0"/>
                </a:srgbClr>
              </a:highlight>
              <a:latin typeface="黑体" charset="0"/>
              <a:ea typeface="黑体" charset="0"/>
              <a:cs typeface="黑体" charset="0"/>
            </a:rPr>
            <a:t>42</a:t>
          </a:r>
          <a:r>
            <a:rPr lang="zh-CN" altLang="en-US" sz="1400">
              <a:highlight>
                <a:srgbClr val="000000">
                  <a:alpha val="0"/>
                </a:srgbClr>
              </a:highlight>
              <a:latin typeface="黑体" charset="0"/>
              <a:ea typeface="黑体" charset="0"/>
              <a:cs typeface="黑体" charset="0"/>
            </a:rPr>
            <a:t>个研究，入院</a:t>
          </a:r>
          <a:r>
            <a:rPr lang="en-US" altLang="zh-CN" sz="1400">
              <a:highlight>
                <a:srgbClr val="000000">
                  <a:alpha val="0"/>
                </a:srgbClr>
              </a:highlight>
              <a:latin typeface="黑体" charset="0"/>
              <a:ea typeface="黑体" charset="0"/>
              <a:cs typeface="黑体" charset="0"/>
            </a:rPr>
            <a:t>PTSMA</a:t>
          </a:r>
          <a:r>
            <a:rPr lang="zh-CN" altLang="en-US" sz="1400">
              <a:highlight>
                <a:srgbClr val="000000">
                  <a:alpha val="0"/>
                </a:srgbClr>
              </a:highlight>
              <a:latin typeface="黑体" charset="0"/>
              <a:ea typeface="黑体" charset="0"/>
              <a:cs typeface="黑体" charset="0"/>
            </a:rPr>
            <a:t>患者</a:t>
          </a:r>
          <a:r>
            <a:rPr lang="en-US" altLang="zh-CN" sz="1400">
              <a:highlight>
                <a:srgbClr val="000000">
                  <a:alpha val="0"/>
                </a:srgbClr>
              </a:highlight>
              <a:latin typeface="黑体" charset="0"/>
              <a:ea typeface="黑体" charset="0"/>
              <a:cs typeface="黑体" charset="0"/>
            </a:rPr>
            <a:t>2959</a:t>
          </a:r>
          <a:r>
            <a:rPr lang="zh-CN" altLang="en-US" sz="1400">
              <a:highlight>
                <a:srgbClr val="000000">
                  <a:alpha val="0"/>
                </a:srgbClr>
              </a:highlight>
              <a:latin typeface="黑体" charset="0"/>
              <a:ea typeface="黑体" charset="0"/>
              <a:cs typeface="黑体" charset="0"/>
            </a:rPr>
            <a:t>例，随访观察</a:t>
          </a:r>
          <a:r>
            <a:rPr lang="en-US" altLang="zh-CN" sz="1400">
              <a:highlight>
                <a:srgbClr val="000000">
                  <a:alpha val="0"/>
                </a:srgbClr>
              </a:highlight>
              <a:latin typeface="黑体" charset="0"/>
              <a:ea typeface="黑体" charset="0"/>
              <a:cs typeface="黑体" charset="0"/>
            </a:rPr>
            <a:t>1.5-43.2(12.7</a:t>
          </a:r>
          <a:r>
            <a:rPr lang="en-US" altLang="en-US" sz="1400">
              <a:highlight>
                <a:srgbClr val="000000">
                  <a:alpha val="0"/>
                </a:srgbClr>
              </a:highlight>
              <a:latin typeface="黑体" charset="0"/>
              <a:ea typeface="黑体" charset="0"/>
              <a:cs typeface="黑体" charset="0"/>
            </a:rPr>
            <a:t>±</a:t>
          </a:r>
          <a:r>
            <a:rPr lang="en-US" altLang="zh-CN" sz="1400">
              <a:highlight>
                <a:srgbClr val="000000">
                  <a:alpha val="0"/>
                </a:srgbClr>
              </a:highlight>
              <a:latin typeface="黑体" charset="0"/>
              <a:ea typeface="黑体" charset="0"/>
              <a:cs typeface="黑体" charset="0"/>
            </a:rPr>
            <a:t>0.3)</a:t>
          </a:r>
          <a:r>
            <a:rPr lang="zh-CN" altLang="en-US" sz="1400">
              <a:highlight>
                <a:srgbClr val="000000">
                  <a:alpha val="0"/>
                </a:srgbClr>
              </a:highlight>
              <a:latin typeface="黑体" charset="0"/>
              <a:ea typeface="黑体" charset="0"/>
              <a:cs typeface="黑体" charset="0"/>
            </a:rPr>
            <a:t>个月。研究结果显示：</a:t>
          </a:r>
          <a:r>
            <a:rPr lang="en-US" altLang="zh-CN" sz="1400">
              <a:highlight>
                <a:srgbClr val="000000">
                  <a:alpha val="0"/>
                </a:srgbClr>
              </a:highlight>
              <a:latin typeface="黑体" charset="0"/>
              <a:ea typeface="黑体" charset="0"/>
              <a:cs typeface="黑体" charset="0"/>
            </a:rPr>
            <a:t>30d</a:t>
          </a:r>
          <a:r>
            <a:rPr lang="zh-CN" altLang="en-US" sz="1400">
              <a:highlight>
                <a:srgbClr val="000000">
                  <a:alpha val="0"/>
                </a:srgbClr>
              </a:highlight>
              <a:latin typeface="黑体" charset="0"/>
              <a:ea typeface="黑体" charset="0"/>
              <a:cs typeface="黑体" charset="0"/>
            </a:rPr>
            <a:t>平均病死率</a:t>
          </a:r>
          <a:r>
            <a:rPr lang="en-US" altLang="zh-CN" sz="1400">
              <a:highlight>
                <a:srgbClr val="000000">
                  <a:alpha val="0"/>
                </a:srgbClr>
              </a:highlight>
              <a:latin typeface="黑体" charset="0"/>
              <a:ea typeface="黑体" charset="0"/>
              <a:cs typeface="黑体" charset="0"/>
            </a:rPr>
            <a:t>1.5%</a:t>
          </a:r>
          <a:r>
            <a:rPr lang="zh-CN" altLang="en-US" sz="1400">
              <a:highlight>
                <a:srgbClr val="000000">
                  <a:alpha val="0"/>
                </a:srgbClr>
              </a:highlight>
              <a:latin typeface="黑体" charset="0"/>
              <a:ea typeface="黑体" charset="0"/>
              <a:cs typeface="黑体" charset="0"/>
            </a:rPr>
            <a:t>，远期病死率</a:t>
          </a:r>
          <a:r>
            <a:rPr lang="en-US" altLang="zh-CN" sz="1400">
              <a:highlight>
                <a:srgbClr val="000000">
                  <a:alpha val="0"/>
                </a:srgbClr>
              </a:highlight>
              <a:latin typeface="黑体" charset="0"/>
              <a:ea typeface="黑体" charset="0"/>
              <a:cs typeface="黑体" charset="0"/>
            </a:rPr>
            <a:t>0.5%</a:t>
          </a:r>
          <a:r>
            <a:rPr lang="zh-CN" altLang="en-US" sz="1400">
              <a:highlight>
                <a:srgbClr val="000000">
                  <a:alpha val="0"/>
                </a:srgbClr>
              </a:highlight>
              <a:latin typeface="黑体" charset="0"/>
              <a:ea typeface="黑体" charset="0"/>
              <a:cs typeface="黑体" charset="0"/>
            </a:rPr>
            <a:t>，其他并发症：心室颤动</a:t>
          </a:r>
          <a:r>
            <a:rPr lang="en-US" altLang="zh-CN" sz="1400">
              <a:highlight>
                <a:srgbClr val="000000">
                  <a:alpha val="0"/>
                </a:srgbClr>
              </a:highlight>
              <a:latin typeface="黑体" charset="0"/>
              <a:ea typeface="黑体" charset="0"/>
              <a:cs typeface="黑体" charset="0"/>
            </a:rPr>
            <a:t>2.2%</a:t>
          </a:r>
          <a:r>
            <a:rPr lang="zh-CN" altLang="en-US" sz="1400">
              <a:highlight>
                <a:srgbClr val="000000">
                  <a:alpha val="0"/>
                </a:srgbClr>
              </a:highlight>
              <a:latin typeface="黑体" charset="0"/>
              <a:ea typeface="黑体" charset="0"/>
              <a:cs typeface="黑体" charset="0"/>
            </a:rPr>
            <a:t>，左前降支</a:t>
          </a:r>
          <a:r>
            <a:rPr lang="en-US" altLang="zh-CN" sz="1400">
              <a:highlight>
                <a:srgbClr val="000000">
                  <a:alpha val="0"/>
                </a:srgbClr>
              </a:highlight>
              <a:latin typeface="黑体" charset="0"/>
              <a:ea typeface="黑体" charset="0"/>
              <a:cs typeface="黑体" charset="0"/>
            </a:rPr>
            <a:t>(LAD)</a:t>
          </a:r>
          <a:r>
            <a:rPr lang="zh-CN" altLang="en-US" sz="1400">
              <a:highlight>
                <a:srgbClr val="000000">
                  <a:alpha val="0"/>
                </a:srgbClr>
              </a:highlight>
              <a:latin typeface="黑体" charset="0"/>
              <a:ea typeface="黑体" charset="0"/>
              <a:cs typeface="黑体" charset="0"/>
            </a:rPr>
            <a:t>闭塞</a:t>
          </a:r>
          <a:r>
            <a:rPr lang="en-US" altLang="zh-CN" sz="1400">
              <a:highlight>
                <a:srgbClr val="000000">
                  <a:alpha val="0"/>
                </a:srgbClr>
              </a:highlight>
              <a:latin typeface="黑体" charset="0"/>
              <a:ea typeface="黑体" charset="0"/>
              <a:cs typeface="黑体" charset="0"/>
            </a:rPr>
            <a:t>1.8%</a:t>
          </a:r>
          <a:r>
            <a:rPr lang="zh-CN" altLang="en-US" sz="1400">
              <a:highlight>
                <a:srgbClr val="000000">
                  <a:alpha val="0"/>
                </a:srgbClr>
              </a:highlight>
              <a:latin typeface="黑体" charset="0"/>
              <a:ea typeface="黑体" charset="0"/>
              <a:cs typeface="黑体" charset="0"/>
            </a:rPr>
            <a:t>，二度房室传导阻滞</a:t>
          </a:r>
          <a:r>
            <a:rPr lang="en-US" altLang="zh-CN" sz="1400">
              <a:highlight>
                <a:srgbClr val="000000">
                  <a:alpha val="0"/>
                </a:srgbClr>
              </a:highlight>
              <a:latin typeface="黑体" charset="0"/>
              <a:ea typeface="黑体" charset="0"/>
              <a:cs typeface="黑体" charset="0"/>
            </a:rPr>
            <a:t>(</a:t>
          </a:r>
          <a:r>
            <a:rPr lang="zh-CN" altLang="en-US" sz="1400">
              <a:highlight>
                <a:srgbClr val="000000">
                  <a:alpha val="0"/>
                </a:srgbClr>
              </a:highlight>
              <a:latin typeface="黑体" charset="0"/>
              <a:ea typeface="黑体" charset="0"/>
              <a:cs typeface="黑体" charset="0"/>
            </a:rPr>
            <a:t>三度</a:t>
          </a:r>
          <a:r>
            <a:rPr lang="en-US" altLang="zh-CN" sz="1400">
              <a:highlight>
                <a:srgbClr val="000000">
                  <a:alpha val="0"/>
                </a:srgbClr>
              </a:highlight>
              <a:latin typeface="黑体" charset="0"/>
              <a:ea typeface="黑体" charset="0"/>
              <a:cs typeface="黑体" charset="0"/>
            </a:rPr>
            <a:t>AVB)</a:t>
          </a:r>
          <a:r>
            <a:rPr lang="zh-CN" altLang="en-US" sz="1400">
              <a:highlight>
                <a:srgbClr val="000000">
                  <a:alpha val="0"/>
                </a:srgbClr>
              </a:highlight>
              <a:latin typeface="黑体" charset="0"/>
              <a:ea typeface="黑体" charset="0"/>
              <a:cs typeface="黑体" charset="0"/>
            </a:rPr>
            <a:t>置入永久性起搏器</a:t>
          </a:r>
          <a:r>
            <a:rPr lang="en-US" altLang="zh-CN" sz="1400">
              <a:highlight>
                <a:srgbClr val="000000">
                  <a:alpha val="0"/>
                </a:srgbClr>
              </a:highlight>
              <a:latin typeface="黑体" charset="0"/>
              <a:ea typeface="黑体" charset="0"/>
              <a:cs typeface="黑体" charset="0"/>
            </a:rPr>
            <a:t>10.5%</a:t>
          </a:r>
          <a:r>
            <a:rPr lang="zh-CN" altLang="en-US" sz="1400">
              <a:highlight>
                <a:srgbClr val="000000">
                  <a:alpha val="0"/>
                </a:srgbClr>
              </a:highlight>
              <a:latin typeface="黑体" charset="0"/>
              <a:ea typeface="黑体" charset="0"/>
              <a:cs typeface="黑体" charset="0"/>
            </a:rPr>
            <a:t>，心包积液</a:t>
          </a:r>
          <a:r>
            <a:rPr lang="en-US" altLang="zh-CN" sz="1400">
              <a:highlight>
                <a:srgbClr val="000000">
                  <a:alpha val="0"/>
                </a:srgbClr>
              </a:highlight>
              <a:latin typeface="黑体" charset="0"/>
              <a:ea typeface="黑体" charset="0"/>
              <a:cs typeface="黑体" charset="0"/>
            </a:rPr>
            <a:t>0.6%</a:t>
          </a:r>
          <a:r>
            <a:rPr lang="zh-CN" altLang="en-US" sz="1400">
              <a:highlight>
                <a:srgbClr val="000000">
                  <a:alpha val="0"/>
                </a:srgbClr>
              </a:highlight>
              <a:latin typeface="黑体" charset="0"/>
              <a:ea typeface="黑体" charset="0"/>
              <a:cs typeface="黑体" charset="0"/>
            </a:rPr>
            <a:t>。</a:t>
          </a:r>
          <a:r>
            <a:rPr lang="en-US" altLang="zh-CN" sz="1400" baseline="30000">
              <a:highlight>
                <a:srgbClr val="000000">
                  <a:alpha val="0"/>
                </a:srgbClr>
              </a:highlight>
              <a:latin typeface="黑体" charset="0"/>
              <a:ea typeface="黑体" charset="0"/>
              <a:cs typeface="黑体" charset="0"/>
            </a:rPr>
            <a:t>1</a:t>
          </a:r>
          <a:endParaRPr lang="zh-CN" altLang="en-US" sz="1400">
            <a:highlight>
              <a:srgbClr val="000000">
                <a:alpha val="0"/>
              </a:srgbClr>
            </a:highlight>
            <a:latin typeface="黑体" charset="0"/>
            <a:ea typeface="黑体" charset="0"/>
            <a:cs typeface="黑体" charset="0"/>
          </a:endParaRPr>
        </a:p>
      </dgm:t>
    </dgm:pt>
    <dgm:pt modelId="{73E2772F-165D-4B56-ACC2-969CBF53B0A8}" type="parTrans" cxnId="{6D1A30E1-5F17-48C0-B26C-3B56C0E70109}">
      <dgm:prSet/>
      <dgm:spPr/>
      <dgm:t>
        <a:bodyPr/>
        <a:lstStyle/>
        <a:p>
          <a:endParaRPr lang="zh-CN" altLang="en-US"/>
        </a:p>
      </dgm:t>
    </dgm:pt>
    <dgm:pt modelId="{7BFD1607-7356-4D3D-A829-75D002A3A4B0}" type="sibTrans" cxnId="{6D1A30E1-5F17-48C0-B26C-3B56C0E70109}">
      <dgm:prSet/>
      <dgm:spPr/>
      <dgm:t>
        <a:bodyPr/>
        <a:lstStyle/>
        <a:p>
          <a:endParaRPr lang="zh-CN" altLang="en-US"/>
        </a:p>
      </dgm:t>
    </dgm:pt>
    <dgm:pt modelId="{2F803AE0-9166-4B50-8A2C-D3F7E779E037}">
      <dgm:prSet phldr="0" custT="1"/>
      <dgm:spPr/>
      <dgm:t>
        <a:bodyPr vert="horz" wrap="square"/>
        <a:lstStyle/>
        <a:p>
          <a:pPr>
            <a:lnSpc>
              <a:spcPct val="150000"/>
            </a:lnSpc>
            <a:spcBef>
              <a:spcPct val="0"/>
            </a:spcBef>
            <a:spcAft>
              <a:spcPct val="15000"/>
            </a:spcAft>
          </a:pPr>
          <a:r>
            <a:rPr lang="zh-CN" altLang="en-US" sz="1400">
              <a:highlight>
                <a:srgbClr val="000000">
                  <a:alpha val="0"/>
                </a:srgbClr>
              </a:highlight>
              <a:latin typeface="黑体" charset="0"/>
              <a:ea typeface="黑体" charset="0"/>
              <a:cs typeface="黑体" charset="0"/>
            </a:rPr>
            <a:t>我国</a:t>
          </a:r>
          <a:r>
            <a:rPr lang="en-US" altLang="zh-CN" sz="1400">
              <a:highlight>
                <a:srgbClr val="000000">
                  <a:alpha val="0"/>
                </a:srgbClr>
              </a:highlight>
              <a:latin typeface="黑体" charset="0"/>
              <a:ea typeface="黑体" charset="0"/>
              <a:cs typeface="黑体" charset="0"/>
            </a:rPr>
            <a:t>PTSMA</a:t>
          </a:r>
          <a:r>
            <a:rPr lang="zh-CN" altLang="en-US" sz="1400">
              <a:highlight>
                <a:srgbClr val="000000">
                  <a:alpha val="0"/>
                </a:srgbClr>
              </a:highlight>
              <a:latin typeface="黑体" charset="0"/>
              <a:ea typeface="黑体" charset="0"/>
              <a:cs typeface="黑体" charset="0"/>
            </a:rPr>
            <a:t>注册资料显示</a:t>
          </a:r>
          <a:r>
            <a:rPr lang="en-US" altLang="zh-CN" sz="1400">
              <a:highlight>
                <a:srgbClr val="000000">
                  <a:alpha val="0"/>
                </a:srgbClr>
              </a:highlight>
              <a:latin typeface="黑体" charset="0"/>
              <a:ea typeface="黑体" charset="0"/>
              <a:cs typeface="黑体" charset="0"/>
            </a:rPr>
            <a:t>2009</a:t>
          </a:r>
          <a:r>
            <a:rPr lang="zh-CN" altLang="en-US" sz="1400">
              <a:highlight>
                <a:srgbClr val="000000">
                  <a:alpha val="0"/>
                </a:srgbClr>
              </a:highlight>
              <a:latin typeface="黑体" charset="0"/>
              <a:ea typeface="黑体" charset="0"/>
              <a:cs typeface="黑体" charset="0"/>
            </a:rPr>
            <a:t>年</a:t>
          </a:r>
          <a:r>
            <a:rPr lang="en-US" altLang="zh-CN" sz="1400">
              <a:highlight>
                <a:srgbClr val="000000">
                  <a:alpha val="0"/>
                </a:srgbClr>
              </a:highlight>
              <a:latin typeface="黑体" charset="0"/>
              <a:ea typeface="黑体" charset="0"/>
              <a:cs typeface="黑体" charset="0"/>
            </a:rPr>
            <a:t>2</a:t>
          </a:r>
          <a:r>
            <a:rPr lang="zh-CN" altLang="en-US" sz="1400">
              <a:highlight>
                <a:srgbClr val="000000">
                  <a:alpha val="0"/>
                </a:srgbClr>
              </a:highlight>
              <a:latin typeface="黑体" charset="0"/>
              <a:ea typeface="黑体" charset="0"/>
              <a:cs typeface="黑体" charset="0"/>
            </a:rPr>
            <a:t>月至</a:t>
          </a:r>
          <a:r>
            <a:rPr lang="en-US" altLang="zh-CN" sz="1400">
              <a:highlight>
                <a:srgbClr val="000000">
                  <a:alpha val="0"/>
                </a:srgbClr>
              </a:highlight>
              <a:latin typeface="黑体" charset="0"/>
              <a:ea typeface="黑体" charset="0"/>
              <a:cs typeface="黑体" charset="0"/>
            </a:rPr>
            <a:t>2010</a:t>
          </a:r>
          <a:r>
            <a:rPr lang="zh-CN" altLang="en-US" sz="1400">
              <a:highlight>
                <a:srgbClr val="000000">
                  <a:alpha val="0"/>
                </a:srgbClr>
              </a:highlight>
              <a:latin typeface="黑体" charset="0"/>
              <a:ea typeface="黑体" charset="0"/>
              <a:cs typeface="黑体" charset="0"/>
            </a:rPr>
            <a:t>年</a:t>
          </a:r>
          <a:r>
            <a:rPr lang="en-US" altLang="zh-CN" sz="1400">
              <a:highlight>
                <a:srgbClr val="000000">
                  <a:alpha val="0"/>
                </a:srgbClr>
              </a:highlight>
              <a:latin typeface="黑体" charset="0"/>
              <a:ea typeface="黑体" charset="0"/>
              <a:cs typeface="黑体" charset="0"/>
            </a:rPr>
            <a:t>8</a:t>
          </a:r>
          <a:r>
            <a:rPr lang="zh-CN" altLang="en-US" sz="1400">
              <a:highlight>
                <a:srgbClr val="000000">
                  <a:alpha val="0"/>
                </a:srgbClr>
              </a:highlight>
              <a:latin typeface="黑体" charset="0"/>
              <a:ea typeface="黑体" charset="0"/>
              <a:cs typeface="黑体" charset="0"/>
            </a:rPr>
            <a:t>月期间全国</a:t>
          </a:r>
          <a:r>
            <a:rPr lang="en-US" altLang="zh-CN" sz="1400">
              <a:highlight>
                <a:srgbClr val="000000">
                  <a:alpha val="0"/>
                </a:srgbClr>
              </a:highlight>
              <a:latin typeface="黑体" charset="0"/>
              <a:ea typeface="黑体" charset="0"/>
              <a:cs typeface="黑体" charset="0"/>
            </a:rPr>
            <a:t>PTSMA286</a:t>
          </a:r>
          <a:r>
            <a:rPr lang="zh-CN" altLang="en-US" sz="1400">
              <a:highlight>
                <a:srgbClr val="000000">
                  <a:alpha val="0"/>
                </a:srgbClr>
              </a:highlight>
              <a:latin typeface="黑体" charset="0"/>
              <a:ea typeface="黑体" charset="0"/>
              <a:cs typeface="黑体" charset="0"/>
            </a:rPr>
            <a:t>例，手术成功率达</a:t>
          </a:r>
          <a:r>
            <a:rPr lang="en-US" altLang="zh-CN" sz="1400">
              <a:highlight>
                <a:srgbClr val="000000">
                  <a:alpha val="0"/>
                </a:srgbClr>
              </a:highlight>
              <a:latin typeface="黑体" charset="0"/>
              <a:ea typeface="黑体" charset="0"/>
              <a:cs typeface="黑体" charset="0"/>
            </a:rPr>
            <a:t>82.9%</a:t>
          </a:r>
          <a:r>
            <a:rPr lang="zh-CN" altLang="en-US" sz="1400">
              <a:highlight>
                <a:srgbClr val="000000">
                  <a:alpha val="0"/>
                </a:srgbClr>
              </a:highlight>
              <a:latin typeface="黑体" charset="0"/>
              <a:ea typeface="黑体" charset="0"/>
              <a:cs typeface="黑体" charset="0"/>
            </a:rPr>
            <a:t>，严重不良反应</a:t>
          </a:r>
          <a:r>
            <a:rPr lang="en-US" altLang="zh-CN" sz="1400">
              <a:highlight>
                <a:srgbClr val="000000">
                  <a:alpha val="0"/>
                </a:srgbClr>
              </a:highlight>
              <a:latin typeface="黑体" charset="0"/>
              <a:ea typeface="黑体" charset="0"/>
              <a:cs typeface="黑体" charset="0"/>
            </a:rPr>
            <a:t>1.4%</a:t>
          </a:r>
          <a:r>
            <a:rPr lang="zh-CN" altLang="en-US" sz="1400">
              <a:highlight>
                <a:srgbClr val="000000">
                  <a:alpha val="0"/>
                </a:srgbClr>
              </a:highlight>
              <a:latin typeface="黑体" charset="0"/>
              <a:ea typeface="黑体" charset="0"/>
              <a:cs typeface="黑体" charset="0"/>
            </a:rPr>
            <a:t>，未见死亡报道。</a:t>
          </a:r>
          <a:r>
            <a:rPr lang="en-US" altLang="zh-CN" sz="1400" baseline="30000">
              <a:highlight>
                <a:srgbClr val="000000">
                  <a:alpha val="0"/>
                </a:srgbClr>
              </a:highlight>
              <a:latin typeface="黑体" charset="0"/>
              <a:ea typeface="黑体" charset="0"/>
              <a:cs typeface="黑体" charset="0"/>
            </a:rPr>
            <a:t>2</a:t>
          </a:r>
        </a:p>
      </dgm:t>
    </dgm:pt>
    <dgm:pt modelId="{2FCF9144-7507-493C-9DD6-7ABAB9383589}" type="parTrans" cxnId="{8E8D5E4E-FDAD-4EBC-833D-D71DD23875BE}">
      <dgm:prSet/>
      <dgm:spPr/>
    </dgm:pt>
    <dgm:pt modelId="{A30458CD-553B-479C-8D25-53D38CD3DFDD}" type="sibTrans" cxnId="{8E8D5E4E-FDAD-4EBC-833D-D71DD23875BE}">
      <dgm:prSet/>
      <dgm:spPr/>
    </dgm:pt>
    <dgm:pt modelId="{C8DDDFA1-AF37-4444-AAEB-D51CEE212719}">
      <dgm:prSet phldrT="[文本]" phldr="0" custT="1"/>
      <dgm:spPr/>
      <dgm:t>
        <a:bodyPr vert="horz" wrap="square"/>
        <a:lstStyle/>
        <a:p>
          <a:pPr>
            <a:lnSpc>
              <a:spcPct val="100000"/>
            </a:lnSpc>
            <a:spcBef>
              <a:spcPct val="0"/>
            </a:spcBef>
            <a:spcAft>
              <a:spcPct val="35000"/>
            </a:spcAft>
          </a:pPr>
          <a:r>
            <a:rPr lang="zh-CN" altLang="en-US" sz="1800" b="1">
              <a:latin typeface="黑体" charset="0"/>
              <a:ea typeface="黑体" charset="0"/>
            </a:rPr>
            <a:t>临床应用情况</a:t>
          </a:r>
        </a:p>
      </dgm:t>
    </dgm:pt>
    <dgm:pt modelId="{26EA520A-5891-4EBA-B2AD-1840663D8C07}" type="parTrans" cxnId="{95988D9F-41EC-4E0F-A121-0FDE3679D77B}">
      <dgm:prSet/>
      <dgm:spPr/>
      <dgm:t>
        <a:bodyPr/>
        <a:lstStyle/>
        <a:p>
          <a:endParaRPr lang="zh-CN" altLang="en-US"/>
        </a:p>
      </dgm:t>
    </dgm:pt>
    <dgm:pt modelId="{CE2287C8-6424-4771-88FD-4DADE15C5A04}" type="sibTrans" cxnId="{95988D9F-41EC-4E0F-A121-0FDE3679D77B}">
      <dgm:prSet/>
      <dgm:spPr/>
      <dgm:t>
        <a:bodyPr/>
        <a:lstStyle/>
        <a:p>
          <a:endParaRPr lang="zh-CN" altLang="en-US"/>
        </a:p>
      </dgm:t>
    </dgm:pt>
    <dgm:pt modelId="{5AA02751-379E-46DB-884A-F23ACBC498EE}">
      <dgm:prSet phldrT="[文本]" phldr="0" custT="1"/>
      <dgm:spPr/>
      <dgm:t>
        <a:bodyPr vert="horz" wrap="square"/>
        <a:lstStyle/>
        <a:p>
          <a:pPr>
            <a:lnSpc>
              <a:spcPct val="150000"/>
            </a:lnSpc>
            <a:spcBef>
              <a:spcPct val="0"/>
            </a:spcBef>
            <a:spcAft>
              <a:spcPct val="15000"/>
            </a:spcAft>
          </a:pPr>
          <a:r>
            <a:rPr lang="zh-CN" altLang="en-US" sz="1400">
              <a:latin typeface="黑体" charset="0"/>
              <a:ea typeface="黑体" charset="0"/>
              <a:cs typeface="黑体" charset="0"/>
            </a:rPr>
            <a:t>国内外无水乙醇用于</a:t>
          </a:r>
          <a:r>
            <a:rPr lang="en-US" altLang="zh-CN" sz="1400">
              <a:latin typeface="黑体" charset="0"/>
              <a:ea typeface="黑体" charset="0"/>
              <a:cs typeface="黑体" charset="0"/>
            </a:rPr>
            <a:t>PTSMA</a:t>
          </a:r>
          <a:r>
            <a:rPr lang="zh-CN" altLang="en-US" sz="1400">
              <a:latin typeface="黑体" charset="0"/>
              <a:ea typeface="黑体" charset="0"/>
              <a:cs typeface="黑体" charset="0"/>
            </a:rPr>
            <a:t>以治疗梗阻性肥厚型心肌病已有多年的丰富经验，其有效性显著且安全性良好，国内外指南均推荐乙醇室间隔消融术作为有症状梗阻性肥厚型心肌病的重要治疗方式。</a:t>
          </a:r>
          <a:endParaRPr lang="zh-CN" altLang="en-US" sz="1400" b="1">
            <a:solidFill>
              <a:srgbClr val="C00000"/>
            </a:solidFill>
            <a:latin typeface="黑体" charset="0"/>
            <a:ea typeface="黑体" charset="0"/>
            <a:cs typeface="黑体" charset="0"/>
          </a:endParaRPr>
        </a:p>
      </dgm:t>
    </dgm:pt>
    <dgm:pt modelId="{D0D77647-95BE-4607-B2F0-006D9CAB8F0E}" type="parTrans" cxnId="{BFEE3737-FEF1-4790-B53C-F8101E475721}">
      <dgm:prSet/>
      <dgm:spPr/>
      <dgm:t>
        <a:bodyPr/>
        <a:lstStyle/>
        <a:p>
          <a:endParaRPr lang="zh-CN" altLang="en-US"/>
        </a:p>
      </dgm:t>
    </dgm:pt>
    <dgm:pt modelId="{3DBF6B9F-A188-4D67-ABE8-0633561FA9E5}" type="sibTrans" cxnId="{BFEE3737-FEF1-4790-B53C-F8101E475721}">
      <dgm:prSet/>
      <dgm:spPr/>
      <dgm:t>
        <a:bodyPr/>
        <a:lstStyle/>
        <a:p>
          <a:endParaRPr lang="zh-CN" altLang="en-US"/>
        </a:p>
      </dgm:t>
    </dgm:pt>
    <dgm:pt modelId="{D5935282-3C7C-4F88-A1AE-C27DB8591514}" type="pres">
      <dgm:prSet presAssocID="{2E15931E-1654-4B73-89B2-8E333D9C42E0}" presName="Name0" presStyleCnt="0">
        <dgm:presLayoutVars>
          <dgm:dir/>
          <dgm:animLvl val="lvl"/>
          <dgm:resizeHandles val="exact"/>
        </dgm:presLayoutVars>
      </dgm:prSet>
      <dgm:spPr/>
    </dgm:pt>
    <dgm:pt modelId="{E61486FD-113E-4C87-8ADF-B1A8E2A84801}" type="pres">
      <dgm:prSet presAssocID="{90DDC401-903F-495B-A387-FFA8A45891F6}" presName="linNode" presStyleCnt="0"/>
      <dgm:spPr/>
    </dgm:pt>
    <dgm:pt modelId="{96BE2B31-D87C-43E1-BE64-4C27B13F4AA4}" type="pres">
      <dgm:prSet presAssocID="{90DDC401-903F-495B-A387-FFA8A45891F6}" presName="parentText" presStyleLbl="node1" presStyleIdx="0" presStyleCnt="3" custScaleX="59495" custScaleY="71063" custLinFactNeighborX="269">
        <dgm:presLayoutVars>
          <dgm:chMax val="1"/>
          <dgm:bulletEnabled val="1"/>
        </dgm:presLayoutVars>
      </dgm:prSet>
      <dgm:spPr/>
    </dgm:pt>
    <dgm:pt modelId="{DD9406C3-FC80-4468-A55B-122D744D43F0}" type="pres">
      <dgm:prSet presAssocID="{90DDC401-903F-495B-A387-FFA8A45891F6}" presName="descendantText" presStyleLbl="alignAccFollowNode1" presStyleIdx="0" presStyleCnt="3" custScaleX="102220" custScaleY="78887">
        <dgm:presLayoutVars>
          <dgm:bulletEnabled val="1"/>
        </dgm:presLayoutVars>
      </dgm:prSet>
      <dgm:spPr/>
    </dgm:pt>
    <dgm:pt modelId="{F1941F29-E51C-4282-956D-50CFAFAEB9B8}" type="pres">
      <dgm:prSet presAssocID="{35E5E878-0907-4014-9CFA-56AEFE6C22E5}" presName="sp" presStyleCnt="0"/>
      <dgm:spPr/>
    </dgm:pt>
    <dgm:pt modelId="{B589D1EC-5156-4FB2-BB1C-8E1290A868B9}" type="pres">
      <dgm:prSet presAssocID="{A6685E83-BEEC-49B3-B40A-539E2C0D7A1A}" presName="linNode" presStyleCnt="0"/>
      <dgm:spPr/>
    </dgm:pt>
    <dgm:pt modelId="{EBD335B5-8308-49CB-9630-99D852747B1F}" type="pres">
      <dgm:prSet presAssocID="{A6685E83-BEEC-49B3-B40A-539E2C0D7A1A}" presName="parentText" presStyleLbl="node1" presStyleIdx="1" presStyleCnt="3" custScaleX="60027" custScaleY="70108">
        <dgm:presLayoutVars>
          <dgm:chMax val="1"/>
          <dgm:bulletEnabled val="1"/>
        </dgm:presLayoutVars>
      </dgm:prSet>
      <dgm:spPr/>
    </dgm:pt>
    <dgm:pt modelId="{6EB2A58E-CA03-4F76-94B6-D8FE50231963}" type="pres">
      <dgm:prSet presAssocID="{A6685E83-BEEC-49B3-B40A-539E2C0D7A1A}" presName="descendantText" presStyleLbl="alignAccFollowNode1" presStyleIdx="1" presStyleCnt="3" custScaleX="103065" custScaleY="93710" custLinFactNeighborX="-370" custLinFactNeighborY="-4">
        <dgm:presLayoutVars>
          <dgm:bulletEnabled val="1"/>
        </dgm:presLayoutVars>
      </dgm:prSet>
      <dgm:spPr/>
    </dgm:pt>
    <dgm:pt modelId="{A76EE5BB-CBA4-4DD9-BFB7-3F3F246C9BF0}" type="pres">
      <dgm:prSet presAssocID="{68BB6C9A-B7F0-43A0-955B-FC8C4D4009BF}" presName="sp" presStyleCnt="0"/>
      <dgm:spPr/>
    </dgm:pt>
    <dgm:pt modelId="{2BB2A428-FB05-47E5-AC5F-C6A7936A9AC0}" type="pres">
      <dgm:prSet presAssocID="{C8DDDFA1-AF37-4444-AAEB-D51CEE212719}" presName="linNode" presStyleCnt="0"/>
      <dgm:spPr/>
    </dgm:pt>
    <dgm:pt modelId="{B093CE78-670B-40EB-95CF-315E334D550F}" type="pres">
      <dgm:prSet presAssocID="{C8DDDFA1-AF37-4444-AAEB-D51CEE212719}" presName="parentText" presStyleLbl="node1" presStyleIdx="2" presStyleCnt="3" custScaleX="60211" custScaleY="70369">
        <dgm:presLayoutVars>
          <dgm:chMax val="1"/>
          <dgm:bulletEnabled val="1"/>
        </dgm:presLayoutVars>
      </dgm:prSet>
      <dgm:spPr/>
    </dgm:pt>
    <dgm:pt modelId="{64028F0D-BE57-4642-92F7-303D4E45C524}" type="pres">
      <dgm:prSet presAssocID="{C8DDDFA1-AF37-4444-AAEB-D51CEE212719}" presName="descendantText" presStyleLbl="alignAccFollowNode1" presStyleIdx="2" presStyleCnt="3" custScaleX="103898" custScaleY="72277">
        <dgm:presLayoutVars>
          <dgm:bulletEnabled val="1"/>
        </dgm:presLayoutVars>
      </dgm:prSet>
      <dgm:spPr/>
    </dgm:pt>
  </dgm:ptLst>
  <dgm:cxnLst>
    <dgm:cxn modelId="{1B08481A-C237-4E0B-8954-4F8BE2AC80E9}" srcId="{90DDC401-903F-495B-A387-FFA8A45891F6}" destId="{0A66FFE0-3612-4D8D-9205-032A5F916379}" srcOrd="1" destOrd="0" parTransId="{E30BF8A4-96D5-41B8-9BA1-A9025D83B527}" sibTransId="{5005D370-607F-44A1-9458-2B80BBBD2E49}"/>
    <dgm:cxn modelId="{1EEB8420-C621-4279-BCF4-98B42947859E}" srcId="{2E15931E-1654-4B73-89B2-8E333D9C42E0}" destId="{90DDC401-903F-495B-A387-FFA8A45891F6}" srcOrd="0" destOrd="0" parTransId="{C8BB0B8A-C63A-4F83-B8DD-3A7CE259E4EE}" sibTransId="{35E5E878-0907-4014-9CFA-56AEFE6C22E5}"/>
    <dgm:cxn modelId="{E447F820-4997-4378-8BC9-C2924BF42016}" srcId="{2E15931E-1654-4B73-89B2-8E333D9C42E0}" destId="{A6685E83-BEEC-49B3-B40A-539E2C0D7A1A}" srcOrd="1" destOrd="0" parTransId="{FECC43A3-D59E-4EE1-9557-8FBB90D5B362}" sibTransId="{68BB6C9A-B7F0-43A0-955B-FC8C4D4009BF}"/>
    <dgm:cxn modelId="{3CA6B82B-2B56-4B96-BCAB-E71DE0ADF68B}" type="presOf" srcId="{2E15931E-1654-4B73-89B2-8E333D9C42E0}" destId="{D5935282-3C7C-4F88-A1AE-C27DB8591514}" srcOrd="0" destOrd="0" presId="urn:microsoft.com/office/officeart/2005/8/layout/vList5"/>
    <dgm:cxn modelId="{2D62ED34-05B1-4AF5-922A-DFC1BE97C817}" type="presOf" srcId="{A6685E83-BEEC-49B3-B40A-539E2C0D7A1A}" destId="{EBD335B5-8308-49CB-9630-99D852747B1F}" srcOrd="0" destOrd="0" presId="urn:microsoft.com/office/officeart/2005/8/layout/vList5"/>
    <dgm:cxn modelId="{BFEE3737-FEF1-4790-B53C-F8101E475721}" srcId="{C8DDDFA1-AF37-4444-AAEB-D51CEE212719}" destId="{5AA02751-379E-46DB-884A-F23ACBC498EE}" srcOrd="0" destOrd="0" parTransId="{D0D77647-95BE-4607-B2F0-006D9CAB8F0E}" sibTransId="{3DBF6B9F-A188-4D67-ABE8-0633561FA9E5}"/>
    <dgm:cxn modelId="{0FCAE062-A344-460D-97BD-7BB7D10408EA}" type="presOf" srcId="{E08CEB0C-E37F-4DCA-A8EA-4B2CD3AD7754}" destId="{DD9406C3-FC80-4468-A55B-122D744D43F0}" srcOrd="0" destOrd="0" presId="urn:microsoft.com/office/officeart/2005/8/layout/vList5"/>
    <dgm:cxn modelId="{8E8D5E4E-FDAD-4EBC-833D-D71DD23875BE}" srcId="{A6685E83-BEEC-49B3-B40A-539E2C0D7A1A}" destId="{2F803AE0-9166-4B50-8A2C-D3F7E779E037}" srcOrd="1" destOrd="0" parTransId="{2FCF9144-7507-493C-9DD6-7ABAB9383589}" sibTransId="{A30458CD-553B-479C-8D25-53D38CD3DFDD}"/>
    <dgm:cxn modelId="{5D665E74-4D8D-4C58-9177-0D0575247959}" srcId="{90DDC401-903F-495B-A387-FFA8A45891F6}" destId="{E08CEB0C-E37F-4DCA-A8EA-4B2CD3AD7754}" srcOrd="0" destOrd="0" parTransId="{FB4BCC77-44E9-4065-8A2F-90CD32DE34E3}" sibTransId="{41FED480-3E2E-47A2-B997-02D527BC8082}"/>
    <dgm:cxn modelId="{67FFFF59-B397-4F92-9875-8CF61EC16930}" type="presOf" srcId="{0A66FFE0-3612-4D8D-9205-032A5F916379}" destId="{DD9406C3-FC80-4468-A55B-122D744D43F0}" srcOrd="0" destOrd="1" presId="urn:microsoft.com/office/officeart/2005/8/layout/vList5"/>
    <dgm:cxn modelId="{95988D9F-41EC-4E0F-A121-0FDE3679D77B}" srcId="{2E15931E-1654-4B73-89B2-8E333D9C42E0}" destId="{C8DDDFA1-AF37-4444-AAEB-D51CEE212719}" srcOrd="2" destOrd="0" parTransId="{26EA520A-5891-4EBA-B2AD-1840663D8C07}" sibTransId="{CE2287C8-6424-4771-88FD-4DADE15C5A04}"/>
    <dgm:cxn modelId="{1DB113B1-1591-4B40-88B1-3FA650C803DD}" type="presOf" srcId="{5AA02751-379E-46DB-884A-F23ACBC498EE}" destId="{64028F0D-BE57-4642-92F7-303D4E45C524}" srcOrd="0" destOrd="0" presId="urn:microsoft.com/office/officeart/2005/8/layout/vList5"/>
    <dgm:cxn modelId="{E454AFBE-9423-443D-8818-23464D22D456}" type="presOf" srcId="{C8DDDFA1-AF37-4444-AAEB-D51CEE212719}" destId="{B093CE78-670B-40EB-95CF-315E334D550F}" srcOrd="0" destOrd="0" presId="urn:microsoft.com/office/officeart/2005/8/layout/vList5"/>
    <dgm:cxn modelId="{D0F1D0D9-A92F-40B4-8AB2-CFDE3136BC58}" type="presOf" srcId="{2F803AE0-9166-4B50-8A2C-D3F7E779E037}" destId="{6EB2A58E-CA03-4F76-94B6-D8FE50231963}" srcOrd="0" destOrd="1" presId="urn:microsoft.com/office/officeart/2005/8/layout/vList5"/>
    <dgm:cxn modelId="{6D1A30E1-5F17-48C0-B26C-3B56C0E70109}" srcId="{A6685E83-BEEC-49B3-B40A-539E2C0D7A1A}" destId="{CBA50553-63FA-4B5A-9888-EDDBA06CA593}" srcOrd="0" destOrd="0" parTransId="{73E2772F-165D-4B56-ACC2-969CBF53B0A8}" sibTransId="{7BFD1607-7356-4D3D-A829-75D002A3A4B0}"/>
    <dgm:cxn modelId="{96BF33EF-9E6E-414B-9D3D-CB55FFECBD7C}" type="presOf" srcId="{90DDC401-903F-495B-A387-FFA8A45891F6}" destId="{96BE2B31-D87C-43E1-BE64-4C27B13F4AA4}" srcOrd="0" destOrd="0" presId="urn:microsoft.com/office/officeart/2005/8/layout/vList5"/>
    <dgm:cxn modelId="{673596F3-B4EC-4E2D-91E3-76A63D1156C8}" type="presOf" srcId="{CBA50553-63FA-4B5A-9888-EDDBA06CA593}" destId="{6EB2A58E-CA03-4F76-94B6-D8FE50231963}" srcOrd="0" destOrd="0" presId="urn:microsoft.com/office/officeart/2005/8/layout/vList5"/>
    <dgm:cxn modelId="{7F7705A7-75FC-4FDE-9DDA-291B70A5F9A8}" type="presParOf" srcId="{D5935282-3C7C-4F88-A1AE-C27DB8591514}" destId="{E61486FD-113E-4C87-8ADF-B1A8E2A84801}" srcOrd="0" destOrd="0" presId="urn:microsoft.com/office/officeart/2005/8/layout/vList5"/>
    <dgm:cxn modelId="{3A81BC94-5EAE-4CCC-BFFD-5AE95E3BB8E2}" type="presParOf" srcId="{E61486FD-113E-4C87-8ADF-B1A8E2A84801}" destId="{96BE2B31-D87C-43E1-BE64-4C27B13F4AA4}" srcOrd="0" destOrd="0" presId="urn:microsoft.com/office/officeart/2005/8/layout/vList5"/>
    <dgm:cxn modelId="{90DCD494-7BCE-4E66-9FF2-4B4DD544D8BD}" type="presParOf" srcId="{E61486FD-113E-4C87-8ADF-B1A8E2A84801}" destId="{DD9406C3-FC80-4468-A55B-122D744D43F0}" srcOrd="1" destOrd="0" presId="urn:microsoft.com/office/officeart/2005/8/layout/vList5"/>
    <dgm:cxn modelId="{2D71954C-60FA-4DAC-AB03-C4102E97D8A4}" type="presParOf" srcId="{D5935282-3C7C-4F88-A1AE-C27DB8591514}" destId="{F1941F29-E51C-4282-956D-50CFAFAEB9B8}" srcOrd="1" destOrd="0" presId="urn:microsoft.com/office/officeart/2005/8/layout/vList5"/>
    <dgm:cxn modelId="{65713C31-FEF1-4DB9-868C-72AF4981F5E2}" type="presParOf" srcId="{D5935282-3C7C-4F88-A1AE-C27DB8591514}" destId="{B589D1EC-5156-4FB2-BB1C-8E1290A868B9}" srcOrd="2" destOrd="0" presId="urn:microsoft.com/office/officeart/2005/8/layout/vList5"/>
    <dgm:cxn modelId="{441C992E-D16D-4200-A7F4-EA6F7538E525}" type="presParOf" srcId="{B589D1EC-5156-4FB2-BB1C-8E1290A868B9}" destId="{EBD335B5-8308-49CB-9630-99D852747B1F}" srcOrd="0" destOrd="0" presId="urn:microsoft.com/office/officeart/2005/8/layout/vList5"/>
    <dgm:cxn modelId="{CEB1CA9B-500F-479F-A6BC-B4A3A38BBEEC}" type="presParOf" srcId="{B589D1EC-5156-4FB2-BB1C-8E1290A868B9}" destId="{6EB2A58E-CA03-4F76-94B6-D8FE50231963}" srcOrd="1" destOrd="0" presId="urn:microsoft.com/office/officeart/2005/8/layout/vList5"/>
    <dgm:cxn modelId="{AB286ECD-04A2-4D83-9432-D81E1BD6E25D}" type="presParOf" srcId="{D5935282-3C7C-4F88-A1AE-C27DB8591514}" destId="{A76EE5BB-CBA4-4DD9-BFB7-3F3F246C9BF0}" srcOrd="3" destOrd="0" presId="urn:microsoft.com/office/officeart/2005/8/layout/vList5"/>
    <dgm:cxn modelId="{96913920-846D-4965-A7B2-D434569972E3}" type="presParOf" srcId="{D5935282-3C7C-4F88-A1AE-C27DB8591514}" destId="{2BB2A428-FB05-47E5-AC5F-C6A7936A9AC0}" srcOrd="4" destOrd="0" presId="urn:microsoft.com/office/officeart/2005/8/layout/vList5"/>
    <dgm:cxn modelId="{3D41F117-FE5A-47AF-B9D2-6AA2B6C517CF}" type="presParOf" srcId="{2BB2A428-FB05-47E5-AC5F-C6A7936A9AC0}" destId="{B093CE78-670B-40EB-95CF-315E334D550F}" srcOrd="0" destOrd="0" presId="urn:microsoft.com/office/officeart/2005/8/layout/vList5"/>
    <dgm:cxn modelId="{E92412D5-369E-4869-95E9-32F7C1DACC94}" type="presParOf" srcId="{2BB2A428-FB05-47E5-AC5F-C6A7936A9AC0}" destId="{64028F0D-BE57-4642-92F7-303D4E45C524}"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9406C3-FC80-4468-A55B-122D744D43F0}">
      <dsp:nvSpPr>
        <dsp:cNvPr id="0" name=""/>
        <dsp:cNvSpPr/>
      </dsp:nvSpPr>
      <dsp:spPr>
        <a:xfrm rot="5400000">
          <a:off x="5959914" y="-2789260"/>
          <a:ext cx="1568145" cy="7347985"/>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150000"/>
            </a:lnSpc>
            <a:spcBef>
              <a:spcPct val="0"/>
            </a:spcBef>
            <a:spcAft>
              <a:spcPct val="15000"/>
            </a:spcAft>
            <a:buChar char="•"/>
          </a:pPr>
          <a:r>
            <a:rPr lang="zh-CN" altLang="en-US" sz="1400" kern="1200">
              <a:latin typeface="黑体" charset="0"/>
              <a:ea typeface="黑体" charset="0"/>
            </a:rPr>
            <a:t>不良反应：心脏传导阻滞。在经皮室间隔心肌消融术中使用无水乙醇可引起以下不良反应：室性心动过速和室性颤动。</a:t>
          </a:r>
        </a:p>
        <a:p>
          <a:pPr marL="114300" lvl="1" indent="-114300" algn="l" defTabSz="622300">
            <a:lnSpc>
              <a:spcPct val="150000"/>
            </a:lnSpc>
            <a:spcBef>
              <a:spcPct val="0"/>
            </a:spcBef>
            <a:spcAft>
              <a:spcPct val="15000"/>
            </a:spcAft>
            <a:buChar char="•"/>
          </a:pPr>
          <a:r>
            <a:rPr lang="zh-CN" altLang="en-US" sz="1400" kern="1200">
              <a:latin typeface="黑体" charset="0"/>
              <a:ea typeface="黑体" charset="0"/>
            </a:rPr>
            <a:t>禁忌：对本品中任何成份过敏者禁用。</a:t>
          </a:r>
        </a:p>
      </dsp:txBody>
      <dsp:txXfrm rot="-5400000">
        <a:off x="3069995" y="177210"/>
        <a:ext cx="7271434" cy="1415043"/>
      </dsp:txXfrm>
    </dsp:sp>
    <dsp:sp modelId="{96BE2B31-D87C-43E1-BE64-4C27B13F4AA4}">
      <dsp:nvSpPr>
        <dsp:cNvPr id="0" name=""/>
        <dsp:cNvSpPr/>
      </dsp:nvSpPr>
      <dsp:spPr>
        <a:xfrm>
          <a:off x="683664" y="1847"/>
          <a:ext cx="2405666" cy="176577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100000"/>
            </a:lnSpc>
            <a:spcBef>
              <a:spcPct val="0"/>
            </a:spcBef>
            <a:spcAft>
              <a:spcPct val="35000"/>
            </a:spcAft>
            <a:buNone/>
          </a:pPr>
          <a:r>
            <a:rPr sz="1800" b="1" kern="1200" spc="70" dirty="0">
              <a:solidFill>
                <a:srgbClr val="FFFFFF">
                  <a:alpha val="100000"/>
                </a:srgbClr>
              </a:solidFill>
              <a:latin typeface="黑体" charset="0"/>
              <a:ea typeface="黑体" charset="0"/>
              <a:cs typeface="等线" panose="02010600030101010101" charset="-122"/>
              <a:sym typeface="+mn-ea"/>
            </a:rPr>
            <a:t>说明书收载的安全性信息</a:t>
          </a:r>
          <a:endParaRPr lang="zh-CN" altLang="en-US" sz="1800" kern="1200">
            <a:latin typeface="黑体" charset="0"/>
            <a:ea typeface="黑体" charset="0"/>
          </a:endParaRPr>
        </a:p>
      </dsp:txBody>
      <dsp:txXfrm>
        <a:off x="769862" y="88045"/>
        <a:ext cx="2233270" cy="1593375"/>
      </dsp:txXfrm>
    </dsp:sp>
    <dsp:sp modelId="{6EB2A58E-CA03-4F76-94B6-D8FE50231963}">
      <dsp:nvSpPr>
        <dsp:cNvPr id="0" name=""/>
        <dsp:cNvSpPr/>
      </dsp:nvSpPr>
      <dsp:spPr>
        <a:xfrm rot="5400000">
          <a:off x="5849506" y="-881183"/>
          <a:ext cx="1862802" cy="7408727"/>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150000"/>
            </a:lnSpc>
            <a:spcBef>
              <a:spcPct val="0"/>
            </a:spcBef>
            <a:spcAft>
              <a:spcPct val="15000"/>
            </a:spcAft>
            <a:buChar char="•"/>
          </a:pPr>
          <a:r>
            <a:rPr lang="en-US" altLang="zh-CN" sz="1400" kern="1200">
              <a:highlight>
                <a:srgbClr val="000000">
                  <a:alpha val="0"/>
                </a:srgbClr>
              </a:highlight>
              <a:latin typeface="黑体" charset="0"/>
              <a:ea typeface="黑体" charset="0"/>
              <a:cs typeface="黑体" charset="0"/>
            </a:rPr>
            <a:t>Alam</a:t>
          </a:r>
          <a:r>
            <a:rPr lang="zh-CN" altLang="en-US" sz="1400" kern="1200">
              <a:highlight>
                <a:srgbClr val="000000">
                  <a:alpha val="0"/>
                </a:srgbClr>
              </a:highlight>
              <a:latin typeface="黑体" charset="0"/>
              <a:ea typeface="黑体" charset="0"/>
              <a:cs typeface="黑体" charset="0"/>
            </a:rPr>
            <a:t>等荟萃分析了</a:t>
          </a:r>
          <a:r>
            <a:rPr lang="en-US" altLang="zh-CN" sz="1400" kern="1200">
              <a:highlight>
                <a:srgbClr val="000000">
                  <a:alpha val="0"/>
                </a:srgbClr>
              </a:highlight>
              <a:latin typeface="黑体" charset="0"/>
              <a:ea typeface="黑体" charset="0"/>
              <a:cs typeface="黑体" charset="0"/>
            </a:rPr>
            <a:t>1996</a:t>
          </a:r>
          <a:r>
            <a:rPr lang="zh-CN" altLang="en-US" sz="1400" kern="1200">
              <a:highlight>
                <a:srgbClr val="000000">
                  <a:alpha val="0"/>
                </a:srgbClr>
              </a:highlight>
              <a:latin typeface="黑体" charset="0"/>
              <a:ea typeface="黑体" charset="0"/>
              <a:cs typeface="黑体" charset="0"/>
            </a:rPr>
            <a:t>至</a:t>
          </a:r>
          <a:r>
            <a:rPr lang="en-US" altLang="zh-CN" sz="1400" kern="1200">
              <a:highlight>
                <a:srgbClr val="000000">
                  <a:alpha val="0"/>
                </a:srgbClr>
              </a:highlight>
              <a:latin typeface="黑体" charset="0"/>
              <a:ea typeface="黑体" charset="0"/>
              <a:cs typeface="黑体" charset="0"/>
            </a:rPr>
            <a:t>2005</a:t>
          </a:r>
          <a:r>
            <a:rPr lang="zh-CN" altLang="en-US" sz="1400" kern="1200">
              <a:highlight>
                <a:srgbClr val="000000">
                  <a:alpha val="0"/>
                </a:srgbClr>
              </a:highlight>
              <a:latin typeface="黑体" charset="0"/>
              <a:ea typeface="黑体" charset="0"/>
              <a:cs typeface="黑体" charset="0"/>
            </a:rPr>
            <a:t>年已发表的</a:t>
          </a:r>
          <a:r>
            <a:rPr lang="en-US" altLang="zh-CN" sz="1400" kern="1200">
              <a:highlight>
                <a:srgbClr val="000000">
                  <a:alpha val="0"/>
                </a:srgbClr>
              </a:highlight>
              <a:latin typeface="黑体" charset="0"/>
              <a:ea typeface="黑体" charset="0"/>
              <a:cs typeface="黑体" charset="0"/>
            </a:rPr>
            <a:t>42</a:t>
          </a:r>
          <a:r>
            <a:rPr lang="zh-CN" altLang="en-US" sz="1400" kern="1200">
              <a:highlight>
                <a:srgbClr val="000000">
                  <a:alpha val="0"/>
                </a:srgbClr>
              </a:highlight>
              <a:latin typeface="黑体" charset="0"/>
              <a:ea typeface="黑体" charset="0"/>
              <a:cs typeface="黑体" charset="0"/>
            </a:rPr>
            <a:t>个研究，入院</a:t>
          </a:r>
          <a:r>
            <a:rPr lang="en-US" altLang="zh-CN" sz="1400" kern="1200">
              <a:highlight>
                <a:srgbClr val="000000">
                  <a:alpha val="0"/>
                </a:srgbClr>
              </a:highlight>
              <a:latin typeface="黑体" charset="0"/>
              <a:ea typeface="黑体" charset="0"/>
              <a:cs typeface="黑体" charset="0"/>
            </a:rPr>
            <a:t>PTSMA</a:t>
          </a:r>
          <a:r>
            <a:rPr lang="zh-CN" altLang="en-US" sz="1400" kern="1200">
              <a:highlight>
                <a:srgbClr val="000000">
                  <a:alpha val="0"/>
                </a:srgbClr>
              </a:highlight>
              <a:latin typeface="黑体" charset="0"/>
              <a:ea typeface="黑体" charset="0"/>
              <a:cs typeface="黑体" charset="0"/>
            </a:rPr>
            <a:t>患者</a:t>
          </a:r>
          <a:r>
            <a:rPr lang="en-US" altLang="zh-CN" sz="1400" kern="1200">
              <a:highlight>
                <a:srgbClr val="000000">
                  <a:alpha val="0"/>
                </a:srgbClr>
              </a:highlight>
              <a:latin typeface="黑体" charset="0"/>
              <a:ea typeface="黑体" charset="0"/>
              <a:cs typeface="黑体" charset="0"/>
            </a:rPr>
            <a:t>2959</a:t>
          </a:r>
          <a:r>
            <a:rPr lang="zh-CN" altLang="en-US" sz="1400" kern="1200">
              <a:highlight>
                <a:srgbClr val="000000">
                  <a:alpha val="0"/>
                </a:srgbClr>
              </a:highlight>
              <a:latin typeface="黑体" charset="0"/>
              <a:ea typeface="黑体" charset="0"/>
              <a:cs typeface="黑体" charset="0"/>
            </a:rPr>
            <a:t>例，随访观察</a:t>
          </a:r>
          <a:r>
            <a:rPr lang="en-US" altLang="zh-CN" sz="1400" kern="1200">
              <a:highlight>
                <a:srgbClr val="000000">
                  <a:alpha val="0"/>
                </a:srgbClr>
              </a:highlight>
              <a:latin typeface="黑体" charset="0"/>
              <a:ea typeface="黑体" charset="0"/>
              <a:cs typeface="黑体" charset="0"/>
            </a:rPr>
            <a:t>1.5-43.2(12.7</a:t>
          </a:r>
          <a:r>
            <a:rPr lang="en-US" altLang="en-US" sz="1400" kern="1200">
              <a:highlight>
                <a:srgbClr val="000000">
                  <a:alpha val="0"/>
                </a:srgbClr>
              </a:highlight>
              <a:latin typeface="黑体" charset="0"/>
              <a:ea typeface="黑体" charset="0"/>
              <a:cs typeface="黑体" charset="0"/>
            </a:rPr>
            <a:t>±</a:t>
          </a:r>
          <a:r>
            <a:rPr lang="en-US" altLang="zh-CN" sz="1400" kern="1200">
              <a:highlight>
                <a:srgbClr val="000000">
                  <a:alpha val="0"/>
                </a:srgbClr>
              </a:highlight>
              <a:latin typeface="黑体" charset="0"/>
              <a:ea typeface="黑体" charset="0"/>
              <a:cs typeface="黑体" charset="0"/>
            </a:rPr>
            <a:t>0.3)</a:t>
          </a:r>
          <a:r>
            <a:rPr lang="zh-CN" altLang="en-US" sz="1400" kern="1200">
              <a:highlight>
                <a:srgbClr val="000000">
                  <a:alpha val="0"/>
                </a:srgbClr>
              </a:highlight>
              <a:latin typeface="黑体" charset="0"/>
              <a:ea typeface="黑体" charset="0"/>
              <a:cs typeface="黑体" charset="0"/>
            </a:rPr>
            <a:t>个月。研究结果显示：</a:t>
          </a:r>
          <a:r>
            <a:rPr lang="en-US" altLang="zh-CN" sz="1400" kern="1200">
              <a:highlight>
                <a:srgbClr val="000000">
                  <a:alpha val="0"/>
                </a:srgbClr>
              </a:highlight>
              <a:latin typeface="黑体" charset="0"/>
              <a:ea typeface="黑体" charset="0"/>
              <a:cs typeface="黑体" charset="0"/>
            </a:rPr>
            <a:t>30d</a:t>
          </a:r>
          <a:r>
            <a:rPr lang="zh-CN" altLang="en-US" sz="1400" kern="1200">
              <a:highlight>
                <a:srgbClr val="000000">
                  <a:alpha val="0"/>
                </a:srgbClr>
              </a:highlight>
              <a:latin typeface="黑体" charset="0"/>
              <a:ea typeface="黑体" charset="0"/>
              <a:cs typeface="黑体" charset="0"/>
            </a:rPr>
            <a:t>平均病死率</a:t>
          </a:r>
          <a:r>
            <a:rPr lang="en-US" altLang="zh-CN" sz="1400" kern="1200">
              <a:highlight>
                <a:srgbClr val="000000">
                  <a:alpha val="0"/>
                </a:srgbClr>
              </a:highlight>
              <a:latin typeface="黑体" charset="0"/>
              <a:ea typeface="黑体" charset="0"/>
              <a:cs typeface="黑体" charset="0"/>
            </a:rPr>
            <a:t>1.5%</a:t>
          </a:r>
          <a:r>
            <a:rPr lang="zh-CN" altLang="en-US" sz="1400" kern="1200">
              <a:highlight>
                <a:srgbClr val="000000">
                  <a:alpha val="0"/>
                </a:srgbClr>
              </a:highlight>
              <a:latin typeface="黑体" charset="0"/>
              <a:ea typeface="黑体" charset="0"/>
              <a:cs typeface="黑体" charset="0"/>
            </a:rPr>
            <a:t>，远期病死率</a:t>
          </a:r>
          <a:r>
            <a:rPr lang="en-US" altLang="zh-CN" sz="1400" kern="1200">
              <a:highlight>
                <a:srgbClr val="000000">
                  <a:alpha val="0"/>
                </a:srgbClr>
              </a:highlight>
              <a:latin typeface="黑体" charset="0"/>
              <a:ea typeface="黑体" charset="0"/>
              <a:cs typeface="黑体" charset="0"/>
            </a:rPr>
            <a:t>0.5%</a:t>
          </a:r>
          <a:r>
            <a:rPr lang="zh-CN" altLang="en-US" sz="1400" kern="1200">
              <a:highlight>
                <a:srgbClr val="000000">
                  <a:alpha val="0"/>
                </a:srgbClr>
              </a:highlight>
              <a:latin typeface="黑体" charset="0"/>
              <a:ea typeface="黑体" charset="0"/>
              <a:cs typeface="黑体" charset="0"/>
            </a:rPr>
            <a:t>，其他并发症：心室颤动</a:t>
          </a:r>
          <a:r>
            <a:rPr lang="en-US" altLang="zh-CN" sz="1400" kern="1200">
              <a:highlight>
                <a:srgbClr val="000000">
                  <a:alpha val="0"/>
                </a:srgbClr>
              </a:highlight>
              <a:latin typeface="黑体" charset="0"/>
              <a:ea typeface="黑体" charset="0"/>
              <a:cs typeface="黑体" charset="0"/>
            </a:rPr>
            <a:t>2.2%</a:t>
          </a:r>
          <a:r>
            <a:rPr lang="zh-CN" altLang="en-US" sz="1400" kern="1200">
              <a:highlight>
                <a:srgbClr val="000000">
                  <a:alpha val="0"/>
                </a:srgbClr>
              </a:highlight>
              <a:latin typeface="黑体" charset="0"/>
              <a:ea typeface="黑体" charset="0"/>
              <a:cs typeface="黑体" charset="0"/>
            </a:rPr>
            <a:t>，左前降支</a:t>
          </a:r>
          <a:r>
            <a:rPr lang="en-US" altLang="zh-CN" sz="1400" kern="1200">
              <a:highlight>
                <a:srgbClr val="000000">
                  <a:alpha val="0"/>
                </a:srgbClr>
              </a:highlight>
              <a:latin typeface="黑体" charset="0"/>
              <a:ea typeface="黑体" charset="0"/>
              <a:cs typeface="黑体" charset="0"/>
            </a:rPr>
            <a:t>(LAD)</a:t>
          </a:r>
          <a:r>
            <a:rPr lang="zh-CN" altLang="en-US" sz="1400" kern="1200">
              <a:highlight>
                <a:srgbClr val="000000">
                  <a:alpha val="0"/>
                </a:srgbClr>
              </a:highlight>
              <a:latin typeface="黑体" charset="0"/>
              <a:ea typeface="黑体" charset="0"/>
              <a:cs typeface="黑体" charset="0"/>
            </a:rPr>
            <a:t>闭塞</a:t>
          </a:r>
          <a:r>
            <a:rPr lang="en-US" altLang="zh-CN" sz="1400" kern="1200">
              <a:highlight>
                <a:srgbClr val="000000">
                  <a:alpha val="0"/>
                </a:srgbClr>
              </a:highlight>
              <a:latin typeface="黑体" charset="0"/>
              <a:ea typeface="黑体" charset="0"/>
              <a:cs typeface="黑体" charset="0"/>
            </a:rPr>
            <a:t>1.8%</a:t>
          </a:r>
          <a:r>
            <a:rPr lang="zh-CN" altLang="en-US" sz="1400" kern="1200">
              <a:highlight>
                <a:srgbClr val="000000">
                  <a:alpha val="0"/>
                </a:srgbClr>
              </a:highlight>
              <a:latin typeface="黑体" charset="0"/>
              <a:ea typeface="黑体" charset="0"/>
              <a:cs typeface="黑体" charset="0"/>
            </a:rPr>
            <a:t>，二度房室传导阻滞</a:t>
          </a:r>
          <a:r>
            <a:rPr lang="en-US" altLang="zh-CN" sz="1400" kern="1200">
              <a:highlight>
                <a:srgbClr val="000000">
                  <a:alpha val="0"/>
                </a:srgbClr>
              </a:highlight>
              <a:latin typeface="黑体" charset="0"/>
              <a:ea typeface="黑体" charset="0"/>
              <a:cs typeface="黑体" charset="0"/>
            </a:rPr>
            <a:t>(</a:t>
          </a:r>
          <a:r>
            <a:rPr lang="zh-CN" altLang="en-US" sz="1400" kern="1200">
              <a:highlight>
                <a:srgbClr val="000000">
                  <a:alpha val="0"/>
                </a:srgbClr>
              </a:highlight>
              <a:latin typeface="黑体" charset="0"/>
              <a:ea typeface="黑体" charset="0"/>
              <a:cs typeface="黑体" charset="0"/>
            </a:rPr>
            <a:t>三度</a:t>
          </a:r>
          <a:r>
            <a:rPr lang="en-US" altLang="zh-CN" sz="1400" kern="1200">
              <a:highlight>
                <a:srgbClr val="000000">
                  <a:alpha val="0"/>
                </a:srgbClr>
              </a:highlight>
              <a:latin typeface="黑体" charset="0"/>
              <a:ea typeface="黑体" charset="0"/>
              <a:cs typeface="黑体" charset="0"/>
            </a:rPr>
            <a:t>AVB)</a:t>
          </a:r>
          <a:r>
            <a:rPr lang="zh-CN" altLang="en-US" sz="1400" kern="1200">
              <a:highlight>
                <a:srgbClr val="000000">
                  <a:alpha val="0"/>
                </a:srgbClr>
              </a:highlight>
              <a:latin typeface="黑体" charset="0"/>
              <a:ea typeface="黑体" charset="0"/>
              <a:cs typeface="黑体" charset="0"/>
            </a:rPr>
            <a:t>置入永久性起搏器</a:t>
          </a:r>
          <a:r>
            <a:rPr lang="en-US" altLang="zh-CN" sz="1400" kern="1200">
              <a:highlight>
                <a:srgbClr val="000000">
                  <a:alpha val="0"/>
                </a:srgbClr>
              </a:highlight>
              <a:latin typeface="黑体" charset="0"/>
              <a:ea typeface="黑体" charset="0"/>
              <a:cs typeface="黑体" charset="0"/>
            </a:rPr>
            <a:t>10.5%</a:t>
          </a:r>
          <a:r>
            <a:rPr lang="zh-CN" altLang="en-US" sz="1400" kern="1200">
              <a:highlight>
                <a:srgbClr val="000000">
                  <a:alpha val="0"/>
                </a:srgbClr>
              </a:highlight>
              <a:latin typeface="黑体" charset="0"/>
              <a:ea typeface="黑体" charset="0"/>
              <a:cs typeface="黑体" charset="0"/>
            </a:rPr>
            <a:t>，心包积液</a:t>
          </a:r>
          <a:r>
            <a:rPr lang="en-US" altLang="zh-CN" sz="1400" kern="1200">
              <a:highlight>
                <a:srgbClr val="000000">
                  <a:alpha val="0"/>
                </a:srgbClr>
              </a:highlight>
              <a:latin typeface="黑体" charset="0"/>
              <a:ea typeface="黑体" charset="0"/>
              <a:cs typeface="黑体" charset="0"/>
            </a:rPr>
            <a:t>0.6%</a:t>
          </a:r>
          <a:r>
            <a:rPr lang="zh-CN" altLang="en-US" sz="1400" kern="1200">
              <a:highlight>
                <a:srgbClr val="000000">
                  <a:alpha val="0"/>
                </a:srgbClr>
              </a:highlight>
              <a:latin typeface="黑体" charset="0"/>
              <a:ea typeface="黑体" charset="0"/>
              <a:cs typeface="黑体" charset="0"/>
            </a:rPr>
            <a:t>。</a:t>
          </a:r>
          <a:r>
            <a:rPr lang="en-US" altLang="zh-CN" sz="1400" kern="1200" baseline="30000">
              <a:highlight>
                <a:srgbClr val="000000">
                  <a:alpha val="0"/>
                </a:srgbClr>
              </a:highlight>
              <a:latin typeface="黑体" charset="0"/>
              <a:ea typeface="黑体" charset="0"/>
              <a:cs typeface="黑体" charset="0"/>
            </a:rPr>
            <a:t>1</a:t>
          </a:r>
          <a:endParaRPr lang="zh-CN" altLang="en-US" sz="1400" kern="1200">
            <a:highlight>
              <a:srgbClr val="000000">
                <a:alpha val="0"/>
              </a:srgbClr>
            </a:highlight>
            <a:latin typeface="黑体" charset="0"/>
            <a:ea typeface="黑体" charset="0"/>
            <a:cs typeface="黑体" charset="0"/>
          </a:endParaRPr>
        </a:p>
        <a:p>
          <a:pPr marL="114300" lvl="1" indent="-114300" algn="l" defTabSz="622300">
            <a:lnSpc>
              <a:spcPct val="150000"/>
            </a:lnSpc>
            <a:spcBef>
              <a:spcPct val="0"/>
            </a:spcBef>
            <a:spcAft>
              <a:spcPct val="15000"/>
            </a:spcAft>
            <a:buChar char="•"/>
          </a:pPr>
          <a:r>
            <a:rPr lang="zh-CN" altLang="en-US" sz="1400" kern="1200">
              <a:highlight>
                <a:srgbClr val="000000">
                  <a:alpha val="0"/>
                </a:srgbClr>
              </a:highlight>
              <a:latin typeface="黑体" charset="0"/>
              <a:ea typeface="黑体" charset="0"/>
              <a:cs typeface="黑体" charset="0"/>
            </a:rPr>
            <a:t>我国</a:t>
          </a:r>
          <a:r>
            <a:rPr lang="en-US" altLang="zh-CN" sz="1400" kern="1200">
              <a:highlight>
                <a:srgbClr val="000000">
                  <a:alpha val="0"/>
                </a:srgbClr>
              </a:highlight>
              <a:latin typeface="黑体" charset="0"/>
              <a:ea typeface="黑体" charset="0"/>
              <a:cs typeface="黑体" charset="0"/>
            </a:rPr>
            <a:t>PTSMA</a:t>
          </a:r>
          <a:r>
            <a:rPr lang="zh-CN" altLang="en-US" sz="1400" kern="1200">
              <a:highlight>
                <a:srgbClr val="000000">
                  <a:alpha val="0"/>
                </a:srgbClr>
              </a:highlight>
              <a:latin typeface="黑体" charset="0"/>
              <a:ea typeface="黑体" charset="0"/>
              <a:cs typeface="黑体" charset="0"/>
            </a:rPr>
            <a:t>注册资料显示</a:t>
          </a:r>
          <a:r>
            <a:rPr lang="en-US" altLang="zh-CN" sz="1400" kern="1200">
              <a:highlight>
                <a:srgbClr val="000000">
                  <a:alpha val="0"/>
                </a:srgbClr>
              </a:highlight>
              <a:latin typeface="黑体" charset="0"/>
              <a:ea typeface="黑体" charset="0"/>
              <a:cs typeface="黑体" charset="0"/>
            </a:rPr>
            <a:t>2009</a:t>
          </a:r>
          <a:r>
            <a:rPr lang="zh-CN" altLang="en-US" sz="1400" kern="1200">
              <a:highlight>
                <a:srgbClr val="000000">
                  <a:alpha val="0"/>
                </a:srgbClr>
              </a:highlight>
              <a:latin typeface="黑体" charset="0"/>
              <a:ea typeface="黑体" charset="0"/>
              <a:cs typeface="黑体" charset="0"/>
            </a:rPr>
            <a:t>年</a:t>
          </a:r>
          <a:r>
            <a:rPr lang="en-US" altLang="zh-CN" sz="1400" kern="1200">
              <a:highlight>
                <a:srgbClr val="000000">
                  <a:alpha val="0"/>
                </a:srgbClr>
              </a:highlight>
              <a:latin typeface="黑体" charset="0"/>
              <a:ea typeface="黑体" charset="0"/>
              <a:cs typeface="黑体" charset="0"/>
            </a:rPr>
            <a:t>2</a:t>
          </a:r>
          <a:r>
            <a:rPr lang="zh-CN" altLang="en-US" sz="1400" kern="1200">
              <a:highlight>
                <a:srgbClr val="000000">
                  <a:alpha val="0"/>
                </a:srgbClr>
              </a:highlight>
              <a:latin typeface="黑体" charset="0"/>
              <a:ea typeface="黑体" charset="0"/>
              <a:cs typeface="黑体" charset="0"/>
            </a:rPr>
            <a:t>月至</a:t>
          </a:r>
          <a:r>
            <a:rPr lang="en-US" altLang="zh-CN" sz="1400" kern="1200">
              <a:highlight>
                <a:srgbClr val="000000">
                  <a:alpha val="0"/>
                </a:srgbClr>
              </a:highlight>
              <a:latin typeface="黑体" charset="0"/>
              <a:ea typeface="黑体" charset="0"/>
              <a:cs typeface="黑体" charset="0"/>
            </a:rPr>
            <a:t>2010</a:t>
          </a:r>
          <a:r>
            <a:rPr lang="zh-CN" altLang="en-US" sz="1400" kern="1200">
              <a:highlight>
                <a:srgbClr val="000000">
                  <a:alpha val="0"/>
                </a:srgbClr>
              </a:highlight>
              <a:latin typeface="黑体" charset="0"/>
              <a:ea typeface="黑体" charset="0"/>
              <a:cs typeface="黑体" charset="0"/>
            </a:rPr>
            <a:t>年</a:t>
          </a:r>
          <a:r>
            <a:rPr lang="en-US" altLang="zh-CN" sz="1400" kern="1200">
              <a:highlight>
                <a:srgbClr val="000000">
                  <a:alpha val="0"/>
                </a:srgbClr>
              </a:highlight>
              <a:latin typeface="黑体" charset="0"/>
              <a:ea typeface="黑体" charset="0"/>
              <a:cs typeface="黑体" charset="0"/>
            </a:rPr>
            <a:t>8</a:t>
          </a:r>
          <a:r>
            <a:rPr lang="zh-CN" altLang="en-US" sz="1400" kern="1200">
              <a:highlight>
                <a:srgbClr val="000000">
                  <a:alpha val="0"/>
                </a:srgbClr>
              </a:highlight>
              <a:latin typeface="黑体" charset="0"/>
              <a:ea typeface="黑体" charset="0"/>
              <a:cs typeface="黑体" charset="0"/>
            </a:rPr>
            <a:t>月期间全国</a:t>
          </a:r>
          <a:r>
            <a:rPr lang="en-US" altLang="zh-CN" sz="1400" kern="1200">
              <a:highlight>
                <a:srgbClr val="000000">
                  <a:alpha val="0"/>
                </a:srgbClr>
              </a:highlight>
              <a:latin typeface="黑体" charset="0"/>
              <a:ea typeface="黑体" charset="0"/>
              <a:cs typeface="黑体" charset="0"/>
            </a:rPr>
            <a:t>PTSMA286</a:t>
          </a:r>
          <a:r>
            <a:rPr lang="zh-CN" altLang="en-US" sz="1400" kern="1200">
              <a:highlight>
                <a:srgbClr val="000000">
                  <a:alpha val="0"/>
                </a:srgbClr>
              </a:highlight>
              <a:latin typeface="黑体" charset="0"/>
              <a:ea typeface="黑体" charset="0"/>
              <a:cs typeface="黑体" charset="0"/>
            </a:rPr>
            <a:t>例，手术成功率达</a:t>
          </a:r>
          <a:r>
            <a:rPr lang="en-US" altLang="zh-CN" sz="1400" kern="1200">
              <a:highlight>
                <a:srgbClr val="000000">
                  <a:alpha val="0"/>
                </a:srgbClr>
              </a:highlight>
              <a:latin typeface="黑体" charset="0"/>
              <a:ea typeface="黑体" charset="0"/>
              <a:cs typeface="黑体" charset="0"/>
            </a:rPr>
            <a:t>82.9%</a:t>
          </a:r>
          <a:r>
            <a:rPr lang="zh-CN" altLang="en-US" sz="1400" kern="1200">
              <a:highlight>
                <a:srgbClr val="000000">
                  <a:alpha val="0"/>
                </a:srgbClr>
              </a:highlight>
              <a:latin typeface="黑体" charset="0"/>
              <a:ea typeface="黑体" charset="0"/>
              <a:cs typeface="黑体" charset="0"/>
            </a:rPr>
            <a:t>，严重不良反应</a:t>
          </a:r>
          <a:r>
            <a:rPr lang="en-US" altLang="zh-CN" sz="1400" kern="1200">
              <a:highlight>
                <a:srgbClr val="000000">
                  <a:alpha val="0"/>
                </a:srgbClr>
              </a:highlight>
              <a:latin typeface="黑体" charset="0"/>
              <a:ea typeface="黑体" charset="0"/>
              <a:cs typeface="黑体" charset="0"/>
            </a:rPr>
            <a:t>1.4%</a:t>
          </a:r>
          <a:r>
            <a:rPr lang="zh-CN" altLang="en-US" sz="1400" kern="1200">
              <a:highlight>
                <a:srgbClr val="000000">
                  <a:alpha val="0"/>
                </a:srgbClr>
              </a:highlight>
              <a:latin typeface="黑体" charset="0"/>
              <a:ea typeface="黑体" charset="0"/>
              <a:cs typeface="黑体" charset="0"/>
            </a:rPr>
            <a:t>，未见死亡报道。</a:t>
          </a:r>
          <a:r>
            <a:rPr lang="en-US" altLang="zh-CN" sz="1400" kern="1200" baseline="30000">
              <a:highlight>
                <a:srgbClr val="000000">
                  <a:alpha val="0"/>
                </a:srgbClr>
              </a:highlight>
              <a:latin typeface="黑体" charset="0"/>
              <a:ea typeface="黑体" charset="0"/>
              <a:cs typeface="黑体" charset="0"/>
            </a:rPr>
            <a:t>2</a:t>
          </a:r>
        </a:p>
      </dsp:txBody>
      <dsp:txXfrm rot="-5400000">
        <a:off x="3076544" y="1982713"/>
        <a:ext cx="7317793" cy="1680934"/>
      </dsp:txXfrm>
    </dsp:sp>
    <dsp:sp modelId="{EBD335B5-8308-49CB-9630-99D852747B1F}">
      <dsp:nvSpPr>
        <dsp:cNvPr id="0" name=""/>
        <dsp:cNvSpPr/>
      </dsp:nvSpPr>
      <dsp:spPr>
        <a:xfrm>
          <a:off x="664327" y="1952238"/>
          <a:ext cx="2427177" cy="174204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100000"/>
            </a:lnSpc>
            <a:spcBef>
              <a:spcPct val="0"/>
            </a:spcBef>
            <a:spcAft>
              <a:spcPct val="35000"/>
            </a:spcAft>
            <a:buNone/>
          </a:pPr>
          <a:r>
            <a:rPr sz="1800" b="1" kern="1200" spc="40" dirty="0">
              <a:solidFill>
                <a:srgbClr val="FFFFFF">
                  <a:alpha val="100000"/>
                </a:srgbClr>
              </a:solidFill>
              <a:latin typeface="黑体" charset="0"/>
              <a:ea typeface="黑体" charset="0"/>
              <a:cs typeface="等线" panose="02010600030101010101" charset="-122"/>
              <a:sym typeface="+mn-ea"/>
            </a:rPr>
            <a:t>国内外不良反应</a:t>
          </a:r>
          <a:r>
            <a:rPr sz="1800" b="1" kern="1200" spc="60" dirty="0">
              <a:solidFill>
                <a:srgbClr val="FFFFFF">
                  <a:alpha val="100000"/>
                </a:srgbClr>
              </a:solidFill>
              <a:latin typeface="黑体" charset="0"/>
              <a:ea typeface="黑体" charset="0"/>
              <a:cs typeface="等线" panose="02010600030101010101" charset="-122"/>
              <a:sym typeface="+mn-ea"/>
            </a:rPr>
            <a:t>发生情况</a:t>
          </a:r>
          <a:endParaRPr lang="zh-CN" altLang="en-US" sz="1800" kern="1200">
            <a:latin typeface="黑体" charset="0"/>
            <a:ea typeface="黑体" charset="0"/>
          </a:endParaRPr>
        </a:p>
      </dsp:txBody>
      <dsp:txXfrm>
        <a:off x="749366" y="2037277"/>
        <a:ext cx="2257099" cy="1571963"/>
      </dsp:txXfrm>
    </dsp:sp>
    <dsp:sp modelId="{64028F0D-BE57-4642-92F7-303D4E45C524}">
      <dsp:nvSpPr>
        <dsp:cNvPr id="0" name=""/>
        <dsp:cNvSpPr/>
      </dsp:nvSpPr>
      <dsp:spPr>
        <a:xfrm rot="5400000">
          <a:off x="6114874" y="1018860"/>
          <a:ext cx="1436749" cy="7468607"/>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150000"/>
            </a:lnSpc>
            <a:spcBef>
              <a:spcPct val="0"/>
            </a:spcBef>
            <a:spcAft>
              <a:spcPct val="15000"/>
            </a:spcAft>
            <a:buChar char="•"/>
          </a:pPr>
          <a:r>
            <a:rPr lang="zh-CN" altLang="en-US" sz="1400" kern="1200">
              <a:latin typeface="黑体" charset="0"/>
              <a:ea typeface="黑体" charset="0"/>
              <a:cs typeface="黑体" charset="0"/>
            </a:rPr>
            <a:t>国内外无水乙醇用于</a:t>
          </a:r>
          <a:r>
            <a:rPr lang="en-US" altLang="zh-CN" sz="1400" kern="1200">
              <a:latin typeface="黑体" charset="0"/>
              <a:ea typeface="黑体" charset="0"/>
              <a:cs typeface="黑体" charset="0"/>
            </a:rPr>
            <a:t>PTSMA</a:t>
          </a:r>
          <a:r>
            <a:rPr lang="zh-CN" altLang="en-US" sz="1400" kern="1200">
              <a:latin typeface="黑体" charset="0"/>
              <a:ea typeface="黑体" charset="0"/>
              <a:cs typeface="黑体" charset="0"/>
            </a:rPr>
            <a:t>以治疗梗阻性肥厚型心肌病已有多年的丰富经验，其有效性显著且安全性良好，国内外指南均推荐乙醇室间隔消融术作为有症状梗阻性肥厚型心肌病的重要治疗方式。</a:t>
          </a:r>
          <a:endParaRPr lang="zh-CN" altLang="en-US" sz="1400" b="1" kern="1200">
            <a:solidFill>
              <a:srgbClr val="C00000"/>
            </a:solidFill>
            <a:latin typeface="黑体" charset="0"/>
            <a:ea typeface="黑体" charset="0"/>
            <a:cs typeface="黑体" charset="0"/>
          </a:endParaRPr>
        </a:p>
      </dsp:txBody>
      <dsp:txXfrm rot="-5400000">
        <a:off x="3098945" y="4104925"/>
        <a:ext cx="7398471" cy="1296477"/>
      </dsp:txXfrm>
    </dsp:sp>
    <dsp:sp modelId="{B093CE78-670B-40EB-95CF-315E334D550F}">
      <dsp:nvSpPr>
        <dsp:cNvPr id="0" name=""/>
        <dsp:cNvSpPr/>
      </dsp:nvSpPr>
      <dsp:spPr>
        <a:xfrm>
          <a:off x="664327" y="3878900"/>
          <a:ext cx="2434617" cy="174852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100000"/>
            </a:lnSpc>
            <a:spcBef>
              <a:spcPct val="0"/>
            </a:spcBef>
            <a:spcAft>
              <a:spcPct val="35000"/>
            </a:spcAft>
            <a:buNone/>
          </a:pPr>
          <a:r>
            <a:rPr lang="zh-CN" altLang="en-US" sz="1800" b="1" kern="1200">
              <a:latin typeface="黑体" charset="0"/>
              <a:ea typeface="黑体" charset="0"/>
            </a:rPr>
            <a:t>临床应用情况</a:t>
          </a:r>
        </a:p>
      </dsp:txBody>
      <dsp:txXfrm>
        <a:off x="749683" y="3964256"/>
        <a:ext cx="2263905" cy="1577814"/>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E91D91-3405-4D35-90A7-4406E5C37C99}" type="datetimeFigureOut">
              <a:rPr lang="zh-CN" altLang="en-US" smtClean="0"/>
              <a:t>2026-6-8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345C2D-BDC1-4EE3-AF32-27F3212612F1}"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54345C2D-BDC1-4EE3-AF32-27F3212612F1}"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en-US" altLang="zh-C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11</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980E9979-A557-4DA5-A1EF-88883197D384}" type="datetimeFigureOut">
              <a:rPr lang="zh-CN" altLang="en-US" smtClean="0"/>
              <a:t>2026-6-8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20F226E-81FA-465C-B9E7-C3EC2A5898B5}"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80E9979-A557-4DA5-A1EF-88883197D384}" type="datetimeFigureOut">
              <a:rPr lang="zh-CN" altLang="en-US" smtClean="0"/>
              <a:t>2026-6-8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20F226E-81FA-465C-B9E7-C3EC2A5898B5}"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80E9979-A557-4DA5-A1EF-88883197D384}" type="datetimeFigureOut">
              <a:rPr lang="zh-CN" altLang="en-US" smtClean="0"/>
              <a:t>2026-6-8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20F226E-81FA-465C-B9E7-C3EC2A5898B5}"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Tm="3000">
        <p14:flip dir="r"/>
      </p:transition>
    </mc:Choice>
    <mc:Fallback xmlns="">
      <p:transition spd="slow" advTm="300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80E9979-A557-4DA5-A1EF-88883197D384}" type="datetimeFigureOut">
              <a:rPr lang="zh-CN" altLang="en-US" smtClean="0"/>
              <a:t>2026-6-8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20F226E-81FA-465C-B9E7-C3EC2A5898B5}"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980E9979-A557-4DA5-A1EF-88883197D384}" type="datetimeFigureOut">
              <a:rPr lang="zh-CN" altLang="en-US" smtClean="0"/>
              <a:t>2026-6-8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20F226E-81FA-465C-B9E7-C3EC2A5898B5}"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980E9979-A557-4DA5-A1EF-88883197D384}" type="datetimeFigureOut">
              <a:rPr lang="zh-CN" altLang="en-US" smtClean="0"/>
              <a:t>2026-6-8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20F226E-81FA-465C-B9E7-C3EC2A5898B5}"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980E9979-A557-4DA5-A1EF-88883197D384}" type="datetimeFigureOut">
              <a:rPr lang="zh-CN" altLang="en-US" smtClean="0"/>
              <a:t>2026-6-8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220F226E-81FA-465C-B9E7-C3EC2A5898B5}"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980E9979-A557-4DA5-A1EF-88883197D384}" type="datetimeFigureOut">
              <a:rPr lang="zh-CN" altLang="en-US" smtClean="0"/>
              <a:t>2026-6-8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20F226E-81FA-465C-B9E7-C3EC2A5898B5}"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80E9979-A557-4DA5-A1EF-88883197D384}" type="datetimeFigureOut">
              <a:rPr lang="zh-CN" altLang="en-US" smtClean="0"/>
              <a:t>2026-6-8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20F226E-81FA-465C-B9E7-C3EC2A5898B5}"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980E9979-A557-4DA5-A1EF-88883197D384}" type="datetimeFigureOut">
              <a:rPr lang="zh-CN" altLang="en-US" smtClean="0"/>
              <a:t>2026-6-8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20F226E-81FA-465C-B9E7-C3EC2A5898B5}"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980E9979-A557-4DA5-A1EF-88883197D384}" type="datetimeFigureOut">
              <a:rPr lang="zh-CN" altLang="en-US" smtClean="0"/>
              <a:t>2026-6-8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20F226E-81FA-465C-B9E7-C3EC2A5898B5}"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0E9979-A557-4DA5-A1EF-88883197D384}" type="datetimeFigureOut">
              <a:rPr lang="zh-CN" altLang="en-US" smtClean="0"/>
              <a:t>2026-6-8</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0F226E-81FA-465C-B9E7-C3EC2A5898B5}"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1.png"/><Relationship Id="rId4" Type="http://schemas.openxmlformats.org/officeDocument/2006/relationships/notesSlide" Target="../notesSlides/notesSlide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3.xml"/><Relationship Id="rId1" Type="http://schemas.openxmlformats.org/officeDocument/2006/relationships/tags" Target="../tags/tag2.xml"/><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5.xml"/><Relationship Id="rId1" Type="http://schemas.openxmlformats.org/officeDocument/2006/relationships/tags" Target="../tags/tag4.xml"/><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tags" Target="../tags/tag6.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tags" Target="../tags/tag7.xml"/><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9.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notesSlide" Target="../notesSlides/notesSlide5.xml"/><Relationship Id="rId5" Type="http://schemas.openxmlformats.org/officeDocument/2006/relationships/slideLayout" Target="../slideLayouts/slideLayout7.xml"/><Relationship Id="rId4" Type="http://schemas.openxmlformats.org/officeDocument/2006/relationships/tags" Target="../tags/tag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Time Will Tell.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2313041" y="0"/>
            <a:ext cx="448723" cy="448560"/>
          </a:xfrm>
          <a:prstGeom prst="rect">
            <a:avLst/>
          </a:prstGeom>
        </p:spPr>
      </p:pic>
      <p:sp>
        <p:nvSpPr>
          <p:cNvPr id="43" name="Rectangle 3"/>
          <p:cNvSpPr txBox="1">
            <a:spLocks noChangeArrowheads="1"/>
          </p:cNvSpPr>
          <p:nvPr/>
        </p:nvSpPr>
        <p:spPr>
          <a:xfrm>
            <a:off x="959485" y="2202815"/>
            <a:ext cx="9829165" cy="1274445"/>
          </a:xfrm>
          <a:prstGeom prst="rect">
            <a:avLst/>
          </a:prstGeom>
        </p:spPr>
        <p:txBody>
          <a:bodyPr vert="horz" lIns="121920" tIns="60960" rIns="121920" bIns="6096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4000" b="1" dirty="0">
                <a:solidFill>
                  <a:schemeClr val="accent1"/>
                </a:solidFill>
                <a:latin typeface="黑体" charset="0"/>
                <a:ea typeface="黑体" charset="0"/>
                <a:cs typeface="黑体" charset="0"/>
              </a:rPr>
              <a:t>无水乙醇注射液</a:t>
            </a:r>
            <a:r>
              <a:rPr lang="en-US" altLang="zh-CN" sz="4000" b="1" dirty="0">
                <a:solidFill>
                  <a:schemeClr val="accent1"/>
                </a:solidFill>
                <a:latin typeface="黑体" charset="0"/>
                <a:ea typeface="黑体" charset="0"/>
                <a:cs typeface="黑体" charset="0"/>
              </a:rPr>
              <a:t>2026</a:t>
            </a:r>
            <a:r>
              <a:rPr lang="zh-CN" altLang="en-US" sz="4000" b="1" dirty="0">
                <a:solidFill>
                  <a:schemeClr val="accent1"/>
                </a:solidFill>
                <a:latin typeface="黑体" charset="0"/>
                <a:ea typeface="黑体" charset="0"/>
                <a:cs typeface="黑体" charset="0"/>
              </a:rPr>
              <a:t>年</a:t>
            </a:r>
            <a:endParaRPr lang="en-US" altLang="zh-CN" sz="4000" b="1" dirty="0">
              <a:solidFill>
                <a:schemeClr val="accent1"/>
              </a:solidFill>
              <a:latin typeface="黑体" charset="0"/>
              <a:ea typeface="黑体" charset="0"/>
              <a:cs typeface="黑体" charset="0"/>
            </a:endParaRPr>
          </a:p>
          <a:p>
            <a:pPr algn="l"/>
            <a:endParaRPr lang="zh-CN" altLang="en-US" sz="4000" b="1" dirty="0">
              <a:solidFill>
                <a:schemeClr val="accent1"/>
              </a:solidFill>
              <a:latin typeface="黑体" charset="0"/>
              <a:ea typeface="黑体" charset="0"/>
              <a:cs typeface="黑体" charset="0"/>
            </a:endParaRPr>
          </a:p>
        </p:txBody>
      </p:sp>
      <p:cxnSp>
        <p:nvCxnSpPr>
          <p:cNvPr id="46" name="直接连接符 5"/>
          <p:cNvCxnSpPr>
            <a:cxnSpLocks noChangeShapeType="1"/>
          </p:cNvCxnSpPr>
          <p:nvPr/>
        </p:nvCxnSpPr>
        <p:spPr bwMode="auto">
          <a:xfrm flipH="1">
            <a:off x="1127070" y="2895751"/>
            <a:ext cx="10531723" cy="0"/>
          </a:xfrm>
          <a:prstGeom prst="line">
            <a:avLst/>
          </a:prstGeom>
          <a:noFill/>
          <a:ln w="1270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7" name="矩形 9"/>
          <p:cNvSpPr>
            <a:spLocks noChangeArrowheads="1"/>
          </p:cNvSpPr>
          <p:nvPr/>
        </p:nvSpPr>
        <p:spPr bwMode="auto">
          <a:xfrm>
            <a:off x="11685275" y="2111119"/>
            <a:ext cx="506725" cy="2146300"/>
          </a:xfrm>
          <a:prstGeom prst="rect">
            <a:avLst/>
          </a:prstGeom>
          <a:solidFill>
            <a:schemeClr val="accent1"/>
          </a:solidFill>
          <a:ln>
            <a:noFill/>
          </a:ln>
        </p:spPr>
        <p:txBody>
          <a:bodyPr lIns="91409" tIns="45705" rIns="91409" bIns="45705"/>
          <a:lstStyle>
            <a:lvl1pPr eaLnBrk="0" hangingPunct="0">
              <a:defRPr>
                <a:solidFill>
                  <a:schemeClr val="tx1"/>
                </a:solidFill>
                <a:latin typeface="Arial" panose="020B0604020202090204" pitchFamily="34" charset="0"/>
                <a:ea typeface="宋体" pitchFamily="2" charset="-122"/>
              </a:defRPr>
            </a:lvl1pPr>
            <a:lvl2pPr marL="742950" indent="-285750" eaLnBrk="0" hangingPunct="0">
              <a:defRPr>
                <a:solidFill>
                  <a:schemeClr val="tx1"/>
                </a:solidFill>
                <a:latin typeface="Arial" panose="020B0604020202090204" pitchFamily="34" charset="0"/>
                <a:ea typeface="宋体" pitchFamily="2" charset="-122"/>
              </a:defRPr>
            </a:lvl2pPr>
            <a:lvl3pPr marL="1143000" indent="-228600" eaLnBrk="0" hangingPunct="0">
              <a:defRPr>
                <a:solidFill>
                  <a:schemeClr val="tx1"/>
                </a:solidFill>
                <a:latin typeface="Arial" panose="020B0604020202090204" pitchFamily="34" charset="0"/>
                <a:ea typeface="宋体" pitchFamily="2" charset="-122"/>
              </a:defRPr>
            </a:lvl3pPr>
            <a:lvl4pPr marL="1600200" indent="-228600" eaLnBrk="0" hangingPunct="0">
              <a:defRPr>
                <a:solidFill>
                  <a:schemeClr val="tx1"/>
                </a:solidFill>
                <a:latin typeface="Arial" panose="020B0604020202090204" pitchFamily="34" charset="0"/>
                <a:ea typeface="宋体" pitchFamily="2" charset="-122"/>
              </a:defRPr>
            </a:lvl4pPr>
            <a:lvl5pPr marL="2057400" indent="-228600" eaLnBrk="0" hangingPunct="0">
              <a:defRPr>
                <a:solidFill>
                  <a:schemeClr val="tx1"/>
                </a:solidFill>
                <a:latin typeface="Arial" panose="020B0604020202090204" pitchFamily="34" charset="0"/>
                <a:ea typeface="宋体" pitchFamily="2" charset="-122"/>
              </a:defRPr>
            </a:lvl5pPr>
            <a:lvl6pPr marL="25146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6pPr>
            <a:lvl7pPr marL="29718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7pPr>
            <a:lvl8pPr marL="34290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8pPr>
            <a:lvl9pPr marL="38862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9pPr>
          </a:lstStyle>
          <a:p>
            <a:pPr eaLnBrk="1" hangingPunct="1"/>
            <a:endParaRPr lang="zh-CN" altLang="en-US" sz="2400">
              <a:latin typeface="黑体" charset="0"/>
              <a:ea typeface="黑体" charset="0"/>
            </a:endParaRPr>
          </a:p>
        </p:txBody>
      </p:sp>
      <p:grpSp>
        <p:nvGrpSpPr>
          <p:cNvPr id="49" name="组合 48"/>
          <p:cNvGrpSpPr/>
          <p:nvPr/>
        </p:nvGrpSpPr>
        <p:grpSpPr>
          <a:xfrm>
            <a:off x="10827800" y="3181507"/>
            <a:ext cx="576064" cy="577112"/>
            <a:chOff x="6084168" y="1274820"/>
            <a:chExt cx="432048" cy="432834"/>
          </a:xfrm>
        </p:grpSpPr>
        <p:sp>
          <p:nvSpPr>
            <p:cNvPr id="50" name="椭圆 22"/>
            <p:cNvSpPr>
              <a:spLocks noChangeArrowheads="1"/>
            </p:cNvSpPr>
            <p:nvPr/>
          </p:nvSpPr>
          <p:spPr bwMode="auto">
            <a:xfrm>
              <a:off x="6084168" y="1274820"/>
              <a:ext cx="432048" cy="432834"/>
            </a:xfrm>
            <a:prstGeom prst="ellipse">
              <a:avLst/>
            </a:prstGeom>
            <a:solidFill>
              <a:schemeClr val="accent1"/>
            </a:solidFill>
            <a:ln>
              <a:noFill/>
            </a:ln>
          </p:spPr>
          <p:txBody>
            <a:bodyPr anchor="ctr"/>
            <a:lstStyle>
              <a:lvl1pPr eaLnBrk="0" hangingPunct="0">
                <a:defRPr>
                  <a:solidFill>
                    <a:schemeClr val="tx1"/>
                  </a:solidFill>
                  <a:latin typeface="Arial" panose="020B0604020202090204" pitchFamily="34" charset="0"/>
                  <a:ea typeface="宋体" pitchFamily="2" charset="-122"/>
                </a:defRPr>
              </a:lvl1pPr>
              <a:lvl2pPr marL="742950" indent="-285750" eaLnBrk="0" hangingPunct="0">
                <a:defRPr>
                  <a:solidFill>
                    <a:schemeClr val="tx1"/>
                  </a:solidFill>
                  <a:latin typeface="Arial" panose="020B0604020202090204" pitchFamily="34" charset="0"/>
                  <a:ea typeface="宋体" pitchFamily="2" charset="-122"/>
                </a:defRPr>
              </a:lvl2pPr>
              <a:lvl3pPr marL="1143000" indent="-228600" eaLnBrk="0" hangingPunct="0">
                <a:defRPr>
                  <a:solidFill>
                    <a:schemeClr val="tx1"/>
                  </a:solidFill>
                  <a:latin typeface="Arial" panose="020B0604020202090204" pitchFamily="34" charset="0"/>
                  <a:ea typeface="宋体" pitchFamily="2" charset="-122"/>
                </a:defRPr>
              </a:lvl3pPr>
              <a:lvl4pPr marL="1600200" indent="-228600" eaLnBrk="0" hangingPunct="0">
                <a:defRPr>
                  <a:solidFill>
                    <a:schemeClr val="tx1"/>
                  </a:solidFill>
                  <a:latin typeface="Arial" panose="020B0604020202090204" pitchFamily="34" charset="0"/>
                  <a:ea typeface="宋体" pitchFamily="2" charset="-122"/>
                </a:defRPr>
              </a:lvl4pPr>
              <a:lvl5pPr marL="2057400" indent="-228600" eaLnBrk="0" hangingPunct="0">
                <a:defRPr>
                  <a:solidFill>
                    <a:schemeClr val="tx1"/>
                  </a:solidFill>
                  <a:latin typeface="Arial" panose="020B0604020202090204" pitchFamily="34" charset="0"/>
                  <a:ea typeface="宋体" pitchFamily="2" charset="-122"/>
                </a:defRPr>
              </a:lvl5pPr>
              <a:lvl6pPr marL="25146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6pPr>
              <a:lvl7pPr marL="29718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7pPr>
              <a:lvl8pPr marL="34290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8pPr>
              <a:lvl9pPr marL="38862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9pPr>
            </a:lstStyle>
            <a:p>
              <a:pPr algn="ctr" eaLnBrk="1" hangingPunct="1"/>
              <a:endParaRPr lang="zh-CN" altLang="en-US" sz="2400">
                <a:solidFill>
                  <a:srgbClr val="FFFFFF"/>
                </a:solidFill>
                <a:latin typeface="黑体" charset="0"/>
                <a:ea typeface="黑体" charset="0"/>
              </a:endParaRPr>
            </a:p>
          </p:txBody>
        </p:sp>
        <p:sp>
          <p:nvSpPr>
            <p:cNvPr id="51" name="Freeform 59"/>
            <p:cNvSpPr>
              <a:spLocks noChangeArrowheads="1"/>
            </p:cNvSpPr>
            <p:nvPr/>
          </p:nvSpPr>
          <p:spPr bwMode="auto">
            <a:xfrm>
              <a:off x="6180302" y="1365898"/>
              <a:ext cx="239780" cy="250679"/>
            </a:xfrm>
            <a:custGeom>
              <a:avLst/>
              <a:gdLst>
                <a:gd name="T0" fmla="*/ 73627430 w 581"/>
                <a:gd name="T1" fmla="*/ 67678707 h 609"/>
                <a:gd name="T2" fmla="*/ 61659637 w 581"/>
                <a:gd name="T3" fmla="*/ 78678142 h 609"/>
                <a:gd name="T4" fmla="*/ 54244957 w 581"/>
                <a:gd name="T5" fmla="*/ 72208055 h 609"/>
                <a:gd name="T6" fmla="*/ 57106883 w 581"/>
                <a:gd name="T7" fmla="*/ 65867111 h 609"/>
                <a:gd name="T8" fmla="*/ 61659637 w 581"/>
                <a:gd name="T9" fmla="*/ 69490662 h 609"/>
                <a:gd name="T10" fmla="*/ 71806401 w 581"/>
                <a:gd name="T11" fmla="*/ 61338122 h 609"/>
                <a:gd name="T12" fmla="*/ 73627430 w 581"/>
                <a:gd name="T13" fmla="*/ 67678707 h 609"/>
                <a:gd name="T14" fmla="*/ 61659637 w 581"/>
                <a:gd name="T15" fmla="*/ 64055516 h 609"/>
                <a:gd name="T16" fmla="*/ 49691843 w 581"/>
                <a:gd name="T17" fmla="*/ 69490662 h 609"/>
                <a:gd name="T18" fmla="*/ 51513233 w 581"/>
                <a:gd name="T19" fmla="*/ 75054951 h 609"/>
                <a:gd name="T20" fmla="*/ 3772261 w 581"/>
                <a:gd name="T21" fmla="*/ 78678142 h 609"/>
                <a:gd name="T22" fmla="*/ 0 w 581"/>
                <a:gd name="T23" fmla="*/ 10999436 h 609"/>
                <a:gd name="T24" fmla="*/ 10146404 w 581"/>
                <a:gd name="T25" fmla="*/ 7246742 h 609"/>
                <a:gd name="T26" fmla="*/ 17561444 w 581"/>
                <a:gd name="T27" fmla="*/ 18246178 h 609"/>
                <a:gd name="T28" fmla="*/ 24845922 w 581"/>
                <a:gd name="T29" fmla="*/ 7246742 h 609"/>
                <a:gd name="T30" fmla="*/ 28488341 w 581"/>
                <a:gd name="T31" fmla="*/ 10999436 h 609"/>
                <a:gd name="T32" fmla="*/ 43318061 w 581"/>
                <a:gd name="T33" fmla="*/ 10999436 h 609"/>
                <a:gd name="T34" fmla="*/ 46960119 w 581"/>
                <a:gd name="T35" fmla="*/ 7246742 h 609"/>
                <a:gd name="T36" fmla="*/ 54244957 w 581"/>
                <a:gd name="T37" fmla="*/ 18246178 h 609"/>
                <a:gd name="T38" fmla="*/ 61659637 w 581"/>
                <a:gd name="T39" fmla="*/ 7246742 h 609"/>
                <a:gd name="T40" fmla="*/ 71806401 w 581"/>
                <a:gd name="T41" fmla="*/ 10999436 h 609"/>
                <a:gd name="T42" fmla="*/ 66212751 w 581"/>
                <a:gd name="T43" fmla="*/ 59526167 h 609"/>
                <a:gd name="T44" fmla="*/ 10146404 w 581"/>
                <a:gd name="T45" fmla="*/ 63149718 h 609"/>
                <a:gd name="T46" fmla="*/ 12878128 w 581"/>
                <a:gd name="T47" fmla="*/ 65867111 h 609"/>
                <a:gd name="T48" fmla="*/ 39545439 w 581"/>
                <a:gd name="T49" fmla="*/ 63149718 h 609"/>
                <a:gd name="T50" fmla="*/ 39545439 w 581"/>
                <a:gd name="T51" fmla="*/ 63149718 h 609"/>
                <a:gd name="T52" fmla="*/ 39545439 w 581"/>
                <a:gd name="T53" fmla="*/ 63149718 h 609"/>
                <a:gd name="T54" fmla="*/ 12878128 w 581"/>
                <a:gd name="T55" fmla="*/ 60431965 h 609"/>
                <a:gd name="T56" fmla="*/ 58017218 w 581"/>
                <a:gd name="T57" fmla="*/ 28339815 h 609"/>
                <a:gd name="T58" fmla="*/ 13788823 w 581"/>
                <a:gd name="T59" fmla="*/ 28339815 h 609"/>
                <a:gd name="T60" fmla="*/ 13788823 w 581"/>
                <a:gd name="T61" fmla="*/ 35715700 h 609"/>
                <a:gd name="T62" fmla="*/ 61659637 w 581"/>
                <a:gd name="T63" fmla="*/ 31963007 h 609"/>
                <a:gd name="T64" fmla="*/ 58017218 w 581"/>
                <a:gd name="T65" fmla="*/ 43868240 h 609"/>
                <a:gd name="T66" fmla="*/ 35903020 w 581"/>
                <a:gd name="T67" fmla="*/ 43868240 h 609"/>
                <a:gd name="T68" fmla="*/ 13788823 w 581"/>
                <a:gd name="T69" fmla="*/ 43868240 h 609"/>
                <a:gd name="T70" fmla="*/ 13788823 w 581"/>
                <a:gd name="T71" fmla="*/ 51244484 h 609"/>
                <a:gd name="T72" fmla="*/ 35903020 w 581"/>
                <a:gd name="T73" fmla="*/ 51244484 h 609"/>
                <a:gd name="T74" fmla="*/ 61659637 w 581"/>
                <a:gd name="T75" fmla="*/ 47491791 h 609"/>
                <a:gd name="T76" fmla="*/ 54244957 w 581"/>
                <a:gd name="T77" fmla="*/ 14622627 h 609"/>
                <a:gd name="T78" fmla="*/ 50602538 w 581"/>
                <a:gd name="T79" fmla="*/ 10999436 h 609"/>
                <a:gd name="T80" fmla="*/ 54244957 w 581"/>
                <a:gd name="T81" fmla="*/ 0 h 609"/>
                <a:gd name="T82" fmla="*/ 58017218 w 581"/>
                <a:gd name="T83" fmla="*/ 10999436 h 609"/>
                <a:gd name="T84" fmla="*/ 35903020 w 581"/>
                <a:gd name="T85" fmla="*/ 14622627 h 609"/>
                <a:gd name="T86" fmla="*/ 32260601 w 581"/>
                <a:gd name="T87" fmla="*/ 10999436 h 609"/>
                <a:gd name="T88" fmla="*/ 35903020 w 581"/>
                <a:gd name="T89" fmla="*/ 0 h 609"/>
                <a:gd name="T90" fmla="*/ 39545439 w 581"/>
                <a:gd name="T91" fmla="*/ 10999436 h 609"/>
                <a:gd name="T92" fmla="*/ 17561444 w 581"/>
                <a:gd name="T93" fmla="*/ 14622627 h 609"/>
                <a:gd name="T94" fmla="*/ 13788823 w 581"/>
                <a:gd name="T95" fmla="*/ 10999436 h 609"/>
                <a:gd name="T96" fmla="*/ 17561444 w 581"/>
                <a:gd name="T97" fmla="*/ 0 h 609"/>
                <a:gd name="T98" fmla="*/ 21203502 w 581"/>
                <a:gd name="T99" fmla="*/ 10999436 h 60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581" h="609">
                  <a:moveTo>
                    <a:pt x="566" y="523"/>
                  </a:moveTo>
                  <a:lnTo>
                    <a:pt x="566" y="523"/>
                  </a:lnTo>
                  <a:cubicBezTo>
                    <a:pt x="495" y="594"/>
                    <a:pt x="495" y="594"/>
                    <a:pt x="495" y="594"/>
                  </a:cubicBezTo>
                  <a:cubicBezTo>
                    <a:pt x="488" y="601"/>
                    <a:pt x="481" y="608"/>
                    <a:pt x="474" y="608"/>
                  </a:cubicBezTo>
                  <a:cubicBezTo>
                    <a:pt x="467" y="608"/>
                    <a:pt x="460" y="601"/>
                    <a:pt x="453" y="594"/>
                  </a:cubicBezTo>
                  <a:cubicBezTo>
                    <a:pt x="417" y="558"/>
                    <a:pt x="417" y="558"/>
                    <a:pt x="417" y="558"/>
                  </a:cubicBezTo>
                  <a:cubicBezTo>
                    <a:pt x="410" y="551"/>
                    <a:pt x="410" y="544"/>
                    <a:pt x="410" y="537"/>
                  </a:cubicBezTo>
                  <a:cubicBezTo>
                    <a:pt x="410" y="523"/>
                    <a:pt x="417" y="509"/>
                    <a:pt x="439" y="509"/>
                  </a:cubicBezTo>
                  <a:cubicBezTo>
                    <a:pt x="446" y="509"/>
                    <a:pt x="453" y="516"/>
                    <a:pt x="453" y="523"/>
                  </a:cubicBezTo>
                  <a:cubicBezTo>
                    <a:pt x="474" y="537"/>
                    <a:pt x="474" y="537"/>
                    <a:pt x="474" y="537"/>
                  </a:cubicBezTo>
                  <a:cubicBezTo>
                    <a:pt x="530" y="481"/>
                    <a:pt x="530" y="481"/>
                    <a:pt x="530" y="481"/>
                  </a:cubicBezTo>
                  <a:cubicBezTo>
                    <a:pt x="537" y="474"/>
                    <a:pt x="545" y="474"/>
                    <a:pt x="552" y="474"/>
                  </a:cubicBezTo>
                  <a:cubicBezTo>
                    <a:pt x="566" y="474"/>
                    <a:pt x="580" y="488"/>
                    <a:pt x="580" y="502"/>
                  </a:cubicBezTo>
                  <a:cubicBezTo>
                    <a:pt x="580" y="509"/>
                    <a:pt x="573" y="516"/>
                    <a:pt x="566" y="523"/>
                  </a:cubicBezTo>
                  <a:close/>
                  <a:moveTo>
                    <a:pt x="474" y="495"/>
                  </a:moveTo>
                  <a:lnTo>
                    <a:pt x="474" y="495"/>
                  </a:lnTo>
                  <a:cubicBezTo>
                    <a:pt x="467" y="488"/>
                    <a:pt x="453" y="481"/>
                    <a:pt x="439" y="481"/>
                  </a:cubicBezTo>
                  <a:cubicBezTo>
                    <a:pt x="403" y="481"/>
                    <a:pt x="382" y="509"/>
                    <a:pt x="382" y="537"/>
                  </a:cubicBezTo>
                  <a:cubicBezTo>
                    <a:pt x="382" y="558"/>
                    <a:pt x="389" y="573"/>
                    <a:pt x="396" y="580"/>
                  </a:cubicBezTo>
                  <a:cubicBezTo>
                    <a:pt x="424" y="608"/>
                    <a:pt x="424" y="608"/>
                    <a:pt x="424" y="608"/>
                  </a:cubicBezTo>
                  <a:cubicBezTo>
                    <a:pt x="29" y="608"/>
                    <a:pt x="29" y="608"/>
                    <a:pt x="29" y="608"/>
                  </a:cubicBezTo>
                  <a:cubicBezTo>
                    <a:pt x="15" y="608"/>
                    <a:pt x="0" y="594"/>
                    <a:pt x="0" y="580"/>
                  </a:cubicBezTo>
                  <a:cubicBezTo>
                    <a:pt x="0" y="85"/>
                    <a:pt x="0" y="85"/>
                    <a:pt x="0" y="85"/>
                  </a:cubicBezTo>
                  <a:cubicBezTo>
                    <a:pt x="0" y="71"/>
                    <a:pt x="15" y="56"/>
                    <a:pt x="29" y="56"/>
                  </a:cubicBezTo>
                  <a:cubicBezTo>
                    <a:pt x="78" y="56"/>
                    <a:pt x="78" y="56"/>
                    <a:pt x="78" y="56"/>
                  </a:cubicBezTo>
                  <a:cubicBezTo>
                    <a:pt x="78" y="85"/>
                    <a:pt x="78" y="85"/>
                    <a:pt x="78" y="85"/>
                  </a:cubicBezTo>
                  <a:cubicBezTo>
                    <a:pt x="78" y="120"/>
                    <a:pt x="106" y="141"/>
                    <a:pt x="135" y="141"/>
                  </a:cubicBezTo>
                  <a:cubicBezTo>
                    <a:pt x="163" y="141"/>
                    <a:pt x="191" y="120"/>
                    <a:pt x="191" y="85"/>
                  </a:cubicBezTo>
                  <a:cubicBezTo>
                    <a:pt x="191" y="56"/>
                    <a:pt x="191" y="56"/>
                    <a:pt x="191" y="56"/>
                  </a:cubicBezTo>
                  <a:cubicBezTo>
                    <a:pt x="219" y="56"/>
                    <a:pt x="219" y="56"/>
                    <a:pt x="219" y="56"/>
                  </a:cubicBezTo>
                  <a:cubicBezTo>
                    <a:pt x="219" y="85"/>
                    <a:pt x="219" y="85"/>
                    <a:pt x="219" y="85"/>
                  </a:cubicBezTo>
                  <a:cubicBezTo>
                    <a:pt x="219" y="120"/>
                    <a:pt x="248" y="141"/>
                    <a:pt x="276" y="141"/>
                  </a:cubicBezTo>
                  <a:cubicBezTo>
                    <a:pt x="304" y="141"/>
                    <a:pt x="333" y="120"/>
                    <a:pt x="333" y="85"/>
                  </a:cubicBezTo>
                  <a:cubicBezTo>
                    <a:pt x="333" y="56"/>
                    <a:pt x="333" y="56"/>
                    <a:pt x="333" y="56"/>
                  </a:cubicBezTo>
                  <a:cubicBezTo>
                    <a:pt x="361" y="56"/>
                    <a:pt x="361" y="56"/>
                    <a:pt x="361" y="56"/>
                  </a:cubicBezTo>
                  <a:cubicBezTo>
                    <a:pt x="361" y="85"/>
                    <a:pt x="361" y="85"/>
                    <a:pt x="361" y="85"/>
                  </a:cubicBezTo>
                  <a:cubicBezTo>
                    <a:pt x="361" y="120"/>
                    <a:pt x="389" y="141"/>
                    <a:pt x="417" y="141"/>
                  </a:cubicBezTo>
                  <a:cubicBezTo>
                    <a:pt x="446" y="141"/>
                    <a:pt x="474" y="120"/>
                    <a:pt x="474" y="85"/>
                  </a:cubicBezTo>
                  <a:cubicBezTo>
                    <a:pt x="474" y="56"/>
                    <a:pt x="474" y="56"/>
                    <a:pt x="474" y="56"/>
                  </a:cubicBezTo>
                  <a:cubicBezTo>
                    <a:pt x="523" y="56"/>
                    <a:pt x="523" y="56"/>
                    <a:pt x="523" y="56"/>
                  </a:cubicBezTo>
                  <a:cubicBezTo>
                    <a:pt x="537" y="56"/>
                    <a:pt x="552" y="71"/>
                    <a:pt x="552" y="85"/>
                  </a:cubicBezTo>
                  <a:cubicBezTo>
                    <a:pt x="552" y="445"/>
                    <a:pt x="552" y="445"/>
                    <a:pt x="552" y="445"/>
                  </a:cubicBezTo>
                  <a:cubicBezTo>
                    <a:pt x="530" y="445"/>
                    <a:pt x="516" y="452"/>
                    <a:pt x="509" y="460"/>
                  </a:cubicBezTo>
                  <a:lnTo>
                    <a:pt x="474" y="495"/>
                  </a:lnTo>
                  <a:close/>
                  <a:moveTo>
                    <a:pt x="78" y="488"/>
                  </a:moveTo>
                  <a:lnTo>
                    <a:pt x="78" y="488"/>
                  </a:lnTo>
                  <a:cubicBezTo>
                    <a:pt x="78" y="502"/>
                    <a:pt x="85" y="509"/>
                    <a:pt x="99" y="509"/>
                  </a:cubicBezTo>
                  <a:cubicBezTo>
                    <a:pt x="283" y="509"/>
                    <a:pt x="283" y="509"/>
                    <a:pt x="283" y="509"/>
                  </a:cubicBezTo>
                  <a:cubicBezTo>
                    <a:pt x="297" y="509"/>
                    <a:pt x="304" y="502"/>
                    <a:pt x="304" y="488"/>
                  </a:cubicBezTo>
                  <a:cubicBezTo>
                    <a:pt x="304" y="474"/>
                    <a:pt x="297" y="467"/>
                    <a:pt x="283" y="467"/>
                  </a:cubicBezTo>
                  <a:cubicBezTo>
                    <a:pt x="99" y="467"/>
                    <a:pt x="99" y="467"/>
                    <a:pt x="99" y="467"/>
                  </a:cubicBezTo>
                  <a:cubicBezTo>
                    <a:pt x="85" y="467"/>
                    <a:pt x="78" y="474"/>
                    <a:pt x="78" y="488"/>
                  </a:cubicBezTo>
                  <a:close/>
                  <a:moveTo>
                    <a:pt x="446" y="219"/>
                  </a:moveTo>
                  <a:lnTo>
                    <a:pt x="446" y="219"/>
                  </a:lnTo>
                  <a:cubicBezTo>
                    <a:pt x="106" y="219"/>
                    <a:pt x="106" y="219"/>
                    <a:pt x="106" y="219"/>
                  </a:cubicBezTo>
                  <a:cubicBezTo>
                    <a:pt x="92" y="219"/>
                    <a:pt x="78" y="233"/>
                    <a:pt x="78" y="247"/>
                  </a:cubicBezTo>
                  <a:cubicBezTo>
                    <a:pt x="78" y="262"/>
                    <a:pt x="92" y="276"/>
                    <a:pt x="106" y="276"/>
                  </a:cubicBezTo>
                  <a:cubicBezTo>
                    <a:pt x="446" y="276"/>
                    <a:pt x="446" y="276"/>
                    <a:pt x="446" y="276"/>
                  </a:cubicBezTo>
                  <a:cubicBezTo>
                    <a:pt x="460" y="276"/>
                    <a:pt x="474" y="262"/>
                    <a:pt x="474" y="247"/>
                  </a:cubicBezTo>
                  <a:cubicBezTo>
                    <a:pt x="474" y="233"/>
                    <a:pt x="460" y="219"/>
                    <a:pt x="446" y="219"/>
                  </a:cubicBezTo>
                  <a:close/>
                  <a:moveTo>
                    <a:pt x="446" y="339"/>
                  </a:moveTo>
                  <a:lnTo>
                    <a:pt x="446" y="339"/>
                  </a:lnTo>
                  <a:cubicBezTo>
                    <a:pt x="276" y="339"/>
                    <a:pt x="276" y="339"/>
                    <a:pt x="276" y="339"/>
                  </a:cubicBezTo>
                  <a:cubicBezTo>
                    <a:pt x="226" y="339"/>
                    <a:pt x="226" y="339"/>
                    <a:pt x="226" y="339"/>
                  </a:cubicBezTo>
                  <a:cubicBezTo>
                    <a:pt x="106" y="339"/>
                    <a:pt x="106" y="339"/>
                    <a:pt x="106" y="339"/>
                  </a:cubicBezTo>
                  <a:cubicBezTo>
                    <a:pt x="92" y="339"/>
                    <a:pt x="78" y="353"/>
                    <a:pt x="78" y="367"/>
                  </a:cubicBezTo>
                  <a:cubicBezTo>
                    <a:pt x="78" y="389"/>
                    <a:pt x="92" y="396"/>
                    <a:pt x="106" y="396"/>
                  </a:cubicBezTo>
                  <a:cubicBezTo>
                    <a:pt x="226" y="396"/>
                    <a:pt x="226" y="396"/>
                    <a:pt x="226" y="396"/>
                  </a:cubicBezTo>
                  <a:cubicBezTo>
                    <a:pt x="276" y="396"/>
                    <a:pt x="276" y="396"/>
                    <a:pt x="276" y="396"/>
                  </a:cubicBezTo>
                  <a:cubicBezTo>
                    <a:pt x="446" y="396"/>
                    <a:pt x="446" y="396"/>
                    <a:pt x="446" y="396"/>
                  </a:cubicBezTo>
                  <a:cubicBezTo>
                    <a:pt x="460" y="396"/>
                    <a:pt x="474" y="389"/>
                    <a:pt x="474" y="367"/>
                  </a:cubicBezTo>
                  <a:cubicBezTo>
                    <a:pt x="474" y="353"/>
                    <a:pt x="460" y="339"/>
                    <a:pt x="446" y="339"/>
                  </a:cubicBezTo>
                  <a:close/>
                  <a:moveTo>
                    <a:pt x="417" y="113"/>
                  </a:moveTo>
                  <a:lnTo>
                    <a:pt x="417" y="113"/>
                  </a:lnTo>
                  <a:cubicBezTo>
                    <a:pt x="403" y="113"/>
                    <a:pt x="389" y="106"/>
                    <a:pt x="389" y="85"/>
                  </a:cubicBezTo>
                  <a:cubicBezTo>
                    <a:pt x="389" y="28"/>
                    <a:pt x="389" y="28"/>
                    <a:pt x="389" y="28"/>
                  </a:cubicBezTo>
                  <a:cubicBezTo>
                    <a:pt x="389" y="14"/>
                    <a:pt x="403" y="0"/>
                    <a:pt x="417" y="0"/>
                  </a:cubicBezTo>
                  <a:cubicBezTo>
                    <a:pt x="431" y="0"/>
                    <a:pt x="446" y="14"/>
                    <a:pt x="446" y="28"/>
                  </a:cubicBezTo>
                  <a:cubicBezTo>
                    <a:pt x="446" y="85"/>
                    <a:pt x="446" y="85"/>
                    <a:pt x="446" y="85"/>
                  </a:cubicBezTo>
                  <a:cubicBezTo>
                    <a:pt x="446" y="106"/>
                    <a:pt x="431" y="113"/>
                    <a:pt x="417" y="113"/>
                  </a:cubicBezTo>
                  <a:close/>
                  <a:moveTo>
                    <a:pt x="276" y="113"/>
                  </a:moveTo>
                  <a:lnTo>
                    <a:pt x="276" y="113"/>
                  </a:lnTo>
                  <a:cubicBezTo>
                    <a:pt x="262" y="113"/>
                    <a:pt x="248" y="106"/>
                    <a:pt x="248" y="85"/>
                  </a:cubicBezTo>
                  <a:cubicBezTo>
                    <a:pt x="248" y="28"/>
                    <a:pt x="248" y="28"/>
                    <a:pt x="248" y="28"/>
                  </a:cubicBezTo>
                  <a:cubicBezTo>
                    <a:pt x="248" y="14"/>
                    <a:pt x="262" y="0"/>
                    <a:pt x="276" y="0"/>
                  </a:cubicBezTo>
                  <a:cubicBezTo>
                    <a:pt x="290" y="0"/>
                    <a:pt x="304" y="14"/>
                    <a:pt x="304" y="28"/>
                  </a:cubicBezTo>
                  <a:cubicBezTo>
                    <a:pt x="304" y="85"/>
                    <a:pt x="304" y="85"/>
                    <a:pt x="304" y="85"/>
                  </a:cubicBezTo>
                  <a:cubicBezTo>
                    <a:pt x="304" y="106"/>
                    <a:pt x="290" y="113"/>
                    <a:pt x="276" y="113"/>
                  </a:cubicBezTo>
                  <a:close/>
                  <a:moveTo>
                    <a:pt x="135" y="113"/>
                  </a:moveTo>
                  <a:lnTo>
                    <a:pt x="135" y="113"/>
                  </a:lnTo>
                  <a:cubicBezTo>
                    <a:pt x="121" y="113"/>
                    <a:pt x="106" y="106"/>
                    <a:pt x="106" y="85"/>
                  </a:cubicBezTo>
                  <a:cubicBezTo>
                    <a:pt x="106" y="28"/>
                    <a:pt x="106" y="28"/>
                    <a:pt x="106" y="28"/>
                  </a:cubicBezTo>
                  <a:cubicBezTo>
                    <a:pt x="106" y="14"/>
                    <a:pt x="121" y="0"/>
                    <a:pt x="135" y="0"/>
                  </a:cubicBezTo>
                  <a:cubicBezTo>
                    <a:pt x="149" y="0"/>
                    <a:pt x="163" y="14"/>
                    <a:pt x="163" y="28"/>
                  </a:cubicBezTo>
                  <a:cubicBezTo>
                    <a:pt x="163" y="85"/>
                    <a:pt x="163" y="85"/>
                    <a:pt x="163" y="85"/>
                  </a:cubicBezTo>
                  <a:cubicBezTo>
                    <a:pt x="163" y="106"/>
                    <a:pt x="149" y="113"/>
                    <a:pt x="135" y="113"/>
                  </a:cubicBezTo>
                  <a:close/>
                </a:path>
              </a:pathLst>
            </a:custGeom>
            <a:solidFill>
              <a:schemeClr val="bg1"/>
            </a:solidFill>
            <a:ln>
              <a:noFill/>
            </a:ln>
          </p:spPr>
          <p:txBody>
            <a:bodyPr wrap="none" lIns="45720" tIns="22860" rIns="45720" bIns="22860" anchor="ctr"/>
            <a:lstStyle/>
            <a:p>
              <a:endParaRPr lang="en-US" sz="2400">
                <a:latin typeface="黑体" charset="0"/>
                <a:ea typeface="黑体" charset="0"/>
              </a:endParaRPr>
            </a:p>
          </p:txBody>
        </p:sp>
      </p:grpSp>
      <p:grpSp>
        <p:nvGrpSpPr>
          <p:cNvPr id="52" name="组合 51"/>
          <p:cNvGrpSpPr/>
          <p:nvPr/>
        </p:nvGrpSpPr>
        <p:grpSpPr>
          <a:xfrm>
            <a:off x="9099608" y="3182031"/>
            <a:ext cx="576064" cy="576064"/>
            <a:chOff x="4788024" y="1275213"/>
            <a:chExt cx="432048" cy="432048"/>
          </a:xfrm>
        </p:grpSpPr>
        <p:sp>
          <p:nvSpPr>
            <p:cNvPr id="53" name="椭圆 65"/>
            <p:cNvSpPr>
              <a:spLocks noChangeArrowheads="1"/>
            </p:cNvSpPr>
            <p:nvPr/>
          </p:nvSpPr>
          <p:spPr bwMode="auto">
            <a:xfrm>
              <a:off x="4788024" y="1275213"/>
              <a:ext cx="432048" cy="432048"/>
            </a:xfrm>
            <a:prstGeom prst="ellipse">
              <a:avLst/>
            </a:prstGeom>
            <a:solidFill>
              <a:srgbClr val="F79600"/>
            </a:solidFill>
            <a:ln>
              <a:noFill/>
            </a:ln>
          </p:spPr>
          <p:txBody>
            <a:bodyPr anchor="ctr"/>
            <a:lstStyle>
              <a:lvl1pPr eaLnBrk="0" hangingPunct="0">
                <a:defRPr>
                  <a:solidFill>
                    <a:schemeClr val="tx1"/>
                  </a:solidFill>
                  <a:latin typeface="Arial" panose="020B0604020202090204" pitchFamily="34" charset="0"/>
                  <a:ea typeface="宋体" pitchFamily="2" charset="-122"/>
                </a:defRPr>
              </a:lvl1pPr>
              <a:lvl2pPr marL="742950" indent="-285750" eaLnBrk="0" hangingPunct="0">
                <a:defRPr>
                  <a:solidFill>
                    <a:schemeClr val="tx1"/>
                  </a:solidFill>
                  <a:latin typeface="Arial" panose="020B0604020202090204" pitchFamily="34" charset="0"/>
                  <a:ea typeface="宋体" pitchFamily="2" charset="-122"/>
                </a:defRPr>
              </a:lvl2pPr>
              <a:lvl3pPr marL="1143000" indent="-228600" eaLnBrk="0" hangingPunct="0">
                <a:defRPr>
                  <a:solidFill>
                    <a:schemeClr val="tx1"/>
                  </a:solidFill>
                  <a:latin typeface="Arial" panose="020B0604020202090204" pitchFamily="34" charset="0"/>
                  <a:ea typeface="宋体" pitchFamily="2" charset="-122"/>
                </a:defRPr>
              </a:lvl3pPr>
              <a:lvl4pPr marL="1600200" indent="-228600" eaLnBrk="0" hangingPunct="0">
                <a:defRPr>
                  <a:solidFill>
                    <a:schemeClr val="tx1"/>
                  </a:solidFill>
                  <a:latin typeface="Arial" panose="020B0604020202090204" pitchFamily="34" charset="0"/>
                  <a:ea typeface="宋体" pitchFamily="2" charset="-122"/>
                </a:defRPr>
              </a:lvl4pPr>
              <a:lvl5pPr marL="2057400" indent="-228600" eaLnBrk="0" hangingPunct="0">
                <a:defRPr>
                  <a:solidFill>
                    <a:schemeClr val="tx1"/>
                  </a:solidFill>
                  <a:latin typeface="Arial" panose="020B0604020202090204" pitchFamily="34" charset="0"/>
                  <a:ea typeface="宋体" pitchFamily="2" charset="-122"/>
                </a:defRPr>
              </a:lvl5pPr>
              <a:lvl6pPr marL="25146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6pPr>
              <a:lvl7pPr marL="29718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7pPr>
              <a:lvl8pPr marL="34290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8pPr>
              <a:lvl9pPr marL="38862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9pPr>
            </a:lstStyle>
            <a:p>
              <a:pPr algn="ctr" eaLnBrk="1" hangingPunct="1"/>
              <a:endParaRPr lang="zh-CN" altLang="en-US" sz="2400">
                <a:solidFill>
                  <a:srgbClr val="FFFFFF"/>
                </a:solidFill>
                <a:latin typeface="黑体" charset="0"/>
                <a:ea typeface="黑体" charset="0"/>
              </a:endParaRPr>
            </a:p>
          </p:txBody>
        </p:sp>
        <p:sp>
          <p:nvSpPr>
            <p:cNvPr id="54" name="Freeform 110"/>
            <p:cNvSpPr>
              <a:spLocks noChangeArrowheads="1"/>
            </p:cNvSpPr>
            <p:nvPr/>
          </p:nvSpPr>
          <p:spPr bwMode="auto">
            <a:xfrm>
              <a:off x="4891102" y="1366806"/>
              <a:ext cx="250679" cy="248862"/>
            </a:xfrm>
            <a:custGeom>
              <a:avLst/>
              <a:gdLst>
                <a:gd name="T0" fmla="*/ 78678142 w 609"/>
                <a:gd name="T1" fmla="*/ 71002280 h 602"/>
                <a:gd name="T2" fmla="*/ 78678142 w 609"/>
                <a:gd name="T3" fmla="*/ 71002280 h 602"/>
                <a:gd name="T4" fmla="*/ 71302258 w 609"/>
                <a:gd name="T5" fmla="*/ 78441997 h 602"/>
                <a:gd name="T6" fmla="*/ 65867111 w 609"/>
                <a:gd name="T7" fmla="*/ 76614673 h 602"/>
                <a:gd name="T8" fmla="*/ 44774038 w 609"/>
                <a:gd name="T9" fmla="*/ 54426302 h 602"/>
                <a:gd name="T10" fmla="*/ 29245613 w 609"/>
                <a:gd name="T11" fmla="*/ 59125033 h 602"/>
                <a:gd name="T12" fmla="*/ 0 w 609"/>
                <a:gd name="T13" fmla="*/ 29497307 h 602"/>
                <a:gd name="T14" fmla="*/ 29245613 w 609"/>
                <a:gd name="T15" fmla="*/ 0 h 602"/>
                <a:gd name="T16" fmla="*/ 58491226 w 609"/>
                <a:gd name="T17" fmla="*/ 29497307 h 602"/>
                <a:gd name="T18" fmla="*/ 54867675 w 609"/>
                <a:gd name="T19" fmla="*/ 44376380 h 602"/>
                <a:gd name="T20" fmla="*/ 75960749 w 609"/>
                <a:gd name="T21" fmla="*/ 65520668 h 602"/>
                <a:gd name="T22" fmla="*/ 78678142 w 609"/>
                <a:gd name="T23" fmla="*/ 71002280 h 602"/>
                <a:gd name="T24" fmla="*/ 29245613 w 609"/>
                <a:gd name="T25" fmla="*/ 7439717 h 602"/>
                <a:gd name="T26" fmla="*/ 29245613 w 609"/>
                <a:gd name="T27" fmla="*/ 7439717 h 602"/>
                <a:gd name="T28" fmla="*/ 7246742 w 609"/>
                <a:gd name="T29" fmla="*/ 29497307 h 602"/>
                <a:gd name="T30" fmla="*/ 29245613 w 609"/>
                <a:gd name="T31" fmla="*/ 51685677 h 602"/>
                <a:gd name="T32" fmla="*/ 51244484 w 609"/>
                <a:gd name="T33" fmla="*/ 29497307 h 602"/>
                <a:gd name="T34" fmla="*/ 29245613 w 609"/>
                <a:gd name="T35" fmla="*/ 7439717 h 602"/>
                <a:gd name="T36" fmla="*/ 42056644 w 609"/>
                <a:gd name="T37" fmla="*/ 33282375 h 602"/>
                <a:gd name="T38" fmla="*/ 42056644 w 609"/>
                <a:gd name="T39" fmla="*/ 33282375 h 602"/>
                <a:gd name="T40" fmla="*/ 32868804 w 609"/>
                <a:gd name="T41" fmla="*/ 33282375 h 602"/>
                <a:gd name="T42" fmla="*/ 32868804 w 609"/>
                <a:gd name="T43" fmla="*/ 41504973 h 602"/>
                <a:gd name="T44" fmla="*/ 29245613 w 609"/>
                <a:gd name="T45" fmla="*/ 45290042 h 602"/>
                <a:gd name="T46" fmla="*/ 25622062 w 609"/>
                <a:gd name="T47" fmla="*/ 41504973 h 602"/>
                <a:gd name="T48" fmla="*/ 25622062 w 609"/>
                <a:gd name="T49" fmla="*/ 33282375 h 602"/>
                <a:gd name="T50" fmla="*/ 17340380 w 609"/>
                <a:gd name="T51" fmla="*/ 33282375 h 602"/>
                <a:gd name="T52" fmla="*/ 13716829 w 609"/>
                <a:gd name="T53" fmla="*/ 29497307 h 602"/>
                <a:gd name="T54" fmla="*/ 17340380 w 609"/>
                <a:gd name="T55" fmla="*/ 25842658 h 602"/>
                <a:gd name="T56" fmla="*/ 25622062 w 609"/>
                <a:gd name="T57" fmla="*/ 25842658 h 602"/>
                <a:gd name="T58" fmla="*/ 25622062 w 609"/>
                <a:gd name="T59" fmla="*/ 16575978 h 602"/>
                <a:gd name="T60" fmla="*/ 29245613 w 609"/>
                <a:gd name="T61" fmla="*/ 12921329 h 602"/>
                <a:gd name="T62" fmla="*/ 32868804 w 609"/>
                <a:gd name="T63" fmla="*/ 16575978 h 602"/>
                <a:gd name="T64" fmla="*/ 32868804 w 609"/>
                <a:gd name="T65" fmla="*/ 25842658 h 602"/>
                <a:gd name="T66" fmla="*/ 42056644 w 609"/>
                <a:gd name="T67" fmla="*/ 25842658 h 602"/>
                <a:gd name="T68" fmla="*/ 45679835 w 609"/>
                <a:gd name="T69" fmla="*/ 29497307 h 602"/>
                <a:gd name="T70" fmla="*/ 42056644 w 609"/>
                <a:gd name="T71" fmla="*/ 33282375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9" h="602">
                  <a:moveTo>
                    <a:pt x="608" y="544"/>
                  </a:moveTo>
                  <a:lnTo>
                    <a:pt x="608" y="544"/>
                  </a:lnTo>
                  <a:cubicBezTo>
                    <a:pt x="608" y="573"/>
                    <a:pt x="579" y="601"/>
                    <a:pt x="551" y="601"/>
                  </a:cubicBezTo>
                  <a:cubicBezTo>
                    <a:pt x="530" y="601"/>
                    <a:pt x="516" y="594"/>
                    <a:pt x="509" y="587"/>
                  </a:cubicBezTo>
                  <a:cubicBezTo>
                    <a:pt x="346" y="417"/>
                    <a:pt x="346" y="417"/>
                    <a:pt x="346" y="417"/>
                  </a:cubicBezTo>
                  <a:cubicBezTo>
                    <a:pt x="311" y="438"/>
                    <a:pt x="269" y="453"/>
                    <a:pt x="226" y="453"/>
                  </a:cubicBezTo>
                  <a:cubicBezTo>
                    <a:pt x="106" y="453"/>
                    <a:pt x="0" y="347"/>
                    <a:pt x="0" y="226"/>
                  </a:cubicBezTo>
                  <a:cubicBezTo>
                    <a:pt x="0" y="99"/>
                    <a:pt x="106" y="0"/>
                    <a:pt x="226" y="0"/>
                  </a:cubicBezTo>
                  <a:cubicBezTo>
                    <a:pt x="353" y="0"/>
                    <a:pt x="452" y="99"/>
                    <a:pt x="452" y="226"/>
                  </a:cubicBezTo>
                  <a:cubicBezTo>
                    <a:pt x="452" y="269"/>
                    <a:pt x="445" y="304"/>
                    <a:pt x="424" y="340"/>
                  </a:cubicBezTo>
                  <a:cubicBezTo>
                    <a:pt x="587" y="502"/>
                    <a:pt x="587" y="502"/>
                    <a:pt x="587" y="502"/>
                  </a:cubicBezTo>
                  <a:cubicBezTo>
                    <a:pt x="601" y="516"/>
                    <a:pt x="608" y="530"/>
                    <a:pt x="608" y="544"/>
                  </a:cubicBezTo>
                  <a:close/>
                  <a:moveTo>
                    <a:pt x="226" y="57"/>
                  </a:moveTo>
                  <a:lnTo>
                    <a:pt x="226" y="57"/>
                  </a:lnTo>
                  <a:cubicBezTo>
                    <a:pt x="134" y="57"/>
                    <a:pt x="56" y="127"/>
                    <a:pt x="56" y="226"/>
                  </a:cubicBezTo>
                  <a:cubicBezTo>
                    <a:pt x="56" y="318"/>
                    <a:pt x="134" y="396"/>
                    <a:pt x="226" y="396"/>
                  </a:cubicBezTo>
                  <a:cubicBezTo>
                    <a:pt x="325" y="396"/>
                    <a:pt x="396" y="318"/>
                    <a:pt x="396" y="226"/>
                  </a:cubicBezTo>
                  <a:cubicBezTo>
                    <a:pt x="396" y="127"/>
                    <a:pt x="325" y="57"/>
                    <a:pt x="226" y="57"/>
                  </a:cubicBezTo>
                  <a:close/>
                  <a:moveTo>
                    <a:pt x="325" y="255"/>
                  </a:moveTo>
                  <a:lnTo>
                    <a:pt x="325" y="255"/>
                  </a:lnTo>
                  <a:cubicBezTo>
                    <a:pt x="254" y="255"/>
                    <a:pt x="254" y="255"/>
                    <a:pt x="254" y="255"/>
                  </a:cubicBezTo>
                  <a:cubicBezTo>
                    <a:pt x="254" y="318"/>
                    <a:pt x="254" y="318"/>
                    <a:pt x="254" y="318"/>
                  </a:cubicBezTo>
                  <a:cubicBezTo>
                    <a:pt x="254" y="333"/>
                    <a:pt x="247" y="347"/>
                    <a:pt x="226" y="347"/>
                  </a:cubicBezTo>
                  <a:cubicBezTo>
                    <a:pt x="212" y="347"/>
                    <a:pt x="198" y="333"/>
                    <a:pt x="198" y="318"/>
                  </a:cubicBezTo>
                  <a:cubicBezTo>
                    <a:pt x="198" y="255"/>
                    <a:pt x="198" y="255"/>
                    <a:pt x="198" y="255"/>
                  </a:cubicBezTo>
                  <a:cubicBezTo>
                    <a:pt x="134" y="255"/>
                    <a:pt x="134" y="255"/>
                    <a:pt x="134" y="255"/>
                  </a:cubicBezTo>
                  <a:cubicBezTo>
                    <a:pt x="120" y="255"/>
                    <a:pt x="106" y="241"/>
                    <a:pt x="106" y="226"/>
                  </a:cubicBezTo>
                  <a:cubicBezTo>
                    <a:pt x="106" y="205"/>
                    <a:pt x="120" y="198"/>
                    <a:pt x="134" y="198"/>
                  </a:cubicBezTo>
                  <a:cubicBezTo>
                    <a:pt x="198" y="198"/>
                    <a:pt x="198" y="198"/>
                    <a:pt x="198" y="198"/>
                  </a:cubicBezTo>
                  <a:cubicBezTo>
                    <a:pt x="198" y="127"/>
                    <a:pt x="198" y="127"/>
                    <a:pt x="198" y="127"/>
                  </a:cubicBezTo>
                  <a:cubicBezTo>
                    <a:pt x="198" y="113"/>
                    <a:pt x="212" y="99"/>
                    <a:pt x="226" y="99"/>
                  </a:cubicBezTo>
                  <a:cubicBezTo>
                    <a:pt x="247" y="99"/>
                    <a:pt x="254" y="113"/>
                    <a:pt x="254" y="127"/>
                  </a:cubicBezTo>
                  <a:cubicBezTo>
                    <a:pt x="254" y="198"/>
                    <a:pt x="254" y="198"/>
                    <a:pt x="254" y="198"/>
                  </a:cubicBezTo>
                  <a:cubicBezTo>
                    <a:pt x="325" y="198"/>
                    <a:pt x="325" y="198"/>
                    <a:pt x="325" y="198"/>
                  </a:cubicBezTo>
                  <a:cubicBezTo>
                    <a:pt x="339" y="198"/>
                    <a:pt x="353" y="205"/>
                    <a:pt x="353" y="226"/>
                  </a:cubicBezTo>
                  <a:cubicBezTo>
                    <a:pt x="353" y="241"/>
                    <a:pt x="339" y="255"/>
                    <a:pt x="325" y="255"/>
                  </a:cubicBezTo>
                  <a:close/>
                </a:path>
              </a:pathLst>
            </a:custGeom>
            <a:solidFill>
              <a:schemeClr val="bg1"/>
            </a:solidFill>
            <a:ln>
              <a:noFill/>
            </a:ln>
          </p:spPr>
          <p:txBody>
            <a:bodyPr wrap="none" lIns="45720" tIns="22860" rIns="45720" bIns="22860" anchor="ctr"/>
            <a:lstStyle/>
            <a:p>
              <a:endParaRPr lang="en-US" sz="2400">
                <a:latin typeface="黑体" charset="0"/>
                <a:ea typeface="黑体" charset="0"/>
              </a:endParaRPr>
            </a:p>
          </p:txBody>
        </p:sp>
      </p:grpSp>
      <p:grpSp>
        <p:nvGrpSpPr>
          <p:cNvPr id="55" name="组合 54"/>
          <p:cNvGrpSpPr/>
          <p:nvPr/>
        </p:nvGrpSpPr>
        <p:grpSpPr>
          <a:xfrm>
            <a:off x="9963705" y="3181507"/>
            <a:ext cx="577111" cy="577112"/>
            <a:chOff x="5436096" y="1274820"/>
            <a:chExt cx="432833" cy="432834"/>
          </a:xfrm>
        </p:grpSpPr>
        <p:sp>
          <p:nvSpPr>
            <p:cNvPr id="56" name="椭圆 16"/>
            <p:cNvSpPr>
              <a:spLocks noChangeArrowheads="1"/>
            </p:cNvSpPr>
            <p:nvPr/>
          </p:nvSpPr>
          <p:spPr bwMode="auto">
            <a:xfrm>
              <a:off x="5436096" y="1274820"/>
              <a:ext cx="432833" cy="432834"/>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90204" pitchFamily="34" charset="0"/>
                  <a:ea typeface="宋体" pitchFamily="2" charset="-122"/>
                </a:defRPr>
              </a:lvl1pPr>
              <a:lvl2pPr marL="742950" indent="-285750" eaLnBrk="0" hangingPunct="0">
                <a:defRPr>
                  <a:solidFill>
                    <a:schemeClr val="tx1"/>
                  </a:solidFill>
                  <a:latin typeface="Arial" panose="020B0604020202090204" pitchFamily="34" charset="0"/>
                  <a:ea typeface="宋体" pitchFamily="2" charset="-122"/>
                </a:defRPr>
              </a:lvl2pPr>
              <a:lvl3pPr marL="1143000" indent="-228600" eaLnBrk="0" hangingPunct="0">
                <a:defRPr>
                  <a:solidFill>
                    <a:schemeClr val="tx1"/>
                  </a:solidFill>
                  <a:latin typeface="Arial" panose="020B0604020202090204" pitchFamily="34" charset="0"/>
                  <a:ea typeface="宋体" pitchFamily="2" charset="-122"/>
                </a:defRPr>
              </a:lvl3pPr>
              <a:lvl4pPr marL="1600200" indent="-228600" eaLnBrk="0" hangingPunct="0">
                <a:defRPr>
                  <a:solidFill>
                    <a:schemeClr val="tx1"/>
                  </a:solidFill>
                  <a:latin typeface="Arial" panose="020B0604020202090204" pitchFamily="34" charset="0"/>
                  <a:ea typeface="宋体" pitchFamily="2" charset="-122"/>
                </a:defRPr>
              </a:lvl4pPr>
              <a:lvl5pPr marL="2057400" indent="-228600" eaLnBrk="0" hangingPunct="0">
                <a:defRPr>
                  <a:solidFill>
                    <a:schemeClr val="tx1"/>
                  </a:solidFill>
                  <a:latin typeface="Arial" panose="020B0604020202090204" pitchFamily="34" charset="0"/>
                  <a:ea typeface="宋体" pitchFamily="2" charset="-122"/>
                </a:defRPr>
              </a:lvl5pPr>
              <a:lvl6pPr marL="25146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6pPr>
              <a:lvl7pPr marL="29718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7pPr>
              <a:lvl8pPr marL="34290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8pPr>
              <a:lvl9pPr marL="38862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9pPr>
            </a:lstStyle>
            <a:p>
              <a:pPr algn="ctr" eaLnBrk="1" hangingPunct="1"/>
              <a:endParaRPr lang="zh-CN" altLang="en-US" sz="2400">
                <a:solidFill>
                  <a:srgbClr val="FFFFFF"/>
                </a:solidFill>
                <a:latin typeface="黑体" charset="0"/>
                <a:ea typeface="黑体" charset="0"/>
              </a:endParaRPr>
            </a:p>
          </p:txBody>
        </p:sp>
        <p:sp>
          <p:nvSpPr>
            <p:cNvPr id="57" name="Freeform 16"/>
            <p:cNvSpPr>
              <a:spLocks noChangeArrowheads="1"/>
            </p:cNvSpPr>
            <p:nvPr/>
          </p:nvSpPr>
          <p:spPr bwMode="auto">
            <a:xfrm>
              <a:off x="5554420" y="1377705"/>
              <a:ext cx="196183" cy="227065"/>
            </a:xfrm>
            <a:custGeom>
              <a:avLst/>
              <a:gdLst>
                <a:gd name="T0" fmla="*/ 58106390 w 475"/>
                <a:gd name="T1" fmla="*/ 71207247 h 552"/>
                <a:gd name="T2" fmla="*/ 58106390 w 475"/>
                <a:gd name="T3" fmla="*/ 71207247 h 552"/>
                <a:gd name="T4" fmla="*/ 54327993 w 475"/>
                <a:gd name="T5" fmla="*/ 71207247 h 552"/>
                <a:gd name="T6" fmla="*/ 54327993 w 475"/>
                <a:gd name="T7" fmla="*/ 0 h 552"/>
                <a:gd name="T8" fmla="*/ 58106390 w 475"/>
                <a:gd name="T9" fmla="*/ 0 h 552"/>
                <a:gd name="T10" fmla="*/ 61754124 w 475"/>
                <a:gd name="T11" fmla="*/ 3618618 h 552"/>
                <a:gd name="T12" fmla="*/ 61754124 w 475"/>
                <a:gd name="T13" fmla="*/ 67588630 h 552"/>
                <a:gd name="T14" fmla="*/ 58106390 w 475"/>
                <a:gd name="T15" fmla="*/ 71207247 h 552"/>
                <a:gd name="T16" fmla="*/ 7426131 w 475"/>
                <a:gd name="T17" fmla="*/ 67588630 h 552"/>
                <a:gd name="T18" fmla="*/ 7426131 w 475"/>
                <a:gd name="T19" fmla="*/ 67588630 h 552"/>
                <a:gd name="T20" fmla="*/ 7426131 w 475"/>
                <a:gd name="T21" fmla="*/ 63970012 h 552"/>
                <a:gd name="T22" fmla="*/ 13809846 w 475"/>
                <a:gd name="T23" fmla="*/ 63970012 h 552"/>
                <a:gd name="T24" fmla="*/ 21235977 w 475"/>
                <a:gd name="T25" fmla="*/ 56603721 h 552"/>
                <a:gd name="T26" fmla="*/ 13809846 w 475"/>
                <a:gd name="T27" fmla="*/ 49237429 h 552"/>
                <a:gd name="T28" fmla="*/ 7426131 w 475"/>
                <a:gd name="T29" fmla="*/ 49237429 h 552"/>
                <a:gd name="T30" fmla="*/ 7426131 w 475"/>
                <a:gd name="T31" fmla="*/ 42905028 h 552"/>
                <a:gd name="T32" fmla="*/ 13809846 w 475"/>
                <a:gd name="T33" fmla="*/ 42905028 h 552"/>
                <a:gd name="T34" fmla="*/ 21235977 w 475"/>
                <a:gd name="T35" fmla="*/ 35539095 h 552"/>
                <a:gd name="T36" fmla="*/ 13809846 w 475"/>
                <a:gd name="T37" fmla="*/ 28301860 h 552"/>
                <a:gd name="T38" fmla="*/ 7426131 w 475"/>
                <a:gd name="T39" fmla="*/ 28301860 h 552"/>
                <a:gd name="T40" fmla="*/ 7426131 w 475"/>
                <a:gd name="T41" fmla="*/ 21840403 h 552"/>
                <a:gd name="T42" fmla="*/ 13809846 w 475"/>
                <a:gd name="T43" fmla="*/ 21840403 h 552"/>
                <a:gd name="T44" fmla="*/ 21235977 w 475"/>
                <a:gd name="T45" fmla="*/ 14603167 h 552"/>
                <a:gd name="T46" fmla="*/ 13809846 w 475"/>
                <a:gd name="T47" fmla="*/ 7236876 h 552"/>
                <a:gd name="T48" fmla="*/ 7426131 w 475"/>
                <a:gd name="T49" fmla="*/ 7236876 h 552"/>
                <a:gd name="T50" fmla="*/ 7426131 w 475"/>
                <a:gd name="T51" fmla="*/ 3618618 h 552"/>
                <a:gd name="T52" fmla="*/ 11074226 w 475"/>
                <a:gd name="T53" fmla="*/ 0 h 552"/>
                <a:gd name="T54" fmla="*/ 50680259 w 475"/>
                <a:gd name="T55" fmla="*/ 0 h 552"/>
                <a:gd name="T56" fmla="*/ 50680259 w 475"/>
                <a:gd name="T57" fmla="*/ 71207247 h 552"/>
                <a:gd name="T58" fmla="*/ 11074226 w 475"/>
                <a:gd name="T59" fmla="*/ 71207247 h 552"/>
                <a:gd name="T60" fmla="*/ 7426131 w 475"/>
                <a:gd name="T61" fmla="*/ 67588630 h 552"/>
                <a:gd name="T62" fmla="*/ 17588243 w 475"/>
                <a:gd name="T63" fmla="*/ 14603167 h 552"/>
                <a:gd name="T64" fmla="*/ 17588243 w 475"/>
                <a:gd name="T65" fmla="*/ 14603167 h 552"/>
                <a:gd name="T66" fmla="*/ 13809846 w 475"/>
                <a:gd name="T67" fmla="*/ 18221785 h 552"/>
                <a:gd name="T68" fmla="*/ 3778036 w 475"/>
                <a:gd name="T69" fmla="*/ 18221785 h 552"/>
                <a:gd name="T70" fmla="*/ 0 w 475"/>
                <a:gd name="T71" fmla="*/ 14603167 h 552"/>
                <a:gd name="T72" fmla="*/ 3778036 w 475"/>
                <a:gd name="T73" fmla="*/ 10984909 h 552"/>
                <a:gd name="T74" fmla="*/ 13809846 w 475"/>
                <a:gd name="T75" fmla="*/ 10984909 h 552"/>
                <a:gd name="T76" fmla="*/ 17588243 w 475"/>
                <a:gd name="T77" fmla="*/ 14603167 h 552"/>
                <a:gd name="T78" fmla="*/ 3778036 w 475"/>
                <a:gd name="T79" fmla="*/ 31920478 h 552"/>
                <a:gd name="T80" fmla="*/ 3778036 w 475"/>
                <a:gd name="T81" fmla="*/ 31920478 h 552"/>
                <a:gd name="T82" fmla="*/ 13809846 w 475"/>
                <a:gd name="T83" fmla="*/ 31920478 h 552"/>
                <a:gd name="T84" fmla="*/ 17588243 w 475"/>
                <a:gd name="T85" fmla="*/ 35539095 h 552"/>
                <a:gd name="T86" fmla="*/ 13809846 w 475"/>
                <a:gd name="T87" fmla="*/ 39286770 h 552"/>
                <a:gd name="T88" fmla="*/ 3778036 w 475"/>
                <a:gd name="T89" fmla="*/ 39286770 h 552"/>
                <a:gd name="T90" fmla="*/ 0 w 475"/>
                <a:gd name="T91" fmla="*/ 35539095 h 552"/>
                <a:gd name="T92" fmla="*/ 3778036 w 475"/>
                <a:gd name="T93" fmla="*/ 31920478 h 552"/>
                <a:gd name="T94" fmla="*/ 3778036 w 475"/>
                <a:gd name="T95" fmla="*/ 52985462 h 552"/>
                <a:gd name="T96" fmla="*/ 3778036 w 475"/>
                <a:gd name="T97" fmla="*/ 52985462 h 552"/>
                <a:gd name="T98" fmla="*/ 13809846 w 475"/>
                <a:gd name="T99" fmla="*/ 52985462 h 552"/>
                <a:gd name="T100" fmla="*/ 17588243 w 475"/>
                <a:gd name="T101" fmla="*/ 56603721 h 552"/>
                <a:gd name="T102" fmla="*/ 13809846 w 475"/>
                <a:gd name="T103" fmla="*/ 60222338 h 552"/>
                <a:gd name="T104" fmla="*/ 3778036 w 475"/>
                <a:gd name="T105" fmla="*/ 60222338 h 552"/>
                <a:gd name="T106" fmla="*/ 0 w 475"/>
                <a:gd name="T107" fmla="*/ 56603721 h 552"/>
                <a:gd name="T108" fmla="*/ 3778036 w 475"/>
                <a:gd name="T109" fmla="*/ 52985462 h 5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75" h="552">
                  <a:moveTo>
                    <a:pt x="446" y="551"/>
                  </a:moveTo>
                  <a:lnTo>
                    <a:pt x="446" y="551"/>
                  </a:lnTo>
                  <a:cubicBezTo>
                    <a:pt x="417" y="551"/>
                    <a:pt x="417" y="551"/>
                    <a:pt x="417" y="551"/>
                  </a:cubicBezTo>
                  <a:cubicBezTo>
                    <a:pt x="417" y="0"/>
                    <a:pt x="417" y="0"/>
                    <a:pt x="417" y="0"/>
                  </a:cubicBezTo>
                  <a:cubicBezTo>
                    <a:pt x="446" y="0"/>
                    <a:pt x="446" y="0"/>
                    <a:pt x="446" y="0"/>
                  </a:cubicBezTo>
                  <a:cubicBezTo>
                    <a:pt x="460" y="0"/>
                    <a:pt x="474" y="14"/>
                    <a:pt x="474" y="28"/>
                  </a:cubicBezTo>
                  <a:cubicBezTo>
                    <a:pt x="474" y="523"/>
                    <a:pt x="474" y="523"/>
                    <a:pt x="474" y="523"/>
                  </a:cubicBezTo>
                  <a:cubicBezTo>
                    <a:pt x="474" y="537"/>
                    <a:pt x="460" y="551"/>
                    <a:pt x="446" y="551"/>
                  </a:cubicBezTo>
                  <a:close/>
                  <a:moveTo>
                    <a:pt x="57" y="523"/>
                  </a:moveTo>
                  <a:lnTo>
                    <a:pt x="57" y="523"/>
                  </a:lnTo>
                  <a:cubicBezTo>
                    <a:pt x="57" y="495"/>
                    <a:pt x="57" y="495"/>
                    <a:pt x="57" y="495"/>
                  </a:cubicBezTo>
                  <a:cubicBezTo>
                    <a:pt x="106" y="495"/>
                    <a:pt x="106" y="495"/>
                    <a:pt x="106" y="495"/>
                  </a:cubicBezTo>
                  <a:cubicBezTo>
                    <a:pt x="135" y="495"/>
                    <a:pt x="163" y="466"/>
                    <a:pt x="163" y="438"/>
                  </a:cubicBezTo>
                  <a:cubicBezTo>
                    <a:pt x="163" y="403"/>
                    <a:pt x="135" y="381"/>
                    <a:pt x="106" y="381"/>
                  </a:cubicBezTo>
                  <a:cubicBezTo>
                    <a:pt x="57" y="381"/>
                    <a:pt x="57" y="381"/>
                    <a:pt x="57" y="381"/>
                  </a:cubicBezTo>
                  <a:cubicBezTo>
                    <a:pt x="57" y="332"/>
                    <a:pt x="57" y="332"/>
                    <a:pt x="57" y="332"/>
                  </a:cubicBezTo>
                  <a:cubicBezTo>
                    <a:pt x="106" y="332"/>
                    <a:pt x="106" y="332"/>
                    <a:pt x="106" y="332"/>
                  </a:cubicBezTo>
                  <a:cubicBezTo>
                    <a:pt x="135" y="332"/>
                    <a:pt x="163" y="304"/>
                    <a:pt x="163" y="275"/>
                  </a:cubicBezTo>
                  <a:cubicBezTo>
                    <a:pt x="163" y="247"/>
                    <a:pt x="135" y="219"/>
                    <a:pt x="106" y="219"/>
                  </a:cubicBezTo>
                  <a:cubicBezTo>
                    <a:pt x="57" y="219"/>
                    <a:pt x="57" y="219"/>
                    <a:pt x="57" y="219"/>
                  </a:cubicBezTo>
                  <a:cubicBezTo>
                    <a:pt x="57" y="169"/>
                    <a:pt x="57" y="169"/>
                    <a:pt x="57" y="169"/>
                  </a:cubicBezTo>
                  <a:cubicBezTo>
                    <a:pt x="106" y="169"/>
                    <a:pt x="106" y="169"/>
                    <a:pt x="106" y="169"/>
                  </a:cubicBezTo>
                  <a:cubicBezTo>
                    <a:pt x="135" y="169"/>
                    <a:pt x="163" y="148"/>
                    <a:pt x="163" y="113"/>
                  </a:cubicBezTo>
                  <a:cubicBezTo>
                    <a:pt x="163" y="85"/>
                    <a:pt x="135" y="56"/>
                    <a:pt x="106" y="56"/>
                  </a:cubicBezTo>
                  <a:cubicBezTo>
                    <a:pt x="57" y="56"/>
                    <a:pt x="57" y="56"/>
                    <a:pt x="57" y="56"/>
                  </a:cubicBezTo>
                  <a:cubicBezTo>
                    <a:pt x="57" y="28"/>
                    <a:pt x="57" y="28"/>
                    <a:pt x="57" y="28"/>
                  </a:cubicBezTo>
                  <a:cubicBezTo>
                    <a:pt x="57" y="14"/>
                    <a:pt x="71" y="0"/>
                    <a:pt x="85" y="0"/>
                  </a:cubicBezTo>
                  <a:cubicBezTo>
                    <a:pt x="389" y="0"/>
                    <a:pt x="389" y="0"/>
                    <a:pt x="389" y="0"/>
                  </a:cubicBezTo>
                  <a:cubicBezTo>
                    <a:pt x="389" y="551"/>
                    <a:pt x="389" y="551"/>
                    <a:pt x="389" y="551"/>
                  </a:cubicBezTo>
                  <a:cubicBezTo>
                    <a:pt x="85" y="551"/>
                    <a:pt x="85" y="551"/>
                    <a:pt x="85" y="551"/>
                  </a:cubicBezTo>
                  <a:cubicBezTo>
                    <a:pt x="71" y="551"/>
                    <a:pt x="57" y="537"/>
                    <a:pt x="57" y="523"/>
                  </a:cubicBezTo>
                  <a:close/>
                  <a:moveTo>
                    <a:pt x="135" y="113"/>
                  </a:moveTo>
                  <a:lnTo>
                    <a:pt x="135" y="113"/>
                  </a:lnTo>
                  <a:cubicBezTo>
                    <a:pt x="135" y="134"/>
                    <a:pt x="120" y="141"/>
                    <a:pt x="106" y="141"/>
                  </a:cubicBezTo>
                  <a:cubicBezTo>
                    <a:pt x="29" y="141"/>
                    <a:pt x="29" y="141"/>
                    <a:pt x="29" y="141"/>
                  </a:cubicBezTo>
                  <a:cubicBezTo>
                    <a:pt x="15" y="141"/>
                    <a:pt x="0" y="134"/>
                    <a:pt x="0" y="113"/>
                  </a:cubicBezTo>
                  <a:cubicBezTo>
                    <a:pt x="0" y="99"/>
                    <a:pt x="15" y="85"/>
                    <a:pt x="29" y="85"/>
                  </a:cubicBezTo>
                  <a:cubicBezTo>
                    <a:pt x="106" y="85"/>
                    <a:pt x="106" y="85"/>
                    <a:pt x="106" y="85"/>
                  </a:cubicBezTo>
                  <a:cubicBezTo>
                    <a:pt x="120" y="85"/>
                    <a:pt x="135" y="99"/>
                    <a:pt x="135" y="113"/>
                  </a:cubicBezTo>
                  <a:close/>
                  <a:moveTo>
                    <a:pt x="29" y="247"/>
                  </a:moveTo>
                  <a:lnTo>
                    <a:pt x="29" y="247"/>
                  </a:lnTo>
                  <a:cubicBezTo>
                    <a:pt x="106" y="247"/>
                    <a:pt x="106" y="247"/>
                    <a:pt x="106" y="247"/>
                  </a:cubicBezTo>
                  <a:cubicBezTo>
                    <a:pt x="120" y="247"/>
                    <a:pt x="135" y="261"/>
                    <a:pt x="135" y="275"/>
                  </a:cubicBezTo>
                  <a:cubicBezTo>
                    <a:pt x="135" y="290"/>
                    <a:pt x="120" y="304"/>
                    <a:pt x="106" y="304"/>
                  </a:cubicBezTo>
                  <a:cubicBezTo>
                    <a:pt x="29" y="304"/>
                    <a:pt x="29" y="304"/>
                    <a:pt x="29" y="304"/>
                  </a:cubicBezTo>
                  <a:cubicBezTo>
                    <a:pt x="15" y="304"/>
                    <a:pt x="0" y="290"/>
                    <a:pt x="0" y="275"/>
                  </a:cubicBezTo>
                  <a:cubicBezTo>
                    <a:pt x="0" y="261"/>
                    <a:pt x="15" y="247"/>
                    <a:pt x="29" y="247"/>
                  </a:cubicBezTo>
                  <a:close/>
                  <a:moveTo>
                    <a:pt x="29" y="410"/>
                  </a:moveTo>
                  <a:lnTo>
                    <a:pt x="29" y="410"/>
                  </a:lnTo>
                  <a:cubicBezTo>
                    <a:pt x="106" y="410"/>
                    <a:pt x="106" y="410"/>
                    <a:pt x="106" y="410"/>
                  </a:cubicBezTo>
                  <a:cubicBezTo>
                    <a:pt x="120" y="410"/>
                    <a:pt x="135" y="417"/>
                    <a:pt x="135" y="438"/>
                  </a:cubicBezTo>
                  <a:cubicBezTo>
                    <a:pt x="135" y="452"/>
                    <a:pt x="120" y="466"/>
                    <a:pt x="106" y="466"/>
                  </a:cubicBezTo>
                  <a:cubicBezTo>
                    <a:pt x="29" y="466"/>
                    <a:pt x="29" y="466"/>
                    <a:pt x="29" y="466"/>
                  </a:cubicBezTo>
                  <a:cubicBezTo>
                    <a:pt x="15" y="466"/>
                    <a:pt x="0" y="452"/>
                    <a:pt x="0" y="438"/>
                  </a:cubicBezTo>
                  <a:cubicBezTo>
                    <a:pt x="0" y="417"/>
                    <a:pt x="15" y="410"/>
                    <a:pt x="29" y="410"/>
                  </a:cubicBezTo>
                  <a:close/>
                </a:path>
              </a:pathLst>
            </a:custGeom>
            <a:solidFill>
              <a:schemeClr val="bg1"/>
            </a:solidFill>
            <a:ln>
              <a:noFill/>
            </a:ln>
          </p:spPr>
          <p:txBody>
            <a:bodyPr wrap="none" lIns="45720" tIns="22860" rIns="45720" bIns="22860" anchor="ctr"/>
            <a:lstStyle/>
            <a:p>
              <a:endParaRPr lang="en-US" sz="2400">
                <a:latin typeface="黑体" charset="0"/>
                <a:ea typeface="黑体" charset="0"/>
              </a:endParaRPr>
            </a:p>
          </p:txBody>
        </p:sp>
      </p:grpSp>
      <p:grpSp>
        <p:nvGrpSpPr>
          <p:cNvPr id="58" name="组合 57"/>
          <p:cNvGrpSpPr/>
          <p:nvPr/>
        </p:nvGrpSpPr>
        <p:grpSpPr>
          <a:xfrm>
            <a:off x="7371417" y="3181507"/>
            <a:ext cx="577111" cy="577112"/>
            <a:chOff x="3491880" y="1274820"/>
            <a:chExt cx="432833" cy="432834"/>
          </a:xfrm>
        </p:grpSpPr>
        <p:sp>
          <p:nvSpPr>
            <p:cNvPr id="59" name="椭圆 16"/>
            <p:cNvSpPr>
              <a:spLocks noChangeArrowheads="1"/>
            </p:cNvSpPr>
            <p:nvPr/>
          </p:nvSpPr>
          <p:spPr bwMode="auto">
            <a:xfrm>
              <a:off x="3491880" y="1274820"/>
              <a:ext cx="432833" cy="432834"/>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90204" pitchFamily="34" charset="0"/>
                  <a:ea typeface="宋体" pitchFamily="2" charset="-122"/>
                </a:defRPr>
              </a:lvl1pPr>
              <a:lvl2pPr marL="742950" indent="-285750" eaLnBrk="0" hangingPunct="0">
                <a:defRPr>
                  <a:solidFill>
                    <a:schemeClr val="tx1"/>
                  </a:solidFill>
                  <a:latin typeface="Arial" panose="020B0604020202090204" pitchFamily="34" charset="0"/>
                  <a:ea typeface="宋体" pitchFamily="2" charset="-122"/>
                </a:defRPr>
              </a:lvl2pPr>
              <a:lvl3pPr marL="1143000" indent="-228600" eaLnBrk="0" hangingPunct="0">
                <a:defRPr>
                  <a:solidFill>
                    <a:schemeClr val="tx1"/>
                  </a:solidFill>
                  <a:latin typeface="Arial" panose="020B0604020202090204" pitchFamily="34" charset="0"/>
                  <a:ea typeface="宋体" pitchFamily="2" charset="-122"/>
                </a:defRPr>
              </a:lvl3pPr>
              <a:lvl4pPr marL="1600200" indent="-228600" eaLnBrk="0" hangingPunct="0">
                <a:defRPr>
                  <a:solidFill>
                    <a:schemeClr val="tx1"/>
                  </a:solidFill>
                  <a:latin typeface="Arial" panose="020B0604020202090204" pitchFamily="34" charset="0"/>
                  <a:ea typeface="宋体" pitchFamily="2" charset="-122"/>
                </a:defRPr>
              </a:lvl4pPr>
              <a:lvl5pPr marL="2057400" indent="-228600" eaLnBrk="0" hangingPunct="0">
                <a:defRPr>
                  <a:solidFill>
                    <a:schemeClr val="tx1"/>
                  </a:solidFill>
                  <a:latin typeface="Arial" panose="020B0604020202090204" pitchFamily="34" charset="0"/>
                  <a:ea typeface="宋体" pitchFamily="2" charset="-122"/>
                </a:defRPr>
              </a:lvl5pPr>
              <a:lvl6pPr marL="25146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6pPr>
              <a:lvl7pPr marL="29718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7pPr>
              <a:lvl8pPr marL="34290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8pPr>
              <a:lvl9pPr marL="38862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9pPr>
            </a:lstStyle>
            <a:p>
              <a:pPr algn="ctr" eaLnBrk="1" hangingPunct="1"/>
              <a:endParaRPr lang="zh-CN" altLang="en-US" sz="2400">
                <a:solidFill>
                  <a:srgbClr val="FFFFFF"/>
                </a:solidFill>
                <a:latin typeface="黑体" charset="0"/>
                <a:ea typeface="黑体" charset="0"/>
              </a:endParaRPr>
            </a:p>
          </p:txBody>
        </p:sp>
        <p:sp>
          <p:nvSpPr>
            <p:cNvPr id="60" name="Freeform 75"/>
            <p:cNvSpPr>
              <a:spLocks noChangeArrowheads="1"/>
            </p:cNvSpPr>
            <p:nvPr/>
          </p:nvSpPr>
          <p:spPr bwMode="auto">
            <a:xfrm>
              <a:off x="3583864" y="1385879"/>
              <a:ext cx="248863" cy="210716"/>
            </a:xfrm>
            <a:custGeom>
              <a:avLst/>
              <a:gdLst>
                <a:gd name="T0" fmla="*/ 74657633 w 602"/>
                <a:gd name="T1" fmla="*/ 66362244 h 510"/>
                <a:gd name="T2" fmla="*/ 74657633 w 602"/>
                <a:gd name="T3" fmla="*/ 66362244 h 510"/>
                <a:gd name="T4" fmla="*/ 3654665 w 602"/>
                <a:gd name="T5" fmla="*/ 66362244 h 510"/>
                <a:gd name="T6" fmla="*/ 0 w 602"/>
                <a:gd name="T7" fmla="*/ 62711741 h 510"/>
                <a:gd name="T8" fmla="*/ 0 w 602"/>
                <a:gd name="T9" fmla="*/ 3650503 h 510"/>
                <a:gd name="T10" fmla="*/ 3654665 w 602"/>
                <a:gd name="T11" fmla="*/ 0 h 510"/>
                <a:gd name="T12" fmla="*/ 7308970 w 602"/>
                <a:gd name="T13" fmla="*/ 3650503 h 510"/>
                <a:gd name="T14" fmla="*/ 7308970 w 602"/>
                <a:gd name="T15" fmla="*/ 50717076 h 510"/>
                <a:gd name="T16" fmla="*/ 7308970 w 602"/>
                <a:gd name="T17" fmla="*/ 50717076 h 510"/>
                <a:gd name="T18" fmla="*/ 7308970 w 602"/>
                <a:gd name="T19" fmla="*/ 58930528 h 510"/>
                <a:gd name="T20" fmla="*/ 74657633 w 602"/>
                <a:gd name="T21" fmla="*/ 58930528 h 510"/>
                <a:gd name="T22" fmla="*/ 78442719 w 602"/>
                <a:gd name="T23" fmla="*/ 62711741 h 510"/>
                <a:gd name="T24" fmla="*/ 74657633 w 602"/>
                <a:gd name="T25" fmla="*/ 66362244 h 510"/>
                <a:gd name="T26" fmla="*/ 66434636 w 602"/>
                <a:gd name="T27" fmla="*/ 55280025 h 510"/>
                <a:gd name="T28" fmla="*/ 66434636 w 602"/>
                <a:gd name="T29" fmla="*/ 55280025 h 510"/>
                <a:gd name="T30" fmla="*/ 58995246 w 602"/>
                <a:gd name="T31" fmla="*/ 55280025 h 510"/>
                <a:gd name="T32" fmla="*/ 55340580 w 602"/>
                <a:gd name="T33" fmla="*/ 51629522 h 510"/>
                <a:gd name="T34" fmla="*/ 55340580 w 602"/>
                <a:gd name="T35" fmla="*/ 25814941 h 510"/>
                <a:gd name="T36" fmla="*/ 58995246 w 602"/>
                <a:gd name="T37" fmla="*/ 22164077 h 510"/>
                <a:gd name="T38" fmla="*/ 66434636 w 602"/>
                <a:gd name="T39" fmla="*/ 22164077 h 510"/>
                <a:gd name="T40" fmla="*/ 70089301 w 602"/>
                <a:gd name="T41" fmla="*/ 25814941 h 510"/>
                <a:gd name="T42" fmla="*/ 70089301 w 602"/>
                <a:gd name="T43" fmla="*/ 51629522 h 510"/>
                <a:gd name="T44" fmla="*/ 66434636 w 602"/>
                <a:gd name="T45" fmla="*/ 55280025 h 510"/>
                <a:gd name="T46" fmla="*/ 45159830 w 602"/>
                <a:gd name="T47" fmla="*/ 55280025 h 510"/>
                <a:gd name="T48" fmla="*/ 45159830 w 602"/>
                <a:gd name="T49" fmla="*/ 55280025 h 510"/>
                <a:gd name="T50" fmla="*/ 37850860 w 602"/>
                <a:gd name="T51" fmla="*/ 55280025 h 510"/>
                <a:gd name="T52" fmla="*/ 34065774 w 602"/>
                <a:gd name="T53" fmla="*/ 51629522 h 510"/>
                <a:gd name="T54" fmla="*/ 34065774 w 602"/>
                <a:gd name="T55" fmla="*/ 11082219 h 510"/>
                <a:gd name="T56" fmla="*/ 37850860 w 602"/>
                <a:gd name="T57" fmla="*/ 7431355 h 510"/>
                <a:gd name="T58" fmla="*/ 45159830 w 602"/>
                <a:gd name="T59" fmla="*/ 7431355 h 510"/>
                <a:gd name="T60" fmla="*/ 48814495 w 602"/>
                <a:gd name="T61" fmla="*/ 11082219 h 510"/>
                <a:gd name="T62" fmla="*/ 48814495 w 602"/>
                <a:gd name="T63" fmla="*/ 51629522 h 510"/>
                <a:gd name="T64" fmla="*/ 45159830 w 602"/>
                <a:gd name="T65" fmla="*/ 55280025 h 510"/>
                <a:gd name="T66" fmla="*/ 24929472 w 602"/>
                <a:gd name="T67" fmla="*/ 55280025 h 510"/>
                <a:gd name="T68" fmla="*/ 24929472 w 602"/>
                <a:gd name="T69" fmla="*/ 55280025 h 510"/>
                <a:gd name="T70" fmla="*/ 17489720 w 602"/>
                <a:gd name="T71" fmla="*/ 55280025 h 510"/>
                <a:gd name="T72" fmla="*/ 13835055 w 602"/>
                <a:gd name="T73" fmla="*/ 51629522 h 510"/>
                <a:gd name="T74" fmla="*/ 13835055 w 602"/>
                <a:gd name="T75" fmla="*/ 44198166 h 510"/>
                <a:gd name="T76" fmla="*/ 17489720 w 602"/>
                <a:gd name="T77" fmla="*/ 40547302 h 510"/>
                <a:gd name="T78" fmla="*/ 24929472 w 602"/>
                <a:gd name="T79" fmla="*/ 40547302 h 510"/>
                <a:gd name="T80" fmla="*/ 28583776 w 602"/>
                <a:gd name="T81" fmla="*/ 44198166 h 510"/>
                <a:gd name="T82" fmla="*/ 28583776 w 602"/>
                <a:gd name="T83" fmla="*/ 51629522 h 510"/>
                <a:gd name="T84" fmla="*/ 24929472 w 602"/>
                <a:gd name="T85" fmla="*/ 55280025 h 51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02" h="510">
                  <a:moveTo>
                    <a:pt x="572" y="509"/>
                  </a:moveTo>
                  <a:lnTo>
                    <a:pt x="572" y="509"/>
                  </a:lnTo>
                  <a:cubicBezTo>
                    <a:pt x="28" y="509"/>
                    <a:pt x="28" y="509"/>
                    <a:pt x="28" y="509"/>
                  </a:cubicBezTo>
                  <a:cubicBezTo>
                    <a:pt x="14" y="509"/>
                    <a:pt x="0" y="502"/>
                    <a:pt x="0" y="481"/>
                  </a:cubicBezTo>
                  <a:cubicBezTo>
                    <a:pt x="0" y="28"/>
                    <a:pt x="0" y="28"/>
                    <a:pt x="0" y="28"/>
                  </a:cubicBezTo>
                  <a:cubicBezTo>
                    <a:pt x="0" y="14"/>
                    <a:pt x="14" y="0"/>
                    <a:pt x="28" y="0"/>
                  </a:cubicBezTo>
                  <a:cubicBezTo>
                    <a:pt x="42" y="0"/>
                    <a:pt x="56" y="14"/>
                    <a:pt x="56" y="28"/>
                  </a:cubicBezTo>
                  <a:cubicBezTo>
                    <a:pt x="56" y="389"/>
                    <a:pt x="56" y="389"/>
                    <a:pt x="56" y="389"/>
                  </a:cubicBezTo>
                  <a:cubicBezTo>
                    <a:pt x="56" y="452"/>
                    <a:pt x="56" y="452"/>
                    <a:pt x="56" y="452"/>
                  </a:cubicBezTo>
                  <a:cubicBezTo>
                    <a:pt x="572" y="452"/>
                    <a:pt x="572" y="452"/>
                    <a:pt x="572" y="452"/>
                  </a:cubicBezTo>
                  <a:cubicBezTo>
                    <a:pt x="594" y="452"/>
                    <a:pt x="601" y="467"/>
                    <a:pt x="601" y="481"/>
                  </a:cubicBezTo>
                  <a:cubicBezTo>
                    <a:pt x="601" y="502"/>
                    <a:pt x="594" y="509"/>
                    <a:pt x="572" y="509"/>
                  </a:cubicBezTo>
                  <a:close/>
                  <a:moveTo>
                    <a:pt x="509" y="424"/>
                  </a:moveTo>
                  <a:lnTo>
                    <a:pt x="509" y="424"/>
                  </a:lnTo>
                  <a:cubicBezTo>
                    <a:pt x="452" y="424"/>
                    <a:pt x="452" y="424"/>
                    <a:pt x="452" y="424"/>
                  </a:cubicBezTo>
                  <a:cubicBezTo>
                    <a:pt x="438" y="424"/>
                    <a:pt x="424" y="417"/>
                    <a:pt x="424" y="396"/>
                  </a:cubicBezTo>
                  <a:cubicBezTo>
                    <a:pt x="424" y="198"/>
                    <a:pt x="424" y="198"/>
                    <a:pt x="424" y="198"/>
                  </a:cubicBezTo>
                  <a:cubicBezTo>
                    <a:pt x="424" y="184"/>
                    <a:pt x="438" y="170"/>
                    <a:pt x="452" y="170"/>
                  </a:cubicBezTo>
                  <a:cubicBezTo>
                    <a:pt x="509" y="170"/>
                    <a:pt x="509" y="170"/>
                    <a:pt x="509" y="170"/>
                  </a:cubicBezTo>
                  <a:cubicBezTo>
                    <a:pt x="523" y="170"/>
                    <a:pt x="537" y="184"/>
                    <a:pt x="537" y="198"/>
                  </a:cubicBezTo>
                  <a:cubicBezTo>
                    <a:pt x="537" y="396"/>
                    <a:pt x="537" y="396"/>
                    <a:pt x="537" y="396"/>
                  </a:cubicBezTo>
                  <a:cubicBezTo>
                    <a:pt x="537" y="417"/>
                    <a:pt x="523" y="424"/>
                    <a:pt x="509" y="424"/>
                  </a:cubicBezTo>
                  <a:close/>
                  <a:moveTo>
                    <a:pt x="346" y="424"/>
                  </a:moveTo>
                  <a:lnTo>
                    <a:pt x="346" y="424"/>
                  </a:lnTo>
                  <a:cubicBezTo>
                    <a:pt x="290" y="424"/>
                    <a:pt x="290" y="424"/>
                    <a:pt x="290" y="424"/>
                  </a:cubicBezTo>
                  <a:cubicBezTo>
                    <a:pt x="276" y="424"/>
                    <a:pt x="261" y="417"/>
                    <a:pt x="261" y="396"/>
                  </a:cubicBezTo>
                  <a:cubicBezTo>
                    <a:pt x="261" y="85"/>
                    <a:pt x="261" y="85"/>
                    <a:pt x="261" y="85"/>
                  </a:cubicBezTo>
                  <a:cubicBezTo>
                    <a:pt x="261" y="71"/>
                    <a:pt x="276" y="57"/>
                    <a:pt x="290" y="57"/>
                  </a:cubicBezTo>
                  <a:cubicBezTo>
                    <a:pt x="346" y="57"/>
                    <a:pt x="346" y="57"/>
                    <a:pt x="346" y="57"/>
                  </a:cubicBezTo>
                  <a:cubicBezTo>
                    <a:pt x="367" y="57"/>
                    <a:pt x="374" y="71"/>
                    <a:pt x="374" y="85"/>
                  </a:cubicBezTo>
                  <a:cubicBezTo>
                    <a:pt x="374" y="396"/>
                    <a:pt x="374" y="396"/>
                    <a:pt x="374" y="396"/>
                  </a:cubicBezTo>
                  <a:cubicBezTo>
                    <a:pt x="374" y="417"/>
                    <a:pt x="367" y="424"/>
                    <a:pt x="346" y="424"/>
                  </a:cubicBezTo>
                  <a:close/>
                  <a:moveTo>
                    <a:pt x="191" y="424"/>
                  </a:moveTo>
                  <a:lnTo>
                    <a:pt x="191" y="424"/>
                  </a:lnTo>
                  <a:cubicBezTo>
                    <a:pt x="134" y="424"/>
                    <a:pt x="134" y="424"/>
                    <a:pt x="134" y="424"/>
                  </a:cubicBezTo>
                  <a:cubicBezTo>
                    <a:pt x="113" y="424"/>
                    <a:pt x="106" y="417"/>
                    <a:pt x="106" y="396"/>
                  </a:cubicBezTo>
                  <a:cubicBezTo>
                    <a:pt x="106" y="339"/>
                    <a:pt x="106" y="339"/>
                    <a:pt x="106" y="339"/>
                  </a:cubicBezTo>
                  <a:cubicBezTo>
                    <a:pt x="106" y="325"/>
                    <a:pt x="113" y="311"/>
                    <a:pt x="134" y="311"/>
                  </a:cubicBezTo>
                  <a:cubicBezTo>
                    <a:pt x="191" y="311"/>
                    <a:pt x="191" y="311"/>
                    <a:pt x="191" y="311"/>
                  </a:cubicBezTo>
                  <a:cubicBezTo>
                    <a:pt x="205" y="311"/>
                    <a:pt x="219" y="325"/>
                    <a:pt x="219" y="339"/>
                  </a:cubicBezTo>
                  <a:cubicBezTo>
                    <a:pt x="219" y="396"/>
                    <a:pt x="219" y="396"/>
                    <a:pt x="219" y="396"/>
                  </a:cubicBezTo>
                  <a:cubicBezTo>
                    <a:pt x="219" y="417"/>
                    <a:pt x="205" y="424"/>
                    <a:pt x="191" y="424"/>
                  </a:cubicBezTo>
                  <a:close/>
                </a:path>
              </a:pathLst>
            </a:custGeom>
            <a:solidFill>
              <a:schemeClr val="bg1"/>
            </a:solidFill>
            <a:ln>
              <a:noFill/>
            </a:ln>
          </p:spPr>
          <p:txBody>
            <a:bodyPr wrap="none" lIns="45720" tIns="22860" rIns="45720" bIns="22860" anchor="ctr"/>
            <a:lstStyle/>
            <a:p>
              <a:endParaRPr lang="en-US" sz="2400">
                <a:latin typeface="黑体" charset="0"/>
                <a:ea typeface="黑体" charset="0"/>
              </a:endParaRPr>
            </a:p>
          </p:txBody>
        </p:sp>
      </p:grpSp>
      <p:grpSp>
        <p:nvGrpSpPr>
          <p:cNvPr id="61" name="组合 60"/>
          <p:cNvGrpSpPr/>
          <p:nvPr/>
        </p:nvGrpSpPr>
        <p:grpSpPr>
          <a:xfrm>
            <a:off x="8235513" y="3181507"/>
            <a:ext cx="577111" cy="577112"/>
            <a:chOff x="4139952" y="1274820"/>
            <a:chExt cx="432833" cy="432834"/>
          </a:xfrm>
        </p:grpSpPr>
        <p:sp>
          <p:nvSpPr>
            <p:cNvPr id="62" name="椭圆 16"/>
            <p:cNvSpPr>
              <a:spLocks noChangeArrowheads="1"/>
            </p:cNvSpPr>
            <p:nvPr/>
          </p:nvSpPr>
          <p:spPr bwMode="auto">
            <a:xfrm>
              <a:off x="4139952" y="1274820"/>
              <a:ext cx="432833" cy="432834"/>
            </a:xfrm>
            <a:prstGeom prst="ellipse">
              <a:avLst/>
            </a:prstGeom>
            <a:solidFill>
              <a:srgbClr val="3992DB"/>
            </a:solidFill>
            <a:ln>
              <a:noFill/>
            </a:ln>
          </p:spPr>
          <p:txBody>
            <a:bodyPr anchor="ctr"/>
            <a:lstStyle>
              <a:lvl1pPr eaLnBrk="0" hangingPunct="0">
                <a:defRPr>
                  <a:solidFill>
                    <a:schemeClr val="tx1"/>
                  </a:solidFill>
                  <a:latin typeface="Arial" panose="020B0604020202090204" pitchFamily="34" charset="0"/>
                  <a:ea typeface="宋体" pitchFamily="2" charset="-122"/>
                </a:defRPr>
              </a:lvl1pPr>
              <a:lvl2pPr marL="742950" indent="-285750" eaLnBrk="0" hangingPunct="0">
                <a:defRPr>
                  <a:solidFill>
                    <a:schemeClr val="tx1"/>
                  </a:solidFill>
                  <a:latin typeface="Arial" panose="020B0604020202090204" pitchFamily="34" charset="0"/>
                  <a:ea typeface="宋体" pitchFamily="2" charset="-122"/>
                </a:defRPr>
              </a:lvl2pPr>
              <a:lvl3pPr marL="1143000" indent="-228600" eaLnBrk="0" hangingPunct="0">
                <a:defRPr>
                  <a:solidFill>
                    <a:schemeClr val="tx1"/>
                  </a:solidFill>
                  <a:latin typeface="Arial" panose="020B0604020202090204" pitchFamily="34" charset="0"/>
                  <a:ea typeface="宋体" pitchFamily="2" charset="-122"/>
                </a:defRPr>
              </a:lvl3pPr>
              <a:lvl4pPr marL="1600200" indent="-228600" eaLnBrk="0" hangingPunct="0">
                <a:defRPr>
                  <a:solidFill>
                    <a:schemeClr val="tx1"/>
                  </a:solidFill>
                  <a:latin typeface="Arial" panose="020B0604020202090204" pitchFamily="34" charset="0"/>
                  <a:ea typeface="宋体" pitchFamily="2" charset="-122"/>
                </a:defRPr>
              </a:lvl4pPr>
              <a:lvl5pPr marL="2057400" indent="-228600" eaLnBrk="0" hangingPunct="0">
                <a:defRPr>
                  <a:solidFill>
                    <a:schemeClr val="tx1"/>
                  </a:solidFill>
                  <a:latin typeface="Arial" panose="020B0604020202090204" pitchFamily="34" charset="0"/>
                  <a:ea typeface="宋体" pitchFamily="2" charset="-122"/>
                </a:defRPr>
              </a:lvl5pPr>
              <a:lvl6pPr marL="25146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6pPr>
              <a:lvl7pPr marL="29718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7pPr>
              <a:lvl8pPr marL="34290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8pPr>
              <a:lvl9pPr marL="38862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9pPr>
            </a:lstStyle>
            <a:p>
              <a:pPr algn="ctr" eaLnBrk="1" hangingPunct="1"/>
              <a:endParaRPr lang="zh-CN" altLang="en-US" sz="2400">
                <a:solidFill>
                  <a:srgbClr val="FFFFFF"/>
                </a:solidFill>
                <a:latin typeface="黑体" charset="0"/>
                <a:ea typeface="黑体" charset="0"/>
              </a:endParaRPr>
            </a:p>
          </p:txBody>
        </p:sp>
        <p:sp>
          <p:nvSpPr>
            <p:cNvPr id="63" name="Freeform 84"/>
            <p:cNvSpPr>
              <a:spLocks noChangeArrowheads="1"/>
            </p:cNvSpPr>
            <p:nvPr/>
          </p:nvSpPr>
          <p:spPr bwMode="auto">
            <a:xfrm>
              <a:off x="4241546" y="1366806"/>
              <a:ext cx="248863" cy="248863"/>
            </a:xfrm>
            <a:custGeom>
              <a:avLst/>
              <a:gdLst>
                <a:gd name="T0" fmla="*/ 43332858 w 602"/>
                <a:gd name="T1" fmla="*/ 34979440 h 602"/>
                <a:gd name="T2" fmla="*/ 43332858 w 602"/>
                <a:gd name="T3" fmla="*/ 34979440 h 602"/>
                <a:gd name="T4" fmla="*/ 43332858 w 602"/>
                <a:gd name="T5" fmla="*/ 0 h 602"/>
                <a:gd name="T6" fmla="*/ 78442719 w 602"/>
                <a:gd name="T7" fmla="*/ 34979440 h 602"/>
                <a:gd name="T8" fmla="*/ 43332858 w 602"/>
                <a:gd name="T9" fmla="*/ 34979440 h 602"/>
                <a:gd name="T10" fmla="*/ 36023527 w 602"/>
                <a:gd name="T11" fmla="*/ 78442719 h 602"/>
                <a:gd name="T12" fmla="*/ 36023527 w 602"/>
                <a:gd name="T13" fmla="*/ 78442719 h 602"/>
                <a:gd name="T14" fmla="*/ 0 w 602"/>
                <a:gd name="T15" fmla="*/ 42419192 h 602"/>
                <a:gd name="T16" fmla="*/ 36023527 w 602"/>
                <a:gd name="T17" fmla="*/ 7308970 h 602"/>
                <a:gd name="T18" fmla="*/ 36023527 w 602"/>
                <a:gd name="T19" fmla="*/ 42419192 h 602"/>
                <a:gd name="T20" fmla="*/ 71002968 w 602"/>
                <a:gd name="T21" fmla="*/ 42419192 h 602"/>
                <a:gd name="T22" fmla="*/ 36023527 w 602"/>
                <a:gd name="T23" fmla="*/ 78442719 h 6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02" h="602">
                  <a:moveTo>
                    <a:pt x="332" y="268"/>
                  </a:moveTo>
                  <a:lnTo>
                    <a:pt x="332" y="268"/>
                  </a:lnTo>
                  <a:cubicBezTo>
                    <a:pt x="332" y="0"/>
                    <a:pt x="332" y="0"/>
                    <a:pt x="332" y="0"/>
                  </a:cubicBezTo>
                  <a:cubicBezTo>
                    <a:pt x="481" y="0"/>
                    <a:pt x="601" y="120"/>
                    <a:pt x="601" y="268"/>
                  </a:cubicBezTo>
                  <a:lnTo>
                    <a:pt x="332" y="268"/>
                  </a:lnTo>
                  <a:close/>
                  <a:moveTo>
                    <a:pt x="276" y="601"/>
                  </a:moveTo>
                  <a:lnTo>
                    <a:pt x="276" y="601"/>
                  </a:lnTo>
                  <a:cubicBezTo>
                    <a:pt x="120" y="601"/>
                    <a:pt x="0" y="480"/>
                    <a:pt x="0" y="325"/>
                  </a:cubicBezTo>
                  <a:cubicBezTo>
                    <a:pt x="0" y="176"/>
                    <a:pt x="120" y="56"/>
                    <a:pt x="276" y="56"/>
                  </a:cubicBezTo>
                  <a:cubicBezTo>
                    <a:pt x="276" y="325"/>
                    <a:pt x="276" y="325"/>
                    <a:pt x="276" y="325"/>
                  </a:cubicBezTo>
                  <a:cubicBezTo>
                    <a:pt x="544" y="325"/>
                    <a:pt x="544" y="325"/>
                    <a:pt x="544" y="325"/>
                  </a:cubicBezTo>
                  <a:cubicBezTo>
                    <a:pt x="544" y="480"/>
                    <a:pt x="424" y="601"/>
                    <a:pt x="276" y="601"/>
                  </a:cubicBezTo>
                  <a:close/>
                </a:path>
              </a:pathLst>
            </a:custGeom>
            <a:solidFill>
              <a:schemeClr val="bg1"/>
            </a:solidFill>
            <a:ln>
              <a:noFill/>
            </a:ln>
          </p:spPr>
          <p:txBody>
            <a:bodyPr wrap="none" lIns="45720" tIns="22860" rIns="45720" bIns="22860" anchor="ctr"/>
            <a:lstStyle/>
            <a:p>
              <a:endParaRPr lang="en-US" sz="2400">
                <a:latin typeface="黑体" charset="0"/>
                <a:ea typeface="黑体" charset="0"/>
              </a:endParaRPr>
            </a:p>
          </p:txBody>
        </p:sp>
      </p:grpSp>
      <p:sp>
        <p:nvSpPr>
          <p:cNvPr id="4" name="文本框 3"/>
          <p:cNvSpPr txBox="1"/>
          <p:nvPr/>
        </p:nvSpPr>
        <p:spPr>
          <a:xfrm>
            <a:off x="974035" y="2889731"/>
            <a:ext cx="6244347" cy="1198880"/>
          </a:xfrm>
          <a:prstGeom prst="rect">
            <a:avLst/>
          </a:prstGeom>
          <a:noFill/>
        </p:spPr>
        <p:txBody>
          <a:bodyPr wrap="square" rtlCol="0">
            <a:spAutoFit/>
          </a:bodyPr>
          <a:lstStyle/>
          <a:p>
            <a:pPr>
              <a:lnSpc>
                <a:spcPct val="150000"/>
              </a:lnSpc>
            </a:pPr>
            <a:r>
              <a:rPr lang="zh-CN" altLang="en-US" sz="2400" b="1" dirty="0">
                <a:solidFill>
                  <a:schemeClr val="accent1"/>
                </a:solidFill>
                <a:latin typeface="黑体" charset="0"/>
                <a:ea typeface="黑体" charset="0"/>
                <a:cs typeface="黑体" charset="0"/>
              </a:rPr>
              <a:t>成都倍特药业股份有限公司</a:t>
            </a:r>
          </a:p>
          <a:p>
            <a:pPr>
              <a:lnSpc>
                <a:spcPct val="150000"/>
              </a:lnSpc>
            </a:pPr>
            <a:r>
              <a:rPr lang="en-US" altLang="zh-CN" sz="2400" b="1" dirty="0">
                <a:solidFill>
                  <a:schemeClr val="accent1"/>
                </a:solidFill>
                <a:latin typeface="黑体" charset="0"/>
                <a:ea typeface="黑体" charset="0"/>
                <a:cs typeface="黑体" charset="0"/>
              </a:rPr>
              <a:t>2026</a:t>
            </a:r>
            <a:r>
              <a:rPr lang="zh-CN" altLang="en-US" sz="2400" b="1" dirty="0">
                <a:solidFill>
                  <a:schemeClr val="accent1"/>
                </a:solidFill>
                <a:latin typeface="黑体" charset="0"/>
                <a:ea typeface="黑体" charset="0"/>
                <a:cs typeface="黑体" charset="0"/>
              </a:rPr>
              <a:t>年</a:t>
            </a:r>
            <a:r>
              <a:rPr lang="en-US" altLang="zh-CN" sz="2400" b="1" dirty="0">
                <a:solidFill>
                  <a:schemeClr val="accent1"/>
                </a:solidFill>
                <a:latin typeface="黑体" charset="0"/>
                <a:ea typeface="黑体" charset="0"/>
                <a:cs typeface="黑体" charset="0"/>
              </a:rPr>
              <a:t>6</a:t>
            </a:r>
            <a:r>
              <a:rPr lang="zh-CN" altLang="en-US" sz="2400" b="1" dirty="0">
                <a:solidFill>
                  <a:schemeClr val="accent1"/>
                </a:solidFill>
                <a:latin typeface="黑体" charset="0"/>
                <a:ea typeface="黑体" charset="0"/>
                <a:cs typeface="黑体" charset="0"/>
              </a:rPr>
              <a:t>月</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audio>
              <p:cMediaNode vol="80000" numSld="999" showWhenStopped="0">
                <p:cTn id="2" repeatCount="indefinite" fill="remove" display="0">
                  <p:stCondLst>
                    <p:cond delay="indefinite"/>
                  </p:stCondLst>
                  <p:endCondLst>
                    <p:cond evt="onStopAudio" delay="0">
                      <p:tgtEl>
                        <p:sldTgt/>
                      </p:tgtEl>
                    </p:cond>
                  </p:endCondLst>
                </p:cTn>
                <p:tgtEl>
                  <p:spTgt spid="26"/>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76481" y="148674"/>
            <a:ext cx="1192345" cy="666786"/>
            <a:chOff x="2215144" y="927951"/>
            <a:chExt cx="1244730" cy="916847"/>
          </a:xfrm>
        </p:grpSpPr>
        <p:sp>
          <p:nvSpPr>
            <p:cNvPr id="3" name="平行四边形 2"/>
            <p:cNvSpPr/>
            <p:nvPr/>
          </p:nvSpPr>
          <p:spPr>
            <a:xfrm>
              <a:off x="2215144" y="982844"/>
              <a:ext cx="1120898" cy="842780"/>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latin typeface="黑体" charset="0"/>
                <a:ea typeface="黑体" charset="0"/>
              </a:endParaRPr>
            </a:p>
          </p:txBody>
        </p:sp>
        <p:sp>
          <p:nvSpPr>
            <p:cNvPr id="4" name="文本框 9"/>
            <p:cNvSpPr txBox="1"/>
            <p:nvPr/>
          </p:nvSpPr>
          <p:spPr>
            <a:xfrm>
              <a:off x="2393075" y="927951"/>
              <a:ext cx="1066799" cy="916847"/>
            </a:xfrm>
            <a:prstGeom prst="rect">
              <a:avLst/>
            </a:prstGeom>
            <a:noFill/>
          </p:spPr>
          <p:txBody>
            <a:bodyPr wrap="square" rtlCol="0">
              <a:spAutoFit/>
            </a:bodyPr>
            <a:lstStyle/>
            <a:p>
              <a:r>
                <a:rPr lang="en-US" altLang="zh-CN" sz="3735" dirty="0">
                  <a:solidFill>
                    <a:schemeClr val="bg1"/>
                  </a:solidFill>
                  <a:latin typeface="黑体" charset="0"/>
                  <a:ea typeface="黑体" charset="0"/>
                </a:rPr>
                <a:t>05</a:t>
              </a:r>
            </a:p>
          </p:txBody>
        </p:sp>
      </p:grpSp>
      <p:grpSp>
        <p:nvGrpSpPr>
          <p:cNvPr id="5" name="组合 4"/>
          <p:cNvGrpSpPr/>
          <p:nvPr/>
        </p:nvGrpSpPr>
        <p:grpSpPr>
          <a:xfrm>
            <a:off x="1282150" y="166423"/>
            <a:ext cx="10362926" cy="612920"/>
            <a:chOff x="4315150" y="953426"/>
            <a:chExt cx="3857250" cy="540057"/>
          </a:xfrm>
        </p:grpSpPr>
        <p:sp>
          <p:nvSpPr>
            <p:cNvPr id="6" name="矩形 5"/>
            <p:cNvSpPr/>
            <p:nvPr/>
          </p:nvSpPr>
          <p:spPr>
            <a:xfrm>
              <a:off x="4841196" y="1036090"/>
              <a:ext cx="2827147" cy="405646"/>
            </a:xfrm>
            <a:prstGeom prst="rect">
              <a:avLst/>
            </a:prstGeom>
            <a:ln w="15875">
              <a:noFill/>
            </a:ln>
          </p:spPr>
          <p:txBody>
            <a:bodyPr wrap="square" lIns="91440" tIns="45720" rIns="91440" bIns="45720">
              <a:spAutoFit/>
            </a:bodyPr>
            <a:lstStyle/>
            <a:p>
              <a:pPr algn="ctr"/>
              <a:r>
                <a:rPr lang="zh-CN" altLang="en-US" sz="2400" b="1" dirty="0">
                  <a:solidFill>
                    <a:schemeClr val="tx1">
                      <a:lumMod val="75000"/>
                      <a:lumOff val="25000"/>
                    </a:schemeClr>
                  </a:solidFill>
                  <a:latin typeface="黑体" charset="0"/>
                  <a:ea typeface="黑体" charset="0"/>
                </a:rPr>
                <a:t>公平性</a:t>
              </a:r>
            </a:p>
          </p:txBody>
        </p:sp>
        <p:sp>
          <p:nvSpPr>
            <p:cNvPr id="7" name="平行四边形 6"/>
            <p:cNvSpPr/>
            <p:nvPr/>
          </p:nvSpPr>
          <p:spPr>
            <a:xfrm>
              <a:off x="4315150" y="953426"/>
              <a:ext cx="3857250" cy="540057"/>
            </a:xfrm>
            <a:prstGeom prst="parallelogram">
              <a:avLst>
                <a:gd name="adj" fmla="val 48207"/>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135" b="1" dirty="0">
                <a:solidFill>
                  <a:schemeClr val="tx1">
                    <a:lumMod val="75000"/>
                    <a:lumOff val="25000"/>
                  </a:schemeClr>
                </a:solidFill>
                <a:latin typeface="黑体" charset="0"/>
                <a:ea typeface="黑体" charset="0"/>
              </a:endParaRPr>
            </a:p>
          </p:txBody>
        </p:sp>
      </p:grpSp>
      <p:sp>
        <p:nvSpPr>
          <p:cNvPr id="13" name="object 19"/>
          <p:cNvSpPr/>
          <p:nvPr/>
        </p:nvSpPr>
        <p:spPr>
          <a:xfrm>
            <a:off x="821055" y="916777"/>
            <a:ext cx="5039995" cy="577850"/>
          </a:xfrm>
          <a:custGeom>
            <a:avLst/>
            <a:gdLst/>
            <a:ahLst/>
            <a:cxnLst/>
            <a:rect l="l" t="t" r="r" b="b"/>
            <a:pathLst>
              <a:path w="5039995" h="577850">
                <a:moveTo>
                  <a:pt x="4943602" y="0"/>
                </a:moveTo>
                <a:lnTo>
                  <a:pt x="96265" y="0"/>
                </a:lnTo>
                <a:lnTo>
                  <a:pt x="58796" y="7558"/>
                </a:lnTo>
                <a:lnTo>
                  <a:pt x="28197" y="28178"/>
                </a:lnTo>
                <a:lnTo>
                  <a:pt x="7565" y="58775"/>
                </a:lnTo>
                <a:lnTo>
                  <a:pt x="0" y="96266"/>
                </a:lnTo>
                <a:lnTo>
                  <a:pt x="0" y="481330"/>
                </a:lnTo>
                <a:lnTo>
                  <a:pt x="7565" y="518820"/>
                </a:lnTo>
                <a:lnTo>
                  <a:pt x="28197" y="549417"/>
                </a:lnTo>
                <a:lnTo>
                  <a:pt x="58796" y="570037"/>
                </a:lnTo>
                <a:lnTo>
                  <a:pt x="96265" y="577596"/>
                </a:lnTo>
                <a:lnTo>
                  <a:pt x="4943602" y="577596"/>
                </a:lnTo>
                <a:lnTo>
                  <a:pt x="4981092" y="570037"/>
                </a:lnTo>
                <a:lnTo>
                  <a:pt x="5011689" y="549417"/>
                </a:lnTo>
                <a:lnTo>
                  <a:pt x="5032309" y="518820"/>
                </a:lnTo>
                <a:lnTo>
                  <a:pt x="5039868" y="481330"/>
                </a:lnTo>
                <a:lnTo>
                  <a:pt x="5039868" y="96266"/>
                </a:lnTo>
                <a:lnTo>
                  <a:pt x="5032309" y="58775"/>
                </a:lnTo>
                <a:lnTo>
                  <a:pt x="5011689" y="28178"/>
                </a:lnTo>
                <a:lnTo>
                  <a:pt x="4981092" y="7558"/>
                </a:lnTo>
                <a:lnTo>
                  <a:pt x="4943602" y="0"/>
                </a:lnTo>
                <a:close/>
              </a:path>
            </a:pathLst>
          </a:custGeom>
          <a:solidFill>
            <a:schemeClr val="accent5"/>
          </a:solidFill>
        </p:spPr>
        <p:txBody>
          <a:bodyPr wrap="square" lIns="0" tIns="0" rIns="0" bIns="0" rtlCol="0" anchor="ctr"/>
          <a:lstStyle/>
          <a:p>
            <a:pPr algn="ctr"/>
            <a:r>
              <a:rPr lang="zh-CN" altLang="en-US" b="1" dirty="0">
                <a:solidFill>
                  <a:schemeClr val="bg1"/>
                </a:solidFill>
                <a:latin typeface="黑体" charset="0"/>
                <a:ea typeface="黑体" charset="0"/>
              </a:rPr>
              <a:t>所治疗疾病对公共健康的影响</a:t>
            </a:r>
          </a:p>
        </p:txBody>
      </p:sp>
      <p:sp>
        <p:nvSpPr>
          <p:cNvPr id="15" name="object 18"/>
          <p:cNvSpPr/>
          <p:nvPr/>
        </p:nvSpPr>
        <p:spPr>
          <a:xfrm>
            <a:off x="821055" y="1574800"/>
            <a:ext cx="5039995" cy="2235200"/>
          </a:xfrm>
          <a:custGeom>
            <a:avLst/>
            <a:gdLst/>
            <a:ahLst/>
            <a:cxnLst/>
            <a:rect l="l" t="t" r="r" b="b"/>
            <a:pathLst>
              <a:path w="5039995" h="1716404">
                <a:moveTo>
                  <a:pt x="0" y="286003"/>
                </a:moveTo>
                <a:lnTo>
                  <a:pt x="3742" y="239604"/>
                </a:lnTo>
                <a:lnTo>
                  <a:pt x="14577" y="195592"/>
                </a:lnTo>
                <a:lnTo>
                  <a:pt x="31917" y="154554"/>
                </a:lnTo>
                <a:lnTo>
                  <a:pt x="55172" y="117079"/>
                </a:lnTo>
                <a:lnTo>
                  <a:pt x="83756" y="83756"/>
                </a:lnTo>
                <a:lnTo>
                  <a:pt x="117079" y="55172"/>
                </a:lnTo>
                <a:lnTo>
                  <a:pt x="154554" y="31917"/>
                </a:lnTo>
                <a:lnTo>
                  <a:pt x="195592" y="14577"/>
                </a:lnTo>
                <a:lnTo>
                  <a:pt x="239604" y="3742"/>
                </a:lnTo>
                <a:lnTo>
                  <a:pt x="286004" y="0"/>
                </a:lnTo>
                <a:lnTo>
                  <a:pt x="4753864" y="0"/>
                </a:lnTo>
                <a:lnTo>
                  <a:pt x="4800263" y="3742"/>
                </a:lnTo>
                <a:lnTo>
                  <a:pt x="4844275" y="14577"/>
                </a:lnTo>
                <a:lnTo>
                  <a:pt x="4885313" y="31917"/>
                </a:lnTo>
                <a:lnTo>
                  <a:pt x="4922788" y="55172"/>
                </a:lnTo>
                <a:lnTo>
                  <a:pt x="4956111" y="83756"/>
                </a:lnTo>
                <a:lnTo>
                  <a:pt x="4984695" y="117079"/>
                </a:lnTo>
                <a:lnTo>
                  <a:pt x="5007950" y="154554"/>
                </a:lnTo>
                <a:lnTo>
                  <a:pt x="5025290" y="195592"/>
                </a:lnTo>
                <a:lnTo>
                  <a:pt x="5036125" y="239604"/>
                </a:lnTo>
                <a:lnTo>
                  <a:pt x="5039868" y="286003"/>
                </a:lnTo>
                <a:lnTo>
                  <a:pt x="5039868" y="1430020"/>
                </a:lnTo>
                <a:lnTo>
                  <a:pt x="5036125" y="1476419"/>
                </a:lnTo>
                <a:lnTo>
                  <a:pt x="5025290" y="1520431"/>
                </a:lnTo>
                <a:lnTo>
                  <a:pt x="5007950" y="1561469"/>
                </a:lnTo>
                <a:lnTo>
                  <a:pt x="4984695" y="1598944"/>
                </a:lnTo>
                <a:lnTo>
                  <a:pt x="4956111" y="1632267"/>
                </a:lnTo>
                <a:lnTo>
                  <a:pt x="4922788" y="1660851"/>
                </a:lnTo>
                <a:lnTo>
                  <a:pt x="4885313" y="1684106"/>
                </a:lnTo>
                <a:lnTo>
                  <a:pt x="4844275" y="1701446"/>
                </a:lnTo>
                <a:lnTo>
                  <a:pt x="4800263" y="1712281"/>
                </a:lnTo>
                <a:lnTo>
                  <a:pt x="4753864" y="1716024"/>
                </a:lnTo>
                <a:lnTo>
                  <a:pt x="286004" y="1716024"/>
                </a:lnTo>
                <a:lnTo>
                  <a:pt x="239604" y="1712281"/>
                </a:lnTo>
                <a:lnTo>
                  <a:pt x="195592" y="1701446"/>
                </a:lnTo>
                <a:lnTo>
                  <a:pt x="154554" y="1684106"/>
                </a:lnTo>
                <a:lnTo>
                  <a:pt x="117079" y="1660851"/>
                </a:lnTo>
                <a:lnTo>
                  <a:pt x="83756" y="1632267"/>
                </a:lnTo>
                <a:lnTo>
                  <a:pt x="55172" y="1598944"/>
                </a:lnTo>
                <a:lnTo>
                  <a:pt x="31917" y="1561469"/>
                </a:lnTo>
                <a:lnTo>
                  <a:pt x="14577" y="1520431"/>
                </a:lnTo>
                <a:lnTo>
                  <a:pt x="3742" y="1476419"/>
                </a:lnTo>
                <a:lnTo>
                  <a:pt x="0" y="1430020"/>
                </a:lnTo>
                <a:lnTo>
                  <a:pt x="0" y="286003"/>
                </a:lnTo>
                <a:close/>
              </a:path>
            </a:pathLst>
          </a:custGeom>
          <a:ln w="9144">
            <a:solidFill>
              <a:schemeClr val="accent5"/>
            </a:solidFill>
          </a:ln>
        </p:spPr>
        <p:txBody>
          <a:bodyPr wrap="square" lIns="0" tIns="0" rIns="0" bIns="0" rtlCol="0"/>
          <a:lstStyle/>
          <a:p>
            <a:endParaRPr dirty="0">
              <a:solidFill>
                <a:schemeClr val="bg1"/>
              </a:solidFill>
              <a:latin typeface="黑体" charset="0"/>
              <a:ea typeface="黑体" charset="0"/>
            </a:endParaRPr>
          </a:p>
        </p:txBody>
      </p:sp>
      <p:grpSp>
        <p:nvGrpSpPr>
          <p:cNvPr id="17" name="组合 16"/>
          <p:cNvGrpSpPr/>
          <p:nvPr/>
        </p:nvGrpSpPr>
        <p:grpSpPr>
          <a:xfrm>
            <a:off x="6330898" y="907913"/>
            <a:ext cx="5039996" cy="2861945"/>
            <a:chOff x="1152270" y="1544825"/>
            <a:chExt cx="5039996" cy="2861945"/>
          </a:xfrm>
        </p:grpSpPr>
        <p:sp>
          <p:nvSpPr>
            <p:cNvPr id="18" name="object 19"/>
            <p:cNvSpPr/>
            <p:nvPr/>
          </p:nvSpPr>
          <p:spPr>
            <a:xfrm>
              <a:off x="1152271" y="1544825"/>
              <a:ext cx="5039995" cy="577850"/>
            </a:xfrm>
            <a:custGeom>
              <a:avLst/>
              <a:gdLst/>
              <a:ahLst/>
              <a:cxnLst/>
              <a:rect l="l" t="t" r="r" b="b"/>
              <a:pathLst>
                <a:path w="5039995" h="577850">
                  <a:moveTo>
                    <a:pt x="4943602" y="0"/>
                  </a:moveTo>
                  <a:lnTo>
                    <a:pt x="96265" y="0"/>
                  </a:lnTo>
                  <a:lnTo>
                    <a:pt x="58796" y="7558"/>
                  </a:lnTo>
                  <a:lnTo>
                    <a:pt x="28197" y="28178"/>
                  </a:lnTo>
                  <a:lnTo>
                    <a:pt x="7565" y="58775"/>
                  </a:lnTo>
                  <a:lnTo>
                    <a:pt x="0" y="96266"/>
                  </a:lnTo>
                  <a:lnTo>
                    <a:pt x="0" y="481330"/>
                  </a:lnTo>
                  <a:lnTo>
                    <a:pt x="7565" y="518820"/>
                  </a:lnTo>
                  <a:lnTo>
                    <a:pt x="28197" y="549417"/>
                  </a:lnTo>
                  <a:lnTo>
                    <a:pt x="58796" y="570037"/>
                  </a:lnTo>
                  <a:lnTo>
                    <a:pt x="96265" y="577596"/>
                  </a:lnTo>
                  <a:lnTo>
                    <a:pt x="4943602" y="577596"/>
                  </a:lnTo>
                  <a:lnTo>
                    <a:pt x="4981092" y="570037"/>
                  </a:lnTo>
                  <a:lnTo>
                    <a:pt x="5011689" y="549417"/>
                  </a:lnTo>
                  <a:lnTo>
                    <a:pt x="5032309" y="518820"/>
                  </a:lnTo>
                  <a:lnTo>
                    <a:pt x="5039868" y="481330"/>
                  </a:lnTo>
                  <a:lnTo>
                    <a:pt x="5039868" y="96266"/>
                  </a:lnTo>
                  <a:lnTo>
                    <a:pt x="5032309" y="58775"/>
                  </a:lnTo>
                  <a:lnTo>
                    <a:pt x="5011689" y="28178"/>
                  </a:lnTo>
                  <a:lnTo>
                    <a:pt x="4981092" y="7558"/>
                  </a:lnTo>
                  <a:lnTo>
                    <a:pt x="4943602" y="0"/>
                  </a:lnTo>
                  <a:close/>
                </a:path>
              </a:pathLst>
            </a:custGeom>
            <a:solidFill>
              <a:schemeClr val="accent5"/>
            </a:solidFill>
          </p:spPr>
          <p:txBody>
            <a:bodyPr wrap="square" lIns="0" tIns="0" rIns="0" bIns="0" rtlCol="0" anchor="ctr"/>
            <a:lstStyle/>
            <a:p>
              <a:pPr algn="ctr"/>
              <a:r>
                <a:rPr lang="zh-CN" altLang="en-US" b="1" dirty="0">
                  <a:solidFill>
                    <a:schemeClr val="bg1"/>
                  </a:solidFill>
                  <a:latin typeface="黑体" charset="0"/>
                  <a:ea typeface="黑体" charset="0"/>
                  <a:cs typeface="黑体" charset="0"/>
                </a:rPr>
                <a:t>符合“保基本”原则</a:t>
              </a:r>
            </a:p>
          </p:txBody>
        </p:sp>
        <p:sp>
          <p:nvSpPr>
            <p:cNvPr id="19" name="object 18"/>
            <p:cNvSpPr/>
            <p:nvPr/>
          </p:nvSpPr>
          <p:spPr>
            <a:xfrm>
              <a:off x="1152270" y="2202685"/>
              <a:ext cx="5039995" cy="2204085"/>
            </a:xfrm>
            <a:custGeom>
              <a:avLst/>
              <a:gdLst/>
              <a:ahLst/>
              <a:cxnLst/>
              <a:rect l="l" t="t" r="r" b="b"/>
              <a:pathLst>
                <a:path w="5039995" h="1716404">
                  <a:moveTo>
                    <a:pt x="0" y="286003"/>
                  </a:moveTo>
                  <a:lnTo>
                    <a:pt x="3742" y="239604"/>
                  </a:lnTo>
                  <a:lnTo>
                    <a:pt x="14577" y="195592"/>
                  </a:lnTo>
                  <a:lnTo>
                    <a:pt x="31917" y="154554"/>
                  </a:lnTo>
                  <a:lnTo>
                    <a:pt x="55172" y="117079"/>
                  </a:lnTo>
                  <a:lnTo>
                    <a:pt x="83756" y="83756"/>
                  </a:lnTo>
                  <a:lnTo>
                    <a:pt x="117079" y="55172"/>
                  </a:lnTo>
                  <a:lnTo>
                    <a:pt x="154554" y="31917"/>
                  </a:lnTo>
                  <a:lnTo>
                    <a:pt x="195592" y="14577"/>
                  </a:lnTo>
                  <a:lnTo>
                    <a:pt x="239604" y="3742"/>
                  </a:lnTo>
                  <a:lnTo>
                    <a:pt x="286004" y="0"/>
                  </a:lnTo>
                  <a:lnTo>
                    <a:pt x="4753864" y="0"/>
                  </a:lnTo>
                  <a:lnTo>
                    <a:pt x="4800263" y="3742"/>
                  </a:lnTo>
                  <a:lnTo>
                    <a:pt x="4844275" y="14577"/>
                  </a:lnTo>
                  <a:lnTo>
                    <a:pt x="4885313" y="31917"/>
                  </a:lnTo>
                  <a:lnTo>
                    <a:pt x="4922788" y="55172"/>
                  </a:lnTo>
                  <a:lnTo>
                    <a:pt x="4956111" y="83756"/>
                  </a:lnTo>
                  <a:lnTo>
                    <a:pt x="4984695" y="117079"/>
                  </a:lnTo>
                  <a:lnTo>
                    <a:pt x="5007950" y="154554"/>
                  </a:lnTo>
                  <a:lnTo>
                    <a:pt x="5025290" y="195592"/>
                  </a:lnTo>
                  <a:lnTo>
                    <a:pt x="5036125" y="239604"/>
                  </a:lnTo>
                  <a:lnTo>
                    <a:pt x="5039868" y="286003"/>
                  </a:lnTo>
                  <a:lnTo>
                    <a:pt x="5039868" y="1430020"/>
                  </a:lnTo>
                  <a:lnTo>
                    <a:pt x="5036125" y="1476419"/>
                  </a:lnTo>
                  <a:lnTo>
                    <a:pt x="5025290" y="1520431"/>
                  </a:lnTo>
                  <a:lnTo>
                    <a:pt x="5007950" y="1561469"/>
                  </a:lnTo>
                  <a:lnTo>
                    <a:pt x="4984695" y="1598944"/>
                  </a:lnTo>
                  <a:lnTo>
                    <a:pt x="4956111" y="1632267"/>
                  </a:lnTo>
                  <a:lnTo>
                    <a:pt x="4922788" y="1660851"/>
                  </a:lnTo>
                  <a:lnTo>
                    <a:pt x="4885313" y="1684106"/>
                  </a:lnTo>
                  <a:lnTo>
                    <a:pt x="4844275" y="1701446"/>
                  </a:lnTo>
                  <a:lnTo>
                    <a:pt x="4800263" y="1712281"/>
                  </a:lnTo>
                  <a:lnTo>
                    <a:pt x="4753864" y="1716024"/>
                  </a:lnTo>
                  <a:lnTo>
                    <a:pt x="286004" y="1716024"/>
                  </a:lnTo>
                  <a:lnTo>
                    <a:pt x="239604" y="1712281"/>
                  </a:lnTo>
                  <a:lnTo>
                    <a:pt x="195592" y="1701446"/>
                  </a:lnTo>
                  <a:lnTo>
                    <a:pt x="154554" y="1684106"/>
                  </a:lnTo>
                  <a:lnTo>
                    <a:pt x="117079" y="1660851"/>
                  </a:lnTo>
                  <a:lnTo>
                    <a:pt x="83756" y="1632267"/>
                  </a:lnTo>
                  <a:lnTo>
                    <a:pt x="55172" y="1598944"/>
                  </a:lnTo>
                  <a:lnTo>
                    <a:pt x="31917" y="1561469"/>
                  </a:lnTo>
                  <a:lnTo>
                    <a:pt x="14577" y="1520431"/>
                  </a:lnTo>
                  <a:lnTo>
                    <a:pt x="3742" y="1476419"/>
                  </a:lnTo>
                  <a:lnTo>
                    <a:pt x="0" y="1430020"/>
                  </a:lnTo>
                  <a:lnTo>
                    <a:pt x="0" y="286003"/>
                  </a:lnTo>
                  <a:close/>
                </a:path>
              </a:pathLst>
            </a:custGeom>
            <a:ln w="9144">
              <a:solidFill>
                <a:schemeClr val="accent5"/>
              </a:solidFill>
            </a:ln>
          </p:spPr>
          <p:txBody>
            <a:bodyPr wrap="square" lIns="0" tIns="0" rIns="0" bIns="0" rtlCol="0"/>
            <a:lstStyle/>
            <a:p>
              <a:endParaRPr dirty="0">
                <a:solidFill>
                  <a:schemeClr val="bg1"/>
                </a:solidFill>
                <a:latin typeface="黑体" charset="0"/>
                <a:ea typeface="黑体" charset="0"/>
              </a:endParaRPr>
            </a:p>
          </p:txBody>
        </p:sp>
      </p:grpSp>
      <p:grpSp>
        <p:nvGrpSpPr>
          <p:cNvPr id="20" name="组合 19"/>
          <p:cNvGrpSpPr/>
          <p:nvPr/>
        </p:nvGrpSpPr>
        <p:grpSpPr>
          <a:xfrm>
            <a:off x="894079" y="3995401"/>
            <a:ext cx="5039996" cy="2735580"/>
            <a:chOff x="1050035" y="1515615"/>
            <a:chExt cx="5039996" cy="2735580"/>
          </a:xfrm>
        </p:grpSpPr>
        <p:sp>
          <p:nvSpPr>
            <p:cNvPr id="21" name="object 19"/>
            <p:cNvSpPr/>
            <p:nvPr/>
          </p:nvSpPr>
          <p:spPr>
            <a:xfrm>
              <a:off x="1050036" y="1515615"/>
              <a:ext cx="5039995" cy="577850"/>
            </a:xfrm>
            <a:custGeom>
              <a:avLst/>
              <a:gdLst/>
              <a:ahLst/>
              <a:cxnLst/>
              <a:rect l="l" t="t" r="r" b="b"/>
              <a:pathLst>
                <a:path w="5039995" h="577850">
                  <a:moveTo>
                    <a:pt x="4943602" y="0"/>
                  </a:moveTo>
                  <a:lnTo>
                    <a:pt x="96265" y="0"/>
                  </a:lnTo>
                  <a:lnTo>
                    <a:pt x="58796" y="7558"/>
                  </a:lnTo>
                  <a:lnTo>
                    <a:pt x="28197" y="28178"/>
                  </a:lnTo>
                  <a:lnTo>
                    <a:pt x="7565" y="58775"/>
                  </a:lnTo>
                  <a:lnTo>
                    <a:pt x="0" y="96266"/>
                  </a:lnTo>
                  <a:lnTo>
                    <a:pt x="0" y="481330"/>
                  </a:lnTo>
                  <a:lnTo>
                    <a:pt x="7565" y="518820"/>
                  </a:lnTo>
                  <a:lnTo>
                    <a:pt x="28197" y="549417"/>
                  </a:lnTo>
                  <a:lnTo>
                    <a:pt x="58796" y="570037"/>
                  </a:lnTo>
                  <a:lnTo>
                    <a:pt x="96265" y="577596"/>
                  </a:lnTo>
                  <a:lnTo>
                    <a:pt x="4943602" y="577596"/>
                  </a:lnTo>
                  <a:lnTo>
                    <a:pt x="4981092" y="570037"/>
                  </a:lnTo>
                  <a:lnTo>
                    <a:pt x="5011689" y="549417"/>
                  </a:lnTo>
                  <a:lnTo>
                    <a:pt x="5032309" y="518820"/>
                  </a:lnTo>
                  <a:lnTo>
                    <a:pt x="5039868" y="481330"/>
                  </a:lnTo>
                  <a:lnTo>
                    <a:pt x="5039868" y="96266"/>
                  </a:lnTo>
                  <a:lnTo>
                    <a:pt x="5032309" y="58775"/>
                  </a:lnTo>
                  <a:lnTo>
                    <a:pt x="5011689" y="28178"/>
                  </a:lnTo>
                  <a:lnTo>
                    <a:pt x="4981092" y="7558"/>
                  </a:lnTo>
                  <a:lnTo>
                    <a:pt x="4943602" y="0"/>
                  </a:lnTo>
                  <a:close/>
                </a:path>
              </a:pathLst>
            </a:custGeom>
            <a:solidFill>
              <a:schemeClr val="accent5"/>
            </a:solidFill>
          </p:spPr>
          <p:txBody>
            <a:bodyPr wrap="square" lIns="0" tIns="0" rIns="0" bIns="0" rtlCol="0" anchor="ctr"/>
            <a:lstStyle/>
            <a:p>
              <a:pPr algn="ctr"/>
              <a:r>
                <a:rPr lang="zh-CN" altLang="en-US" b="1" dirty="0">
                  <a:solidFill>
                    <a:schemeClr val="bg1"/>
                  </a:solidFill>
                  <a:latin typeface="黑体" charset="0"/>
                  <a:ea typeface="黑体" charset="0"/>
                </a:rPr>
                <a:t>弥补目录短板</a:t>
              </a:r>
            </a:p>
          </p:txBody>
        </p:sp>
        <p:sp>
          <p:nvSpPr>
            <p:cNvPr id="22" name="object 18"/>
            <p:cNvSpPr/>
            <p:nvPr/>
          </p:nvSpPr>
          <p:spPr>
            <a:xfrm>
              <a:off x="1050035" y="2202685"/>
              <a:ext cx="5039995" cy="2048510"/>
            </a:xfrm>
            <a:custGeom>
              <a:avLst/>
              <a:gdLst/>
              <a:ahLst/>
              <a:cxnLst/>
              <a:rect l="l" t="t" r="r" b="b"/>
              <a:pathLst>
                <a:path w="5039995" h="1716404">
                  <a:moveTo>
                    <a:pt x="0" y="286003"/>
                  </a:moveTo>
                  <a:lnTo>
                    <a:pt x="3742" y="239604"/>
                  </a:lnTo>
                  <a:lnTo>
                    <a:pt x="14577" y="195592"/>
                  </a:lnTo>
                  <a:lnTo>
                    <a:pt x="31917" y="154554"/>
                  </a:lnTo>
                  <a:lnTo>
                    <a:pt x="55172" y="117079"/>
                  </a:lnTo>
                  <a:lnTo>
                    <a:pt x="83756" y="83756"/>
                  </a:lnTo>
                  <a:lnTo>
                    <a:pt x="117079" y="55172"/>
                  </a:lnTo>
                  <a:lnTo>
                    <a:pt x="154554" y="31917"/>
                  </a:lnTo>
                  <a:lnTo>
                    <a:pt x="195592" y="14577"/>
                  </a:lnTo>
                  <a:lnTo>
                    <a:pt x="239604" y="3742"/>
                  </a:lnTo>
                  <a:lnTo>
                    <a:pt x="286004" y="0"/>
                  </a:lnTo>
                  <a:lnTo>
                    <a:pt x="4753864" y="0"/>
                  </a:lnTo>
                  <a:lnTo>
                    <a:pt x="4800263" y="3742"/>
                  </a:lnTo>
                  <a:lnTo>
                    <a:pt x="4844275" y="14577"/>
                  </a:lnTo>
                  <a:lnTo>
                    <a:pt x="4885313" y="31917"/>
                  </a:lnTo>
                  <a:lnTo>
                    <a:pt x="4922788" y="55172"/>
                  </a:lnTo>
                  <a:lnTo>
                    <a:pt x="4956111" y="83756"/>
                  </a:lnTo>
                  <a:lnTo>
                    <a:pt x="4984695" y="117079"/>
                  </a:lnTo>
                  <a:lnTo>
                    <a:pt x="5007950" y="154554"/>
                  </a:lnTo>
                  <a:lnTo>
                    <a:pt x="5025290" y="195592"/>
                  </a:lnTo>
                  <a:lnTo>
                    <a:pt x="5036125" y="239604"/>
                  </a:lnTo>
                  <a:lnTo>
                    <a:pt x="5039868" y="286003"/>
                  </a:lnTo>
                  <a:lnTo>
                    <a:pt x="5039868" y="1430020"/>
                  </a:lnTo>
                  <a:lnTo>
                    <a:pt x="5036125" y="1476419"/>
                  </a:lnTo>
                  <a:lnTo>
                    <a:pt x="5025290" y="1520431"/>
                  </a:lnTo>
                  <a:lnTo>
                    <a:pt x="5007950" y="1561469"/>
                  </a:lnTo>
                  <a:lnTo>
                    <a:pt x="4984695" y="1598944"/>
                  </a:lnTo>
                  <a:lnTo>
                    <a:pt x="4956111" y="1632267"/>
                  </a:lnTo>
                  <a:lnTo>
                    <a:pt x="4922788" y="1660851"/>
                  </a:lnTo>
                  <a:lnTo>
                    <a:pt x="4885313" y="1684106"/>
                  </a:lnTo>
                  <a:lnTo>
                    <a:pt x="4844275" y="1701446"/>
                  </a:lnTo>
                  <a:lnTo>
                    <a:pt x="4800263" y="1712281"/>
                  </a:lnTo>
                  <a:lnTo>
                    <a:pt x="4753864" y="1716024"/>
                  </a:lnTo>
                  <a:lnTo>
                    <a:pt x="286004" y="1716024"/>
                  </a:lnTo>
                  <a:lnTo>
                    <a:pt x="239604" y="1712281"/>
                  </a:lnTo>
                  <a:lnTo>
                    <a:pt x="195592" y="1701446"/>
                  </a:lnTo>
                  <a:lnTo>
                    <a:pt x="154554" y="1684106"/>
                  </a:lnTo>
                  <a:lnTo>
                    <a:pt x="117079" y="1660851"/>
                  </a:lnTo>
                  <a:lnTo>
                    <a:pt x="83756" y="1632267"/>
                  </a:lnTo>
                  <a:lnTo>
                    <a:pt x="55172" y="1598944"/>
                  </a:lnTo>
                  <a:lnTo>
                    <a:pt x="31917" y="1561469"/>
                  </a:lnTo>
                  <a:lnTo>
                    <a:pt x="14577" y="1520431"/>
                  </a:lnTo>
                  <a:lnTo>
                    <a:pt x="3742" y="1476419"/>
                  </a:lnTo>
                  <a:lnTo>
                    <a:pt x="0" y="1430020"/>
                  </a:lnTo>
                  <a:lnTo>
                    <a:pt x="0" y="286003"/>
                  </a:lnTo>
                  <a:close/>
                </a:path>
              </a:pathLst>
            </a:custGeom>
            <a:ln w="9144">
              <a:solidFill>
                <a:schemeClr val="accent5"/>
              </a:solidFill>
            </a:ln>
          </p:spPr>
          <p:txBody>
            <a:bodyPr wrap="square" lIns="0" tIns="0" rIns="0" bIns="0" rtlCol="0"/>
            <a:lstStyle/>
            <a:p>
              <a:endParaRPr b="1" dirty="0">
                <a:solidFill>
                  <a:schemeClr val="bg1"/>
                </a:solidFill>
                <a:latin typeface="黑体" charset="0"/>
                <a:ea typeface="黑体" charset="0"/>
              </a:endParaRPr>
            </a:p>
          </p:txBody>
        </p:sp>
      </p:grpSp>
      <p:grpSp>
        <p:nvGrpSpPr>
          <p:cNvPr id="23" name="组合 22"/>
          <p:cNvGrpSpPr/>
          <p:nvPr/>
        </p:nvGrpSpPr>
        <p:grpSpPr>
          <a:xfrm>
            <a:off x="6309943" y="3995401"/>
            <a:ext cx="5098414" cy="2727325"/>
            <a:chOff x="991616" y="1515615"/>
            <a:chExt cx="5098414" cy="2727325"/>
          </a:xfrm>
        </p:grpSpPr>
        <p:sp>
          <p:nvSpPr>
            <p:cNvPr id="24" name="object 19"/>
            <p:cNvSpPr/>
            <p:nvPr/>
          </p:nvSpPr>
          <p:spPr>
            <a:xfrm>
              <a:off x="991616" y="1515615"/>
              <a:ext cx="5039995" cy="577850"/>
            </a:xfrm>
            <a:custGeom>
              <a:avLst/>
              <a:gdLst/>
              <a:ahLst/>
              <a:cxnLst/>
              <a:rect l="l" t="t" r="r" b="b"/>
              <a:pathLst>
                <a:path w="5039995" h="577850">
                  <a:moveTo>
                    <a:pt x="4943602" y="0"/>
                  </a:moveTo>
                  <a:lnTo>
                    <a:pt x="96265" y="0"/>
                  </a:lnTo>
                  <a:lnTo>
                    <a:pt x="58796" y="7558"/>
                  </a:lnTo>
                  <a:lnTo>
                    <a:pt x="28197" y="28178"/>
                  </a:lnTo>
                  <a:lnTo>
                    <a:pt x="7565" y="58775"/>
                  </a:lnTo>
                  <a:lnTo>
                    <a:pt x="0" y="96266"/>
                  </a:lnTo>
                  <a:lnTo>
                    <a:pt x="0" y="481330"/>
                  </a:lnTo>
                  <a:lnTo>
                    <a:pt x="7565" y="518820"/>
                  </a:lnTo>
                  <a:lnTo>
                    <a:pt x="28197" y="549417"/>
                  </a:lnTo>
                  <a:lnTo>
                    <a:pt x="58796" y="570037"/>
                  </a:lnTo>
                  <a:lnTo>
                    <a:pt x="96265" y="577596"/>
                  </a:lnTo>
                  <a:lnTo>
                    <a:pt x="4943602" y="577596"/>
                  </a:lnTo>
                  <a:lnTo>
                    <a:pt x="4981092" y="570037"/>
                  </a:lnTo>
                  <a:lnTo>
                    <a:pt x="5011689" y="549417"/>
                  </a:lnTo>
                  <a:lnTo>
                    <a:pt x="5032309" y="518820"/>
                  </a:lnTo>
                  <a:lnTo>
                    <a:pt x="5039868" y="481330"/>
                  </a:lnTo>
                  <a:lnTo>
                    <a:pt x="5039868" y="96266"/>
                  </a:lnTo>
                  <a:lnTo>
                    <a:pt x="5032309" y="58775"/>
                  </a:lnTo>
                  <a:lnTo>
                    <a:pt x="5011689" y="28178"/>
                  </a:lnTo>
                  <a:lnTo>
                    <a:pt x="4981092" y="7558"/>
                  </a:lnTo>
                  <a:lnTo>
                    <a:pt x="4943602" y="0"/>
                  </a:lnTo>
                  <a:close/>
                </a:path>
              </a:pathLst>
            </a:custGeom>
            <a:solidFill>
              <a:schemeClr val="accent5"/>
            </a:solidFill>
          </p:spPr>
          <p:txBody>
            <a:bodyPr wrap="square" lIns="0" tIns="0" rIns="0" bIns="0" rtlCol="0" anchor="ctr"/>
            <a:lstStyle/>
            <a:p>
              <a:pPr algn="ctr"/>
              <a:r>
                <a:rPr lang="zh-CN" altLang="en-US" b="1" dirty="0">
                  <a:solidFill>
                    <a:schemeClr val="bg1"/>
                  </a:solidFill>
                  <a:latin typeface="黑体" charset="0"/>
                  <a:ea typeface="黑体" charset="0"/>
                </a:rPr>
                <a:t>临床管理难度小</a:t>
              </a:r>
            </a:p>
          </p:txBody>
        </p:sp>
        <p:sp>
          <p:nvSpPr>
            <p:cNvPr id="25" name="object 18"/>
            <p:cNvSpPr/>
            <p:nvPr/>
          </p:nvSpPr>
          <p:spPr>
            <a:xfrm>
              <a:off x="1050035" y="2202685"/>
              <a:ext cx="5039995" cy="2040255"/>
            </a:xfrm>
            <a:custGeom>
              <a:avLst/>
              <a:gdLst/>
              <a:ahLst/>
              <a:cxnLst/>
              <a:rect l="l" t="t" r="r" b="b"/>
              <a:pathLst>
                <a:path w="5039995" h="1716404">
                  <a:moveTo>
                    <a:pt x="0" y="286003"/>
                  </a:moveTo>
                  <a:lnTo>
                    <a:pt x="3742" y="239604"/>
                  </a:lnTo>
                  <a:lnTo>
                    <a:pt x="14577" y="195592"/>
                  </a:lnTo>
                  <a:lnTo>
                    <a:pt x="31917" y="154554"/>
                  </a:lnTo>
                  <a:lnTo>
                    <a:pt x="55172" y="117079"/>
                  </a:lnTo>
                  <a:lnTo>
                    <a:pt x="83756" y="83756"/>
                  </a:lnTo>
                  <a:lnTo>
                    <a:pt x="117079" y="55172"/>
                  </a:lnTo>
                  <a:lnTo>
                    <a:pt x="154554" y="31917"/>
                  </a:lnTo>
                  <a:lnTo>
                    <a:pt x="195592" y="14577"/>
                  </a:lnTo>
                  <a:lnTo>
                    <a:pt x="239604" y="3742"/>
                  </a:lnTo>
                  <a:lnTo>
                    <a:pt x="286004" y="0"/>
                  </a:lnTo>
                  <a:lnTo>
                    <a:pt x="4753864" y="0"/>
                  </a:lnTo>
                  <a:lnTo>
                    <a:pt x="4800263" y="3742"/>
                  </a:lnTo>
                  <a:lnTo>
                    <a:pt x="4844275" y="14577"/>
                  </a:lnTo>
                  <a:lnTo>
                    <a:pt x="4885313" y="31917"/>
                  </a:lnTo>
                  <a:lnTo>
                    <a:pt x="4922788" y="55172"/>
                  </a:lnTo>
                  <a:lnTo>
                    <a:pt x="4956111" y="83756"/>
                  </a:lnTo>
                  <a:lnTo>
                    <a:pt x="4984695" y="117079"/>
                  </a:lnTo>
                  <a:lnTo>
                    <a:pt x="5007950" y="154554"/>
                  </a:lnTo>
                  <a:lnTo>
                    <a:pt x="5025290" y="195592"/>
                  </a:lnTo>
                  <a:lnTo>
                    <a:pt x="5036125" y="239604"/>
                  </a:lnTo>
                  <a:lnTo>
                    <a:pt x="5039868" y="286003"/>
                  </a:lnTo>
                  <a:lnTo>
                    <a:pt x="5039868" y="1430020"/>
                  </a:lnTo>
                  <a:lnTo>
                    <a:pt x="5036125" y="1476419"/>
                  </a:lnTo>
                  <a:lnTo>
                    <a:pt x="5025290" y="1520431"/>
                  </a:lnTo>
                  <a:lnTo>
                    <a:pt x="5007950" y="1561469"/>
                  </a:lnTo>
                  <a:lnTo>
                    <a:pt x="4984695" y="1598944"/>
                  </a:lnTo>
                  <a:lnTo>
                    <a:pt x="4956111" y="1632267"/>
                  </a:lnTo>
                  <a:lnTo>
                    <a:pt x="4922788" y="1660851"/>
                  </a:lnTo>
                  <a:lnTo>
                    <a:pt x="4885313" y="1684106"/>
                  </a:lnTo>
                  <a:lnTo>
                    <a:pt x="4844275" y="1701446"/>
                  </a:lnTo>
                  <a:lnTo>
                    <a:pt x="4800263" y="1712281"/>
                  </a:lnTo>
                  <a:lnTo>
                    <a:pt x="4753864" y="1716024"/>
                  </a:lnTo>
                  <a:lnTo>
                    <a:pt x="286004" y="1716024"/>
                  </a:lnTo>
                  <a:lnTo>
                    <a:pt x="239604" y="1712281"/>
                  </a:lnTo>
                  <a:lnTo>
                    <a:pt x="195592" y="1701446"/>
                  </a:lnTo>
                  <a:lnTo>
                    <a:pt x="154554" y="1684106"/>
                  </a:lnTo>
                  <a:lnTo>
                    <a:pt x="117079" y="1660851"/>
                  </a:lnTo>
                  <a:lnTo>
                    <a:pt x="83756" y="1632267"/>
                  </a:lnTo>
                  <a:lnTo>
                    <a:pt x="55172" y="1598944"/>
                  </a:lnTo>
                  <a:lnTo>
                    <a:pt x="31917" y="1561469"/>
                  </a:lnTo>
                  <a:lnTo>
                    <a:pt x="14577" y="1520431"/>
                  </a:lnTo>
                  <a:lnTo>
                    <a:pt x="3742" y="1476419"/>
                  </a:lnTo>
                  <a:lnTo>
                    <a:pt x="0" y="1430020"/>
                  </a:lnTo>
                  <a:lnTo>
                    <a:pt x="0" y="286003"/>
                  </a:lnTo>
                  <a:close/>
                </a:path>
              </a:pathLst>
            </a:custGeom>
            <a:ln w="9144">
              <a:solidFill>
                <a:schemeClr val="accent5"/>
              </a:solidFill>
            </a:ln>
          </p:spPr>
          <p:txBody>
            <a:bodyPr wrap="square" lIns="0" tIns="0" rIns="0" bIns="0" rtlCol="0"/>
            <a:lstStyle/>
            <a:p>
              <a:pPr algn="ctr"/>
              <a:endParaRPr dirty="0">
                <a:solidFill>
                  <a:schemeClr val="bg1"/>
                </a:solidFill>
                <a:latin typeface="黑体" charset="0"/>
                <a:ea typeface="黑体" charset="0"/>
              </a:endParaRPr>
            </a:p>
          </p:txBody>
        </p:sp>
      </p:grpSp>
      <p:sp>
        <p:nvSpPr>
          <p:cNvPr id="28" name="矩形 27"/>
          <p:cNvSpPr/>
          <p:nvPr/>
        </p:nvSpPr>
        <p:spPr>
          <a:xfrm>
            <a:off x="6330315" y="1689735"/>
            <a:ext cx="5005070" cy="1978660"/>
          </a:xfrm>
          <a:prstGeom prst="rect">
            <a:avLst/>
          </a:prstGeom>
        </p:spPr>
        <p:txBody>
          <a:bodyPr wrap="square" anchor="ctr" anchorCtr="0">
            <a:noAutofit/>
          </a:bodyPr>
          <a:lstStyle/>
          <a:p>
            <a:pPr marL="285750" indent="-285750" algn="l" fontAlgn="auto">
              <a:lnSpc>
                <a:spcPct val="150000"/>
              </a:lnSpc>
              <a:buClrTx/>
              <a:buSzTx/>
              <a:buFont typeface="Wingdings" panose="05000000000000000000" charset="0"/>
              <a:buChar char="ü"/>
            </a:pPr>
            <a:r>
              <a:rPr lang="zh-CN" altLang="en-US" sz="1400" dirty="0">
                <a:latin typeface="黑体" charset="0"/>
                <a:ea typeface="黑体" charset="0"/>
              </a:rPr>
              <a:t>本品保障不适合接受外科心肌切除术的有症状的梗阻性肥厚型心肌病成人患者接受</a:t>
            </a:r>
            <a:r>
              <a:rPr lang="en-US" altLang="zh-CN" sz="1400" dirty="0">
                <a:latin typeface="黑体" charset="0"/>
                <a:ea typeface="黑体" charset="0"/>
              </a:rPr>
              <a:t>PTSMA</a:t>
            </a:r>
            <a:r>
              <a:rPr lang="zh-CN" altLang="en-US" sz="1400" dirty="0">
                <a:latin typeface="黑体" charset="0"/>
                <a:ea typeface="黑体" charset="0"/>
              </a:rPr>
              <a:t>治疗的用药需求，药品费用水平与基本医疗保险基金和参保人承受能力相适应。</a:t>
            </a:r>
          </a:p>
        </p:txBody>
      </p:sp>
      <p:sp>
        <p:nvSpPr>
          <p:cNvPr id="30" name="矩形 29"/>
          <p:cNvSpPr/>
          <p:nvPr/>
        </p:nvSpPr>
        <p:spPr>
          <a:xfrm>
            <a:off x="6370320" y="4690110"/>
            <a:ext cx="5039995" cy="2040890"/>
          </a:xfrm>
          <a:prstGeom prst="rect">
            <a:avLst/>
          </a:prstGeom>
        </p:spPr>
        <p:txBody>
          <a:bodyPr wrap="square" anchor="ctr" anchorCtr="0">
            <a:noAutofit/>
          </a:bodyPr>
          <a:lstStyle/>
          <a:p>
            <a:pPr marL="285750" indent="-285750">
              <a:lnSpc>
                <a:spcPct val="150000"/>
              </a:lnSpc>
              <a:buFont typeface="Wingdings" panose="05000000000000000000" charset="0"/>
              <a:buChar char="ü"/>
            </a:pPr>
            <a:r>
              <a:rPr lang="zh-CN" altLang="en-US" sz="1400" dirty="0">
                <a:latin typeface="黑体" charset="0"/>
                <a:ea typeface="黑体" charset="0"/>
                <a:cs typeface="黑体" charset="0"/>
              </a:rPr>
              <a:t>本品适应症及用法用量标准明确，临床滥用风险低，无需自制、稀释、配置，使用安全方便。</a:t>
            </a:r>
          </a:p>
        </p:txBody>
      </p:sp>
      <p:sp>
        <p:nvSpPr>
          <p:cNvPr id="8" name="文本框 7"/>
          <p:cNvSpPr txBox="1"/>
          <p:nvPr/>
        </p:nvSpPr>
        <p:spPr>
          <a:xfrm>
            <a:off x="835025" y="1560830"/>
            <a:ext cx="5025390" cy="2240280"/>
          </a:xfrm>
          <a:prstGeom prst="rect">
            <a:avLst/>
          </a:prstGeom>
          <a:noFill/>
        </p:spPr>
        <p:txBody>
          <a:bodyPr wrap="square" rtlCol="0" anchor="ctr" anchorCtr="0">
            <a:noAutofit/>
          </a:bodyPr>
          <a:lstStyle/>
          <a:p>
            <a:pPr marL="285750" indent="-285750" algn="l">
              <a:lnSpc>
                <a:spcPct val="150000"/>
              </a:lnSpc>
              <a:buClrTx/>
              <a:buSzTx/>
              <a:buFont typeface="Wingdings" panose="05000000000000000000" charset="0"/>
              <a:buChar char=""/>
            </a:pPr>
            <a:r>
              <a:rPr lang="zh-CN" altLang="en-US" sz="1400" dirty="0">
                <a:latin typeface="黑体" charset="0"/>
                <a:ea typeface="黑体" charset="0"/>
                <a:cs typeface="黑体" charset="0"/>
                <a:sym typeface="+mn-ea"/>
              </a:rPr>
              <a:t>梗阻型</a:t>
            </a:r>
            <a:r>
              <a:rPr lang="en-US" altLang="zh-CN" sz="1400" dirty="0">
                <a:latin typeface="黑体" charset="0"/>
                <a:ea typeface="黑体" charset="0"/>
                <a:cs typeface="黑体" charset="0"/>
                <a:sym typeface="+mn-ea"/>
              </a:rPr>
              <a:t>HCM</a:t>
            </a:r>
            <a:r>
              <a:rPr lang="zh-CN" altLang="en-US" sz="1400" dirty="0">
                <a:latin typeface="黑体" charset="0"/>
                <a:ea typeface="黑体" charset="0"/>
                <a:cs typeface="黑体" charset="0"/>
                <a:sym typeface="+mn-ea"/>
              </a:rPr>
              <a:t>常见症状包括呼吸困难、胸痛、头晕、心悸、晕厥、心源性猝死等，严重影响患者的生活质量，且预后较差，在三级医疗中心就诊的</a:t>
            </a:r>
            <a:r>
              <a:rPr lang="en-US" altLang="zh-CN" sz="1400" dirty="0">
                <a:latin typeface="黑体" charset="0"/>
                <a:ea typeface="黑体" charset="0"/>
                <a:cs typeface="黑体" charset="0"/>
                <a:sym typeface="+mn-ea"/>
              </a:rPr>
              <a:t>HCM</a:t>
            </a:r>
            <a:r>
              <a:rPr lang="zh-CN" altLang="en-US" sz="1400" dirty="0">
                <a:latin typeface="黑体" charset="0"/>
                <a:ea typeface="黑体" charset="0"/>
                <a:cs typeface="黑体" charset="0"/>
                <a:sym typeface="+mn-ea"/>
              </a:rPr>
              <a:t>患者年死亡率为</a:t>
            </a:r>
            <a:r>
              <a:rPr lang="en-US" altLang="zh-CN" sz="1400" dirty="0">
                <a:latin typeface="黑体" charset="0"/>
                <a:ea typeface="黑体" charset="0"/>
                <a:cs typeface="黑体" charset="0"/>
                <a:sym typeface="+mn-ea"/>
              </a:rPr>
              <a:t>2%-4%</a:t>
            </a:r>
            <a:r>
              <a:rPr lang="zh-CN" altLang="en-US" sz="1400" dirty="0">
                <a:latin typeface="黑体" charset="0"/>
                <a:ea typeface="黑体" charset="0"/>
                <a:cs typeface="黑体" charset="0"/>
                <a:sym typeface="+mn-ea"/>
              </a:rPr>
              <a:t>。无水乙醇室间隔消融治疗梗阻型</a:t>
            </a:r>
            <a:r>
              <a:rPr lang="en-US" altLang="zh-CN" sz="1400" dirty="0">
                <a:latin typeface="黑体" charset="0"/>
                <a:ea typeface="黑体" charset="0"/>
                <a:cs typeface="黑体" charset="0"/>
                <a:sym typeface="+mn-ea"/>
              </a:rPr>
              <a:t>HCM</a:t>
            </a:r>
            <a:r>
              <a:rPr lang="zh-CN" altLang="en-US" sz="1400" dirty="0">
                <a:latin typeface="黑体" charset="0"/>
                <a:ea typeface="黑体" charset="0"/>
                <a:cs typeface="黑体" charset="0"/>
                <a:sym typeface="+mn-ea"/>
              </a:rPr>
              <a:t>的临床证据较多，可有效降低</a:t>
            </a:r>
            <a:r>
              <a:rPr lang="en-US" altLang="zh-CN" sz="1400" dirty="0">
                <a:latin typeface="黑体" charset="0"/>
                <a:ea typeface="黑体" charset="0"/>
                <a:cs typeface="黑体" charset="0"/>
                <a:sym typeface="+mn-ea"/>
              </a:rPr>
              <a:t>LVOTG</a:t>
            </a:r>
            <a:r>
              <a:rPr lang="zh-CN" altLang="en-US" sz="1400" dirty="0">
                <a:latin typeface="黑体" charset="0"/>
                <a:ea typeface="黑体" charset="0"/>
                <a:cs typeface="黑体" charset="0"/>
                <a:sym typeface="+mn-ea"/>
              </a:rPr>
              <a:t>、改善症状，长期预后良好。</a:t>
            </a:r>
            <a:endParaRPr lang="zh-CN" altLang="en-US" sz="1400" dirty="0">
              <a:latin typeface="黑体" charset="0"/>
              <a:ea typeface="黑体" charset="0"/>
              <a:cs typeface="黑体" charset="0"/>
            </a:endParaRPr>
          </a:p>
        </p:txBody>
      </p:sp>
      <p:sp>
        <p:nvSpPr>
          <p:cNvPr id="9" name="矩形 8"/>
          <p:cNvSpPr/>
          <p:nvPr/>
        </p:nvSpPr>
        <p:spPr>
          <a:xfrm>
            <a:off x="894080" y="4664075"/>
            <a:ext cx="5039995" cy="2040255"/>
          </a:xfrm>
          <a:prstGeom prst="rect">
            <a:avLst/>
          </a:prstGeom>
        </p:spPr>
        <p:txBody>
          <a:bodyPr wrap="square">
            <a:noAutofit/>
          </a:bodyPr>
          <a:lstStyle/>
          <a:p>
            <a:pPr indent="0" algn="l" fontAlgn="auto">
              <a:lnSpc>
                <a:spcPct val="100000"/>
              </a:lnSpc>
              <a:buClrTx/>
              <a:buSzTx/>
              <a:buFont typeface="Wingdings" panose="05000000000000000000" pitchFamily="2" charset="2"/>
              <a:buNone/>
            </a:pPr>
            <a:endParaRPr lang="zh-CN" altLang="zh-CN" sz="1400" b="1" u="sng" dirty="0">
              <a:solidFill>
                <a:schemeClr val="tx1"/>
              </a:solidFill>
              <a:latin typeface="黑体" charset="0"/>
              <a:ea typeface="黑体" charset="0"/>
              <a:cs typeface="黑体" charset="0"/>
              <a:sym typeface="+mn-ea"/>
            </a:endParaRPr>
          </a:p>
          <a:p>
            <a:pPr indent="0" algn="l" fontAlgn="auto">
              <a:lnSpc>
                <a:spcPct val="100000"/>
              </a:lnSpc>
              <a:buClrTx/>
              <a:buSzTx/>
              <a:buFont typeface="Wingdings" panose="05000000000000000000" pitchFamily="2" charset="2"/>
              <a:buNone/>
            </a:pPr>
            <a:r>
              <a:rPr lang="zh-CN" altLang="zh-CN" sz="1400" b="1" u="sng" dirty="0">
                <a:solidFill>
                  <a:schemeClr val="tx1"/>
                </a:solidFill>
                <a:latin typeface="黑体" charset="0"/>
                <a:ea typeface="黑体" charset="0"/>
                <a:cs typeface="黑体" charset="0"/>
                <a:sym typeface="+mn-ea"/>
              </a:rPr>
              <a:t>★</a:t>
            </a:r>
            <a:r>
              <a:rPr lang="en-US" altLang="zh-CN" sz="1400" b="1" u="sng" dirty="0">
                <a:solidFill>
                  <a:schemeClr val="tx1"/>
                </a:solidFill>
                <a:latin typeface="黑体" charset="0"/>
                <a:ea typeface="黑体" charset="0"/>
                <a:cs typeface="黑体" charset="0"/>
                <a:sym typeface="+mn-ea"/>
              </a:rPr>
              <a:t> </a:t>
            </a:r>
            <a:r>
              <a:rPr lang="zh-CN" altLang="en-US" sz="1400" b="1" u="sng" dirty="0">
                <a:solidFill>
                  <a:schemeClr val="tx1"/>
                </a:solidFill>
                <a:latin typeface="黑体" charset="0"/>
                <a:ea typeface="黑体" charset="0"/>
                <a:cs typeface="黑体" charset="0"/>
                <a:sym typeface="+mn-ea"/>
              </a:rPr>
              <a:t>可填补目录内无无水乙醇注射液的空白</a:t>
            </a:r>
            <a:r>
              <a:rPr lang="zh-CN" altLang="zh-CN" sz="1400" b="1" u="sng" dirty="0">
                <a:solidFill>
                  <a:schemeClr val="tx1"/>
                </a:solidFill>
                <a:latin typeface="黑体" charset="0"/>
                <a:ea typeface="黑体" charset="0"/>
                <a:cs typeface="黑体" charset="0"/>
                <a:sym typeface="+mn-ea"/>
              </a:rPr>
              <a:t>：</a:t>
            </a:r>
          </a:p>
          <a:p>
            <a:pPr indent="0" algn="l" fontAlgn="auto">
              <a:lnSpc>
                <a:spcPct val="150000"/>
              </a:lnSpc>
              <a:buClrTx/>
              <a:buSzTx/>
              <a:buFont typeface="Wingdings" panose="05000000000000000000" pitchFamily="2" charset="2"/>
              <a:buNone/>
            </a:pPr>
            <a:endParaRPr lang="zh-CN" altLang="zh-CN" sz="1400" b="1" u="sng" dirty="0">
              <a:solidFill>
                <a:schemeClr val="tx1"/>
              </a:solidFill>
              <a:latin typeface="黑体" charset="0"/>
              <a:ea typeface="黑体" charset="0"/>
              <a:cs typeface="黑体" charset="0"/>
              <a:sym typeface="+mn-ea"/>
            </a:endParaRPr>
          </a:p>
          <a:p>
            <a:pPr marL="285750" indent="-285750" algn="l" fontAlgn="auto">
              <a:lnSpc>
                <a:spcPct val="150000"/>
              </a:lnSpc>
              <a:buClrTx/>
              <a:buSzTx/>
              <a:buFont typeface="Wingdings" panose="05000000000000000000" pitchFamily="2" charset="2"/>
              <a:buChar char="ü"/>
            </a:pPr>
            <a:r>
              <a:rPr lang="zh-CN" altLang="en-US" sz="1400" dirty="0">
                <a:latin typeface="黑体" charset="0"/>
                <a:ea typeface="黑体" charset="0"/>
                <a:cs typeface="黑体" charset="0"/>
                <a:sym typeface="+mn-ea"/>
              </a:rPr>
              <a:t>可弥补目录内无治疗梗阻性</a:t>
            </a:r>
            <a:r>
              <a:rPr lang="en-US" altLang="zh-CN" sz="1400" dirty="0">
                <a:latin typeface="黑体" charset="0"/>
                <a:ea typeface="黑体" charset="0"/>
                <a:cs typeface="黑体" charset="0"/>
                <a:sym typeface="+mn-ea"/>
              </a:rPr>
              <a:t>HCM</a:t>
            </a:r>
            <a:r>
              <a:rPr lang="zh-CN" altLang="en-US" sz="1400" dirty="0">
                <a:latin typeface="黑体" charset="0"/>
                <a:ea typeface="黑体" charset="0"/>
                <a:cs typeface="黑体" charset="0"/>
                <a:sym typeface="+mn-ea"/>
              </a:rPr>
              <a:t>介入药物的空白。</a:t>
            </a:r>
          </a:p>
          <a:p>
            <a:pPr marL="285750" indent="-285750" algn="l" fontAlgn="auto">
              <a:lnSpc>
                <a:spcPct val="150000"/>
              </a:lnSpc>
              <a:buClrTx/>
              <a:buSzTx/>
              <a:buFont typeface="Wingdings" panose="05000000000000000000" pitchFamily="2" charset="2"/>
              <a:buChar char="ü"/>
            </a:pPr>
            <a:r>
              <a:rPr lang="zh-CN" altLang="en-US" sz="1400" dirty="0">
                <a:solidFill>
                  <a:schemeClr val="tx1"/>
                </a:solidFill>
                <a:latin typeface="黑体" charset="0"/>
                <a:ea typeface="黑体" charset="0"/>
                <a:cs typeface="黑体" charset="0"/>
                <a:sym typeface="+mn-ea"/>
              </a:rPr>
              <a:t>可弥补临床上无可直接使用的无水乙醇注射液，更好满足临床需求。</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Time Will Tell.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2313041" y="0"/>
            <a:ext cx="448723" cy="448560"/>
          </a:xfrm>
          <a:prstGeom prst="rect">
            <a:avLst/>
          </a:prstGeom>
        </p:spPr>
      </p:pic>
      <p:sp>
        <p:nvSpPr>
          <p:cNvPr id="43" name="Rectangle 3"/>
          <p:cNvSpPr txBox="1">
            <a:spLocks noChangeArrowheads="1"/>
          </p:cNvSpPr>
          <p:nvPr/>
        </p:nvSpPr>
        <p:spPr>
          <a:xfrm>
            <a:off x="998460" y="2201299"/>
            <a:ext cx="9829340" cy="669925"/>
          </a:xfrm>
          <a:prstGeom prst="rect">
            <a:avLst/>
          </a:prstGeom>
        </p:spPr>
        <p:txBody>
          <a:bodyPr vert="horz" lIns="121920" tIns="60960" rIns="121920" bIns="6096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4000" b="1" dirty="0">
                <a:solidFill>
                  <a:schemeClr val="accent1"/>
                </a:solidFill>
                <a:latin typeface="微软雅黑" panose="020B0503020204020204" pitchFamily="34" charset="-122"/>
                <a:ea typeface="微软雅黑" panose="020B0503020204020204" pitchFamily="34" charset="-122"/>
              </a:rPr>
              <a:t>感谢您的关注</a:t>
            </a:r>
          </a:p>
        </p:txBody>
      </p:sp>
      <p:cxnSp>
        <p:nvCxnSpPr>
          <p:cNvPr id="46" name="直接连接符 5"/>
          <p:cNvCxnSpPr>
            <a:cxnSpLocks noChangeShapeType="1"/>
          </p:cNvCxnSpPr>
          <p:nvPr/>
        </p:nvCxnSpPr>
        <p:spPr bwMode="auto">
          <a:xfrm flipH="1">
            <a:off x="1127070" y="2895751"/>
            <a:ext cx="10531723" cy="0"/>
          </a:xfrm>
          <a:prstGeom prst="line">
            <a:avLst/>
          </a:prstGeom>
          <a:noFill/>
          <a:ln w="1270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7" name="矩形 9"/>
          <p:cNvSpPr>
            <a:spLocks noChangeArrowheads="1"/>
          </p:cNvSpPr>
          <p:nvPr/>
        </p:nvSpPr>
        <p:spPr bwMode="auto">
          <a:xfrm>
            <a:off x="11685275" y="2111119"/>
            <a:ext cx="506725" cy="2146300"/>
          </a:xfrm>
          <a:prstGeom prst="rect">
            <a:avLst/>
          </a:prstGeom>
          <a:solidFill>
            <a:schemeClr val="accent1"/>
          </a:solidFill>
          <a:ln>
            <a:noFill/>
          </a:ln>
        </p:spPr>
        <p:txBody>
          <a:bodyPr lIns="91409" tIns="45705" rIns="91409" bIns="45705"/>
          <a:lstStyle>
            <a:lvl1pPr eaLnBrk="0" hangingPunct="0">
              <a:defRPr>
                <a:solidFill>
                  <a:schemeClr val="tx1"/>
                </a:solidFill>
                <a:latin typeface="Arial" panose="020B0604020202090204" pitchFamily="34" charset="0"/>
                <a:ea typeface="宋体" pitchFamily="2" charset="-122"/>
              </a:defRPr>
            </a:lvl1pPr>
            <a:lvl2pPr marL="742950" indent="-285750" eaLnBrk="0" hangingPunct="0">
              <a:defRPr>
                <a:solidFill>
                  <a:schemeClr val="tx1"/>
                </a:solidFill>
                <a:latin typeface="Arial" panose="020B0604020202090204" pitchFamily="34" charset="0"/>
                <a:ea typeface="宋体" pitchFamily="2" charset="-122"/>
              </a:defRPr>
            </a:lvl2pPr>
            <a:lvl3pPr marL="1143000" indent="-228600" eaLnBrk="0" hangingPunct="0">
              <a:defRPr>
                <a:solidFill>
                  <a:schemeClr val="tx1"/>
                </a:solidFill>
                <a:latin typeface="Arial" panose="020B0604020202090204" pitchFamily="34" charset="0"/>
                <a:ea typeface="宋体" pitchFamily="2" charset="-122"/>
              </a:defRPr>
            </a:lvl3pPr>
            <a:lvl4pPr marL="1600200" indent="-228600" eaLnBrk="0" hangingPunct="0">
              <a:defRPr>
                <a:solidFill>
                  <a:schemeClr val="tx1"/>
                </a:solidFill>
                <a:latin typeface="Arial" panose="020B0604020202090204" pitchFamily="34" charset="0"/>
                <a:ea typeface="宋体" pitchFamily="2" charset="-122"/>
              </a:defRPr>
            </a:lvl4pPr>
            <a:lvl5pPr marL="2057400" indent="-228600" eaLnBrk="0" hangingPunct="0">
              <a:defRPr>
                <a:solidFill>
                  <a:schemeClr val="tx1"/>
                </a:solidFill>
                <a:latin typeface="Arial" panose="020B0604020202090204" pitchFamily="34" charset="0"/>
                <a:ea typeface="宋体" pitchFamily="2" charset="-122"/>
              </a:defRPr>
            </a:lvl5pPr>
            <a:lvl6pPr marL="25146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6pPr>
            <a:lvl7pPr marL="29718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7pPr>
            <a:lvl8pPr marL="34290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8pPr>
            <a:lvl9pPr marL="38862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9pPr>
          </a:lstStyle>
          <a:p>
            <a:pPr eaLnBrk="1" hangingPunct="1"/>
            <a:endParaRPr lang="zh-CN" altLang="en-US" sz="2400">
              <a:latin typeface="微软雅黑" panose="020B0503020204020204" pitchFamily="34" charset="-122"/>
              <a:ea typeface="微软雅黑" panose="020B0503020204020204" pitchFamily="34" charset="-122"/>
            </a:endParaRPr>
          </a:p>
        </p:txBody>
      </p:sp>
      <p:grpSp>
        <p:nvGrpSpPr>
          <p:cNvPr id="49" name="组合 48"/>
          <p:cNvGrpSpPr/>
          <p:nvPr/>
        </p:nvGrpSpPr>
        <p:grpSpPr>
          <a:xfrm>
            <a:off x="10827800" y="3181507"/>
            <a:ext cx="576064" cy="577112"/>
            <a:chOff x="6084168" y="1274820"/>
            <a:chExt cx="432048" cy="432834"/>
          </a:xfrm>
        </p:grpSpPr>
        <p:sp>
          <p:nvSpPr>
            <p:cNvPr id="50" name="椭圆 22"/>
            <p:cNvSpPr>
              <a:spLocks noChangeArrowheads="1"/>
            </p:cNvSpPr>
            <p:nvPr/>
          </p:nvSpPr>
          <p:spPr bwMode="auto">
            <a:xfrm>
              <a:off x="6084168" y="1274820"/>
              <a:ext cx="432048" cy="432834"/>
            </a:xfrm>
            <a:prstGeom prst="ellipse">
              <a:avLst/>
            </a:prstGeom>
            <a:solidFill>
              <a:schemeClr val="accent1"/>
            </a:solidFill>
            <a:ln>
              <a:noFill/>
            </a:ln>
          </p:spPr>
          <p:txBody>
            <a:bodyPr anchor="ctr"/>
            <a:lstStyle>
              <a:lvl1pPr eaLnBrk="0" hangingPunct="0">
                <a:defRPr>
                  <a:solidFill>
                    <a:schemeClr val="tx1"/>
                  </a:solidFill>
                  <a:latin typeface="Arial" panose="020B0604020202090204" pitchFamily="34" charset="0"/>
                  <a:ea typeface="宋体" pitchFamily="2" charset="-122"/>
                </a:defRPr>
              </a:lvl1pPr>
              <a:lvl2pPr marL="742950" indent="-285750" eaLnBrk="0" hangingPunct="0">
                <a:defRPr>
                  <a:solidFill>
                    <a:schemeClr val="tx1"/>
                  </a:solidFill>
                  <a:latin typeface="Arial" panose="020B0604020202090204" pitchFamily="34" charset="0"/>
                  <a:ea typeface="宋体" pitchFamily="2" charset="-122"/>
                </a:defRPr>
              </a:lvl2pPr>
              <a:lvl3pPr marL="1143000" indent="-228600" eaLnBrk="0" hangingPunct="0">
                <a:defRPr>
                  <a:solidFill>
                    <a:schemeClr val="tx1"/>
                  </a:solidFill>
                  <a:latin typeface="Arial" panose="020B0604020202090204" pitchFamily="34" charset="0"/>
                  <a:ea typeface="宋体" pitchFamily="2" charset="-122"/>
                </a:defRPr>
              </a:lvl3pPr>
              <a:lvl4pPr marL="1600200" indent="-228600" eaLnBrk="0" hangingPunct="0">
                <a:defRPr>
                  <a:solidFill>
                    <a:schemeClr val="tx1"/>
                  </a:solidFill>
                  <a:latin typeface="Arial" panose="020B0604020202090204" pitchFamily="34" charset="0"/>
                  <a:ea typeface="宋体" pitchFamily="2" charset="-122"/>
                </a:defRPr>
              </a:lvl4pPr>
              <a:lvl5pPr marL="2057400" indent="-228600" eaLnBrk="0" hangingPunct="0">
                <a:defRPr>
                  <a:solidFill>
                    <a:schemeClr val="tx1"/>
                  </a:solidFill>
                  <a:latin typeface="Arial" panose="020B0604020202090204" pitchFamily="34" charset="0"/>
                  <a:ea typeface="宋体" pitchFamily="2" charset="-122"/>
                </a:defRPr>
              </a:lvl5pPr>
              <a:lvl6pPr marL="25146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6pPr>
              <a:lvl7pPr marL="29718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7pPr>
              <a:lvl8pPr marL="34290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8pPr>
              <a:lvl9pPr marL="38862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9pPr>
            </a:lstStyle>
            <a:p>
              <a:pPr algn="ctr" eaLnBrk="1" hangingPunct="1"/>
              <a:endParaRPr lang="zh-CN" altLang="en-US" sz="2400">
                <a:solidFill>
                  <a:srgbClr val="FFFFFF"/>
                </a:solidFill>
                <a:latin typeface="Calibri" panose="020F0502020204030204" pitchFamily="34" charset="0"/>
              </a:endParaRPr>
            </a:p>
          </p:txBody>
        </p:sp>
        <p:sp>
          <p:nvSpPr>
            <p:cNvPr id="51" name="Freeform 59"/>
            <p:cNvSpPr>
              <a:spLocks noChangeArrowheads="1"/>
            </p:cNvSpPr>
            <p:nvPr/>
          </p:nvSpPr>
          <p:spPr bwMode="auto">
            <a:xfrm>
              <a:off x="6180302" y="1365898"/>
              <a:ext cx="239780" cy="250679"/>
            </a:xfrm>
            <a:custGeom>
              <a:avLst/>
              <a:gdLst>
                <a:gd name="T0" fmla="*/ 73627430 w 581"/>
                <a:gd name="T1" fmla="*/ 67678707 h 609"/>
                <a:gd name="T2" fmla="*/ 61659637 w 581"/>
                <a:gd name="T3" fmla="*/ 78678142 h 609"/>
                <a:gd name="T4" fmla="*/ 54244957 w 581"/>
                <a:gd name="T5" fmla="*/ 72208055 h 609"/>
                <a:gd name="T6" fmla="*/ 57106883 w 581"/>
                <a:gd name="T7" fmla="*/ 65867111 h 609"/>
                <a:gd name="T8" fmla="*/ 61659637 w 581"/>
                <a:gd name="T9" fmla="*/ 69490662 h 609"/>
                <a:gd name="T10" fmla="*/ 71806401 w 581"/>
                <a:gd name="T11" fmla="*/ 61338122 h 609"/>
                <a:gd name="T12" fmla="*/ 73627430 w 581"/>
                <a:gd name="T13" fmla="*/ 67678707 h 609"/>
                <a:gd name="T14" fmla="*/ 61659637 w 581"/>
                <a:gd name="T15" fmla="*/ 64055516 h 609"/>
                <a:gd name="T16" fmla="*/ 49691843 w 581"/>
                <a:gd name="T17" fmla="*/ 69490662 h 609"/>
                <a:gd name="T18" fmla="*/ 51513233 w 581"/>
                <a:gd name="T19" fmla="*/ 75054951 h 609"/>
                <a:gd name="T20" fmla="*/ 3772261 w 581"/>
                <a:gd name="T21" fmla="*/ 78678142 h 609"/>
                <a:gd name="T22" fmla="*/ 0 w 581"/>
                <a:gd name="T23" fmla="*/ 10999436 h 609"/>
                <a:gd name="T24" fmla="*/ 10146404 w 581"/>
                <a:gd name="T25" fmla="*/ 7246742 h 609"/>
                <a:gd name="T26" fmla="*/ 17561444 w 581"/>
                <a:gd name="T27" fmla="*/ 18246178 h 609"/>
                <a:gd name="T28" fmla="*/ 24845922 w 581"/>
                <a:gd name="T29" fmla="*/ 7246742 h 609"/>
                <a:gd name="T30" fmla="*/ 28488341 w 581"/>
                <a:gd name="T31" fmla="*/ 10999436 h 609"/>
                <a:gd name="T32" fmla="*/ 43318061 w 581"/>
                <a:gd name="T33" fmla="*/ 10999436 h 609"/>
                <a:gd name="T34" fmla="*/ 46960119 w 581"/>
                <a:gd name="T35" fmla="*/ 7246742 h 609"/>
                <a:gd name="T36" fmla="*/ 54244957 w 581"/>
                <a:gd name="T37" fmla="*/ 18246178 h 609"/>
                <a:gd name="T38" fmla="*/ 61659637 w 581"/>
                <a:gd name="T39" fmla="*/ 7246742 h 609"/>
                <a:gd name="T40" fmla="*/ 71806401 w 581"/>
                <a:gd name="T41" fmla="*/ 10999436 h 609"/>
                <a:gd name="T42" fmla="*/ 66212751 w 581"/>
                <a:gd name="T43" fmla="*/ 59526167 h 609"/>
                <a:gd name="T44" fmla="*/ 10146404 w 581"/>
                <a:gd name="T45" fmla="*/ 63149718 h 609"/>
                <a:gd name="T46" fmla="*/ 12878128 w 581"/>
                <a:gd name="T47" fmla="*/ 65867111 h 609"/>
                <a:gd name="T48" fmla="*/ 39545439 w 581"/>
                <a:gd name="T49" fmla="*/ 63149718 h 609"/>
                <a:gd name="T50" fmla="*/ 39545439 w 581"/>
                <a:gd name="T51" fmla="*/ 63149718 h 609"/>
                <a:gd name="T52" fmla="*/ 39545439 w 581"/>
                <a:gd name="T53" fmla="*/ 63149718 h 609"/>
                <a:gd name="T54" fmla="*/ 12878128 w 581"/>
                <a:gd name="T55" fmla="*/ 60431965 h 609"/>
                <a:gd name="T56" fmla="*/ 58017218 w 581"/>
                <a:gd name="T57" fmla="*/ 28339815 h 609"/>
                <a:gd name="T58" fmla="*/ 13788823 w 581"/>
                <a:gd name="T59" fmla="*/ 28339815 h 609"/>
                <a:gd name="T60" fmla="*/ 13788823 w 581"/>
                <a:gd name="T61" fmla="*/ 35715700 h 609"/>
                <a:gd name="T62" fmla="*/ 61659637 w 581"/>
                <a:gd name="T63" fmla="*/ 31963007 h 609"/>
                <a:gd name="T64" fmla="*/ 58017218 w 581"/>
                <a:gd name="T65" fmla="*/ 43868240 h 609"/>
                <a:gd name="T66" fmla="*/ 35903020 w 581"/>
                <a:gd name="T67" fmla="*/ 43868240 h 609"/>
                <a:gd name="T68" fmla="*/ 13788823 w 581"/>
                <a:gd name="T69" fmla="*/ 43868240 h 609"/>
                <a:gd name="T70" fmla="*/ 13788823 w 581"/>
                <a:gd name="T71" fmla="*/ 51244484 h 609"/>
                <a:gd name="T72" fmla="*/ 35903020 w 581"/>
                <a:gd name="T73" fmla="*/ 51244484 h 609"/>
                <a:gd name="T74" fmla="*/ 61659637 w 581"/>
                <a:gd name="T75" fmla="*/ 47491791 h 609"/>
                <a:gd name="T76" fmla="*/ 54244957 w 581"/>
                <a:gd name="T77" fmla="*/ 14622627 h 609"/>
                <a:gd name="T78" fmla="*/ 50602538 w 581"/>
                <a:gd name="T79" fmla="*/ 10999436 h 609"/>
                <a:gd name="T80" fmla="*/ 54244957 w 581"/>
                <a:gd name="T81" fmla="*/ 0 h 609"/>
                <a:gd name="T82" fmla="*/ 58017218 w 581"/>
                <a:gd name="T83" fmla="*/ 10999436 h 609"/>
                <a:gd name="T84" fmla="*/ 35903020 w 581"/>
                <a:gd name="T85" fmla="*/ 14622627 h 609"/>
                <a:gd name="T86" fmla="*/ 32260601 w 581"/>
                <a:gd name="T87" fmla="*/ 10999436 h 609"/>
                <a:gd name="T88" fmla="*/ 35903020 w 581"/>
                <a:gd name="T89" fmla="*/ 0 h 609"/>
                <a:gd name="T90" fmla="*/ 39545439 w 581"/>
                <a:gd name="T91" fmla="*/ 10999436 h 609"/>
                <a:gd name="T92" fmla="*/ 17561444 w 581"/>
                <a:gd name="T93" fmla="*/ 14622627 h 609"/>
                <a:gd name="T94" fmla="*/ 13788823 w 581"/>
                <a:gd name="T95" fmla="*/ 10999436 h 609"/>
                <a:gd name="T96" fmla="*/ 17561444 w 581"/>
                <a:gd name="T97" fmla="*/ 0 h 609"/>
                <a:gd name="T98" fmla="*/ 21203502 w 581"/>
                <a:gd name="T99" fmla="*/ 10999436 h 60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581" h="609">
                  <a:moveTo>
                    <a:pt x="566" y="523"/>
                  </a:moveTo>
                  <a:lnTo>
                    <a:pt x="566" y="523"/>
                  </a:lnTo>
                  <a:cubicBezTo>
                    <a:pt x="495" y="594"/>
                    <a:pt x="495" y="594"/>
                    <a:pt x="495" y="594"/>
                  </a:cubicBezTo>
                  <a:cubicBezTo>
                    <a:pt x="488" y="601"/>
                    <a:pt x="481" y="608"/>
                    <a:pt x="474" y="608"/>
                  </a:cubicBezTo>
                  <a:cubicBezTo>
                    <a:pt x="467" y="608"/>
                    <a:pt x="460" y="601"/>
                    <a:pt x="453" y="594"/>
                  </a:cubicBezTo>
                  <a:cubicBezTo>
                    <a:pt x="417" y="558"/>
                    <a:pt x="417" y="558"/>
                    <a:pt x="417" y="558"/>
                  </a:cubicBezTo>
                  <a:cubicBezTo>
                    <a:pt x="410" y="551"/>
                    <a:pt x="410" y="544"/>
                    <a:pt x="410" y="537"/>
                  </a:cubicBezTo>
                  <a:cubicBezTo>
                    <a:pt x="410" y="523"/>
                    <a:pt x="417" y="509"/>
                    <a:pt x="439" y="509"/>
                  </a:cubicBezTo>
                  <a:cubicBezTo>
                    <a:pt x="446" y="509"/>
                    <a:pt x="453" y="516"/>
                    <a:pt x="453" y="523"/>
                  </a:cubicBezTo>
                  <a:cubicBezTo>
                    <a:pt x="474" y="537"/>
                    <a:pt x="474" y="537"/>
                    <a:pt x="474" y="537"/>
                  </a:cubicBezTo>
                  <a:cubicBezTo>
                    <a:pt x="530" y="481"/>
                    <a:pt x="530" y="481"/>
                    <a:pt x="530" y="481"/>
                  </a:cubicBezTo>
                  <a:cubicBezTo>
                    <a:pt x="537" y="474"/>
                    <a:pt x="545" y="474"/>
                    <a:pt x="552" y="474"/>
                  </a:cubicBezTo>
                  <a:cubicBezTo>
                    <a:pt x="566" y="474"/>
                    <a:pt x="580" y="488"/>
                    <a:pt x="580" y="502"/>
                  </a:cubicBezTo>
                  <a:cubicBezTo>
                    <a:pt x="580" y="509"/>
                    <a:pt x="573" y="516"/>
                    <a:pt x="566" y="523"/>
                  </a:cubicBezTo>
                  <a:close/>
                  <a:moveTo>
                    <a:pt x="474" y="495"/>
                  </a:moveTo>
                  <a:lnTo>
                    <a:pt x="474" y="495"/>
                  </a:lnTo>
                  <a:cubicBezTo>
                    <a:pt x="467" y="488"/>
                    <a:pt x="453" y="481"/>
                    <a:pt x="439" y="481"/>
                  </a:cubicBezTo>
                  <a:cubicBezTo>
                    <a:pt x="403" y="481"/>
                    <a:pt x="382" y="509"/>
                    <a:pt x="382" y="537"/>
                  </a:cubicBezTo>
                  <a:cubicBezTo>
                    <a:pt x="382" y="558"/>
                    <a:pt x="389" y="573"/>
                    <a:pt x="396" y="580"/>
                  </a:cubicBezTo>
                  <a:cubicBezTo>
                    <a:pt x="424" y="608"/>
                    <a:pt x="424" y="608"/>
                    <a:pt x="424" y="608"/>
                  </a:cubicBezTo>
                  <a:cubicBezTo>
                    <a:pt x="29" y="608"/>
                    <a:pt x="29" y="608"/>
                    <a:pt x="29" y="608"/>
                  </a:cubicBezTo>
                  <a:cubicBezTo>
                    <a:pt x="15" y="608"/>
                    <a:pt x="0" y="594"/>
                    <a:pt x="0" y="580"/>
                  </a:cubicBezTo>
                  <a:cubicBezTo>
                    <a:pt x="0" y="85"/>
                    <a:pt x="0" y="85"/>
                    <a:pt x="0" y="85"/>
                  </a:cubicBezTo>
                  <a:cubicBezTo>
                    <a:pt x="0" y="71"/>
                    <a:pt x="15" y="56"/>
                    <a:pt x="29" y="56"/>
                  </a:cubicBezTo>
                  <a:cubicBezTo>
                    <a:pt x="78" y="56"/>
                    <a:pt x="78" y="56"/>
                    <a:pt x="78" y="56"/>
                  </a:cubicBezTo>
                  <a:cubicBezTo>
                    <a:pt x="78" y="85"/>
                    <a:pt x="78" y="85"/>
                    <a:pt x="78" y="85"/>
                  </a:cubicBezTo>
                  <a:cubicBezTo>
                    <a:pt x="78" y="120"/>
                    <a:pt x="106" y="141"/>
                    <a:pt x="135" y="141"/>
                  </a:cubicBezTo>
                  <a:cubicBezTo>
                    <a:pt x="163" y="141"/>
                    <a:pt x="191" y="120"/>
                    <a:pt x="191" y="85"/>
                  </a:cubicBezTo>
                  <a:cubicBezTo>
                    <a:pt x="191" y="56"/>
                    <a:pt x="191" y="56"/>
                    <a:pt x="191" y="56"/>
                  </a:cubicBezTo>
                  <a:cubicBezTo>
                    <a:pt x="219" y="56"/>
                    <a:pt x="219" y="56"/>
                    <a:pt x="219" y="56"/>
                  </a:cubicBezTo>
                  <a:cubicBezTo>
                    <a:pt x="219" y="85"/>
                    <a:pt x="219" y="85"/>
                    <a:pt x="219" y="85"/>
                  </a:cubicBezTo>
                  <a:cubicBezTo>
                    <a:pt x="219" y="120"/>
                    <a:pt x="248" y="141"/>
                    <a:pt x="276" y="141"/>
                  </a:cubicBezTo>
                  <a:cubicBezTo>
                    <a:pt x="304" y="141"/>
                    <a:pt x="333" y="120"/>
                    <a:pt x="333" y="85"/>
                  </a:cubicBezTo>
                  <a:cubicBezTo>
                    <a:pt x="333" y="56"/>
                    <a:pt x="333" y="56"/>
                    <a:pt x="333" y="56"/>
                  </a:cubicBezTo>
                  <a:cubicBezTo>
                    <a:pt x="361" y="56"/>
                    <a:pt x="361" y="56"/>
                    <a:pt x="361" y="56"/>
                  </a:cubicBezTo>
                  <a:cubicBezTo>
                    <a:pt x="361" y="85"/>
                    <a:pt x="361" y="85"/>
                    <a:pt x="361" y="85"/>
                  </a:cubicBezTo>
                  <a:cubicBezTo>
                    <a:pt x="361" y="120"/>
                    <a:pt x="389" y="141"/>
                    <a:pt x="417" y="141"/>
                  </a:cubicBezTo>
                  <a:cubicBezTo>
                    <a:pt x="446" y="141"/>
                    <a:pt x="474" y="120"/>
                    <a:pt x="474" y="85"/>
                  </a:cubicBezTo>
                  <a:cubicBezTo>
                    <a:pt x="474" y="56"/>
                    <a:pt x="474" y="56"/>
                    <a:pt x="474" y="56"/>
                  </a:cubicBezTo>
                  <a:cubicBezTo>
                    <a:pt x="523" y="56"/>
                    <a:pt x="523" y="56"/>
                    <a:pt x="523" y="56"/>
                  </a:cubicBezTo>
                  <a:cubicBezTo>
                    <a:pt x="537" y="56"/>
                    <a:pt x="552" y="71"/>
                    <a:pt x="552" y="85"/>
                  </a:cubicBezTo>
                  <a:cubicBezTo>
                    <a:pt x="552" y="445"/>
                    <a:pt x="552" y="445"/>
                    <a:pt x="552" y="445"/>
                  </a:cubicBezTo>
                  <a:cubicBezTo>
                    <a:pt x="530" y="445"/>
                    <a:pt x="516" y="452"/>
                    <a:pt x="509" y="460"/>
                  </a:cubicBezTo>
                  <a:lnTo>
                    <a:pt x="474" y="495"/>
                  </a:lnTo>
                  <a:close/>
                  <a:moveTo>
                    <a:pt x="78" y="488"/>
                  </a:moveTo>
                  <a:lnTo>
                    <a:pt x="78" y="488"/>
                  </a:lnTo>
                  <a:cubicBezTo>
                    <a:pt x="78" y="502"/>
                    <a:pt x="85" y="509"/>
                    <a:pt x="99" y="509"/>
                  </a:cubicBezTo>
                  <a:cubicBezTo>
                    <a:pt x="283" y="509"/>
                    <a:pt x="283" y="509"/>
                    <a:pt x="283" y="509"/>
                  </a:cubicBezTo>
                  <a:cubicBezTo>
                    <a:pt x="297" y="509"/>
                    <a:pt x="304" y="502"/>
                    <a:pt x="304" y="488"/>
                  </a:cubicBezTo>
                  <a:cubicBezTo>
                    <a:pt x="304" y="474"/>
                    <a:pt x="297" y="467"/>
                    <a:pt x="283" y="467"/>
                  </a:cubicBezTo>
                  <a:cubicBezTo>
                    <a:pt x="99" y="467"/>
                    <a:pt x="99" y="467"/>
                    <a:pt x="99" y="467"/>
                  </a:cubicBezTo>
                  <a:cubicBezTo>
                    <a:pt x="85" y="467"/>
                    <a:pt x="78" y="474"/>
                    <a:pt x="78" y="488"/>
                  </a:cubicBezTo>
                  <a:close/>
                  <a:moveTo>
                    <a:pt x="446" y="219"/>
                  </a:moveTo>
                  <a:lnTo>
                    <a:pt x="446" y="219"/>
                  </a:lnTo>
                  <a:cubicBezTo>
                    <a:pt x="106" y="219"/>
                    <a:pt x="106" y="219"/>
                    <a:pt x="106" y="219"/>
                  </a:cubicBezTo>
                  <a:cubicBezTo>
                    <a:pt x="92" y="219"/>
                    <a:pt x="78" y="233"/>
                    <a:pt x="78" y="247"/>
                  </a:cubicBezTo>
                  <a:cubicBezTo>
                    <a:pt x="78" y="262"/>
                    <a:pt x="92" y="276"/>
                    <a:pt x="106" y="276"/>
                  </a:cubicBezTo>
                  <a:cubicBezTo>
                    <a:pt x="446" y="276"/>
                    <a:pt x="446" y="276"/>
                    <a:pt x="446" y="276"/>
                  </a:cubicBezTo>
                  <a:cubicBezTo>
                    <a:pt x="460" y="276"/>
                    <a:pt x="474" y="262"/>
                    <a:pt x="474" y="247"/>
                  </a:cubicBezTo>
                  <a:cubicBezTo>
                    <a:pt x="474" y="233"/>
                    <a:pt x="460" y="219"/>
                    <a:pt x="446" y="219"/>
                  </a:cubicBezTo>
                  <a:close/>
                  <a:moveTo>
                    <a:pt x="446" y="339"/>
                  </a:moveTo>
                  <a:lnTo>
                    <a:pt x="446" y="339"/>
                  </a:lnTo>
                  <a:cubicBezTo>
                    <a:pt x="276" y="339"/>
                    <a:pt x="276" y="339"/>
                    <a:pt x="276" y="339"/>
                  </a:cubicBezTo>
                  <a:cubicBezTo>
                    <a:pt x="226" y="339"/>
                    <a:pt x="226" y="339"/>
                    <a:pt x="226" y="339"/>
                  </a:cubicBezTo>
                  <a:cubicBezTo>
                    <a:pt x="106" y="339"/>
                    <a:pt x="106" y="339"/>
                    <a:pt x="106" y="339"/>
                  </a:cubicBezTo>
                  <a:cubicBezTo>
                    <a:pt x="92" y="339"/>
                    <a:pt x="78" y="353"/>
                    <a:pt x="78" y="367"/>
                  </a:cubicBezTo>
                  <a:cubicBezTo>
                    <a:pt x="78" y="389"/>
                    <a:pt x="92" y="396"/>
                    <a:pt x="106" y="396"/>
                  </a:cubicBezTo>
                  <a:cubicBezTo>
                    <a:pt x="226" y="396"/>
                    <a:pt x="226" y="396"/>
                    <a:pt x="226" y="396"/>
                  </a:cubicBezTo>
                  <a:cubicBezTo>
                    <a:pt x="276" y="396"/>
                    <a:pt x="276" y="396"/>
                    <a:pt x="276" y="396"/>
                  </a:cubicBezTo>
                  <a:cubicBezTo>
                    <a:pt x="446" y="396"/>
                    <a:pt x="446" y="396"/>
                    <a:pt x="446" y="396"/>
                  </a:cubicBezTo>
                  <a:cubicBezTo>
                    <a:pt x="460" y="396"/>
                    <a:pt x="474" y="389"/>
                    <a:pt x="474" y="367"/>
                  </a:cubicBezTo>
                  <a:cubicBezTo>
                    <a:pt x="474" y="353"/>
                    <a:pt x="460" y="339"/>
                    <a:pt x="446" y="339"/>
                  </a:cubicBezTo>
                  <a:close/>
                  <a:moveTo>
                    <a:pt x="417" y="113"/>
                  </a:moveTo>
                  <a:lnTo>
                    <a:pt x="417" y="113"/>
                  </a:lnTo>
                  <a:cubicBezTo>
                    <a:pt x="403" y="113"/>
                    <a:pt x="389" y="106"/>
                    <a:pt x="389" y="85"/>
                  </a:cubicBezTo>
                  <a:cubicBezTo>
                    <a:pt x="389" y="28"/>
                    <a:pt x="389" y="28"/>
                    <a:pt x="389" y="28"/>
                  </a:cubicBezTo>
                  <a:cubicBezTo>
                    <a:pt x="389" y="14"/>
                    <a:pt x="403" y="0"/>
                    <a:pt x="417" y="0"/>
                  </a:cubicBezTo>
                  <a:cubicBezTo>
                    <a:pt x="431" y="0"/>
                    <a:pt x="446" y="14"/>
                    <a:pt x="446" y="28"/>
                  </a:cubicBezTo>
                  <a:cubicBezTo>
                    <a:pt x="446" y="85"/>
                    <a:pt x="446" y="85"/>
                    <a:pt x="446" y="85"/>
                  </a:cubicBezTo>
                  <a:cubicBezTo>
                    <a:pt x="446" y="106"/>
                    <a:pt x="431" y="113"/>
                    <a:pt x="417" y="113"/>
                  </a:cubicBezTo>
                  <a:close/>
                  <a:moveTo>
                    <a:pt x="276" y="113"/>
                  </a:moveTo>
                  <a:lnTo>
                    <a:pt x="276" y="113"/>
                  </a:lnTo>
                  <a:cubicBezTo>
                    <a:pt x="262" y="113"/>
                    <a:pt x="248" y="106"/>
                    <a:pt x="248" y="85"/>
                  </a:cubicBezTo>
                  <a:cubicBezTo>
                    <a:pt x="248" y="28"/>
                    <a:pt x="248" y="28"/>
                    <a:pt x="248" y="28"/>
                  </a:cubicBezTo>
                  <a:cubicBezTo>
                    <a:pt x="248" y="14"/>
                    <a:pt x="262" y="0"/>
                    <a:pt x="276" y="0"/>
                  </a:cubicBezTo>
                  <a:cubicBezTo>
                    <a:pt x="290" y="0"/>
                    <a:pt x="304" y="14"/>
                    <a:pt x="304" y="28"/>
                  </a:cubicBezTo>
                  <a:cubicBezTo>
                    <a:pt x="304" y="85"/>
                    <a:pt x="304" y="85"/>
                    <a:pt x="304" y="85"/>
                  </a:cubicBezTo>
                  <a:cubicBezTo>
                    <a:pt x="304" y="106"/>
                    <a:pt x="290" y="113"/>
                    <a:pt x="276" y="113"/>
                  </a:cubicBezTo>
                  <a:close/>
                  <a:moveTo>
                    <a:pt x="135" y="113"/>
                  </a:moveTo>
                  <a:lnTo>
                    <a:pt x="135" y="113"/>
                  </a:lnTo>
                  <a:cubicBezTo>
                    <a:pt x="121" y="113"/>
                    <a:pt x="106" y="106"/>
                    <a:pt x="106" y="85"/>
                  </a:cubicBezTo>
                  <a:cubicBezTo>
                    <a:pt x="106" y="28"/>
                    <a:pt x="106" y="28"/>
                    <a:pt x="106" y="28"/>
                  </a:cubicBezTo>
                  <a:cubicBezTo>
                    <a:pt x="106" y="14"/>
                    <a:pt x="121" y="0"/>
                    <a:pt x="135" y="0"/>
                  </a:cubicBezTo>
                  <a:cubicBezTo>
                    <a:pt x="149" y="0"/>
                    <a:pt x="163" y="14"/>
                    <a:pt x="163" y="28"/>
                  </a:cubicBezTo>
                  <a:cubicBezTo>
                    <a:pt x="163" y="85"/>
                    <a:pt x="163" y="85"/>
                    <a:pt x="163" y="85"/>
                  </a:cubicBezTo>
                  <a:cubicBezTo>
                    <a:pt x="163" y="106"/>
                    <a:pt x="149" y="113"/>
                    <a:pt x="135" y="113"/>
                  </a:cubicBezTo>
                  <a:close/>
                </a:path>
              </a:pathLst>
            </a:custGeom>
            <a:solidFill>
              <a:schemeClr val="bg1"/>
            </a:solidFill>
            <a:ln>
              <a:noFill/>
            </a:ln>
          </p:spPr>
          <p:txBody>
            <a:bodyPr wrap="none" lIns="45720" tIns="22860" rIns="45720" bIns="22860" anchor="ctr"/>
            <a:lstStyle/>
            <a:p>
              <a:endParaRPr lang="en-US" sz="2400">
                <a:latin typeface="Roboto Light"/>
              </a:endParaRPr>
            </a:p>
          </p:txBody>
        </p:sp>
      </p:grpSp>
      <p:grpSp>
        <p:nvGrpSpPr>
          <p:cNvPr id="52" name="组合 51"/>
          <p:cNvGrpSpPr/>
          <p:nvPr/>
        </p:nvGrpSpPr>
        <p:grpSpPr>
          <a:xfrm>
            <a:off x="9099608" y="3182031"/>
            <a:ext cx="576064" cy="576064"/>
            <a:chOff x="4788024" y="1275213"/>
            <a:chExt cx="432048" cy="432048"/>
          </a:xfrm>
        </p:grpSpPr>
        <p:sp>
          <p:nvSpPr>
            <p:cNvPr id="53" name="椭圆 65"/>
            <p:cNvSpPr>
              <a:spLocks noChangeArrowheads="1"/>
            </p:cNvSpPr>
            <p:nvPr/>
          </p:nvSpPr>
          <p:spPr bwMode="auto">
            <a:xfrm>
              <a:off x="4788024" y="1275213"/>
              <a:ext cx="432048" cy="432048"/>
            </a:xfrm>
            <a:prstGeom prst="ellipse">
              <a:avLst/>
            </a:prstGeom>
            <a:solidFill>
              <a:srgbClr val="F79600"/>
            </a:solidFill>
            <a:ln>
              <a:noFill/>
            </a:ln>
          </p:spPr>
          <p:txBody>
            <a:bodyPr anchor="ctr"/>
            <a:lstStyle>
              <a:lvl1pPr eaLnBrk="0" hangingPunct="0">
                <a:defRPr>
                  <a:solidFill>
                    <a:schemeClr val="tx1"/>
                  </a:solidFill>
                  <a:latin typeface="Arial" panose="020B0604020202090204" pitchFamily="34" charset="0"/>
                  <a:ea typeface="宋体" pitchFamily="2" charset="-122"/>
                </a:defRPr>
              </a:lvl1pPr>
              <a:lvl2pPr marL="742950" indent="-285750" eaLnBrk="0" hangingPunct="0">
                <a:defRPr>
                  <a:solidFill>
                    <a:schemeClr val="tx1"/>
                  </a:solidFill>
                  <a:latin typeface="Arial" panose="020B0604020202090204" pitchFamily="34" charset="0"/>
                  <a:ea typeface="宋体" pitchFamily="2" charset="-122"/>
                </a:defRPr>
              </a:lvl2pPr>
              <a:lvl3pPr marL="1143000" indent="-228600" eaLnBrk="0" hangingPunct="0">
                <a:defRPr>
                  <a:solidFill>
                    <a:schemeClr val="tx1"/>
                  </a:solidFill>
                  <a:latin typeface="Arial" panose="020B0604020202090204" pitchFamily="34" charset="0"/>
                  <a:ea typeface="宋体" pitchFamily="2" charset="-122"/>
                </a:defRPr>
              </a:lvl3pPr>
              <a:lvl4pPr marL="1600200" indent="-228600" eaLnBrk="0" hangingPunct="0">
                <a:defRPr>
                  <a:solidFill>
                    <a:schemeClr val="tx1"/>
                  </a:solidFill>
                  <a:latin typeface="Arial" panose="020B0604020202090204" pitchFamily="34" charset="0"/>
                  <a:ea typeface="宋体" pitchFamily="2" charset="-122"/>
                </a:defRPr>
              </a:lvl4pPr>
              <a:lvl5pPr marL="2057400" indent="-228600" eaLnBrk="0" hangingPunct="0">
                <a:defRPr>
                  <a:solidFill>
                    <a:schemeClr val="tx1"/>
                  </a:solidFill>
                  <a:latin typeface="Arial" panose="020B0604020202090204" pitchFamily="34" charset="0"/>
                  <a:ea typeface="宋体" pitchFamily="2" charset="-122"/>
                </a:defRPr>
              </a:lvl5pPr>
              <a:lvl6pPr marL="25146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6pPr>
              <a:lvl7pPr marL="29718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7pPr>
              <a:lvl8pPr marL="34290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8pPr>
              <a:lvl9pPr marL="38862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9pPr>
            </a:lstStyle>
            <a:p>
              <a:pPr algn="ctr" eaLnBrk="1" hangingPunct="1"/>
              <a:endParaRPr lang="zh-CN" altLang="en-US" sz="2400">
                <a:solidFill>
                  <a:srgbClr val="FFFFFF"/>
                </a:solidFill>
                <a:latin typeface="Calibri" panose="020F0502020204030204" pitchFamily="34" charset="0"/>
              </a:endParaRPr>
            </a:p>
          </p:txBody>
        </p:sp>
        <p:sp>
          <p:nvSpPr>
            <p:cNvPr id="54" name="Freeform 110"/>
            <p:cNvSpPr>
              <a:spLocks noChangeArrowheads="1"/>
            </p:cNvSpPr>
            <p:nvPr/>
          </p:nvSpPr>
          <p:spPr bwMode="auto">
            <a:xfrm>
              <a:off x="4891102" y="1366806"/>
              <a:ext cx="250679" cy="248862"/>
            </a:xfrm>
            <a:custGeom>
              <a:avLst/>
              <a:gdLst>
                <a:gd name="T0" fmla="*/ 78678142 w 609"/>
                <a:gd name="T1" fmla="*/ 71002280 h 602"/>
                <a:gd name="T2" fmla="*/ 78678142 w 609"/>
                <a:gd name="T3" fmla="*/ 71002280 h 602"/>
                <a:gd name="T4" fmla="*/ 71302258 w 609"/>
                <a:gd name="T5" fmla="*/ 78441997 h 602"/>
                <a:gd name="T6" fmla="*/ 65867111 w 609"/>
                <a:gd name="T7" fmla="*/ 76614673 h 602"/>
                <a:gd name="T8" fmla="*/ 44774038 w 609"/>
                <a:gd name="T9" fmla="*/ 54426302 h 602"/>
                <a:gd name="T10" fmla="*/ 29245613 w 609"/>
                <a:gd name="T11" fmla="*/ 59125033 h 602"/>
                <a:gd name="T12" fmla="*/ 0 w 609"/>
                <a:gd name="T13" fmla="*/ 29497307 h 602"/>
                <a:gd name="T14" fmla="*/ 29245613 w 609"/>
                <a:gd name="T15" fmla="*/ 0 h 602"/>
                <a:gd name="T16" fmla="*/ 58491226 w 609"/>
                <a:gd name="T17" fmla="*/ 29497307 h 602"/>
                <a:gd name="T18" fmla="*/ 54867675 w 609"/>
                <a:gd name="T19" fmla="*/ 44376380 h 602"/>
                <a:gd name="T20" fmla="*/ 75960749 w 609"/>
                <a:gd name="T21" fmla="*/ 65520668 h 602"/>
                <a:gd name="T22" fmla="*/ 78678142 w 609"/>
                <a:gd name="T23" fmla="*/ 71002280 h 602"/>
                <a:gd name="T24" fmla="*/ 29245613 w 609"/>
                <a:gd name="T25" fmla="*/ 7439717 h 602"/>
                <a:gd name="T26" fmla="*/ 29245613 w 609"/>
                <a:gd name="T27" fmla="*/ 7439717 h 602"/>
                <a:gd name="T28" fmla="*/ 7246742 w 609"/>
                <a:gd name="T29" fmla="*/ 29497307 h 602"/>
                <a:gd name="T30" fmla="*/ 29245613 w 609"/>
                <a:gd name="T31" fmla="*/ 51685677 h 602"/>
                <a:gd name="T32" fmla="*/ 51244484 w 609"/>
                <a:gd name="T33" fmla="*/ 29497307 h 602"/>
                <a:gd name="T34" fmla="*/ 29245613 w 609"/>
                <a:gd name="T35" fmla="*/ 7439717 h 602"/>
                <a:gd name="T36" fmla="*/ 42056644 w 609"/>
                <a:gd name="T37" fmla="*/ 33282375 h 602"/>
                <a:gd name="T38" fmla="*/ 42056644 w 609"/>
                <a:gd name="T39" fmla="*/ 33282375 h 602"/>
                <a:gd name="T40" fmla="*/ 32868804 w 609"/>
                <a:gd name="T41" fmla="*/ 33282375 h 602"/>
                <a:gd name="T42" fmla="*/ 32868804 w 609"/>
                <a:gd name="T43" fmla="*/ 41504973 h 602"/>
                <a:gd name="T44" fmla="*/ 29245613 w 609"/>
                <a:gd name="T45" fmla="*/ 45290042 h 602"/>
                <a:gd name="T46" fmla="*/ 25622062 w 609"/>
                <a:gd name="T47" fmla="*/ 41504973 h 602"/>
                <a:gd name="T48" fmla="*/ 25622062 w 609"/>
                <a:gd name="T49" fmla="*/ 33282375 h 602"/>
                <a:gd name="T50" fmla="*/ 17340380 w 609"/>
                <a:gd name="T51" fmla="*/ 33282375 h 602"/>
                <a:gd name="T52" fmla="*/ 13716829 w 609"/>
                <a:gd name="T53" fmla="*/ 29497307 h 602"/>
                <a:gd name="T54" fmla="*/ 17340380 w 609"/>
                <a:gd name="T55" fmla="*/ 25842658 h 602"/>
                <a:gd name="T56" fmla="*/ 25622062 w 609"/>
                <a:gd name="T57" fmla="*/ 25842658 h 602"/>
                <a:gd name="T58" fmla="*/ 25622062 w 609"/>
                <a:gd name="T59" fmla="*/ 16575978 h 602"/>
                <a:gd name="T60" fmla="*/ 29245613 w 609"/>
                <a:gd name="T61" fmla="*/ 12921329 h 602"/>
                <a:gd name="T62" fmla="*/ 32868804 w 609"/>
                <a:gd name="T63" fmla="*/ 16575978 h 602"/>
                <a:gd name="T64" fmla="*/ 32868804 w 609"/>
                <a:gd name="T65" fmla="*/ 25842658 h 602"/>
                <a:gd name="T66" fmla="*/ 42056644 w 609"/>
                <a:gd name="T67" fmla="*/ 25842658 h 602"/>
                <a:gd name="T68" fmla="*/ 45679835 w 609"/>
                <a:gd name="T69" fmla="*/ 29497307 h 602"/>
                <a:gd name="T70" fmla="*/ 42056644 w 609"/>
                <a:gd name="T71" fmla="*/ 33282375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9" h="602">
                  <a:moveTo>
                    <a:pt x="608" y="544"/>
                  </a:moveTo>
                  <a:lnTo>
                    <a:pt x="608" y="544"/>
                  </a:lnTo>
                  <a:cubicBezTo>
                    <a:pt x="608" y="573"/>
                    <a:pt x="579" y="601"/>
                    <a:pt x="551" y="601"/>
                  </a:cubicBezTo>
                  <a:cubicBezTo>
                    <a:pt x="530" y="601"/>
                    <a:pt x="516" y="594"/>
                    <a:pt x="509" y="587"/>
                  </a:cubicBezTo>
                  <a:cubicBezTo>
                    <a:pt x="346" y="417"/>
                    <a:pt x="346" y="417"/>
                    <a:pt x="346" y="417"/>
                  </a:cubicBezTo>
                  <a:cubicBezTo>
                    <a:pt x="311" y="438"/>
                    <a:pt x="269" y="453"/>
                    <a:pt x="226" y="453"/>
                  </a:cubicBezTo>
                  <a:cubicBezTo>
                    <a:pt x="106" y="453"/>
                    <a:pt x="0" y="347"/>
                    <a:pt x="0" y="226"/>
                  </a:cubicBezTo>
                  <a:cubicBezTo>
                    <a:pt x="0" y="99"/>
                    <a:pt x="106" y="0"/>
                    <a:pt x="226" y="0"/>
                  </a:cubicBezTo>
                  <a:cubicBezTo>
                    <a:pt x="353" y="0"/>
                    <a:pt x="452" y="99"/>
                    <a:pt x="452" y="226"/>
                  </a:cubicBezTo>
                  <a:cubicBezTo>
                    <a:pt x="452" y="269"/>
                    <a:pt x="445" y="304"/>
                    <a:pt x="424" y="340"/>
                  </a:cubicBezTo>
                  <a:cubicBezTo>
                    <a:pt x="587" y="502"/>
                    <a:pt x="587" y="502"/>
                    <a:pt x="587" y="502"/>
                  </a:cubicBezTo>
                  <a:cubicBezTo>
                    <a:pt x="601" y="516"/>
                    <a:pt x="608" y="530"/>
                    <a:pt x="608" y="544"/>
                  </a:cubicBezTo>
                  <a:close/>
                  <a:moveTo>
                    <a:pt x="226" y="57"/>
                  </a:moveTo>
                  <a:lnTo>
                    <a:pt x="226" y="57"/>
                  </a:lnTo>
                  <a:cubicBezTo>
                    <a:pt x="134" y="57"/>
                    <a:pt x="56" y="127"/>
                    <a:pt x="56" y="226"/>
                  </a:cubicBezTo>
                  <a:cubicBezTo>
                    <a:pt x="56" y="318"/>
                    <a:pt x="134" y="396"/>
                    <a:pt x="226" y="396"/>
                  </a:cubicBezTo>
                  <a:cubicBezTo>
                    <a:pt x="325" y="396"/>
                    <a:pt x="396" y="318"/>
                    <a:pt x="396" y="226"/>
                  </a:cubicBezTo>
                  <a:cubicBezTo>
                    <a:pt x="396" y="127"/>
                    <a:pt x="325" y="57"/>
                    <a:pt x="226" y="57"/>
                  </a:cubicBezTo>
                  <a:close/>
                  <a:moveTo>
                    <a:pt x="325" y="255"/>
                  </a:moveTo>
                  <a:lnTo>
                    <a:pt x="325" y="255"/>
                  </a:lnTo>
                  <a:cubicBezTo>
                    <a:pt x="254" y="255"/>
                    <a:pt x="254" y="255"/>
                    <a:pt x="254" y="255"/>
                  </a:cubicBezTo>
                  <a:cubicBezTo>
                    <a:pt x="254" y="318"/>
                    <a:pt x="254" y="318"/>
                    <a:pt x="254" y="318"/>
                  </a:cubicBezTo>
                  <a:cubicBezTo>
                    <a:pt x="254" y="333"/>
                    <a:pt x="247" y="347"/>
                    <a:pt x="226" y="347"/>
                  </a:cubicBezTo>
                  <a:cubicBezTo>
                    <a:pt x="212" y="347"/>
                    <a:pt x="198" y="333"/>
                    <a:pt x="198" y="318"/>
                  </a:cubicBezTo>
                  <a:cubicBezTo>
                    <a:pt x="198" y="255"/>
                    <a:pt x="198" y="255"/>
                    <a:pt x="198" y="255"/>
                  </a:cubicBezTo>
                  <a:cubicBezTo>
                    <a:pt x="134" y="255"/>
                    <a:pt x="134" y="255"/>
                    <a:pt x="134" y="255"/>
                  </a:cubicBezTo>
                  <a:cubicBezTo>
                    <a:pt x="120" y="255"/>
                    <a:pt x="106" y="241"/>
                    <a:pt x="106" y="226"/>
                  </a:cubicBezTo>
                  <a:cubicBezTo>
                    <a:pt x="106" y="205"/>
                    <a:pt x="120" y="198"/>
                    <a:pt x="134" y="198"/>
                  </a:cubicBezTo>
                  <a:cubicBezTo>
                    <a:pt x="198" y="198"/>
                    <a:pt x="198" y="198"/>
                    <a:pt x="198" y="198"/>
                  </a:cubicBezTo>
                  <a:cubicBezTo>
                    <a:pt x="198" y="127"/>
                    <a:pt x="198" y="127"/>
                    <a:pt x="198" y="127"/>
                  </a:cubicBezTo>
                  <a:cubicBezTo>
                    <a:pt x="198" y="113"/>
                    <a:pt x="212" y="99"/>
                    <a:pt x="226" y="99"/>
                  </a:cubicBezTo>
                  <a:cubicBezTo>
                    <a:pt x="247" y="99"/>
                    <a:pt x="254" y="113"/>
                    <a:pt x="254" y="127"/>
                  </a:cubicBezTo>
                  <a:cubicBezTo>
                    <a:pt x="254" y="198"/>
                    <a:pt x="254" y="198"/>
                    <a:pt x="254" y="198"/>
                  </a:cubicBezTo>
                  <a:cubicBezTo>
                    <a:pt x="325" y="198"/>
                    <a:pt x="325" y="198"/>
                    <a:pt x="325" y="198"/>
                  </a:cubicBezTo>
                  <a:cubicBezTo>
                    <a:pt x="339" y="198"/>
                    <a:pt x="353" y="205"/>
                    <a:pt x="353" y="226"/>
                  </a:cubicBezTo>
                  <a:cubicBezTo>
                    <a:pt x="353" y="241"/>
                    <a:pt x="339" y="255"/>
                    <a:pt x="325" y="255"/>
                  </a:cubicBezTo>
                  <a:close/>
                </a:path>
              </a:pathLst>
            </a:custGeom>
            <a:solidFill>
              <a:schemeClr val="bg1"/>
            </a:solidFill>
            <a:ln>
              <a:noFill/>
            </a:ln>
          </p:spPr>
          <p:txBody>
            <a:bodyPr wrap="none" lIns="45720" tIns="22860" rIns="45720" bIns="22860" anchor="ctr"/>
            <a:lstStyle/>
            <a:p>
              <a:endParaRPr lang="en-US" sz="2400">
                <a:latin typeface="Roboto Light"/>
              </a:endParaRPr>
            </a:p>
          </p:txBody>
        </p:sp>
      </p:grpSp>
      <p:grpSp>
        <p:nvGrpSpPr>
          <p:cNvPr id="55" name="组合 54"/>
          <p:cNvGrpSpPr/>
          <p:nvPr/>
        </p:nvGrpSpPr>
        <p:grpSpPr>
          <a:xfrm>
            <a:off x="9963705" y="3181507"/>
            <a:ext cx="577111" cy="577112"/>
            <a:chOff x="5436096" y="1274820"/>
            <a:chExt cx="432833" cy="432834"/>
          </a:xfrm>
        </p:grpSpPr>
        <p:sp>
          <p:nvSpPr>
            <p:cNvPr id="56" name="椭圆 16"/>
            <p:cNvSpPr>
              <a:spLocks noChangeArrowheads="1"/>
            </p:cNvSpPr>
            <p:nvPr/>
          </p:nvSpPr>
          <p:spPr bwMode="auto">
            <a:xfrm>
              <a:off x="5436096" y="1274820"/>
              <a:ext cx="432833" cy="432834"/>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90204" pitchFamily="34" charset="0"/>
                  <a:ea typeface="宋体" pitchFamily="2" charset="-122"/>
                </a:defRPr>
              </a:lvl1pPr>
              <a:lvl2pPr marL="742950" indent="-285750" eaLnBrk="0" hangingPunct="0">
                <a:defRPr>
                  <a:solidFill>
                    <a:schemeClr val="tx1"/>
                  </a:solidFill>
                  <a:latin typeface="Arial" panose="020B0604020202090204" pitchFamily="34" charset="0"/>
                  <a:ea typeface="宋体" pitchFamily="2" charset="-122"/>
                </a:defRPr>
              </a:lvl2pPr>
              <a:lvl3pPr marL="1143000" indent="-228600" eaLnBrk="0" hangingPunct="0">
                <a:defRPr>
                  <a:solidFill>
                    <a:schemeClr val="tx1"/>
                  </a:solidFill>
                  <a:latin typeface="Arial" panose="020B0604020202090204" pitchFamily="34" charset="0"/>
                  <a:ea typeface="宋体" pitchFamily="2" charset="-122"/>
                </a:defRPr>
              </a:lvl3pPr>
              <a:lvl4pPr marL="1600200" indent="-228600" eaLnBrk="0" hangingPunct="0">
                <a:defRPr>
                  <a:solidFill>
                    <a:schemeClr val="tx1"/>
                  </a:solidFill>
                  <a:latin typeface="Arial" panose="020B0604020202090204" pitchFamily="34" charset="0"/>
                  <a:ea typeface="宋体" pitchFamily="2" charset="-122"/>
                </a:defRPr>
              </a:lvl4pPr>
              <a:lvl5pPr marL="2057400" indent="-228600" eaLnBrk="0" hangingPunct="0">
                <a:defRPr>
                  <a:solidFill>
                    <a:schemeClr val="tx1"/>
                  </a:solidFill>
                  <a:latin typeface="Arial" panose="020B0604020202090204" pitchFamily="34" charset="0"/>
                  <a:ea typeface="宋体" pitchFamily="2" charset="-122"/>
                </a:defRPr>
              </a:lvl5pPr>
              <a:lvl6pPr marL="25146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6pPr>
              <a:lvl7pPr marL="29718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7pPr>
              <a:lvl8pPr marL="34290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8pPr>
              <a:lvl9pPr marL="38862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9pPr>
            </a:lstStyle>
            <a:p>
              <a:pPr algn="ctr" eaLnBrk="1" hangingPunct="1"/>
              <a:endParaRPr lang="zh-CN" altLang="en-US" sz="2400">
                <a:solidFill>
                  <a:srgbClr val="FFFFFF"/>
                </a:solidFill>
                <a:latin typeface="Calibri" panose="020F0502020204030204" pitchFamily="34" charset="0"/>
              </a:endParaRPr>
            </a:p>
          </p:txBody>
        </p:sp>
        <p:sp>
          <p:nvSpPr>
            <p:cNvPr id="57" name="Freeform 16"/>
            <p:cNvSpPr>
              <a:spLocks noChangeArrowheads="1"/>
            </p:cNvSpPr>
            <p:nvPr/>
          </p:nvSpPr>
          <p:spPr bwMode="auto">
            <a:xfrm>
              <a:off x="5554420" y="1377705"/>
              <a:ext cx="196183" cy="227065"/>
            </a:xfrm>
            <a:custGeom>
              <a:avLst/>
              <a:gdLst>
                <a:gd name="T0" fmla="*/ 58106390 w 475"/>
                <a:gd name="T1" fmla="*/ 71207247 h 552"/>
                <a:gd name="T2" fmla="*/ 58106390 w 475"/>
                <a:gd name="T3" fmla="*/ 71207247 h 552"/>
                <a:gd name="T4" fmla="*/ 54327993 w 475"/>
                <a:gd name="T5" fmla="*/ 71207247 h 552"/>
                <a:gd name="T6" fmla="*/ 54327993 w 475"/>
                <a:gd name="T7" fmla="*/ 0 h 552"/>
                <a:gd name="T8" fmla="*/ 58106390 w 475"/>
                <a:gd name="T9" fmla="*/ 0 h 552"/>
                <a:gd name="T10" fmla="*/ 61754124 w 475"/>
                <a:gd name="T11" fmla="*/ 3618618 h 552"/>
                <a:gd name="T12" fmla="*/ 61754124 w 475"/>
                <a:gd name="T13" fmla="*/ 67588630 h 552"/>
                <a:gd name="T14" fmla="*/ 58106390 w 475"/>
                <a:gd name="T15" fmla="*/ 71207247 h 552"/>
                <a:gd name="T16" fmla="*/ 7426131 w 475"/>
                <a:gd name="T17" fmla="*/ 67588630 h 552"/>
                <a:gd name="T18" fmla="*/ 7426131 w 475"/>
                <a:gd name="T19" fmla="*/ 67588630 h 552"/>
                <a:gd name="T20" fmla="*/ 7426131 w 475"/>
                <a:gd name="T21" fmla="*/ 63970012 h 552"/>
                <a:gd name="T22" fmla="*/ 13809846 w 475"/>
                <a:gd name="T23" fmla="*/ 63970012 h 552"/>
                <a:gd name="T24" fmla="*/ 21235977 w 475"/>
                <a:gd name="T25" fmla="*/ 56603721 h 552"/>
                <a:gd name="T26" fmla="*/ 13809846 w 475"/>
                <a:gd name="T27" fmla="*/ 49237429 h 552"/>
                <a:gd name="T28" fmla="*/ 7426131 w 475"/>
                <a:gd name="T29" fmla="*/ 49237429 h 552"/>
                <a:gd name="T30" fmla="*/ 7426131 w 475"/>
                <a:gd name="T31" fmla="*/ 42905028 h 552"/>
                <a:gd name="T32" fmla="*/ 13809846 w 475"/>
                <a:gd name="T33" fmla="*/ 42905028 h 552"/>
                <a:gd name="T34" fmla="*/ 21235977 w 475"/>
                <a:gd name="T35" fmla="*/ 35539095 h 552"/>
                <a:gd name="T36" fmla="*/ 13809846 w 475"/>
                <a:gd name="T37" fmla="*/ 28301860 h 552"/>
                <a:gd name="T38" fmla="*/ 7426131 w 475"/>
                <a:gd name="T39" fmla="*/ 28301860 h 552"/>
                <a:gd name="T40" fmla="*/ 7426131 w 475"/>
                <a:gd name="T41" fmla="*/ 21840403 h 552"/>
                <a:gd name="T42" fmla="*/ 13809846 w 475"/>
                <a:gd name="T43" fmla="*/ 21840403 h 552"/>
                <a:gd name="T44" fmla="*/ 21235977 w 475"/>
                <a:gd name="T45" fmla="*/ 14603167 h 552"/>
                <a:gd name="T46" fmla="*/ 13809846 w 475"/>
                <a:gd name="T47" fmla="*/ 7236876 h 552"/>
                <a:gd name="T48" fmla="*/ 7426131 w 475"/>
                <a:gd name="T49" fmla="*/ 7236876 h 552"/>
                <a:gd name="T50" fmla="*/ 7426131 w 475"/>
                <a:gd name="T51" fmla="*/ 3618618 h 552"/>
                <a:gd name="T52" fmla="*/ 11074226 w 475"/>
                <a:gd name="T53" fmla="*/ 0 h 552"/>
                <a:gd name="T54" fmla="*/ 50680259 w 475"/>
                <a:gd name="T55" fmla="*/ 0 h 552"/>
                <a:gd name="T56" fmla="*/ 50680259 w 475"/>
                <a:gd name="T57" fmla="*/ 71207247 h 552"/>
                <a:gd name="T58" fmla="*/ 11074226 w 475"/>
                <a:gd name="T59" fmla="*/ 71207247 h 552"/>
                <a:gd name="T60" fmla="*/ 7426131 w 475"/>
                <a:gd name="T61" fmla="*/ 67588630 h 552"/>
                <a:gd name="T62" fmla="*/ 17588243 w 475"/>
                <a:gd name="T63" fmla="*/ 14603167 h 552"/>
                <a:gd name="T64" fmla="*/ 17588243 w 475"/>
                <a:gd name="T65" fmla="*/ 14603167 h 552"/>
                <a:gd name="T66" fmla="*/ 13809846 w 475"/>
                <a:gd name="T67" fmla="*/ 18221785 h 552"/>
                <a:gd name="T68" fmla="*/ 3778036 w 475"/>
                <a:gd name="T69" fmla="*/ 18221785 h 552"/>
                <a:gd name="T70" fmla="*/ 0 w 475"/>
                <a:gd name="T71" fmla="*/ 14603167 h 552"/>
                <a:gd name="T72" fmla="*/ 3778036 w 475"/>
                <a:gd name="T73" fmla="*/ 10984909 h 552"/>
                <a:gd name="T74" fmla="*/ 13809846 w 475"/>
                <a:gd name="T75" fmla="*/ 10984909 h 552"/>
                <a:gd name="T76" fmla="*/ 17588243 w 475"/>
                <a:gd name="T77" fmla="*/ 14603167 h 552"/>
                <a:gd name="T78" fmla="*/ 3778036 w 475"/>
                <a:gd name="T79" fmla="*/ 31920478 h 552"/>
                <a:gd name="T80" fmla="*/ 3778036 w 475"/>
                <a:gd name="T81" fmla="*/ 31920478 h 552"/>
                <a:gd name="T82" fmla="*/ 13809846 w 475"/>
                <a:gd name="T83" fmla="*/ 31920478 h 552"/>
                <a:gd name="T84" fmla="*/ 17588243 w 475"/>
                <a:gd name="T85" fmla="*/ 35539095 h 552"/>
                <a:gd name="T86" fmla="*/ 13809846 w 475"/>
                <a:gd name="T87" fmla="*/ 39286770 h 552"/>
                <a:gd name="T88" fmla="*/ 3778036 w 475"/>
                <a:gd name="T89" fmla="*/ 39286770 h 552"/>
                <a:gd name="T90" fmla="*/ 0 w 475"/>
                <a:gd name="T91" fmla="*/ 35539095 h 552"/>
                <a:gd name="T92" fmla="*/ 3778036 w 475"/>
                <a:gd name="T93" fmla="*/ 31920478 h 552"/>
                <a:gd name="T94" fmla="*/ 3778036 w 475"/>
                <a:gd name="T95" fmla="*/ 52985462 h 552"/>
                <a:gd name="T96" fmla="*/ 3778036 w 475"/>
                <a:gd name="T97" fmla="*/ 52985462 h 552"/>
                <a:gd name="T98" fmla="*/ 13809846 w 475"/>
                <a:gd name="T99" fmla="*/ 52985462 h 552"/>
                <a:gd name="T100" fmla="*/ 17588243 w 475"/>
                <a:gd name="T101" fmla="*/ 56603721 h 552"/>
                <a:gd name="T102" fmla="*/ 13809846 w 475"/>
                <a:gd name="T103" fmla="*/ 60222338 h 552"/>
                <a:gd name="T104" fmla="*/ 3778036 w 475"/>
                <a:gd name="T105" fmla="*/ 60222338 h 552"/>
                <a:gd name="T106" fmla="*/ 0 w 475"/>
                <a:gd name="T107" fmla="*/ 56603721 h 552"/>
                <a:gd name="T108" fmla="*/ 3778036 w 475"/>
                <a:gd name="T109" fmla="*/ 52985462 h 5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75" h="552">
                  <a:moveTo>
                    <a:pt x="446" y="551"/>
                  </a:moveTo>
                  <a:lnTo>
                    <a:pt x="446" y="551"/>
                  </a:lnTo>
                  <a:cubicBezTo>
                    <a:pt x="417" y="551"/>
                    <a:pt x="417" y="551"/>
                    <a:pt x="417" y="551"/>
                  </a:cubicBezTo>
                  <a:cubicBezTo>
                    <a:pt x="417" y="0"/>
                    <a:pt x="417" y="0"/>
                    <a:pt x="417" y="0"/>
                  </a:cubicBezTo>
                  <a:cubicBezTo>
                    <a:pt x="446" y="0"/>
                    <a:pt x="446" y="0"/>
                    <a:pt x="446" y="0"/>
                  </a:cubicBezTo>
                  <a:cubicBezTo>
                    <a:pt x="460" y="0"/>
                    <a:pt x="474" y="14"/>
                    <a:pt x="474" y="28"/>
                  </a:cubicBezTo>
                  <a:cubicBezTo>
                    <a:pt x="474" y="523"/>
                    <a:pt x="474" y="523"/>
                    <a:pt x="474" y="523"/>
                  </a:cubicBezTo>
                  <a:cubicBezTo>
                    <a:pt x="474" y="537"/>
                    <a:pt x="460" y="551"/>
                    <a:pt x="446" y="551"/>
                  </a:cubicBezTo>
                  <a:close/>
                  <a:moveTo>
                    <a:pt x="57" y="523"/>
                  </a:moveTo>
                  <a:lnTo>
                    <a:pt x="57" y="523"/>
                  </a:lnTo>
                  <a:cubicBezTo>
                    <a:pt x="57" y="495"/>
                    <a:pt x="57" y="495"/>
                    <a:pt x="57" y="495"/>
                  </a:cubicBezTo>
                  <a:cubicBezTo>
                    <a:pt x="106" y="495"/>
                    <a:pt x="106" y="495"/>
                    <a:pt x="106" y="495"/>
                  </a:cubicBezTo>
                  <a:cubicBezTo>
                    <a:pt x="135" y="495"/>
                    <a:pt x="163" y="466"/>
                    <a:pt x="163" y="438"/>
                  </a:cubicBezTo>
                  <a:cubicBezTo>
                    <a:pt x="163" y="403"/>
                    <a:pt x="135" y="381"/>
                    <a:pt x="106" y="381"/>
                  </a:cubicBezTo>
                  <a:cubicBezTo>
                    <a:pt x="57" y="381"/>
                    <a:pt x="57" y="381"/>
                    <a:pt x="57" y="381"/>
                  </a:cubicBezTo>
                  <a:cubicBezTo>
                    <a:pt x="57" y="332"/>
                    <a:pt x="57" y="332"/>
                    <a:pt x="57" y="332"/>
                  </a:cubicBezTo>
                  <a:cubicBezTo>
                    <a:pt x="106" y="332"/>
                    <a:pt x="106" y="332"/>
                    <a:pt x="106" y="332"/>
                  </a:cubicBezTo>
                  <a:cubicBezTo>
                    <a:pt x="135" y="332"/>
                    <a:pt x="163" y="304"/>
                    <a:pt x="163" y="275"/>
                  </a:cubicBezTo>
                  <a:cubicBezTo>
                    <a:pt x="163" y="247"/>
                    <a:pt x="135" y="219"/>
                    <a:pt x="106" y="219"/>
                  </a:cubicBezTo>
                  <a:cubicBezTo>
                    <a:pt x="57" y="219"/>
                    <a:pt x="57" y="219"/>
                    <a:pt x="57" y="219"/>
                  </a:cubicBezTo>
                  <a:cubicBezTo>
                    <a:pt x="57" y="169"/>
                    <a:pt x="57" y="169"/>
                    <a:pt x="57" y="169"/>
                  </a:cubicBezTo>
                  <a:cubicBezTo>
                    <a:pt x="106" y="169"/>
                    <a:pt x="106" y="169"/>
                    <a:pt x="106" y="169"/>
                  </a:cubicBezTo>
                  <a:cubicBezTo>
                    <a:pt x="135" y="169"/>
                    <a:pt x="163" y="148"/>
                    <a:pt x="163" y="113"/>
                  </a:cubicBezTo>
                  <a:cubicBezTo>
                    <a:pt x="163" y="85"/>
                    <a:pt x="135" y="56"/>
                    <a:pt x="106" y="56"/>
                  </a:cubicBezTo>
                  <a:cubicBezTo>
                    <a:pt x="57" y="56"/>
                    <a:pt x="57" y="56"/>
                    <a:pt x="57" y="56"/>
                  </a:cubicBezTo>
                  <a:cubicBezTo>
                    <a:pt x="57" y="28"/>
                    <a:pt x="57" y="28"/>
                    <a:pt x="57" y="28"/>
                  </a:cubicBezTo>
                  <a:cubicBezTo>
                    <a:pt x="57" y="14"/>
                    <a:pt x="71" y="0"/>
                    <a:pt x="85" y="0"/>
                  </a:cubicBezTo>
                  <a:cubicBezTo>
                    <a:pt x="389" y="0"/>
                    <a:pt x="389" y="0"/>
                    <a:pt x="389" y="0"/>
                  </a:cubicBezTo>
                  <a:cubicBezTo>
                    <a:pt x="389" y="551"/>
                    <a:pt x="389" y="551"/>
                    <a:pt x="389" y="551"/>
                  </a:cubicBezTo>
                  <a:cubicBezTo>
                    <a:pt x="85" y="551"/>
                    <a:pt x="85" y="551"/>
                    <a:pt x="85" y="551"/>
                  </a:cubicBezTo>
                  <a:cubicBezTo>
                    <a:pt x="71" y="551"/>
                    <a:pt x="57" y="537"/>
                    <a:pt x="57" y="523"/>
                  </a:cubicBezTo>
                  <a:close/>
                  <a:moveTo>
                    <a:pt x="135" y="113"/>
                  </a:moveTo>
                  <a:lnTo>
                    <a:pt x="135" y="113"/>
                  </a:lnTo>
                  <a:cubicBezTo>
                    <a:pt x="135" y="134"/>
                    <a:pt x="120" y="141"/>
                    <a:pt x="106" y="141"/>
                  </a:cubicBezTo>
                  <a:cubicBezTo>
                    <a:pt x="29" y="141"/>
                    <a:pt x="29" y="141"/>
                    <a:pt x="29" y="141"/>
                  </a:cubicBezTo>
                  <a:cubicBezTo>
                    <a:pt x="15" y="141"/>
                    <a:pt x="0" y="134"/>
                    <a:pt x="0" y="113"/>
                  </a:cubicBezTo>
                  <a:cubicBezTo>
                    <a:pt x="0" y="99"/>
                    <a:pt x="15" y="85"/>
                    <a:pt x="29" y="85"/>
                  </a:cubicBezTo>
                  <a:cubicBezTo>
                    <a:pt x="106" y="85"/>
                    <a:pt x="106" y="85"/>
                    <a:pt x="106" y="85"/>
                  </a:cubicBezTo>
                  <a:cubicBezTo>
                    <a:pt x="120" y="85"/>
                    <a:pt x="135" y="99"/>
                    <a:pt x="135" y="113"/>
                  </a:cubicBezTo>
                  <a:close/>
                  <a:moveTo>
                    <a:pt x="29" y="247"/>
                  </a:moveTo>
                  <a:lnTo>
                    <a:pt x="29" y="247"/>
                  </a:lnTo>
                  <a:cubicBezTo>
                    <a:pt x="106" y="247"/>
                    <a:pt x="106" y="247"/>
                    <a:pt x="106" y="247"/>
                  </a:cubicBezTo>
                  <a:cubicBezTo>
                    <a:pt x="120" y="247"/>
                    <a:pt x="135" y="261"/>
                    <a:pt x="135" y="275"/>
                  </a:cubicBezTo>
                  <a:cubicBezTo>
                    <a:pt x="135" y="290"/>
                    <a:pt x="120" y="304"/>
                    <a:pt x="106" y="304"/>
                  </a:cubicBezTo>
                  <a:cubicBezTo>
                    <a:pt x="29" y="304"/>
                    <a:pt x="29" y="304"/>
                    <a:pt x="29" y="304"/>
                  </a:cubicBezTo>
                  <a:cubicBezTo>
                    <a:pt x="15" y="304"/>
                    <a:pt x="0" y="290"/>
                    <a:pt x="0" y="275"/>
                  </a:cubicBezTo>
                  <a:cubicBezTo>
                    <a:pt x="0" y="261"/>
                    <a:pt x="15" y="247"/>
                    <a:pt x="29" y="247"/>
                  </a:cubicBezTo>
                  <a:close/>
                  <a:moveTo>
                    <a:pt x="29" y="410"/>
                  </a:moveTo>
                  <a:lnTo>
                    <a:pt x="29" y="410"/>
                  </a:lnTo>
                  <a:cubicBezTo>
                    <a:pt x="106" y="410"/>
                    <a:pt x="106" y="410"/>
                    <a:pt x="106" y="410"/>
                  </a:cubicBezTo>
                  <a:cubicBezTo>
                    <a:pt x="120" y="410"/>
                    <a:pt x="135" y="417"/>
                    <a:pt x="135" y="438"/>
                  </a:cubicBezTo>
                  <a:cubicBezTo>
                    <a:pt x="135" y="452"/>
                    <a:pt x="120" y="466"/>
                    <a:pt x="106" y="466"/>
                  </a:cubicBezTo>
                  <a:cubicBezTo>
                    <a:pt x="29" y="466"/>
                    <a:pt x="29" y="466"/>
                    <a:pt x="29" y="466"/>
                  </a:cubicBezTo>
                  <a:cubicBezTo>
                    <a:pt x="15" y="466"/>
                    <a:pt x="0" y="452"/>
                    <a:pt x="0" y="438"/>
                  </a:cubicBezTo>
                  <a:cubicBezTo>
                    <a:pt x="0" y="417"/>
                    <a:pt x="15" y="410"/>
                    <a:pt x="29" y="410"/>
                  </a:cubicBezTo>
                  <a:close/>
                </a:path>
              </a:pathLst>
            </a:custGeom>
            <a:solidFill>
              <a:schemeClr val="bg1"/>
            </a:solidFill>
            <a:ln>
              <a:noFill/>
            </a:ln>
          </p:spPr>
          <p:txBody>
            <a:bodyPr wrap="none" lIns="45720" tIns="22860" rIns="45720" bIns="22860" anchor="ctr"/>
            <a:lstStyle/>
            <a:p>
              <a:endParaRPr lang="en-US" sz="2400">
                <a:latin typeface="Roboto Light"/>
              </a:endParaRPr>
            </a:p>
          </p:txBody>
        </p:sp>
      </p:grpSp>
      <p:grpSp>
        <p:nvGrpSpPr>
          <p:cNvPr id="58" name="组合 57"/>
          <p:cNvGrpSpPr/>
          <p:nvPr/>
        </p:nvGrpSpPr>
        <p:grpSpPr>
          <a:xfrm>
            <a:off x="7371417" y="3181507"/>
            <a:ext cx="577111" cy="577112"/>
            <a:chOff x="3491880" y="1274820"/>
            <a:chExt cx="432833" cy="432834"/>
          </a:xfrm>
        </p:grpSpPr>
        <p:sp>
          <p:nvSpPr>
            <p:cNvPr id="59" name="椭圆 16"/>
            <p:cNvSpPr>
              <a:spLocks noChangeArrowheads="1"/>
            </p:cNvSpPr>
            <p:nvPr/>
          </p:nvSpPr>
          <p:spPr bwMode="auto">
            <a:xfrm>
              <a:off x="3491880" y="1274820"/>
              <a:ext cx="432833" cy="432834"/>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90204" pitchFamily="34" charset="0"/>
                  <a:ea typeface="宋体" pitchFamily="2" charset="-122"/>
                </a:defRPr>
              </a:lvl1pPr>
              <a:lvl2pPr marL="742950" indent="-285750" eaLnBrk="0" hangingPunct="0">
                <a:defRPr>
                  <a:solidFill>
                    <a:schemeClr val="tx1"/>
                  </a:solidFill>
                  <a:latin typeface="Arial" panose="020B0604020202090204" pitchFamily="34" charset="0"/>
                  <a:ea typeface="宋体" pitchFamily="2" charset="-122"/>
                </a:defRPr>
              </a:lvl2pPr>
              <a:lvl3pPr marL="1143000" indent="-228600" eaLnBrk="0" hangingPunct="0">
                <a:defRPr>
                  <a:solidFill>
                    <a:schemeClr val="tx1"/>
                  </a:solidFill>
                  <a:latin typeface="Arial" panose="020B0604020202090204" pitchFamily="34" charset="0"/>
                  <a:ea typeface="宋体" pitchFamily="2" charset="-122"/>
                </a:defRPr>
              </a:lvl3pPr>
              <a:lvl4pPr marL="1600200" indent="-228600" eaLnBrk="0" hangingPunct="0">
                <a:defRPr>
                  <a:solidFill>
                    <a:schemeClr val="tx1"/>
                  </a:solidFill>
                  <a:latin typeface="Arial" panose="020B0604020202090204" pitchFamily="34" charset="0"/>
                  <a:ea typeface="宋体" pitchFamily="2" charset="-122"/>
                </a:defRPr>
              </a:lvl4pPr>
              <a:lvl5pPr marL="2057400" indent="-228600" eaLnBrk="0" hangingPunct="0">
                <a:defRPr>
                  <a:solidFill>
                    <a:schemeClr val="tx1"/>
                  </a:solidFill>
                  <a:latin typeface="Arial" panose="020B0604020202090204" pitchFamily="34" charset="0"/>
                  <a:ea typeface="宋体" pitchFamily="2" charset="-122"/>
                </a:defRPr>
              </a:lvl5pPr>
              <a:lvl6pPr marL="25146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6pPr>
              <a:lvl7pPr marL="29718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7pPr>
              <a:lvl8pPr marL="34290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8pPr>
              <a:lvl9pPr marL="38862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9pPr>
            </a:lstStyle>
            <a:p>
              <a:pPr algn="ctr" eaLnBrk="1" hangingPunct="1"/>
              <a:endParaRPr lang="zh-CN" altLang="en-US" sz="2400">
                <a:solidFill>
                  <a:srgbClr val="FFFFFF"/>
                </a:solidFill>
                <a:latin typeface="Calibri" panose="020F0502020204030204" pitchFamily="34" charset="0"/>
              </a:endParaRPr>
            </a:p>
          </p:txBody>
        </p:sp>
        <p:sp>
          <p:nvSpPr>
            <p:cNvPr id="60" name="Freeform 75"/>
            <p:cNvSpPr>
              <a:spLocks noChangeArrowheads="1"/>
            </p:cNvSpPr>
            <p:nvPr/>
          </p:nvSpPr>
          <p:spPr bwMode="auto">
            <a:xfrm>
              <a:off x="3583864" y="1385879"/>
              <a:ext cx="248863" cy="210716"/>
            </a:xfrm>
            <a:custGeom>
              <a:avLst/>
              <a:gdLst>
                <a:gd name="T0" fmla="*/ 74657633 w 602"/>
                <a:gd name="T1" fmla="*/ 66362244 h 510"/>
                <a:gd name="T2" fmla="*/ 74657633 w 602"/>
                <a:gd name="T3" fmla="*/ 66362244 h 510"/>
                <a:gd name="T4" fmla="*/ 3654665 w 602"/>
                <a:gd name="T5" fmla="*/ 66362244 h 510"/>
                <a:gd name="T6" fmla="*/ 0 w 602"/>
                <a:gd name="T7" fmla="*/ 62711741 h 510"/>
                <a:gd name="T8" fmla="*/ 0 w 602"/>
                <a:gd name="T9" fmla="*/ 3650503 h 510"/>
                <a:gd name="T10" fmla="*/ 3654665 w 602"/>
                <a:gd name="T11" fmla="*/ 0 h 510"/>
                <a:gd name="T12" fmla="*/ 7308970 w 602"/>
                <a:gd name="T13" fmla="*/ 3650503 h 510"/>
                <a:gd name="T14" fmla="*/ 7308970 w 602"/>
                <a:gd name="T15" fmla="*/ 50717076 h 510"/>
                <a:gd name="T16" fmla="*/ 7308970 w 602"/>
                <a:gd name="T17" fmla="*/ 50717076 h 510"/>
                <a:gd name="T18" fmla="*/ 7308970 w 602"/>
                <a:gd name="T19" fmla="*/ 58930528 h 510"/>
                <a:gd name="T20" fmla="*/ 74657633 w 602"/>
                <a:gd name="T21" fmla="*/ 58930528 h 510"/>
                <a:gd name="T22" fmla="*/ 78442719 w 602"/>
                <a:gd name="T23" fmla="*/ 62711741 h 510"/>
                <a:gd name="T24" fmla="*/ 74657633 w 602"/>
                <a:gd name="T25" fmla="*/ 66362244 h 510"/>
                <a:gd name="T26" fmla="*/ 66434636 w 602"/>
                <a:gd name="T27" fmla="*/ 55280025 h 510"/>
                <a:gd name="T28" fmla="*/ 66434636 w 602"/>
                <a:gd name="T29" fmla="*/ 55280025 h 510"/>
                <a:gd name="T30" fmla="*/ 58995246 w 602"/>
                <a:gd name="T31" fmla="*/ 55280025 h 510"/>
                <a:gd name="T32" fmla="*/ 55340580 w 602"/>
                <a:gd name="T33" fmla="*/ 51629522 h 510"/>
                <a:gd name="T34" fmla="*/ 55340580 w 602"/>
                <a:gd name="T35" fmla="*/ 25814941 h 510"/>
                <a:gd name="T36" fmla="*/ 58995246 w 602"/>
                <a:gd name="T37" fmla="*/ 22164077 h 510"/>
                <a:gd name="T38" fmla="*/ 66434636 w 602"/>
                <a:gd name="T39" fmla="*/ 22164077 h 510"/>
                <a:gd name="T40" fmla="*/ 70089301 w 602"/>
                <a:gd name="T41" fmla="*/ 25814941 h 510"/>
                <a:gd name="T42" fmla="*/ 70089301 w 602"/>
                <a:gd name="T43" fmla="*/ 51629522 h 510"/>
                <a:gd name="T44" fmla="*/ 66434636 w 602"/>
                <a:gd name="T45" fmla="*/ 55280025 h 510"/>
                <a:gd name="T46" fmla="*/ 45159830 w 602"/>
                <a:gd name="T47" fmla="*/ 55280025 h 510"/>
                <a:gd name="T48" fmla="*/ 45159830 w 602"/>
                <a:gd name="T49" fmla="*/ 55280025 h 510"/>
                <a:gd name="T50" fmla="*/ 37850860 w 602"/>
                <a:gd name="T51" fmla="*/ 55280025 h 510"/>
                <a:gd name="T52" fmla="*/ 34065774 w 602"/>
                <a:gd name="T53" fmla="*/ 51629522 h 510"/>
                <a:gd name="T54" fmla="*/ 34065774 w 602"/>
                <a:gd name="T55" fmla="*/ 11082219 h 510"/>
                <a:gd name="T56" fmla="*/ 37850860 w 602"/>
                <a:gd name="T57" fmla="*/ 7431355 h 510"/>
                <a:gd name="T58" fmla="*/ 45159830 w 602"/>
                <a:gd name="T59" fmla="*/ 7431355 h 510"/>
                <a:gd name="T60" fmla="*/ 48814495 w 602"/>
                <a:gd name="T61" fmla="*/ 11082219 h 510"/>
                <a:gd name="T62" fmla="*/ 48814495 w 602"/>
                <a:gd name="T63" fmla="*/ 51629522 h 510"/>
                <a:gd name="T64" fmla="*/ 45159830 w 602"/>
                <a:gd name="T65" fmla="*/ 55280025 h 510"/>
                <a:gd name="T66" fmla="*/ 24929472 w 602"/>
                <a:gd name="T67" fmla="*/ 55280025 h 510"/>
                <a:gd name="T68" fmla="*/ 24929472 w 602"/>
                <a:gd name="T69" fmla="*/ 55280025 h 510"/>
                <a:gd name="T70" fmla="*/ 17489720 w 602"/>
                <a:gd name="T71" fmla="*/ 55280025 h 510"/>
                <a:gd name="T72" fmla="*/ 13835055 w 602"/>
                <a:gd name="T73" fmla="*/ 51629522 h 510"/>
                <a:gd name="T74" fmla="*/ 13835055 w 602"/>
                <a:gd name="T75" fmla="*/ 44198166 h 510"/>
                <a:gd name="T76" fmla="*/ 17489720 w 602"/>
                <a:gd name="T77" fmla="*/ 40547302 h 510"/>
                <a:gd name="T78" fmla="*/ 24929472 w 602"/>
                <a:gd name="T79" fmla="*/ 40547302 h 510"/>
                <a:gd name="T80" fmla="*/ 28583776 w 602"/>
                <a:gd name="T81" fmla="*/ 44198166 h 510"/>
                <a:gd name="T82" fmla="*/ 28583776 w 602"/>
                <a:gd name="T83" fmla="*/ 51629522 h 510"/>
                <a:gd name="T84" fmla="*/ 24929472 w 602"/>
                <a:gd name="T85" fmla="*/ 55280025 h 51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02" h="510">
                  <a:moveTo>
                    <a:pt x="572" y="509"/>
                  </a:moveTo>
                  <a:lnTo>
                    <a:pt x="572" y="509"/>
                  </a:lnTo>
                  <a:cubicBezTo>
                    <a:pt x="28" y="509"/>
                    <a:pt x="28" y="509"/>
                    <a:pt x="28" y="509"/>
                  </a:cubicBezTo>
                  <a:cubicBezTo>
                    <a:pt x="14" y="509"/>
                    <a:pt x="0" y="502"/>
                    <a:pt x="0" y="481"/>
                  </a:cubicBezTo>
                  <a:cubicBezTo>
                    <a:pt x="0" y="28"/>
                    <a:pt x="0" y="28"/>
                    <a:pt x="0" y="28"/>
                  </a:cubicBezTo>
                  <a:cubicBezTo>
                    <a:pt x="0" y="14"/>
                    <a:pt x="14" y="0"/>
                    <a:pt x="28" y="0"/>
                  </a:cubicBezTo>
                  <a:cubicBezTo>
                    <a:pt x="42" y="0"/>
                    <a:pt x="56" y="14"/>
                    <a:pt x="56" y="28"/>
                  </a:cubicBezTo>
                  <a:cubicBezTo>
                    <a:pt x="56" y="389"/>
                    <a:pt x="56" y="389"/>
                    <a:pt x="56" y="389"/>
                  </a:cubicBezTo>
                  <a:cubicBezTo>
                    <a:pt x="56" y="452"/>
                    <a:pt x="56" y="452"/>
                    <a:pt x="56" y="452"/>
                  </a:cubicBezTo>
                  <a:cubicBezTo>
                    <a:pt x="572" y="452"/>
                    <a:pt x="572" y="452"/>
                    <a:pt x="572" y="452"/>
                  </a:cubicBezTo>
                  <a:cubicBezTo>
                    <a:pt x="594" y="452"/>
                    <a:pt x="601" y="467"/>
                    <a:pt x="601" y="481"/>
                  </a:cubicBezTo>
                  <a:cubicBezTo>
                    <a:pt x="601" y="502"/>
                    <a:pt x="594" y="509"/>
                    <a:pt x="572" y="509"/>
                  </a:cubicBezTo>
                  <a:close/>
                  <a:moveTo>
                    <a:pt x="509" y="424"/>
                  </a:moveTo>
                  <a:lnTo>
                    <a:pt x="509" y="424"/>
                  </a:lnTo>
                  <a:cubicBezTo>
                    <a:pt x="452" y="424"/>
                    <a:pt x="452" y="424"/>
                    <a:pt x="452" y="424"/>
                  </a:cubicBezTo>
                  <a:cubicBezTo>
                    <a:pt x="438" y="424"/>
                    <a:pt x="424" y="417"/>
                    <a:pt x="424" y="396"/>
                  </a:cubicBezTo>
                  <a:cubicBezTo>
                    <a:pt x="424" y="198"/>
                    <a:pt x="424" y="198"/>
                    <a:pt x="424" y="198"/>
                  </a:cubicBezTo>
                  <a:cubicBezTo>
                    <a:pt x="424" y="184"/>
                    <a:pt x="438" y="170"/>
                    <a:pt x="452" y="170"/>
                  </a:cubicBezTo>
                  <a:cubicBezTo>
                    <a:pt x="509" y="170"/>
                    <a:pt x="509" y="170"/>
                    <a:pt x="509" y="170"/>
                  </a:cubicBezTo>
                  <a:cubicBezTo>
                    <a:pt x="523" y="170"/>
                    <a:pt x="537" y="184"/>
                    <a:pt x="537" y="198"/>
                  </a:cubicBezTo>
                  <a:cubicBezTo>
                    <a:pt x="537" y="396"/>
                    <a:pt x="537" y="396"/>
                    <a:pt x="537" y="396"/>
                  </a:cubicBezTo>
                  <a:cubicBezTo>
                    <a:pt x="537" y="417"/>
                    <a:pt x="523" y="424"/>
                    <a:pt x="509" y="424"/>
                  </a:cubicBezTo>
                  <a:close/>
                  <a:moveTo>
                    <a:pt x="346" y="424"/>
                  </a:moveTo>
                  <a:lnTo>
                    <a:pt x="346" y="424"/>
                  </a:lnTo>
                  <a:cubicBezTo>
                    <a:pt x="290" y="424"/>
                    <a:pt x="290" y="424"/>
                    <a:pt x="290" y="424"/>
                  </a:cubicBezTo>
                  <a:cubicBezTo>
                    <a:pt x="276" y="424"/>
                    <a:pt x="261" y="417"/>
                    <a:pt x="261" y="396"/>
                  </a:cubicBezTo>
                  <a:cubicBezTo>
                    <a:pt x="261" y="85"/>
                    <a:pt x="261" y="85"/>
                    <a:pt x="261" y="85"/>
                  </a:cubicBezTo>
                  <a:cubicBezTo>
                    <a:pt x="261" y="71"/>
                    <a:pt x="276" y="57"/>
                    <a:pt x="290" y="57"/>
                  </a:cubicBezTo>
                  <a:cubicBezTo>
                    <a:pt x="346" y="57"/>
                    <a:pt x="346" y="57"/>
                    <a:pt x="346" y="57"/>
                  </a:cubicBezTo>
                  <a:cubicBezTo>
                    <a:pt x="367" y="57"/>
                    <a:pt x="374" y="71"/>
                    <a:pt x="374" y="85"/>
                  </a:cubicBezTo>
                  <a:cubicBezTo>
                    <a:pt x="374" y="396"/>
                    <a:pt x="374" y="396"/>
                    <a:pt x="374" y="396"/>
                  </a:cubicBezTo>
                  <a:cubicBezTo>
                    <a:pt x="374" y="417"/>
                    <a:pt x="367" y="424"/>
                    <a:pt x="346" y="424"/>
                  </a:cubicBezTo>
                  <a:close/>
                  <a:moveTo>
                    <a:pt x="191" y="424"/>
                  </a:moveTo>
                  <a:lnTo>
                    <a:pt x="191" y="424"/>
                  </a:lnTo>
                  <a:cubicBezTo>
                    <a:pt x="134" y="424"/>
                    <a:pt x="134" y="424"/>
                    <a:pt x="134" y="424"/>
                  </a:cubicBezTo>
                  <a:cubicBezTo>
                    <a:pt x="113" y="424"/>
                    <a:pt x="106" y="417"/>
                    <a:pt x="106" y="396"/>
                  </a:cubicBezTo>
                  <a:cubicBezTo>
                    <a:pt x="106" y="339"/>
                    <a:pt x="106" y="339"/>
                    <a:pt x="106" y="339"/>
                  </a:cubicBezTo>
                  <a:cubicBezTo>
                    <a:pt x="106" y="325"/>
                    <a:pt x="113" y="311"/>
                    <a:pt x="134" y="311"/>
                  </a:cubicBezTo>
                  <a:cubicBezTo>
                    <a:pt x="191" y="311"/>
                    <a:pt x="191" y="311"/>
                    <a:pt x="191" y="311"/>
                  </a:cubicBezTo>
                  <a:cubicBezTo>
                    <a:pt x="205" y="311"/>
                    <a:pt x="219" y="325"/>
                    <a:pt x="219" y="339"/>
                  </a:cubicBezTo>
                  <a:cubicBezTo>
                    <a:pt x="219" y="396"/>
                    <a:pt x="219" y="396"/>
                    <a:pt x="219" y="396"/>
                  </a:cubicBezTo>
                  <a:cubicBezTo>
                    <a:pt x="219" y="417"/>
                    <a:pt x="205" y="424"/>
                    <a:pt x="191" y="424"/>
                  </a:cubicBezTo>
                  <a:close/>
                </a:path>
              </a:pathLst>
            </a:custGeom>
            <a:solidFill>
              <a:schemeClr val="bg1"/>
            </a:solidFill>
            <a:ln>
              <a:noFill/>
            </a:ln>
          </p:spPr>
          <p:txBody>
            <a:bodyPr wrap="none" lIns="45720" tIns="22860" rIns="45720" bIns="22860" anchor="ctr"/>
            <a:lstStyle/>
            <a:p>
              <a:endParaRPr lang="en-US" sz="2400">
                <a:latin typeface="Roboto Light"/>
              </a:endParaRPr>
            </a:p>
          </p:txBody>
        </p:sp>
      </p:grpSp>
      <p:grpSp>
        <p:nvGrpSpPr>
          <p:cNvPr id="61" name="组合 60"/>
          <p:cNvGrpSpPr/>
          <p:nvPr/>
        </p:nvGrpSpPr>
        <p:grpSpPr>
          <a:xfrm>
            <a:off x="8235513" y="3181507"/>
            <a:ext cx="577111" cy="577112"/>
            <a:chOff x="4139952" y="1274820"/>
            <a:chExt cx="432833" cy="432834"/>
          </a:xfrm>
        </p:grpSpPr>
        <p:sp>
          <p:nvSpPr>
            <p:cNvPr id="62" name="椭圆 16"/>
            <p:cNvSpPr>
              <a:spLocks noChangeArrowheads="1"/>
            </p:cNvSpPr>
            <p:nvPr/>
          </p:nvSpPr>
          <p:spPr bwMode="auto">
            <a:xfrm>
              <a:off x="4139952" y="1274820"/>
              <a:ext cx="432833" cy="432834"/>
            </a:xfrm>
            <a:prstGeom prst="ellipse">
              <a:avLst/>
            </a:prstGeom>
            <a:solidFill>
              <a:srgbClr val="3992DB"/>
            </a:solidFill>
            <a:ln>
              <a:noFill/>
            </a:ln>
          </p:spPr>
          <p:txBody>
            <a:bodyPr anchor="ctr"/>
            <a:lstStyle>
              <a:lvl1pPr eaLnBrk="0" hangingPunct="0">
                <a:defRPr>
                  <a:solidFill>
                    <a:schemeClr val="tx1"/>
                  </a:solidFill>
                  <a:latin typeface="Arial" panose="020B0604020202090204" pitchFamily="34" charset="0"/>
                  <a:ea typeface="宋体" pitchFamily="2" charset="-122"/>
                </a:defRPr>
              </a:lvl1pPr>
              <a:lvl2pPr marL="742950" indent="-285750" eaLnBrk="0" hangingPunct="0">
                <a:defRPr>
                  <a:solidFill>
                    <a:schemeClr val="tx1"/>
                  </a:solidFill>
                  <a:latin typeface="Arial" panose="020B0604020202090204" pitchFamily="34" charset="0"/>
                  <a:ea typeface="宋体" pitchFamily="2" charset="-122"/>
                </a:defRPr>
              </a:lvl2pPr>
              <a:lvl3pPr marL="1143000" indent="-228600" eaLnBrk="0" hangingPunct="0">
                <a:defRPr>
                  <a:solidFill>
                    <a:schemeClr val="tx1"/>
                  </a:solidFill>
                  <a:latin typeface="Arial" panose="020B0604020202090204" pitchFamily="34" charset="0"/>
                  <a:ea typeface="宋体" pitchFamily="2" charset="-122"/>
                </a:defRPr>
              </a:lvl3pPr>
              <a:lvl4pPr marL="1600200" indent="-228600" eaLnBrk="0" hangingPunct="0">
                <a:defRPr>
                  <a:solidFill>
                    <a:schemeClr val="tx1"/>
                  </a:solidFill>
                  <a:latin typeface="Arial" panose="020B0604020202090204" pitchFamily="34" charset="0"/>
                  <a:ea typeface="宋体" pitchFamily="2" charset="-122"/>
                </a:defRPr>
              </a:lvl4pPr>
              <a:lvl5pPr marL="2057400" indent="-228600" eaLnBrk="0" hangingPunct="0">
                <a:defRPr>
                  <a:solidFill>
                    <a:schemeClr val="tx1"/>
                  </a:solidFill>
                  <a:latin typeface="Arial" panose="020B0604020202090204" pitchFamily="34" charset="0"/>
                  <a:ea typeface="宋体" pitchFamily="2" charset="-122"/>
                </a:defRPr>
              </a:lvl5pPr>
              <a:lvl6pPr marL="25146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6pPr>
              <a:lvl7pPr marL="29718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7pPr>
              <a:lvl8pPr marL="34290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8pPr>
              <a:lvl9pPr marL="38862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9pPr>
            </a:lstStyle>
            <a:p>
              <a:pPr algn="ctr" eaLnBrk="1" hangingPunct="1"/>
              <a:endParaRPr lang="zh-CN" altLang="en-US" sz="2400">
                <a:solidFill>
                  <a:srgbClr val="FFFFFF"/>
                </a:solidFill>
                <a:latin typeface="Calibri" panose="020F0502020204030204" pitchFamily="34" charset="0"/>
              </a:endParaRPr>
            </a:p>
          </p:txBody>
        </p:sp>
        <p:sp>
          <p:nvSpPr>
            <p:cNvPr id="63" name="Freeform 84"/>
            <p:cNvSpPr>
              <a:spLocks noChangeArrowheads="1"/>
            </p:cNvSpPr>
            <p:nvPr/>
          </p:nvSpPr>
          <p:spPr bwMode="auto">
            <a:xfrm>
              <a:off x="4241546" y="1366806"/>
              <a:ext cx="248863" cy="248863"/>
            </a:xfrm>
            <a:custGeom>
              <a:avLst/>
              <a:gdLst>
                <a:gd name="T0" fmla="*/ 43332858 w 602"/>
                <a:gd name="T1" fmla="*/ 34979440 h 602"/>
                <a:gd name="T2" fmla="*/ 43332858 w 602"/>
                <a:gd name="T3" fmla="*/ 34979440 h 602"/>
                <a:gd name="T4" fmla="*/ 43332858 w 602"/>
                <a:gd name="T5" fmla="*/ 0 h 602"/>
                <a:gd name="T6" fmla="*/ 78442719 w 602"/>
                <a:gd name="T7" fmla="*/ 34979440 h 602"/>
                <a:gd name="T8" fmla="*/ 43332858 w 602"/>
                <a:gd name="T9" fmla="*/ 34979440 h 602"/>
                <a:gd name="T10" fmla="*/ 36023527 w 602"/>
                <a:gd name="T11" fmla="*/ 78442719 h 602"/>
                <a:gd name="T12" fmla="*/ 36023527 w 602"/>
                <a:gd name="T13" fmla="*/ 78442719 h 602"/>
                <a:gd name="T14" fmla="*/ 0 w 602"/>
                <a:gd name="T15" fmla="*/ 42419192 h 602"/>
                <a:gd name="T16" fmla="*/ 36023527 w 602"/>
                <a:gd name="T17" fmla="*/ 7308970 h 602"/>
                <a:gd name="T18" fmla="*/ 36023527 w 602"/>
                <a:gd name="T19" fmla="*/ 42419192 h 602"/>
                <a:gd name="T20" fmla="*/ 71002968 w 602"/>
                <a:gd name="T21" fmla="*/ 42419192 h 602"/>
                <a:gd name="T22" fmla="*/ 36023527 w 602"/>
                <a:gd name="T23" fmla="*/ 78442719 h 6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02" h="602">
                  <a:moveTo>
                    <a:pt x="332" y="268"/>
                  </a:moveTo>
                  <a:lnTo>
                    <a:pt x="332" y="268"/>
                  </a:lnTo>
                  <a:cubicBezTo>
                    <a:pt x="332" y="0"/>
                    <a:pt x="332" y="0"/>
                    <a:pt x="332" y="0"/>
                  </a:cubicBezTo>
                  <a:cubicBezTo>
                    <a:pt x="481" y="0"/>
                    <a:pt x="601" y="120"/>
                    <a:pt x="601" y="268"/>
                  </a:cubicBezTo>
                  <a:lnTo>
                    <a:pt x="332" y="268"/>
                  </a:lnTo>
                  <a:close/>
                  <a:moveTo>
                    <a:pt x="276" y="601"/>
                  </a:moveTo>
                  <a:lnTo>
                    <a:pt x="276" y="601"/>
                  </a:lnTo>
                  <a:cubicBezTo>
                    <a:pt x="120" y="601"/>
                    <a:pt x="0" y="480"/>
                    <a:pt x="0" y="325"/>
                  </a:cubicBezTo>
                  <a:cubicBezTo>
                    <a:pt x="0" y="176"/>
                    <a:pt x="120" y="56"/>
                    <a:pt x="276" y="56"/>
                  </a:cubicBezTo>
                  <a:cubicBezTo>
                    <a:pt x="276" y="325"/>
                    <a:pt x="276" y="325"/>
                    <a:pt x="276" y="325"/>
                  </a:cubicBezTo>
                  <a:cubicBezTo>
                    <a:pt x="544" y="325"/>
                    <a:pt x="544" y="325"/>
                    <a:pt x="544" y="325"/>
                  </a:cubicBezTo>
                  <a:cubicBezTo>
                    <a:pt x="544" y="480"/>
                    <a:pt x="424" y="601"/>
                    <a:pt x="276" y="601"/>
                  </a:cubicBezTo>
                  <a:close/>
                </a:path>
              </a:pathLst>
            </a:custGeom>
            <a:solidFill>
              <a:schemeClr val="bg1"/>
            </a:solidFill>
            <a:ln>
              <a:noFill/>
            </a:ln>
          </p:spPr>
          <p:txBody>
            <a:bodyPr wrap="none" lIns="45720" tIns="22860" rIns="45720" bIns="22860" anchor="ctr"/>
            <a:lstStyle/>
            <a:p>
              <a:endParaRPr lang="en-US" sz="2400">
                <a:latin typeface="Roboto Light"/>
              </a:endParaRPr>
            </a:p>
          </p:txBody>
        </p:sp>
      </p:gr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audio>
              <p:cMediaNode vol="80000" numSld="999" showWhenStopped="0">
                <p:cTn id="2" repeatCount="indefinite" fill="remove" display="0">
                  <p:stCondLst>
                    <p:cond delay="indefinite"/>
                  </p:stCondLst>
                  <p:endCondLst>
                    <p:cond evt="onStopAudio" delay="0">
                      <p:tgtEl>
                        <p:sldTgt/>
                      </p:tgtEl>
                    </p:cond>
                  </p:endCondLst>
                </p:cTn>
                <p:tgtEl>
                  <p:spTgt spid="26"/>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4"/>
          <p:cNvSpPr txBox="1"/>
          <p:nvPr/>
        </p:nvSpPr>
        <p:spPr>
          <a:xfrm>
            <a:off x="815414" y="572625"/>
            <a:ext cx="3008380" cy="662379"/>
          </a:xfrm>
          <a:prstGeom prst="rect">
            <a:avLst/>
          </a:prstGeom>
        </p:spPr>
        <p:txBody>
          <a:bodyPr anchor="ctr">
            <a:noAutofit/>
          </a:bodyPr>
          <a:lstStyle>
            <a:lvl1pPr marL="342900" indent="-342900" algn="l" defTabSz="914400" rtl="0" eaLnBrk="1" latinLnBrk="0" hangingPunct="1">
              <a:spcBef>
                <a:spcPct val="20000"/>
              </a:spcBef>
              <a:buFont typeface="Arial" panose="020B060402020209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9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9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9pPr>
          </a:lstStyle>
          <a:p>
            <a:pPr marL="0" indent="0" algn="ctr">
              <a:buNone/>
            </a:pPr>
            <a:r>
              <a:rPr lang="zh-CN" altLang="en-US" sz="4265" b="1" dirty="0">
                <a:solidFill>
                  <a:schemeClr val="accent1"/>
                </a:solidFill>
                <a:latin typeface="黑体" charset="0"/>
                <a:ea typeface="黑体" charset="0"/>
                <a:cs typeface="黑体" charset="0"/>
              </a:rPr>
              <a:t>目录</a:t>
            </a:r>
            <a:r>
              <a:rPr lang="en-US" altLang="zh-CN" sz="4265" b="1" dirty="0">
                <a:solidFill>
                  <a:schemeClr val="accent1"/>
                </a:solidFill>
                <a:latin typeface="黑体" charset="0"/>
                <a:ea typeface="黑体" charset="0"/>
                <a:cs typeface="黑体" charset="0"/>
              </a:rPr>
              <a:t>/</a:t>
            </a:r>
            <a:r>
              <a:rPr lang="en-US" altLang="zh-CN" sz="2400" b="1" dirty="0">
                <a:solidFill>
                  <a:schemeClr val="accent1"/>
                </a:solidFill>
                <a:latin typeface="黑体" charset="0"/>
                <a:ea typeface="黑体" charset="0"/>
                <a:cs typeface="黑体" charset="0"/>
              </a:rPr>
              <a:t>Contents</a:t>
            </a:r>
            <a:endParaRPr lang="en-GB" sz="2400" b="1" dirty="0">
              <a:solidFill>
                <a:schemeClr val="accent1"/>
              </a:solidFill>
              <a:latin typeface="黑体" charset="0"/>
              <a:ea typeface="黑体" charset="0"/>
              <a:cs typeface="黑体" charset="0"/>
            </a:endParaRPr>
          </a:p>
        </p:txBody>
      </p:sp>
      <p:cxnSp>
        <p:nvCxnSpPr>
          <p:cNvPr id="43" name="直接连接符 42"/>
          <p:cNvCxnSpPr/>
          <p:nvPr/>
        </p:nvCxnSpPr>
        <p:spPr>
          <a:xfrm>
            <a:off x="984763" y="1412776"/>
            <a:ext cx="10199803"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45" name="组合 44"/>
          <p:cNvGrpSpPr/>
          <p:nvPr/>
        </p:nvGrpSpPr>
        <p:grpSpPr>
          <a:xfrm>
            <a:off x="766222" y="2202322"/>
            <a:ext cx="1192345" cy="666786"/>
            <a:chOff x="2215144" y="927951"/>
            <a:chExt cx="1244730" cy="916847"/>
          </a:xfrm>
        </p:grpSpPr>
        <p:sp>
          <p:nvSpPr>
            <p:cNvPr id="46" name="平行四边形 45"/>
            <p:cNvSpPr/>
            <p:nvPr/>
          </p:nvSpPr>
          <p:spPr>
            <a:xfrm>
              <a:off x="2215144" y="982844"/>
              <a:ext cx="1120898" cy="842780"/>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latin typeface="黑体" charset="0"/>
                <a:ea typeface="黑体" charset="0"/>
              </a:endParaRPr>
            </a:p>
          </p:txBody>
        </p:sp>
        <p:sp>
          <p:nvSpPr>
            <p:cNvPr id="47" name="文本框 9"/>
            <p:cNvSpPr txBox="1"/>
            <p:nvPr/>
          </p:nvSpPr>
          <p:spPr>
            <a:xfrm>
              <a:off x="2393075" y="927951"/>
              <a:ext cx="1066799" cy="916847"/>
            </a:xfrm>
            <a:prstGeom prst="rect">
              <a:avLst/>
            </a:prstGeom>
            <a:noFill/>
          </p:spPr>
          <p:txBody>
            <a:bodyPr wrap="square" rtlCol="0">
              <a:spAutoFit/>
            </a:bodyPr>
            <a:lstStyle/>
            <a:p>
              <a:r>
                <a:rPr lang="en-US" altLang="zh-CN" sz="3735" dirty="0">
                  <a:solidFill>
                    <a:schemeClr val="bg1"/>
                  </a:solidFill>
                  <a:latin typeface="黑体" charset="0"/>
                  <a:ea typeface="黑体" charset="0"/>
                </a:rPr>
                <a:t>01</a:t>
              </a:r>
            </a:p>
          </p:txBody>
        </p:sp>
      </p:grpSp>
      <p:grpSp>
        <p:nvGrpSpPr>
          <p:cNvPr id="60" name="组合 59"/>
          <p:cNvGrpSpPr/>
          <p:nvPr/>
        </p:nvGrpSpPr>
        <p:grpSpPr>
          <a:xfrm>
            <a:off x="1671891" y="2220071"/>
            <a:ext cx="4114312" cy="612920"/>
            <a:chOff x="4315150" y="953426"/>
            <a:chExt cx="3857250" cy="540057"/>
          </a:xfrm>
        </p:grpSpPr>
        <p:sp>
          <p:nvSpPr>
            <p:cNvPr id="61" name="矩形 60"/>
            <p:cNvSpPr/>
            <p:nvPr/>
          </p:nvSpPr>
          <p:spPr>
            <a:xfrm>
              <a:off x="4841196" y="1036090"/>
              <a:ext cx="2827147" cy="406783"/>
            </a:xfrm>
            <a:prstGeom prst="rect">
              <a:avLst/>
            </a:prstGeom>
            <a:ln w="15875">
              <a:noFill/>
            </a:ln>
          </p:spPr>
          <p:txBody>
            <a:bodyPr wrap="square" lIns="91440" tIns="45720" rIns="91440" bIns="45720">
              <a:spAutoFit/>
            </a:bodyPr>
            <a:lstStyle/>
            <a:p>
              <a:r>
                <a:rPr lang="zh-CN" altLang="en-US" sz="2400" b="1" dirty="0">
                  <a:solidFill>
                    <a:schemeClr val="tx1">
                      <a:lumMod val="75000"/>
                      <a:lumOff val="25000"/>
                    </a:schemeClr>
                  </a:solidFill>
                  <a:latin typeface="黑体" charset="0"/>
                  <a:ea typeface="黑体" charset="0"/>
                </a:rPr>
                <a:t>药品基本信息</a:t>
              </a:r>
            </a:p>
          </p:txBody>
        </p:sp>
        <p:sp>
          <p:nvSpPr>
            <p:cNvPr id="62" name="平行四边形 61"/>
            <p:cNvSpPr/>
            <p:nvPr/>
          </p:nvSpPr>
          <p:spPr>
            <a:xfrm>
              <a:off x="4315150" y="953426"/>
              <a:ext cx="3857250" cy="540057"/>
            </a:xfrm>
            <a:prstGeom prst="parallelogram">
              <a:avLst>
                <a:gd name="adj" fmla="val 48207"/>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endParaRPr lang="zh-CN" altLang="en-US" sz="2135" b="1">
                <a:solidFill>
                  <a:schemeClr val="tx1">
                    <a:lumMod val="75000"/>
                    <a:lumOff val="25000"/>
                  </a:schemeClr>
                </a:solidFill>
                <a:latin typeface="黑体" charset="0"/>
                <a:ea typeface="黑体" charset="0"/>
              </a:endParaRPr>
            </a:p>
          </p:txBody>
        </p:sp>
      </p:grpSp>
      <p:grpSp>
        <p:nvGrpSpPr>
          <p:cNvPr id="34" name="组合 33"/>
          <p:cNvGrpSpPr/>
          <p:nvPr/>
        </p:nvGrpSpPr>
        <p:grpSpPr>
          <a:xfrm>
            <a:off x="10608501" y="654444"/>
            <a:ext cx="576064" cy="577112"/>
            <a:chOff x="6084168" y="1274820"/>
            <a:chExt cx="432048" cy="432834"/>
          </a:xfrm>
        </p:grpSpPr>
        <p:sp>
          <p:nvSpPr>
            <p:cNvPr id="35" name="椭圆 22"/>
            <p:cNvSpPr>
              <a:spLocks noChangeArrowheads="1"/>
            </p:cNvSpPr>
            <p:nvPr/>
          </p:nvSpPr>
          <p:spPr bwMode="auto">
            <a:xfrm>
              <a:off x="6084168" y="1274820"/>
              <a:ext cx="432048" cy="432834"/>
            </a:xfrm>
            <a:prstGeom prst="ellipse">
              <a:avLst/>
            </a:prstGeom>
            <a:solidFill>
              <a:schemeClr val="accent1"/>
            </a:solidFill>
            <a:ln>
              <a:noFill/>
            </a:ln>
          </p:spPr>
          <p:txBody>
            <a:bodyPr anchor="ctr"/>
            <a:lstStyle>
              <a:lvl1pPr eaLnBrk="0" hangingPunct="0">
                <a:defRPr>
                  <a:solidFill>
                    <a:schemeClr val="tx1"/>
                  </a:solidFill>
                  <a:latin typeface="Arial" panose="020B0604020202090204" pitchFamily="34" charset="0"/>
                  <a:ea typeface="宋体" pitchFamily="2" charset="-122"/>
                </a:defRPr>
              </a:lvl1pPr>
              <a:lvl2pPr marL="742950" indent="-285750" eaLnBrk="0" hangingPunct="0">
                <a:defRPr>
                  <a:solidFill>
                    <a:schemeClr val="tx1"/>
                  </a:solidFill>
                  <a:latin typeface="Arial" panose="020B0604020202090204" pitchFamily="34" charset="0"/>
                  <a:ea typeface="宋体" pitchFamily="2" charset="-122"/>
                </a:defRPr>
              </a:lvl2pPr>
              <a:lvl3pPr marL="1143000" indent="-228600" eaLnBrk="0" hangingPunct="0">
                <a:defRPr>
                  <a:solidFill>
                    <a:schemeClr val="tx1"/>
                  </a:solidFill>
                  <a:latin typeface="Arial" panose="020B0604020202090204" pitchFamily="34" charset="0"/>
                  <a:ea typeface="宋体" pitchFamily="2" charset="-122"/>
                </a:defRPr>
              </a:lvl3pPr>
              <a:lvl4pPr marL="1600200" indent="-228600" eaLnBrk="0" hangingPunct="0">
                <a:defRPr>
                  <a:solidFill>
                    <a:schemeClr val="tx1"/>
                  </a:solidFill>
                  <a:latin typeface="Arial" panose="020B0604020202090204" pitchFamily="34" charset="0"/>
                  <a:ea typeface="宋体" pitchFamily="2" charset="-122"/>
                </a:defRPr>
              </a:lvl4pPr>
              <a:lvl5pPr marL="2057400" indent="-228600" eaLnBrk="0" hangingPunct="0">
                <a:defRPr>
                  <a:solidFill>
                    <a:schemeClr val="tx1"/>
                  </a:solidFill>
                  <a:latin typeface="Arial" panose="020B0604020202090204" pitchFamily="34" charset="0"/>
                  <a:ea typeface="宋体" pitchFamily="2" charset="-122"/>
                </a:defRPr>
              </a:lvl5pPr>
              <a:lvl6pPr marL="25146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6pPr>
              <a:lvl7pPr marL="29718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7pPr>
              <a:lvl8pPr marL="34290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8pPr>
              <a:lvl9pPr marL="38862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9pPr>
            </a:lstStyle>
            <a:p>
              <a:pPr algn="ctr" eaLnBrk="1" hangingPunct="1"/>
              <a:endParaRPr lang="zh-CN" altLang="en-US" sz="2400">
                <a:solidFill>
                  <a:srgbClr val="FFFFFF"/>
                </a:solidFill>
                <a:latin typeface="黑体" charset="0"/>
                <a:ea typeface="黑体" charset="0"/>
              </a:endParaRPr>
            </a:p>
          </p:txBody>
        </p:sp>
        <p:sp>
          <p:nvSpPr>
            <p:cNvPr id="36" name="Freeform 59"/>
            <p:cNvSpPr>
              <a:spLocks noChangeArrowheads="1"/>
            </p:cNvSpPr>
            <p:nvPr/>
          </p:nvSpPr>
          <p:spPr bwMode="auto">
            <a:xfrm>
              <a:off x="6180302" y="1365898"/>
              <a:ext cx="239780" cy="250679"/>
            </a:xfrm>
            <a:custGeom>
              <a:avLst/>
              <a:gdLst>
                <a:gd name="T0" fmla="*/ 73627430 w 581"/>
                <a:gd name="T1" fmla="*/ 67678707 h 609"/>
                <a:gd name="T2" fmla="*/ 61659637 w 581"/>
                <a:gd name="T3" fmla="*/ 78678142 h 609"/>
                <a:gd name="T4" fmla="*/ 54244957 w 581"/>
                <a:gd name="T5" fmla="*/ 72208055 h 609"/>
                <a:gd name="T6" fmla="*/ 57106883 w 581"/>
                <a:gd name="T7" fmla="*/ 65867111 h 609"/>
                <a:gd name="T8" fmla="*/ 61659637 w 581"/>
                <a:gd name="T9" fmla="*/ 69490662 h 609"/>
                <a:gd name="T10" fmla="*/ 71806401 w 581"/>
                <a:gd name="T11" fmla="*/ 61338122 h 609"/>
                <a:gd name="T12" fmla="*/ 73627430 w 581"/>
                <a:gd name="T13" fmla="*/ 67678707 h 609"/>
                <a:gd name="T14" fmla="*/ 61659637 w 581"/>
                <a:gd name="T15" fmla="*/ 64055516 h 609"/>
                <a:gd name="T16" fmla="*/ 49691843 w 581"/>
                <a:gd name="T17" fmla="*/ 69490662 h 609"/>
                <a:gd name="T18" fmla="*/ 51513233 w 581"/>
                <a:gd name="T19" fmla="*/ 75054951 h 609"/>
                <a:gd name="T20" fmla="*/ 3772261 w 581"/>
                <a:gd name="T21" fmla="*/ 78678142 h 609"/>
                <a:gd name="T22" fmla="*/ 0 w 581"/>
                <a:gd name="T23" fmla="*/ 10999436 h 609"/>
                <a:gd name="T24" fmla="*/ 10146404 w 581"/>
                <a:gd name="T25" fmla="*/ 7246742 h 609"/>
                <a:gd name="T26" fmla="*/ 17561444 w 581"/>
                <a:gd name="T27" fmla="*/ 18246178 h 609"/>
                <a:gd name="T28" fmla="*/ 24845922 w 581"/>
                <a:gd name="T29" fmla="*/ 7246742 h 609"/>
                <a:gd name="T30" fmla="*/ 28488341 w 581"/>
                <a:gd name="T31" fmla="*/ 10999436 h 609"/>
                <a:gd name="T32" fmla="*/ 43318061 w 581"/>
                <a:gd name="T33" fmla="*/ 10999436 h 609"/>
                <a:gd name="T34" fmla="*/ 46960119 w 581"/>
                <a:gd name="T35" fmla="*/ 7246742 h 609"/>
                <a:gd name="T36" fmla="*/ 54244957 w 581"/>
                <a:gd name="T37" fmla="*/ 18246178 h 609"/>
                <a:gd name="T38" fmla="*/ 61659637 w 581"/>
                <a:gd name="T39" fmla="*/ 7246742 h 609"/>
                <a:gd name="T40" fmla="*/ 71806401 w 581"/>
                <a:gd name="T41" fmla="*/ 10999436 h 609"/>
                <a:gd name="T42" fmla="*/ 66212751 w 581"/>
                <a:gd name="T43" fmla="*/ 59526167 h 609"/>
                <a:gd name="T44" fmla="*/ 10146404 w 581"/>
                <a:gd name="T45" fmla="*/ 63149718 h 609"/>
                <a:gd name="T46" fmla="*/ 12878128 w 581"/>
                <a:gd name="T47" fmla="*/ 65867111 h 609"/>
                <a:gd name="T48" fmla="*/ 39545439 w 581"/>
                <a:gd name="T49" fmla="*/ 63149718 h 609"/>
                <a:gd name="T50" fmla="*/ 39545439 w 581"/>
                <a:gd name="T51" fmla="*/ 63149718 h 609"/>
                <a:gd name="T52" fmla="*/ 39545439 w 581"/>
                <a:gd name="T53" fmla="*/ 63149718 h 609"/>
                <a:gd name="T54" fmla="*/ 12878128 w 581"/>
                <a:gd name="T55" fmla="*/ 60431965 h 609"/>
                <a:gd name="T56" fmla="*/ 58017218 w 581"/>
                <a:gd name="T57" fmla="*/ 28339815 h 609"/>
                <a:gd name="T58" fmla="*/ 13788823 w 581"/>
                <a:gd name="T59" fmla="*/ 28339815 h 609"/>
                <a:gd name="T60" fmla="*/ 13788823 w 581"/>
                <a:gd name="T61" fmla="*/ 35715700 h 609"/>
                <a:gd name="T62" fmla="*/ 61659637 w 581"/>
                <a:gd name="T63" fmla="*/ 31963007 h 609"/>
                <a:gd name="T64" fmla="*/ 58017218 w 581"/>
                <a:gd name="T65" fmla="*/ 43868240 h 609"/>
                <a:gd name="T66" fmla="*/ 35903020 w 581"/>
                <a:gd name="T67" fmla="*/ 43868240 h 609"/>
                <a:gd name="T68" fmla="*/ 13788823 w 581"/>
                <a:gd name="T69" fmla="*/ 43868240 h 609"/>
                <a:gd name="T70" fmla="*/ 13788823 w 581"/>
                <a:gd name="T71" fmla="*/ 51244484 h 609"/>
                <a:gd name="T72" fmla="*/ 35903020 w 581"/>
                <a:gd name="T73" fmla="*/ 51244484 h 609"/>
                <a:gd name="T74" fmla="*/ 61659637 w 581"/>
                <a:gd name="T75" fmla="*/ 47491791 h 609"/>
                <a:gd name="T76" fmla="*/ 54244957 w 581"/>
                <a:gd name="T77" fmla="*/ 14622627 h 609"/>
                <a:gd name="T78" fmla="*/ 50602538 w 581"/>
                <a:gd name="T79" fmla="*/ 10999436 h 609"/>
                <a:gd name="T80" fmla="*/ 54244957 w 581"/>
                <a:gd name="T81" fmla="*/ 0 h 609"/>
                <a:gd name="T82" fmla="*/ 58017218 w 581"/>
                <a:gd name="T83" fmla="*/ 10999436 h 609"/>
                <a:gd name="T84" fmla="*/ 35903020 w 581"/>
                <a:gd name="T85" fmla="*/ 14622627 h 609"/>
                <a:gd name="T86" fmla="*/ 32260601 w 581"/>
                <a:gd name="T87" fmla="*/ 10999436 h 609"/>
                <a:gd name="T88" fmla="*/ 35903020 w 581"/>
                <a:gd name="T89" fmla="*/ 0 h 609"/>
                <a:gd name="T90" fmla="*/ 39545439 w 581"/>
                <a:gd name="T91" fmla="*/ 10999436 h 609"/>
                <a:gd name="T92" fmla="*/ 17561444 w 581"/>
                <a:gd name="T93" fmla="*/ 14622627 h 609"/>
                <a:gd name="T94" fmla="*/ 13788823 w 581"/>
                <a:gd name="T95" fmla="*/ 10999436 h 609"/>
                <a:gd name="T96" fmla="*/ 17561444 w 581"/>
                <a:gd name="T97" fmla="*/ 0 h 609"/>
                <a:gd name="T98" fmla="*/ 21203502 w 581"/>
                <a:gd name="T99" fmla="*/ 10999436 h 60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581" h="609">
                  <a:moveTo>
                    <a:pt x="566" y="523"/>
                  </a:moveTo>
                  <a:lnTo>
                    <a:pt x="566" y="523"/>
                  </a:lnTo>
                  <a:cubicBezTo>
                    <a:pt x="495" y="594"/>
                    <a:pt x="495" y="594"/>
                    <a:pt x="495" y="594"/>
                  </a:cubicBezTo>
                  <a:cubicBezTo>
                    <a:pt x="488" y="601"/>
                    <a:pt x="481" y="608"/>
                    <a:pt x="474" y="608"/>
                  </a:cubicBezTo>
                  <a:cubicBezTo>
                    <a:pt x="467" y="608"/>
                    <a:pt x="460" y="601"/>
                    <a:pt x="453" y="594"/>
                  </a:cubicBezTo>
                  <a:cubicBezTo>
                    <a:pt x="417" y="558"/>
                    <a:pt x="417" y="558"/>
                    <a:pt x="417" y="558"/>
                  </a:cubicBezTo>
                  <a:cubicBezTo>
                    <a:pt x="410" y="551"/>
                    <a:pt x="410" y="544"/>
                    <a:pt x="410" y="537"/>
                  </a:cubicBezTo>
                  <a:cubicBezTo>
                    <a:pt x="410" y="523"/>
                    <a:pt x="417" y="509"/>
                    <a:pt x="439" y="509"/>
                  </a:cubicBezTo>
                  <a:cubicBezTo>
                    <a:pt x="446" y="509"/>
                    <a:pt x="453" y="516"/>
                    <a:pt x="453" y="523"/>
                  </a:cubicBezTo>
                  <a:cubicBezTo>
                    <a:pt x="474" y="537"/>
                    <a:pt x="474" y="537"/>
                    <a:pt x="474" y="537"/>
                  </a:cubicBezTo>
                  <a:cubicBezTo>
                    <a:pt x="530" y="481"/>
                    <a:pt x="530" y="481"/>
                    <a:pt x="530" y="481"/>
                  </a:cubicBezTo>
                  <a:cubicBezTo>
                    <a:pt x="537" y="474"/>
                    <a:pt x="545" y="474"/>
                    <a:pt x="552" y="474"/>
                  </a:cubicBezTo>
                  <a:cubicBezTo>
                    <a:pt x="566" y="474"/>
                    <a:pt x="580" y="488"/>
                    <a:pt x="580" y="502"/>
                  </a:cubicBezTo>
                  <a:cubicBezTo>
                    <a:pt x="580" y="509"/>
                    <a:pt x="573" y="516"/>
                    <a:pt x="566" y="523"/>
                  </a:cubicBezTo>
                  <a:close/>
                  <a:moveTo>
                    <a:pt x="474" y="495"/>
                  </a:moveTo>
                  <a:lnTo>
                    <a:pt x="474" y="495"/>
                  </a:lnTo>
                  <a:cubicBezTo>
                    <a:pt x="467" y="488"/>
                    <a:pt x="453" y="481"/>
                    <a:pt x="439" y="481"/>
                  </a:cubicBezTo>
                  <a:cubicBezTo>
                    <a:pt x="403" y="481"/>
                    <a:pt x="382" y="509"/>
                    <a:pt x="382" y="537"/>
                  </a:cubicBezTo>
                  <a:cubicBezTo>
                    <a:pt x="382" y="558"/>
                    <a:pt x="389" y="573"/>
                    <a:pt x="396" y="580"/>
                  </a:cubicBezTo>
                  <a:cubicBezTo>
                    <a:pt x="424" y="608"/>
                    <a:pt x="424" y="608"/>
                    <a:pt x="424" y="608"/>
                  </a:cubicBezTo>
                  <a:cubicBezTo>
                    <a:pt x="29" y="608"/>
                    <a:pt x="29" y="608"/>
                    <a:pt x="29" y="608"/>
                  </a:cubicBezTo>
                  <a:cubicBezTo>
                    <a:pt x="15" y="608"/>
                    <a:pt x="0" y="594"/>
                    <a:pt x="0" y="580"/>
                  </a:cubicBezTo>
                  <a:cubicBezTo>
                    <a:pt x="0" y="85"/>
                    <a:pt x="0" y="85"/>
                    <a:pt x="0" y="85"/>
                  </a:cubicBezTo>
                  <a:cubicBezTo>
                    <a:pt x="0" y="71"/>
                    <a:pt x="15" y="56"/>
                    <a:pt x="29" y="56"/>
                  </a:cubicBezTo>
                  <a:cubicBezTo>
                    <a:pt x="78" y="56"/>
                    <a:pt x="78" y="56"/>
                    <a:pt x="78" y="56"/>
                  </a:cubicBezTo>
                  <a:cubicBezTo>
                    <a:pt x="78" y="85"/>
                    <a:pt x="78" y="85"/>
                    <a:pt x="78" y="85"/>
                  </a:cubicBezTo>
                  <a:cubicBezTo>
                    <a:pt x="78" y="120"/>
                    <a:pt x="106" y="141"/>
                    <a:pt x="135" y="141"/>
                  </a:cubicBezTo>
                  <a:cubicBezTo>
                    <a:pt x="163" y="141"/>
                    <a:pt x="191" y="120"/>
                    <a:pt x="191" y="85"/>
                  </a:cubicBezTo>
                  <a:cubicBezTo>
                    <a:pt x="191" y="56"/>
                    <a:pt x="191" y="56"/>
                    <a:pt x="191" y="56"/>
                  </a:cubicBezTo>
                  <a:cubicBezTo>
                    <a:pt x="219" y="56"/>
                    <a:pt x="219" y="56"/>
                    <a:pt x="219" y="56"/>
                  </a:cubicBezTo>
                  <a:cubicBezTo>
                    <a:pt x="219" y="85"/>
                    <a:pt x="219" y="85"/>
                    <a:pt x="219" y="85"/>
                  </a:cubicBezTo>
                  <a:cubicBezTo>
                    <a:pt x="219" y="120"/>
                    <a:pt x="248" y="141"/>
                    <a:pt x="276" y="141"/>
                  </a:cubicBezTo>
                  <a:cubicBezTo>
                    <a:pt x="304" y="141"/>
                    <a:pt x="333" y="120"/>
                    <a:pt x="333" y="85"/>
                  </a:cubicBezTo>
                  <a:cubicBezTo>
                    <a:pt x="333" y="56"/>
                    <a:pt x="333" y="56"/>
                    <a:pt x="333" y="56"/>
                  </a:cubicBezTo>
                  <a:cubicBezTo>
                    <a:pt x="361" y="56"/>
                    <a:pt x="361" y="56"/>
                    <a:pt x="361" y="56"/>
                  </a:cubicBezTo>
                  <a:cubicBezTo>
                    <a:pt x="361" y="85"/>
                    <a:pt x="361" y="85"/>
                    <a:pt x="361" y="85"/>
                  </a:cubicBezTo>
                  <a:cubicBezTo>
                    <a:pt x="361" y="120"/>
                    <a:pt x="389" y="141"/>
                    <a:pt x="417" y="141"/>
                  </a:cubicBezTo>
                  <a:cubicBezTo>
                    <a:pt x="446" y="141"/>
                    <a:pt x="474" y="120"/>
                    <a:pt x="474" y="85"/>
                  </a:cubicBezTo>
                  <a:cubicBezTo>
                    <a:pt x="474" y="56"/>
                    <a:pt x="474" y="56"/>
                    <a:pt x="474" y="56"/>
                  </a:cubicBezTo>
                  <a:cubicBezTo>
                    <a:pt x="523" y="56"/>
                    <a:pt x="523" y="56"/>
                    <a:pt x="523" y="56"/>
                  </a:cubicBezTo>
                  <a:cubicBezTo>
                    <a:pt x="537" y="56"/>
                    <a:pt x="552" y="71"/>
                    <a:pt x="552" y="85"/>
                  </a:cubicBezTo>
                  <a:cubicBezTo>
                    <a:pt x="552" y="445"/>
                    <a:pt x="552" y="445"/>
                    <a:pt x="552" y="445"/>
                  </a:cubicBezTo>
                  <a:cubicBezTo>
                    <a:pt x="530" y="445"/>
                    <a:pt x="516" y="452"/>
                    <a:pt x="509" y="460"/>
                  </a:cubicBezTo>
                  <a:lnTo>
                    <a:pt x="474" y="495"/>
                  </a:lnTo>
                  <a:close/>
                  <a:moveTo>
                    <a:pt x="78" y="488"/>
                  </a:moveTo>
                  <a:lnTo>
                    <a:pt x="78" y="488"/>
                  </a:lnTo>
                  <a:cubicBezTo>
                    <a:pt x="78" y="502"/>
                    <a:pt x="85" y="509"/>
                    <a:pt x="99" y="509"/>
                  </a:cubicBezTo>
                  <a:cubicBezTo>
                    <a:pt x="283" y="509"/>
                    <a:pt x="283" y="509"/>
                    <a:pt x="283" y="509"/>
                  </a:cubicBezTo>
                  <a:cubicBezTo>
                    <a:pt x="297" y="509"/>
                    <a:pt x="304" y="502"/>
                    <a:pt x="304" y="488"/>
                  </a:cubicBezTo>
                  <a:cubicBezTo>
                    <a:pt x="304" y="474"/>
                    <a:pt x="297" y="467"/>
                    <a:pt x="283" y="467"/>
                  </a:cubicBezTo>
                  <a:cubicBezTo>
                    <a:pt x="99" y="467"/>
                    <a:pt x="99" y="467"/>
                    <a:pt x="99" y="467"/>
                  </a:cubicBezTo>
                  <a:cubicBezTo>
                    <a:pt x="85" y="467"/>
                    <a:pt x="78" y="474"/>
                    <a:pt x="78" y="488"/>
                  </a:cubicBezTo>
                  <a:close/>
                  <a:moveTo>
                    <a:pt x="446" y="219"/>
                  </a:moveTo>
                  <a:lnTo>
                    <a:pt x="446" y="219"/>
                  </a:lnTo>
                  <a:cubicBezTo>
                    <a:pt x="106" y="219"/>
                    <a:pt x="106" y="219"/>
                    <a:pt x="106" y="219"/>
                  </a:cubicBezTo>
                  <a:cubicBezTo>
                    <a:pt x="92" y="219"/>
                    <a:pt x="78" y="233"/>
                    <a:pt x="78" y="247"/>
                  </a:cubicBezTo>
                  <a:cubicBezTo>
                    <a:pt x="78" y="262"/>
                    <a:pt x="92" y="276"/>
                    <a:pt x="106" y="276"/>
                  </a:cubicBezTo>
                  <a:cubicBezTo>
                    <a:pt x="446" y="276"/>
                    <a:pt x="446" y="276"/>
                    <a:pt x="446" y="276"/>
                  </a:cubicBezTo>
                  <a:cubicBezTo>
                    <a:pt x="460" y="276"/>
                    <a:pt x="474" y="262"/>
                    <a:pt x="474" y="247"/>
                  </a:cubicBezTo>
                  <a:cubicBezTo>
                    <a:pt x="474" y="233"/>
                    <a:pt x="460" y="219"/>
                    <a:pt x="446" y="219"/>
                  </a:cubicBezTo>
                  <a:close/>
                  <a:moveTo>
                    <a:pt x="446" y="339"/>
                  </a:moveTo>
                  <a:lnTo>
                    <a:pt x="446" y="339"/>
                  </a:lnTo>
                  <a:cubicBezTo>
                    <a:pt x="276" y="339"/>
                    <a:pt x="276" y="339"/>
                    <a:pt x="276" y="339"/>
                  </a:cubicBezTo>
                  <a:cubicBezTo>
                    <a:pt x="226" y="339"/>
                    <a:pt x="226" y="339"/>
                    <a:pt x="226" y="339"/>
                  </a:cubicBezTo>
                  <a:cubicBezTo>
                    <a:pt x="106" y="339"/>
                    <a:pt x="106" y="339"/>
                    <a:pt x="106" y="339"/>
                  </a:cubicBezTo>
                  <a:cubicBezTo>
                    <a:pt x="92" y="339"/>
                    <a:pt x="78" y="353"/>
                    <a:pt x="78" y="367"/>
                  </a:cubicBezTo>
                  <a:cubicBezTo>
                    <a:pt x="78" y="389"/>
                    <a:pt x="92" y="396"/>
                    <a:pt x="106" y="396"/>
                  </a:cubicBezTo>
                  <a:cubicBezTo>
                    <a:pt x="226" y="396"/>
                    <a:pt x="226" y="396"/>
                    <a:pt x="226" y="396"/>
                  </a:cubicBezTo>
                  <a:cubicBezTo>
                    <a:pt x="276" y="396"/>
                    <a:pt x="276" y="396"/>
                    <a:pt x="276" y="396"/>
                  </a:cubicBezTo>
                  <a:cubicBezTo>
                    <a:pt x="446" y="396"/>
                    <a:pt x="446" y="396"/>
                    <a:pt x="446" y="396"/>
                  </a:cubicBezTo>
                  <a:cubicBezTo>
                    <a:pt x="460" y="396"/>
                    <a:pt x="474" y="389"/>
                    <a:pt x="474" y="367"/>
                  </a:cubicBezTo>
                  <a:cubicBezTo>
                    <a:pt x="474" y="353"/>
                    <a:pt x="460" y="339"/>
                    <a:pt x="446" y="339"/>
                  </a:cubicBezTo>
                  <a:close/>
                  <a:moveTo>
                    <a:pt x="417" y="113"/>
                  </a:moveTo>
                  <a:lnTo>
                    <a:pt x="417" y="113"/>
                  </a:lnTo>
                  <a:cubicBezTo>
                    <a:pt x="403" y="113"/>
                    <a:pt x="389" y="106"/>
                    <a:pt x="389" y="85"/>
                  </a:cubicBezTo>
                  <a:cubicBezTo>
                    <a:pt x="389" y="28"/>
                    <a:pt x="389" y="28"/>
                    <a:pt x="389" y="28"/>
                  </a:cubicBezTo>
                  <a:cubicBezTo>
                    <a:pt x="389" y="14"/>
                    <a:pt x="403" y="0"/>
                    <a:pt x="417" y="0"/>
                  </a:cubicBezTo>
                  <a:cubicBezTo>
                    <a:pt x="431" y="0"/>
                    <a:pt x="446" y="14"/>
                    <a:pt x="446" y="28"/>
                  </a:cubicBezTo>
                  <a:cubicBezTo>
                    <a:pt x="446" y="85"/>
                    <a:pt x="446" y="85"/>
                    <a:pt x="446" y="85"/>
                  </a:cubicBezTo>
                  <a:cubicBezTo>
                    <a:pt x="446" y="106"/>
                    <a:pt x="431" y="113"/>
                    <a:pt x="417" y="113"/>
                  </a:cubicBezTo>
                  <a:close/>
                  <a:moveTo>
                    <a:pt x="276" y="113"/>
                  </a:moveTo>
                  <a:lnTo>
                    <a:pt x="276" y="113"/>
                  </a:lnTo>
                  <a:cubicBezTo>
                    <a:pt x="262" y="113"/>
                    <a:pt x="248" y="106"/>
                    <a:pt x="248" y="85"/>
                  </a:cubicBezTo>
                  <a:cubicBezTo>
                    <a:pt x="248" y="28"/>
                    <a:pt x="248" y="28"/>
                    <a:pt x="248" y="28"/>
                  </a:cubicBezTo>
                  <a:cubicBezTo>
                    <a:pt x="248" y="14"/>
                    <a:pt x="262" y="0"/>
                    <a:pt x="276" y="0"/>
                  </a:cubicBezTo>
                  <a:cubicBezTo>
                    <a:pt x="290" y="0"/>
                    <a:pt x="304" y="14"/>
                    <a:pt x="304" y="28"/>
                  </a:cubicBezTo>
                  <a:cubicBezTo>
                    <a:pt x="304" y="85"/>
                    <a:pt x="304" y="85"/>
                    <a:pt x="304" y="85"/>
                  </a:cubicBezTo>
                  <a:cubicBezTo>
                    <a:pt x="304" y="106"/>
                    <a:pt x="290" y="113"/>
                    <a:pt x="276" y="113"/>
                  </a:cubicBezTo>
                  <a:close/>
                  <a:moveTo>
                    <a:pt x="135" y="113"/>
                  </a:moveTo>
                  <a:lnTo>
                    <a:pt x="135" y="113"/>
                  </a:lnTo>
                  <a:cubicBezTo>
                    <a:pt x="121" y="113"/>
                    <a:pt x="106" y="106"/>
                    <a:pt x="106" y="85"/>
                  </a:cubicBezTo>
                  <a:cubicBezTo>
                    <a:pt x="106" y="28"/>
                    <a:pt x="106" y="28"/>
                    <a:pt x="106" y="28"/>
                  </a:cubicBezTo>
                  <a:cubicBezTo>
                    <a:pt x="106" y="14"/>
                    <a:pt x="121" y="0"/>
                    <a:pt x="135" y="0"/>
                  </a:cubicBezTo>
                  <a:cubicBezTo>
                    <a:pt x="149" y="0"/>
                    <a:pt x="163" y="14"/>
                    <a:pt x="163" y="28"/>
                  </a:cubicBezTo>
                  <a:cubicBezTo>
                    <a:pt x="163" y="85"/>
                    <a:pt x="163" y="85"/>
                    <a:pt x="163" y="85"/>
                  </a:cubicBezTo>
                  <a:cubicBezTo>
                    <a:pt x="163" y="106"/>
                    <a:pt x="149" y="113"/>
                    <a:pt x="135" y="113"/>
                  </a:cubicBezTo>
                  <a:close/>
                </a:path>
              </a:pathLst>
            </a:custGeom>
            <a:solidFill>
              <a:schemeClr val="bg1"/>
            </a:solidFill>
            <a:ln>
              <a:noFill/>
            </a:ln>
          </p:spPr>
          <p:txBody>
            <a:bodyPr wrap="none" lIns="45720" tIns="22860" rIns="45720" bIns="22860" anchor="ctr"/>
            <a:lstStyle/>
            <a:p>
              <a:endParaRPr lang="en-US" sz="2400">
                <a:latin typeface="黑体" charset="0"/>
                <a:ea typeface="黑体" charset="0"/>
              </a:endParaRPr>
            </a:p>
          </p:txBody>
        </p:sp>
      </p:grpSp>
      <p:grpSp>
        <p:nvGrpSpPr>
          <p:cNvPr id="37" name="组合 36"/>
          <p:cNvGrpSpPr/>
          <p:nvPr/>
        </p:nvGrpSpPr>
        <p:grpSpPr>
          <a:xfrm>
            <a:off x="8880309" y="654968"/>
            <a:ext cx="576064" cy="576064"/>
            <a:chOff x="4788024" y="1275213"/>
            <a:chExt cx="432048" cy="432048"/>
          </a:xfrm>
        </p:grpSpPr>
        <p:sp>
          <p:nvSpPr>
            <p:cNvPr id="38" name="椭圆 65"/>
            <p:cNvSpPr>
              <a:spLocks noChangeArrowheads="1"/>
            </p:cNvSpPr>
            <p:nvPr/>
          </p:nvSpPr>
          <p:spPr bwMode="auto">
            <a:xfrm>
              <a:off x="4788024" y="1275213"/>
              <a:ext cx="432048" cy="432048"/>
            </a:xfrm>
            <a:prstGeom prst="ellipse">
              <a:avLst/>
            </a:prstGeom>
            <a:solidFill>
              <a:srgbClr val="F79600"/>
            </a:solidFill>
            <a:ln>
              <a:noFill/>
            </a:ln>
          </p:spPr>
          <p:txBody>
            <a:bodyPr anchor="ctr"/>
            <a:lstStyle>
              <a:lvl1pPr eaLnBrk="0" hangingPunct="0">
                <a:defRPr>
                  <a:solidFill>
                    <a:schemeClr val="tx1"/>
                  </a:solidFill>
                  <a:latin typeface="Arial" panose="020B0604020202090204" pitchFamily="34" charset="0"/>
                  <a:ea typeface="宋体" pitchFamily="2" charset="-122"/>
                </a:defRPr>
              </a:lvl1pPr>
              <a:lvl2pPr marL="742950" indent="-285750" eaLnBrk="0" hangingPunct="0">
                <a:defRPr>
                  <a:solidFill>
                    <a:schemeClr val="tx1"/>
                  </a:solidFill>
                  <a:latin typeface="Arial" panose="020B0604020202090204" pitchFamily="34" charset="0"/>
                  <a:ea typeface="宋体" pitchFamily="2" charset="-122"/>
                </a:defRPr>
              </a:lvl2pPr>
              <a:lvl3pPr marL="1143000" indent="-228600" eaLnBrk="0" hangingPunct="0">
                <a:defRPr>
                  <a:solidFill>
                    <a:schemeClr val="tx1"/>
                  </a:solidFill>
                  <a:latin typeface="Arial" panose="020B0604020202090204" pitchFamily="34" charset="0"/>
                  <a:ea typeface="宋体" pitchFamily="2" charset="-122"/>
                </a:defRPr>
              </a:lvl3pPr>
              <a:lvl4pPr marL="1600200" indent="-228600" eaLnBrk="0" hangingPunct="0">
                <a:defRPr>
                  <a:solidFill>
                    <a:schemeClr val="tx1"/>
                  </a:solidFill>
                  <a:latin typeface="Arial" panose="020B0604020202090204" pitchFamily="34" charset="0"/>
                  <a:ea typeface="宋体" pitchFamily="2" charset="-122"/>
                </a:defRPr>
              </a:lvl4pPr>
              <a:lvl5pPr marL="2057400" indent="-228600" eaLnBrk="0" hangingPunct="0">
                <a:defRPr>
                  <a:solidFill>
                    <a:schemeClr val="tx1"/>
                  </a:solidFill>
                  <a:latin typeface="Arial" panose="020B0604020202090204" pitchFamily="34" charset="0"/>
                  <a:ea typeface="宋体" pitchFamily="2" charset="-122"/>
                </a:defRPr>
              </a:lvl5pPr>
              <a:lvl6pPr marL="25146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6pPr>
              <a:lvl7pPr marL="29718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7pPr>
              <a:lvl8pPr marL="34290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8pPr>
              <a:lvl9pPr marL="38862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9pPr>
            </a:lstStyle>
            <a:p>
              <a:pPr algn="ctr" eaLnBrk="1" hangingPunct="1"/>
              <a:endParaRPr lang="zh-CN" altLang="en-US" sz="2400">
                <a:solidFill>
                  <a:srgbClr val="FFFFFF"/>
                </a:solidFill>
                <a:latin typeface="黑体" charset="0"/>
                <a:ea typeface="黑体" charset="0"/>
              </a:endParaRPr>
            </a:p>
          </p:txBody>
        </p:sp>
        <p:sp>
          <p:nvSpPr>
            <p:cNvPr id="39" name="Freeform 110"/>
            <p:cNvSpPr>
              <a:spLocks noChangeArrowheads="1"/>
            </p:cNvSpPr>
            <p:nvPr/>
          </p:nvSpPr>
          <p:spPr bwMode="auto">
            <a:xfrm>
              <a:off x="4891102" y="1366806"/>
              <a:ext cx="250679" cy="248862"/>
            </a:xfrm>
            <a:custGeom>
              <a:avLst/>
              <a:gdLst>
                <a:gd name="T0" fmla="*/ 78678142 w 609"/>
                <a:gd name="T1" fmla="*/ 71002280 h 602"/>
                <a:gd name="T2" fmla="*/ 78678142 w 609"/>
                <a:gd name="T3" fmla="*/ 71002280 h 602"/>
                <a:gd name="T4" fmla="*/ 71302258 w 609"/>
                <a:gd name="T5" fmla="*/ 78441997 h 602"/>
                <a:gd name="T6" fmla="*/ 65867111 w 609"/>
                <a:gd name="T7" fmla="*/ 76614673 h 602"/>
                <a:gd name="T8" fmla="*/ 44774038 w 609"/>
                <a:gd name="T9" fmla="*/ 54426302 h 602"/>
                <a:gd name="T10" fmla="*/ 29245613 w 609"/>
                <a:gd name="T11" fmla="*/ 59125033 h 602"/>
                <a:gd name="T12" fmla="*/ 0 w 609"/>
                <a:gd name="T13" fmla="*/ 29497307 h 602"/>
                <a:gd name="T14" fmla="*/ 29245613 w 609"/>
                <a:gd name="T15" fmla="*/ 0 h 602"/>
                <a:gd name="T16" fmla="*/ 58491226 w 609"/>
                <a:gd name="T17" fmla="*/ 29497307 h 602"/>
                <a:gd name="T18" fmla="*/ 54867675 w 609"/>
                <a:gd name="T19" fmla="*/ 44376380 h 602"/>
                <a:gd name="T20" fmla="*/ 75960749 w 609"/>
                <a:gd name="T21" fmla="*/ 65520668 h 602"/>
                <a:gd name="T22" fmla="*/ 78678142 w 609"/>
                <a:gd name="T23" fmla="*/ 71002280 h 602"/>
                <a:gd name="T24" fmla="*/ 29245613 w 609"/>
                <a:gd name="T25" fmla="*/ 7439717 h 602"/>
                <a:gd name="T26" fmla="*/ 29245613 w 609"/>
                <a:gd name="T27" fmla="*/ 7439717 h 602"/>
                <a:gd name="T28" fmla="*/ 7246742 w 609"/>
                <a:gd name="T29" fmla="*/ 29497307 h 602"/>
                <a:gd name="T30" fmla="*/ 29245613 w 609"/>
                <a:gd name="T31" fmla="*/ 51685677 h 602"/>
                <a:gd name="T32" fmla="*/ 51244484 w 609"/>
                <a:gd name="T33" fmla="*/ 29497307 h 602"/>
                <a:gd name="T34" fmla="*/ 29245613 w 609"/>
                <a:gd name="T35" fmla="*/ 7439717 h 602"/>
                <a:gd name="T36" fmla="*/ 42056644 w 609"/>
                <a:gd name="T37" fmla="*/ 33282375 h 602"/>
                <a:gd name="T38" fmla="*/ 42056644 w 609"/>
                <a:gd name="T39" fmla="*/ 33282375 h 602"/>
                <a:gd name="T40" fmla="*/ 32868804 w 609"/>
                <a:gd name="T41" fmla="*/ 33282375 h 602"/>
                <a:gd name="T42" fmla="*/ 32868804 w 609"/>
                <a:gd name="T43" fmla="*/ 41504973 h 602"/>
                <a:gd name="T44" fmla="*/ 29245613 w 609"/>
                <a:gd name="T45" fmla="*/ 45290042 h 602"/>
                <a:gd name="T46" fmla="*/ 25622062 w 609"/>
                <a:gd name="T47" fmla="*/ 41504973 h 602"/>
                <a:gd name="T48" fmla="*/ 25622062 w 609"/>
                <a:gd name="T49" fmla="*/ 33282375 h 602"/>
                <a:gd name="T50" fmla="*/ 17340380 w 609"/>
                <a:gd name="T51" fmla="*/ 33282375 h 602"/>
                <a:gd name="T52" fmla="*/ 13716829 w 609"/>
                <a:gd name="T53" fmla="*/ 29497307 h 602"/>
                <a:gd name="T54" fmla="*/ 17340380 w 609"/>
                <a:gd name="T55" fmla="*/ 25842658 h 602"/>
                <a:gd name="T56" fmla="*/ 25622062 w 609"/>
                <a:gd name="T57" fmla="*/ 25842658 h 602"/>
                <a:gd name="T58" fmla="*/ 25622062 w 609"/>
                <a:gd name="T59" fmla="*/ 16575978 h 602"/>
                <a:gd name="T60" fmla="*/ 29245613 w 609"/>
                <a:gd name="T61" fmla="*/ 12921329 h 602"/>
                <a:gd name="T62" fmla="*/ 32868804 w 609"/>
                <a:gd name="T63" fmla="*/ 16575978 h 602"/>
                <a:gd name="T64" fmla="*/ 32868804 w 609"/>
                <a:gd name="T65" fmla="*/ 25842658 h 602"/>
                <a:gd name="T66" fmla="*/ 42056644 w 609"/>
                <a:gd name="T67" fmla="*/ 25842658 h 602"/>
                <a:gd name="T68" fmla="*/ 45679835 w 609"/>
                <a:gd name="T69" fmla="*/ 29497307 h 602"/>
                <a:gd name="T70" fmla="*/ 42056644 w 609"/>
                <a:gd name="T71" fmla="*/ 33282375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9" h="602">
                  <a:moveTo>
                    <a:pt x="608" y="544"/>
                  </a:moveTo>
                  <a:lnTo>
                    <a:pt x="608" y="544"/>
                  </a:lnTo>
                  <a:cubicBezTo>
                    <a:pt x="608" y="573"/>
                    <a:pt x="579" y="601"/>
                    <a:pt x="551" y="601"/>
                  </a:cubicBezTo>
                  <a:cubicBezTo>
                    <a:pt x="530" y="601"/>
                    <a:pt x="516" y="594"/>
                    <a:pt x="509" y="587"/>
                  </a:cubicBezTo>
                  <a:cubicBezTo>
                    <a:pt x="346" y="417"/>
                    <a:pt x="346" y="417"/>
                    <a:pt x="346" y="417"/>
                  </a:cubicBezTo>
                  <a:cubicBezTo>
                    <a:pt x="311" y="438"/>
                    <a:pt x="269" y="453"/>
                    <a:pt x="226" y="453"/>
                  </a:cubicBezTo>
                  <a:cubicBezTo>
                    <a:pt x="106" y="453"/>
                    <a:pt x="0" y="347"/>
                    <a:pt x="0" y="226"/>
                  </a:cubicBezTo>
                  <a:cubicBezTo>
                    <a:pt x="0" y="99"/>
                    <a:pt x="106" y="0"/>
                    <a:pt x="226" y="0"/>
                  </a:cubicBezTo>
                  <a:cubicBezTo>
                    <a:pt x="353" y="0"/>
                    <a:pt x="452" y="99"/>
                    <a:pt x="452" y="226"/>
                  </a:cubicBezTo>
                  <a:cubicBezTo>
                    <a:pt x="452" y="269"/>
                    <a:pt x="445" y="304"/>
                    <a:pt x="424" y="340"/>
                  </a:cubicBezTo>
                  <a:cubicBezTo>
                    <a:pt x="587" y="502"/>
                    <a:pt x="587" y="502"/>
                    <a:pt x="587" y="502"/>
                  </a:cubicBezTo>
                  <a:cubicBezTo>
                    <a:pt x="601" y="516"/>
                    <a:pt x="608" y="530"/>
                    <a:pt x="608" y="544"/>
                  </a:cubicBezTo>
                  <a:close/>
                  <a:moveTo>
                    <a:pt x="226" y="57"/>
                  </a:moveTo>
                  <a:lnTo>
                    <a:pt x="226" y="57"/>
                  </a:lnTo>
                  <a:cubicBezTo>
                    <a:pt x="134" y="57"/>
                    <a:pt x="56" y="127"/>
                    <a:pt x="56" y="226"/>
                  </a:cubicBezTo>
                  <a:cubicBezTo>
                    <a:pt x="56" y="318"/>
                    <a:pt x="134" y="396"/>
                    <a:pt x="226" y="396"/>
                  </a:cubicBezTo>
                  <a:cubicBezTo>
                    <a:pt x="325" y="396"/>
                    <a:pt x="396" y="318"/>
                    <a:pt x="396" y="226"/>
                  </a:cubicBezTo>
                  <a:cubicBezTo>
                    <a:pt x="396" y="127"/>
                    <a:pt x="325" y="57"/>
                    <a:pt x="226" y="57"/>
                  </a:cubicBezTo>
                  <a:close/>
                  <a:moveTo>
                    <a:pt x="325" y="255"/>
                  </a:moveTo>
                  <a:lnTo>
                    <a:pt x="325" y="255"/>
                  </a:lnTo>
                  <a:cubicBezTo>
                    <a:pt x="254" y="255"/>
                    <a:pt x="254" y="255"/>
                    <a:pt x="254" y="255"/>
                  </a:cubicBezTo>
                  <a:cubicBezTo>
                    <a:pt x="254" y="318"/>
                    <a:pt x="254" y="318"/>
                    <a:pt x="254" y="318"/>
                  </a:cubicBezTo>
                  <a:cubicBezTo>
                    <a:pt x="254" y="333"/>
                    <a:pt x="247" y="347"/>
                    <a:pt x="226" y="347"/>
                  </a:cubicBezTo>
                  <a:cubicBezTo>
                    <a:pt x="212" y="347"/>
                    <a:pt x="198" y="333"/>
                    <a:pt x="198" y="318"/>
                  </a:cubicBezTo>
                  <a:cubicBezTo>
                    <a:pt x="198" y="255"/>
                    <a:pt x="198" y="255"/>
                    <a:pt x="198" y="255"/>
                  </a:cubicBezTo>
                  <a:cubicBezTo>
                    <a:pt x="134" y="255"/>
                    <a:pt x="134" y="255"/>
                    <a:pt x="134" y="255"/>
                  </a:cubicBezTo>
                  <a:cubicBezTo>
                    <a:pt x="120" y="255"/>
                    <a:pt x="106" y="241"/>
                    <a:pt x="106" y="226"/>
                  </a:cubicBezTo>
                  <a:cubicBezTo>
                    <a:pt x="106" y="205"/>
                    <a:pt x="120" y="198"/>
                    <a:pt x="134" y="198"/>
                  </a:cubicBezTo>
                  <a:cubicBezTo>
                    <a:pt x="198" y="198"/>
                    <a:pt x="198" y="198"/>
                    <a:pt x="198" y="198"/>
                  </a:cubicBezTo>
                  <a:cubicBezTo>
                    <a:pt x="198" y="127"/>
                    <a:pt x="198" y="127"/>
                    <a:pt x="198" y="127"/>
                  </a:cubicBezTo>
                  <a:cubicBezTo>
                    <a:pt x="198" y="113"/>
                    <a:pt x="212" y="99"/>
                    <a:pt x="226" y="99"/>
                  </a:cubicBezTo>
                  <a:cubicBezTo>
                    <a:pt x="247" y="99"/>
                    <a:pt x="254" y="113"/>
                    <a:pt x="254" y="127"/>
                  </a:cubicBezTo>
                  <a:cubicBezTo>
                    <a:pt x="254" y="198"/>
                    <a:pt x="254" y="198"/>
                    <a:pt x="254" y="198"/>
                  </a:cubicBezTo>
                  <a:cubicBezTo>
                    <a:pt x="325" y="198"/>
                    <a:pt x="325" y="198"/>
                    <a:pt x="325" y="198"/>
                  </a:cubicBezTo>
                  <a:cubicBezTo>
                    <a:pt x="339" y="198"/>
                    <a:pt x="353" y="205"/>
                    <a:pt x="353" y="226"/>
                  </a:cubicBezTo>
                  <a:cubicBezTo>
                    <a:pt x="353" y="241"/>
                    <a:pt x="339" y="255"/>
                    <a:pt x="325" y="255"/>
                  </a:cubicBezTo>
                  <a:close/>
                </a:path>
              </a:pathLst>
            </a:custGeom>
            <a:solidFill>
              <a:schemeClr val="bg1"/>
            </a:solidFill>
            <a:ln>
              <a:noFill/>
            </a:ln>
          </p:spPr>
          <p:txBody>
            <a:bodyPr wrap="none" lIns="45720" tIns="22860" rIns="45720" bIns="22860" anchor="ctr"/>
            <a:lstStyle/>
            <a:p>
              <a:endParaRPr lang="en-US" sz="2400">
                <a:latin typeface="黑体" charset="0"/>
                <a:ea typeface="黑体" charset="0"/>
              </a:endParaRPr>
            </a:p>
          </p:txBody>
        </p:sp>
      </p:grpSp>
      <p:grpSp>
        <p:nvGrpSpPr>
          <p:cNvPr id="40" name="组合 39"/>
          <p:cNvGrpSpPr/>
          <p:nvPr/>
        </p:nvGrpSpPr>
        <p:grpSpPr>
          <a:xfrm>
            <a:off x="9744406" y="654444"/>
            <a:ext cx="577111" cy="577112"/>
            <a:chOff x="5436096" y="1274820"/>
            <a:chExt cx="432833" cy="432834"/>
          </a:xfrm>
        </p:grpSpPr>
        <p:sp>
          <p:nvSpPr>
            <p:cNvPr id="41" name="椭圆 16"/>
            <p:cNvSpPr>
              <a:spLocks noChangeArrowheads="1"/>
            </p:cNvSpPr>
            <p:nvPr/>
          </p:nvSpPr>
          <p:spPr bwMode="auto">
            <a:xfrm>
              <a:off x="5436096" y="1274820"/>
              <a:ext cx="432833" cy="432834"/>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90204" pitchFamily="34" charset="0"/>
                  <a:ea typeface="宋体" pitchFamily="2" charset="-122"/>
                </a:defRPr>
              </a:lvl1pPr>
              <a:lvl2pPr marL="742950" indent="-285750" eaLnBrk="0" hangingPunct="0">
                <a:defRPr>
                  <a:solidFill>
                    <a:schemeClr val="tx1"/>
                  </a:solidFill>
                  <a:latin typeface="Arial" panose="020B0604020202090204" pitchFamily="34" charset="0"/>
                  <a:ea typeface="宋体" pitchFamily="2" charset="-122"/>
                </a:defRPr>
              </a:lvl2pPr>
              <a:lvl3pPr marL="1143000" indent="-228600" eaLnBrk="0" hangingPunct="0">
                <a:defRPr>
                  <a:solidFill>
                    <a:schemeClr val="tx1"/>
                  </a:solidFill>
                  <a:latin typeface="Arial" panose="020B0604020202090204" pitchFamily="34" charset="0"/>
                  <a:ea typeface="宋体" pitchFamily="2" charset="-122"/>
                </a:defRPr>
              </a:lvl3pPr>
              <a:lvl4pPr marL="1600200" indent="-228600" eaLnBrk="0" hangingPunct="0">
                <a:defRPr>
                  <a:solidFill>
                    <a:schemeClr val="tx1"/>
                  </a:solidFill>
                  <a:latin typeface="Arial" panose="020B0604020202090204" pitchFamily="34" charset="0"/>
                  <a:ea typeface="宋体" pitchFamily="2" charset="-122"/>
                </a:defRPr>
              </a:lvl4pPr>
              <a:lvl5pPr marL="2057400" indent="-228600" eaLnBrk="0" hangingPunct="0">
                <a:defRPr>
                  <a:solidFill>
                    <a:schemeClr val="tx1"/>
                  </a:solidFill>
                  <a:latin typeface="Arial" panose="020B0604020202090204" pitchFamily="34" charset="0"/>
                  <a:ea typeface="宋体" pitchFamily="2" charset="-122"/>
                </a:defRPr>
              </a:lvl5pPr>
              <a:lvl6pPr marL="25146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6pPr>
              <a:lvl7pPr marL="29718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7pPr>
              <a:lvl8pPr marL="34290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8pPr>
              <a:lvl9pPr marL="38862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9pPr>
            </a:lstStyle>
            <a:p>
              <a:pPr algn="ctr" eaLnBrk="1" hangingPunct="1"/>
              <a:endParaRPr lang="zh-CN" altLang="en-US" sz="2400">
                <a:solidFill>
                  <a:srgbClr val="FFFFFF"/>
                </a:solidFill>
                <a:latin typeface="黑体" charset="0"/>
                <a:ea typeface="黑体" charset="0"/>
              </a:endParaRPr>
            </a:p>
          </p:txBody>
        </p:sp>
        <p:sp>
          <p:nvSpPr>
            <p:cNvPr id="42" name="Freeform 16"/>
            <p:cNvSpPr>
              <a:spLocks noChangeArrowheads="1"/>
            </p:cNvSpPr>
            <p:nvPr/>
          </p:nvSpPr>
          <p:spPr bwMode="auto">
            <a:xfrm>
              <a:off x="5554420" y="1377705"/>
              <a:ext cx="196183" cy="227065"/>
            </a:xfrm>
            <a:custGeom>
              <a:avLst/>
              <a:gdLst>
                <a:gd name="T0" fmla="*/ 58106390 w 475"/>
                <a:gd name="T1" fmla="*/ 71207247 h 552"/>
                <a:gd name="T2" fmla="*/ 58106390 w 475"/>
                <a:gd name="T3" fmla="*/ 71207247 h 552"/>
                <a:gd name="T4" fmla="*/ 54327993 w 475"/>
                <a:gd name="T5" fmla="*/ 71207247 h 552"/>
                <a:gd name="T6" fmla="*/ 54327993 w 475"/>
                <a:gd name="T7" fmla="*/ 0 h 552"/>
                <a:gd name="T8" fmla="*/ 58106390 w 475"/>
                <a:gd name="T9" fmla="*/ 0 h 552"/>
                <a:gd name="T10" fmla="*/ 61754124 w 475"/>
                <a:gd name="T11" fmla="*/ 3618618 h 552"/>
                <a:gd name="T12" fmla="*/ 61754124 w 475"/>
                <a:gd name="T13" fmla="*/ 67588630 h 552"/>
                <a:gd name="T14" fmla="*/ 58106390 w 475"/>
                <a:gd name="T15" fmla="*/ 71207247 h 552"/>
                <a:gd name="T16" fmla="*/ 7426131 w 475"/>
                <a:gd name="T17" fmla="*/ 67588630 h 552"/>
                <a:gd name="T18" fmla="*/ 7426131 w 475"/>
                <a:gd name="T19" fmla="*/ 67588630 h 552"/>
                <a:gd name="T20" fmla="*/ 7426131 w 475"/>
                <a:gd name="T21" fmla="*/ 63970012 h 552"/>
                <a:gd name="T22" fmla="*/ 13809846 w 475"/>
                <a:gd name="T23" fmla="*/ 63970012 h 552"/>
                <a:gd name="T24" fmla="*/ 21235977 w 475"/>
                <a:gd name="T25" fmla="*/ 56603721 h 552"/>
                <a:gd name="T26" fmla="*/ 13809846 w 475"/>
                <a:gd name="T27" fmla="*/ 49237429 h 552"/>
                <a:gd name="T28" fmla="*/ 7426131 w 475"/>
                <a:gd name="T29" fmla="*/ 49237429 h 552"/>
                <a:gd name="T30" fmla="*/ 7426131 w 475"/>
                <a:gd name="T31" fmla="*/ 42905028 h 552"/>
                <a:gd name="T32" fmla="*/ 13809846 w 475"/>
                <a:gd name="T33" fmla="*/ 42905028 h 552"/>
                <a:gd name="T34" fmla="*/ 21235977 w 475"/>
                <a:gd name="T35" fmla="*/ 35539095 h 552"/>
                <a:gd name="T36" fmla="*/ 13809846 w 475"/>
                <a:gd name="T37" fmla="*/ 28301860 h 552"/>
                <a:gd name="T38" fmla="*/ 7426131 w 475"/>
                <a:gd name="T39" fmla="*/ 28301860 h 552"/>
                <a:gd name="T40" fmla="*/ 7426131 w 475"/>
                <a:gd name="T41" fmla="*/ 21840403 h 552"/>
                <a:gd name="T42" fmla="*/ 13809846 w 475"/>
                <a:gd name="T43" fmla="*/ 21840403 h 552"/>
                <a:gd name="T44" fmla="*/ 21235977 w 475"/>
                <a:gd name="T45" fmla="*/ 14603167 h 552"/>
                <a:gd name="T46" fmla="*/ 13809846 w 475"/>
                <a:gd name="T47" fmla="*/ 7236876 h 552"/>
                <a:gd name="T48" fmla="*/ 7426131 w 475"/>
                <a:gd name="T49" fmla="*/ 7236876 h 552"/>
                <a:gd name="T50" fmla="*/ 7426131 w 475"/>
                <a:gd name="T51" fmla="*/ 3618618 h 552"/>
                <a:gd name="T52" fmla="*/ 11074226 w 475"/>
                <a:gd name="T53" fmla="*/ 0 h 552"/>
                <a:gd name="T54" fmla="*/ 50680259 w 475"/>
                <a:gd name="T55" fmla="*/ 0 h 552"/>
                <a:gd name="T56" fmla="*/ 50680259 w 475"/>
                <a:gd name="T57" fmla="*/ 71207247 h 552"/>
                <a:gd name="T58" fmla="*/ 11074226 w 475"/>
                <a:gd name="T59" fmla="*/ 71207247 h 552"/>
                <a:gd name="T60" fmla="*/ 7426131 w 475"/>
                <a:gd name="T61" fmla="*/ 67588630 h 552"/>
                <a:gd name="T62" fmla="*/ 17588243 w 475"/>
                <a:gd name="T63" fmla="*/ 14603167 h 552"/>
                <a:gd name="T64" fmla="*/ 17588243 w 475"/>
                <a:gd name="T65" fmla="*/ 14603167 h 552"/>
                <a:gd name="T66" fmla="*/ 13809846 w 475"/>
                <a:gd name="T67" fmla="*/ 18221785 h 552"/>
                <a:gd name="T68" fmla="*/ 3778036 w 475"/>
                <a:gd name="T69" fmla="*/ 18221785 h 552"/>
                <a:gd name="T70" fmla="*/ 0 w 475"/>
                <a:gd name="T71" fmla="*/ 14603167 h 552"/>
                <a:gd name="T72" fmla="*/ 3778036 w 475"/>
                <a:gd name="T73" fmla="*/ 10984909 h 552"/>
                <a:gd name="T74" fmla="*/ 13809846 w 475"/>
                <a:gd name="T75" fmla="*/ 10984909 h 552"/>
                <a:gd name="T76" fmla="*/ 17588243 w 475"/>
                <a:gd name="T77" fmla="*/ 14603167 h 552"/>
                <a:gd name="T78" fmla="*/ 3778036 w 475"/>
                <a:gd name="T79" fmla="*/ 31920478 h 552"/>
                <a:gd name="T80" fmla="*/ 3778036 w 475"/>
                <a:gd name="T81" fmla="*/ 31920478 h 552"/>
                <a:gd name="T82" fmla="*/ 13809846 w 475"/>
                <a:gd name="T83" fmla="*/ 31920478 h 552"/>
                <a:gd name="T84" fmla="*/ 17588243 w 475"/>
                <a:gd name="T85" fmla="*/ 35539095 h 552"/>
                <a:gd name="T86" fmla="*/ 13809846 w 475"/>
                <a:gd name="T87" fmla="*/ 39286770 h 552"/>
                <a:gd name="T88" fmla="*/ 3778036 w 475"/>
                <a:gd name="T89" fmla="*/ 39286770 h 552"/>
                <a:gd name="T90" fmla="*/ 0 w 475"/>
                <a:gd name="T91" fmla="*/ 35539095 h 552"/>
                <a:gd name="T92" fmla="*/ 3778036 w 475"/>
                <a:gd name="T93" fmla="*/ 31920478 h 552"/>
                <a:gd name="T94" fmla="*/ 3778036 w 475"/>
                <a:gd name="T95" fmla="*/ 52985462 h 552"/>
                <a:gd name="T96" fmla="*/ 3778036 w 475"/>
                <a:gd name="T97" fmla="*/ 52985462 h 552"/>
                <a:gd name="T98" fmla="*/ 13809846 w 475"/>
                <a:gd name="T99" fmla="*/ 52985462 h 552"/>
                <a:gd name="T100" fmla="*/ 17588243 w 475"/>
                <a:gd name="T101" fmla="*/ 56603721 h 552"/>
                <a:gd name="T102" fmla="*/ 13809846 w 475"/>
                <a:gd name="T103" fmla="*/ 60222338 h 552"/>
                <a:gd name="T104" fmla="*/ 3778036 w 475"/>
                <a:gd name="T105" fmla="*/ 60222338 h 552"/>
                <a:gd name="T106" fmla="*/ 0 w 475"/>
                <a:gd name="T107" fmla="*/ 56603721 h 552"/>
                <a:gd name="T108" fmla="*/ 3778036 w 475"/>
                <a:gd name="T109" fmla="*/ 52985462 h 5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75" h="552">
                  <a:moveTo>
                    <a:pt x="446" y="551"/>
                  </a:moveTo>
                  <a:lnTo>
                    <a:pt x="446" y="551"/>
                  </a:lnTo>
                  <a:cubicBezTo>
                    <a:pt x="417" y="551"/>
                    <a:pt x="417" y="551"/>
                    <a:pt x="417" y="551"/>
                  </a:cubicBezTo>
                  <a:cubicBezTo>
                    <a:pt x="417" y="0"/>
                    <a:pt x="417" y="0"/>
                    <a:pt x="417" y="0"/>
                  </a:cubicBezTo>
                  <a:cubicBezTo>
                    <a:pt x="446" y="0"/>
                    <a:pt x="446" y="0"/>
                    <a:pt x="446" y="0"/>
                  </a:cubicBezTo>
                  <a:cubicBezTo>
                    <a:pt x="460" y="0"/>
                    <a:pt x="474" y="14"/>
                    <a:pt x="474" y="28"/>
                  </a:cubicBezTo>
                  <a:cubicBezTo>
                    <a:pt x="474" y="523"/>
                    <a:pt x="474" y="523"/>
                    <a:pt x="474" y="523"/>
                  </a:cubicBezTo>
                  <a:cubicBezTo>
                    <a:pt x="474" y="537"/>
                    <a:pt x="460" y="551"/>
                    <a:pt x="446" y="551"/>
                  </a:cubicBezTo>
                  <a:close/>
                  <a:moveTo>
                    <a:pt x="57" y="523"/>
                  </a:moveTo>
                  <a:lnTo>
                    <a:pt x="57" y="523"/>
                  </a:lnTo>
                  <a:cubicBezTo>
                    <a:pt x="57" y="495"/>
                    <a:pt x="57" y="495"/>
                    <a:pt x="57" y="495"/>
                  </a:cubicBezTo>
                  <a:cubicBezTo>
                    <a:pt x="106" y="495"/>
                    <a:pt x="106" y="495"/>
                    <a:pt x="106" y="495"/>
                  </a:cubicBezTo>
                  <a:cubicBezTo>
                    <a:pt x="135" y="495"/>
                    <a:pt x="163" y="466"/>
                    <a:pt x="163" y="438"/>
                  </a:cubicBezTo>
                  <a:cubicBezTo>
                    <a:pt x="163" y="403"/>
                    <a:pt x="135" y="381"/>
                    <a:pt x="106" y="381"/>
                  </a:cubicBezTo>
                  <a:cubicBezTo>
                    <a:pt x="57" y="381"/>
                    <a:pt x="57" y="381"/>
                    <a:pt x="57" y="381"/>
                  </a:cubicBezTo>
                  <a:cubicBezTo>
                    <a:pt x="57" y="332"/>
                    <a:pt x="57" y="332"/>
                    <a:pt x="57" y="332"/>
                  </a:cubicBezTo>
                  <a:cubicBezTo>
                    <a:pt x="106" y="332"/>
                    <a:pt x="106" y="332"/>
                    <a:pt x="106" y="332"/>
                  </a:cubicBezTo>
                  <a:cubicBezTo>
                    <a:pt x="135" y="332"/>
                    <a:pt x="163" y="304"/>
                    <a:pt x="163" y="275"/>
                  </a:cubicBezTo>
                  <a:cubicBezTo>
                    <a:pt x="163" y="247"/>
                    <a:pt x="135" y="219"/>
                    <a:pt x="106" y="219"/>
                  </a:cubicBezTo>
                  <a:cubicBezTo>
                    <a:pt x="57" y="219"/>
                    <a:pt x="57" y="219"/>
                    <a:pt x="57" y="219"/>
                  </a:cubicBezTo>
                  <a:cubicBezTo>
                    <a:pt x="57" y="169"/>
                    <a:pt x="57" y="169"/>
                    <a:pt x="57" y="169"/>
                  </a:cubicBezTo>
                  <a:cubicBezTo>
                    <a:pt x="106" y="169"/>
                    <a:pt x="106" y="169"/>
                    <a:pt x="106" y="169"/>
                  </a:cubicBezTo>
                  <a:cubicBezTo>
                    <a:pt x="135" y="169"/>
                    <a:pt x="163" y="148"/>
                    <a:pt x="163" y="113"/>
                  </a:cubicBezTo>
                  <a:cubicBezTo>
                    <a:pt x="163" y="85"/>
                    <a:pt x="135" y="56"/>
                    <a:pt x="106" y="56"/>
                  </a:cubicBezTo>
                  <a:cubicBezTo>
                    <a:pt x="57" y="56"/>
                    <a:pt x="57" y="56"/>
                    <a:pt x="57" y="56"/>
                  </a:cubicBezTo>
                  <a:cubicBezTo>
                    <a:pt x="57" y="28"/>
                    <a:pt x="57" y="28"/>
                    <a:pt x="57" y="28"/>
                  </a:cubicBezTo>
                  <a:cubicBezTo>
                    <a:pt x="57" y="14"/>
                    <a:pt x="71" y="0"/>
                    <a:pt x="85" y="0"/>
                  </a:cubicBezTo>
                  <a:cubicBezTo>
                    <a:pt x="389" y="0"/>
                    <a:pt x="389" y="0"/>
                    <a:pt x="389" y="0"/>
                  </a:cubicBezTo>
                  <a:cubicBezTo>
                    <a:pt x="389" y="551"/>
                    <a:pt x="389" y="551"/>
                    <a:pt x="389" y="551"/>
                  </a:cubicBezTo>
                  <a:cubicBezTo>
                    <a:pt x="85" y="551"/>
                    <a:pt x="85" y="551"/>
                    <a:pt x="85" y="551"/>
                  </a:cubicBezTo>
                  <a:cubicBezTo>
                    <a:pt x="71" y="551"/>
                    <a:pt x="57" y="537"/>
                    <a:pt x="57" y="523"/>
                  </a:cubicBezTo>
                  <a:close/>
                  <a:moveTo>
                    <a:pt x="135" y="113"/>
                  </a:moveTo>
                  <a:lnTo>
                    <a:pt x="135" y="113"/>
                  </a:lnTo>
                  <a:cubicBezTo>
                    <a:pt x="135" y="134"/>
                    <a:pt x="120" y="141"/>
                    <a:pt x="106" y="141"/>
                  </a:cubicBezTo>
                  <a:cubicBezTo>
                    <a:pt x="29" y="141"/>
                    <a:pt x="29" y="141"/>
                    <a:pt x="29" y="141"/>
                  </a:cubicBezTo>
                  <a:cubicBezTo>
                    <a:pt x="15" y="141"/>
                    <a:pt x="0" y="134"/>
                    <a:pt x="0" y="113"/>
                  </a:cubicBezTo>
                  <a:cubicBezTo>
                    <a:pt x="0" y="99"/>
                    <a:pt x="15" y="85"/>
                    <a:pt x="29" y="85"/>
                  </a:cubicBezTo>
                  <a:cubicBezTo>
                    <a:pt x="106" y="85"/>
                    <a:pt x="106" y="85"/>
                    <a:pt x="106" y="85"/>
                  </a:cubicBezTo>
                  <a:cubicBezTo>
                    <a:pt x="120" y="85"/>
                    <a:pt x="135" y="99"/>
                    <a:pt x="135" y="113"/>
                  </a:cubicBezTo>
                  <a:close/>
                  <a:moveTo>
                    <a:pt x="29" y="247"/>
                  </a:moveTo>
                  <a:lnTo>
                    <a:pt x="29" y="247"/>
                  </a:lnTo>
                  <a:cubicBezTo>
                    <a:pt x="106" y="247"/>
                    <a:pt x="106" y="247"/>
                    <a:pt x="106" y="247"/>
                  </a:cubicBezTo>
                  <a:cubicBezTo>
                    <a:pt x="120" y="247"/>
                    <a:pt x="135" y="261"/>
                    <a:pt x="135" y="275"/>
                  </a:cubicBezTo>
                  <a:cubicBezTo>
                    <a:pt x="135" y="290"/>
                    <a:pt x="120" y="304"/>
                    <a:pt x="106" y="304"/>
                  </a:cubicBezTo>
                  <a:cubicBezTo>
                    <a:pt x="29" y="304"/>
                    <a:pt x="29" y="304"/>
                    <a:pt x="29" y="304"/>
                  </a:cubicBezTo>
                  <a:cubicBezTo>
                    <a:pt x="15" y="304"/>
                    <a:pt x="0" y="290"/>
                    <a:pt x="0" y="275"/>
                  </a:cubicBezTo>
                  <a:cubicBezTo>
                    <a:pt x="0" y="261"/>
                    <a:pt x="15" y="247"/>
                    <a:pt x="29" y="247"/>
                  </a:cubicBezTo>
                  <a:close/>
                  <a:moveTo>
                    <a:pt x="29" y="410"/>
                  </a:moveTo>
                  <a:lnTo>
                    <a:pt x="29" y="410"/>
                  </a:lnTo>
                  <a:cubicBezTo>
                    <a:pt x="106" y="410"/>
                    <a:pt x="106" y="410"/>
                    <a:pt x="106" y="410"/>
                  </a:cubicBezTo>
                  <a:cubicBezTo>
                    <a:pt x="120" y="410"/>
                    <a:pt x="135" y="417"/>
                    <a:pt x="135" y="438"/>
                  </a:cubicBezTo>
                  <a:cubicBezTo>
                    <a:pt x="135" y="452"/>
                    <a:pt x="120" y="466"/>
                    <a:pt x="106" y="466"/>
                  </a:cubicBezTo>
                  <a:cubicBezTo>
                    <a:pt x="29" y="466"/>
                    <a:pt x="29" y="466"/>
                    <a:pt x="29" y="466"/>
                  </a:cubicBezTo>
                  <a:cubicBezTo>
                    <a:pt x="15" y="466"/>
                    <a:pt x="0" y="452"/>
                    <a:pt x="0" y="438"/>
                  </a:cubicBezTo>
                  <a:cubicBezTo>
                    <a:pt x="0" y="417"/>
                    <a:pt x="15" y="410"/>
                    <a:pt x="29" y="410"/>
                  </a:cubicBezTo>
                  <a:close/>
                </a:path>
              </a:pathLst>
            </a:custGeom>
            <a:solidFill>
              <a:schemeClr val="bg1"/>
            </a:solidFill>
            <a:ln>
              <a:noFill/>
            </a:ln>
          </p:spPr>
          <p:txBody>
            <a:bodyPr wrap="none" lIns="45720" tIns="22860" rIns="45720" bIns="22860" anchor="ctr"/>
            <a:lstStyle/>
            <a:p>
              <a:endParaRPr lang="en-US" sz="2400">
                <a:latin typeface="黑体" charset="0"/>
                <a:ea typeface="黑体" charset="0"/>
              </a:endParaRPr>
            </a:p>
          </p:txBody>
        </p:sp>
      </p:grpSp>
      <p:grpSp>
        <p:nvGrpSpPr>
          <p:cNvPr id="44" name="组合 43"/>
          <p:cNvGrpSpPr/>
          <p:nvPr/>
        </p:nvGrpSpPr>
        <p:grpSpPr>
          <a:xfrm>
            <a:off x="7152118" y="654444"/>
            <a:ext cx="577111" cy="577112"/>
            <a:chOff x="3491880" y="1274820"/>
            <a:chExt cx="432833" cy="432834"/>
          </a:xfrm>
        </p:grpSpPr>
        <p:sp>
          <p:nvSpPr>
            <p:cNvPr id="75" name="椭圆 16"/>
            <p:cNvSpPr>
              <a:spLocks noChangeArrowheads="1"/>
            </p:cNvSpPr>
            <p:nvPr/>
          </p:nvSpPr>
          <p:spPr bwMode="auto">
            <a:xfrm>
              <a:off x="3491880" y="1274820"/>
              <a:ext cx="432833" cy="432834"/>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90204" pitchFamily="34" charset="0"/>
                  <a:ea typeface="宋体" pitchFamily="2" charset="-122"/>
                </a:defRPr>
              </a:lvl1pPr>
              <a:lvl2pPr marL="742950" indent="-285750" eaLnBrk="0" hangingPunct="0">
                <a:defRPr>
                  <a:solidFill>
                    <a:schemeClr val="tx1"/>
                  </a:solidFill>
                  <a:latin typeface="Arial" panose="020B0604020202090204" pitchFamily="34" charset="0"/>
                  <a:ea typeface="宋体" pitchFamily="2" charset="-122"/>
                </a:defRPr>
              </a:lvl2pPr>
              <a:lvl3pPr marL="1143000" indent="-228600" eaLnBrk="0" hangingPunct="0">
                <a:defRPr>
                  <a:solidFill>
                    <a:schemeClr val="tx1"/>
                  </a:solidFill>
                  <a:latin typeface="Arial" panose="020B0604020202090204" pitchFamily="34" charset="0"/>
                  <a:ea typeface="宋体" pitchFamily="2" charset="-122"/>
                </a:defRPr>
              </a:lvl3pPr>
              <a:lvl4pPr marL="1600200" indent="-228600" eaLnBrk="0" hangingPunct="0">
                <a:defRPr>
                  <a:solidFill>
                    <a:schemeClr val="tx1"/>
                  </a:solidFill>
                  <a:latin typeface="Arial" panose="020B0604020202090204" pitchFamily="34" charset="0"/>
                  <a:ea typeface="宋体" pitchFamily="2" charset="-122"/>
                </a:defRPr>
              </a:lvl4pPr>
              <a:lvl5pPr marL="2057400" indent="-228600" eaLnBrk="0" hangingPunct="0">
                <a:defRPr>
                  <a:solidFill>
                    <a:schemeClr val="tx1"/>
                  </a:solidFill>
                  <a:latin typeface="Arial" panose="020B0604020202090204" pitchFamily="34" charset="0"/>
                  <a:ea typeface="宋体" pitchFamily="2" charset="-122"/>
                </a:defRPr>
              </a:lvl5pPr>
              <a:lvl6pPr marL="25146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6pPr>
              <a:lvl7pPr marL="29718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7pPr>
              <a:lvl8pPr marL="34290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8pPr>
              <a:lvl9pPr marL="38862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9pPr>
            </a:lstStyle>
            <a:p>
              <a:pPr algn="ctr" eaLnBrk="1" hangingPunct="1"/>
              <a:endParaRPr lang="zh-CN" altLang="en-US" sz="2400">
                <a:solidFill>
                  <a:srgbClr val="FFFFFF"/>
                </a:solidFill>
                <a:latin typeface="黑体" charset="0"/>
                <a:ea typeface="黑体" charset="0"/>
              </a:endParaRPr>
            </a:p>
          </p:txBody>
        </p:sp>
        <p:sp>
          <p:nvSpPr>
            <p:cNvPr id="76" name="Freeform 75"/>
            <p:cNvSpPr>
              <a:spLocks noChangeArrowheads="1"/>
            </p:cNvSpPr>
            <p:nvPr/>
          </p:nvSpPr>
          <p:spPr bwMode="auto">
            <a:xfrm>
              <a:off x="3583864" y="1385879"/>
              <a:ext cx="248863" cy="210716"/>
            </a:xfrm>
            <a:custGeom>
              <a:avLst/>
              <a:gdLst>
                <a:gd name="T0" fmla="*/ 74657633 w 602"/>
                <a:gd name="T1" fmla="*/ 66362244 h 510"/>
                <a:gd name="T2" fmla="*/ 74657633 w 602"/>
                <a:gd name="T3" fmla="*/ 66362244 h 510"/>
                <a:gd name="T4" fmla="*/ 3654665 w 602"/>
                <a:gd name="T5" fmla="*/ 66362244 h 510"/>
                <a:gd name="T6" fmla="*/ 0 w 602"/>
                <a:gd name="T7" fmla="*/ 62711741 h 510"/>
                <a:gd name="T8" fmla="*/ 0 w 602"/>
                <a:gd name="T9" fmla="*/ 3650503 h 510"/>
                <a:gd name="T10" fmla="*/ 3654665 w 602"/>
                <a:gd name="T11" fmla="*/ 0 h 510"/>
                <a:gd name="T12" fmla="*/ 7308970 w 602"/>
                <a:gd name="T13" fmla="*/ 3650503 h 510"/>
                <a:gd name="T14" fmla="*/ 7308970 w 602"/>
                <a:gd name="T15" fmla="*/ 50717076 h 510"/>
                <a:gd name="T16" fmla="*/ 7308970 w 602"/>
                <a:gd name="T17" fmla="*/ 50717076 h 510"/>
                <a:gd name="T18" fmla="*/ 7308970 w 602"/>
                <a:gd name="T19" fmla="*/ 58930528 h 510"/>
                <a:gd name="T20" fmla="*/ 74657633 w 602"/>
                <a:gd name="T21" fmla="*/ 58930528 h 510"/>
                <a:gd name="T22" fmla="*/ 78442719 w 602"/>
                <a:gd name="T23" fmla="*/ 62711741 h 510"/>
                <a:gd name="T24" fmla="*/ 74657633 w 602"/>
                <a:gd name="T25" fmla="*/ 66362244 h 510"/>
                <a:gd name="T26" fmla="*/ 66434636 w 602"/>
                <a:gd name="T27" fmla="*/ 55280025 h 510"/>
                <a:gd name="T28" fmla="*/ 66434636 w 602"/>
                <a:gd name="T29" fmla="*/ 55280025 h 510"/>
                <a:gd name="T30" fmla="*/ 58995246 w 602"/>
                <a:gd name="T31" fmla="*/ 55280025 h 510"/>
                <a:gd name="T32" fmla="*/ 55340580 w 602"/>
                <a:gd name="T33" fmla="*/ 51629522 h 510"/>
                <a:gd name="T34" fmla="*/ 55340580 w 602"/>
                <a:gd name="T35" fmla="*/ 25814941 h 510"/>
                <a:gd name="T36" fmla="*/ 58995246 w 602"/>
                <a:gd name="T37" fmla="*/ 22164077 h 510"/>
                <a:gd name="T38" fmla="*/ 66434636 w 602"/>
                <a:gd name="T39" fmla="*/ 22164077 h 510"/>
                <a:gd name="T40" fmla="*/ 70089301 w 602"/>
                <a:gd name="T41" fmla="*/ 25814941 h 510"/>
                <a:gd name="T42" fmla="*/ 70089301 w 602"/>
                <a:gd name="T43" fmla="*/ 51629522 h 510"/>
                <a:gd name="T44" fmla="*/ 66434636 w 602"/>
                <a:gd name="T45" fmla="*/ 55280025 h 510"/>
                <a:gd name="T46" fmla="*/ 45159830 w 602"/>
                <a:gd name="T47" fmla="*/ 55280025 h 510"/>
                <a:gd name="T48" fmla="*/ 45159830 w 602"/>
                <a:gd name="T49" fmla="*/ 55280025 h 510"/>
                <a:gd name="T50" fmla="*/ 37850860 w 602"/>
                <a:gd name="T51" fmla="*/ 55280025 h 510"/>
                <a:gd name="T52" fmla="*/ 34065774 w 602"/>
                <a:gd name="T53" fmla="*/ 51629522 h 510"/>
                <a:gd name="T54" fmla="*/ 34065774 w 602"/>
                <a:gd name="T55" fmla="*/ 11082219 h 510"/>
                <a:gd name="T56" fmla="*/ 37850860 w 602"/>
                <a:gd name="T57" fmla="*/ 7431355 h 510"/>
                <a:gd name="T58" fmla="*/ 45159830 w 602"/>
                <a:gd name="T59" fmla="*/ 7431355 h 510"/>
                <a:gd name="T60" fmla="*/ 48814495 w 602"/>
                <a:gd name="T61" fmla="*/ 11082219 h 510"/>
                <a:gd name="T62" fmla="*/ 48814495 w 602"/>
                <a:gd name="T63" fmla="*/ 51629522 h 510"/>
                <a:gd name="T64" fmla="*/ 45159830 w 602"/>
                <a:gd name="T65" fmla="*/ 55280025 h 510"/>
                <a:gd name="T66" fmla="*/ 24929472 w 602"/>
                <a:gd name="T67" fmla="*/ 55280025 h 510"/>
                <a:gd name="T68" fmla="*/ 24929472 w 602"/>
                <a:gd name="T69" fmla="*/ 55280025 h 510"/>
                <a:gd name="T70" fmla="*/ 17489720 w 602"/>
                <a:gd name="T71" fmla="*/ 55280025 h 510"/>
                <a:gd name="T72" fmla="*/ 13835055 w 602"/>
                <a:gd name="T73" fmla="*/ 51629522 h 510"/>
                <a:gd name="T74" fmla="*/ 13835055 w 602"/>
                <a:gd name="T75" fmla="*/ 44198166 h 510"/>
                <a:gd name="T76" fmla="*/ 17489720 w 602"/>
                <a:gd name="T77" fmla="*/ 40547302 h 510"/>
                <a:gd name="T78" fmla="*/ 24929472 w 602"/>
                <a:gd name="T79" fmla="*/ 40547302 h 510"/>
                <a:gd name="T80" fmla="*/ 28583776 w 602"/>
                <a:gd name="T81" fmla="*/ 44198166 h 510"/>
                <a:gd name="T82" fmla="*/ 28583776 w 602"/>
                <a:gd name="T83" fmla="*/ 51629522 h 510"/>
                <a:gd name="T84" fmla="*/ 24929472 w 602"/>
                <a:gd name="T85" fmla="*/ 55280025 h 51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02" h="510">
                  <a:moveTo>
                    <a:pt x="572" y="509"/>
                  </a:moveTo>
                  <a:lnTo>
                    <a:pt x="572" y="509"/>
                  </a:lnTo>
                  <a:cubicBezTo>
                    <a:pt x="28" y="509"/>
                    <a:pt x="28" y="509"/>
                    <a:pt x="28" y="509"/>
                  </a:cubicBezTo>
                  <a:cubicBezTo>
                    <a:pt x="14" y="509"/>
                    <a:pt x="0" y="502"/>
                    <a:pt x="0" y="481"/>
                  </a:cubicBezTo>
                  <a:cubicBezTo>
                    <a:pt x="0" y="28"/>
                    <a:pt x="0" y="28"/>
                    <a:pt x="0" y="28"/>
                  </a:cubicBezTo>
                  <a:cubicBezTo>
                    <a:pt x="0" y="14"/>
                    <a:pt x="14" y="0"/>
                    <a:pt x="28" y="0"/>
                  </a:cubicBezTo>
                  <a:cubicBezTo>
                    <a:pt x="42" y="0"/>
                    <a:pt x="56" y="14"/>
                    <a:pt x="56" y="28"/>
                  </a:cubicBezTo>
                  <a:cubicBezTo>
                    <a:pt x="56" y="389"/>
                    <a:pt x="56" y="389"/>
                    <a:pt x="56" y="389"/>
                  </a:cubicBezTo>
                  <a:cubicBezTo>
                    <a:pt x="56" y="452"/>
                    <a:pt x="56" y="452"/>
                    <a:pt x="56" y="452"/>
                  </a:cubicBezTo>
                  <a:cubicBezTo>
                    <a:pt x="572" y="452"/>
                    <a:pt x="572" y="452"/>
                    <a:pt x="572" y="452"/>
                  </a:cubicBezTo>
                  <a:cubicBezTo>
                    <a:pt x="594" y="452"/>
                    <a:pt x="601" y="467"/>
                    <a:pt x="601" y="481"/>
                  </a:cubicBezTo>
                  <a:cubicBezTo>
                    <a:pt x="601" y="502"/>
                    <a:pt x="594" y="509"/>
                    <a:pt x="572" y="509"/>
                  </a:cubicBezTo>
                  <a:close/>
                  <a:moveTo>
                    <a:pt x="509" y="424"/>
                  </a:moveTo>
                  <a:lnTo>
                    <a:pt x="509" y="424"/>
                  </a:lnTo>
                  <a:cubicBezTo>
                    <a:pt x="452" y="424"/>
                    <a:pt x="452" y="424"/>
                    <a:pt x="452" y="424"/>
                  </a:cubicBezTo>
                  <a:cubicBezTo>
                    <a:pt x="438" y="424"/>
                    <a:pt x="424" y="417"/>
                    <a:pt x="424" y="396"/>
                  </a:cubicBezTo>
                  <a:cubicBezTo>
                    <a:pt x="424" y="198"/>
                    <a:pt x="424" y="198"/>
                    <a:pt x="424" y="198"/>
                  </a:cubicBezTo>
                  <a:cubicBezTo>
                    <a:pt x="424" y="184"/>
                    <a:pt x="438" y="170"/>
                    <a:pt x="452" y="170"/>
                  </a:cubicBezTo>
                  <a:cubicBezTo>
                    <a:pt x="509" y="170"/>
                    <a:pt x="509" y="170"/>
                    <a:pt x="509" y="170"/>
                  </a:cubicBezTo>
                  <a:cubicBezTo>
                    <a:pt x="523" y="170"/>
                    <a:pt x="537" y="184"/>
                    <a:pt x="537" y="198"/>
                  </a:cubicBezTo>
                  <a:cubicBezTo>
                    <a:pt x="537" y="396"/>
                    <a:pt x="537" y="396"/>
                    <a:pt x="537" y="396"/>
                  </a:cubicBezTo>
                  <a:cubicBezTo>
                    <a:pt x="537" y="417"/>
                    <a:pt x="523" y="424"/>
                    <a:pt x="509" y="424"/>
                  </a:cubicBezTo>
                  <a:close/>
                  <a:moveTo>
                    <a:pt x="346" y="424"/>
                  </a:moveTo>
                  <a:lnTo>
                    <a:pt x="346" y="424"/>
                  </a:lnTo>
                  <a:cubicBezTo>
                    <a:pt x="290" y="424"/>
                    <a:pt x="290" y="424"/>
                    <a:pt x="290" y="424"/>
                  </a:cubicBezTo>
                  <a:cubicBezTo>
                    <a:pt x="276" y="424"/>
                    <a:pt x="261" y="417"/>
                    <a:pt x="261" y="396"/>
                  </a:cubicBezTo>
                  <a:cubicBezTo>
                    <a:pt x="261" y="85"/>
                    <a:pt x="261" y="85"/>
                    <a:pt x="261" y="85"/>
                  </a:cubicBezTo>
                  <a:cubicBezTo>
                    <a:pt x="261" y="71"/>
                    <a:pt x="276" y="57"/>
                    <a:pt x="290" y="57"/>
                  </a:cubicBezTo>
                  <a:cubicBezTo>
                    <a:pt x="346" y="57"/>
                    <a:pt x="346" y="57"/>
                    <a:pt x="346" y="57"/>
                  </a:cubicBezTo>
                  <a:cubicBezTo>
                    <a:pt x="367" y="57"/>
                    <a:pt x="374" y="71"/>
                    <a:pt x="374" y="85"/>
                  </a:cubicBezTo>
                  <a:cubicBezTo>
                    <a:pt x="374" y="396"/>
                    <a:pt x="374" y="396"/>
                    <a:pt x="374" y="396"/>
                  </a:cubicBezTo>
                  <a:cubicBezTo>
                    <a:pt x="374" y="417"/>
                    <a:pt x="367" y="424"/>
                    <a:pt x="346" y="424"/>
                  </a:cubicBezTo>
                  <a:close/>
                  <a:moveTo>
                    <a:pt x="191" y="424"/>
                  </a:moveTo>
                  <a:lnTo>
                    <a:pt x="191" y="424"/>
                  </a:lnTo>
                  <a:cubicBezTo>
                    <a:pt x="134" y="424"/>
                    <a:pt x="134" y="424"/>
                    <a:pt x="134" y="424"/>
                  </a:cubicBezTo>
                  <a:cubicBezTo>
                    <a:pt x="113" y="424"/>
                    <a:pt x="106" y="417"/>
                    <a:pt x="106" y="396"/>
                  </a:cubicBezTo>
                  <a:cubicBezTo>
                    <a:pt x="106" y="339"/>
                    <a:pt x="106" y="339"/>
                    <a:pt x="106" y="339"/>
                  </a:cubicBezTo>
                  <a:cubicBezTo>
                    <a:pt x="106" y="325"/>
                    <a:pt x="113" y="311"/>
                    <a:pt x="134" y="311"/>
                  </a:cubicBezTo>
                  <a:cubicBezTo>
                    <a:pt x="191" y="311"/>
                    <a:pt x="191" y="311"/>
                    <a:pt x="191" y="311"/>
                  </a:cubicBezTo>
                  <a:cubicBezTo>
                    <a:pt x="205" y="311"/>
                    <a:pt x="219" y="325"/>
                    <a:pt x="219" y="339"/>
                  </a:cubicBezTo>
                  <a:cubicBezTo>
                    <a:pt x="219" y="396"/>
                    <a:pt x="219" y="396"/>
                    <a:pt x="219" y="396"/>
                  </a:cubicBezTo>
                  <a:cubicBezTo>
                    <a:pt x="219" y="417"/>
                    <a:pt x="205" y="424"/>
                    <a:pt x="191" y="424"/>
                  </a:cubicBezTo>
                  <a:close/>
                </a:path>
              </a:pathLst>
            </a:custGeom>
            <a:solidFill>
              <a:schemeClr val="bg1"/>
            </a:solidFill>
            <a:ln>
              <a:noFill/>
            </a:ln>
          </p:spPr>
          <p:txBody>
            <a:bodyPr wrap="none" lIns="45720" tIns="22860" rIns="45720" bIns="22860" anchor="ctr"/>
            <a:lstStyle/>
            <a:p>
              <a:endParaRPr lang="en-US" sz="2400">
                <a:latin typeface="黑体" charset="0"/>
                <a:ea typeface="黑体" charset="0"/>
              </a:endParaRPr>
            </a:p>
          </p:txBody>
        </p:sp>
      </p:grpSp>
      <p:grpSp>
        <p:nvGrpSpPr>
          <p:cNvPr id="77" name="组合 76"/>
          <p:cNvGrpSpPr/>
          <p:nvPr/>
        </p:nvGrpSpPr>
        <p:grpSpPr>
          <a:xfrm>
            <a:off x="8016214" y="654444"/>
            <a:ext cx="577111" cy="577112"/>
            <a:chOff x="4139952" y="1274820"/>
            <a:chExt cx="432833" cy="432834"/>
          </a:xfrm>
        </p:grpSpPr>
        <p:sp>
          <p:nvSpPr>
            <p:cNvPr id="78" name="椭圆 16"/>
            <p:cNvSpPr>
              <a:spLocks noChangeArrowheads="1"/>
            </p:cNvSpPr>
            <p:nvPr/>
          </p:nvSpPr>
          <p:spPr bwMode="auto">
            <a:xfrm>
              <a:off x="4139952" y="1274820"/>
              <a:ext cx="432833" cy="432834"/>
            </a:xfrm>
            <a:prstGeom prst="ellipse">
              <a:avLst/>
            </a:prstGeom>
            <a:solidFill>
              <a:srgbClr val="3992DB"/>
            </a:solidFill>
            <a:ln>
              <a:noFill/>
            </a:ln>
          </p:spPr>
          <p:txBody>
            <a:bodyPr anchor="ctr"/>
            <a:lstStyle>
              <a:lvl1pPr eaLnBrk="0" hangingPunct="0">
                <a:defRPr>
                  <a:solidFill>
                    <a:schemeClr val="tx1"/>
                  </a:solidFill>
                  <a:latin typeface="Arial" panose="020B0604020202090204" pitchFamily="34" charset="0"/>
                  <a:ea typeface="宋体" pitchFamily="2" charset="-122"/>
                </a:defRPr>
              </a:lvl1pPr>
              <a:lvl2pPr marL="742950" indent="-285750" eaLnBrk="0" hangingPunct="0">
                <a:defRPr>
                  <a:solidFill>
                    <a:schemeClr val="tx1"/>
                  </a:solidFill>
                  <a:latin typeface="Arial" panose="020B0604020202090204" pitchFamily="34" charset="0"/>
                  <a:ea typeface="宋体" pitchFamily="2" charset="-122"/>
                </a:defRPr>
              </a:lvl2pPr>
              <a:lvl3pPr marL="1143000" indent="-228600" eaLnBrk="0" hangingPunct="0">
                <a:defRPr>
                  <a:solidFill>
                    <a:schemeClr val="tx1"/>
                  </a:solidFill>
                  <a:latin typeface="Arial" panose="020B0604020202090204" pitchFamily="34" charset="0"/>
                  <a:ea typeface="宋体" pitchFamily="2" charset="-122"/>
                </a:defRPr>
              </a:lvl3pPr>
              <a:lvl4pPr marL="1600200" indent="-228600" eaLnBrk="0" hangingPunct="0">
                <a:defRPr>
                  <a:solidFill>
                    <a:schemeClr val="tx1"/>
                  </a:solidFill>
                  <a:latin typeface="Arial" panose="020B0604020202090204" pitchFamily="34" charset="0"/>
                  <a:ea typeface="宋体" pitchFamily="2" charset="-122"/>
                </a:defRPr>
              </a:lvl4pPr>
              <a:lvl5pPr marL="2057400" indent="-228600" eaLnBrk="0" hangingPunct="0">
                <a:defRPr>
                  <a:solidFill>
                    <a:schemeClr val="tx1"/>
                  </a:solidFill>
                  <a:latin typeface="Arial" panose="020B0604020202090204" pitchFamily="34" charset="0"/>
                  <a:ea typeface="宋体" pitchFamily="2" charset="-122"/>
                </a:defRPr>
              </a:lvl5pPr>
              <a:lvl6pPr marL="25146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6pPr>
              <a:lvl7pPr marL="29718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7pPr>
              <a:lvl8pPr marL="34290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8pPr>
              <a:lvl9pPr marL="38862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9pPr>
            </a:lstStyle>
            <a:p>
              <a:pPr algn="ctr" eaLnBrk="1" hangingPunct="1"/>
              <a:endParaRPr lang="zh-CN" altLang="en-US" sz="2400">
                <a:solidFill>
                  <a:srgbClr val="FFFFFF"/>
                </a:solidFill>
                <a:latin typeface="黑体" charset="0"/>
                <a:ea typeface="黑体" charset="0"/>
              </a:endParaRPr>
            </a:p>
          </p:txBody>
        </p:sp>
        <p:sp>
          <p:nvSpPr>
            <p:cNvPr id="79" name="Freeform 84"/>
            <p:cNvSpPr>
              <a:spLocks noChangeArrowheads="1"/>
            </p:cNvSpPr>
            <p:nvPr/>
          </p:nvSpPr>
          <p:spPr bwMode="auto">
            <a:xfrm>
              <a:off x="4241546" y="1366806"/>
              <a:ext cx="248863" cy="248863"/>
            </a:xfrm>
            <a:custGeom>
              <a:avLst/>
              <a:gdLst>
                <a:gd name="T0" fmla="*/ 43332858 w 602"/>
                <a:gd name="T1" fmla="*/ 34979440 h 602"/>
                <a:gd name="T2" fmla="*/ 43332858 w 602"/>
                <a:gd name="T3" fmla="*/ 34979440 h 602"/>
                <a:gd name="T4" fmla="*/ 43332858 w 602"/>
                <a:gd name="T5" fmla="*/ 0 h 602"/>
                <a:gd name="T6" fmla="*/ 78442719 w 602"/>
                <a:gd name="T7" fmla="*/ 34979440 h 602"/>
                <a:gd name="T8" fmla="*/ 43332858 w 602"/>
                <a:gd name="T9" fmla="*/ 34979440 h 602"/>
                <a:gd name="T10" fmla="*/ 36023527 w 602"/>
                <a:gd name="T11" fmla="*/ 78442719 h 602"/>
                <a:gd name="T12" fmla="*/ 36023527 w 602"/>
                <a:gd name="T13" fmla="*/ 78442719 h 602"/>
                <a:gd name="T14" fmla="*/ 0 w 602"/>
                <a:gd name="T15" fmla="*/ 42419192 h 602"/>
                <a:gd name="T16" fmla="*/ 36023527 w 602"/>
                <a:gd name="T17" fmla="*/ 7308970 h 602"/>
                <a:gd name="T18" fmla="*/ 36023527 w 602"/>
                <a:gd name="T19" fmla="*/ 42419192 h 602"/>
                <a:gd name="T20" fmla="*/ 71002968 w 602"/>
                <a:gd name="T21" fmla="*/ 42419192 h 602"/>
                <a:gd name="T22" fmla="*/ 36023527 w 602"/>
                <a:gd name="T23" fmla="*/ 78442719 h 6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02" h="602">
                  <a:moveTo>
                    <a:pt x="332" y="268"/>
                  </a:moveTo>
                  <a:lnTo>
                    <a:pt x="332" y="268"/>
                  </a:lnTo>
                  <a:cubicBezTo>
                    <a:pt x="332" y="0"/>
                    <a:pt x="332" y="0"/>
                    <a:pt x="332" y="0"/>
                  </a:cubicBezTo>
                  <a:cubicBezTo>
                    <a:pt x="481" y="0"/>
                    <a:pt x="601" y="120"/>
                    <a:pt x="601" y="268"/>
                  </a:cubicBezTo>
                  <a:lnTo>
                    <a:pt x="332" y="268"/>
                  </a:lnTo>
                  <a:close/>
                  <a:moveTo>
                    <a:pt x="276" y="601"/>
                  </a:moveTo>
                  <a:lnTo>
                    <a:pt x="276" y="601"/>
                  </a:lnTo>
                  <a:cubicBezTo>
                    <a:pt x="120" y="601"/>
                    <a:pt x="0" y="480"/>
                    <a:pt x="0" y="325"/>
                  </a:cubicBezTo>
                  <a:cubicBezTo>
                    <a:pt x="0" y="176"/>
                    <a:pt x="120" y="56"/>
                    <a:pt x="276" y="56"/>
                  </a:cubicBezTo>
                  <a:cubicBezTo>
                    <a:pt x="276" y="325"/>
                    <a:pt x="276" y="325"/>
                    <a:pt x="276" y="325"/>
                  </a:cubicBezTo>
                  <a:cubicBezTo>
                    <a:pt x="544" y="325"/>
                    <a:pt x="544" y="325"/>
                    <a:pt x="544" y="325"/>
                  </a:cubicBezTo>
                  <a:cubicBezTo>
                    <a:pt x="544" y="480"/>
                    <a:pt x="424" y="601"/>
                    <a:pt x="276" y="601"/>
                  </a:cubicBezTo>
                  <a:close/>
                </a:path>
              </a:pathLst>
            </a:custGeom>
            <a:solidFill>
              <a:schemeClr val="bg1"/>
            </a:solidFill>
            <a:ln>
              <a:noFill/>
            </a:ln>
          </p:spPr>
          <p:txBody>
            <a:bodyPr wrap="none" lIns="45720" tIns="22860" rIns="45720" bIns="22860" anchor="ctr"/>
            <a:lstStyle/>
            <a:p>
              <a:endParaRPr lang="en-US" sz="2400">
                <a:latin typeface="黑体" charset="0"/>
                <a:ea typeface="黑体" charset="0"/>
              </a:endParaRPr>
            </a:p>
          </p:txBody>
        </p:sp>
      </p:grpSp>
      <p:grpSp>
        <p:nvGrpSpPr>
          <p:cNvPr id="54" name="组合 53"/>
          <p:cNvGrpSpPr/>
          <p:nvPr/>
        </p:nvGrpSpPr>
        <p:grpSpPr>
          <a:xfrm>
            <a:off x="663792" y="3523952"/>
            <a:ext cx="1192345" cy="666786"/>
            <a:chOff x="2215144" y="927951"/>
            <a:chExt cx="1244730" cy="916847"/>
          </a:xfrm>
        </p:grpSpPr>
        <p:sp>
          <p:nvSpPr>
            <p:cNvPr id="55" name="平行四边形 54"/>
            <p:cNvSpPr/>
            <p:nvPr/>
          </p:nvSpPr>
          <p:spPr>
            <a:xfrm>
              <a:off x="2215144" y="982844"/>
              <a:ext cx="1120898" cy="842780"/>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latin typeface="黑体" charset="0"/>
                <a:ea typeface="黑体" charset="0"/>
              </a:endParaRPr>
            </a:p>
          </p:txBody>
        </p:sp>
        <p:sp>
          <p:nvSpPr>
            <p:cNvPr id="56" name="文本框 9"/>
            <p:cNvSpPr txBox="1"/>
            <p:nvPr/>
          </p:nvSpPr>
          <p:spPr>
            <a:xfrm>
              <a:off x="2393075" y="927951"/>
              <a:ext cx="1066799" cy="916847"/>
            </a:xfrm>
            <a:prstGeom prst="rect">
              <a:avLst/>
            </a:prstGeom>
            <a:noFill/>
          </p:spPr>
          <p:txBody>
            <a:bodyPr wrap="square" rtlCol="0">
              <a:spAutoFit/>
            </a:bodyPr>
            <a:lstStyle/>
            <a:p>
              <a:r>
                <a:rPr lang="en-US" altLang="zh-CN" sz="3735" dirty="0">
                  <a:solidFill>
                    <a:schemeClr val="bg1"/>
                  </a:solidFill>
                  <a:latin typeface="黑体" charset="0"/>
                  <a:ea typeface="黑体" charset="0"/>
                </a:rPr>
                <a:t>03</a:t>
              </a:r>
            </a:p>
          </p:txBody>
        </p:sp>
      </p:grpSp>
      <p:grpSp>
        <p:nvGrpSpPr>
          <p:cNvPr id="57" name="组合 56"/>
          <p:cNvGrpSpPr/>
          <p:nvPr/>
        </p:nvGrpSpPr>
        <p:grpSpPr>
          <a:xfrm>
            <a:off x="1569461" y="3541701"/>
            <a:ext cx="4114312" cy="612920"/>
            <a:chOff x="4315150" y="953426"/>
            <a:chExt cx="3857250" cy="540057"/>
          </a:xfrm>
        </p:grpSpPr>
        <p:sp>
          <p:nvSpPr>
            <p:cNvPr id="58" name="矩形 57"/>
            <p:cNvSpPr/>
            <p:nvPr/>
          </p:nvSpPr>
          <p:spPr>
            <a:xfrm>
              <a:off x="4841196" y="1036090"/>
              <a:ext cx="2827147" cy="406783"/>
            </a:xfrm>
            <a:prstGeom prst="rect">
              <a:avLst/>
            </a:prstGeom>
            <a:ln w="15875">
              <a:noFill/>
            </a:ln>
          </p:spPr>
          <p:txBody>
            <a:bodyPr wrap="square" lIns="91440" tIns="45720" rIns="91440" bIns="45720">
              <a:spAutoFit/>
            </a:bodyPr>
            <a:lstStyle/>
            <a:p>
              <a:r>
                <a:rPr lang="zh-CN" altLang="en-US" sz="2400" b="1" dirty="0">
                  <a:solidFill>
                    <a:schemeClr val="tx1">
                      <a:lumMod val="75000"/>
                      <a:lumOff val="25000"/>
                    </a:schemeClr>
                  </a:solidFill>
                  <a:latin typeface="黑体" charset="0"/>
                  <a:ea typeface="黑体" charset="0"/>
                </a:rPr>
                <a:t>有效性</a:t>
              </a:r>
            </a:p>
          </p:txBody>
        </p:sp>
        <p:sp>
          <p:nvSpPr>
            <p:cNvPr id="59" name="平行四边形 58"/>
            <p:cNvSpPr/>
            <p:nvPr/>
          </p:nvSpPr>
          <p:spPr>
            <a:xfrm>
              <a:off x="4315150" y="953426"/>
              <a:ext cx="3857250" cy="540057"/>
            </a:xfrm>
            <a:prstGeom prst="parallelogram">
              <a:avLst>
                <a:gd name="adj" fmla="val 48207"/>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endParaRPr lang="zh-CN" altLang="en-US" sz="2135" b="1">
                <a:solidFill>
                  <a:schemeClr val="tx1">
                    <a:lumMod val="75000"/>
                    <a:lumOff val="25000"/>
                  </a:schemeClr>
                </a:solidFill>
                <a:latin typeface="黑体" charset="0"/>
                <a:ea typeface="黑体" charset="0"/>
              </a:endParaRPr>
            </a:p>
          </p:txBody>
        </p:sp>
      </p:grpSp>
      <p:grpSp>
        <p:nvGrpSpPr>
          <p:cNvPr id="69" name="组合 68"/>
          <p:cNvGrpSpPr/>
          <p:nvPr/>
        </p:nvGrpSpPr>
        <p:grpSpPr>
          <a:xfrm>
            <a:off x="591342" y="4875565"/>
            <a:ext cx="1192345" cy="666786"/>
            <a:chOff x="2215144" y="927951"/>
            <a:chExt cx="1244730" cy="916847"/>
          </a:xfrm>
        </p:grpSpPr>
        <p:sp>
          <p:nvSpPr>
            <p:cNvPr id="70" name="平行四边形 69"/>
            <p:cNvSpPr/>
            <p:nvPr/>
          </p:nvSpPr>
          <p:spPr>
            <a:xfrm>
              <a:off x="2215144" y="982844"/>
              <a:ext cx="1120898" cy="842780"/>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latin typeface="黑体" charset="0"/>
                <a:ea typeface="黑体" charset="0"/>
              </a:endParaRPr>
            </a:p>
          </p:txBody>
        </p:sp>
        <p:sp>
          <p:nvSpPr>
            <p:cNvPr id="71" name="文本框 9"/>
            <p:cNvSpPr txBox="1"/>
            <p:nvPr/>
          </p:nvSpPr>
          <p:spPr>
            <a:xfrm>
              <a:off x="2393075" y="927951"/>
              <a:ext cx="1066799" cy="916847"/>
            </a:xfrm>
            <a:prstGeom prst="rect">
              <a:avLst/>
            </a:prstGeom>
            <a:noFill/>
          </p:spPr>
          <p:txBody>
            <a:bodyPr wrap="square" rtlCol="0">
              <a:spAutoFit/>
            </a:bodyPr>
            <a:lstStyle/>
            <a:p>
              <a:r>
                <a:rPr lang="en-US" altLang="zh-CN" sz="3735" dirty="0">
                  <a:solidFill>
                    <a:schemeClr val="bg1"/>
                  </a:solidFill>
                  <a:latin typeface="黑体" charset="0"/>
                  <a:ea typeface="黑体" charset="0"/>
                </a:rPr>
                <a:t>05</a:t>
              </a:r>
            </a:p>
          </p:txBody>
        </p:sp>
      </p:grpSp>
      <p:grpSp>
        <p:nvGrpSpPr>
          <p:cNvPr id="72" name="组合 71"/>
          <p:cNvGrpSpPr/>
          <p:nvPr/>
        </p:nvGrpSpPr>
        <p:grpSpPr>
          <a:xfrm>
            <a:off x="1497011" y="4893314"/>
            <a:ext cx="4114312" cy="612920"/>
            <a:chOff x="4315150" y="953426"/>
            <a:chExt cx="3857250" cy="540057"/>
          </a:xfrm>
        </p:grpSpPr>
        <p:sp>
          <p:nvSpPr>
            <p:cNvPr id="73" name="矩形 72"/>
            <p:cNvSpPr/>
            <p:nvPr/>
          </p:nvSpPr>
          <p:spPr>
            <a:xfrm>
              <a:off x="4841196" y="1036090"/>
              <a:ext cx="2827147" cy="406783"/>
            </a:xfrm>
            <a:prstGeom prst="rect">
              <a:avLst/>
            </a:prstGeom>
            <a:ln w="15875">
              <a:noFill/>
            </a:ln>
          </p:spPr>
          <p:txBody>
            <a:bodyPr wrap="square" lIns="91440" tIns="45720" rIns="91440" bIns="45720">
              <a:spAutoFit/>
            </a:bodyPr>
            <a:lstStyle/>
            <a:p>
              <a:r>
                <a:rPr lang="zh-CN" altLang="en-US" sz="2400" b="1" dirty="0">
                  <a:solidFill>
                    <a:schemeClr val="tx1">
                      <a:lumMod val="75000"/>
                      <a:lumOff val="25000"/>
                    </a:schemeClr>
                  </a:solidFill>
                  <a:latin typeface="黑体" charset="0"/>
                  <a:ea typeface="黑体" charset="0"/>
                </a:rPr>
                <a:t>公平性</a:t>
              </a:r>
            </a:p>
          </p:txBody>
        </p:sp>
        <p:sp>
          <p:nvSpPr>
            <p:cNvPr id="74" name="平行四边形 73"/>
            <p:cNvSpPr/>
            <p:nvPr/>
          </p:nvSpPr>
          <p:spPr>
            <a:xfrm>
              <a:off x="4315150" y="953426"/>
              <a:ext cx="3857250" cy="540057"/>
            </a:xfrm>
            <a:prstGeom prst="parallelogram">
              <a:avLst>
                <a:gd name="adj" fmla="val 48207"/>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endParaRPr lang="zh-CN" altLang="en-US" sz="2135" b="1">
                <a:solidFill>
                  <a:schemeClr val="tx1">
                    <a:lumMod val="75000"/>
                    <a:lumOff val="25000"/>
                  </a:schemeClr>
                </a:solidFill>
                <a:latin typeface="黑体" charset="0"/>
                <a:ea typeface="黑体" charset="0"/>
              </a:endParaRPr>
            </a:p>
          </p:txBody>
        </p:sp>
      </p:grpSp>
      <p:grpSp>
        <p:nvGrpSpPr>
          <p:cNvPr id="80" name="组合 79"/>
          <p:cNvGrpSpPr/>
          <p:nvPr/>
        </p:nvGrpSpPr>
        <p:grpSpPr>
          <a:xfrm>
            <a:off x="6542436" y="2192331"/>
            <a:ext cx="1192345" cy="666786"/>
            <a:chOff x="2215144" y="927951"/>
            <a:chExt cx="1244730" cy="916847"/>
          </a:xfrm>
        </p:grpSpPr>
        <p:sp>
          <p:nvSpPr>
            <p:cNvPr id="81" name="平行四边形 80"/>
            <p:cNvSpPr/>
            <p:nvPr/>
          </p:nvSpPr>
          <p:spPr>
            <a:xfrm>
              <a:off x="2215144" y="982844"/>
              <a:ext cx="1120898" cy="842780"/>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latin typeface="黑体" charset="0"/>
                <a:ea typeface="黑体" charset="0"/>
              </a:endParaRPr>
            </a:p>
          </p:txBody>
        </p:sp>
        <p:sp>
          <p:nvSpPr>
            <p:cNvPr id="82" name="文本框 9"/>
            <p:cNvSpPr txBox="1"/>
            <p:nvPr/>
          </p:nvSpPr>
          <p:spPr>
            <a:xfrm>
              <a:off x="2393075" y="927951"/>
              <a:ext cx="1066799" cy="916847"/>
            </a:xfrm>
            <a:prstGeom prst="rect">
              <a:avLst/>
            </a:prstGeom>
            <a:noFill/>
          </p:spPr>
          <p:txBody>
            <a:bodyPr wrap="square" rtlCol="0">
              <a:spAutoFit/>
            </a:bodyPr>
            <a:lstStyle/>
            <a:p>
              <a:r>
                <a:rPr lang="en-US" altLang="zh-CN" sz="3735" dirty="0">
                  <a:solidFill>
                    <a:schemeClr val="bg1"/>
                  </a:solidFill>
                  <a:latin typeface="黑体" charset="0"/>
                  <a:ea typeface="黑体" charset="0"/>
                </a:rPr>
                <a:t>02</a:t>
              </a:r>
            </a:p>
          </p:txBody>
        </p:sp>
      </p:grpSp>
      <p:grpSp>
        <p:nvGrpSpPr>
          <p:cNvPr id="83" name="组合 82"/>
          <p:cNvGrpSpPr/>
          <p:nvPr/>
        </p:nvGrpSpPr>
        <p:grpSpPr>
          <a:xfrm>
            <a:off x="7448105" y="2210080"/>
            <a:ext cx="4114312" cy="612920"/>
            <a:chOff x="4315150" y="953426"/>
            <a:chExt cx="3857250" cy="540057"/>
          </a:xfrm>
        </p:grpSpPr>
        <p:sp>
          <p:nvSpPr>
            <p:cNvPr id="84" name="矩形 83"/>
            <p:cNvSpPr/>
            <p:nvPr/>
          </p:nvSpPr>
          <p:spPr>
            <a:xfrm>
              <a:off x="4841196" y="1036090"/>
              <a:ext cx="2827147" cy="406783"/>
            </a:xfrm>
            <a:prstGeom prst="rect">
              <a:avLst/>
            </a:prstGeom>
            <a:ln w="15875">
              <a:noFill/>
            </a:ln>
          </p:spPr>
          <p:txBody>
            <a:bodyPr wrap="square" lIns="91440" tIns="45720" rIns="91440" bIns="45720">
              <a:spAutoFit/>
            </a:bodyPr>
            <a:lstStyle/>
            <a:p>
              <a:r>
                <a:rPr lang="zh-CN" altLang="en-US" sz="2400" b="1" dirty="0">
                  <a:solidFill>
                    <a:schemeClr val="tx1">
                      <a:lumMod val="75000"/>
                      <a:lumOff val="25000"/>
                    </a:schemeClr>
                  </a:solidFill>
                  <a:latin typeface="黑体" charset="0"/>
                  <a:ea typeface="黑体" charset="0"/>
                </a:rPr>
                <a:t>安全性</a:t>
              </a:r>
            </a:p>
          </p:txBody>
        </p:sp>
        <p:sp>
          <p:nvSpPr>
            <p:cNvPr id="85" name="平行四边形 84"/>
            <p:cNvSpPr/>
            <p:nvPr/>
          </p:nvSpPr>
          <p:spPr>
            <a:xfrm>
              <a:off x="4315150" y="953426"/>
              <a:ext cx="3857250" cy="540057"/>
            </a:xfrm>
            <a:prstGeom prst="parallelogram">
              <a:avLst>
                <a:gd name="adj" fmla="val 48207"/>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endParaRPr lang="zh-CN" altLang="en-US" sz="2135" b="1">
                <a:solidFill>
                  <a:schemeClr val="tx1">
                    <a:lumMod val="75000"/>
                    <a:lumOff val="25000"/>
                  </a:schemeClr>
                </a:solidFill>
                <a:latin typeface="黑体" charset="0"/>
                <a:ea typeface="黑体" charset="0"/>
              </a:endParaRPr>
            </a:p>
          </p:txBody>
        </p:sp>
      </p:grpSp>
      <p:grpSp>
        <p:nvGrpSpPr>
          <p:cNvPr id="86" name="组合 85"/>
          <p:cNvGrpSpPr/>
          <p:nvPr/>
        </p:nvGrpSpPr>
        <p:grpSpPr>
          <a:xfrm>
            <a:off x="6437504" y="3526452"/>
            <a:ext cx="1192345" cy="666786"/>
            <a:chOff x="2215144" y="927951"/>
            <a:chExt cx="1244730" cy="916847"/>
          </a:xfrm>
        </p:grpSpPr>
        <p:sp>
          <p:nvSpPr>
            <p:cNvPr id="87" name="平行四边形 86"/>
            <p:cNvSpPr/>
            <p:nvPr/>
          </p:nvSpPr>
          <p:spPr>
            <a:xfrm>
              <a:off x="2215144" y="982844"/>
              <a:ext cx="1120898" cy="842780"/>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latin typeface="黑体" charset="0"/>
                <a:ea typeface="黑体" charset="0"/>
              </a:endParaRPr>
            </a:p>
          </p:txBody>
        </p:sp>
        <p:sp>
          <p:nvSpPr>
            <p:cNvPr id="88" name="文本框 9"/>
            <p:cNvSpPr txBox="1"/>
            <p:nvPr/>
          </p:nvSpPr>
          <p:spPr>
            <a:xfrm>
              <a:off x="2393075" y="927951"/>
              <a:ext cx="1066799" cy="916847"/>
            </a:xfrm>
            <a:prstGeom prst="rect">
              <a:avLst/>
            </a:prstGeom>
            <a:noFill/>
          </p:spPr>
          <p:txBody>
            <a:bodyPr wrap="square" rtlCol="0">
              <a:spAutoFit/>
            </a:bodyPr>
            <a:lstStyle/>
            <a:p>
              <a:r>
                <a:rPr lang="en-US" altLang="zh-CN" sz="3735" dirty="0">
                  <a:solidFill>
                    <a:schemeClr val="bg1"/>
                  </a:solidFill>
                  <a:latin typeface="黑体" charset="0"/>
                  <a:ea typeface="黑体" charset="0"/>
                </a:rPr>
                <a:t>04</a:t>
              </a:r>
            </a:p>
          </p:txBody>
        </p:sp>
      </p:grpSp>
      <p:grpSp>
        <p:nvGrpSpPr>
          <p:cNvPr id="89" name="组合 88"/>
          <p:cNvGrpSpPr/>
          <p:nvPr/>
        </p:nvGrpSpPr>
        <p:grpSpPr>
          <a:xfrm>
            <a:off x="7343173" y="3544201"/>
            <a:ext cx="4114312" cy="612920"/>
            <a:chOff x="4315150" y="953426"/>
            <a:chExt cx="3857250" cy="540057"/>
          </a:xfrm>
        </p:grpSpPr>
        <p:sp>
          <p:nvSpPr>
            <p:cNvPr id="90" name="矩形 89"/>
            <p:cNvSpPr/>
            <p:nvPr/>
          </p:nvSpPr>
          <p:spPr>
            <a:xfrm>
              <a:off x="4841196" y="1036090"/>
              <a:ext cx="2827147" cy="406783"/>
            </a:xfrm>
            <a:prstGeom prst="rect">
              <a:avLst/>
            </a:prstGeom>
            <a:ln w="15875">
              <a:noFill/>
            </a:ln>
          </p:spPr>
          <p:txBody>
            <a:bodyPr wrap="square" lIns="91440" tIns="45720" rIns="91440" bIns="45720">
              <a:spAutoFit/>
            </a:bodyPr>
            <a:lstStyle/>
            <a:p>
              <a:r>
                <a:rPr lang="zh-CN" altLang="en-US" sz="2400" b="1" dirty="0">
                  <a:solidFill>
                    <a:schemeClr val="tx1">
                      <a:lumMod val="75000"/>
                      <a:lumOff val="25000"/>
                    </a:schemeClr>
                  </a:solidFill>
                  <a:latin typeface="黑体" charset="0"/>
                  <a:ea typeface="黑体" charset="0"/>
                </a:rPr>
                <a:t>创新性</a:t>
              </a:r>
            </a:p>
          </p:txBody>
        </p:sp>
        <p:sp>
          <p:nvSpPr>
            <p:cNvPr id="91" name="平行四边形 90"/>
            <p:cNvSpPr/>
            <p:nvPr/>
          </p:nvSpPr>
          <p:spPr>
            <a:xfrm>
              <a:off x="4315150" y="953426"/>
              <a:ext cx="3857250" cy="540057"/>
            </a:xfrm>
            <a:prstGeom prst="parallelogram">
              <a:avLst>
                <a:gd name="adj" fmla="val 48207"/>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endParaRPr lang="zh-CN" altLang="en-US" sz="2135" b="1">
                <a:solidFill>
                  <a:schemeClr val="tx1">
                    <a:lumMod val="75000"/>
                    <a:lumOff val="25000"/>
                  </a:schemeClr>
                </a:solidFill>
                <a:latin typeface="黑体" charset="0"/>
                <a:ea typeface="黑体" charset="0"/>
              </a:endParaRPr>
            </a:p>
          </p:txBody>
        </p:sp>
      </p:gr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76481" y="148674"/>
            <a:ext cx="1192345" cy="666786"/>
            <a:chOff x="2215144" y="927951"/>
            <a:chExt cx="1244730" cy="916847"/>
          </a:xfrm>
        </p:grpSpPr>
        <p:sp>
          <p:nvSpPr>
            <p:cNvPr id="3" name="平行四边形 2"/>
            <p:cNvSpPr/>
            <p:nvPr/>
          </p:nvSpPr>
          <p:spPr>
            <a:xfrm>
              <a:off x="2215144" y="982844"/>
              <a:ext cx="1120898" cy="842780"/>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latin typeface="黑体" charset="0"/>
                <a:ea typeface="黑体" charset="0"/>
              </a:endParaRPr>
            </a:p>
          </p:txBody>
        </p:sp>
        <p:sp>
          <p:nvSpPr>
            <p:cNvPr id="4" name="文本框 9"/>
            <p:cNvSpPr txBox="1"/>
            <p:nvPr/>
          </p:nvSpPr>
          <p:spPr>
            <a:xfrm>
              <a:off x="2393075" y="927951"/>
              <a:ext cx="1066799" cy="916847"/>
            </a:xfrm>
            <a:prstGeom prst="rect">
              <a:avLst/>
            </a:prstGeom>
            <a:noFill/>
          </p:spPr>
          <p:txBody>
            <a:bodyPr wrap="square" rtlCol="0">
              <a:spAutoFit/>
            </a:bodyPr>
            <a:lstStyle/>
            <a:p>
              <a:r>
                <a:rPr lang="en-US" altLang="zh-CN" sz="3735" dirty="0">
                  <a:solidFill>
                    <a:schemeClr val="bg1"/>
                  </a:solidFill>
                  <a:latin typeface="黑体" charset="0"/>
                  <a:ea typeface="黑体" charset="0"/>
                </a:rPr>
                <a:t>01</a:t>
              </a:r>
            </a:p>
          </p:txBody>
        </p:sp>
      </p:grpSp>
      <p:grpSp>
        <p:nvGrpSpPr>
          <p:cNvPr id="5" name="组合 4"/>
          <p:cNvGrpSpPr/>
          <p:nvPr/>
        </p:nvGrpSpPr>
        <p:grpSpPr>
          <a:xfrm>
            <a:off x="1282150" y="166423"/>
            <a:ext cx="10362926" cy="612920"/>
            <a:chOff x="4315150" y="953426"/>
            <a:chExt cx="3857250" cy="540057"/>
          </a:xfrm>
        </p:grpSpPr>
        <p:sp>
          <p:nvSpPr>
            <p:cNvPr id="6" name="矩形 5"/>
            <p:cNvSpPr/>
            <p:nvPr/>
          </p:nvSpPr>
          <p:spPr>
            <a:xfrm>
              <a:off x="4841196" y="1036090"/>
              <a:ext cx="2827147" cy="406783"/>
            </a:xfrm>
            <a:prstGeom prst="rect">
              <a:avLst/>
            </a:prstGeom>
            <a:ln w="15875">
              <a:noFill/>
            </a:ln>
          </p:spPr>
          <p:txBody>
            <a:bodyPr wrap="square" lIns="91440" tIns="45720" rIns="91440" bIns="45720">
              <a:spAutoFit/>
            </a:bodyPr>
            <a:lstStyle/>
            <a:p>
              <a:pPr algn="ctr"/>
              <a:r>
                <a:rPr lang="zh-CN" altLang="en-US" sz="2400" b="1" dirty="0">
                  <a:solidFill>
                    <a:schemeClr val="tx1">
                      <a:lumMod val="75000"/>
                      <a:lumOff val="25000"/>
                    </a:schemeClr>
                  </a:solidFill>
                  <a:latin typeface="黑体" charset="0"/>
                  <a:ea typeface="黑体" charset="0"/>
                  <a:cs typeface="黑体" charset="0"/>
                </a:rPr>
                <a:t>药品基本信息（</a:t>
              </a:r>
              <a:r>
                <a:rPr lang="en-US" altLang="zh-CN" sz="2400" b="1" dirty="0">
                  <a:solidFill>
                    <a:schemeClr val="tx1">
                      <a:lumMod val="75000"/>
                      <a:lumOff val="25000"/>
                    </a:schemeClr>
                  </a:solidFill>
                  <a:latin typeface="黑体" charset="0"/>
                  <a:ea typeface="黑体" charset="0"/>
                  <a:cs typeface="黑体" charset="0"/>
                </a:rPr>
                <a:t>1/2</a:t>
              </a:r>
              <a:r>
                <a:rPr lang="zh-CN" altLang="en-US" sz="2400" b="1" dirty="0">
                  <a:solidFill>
                    <a:schemeClr val="tx1">
                      <a:lumMod val="75000"/>
                      <a:lumOff val="25000"/>
                    </a:schemeClr>
                  </a:solidFill>
                  <a:latin typeface="黑体" charset="0"/>
                  <a:ea typeface="黑体" charset="0"/>
                  <a:cs typeface="黑体" charset="0"/>
                </a:rPr>
                <a:t>）</a:t>
              </a:r>
              <a:endParaRPr lang="en-GB" altLang="zh-CN" sz="2400" b="1" dirty="0">
                <a:solidFill>
                  <a:schemeClr val="tx1">
                    <a:lumMod val="75000"/>
                    <a:lumOff val="25000"/>
                  </a:schemeClr>
                </a:solidFill>
                <a:latin typeface="黑体" charset="0"/>
                <a:ea typeface="黑体" charset="0"/>
                <a:cs typeface="黑体" charset="0"/>
              </a:endParaRPr>
            </a:p>
          </p:txBody>
        </p:sp>
        <p:sp>
          <p:nvSpPr>
            <p:cNvPr id="7" name="平行四边形 6"/>
            <p:cNvSpPr/>
            <p:nvPr/>
          </p:nvSpPr>
          <p:spPr>
            <a:xfrm>
              <a:off x="4315150" y="953426"/>
              <a:ext cx="3857250" cy="540057"/>
            </a:xfrm>
            <a:prstGeom prst="parallelogram">
              <a:avLst>
                <a:gd name="adj" fmla="val 48207"/>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135" b="1" dirty="0">
                <a:solidFill>
                  <a:schemeClr val="tx1">
                    <a:lumMod val="75000"/>
                    <a:lumOff val="25000"/>
                  </a:schemeClr>
                </a:solidFill>
                <a:latin typeface="黑体" charset="0"/>
                <a:ea typeface="黑体" charset="0"/>
              </a:endParaRPr>
            </a:p>
          </p:txBody>
        </p:sp>
      </p:grpSp>
      <p:graphicFrame>
        <p:nvGraphicFramePr>
          <p:cNvPr id="408" name="table 408"/>
          <p:cNvGraphicFramePr>
            <a:graphicFrameLocks noGrp="1"/>
          </p:cNvGraphicFramePr>
          <p:nvPr>
            <p:custDataLst>
              <p:tags r:id="rId1"/>
            </p:custDataLst>
          </p:nvPr>
        </p:nvGraphicFramePr>
        <p:xfrm>
          <a:off x="376555" y="951230"/>
          <a:ext cx="5664835" cy="5551552"/>
        </p:xfrm>
        <a:graphic>
          <a:graphicData uri="http://schemas.openxmlformats.org/drawingml/2006/table">
            <a:tbl>
              <a:tblPr/>
              <a:tblGrid>
                <a:gridCol w="211455">
                  <a:extLst>
                    <a:ext uri="{9D8B030D-6E8A-4147-A177-3AD203B41FA5}">
                      <a16:colId xmlns:a16="http://schemas.microsoft.com/office/drawing/2014/main" val="20000"/>
                    </a:ext>
                  </a:extLst>
                </a:gridCol>
                <a:gridCol w="828675">
                  <a:extLst>
                    <a:ext uri="{9D8B030D-6E8A-4147-A177-3AD203B41FA5}">
                      <a16:colId xmlns:a16="http://schemas.microsoft.com/office/drawing/2014/main" val="20001"/>
                    </a:ext>
                  </a:extLst>
                </a:gridCol>
                <a:gridCol w="1893570">
                  <a:extLst>
                    <a:ext uri="{9D8B030D-6E8A-4147-A177-3AD203B41FA5}">
                      <a16:colId xmlns:a16="http://schemas.microsoft.com/office/drawing/2014/main" val="20002"/>
                    </a:ext>
                  </a:extLst>
                </a:gridCol>
                <a:gridCol w="1361440">
                  <a:extLst>
                    <a:ext uri="{9D8B030D-6E8A-4147-A177-3AD203B41FA5}">
                      <a16:colId xmlns:a16="http://schemas.microsoft.com/office/drawing/2014/main" val="20003"/>
                    </a:ext>
                  </a:extLst>
                </a:gridCol>
                <a:gridCol w="1271905">
                  <a:extLst>
                    <a:ext uri="{9D8B030D-6E8A-4147-A177-3AD203B41FA5}">
                      <a16:colId xmlns:a16="http://schemas.microsoft.com/office/drawing/2014/main" val="20004"/>
                    </a:ext>
                  </a:extLst>
                </a:gridCol>
                <a:gridCol w="97790">
                  <a:extLst>
                    <a:ext uri="{9D8B030D-6E8A-4147-A177-3AD203B41FA5}">
                      <a16:colId xmlns:a16="http://schemas.microsoft.com/office/drawing/2014/main" val="20005"/>
                    </a:ext>
                  </a:extLst>
                </a:gridCol>
              </a:tblGrid>
              <a:tr h="127635">
                <a:tc>
                  <a:txBody>
                    <a:bodyPr/>
                    <a:lstStyle/>
                    <a:p>
                      <a:pPr algn="l" rtl="0" eaLnBrk="0">
                        <a:lnSpc>
                          <a:spcPts val="925"/>
                        </a:lnSpc>
                      </a:pPr>
                      <a:endParaRPr sz="700" dirty="0">
                        <a:latin typeface="黑体" charset="0"/>
                        <a:ea typeface="黑体" charset="0"/>
                        <a:cs typeface="Arial" panose="020B0604020202090204"/>
                      </a:endParaRPr>
                    </a:p>
                  </a:txBody>
                  <a:tcPr marL="0" marR="0" marT="0" marB="0">
                    <a:lnL w="9525" cap="flat" cmpd="sng" algn="ctr">
                      <a:solidFill>
                        <a:srgbClr val="7F7F7F"/>
                      </a:solidFill>
                      <a:prstDash val="solid"/>
                      <a:round/>
                      <a:headEnd type="none" w="med" len="med"/>
                      <a:tailEnd type="none" w="med" len="med"/>
                    </a:lnL>
                    <a:lnR>
                      <a:noFill/>
                    </a:lnR>
                    <a:lnT w="9525" cap="flat" cmpd="sng" algn="ctr">
                      <a:solidFill>
                        <a:srgbClr val="7F7F7F"/>
                      </a:solidFill>
                      <a:prstDash val="solid"/>
                      <a:round/>
                      <a:headEnd type="none" w="med" len="med"/>
                      <a:tailEnd type="none" w="med" len="med"/>
                    </a:lnT>
                    <a:lnB>
                      <a:noFill/>
                    </a:lnB>
                  </a:tcPr>
                </a:tc>
                <a:tc>
                  <a:txBody>
                    <a:bodyPr/>
                    <a:lstStyle/>
                    <a:p>
                      <a:pPr algn="l" rtl="0" eaLnBrk="0">
                        <a:lnSpc>
                          <a:spcPts val="925"/>
                        </a:lnSpc>
                      </a:pPr>
                      <a:endParaRPr sz="700" dirty="0">
                        <a:latin typeface="黑体" charset="0"/>
                        <a:ea typeface="黑体" charset="0"/>
                        <a:cs typeface="Arial" panose="020B0604020202090204"/>
                      </a:endParaRPr>
                    </a:p>
                  </a:txBody>
                  <a:tcPr marL="0" marR="0" marT="0" marB="0">
                    <a:lnL>
                      <a:noFill/>
                    </a:lnL>
                    <a:lnR>
                      <a:noFill/>
                    </a:lnR>
                    <a:lnT w="9525" cap="flat" cmpd="sng" algn="ctr">
                      <a:solidFill>
                        <a:srgbClr val="7F7F7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rtl="0" eaLnBrk="0">
                        <a:lnSpc>
                          <a:spcPts val="925"/>
                        </a:lnSpc>
                      </a:pPr>
                      <a:endParaRPr sz="700" dirty="0">
                        <a:latin typeface="黑体" charset="0"/>
                        <a:ea typeface="黑体" charset="0"/>
                        <a:cs typeface="Arial" panose="020B0604020202090204"/>
                      </a:endParaRPr>
                    </a:p>
                  </a:txBody>
                  <a:tcPr marL="0" marR="0" marT="0" marB="0">
                    <a:lnL>
                      <a:noFill/>
                    </a:lnL>
                    <a:lnR>
                      <a:noFill/>
                    </a:lnR>
                    <a:lnT w="9525" cap="flat" cmpd="sng" algn="ctr">
                      <a:solidFill>
                        <a:srgbClr val="7F7F7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rtl="0" eaLnBrk="0">
                        <a:lnSpc>
                          <a:spcPts val="925"/>
                        </a:lnSpc>
                      </a:pPr>
                      <a:endParaRPr sz="700" dirty="0">
                        <a:latin typeface="黑体" charset="0"/>
                        <a:ea typeface="黑体" charset="0"/>
                        <a:cs typeface="Arial" panose="020B0604020202090204"/>
                      </a:endParaRPr>
                    </a:p>
                  </a:txBody>
                  <a:tcPr marL="0" marR="0" marT="0" marB="0">
                    <a:lnL>
                      <a:noFill/>
                    </a:lnL>
                    <a:lnR>
                      <a:noFill/>
                    </a:lnR>
                    <a:lnT w="9525" cap="flat" cmpd="sng" algn="ctr">
                      <a:solidFill>
                        <a:srgbClr val="7F7F7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rtl="0" eaLnBrk="0">
                        <a:lnSpc>
                          <a:spcPts val="925"/>
                        </a:lnSpc>
                      </a:pPr>
                      <a:endParaRPr sz="700" dirty="0">
                        <a:latin typeface="黑体" charset="0"/>
                        <a:ea typeface="黑体" charset="0"/>
                        <a:cs typeface="Arial" panose="020B0604020202090204"/>
                      </a:endParaRPr>
                    </a:p>
                  </a:txBody>
                  <a:tcPr marL="0" marR="0" marT="0" marB="0">
                    <a:lnL>
                      <a:noFill/>
                    </a:lnL>
                    <a:lnR>
                      <a:noFill/>
                    </a:lnR>
                    <a:lnT w="9525" cap="flat" cmpd="sng" algn="ctr">
                      <a:solidFill>
                        <a:srgbClr val="7F7F7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rowSpan="8">
                  <a:txBody>
                    <a:bodyPr/>
                    <a:lstStyle/>
                    <a:p>
                      <a:pPr algn="l" rtl="0" eaLnBrk="0">
                        <a:lnSpc>
                          <a:spcPct val="100000"/>
                        </a:lnSpc>
                      </a:pPr>
                      <a:endParaRPr sz="1000" dirty="0">
                        <a:latin typeface="黑体" charset="0"/>
                        <a:ea typeface="黑体" charset="0"/>
                        <a:cs typeface="Arial" panose="020B0604020202090204"/>
                      </a:endParaRPr>
                    </a:p>
                  </a:txBody>
                  <a:tcPr marL="0" marR="0" marT="0" marB="0">
                    <a:lnL w="12700" cap="flat" cmpd="sng" algn="ctr">
                      <a:noFill/>
                      <a:prstDash val="solid"/>
                      <a:round/>
                      <a:headEnd type="none" w="med" len="med"/>
                      <a:tailEnd type="none" w="med" len="med"/>
                    </a:lnL>
                    <a:lnR w="9525" cap="flat" cmpd="sng" algn="ctr">
                      <a:solidFill>
                        <a:srgbClr val="7F7F7F"/>
                      </a:solidFill>
                      <a:prstDash val="solid"/>
                      <a:round/>
                      <a:headEnd type="none" w="med" len="med"/>
                      <a:tailEnd type="none" w="med" len="med"/>
                    </a:lnR>
                    <a:lnT w="9525" cap="flat" cmpd="sng" algn="ctr">
                      <a:solidFill>
                        <a:srgbClr val="7F7F7F"/>
                      </a:solidFill>
                      <a:prstDash val="solid"/>
                      <a:round/>
                      <a:headEnd type="none" w="med" len="med"/>
                      <a:tailEnd type="none" w="med" len="med"/>
                    </a:lnT>
                    <a:lnB w="9525"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10000"/>
                  </a:ext>
                </a:extLst>
              </a:tr>
              <a:tr h="251460">
                <a:tc>
                  <a:txBody>
                    <a:bodyPr/>
                    <a:lstStyle/>
                    <a:p>
                      <a:pPr algn="l" rtl="0" eaLnBrk="0">
                        <a:lnSpc>
                          <a:spcPct val="100000"/>
                        </a:lnSpc>
                        <a:buNone/>
                      </a:pPr>
                      <a:endParaRPr lang="zh-CN" altLang="en-US" sz="1000" dirty="0">
                        <a:latin typeface="黑体" charset="0"/>
                        <a:ea typeface="黑体" charset="0"/>
                        <a:cs typeface="Arial" panose="020B0604020202090204"/>
                      </a:endParaRPr>
                    </a:p>
                  </a:txBody>
                  <a:tcPr marL="0" marR="0" marT="0" marB="0">
                    <a:lnL w="9525" cap="flat" cmpd="sng" algn="ctr">
                      <a:solidFill>
                        <a:srgbClr val="7F7F7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lstStyle/>
                    <a:p>
                      <a:pPr algn="ctr" rtl="0" eaLnBrk="0">
                        <a:lnSpc>
                          <a:spcPct val="107000"/>
                        </a:lnSpc>
                        <a:buNone/>
                      </a:pPr>
                      <a:r>
                        <a:rPr lang="zh-CN" altLang="en-US" sz="1400" b="1" dirty="0">
                          <a:latin typeface="黑体" charset="0"/>
                          <a:ea typeface="黑体" charset="0"/>
                          <a:cs typeface="微软雅黑" panose="020B0503020204020204" pitchFamily="34" charset="-122"/>
                        </a:rPr>
                        <a:t>通用名</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CE7E7"/>
                    </a:solidFill>
                  </a:tcPr>
                </a:tc>
                <a:tc gridSpan="3">
                  <a:txBody>
                    <a:bodyPr/>
                    <a:lstStyle/>
                    <a:p>
                      <a:pPr algn="l" rtl="0" eaLnBrk="0">
                        <a:lnSpc>
                          <a:spcPct val="115000"/>
                        </a:lnSpc>
                        <a:buNone/>
                      </a:pPr>
                      <a:r>
                        <a:rPr lang="en-US" altLang="zh-CN" sz="1400" b="1" kern="0" spc="-10" dirty="0">
                          <a:solidFill>
                            <a:srgbClr val="000000">
                              <a:alpha val="100000"/>
                            </a:srgbClr>
                          </a:solidFill>
                          <a:latin typeface="黑体" charset="0"/>
                          <a:ea typeface="黑体" charset="0"/>
                          <a:cs typeface="黑体" charset="0"/>
                        </a:rPr>
                        <a:t> </a:t>
                      </a:r>
                      <a:r>
                        <a:rPr lang="zh-CN" altLang="en-US" sz="1400" b="1" kern="0" spc="-10" dirty="0">
                          <a:solidFill>
                            <a:srgbClr val="000000">
                              <a:alpha val="100000"/>
                            </a:srgbClr>
                          </a:solidFill>
                          <a:latin typeface="黑体" charset="0"/>
                          <a:ea typeface="黑体" charset="0"/>
                          <a:cs typeface="黑体" charset="0"/>
                        </a:rPr>
                        <a:t>无水乙醇注射液</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D9D9D9"/>
                      </a:solidFill>
                      <a:prstDash val="dash"/>
                      <a:round/>
                      <a:headEnd type="none" w="med" len="med"/>
                      <a:tailEnd type="none" w="med" len="med"/>
                    </a:lnB>
                  </a:tcPr>
                </a:tc>
                <a:tc hMerge="1">
                  <a:txBody>
                    <a:bodyPr/>
                    <a:lstStyle/>
                    <a:p>
                      <a:endParaRPr lang="zh-CN"/>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D9D9D9"/>
                      </a:solidFill>
                      <a:prstDash val="dash"/>
                      <a:round/>
                      <a:headEnd type="none" w="med" len="med"/>
                      <a:tailEnd type="none" w="med" len="med"/>
                    </a:lnT>
                    <a:lnB w="6350" cap="flat" cmpd="sng" algn="ctr">
                      <a:solidFill>
                        <a:srgbClr val="D9D9D9"/>
                      </a:solidFill>
                      <a:prstDash val="dash"/>
                      <a:round/>
                      <a:headEnd type="none" w="med" len="med"/>
                      <a:tailEnd type="none" w="med" len="med"/>
                    </a:lnB>
                  </a:tcPr>
                </a:tc>
                <a:tc hMerge="1">
                  <a:txBody>
                    <a:bodyPr/>
                    <a:lstStyle/>
                    <a:p>
                      <a:endParaRPr lang="zh-CN"/>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D9D9D9"/>
                      </a:solidFill>
                      <a:prstDash val="dash"/>
                      <a:round/>
                      <a:headEnd type="none" w="med" len="med"/>
                      <a:tailEnd type="none" w="med" len="med"/>
                    </a:lnT>
                    <a:lnB w="6350" cap="flat" cmpd="sng" algn="ctr">
                      <a:solidFill>
                        <a:srgbClr val="D9D9D9"/>
                      </a:solidFill>
                      <a:prstDash val="dash"/>
                      <a:round/>
                      <a:headEnd type="none" w="med" len="med"/>
                      <a:tailEnd type="none" w="med" len="med"/>
                    </a:lnB>
                  </a:tcPr>
                </a:tc>
                <a:tc vMerge="1">
                  <a:txBody>
                    <a:bodyPr/>
                    <a:lstStyle/>
                    <a:p>
                      <a:endParaRPr lang="zh-CN"/>
                    </a:p>
                  </a:txBody>
                  <a:tcPr marL="0" marR="0" marT="0" marB="0">
                    <a:lnL w="12700" cap="flat" cmpd="sng" algn="ctr">
                      <a:solidFill>
                        <a:srgbClr val="FFFFFF"/>
                      </a:solidFill>
                      <a:prstDash val="solid"/>
                      <a:round/>
                      <a:headEnd type="none" w="med" len="med"/>
                      <a:tailEnd type="none" w="med" len="med"/>
                    </a:lnL>
                    <a:lnR w="9525" cap="flat" cmpd="sng" algn="ctr">
                      <a:solidFill>
                        <a:srgbClr val="7F7F7F"/>
                      </a:solidFill>
                      <a:prstDash val="solid"/>
                      <a:round/>
                      <a:headEnd type="none" w="med" len="med"/>
                      <a:tailEnd type="none" w="med" len="med"/>
                    </a:lnR>
                    <a:lnT w="9525" cap="flat" cmpd="sng" algn="ctr">
                      <a:solidFill>
                        <a:srgbClr val="7F7F7F"/>
                      </a:solidFill>
                      <a:prstDash val="solid"/>
                      <a:round/>
                      <a:headEnd type="none" w="med" len="med"/>
                      <a:tailEnd type="none" w="med" len="med"/>
                    </a:lnT>
                    <a:lnB w="9525"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10001"/>
                  </a:ext>
                </a:extLst>
              </a:tr>
              <a:tr h="250190">
                <a:tc>
                  <a:txBody>
                    <a:bodyPr/>
                    <a:lstStyle/>
                    <a:p>
                      <a:pPr algn="l" rtl="0" eaLnBrk="0">
                        <a:lnSpc>
                          <a:spcPct val="100000"/>
                        </a:lnSpc>
                      </a:pPr>
                      <a:endParaRPr sz="1000" dirty="0">
                        <a:latin typeface="黑体" charset="0"/>
                        <a:ea typeface="黑体" charset="0"/>
                        <a:cs typeface="Arial" panose="020B0604020202090204"/>
                      </a:endParaRPr>
                    </a:p>
                  </a:txBody>
                  <a:tcPr marL="0" marR="0" marT="0" marB="0">
                    <a:lnL w="9525" cap="flat" cmpd="sng" algn="ctr">
                      <a:solidFill>
                        <a:srgbClr val="7F7F7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lstStyle/>
                    <a:p>
                      <a:pPr algn="ctr" rtl="0" eaLnBrk="0">
                        <a:lnSpc>
                          <a:spcPct val="107000"/>
                        </a:lnSpc>
                      </a:pPr>
                      <a:r>
                        <a:rPr sz="1400" b="1" kern="0" spc="-10" dirty="0">
                          <a:solidFill>
                            <a:srgbClr val="000000">
                              <a:alpha val="100000"/>
                            </a:srgbClr>
                          </a:solidFill>
                          <a:latin typeface="黑体" charset="0"/>
                          <a:ea typeface="黑体" charset="0"/>
                          <a:cs typeface="微软雅黑" panose="020B0503020204020204" pitchFamily="34" charset="-122"/>
                        </a:rPr>
                        <a:t>注册规格</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CE7E7"/>
                    </a:solidFill>
                  </a:tcPr>
                </a:tc>
                <a:tc gridSpan="3">
                  <a:txBody>
                    <a:bodyPr/>
                    <a:lstStyle/>
                    <a:p>
                      <a:pPr algn="l" rtl="0" eaLnBrk="0">
                        <a:lnSpc>
                          <a:spcPct val="115000"/>
                        </a:lnSpc>
                      </a:pPr>
                      <a:r>
                        <a:rPr lang="en-US" altLang="zh-CN" sz="1400" b="1" kern="0" spc="-10" dirty="0">
                          <a:solidFill>
                            <a:srgbClr val="000000">
                              <a:alpha val="100000"/>
                            </a:srgbClr>
                          </a:solidFill>
                          <a:latin typeface="黑体" charset="0"/>
                          <a:ea typeface="黑体" charset="0"/>
                          <a:cs typeface="HarmonyOS Sans SC" panose="00000500000000000000" charset="-122"/>
                        </a:rPr>
                        <a:t> 5ml</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D9D9D9"/>
                      </a:solidFill>
                      <a:prstDash val="dash"/>
                      <a:round/>
                      <a:headEnd type="none" w="med" len="med"/>
                      <a:tailEnd type="none" w="med" len="med"/>
                    </a:lnT>
                    <a:lnB w="6350" cap="flat" cmpd="sng" algn="ctr">
                      <a:solidFill>
                        <a:srgbClr val="D9D9D9"/>
                      </a:solidFill>
                      <a:prstDash val="dash"/>
                      <a:round/>
                      <a:headEnd type="none" w="med" len="med"/>
                      <a:tailEnd type="none" w="med" len="med"/>
                    </a:lnB>
                  </a:tcPr>
                </a:tc>
                <a:tc hMerge="1">
                  <a:txBody>
                    <a:bodyPr/>
                    <a:lstStyle/>
                    <a:p>
                      <a:endParaRPr lang="zh-CN"/>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D9D9D9"/>
                      </a:solidFill>
                      <a:prstDash val="dash"/>
                      <a:round/>
                      <a:headEnd type="none" w="med" len="med"/>
                      <a:tailEnd type="none" w="med" len="med"/>
                    </a:lnT>
                    <a:lnB w="6350" cap="flat" cmpd="sng" algn="ctr">
                      <a:solidFill>
                        <a:srgbClr val="D9D9D9"/>
                      </a:solidFill>
                      <a:prstDash val="dash"/>
                      <a:round/>
                      <a:headEnd type="none" w="med" len="med"/>
                      <a:tailEnd type="none" w="med" len="med"/>
                    </a:lnB>
                  </a:tcPr>
                </a:tc>
                <a:tc hMerge="1">
                  <a:txBody>
                    <a:bodyPr/>
                    <a:lstStyle/>
                    <a:p>
                      <a:endParaRPr lang="zh-CN"/>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D9D9D9"/>
                      </a:solidFill>
                      <a:prstDash val="dash"/>
                      <a:round/>
                      <a:headEnd type="none" w="med" len="med"/>
                      <a:tailEnd type="none" w="med" len="med"/>
                    </a:lnT>
                    <a:lnB w="6350" cap="flat" cmpd="sng" algn="ctr">
                      <a:solidFill>
                        <a:srgbClr val="D9D9D9"/>
                      </a:solidFill>
                      <a:prstDash val="dash"/>
                      <a:round/>
                      <a:headEnd type="none" w="med" len="med"/>
                      <a:tailEnd type="none" w="med" len="med"/>
                    </a:lnB>
                  </a:tcPr>
                </a:tc>
                <a:tc vMerge="1">
                  <a:txBody>
                    <a:bodyPr/>
                    <a:lstStyle/>
                    <a:p>
                      <a:endParaRPr lang="zh-CN"/>
                    </a:p>
                  </a:txBody>
                  <a:tcPr marL="0" marR="0" marT="0" marB="0">
                    <a:lnL w="12700" cap="flat" cmpd="sng" algn="ctr">
                      <a:solidFill>
                        <a:srgbClr val="FFFFFF"/>
                      </a:solidFill>
                      <a:prstDash val="solid"/>
                      <a:round/>
                      <a:headEnd type="none" w="med" len="med"/>
                      <a:tailEnd type="none" w="med" len="med"/>
                    </a:lnL>
                    <a:lnR w="9525" cap="flat" cmpd="sng" algn="ctr">
                      <a:solidFill>
                        <a:srgbClr val="7F7F7F"/>
                      </a:solidFill>
                      <a:prstDash val="solid"/>
                      <a:round/>
                      <a:headEnd type="none" w="med" len="med"/>
                      <a:tailEnd type="none" w="med" len="med"/>
                    </a:lnR>
                    <a:lnT w="9525" cap="flat" cmpd="sng" algn="ctr">
                      <a:solidFill>
                        <a:srgbClr val="7F7F7F"/>
                      </a:solidFill>
                      <a:prstDash val="solid"/>
                      <a:round/>
                      <a:headEnd type="none" w="med" len="med"/>
                      <a:tailEnd type="none" w="med" len="med"/>
                    </a:lnT>
                    <a:lnB w="9525"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10002"/>
                  </a:ext>
                </a:extLst>
              </a:tr>
              <a:tr h="1633220">
                <a:tc>
                  <a:txBody>
                    <a:bodyPr/>
                    <a:lstStyle/>
                    <a:p>
                      <a:pPr algn="l" rtl="0" eaLnBrk="0">
                        <a:lnSpc>
                          <a:spcPct val="100000"/>
                        </a:lnSpc>
                      </a:pPr>
                      <a:endParaRPr sz="1000" dirty="0">
                        <a:latin typeface="黑体" charset="0"/>
                        <a:ea typeface="黑体" charset="0"/>
                        <a:cs typeface="Arial" panose="020B0604020202090204"/>
                      </a:endParaRPr>
                    </a:p>
                  </a:txBody>
                  <a:tcPr marL="0" marR="0" marT="0" marB="0">
                    <a:lnL w="9525" cap="flat" cmpd="sng" algn="ctr">
                      <a:solidFill>
                        <a:srgbClr val="7F7F7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lstStyle/>
                    <a:p>
                      <a:pPr algn="ctr" rtl="0" eaLnBrk="0">
                        <a:lnSpc>
                          <a:spcPct val="110000"/>
                        </a:lnSpc>
                      </a:pPr>
                      <a:r>
                        <a:rPr sz="1400" b="1" kern="0" spc="-10" dirty="0">
                          <a:solidFill>
                            <a:schemeClr val="tx1">
                              <a:alpha val="100000"/>
                            </a:schemeClr>
                          </a:solidFill>
                          <a:latin typeface="黑体" charset="0"/>
                          <a:ea typeface="黑体" charset="0"/>
                          <a:cs typeface="微软雅黑" panose="020B0503020204020204" pitchFamily="34" charset="-122"/>
                        </a:rPr>
                        <a:t>适应症</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CE7E7"/>
                    </a:solidFill>
                  </a:tcPr>
                </a:tc>
                <a:tc gridSpan="3">
                  <a:txBody>
                    <a:bodyPr/>
                    <a:lstStyle/>
                    <a:p>
                      <a:pPr marL="107950" indent="0" algn="l" rtl="0" eaLnBrk="0" fontAlgn="auto">
                        <a:lnSpc>
                          <a:spcPct val="105000"/>
                        </a:lnSpc>
                      </a:pPr>
                      <a:r>
                        <a:rPr lang="zh-CN" altLang="en-US" sz="1400" b="1" kern="0" dirty="0">
                          <a:solidFill>
                            <a:schemeClr val="tx1">
                              <a:alpha val="100000"/>
                            </a:schemeClr>
                          </a:solidFill>
                          <a:latin typeface="黑体" charset="0"/>
                          <a:ea typeface="黑体" charset="0"/>
                          <a:cs typeface="微软雅黑" panose="020B0503020204020204" pitchFamily="34" charset="-122"/>
                        </a:rPr>
                        <a:t>适用于不适合接受外科心肌切除术的有症状的梗阻性肥厚型心肌病成人患者，通过诱导可控性的室间隔心肌梗死，以改善运动能力。</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D9D9D9"/>
                      </a:solidFill>
                      <a:prstDash val="dash"/>
                      <a:round/>
                      <a:headEnd type="none" w="med" len="med"/>
                      <a:tailEnd type="none" w="med" len="med"/>
                    </a:lnT>
                    <a:lnB w="6350" cap="flat" cmpd="sng" algn="ctr">
                      <a:solidFill>
                        <a:srgbClr val="D9D9D9"/>
                      </a:solidFill>
                      <a:prstDash val="dash"/>
                      <a:round/>
                      <a:headEnd type="none" w="med" len="med"/>
                      <a:tailEnd type="none" w="med" len="med"/>
                    </a:lnB>
                  </a:tcPr>
                </a:tc>
                <a:tc hMerge="1">
                  <a:txBody>
                    <a:bodyPr/>
                    <a:lstStyle/>
                    <a:p>
                      <a:endParaRPr lang="zh-CN"/>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D9D9D9"/>
                      </a:solidFill>
                      <a:prstDash val="dash"/>
                      <a:round/>
                      <a:headEnd type="none" w="med" len="med"/>
                      <a:tailEnd type="none" w="med" len="med"/>
                    </a:lnT>
                    <a:lnB w="6350" cap="flat" cmpd="sng" algn="ctr">
                      <a:solidFill>
                        <a:srgbClr val="D9D9D9"/>
                      </a:solidFill>
                      <a:prstDash val="dash"/>
                      <a:round/>
                      <a:headEnd type="none" w="med" len="med"/>
                      <a:tailEnd type="none" w="med" len="med"/>
                    </a:lnB>
                  </a:tcPr>
                </a:tc>
                <a:tc hMerge="1">
                  <a:txBody>
                    <a:bodyPr/>
                    <a:lstStyle/>
                    <a:p>
                      <a:endParaRPr lang="zh-CN"/>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D9D9D9"/>
                      </a:solidFill>
                      <a:prstDash val="dash"/>
                      <a:round/>
                      <a:headEnd type="none" w="med" len="med"/>
                      <a:tailEnd type="none" w="med" len="med"/>
                    </a:lnT>
                    <a:lnB w="6350" cap="flat" cmpd="sng" algn="ctr">
                      <a:solidFill>
                        <a:srgbClr val="D9D9D9"/>
                      </a:solidFill>
                      <a:prstDash val="dash"/>
                      <a:round/>
                      <a:headEnd type="none" w="med" len="med"/>
                      <a:tailEnd type="none" w="med" len="med"/>
                    </a:lnB>
                  </a:tcPr>
                </a:tc>
                <a:tc vMerge="1">
                  <a:txBody>
                    <a:bodyPr/>
                    <a:lstStyle/>
                    <a:p>
                      <a:endParaRPr lang="zh-CN"/>
                    </a:p>
                  </a:txBody>
                  <a:tcPr marL="0" marR="0" marT="0" marB="0">
                    <a:lnL w="12700" cap="flat" cmpd="sng" algn="ctr">
                      <a:solidFill>
                        <a:srgbClr val="FFFFFF"/>
                      </a:solidFill>
                      <a:prstDash val="solid"/>
                      <a:round/>
                      <a:headEnd type="none" w="med" len="med"/>
                      <a:tailEnd type="none" w="med" len="med"/>
                    </a:lnL>
                    <a:lnR w="9525" cap="flat" cmpd="sng" algn="ctr">
                      <a:solidFill>
                        <a:srgbClr val="7F7F7F"/>
                      </a:solidFill>
                      <a:prstDash val="solid"/>
                      <a:round/>
                      <a:headEnd type="none" w="med" len="med"/>
                      <a:tailEnd type="none" w="med" len="med"/>
                    </a:lnR>
                    <a:lnT w="9525" cap="flat" cmpd="sng" algn="ctr">
                      <a:solidFill>
                        <a:srgbClr val="7F7F7F"/>
                      </a:solidFill>
                      <a:prstDash val="solid"/>
                      <a:round/>
                      <a:headEnd type="none" w="med" len="med"/>
                      <a:tailEnd type="none" w="med" len="med"/>
                    </a:lnT>
                    <a:lnB w="9525"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10003"/>
                  </a:ext>
                </a:extLst>
              </a:tr>
              <a:tr h="1706880">
                <a:tc>
                  <a:txBody>
                    <a:bodyPr/>
                    <a:lstStyle/>
                    <a:p>
                      <a:pPr algn="l" rtl="0" eaLnBrk="0">
                        <a:lnSpc>
                          <a:spcPct val="100000"/>
                        </a:lnSpc>
                      </a:pPr>
                      <a:endParaRPr sz="1000" dirty="0">
                        <a:latin typeface="黑体" charset="0"/>
                        <a:ea typeface="黑体" charset="0"/>
                        <a:cs typeface="Arial" panose="020B0604020202090204"/>
                      </a:endParaRPr>
                    </a:p>
                  </a:txBody>
                  <a:tcPr marL="0" marR="0" marT="0" marB="0">
                    <a:lnL w="9525" cap="flat" cmpd="sng" algn="ctr">
                      <a:solidFill>
                        <a:srgbClr val="7F7F7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lstStyle/>
                    <a:p>
                      <a:pPr algn="ctr" rtl="0" eaLnBrk="0">
                        <a:lnSpc>
                          <a:spcPct val="8000"/>
                        </a:lnSpc>
                      </a:pPr>
                      <a:r>
                        <a:rPr lang="zh-CN" sz="1400" b="1" dirty="0">
                          <a:solidFill>
                            <a:schemeClr val="tx1"/>
                          </a:solidFill>
                          <a:latin typeface="黑体" charset="0"/>
                          <a:ea typeface="黑体" charset="0"/>
                          <a:cs typeface="微软雅黑" panose="020B0503020204020204" pitchFamily="34" charset="-122"/>
                        </a:rPr>
                        <a:t>参照药品</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CE7E7"/>
                    </a:solidFill>
                  </a:tcPr>
                </a:tc>
                <a:tc gridSpan="3">
                  <a:txBody>
                    <a:bodyPr/>
                    <a:lstStyle/>
                    <a:p>
                      <a:pPr marL="107950" indent="0" algn="l" rtl="0" eaLnBrk="0" fontAlgn="auto">
                        <a:lnSpc>
                          <a:spcPct val="100000"/>
                        </a:lnSpc>
                      </a:pPr>
                      <a:r>
                        <a:rPr lang="en-US" sz="1200" b="1" kern="0" dirty="0">
                          <a:solidFill>
                            <a:schemeClr val="tx1"/>
                          </a:solidFill>
                          <a:latin typeface="黑体" charset="0"/>
                          <a:ea typeface="黑体" charset="0"/>
                          <a:cs typeface="黑体" charset="0"/>
                        </a:rPr>
                        <a:t>  </a:t>
                      </a:r>
                    </a:p>
                    <a:p>
                      <a:pPr marL="107950" indent="0" algn="l" rtl="0" eaLnBrk="0" fontAlgn="auto">
                        <a:lnSpc>
                          <a:spcPts val="2000"/>
                        </a:lnSpc>
                      </a:pPr>
                      <a:r>
                        <a:rPr lang="zh-CN" altLang="en-US" sz="1400" b="0" kern="0" dirty="0">
                          <a:solidFill>
                            <a:schemeClr val="tx1"/>
                          </a:solidFill>
                          <a:highlight>
                            <a:srgbClr val="000000">
                              <a:alpha val="0"/>
                            </a:srgbClr>
                          </a:highlight>
                          <a:latin typeface="黑体" charset="0"/>
                          <a:ea typeface="黑体" charset="0"/>
                          <a:cs typeface="黑体" charset="0"/>
                        </a:rPr>
                        <a:t>空白。理由：国内尚无同适应症的介入药物上市，无水乙醇注射液为目前国内唯一获批用于不适合接受外科心肌切除术的有症状梗阻性肥厚型心肌病的介入药物，国内临床实践上无水乙醇以化学制剂或医院院内制剂的形式用于经皮腔内室间隔心肌消融术</a:t>
                      </a:r>
                      <a:r>
                        <a:rPr lang="en-US" altLang="zh-CN" sz="1400" b="0" kern="0" dirty="0">
                          <a:solidFill>
                            <a:schemeClr val="tx1"/>
                          </a:solidFill>
                          <a:highlight>
                            <a:srgbClr val="000000">
                              <a:alpha val="0"/>
                            </a:srgbClr>
                          </a:highlight>
                          <a:latin typeface="黑体" charset="0"/>
                          <a:ea typeface="黑体" charset="0"/>
                          <a:cs typeface="黑体" charset="0"/>
                        </a:rPr>
                        <a:t>(PTSMA)</a:t>
                      </a:r>
                      <a:r>
                        <a:rPr lang="zh-CN" altLang="en-US" sz="1400" b="0" kern="0" dirty="0">
                          <a:solidFill>
                            <a:schemeClr val="tx1"/>
                          </a:solidFill>
                          <a:highlight>
                            <a:srgbClr val="000000">
                              <a:alpha val="0"/>
                            </a:srgbClr>
                          </a:highlight>
                          <a:latin typeface="黑体" charset="0"/>
                          <a:ea typeface="黑体" charset="0"/>
                          <a:cs typeface="黑体" charset="0"/>
                        </a:rPr>
                        <a:t>，不具备参照价值。</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D9D9D9"/>
                      </a:solidFill>
                      <a:prstDash val="dash"/>
                      <a:round/>
                      <a:headEnd type="none" w="med" len="med"/>
                      <a:tailEnd type="none" w="med" len="med"/>
                    </a:lnT>
                    <a:lnB w="12700" cap="flat" cmpd="sng" algn="ctr">
                      <a:solidFill>
                        <a:srgbClr val="FFFFFF"/>
                      </a:solidFill>
                      <a:prstDash val="solid"/>
                      <a:round/>
                      <a:headEnd type="none" w="med" len="med"/>
                      <a:tailEnd type="none" w="med" len="med"/>
                    </a:lnB>
                    <a:solidFill>
                      <a:srgbClr val="000000">
                        <a:alpha val="0"/>
                      </a:srgbClr>
                    </a:solidFill>
                  </a:tcPr>
                </a:tc>
                <a:tc hMerge="1">
                  <a:txBody>
                    <a:bodyPr/>
                    <a:lstStyle/>
                    <a:p>
                      <a:endParaRPr lang="zh-CN"/>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D9D9D9"/>
                      </a:solidFill>
                      <a:prstDash val="dash"/>
                      <a:round/>
                      <a:headEnd type="none" w="med" len="med"/>
                      <a:tailEnd type="none" w="med" len="med"/>
                    </a:lnT>
                    <a:lnB w="12700" cap="flat" cmpd="sng" algn="ctr">
                      <a:solidFill>
                        <a:srgbClr val="FFFFFF"/>
                      </a:solidFill>
                      <a:prstDash val="solid"/>
                      <a:round/>
                      <a:headEnd type="none" w="med" len="med"/>
                      <a:tailEnd type="none" w="med" len="med"/>
                    </a:lnB>
                  </a:tcPr>
                </a:tc>
                <a:tc hMerge="1">
                  <a:txBody>
                    <a:bodyPr/>
                    <a:lstStyle/>
                    <a:p>
                      <a:endParaRPr lang="zh-CN"/>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D9D9D9"/>
                      </a:solidFill>
                      <a:prstDash val="dash"/>
                      <a:round/>
                      <a:headEnd type="none" w="med" len="med"/>
                      <a:tailEnd type="none" w="med" len="med"/>
                    </a:lnT>
                    <a:lnB w="12700" cap="flat" cmpd="sng" algn="ctr">
                      <a:solidFill>
                        <a:srgbClr val="FFFFFF"/>
                      </a:solidFill>
                      <a:prstDash val="solid"/>
                      <a:round/>
                      <a:headEnd type="none" w="med" len="med"/>
                      <a:tailEnd type="none" w="med" len="med"/>
                    </a:lnB>
                  </a:tcPr>
                </a:tc>
                <a:tc vMerge="1">
                  <a:txBody>
                    <a:bodyPr/>
                    <a:lstStyle/>
                    <a:p>
                      <a:endParaRPr lang="zh-CN"/>
                    </a:p>
                  </a:txBody>
                  <a:tcPr marL="0" marR="0" marT="0" marB="0">
                    <a:lnL w="12700" cap="flat" cmpd="sng" algn="ctr">
                      <a:solidFill>
                        <a:srgbClr val="FFFFFF"/>
                      </a:solidFill>
                      <a:prstDash val="solid"/>
                      <a:round/>
                      <a:headEnd type="none" w="med" len="med"/>
                      <a:tailEnd type="none" w="med" len="med"/>
                    </a:lnL>
                    <a:lnR w="9525" cap="flat" cmpd="sng" algn="ctr">
                      <a:solidFill>
                        <a:srgbClr val="7F7F7F"/>
                      </a:solidFill>
                      <a:prstDash val="solid"/>
                      <a:round/>
                      <a:headEnd type="none" w="med" len="med"/>
                      <a:tailEnd type="none" w="med" len="med"/>
                    </a:lnR>
                    <a:lnT w="9525" cap="flat" cmpd="sng" algn="ctr">
                      <a:solidFill>
                        <a:srgbClr val="7F7F7F"/>
                      </a:solidFill>
                      <a:prstDash val="solid"/>
                      <a:round/>
                      <a:headEnd type="none" w="med" len="med"/>
                      <a:tailEnd type="none" w="med" len="med"/>
                    </a:lnT>
                    <a:lnB w="9525"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10004"/>
                  </a:ext>
                </a:extLst>
              </a:tr>
              <a:tr h="748030">
                <a:tc>
                  <a:txBody>
                    <a:bodyPr/>
                    <a:lstStyle/>
                    <a:p>
                      <a:pPr algn="l" rtl="0" eaLnBrk="0">
                        <a:lnSpc>
                          <a:spcPct val="100000"/>
                        </a:lnSpc>
                      </a:pPr>
                      <a:endParaRPr sz="1000" dirty="0">
                        <a:latin typeface="黑体" charset="0"/>
                        <a:ea typeface="黑体" charset="0"/>
                        <a:cs typeface="Arial" panose="020B0604020202090204"/>
                      </a:endParaRPr>
                    </a:p>
                  </a:txBody>
                  <a:tcPr marL="0" marR="0" marT="0" marB="0">
                    <a:lnL w="9525" cap="flat" cmpd="sng" algn="ctr">
                      <a:solidFill>
                        <a:srgbClr val="7F7F7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lstStyle/>
                    <a:p>
                      <a:pPr algn="ctr" rtl="0" eaLnBrk="0">
                        <a:lnSpc>
                          <a:spcPct val="188000"/>
                        </a:lnSpc>
                      </a:pPr>
                      <a:r>
                        <a:rPr sz="1200" b="1" kern="0" spc="-20" dirty="0">
                          <a:solidFill>
                            <a:srgbClr val="000000">
                              <a:alpha val="100000"/>
                            </a:srgbClr>
                          </a:solidFill>
                          <a:latin typeface="黑体" charset="0"/>
                          <a:ea typeface="黑体" charset="0"/>
                          <a:cs typeface="微软雅黑" panose="020B0503020204020204" pitchFamily="34" charset="-122"/>
                        </a:rPr>
                        <a:t>中国获批</a:t>
                      </a:r>
                    </a:p>
                    <a:p>
                      <a:pPr algn="ctr" rtl="0" eaLnBrk="0">
                        <a:lnSpc>
                          <a:spcPct val="188000"/>
                        </a:lnSpc>
                      </a:pPr>
                      <a:r>
                        <a:rPr sz="1200" b="1" kern="0" spc="-20" dirty="0">
                          <a:solidFill>
                            <a:srgbClr val="000000">
                              <a:alpha val="100000"/>
                            </a:srgbClr>
                          </a:solidFill>
                          <a:latin typeface="黑体" charset="0"/>
                          <a:ea typeface="黑体" charset="0"/>
                          <a:cs typeface="微软雅黑" panose="020B0503020204020204" pitchFamily="34" charset="-122"/>
                        </a:rPr>
                        <a:t>时间</a:t>
                      </a:r>
                      <a:endParaRPr sz="1200" dirty="0">
                        <a:latin typeface="黑体" charset="0"/>
                        <a:ea typeface="黑体" charset="0"/>
                        <a:cs typeface="微软雅黑" panose="020B0503020204020204" pitchFamily="34" charset="-122"/>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CE7E7"/>
                    </a:solidFill>
                  </a:tcPr>
                </a:tc>
                <a:tc>
                  <a:txBody>
                    <a:bodyPr/>
                    <a:lstStyle/>
                    <a:p>
                      <a:pPr algn="l" rtl="0" eaLnBrk="0">
                        <a:lnSpc>
                          <a:spcPct val="197000"/>
                        </a:lnSpc>
                      </a:pPr>
                      <a:endParaRPr sz="1000" b="1" dirty="0">
                        <a:latin typeface="黑体" charset="0"/>
                        <a:ea typeface="黑体" charset="0"/>
                        <a:cs typeface="黑体" charset="0"/>
                      </a:endParaRPr>
                    </a:p>
                    <a:p>
                      <a:pPr marL="107950" indent="0" algn="l" rtl="0" eaLnBrk="0" fontAlgn="auto">
                        <a:lnSpc>
                          <a:spcPct val="97000"/>
                        </a:lnSpc>
                        <a:spcBef>
                          <a:spcPts val="0"/>
                        </a:spcBef>
                      </a:pPr>
                      <a:r>
                        <a:rPr sz="1400" b="1" kern="0" spc="-10" dirty="0">
                          <a:solidFill>
                            <a:srgbClr val="000000">
                              <a:alpha val="100000"/>
                            </a:srgbClr>
                          </a:solidFill>
                          <a:latin typeface="黑体" charset="0"/>
                          <a:ea typeface="黑体" charset="0"/>
                          <a:cs typeface="黑体" charset="0"/>
                        </a:rPr>
                        <a:t>202</a:t>
                      </a:r>
                      <a:r>
                        <a:rPr lang="en-US" sz="1400" b="1" kern="0" spc="-10" dirty="0">
                          <a:solidFill>
                            <a:srgbClr val="000000">
                              <a:alpha val="100000"/>
                            </a:srgbClr>
                          </a:solidFill>
                          <a:latin typeface="黑体" charset="0"/>
                          <a:ea typeface="黑体" charset="0"/>
                          <a:cs typeface="黑体" charset="0"/>
                        </a:rPr>
                        <a:t>2</a:t>
                      </a:r>
                      <a:r>
                        <a:rPr sz="1400" b="1" kern="0" spc="-10" dirty="0">
                          <a:solidFill>
                            <a:srgbClr val="000000">
                              <a:alpha val="100000"/>
                            </a:srgbClr>
                          </a:solidFill>
                          <a:latin typeface="黑体" charset="0"/>
                          <a:ea typeface="黑体" charset="0"/>
                          <a:cs typeface="黑体" charset="0"/>
                        </a:rPr>
                        <a:t>年</a:t>
                      </a:r>
                      <a:r>
                        <a:rPr lang="en-US" sz="1400" b="1" kern="0" spc="-10" dirty="0">
                          <a:solidFill>
                            <a:srgbClr val="000000">
                              <a:alpha val="100000"/>
                            </a:srgbClr>
                          </a:solidFill>
                          <a:latin typeface="黑体" charset="0"/>
                          <a:ea typeface="黑体" charset="0"/>
                          <a:cs typeface="黑体" charset="0"/>
                        </a:rPr>
                        <a:t>04</a:t>
                      </a:r>
                      <a:r>
                        <a:rPr sz="1400" b="1" kern="0" spc="-10" dirty="0">
                          <a:solidFill>
                            <a:srgbClr val="000000">
                              <a:alpha val="100000"/>
                            </a:srgbClr>
                          </a:solidFill>
                          <a:latin typeface="黑体" charset="0"/>
                          <a:ea typeface="黑体" charset="0"/>
                          <a:cs typeface="黑体" charset="0"/>
                        </a:rPr>
                        <a:t>月</a:t>
                      </a:r>
                      <a:r>
                        <a:rPr lang="en-US" sz="1400" b="1" kern="0" spc="-10" dirty="0">
                          <a:solidFill>
                            <a:srgbClr val="000000">
                              <a:alpha val="100000"/>
                            </a:srgbClr>
                          </a:solidFill>
                          <a:latin typeface="黑体" charset="0"/>
                          <a:ea typeface="黑体" charset="0"/>
                          <a:cs typeface="黑体" charset="0"/>
                        </a:rPr>
                        <a:t>27</a:t>
                      </a:r>
                      <a:r>
                        <a:rPr lang="zh-CN" altLang="en-US" sz="1400" b="1" kern="0" spc="-10" dirty="0">
                          <a:solidFill>
                            <a:srgbClr val="000000">
                              <a:alpha val="100000"/>
                            </a:srgbClr>
                          </a:solidFill>
                          <a:latin typeface="黑体" charset="0"/>
                          <a:ea typeface="黑体" charset="0"/>
                          <a:cs typeface="黑体" charset="0"/>
                        </a:rPr>
                        <a:t>日</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D9D9D9"/>
                      </a:solidFill>
                      <a:prstDash val="dash"/>
                      <a:round/>
                      <a:headEnd type="none" w="med" len="med"/>
                      <a:tailEnd type="none" w="med" len="med"/>
                    </a:lnB>
                    <a:solidFill>
                      <a:srgbClr val="000000">
                        <a:alpha val="0"/>
                      </a:srgbClr>
                    </a:solidFill>
                  </a:tcPr>
                </a:tc>
                <a:tc>
                  <a:txBody>
                    <a:bodyPr/>
                    <a:lstStyle/>
                    <a:p>
                      <a:pPr algn="l" rtl="0" eaLnBrk="0">
                        <a:lnSpc>
                          <a:spcPct val="110000"/>
                        </a:lnSpc>
                      </a:pPr>
                      <a:endParaRPr sz="700" b="1" dirty="0">
                        <a:latin typeface="黑体" charset="0"/>
                        <a:ea typeface="黑体" charset="0"/>
                        <a:cs typeface="黑体" charset="0"/>
                      </a:endParaRPr>
                    </a:p>
                    <a:p>
                      <a:pPr marL="199390" indent="8890" algn="l" rtl="0" eaLnBrk="0">
                        <a:lnSpc>
                          <a:spcPct val="99000"/>
                        </a:lnSpc>
                        <a:spcBef>
                          <a:spcPts val="5"/>
                        </a:spcBef>
                      </a:pPr>
                      <a:r>
                        <a:rPr sz="1200" b="1" kern="0" spc="-30" dirty="0">
                          <a:solidFill>
                            <a:srgbClr val="000000">
                              <a:alpha val="100000"/>
                            </a:srgbClr>
                          </a:solidFill>
                          <a:latin typeface="黑体" charset="0"/>
                          <a:ea typeface="黑体" charset="0"/>
                          <a:cs typeface="黑体" charset="0"/>
                        </a:rPr>
                        <a:t>目前大陆地区</a:t>
                      </a:r>
                      <a:r>
                        <a:rPr sz="1200" b="1" kern="0" spc="0" dirty="0">
                          <a:solidFill>
                            <a:srgbClr val="000000">
                              <a:alpha val="100000"/>
                            </a:srgbClr>
                          </a:solidFill>
                          <a:latin typeface="黑体" charset="0"/>
                          <a:ea typeface="黑体" charset="0"/>
                          <a:cs typeface="黑体" charset="0"/>
                        </a:rPr>
                        <a:t>     </a:t>
                      </a:r>
                      <a:r>
                        <a:rPr sz="1200" b="1" kern="0" spc="-20" dirty="0">
                          <a:solidFill>
                            <a:srgbClr val="000000">
                              <a:alpha val="100000"/>
                            </a:srgbClr>
                          </a:solidFill>
                          <a:latin typeface="黑体" charset="0"/>
                          <a:ea typeface="黑体" charset="0"/>
                          <a:cs typeface="黑体" charset="0"/>
                        </a:rPr>
                        <a:t>同通用名药品</a:t>
                      </a:r>
                      <a:r>
                        <a:rPr sz="1200" b="1" kern="0" spc="10" dirty="0">
                          <a:solidFill>
                            <a:srgbClr val="000000">
                              <a:alpha val="100000"/>
                            </a:srgbClr>
                          </a:solidFill>
                          <a:latin typeface="黑体" charset="0"/>
                          <a:ea typeface="黑体" charset="0"/>
                          <a:cs typeface="黑体" charset="0"/>
                        </a:rPr>
                        <a:t>     </a:t>
                      </a:r>
                      <a:r>
                        <a:rPr sz="1200" b="1" kern="0" spc="-20" dirty="0">
                          <a:solidFill>
                            <a:srgbClr val="000000">
                              <a:alpha val="100000"/>
                            </a:srgbClr>
                          </a:solidFill>
                          <a:latin typeface="黑体" charset="0"/>
                          <a:ea typeface="黑体" charset="0"/>
                          <a:cs typeface="黑体" charset="0"/>
                        </a:rPr>
                        <a:t>的上市情况</a:t>
                      </a:r>
                      <a:endParaRPr sz="1200" b="1" dirty="0">
                        <a:latin typeface="黑体" charset="0"/>
                        <a:ea typeface="黑体" charset="0"/>
                        <a:cs typeface="黑体"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D9D9D9"/>
                      </a:solidFill>
                      <a:prstDash val="dash"/>
                      <a:round/>
                      <a:headEnd type="none" w="med" len="med"/>
                      <a:tailEnd type="none" w="med" len="med"/>
                    </a:lnB>
                    <a:solidFill>
                      <a:srgbClr val="FCE7E7"/>
                    </a:solidFill>
                  </a:tcPr>
                </a:tc>
                <a:tc>
                  <a:txBody>
                    <a:bodyPr/>
                    <a:lstStyle/>
                    <a:p>
                      <a:pPr marL="107950" indent="0" algn="l" rtl="0" eaLnBrk="0" fontAlgn="auto">
                        <a:lnSpc>
                          <a:spcPct val="97000"/>
                        </a:lnSpc>
                      </a:pPr>
                      <a:r>
                        <a:rPr lang="zh-CN" altLang="en-US" sz="1000" b="1" kern="0" spc="-10" dirty="0">
                          <a:solidFill>
                            <a:srgbClr val="000000">
                              <a:alpha val="100000"/>
                            </a:srgbClr>
                          </a:solidFill>
                          <a:latin typeface="黑体" charset="0"/>
                          <a:ea typeface="黑体" charset="0"/>
                          <a:cs typeface="HarmonyOS Sans SC" panose="00000500000000000000" charset="-122"/>
                        </a:rPr>
                        <a:t>国药集团国瑞药业有限公司</a:t>
                      </a:r>
                    </a:p>
                    <a:p>
                      <a:pPr marL="107950" indent="0" algn="l" rtl="0" eaLnBrk="0" fontAlgn="auto">
                        <a:lnSpc>
                          <a:spcPct val="97000"/>
                        </a:lnSpc>
                      </a:pPr>
                      <a:r>
                        <a:rPr lang="zh-CN" altLang="en-US" sz="1000" b="1" kern="0" spc="-10" dirty="0">
                          <a:solidFill>
                            <a:srgbClr val="000000">
                              <a:alpha val="100000"/>
                            </a:srgbClr>
                          </a:solidFill>
                          <a:latin typeface="黑体" charset="0"/>
                          <a:ea typeface="黑体" charset="0"/>
                          <a:cs typeface="HarmonyOS Sans SC" panose="00000500000000000000" charset="-122"/>
                        </a:rPr>
                        <a:t>成都倍特药业股份有限公司</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D9D9D9"/>
                      </a:solidFill>
                      <a:prstDash val="dash"/>
                      <a:round/>
                      <a:headEnd type="none" w="med" len="med"/>
                      <a:tailEnd type="none" w="med" len="med"/>
                    </a:lnB>
                  </a:tcPr>
                </a:tc>
                <a:tc vMerge="1">
                  <a:txBody>
                    <a:bodyPr/>
                    <a:lstStyle/>
                    <a:p>
                      <a:endParaRPr lang="zh-CN"/>
                    </a:p>
                  </a:txBody>
                  <a:tcPr marL="0" marR="0" marT="0" marB="0">
                    <a:lnL w="12700" cap="flat" cmpd="sng" algn="ctr">
                      <a:solidFill>
                        <a:srgbClr val="FFFFFF"/>
                      </a:solidFill>
                      <a:prstDash val="solid"/>
                      <a:round/>
                      <a:headEnd type="none" w="med" len="med"/>
                      <a:tailEnd type="none" w="med" len="med"/>
                    </a:lnL>
                    <a:lnR w="9525" cap="flat" cmpd="sng" algn="ctr">
                      <a:solidFill>
                        <a:srgbClr val="7F7F7F"/>
                      </a:solidFill>
                      <a:prstDash val="solid"/>
                      <a:round/>
                      <a:headEnd type="none" w="med" len="med"/>
                      <a:tailEnd type="none" w="med" len="med"/>
                    </a:lnR>
                    <a:lnT w="9525" cap="flat" cmpd="sng" algn="ctr">
                      <a:solidFill>
                        <a:srgbClr val="7F7F7F"/>
                      </a:solidFill>
                      <a:prstDash val="solid"/>
                      <a:round/>
                      <a:headEnd type="none" w="med" len="med"/>
                      <a:tailEnd type="none" w="med" len="med"/>
                    </a:lnT>
                    <a:lnB w="9525"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10005"/>
                  </a:ext>
                </a:extLst>
              </a:tr>
              <a:tr h="739775">
                <a:tc>
                  <a:txBody>
                    <a:bodyPr/>
                    <a:lstStyle/>
                    <a:p>
                      <a:pPr algn="l" rtl="0" eaLnBrk="0">
                        <a:lnSpc>
                          <a:spcPct val="100000"/>
                        </a:lnSpc>
                      </a:pPr>
                      <a:endParaRPr sz="1000" dirty="0">
                        <a:latin typeface="黑体" charset="0"/>
                        <a:ea typeface="黑体" charset="0"/>
                        <a:cs typeface="Arial" panose="020B0604020202090204"/>
                      </a:endParaRPr>
                    </a:p>
                  </a:txBody>
                  <a:tcPr marL="0" marR="0" marT="0" marB="0">
                    <a:lnL w="9525" cap="flat" cmpd="sng" algn="ctr">
                      <a:solidFill>
                        <a:srgbClr val="7F7F7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lstStyle/>
                    <a:p>
                      <a:pPr algn="ctr" rtl="0" eaLnBrk="0">
                        <a:lnSpc>
                          <a:spcPct val="150000"/>
                        </a:lnSpc>
                      </a:pPr>
                      <a:r>
                        <a:rPr sz="1200" b="1" kern="0" spc="-10" dirty="0">
                          <a:solidFill>
                            <a:srgbClr val="000000">
                              <a:alpha val="100000"/>
                            </a:srgbClr>
                          </a:solidFill>
                          <a:latin typeface="黑体" charset="0"/>
                          <a:ea typeface="黑体" charset="0"/>
                          <a:cs typeface="黑体" charset="0"/>
                        </a:rPr>
                        <a:t>全球首次上市时间及国家/地区</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CE7E7"/>
                    </a:solidFill>
                  </a:tcPr>
                </a:tc>
                <a:tc>
                  <a:txBody>
                    <a:bodyPr/>
                    <a:lstStyle/>
                    <a:p>
                      <a:pPr marL="107950" indent="0" algn="l" rtl="0" eaLnBrk="0" fontAlgn="auto">
                        <a:lnSpc>
                          <a:spcPct val="115000"/>
                        </a:lnSpc>
                      </a:pPr>
                      <a:r>
                        <a:rPr lang="en-US" altLang="zh-CN" sz="1400" b="1" kern="0" spc="-10" dirty="0">
                          <a:solidFill>
                            <a:srgbClr val="000000">
                              <a:alpha val="100000"/>
                            </a:srgbClr>
                          </a:solidFill>
                          <a:highlight>
                            <a:srgbClr val="000000">
                              <a:alpha val="0"/>
                            </a:srgbClr>
                          </a:highlight>
                          <a:latin typeface="黑体" charset="0"/>
                          <a:ea typeface="黑体" charset="0"/>
                          <a:cs typeface="黑体" charset="0"/>
                        </a:rPr>
                        <a:t>2018</a:t>
                      </a:r>
                      <a:r>
                        <a:rPr lang="zh-CN" altLang="en-US" sz="1400" b="1" kern="0" spc="-10" dirty="0">
                          <a:solidFill>
                            <a:srgbClr val="000000">
                              <a:alpha val="100000"/>
                            </a:srgbClr>
                          </a:solidFill>
                          <a:highlight>
                            <a:srgbClr val="000000">
                              <a:alpha val="0"/>
                            </a:srgbClr>
                          </a:highlight>
                          <a:latin typeface="黑体" charset="0"/>
                          <a:ea typeface="黑体" charset="0"/>
                          <a:cs typeface="黑体" charset="0"/>
                        </a:rPr>
                        <a:t>年</a:t>
                      </a:r>
                      <a:r>
                        <a:rPr lang="en-US" altLang="zh-CN" sz="1400" b="1" kern="0" spc="-10" dirty="0">
                          <a:solidFill>
                            <a:srgbClr val="000000">
                              <a:alpha val="100000"/>
                            </a:srgbClr>
                          </a:solidFill>
                          <a:highlight>
                            <a:srgbClr val="000000">
                              <a:alpha val="0"/>
                            </a:srgbClr>
                          </a:highlight>
                          <a:latin typeface="黑体" charset="0"/>
                          <a:ea typeface="黑体" charset="0"/>
                          <a:cs typeface="黑体" charset="0"/>
                        </a:rPr>
                        <a:t>6</a:t>
                      </a:r>
                      <a:r>
                        <a:rPr lang="zh-CN" altLang="en-US" sz="1400" b="1" kern="0" spc="-10" dirty="0">
                          <a:solidFill>
                            <a:srgbClr val="000000">
                              <a:alpha val="100000"/>
                            </a:srgbClr>
                          </a:solidFill>
                          <a:highlight>
                            <a:srgbClr val="000000">
                              <a:alpha val="0"/>
                            </a:srgbClr>
                          </a:highlight>
                          <a:latin typeface="黑体" charset="0"/>
                          <a:ea typeface="黑体" charset="0"/>
                          <a:cs typeface="黑体" charset="0"/>
                        </a:rPr>
                        <a:t>月在美国获批上市</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D9D9D9"/>
                      </a:solidFill>
                      <a:prstDash val="dash"/>
                      <a:round/>
                      <a:headEnd type="none" w="med" len="med"/>
                      <a:tailEnd type="none" w="med" len="med"/>
                    </a:lnT>
                    <a:lnB w="6350" cap="flat" cmpd="sng" algn="ctr">
                      <a:solidFill>
                        <a:srgbClr val="D9D9D9"/>
                      </a:solidFill>
                      <a:prstDash val="dash"/>
                      <a:round/>
                      <a:headEnd type="none" w="med" len="med"/>
                      <a:tailEnd type="none" w="med" len="med"/>
                    </a:lnB>
                  </a:tcPr>
                </a:tc>
                <a:tc>
                  <a:txBody>
                    <a:bodyPr/>
                    <a:lstStyle/>
                    <a:p>
                      <a:pPr algn="l" rtl="0" eaLnBrk="0">
                        <a:lnSpc>
                          <a:spcPct val="169000"/>
                        </a:lnSpc>
                      </a:pPr>
                      <a:endParaRPr sz="1000" b="1" dirty="0">
                        <a:latin typeface="黑体" charset="0"/>
                        <a:ea typeface="黑体" charset="0"/>
                        <a:cs typeface="黑体" charset="0"/>
                      </a:endParaRPr>
                    </a:p>
                    <a:p>
                      <a:pPr marL="193675" algn="l" rtl="0" eaLnBrk="0">
                        <a:lnSpc>
                          <a:spcPct val="89000"/>
                        </a:lnSpc>
                        <a:spcBef>
                          <a:spcPts val="0"/>
                        </a:spcBef>
                      </a:pPr>
                      <a:r>
                        <a:rPr sz="1200" b="1" kern="0" spc="-20" dirty="0">
                          <a:solidFill>
                            <a:srgbClr val="000000">
                              <a:alpha val="100000"/>
                            </a:srgbClr>
                          </a:solidFill>
                          <a:latin typeface="黑体" charset="0"/>
                          <a:ea typeface="黑体" charset="0"/>
                          <a:cs typeface="黑体" charset="0"/>
                        </a:rPr>
                        <a:t>是否为OTC</a:t>
                      </a:r>
                      <a:endParaRPr sz="1200" b="1" dirty="0">
                        <a:latin typeface="黑体" charset="0"/>
                        <a:ea typeface="黑体" charset="0"/>
                        <a:cs typeface="黑体" charset="0"/>
                      </a:endParaRPr>
                    </a:p>
                    <a:p>
                      <a:pPr marL="193675" algn="l" rtl="0" eaLnBrk="0">
                        <a:lnSpc>
                          <a:spcPts val="1565"/>
                        </a:lnSpc>
                      </a:pPr>
                      <a:r>
                        <a:rPr sz="1200" b="1" kern="0" spc="-10" dirty="0">
                          <a:solidFill>
                            <a:srgbClr val="000000">
                              <a:alpha val="100000"/>
                            </a:srgbClr>
                          </a:solidFill>
                          <a:latin typeface="黑体" charset="0"/>
                          <a:ea typeface="黑体" charset="0"/>
                          <a:cs typeface="黑体" charset="0"/>
                        </a:rPr>
                        <a:t>药品</a:t>
                      </a:r>
                      <a:endParaRPr sz="1200" b="1" dirty="0">
                        <a:latin typeface="黑体" charset="0"/>
                        <a:ea typeface="黑体" charset="0"/>
                        <a:cs typeface="黑体"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D9D9D9"/>
                      </a:solidFill>
                      <a:prstDash val="dash"/>
                      <a:round/>
                      <a:headEnd type="none" w="med" len="med"/>
                      <a:tailEnd type="none" w="med" len="med"/>
                    </a:lnT>
                    <a:lnB w="6350" cap="flat" cmpd="sng" algn="ctr">
                      <a:solidFill>
                        <a:srgbClr val="D9D9D9"/>
                      </a:solidFill>
                      <a:prstDash val="dash"/>
                      <a:round/>
                      <a:headEnd type="none" w="med" len="med"/>
                      <a:tailEnd type="none" w="med" len="med"/>
                    </a:lnB>
                    <a:solidFill>
                      <a:srgbClr val="FCE7E7"/>
                    </a:solidFill>
                  </a:tcPr>
                </a:tc>
                <a:tc>
                  <a:txBody>
                    <a:bodyPr/>
                    <a:lstStyle/>
                    <a:p>
                      <a:pPr algn="l" rtl="0" eaLnBrk="0">
                        <a:lnSpc>
                          <a:spcPct val="114000"/>
                        </a:lnSpc>
                      </a:pPr>
                      <a:endParaRPr sz="1000" b="1" dirty="0">
                        <a:latin typeface="黑体" charset="0"/>
                        <a:ea typeface="黑体" charset="0"/>
                        <a:cs typeface="Arial" panose="020B0604020202090204"/>
                      </a:endParaRPr>
                    </a:p>
                    <a:p>
                      <a:pPr algn="l" rtl="0" eaLnBrk="0">
                        <a:lnSpc>
                          <a:spcPct val="115000"/>
                        </a:lnSpc>
                      </a:pPr>
                      <a:endParaRPr sz="1000" b="1" dirty="0">
                        <a:latin typeface="黑体" charset="0"/>
                        <a:ea typeface="黑体" charset="0"/>
                        <a:cs typeface="Arial" panose="020B0604020202090204"/>
                      </a:endParaRPr>
                    </a:p>
                    <a:p>
                      <a:pPr marL="189230" algn="l" rtl="0" eaLnBrk="0">
                        <a:lnSpc>
                          <a:spcPct val="98000"/>
                        </a:lnSpc>
                        <a:spcBef>
                          <a:spcPts val="5"/>
                        </a:spcBef>
                      </a:pPr>
                      <a:r>
                        <a:rPr sz="1400" b="1" kern="0" spc="-10" dirty="0">
                          <a:solidFill>
                            <a:srgbClr val="000000">
                              <a:alpha val="100000"/>
                            </a:srgbClr>
                          </a:solidFill>
                          <a:latin typeface="黑体" charset="0"/>
                          <a:ea typeface="黑体" charset="0"/>
                          <a:cs typeface="微软雅黑" panose="020B0503020204020204" pitchFamily="34" charset="-122"/>
                        </a:rPr>
                        <a:t>否</a:t>
                      </a:r>
                      <a:endParaRPr sz="1400" b="1" dirty="0">
                        <a:latin typeface="黑体" charset="0"/>
                        <a:ea typeface="黑体" charset="0"/>
                        <a:cs typeface="微软雅黑" panose="020B0503020204020204" pitchFamily="34" charset="-122"/>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D9D9D9"/>
                      </a:solidFill>
                      <a:prstDash val="dash"/>
                      <a:round/>
                      <a:headEnd type="none" w="med" len="med"/>
                      <a:tailEnd type="none" w="med" len="med"/>
                    </a:lnT>
                    <a:lnB w="6350" cap="flat" cmpd="sng" algn="ctr">
                      <a:solidFill>
                        <a:srgbClr val="D9D9D9"/>
                      </a:solidFill>
                      <a:prstDash val="dash"/>
                      <a:round/>
                      <a:headEnd type="none" w="med" len="med"/>
                      <a:tailEnd type="none" w="med" len="med"/>
                    </a:lnB>
                  </a:tcPr>
                </a:tc>
                <a:tc vMerge="1">
                  <a:txBody>
                    <a:bodyPr/>
                    <a:lstStyle/>
                    <a:p>
                      <a:endParaRPr lang="zh-CN"/>
                    </a:p>
                  </a:txBody>
                  <a:tcPr marL="0" marR="0" marT="0" marB="0">
                    <a:lnL w="12700" cap="flat" cmpd="sng" algn="ctr">
                      <a:solidFill>
                        <a:srgbClr val="FFFFFF"/>
                      </a:solidFill>
                      <a:prstDash val="solid"/>
                      <a:round/>
                      <a:headEnd type="none" w="med" len="med"/>
                      <a:tailEnd type="none" w="med" len="med"/>
                    </a:lnL>
                    <a:lnR w="9525" cap="flat" cmpd="sng" algn="ctr">
                      <a:solidFill>
                        <a:srgbClr val="7F7F7F"/>
                      </a:solidFill>
                      <a:prstDash val="solid"/>
                      <a:round/>
                      <a:headEnd type="none" w="med" len="med"/>
                      <a:tailEnd type="none" w="med" len="med"/>
                    </a:lnR>
                    <a:lnT w="9525" cap="flat" cmpd="sng" algn="ctr">
                      <a:solidFill>
                        <a:srgbClr val="7F7F7F"/>
                      </a:solidFill>
                      <a:prstDash val="solid"/>
                      <a:round/>
                      <a:headEnd type="none" w="med" len="med"/>
                      <a:tailEnd type="none" w="med" len="med"/>
                    </a:lnT>
                    <a:lnB w="9525"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10006"/>
                  </a:ext>
                </a:extLst>
              </a:tr>
              <a:tr h="0">
                <a:tc>
                  <a:txBody>
                    <a:bodyPr/>
                    <a:lstStyle/>
                    <a:p>
                      <a:pPr algn="l" rtl="0" eaLnBrk="0">
                        <a:lnSpc>
                          <a:spcPts val="450"/>
                        </a:lnSpc>
                      </a:pPr>
                      <a:endParaRPr sz="300" dirty="0">
                        <a:latin typeface="黑体" charset="0"/>
                        <a:ea typeface="黑体" charset="0"/>
                        <a:cs typeface="Arial" panose="020B0604020202090204"/>
                      </a:endParaRPr>
                    </a:p>
                  </a:txBody>
                  <a:tcPr marL="0" marR="0" marT="0" marB="0">
                    <a:lnL w="9525" cap="flat" cmpd="sng" algn="ctr">
                      <a:solidFill>
                        <a:srgbClr val="7F7F7F"/>
                      </a:solidFill>
                      <a:prstDash val="solid"/>
                      <a:round/>
                      <a:headEnd type="none" w="med" len="med"/>
                      <a:tailEnd type="none" w="med" len="med"/>
                    </a:lnL>
                    <a:lnR>
                      <a:noFill/>
                    </a:lnR>
                    <a:lnT>
                      <a:noFill/>
                    </a:lnT>
                    <a:lnB w="9525" cap="flat" cmpd="sng" algn="ctr">
                      <a:solidFill>
                        <a:srgbClr val="7F7F7F"/>
                      </a:solidFill>
                      <a:prstDash val="solid"/>
                      <a:round/>
                      <a:headEnd type="none" w="med" len="med"/>
                      <a:tailEnd type="none" w="med" len="med"/>
                    </a:lnB>
                  </a:tcPr>
                </a:tc>
                <a:tc>
                  <a:txBody>
                    <a:bodyPr/>
                    <a:lstStyle/>
                    <a:p>
                      <a:pPr algn="l" rtl="0" eaLnBrk="0">
                        <a:lnSpc>
                          <a:spcPts val="450"/>
                        </a:lnSpc>
                      </a:pPr>
                      <a:endParaRPr sz="300" dirty="0">
                        <a:latin typeface="黑体" charset="0"/>
                        <a:ea typeface="黑体" charset="0"/>
                        <a:cs typeface="Arial" panose="020B0604020202090204"/>
                      </a:endParaRPr>
                    </a:p>
                  </a:txBody>
                  <a:tcPr marL="0" marR="0" marT="0" marB="0">
                    <a:lnL>
                      <a:noFill/>
                    </a:lnL>
                    <a:lnR>
                      <a:noFill/>
                    </a:lnR>
                    <a:lnT w="12700" cap="flat" cmpd="sng" algn="ctr">
                      <a:solidFill>
                        <a:srgbClr val="FFFFFF"/>
                      </a:solidFill>
                      <a:prstDash val="solid"/>
                      <a:round/>
                      <a:headEnd type="none" w="med" len="med"/>
                      <a:tailEnd type="none" w="med" len="med"/>
                    </a:lnT>
                    <a:lnB w="9525" cap="flat" cmpd="sng" algn="ctr">
                      <a:solidFill>
                        <a:srgbClr val="7F7F7F"/>
                      </a:solidFill>
                      <a:prstDash val="solid"/>
                      <a:round/>
                      <a:headEnd type="none" w="med" len="med"/>
                      <a:tailEnd type="none" w="med" len="med"/>
                    </a:lnB>
                  </a:tcPr>
                </a:tc>
                <a:tc>
                  <a:txBody>
                    <a:bodyPr/>
                    <a:lstStyle/>
                    <a:p>
                      <a:pPr algn="l" rtl="0" eaLnBrk="0">
                        <a:lnSpc>
                          <a:spcPts val="450"/>
                        </a:lnSpc>
                      </a:pPr>
                      <a:endParaRPr sz="300" dirty="0">
                        <a:latin typeface="黑体" charset="0"/>
                        <a:ea typeface="黑体" charset="0"/>
                        <a:cs typeface="Arial" panose="020B0604020202090204"/>
                      </a:endParaRPr>
                    </a:p>
                  </a:txBody>
                  <a:tcPr marL="0" marR="0" marT="0" marB="0">
                    <a:lnL>
                      <a:noFill/>
                    </a:lnL>
                    <a:lnR>
                      <a:noFill/>
                    </a:lnR>
                    <a:lnT w="6350" cap="flat" cmpd="sng" algn="ctr">
                      <a:solidFill>
                        <a:srgbClr val="D9D9D9"/>
                      </a:solidFill>
                      <a:prstDash val="dash"/>
                      <a:round/>
                      <a:headEnd type="none" w="med" len="med"/>
                      <a:tailEnd type="none" w="med" len="med"/>
                    </a:lnT>
                    <a:lnB w="9525" cap="flat" cmpd="sng" algn="ctr">
                      <a:solidFill>
                        <a:srgbClr val="7F7F7F"/>
                      </a:solidFill>
                      <a:prstDash val="solid"/>
                      <a:round/>
                      <a:headEnd type="none" w="med" len="med"/>
                      <a:tailEnd type="none" w="med" len="med"/>
                    </a:lnB>
                  </a:tcPr>
                </a:tc>
                <a:tc>
                  <a:txBody>
                    <a:bodyPr/>
                    <a:lstStyle/>
                    <a:p>
                      <a:pPr algn="l" rtl="0" eaLnBrk="0">
                        <a:lnSpc>
                          <a:spcPts val="450"/>
                        </a:lnSpc>
                      </a:pPr>
                      <a:endParaRPr sz="300" dirty="0">
                        <a:latin typeface="黑体" charset="0"/>
                        <a:ea typeface="黑体" charset="0"/>
                        <a:cs typeface="Arial" panose="020B0604020202090204"/>
                      </a:endParaRPr>
                    </a:p>
                  </a:txBody>
                  <a:tcPr marL="0" marR="0" marT="0" marB="0">
                    <a:lnL>
                      <a:noFill/>
                    </a:lnL>
                    <a:lnR>
                      <a:noFill/>
                    </a:lnR>
                    <a:lnT w="6350" cap="flat" cmpd="sng" algn="ctr">
                      <a:solidFill>
                        <a:srgbClr val="D9D9D9"/>
                      </a:solidFill>
                      <a:prstDash val="dash"/>
                      <a:round/>
                      <a:headEnd type="none" w="med" len="med"/>
                      <a:tailEnd type="none" w="med" len="med"/>
                    </a:lnT>
                    <a:lnB w="9525" cap="flat" cmpd="sng" algn="ctr">
                      <a:solidFill>
                        <a:srgbClr val="7F7F7F"/>
                      </a:solidFill>
                      <a:prstDash val="solid"/>
                      <a:round/>
                      <a:headEnd type="none" w="med" len="med"/>
                      <a:tailEnd type="none" w="med" len="med"/>
                    </a:lnB>
                  </a:tcPr>
                </a:tc>
                <a:tc>
                  <a:txBody>
                    <a:bodyPr/>
                    <a:lstStyle/>
                    <a:p>
                      <a:pPr algn="l" rtl="0" eaLnBrk="0">
                        <a:lnSpc>
                          <a:spcPts val="450"/>
                        </a:lnSpc>
                      </a:pPr>
                      <a:endParaRPr sz="300" dirty="0">
                        <a:latin typeface="黑体" charset="0"/>
                        <a:ea typeface="黑体" charset="0"/>
                        <a:cs typeface="Arial" panose="020B0604020202090204"/>
                      </a:endParaRPr>
                    </a:p>
                  </a:txBody>
                  <a:tcPr marL="0" marR="0" marT="0" marB="0">
                    <a:lnL>
                      <a:noFill/>
                    </a:lnL>
                    <a:lnR>
                      <a:noFill/>
                    </a:lnR>
                    <a:lnT w="6350" cap="flat" cmpd="sng" algn="ctr">
                      <a:solidFill>
                        <a:srgbClr val="D9D9D9"/>
                      </a:solidFill>
                      <a:prstDash val="dash"/>
                      <a:round/>
                      <a:headEnd type="none" w="med" len="med"/>
                      <a:tailEnd type="none" w="med" len="med"/>
                    </a:lnT>
                    <a:lnB w="9525" cap="flat" cmpd="sng" algn="ctr">
                      <a:solidFill>
                        <a:srgbClr val="7F7F7F"/>
                      </a:solidFill>
                      <a:prstDash val="solid"/>
                      <a:round/>
                      <a:headEnd type="none" w="med" len="med"/>
                      <a:tailEnd type="none" w="med" len="med"/>
                    </a:lnB>
                  </a:tcPr>
                </a:tc>
                <a:tc vMerge="1">
                  <a:txBody>
                    <a:bodyPr/>
                    <a:lstStyle/>
                    <a:p>
                      <a:endParaRPr lang="zh-CN"/>
                    </a:p>
                  </a:txBody>
                  <a:tcPr marL="0" marR="0" marT="0" marB="0">
                    <a:lnL w="12700" cap="flat" cmpd="sng" algn="ctr">
                      <a:solidFill>
                        <a:srgbClr val="FFFFFF"/>
                      </a:solidFill>
                      <a:prstDash val="solid"/>
                      <a:round/>
                      <a:headEnd type="none" w="med" len="med"/>
                      <a:tailEnd type="none" w="med" len="med"/>
                    </a:lnL>
                    <a:lnR w="9525" cap="flat" cmpd="sng" algn="ctr">
                      <a:solidFill>
                        <a:srgbClr val="7F7F7F"/>
                      </a:solidFill>
                      <a:prstDash val="solid"/>
                      <a:round/>
                      <a:headEnd type="none" w="med" len="med"/>
                      <a:tailEnd type="none" w="med" len="med"/>
                    </a:lnR>
                    <a:lnT w="9525" cap="flat" cmpd="sng" algn="ctr">
                      <a:solidFill>
                        <a:srgbClr val="7F7F7F"/>
                      </a:solidFill>
                      <a:prstDash val="solid"/>
                      <a:round/>
                      <a:headEnd type="none" w="med" len="med"/>
                      <a:tailEnd type="none" w="med" len="med"/>
                    </a:lnT>
                    <a:lnB w="9525"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graphicFrame>
        <p:nvGraphicFramePr>
          <p:cNvPr id="410" name="table 410"/>
          <p:cNvGraphicFramePr>
            <a:graphicFrameLocks noGrp="1"/>
          </p:cNvGraphicFramePr>
          <p:nvPr>
            <p:custDataLst>
              <p:tags r:id="rId2"/>
            </p:custDataLst>
          </p:nvPr>
        </p:nvGraphicFramePr>
        <p:xfrm>
          <a:off x="6215380" y="948055"/>
          <a:ext cx="5395595" cy="5594985"/>
        </p:xfrm>
        <a:graphic>
          <a:graphicData uri="http://schemas.openxmlformats.org/drawingml/2006/table">
            <a:tbl>
              <a:tblPr/>
              <a:tblGrid>
                <a:gridCol w="5395595">
                  <a:extLst>
                    <a:ext uri="{9D8B030D-6E8A-4147-A177-3AD203B41FA5}">
                      <a16:colId xmlns:a16="http://schemas.microsoft.com/office/drawing/2014/main" val="20000"/>
                    </a:ext>
                  </a:extLst>
                </a:gridCol>
              </a:tblGrid>
              <a:tr h="5594985">
                <a:tc>
                  <a:txBody>
                    <a:bodyPr/>
                    <a:lstStyle/>
                    <a:p>
                      <a:pPr algn="l" rtl="0" eaLnBrk="0">
                        <a:lnSpc>
                          <a:spcPct val="163000"/>
                        </a:lnSpc>
                      </a:pPr>
                      <a:r>
                        <a:rPr lang="en-US" altLang="zh-CN" sz="1400" b="1" kern="0" spc="0" dirty="0">
                          <a:solidFill>
                            <a:schemeClr val="tx1">
                              <a:alpha val="100000"/>
                            </a:schemeClr>
                          </a:solidFill>
                          <a:latin typeface="黑体" charset="0"/>
                          <a:ea typeface="黑体" charset="0"/>
                          <a:cs typeface="黑体" charset="0"/>
                        </a:rPr>
                        <a:t> </a:t>
                      </a:r>
                      <a:r>
                        <a:rPr lang="zh-CN" sz="1400" b="1" kern="0" spc="0" dirty="0">
                          <a:solidFill>
                            <a:schemeClr val="tx1">
                              <a:alpha val="100000"/>
                            </a:schemeClr>
                          </a:solidFill>
                          <a:latin typeface="黑体" charset="0"/>
                          <a:ea typeface="黑体" charset="0"/>
                          <a:cs typeface="黑体" charset="0"/>
                        </a:rPr>
                        <a:t>用法用量</a:t>
                      </a:r>
                    </a:p>
                    <a:p>
                      <a:pPr marL="107950" indent="0" algn="l" rtl="0" eaLnBrk="0" fontAlgn="auto">
                        <a:lnSpc>
                          <a:spcPct val="163000"/>
                        </a:lnSpc>
                      </a:pPr>
                      <a:r>
                        <a:rPr lang="zh-CN" altLang="en-US" sz="1400" b="0" dirty="0">
                          <a:solidFill>
                            <a:schemeClr val="tx1"/>
                          </a:solidFill>
                          <a:latin typeface="黑体" charset="0"/>
                          <a:ea typeface="黑体" charset="0"/>
                          <a:cs typeface="黑体" charset="0"/>
                        </a:rPr>
                        <a:t>用法：</a:t>
                      </a:r>
                    </a:p>
                    <a:p>
                      <a:pPr marL="107950" indent="0" algn="l" rtl="0" eaLnBrk="0" fontAlgn="auto">
                        <a:lnSpc>
                          <a:spcPct val="163000"/>
                        </a:lnSpc>
                      </a:pPr>
                      <a:r>
                        <a:rPr lang="zh-CN" altLang="en-US" sz="1400" b="0" dirty="0">
                          <a:solidFill>
                            <a:schemeClr val="tx1"/>
                          </a:solidFill>
                          <a:latin typeface="黑体" charset="0"/>
                          <a:ea typeface="黑体" charset="0"/>
                          <a:cs typeface="黑体" charset="0"/>
                        </a:rPr>
                        <a:t>本品仅限具有丰富经皮室间隔心肌消融术操作经验的介入心脏病学医师使用。</a:t>
                      </a:r>
                    </a:p>
                    <a:p>
                      <a:pPr marL="107950" indent="0" algn="l" rtl="0" eaLnBrk="0" fontAlgn="auto">
                        <a:lnSpc>
                          <a:spcPct val="163000"/>
                        </a:lnSpc>
                      </a:pPr>
                      <a:r>
                        <a:rPr lang="zh-CN" altLang="en-US" sz="1400" b="0" dirty="0">
                          <a:solidFill>
                            <a:schemeClr val="tx1"/>
                          </a:solidFill>
                          <a:latin typeface="黑体" charset="0"/>
                          <a:ea typeface="黑体" charset="0"/>
                          <a:cs typeface="黑体" charset="0"/>
                        </a:rPr>
                        <a:t>给药前需仔细检查是否存在颗粒物与变色。本品应为澄清、无色的溶液。</a:t>
                      </a:r>
                    </a:p>
                    <a:p>
                      <a:pPr marL="107950" indent="0" algn="l" rtl="0" eaLnBrk="0" fontAlgn="auto">
                        <a:lnSpc>
                          <a:spcPct val="163000"/>
                        </a:lnSpc>
                      </a:pPr>
                      <a:r>
                        <a:rPr lang="zh-CN" altLang="en-US" sz="1400" b="0" dirty="0">
                          <a:solidFill>
                            <a:schemeClr val="tx1"/>
                          </a:solidFill>
                          <a:latin typeface="黑体" charset="0"/>
                          <a:ea typeface="黑体" charset="0"/>
                          <a:cs typeface="黑体" charset="0"/>
                        </a:rPr>
                        <a:t>用量：</a:t>
                      </a:r>
                    </a:p>
                    <a:p>
                      <a:pPr marL="107950" indent="0" algn="l" rtl="0" eaLnBrk="0" fontAlgn="auto">
                        <a:lnSpc>
                          <a:spcPct val="163000"/>
                        </a:lnSpc>
                      </a:pPr>
                      <a:r>
                        <a:rPr lang="zh-CN" altLang="en-US" sz="1400" b="0" dirty="0">
                          <a:solidFill>
                            <a:schemeClr val="tx1"/>
                          </a:solidFill>
                          <a:latin typeface="黑体" charset="0"/>
                          <a:ea typeface="黑体" charset="0"/>
                          <a:cs typeface="黑体" charset="0"/>
                        </a:rPr>
                        <a:t>应使用能达到目标左心室流出道压力阶差降低效果的最小有效剂量。在压力阶差评估指导下，经皮穿刺向室间隔动脉分支注射小剂量药物，注射时间为</a:t>
                      </a:r>
                      <a:r>
                        <a:rPr lang="en-US" altLang="zh-CN" sz="1400" b="0" dirty="0">
                          <a:solidFill>
                            <a:schemeClr val="tx1"/>
                          </a:solidFill>
                          <a:latin typeface="黑体" charset="0"/>
                          <a:ea typeface="黑体" charset="0"/>
                          <a:cs typeface="黑体" charset="0"/>
                        </a:rPr>
                        <a:t>1-2min</a:t>
                      </a:r>
                      <a:r>
                        <a:rPr lang="zh-CN" altLang="en-US" sz="1400" b="0" dirty="0">
                          <a:solidFill>
                            <a:schemeClr val="tx1"/>
                          </a:solidFill>
                          <a:latin typeface="黑体" charset="0"/>
                          <a:ea typeface="黑体" charset="0"/>
                          <a:cs typeface="黑体" charset="0"/>
                        </a:rPr>
                        <a:t>。大多数情况下</a:t>
                      </a:r>
                      <a:r>
                        <a:rPr lang="en-US" altLang="zh-CN" sz="1400" b="0" dirty="0">
                          <a:solidFill>
                            <a:schemeClr val="tx1"/>
                          </a:solidFill>
                          <a:latin typeface="黑体" charset="0"/>
                          <a:ea typeface="黑体" charset="0"/>
                          <a:cs typeface="黑体" charset="0"/>
                        </a:rPr>
                        <a:t>1mL-2mL</a:t>
                      </a:r>
                      <a:r>
                        <a:rPr lang="zh-CN" altLang="en-US" sz="1400" b="0" dirty="0">
                          <a:solidFill>
                            <a:schemeClr val="tx1"/>
                          </a:solidFill>
                          <a:latin typeface="黑体" charset="0"/>
                          <a:ea typeface="黑体" charset="0"/>
                          <a:cs typeface="黑体" charset="0"/>
                        </a:rPr>
                        <a:t>剂量即可满足治疗需求。单次手术中最大使用剂量不应超过</a:t>
                      </a:r>
                      <a:r>
                        <a:rPr lang="en-US" altLang="zh-CN" sz="1400" b="0" dirty="0">
                          <a:solidFill>
                            <a:schemeClr val="tx1"/>
                          </a:solidFill>
                          <a:latin typeface="黑体" charset="0"/>
                          <a:ea typeface="黑体" charset="0"/>
                          <a:cs typeface="黑体" charset="0"/>
                        </a:rPr>
                        <a:t>5mL</a:t>
                      </a:r>
                      <a:r>
                        <a:rPr lang="zh-CN" altLang="en-US" sz="1400" b="0" dirty="0">
                          <a:solidFill>
                            <a:schemeClr val="tx1"/>
                          </a:solidFill>
                          <a:latin typeface="黑体" charset="0"/>
                          <a:ea typeface="黑体" charset="0"/>
                          <a:cs typeface="黑体" charset="0"/>
                        </a:rPr>
                        <a:t>。</a:t>
                      </a:r>
                    </a:p>
                  </a:txBody>
                  <a:tcPr marL="0" marR="0" marT="0" marB="0">
                    <a:lnL w="12700">
                      <a:solidFill>
                        <a:schemeClr val="tx1">
                          <a:lumMod val="50000"/>
                          <a:lumOff val="50000"/>
                        </a:schemeClr>
                      </a:solidFill>
                      <a:prstDash val="solid"/>
                    </a:lnL>
                    <a:lnR w="12700">
                      <a:solidFill>
                        <a:schemeClr val="tx1">
                          <a:lumMod val="50000"/>
                          <a:lumOff val="50000"/>
                        </a:schemeClr>
                      </a:solidFill>
                      <a:prstDash val="solid"/>
                    </a:lnR>
                    <a:lnT w="12700">
                      <a:solidFill>
                        <a:schemeClr val="tx1">
                          <a:lumMod val="50000"/>
                          <a:lumOff val="50000"/>
                        </a:schemeClr>
                      </a:solidFill>
                      <a:prstDash val="solid"/>
                    </a:lnT>
                    <a:lnB w="12700">
                      <a:solidFill>
                        <a:schemeClr val="tx1">
                          <a:lumMod val="50000"/>
                          <a:lumOff val="50000"/>
                        </a:schemeClr>
                      </a:solidFill>
                      <a:prstDash val="solid"/>
                    </a:lnB>
                  </a:tcPr>
                </a:tc>
                <a:extLst>
                  <a:ext uri="{0D108BD9-81ED-4DB2-BD59-A6C34878D82A}">
                    <a16:rowId xmlns:a16="http://schemas.microsoft.com/office/drawing/2014/main" val="10000"/>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76481" y="148674"/>
            <a:ext cx="1192345" cy="666786"/>
            <a:chOff x="2215144" y="927951"/>
            <a:chExt cx="1244730" cy="916847"/>
          </a:xfrm>
        </p:grpSpPr>
        <p:sp>
          <p:nvSpPr>
            <p:cNvPr id="3" name="平行四边形 2"/>
            <p:cNvSpPr/>
            <p:nvPr/>
          </p:nvSpPr>
          <p:spPr>
            <a:xfrm>
              <a:off x="2215144" y="982844"/>
              <a:ext cx="1120898" cy="842780"/>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latin typeface="黑体" charset="0"/>
                <a:ea typeface="黑体" charset="0"/>
              </a:endParaRPr>
            </a:p>
          </p:txBody>
        </p:sp>
        <p:sp>
          <p:nvSpPr>
            <p:cNvPr id="4" name="文本框 9"/>
            <p:cNvSpPr txBox="1"/>
            <p:nvPr/>
          </p:nvSpPr>
          <p:spPr>
            <a:xfrm>
              <a:off x="2393075" y="927951"/>
              <a:ext cx="1066799" cy="916847"/>
            </a:xfrm>
            <a:prstGeom prst="rect">
              <a:avLst/>
            </a:prstGeom>
            <a:noFill/>
          </p:spPr>
          <p:txBody>
            <a:bodyPr wrap="square" rtlCol="0">
              <a:spAutoFit/>
            </a:bodyPr>
            <a:lstStyle/>
            <a:p>
              <a:r>
                <a:rPr lang="en-US" altLang="zh-CN" sz="3735" dirty="0">
                  <a:solidFill>
                    <a:schemeClr val="bg1"/>
                  </a:solidFill>
                  <a:latin typeface="黑体" charset="0"/>
                  <a:ea typeface="黑体" charset="0"/>
                </a:rPr>
                <a:t>01</a:t>
              </a:r>
            </a:p>
          </p:txBody>
        </p:sp>
      </p:grpSp>
      <p:grpSp>
        <p:nvGrpSpPr>
          <p:cNvPr id="5" name="组合 4"/>
          <p:cNvGrpSpPr/>
          <p:nvPr/>
        </p:nvGrpSpPr>
        <p:grpSpPr>
          <a:xfrm>
            <a:off x="1282150" y="166423"/>
            <a:ext cx="10362926" cy="612920"/>
            <a:chOff x="4315150" y="953426"/>
            <a:chExt cx="3857250" cy="540057"/>
          </a:xfrm>
        </p:grpSpPr>
        <p:sp>
          <p:nvSpPr>
            <p:cNvPr id="6" name="矩形 5"/>
            <p:cNvSpPr/>
            <p:nvPr/>
          </p:nvSpPr>
          <p:spPr>
            <a:xfrm>
              <a:off x="4841196" y="1036090"/>
              <a:ext cx="2827147" cy="406783"/>
            </a:xfrm>
            <a:prstGeom prst="rect">
              <a:avLst/>
            </a:prstGeom>
            <a:ln w="15875">
              <a:noFill/>
            </a:ln>
          </p:spPr>
          <p:txBody>
            <a:bodyPr wrap="square" lIns="91440" tIns="45720" rIns="91440" bIns="45720">
              <a:spAutoFit/>
            </a:bodyPr>
            <a:lstStyle/>
            <a:p>
              <a:pPr algn="ctr"/>
              <a:r>
                <a:rPr lang="zh-CN" altLang="en-US" sz="2400" b="1" dirty="0">
                  <a:solidFill>
                    <a:schemeClr val="tx1">
                      <a:lumMod val="75000"/>
                      <a:lumOff val="25000"/>
                    </a:schemeClr>
                  </a:solidFill>
                  <a:latin typeface="黑体" charset="0"/>
                  <a:ea typeface="黑体" charset="0"/>
                  <a:cs typeface="黑体" charset="0"/>
                </a:rPr>
                <a:t>药品基本信息（</a:t>
              </a:r>
              <a:r>
                <a:rPr lang="en-US" altLang="zh-CN" sz="2400" b="1" dirty="0">
                  <a:solidFill>
                    <a:schemeClr val="tx1">
                      <a:lumMod val="75000"/>
                      <a:lumOff val="25000"/>
                    </a:schemeClr>
                  </a:solidFill>
                  <a:latin typeface="黑体" charset="0"/>
                  <a:ea typeface="黑体" charset="0"/>
                  <a:cs typeface="黑体" charset="0"/>
                </a:rPr>
                <a:t>2/2</a:t>
              </a:r>
              <a:r>
                <a:rPr lang="zh-CN" altLang="en-US" sz="2400" b="1" dirty="0">
                  <a:solidFill>
                    <a:schemeClr val="tx1">
                      <a:lumMod val="75000"/>
                      <a:lumOff val="25000"/>
                    </a:schemeClr>
                  </a:solidFill>
                  <a:latin typeface="黑体" charset="0"/>
                  <a:ea typeface="黑体" charset="0"/>
                  <a:cs typeface="黑体" charset="0"/>
                </a:rPr>
                <a:t>）</a:t>
              </a:r>
              <a:endParaRPr lang="en-GB" altLang="zh-CN" sz="2400" b="1" dirty="0">
                <a:solidFill>
                  <a:schemeClr val="tx1">
                    <a:lumMod val="75000"/>
                    <a:lumOff val="25000"/>
                  </a:schemeClr>
                </a:solidFill>
                <a:latin typeface="黑体" charset="0"/>
                <a:ea typeface="黑体" charset="0"/>
                <a:cs typeface="黑体" charset="0"/>
              </a:endParaRPr>
            </a:p>
          </p:txBody>
        </p:sp>
        <p:sp>
          <p:nvSpPr>
            <p:cNvPr id="7" name="平行四边形 6"/>
            <p:cNvSpPr/>
            <p:nvPr/>
          </p:nvSpPr>
          <p:spPr>
            <a:xfrm>
              <a:off x="4315150" y="953426"/>
              <a:ext cx="3857250" cy="540057"/>
            </a:xfrm>
            <a:prstGeom prst="parallelogram">
              <a:avLst>
                <a:gd name="adj" fmla="val 48207"/>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135" b="1" dirty="0">
                <a:solidFill>
                  <a:schemeClr val="tx1">
                    <a:lumMod val="75000"/>
                    <a:lumOff val="25000"/>
                  </a:schemeClr>
                </a:solidFill>
                <a:latin typeface="黑体" charset="0"/>
                <a:ea typeface="黑体" charset="0"/>
              </a:endParaRPr>
            </a:p>
          </p:txBody>
        </p:sp>
      </p:grpSp>
      <p:graphicFrame>
        <p:nvGraphicFramePr>
          <p:cNvPr id="420" name="table 420"/>
          <p:cNvGraphicFramePr>
            <a:graphicFrameLocks noGrp="1"/>
          </p:cNvGraphicFramePr>
          <p:nvPr>
            <p:custDataLst>
              <p:tags r:id="rId1"/>
            </p:custDataLst>
          </p:nvPr>
        </p:nvGraphicFramePr>
        <p:xfrm>
          <a:off x="580390" y="998220"/>
          <a:ext cx="5031740" cy="4914265"/>
        </p:xfrm>
        <a:graphic>
          <a:graphicData uri="http://schemas.openxmlformats.org/drawingml/2006/table">
            <a:tbl>
              <a:tblPr/>
              <a:tblGrid>
                <a:gridCol w="5031740">
                  <a:extLst>
                    <a:ext uri="{9D8B030D-6E8A-4147-A177-3AD203B41FA5}">
                      <a16:colId xmlns:a16="http://schemas.microsoft.com/office/drawing/2014/main" val="20000"/>
                    </a:ext>
                  </a:extLst>
                </a:gridCol>
              </a:tblGrid>
              <a:tr h="561975">
                <a:tc>
                  <a:txBody>
                    <a:bodyPr/>
                    <a:lstStyle/>
                    <a:p>
                      <a:pPr algn="l" rtl="0" eaLnBrk="0">
                        <a:lnSpc>
                          <a:spcPct val="108000"/>
                        </a:lnSpc>
                      </a:pPr>
                      <a:endParaRPr sz="900" dirty="0">
                        <a:latin typeface="黑体" charset="0"/>
                        <a:ea typeface="黑体" charset="0"/>
                        <a:cs typeface="Arial" panose="020B0604020202090204"/>
                      </a:endParaRPr>
                    </a:p>
                    <a:p>
                      <a:pPr marL="1635760" algn="l" rtl="0" eaLnBrk="0">
                        <a:lnSpc>
                          <a:spcPct val="93000"/>
                        </a:lnSpc>
                        <a:spcBef>
                          <a:spcPts val="5"/>
                        </a:spcBef>
                      </a:pPr>
                      <a:r>
                        <a:rPr sz="2000" b="1" kern="0" spc="-10" dirty="0">
                          <a:solidFill>
                            <a:srgbClr val="FFFFFF">
                              <a:alpha val="100000"/>
                            </a:srgbClr>
                          </a:solidFill>
                          <a:latin typeface="黑体" charset="0"/>
                          <a:ea typeface="黑体" charset="0"/>
                          <a:cs typeface="等线" panose="02010600030101010101" charset="-122"/>
                        </a:rPr>
                        <a:t>疾病的基本情况</a:t>
                      </a:r>
                    </a:p>
                  </a:txBody>
                  <a:tcPr marL="0" marR="0" marT="0" marB="0">
                    <a:lnL w="3175" cap="flat" cmpd="sng" algn="ctr">
                      <a:solidFill>
                        <a:srgbClr val="0F6FC6"/>
                      </a:solidFill>
                      <a:prstDash val="solid"/>
                      <a:round/>
                      <a:headEnd type="none" w="med" len="med"/>
                      <a:tailEnd type="none" w="med" len="med"/>
                    </a:lnL>
                    <a:lnR w="3175" cap="flat" cmpd="sng" algn="ctr">
                      <a:solidFill>
                        <a:srgbClr val="0F6FC6"/>
                      </a:solidFill>
                      <a:prstDash val="solid"/>
                      <a:round/>
                      <a:headEnd type="none" w="med" len="med"/>
                      <a:tailEnd type="none" w="med" len="med"/>
                    </a:lnR>
                    <a:lnT w="9525" cap="flat" cmpd="sng" algn="ctr">
                      <a:solidFill>
                        <a:srgbClr val="0F6FC6"/>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0F6FC6"/>
                    </a:solidFill>
                  </a:tcPr>
                </a:tc>
                <a:extLst>
                  <a:ext uri="{0D108BD9-81ED-4DB2-BD59-A6C34878D82A}">
                    <a16:rowId xmlns:a16="http://schemas.microsoft.com/office/drawing/2014/main" val="10000"/>
                  </a:ext>
                </a:extLst>
              </a:tr>
              <a:tr h="4352290">
                <a:tc>
                  <a:txBody>
                    <a:bodyPr/>
                    <a:lstStyle/>
                    <a:p>
                      <a:pPr marL="285750" indent="-285750" algn="just">
                        <a:lnSpc>
                          <a:spcPct val="150000"/>
                        </a:lnSpc>
                        <a:spcAft>
                          <a:spcPts val="0"/>
                        </a:spcAft>
                        <a:buFont typeface="Arial" panose="020B0604020202090204" pitchFamily="34" charset="0"/>
                        <a:buChar char="•"/>
                      </a:pPr>
                      <a:r>
                        <a:rPr lang="zh-CN" altLang="en-US" sz="1400" dirty="0">
                          <a:latin typeface="黑体" charset="0"/>
                          <a:ea typeface="黑体" charset="0"/>
                          <a:cs typeface="黑体" charset="0"/>
                          <a:sym typeface="+mn-ea"/>
                        </a:rPr>
                        <a:t>肥厚性心肌病</a:t>
                      </a:r>
                      <a:r>
                        <a:rPr lang="en-US" altLang="zh-CN" sz="1400" dirty="0">
                          <a:latin typeface="黑体" charset="0"/>
                          <a:ea typeface="黑体" charset="0"/>
                          <a:cs typeface="黑体" charset="0"/>
                          <a:sym typeface="+mn-ea"/>
                        </a:rPr>
                        <a:t>(HCM)</a:t>
                      </a:r>
                      <a:r>
                        <a:rPr lang="zh-CN" altLang="en-US" sz="1400" dirty="0">
                          <a:latin typeface="黑体" charset="0"/>
                          <a:ea typeface="黑体" charset="0"/>
                          <a:cs typeface="黑体" charset="0"/>
                          <a:sym typeface="+mn-ea"/>
                        </a:rPr>
                        <a:t>主要是由于编码肌小节相关蛋白基因致病性变异导致的、或病因不明的以心肌肥厚为特征的心肌病，根据血流动力学特点可分为梗阻性和非梗阻性，其中梗阻性</a:t>
                      </a:r>
                      <a:r>
                        <a:rPr lang="en-US" altLang="zh-CN" sz="1400" dirty="0">
                          <a:latin typeface="黑体" charset="0"/>
                          <a:ea typeface="黑体" charset="0"/>
                          <a:cs typeface="黑体" charset="0"/>
                          <a:sym typeface="+mn-ea"/>
                        </a:rPr>
                        <a:t>HCM</a:t>
                      </a:r>
                      <a:r>
                        <a:rPr lang="zh-CN" altLang="en-US" sz="1400" dirty="0">
                          <a:latin typeface="黑体" charset="0"/>
                          <a:ea typeface="黑体" charset="0"/>
                          <a:cs typeface="黑体" charset="0"/>
                          <a:sym typeface="+mn-ea"/>
                        </a:rPr>
                        <a:t>的特点是异常肥厚心肌突入左心室腔，造成血流通道阻塞，并在其上下方产生左心室流出道压力阶差</a:t>
                      </a:r>
                      <a:r>
                        <a:rPr lang="en-US" altLang="zh-CN" sz="1400" dirty="0">
                          <a:latin typeface="黑体" charset="0"/>
                          <a:ea typeface="黑体" charset="0"/>
                          <a:cs typeface="黑体" charset="0"/>
                          <a:sym typeface="+mn-ea"/>
                        </a:rPr>
                        <a:t>(LVOTG)</a:t>
                      </a:r>
                      <a:r>
                        <a:rPr lang="zh-CN" altLang="en-US" sz="1400" dirty="0">
                          <a:latin typeface="黑体" charset="0"/>
                          <a:ea typeface="黑体" charset="0"/>
                          <a:cs typeface="黑体" charset="0"/>
                          <a:sym typeface="+mn-ea"/>
                        </a:rPr>
                        <a:t>。</a:t>
                      </a:r>
                      <a:r>
                        <a:rPr lang="en-US" altLang="zh-CN" sz="1400" kern="100" dirty="0">
                          <a:effectLst/>
                          <a:latin typeface="黑体" charset="0"/>
                          <a:ea typeface="黑体" charset="0"/>
                          <a:cs typeface="黑体" charset="0"/>
                          <a:sym typeface="+mn-ea"/>
                        </a:rPr>
                        <a:t>HCM</a:t>
                      </a:r>
                      <a:r>
                        <a:rPr lang="zh-CN" altLang="en-US" sz="1400" kern="100" dirty="0">
                          <a:effectLst/>
                          <a:latin typeface="黑体" charset="0"/>
                          <a:ea typeface="黑体" charset="0"/>
                          <a:cs typeface="黑体" charset="0"/>
                          <a:sym typeface="+mn-ea"/>
                        </a:rPr>
                        <a:t>的患病率据估计至少为</a:t>
                      </a:r>
                      <a:r>
                        <a:rPr lang="en-US" altLang="zh-CN" sz="1400" kern="100" dirty="0">
                          <a:effectLst/>
                          <a:latin typeface="黑体" charset="0"/>
                          <a:ea typeface="黑体" charset="0"/>
                          <a:cs typeface="黑体" charset="0"/>
                          <a:sym typeface="+mn-ea"/>
                        </a:rPr>
                        <a:t>1/200</a:t>
                      </a:r>
                      <a:r>
                        <a:rPr lang="zh-CN" altLang="en-US" sz="1400" kern="100" dirty="0">
                          <a:effectLst/>
                          <a:latin typeface="黑体" charset="0"/>
                          <a:ea typeface="黑体" charset="0"/>
                          <a:cs typeface="黑体" charset="0"/>
                          <a:sym typeface="+mn-ea"/>
                        </a:rPr>
                        <a:t>，在国内医院中</a:t>
                      </a:r>
                      <a:r>
                        <a:rPr lang="en-US" altLang="zh-CN" sz="1400" kern="100" dirty="0">
                          <a:effectLst/>
                          <a:latin typeface="黑体" charset="0"/>
                          <a:ea typeface="黑体" charset="0"/>
                          <a:cs typeface="黑体" charset="0"/>
                          <a:sym typeface="+mn-ea"/>
                        </a:rPr>
                        <a:t>HCM</a:t>
                      </a:r>
                      <a:r>
                        <a:rPr lang="zh-CN" altLang="en-US" sz="1400" kern="100" dirty="0">
                          <a:effectLst/>
                          <a:latin typeface="黑体" charset="0"/>
                          <a:ea typeface="黑体" charset="0"/>
                          <a:cs typeface="黑体" charset="0"/>
                          <a:sym typeface="+mn-ea"/>
                        </a:rPr>
                        <a:t>是最常见的心肌病类型，并且其占比呈持续上升态势。</a:t>
                      </a:r>
                      <a:r>
                        <a:rPr lang="en-US" altLang="zh-CN" sz="1400" kern="100" dirty="0">
                          <a:effectLst/>
                          <a:latin typeface="黑体" charset="0"/>
                          <a:ea typeface="黑体" charset="0"/>
                          <a:cs typeface="黑体" charset="0"/>
                          <a:sym typeface="+mn-ea"/>
                        </a:rPr>
                        <a:t>HCM</a:t>
                      </a:r>
                      <a:r>
                        <a:rPr lang="zh-CN" altLang="en-US" sz="1400" kern="100" dirty="0">
                          <a:effectLst/>
                          <a:latin typeface="黑体" charset="0"/>
                          <a:ea typeface="黑体" charset="0"/>
                          <a:cs typeface="黑体" charset="0"/>
                          <a:sym typeface="+mn-ea"/>
                        </a:rPr>
                        <a:t>常见症状包括呼吸困难、胸痛、头晕、心悸、晕厥、心源性猝死等，严重影响患者的生活质量，且预后较差，在三级医疗中心就诊的</a:t>
                      </a:r>
                      <a:r>
                        <a:rPr lang="en-US" altLang="zh-CN" sz="1400" kern="100" dirty="0">
                          <a:effectLst/>
                          <a:latin typeface="黑体" charset="0"/>
                          <a:ea typeface="黑体" charset="0"/>
                          <a:cs typeface="黑体" charset="0"/>
                          <a:sym typeface="+mn-ea"/>
                        </a:rPr>
                        <a:t>HCM</a:t>
                      </a:r>
                      <a:r>
                        <a:rPr lang="zh-CN" altLang="en-US" sz="1400" kern="100" dirty="0">
                          <a:effectLst/>
                          <a:latin typeface="黑体" charset="0"/>
                          <a:ea typeface="黑体" charset="0"/>
                          <a:cs typeface="黑体" charset="0"/>
                          <a:sym typeface="+mn-ea"/>
                        </a:rPr>
                        <a:t>患者年死亡率为</a:t>
                      </a:r>
                      <a:r>
                        <a:rPr lang="en-US" altLang="zh-CN" sz="1400" kern="100" dirty="0">
                          <a:effectLst/>
                          <a:latin typeface="黑体" charset="0"/>
                          <a:ea typeface="黑体" charset="0"/>
                          <a:cs typeface="黑体" charset="0"/>
                          <a:sym typeface="+mn-ea"/>
                        </a:rPr>
                        <a:t>2%-4%</a:t>
                      </a:r>
                      <a:r>
                        <a:rPr lang="en-US" altLang="zh-CN" sz="1400" kern="100" baseline="30000" dirty="0">
                          <a:effectLst/>
                          <a:latin typeface="黑体" charset="0"/>
                          <a:ea typeface="黑体" charset="0"/>
                          <a:cs typeface="黑体" charset="0"/>
                          <a:sym typeface="+mn-ea"/>
                        </a:rPr>
                        <a:t>1</a:t>
                      </a:r>
                      <a:r>
                        <a:rPr lang="zh-CN" altLang="en-US" sz="1400" kern="100" dirty="0">
                          <a:effectLst/>
                          <a:latin typeface="黑体" charset="0"/>
                          <a:ea typeface="黑体" charset="0"/>
                          <a:cs typeface="黑体" charset="0"/>
                          <a:sym typeface="+mn-ea"/>
                        </a:rPr>
                        <a:t>。</a:t>
                      </a:r>
                    </a:p>
                  </a:txBody>
                  <a:tcPr marL="0" marR="0" marT="0" marB="0" anchor="ctr">
                    <a:lnL w="3175" cap="flat" cmpd="sng" algn="ctr">
                      <a:solidFill>
                        <a:srgbClr val="CCD5EA"/>
                      </a:solidFill>
                      <a:prstDash val="solid"/>
                      <a:round/>
                      <a:headEnd type="none" w="med" len="med"/>
                      <a:tailEnd type="none" w="med" len="med"/>
                    </a:lnL>
                    <a:lnR w="3175" cap="flat" cmpd="sng" algn="ctr">
                      <a:solidFill>
                        <a:srgbClr val="CCD5EA"/>
                      </a:solidFill>
                      <a:prstDash val="solid"/>
                      <a:round/>
                      <a:headEnd type="none" w="med" len="med"/>
                      <a:tailEnd type="none" w="med" len="med"/>
                    </a:lnR>
                    <a:lnT w="3175" cap="flat" cmpd="sng" algn="ctr">
                      <a:solidFill>
                        <a:srgbClr val="000000"/>
                      </a:solidFill>
                      <a:prstDash val="solid"/>
                      <a:round/>
                      <a:headEnd type="none" w="med" len="med"/>
                      <a:tailEnd type="none" w="med" len="med"/>
                    </a:lnT>
                    <a:lnB w="9525" cap="flat" cmpd="sng" algn="ctr">
                      <a:solidFill>
                        <a:srgbClr val="CCD5EA"/>
                      </a:solidFill>
                      <a:prstDash val="solid"/>
                      <a:round/>
                      <a:headEnd type="none" w="med" len="med"/>
                      <a:tailEnd type="none" w="med" len="med"/>
                    </a:lnB>
                    <a:solidFill>
                      <a:srgbClr val="D1D9EC"/>
                    </a:solidFill>
                  </a:tcPr>
                </a:tc>
                <a:extLst>
                  <a:ext uri="{0D108BD9-81ED-4DB2-BD59-A6C34878D82A}">
                    <a16:rowId xmlns:a16="http://schemas.microsoft.com/office/drawing/2014/main" val="10001"/>
                  </a:ext>
                </a:extLst>
              </a:tr>
            </a:tbl>
          </a:graphicData>
        </a:graphic>
      </p:graphicFrame>
      <p:graphicFrame>
        <p:nvGraphicFramePr>
          <p:cNvPr id="422" name="table 422"/>
          <p:cNvGraphicFramePr>
            <a:graphicFrameLocks noGrp="1"/>
          </p:cNvGraphicFramePr>
          <p:nvPr>
            <p:custDataLst>
              <p:tags r:id="rId2"/>
            </p:custDataLst>
          </p:nvPr>
        </p:nvGraphicFramePr>
        <p:xfrm>
          <a:off x="6303010" y="982980"/>
          <a:ext cx="5149215" cy="5026660"/>
        </p:xfrm>
        <a:graphic>
          <a:graphicData uri="http://schemas.openxmlformats.org/drawingml/2006/table">
            <a:tbl>
              <a:tblPr/>
              <a:tblGrid>
                <a:gridCol w="5149215">
                  <a:extLst>
                    <a:ext uri="{9D8B030D-6E8A-4147-A177-3AD203B41FA5}">
                      <a16:colId xmlns:a16="http://schemas.microsoft.com/office/drawing/2014/main" val="20000"/>
                    </a:ext>
                  </a:extLst>
                </a:gridCol>
              </a:tblGrid>
              <a:tr h="569595">
                <a:tc>
                  <a:txBody>
                    <a:bodyPr/>
                    <a:lstStyle/>
                    <a:p>
                      <a:pPr algn="l" rtl="0" eaLnBrk="0">
                        <a:lnSpc>
                          <a:spcPct val="108000"/>
                        </a:lnSpc>
                      </a:pPr>
                      <a:endParaRPr sz="900" dirty="0">
                        <a:latin typeface="黑体" charset="0"/>
                        <a:ea typeface="黑体" charset="0"/>
                        <a:cs typeface="Arial" panose="020B0604020202090204"/>
                      </a:endParaRPr>
                    </a:p>
                    <a:p>
                      <a:pPr marL="1519555" algn="l" rtl="0" eaLnBrk="0">
                        <a:lnSpc>
                          <a:spcPct val="94000"/>
                        </a:lnSpc>
                        <a:spcBef>
                          <a:spcPts val="0"/>
                        </a:spcBef>
                      </a:pPr>
                      <a:r>
                        <a:rPr sz="2000" b="1" kern="0" spc="-20" dirty="0">
                          <a:solidFill>
                            <a:srgbClr val="FFFFFF">
                              <a:alpha val="100000"/>
                            </a:srgbClr>
                          </a:solidFill>
                          <a:latin typeface="黑体" charset="0"/>
                          <a:ea typeface="黑体" charset="0"/>
                          <a:cs typeface="等线" panose="02010600030101010101" charset="-122"/>
                        </a:rPr>
                        <a:t>临床未满足的需求</a:t>
                      </a:r>
                      <a:endParaRPr sz="2000" dirty="0">
                        <a:latin typeface="黑体" charset="0"/>
                        <a:ea typeface="黑体" charset="0"/>
                        <a:cs typeface="等线" panose="02010600030101010101" charset="-122"/>
                      </a:endParaRPr>
                    </a:p>
                  </a:txBody>
                  <a:tcPr marL="0" marR="0" marT="0" marB="0">
                    <a:lnL w="3175" cap="flat" cmpd="sng" algn="ctr">
                      <a:solidFill>
                        <a:srgbClr val="0F6FC6"/>
                      </a:solidFill>
                      <a:prstDash val="solid"/>
                      <a:round/>
                      <a:headEnd type="none" w="med" len="med"/>
                      <a:tailEnd type="none" w="med" len="med"/>
                    </a:lnL>
                    <a:lnR w="3175" cap="flat" cmpd="sng" algn="ctr">
                      <a:solidFill>
                        <a:srgbClr val="0F6FC6"/>
                      </a:solidFill>
                      <a:prstDash val="solid"/>
                      <a:round/>
                      <a:headEnd type="none" w="med" len="med"/>
                      <a:tailEnd type="none" w="med" len="med"/>
                    </a:lnR>
                    <a:lnT w="9525" cap="flat" cmpd="sng" algn="ctr">
                      <a:solidFill>
                        <a:srgbClr val="0F6FC6"/>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0F6FC6"/>
                    </a:solidFill>
                  </a:tcPr>
                </a:tc>
                <a:extLst>
                  <a:ext uri="{0D108BD9-81ED-4DB2-BD59-A6C34878D82A}">
                    <a16:rowId xmlns:a16="http://schemas.microsoft.com/office/drawing/2014/main" val="10000"/>
                  </a:ext>
                </a:extLst>
              </a:tr>
              <a:tr h="4457065">
                <a:tc>
                  <a:txBody>
                    <a:bodyPr/>
                    <a:lstStyle/>
                    <a:p>
                      <a:pPr marL="285750" indent="-285750" algn="l">
                        <a:lnSpc>
                          <a:spcPct val="150000"/>
                        </a:lnSpc>
                        <a:buClrTx/>
                        <a:buSzTx/>
                        <a:buFont typeface="Arial" panose="020B0604020202090204" pitchFamily="34" charset="0"/>
                        <a:buChar char="•"/>
                      </a:pPr>
                      <a:endParaRPr lang="zh-CN" altLang="en-US" sz="1400" b="0" dirty="0">
                        <a:latin typeface="黑体" charset="0"/>
                        <a:ea typeface="黑体" charset="0"/>
                        <a:cs typeface="黑体" charset="0"/>
                        <a:sym typeface="+mn-ea"/>
                      </a:endParaRPr>
                    </a:p>
                    <a:p>
                      <a:pPr marL="285750" indent="-285750" algn="l">
                        <a:lnSpc>
                          <a:spcPct val="150000"/>
                        </a:lnSpc>
                        <a:buClrTx/>
                        <a:buSzTx/>
                        <a:buFont typeface="Arial" panose="020B0604020202090204" pitchFamily="34" charset="0"/>
                        <a:buChar char="•"/>
                      </a:pPr>
                      <a:endParaRPr lang="zh-CN" altLang="en-US" sz="1400" b="0" dirty="0">
                        <a:latin typeface="黑体" charset="0"/>
                        <a:ea typeface="黑体" charset="0"/>
                        <a:cs typeface="黑体" charset="0"/>
                        <a:sym typeface="+mn-ea"/>
                      </a:endParaRPr>
                    </a:p>
                    <a:p>
                      <a:pPr marL="285750" indent="-285750" algn="l">
                        <a:lnSpc>
                          <a:spcPct val="150000"/>
                        </a:lnSpc>
                        <a:buClrTx/>
                        <a:buSzTx/>
                        <a:buFont typeface="Arial" panose="020B0604020202090204" pitchFamily="34" charset="0"/>
                        <a:buChar char="•"/>
                      </a:pPr>
                      <a:r>
                        <a:rPr lang="zh-CN" altLang="en-US" sz="1400" b="0" dirty="0">
                          <a:latin typeface="黑体" charset="0"/>
                          <a:ea typeface="黑体" charset="0"/>
                          <a:cs typeface="黑体" charset="0"/>
                          <a:sym typeface="+mn-ea"/>
                        </a:rPr>
                        <a:t>国内无正式获批用于治疗梗阻性</a:t>
                      </a:r>
                      <a:r>
                        <a:rPr lang="en-US" altLang="zh-CN" sz="1400" b="0" dirty="0">
                          <a:latin typeface="黑体" charset="0"/>
                          <a:ea typeface="黑体" charset="0"/>
                          <a:cs typeface="黑体" charset="0"/>
                          <a:sym typeface="+mn-ea"/>
                        </a:rPr>
                        <a:t>HCM</a:t>
                      </a:r>
                      <a:r>
                        <a:rPr lang="zh-CN" altLang="en-US" sz="1400" b="0" dirty="0">
                          <a:latin typeface="黑体" charset="0"/>
                          <a:ea typeface="黑体" charset="0"/>
                          <a:cs typeface="黑体" charset="0"/>
                          <a:sym typeface="+mn-ea"/>
                        </a:rPr>
                        <a:t>的介入药物，临床上无水乙醇以化学制剂或医院院内制剂的形式用于</a:t>
                      </a:r>
                      <a:r>
                        <a:rPr lang="en-US" altLang="zh-CN" sz="1400" b="0" dirty="0">
                          <a:latin typeface="黑体" charset="0"/>
                          <a:ea typeface="黑体" charset="0"/>
                          <a:cs typeface="黑体" charset="0"/>
                          <a:sym typeface="+mn-ea"/>
                        </a:rPr>
                        <a:t>PTSMA</a:t>
                      </a:r>
                      <a:r>
                        <a:rPr lang="zh-CN" altLang="en-US" sz="1400" b="0" dirty="0">
                          <a:latin typeface="黑体" charset="0"/>
                          <a:ea typeface="黑体" charset="0"/>
                          <a:cs typeface="黑体" charset="0"/>
                          <a:sym typeface="+mn-ea"/>
                        </a:rPr>
                        <a:t>，无水乙醇注射液的上市弥补了这一空白。</a:t>
                      </a:r>
                    </a:p>
                  </a:txBody>
                  <a:tcPr marL="0" marR="0" marT="0" marB="0">
                    <a:lnL w="3175" cap="flat" cmpd="sng" algn="ctr">
                      <a:solidFill>
                        <a:srgbClr val="CCD5EA"/>
                      </a:solidFill>
                      <a:prstDash val="solid"/>
                      <a:round/>
                      <a:headEnd type="none" w="med" len="med"/>
                      <a:tailEnd type="none" w="med" len="med"/>
                    </a:lnL>
                    <a:lnR w="3175" cap="flat" cmpd="sng" algn="ctr">
                      <a:solidFill>
                        <a:srgbClr val="CCD5EA"/>
                      </a:solidFill>
                      <a:prstDash val="solid"/>
                      <a:round/>
                      <a:headEnd type="none" w="med" len="med"/>
                      <a:tailEnd type="none" w="med" len="med"/>
                    </a:lnR>
                    <a:lnT w="3175" cap="flat" cmpd="sng" algn="ctr">
                      <a:solidFill>
                        <a:srgbClr val="000000"/>
                      </a:solidFill>
                      <a:prstDash val="solid"/>
                      <a:round/>
                      <a:headEnd type="none" w="med" len="med"/>
                      <a:tailEnd type="none" w="med" len="med"/>
                    </a:lnT>
                    <a:lnB w="9525" cap="flat" cmpd="sng" algn="ctr">
                      <a:solidFill>
                        <a:srgbClr val="CCD5EA"/>
                      </a:solidFill>
                      <a:prstDash val="solid"/>
                      <a:round/>
                      <a:headEnd type="none" w="med" len="med"/>
                      <a:tailEnd type="none" w="med" len="med"/>
                    </a:lnB>
                    <a:solidFill>
                      <a:srgbClr val="D1D9EC"/>
                    </a:solidFill>
                  </a:tcPr>
                </a:tc>
                <a:extLst>
                  <a:ext uri="{0D108BD9-81ED-4DB2-BD59-A6C34878D82A}">
                    <a16:rowId xmlns:a16="http://schemas.microsoft.com/office/drawing/2014/main" val="10001"/>
                  </a:ext>
                </a:extLst>
              </a:tr>
            </a:tbl>
          </a:graphicData>
        </a:graphic>
      </p:graphicFrame>
      <p:sp>
        <p:nvSpPr>
          <p:cNvPr id="8" name="文本框 7"/>
          <p:cNvSpPr txBox="1"/>
          <p:nvPr/>
        </p:nvSpPr>
        <p:spPr>
          <a:xfrm>
            <a:off x="0" y="6623050"/>
            <a:ext cx="6096000" cy="201295"/>
          </a:xfrm>
          <a:prstGeom prst="rect">
            <a:avLst/>
          </a:prstGeom>
          <a:noFill/>
        </p:spPr>
        <p:txBody>
          <a:bodyPr wrap="square" rtlCol="0" anchor="t">
            <a:spAutoFit/>
          </a:bodyPr>
          <a:lstStyle/>
          <a:p>
            <a:pPr marL="12700" algn="l" rtl="0" eaLnBrk="0">
              <a:lnSpc>
                <a:spcPts val="860"/>
              </a:lnSpc>
            </a:pPr>
            <a:r>
              <a:rPr lang="en-US" altLang="zh-CN" sz="800">
                <a:solidFill>
                  <a:schemeClr val="dk1"/>
                </a:solidFill>
                <a:latin typeface="黑体" charset="0"/>
                <a:ea typeface="黑体" charset="0"/>
                <a:cs typeface="黑体" charset="0"/>
                <a:sym typeface="+mn-ea"/>
              </a:rPr>
              <a:t>1.</a:t>
            </a:r>
            <a:r>
              <a:rPr lang="zh-CN" altLang="en-US" sz="800">
                <a:solidFill>
                  <a:schemeClr val="dk1"/>
                </a:solidFill>
                <a:latin typeface="黑体" charset="0"/>
                <a:ea typeface="黑体" charset="0"/>
                <a:cs typeface="黑体" charset="0"/>
                <a:sym typeface="+mn-ea"/>
              </a:rPr>
              <a:t>中国成人肥厚型心肌病诊断与治疗指南</a:t>
            </a:r>
            <a:r>
              <a:rPr lang="en-US" altLang="zh-CN" sz="800">
                <a:solidFill>
                  <a:schemeClr val="dk1"/>
                </a:solidFill>
                <a:latin typeface="黑体" charset="0"/>
                <a:ea typeface="黑体" charset="0"/>
                <a:cs typeface="黑体" charset="0"/>
                <a:sym typeface="+mn-ea"/>
              </a:rPr>
              <a:t>2023[J].</a:t>
            </a:r>
            <a:r>
              <a:rPr lang="zh-CN" altLang="en-US" sz="800">
                <a:solidFill>
                  <a:schemeClr val="dk1"/>
                </a:solidFill>
                <a:latin typeface="黑体" charset="0"/>
                <a:ea typeface="黑体" charset="0"/>
                <a:cs typeface="黑体" charset="0"/>
                <a:sym typeface="+mn-ea"/>
              </a:rPr>
              <a:t>中国循环杂志</a:t>
            </a:r>
            <a:r>
              <a:rPr lang="en-US" altLang="zh-CN" sz="800">
                <a:solidFill>
                  <a:schemeClr val="dk1"/>
                </a:solidFill>
                <a:latin typeface="黑体" charset="0"/>
                <a:ea typeface="黑体" charset="0"/>
                <a:cs typeface="黑体" charset="0"/>
                <a:sym typeface="+mn-ea"/>
              </a:rPr>
              <a:t>,2023,38(01):1-33.</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76481" y="148674"/>
            <a:ext cx="1192345" cy="666786"/>
            <a:chOff x="2215144" y="927951"/>
            <a:chExt cx="1244730" cy="916847"/>
          </a:xfrm>
        </p:grpSpPr>
        <p:sp>
          <p:nvSpPr>
            <p:cNvPr id="3" name="平行四边形 2"/>
            <p:cNvSpPr/>
            <p:nvPr/>
          </p:nvSpPr>
          <p:spPr>
            <a:xfrm>
              <a:off x="2215144" y="982844"/>
              <a:ext cx="1120898" cy="842780"/>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latin typeface="黑体" charset="0"/>
                <a:ea typeface="黑体" charset="0"/>
              </a:endParaRPr>
            </a:p>
          </p:txBody>
        </p:sp>
        <p:sp>
          <p:nvSpPr>
            <p:cNvPr id="4" name="文本框 9"/>
            <p:cNvSpPr txBox="1"/>
            <p:nvPr/>
          </p:nvSpPr>
          <p:spPr>
            <a:xfrm>
              <a:off x="2393075" y="927951"/>
              <a:ext cx="1066799" cy="916847"/>
            </a:xfrm>
            <a:prstGeom prst="rect">
              <a:avLst/>
            </a:prstGeom>
            <a:noFill/>
          </p:spPr>
          <p:txBody>
            <a:bodyPr wrap="square" rtlCol="0">
              <a:spAutoFit/>
            </a:bodyPr>
            <a:lstStyle/>
            <a:p>
              <a:r>
                <a:rPr lang="en-US" altLang="zh-CN" sz="3735" dirty="0">
                  <a:solidFill>
                    <a:schemeClr val="bg1"/>
                  </a:solidFill>
                  <a:latin typeface="黑体" charset="0"/>
                  <a:ea typeface="黑体" charset="0"/>
                </a:rPr>
                <a:t>02</a:t>
              </a:r>
            </a:p>
          </p:txBody>
        </p:sp>
      </p:grpSp>
      <p:grpSp>
        <p:nvGrpSpPr>
          <p:cNvPr id="5" name="组合 4"/>
          <p:cNvGrpSpPr/>
          <p:nvPr/>
        </p:nvGrpSpPr>
        <p:grpSpPr>
          <a:xfrm>
            <a:off x="1282150" y="166423"/>
            <a:ext cx="10362926" cy="612920"/>
            <a:chOff x="4315150" y="953426"/>
            <a:chExt cx="3857250" cy="540057"/>
          </a:xfrm>
        </p:grpSpPr>
        <p:sp>
          <p:nvSpPr>
            <p:cNvPr id="6" name="矩形 5"/>
            <p:cNvSpPr/>
            <p:nvPr/>
          </p:nvSpPr>
          <p:spPr>
            <a:xfrm>
              <a:off x="4841196" y="1036090"/>
              <a:ext cx="2827147" cy="406783"/>
            </a:xfrm>
            <a:prstGeom prst="rect">
              <a:avLst/>
            </a:prstGeom>
            <a:ln w="15875">
              <a:noFill/>
            </a:ln>
          </p:spPr>
          <p:txBody>
            <a:bodyPr wrap="square" lIns="91440" tIns="45720" rIns="91440" bIns="45720">
              <a:spAutoFit/>
            </a:bodyPr>
            <a:lstStyle/>
            <a:p>
              <a:pPr algn="ctr"/>
              <a:r>
                <a:rPr lang="zh-CN" altLang="en-US" sz="2400" b="1" dirty="0">
                  <a:solidFill>
                    <a:schemeClr val="tx1">
                      <a:lumMod val="75000"/>
                      <a:lumOff val="25000"/>
                    </a:schemeClr>
                  </a:solidFill>
                  <a:latin typeface="黑体" charset="0"/>
                  <a:ea typeface="黑体" charset="0"/>
                </a:rPr>
                <a:t>安全性</a:t>
              </a:r>
            </a:p>
          </p:txBody>
        </p:sp>
        <p:sp>
          <p:nvSpPr>
            <p:cNvPr id="7" name="平行四边形 6"/>
            <p:cNvSpPr/>
            <p:nvPr/>
          </p:nvSpPr>
          <p:spPr>
            <a:xfrm>
              <a:off x="4315150" y="953426"/>
              <a:ext cx="3857250" cy="540057"/>
            </a:xfrm>
            <a:prstGeom prst="parallelogram">
              <a:avLst>
                <a:gd name="adj" fmla="val 48207"/>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135" b="1" dirty="0">
                <a:solidFill>
                  <a:schemeClr val="tx1">
                    <a:lumMod val="75000"/>
                    <a:lumOff val="25000"/>
                  </a:schemeClr>
                </a:solidFill>
                <a:latin typeface="黑体" charset="0"/>
                <a:ea typeface="黑体" charset="0"/>
              </a:endParaRPr>
            </a:p>
          </p:txBody>
        </p:sp>
      </p:grpSp>
      <p:sp>
        <p:nvSpPr>
          <p:cNvPr id="472" name="path 472"/>
          <p:cNvSpPr/>
          <p:nvPr/>
        </p:nvSpPr>
        <p:spPr>
          <a:xfrm>
            <a:off x="4395469" y="3313175"/>
            <a:ext cx="235966" cy="235966"/>
          </a:xfrm>
          <a:custGeom>
            <a:avLst/>
            <a:gdLst/>
            <a:ahLst/>
            <a:cxnLst/>
            <a:rect l="0" t="0" r="0" b="0"/>
            <a:pathLst>
              <a:path w="371" h="371">
                <a:moveTo>
                  <a:pt x="9" y="9"/>
                </a:moveTo>
                <a:cubicBezTo>
                  <a:pt x="204" y="9"/>
                  <a:pt x="362" y="167"/>
                  <a:pt x="362" y="362"/>
                </a:cubicBezTo>
              </a:path>
            </a:pathLst>
          </a:custGeom>
          <a:noFill/>
          <a:ln w="12192" cap="flat">
            <a:solidFill>
              <a:srgbClr val="FFFFFF"/>
            </a:solidFill>
            <a:prstDash val="solid"/>
            <a:miter lim="1000000"/>
          </a:ln>
        </p:spPr>
        <p:txBody>
          <a:bodyPr rtlCol="0"/>
          <a:lstStyle/>
          <a:p>
            <a:pPr algn="ctr"/>
            <a:endParaRPr lang="zh-CN" altLang="en-US">
              <a:latin typeface="黑体" charset="0"/>
              <a:ea typeface="黑体" charset="0"/>
            </a:endParaRPr>
          </a:p>
        </p:txBody>
      </p:sp>
      <p:sp>
        <p:nvSpPr>
          <p:cNvPr id="474" name="path 474"/>
          <p:cNvSpPr/>
          <p:nvPr/>
        </p:nvSpPr>
        <p:spPr>
          <a:xfrm>
            <a:off x="4395469" y="2962909"/>
            <a:ext cx="235966" cy="235966"/>
          </a:xfrm>
          <a:custGeom>
            <a:avLst/>
            <a:gdLst/>
            <a:ahLst/>
            <a:cxnLst/>
            <a:rect l="0" t="0" r="0" b="0"/>
            <a:pathLst>
              <a:path w="371" h="371">
                <a:moveTo>
                  <a:pt x="362" y="9"/>
                </a:moveTo>
                <a:cubicBezTo>
                  <a:pt x="362" y="204"/>
                  <a:pt x="204" y="362"/>
                  <a:pt x="9" y="362"/>
                </a:cubicBezTo>
              </a:path>
            </a:pathLst>
          </a:custGeom>
          <a:noFill/>
          <a:ln w="12192" cap="flat">
            <a:solidFill>
              <a:srgbClr val="FFFFFF"/>
            </a:solidFill>
            <a:prstDash val="solid"/>
            <a:miter lim="1000000"/>
          </a:ln>
        </p:spPr>
        <p:txBody>
          <a:bodyPr rtlCol="0"/>
          <a:lstStyle/>
          <a:p>
            <a:pPr algn="ctr"/>
            <a:endParaRPr lang="zh-CN" altLang="en-US">
              <a:latin typeface="黑体" charset="0"/>
              <a:ea typeface="黑体" charset="0"/>
            </a:endParaRPr>
          </a:p>
        </p:txBody>
      </p:sp>
      <p:sp>
        <p:nvSpPr>
          <p:cNvPr id="476" name="path 476"/>
          <p:cNvSpPr/>
          <p:nvPr/>
        </p:nvSpPr>
        <p:spPr>
          <a:xfrm>
            <a:off x="4395469" y="4792979"/>
            <a:ext cx="235966" cy="235966"/>
          </a:xfrm>
          <a:custGeom>
            <a:avLst/>
            <a:gdLst/>
            <a:ahLst/>
            <a:cxnLst/>
            <a:rect l="0" t="0" r="0" b="0"/>
            <a:pathLst>
              <a:path w="371" h="371">
                <a:moveTo>
                  <a:pt x="9" y="9"/>
                </a:moveTo>
                <a:cubicBezTo>
                  <a:pt x="204" y="9"/>
                  <a:pt x="362" y="167"/>
                  <a:pt x="362" y="362"/>
                </a:cubicBezTo>
              </a:path>
            </a:pathLst>
          </a:custGeom>
          <a:noFill/>
          <a:ln w="12192" cap="flat">
            <a:solidFill>
              <a:srgbClr val="FFFFFF"/>
            </a:solidFill>
            <a:prstDash val="solid"/>
            <a:miter lim="1000000"/>
          </a:ln>
        </p:spPr>
        <p:txBody>
          <a:bodyPr rtlCol="0"/>
          <a:lstStyle/>
          <a:p>
            <a:pPr algn="ctr"/>
            <a:endParaRPr lang="zh-CN" altLang="en-US">
              <a:latin typeface="黑体" charset="0"/>
              <a:ea typeface="黑体" charset="0"/>
            </a:endParaRPr>
          </a:p>
        </p:txBody>
      </p:sp>
      <p:sp>
        <p:nvSpPr>
          <p:cNvPr id="478" name="path 478"/>
          <p:cNvSpPr/>
          <p:nvPr/>
        </p:nvSpPr>
        <p:spPr>
          <a:xfrm>
            <a:off x="4395469" y="5911850"/>
            <a:ext cx="235966" cy="235965"/>
          </a:xfrm>
          <a:custGeom>
            <a:avLst/>
            <a:gdLst/>
            <a:ahLst/>
            <a:cxnLst/>
            <a:rect l="0" t="0" r="0" b="0"/>
            <a:pathLst>
              <a:path w="371" h="371">
                <a:moveTo>
                  <a:pt x="362" y="9"/>
                </a:moveTo>
                <a:cubicBezTo>
                  <a:pt x="362" y="204"/>
                  <a:pt x="204" y="361"/>
                  <a:pt x="9" y="361"/>
                </a:cubicBezTo>
              </a:path>
            </a:pathLst>
          </a:custGeom>
          <a:noFill/>
          <a:ln w="12192" cap="flat">
            <a:solidFill>
              <a:srgbClr val="FFFFFF"/>
            </a:solidFill>
            <a:prstDash val="solid"/>
            <a:miter lim="1000000"/>
          </a:ln>
        </p:spPr>
        <p:txBody>
          <a:bodyPr rtlCol="0"/>
          <a:lstStyle/>
          <a:p>
            <a:pPr algn="ctr"/>
            <a:endParaRPr lang="zh-CN" altLang="en-US">
              <a:latin typeface="黑体" charset="0"/>
              <a:ea typeface="黑体" charset="0"/>
            </a:endParaRPr>
          </a:p>
        </p:txBody>
      </p:sp>
      <p:sp>
        <p:nvSpPr>
          <p:cNvPr id="480" name="path 480"/>
          <p:cNvSpPr/>
          <p:nvPr/>
        </p:nvSpPr>
        <p:spPr>
          <a:xfrm>
            <a:off x="4395469" y="1844040"/>
            <a:ext cx="235966" cy="235965"/>
          </a:xfrm>
          <a:custGeom>
            <a:avLst/>
            <a:gdLst/>
            <a:ahLst/>
            <a:cxnLst/>
            <a:rect l="0" t="0" r="0" b="0"/>
            <a:pathLst>
              <a:path w="371" h="371">
                <a:moveTo>
                  <a:pt x="9" y="9"/>
                </a:moveTo>
                <a:cubicBezTo>
                  <a:pt x="204" y="9"/>
                  <a:pt x="362" y="167"/>
                  <a:pt x="362" y="361"/>
                </a:cubicBezTo>
              </a:path>
            </a:pathLst>
          </a:custGeom>
          <a:noFill/>
          <a:ln w="12192" cap="flat">
            <a:solidFill>
              <a:srgbClr val="FFFFFF"/>
            </a:solidFill>
            <a:prstDash val="solid"/>
            <a:miter lim="1000000"/>
          </a:ln>
        </p:spPr>
        <p:txBody>
          <a:bodyPr rtlCol="0"/>
          <a:lstStyle/>
          <a:p>
            <a:pPr algn="ctr"/>
            <a:endParaRPr lang="zh-CN" altLang="en-US">
              <a:latin typeface="黑体" charset="0"/>
              <a:ea typeface="黑体" charset="0"/>
            </a:endParaRPr>
          </a:p>
        </p:txBody>
      </p:sp>
      <p:sp>
        <p:nvSpPr>
          <p:cNvPr id="482" name="path 482"/>
          <p:cNvSpPr/>
          <p:nvPr/>
        </p:nvSpPr>
        <p:spPr>
          <a:xfrm>
            <a:off x="4395469" y="4432046"/>
            <a:ext cx="235966" cy="235965"/>
          </a:xfrm>
          <a:custGeom>
            <a:avLst/>
            <a:gdLst/>
            <a:ahLst/>
            <a:cxnLst/>
            <a:rect l="0" t="0" r="0" b="0"/>
            <a:pathLst>
              <a:path w="371" h="371">
                <a:moveTo>
                  <a:pt x="362" y="9"/>
                </a:moveTo>
                <a:cubicBezTo>
                  <a:pt x="362" y="204"/>
                  <a:pt x="204" y="361"/>
                  <a:pt x="9" y="361"/>
                </a:cubicBezTo>
              </a:path>
            </a:pathLst>
          </a:custGeom>
          <a:noFill/>
          <a:ln w="12192" cap="flat">
            <a:solidFill>
              <a:srgbClr val="FFFFFF"/>
            </a:solidFill>
            <a:prstDash val="solid"/>
            <a:miter lim="1000000"/>
          </a:ln>
        </p:spPr>
        <p:txBody>
          <a:bodyPr rtlCol="0"/>
          <a:lstStyle/>
          <a:p>
            <a:pPr algn="ctr"/>
            <a:endParaRPr lang="zh-CN" altLang="en-US">
              <a:latin typeface="黑体" charset="0"/>
              <a:ea typeface="黑体" charset="0"/>
            </a:endParaRPr>
          </a:p>
        </p:txBody>
      </p:sp>
      <p:graphicFrame>
        <p:nvGraphicFramePr>
          <p:cNvPr id="10" name="图示 9"/>
          <p:cNvGraphicFramePr/>
          <p:nvPr/>
        </p:nvGraphicFramePr>
        <p:xfrm>
          <a:off x="546735" y="944245"/>
          <a:ext cx="11231880" cy="5629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文本框 7"/>
          <p:cNvSpPr txBox="1"/>
          <p:nvPr/>
        </p:nvSpPr>
        <p:spPr>
          <a:xfrm>
            <a:off x="0" y="6546215"/>
            <a:ext cx="10591800" cy="311785"/>
          </a:xfrm>
          <a:prstGeom prst="rect">
            <a:avLst/>
          </a:prstGeom>
          <a:noFill/>
        </p:spPr>
        <p:txBody>
          <a:bodyPr wrap="square" rtlCol="0" anchor="t">
            <a:spAutoFit/>
          </a:bodyPr>
          <a:lstStyle/>
          <a:p>
            <a:pPr marL="12700" algn="l" rtl="0" eaLnBrk="0">
              <a:lnSpc>
                <a:spcPts val="860"/>
              </a:lnSpc>
            </a:pPr>
            <a:r>
              <a:rPr lang="en-US" altLang="zh-CN" sz="800">
                <a:solidFill>
                  <a:schemeClr val="dk1"/>
                </a:solidFill>
                <a:latin typeface="黑体" charset="0"/>
                <a:ea typeface="黑体" charset="0"/>
                <a:cs typeface="Times New Roman Regular" panose="02020503050405090304" charset="0"/>
                <a:sym typeface="+mn-ea"/>
              </a:rPr>
              <a:t>1.Alcohol septal ablation forhypertrophic obstructive cardiomyopathy: a systematic review ofpublished studies. J Interv Cardiol.2006.19.319-327.</a:t>
            </a:r>
          </a:p>
          <a:p>
            <a:pPr marL="12700" algn="l" rtl="0" eaLnBrk="0">
              <a:lnSpc>
                <a:spcPts val="860"/>
              </a:lnSpc>
            </a:pPr>
            <a:r>
              <a:rPr lang="en-US" altLang="zh-CN" sz="800">
                <a:solidFill>
                  <a:schemeClr val="dk1"/>
                </a:solidFill>
                <a:latin typeface="黑体" charset="0"/>
                <a:ea typeface="黑体" charset="0"/>
                <a:cs typeface="Times New Roman Regular" panose="02020503050405090304" charset="0"/>
                <a:sym typeface="+mn-ea"/>
              </a:rPr>
              <a:t>2.</a:t>
            </a:r>
            <a:r>
              <a:rPr lang="zh-CN" altLang="en-US" sz="800">
                <a:solidFill>
                  <a:schemeClr val="dk1"/>
                </a:solidFill>
                <a:latin typeface="黑体" charset="0"/>
                <a:ea typeface="黑体" charset="0"/>
                <a:cs typeface="Times New Roman Regular" panose="02020503050405090304" charset="0"/>
                <a:sym typeface="+mn-ea"/>
              </a:rPr>
              <a:t>肥厚型梗阻性心肌病室间隔心肌消融术的中国专家共识</a:t>
            </a:r>
            <a:r>
              <a:rPr lang="en-US" altLang="zh-CN" sz="800">
                <a:solidFill>
                  <a:schemeClr val="dk1"/>
                </a:solidFill>
                <a:latin typeface="黑体" charset="0"/>
                <a:ea typeface="黑体" charset="0"/>
                <a:cs typeface="Times New Roman Regular" panose="02020503050405090304" charset="0"/>
                <a:sym typeface="+mn-ea"/>
              </a:rPr>
              <a:t>.</a:t>
            </a:r>
            <a:r>
              <a:rPr lang="zh-CN" altLang="en-US" sz="800">
                <a:solidFill>
                  <a:schemeClr val="dk1"/>
                </a:solidFill>
                <a:latin typeface="黑体" charset="0"/>
                <a:ea typeface="黑体" charset="0"/>
                <a:cs typeface="Times New Roman Regular" panose="02020503050405090304" charset="0"/>
                <a:sym typeface="+mn-ea"/>
              </a:rPr>
              <a:t>中华心血管病杂志</a:t>
            </a:r>
            <a:r>
              <a:rPr lang="en-US" altLang="zh-CN" sz="800">
                <a:solidFill>
                  <a:schemeClr val="dk1"/>
                </a:solidFill>
                <a:latin typeface="黑体" charset="0"/>
                <a:ea typeface="黑体" charset="0"/>
                <a:cs typeface="Times New Roman Regular" panose="02020503050405090304" charset="0"/>
                <a:sym typeface="+mn-ea"/>
              </a:rPr>
              <a:t>.2011</a:t>
            </a:r>
            <a:r>
              <a:rPr lang="zh-CN" altLang="en-US" sz="800">
                <a:solidFill>
                  <a:schemeClr val="dk1"/>
                </a:solidFill>
                <a:latin typeface="黑体" charset="0"/>
                <a:ea typeface="黑体" charset="0"/>
                <a:cs typeface="Times New Roman Regular" panose="02020503050405090304" charset="0"/>
                <a:sym typeface="+mn-ea"/>
              </a:rPr>
              <a:t>年</a:t>
            </a:r>
            <a:r>
              <a:rPr lang="en-US" altLang="zh-CN" sz="800">
                <a:solidFill>
                  <a:schemeClr val="dk1"/>
                </a:solidFill>
                <a:latin typeface="黑体" charset="0"/>
                <a:ea typeface="黑体" charset="0"/>
                <a:cs typeface="Times New Roman Regular" panose="02020503050405090304" charset="0"/>
                <a:sym typeface="+mn-ea"/>
              </a:rPr>
              <a:t>10</a:t>
            </a:r>
            <a:r>
              <a:rPr lang="zh-CN" altLang="en-US" sz="800">
                <a:solidFill>
                  <a:schemeClr val="dk1"/>
                </a:solidFill>
                <a:latin typeface="黑体" charset="0"/>
                <a:ea typeface="黑体" charset="0"/>
                <a:cs typeface="Times New Roman Regular" panose="02020503050405090304" charset="0"/>
                <a:sym typeface="+mn-ea"/>
              </a:rPr>
              <a:t>月第</a:t>
            </a:r>
            <a:r>
              <a:rPr lang="en-US" altLang="zh-CN" sz="800">
                <a:solidFill>
                  <a:schemeClr val="dk1"/>
                </a:solidFill>
                <a:latin typeface="黑体" charset="0"/>
                <a:ea typeface="黑体" charset="0"/>
                <a:cs typeface="Times New Roman Regular" panose="02020503050405090304" charset="0"/>
                <a:sym typeface="+mn-ea"/>
              </a:rPr>
              <a:t>39</a:t>
            </a:r>
            <a:r>
              <a:rPr lang="zh-CN" altLang="en-US" sz="800">
                <a:solidFill>
                  <a:schemeClr val="dk1"/>
                </a:solidFill>
                <a:latin typeface="黑体" charset="0"/>
                <a:ea typeface="黑体" charset="0"/>
                <a:cs typeface="Times New Roman Regular" panose="02020503050405090304" charset="0"/>
                <a:sym typeface="+mn-ea"/>
              </a:rPr>
              <a:t>卷第</a:t>
            </a:r>
            <a:r>
              <a:rPr lang="en-US" altLang="zh-CN" sz="800">
                <a:solidFill>
                  <a:schemeClr val="dk1"/>
                </a:solidFill>
                <a:latin typeface="黑体" charset="0"/>
                <a:ea typeface="黑体" charset="0"/>
                <a:cs typeface="Times New Roman Regular" panose="02020503050405090304" charset="0"/>
                <a:sym typeface="+mn-ea"/>
              </a:rPr>
              <a:t>10</a:t>
            </a:r>
            <a:r>
              <a:rPr lang="zh-CN" altLang="en-US" sz="800">
                <a:solidFill>
                  <a:schemeClr val="dk1"/>
                </a:solidFill>
                <a:latin typeface="黑体" charset="0"/>
                <a:ea typeface="黑体" charset="0"/>
                <a:cs typeface="Times New Roman Regular" panose="02020503050405090304" charset="0"/>
                <a:sym typeface="+mn-ea"/>
              </a:rPr>
              <a:t>期</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76481" y="148674"/>
            <a:ext cx="1192345" cy="666786"/>
            <a:chOff x="2215144" y="927951"/>
            <a:chExt cx="1244730" cy="916847"/>
          </a:xfrm>
        </p:grpSpPr>
        <p:sp>
          <p:nvSpPr>
            <p:cNvPr id="3" name="平行四边形 2"/>
            <p:cNvSpPr/>
            <p:nvPr/>
          </p:nvSpPr>
          <p:spPr>
            <a:xfrm>
              <a:off x="2215144" y="982844"/>
              <a:ext cx="1120898" cy="842780"/>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latin typeface="黑体" charset="0"/>
                <a:ea typeface="黑体" charset="0"/>
              </a:endParaRPr>
            </a:p>
          </p:txBody>
        </p:sp>
        <p:sp>
          <p:nvSpPr>
            <p:cNvPr id="4" name="文本框 9"/>
            <p:cNvSpPr txBox="1"/>
            <p:nvPr/>
          </p:nvSpPr>
          <p:spPr>
            <a:xfrm>
              <a:off x="2393075" y="927951"/>
              <a:ext cx="1066799" cy="916847"/>
            </a:xfrm>
            <a:prstGeom prst="rect">
              <a:avLst/>
            </a:prstGeom>
            <a:noFill/>
          </p:spPr>
          <p:txBody>
            <a:bodyPr wrap="square" rtlCol="0">
              <a:spAutoFit/>
            </a:bodyPr>
            <a:lstStyle/>
            <a:p>
              <a:r>
                <a:rPr lang="en-US" altLang="zh-CN" sz="3735" dirty="0">
                  <a:solidFill>
                    <a:schemeClr val="bg1"/>
                  </a:solidFill>
                  <a:latin typeface="黑体" charset="0"/>
                  <a:ea typeface="黑体" charset="0"/>
                </a:rPr>
                <a:t>03</a:t>
              </a:r>
            </a:p>
          </p:txBody>
        </p:sp>
      </p:grpSp>
      <p:grpSp>
        <p:nvGrpSpPr>
          <p:cNvPr id="5" name="组合 4"/>
          <p:cNvGrpSpPr/>
          <p:nvPr/>
        </p:nvGrpSpPr>
        <p:grpSpPr>
          <a:xfrm>
            <a:off x="1282150" y="166423"/>
            <a:ext cx="10362926" cy="612920"/>
            <a:chOff x="4315150" y="953426"/>
            <a:chExt cx="3857250" cy="540057"/>
          </a:xfrm>
        </p:grpSpPr>
        <p:sp>
          <p:nvSpPr>
            <p:cNvPr id="6" name="矩形 5"/>
            <p:cNvSpPr/>
            <p:nvPr/>
          </p:nvSpPr>
          <p:spPr>
            <a:xfrm>
              <a:off x="4841196" y="1036090"/>
              <a:ext cx="2827147" cy="405646"/>
            </a:xfrm>
            <a:prstGeom prst="rect">
              <a:avLst/>
            </a:prstGeom>
            <a:ln w="15875">
              <a:noFill/>
            </a:ln>
          </p:spPr>
          <p:txBody>
            <a:bodyPr wrap="square" lIns="91440" tIns="45720" rIns="91440" bIns="45720">
              <a:spAutoFit/>
            </a:bodyPr>
            <a:lstStyle/>
            <a:p>
              <a:pPr algn="ctr"/>
              <a:r>
                <a:rPr lang="zh-CN" altLang="en-US" sz="2400" b="1" dirty="0">
                  <a:solidFill>
                    <a:schemeClr val="tx1">
                      <a:lumMod val="75000"/>
                      <a:lumOff val="25000"/>
                    </a:schemeClr>
                  </a:solidFill>
                  <a:latin typeface="黑体" charset="0"/>
                  <a:ea typeface="黑体" charset="0"/>
                  <a:cs typeface="黑体" charset="0"/>
                </a:rPr>
                <a:t>有效性</a:t>
              </a:r>
              <a:r>
                <a:rPr lang="en-US" altLang="zh-CN" sz="2400" b="1" dirty="0">
                  <a:solidFill>
                    <a:schemeClr val="tx1">
                      <a:lumMod val="75000"/>
                      <a:lumOff val="25000"/>
                    </a:schemeClr>
                  </a:solidFill>
                  <a:latin typeface="黑体" charset="0"/>
                  <a:ea typeface="黑体" charset="0"/>
                  <a:cs typeface="黑体" charset="0"/>
                </a:rPr>
                <a:t>(</a:t>
              </a:r>
              <a:r>
                <a:rPr lang="zh-CN" altLang="en-US" sz="2400" b="1" dirty="0">
                  <a:solidFill>
                    <a:schemeClr val="tx1">
                      <a:lumMod val="75000"/>
                      <a:lumOff val="25000"/>
                    </a:schemeClr>
                  </a:solidFill>
                  <a:latin typeface="黑体" charset="0"/>
                  <a:ea typeface="黑体" charset="0"/>
                  <a:cs typeface="黑体" charset="0"/>
                </a:rPr>
                <a:t>一</a:t>
              </a:r>
              <a:r>
                <a:rPr lang="en-US" altLang="zh-CN" sz="2400" b="1" dirty="0">
                  <a:solidFill>
                    <a:schemeClr val="tx1">
                      <a:lumMod val="75000"/>
                      <a:lumOff val="25000"/>
                    </a:schemeClr>
                  </a:solidFill>
                  <a:latin typeface="黑体" charset="0"/>
                  <a:ea typeface="黑体" charset="0"/>
                  <a:cs typeface="黑体" charset="0"/>
                </a:rPr>
                <a:t>)</a:t>
              </a:r>
            </a:p>
          </p:txBody>
        </p:sp>
        <p:sp>
          <p:nvSpPr>
            <p:cNvPr id="7" name="平行四边形 6"/>
            <p:cNvSpPr/>
            <p:nvPr/>
          </p:nvSpPr>
          <p:spPr>
            <a:xfrm>
              <a:off x="4315150" y="953426"/>
              <a:ext cx="3857250" cy="540057"/>
            </a:xfrm>
            <a:prstGeom prst="parallelogram">
              <a:avLst>
                <a:gd name="adj" fmla="val 48207"/>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135" b="1" dirty="0">
                <a:solidFill>
                  <a:schemeClr val="tx1">
                    <a:lumMod val="75000"/>
                    <a:lumOff val="25000"/>
                  </a:schemeClr>
                </a:solidFill>
                <a:latin typeface="黑体" charset="0"/>
                <a:ea typeface="黑体" charset="0"/>
              </a:endParaRPr>
            </a:p>
          </p:txBody>
        </p:sp>
      </p:grpSp>
      <p:sp>
        <p:nvSpPr>
          <p:cNvPr id="11" name="矩形 10"/>
          <p:cNvSpPr/>
          <p:nvPr/>
        </p:nvSpPr>
        <p:spPr>
          <a:xfrm>
            <a:off x="648970" y="815340"/>
            <a:ext cx="10914380" cy="667385"/>
          </a:xfrm>
          <a:prstGeom prst="rect">
            <a:avLst/>
          </a:prstGeom>
          <a:solidFill>
            <a:schemeClr val="accent1">
              <a:lumMod val="20000"/>
              <a:lumOff val="80000"/>
            </a:schemeClr>
          </a:solidFill>
          <a:ln>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nSpc>
                <a:spcPct val="150000"/>
              </a:lnSpc>
            </a:pPr>
            <a:r>
              <a:rPr lang="en-US" altLang="zh-CN" sz="1400" dirty="0">
                <a:solidFill>
                  <a:schemeClr val="tx1"/>
                </a:solidFill>
                <a:latin typeface="黑体" charset="0"/>
                <a:ea typeface="黑体" charset="0"/>
                <a:cs typeface="黑体" charset="0"/>
              </a:rPr>
              <a:t>Alam</a:t>
            </a:r>
            <a:r>
              <a:rPr lang="zh-CN" altLang="en-US" sz="1400" dirty="0">
                <a:solidFill>
                  <a:schemeClr val="tx1"/>
                </a:solidFill>
                <a:latin typeface="黑体" charset="0"/>
                <a:ea typeface="黑体" charset="0"/>
                <a:cs typeface="黑体" charset="0"/>
              </a:rPr>
              <a:t>等荟萃分析了</a:t>
            </a:r>
            <a:r>
              <a:rPr lang="en-US" altLang="zh-CN" sz="1400" dirty="0">
                <a:solidFill>
                  <a:schemeClr val="tx1"/>
                </a:solidFill>
                <a:latin typeface="黑体" charset="0"/>
                <a:ea typeface="黑体" charset="0"/>
                <a:cs typeface="黑体" charset="0"/>
              </a:rPr>
              <a:t>1996</a:t>
            </a:r>
            <a:r>
              <a:rPr lang="zh-CN" altLang="en-US" sz="1400" dirty="0">
                <a:solidFill>
                  <a:schemeClr val="tx1"/>
                </a:solidFill>
                <a:latin typeface="黑体" charset="0"/>
                <a:ea typeface="黑体" charset="0"/>
                <a:cs typeface="黑体" charset="0"/>
              </a:rPr>
              <a:t>至</a:t>
            </a:r>
            <a:r>
              <a:rPr lang="en-US" altLang="zh-CN" sz="1400" dirty="0">
                <a:solidFill>
                  <a:schemeClr val="tx1"/>
                </a:solidFill>
                <a:latin typeface="黑体" charset="0"/>
                <a:ea typeface="黑体" charset="0"/>
                <a:cs typeface="黑体" charset="0"/>
              </a:rPr>
              <a:t>2005</a:t>
            </a:r>
            <a:r>
              <a:rPr lang="zh-CN" altLang="en-US" sz="1400" dirty="0">
                <a:solidFill>
                  <a:schemeClr val="tx1"/>
                </a:solidFill>
                <a:latin typeface="黑体" charset="0"/>
                <a:ea typeface="黑体" charset="0"/>
                <a:cs typeface="黑体" charset="0"/>
              </a:rPr>
              <a:t>年已发表的</a:t>
            </a:r>
            <a:r>
              <a:rPr lang="en-US" altLang="zh-CN" sz="1400" dirty="0">
                <a:solidFill>
                  <a:schemeClr val="tx1"/>
                </a:solidFill>
                <a:latin typeface="黑体" charset="0"/>
                <a:ea typeface="黑体" charset="0"/>
                <a:cs typeface="黑体" charset="0"/>
              </a:rPr>
              <a:t>42</a:t>
            </a:r>
            <a:r>
              <a:rPr lang="zh-CN" altLang="en-US" sz="1400" dirty="0">
                <a:solidFill>
                  <a:schemeClr val="tx1"/>
                </a:solidFill>
                <a:latin typeface="黑体" charset="0"/>
                <a:ea typeface="黑体" charset="0"/>
                <a:cs typeface="黑体" charset="0"/>
              </a:rPr>
              <a:t>个研究，入选</a:t>
            </a:r>
            <a:r>
              <a:rPr lang="en-US" altLang="zh-CN" sz="1400" dirty="0">
                <a:solidFill>
                  <a:schemeClr val="tx1"/>
                </a:solidFill>
                <a:latin typeface="黑体" charset="0"/>
                <a:ea typeface="黑体" charset="0"/>
                <a:cs typeface="黑体" charset="0"/>
              </a:rPr>
              <a:t>PTSMA</a:t>
            </a:r>
            <a:r>
              <a:rPr lang="zh-CN" altLang="en-US" sz="1400" dirty="0">
                <a:solidFill>
                  <a:schemeClr val="tx1"/>
                </a:solidFill>
                <a:latin typeface="黑体" charset="0"/>
                <a:ea typeface="黑体" charset="0"/>
                <a:cs typeface="黑体" charset="0"/>
              </a:rPr>
              <a:t>患者</a:t>
            </a:r>
            <a:r>
              <a:rPr lang="en-US" altLang="zh-CN" sz="1400" dirty="0">
                <a:solidFill>
                  <a:schemeClr val="tx1"/>
                </a:solidFill>
                <a:latin typeface="黑体" charset="0"/>
                <a:ea typeface="黑体" charset="0"/>
                <a:cs typeface="黑体" charset="0"/>
              </a:rPr>
              <a:t>2959</a:t>
            </a:r>
            <a:r>
              <a:rPr lang="zh-CN" altLang="en-US" sz="1400" dirty="0">
                <a:solidFill>
                  <a:schemeClr val="tx1"/>
                </a:solidFill>
                <a:latin typeface="黑体" charset="0"/>
                <a:ea typeface="黑体" charset="0"/>
                <a:cs typeface="黑体" charset="0"/>
              </a:rPr>
              <a:t>例，随访观察</a:t>
            </a:r>
            <a:r>
              <a:rPr lang="en-US" altLang="zh-CN" sz="1400" dirty="0">
                <a:solidFill>
                  <a:schemeClr val="tx1"/>
                </a:solidFill>
                <a:latin typeface="黑体" charset="0"/>
                <a:ea typeface="黑体" charset="0"/>
                <a:cs typeface="黑体" charset="0"/>
              </a:rPr>
              <a:t>1.5-43.2(12.7+0.3)</a:t>
            </a:r>
            <a:r>
              <a:rPr lang="zh-CN" altLang="en-US" sz="1400" dirty="0">
                <a:solidFill>
                  <a:schemeClr val="tx1"/>
                </a:solidFill>
                <a:latin typeface="黑体" charset="0"/>
                <a:ea typeface="黑体" charset="0"/>
                <a:cs typeface="黑体" charset="0"/>
              </a:rPr>
              <a:t>个月。发现</a:t>
            </a:r>
            <a:r>
              <a:rPr lang="en-US" altLang="zh-CN" sz="1400" dirty="0">
                <a:solidFill>
                  <a:schemeClr val="tx1"/>
                </a:solidFill>
                <a:latin typeface="黑体" charset="0"/>
                <a:ea typeface="黑体" charset="0"/>
                <a:cs typeface="黑体" charset="0"/>
              </a:rPr>
              <a:t>PTSMA</a:t>
            </a:r>
            <a:r>
              <a:rPr lang="zh-CN" altLang="en-US" sz="1400" dirty="0">
                <a:solidFill>
                  <a:schemeClr val="tx1"/>
                </a:solidFill>
                <a:latin typeface="黑体" charset="0"/>
                <a:ea typeface="黑体" charset="0"/>
                <a:cs typeface="黑体" charset="0"/>
              </a:rPr>
              <a:t>可使</a:t>
            </a:r>
            <a:r>
              <a:rPr lang="en-US" altLang="zh-CN" sz="1400" dirty="0">
                <a:solidFill>
                  <a:schemeClr val="tx1"/>
                </a:solidFill>
                <a:latin typeface="黑体" charset="0"/>
                <a:ea typeface="黑体" charset="0"/>
                <a:cs typeface="黑体" charset="0"/>
              </a:rPr>
              <a:t>LVOTG</a:t>
            </a:r>
            <a:r>
              <a:rPr lang="zh-CN" altLang="en-US" sz="1400" dirty="0">
                <a:solidFill>
                  <a:schemeClr val="tx1"/>
                </a:solidFill>
                <a:latin typeface="黑体" charset="0"/>
                <a:ea typeface="黑体" charset="0"/>
                <a:cs typeface="黑体" charset="0"/>
              </a:rPr>
              <a:t>持续下降，肥厚间隔变薄，</a:t>
            </a:r>
            <a:r>
              <a:rPr lang="en-US" altLang="zh-CN" sz="1400" dirty="0">
                <a:solidFill>
                  <a:schemeClr val="tx1"/>
                </a:solidFill>
                <a:latin typeface="黑体" charset="0"/>
                <a:ea typeface="黑体" charset="0"/>
                <a:cs typeface="黑体" charset="0"/>
              </a:rPr>
              <a:t>HOCM</a:t>
            </a:r>
            <a:r>
              <a:rPr lang="zh-CN" altLang="en-US" sz="1400" dirty="0">
                <a:solidFill>
                  <a:schemeClr val="tx1"/>
                </a:solidFill>
                <a:latin typeface="黑体" charset="0"/>
                <a:ea typeface="黑体" charset="0"/>
                <a:cs typeface="黑体" charset="0"/>
              </a:rPr>
              <a:t>患者的症状和心功能改善，运动耐力提高。</a:t>
            </a:r>
            <a:r>
              <a:rPr lang="en-US" altLang="zh-CN" sz="1400" dirty="0">
                <a:solidFill>
                  <a:schemeClr val="tx1"/>
                </a:solidFill>
                <a:latin typeface="黑体" charset="0"/>
                <a:ea typeface="黑体" charset="0"/>
                <a:cs typeface="黑体" charset="0"/>
              </a:rPr>
              <a:t>30d</a:t>
            </a:r>
            <a:r>
              <a:rPr lang="zh-CN" altLang="en-US" sz="1400" dirty="0">
                <a:solidFill>
                  <a:schemeClr val="tx1"/>
                </a:solidFill>
                <a:latin typeface="黑体" charset="0"/>
                <a:ea typeface="黑体" charset="0"/>
                <a:cs typeface="黑体" charset="0"/>
              </a:rPr>
              <a:t>平均病死率</a:t>
            </a:r>
            <a:r>
              <a:rPr lang="en-US" altLang="zh-CN" sz="1400" dirty="0">
                <a:solidFill>
                  <a:schemeClr val="tx1"/>
                </a:solidFill>
                <a:latin typeface="黑体" charset="0"/>
                <a:ea typeface="黑体" charset="0"/>
                <a:cs typeface="黑体" charset="0"/>
              </a:rPr>
              <a:t>1.5%</a:t>
            </a:r>
            <a:r>
              <a:rPr lang="zh-CN" altLang="en-US" sz="1400" dirty="0">
                <a:solidFill>
                  <a:schemeClr val="tx1"/>
                </a:solidFill>
                <a:latin typeface="黑体" charset="0"/>
                <a:ea typeface="黑体" charset="0"/>
                <a:cs typeface="黑体" charset="0"/>
              </a:rPr>
              <a:t>，远期病死率</a:t>
            </a:r>
            <a:r>
              <a:rPr lang="en-US" altLang="zh-CN" sz="1400" dirty="0">
                <a:solidFill>
                  <a:schemeClr val="tx1"/>
                </a:solidFill>
                <a:latin typeface="黑体" charset="0"/>
                <a:ea typeface="黑体" charset="0"/>
                <a:cs typeface="黑体" charset="0"/>
              </a:rPr>
              <a:t>0.5%</a:t>
            </a:r>
            <a:r>
              <a:rPr lang="zh-CN" altLang="en-US" sz="1400" dirty="0">
                <a:solidFill>
                  <a:schemeClr val="tx1"/>
                </a:solidFill>
                <a:latin typeface="黑体" charset="0"/>
                <a:ea typeface="黑体" charset="0"/>
                <a:cs typeface="黑体" charset="0"/>
              </a:rPr>
              <a:t>。</a:t>
            </a:r>
          </a:p>
        </p:txBody>
      </p:sp>
      <p:pic>
        <p:nvPicPr>
          <p:cNvPr id="8" name="图片 7"/>
          <p:cNvPicPr>
            <a:picLocks noChangeAspect="1"/>
          </p:cNvPicPr>
          <p:nvPr/>
        </p:nvPicPr>
        <p:blipFill>
          <a:blip r:embed="rId3"/>
          <a:stretch>
            <a:fillRect/>
          </a:stretch>
        </p:blipFill>
        <p:spPr>
          <a:xfrm>
            <a:off x="1072515" y="1504950"/>
            <a:ext cx="3077845" cy="2861945"/>
          </a:xfrm>
          <a:prstGeom prst="rect">
            <a:avLst/>
          </a:prstGeom>
        </p:spPr>
      </p:pic>
      <p:pic>
        <p:nvPicPr>
          <p:cNvPr id="9" name="图片 8"/>
          <p:cNvPicPr>
            <a:picLocks noChangeAspect="1"/>
          </p:cNvPicPr>
          <p:nvPr/>
        </p:nvPicPr>
        <p:blipFill>
          <a:blip r:embed="rId4"/>
          <a:stretch>
            <a:fillRect/>
          </a:stretch>
        </p:blipFill>
        <p:spPr>
          <a:xfrm>
            <a:off x="4845050" y="1696720"/>
            <a:ext cx="6729730" cy="1818640"/>
          </a:xfrm>
          <a:prstGeom prst="rect">
            <a:avLst/>
          </a:prstGeom>
        </p:spPr>
      </p:pic>
      <p:pic>
        <p:nvPicPr>
          <p:cNvPr id="10" name="图片 9"/>
          <p:cNvPicPr>
            <a:picLocks noChangeAspect="1"/>
          </p:cNvPicPr>
          <p:nvPr/>
        </p:nvPicPr>
        <p:blipFill>
          <a:blip r:embed="rId5"/>
          <a:stretch>
            <a:fillRect/>
          </a:stretch>
        </p:blipFill>
        <p:spPr>
          <a:xfrm>
            <a:off x="4845050" y="3778885"/>
            <a:ext cx="6718300" cy="2705735"/>
          </a:xfrm>
          <a:prstGeom prst="rect">
            <a:avLst/>
          </a:prstGeom>
        </p:spPr>
      </p:pic>
      <p:pic>
        <p:nvPicPr>
          <p:cNvPr id="14" name="图片 13"/>
          <p:cNvPicPr>
            <a:picLocks noChangeAspect="1"/>
          </p:cNvPicPr>
          <p:nvPr/>
        </p:nvPicPr>
        <p:blipFill>
          <a:blip r:embed="rId6"/>
          <a:stretch>
            <a:fillRect/>
          </a:stretch>
        </p:blipFill>
        <p:spPr>
          <a:xfrm>
            <a:off x="818515" y="4541520"/>
            <a:ext cx="3331845" cy="2227580"/>
          </a:xfrm>
          <a:prstGeom prst="rect">
            <a:avLst/>
          </a:prstGeom>
        </p:spPr>
      </p:pic>
      <p:sp>
        <p:nvSpPr>
          <p:cNvPr id="15" name="文本框 14"/>
          <p:cNvSpPr txBox="1"/>
          <p:nvPr/>
        </p:nvSpPr>
        <p:spPr>
          <a:xfrm>
            <a:off x="0" y="6673850"/>
            <a:ext cx="10591800" cy="201295"/>
          </a:xfrm>
          <a:prstGeom prst="rect">
            <a:avLst/>
          </a:prstGeom>
          <a:noFill/>
        </p:spPr>
        <p:txBody>
          <a:bodyPr wrap="square" rtlCol="0" anchor="t">
            <a:spAutoFit/>
          </a:bodyPr>
          <a:lstStyle/>
          <a:p>
            <a:pPr marL="12700" algn="l" rtl="0" eaLnBrk="0">
              <a:lnSpc>
                <a:spcPts val="860"/>
              </a:lnSpc>
            </a:pPr>
            <a:r>
              <a:rPr lang="en-US" altLang="zh-CN" sz="800">
                <a:solidFill>
                  <a:schemeClr val="dk1"/>
                </a:solidFill>
                <a:latin typeface="Times New Roman Regular" panose="02020503050405090304" charset="0"/>
                <a:ea typeface="黑体" charset="0"/>
                <a:cs typeface="Times New Roman Regular" panose="02020503050405090304" charset="0"/>
                <a:sym typeface="+mn-ea"/>
              </a:rPr>
              <a:t>Alcohol septal ablation forhypertrophic obstructive cardiomyopathy: a systematic review ofpublished studies. J Interv Cardiol.2006.19.319-327.</a:t>
            </a:r>
          </a:p>
        </p:txBody>
      </p:sp>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76481" y="148674"/>
            <a:ext cx="1192345" cy="666786"/>
            <a:chOff x="2215144" y="927951"/>
            <a:chExt cx="1244730" cy="916847"/>
          </a:xfrm>
        </p:grpSpPr>
        <p:sp>
          <p:nvSpPr>
            <p:cNvPr id="3" name="平行四边形 2"/>
            <p:cNvSpPr/>
            <p:nvPr/>
          </p:nvSpPr>
          <p:spPr>
            <a:xfrm>
              <a:off x="2215144" y="982844"/>
              <a:ext cx="1120898" cy="842780"/>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latin typeface="黑体" charset="0"/>
                <a:ea typeface="黑体" charset="0"/>
              </a:endParaRPr>
            </a:p>
          </p:txBody>
        </p:sp>
        <p:sp>
          <p:nvSpPr>
            <p:cNvPr id="4" name="文本框 9"/>
            <p:cNvSpPr txBox="1"/>
            <p:nvPr/>
          </p:nvSpPr>
          <p:spPr>
            <a:xfrm>
              <a:off x="2393075" y="927951"/>
              <a:ext cx="1066799" cy="916847"/>
            </a:xfrm>
            <a:prstGeom prst="rect">
              <a:avLst/>
            </a:prstGeom>
            <a:noFill/>
          </p:spPr>
          <p:txBody>
            <a:bodyPr wrap="square" rtlCol="0">
              <a:spAutoFit/>
            </a:bodyPr>
            <a:lstStyle/>
            <a:p>
              <a:r>
                <a:rPr lang="en-US" altLang="zh-CN" sz="3735" dirty="0">
                  <a:solidFill>
                    <a:schemeClr val="bg1"/>
                  </a:solidFill>
                  <a:latin typeface="黑体" charset="0"/>
                  <a:ea typeface="黑体" charset="0"/>
                </a:rPr>
                <a:t>03</a:t>
              </a:r>
            </a:p>
          </p:txBody>
        </p:sp>
      </p:grpSp>
      <p:grpSp>
        <p:nvGrpSpPr>
          <p:cNvPr id="5" name="组合 4"/>
          <p:cNvGrpSpPr/>
          <p:nvPr/>
        </p:nvGrpSpPr>
        <p:grpSpPr>
          <a:xfrm>
            <a:off x="1282150" y="166423"/>
            <a:ext cx="10362926" cy="612920"/>
            <a:chOff x="4315150" y="953426"/>
            <a:chExt cx="3857250" cy="540057"/>
          </a:xfrm>
        </p:grpSpPr>
        <p:sp>
          <p:nvSpPr>
            <p:cNvPr id="6" name="矩形 5"/>
            <p:cNvSpPr/>
            <p:nvPr/>
          </p:nvSpPr>
          <p:spPr>
            <a:xfrm>
              <a:off x="4841196" y="1036090"/>
              <a:ext cx="2827147" cy="405646"/>
            </a:xfrm>
            <a:prstGeom prst="rect">
              <a:avLst/>
            </a:prstGeom>
            <a:ln w="15875">
              <a:noFill/>
            </a:ln>
          </p:spPr>
          <p:txBody>
            <a:bodyPr wrap="square" lIns="91440" tIns="45720" rIns="91440" bIns="45720">
              <a:spAutoFit/>
            </a:bodyPr>
            <a:lstStyle/>
            <a:p>
              <a:pPr algn="ctr"/>
              <a:r>
                <a:rPr lang="zh-CN" altLang="en-US" sz="2400" b="1" dirty="0">
                  <a:solidFill>
                    <a:schemeClr val="tx1">
                      <a:lumMod val="75000"/>
                      <a:lumOff val="25000"/>
                    </a:schemeClr>
                  </a:solidFill>
                  <a:latin typeface="黑体" charset="0"/>
                  <a:ea typeface="黑体" charset="0"/>
                  <a:cs typeface="黑体" charset="0"/>
                </a:rPr>
                <a:t>有效性</a:t>
              </a:r>
              <a:r>
                <a:rPr lang="en-US" altLang="zh-CN" sz="2400" b="1" dirty="0">
                  <a:solidFill>
                    <a:schemeClr val="tx1">
                      <a:lumMod val="75000"/>
                      <a:lumOff val="25000"/>
                    </a:schemeClr>
                  </a:solidFill>
                  <a:latin typeface="黑体" charset="0"/>
                  <a:ea typeface="黑体" charset="0"/>
                  <a:cs typeface="黑体" charset="0"/>
                </a:rPr>
                <a:t>(</a:t>
              </a:r>
              <a:r>
                <a:rPr lang="zh-CN" altLang="en-US" sz="2400" b="1" dirty="0">
                  <a:solidFill>
                    <a:schemeClr val="tx1">
                      <a:lumMod val="75000"/>
                      <a:lumOff val="25000"/>
                    </a:schemeClr>
                  </a:solidFill>
                  <a:latin typeface="黑体" charset="0"/>
                  <a:ea typeface="黑体" charset="0"/>
                  <a:cs typeface="黑体" charset="0"/>
                </a:rPr>
                <a:t>二</a:t>
              </a:r>
              <a:r>
                <a:rPr lang="en-US" altLang="zh-CN" sz="2400" b="1" dirty="0">
                  <a:solidFill>
                    <a:schemeClr val="tx1">
                      <a:lumMod val="75000"/>
                      <a:lumOff val="25000"/>
                    </a:schemeClr>
                  </a:solidFill>
                  <a:latin typeface="黑体" charset="0"/>
                  <a:ea typeface="黑体" charset="0"/>
                  <a:cs typeface="黑体" charset="0"/>
                </a:rPr>
                <a:t>)</a:t>
              </a:r>
            </a:p>
          </p:txBody>
        </p:sp>
        <p:sp>
          <p:nvSpPr>
            <p:cNvPr id="7" name="平行四边形 6"/>
            <p:cNvSpPr/>
            <p:nvPr/>
          </p:nvSpPr>
          <p:spPr>
            <a:xfrm>
              <a:off x="4315150" y="953426"/>
              <a:ext cx="3857250" cy="540057"/>
            </a:xfrm>
            <a:prstGeom prst="parallelogram">
              <a:avLst>
                <a:gd name="adj" fmla="val 48207"/>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135" b="1" dirty="0">
                <a:solidFill>
                  <a:schemeClr val="tx1">
                    <a:lumMod val="75000"/>
                    <a:lumOff val="25000"/>
                  </a:schemeClr>
                </a:solidFill>
                <a:latin typeface="黑体" charset="0"/>
                <a:ea typeface="黑体" charset="0"/>
              </a:endParaRPr>
            </a:p>
          </p:txBody>
        </p:sp>
      </p:grpSp>
      <p:sp>
        <p:nvSpPr>
          <p:cNvPr id="11" name="矩形 10"/>
          <p:cNvSpPr/>
          <p:nvPr/>
        </p:nvSpPr>
        <p:spPr>
          <a:xfrm>
            <a:off x="648970" y="868045"/>
            <a:ext cx="10914380" cy="981075"/>
          </a:xfrm>
          <a:prstGeom prst="rect">
            <a:avLst/>
          </a:prstGeom>
          <a:solidFill>
            <a:schemeClr val="accent1">
              <a:lumMod val="20000"/>
              <a:lumOff val="80000"/>
            </a:schemeClr>
          </a:solidFill>
          <a:ln>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zh-CN" altLang="en-US" sz="1400" dirty="0">
                <a:solidFill>
                  <a:schemeClr val="tx1"/>
                </a:solidFill>
                <a:latin typeface="黑体" charset="0"/>
                <a:ea typeface="黑体" charset="0"/>
                <a:cs typeface="黑体" charset="0"/>
              </a:rPr>
              <a:t>一项</a:t>
            </a:r>
            <a:r>
              <a:rPr lang="en-US" altLang="zh-CN" sz="1400" dirty="0">
                <a:solidFill>
                  <a:schemeClr val="tx1"/>
                </a:solidFill>
                <a:latin typeface="黑体" charset="0"/>
                <a:ea typeface="黑体" charset="0"/>
                <a:cs typeface="黑体" charset="0"/>
              </a:rPr>
              <a:t>meta</a:t>
            </a:r>
            <a:r>
              <a:rPr lang="zh-CN" altLang="en-US" sz="1400" dirty="0">
                <a:solidFill>
                  <a:schemeClr val="tx1"/>
                </a:solidFill>
                <a:latin typeface="黑体" charset="0"/>
                <a:ea typeface="黑体" charset="0"/>
                <a:cs typeface="黑体" charset="0"/>
              </a:rPr>
              <a:t>分析比较了肥厚型梗阻性心肌病</a:t>
            </a:r>
            <a:r>
              <a:rPr lang="en-US" altLang="zh-CN" sz="1400" dirty="0">
                <a:solidFill>
                  <a:schemeClr val="tx1"/>
                </a:solidFill>
                <a:latin typeface="黑体" charset="0"/>
                <a:ea typeface="黑体" charset="0"/>
                <a:cs typeface="黑体" charset="0"/>
              </a:rPr>
              <a:t>(HOCM)</a:t>
            </a:r>
            <a:r>
              <a:rPr lang="zh-CN" altLang="en-US" sz="1400" dirty="0">
                <a:solidFill>
                  <a:schemeClr val="tx1"/>
                </a:solidFill>
                <a:latin typeface="黑体" charset="0"/>
                <a:ea typeface="黑体" charset="0"/>
                <a:cs typeface="黑体" charset="0"/>
              </a:rPr>
              <a:t>患者行室间隔射频消融术和乙醇化学消融术</a:t>
            </a:r>
            <a:r>
              <a:rPr lang="en-US" altLang="zh-CN" sz="1400" dirty="0">
                <a:solidFill>
                  <a:schemeClr val="tx1"/>
                </a:solidFill>
                <a:latin typeface="黑体" charset="0"/>
                <a:ea typeface="黑体" charset="0"/>
                <a:cs typeface="黑体" charset="0"/>
              </a:rPr>
              <a:t>(ASA)</a:t>
            </a:r>
            <a:r>
              <a:rPr lang="zh-CN" altLang="en-US" sz="1400" dirty="0">
                <a:solidFill>
                  <a:schemeClr val="tx1"/>
                </a:solidFill>
                <a:latin typeface="黑体" charset="0"/>
                <a:ea typeface="黑体" charset="0"/>
                <a:cs typeface="黑体" charset="0"/>
              </a:rPr>
              <a:t>的有效性和安全性，研究共检索了国内外相关文献</a:t>
            </a:r>
            <a:r>
              <a:rPr lang="en-US" altLang="zh-CN" sz="1400" dirty="0">
                <a:solidFill>
                  <a:schemeClr val="tx1"/>
                </a:solidFill>
                <a:latin typeface="黑体" charset="0"/>
                <a:ea typeface="黑体" charset="0"/>
                <a:cs typeface="黑体" charset="0"/>
              </a:rPr>
              <a:t>2228</a:t>
            </a:r>
            <a:r>
              <a:rPr lang="zh-CN" altLang="en-US" sz="1400" dirty="0">
                <a:solidFill>
                  <a:schemeClr val="tx1"/>
                </a:solidFill>
                <a:latin typeface="黑体" charset="0"/>
                <a:ea typeface="黑体" charset="0"/>
                <a:cs typeface="黑体" charset="0"/>
              </a:rPr>
              <a:t>篇，仅筛选最终纳入文献</a:t>
            </a:r>
            <a:r>
              <a:rPr lang="en-US" altLang="zh-CN" sz="1400" dirty="0">
                <a:solidFill>
                  <a:schemeClr val="tx1"/>
                </a:solidFill>
                <a:latin typeface="黑体" charset="0"/>
                <a:ea typeface="黑体" charset="0"/>
                <a:cs typeface="黑体" charset="0"/>
              </a:rPr>
              <a:t>62</a:t>
            </a:r>
            <a:r>
              <a:rPr lang="zh-CN" altLang="en-US" sz="1400" dirty="0">
                <a:solidFill>
                  <a:schemeClr val="tx1"/>
                </a:solidFill>
                <a:latin typeface="黑体" charset="0"/>
                <a:ea typeface="黑体" charset="0"/>
                <a:cs typeface="黑体" charset="0"/>
              </a:rPr>
              <a:t>篇，其中关于室间隔射频消融术</a:t>
            </a:r>
            <a:r>
              <a:rPr lang="en-US" altLang="zh-CN" sz="1400" dirty="0">
                <a:solidFill>
                  <a:schemeClr val="tx1"/>
                </a:solidFill>
                <a:latin typeface="黑体" charset="0"/>
                <a:ea typeface="黑体" charset="0"/>
                <a:cs typeface="黑体" charset="0"/>
              </a:rPr>
              <a:t>15</a:t>
            </a:r>
            <a:r>
              <a:rPr lang="zh-CN" altLang="en-US" sz="1400" dirty="0">
                <a:solidFill>
                  <a:schemeClr val="tx1"/>
                </a:solidFill>
                <a:latin typeface="黑体" charset="0"/>
                <a:ea typeface="黑体" charset="0"/>
                <a:cs typeface="黑体" charset="0"/>
              </a:rPr>
              <a:t>篇，涉及病例共</a:t>
            </a:r>
            <a:r>
              <a:rPr lang="en-US" altLang="zh-CN" sz="1400" dirty="0">
                <a:solidFill>
                  <a:schemeClr val="tx1"/>
                </a:solidFill>
                <a:latin typeface="黑体" charset="0"/>
                <a:ea typeface="黑体" charset="0"/>
                <a:cs typeface="黑体" charset="0"/>
              </a:rPr>
              <a:t>278</a:t>
            </a:r>
            <a:r>
              <a:rPr lang="zh-CN" altLang="en-US" sz="1400" dirty="0">
                <a:solidFill>
                  <a:schemeClr val="tx1"/>
                </a:solidFill>
                <a:latin typeface="黑体" charset="0"/>
                <a:ea typeface="黑体" charset="0"/>
                <a:cs typeface="黑体" charset="0"/>
              </a:rPr>
              <a:t>例；关于室间隔化学消融术</a:t>
            </a:r>
            <a:r>
              <a:rPr lang="en-US" altLang="zh-CN" sz="1400" dirty="0">
                <a:solidFill>
                  <a:schemeClr val="tx1"/>
                </a:solidFill>
                <a:latin typeface="黑体" charset="0"/>
                <a:ea typeface="黑体" charset="0"/>
                <a:cs typeface="黑体" charset="0"/>
              </a:rPr>
              <a:t>47</a:t>
            </a:r>
            <a:r>
              <a:rPr lang="zh-CN" altLang="en-US" sz="1400" dirty="0">
                <a:solidFill>
                  <a:schemeClr val="tx1"/>
                </a:solidFill>
                <a:latin typeface="黑体" charset="0"/>
                <a:ea typeface="黑体" charset="0"/>
                <a:cs typeface="黑体" charset="0"/>
              </a:rPr>
              <a:t>篇，涉及病例共</a:t>
            </a:r>
            <a:r>
              <a:rPr lang="en-US" altLang="zh-CN" sz="1400" dirty="0">
                <a:solidFill>
                  <a:schemeClr val="tx1"/>
                </a:solidFill>
                <a:latin typeface="黑体" charset="0"/>
                <a:ea typeface="黑体" charset="0"/>
                <a:cs typeface="黑体" charset="0"/>
              </a:rPr>
              <a:t>7801</a:t>
            </a:r>
            <a:r>
              <a:rPr lang="zh-CN" altLang="en-US" sz="1400" dirty="0">
                <a:solidFill>
                  <a:schemeClr val="tx1"/>
                </a:solidFill>
                <a:latin typeface="黑体" charset="0"/>
                <a:ea typeface="黑体" charset="0"/>
                <a:cs typeface="黑体" charset="0"/>
              </a:rPr>
              <a:t>例。该研究结果提示室间隔射频消融术与化学消融术均可有效解除</a:t>
            </a:r>
            <a:r>
              <a:rPr lang="en-US" altLang="zh-CN" sz="1400" dirty="0">
                <a:solidFill>
                  <a:schemeClr val="tx1"/>
                </a:solidFill>
                <a:latin typeface="黑体" charset="0"/>
                <a:ea typeface="黑体" charset="0"/>
                <a:cs typeface="黑体" charset="0"/>
              </a:rPr>
              <a:t>HOCM</a:t>
            </a:r>
            <a:r>
              <a:rPr lang="zh-CN" altLang="en-US" sz="1400" dirty="0">
                <a:solidFill>
                  <a:schemeClr val="tx1"/>
                </a:solidFill>
                <a:latin typeface="黑体" charset="0"/>
                <a:ea typeface="黑体" charset="0"/>
                <a:cs typeface="黑体" charset="0"/>
              </a:rPr>
              <a:t>患者左室流出道梗阻，改善临床症状；而两种消融术式有效性及安全性无明显差异。</a:t>
            </a:r>
          </a:p>
        </p:txBody>
      </p:sp>
      <p:pic>
        <p:nvPicPr>
          <p:cNvPr id="8" name="图片 7"/>
          <p:cNvPicPr>
            <a:picLocks noChangeAspect="1"/>
          </p:cNvPicPr>
          <p:nvPr/>
        </p:nvPicPr>
        <p:blipFill>
          <a:blip r:embed="rId3"/>
          <a:stretch>
            <a:fillRect/>
          </a:stretch>
        </p:blipFill>
        <p:spPr>
          <a:xfrm>
            <a:off x="299720" y="1938020"/>
            <a:ext cx="3044825" cy="4575810"/>
          </a:xfrm>
          <a:prstGeom prst="rect">
            <a:avLst/>
          </a:prstGeom>
        </p:spPr>
      </p:pic>
      <p:pic>
        <p:nvPicPr>
          <p:cNvPr id="9" name="图片 8"/>
          <p:cNvPicPr>
            <a:picLocks noChangeAspect="1"/>
          </p:cNvPicPr>
          <p:nvPr/>
        </p:nvPicPr>
        <p:blipFill>
          <a:blip r:embed="rId4"/>
          <a:stretch>
            <a:fillRect/>
          </a:stretch>
        </p:blipFill>
        <p:spPr>
          <a:xfrm>
            <a:off x="3582035" y="2339975"/>
            <a:ext cx="4301490" cy="3771900"/>
          </a:xfrm>
          <a:prstGeom prst="rect">
            <a:avLst/>
          </a:prstGeom>
        </p:spPr>
      </p:pic>
      <p:pic>
        <p:nvPicPr>
          <p:cNvPr id="10" name="图片 9"/>
          <p:cNvPicPr>
            <a:picLocks noChangeAspect="1"/>
          </p:cNvPicPr>
          <p:nvPr/>
        </p:nvPicPr>
        <p:blipFill>
          <a:blip r:embed="rId5"/>
          <a:stretch>
            <a:fillRect/>
          </a:stretch>
        </p:blipFill>
        <p:spPr>
          <a:xfrm>
            <a:off x="8046720" y="2339975"/>
            <a:ext cx="4070350" cy="3771900"/>
          </a:xfrm>
          <a:prstGeom prst="rect">
            <a:avLst/>
          </a:prstGeom>
        </p:spPr>
      </p:pic>
      <p:sp>
        <p:nvSpPr>
          <p:cNvPr id="15" name="文本框 14"/>
          <p:cNvSpPr txBox="1"/>
          <p:nvPr/>
        </p:nvSpPr>
        <p:spPr>
          <a:xfrm>
            <a:off x="0" y="6673850"/>
            <a:ext cx="10591800" cy="201295"/>
          </a:xfrm>
          <a:prstGeom prst="rect">
            <a:avLst/>
          </a:prstGeom>
          <a:noFill/>
        </p:spPr>
        <p:txBody>
          <a:bodyPr wrap="square" rtlCol="0" anchor="t">
            <a:spAutoFit/>
          </a:bodyPr>
          <a:lstStyle/>
          <a:p>
            <a:pPr marL="12700" algn="l" rtl="0" eaLnBrk="0">
              <a:lnSpc>
                <a:spcPts val="860"/>
              </a:lnSpc>
            </a:pPr>
            <a:r>
              <a:rPr lang="zh-CN" altLang="en-US" sz="800">
                <a:solidFill>
                  <a:schemeClr val="dk1"/>
                </a:solidFill>
                <a:latin typeface="Times New Roman Regular" panose="02020503050405090304" charset="0"/>
                <a:ea typeface="黑体" charset="0"/>
                <a:cs typeface="Times New Roman Regular" panose="02020503050405090304" charset="0"/>
                <a:sym typeface="+mn-ea"/>
              </a:rPr>
              <a:t>室间隔射频消融术与乙醇化学消融术治疗肥厚型梗阻性心肌病疗效及安全性的</a:t>
            </a:r>
            <a:r>
              <a:rPr lang="en-US" altLang="zh-CN" sz="800">
                <a:solidFill>
                  <a:schemeClr val="dk1"/>
                </a:solidFill>
                <a:latin typeface="Times New Roman Regular" panose="02020503050405090304" charset="0"/>
                <a:ea typeface="黑体" charset="0"/>
                <a:cs typeface="Times New Roman Regular" panose="02020503050405090304" charset="0"/>
                <a:sym typeface="+mn-ea"/>
              </a:rPr>
              <a:t>meta</a:t>
            </a:r>
            <a:r>
              <a:rPr lang="zh-CN" altLang="en-US" sz="800">
                <a:solidFill>
                  <a:schemeClr val="dk1"/>
                </a:solidFill>
                <a:latin typeface="Times New Roman Regular" panose="02020503050405090304" charset="0"/>
                <a:ea typeface="黑体" charset="0"/>
                <a:cs typeface="Times New Roman Regular" panose="02020503050405090304" charset="0"/>
                <a:sym typeface="+mn-ea"/>
              </a:rPr>
              <a:t>分析</a:t>
            </a:r>
            <a:r>
              <a:rPr lang="en-US" altLang="zh-CN" sz="800">
                <a:solidFill>
                  <a:schemeClr val="dk1"/>
                </a:solidFill>
                <a:latin typeface="Times New Roman Regular" panose="02020503050405090304" charset="0"/>
                <a:ea typeface="黑体" charset="0"/>
                <a:cs typeface="Times New Roman Regular" panose="02020503050405090304" charset="0"/>
                <a:sym typeface="+mn-ea"/>
              </a:rPr>
              <a:t>[D].</a:t>
            </a:r>
            <a:r>
              <a:rPr lang="zh-CN" altLang="en-US" sz="800">
                <a:solidFill>
                  <a:schemeClr val="dk1"/>
                </a:solidFill>
                <a:latin typeface="Times New Roman Regular" panose="02020503050405090304" charset="0"/>
                <a:ea typeface="黑体" charset="0"/>
                <a:cs typeface="Times New Roman Regular" panose="02020503050405090304" charset="0"/>
                <a:sym typeface="+mn-ea"/>
              </a:rPr>
              <a:t>吉林大学</a:t>
            </a:r>
            <a:r>
              <a:rPr lang="en-US" altLang="zh-CN" sz="800">
                <a:solidFill>
                  <a:schemeClr val="dk1"/>
                </a:solidFill>
                <a:latin typeface="Times New Roman Regular" panose="02020503050405090304" charset="0"/>
                <a:ea typeface="黑体" charset="0"/>
                <a:cs typeface="Times New Roman Regular" panose="02020503050405090304" charset="0"/>
                <a:sym typeface="+mn-ea"/>
              </a:rPr>
              <a:t>,2022.</a:t>
            </a:r>
          </a:p>
        </p:txBody>
      </p:sp>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76481" y="148674"/>
            <a:ext cx="1192345" cy="666786"/>
            <a:chOff x="2215144" y="927951"/>
            <a:chExt cx="1244730" cy="916847"/>
          </a:xfrm>
        </p:grpSpPr>
        <p:sp>
          <p:nvSpPr>
            <p:cNvPr id="3" name="平行四边形 2"/>
            <p:cNvSpPr/>
            <p:nvPr/>
          </p:nvSpPr>
          <p:spPr>
            <a:xfrm>
              <a:off x="2215144" y="982844"/>
              <a:ext cx="1120898" cy="842780"/>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latin typeface="黑体" charset="0"/>
                <a:ea typeface="黑体" charset="0"/>
              </a:endParaRPr>
            </a:p>
          </p:txBody>
        </p:sp>
        <p:sp>
          <p:nvSpPr>
            <p:cNvPr id="4" name="文本框 9"/>
            <p:cNvSpPr txBox="1"/>
            <p:nvPr/>
          </p:nvSpPr>
          <p:spPr>
            <a:xfrm>
              <a:off x="2393075" y="927951"/>
              <a:ext cx="1066799" cy="916847"/>
            </a:xfrm>
            <a:prstGeom prst="rect">
              <a:avLst/>
            </a:prstGeom>
            <a:noFill/>
          </p:spPr>
          <p:txBody>
            <a:bodyPr wrap="square" rtlCol="0">
              <a:spAutoFit/>
            </a:bodyPr>
            <a:lstStyle/>
            <a:p>
              <a:r>
                <a:rPr lang="en-US" altLang="zh-CN" sz="3735" dirty="0">
                  <a:solidFill>
                    <a:schemeClr val="bg1"/>
                  </a:solidFill>
                  <a:latin typeface="黑体" charset="0"/>
                  <a:ea typeface="黑体" charset="0"/>
                </a:rPr>
                <a:t>03</a:t>
              </a:r>
            </a:p>
          </p:txBody>
        </p:sp>
      </p:grpSp>
      <p:grpSp>
        <p:nvGrpSpPr>
          <p:cNvPr id="5" name="组合 4"/>
          <p:cNvGrpSpPr/>
          <p:nvPr/>
        </p:nvGrpSpPr>
        <p:grpSpPr>
          <a:xfrm>
            <a:off x="1282150" y="166423"/>
            <a:ext cx="10362926" cy="612920"/>
            <a:chOff x="4315150" y="953426"/>
            <a:chExt cx="3857250" cy="540057"/>
          </a:xfrm>
        </p:grpSpPr>
        <p:sp>
          <p:nvSpPr>
            <p:cNvPr id="6" name="矩形 5"/>
            <p:cNvSpPr/>
            <p:nvPr/>
          </p:nvSpPr>
          <p:spPr>
            <a:xfrm>
              <a:off x="4841196" y="1036090"/>
              <a:ext cx="2827147" cy="405646"/>
            </a:xfrm>
            <a:prstGeom prst="rect">
              <a:avLst/>
            </a:prstGeom>
            <a:ln w="15875">
              <a:noFill/>
            </a:ln>
          </p:spPr>
          <p:txBody>
            <a:bodyPr wrap="square" lIns="91440" tIns="45720" rIns="91440" bIns="45720">
              <a:spAutoFit/>
            </a:bodyPr>
            <a:lstStyle/>
            <a:p>
              <a:pPr algn="ctr"/>
              <a:r>
                <a:rPr lang="zh-CN" altLang="en-US" sz="2400" b="1" dirty="0">
                  <a:solidFill>
                    <a:schemeClr val="tx1">
                      <a:lumMod val="75000"/>
                      <a:lumOff val="25000"/>
                    </a:schemeClr>
                  </a:solidFill>
                  <a:latin typeface="黑体" charset="0"/>
                  <a:ea typeface="黑体" charset="0"/>
                  <a:cs typeface="黑体" charset="0"/>
                </a:rPr>
                <a:t>有效性</a:t>
              </a:r>
              <a:r>
                <a:rPr lang="en-US" altLang="zh-CN" sz="2400" b="1" dirty="0">
                  <a:solidFill>
                    <a:schemeClr val="tx1">
                      <a:lumMod val="75000"/>
                      <a:lumOff val="25000"/>
                    </a:schemeClr>
                  </a:solidFill>
                  <a:latin typeface="黑体" charset="0"/>
                  <a:ea typeface="黑体" charset="0"/>
                  <a:cs typeface="黑体" charset="0"/>
                </a:rPr>
                <a:t>(</a:t>
              </a:r>
              <a:r>
                <a:rPr lang="zh-CN" altLang="en-US" sz="2400" b="1" dirty="0">
                  <a:solidFill>
                    <a:schemeClr val="tx1">
                      <a:lumMod val="75000"/>
                      <a:lumOff val="25000"/>
                    </a:schemeClr>
                  </a:solidFill>
                  <a:latin typeface="黑体" charset="0"/>
                  <a:ea typeface="黑体" charset="0"/>
                  <a:cs typeface="黑体" charset="0"/>
                </a:rPr>
                <a:t>三</a:t>
              </a:r>
              <a:r>
                <a:rPr lang="en-US" altLang="zh-CN" sz="2400" b="1" dirty="0">
                  <a:solidFill>
                    <a:schemeClr val="tx1">
                      <a:lumMod val="75000"/>
                      <a:lumOff val="25000"/>
                    </a:schemeClr>
                  </a:solidFill>
                  <a:latin typeface="黑体" charset="0"/>
                  <a:ea typeface="黑体" charset="0"/>
                  <a:cs typeface="黑体" charset="0"/>
                </a:rPr>
                <a:t>)</a:t>
              </a:r>
            </a:p>
          </p:txBody>
        </p:sp>
        <p:sp>
          <p:nvSpPr>
            <p:cNvPr id="7" name="平行四边形 6"/>
            <p:cNvSpPr/>
            <p:nvPr/>
          </p:nvSpPr>
          <p:spPr>
            <a:xfrm>
              <a:off x="4315150" y="953426"/>
              <a:ext cx="3857250" cy="540057"/>
            </a:xfrm>
            <a:prstGeom prst="parallelogram">
              <a:avLst>
                <a:gd name="adj" fmla="val 48207"/>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135" b="1" dirty="0">
                <a:solidFill>
                  <a:schemeClr val="tx1">
                    <a:lumMod val="75000"/>
                    <a:lumOff val="25000"/>
                  </a:schemeClr>
                </a:solidFill>
                <a:latin typeface="黑体" charset="0"/>
                <a:ea typeface="黑体" charset="0"/>
              </a:endParaRPr>
            </a:p>
          </p:txBody>
        </p:sp>
      </p:grpSp>
      <p:sp>
        <p:nvSpPr>
          <p:cNvPr id="11" name="矩形 10"/>
          <p:cNvSpPr/>
          <p:nvPr/>
        </p:nvSpPr>
        <p:spPr>
          <a:xfrm>
            <a:off x="648970" y="801370"/>
            <a:ext cx="10914380" cy="414020"/>
          </a:xfrm>
          <a:prstGeom prst="rect">
            <a:avLst/>
          </a:prstGeom>
          <a:noFill/>
          <a:ln>
            <a:noFill/>
            <a:prstDash val="dashDot"/>
          </a:ln>
          <a:extLst>
            <a:ext uri="{909E8E84-426E-40DD-AFC4-6F175D3DCCD1}">
              <a14:hiddenFill xmlns:a14="http://schemas.microsoft.com/office/drawing/2010/main">
                <a:solidFill>
                  <a:schemeClr val="accent1">
                    <a:lumMod val="20000"/>
                    <a:lumOff val="8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ctr"/>
            <a:r>
              <a:rPr lang="zh-CN" altLang="en-US" dirty="0">
                <a:solidFill>
                  <a:schemeClr val="tx1"/>
                </a:solidFill>
                <a:latin typeface="黑体" charset="0"/>
                <a:ea typeface="黑体" charset="0"/>
              </a:rPr>
              <a:t>国内外指南均推荐使用无水乙醇注射液用于室间隔心肌消融术以治疗梗阻性肥厚型心肌病。</a:t>
            </a:r>
          </a:p>
        </p:txBody>
      </p:sp>
      <p:graphicFrame>
        <p:nvGraphicFramePr>
          <p:cNvPr id="10" name="表格 9"/>
          <p:cNvGraphicFramePr/>
          <p:nvPr>
            <p:custDataLst>
              <p:tags r:id="rId2"/>
            </p:custDataLst>
          </p:nvPr>
        </p:nvGraphicFramePr>
        <p:xfrm>
          <a:off x="376555" y="1237615"/>
          <a:ext cx="11311890" cy="5516880"/>
        </p:xfrm>
        <a:graphic>
          <a:graphicData uri="http://schemas.openxmlformats.org/drawingml/2006/table">
            <a:tbl>
              <a:tblPr firstRow="1" bandRow="1">
                <a:tableStyleId>{5C22544A-7EE6-4342-B048-85BDC9FD1C3A}</a:tableStyleId>
              </a:tblPr>
              <a:tblGrid>
                <a:gridCol w="1830705">
                  <a:extLst>
                    <a:ext uri="{9D8B030D-6E8A-4147-A177-3AD203B41FA5}">
                      <a16:colId xmlns:a16="http://schemas.microsoft.com/office/drawing/2014/main" val="20000"/>
                    </a:ext>
                  </a:extLst>
                </a:gridCol>
                <a:gridCol w="2082165">
                  <a:extLst>
                    <a:ext uri="{9D8B030D-6E8A-4147-A177-3AD203B41FA5}">
                      <a16:colId xmlns:a16="http://schemas.microsoft.com/office/drawing/2014/main" val="20001"/>
                    </a:ext>
                  </a:extLst>
                </a:gridCol>
                <a:gridCol w="7399020">
                  <a:extLst>
                    <a:ext uri="{9D8B030D-6E8A-4147-A177-3AD203B41FA5}">
                      <a16:colId xmlns:a16="http://schemas.microsoft.com/office/drawing/2014/main" val="20002"/>
                    </a:ext>
                  </a:extLst>
                </a:gridCol>
              </a:tblGrid>
              <a:tr h="304800">
                <a:tc>
                  <a:txBody>
                    <a:bodyPr/>
                    <a:lstStyle/>
                    <a:p>
                      <a:pPr>
                        <a:buNone/>
                      </a:pPr>
                      <a:r>
                        <a:rPr lang="zh-CN" altLang="en-US" sz="1400">
                          <a:latin typeface="黑体" charset="0"/>
                          <a:ea typeface="黑体" charset="0"/>
                        </a:rPr>
                        <a:t>指南名称</a:t>
                      </a:r>
                    </a:p>
                  </a:txBody>
                  <a:tcPr/>
                </a:tc>
                <a:tc>
                  <a:txBody>
                    <a:bodyPr/>
                    <a:lstStyle/>
                    <a:p>
                      <a:pPr>
                        <a:buNone/>
                      </a:pPr>
                      <a:r>
                        <a:rPr lang="zh-CN" altLang="en-US" sz="1400">
                          <a:latin typeface="黑体" charset="0"/>
                          <a:ea typeface="黑体" charset="0"/>
                        </a:rPr>
                        <a:t>制定者</a:t>
                      </a:r>
                    </a:p>
                  </a:txBody>
                  <a:tcPr/>
                </a:tc>
                <a:tc>
                  <a:txBody>
                    <a:bodyPr/>
                    <a:lstStyle/>
                    <a:p>
                      <a:pPr>
                        <a:buNone/>
                      </a:pPr>
                      <a:r>
                        <a:rPr lang="zh-CN" altLang="en-US" sz="1400">
                          <a:latin typeface="黑体" charset="0"/>
                          <a:ea typeface="黑体" charset="0"/>
                        </a:rPr>
                        <a:t>推荐情况</a:t>
                      </a:r>
                    </a:p>
                  </a:txBody>
                  <a:tcPr/>
                </a:tc>
                <a:extLst>
                  <a:ext uri="{0D108BD9-81ED-4DB2-BD59-A6C34878D82A}">
                    <a16:rowId xmlns:a16="http://schemas.microsoft.com/office/drawing/2014/main" val="10000"/>
                  </a:ext>
                </a:extLst>
              </a:tr>
              <a:tr h="1554480">
                <a:tc>
                  <a:txBody>
                    <a:bodyPr/>
                    <a:lstStyle/>
                    <a:p>
                      <a:pPr algn="l">
                        <a:lnSpc>
                          <a:spcPct val="100000"/>
                        </a:lnSpc>
                        <a:buNone/>
                      </a:pPr>
                      <a:r>
                        <a:rPr lang="en-US" altLang="zh-CN" sz="1200" b="0" kern="1200" dirty="0">
                          <a:effectLst/>
                          <a:latin typeface="黑体" charset="0"/>
                          <a:ea typeface="黑体" charset="0"/>
                          <a:cs typeface="黑体" charset="0"/>
                        </a:rPr>
                        <a:t>2024AHA/ACC/AMSSM/HRS/PACES/SCMR</a:t>
                      </a:r>
                      <a:r>
                        <a:rPr lang="zh-CN" altLang="en-US" sz="1200" b="0" kern="1200" dirty="0">
                          <a:effectLst/>
                          <a:latin typeface="黑体" charset="0"/>
                          <a:ea typeface="黑体" charset="0"/>
                          <a:cs typeface="黑体" charset="0"/>
                        </a:rPr>
                        <a:t>指南：肥厚型心肌病的管理</a:t>
                      </a:r>
                    </a:p>
                  </a:txBody>
                  <a:tcPr anchor="ctr"/>
                </a:tc>
                <a:tc>
                  <a:txBody>
                    <a:bodyPr/>
                    <a:lstStyle/>
                    <a:p>
                      <a:pPr algn="l">
                        <a:lnSpc>
                          <a:spcPct val="100000"/>
                        </a:lnSpc>
                        <a:buNone/>
                      </a:pPr>
                      <a:r>
                        <a:rPr lang="zh-CN" altLang="en-US" sz="1200" b="0" dirty="0">
                          <a:latin typeface="黑体" charset="0"/>
                          <a:ea typeface="黑体" charset="0"/>
                          <a:cs typeface="黑体" charset="0"/>
                        </a:rPr>
                        <a:t>美国心脏协会</a:t>
                      </a:r>
                      <a:r>
                        <a:rPr lang="en-US" altLang="zh-CN" sz="1200" b="0" dirty="0">
                          <a:latin typeface="黑体" charset="0"/>
                          <a:ea typeface="黑体" charset="0"/>
                          <a:cs typeface="黑体" charset="0"/>
                        </a:rPr>
                        <a:t>(AHA)</a:t>
                      </a:r>
                      <a:r>
                        <a:rPr lang="zh-CN" altLang="en-US" sz="1200" b="0" dirty="0">
                          <a:latin typeface="黑体" charset="0"/>
                          <a:ea typeface="黑体" charset="0"/>
                          <a:cs typeface="黑体" charset="0"/>
                        </a:rPr>
                        <a:t>、美国心脏病学会</a:t>
                      </a:r>
                      <a:r>
                        <a:rPr lang="en-US" altLang="zh-CN" sz="1200" b="0" dirty="0">
                          <a:latin typeface="黑体" charset="0"/>
                          <a:ea typeface="黑体" charset="0"/>
                          <a:cs typeface="黑体" charset="0"/>
                        </a:rPr>
                        <a:t>(ACC)</a:t>
                      </a:r>
                      <a:endParaRPr lang="zh-CN" altLang="en-US" sz="1200" b="0" dirty="0">
                        <a:latin typeface="黑体" charset="0"/>
                        <a:ea typeface="黑体" charset="0"/>
                        <a:cs typeface="黑体" charset="0"/>
                      </a:endParaRPr>
                    </a:p>
                  </a:txBody>
                  <a:tcPr anchor="ctr"/>
                </a:tc>
                <a:tc>
                  <a:txBody>
                    <a:bodyPr/>
                    <a:lstStyle/>
                    <a:p>
                      <a:pPr>
                        <a:lnSpc>
                          <a:spcPct val="100000"/>
                        </a:lnSpc>
                        <a:buNone/>
                      </a:pPr>
                      <a:r>
                        <a:rPr lang="en-US" altLang="zh-CN" sz="1200" b="0" kern="1200" dirty="0">
                          <a:solidFill>
                            <a:schemeClr val="tx1"/>
                          </a:solidFill>
                          <a:latin typeface="黑体" charset="0"/>
                          <a:ea typeface="黑体" charset="0"/>
                          <a:cs typeface="黑体" charset="0"/>
                        </a:rPr>
                        <a:t>1</a:t>
                      </a:r>
                      <a:r>
                        <a:rPr lang="zh-CN" altLang="en-US" sz="1200" b="0" kern="1200" dirty="0">
                          <a:solidFill>
                            <a:schemeClr val="tx1"/>
                          </a:solidFill>
                          <a:latin typeface="黑体" charset="0"/>
                          <a:ea typeface="黑体" charset="0"/>
                          <a:cs typeface="黑体" charset="0"/>
                        </a:rPr>
                        <a:t>、在患有梗阻性</a:t>
                      </a:r>
                      <a:r>
                        <a:rPr lang="en-US" altLang="zh-CN" sz="1200" b="0" kern="1200" dirty="0">
                          <a:solidFill>
                            <a:schemeClr val="tx1"/>
                          </a:solidFill>
                          <a:latin typeface="黑体" charset="0"/>
                          <a:ea typeface="黑体" charset="0"/>
                          <a:cs typeface="黑体" charset="0"/>
                        </a:rPr>
                        <a:t>HCM</a:t>
                      </a:r>
                      <a:r>
                        <a:rPr lang="zh-CN" altLang="en-US" sz="1200" b="0" kern="1200" dirty="0">
                          <a:solidFill>
                            <a:schemeClr val="tx1"/>
                          </a:solidFill>
                          <a:latin typeface="黑体" charset="0"/>
                          <a:ea typeface="黑体" charset="0"/>
                          <a:cs typeface="黑体" charset="0"/>
                        </a:rPr>
                        <a:t>的成人患者中，尽管接受了指南指导的管理和治疗，但仍有严重症状且有手术禁忌症，或因严重的并发症或高龄而无法接受手术风险时，推荐在有经验的</a:t>
                      </a:r>
                      <a:r>
                        <a:rPr lang="en-US" altLang="zh-CN" sz="1200" b="0" kern="1200" dirty="0">
                          <a:solidFill>
                            <a:schemeClr val="tx1"/>
                          </a:solidFill>
                          <a:latin typeface="黑体" charset="0"/>
                          <a:ea typeface="黑体" charset="0"/>
                          <a:cs typeface="黑体" charset="0"/>
                        </a:rPr>
                        <a:t>HCM</a:t>
                      </a:r>
                      <a:r>
                        <a:rPr lang="zh-CN" altLang="en-US" sz="1200" b="0" kern="1200" dirty="0">
                          <a:solidFill>
                            <a:schemeClr val="tx1"/>
                          </a:solidFill>
                          <a:latin typeface="黑体" charset="0"/>
                          <a:ea typeface="黑体" charset="0"/>
                          <a:cs typeface="黑体" charset="0"/>
                        </a:rPr>
                        <a:t>中心对合格患者进行酒精室间隔消融术。</a:t>
                      </a:r>
                    </a:p>
                    <a:p>
                      <a:pPr>
                        <a:lnSpc>
                          <a:spcPct val="100000"/>
                        </a:lnSpc>
                        <a:buNone/>
                      </a:pPr>
                      <a:endParaRPr lang="zh-CN" altLang="en-US" sz="1200" b="0" kern="1200" dirty="0">
                        <a:solidFill>
                          <a:schemeClr val="tx1"/>
                        </a:solidFill>
                        <a:latin typeface="黑体" charset="0"/>
                        <a:ea typeface="黑体" charset="0"/>
                        <a:cs typeface="黑体" charset="0"/>
                      </a:endParaRPr>
                    </a:p>
                    <a:p>
                      <a:pPr>
                        <a:lnSpc>
                          <a:spcPct val="100000"/>
                        </a:lnSpc>
                        <a:buNone/>
                      </a:pPr>
                      <a:r>
                        <a:rPr lang="en-US" altLang="zh-CN" sz="1200" b="0" kern="1200" dirty="0">
                          <a:solidFill>
                            <a:schemeClr val="tx1"/>
                          </a:solidFill>
                          <a:latin typeface="黑体" charset="0"/>
                          <a:ea typeface="黑体" charset="0"/>
                          <a:cs typeface="黑体" charset="0"/>
                        </a:rPr>
                        <a:t>2</a:t>
                      </a:r>
                      <a:r>
                        <a:rPr lang="zh-CN" altLang="en-US" sz="1200" b="0" kern="1200" dirty="0">
                          <a:solidFill>
                            <a:schemeClr val="tx1"/>
                          </a:solidFill>
                          <a:latin typeface="黑体" charset="0"/>
                          <a:ea typeface="黑体" charset="0"/>
                          <a:cs typeface="黑体" charset="0"/>
                        </a:rPr>
                        <a:t>、对于有症状梗阻性</a:t>
                      </a:r>
                      <a:r>
                        <a:rPr lang="en-US" altLang="zh-CN" sz="1200" b="0" kern="1200" dirty="0">
                          <a:solidFill>
                            <a:schemeClr val="tx1"/>
                          </a:solidFill>
                          <a:latin typeface="黑体" charset="0"/>
                          <a:ea typeface="黑体" charset="0"/>
                          <a:cs typeface="黑体" charset="0"/>
                        </a:rPr>
                        <a:t>HCM</a:t>
                      </a:r>
                      <a:r>
                        <a:rPr lang="zh-CN" altLang="en-US" sz="1200" b="0" kern="1200" dirty="0">
                          <a:solidFill>
                            <a:schemeClr val="tx1"/>
                          </a:solidFill>
                          <a:latin typeface="黑体" charset="0"/>
                          <a:ea typeface="黑体" charset="0"/>
                          <a:cs typeface="黑体" charset="0"/>
                        </a:rPr>
                        <a:t>成人患者，如果有手术禁忌症，或者由于严重的合并症或高龄而被认为风险过高，在可行的情况下，在经验丰富的</a:t>
                      </a:r>
                      <a:r>
                        <a:rPr lang="en-US" altLang="zh-CN" sz="1200" b="0" kern="1200" dirty="0">
                          <a:solidFill>
                            <a:schemeClr val="tx1"/>
                          </a:solidFill>
                          <a:latin typeface="黑体" charset="0"/>
                          <a:ea typeface="黑体" charset="0"/>
                          <a:cs typeface="黑体" charset="0"/>
                        </a:rPr>
                        <a:t>HCM</a:t>
                      </a:r>
                      <a:r>
                        <a:rPr lang="zh-CN" altLang="en-US" sz="1200" b="0" kern="1200" dirty="0">
                          <a:solidFill>
                            <a:schemeClr val="tx1"/>
                          </a:solidFill>
                          <a:latin typeface="黑体" charset="0"/>
                          <a:ea typeface="黑体" charset="0"/>
                          <a:cs typeface="黑体" charset="0"/>
                        </a:rPr>
                        <a:t>中心进行酒精室间隔消融术将成为缓解</a:t>
                      </a:r>
                      <a:r>
                        <a:rPr lang="en-US" altLang="zh-CN" sz="1200" b="0" kern="1200" dirty="0">
                          <a:solidFill>
                            <a:schemeClr val="tx1"/>
                          </a:solidFill>
                          <a:latin typeface="黑体" charset="0"/>
                          <a:ea typeface="黑体" charset="0"/>
                          <a:cs typeface="黑体" charset="0"/>
                        </a:rPr>
                        <a:t>LVOTO</a:t>
                      </a:r>
                      <a:r>
                        <a:rPr lang="zh-CN" altLang="en-US" sz="1200" b="0" kern="1200" dirty="0">
                          <a:solidFill>
                            <a:schemeClr val="tx1"/>
                          </a:solidFill>
                          <a:latin typeface="黑体" charset="0"/>
                          <a:ea typeface="黑体" charset="0"/>
                          <a:cs typeface="黑体" charset="0"/>
                        </a:rPr>
                        <a:t>的首选侵入性策略。</a:t>
                      </a:r>
                    </a:p>
                  </a:txBody>
                  <a:tcPr anchor="ctr"/>
                </a:tc>
                <a:extLst>
                  <a:ext uri="{0D108BD9-81ED-4DB2-BD59-A6C34878D82A}">
                    <a16:rowId xmlns:a16="http://schemas.microsoft.com/office/drawing/2014/main" val="10001"/>
                  </a:ext>
                </a:extLst>
              </a:tr>
              <a:tr h="1188720">
                <a:tc>
                  <a:txBody>
                    <a:bodyPr/>
                    <a:lstStyle/>
                    <a:p>
                      <a:pPr algn="l">
                        <a:lnSpc>
                          <a:spcPct val="100000"/>
                        </a:lnSpc>
                        <a:buNone/>
                      </a:pPr>
                      <a:r>
                        <a:rPr lang="zh-CN" altLang="en-US" sz="1200" b="0" kern="1200" dirty="0">
                          <a:effectLst/>
                          <a:latin typeface="黑体" charset="0"/>
                          <a:ea typeface="黑体" charset="0"/>
                          <a:cs typeface="黑体" charset="0"/>
                        </a:rPr>
                        <a:t>中国心肌病综合管理指南</a:t>
                      </a:r>
                      <a:r>
                        <a:rPr lang="en-US" altLang="zh-CN" sz="1200" b="0" kern="1200" dirty="0">
                          <a:effectLst/>
                          <a:latin typeface="黑体" charset="0"/>
                          <a:ea typeface="黑体" charset="0"/>
                          <a:cs typeface="黑体" charset="0"/>
                        </a:rPr>
                        <a:t>2025</a:t>
                      </a:r>
                    </a:p>
                  </a:txBody>
                  <a:tcPr anchor="ctr"/>
                </a:tc>
                <a:tc>
                  <a:txBody>
                    <a:bodyPr/>
                    <a:lstStyle/>
                    <a:p>
                      <a:pPr algn="l">
                        <a:lnSpc>
                          <a:spcPct val="100000"/>
                        </a:lnSpc>
                        <a:buNone/>
                      </a:pPr>
                      <a:r>
                        <a:rPr lang="zh-CN" altLang="en-US" sz="1200" b="0" dirty="0">
                          <a:latin typeface="黑体" charset="0"/>
                          <a:ea typeface="黑体" charset="0"/>
                          <a:cs typeface="黑体" charset="0"/>
                        </a:rPr>
                        <a:t>国家心血管病中心心肌病专科联盟</a:t>
                      </a:r>
                      <a:r>
                        <a:rPr lang="en-US" altLang="zh-CN" sz="1200" b="0" dirty="0">
                          <a:latin typeface="黑体" charset="0"/>
                          <a:ea typeface="黑体" charset="0"/>
                          <a:cs typeface="黑体" charset="0"/>
                        </a:rPr>
                        <a:t> </a:t>
                      </a:r>
                      <a:r>
                        <a:rPr lang="zh-CN" altLang="en-US" sz="1200" b="0" dirty="0">
                          <a:latin typeface="黑体" charset="0"/>
                          <a:ea typeface="黑体" charset="0"/>
                          <a:cs typeface="黑体" charset="0"/>
                        </a:rPr>
                        <a:t>中国医疗保健国际交流促进会心血管病精准医学分会</a:t>
                      </a:r>
                    </a:p>
                  </a:txBody>
                  <a:tcPr anchor="ctr"/>
                </a:tc>
                <a:tc>
                  <a:txBody>
                    <a:bodyPr/>
                    <a:lstStyle/>
                    <a:p>
                      <a:pPr>
                        <a:lnSpc>
                          <a:spcPct val="100000"/>
                        </a:lnSpc>
                        <a:buNone/>
                      </a:pPr>
                      <a:r>
                        <a:rPr lang="zh-CN" altLang="en-US" sz="1200" b="0" kern="1200" dirty="0">
                          <a:solidFill>
                            <a:schemeClr val="tx1"/>
                          </a:solidFill>
                          <a:latin typeface="黑体" charset="0"/>
                          <a:ea typeface="黑体" charset="0"/>
                          <a:cs typeface="黑体" charset="0"/>
                        </a:rPr>
                        <a:t>经皮室间隔减容术治疗是一类介入治疗方式，尤其适合不能耐受外科手术或手术风险较高的患者，但总体效果逊于外科室间隔减容术，且不能同时处理二尖瓣等其他需要手术处理的病变。主要包括经皮腔内室间隔心肌消融术</a:t>
                      </a:r>
                      <a:r>
                        <a:rPr lang="en-US" altLang="zh-CN" sz="1200" b="0" kern="1200" dirty="0">
                          <a:solidFill>
                            <a:schemeClr val="tx1"/>
                          </a:solidFill>
                          <a:latin typeface="黑体" charset="0"/>
                          <a:ea typeface="黑体" charset="0"/>
                          <a:cs typeface="黑体" charset="0"/>
                        </a:rPr>
                        <a:t>(PTSMA)</a:t>
                      </a:r>
                      <a:r>
                        <a:rPr lang="zh-CN" altLang="en-US" sz="1200" b="0" kern="1200" dirty="0">
                          <a:solidFill>
                            <a:schemeClr val="tx1"/>
                          </a:solidFill>
                          <a:latin typeface="黑体" charset="0"/>
                          <a:ea typeface="黑体" charset="0"/>
                          <a:cs typeface="黑体" charset="0"/>
                        </a:rPr>
                        <a:t>、经皮心肌内室间隔射频消融术</a:t>
                      </a:r>
                      <a:r>
                        <a:rPr lang="en-US" altLang="zh-CN" sz="1200" b="0" kern="1200" dirty="0">
                          <a:solidFill>
                            <a:schemeClr val="tx1"/>
                          </a:solidFill>
                          <a:latin typeface="黑体" charset="0"/>
                          <a:ea typeface="黑体" charset="0"/>
                          <a:cs typeface="黑体" charset="0"/>
                        </a:rPr>
                        <a:t>(PIMSRA)</a:t>
                      </a:r>
                      <a:r>
                        <a:rPr lang="zh-CN" altLang="en-US" sz="1200" b="0" kern="1200" dirty="0">
                          <a:solidFill>
                            <a:schemeClr val="tx1"/>
                          </a:solidFill>
                          <a:latin typeface="黑体" charset="0"/>
                          <a:ea typeface="黑体" charset="0"/>
                          <a:cs typeface="黑体" charset="0"/>
                        </a:rPr>
                        <a:t>、经皮心内膜室间隔射频消融术</a:t>
                      </a:r>
                      <a:r>
                        <a:rPr lang="en-US" sz="1200" b="0" kern="1200" dirty="0">
                          <a:solidFill>
                            <a:schemeClr val="tx1"/>
                          </a:solidFill>
                          <a:latin typeface="黑体" charset="0"/>
                          <a:ea typeface="黑体" charset="0"/>
                          <a:cs typeface="黑体" charset="0"/>
                        </a:rPr>
                        <a:t>(</a:t>
                      </a:r>
                      <a:r>
                        <a:rPr lang="en-US" altLang="zh-CN" sz="1200" b="0" kern="1200" dirty="0">
                          <a:solidFill>
                            <a:schemeClr val="tx1"/>
                          </a:solidFill>
                          <a:latin typeface="黑体" charset="0"/>
                          <a:ea typeface="黑体" charset="0"/>
                          <a:cs typeface="黑体" charset="0"/>
                        </a:rPr>
                        <a:t>PESA)</a:t>
                      </a:r>
                      <a:r>
                        <a:rPr lang="zh-CN" altLang="en-US" sz="1200" b="0" kern="1200" dirty="0">
                          <a:solidFill>
                            <a:schemeClr val="tx1"/>
                          </a:solidFill>
                          <a:latin typeface="黑体" charset="0"/>
                          <a:ea typeface="黑体" charset="0"/>
                          <a:cs typeface="黑体" charset="0"/>
                        </a:rPr>
                        <a:t>等。</a:t>
                      </a:r>
                    </a:p>
                  </a:txBody>
                  <a:tcPr anchor="ctr"/>
                </a:tc>
                <a:extLst>
                  <a:ext uri="{0D108BD9-81ED-4DB2-BD59-A6C34878D82A}">
                    <a16:rowId xmlns:a16="http://schemas.microsoft.com/office/drawing/2014/main" val="10002"/>
                  </a:ext>
                </a:extLst>
              </a:tr>
              <a:tr h="822960">
                <a:tc>
                  <a:txBody>
                    <a:bodyPr/>
                    <a:lstStyle/>
                    <a:p>
                      <a:pPr fontAlgn="ctr">
                        <a:buNone/>
                      </a:pPr>
                      <a:r>
                        <a:rPr lang="zh-CN" altLang="en-US" sz="1200">
                          <a:latin typeface="黑体" charset="0"/>
                          <a:ea typeface="黑体" charset="0"/>
                          <a:cs typeface="黑体" charset="0"/>
                        </a:rPr>
                        <a:t>中国成人肥厚型心肌病诊断与治疗指南</a:t>
                      </a:r>
                      <a:r>
                        <a:rPr lang="en-US" altLang="zh-CN" sz="1200">
                          <a:latin typeface="黑体" charset="0"/>
                          <a:ea typeface="黑体" charset="0"/>
                          <a:cs typeface="黑体" charset="0"/>
                        </a:rPr>
                        <a:t>2023</a:t>
                      </a:r>
                    </a:p>
                  </a:txBody>
                  <a:tcPr anchor="ctr"/>
                </a:tc>
                <a:tc>
                  <a:txBody>
                    <a:bodyPr/>
                    <a:lstStyle/>
                    <a:p>
                      <a:pPr fontAlgn="ctr">
                        <a:buNone/>
                      </a:pPr>
                      <a:r>
                        <a:rPr lang="zh-CN" altLang="en-US" sz="1200">
                          <a:latin typeface="黑体" charset="0"/>
                          <a:ea typeface="黑体" charset="0"/>
                          <a:cs typeface="黑体" charset="0"/>
                        </a:rPr>
                        <a:t>国家心血管病中心心肌病专科联盟</a:t>
                      </a:r>
                      <a:r>
                        <a:rPr lang="en-US" altLang="zh-CN" sz="1200">
                          <a:latin typeface="黑体" charset="0"/>
                          <a:ea typeface="黑体" charset="0"/>
                          <a:cs typeface="黑体" charset="0"/>
                        </a:rPr>
                        <a:t> </a:t>
                      </a:r>
                      <a:r>
                        <a:rPr lang="zh-CN" altLang="en-US" sz="1200">
                          <a:latin typeface="黑体" charset="0"/>
                          <a:ea typeface="黑体" charset="0"/>
                          <a:cs typeface="黑体" charset="0"/>
                        </a:rPr>
                        <a:t>中国医疗保健国际交流促进会心血管病精准医学分会</a:t>
                      </a:r>
                    </a:p>
                  </a:txBody>
                  <a:tcPr anchor="ctr"/>
                </a:tc>
                <a:tc>
                  <a:txBody>
                    <a:bodyPr/>
                    <a:lstStyle/>
                    <a:p>
                      <a:pPr>
                        <a:buNone/>
                      </a:pPr>
                      <a:r>
                        <a:rPr lang="en-US" altLang="zh-CN" sz="1200">
                          <a:latin typeface="黑体" charset="0"/>
                          <a:ea typeface="黑体" charset="0"/>
                          <a:cs typeface="黑体" charset="0"/>
                        </a:rPr>
                        <a:t>PTSMA</a:t>
                      </a:r>
                      <a:r>
                        <a:rPr lang="zh-CN" altLang="en-US" sz="1200">
                          <a:latin typeface="黑体" charset="0"/>
                          <a:ea typeface="黑体" charset="0"/>
                          <a:cs typeface="黑体" charset="0"/>
                        </a:rPr>
                        <a:t>是通过导管将无水酒精注入左前降支的一支或多支间隔支中，造成相应肥厚部分的心肌梗死，使室间隔基底部变薄，以减轻左心室流出道压力阶差</a:t>
                      </a:r>
                      <a:r>
                        <a:rPr lang="en-US" altLang="zh-CN" sz="1200">
                          <a:latin typeface="黑体" charset="0"/>
                          <a:ea typeface="黑体" charset="0"/>
                          <a:cs typeface="黑体" charset="0"/>
                        </a:rPr>
                        <a:t>(LVOTG)</a:t>
                      </a:r>
                      <a:r>
                        <a:rPr lang="zh-CN" altLang="en-US" sz="1200">
                          <a:latin typeface="黑体" charset="0"/>
                          <a:ea typeface="黑体" charset="0"/>
                          <a:cs typeface="黑体" charset="0"/>
                        </a:rPr>
                        <a:t>和梗阻的方法。</a:t>
                      </a:r>
                      <a:r>
                        <a:rPr lang="en-US" altLang="zh-CN" sz="1200">
                          <a:latin typeface="黑体" charset="0"/>
                          <a:ea typeface="黑体" charset="0"/>
                          <a:cs typeface="黑体" charset="0"/>
                        </a:rPr>
                        <a:t>PTSMA</a:t>
                      </a:r>
                      <a:r>
                        <a:rPr lang="zh-CN" altLang="en-US" sz="1200">
                          <a:latin typeface="黑体" charset="0"/>
                          <a:ea typeface="黑体" charset="0"/>
                          <a:cs typeface="黑体" charset="0"/>
                        </a:rPr>
                        <a:t>对于有适应证的</a:t>
                      </a:r>
                      <a:r>
                        <a:rPr lang="en-US" altLang="zh-CN" sz="1200">
                          <a:latin typeface="黑体" charset="0"/>
                          <a:ea typeface="黑体" charset="0"/>
                          <a:cs typeface="黑体" charset="0"/>
                        </a:rPr>
                        <a:t>HCM</a:t>
                      </a:r>
                      <a:r>
                        <a:rPr lang="zh-CN" altLang="en-US" sz="1200">
                          <a:latin typeface="黑体" charset="0"/>
                          <a:ea typeface="黑体" charset="0"/>
                          <a:cs typeface="黑体" charset="0"/>
                        </a:rPr>
                        <a:t>患者可有效降低</a:t>
                      </a:r>
                      <a:r>
                        <a:rPr lang="en-US" altLang="zh-CN" sz="1200">
                          <a:latin typeface="黑体" charset="0"/>
                          <a:ea typeface="黑体" charset="0"/>
                          <a:cs typeface="黑体" charset="0"/>
                        </a:rPr>
                        <a:t>LVOTG</a:t>
                      </a:r>
                      <a:r>
                        <a:rPr lang="zh-CN" altLang="en-US" sz="1200">
                          <a:latin typeface="黑体" charset="0"/>
                          <a:ea typeface="黑体" charset="0"/>
                          <a:cs typeface="黑体" charset="0"/>
                        </a:rPr>
                        <a:t>、改善症状，增加活动耐量，长期预后良好，恶性心律失常及猝死发生率无明显增加。</a:t>
                      </a:r>
                    </a:p>
                  </a:txBody>
                  <a:tcPr anchor="ctr"/>
                </a:tc>
                <a:extLst>
                  <a:ext uri="{0D108BD9-81ED-4DB2-BD59-A6C34878D82A}">
                    <a16:rowId xmlns:a16="http://schemas.microsoft.com/office/drawing/2014/main" val="10003"/>
                  </a:ext>
                </a:extLst>
              </a:tr>
              <a:tr h="1005840">
                <a:tc>
                  <a:txBody>
                    <a:bodyPr/>
                    <a:lstStyle/>
                    <a:p>
                      <a:pPr fontAlgn="ctr">
                        <a:buNone/>
                      </a:pPr>
                      <a:r>
                        <a:rPr lang="zh-CN" altLang="en-US" sz="1200">
                          <a:latin typeface="黑体" charset="0"/>
                          <a:ea typeface="黑体" charset="0"/>
                          <a:cs typeface="黑体" charset="0"/>
                        </a:rPr>
                        <a:t>中国肥厚型心肌病指南</a:t>
                      </a:r>
                      <a:r>
                        <a:rPr lang="en-US" altLang="zh-CN" sz="1200">
                          <a:latin typeface="黑体" charset="0"/>
                          <a:ea typeface="黑体" charset="0"/>
                          <a:cs typeface="黑体" charset="0"/>
                        </a:rPr>
                        <a:t>2022</a:t>
                      </a:r>
                    </a:p>
                  </a:txBody>
                  <a:tcPr anchor="ctr"/>
                </a:tc>
                <a:tc>
                  <a:txBody>
                    <a:bodyPr/>
                    <a:lstStyle/>
                    <a:p>
                      <a:pPr fontAlgn="ctr">
                        <a:buNone/>
                      </a:pPr>
                      <a:r>
                        <a:rPr lang="zh-CN" altLang="en-US" sz="1200">
                          <a:latin typeface="黑体" charset="0"/>
                          <a:ea typeface="黑体" charset="0"/>
                          <a:cs typeface="黑体" charset="0"/>
                        </a:rPr>
                        <a:t>国家心血管病专家委员会心力衰竭专业委员会</a:t>
                      </a:r>
                      <a:r>
                        <a:rPr lang="en-US" altLang="zh-CN" sz="1200">
                          <a:latin typeface="黑体" charset="0"/>
                          <a:ea typeface="黑体" charset="0"/>
                          <a:cs typeface="黑体" charset="0"/>
                        </a:rPr>
                        <a:t> </a:t>
                      </a:r>
                      <a:r>
                        <a:rPr lang="zh-CN" altLang="en-US" sz="1200">
                          <a:latin typeface="黑体" charset="0"/>
                          <a:ea typeface="黑体" charset="0"/>
                          <a:cs typeface="黑体" charset="0"/>
                        </a:rPr>
                        <a:t>中国医师协会心力衰竭专业委员会</a:t>
                      </a:r>
                    </a:p>
                  </a:txBody>
                  <a:tcPr anchor="ctr"/>
                </a:tc>
                <a:tc>
                  <a:txBody>
                    <a:bodyPr/>
                    <a:lstStyle/>
                    <a:p>
                      <a:pPr>
                        <a:buNone/>
                      </a:pPr>
                      <a:r>
                        <a:rPr lang="en-US" altLang="zh-CN" sz="1200">
                          <a:latin typeface="黑体" charset="0"/>
                          <a:ea typeface="黑体" charset="0"/>
                          <a:cs typeface="黑体" charset="0"/>
                        </a:rPr>
                        <a:t>PTSMA</a:t>
                      </a:r>
                      <a:r>
                        <a:rPr lang="zh-CN" altLang="en-US" sz="1200">
                          <a:latin typeface="黑体" charset="0"/>
                          <a:ea typeface="黑体" charset="0"/>
                          <a:cs typeface="黑体" charset="0"/>
                        </a:rPr>
                        <a:t>：</a:t>
                      </a:r>
                      <a:r>
                        <a:rPr lang="en-US" altLang="zh-CN" sz="1200">
                          <a:latin typeface="黑体" charset="0"/>
                          <a:ea typeface="黑体" charset="0"/>
                          <a:cs typeface="黑体" charset="0"/>
                        </a:rPr>
                        <a:t>(1)</a:t>
                      </a:r>
                      <a:r>
                        <a:rPr lang="zh-CN" altLang="en-US" sz="1200">
                          <a:latin typeface="黑体" charset="0"/>
                          <a:ea typeface="黑体" charset="0"/>
                          <a:cs typeface="黑体" charset="0"/>
                        </a:rPr>
                        <a:t>适应证及推荐意见：</a:t>
                      </a:r>
                      <a:r>
                        <a:rPr lang="en-US" altLang="en-US" sz="1200">
                          <a:latin typeface="黑体" charset="0"/>
                          <a:ea typeface="黑体" charset="0"/>
                          <a:cs typeface="黑体" charset="0"/>
                        </a:rPr>
                        <a:t>①</a:t>
                      </a:r>
                      <a:r>
                        <a:rPr lang="zh-CN" altLang="en-US" sz="1200">
                          <a:latin typeface="黑体" charset="0"/>
                          <a:ea typeface="黑体" charset="0"/>
                          <a:cs typeface="黑体" charset="0"/>
                        </a:rPr>
                        <a:t>符合</a:t>
                      </a:r>
                      <a:r>
                        <a:rPr lang="en-US" altLang="zh-CN" sz="1200">
                          <a:latin typeface="黑体" charset="0"/>
                          <a:ea typeface="黑体" charset="0"/>
                          <a:cs typeface="黑体" charset="0"/>
                        </a:rPr>
                        <a:t>(</a:t>
                      </a:r>
                      <a:r>
                        <a:rPr lang="zh-CN" altLang="en-US" sz="1200">
                          <a:latin typeface="黑体" charset="0"/>
                          <a:ea typeface="黑体" charset="0"/>
                          <a:cs typeface="黑体" charset="0"/>
                        </a:rPr>
                        <a:t>室间隔减容术</a:t>
                      </a:r>
                      <a:r>
                        <a:rPr lang="en-US" altLang="zh-CN" sz="1200">
                          <a:latin typeface="黑体" charset="0"/>
                          <a:ea typeface="黑体" charset="0"/>
                          <a:cs typeface="黑体" charset="0"/>
                        </a:rPr>
                        <a:t>)SRT</a:t>
                      </a:r>
                      <a:r>
                        <a:rPr lang="zh-CN" altLang="en-US" sz="1200">
                          <a:latin typeface="黑体" charset="0"/>
                          <a:ea typeface="黑体" charset="0"/>
                          <a:cs typeface="黑体" charset="0"/>
                        </a:rPr>
                        <a:t>的适应证，但是由于高龄或严重合并症，考虑外科手术高危或禁忌而不能接受外科手术，或者不愿接受外科手术的患者，推荐进行</a:t>
                      </a:r>
                      <a:r>
                        <a:rPr lang="en-US" altLang="zh-CN" sz="1200">
                          <a:latin typeface="黑体" charset="0"/>
                          <a:ea typeface="黑体" charset="0"/>
                          <a:cs typeface="黑体" charset="0"/>
                        </a:rPr>
                        <a:t>PTSMA(</a:t>
                      </a:r>
                      <a:r>
                        <a:rPr lang="en-US" altLang="en-US" sz="1200">
                          <a:latin typeface="黑体" charset="0"/>
                          <a:ea typeface="黑体" charset="0"/>
                          <a:cs typeface="黑体" charset="0"/>
                        </a:rPr>
                        <a:t>I</a:t>
                      </a:r>
                      <a:r>
                        <a:rPr lang="zh-CN" altLang="en-US" sz="1200">
                          <a:latin typeface="黑体" charset="0"/>
                          <a:ea typeface="黑体" charset="0"/>
                          <a:cs typeface="黑体" charset="0"/>
                        </a:rPr>
                        <a:t>类推荐，</a:t>
                      </a:r>
                      <a:r>
                        <a:rPr lang="en-US" altLang="zh-CN" sz="1200">
                          <a:latin typeface="黑体" charset="0"/>
                          <a:ea typeface="黑体" charset="0"/>
                          <a:cs typeface="黑体" charset="0"/>
                        </a:rPr>
                        <a:t>C</a:t>
                      </a:r>
                      <a:r>
                        <a:rPr lang="zh-CN" altLang="en-US" sz="1200">
                          <a:latin typeface="黑体" charset="0"/>
                          <a:ea typeface="黑体" charset="0"/>
                          <a:cs typeface="黑体" charset="0"/>
                        </a:rPr>
                        <a:t>级证据</a:t>
                      </a:r>
                      <a:r>
                        <a:rPr lang="en-US" altLang="zh-CN" sz="1200">
                          <a:latin typeface="黑体" charset="0"/>
                          <a:ea typeface="黑体" charset="0"/>
                          <a:cs typeface="黑体" charset="0"/>
                        </a:rPr>
                        <a:t>)</a:t>
                      </a:r>
                      <a:r>
                        <a:rPr lang="zh-CN" altLang="en-US" sz="1200">
                          <a:latin typeface="黑体" charset="0"/>
                          <a:ea typeface="黑体" charset="0"/>
                          <a:cs typeface="黑体" charset="0"/>
                        </a:rPr>
                        <a:t>。</a:t>
                      </a:r>
                      <a:r>
                        <a:rPr lang="en-US" altLang="en-US" sz="1200">
                          <a:latin typeface="黑体" charset="0"/>
                          <a:ea typeface="黑体" charset="0"/>
                          <a:cs typeface="黑体" charset="0"/>
                        </a:rPr>
                        <a:t>②</a:t>
                      </a:r>
                      <a:r>
                        <a:rPr lang="zh-CN" altLang="en-US" sz="1200">
                          <a:latin typeface="黑体" charset="0"/>
                          <a:ea typeface="黑体" charset="0"/>
                          <a:cs typeface="黑体" charset="0"/>
                        </a:rPr>
                        <a:t>对于</a:t>
                      </a:r>
                      <a:r>
                        <a:rPr lang="en-US" altLang="zh-CN" sz="1200">
                          <a:latin typeface="黑体" charset="0"/>
                          <a:ea typeface="黑体" charset="0"/>
                          <a:cs typeface="黑体" charset="0"/>
                        </a:rPr>
                        <a:t>SSM</a:t>
                      </a:r>
                      <a:r>
                        <a:rPr lang="zh-CN" altLang="en-US" sz="1200">
                          <a:latin typeface="黑体" charset="0"/>
                          <a:ea typeface="黑体" charset="0"/>
                          <a:cs typeface="黑体" charset="0"/>
                        </a:rPr>
                        <a:t>治疗失败</a:t>
                      </a:r>
                      <a:r>
                        <a:rPr lang="en-US" altLang="zh-CN" sz="1200">
                          <a:latin typeface="黑体" charset="0"/>
                          <a:ea typeface="黑体" charset="0"/>
                          <a:cs typeface="黑体" charset="0"/>
                        </a:rPr>
                        <a:t>(</a:t>
                      </a:r>
                      <a:r>
                        <a:rPr lang="zh-CN" altLang="en-US" sz="1200">
                          <a:latin typeface="黑体" charset="0"/>
                          <a:ea typeface="黑体" charset="0"/>
                          <a:cs typeface="黑体" charset="0"/>
                        </a:rPr>
                        <a:t>残余梗阻</a:t>
                      </a:r>
                      <a:r>
                        <a:rPr lang="en-US" altLang="zh-CN" sz="1200">
                          <a:latin typeface="黑体" charset="0"/>
                          <a:ea typeface="黑体" charset="0"/>
                          <a:cs typeface="黑体" charset="0"/>
                        </a:rPr>
                        <a:t>)</a:t>
                      </a:r>
                      <a:r>
                        <a:rPr lang="zh-CN" altLang="en-US" sz="1200">
                          <a:latin typeface="黑体" charset="0"/>
                          <a:ea typeface="黑体" charset="0"/>
                          <a:cs typeface="黑体" charset="0"/>
                        </a:rPr>
                        <a:t>或</a:t>
                      </a:r>
                      <a:r>
                        <a:rPr lang="en-US" altLang="zh-CN" sz="1200">
                          <a:latin typeface="黑体" charset="0"/>
                          <a:ea typeface="黑体" charset="0"/>
                          <a:cs typeface="黑体" charset="0"/>
                        </a:rPr>
                        <a:t>PTSMA</a:t>
                      </a:r>
                      <a:r>
                        <a:rPr lang="zh-CN" altLang="en-US" sz="1200">
                          <a:latin typeface="黑体" charset="0"/>
                          <a:ea typeface="黑体" charset="0"/>
                          <a:cs typeface="黑体" charset="0"/>
                        </a:rPr>
                        <a:t>术后复发的患者，可以考虑再次进行</a:t>
                      </a:r>
                      <a:r>
                        <a:rPr lang="en-US" altLang="zh-CN" sz="1200">
                          <a:latin typeface="黑体" charset="0"/>
                          <a:ea typeface="黑体" charset="0"/>
                          <a:cs typeface="黑体" charset="0"/>
                        </a:rPr>
                        <a:t>PTSMA(</a:t>
                      </a:r>
                      <a:r>
                        <a:rPr lang="en-US" altLang="en-US" sz="1200">
                          <a:latin typeface="黑体" charset="0"/>
                          <a:ea typeface="黑体" charset="0"/>
                          <a:cs typeface="黑体" charset="0"/>
                        </a:rPr>
                        <a:t>II</a:t>
                      </a:r>
                      <a:r>
                        <a:rPr lang="en-US" altLang="zh-CN" sz="1200">
                          <a:latin typeface="黑体" charset="0"/>
                          <a:ea typeface="黑体" charset="0"/>
                          <a:cs typeface="黑体" charset="0"/>
                        </a:rPr>
                        <a:t>b</a:t>
                      </a:r>
                      <a:r>
                        <a:rPr lang="zh-CN" altLang="en-US" sz="1200">
                          <a:latin typeface="黑体" charset="0"/>
                          <a:ea typeface="黑体" charset="0"/>
                          <a:cs typeface="黑体" charset="0"/>
                        </a:rPr>
                        <a:t>类推荐，</a:t>
                      </a:r>
                      <a:r>
                        <a:rPr lang="en-US" altLang="zh-CN" sz="1200">
                          <a:latin typeface="黑体" charset="0"/>
                          <a:ea typeface="黑体" charset="0"/>
                          <a:cs typeface="黑体" charset="0"/>
                        </a:rPr>
                        <a:t>C</a:t>
                      </a:r>
                      <a:r>
                        <a:rPr lang="zh-CN" altLang="en-US" sz="1200">
                          <a:latin typeface="黑体" charset="0"/>
                          <a:ea typeface="黑体" charset="0"/>
                          <a:cs typeface="黑体" charset="0"/>
                        </a:rPr>
                        <a:t>级证据</a:t>
                      </a:r>
                      <a:r>
                        <a:rPr lang="en-US" sz="1200">
                          <a:latin typeface="黑体" charset="0"/>
                          <a:ea typeface="黑体" charset="0"/>
                          <a:cs typeface="黑体" charset="0"/>
                        </a:rPr>
                        <a:t>)</a:t>
                      </a:r>
                      <a:r>
                        <a:rPr lang="zh-CN" altLang="en-US" sz="1200">
                          <a:latin typeface="黑体" charset="0"/>
                          <a:ea typeface="黑体" charset="0"/>
                          <a:cs typeface="黑体" charset="0"/>
                        </a:rPr>
                        <a:t>。</a:t>
                      </a:r>
                      <a:r>
                        <a:rPr lang="en-US" altLang="zh-CN" sz="1200">
                          <a:latin typeface="黑体" charset="0"/>
                          <a:ea typeface="黑体" charset="0"/>
                          <a:cs typeface="黑体" charset="0"/>
                        </a:rPr>
                        <a:t>(2)</a:t>
                      </a:r>
                      <a:r>
                        <a:rPr lang="zh-CN" altLang="en-US" sz="1200">
                          <a:latin typeface="黑体" charset="0"/>
                          <a:ea typeface="黑体" charset="0"/>
                          <a:cs typeface="黑体" charset="0"/>
                        </a:rPr>
                        <a:t>治疗方式：目前主要采用酒精间隔消融术</a:t>
                      </a:r>
                      <a:r>
                        <a:rPr lang="en-US" altLang="zh-CN" sz="1200">
                          <a:latin typeface="黑体" charset="0"/>
                          <a:ea typeface="黑体" charset="0"/>
                          <a:cs typeface="黑体" charset="0"/>
                        </a:rPr>
                        <a:t>(ASA)</a:t>
                      </a:r>
                      <a:r>
                        <a:rPr lang="zh-CN" altLang="en-US" sz="1200">
                          <a:latin typeface="黑体" charset="0"/>
                          <a:ea typeface="黑体" charset="0"/>
                          <a:cs typeface="黑体" charset="0"/>
                        </a:rPr>
                        <a:t>，这是最经典的</a:t>
                      </a:r>
                      <a:r>
                        <a:rPr lang="en-US" altLang="zh-CN" sz="1200">
                          <a:latin typeface="黑体" charset="0"/>
                          <a:ea typeface="黑体" charset="0"/>
                          <a:cs typeface="黑体" charset="0"/>
                        </a:rPr>
                        <a:t>PTSMA</a:t>
                      </a:r>
                      <a:r>
                        <a:rPr lang="zh-CN" altLang="en-US" sz="1200">
                          <a:latin typeface="黑体" charset="0"/>
                          <a:ea typeface="黑体" charset="0"/>
                          <a:cs typeface="黑体" charset="0"/>
                        </a:rPr>
                        <a:t>，利用无水酒精</a:t>
                      </a:r>
                      <a:r>
                        <a:rPr lang="en-US" altLang="zh-CN" sz="1200">
                          <a:latin typeface="黑体" charset="0"/>
                          <a:ea typeface="黑体" charset="0"/>
                          <a:cs typeface="黑体" charset="0"/>
                        </a:rPr>
                        <a:t>(96%-99%</a:t>
                      </a:r>
                      <a:r>
                        <a:rPr lang="zh-CN" altLang="en-US" sz="1200">
                          <a:latin typeface="黑体" charset="0"/>
                          <a:ea typeface="黑体" charset="0"/>
                          <a:cs typeface="黑体" charset="0"/>
                        </a:rPr>
                        <a:t>乙醇）化学消融、阻断间隔支动脉，造成区域心肌坏死，从而消除室间隔肥厚，降低</a:t>
                      </a:r>
                      <a:r>
                        <a:rPr lang="en-US" altLang="zh-CN" sz="1200">
                          <a:latin typeface="黑体" charset="0"/>
                          <a:ea typeface="黑体" charset="0"/>
                          <a:cs typeface="黑体" charset="0"/>
                        </a:rPr>
                        <a:t>LVOTO</a:t>
                      </a:r>
                      <a:r>
                        <a:rPr lang="zh-CN" altLang="en-US" sz="1200">
                          <a:latin typeface="黑体" charset="0"/>
                          <a:ea typeface="黑体" charset="0"/>
                          <a:cs typeface="黑体" charset="0"/>
                        </a:rPr>
                        <a:t>。</a:t>
                      </a:r>
                    </a:p>
                  </a:txBody>
                  <a:tcPr/>
                </a:tc>
                <a:extLst>
                  <a:ext uri="{0D108BD9-81ED-4DB2-BD59-A6C34878D82A}">
                    <a16:rowId xmlns:a16="http://schemas.microsoft.com/office/drawing/2014/main" val="10004"/>
                  </a:ext>
                </a:extLst>
              </a:tr>
              <a:tr h="640080">
                <a:tc>
                  <a:txBody>
                    <a:bodyPr/>
                    <a:lstStyle/>
                    <a:p>
                      <a:pPr fontAlgn="ctr">
                        <a:buNone/>
                      </a:pPr>
                      <a:r>
                        <a:rPr lang="zh-CN" altLang="en-US" sz="1200">
                          <a:latin typeface="黑体" charset="0"/>
                          <a:ea typeface="黑体" charset="0"/>
                        </a:rPr>
                        <a:t>肥厚型梗阻性心肌病空间隔心肌消融术的中国专家共识</a:t>
                      </a:r>
                    </a:p>
                  </a:txBody>
                  <a:tcPr anchor="ctr"/>
                </a:tc>
                <a:tc>
                  <a:txBody>
                    <a:bodyPr/>
                    <a:lstStyle/>
                    <a:p>
                      <a:pPr fontAlgn="ctr">
                        <a:buNone/>
                      </a:pPr>
                      <a:r>
                        <a:rPr lang="zh-CN" altLang="en-US" sz="1200">
                          <a:latin typeface="黑体" charset="0"/>
                          <a:ea typeface="黑体" charset="0"/>
                          <a:cs typeface="黑体" charset="0"/>
                        </a:rPr>
                        <a:t>中华医学会心血管病学分会</a:t>
                      </a:r>
                      <a:r>
                        <a:rPr lang="en-US" altLang="zh-CN" sz="1200">
                          <a:latin typeface="黑体" charset="0"/>
                          <a:ea typeface="黑体" charset="0"/>
                          <a:cs typeface="黑体" charset="0"/>
                        </a:rPr>
                        <a:t> </a:t>
                      </a:r>
                    </a:p>
                  </a:txBody>
                  <a:tcPr anchor="ctr"/>
                </a:tc>
                <a:tc>
                  <a:txBody>
                    <a:bodyPr/>
                    <a:lstStyle/>
                    <a:p>
                      <a:pPr>
                        <a:buNone/>
                      </a:pPr>
                      <a:r>
                        <a:rPr lang="en-US" altLang="zh-CN" sz="1200">
                          <a:latin typeface="黑体" charset="0"/>
                          <a:ea typeface="黑体" charset="0"/>
                          <a:cs typeface="黑体" charset="0"/>
                        </a:rPr>
                        <a:t>PTSMA</a:t>
                      </a:r>
                      <a:r>
                        <a:rPr lang="zh-CN" altLang="en-US" sz="1200">
                          <a:latin typeface="黑体" charset="0"/>
                          <a:ea typeface="黑体" charset="0"/>
                          <a:cs typeface="黑体" charset="0"/>
                        </a:rPr>
                        <a:t>是一种介入治疗手段</a:t>
                      </a:r>
                      <a:r>
                        <a:rPr lang="en-US" altLang="zh-CN" sz="1200">
                          <a:latin typeface="黑体" charset="0"/>
                          <a:ea typeface="黑体" charset="0"/>
                          <a:cs typeface="黑体" charset="0"/>
                        </a:rPr>
                        <a:t>,</a:t>
                      </a:r>
                      <a:r>
                        <a:rPr lang="zh-CN" altLang="en-US" sz="1200">
                          <a:latin typeface="黑体" charset="0"/>
                          <a:ea typeface="黑体" charset="0"/>
                          <a:cs typeface="黑体" charset="0"/>
                        </a:rPr>
                        <a:t>其原理是通过导管注人无水酒精闭寒冠状动脉的间隔支</a:t>
                      </a:r>
                      <a:r>
                        <a:rPr lang="en-US" altLang="zh-CN" sz="1200">
                          <a:latin typeface="黑体" charset="0"/>
                          <a:ea typeface="黑体" charset="0"/>
                          <a:cs typeface="黑体" charset="0"/>
                        </a:rPr>
                        <a:t>,</a:t>
                      </a:r>
                      <a:r>
                        <a:rPr lang="zh-CN" altLang="en-US" sz="1200">
                          <a:latin typeface="黑体" charset="0"/>
                          <a:ea typeface="黑体" charset="0"/>
                          <a:cs typeface="黑体" charset="0"/>
                        </a:rPr>
                        <a:t>使其支配的肥厚室间隔心肌缺血、坏死、变薄、收缩力下降</a:t>
                      </a:r>
                      <a:r>
                        <a:rPr lang="en-US" altLang="zh-CN" sz="1200">
                          <a:latin typeface="黑体" charset="0"/>
                          <a:ea typeface="黑体" charset="0"/>
                          <a:cs typeface="黑体" charset="0"/>
                        </a:rPr>
                        <a:t>,</a:t>
                      </a:r>
                      <a:r>
                        <a:rPr lang="zh-CN" altLang="en-US" sz="1200">
                          <a:latin typeface="黑体" charset="0"/>
                          <a:ea typeface="黑体" charset="0"/>
                          <a:cs typeface="黑体" charset="0"/>
                        </a:rPr>
                        <a:t>使心室流出道梗阳消失或减轻</a:t>
                      </a:r>
                      <a:r>
                        <a:rPr lang="en-US" altLang="zh-CN" sz="1200">
                          <a:latin typeface="黑体" charset="0"/>
                          <a:ea typeface="黑体" charset="0"/>
                          <a:cs typeface="黑体" charset="0"/>
                        </a:rPr>
                        <a:t>,</a:t>
                      </a:r>
                      <a:r>
                        <a:rPr lang="zh-CN" altLang="en-US" sz="1200">
                          <a:latin typeface="黑体" charset="0"/>
                          <a:ea typeface="黑体" charset="0"/>
                          <a:cs typeface="黑体" charset="0"/>
                        </a:rPr>
                        <a:t>从而改善</a:t>
                      </a:r>
                      <a:r>
                        <a:rPr lang="en-US" altLang="zh-CN" sz="1200">
                          <a:latin typeface="黑体" charset="0"/>
                          <a:ea typeface="黑体" charset="0"/>
                          <a:cs typeface="黑体" charset="0"/>
                        </a:rPr>
                        <a:t>HOCM</a:t>
                      </a:r>
                      <a:r>
                        <a:rPr lang="zh-CN" altLang="en-US" sz="1200">
                          <a:latin typeface="黑体" charset="0"/>
                          <a:ea typeface="黑体" charset="0"/>
                          <a:cs typeface="黑体" charset="0"/>
                        </a:rPr>
                        <a:t>患者的临床症状。</a:t>
                      </a:r>
                    </a:p>
                  </a:txBody>
                  <a:tcPr anchor="ctr"/>
                </a:tc>
                <a:extLst>
                  <a:ext uri="{0D108BD9-81ED-4DB2-BD59-A6C34878D82A}">
                    <a16:rowId xmlns:a16="http://schemas.microsoft.com/office/drawing/2014/main" val="10005"/>
                  </a:ext>
                </a:extLst>
              </a:tr>
            </a:tbl>
          </a:graphicData>
        </a:graphic>
      </p:graphicFrame>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76481" y="148674"/>
            <a:ext cx="1192345" cy="666786"/>
            <a:chOff x="2215144" y="927951"/>
            <a:chExt cx="1244730" cy="916847"/>
          </a:xfrm>
        </p:grpSpPr>
        <p:sp>
          <p:nvSpPr>
            <p:cNvPr id="3" name="平行四边形 2"/>
            <p:cNvSpPr/>
            <p:nvPr/>
          </p:nvSpPr>
          <p:spPr>
            <a:xfrm>
              <a:off x="2215144" y="982844"/>
              <a:ext cx="1120898" cy="842780"/>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latin typeface="黑体" charset="0"/>
                <a:ea typeface="黑体" charset="0"/>
              </a:endParaRPr>
            </a:p>
          </p:txBody>
        </p:sp>
        <p:sp>
          <p:nvSpPr>
            <p:cNvPr id="4" name="文本框 9"/>
            <p:cNvSpPr txBox="1"/>
            <p:nvPr/>
          </p:nvSpPr>
          <p:spPr>
            <a:xfrm>
              <a:off x="2393075" y="927951"/>
              <a:ext cx="1066799" cy="916847"/>
            </a:xfrm>
            <a:prstGeom prst="rect">
              <a:avLst/>
            </a:prstGeom>
            <a:noFill/>
          </p:spPr>
          <p:txBody>
            <a:bodyPr wrap="square" rtlCol="0">
              <a:spAutoFit/>
            </a:bodyPr>
            <a:lstStyle/>
            <a:p>
              <a:r>
                <a:rPr lang="en-US" altLang="zh-CN" sz="3735" dirty="0">
                  <a:solidFill>
                    <a:schemeClr val="bg1"/>
                  </a:solidFill>
                  <a:latin typeface="黑体" charset="0"/>
                  <a:ea typeface="黑体" charset="0"/>
                </a:rPr>
                <a:t>04</a:t>
              </a:r>
            </a:p>
          </p:txBody>
        </p:sp>
      </p:grpSp>
      <p:grpSp>
        <p:nvGrpSpPr>
          <p:cNvPr id="5" name="组合 4"/>
          <p:cNvGrpSpPr/>
          <p:nvPr/>
        </p:nvGrpSpPr>
        <p:grpSpPr>
          <a:xfrm>
            <a:off x="1282150" y="166423"/>
            <a:ext cx="10362926" cy="612920"/>
            <a:chOff x="4315150" y="953426"/>
            <a:chExt cx="3857250" cy="540057"/>
          </a:xfrm>
        </p:grpSpPr>
        <p:sp>
          <p:nvSpPr>
            <p:cNvPr id="6" name="矩形 5"/>
            <p:cNvSpPr/>
            <p:nvPr/>
          </p:nvSpPr>
          <p:spPr>
            <a:xfrm>
              <a:off x="4841196" y="1036090"/>
              <a:ext cx="2827147" cy="406783"/>
            </a:xfrm>
            <a:prstGeom prst="rect">
              <a:avLst/>
            </a:prstGeom>
            <a:ln w="15875">
              <a:noFill/>
            </a:ln>
          </p:spPr>
          <p:txBody>
            <a:bodyPr wrap="square" lIns="91440" tIns="45720" rIns="91440" bIns="45720">
              <a:spAutoFit/>
            </a:bodyPr>
            <a:lstStyle/>
            <a:p>
              <a:pPr algn="ctr"/>
              <a:r>
                <a:rPr lang="zh-CN" altLang="en-US" sz="2400" b="1" dirty="0">
                  <a:solidFill>
                    <a:schemeClr val="tx1">
                      <a:lumMod val="75000"/>
                      <a:lumOff val="25000"/>
                    </a:schemeClr>
                  </a:solidFill>
                  <a:latin typeface="黑体" charset="0"/>
                  <a:ea typeface="黑体" charset="0"/>
                </a:rPr>
                <a:t>创新性</a:t>
              </a:r>
            </a:p>
          </p:txBody>
        </p:sp>
        <p:sp>
          <p:nvSpPr>
            <p:cNvPr id="7" name="平行四边形 6"/>
            <p:cNvSpPr/>
            <p:nvPr/>
          </p:nvSpPr>
          <p:spPr>
            <a:xfrm>
              <a:off x="4315150" y="953426"/>
              <a:ext cx="3857250" cy="540057"/>
            </a:xfrm>
            <a:prstGeom prst="parallelogram">
              <a:avLst>
                <a:gd name="adj" fmla="val 48207"/>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135" b="1" dirty="0">
                <a:solidFill>
                  <a:schemeClr val="tx1">
                    <a:lumMod val="75000"/>
                    <a:lumOff val="25000"/>
                  </a:schemeClr>
                </a:solidFill>
                <a:latin typeface="黑体" charset="0"/>
                <a:ea typeface="黑体" charset="0"/>
              </a:endParaRPr>
            </a:p>
          </p:txBody>
        </p:sp>
      </p:grpSp>
      <p:sp>
        <p:nvSpPr>
          <p:cNvPr id="8" name="Rectangle 38"/>
          <p:cNvSpPr/>
          <p:nvPr>
            <p:custDataLst>
              <p:tags r:id="rId1"/>
            </p:custDataLst>
          </p:nvPr>
        </p:nvSpPr>
        <p:spPr bwMode="auto">
          <a:xfrm>
            <a:off x="6444615" y="1515110"/>
            <a:ext cx="4864735" cy="3862705"/>
          </a:xfrm>
          <a:prstGeom prst="rect">
            <a:avLst/>
          </a:prstGeom>
        </p:spPr>
        <p:txBody>
          <a:bodyPr wrap="square">
            <a:noAutofit/>
          </a:bodyPr>
          <a:lstStyle/>
          <a:p>
            <a:pPr algn="l">
              <a:lnSpc>
                <a:spcPct val="150000"/>
              </a:lnSpc>
            </a:pPr>
            <a:r>
              <a:rPr lang="zh-CN" altLang="zh-CN" sz="1600" b="1" u="sng" dirty="0">
                <a:solidFill>
                  <a:schemeClr val="tx1"/>
                </a:solidFill>
                <a:latin typeface="黑体" charset="0"/>
                <a:ea typeface="黑体" charset="0"/>
                <a:cs typeface="黑体" charset="0"/>
                <a:sym typeface="+mn-ea"/>
              </a:rPr>
              <a:t>★</a:t>
            </a:r>
            <a:r>
              <a:rPr lang="zh-CN" sz="1600" b="1" u="sng" dirty="0">
                <a:solidFill>
                  <a:schemeClr val="tx1"/>
                </a:solidFill>
                <a:latin typeface="黑体" charset="0"/>
                <a:ea typeface="黑体" charset="0"/>
                <a:cs typeface="黑体" charset="0"/>
                <a:sym typeface="+mn-ea"/>
              </a:rPr>
              <a:t>应用创新：</a:t>
            </a:r>
            <a:endParaRPr lang="zh-CN" altLang="en-US" sz="1400" dirty="0">
              <a:solidFill>
                <a:schemeClr val="tx1"/>
              </a:solidFill>
              <a:latin typeface="黑体" charset="0"/>
              <a:ea typeface="黑体" charset="0"/>
              <a:cs typeface="黑体" charset="0"/>
              <a:sym typeface="+mn-ea"/>
            </a:endParaRPr>
          </a:p>
          <a:p>
            <a:pPr marL="342900" indent="-342900" algn="l">
              <a:lnSpc>
                <a:spcPct val="150000"/>
              </a:lnSpc>
              <a:buClrTx/>
              <a:buSzTx/>
              <a:buFont typeface="+mj-lt"/>
              <a:buAutoNum type="arabicPeriod"/>
            </a:pPr>
            <a:r>
              <a:rPr lang="zh-CN" altLang="en-US" sz="1600" b="1" dirty="0">
                <a:latin typeface="黑体" charset="0"/>
                <a:ea typeface="黑体" charset="0"/>
                <a:cs typeface="黑体" charset="0"/>
                <a:sym typeface="+mn-ea"/>
              </a:rPr>
              <a:t>唯一获批</a:t>
            </a:r>
            <a:r>
              <a:rPr lang="zh-CN" altLang="en-US" sz="1600" dirty="0">
                <a:latin typeface="黑体" charset="0"/>
                <a:ea typeface="黑体" charset="0"/>
                <a:cs typeface="黑体" charset="0"/>
                <a:sym typeface="+mn-ea"/>
              </a:rPr>
              <a:t>用于治疗根阻性</a:t>
            </a:r>
            <a:r>
              <a:rPr lang="en-US" altLang="zh-CN" sz="1600" dirty="0">
                <a:latin typeface="黑体" charset="0"/>
                <a:ea typeface="黑体" charset="0"/>
                <a:cs typeface="黑体" charset="0"/>
                <a:sym typeface="+mn-ea"/>
              </a:rPr>
              <a:t>HCM</a:t>
            </a:r>
            <a:r>
              <a:rPr lang="zh-CN" altLang="en-US" sz="1600" dirty="0">
                <a:latin typeface="黑体" charset="0"/>
                <a:ea typeface="黑体" charset="0"/>
                <a:cs typeface="黑体" charset="0"/>
                <a:sym typeface="+mn-ea"/>
              </a:rPr>
              <a:t>的介入治疗药物，</a:t>
            </a:r>
            <a:r>
              <a:rPr lang="zh-CN" altLang="en-US" sz="1600" b="1" dirty="0">
                <a:latin typeface="黑体" charset="0"/>
                <a:ea typeface="黑体" charset="0"/>
                <a:cs typeface="黑体" charset="0"/>
                <a:sym typeface="+mn-ea"/>
              </a:rPr>
              <a:t>提升临床适用性</a:t>
            </a:r>
            <a:r>
              <a:rPr lang="zh-CN" altLang="en-US" sz="1600" dirty="0">
                <a:latin typeface="黑体" charset="0"/>
                <a:ea typeface="黑体" charset="0"/>
                <a:cs typeface="黑体" charset="0"/>
                <a:sym typeface="+mn-ea"/>
              </a:rPr>
              <a:t>。</a:t>
            </a:r>
          </a:p>
          <a:p>
            <a:pPr marL="342900" indent="-342900" algn="l">
              <a:lnSpc>
                <a:spcPct val="150000"/>
              </a:lnSpc>
              <a:buClrTx/>
              <a:buSzTx/>
              <a:buFont typeface="+mj-lt"/>
              <a:buAutoNum type="arabicPeriod"/>
            </a:pPr>
            <a:r>
              <a:rPr lang="zh-CN" altLang="en-US" sz="1600" b="1" dirty="0">
                <a:latin typeface="黑体" charset="0"/>
                <a:ea typeface="黑体" charset="0"/>
                <a:cs typeface="黑体" charset="0"/>
                <a:sym typeface="+mn-ea"/>
              </a:rPr>
              <a:t>本品可直接使用的注射液剂型</a:t>
            </a:r>
            <a:r>
              <a:rPr lang="zh-CN" altLang="en-US" sz="1600" dirty="0">
                <a:latin typeface="黑体" charset="0"/>
                <a:ea typeface="黑体" charset="0"/>
                <a:cs typeface="黑体" charset="0"/>
                <a:sym typeface="+mn-ea"/>
              </a:rPr>
              <a:t>，无需医院自制及配置，减少时间和人力成本，</a:t>
            </a:r>
            <a:r>
              <a:rPr lang="zh-CN" altLang="en-US" sz="1600" b="1" dirty="0">
                <a:latin typeface="黑体" charset="0"/>
                <a:ea typeface="黑体" charset="0"/>
                <a:cs typeface="黑体" charset="0"/>
                <a:sym typeface="+mn-ea"/>
              </a:rPr>
              <a:t>避免药物制作及配置过程的潜在风险</a:t>
            </a:r>
            <a:r>
              <a:rPr lang="en-US" altLang="zh-CN" sz="1600" b="1" dirty="0">
                <a:latin typeface="黑体" charset="0"/>
                <a:ea typeface="黑体" charset="0"/>
                <a:cs typeface="黑体" charset="0"/>
                <a:sym typeface="+mn-ea"/>
              </a:rPr>
              <a:t>(</a:t>
            </a:r>
            <a:r>
              <a:rPr lang="zh-CN" altLang="en-US" sz="1600" b="1" dirty="0">
                <a:latin typeface="黑体" charset="0"/>
                <a:ea typeface="黑体" charset="0"/>
                <a:cs typeface="黑体" charset="0"/>
                <a:sym typeface="+mn-ea"/>
              </a:rPr>
              <a:t>污染、起火、爆炸等</a:t>
            </a:r>
            <a:r>
              <a:rPr lang="en-US" altLang="zh-CN" sz="1600" b="1" dirty="0">
                <a:latin typeface="黑体" charset="0"/>
                <a:ea typeface="黑体" charset="0"/>
                <a:cs typeface="黑体" charset="0"/>
                <a:sym typeface="+mn-ea"/>
              </a:rPr>
              <a:t>)</a:t>
            </a:r>
            <a:r>
              <a:rPr lang="zh-CN" altLang="en-US" sz="1600" b="1" dirty="0">
                <a:latin typeface="黑体" charset="0"/>
                <a:ea typeface="黑体" charset="0"/>
                <a:cs typeface="黑体" charset="0"/>
                <a:sym typeface="+mn-ea"/>
              </a:rPr>
              <a:t>。</a:t>
            </a:r>
          </a:p>
          <a:p>
            <a:pPr marL="342900" indent="-342900" algn="l">
              <a:lnSpc>
                <a:spcPct val="150000"/>
              </a:lnSpc>
              <a:buClrTx/>
              <a:buSzTx/>
              <a:buFont typeface="+mj-lt"/>
              <a:buAutoNum type="arabicPeriod"/>
            </a:pPr>
            <a:r>
              <a:rPr lang="zh-CN" altLang="en-US" sz="1600" b="1" dirty="0">
                <a:latin typeface="黑体" charset="0"/>
                <a:ea typeface="黑体" charset="0"/>
                <a:cs typeface="黑体" charset="0"/>
                <a:sym typeface="+mn-ea"/>
              </a:rPr>
              <a:t>独家规格，</a:t>
            </a:r>
            <a:r>
              <a:rPr lang="zh-CN" altLang="en-US" sz="1600" dirty="0">
                <a:latin typeface="黑体" charset="0"/>
                <a:ea typeface="黑体" charset="0"/>
                <a:cs typeface="黑体" charset="0"/>
                <a:sym typeface="+mn-ea"/>
              </a:rPr>
              <a:t>符合临床用量标准，减少药物浪费。</a:t>
            </a:r>
          </a:p>
          <a:p>
            <a:pPr marL="342900" indent="-342900" algn="l">
              <a:lnSpc>
                <a:spcPct val="150000"/>
              </a:lnSpc>
              <a:buClrTx/>
              <a:buSzTx/>
              <a:buFont typeface="+mj-lt"/>
              <a:buAutoNum type="arabicPeriod"/>
            </a:pPr>
            <a:r>
              <a:rPr lang="zh-CN" altLang="en-US" sz="1600" kern="100" dirty="0">
                <a:solidFill>
                  <a:srgbClr val="000000"/>
                </a:solidFill>
                <a:latin typeface="黑体" charset="0"/>
                <a:ea typeface="黑体" charset="0"/>
                <a:cs typeface="黑体" charset="0"/>
              </a:rPr>
              <a:t>为不适合接受外科心肌切除术的有症状的梗阻性肥厚型心肌病成人患者提供一种有效且安全的治疗方式。</a:t>
            </a:r>
          </a:p>
          <a:p>
            <a:pPr marL="285750" indent="-285750">
              <a:lnSpc>
                <a:spcPct val="150000"/>
              </a:lnSpc>
              <a:buFont typeface="Wingdings" panose="05000000000000000000" pitchFamily="2" charset="2"/>
              <a:buChar char="Ø"/>
            </a:pPr>
            <a:endParaRPr lang="zh-CN" altLang="en-US" sz="1600" kern="100" dirty="0">
              <a:solidFill>
                <a:srgbClr val="000000"/>
              </a:solidFill>
              <a:latin typeface="黑体" charset="0"/>
              <a:ea typeface="黑体" charset="0"/>
              <a:cs typeface="黑体" charset="0"/>
            </a:endParaRPr>
          </a:p>
        </p:txBody>
      </p:sp>
      <p:sp>
        <p:nvSpPr>
          <p:cNvPr id="9" name="Rectangle 38"/>
          <p:cNvSpPr/>
          <p:nvPr>
            <p:custDataLst>
              <p:tags r:id="rId2"/>
            </p:custDataLst>
          </p:nvPr>
        </p:nvSpPr>
        <p:spPr bwMode="auto">
          <a:xfrm>
            <a:off x="964565" y="1515110"/>
            <a:ext cx="4551680" cy="4213860"/>
          </a:xfrm>
          <a:prstGeom prst="rect">
            <a:avLst/>
          </a:prstGeom>
        </p:spPr>
        <p:txBody>
          <a:bodyPr wrap="square">
            <a:noAutofit/>
          </a:bodyPr>
          <a:lstStyle/>
          <a:p>
            <a:pPr algn="l">
              <a:lnSpc>
                <a:spcPct val="150000"/>
              </a:lnSpc>
            </a:pPr>
            <a:r>
              <a:rPr lang="zh-CN" altLang="zh-CN" sz="1600" b="1" u="sng" dirty="0">
                <a:solidFill>
                  <a:schemeClr val="tx1"/>
                </a:solidFill>
                <a:latin typeface="黑体" charset="0"/>
                <a:ea typeface="黑体" charset="0"/>
                <a:cs typeface="微软雅黑" panose="020B0503020204020204" pitchFamily="34" charset="-122"/>
                <a:sym typeface="+mn-ea"/>
              </a:rPr>
              <a:t>★</a:t>
            </a:r>
            <a:r>
              <a:rPr lang="zh-CN" sz="1600" b="1" u="sng" dirty="0">
                <a:solidFill>
                  <a:schemeClr val="tx1"/>
                </a:solidFill>
                <a:latin typeface="黑体" charset="0"/>
                <a:ea typeface="黑体" charset="0"/>
                <a:cs typeface="微软雅黑" panose="020B0503020204020204" pitchFamily="34" charset="-122"/>
                <a:sym typeface="+mn-ea"/>
              </a:rPr>
              <a:t>创新程度：</a:t>
            </a:r>
            <a:endParaRPr lang="zh-CN" sz="1600" b="1" u="sng" dirty="0">
              <a:solidFill>
                <a:schemeClr val="tx1"/>
              </a:solidFill>
              <a:latin typeface="黑体" charset="0"/>
              <a:ea typeface="黑体" charset="0"/>
              <a:cs typeface="微软雅黑" panose="020B0503020204020204" pitchFamily="34" charset="-122"/>
            </a:endParaRPr>
          </a:p>
          <a:p>
            <a:pPr marL="342900" indent="-342900" algn="l">
              <a:lnSpc>
                <a:spcPct val="150000"/>
              </a:lnSpc>
              <a:buClrTx/>
              <a:buSzTx/>
              <a:buFont typeface="+mj-lt"/>
              <a:buAutoNum type="arabicPeriod"/>
            </a:pPr>
            <a:r>
              <a:rPr lang="zh-CN" altLang="en-US" sz="1600" dirty="0">
                <a:solidFill>
                  <a:schemeClr val="tx1"/>
                </a:solidFill>
                <a:latin typeface="黑体" charset="0"/>
                <a:ea typeface="黑体" charset="0"/>
                <a:cs typeface="微软雅黑" panose="020B0503020204020204" pitchFamily="34" charset="-122"/>
                <a:sym typeface="+mn-ea"/>
              </a:rPr>
              <a:t>唯一获批用于治疗梗阻型肥厚性心肌病的介入药物。</a:t>
            </a:r>
          </a:p>
          <a:p>
            <a:pPr marL="342900" indent="-342900" algn="l">
              <a:lnSpc>
                <a:spcPct val="150000"/>
              </a:lnSpc>
              <a:buClrTx/>
              <a:buSzTx/>
              <a:buFont typeface="+mj-lt"/>
              <a:buAutoNum type="arabicPeriod"/>
            </a:pPr>
            <a:r>
              <a:rPr lang="zh-CN" altLang="en-US" sz="1600" dirty="0">
                <a:solidFill>
                  <a:schemeClr val="tx1"/>
                </a:solidFill>
                <a:latin typeface="黑体" charset="0"/>
                <a:ea typeface="黑体" charset="0"/>
                <a:cs typeface="微软雅黑" panose="020B0503020204020204" pitchFamily="34" charset="-122"/>
                <a:sym typeface="+mn-ea"/>
              </a:rPr>
              <a:t>国内首家通过一致性评价的无水乙醇注射液。</a:t>
            </a:r>
          </a:p>
        </p:txBody>
      </p:sp>
      <p:sp>
        <p:nvSpPr>
          <p:cNvPr id="10" name="矩形 9"/>
          <p:cNvSpPr/>
          <p:nvPr>
            <p:custDataLst>
              <p:tags r:id="rId3"/>
            </p:custDataLst>
          </p:nvPr>
        </p:nvSpPr>
        <p:spPr>
          <a:xfrm>
            <a:off x="720090" y="1485265"/>
            <a:ext cx="5039995" cy="416941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黑体" charset="0"/>
              <a:ea typeface="黑体" charset="0"/>
            </a:endParaRPr>
          </a:p>
        </p:txBody>
      </p:sp>
      <p:sp>
        <p:nvSpPr>
          <p:cNvPr id="11" name="矩形 10"/>
          <p:cNvSpPr/>
          <p:nvPr>
            <p:custDataLst>
              <p:tags r:id="rId4"/>
            </p:custDataLst>
          </p:nvPr>
        </p:nvSpPr>
        <p:spPr>
          <a:xfrm>
            <a:off x="6444615" y="1485265"/>
            <a:ext cx="5039995" cy="416941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黑体" charset="0"/>
              <a:ea typeface="黑体" charset="0"/>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OMMONDATA" val="eyJoZGlkIjoiZDQ1MDA1YTA0Y2ZlMjcyMDIxYTVmMzBiMTU5MDFjZDUifQ=="/>
  <p:tag name="RESOURCE_RECORD_KEY" val="{&quot;29&quot;:[20426248],&quot;8&quot;:[50053429,4610354]}"/>
</p:tagLst>
</file>

<file path=ppt/tags/tag10.xml><?xml version="1.0" encoding="utf-8"?>
<p:tagLst xmlns:a="http://schemas.openxmlformats.org/drawingml/2006/main" xmlns:r="http://schemas.openxmlformats.org/officeDocument/2006/relationships" xmlns:p="http://schemas.openxmlformats.org/presentationml/2006/main">
  <p:tag name="KSO_WM_DIAGRAM_VIRTUALLY_FRAME" val="{&quot;height&quot;:659.3171653543308,&quot;left&quot;:83.14992125984251,&quot;top&quot;:94.03716535433071,&quot;width&quot;:847.6000787401575}"/>
</p:tagLst>
</file>

<file path=ppt/tags/tag11.xml><?xml version="1.0" encoding="utf-8"?>
<p:tagLst xmlns:a="http://schemas.openxmlformats.org/drawingml/2006/main" xmlns:r="http://schemas.openxmlformats.org/officeDocument/2006/relationships" xmlns:p="http://schemas.openxmlformats.org/presentationml/2006/main">
  <p:tag name="KSO_WM_DIAGRAM_VIRTUALLY_FRAME" val="{&quot;height&quot;:659.3171653543308,&quot;left&quot;:83.14992125984251,&quot;top&quot;:94.03716535433071,&quot;width&quot;:847.6000787401575}"/>
</p:tagLst>
</file>

<file path=ppt/tags/tag12.xml><?xml version="1.0" encoding="utf-8"?>
<p:tagLst xmlns:a="http://schemas.openxmlformats.org/drawingml/2006/main" xmlns:r="http://schemas.openxmlformats.org/officeDocument/2006/relationships" xmlns:p="http://schemas.openxmlformats.org/presentationml/2006/main">
  <p:tag name="KSO_WM_DIAGRAM_VIRTUALLY_FRAME" val="{&quot;height&quot;:659.3171653543308,&quot;left&quot;:83.14992125984251,&quot;top&quot;:94.03716535433071,&quot;width&quot;:847.6000787401575}"/>
</p:tagLst>
</file>

<file path=ppt/tags/tag13.xml><?xml version="1.0" encoding="utf-8"?>
<p:tagLst xmlns:a="http://schemas.openxmlformats.org/drawingml/2006/main" xmlns:r="http://schemas.openxmlformats.org/officeDocument/2006/relationships" xmlns:p="http://schemas.openxmlformats.org/presentationml/2006/main">
  <p:tag name="KSO_WM_DIAGRAM_VIRTUALLY_FRAME" val="{&quot;height&quot;:659.3171653543308,&quot;left&quot;:83.14992125984251,&quot;top&quot;:94.03716535433071,&quot;width&quot;:847.6000787401575}"/>
</p:tagLst>
</file>

<file path=ppt/tags/tag2.xml><?xml version="1.0" encoding="utf-8"?>
<p:tagLst xmlns:a="http://schemas.openxmlformats.org/drawingml/2006/main" xmlns:r="http://schemas.openxmlformats.org/officeDocument/2006/relationships" xmlns:p="http://schemas.openxmlformats.org/presentationml/2006/main">
  <p:tag name="TABLE_ENDDRAG_ORIGIN_RECT" val="446*440"/>
  <p:tag name="TABLE_ENDDRAG_RECT" val="29*74*446*440"/>
</p:tagLst>
</file>

<file path=ppt/tags/tag3.xml><?xml version="1.0" encoding="utf-8"?>
<p:tagLst xmlns:a="http://schemas.openxmlformats.org/drawingml/2006/main" xmlns:r="http://schemas.openxmlformats.org/officeDocument/2006/relationships" xmlns:p="http://schemas.openxmlformats.org/presentationml/2006/main">
  <p:tag name="TABLE_ENDDRAG_ORIGIN_RECT" val="424*440"/>
  <p:tag name="TABLE_ENDDRAG_RECT" val="489*74*424*440"/>
</p:tagLst>
</file>

<file path=ppt/tags/tag4.xml><?xml version="1.0" encoding="utf-8"?>
<p:tagLst xmlns:a="http://schemas.openxmlformats.org/drawingml/2006/main" xmlns:r="http://schemas.openxmlformats.org/officeDocument/2006/relationships" xmlns:p="http://schemas.openxmlformats.org/presentationml/2006/main">
  <p:tag name="TABLE_ENDDRAG_ORIGIN_RECT" val="396*386"/>
  <p:tag name="TABLE_ENDDRAG_RECT" val="45*78*396*386"/>
</p:tagLst>
</file>

<file path=ppt/tags/tag5.xml><?xml version="1.0" encoding="utf-8"?>
<p:tagLst xmlns:a="http://schemas.openxmlformats.org/drawingml/2006/main" xmlns:r="http://schemas.openxmlformats.org/officeDocument/2006/relationships" xmlns:p="http://schemas.openxmlformats.org/presentationml/2006/main">
  <p:tag name="TABLE_ENDDRAG_ORIGIN_RECT" val="405*428"/>
  <p:tag name="TABLE_ENDDRAG_RECT" val="496*77*405*428"/>
</p:tagLst>
</file>

<file path=ppt/tags/tag6.xml><?xml version="1.0" encoding="utf-8"?>
<p:tagLst xmlns:a="http://schemas.openxmlformats.org/drawingml/2006/main" xmlns:r="http://schemas.openxmlformats.org/officeDocument/2006/relationships" xmlns:p="http://schemas.openxmlformats.org/presentationml/2006/main">
  <p:tag name="RESOURCE_RECORD_KEY" val="{&quot;29&quot;:[20426248],&quot;8&quot;:[4610354]}"/>
</p:tagLst>
</file>

<file path=ppt/tags/tag7.xml><?xml version="1.0" encoding="utf-8"?>
<p:tagLst xmlns:a="http://schemas.openxmlformats.org/drawingml/2006/main" xmlns:r="http://schemas.openxmlformats.org/officeDocument/2006/relationships" xmlns:p="http://schemas.openxmlformats.org/presentationml/2006/main">
  <p:tag name="RESOURCE_RECORD_KEY" val="{&quot;29&quot;:[20426248],&quot;8&quot;:[4610354]}"/>
</p:tagLst>
</file>

<file path=ppt/tags/tag8.xml><?xml version="1.0" encoding="utf-8"?>
<p:tagLst xmlns:a="http://schemas.openxmlformats.org/drawingml/2006/main" xmlns:r="http://schemas.openxmlformats.org/officeDocument/2006/relationships" xmlns:p="http://schemas.openxmlformats.org/presentationml/2006/main">
  <p:tag name="RESOURCE_RECORD_KEY" val="{&quot;29&quot;:[20426248]}"/>
</p:tagLst>
</file>

<file path=ppt/tags/tag9.xml><?xml version="1.0" encoding="utf-8"?>
<p:tagLst xmlns:a="http://schemas.openxmlformats.org/drawingml/2006/main" xmlns:r="http://schemas.openxmlformats.org/officeDocument/2006/relationships" xmlns:p="http://schemas.openxmlformats.org/presentationml/2006/main">
  <p:tag name="TABLE_ENDDRAG_ORIGIN_RECT" val="890*143"/>
  <p:tag name="TABLE_ENDDRAG_RECT" val="29*92*890*143"/>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2002</Words>
  <Application>Microsoft Office PowerPoint</Application>
  <PresentationFormat>宽屏</PresentationFormat>
  <Paragraphs>130</Paragraphs>
  <Slides>11</Slides>
  <Notes>7</Notes>
  <HiddenSlides>0</HiddenSlides>
  <MMClips>2</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11</vt:i4>
      </vt:variant>
    </vt:vector>
  </HeadingPairs>
  <TitlesOfParts>
    <vt:vector size="21" baseType="lpstr">
      <vt:lpstr>Times New Roman Regular</vt:lpstr>
      <vt:lpstr>等线</vt:lpstr>
      <vt:lpstr>等线 Light</vt:lpstr>
      <vt:lpstr>黑体</vt:lpstr>
      <vt:lpstr>微软雅黑</vt:lpstr>
      <vt:lpstr>Arial</vt:lpstr>
      <vt:lpstr>Calibri</vt:lpstr>
      <vt:lpstr>Roboto Light</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梁 琳波</dc:creator>
  <cp:lastModifiedBy>DELL</cp:lastModifiedBy>
  <cp:revision>237</cp:revision>
  <dcterms:created xsi:type="dcterms:W3CDTF">2026-06-05T09:07:07Z</dcterms:created>
  <dcterms:modified xsi:type="dcterms:W3CDTF">2026-06-08T07:19:29Z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1DE3FD8657D648AAAC95E0EA6C658E51_12</vt:lpwstr>
  </property>
  <property fmtid="{D5CDD505-2E9C-101B-9397-08002B2CF9AE}" pid="3" name="KSOProductBuildVer">
    <vt:lpwstr>2052-12.1.24031.24031</vt:lpwstr>
  </property>
</Properties>
</file>