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409" r:id="rId4"/>
    <p:sldId id="527" r:id="rId5"/>
    <p:sldId id="528" r:id="rId6"/>
    <p:sldId id="529" r:id="rId7"/>
    <p:sldId id="530" r:id="rId8"/>
    <p:sldId id="531" r:id="rId9"/>
    <p:sldId id="532" r:id="rId10"/>
    <p:sldId id="533" r:id="rId12"/>
    <p:sldId id="536" r:id="rId13"/>
    <p:sldId id="286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 Jesso" initials="XJ" lastIdx="1" clrIdx="0"/>
  <p:cmAuthor id="2" name="Administrator" initials="A" lastIdx="0" clrIdx="1"/>
  <p:cmAuthor id="3" name="nello" initials="n" lastIdx="0" clrIdx="2"/>
  <p:cmAuthor id="4" name="sarah" initials="s" lastIdx="0" clrIdx="3"/>
  <p:cmAuthor id="5" name=" " initials=" " lastIdx="0" clrIdx="4"/>
  <p:cmAuthor id="6" name="MM" initials="M" lastIdx="0" clrIdx="5"/>
  <p:cmAuthor id="7" name="longlong" initials="l" lastIdx="0" clrIdx="6"/>
  <p:cmAuthor id="8" name="1206988966@qq.com" initials="1" lastIdx="0" clrIdx="7"/>
  <p:cmAuthor id="9" name="姜伟光" initials="姜" lastIdx="0" clrIdx="8"/>
  <p:cmAuthor id="10" name="茵茵" initials="茵" lastIdx="0" clrIdx="9"/>
  <p:cmAuthor id="11" name="ming qiu" initials="m" lastIdx="0" clrIdx="10"/>
  <p:cmAuthor id="12" name="陈烽" initials="陈" lastIdx="0" clrIdx="11"/>
  <p:cmAuthor id="13" name="wugua" initials="w" lastIdx="0" clrIdx="12"/>
  <p:cmAuthor id="14" name="wzs86" initials="w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B8"/>
    <a:srgbClr val="FFFFFF"/>
    <a:srgbClr val="58B6E5"/>
    <a:srgbClr val="A0C0F0"/>
    <a:srgbClr val="2586C4"/>
    <a:srgbClr val="1A7BBF"/>
    <a:srgbClr val="56CA95"/>
    <a:srgbClr val="99CCFF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A0AC1D-E303-4B12-9CD9-334FB146224F}" styleName="表样式 1 25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TxStyle>
        <a:fontRef idx="none">
          <a:schemeClr val="tx1"/>
        </a:fontRef>
      </a:tcTxStyle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band2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right>
          <a:top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firstCol>
    <a:lastRow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>
                  <a:lumMod val="34000"/>
                  <a:lumOff val="66000"/>
                </a:schemeClr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alpha val="20000"/>
                  <a:lumMod val="35000"/>
                  <a:lumOff val="65000"/>
                </a:schemeClr>
              </a:solidFill>
              <a:prstDash val="solid"/>
            </a:ln>
          </a:insideV>
        </a:tcBdr>
        <a:fill>
          <a:solidFill>
            <a:schemeClr val="accent1">
              <a:alpha val="50000"/>
              <a:lumMod val="40000"/>
              <a:lumOff val="6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/>
    <p:restoredTop sz="94660"/>
  </p:normalViewPr>
  <p:slideViewPr>
    <p:cSldViewPr snapToGrid="0">
      <p:cViewPr varScale="1">
        <p:scale>
          <a:sx n="67" d="100"/>
          <a:sy n="67" d="100"/>
        </p:scale>
        <p:origin x="1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8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13631\Desktop\&#26032;&#24314;%20XLSX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08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有效率（</a:t>
            </a:r>
            <a:r>
              <a:rPr lang="en-US" altLang="zh-CN" sz="108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%</a:t>
            </a:r>
            <a:r>
              <a:rPr lang="zh-CN" altLang="en-US" sz="108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1080">
              <a:solidFill>
                <a:schemeClr val="tx1">
                  <a:lumMod val="65000"/>
                  <a:lumOff val="35000"/>
                </a:scheme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c:rich>
      </c:tx>
      <c:layout>
        <c:manualLayout>
          <c:xMode val="edge"/>
          <c:yMode val="edge"/>
          <c:x val="0.387304517827477"/>
          <c:y val="0.008955223880597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35049695073165"/>
          <c:y val="0.15946783305996"/>
          <c:w val="0.863467453727575"/>
          <c:h val="0.599854200838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'[新建 XLSX 工作表.xlsx]Sheet1'!$B$1</c:f>
              <c:strCache>
                <c:ptCount val="1"/>
                <c:pt idx="0">
                  <c:v>有效率（%）</c:v>
                </c:pt>
              </c:strCache>
            </c:strRef>
          </c:tx>
          <c:spPr>
            <a:solidFill>
              <a:srgbClr val="6096E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9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9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9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9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9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>
                  <a:spAutoFit/>
                </a:bodyPr>
                <a:lstStyle/>
                <a:p>
                  <a:pPr>
                    <a:defRPr lang="zh-CN" sz="900" b="1" i="0" u="none" strike="noStrike" kern="1200" cap="none" normalizeH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>
                <a:spAutoFit/>
              </a:bodyPr>
              <a:lstStyle/>
              <a:p>
                <a:pPr>
                  <a:defRPr lang="zh-CN" sz="900" b="1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XLSX 工作表.xlsx]Sheet1'!$A$2:$A$7</c:f>
              <c:strCache>
                <c:ptCount val="6"/>
                <c:pt idx="0">
                  <c:v>骨关节炎</c:v>
                </c:pt>
                <c:pt idx="1">
                  <c:v>腰痛</c:v>
                </c:pt>
                <c:pt idx="2">
                  <c:v>肩周炎</c:v>
                </c:pt>
                <c:pt idx="3">
                  <c:v>手术后，创伤后</c:v>
                </c:pt>
                <c:pt idx="4">
                  <c:v>拔牙后疼痛</c:v>
                </c:pt>
                <c:pt idx="5">
                  <c:v>急性上呼吸道炎症</c:v>
                </c:pt>
              </c:strCache>
            </c:strRef>
          </c:cat>
          <c:val>
            <c:numRef>
              <c:f>'[新建 XLSX 工作表.xlsx]Sheet1'!$B$2:$B$7</c:f>
              <c:numCache>
                <c:formatCode>General</c:formatCode>
                <c:ptCount val="6"/>
                <c:pt idx="0">
                  <c:v>87.3</c:v>
                </c:pt>
                <c:pt idx="1">
                  <c:v>77.1</c:v>
                </c:pt>
                <c:pt idx="2">
                  <c:v>85.2</c:v>
                </c:pt>
                <c:pt idx="3">
                  <c:v>95.4</c:v>
                </c:pt>
                <c:pt idx="4">
                  <c:v>97.2</c:v>
                </c:pt>
                <c:pt idx="5">
                  <c:v>89.4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6076059"/>
        <c:axId val="301824049"/>
      </c:barChart>
      <c:catAx>
        <c:axId val="7560760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301824049"/>
        <c:crosses val="autoZero"/>
        <c:auto val="1"/>
        <c:lblAlgn val="ctr"/>
        <c:lblOffset val="100"/>
        <c:noMultiLvlLbl val="0"/>
      </c:catAx>
      <c:valAx>
        <c:axId val="30182404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7560760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c9587cbc-bcca-493c-90ed-f72d99c7fa46}"/>
      </c:ext>
    </c:extLst>
  </c:chart>
  <c:spPr>
    <a:noFill/>
    <a:ln w="6350" cap="flat" cmpd="sng" algn="ctr">
      <a:noFill/>
      <a:prstDash val="sysDash"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900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0756360302544"/>
          <c:y val="0.050165214779213"/>
          <c:w val="0.899151959660784"/>
          <c:h val="0.7847401622108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0"/>
                </a:gra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洛索洛芬钠</c:v>
                </c:pt>
                <c:pt idx="1">
                  <c:v>右旋布洛芬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0.873</c:v>
                </c:pt>
                <c:pt idx="1" c:formatCode="0%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836661757"/>
        <c:axId val="613484813"/>
      </c:barChart>
      <c:catAx>
        <c:axId val="83666175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13484813"/>
        <c:crosses val="autoZero"/>
        <c:auto val="1"/>
        <c:lblAlgn val="ctr"/>
        <c:lblOffset val="100"/>
        <c:noMultiLvlLbl val="0"/>
      </c:catAx>
      <c:valAx>
        <c:axId val="61348481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3666175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c923b2c-c5e4-407f-b35c-54a9d52f734b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PPT(定稿)16比9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副标题 2"/>
          <p:cNvSpPr>
            <a:spLocks noGrp="1"/>
          </p:cNvSpPr>
          <p:nvPr>
            <p:ph type="subTitle" idx="13" hasCustomPrompt="1"/>
          </p:nvPr>
        </p:nvSpPr>
        <p:spPr>
          <a:xfrm>
            <a:off x="948758" y="4538263"/>
            <a:ext cx="9801101" cy="489438"/>
          </a:xfrm>
          <a:noFill/>
          <a:ln>
            <a:noFill/>
          </a:ln>
        </p:spPr>
        <p:txBody>
          <a:bodyPr/>
          <a:lstStyle>
            <a:lvl1pPr>
              <a:defRPr kumimoji="0" lang="zh-CN" altLang="en-US" sz="2400" b="0" i="0" spc="0" noProof="1">
                <a:ln>
                  <a:noFill/>
                </a:ln>
                <a:solidFill>
                  <a:schemeClr val="bg1"/>
                </a:solidFill>
                <a:effectLst/>
                <a:uLnTx/>
                <a:latin typeface="+mj-ea"/>
                <a:ea typeface="+mj-ea"/>
              </a:defRPr>
            </a:lvl1pPr>
          </a:lstStyle>
          <a:p>
            <a:pPr marL="0" marR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5" strike="noStrike" noProof="1"/>
              <a:t>单击此处编辑副标题</a:t>
            </a:r>
            <a:endParaRPr lang="zh-CN" altLang="en-US" strike="noStrike" noProof="1"/>
          </a:p>
        </p:txBody>
      </p:sp>
      <p:pic>
        <p:nvPicPr>
          <p:cNvPr id="16" name="图片 10" descr="朋友圈广告宣传图-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8" y="893763"/>
            <a:ext cx="2655887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443060" y="6325386"/>
            <a:ext cx="2441542" cy="348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9307398" y="6014301"/>
            <a:ext cx="2441542" cy="612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382275" y="989842"/>
            <a:ext cx="10974929" cy="5483189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9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9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033" y="2484176"/>
            <a:ext cx="9801101" cy="101887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9033" y="3560653"/>
            <a:ext cx="9801101" cy="47163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5" spc="200"/>
            </a:lvl1pPr>
          </a:lstStyle>
          <a:p>
            <a:pPr lvl="0" fontAlgn="auto"/>
            <a:r>
              <a:rPr lang="zh-CN" altLang="en-US" sz="240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5415" y="2636912"/>
            <a:ext cx="8256917" cy="864096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42875"/>
            <a:ext cx="9075373" cy="622300"/>
          </a:xfrm>
        </p:spPr>
        <p:txBody>
          <a:bodyPr/>
          <a:lstStyle>
            <a:lvl1pPr>
              <a:defRPr sz="2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1" y="1096094"/>
            <a:ext cx="11425767" cy="5429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69900" marR="0" lvl="0" indent="-469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o"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512EC-D059-4AAB-AB41-11575BECB641}" type="datetime1">
              <a:rPr lang="en-US" altLang="en-US" sz="2800" b="1" smtClean="0">
                <a:solidFill>
                  <a:schemeClr val="tx2"/>
                </a:solidFill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zh-CN" altLang="en-US" sz="2800" b="1">
              <a:solidFill>
                <a:schemeClr val="tx2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chemeClr val="tx2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noProof="1" dirty="0"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F7CD-FAC2-46C3-AAAD-80EF4A86849C}" type="slidenum">
              <a:rPr lang="en-US" altLang="en-US" sz="2800" b="1" smtClean="0">
                <a:solidFill>
                  <a:schemeClr val="tx2"/>
                </a:solidFill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sz="2800" b="1">
              <a:solidFill>
                <a:schemeClr val="tx2"/>
              </a:solidFill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结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/>
          <a:srcRect l="3622" t="435" r="33825" b="429"/>
          <a:stretch>
            <a:fillRect/>
          </a:stretch>
        </p:blipFill>
        <p:spPr>
          <a:xfrm>
            <a:off x="5675085" y="0"/>
            <a:ext cx="6516915" cy="6858000"/>
          </a:xfrm>
          <a:custGeom>
            <a:avLst/>
            <a:gdLst>
              <a:gd name="connsiteX0" fmla="*/ 1710495 w 6516915"/>
              <a:gd name="connsiteY0" fmla="*/ 0 h 6858000"/>
              <a:gd name="connsiteX1" fmla="*/ 6516915 w 6516915"/>
              <a:gd name="connsiteY1" fmla="*/ 0 h 6858000"/>
              <a:gd name="connsiteX2" fmla="*/ 4806420 w 6516915"/>
              <a:gd name="connsiteY2" fmla="*/ 6858000 h 6858000"/>
              <a:gd name="connsiteX3" fmla="*/ 0 w 65169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915" h="6858000">
                <a:moveTo>
                  <a:pt x="1710495" y="0"/>
                </a:moveTo>
                <a:lnTo>
                  <a:pt x="6516915" y="0"/>
                </a:lnTo>
                <a:lnTo>
                  <a:pt x="48064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直角三角形 13"/>
          <p:cNvSpPr/>
          <p:nvPr/>
        </p:nvSpPr>
        <p:spPr>
          <a:xfrm rot="5400000">
            <a:off x="99186" y="-125340"/>
            <a:ext cx="792566" cy="98300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1445886" y="2500614"/>
            <a:ext cx="841829" cy="25835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1066460" y="4296229"/>
            <a:ext cx="841829" cy="25835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>
            <a:off x="581754" y="2072166"/>
            <a:ext cx="6502974" cy="2245320"/>
            <a:chOff x="581754" y="1964730"/>
            <a:chExt cx="6502974" cy="2245320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581754" y="1964730"/>
              <a:ext cx="6502974" cy="1661994"/>
              <a:chOff x="562704" y="1459905"/>
              <a:chExt cx="6502974" cy="166199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598876" y="2660234"/>
                <a:ext cx="2527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ea typeface="+mn-ea"/>
                  </a:rPr>
                  <a:t>THANKS</a:t>
                </a:r>
                <a:r>
                  <a:rPr lang="zh-CN" altLang="en-US" sz="2400" spc="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ea typeface="+mn-ea"/>
                  </a:rPr>
                  <a:t>！</a:t>
                </a:r>
                <a:endParaRPr lang="zh-CN" altLang="en-US" sz="24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9" name="文本框 8"/>
              <p:cNvSpPr txBox="1"/>
              <p:nvPr userDrawn="1"/>
            </p:nvSpPr>
            <p:spPr>
              <a:xfrm>
                <a:off x="562704" y="1459905"/>
                <a:ext cx="65029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7200" spc="3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谢谢！</a:t>
                </a:r>
                <a:endParaRPr lang="zh-CN" altLang="en-US" sz="7200" spc="3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6" name="直接连接符 5"/>
            <p:cNvCxnSpPr/>
            <p:nvPr userDrawn="1"/>
          </p:nvCxnSpPr>
          <p:spPr>
            <a:xfrm>
              <a:off x="733425" y="4210050"/>
              <a:ext cx="4286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5415" y="2636912"/>
            <a:ext cx="8256917" cy="864096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287" y="137103"/>
            <a:ext cx="10971328" cy="7056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518" y="1490506"/>
            <a:ext cx="10971328" cy="4759538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1395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39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 userDrawn="1"/>
        </p:nvSpPr>
        <p:spPr>
          <a:xfrm>
            <a:off x="948759" y="3023453"/>
            <a:ext cx="9801101" cy="12063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4000" b="1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/>
              <a:t>单击此处编辑标题</a:t>
            </a:r>
            <a:endParaRPr lang="zh-CN" altLang="en-US"/>
          </a:p>
        </p:txBody>
      </p:sp>
      <p:pic>
        <p:nvPicPr>
          <p:cNvPr id="9" name="图片 10" descr="朋友圈广告宣传图-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8" y="893763"/>
            <a:ext cx="2655887" cy="108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658" y="89968"/>
            <a:ext cx="10971328" cy="7056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518" y="1501307"/>
            <a:ext cx="5177804" cy="4748737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1395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39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2844" y="1501307"/>
            <a:ext cx="5177804" cy="4748737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9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9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446" y="127676"/>
            <a:ext cx="10971328" cy="7056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518" y="1429301"/>
            <a:ext cx="5343436" cy="38162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518" y="1854132"/>
            <a:ext cx="5343436" cy="4395912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1395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39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6960" y="1421830"/>
            <a:ext cx="5343436" cy="38162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6960" y="1854132"/>
            <a:ext cx="5343436" cy="4395912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1395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39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019" y="155957"/>
            <a:ext cx="10971328" cy="7056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48" y="1555225"/>
            <a:ext cx="5234050" cy="460852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632" y="1555310"/>
            <a:ext cx="5228214" cy="46083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6785" y="914465"/>
            <a:ext cx="1044203" cy="502955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5"/>
            </a:lvl1pPr>
          </a:lstStyle>
          <a:p>
            <a:pPr lvl="0" fontAlgn="auto"/>
            <a:r>
              <a:rPr sz="2805"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577" y="914465"/>
            <a:ext cx="9170979" cy="5029557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2365" indent="-228600">
              <a:defRPr spc="300"/>
            </a:lvl3pPr>
            <a:lvl4pPr marL="1600835" indent="-228600">
              <a:defRPr spc="300"/>
            </a:lvl4pPr>
            <a:lvl5pPr marL="2058035" indent="-228600">
              <a:defRPr spc="300"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9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9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7.jpeg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 descr="PPT(定稿)16比911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2442"/>
            <a:ext cx="121904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81765" y="127242"/>
            <a:ext cx="10971212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 anchorCtr="0">
            <a:normAutofit/>
          </a:bodyPr>
          <a:lstStyle/>
          <a:p>
            <a:pPr marL="0" lvl="0" indent="0"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71213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9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9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6081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8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z="995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3765" rtl="0" eaLnBrk="1" fontAlgn="auto" latinLnBrk="0" hangingPunct="1">
        <a:lnSpc>
          <a:spcPct val="100000"/>
        </a:lnSpc>
        <a:spcBef>
          <a:spcPct val="0"/>
        </a:spcBef>
        <a:buNone/>
        <a:defRPr lang="zh-CN" altLang="en-US" sz="3600" b="1" u="none" strike="noStrike" kern="1200" cap="none" spc="300" normalizeH="0" baseline="0" dirty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37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37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2365" indent="-228600" algn="l" defTabSz="9137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835" indent="-228600" algn="l" defTabSz="9137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3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8035" indent="-228600" algn="l" defTabSz="9137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3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381001" y="142875"/>
            <a:ext cx="7981951" cy="622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431801" y="952500"/>
            <a:ext cx="11425767" cy="5429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8.xml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tags" Target="../tags/tag64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82.xml"/><Relationship Id="rId25" Type="http://schemas.openxmlformats.org/officeDocument/2006/relationships/image" Target="../media/image12.png"/><Relationship Id="rId24" Type="http://schemas.openxmlformats.org/officeDocument/2006/relationships/tags" Target="../tags/tag81.xml"/><Relationship Id="rId23" Type="http://schemas.openxmlformats.org/officeDocument/2006/relationships/image" Target="../media/image11.png"/><Relationship Id="rId22" Type="http://schemas.openxmlformats.org/officeDocument/2006/relationships/tags" Target="../tags/tag80.xml"/><Relationship Id="rId21" Type="http://schemas.openxmlformats.org/officeDocument/2006/relationships/image" Target="../media/image10.png"/><Relationship Id="rId20" Type="http://schemas.openxmlformats.org/officeDocument/2006/relationships/tags" Target="../tags/tag79.xml"/><Relationship Id="rId2" Type="http://schemas.openxmlformats.org/officeDocument/2006/relationships/tags" Target="../tags/tag6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 descr="朋友圈广告宣传图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893763"/>
            <a:ext cx="2655887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904875" y="2386013"/>
            <a:ext cx="7724775" cy="8985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4400" kern="0" spc="0" dirty="0">
                <a:latin typeface="+mj-ea"/>
                <a:ea typeface="+mj-ea"/>
              </a:rPr>
              <a:t>洛索洛芬钠口服溶液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17270" y="3429000"/>
            <a:ext cx="7105015" cy="16814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90000"/>
              </a:lnSpc>
              <a:buFont typeface="Wingdings" panose="05000000000000000000" charset="0"/>
              <a:buChar char="ü"/>
            </a:pPr>
            <a:r>
              <a:rPr lang="zh-CN" altLang="en-US" i="1" u="sng" dirty="0">
                <a:solidFill>
                  <a:schemeClr val="bg1"/>
                </a:solidFill>
              </a:rPr>
              <a:t>非甾体类抗炎药，吸收快、镇痛强、安全性高</a:t>
            </a:r>
            <a:endParaRPr lang="zh-CN" altLang="en-US" i="1" u="sng" dirty="0">
              <a:solidFill>
                <a:schemeClr val="bg1"/>
              </a:solidFill>
            </a:endParaRPr>
          </a:p>
          <a:p>
            <a:pPr marL="342900" indent="-342900">
              <a:lnSpc>
                <a:spcPct val="190000"/>
              </a:lnSpc>
              <a:buFont typeface="Wingdings" panose="05000000000000000000" charset="0"/>
              <a:buChar char="ü"/>
            </a:pPr>
            <a:r>
              <a:rPr lang="zh-CN" altLang="en-US" i="1" u="sng" dirty="0">
                <a:solidFill>
                  <a:schemeClr val="bg1"/>
                </a:solidFill>
              </a:rPr>
              <a:t>弥补目录内吞咽困难患者解热、消炎、镇痛的用药不足</a:t>
            </a:r>
            <a:endParaRPr lang="zh-CN" altLang="en-US" i="1" u="sng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7270" y="4933950"/>
            <a:ext cx="47015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pc="15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iSans Normal" panose="00000500000000000000" charset="-122"/>
              </a:rPr>
              <a:t>福建汇天生物药业有限公司</a:t>
            </a:r>
            <a:endParaRPr lang="zh-CN" altLang="en-US" sz="2000" spc="15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MiSans Normal" panose="000005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2562809" y="2551137"/>
            <a:ext cx="1858077" cy="1395026"/>
          </a:xfrm>
          <a:custGeom>
            <a:avLst/>
            <a:gdLst>
              <a:gd name="T0" fmla="*/ 473 w 949"/>
              <a:gd name="T1" fmla="*/ 950 h 950"/>
              <a:gd name="T2" fmla="*/ 0 w 949"/>
              <a:gd name="T3" fmla="*/ 475 h 950"/>
              <a:gd name="T4" fmla="*/ 473 w 949"/>
              <a:gd name="T5" fmla="*/ 0 h 950"/>
              <a:gd name="T6" fmla="*/ 949 w 949"/>
              <a:gd name="T7" fmla="*/ 475 h 950"/>
              <a:gd name="T8" fmla="*/ 473 w 949"/>
              <a:gd name="T9" fmla="*/ 95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9" h="950">
                <a:moveTo>
                  <a:pt x="473" y="950"/>
                </a:moveTo>
                <a:lnTo>
                  <a:pt x="0" y="475"/>
                </a:lnTo>
                <a:lnTo>
                  <a:pt x="473" y="0"/>
                </a:lnTo>
                <a:lnTo>
                  <a:pt x="949" y="475"/>
                </a:lnTo>
                <a:lnTo>
                  <a:pt x="473" y="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pPr>
              <a:defRPr/>
            </a:pPr>
            <a:endParaRPr lang="zh-CN" altLang="en-US" sz="128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4439303" y="2898302"/>
            <a:ext cx="935858" cy="700694"/>
          </a:xfrm>
          <a:custGeom>
            <a:avLst/>
            <a:gdLst>
              <a:gd name="T0" fmla="*/ 291 w 585"/>
              <a:gd name="T1" fmla="*/ 584 h 584"/>
              <a:gd name="T2" fmla="*/ 0 w 585"/>
              <a:gd name="T3" fmla="*/ 291 h 584"/>
              <a:gd name="T4" fmla="*/ 291 w 585"/>
              <a:gd name="T5" fmla="*/ 0 h 584"/>
              <a:gd name="T6" fmla="*/ 585 w 585"/>
              <a:gd name="T7" fmla="*/ 291 h 584"/>
              <a:gd name="T8" fmla="*/ 291 w 585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5" h="584">
                <a:moveTo>
                  <a:pt x="291" y="584"/>
                </a:moveTo>
                <a:lnTo>
                  <a:pt x="0" y="291"/>
                </a:lnTo>
                <a:lnTo>
                  <a:pt x="291" y="0"/>
                </a:lnTo>
                <a:lnTo>
                  <a:pt x="585" y="291"/>
                </a:lnTo>
                <a:lnTo>
                  <a:pt x="291" y="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pPr>
              <a:defRPr/>
            </a:pPr>
            <a:endParaRPr lang="zh-CN" altLang="en-US" sz="128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3465524" y="1758339"/>
            <a:ext cx="1875280" cy="1404638"/>
          </a:xfrm>
          <a:custGeom>
            <a:avLst/>
            <a:gdLst>
              <a:gd name="T0" fmla="*/ 387 w 772"/>
              <a:gd name="T1" fmla="*/ 771 h 771"/>
              <a:gd name="T2" fmla="*/ 0 w 772"/>
              <a:gd name="T3" fmla="*/ 387 h 771"/>
              <a:gd name="T4" fmla="*/ 387 w 772"/>
              <a:gd name="T5" fmla="*/ 0 h 771"/>
              <a:gd name="T6" fmla="*/ 772 w 772"/>
              <a:gd name="T7" fmla="*/ 387 h 771"/>
              <a:gd name="T8" fmla="*/ 387 w 772"/>
              <a:gd name="T9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771">
                <a:moveTo>
                  <a:pt x="387" y="771"/>
                </a:moveTo>
                <a:lnTo>
                  <a:pt x="0" y="387"/>
                </a:lnTo>
                <a:lnTo>
                  <a:pt x="387" y="0"/>
                </a:lnTo>
                <a:lnTo>
                  <a:pt x="772" y="387"/>
                </a:lnTo>
                <a:lnTo>
                  <a:pt x="387" y="771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pPr>
              <a:defRPr/>
            </a:pPr>
            <a:endParaRPr lang="zh-CN" altLang="en-US" sz="128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任意多边形 6"/>
          <p:cNvSpPr/>
          <p:nvPr/>
        </p:nvSpPr>
        <p:spPr>
          <a:xfrm rot="3131087" flipV="1">
            <a:off x="6737430" y="1636871"/>
            <a:ext cx="1878806" cy="3238500"/>
          </a:xfrm>
          <a:custGeom>
            <a:avLst/>
            <a:gdLst/>
            <a:ahLst/>
            <a:cxnLst>
              <a:cxn ang="0">
                <a:pos x="2063727" y="1821287"/>
              </a:cxn>
              <a:cxn ang="0">
                <a:pos x="1588293" y="2290541"/>
              </a:cxn>
              <a:cxn ang="0">
                <a:pos x="1573848" y="2304798"/>
              </a:cxn>
              <a:cxn ang="0">
                <a:pos x="2607219" y="1936784"/>
              </a:cxn>
              <a:cxn ang="0">
                <a:pos x="2124688" y="1761118"/>
              </a:cxn>
              <a:cxn ang="0">
                <a:pos x="2119430" y="1361689"/>
              </a:cxn>
              <a:cxn ang="0">
                <a:pos x="1521924" y="2313583"/>
              </a:cxn>
              <a:cxn ang="0">
                <a:pos x="1526366" y="2351663"/>
              </a:cxn>
              <a:cxn ang="0">
                <a:pos x="748392" y="1253112"/>
              </a:cxn>
              <a:cxn ang="0">
                <a:pos x="1327878" y="298905"/>
              </a:cxn>
              <a:cxn ang="0">
                <a:pos x="403558" y="643170"/>
              </a:cxn>
              <a:cxn ang="0">
                <a:pos x="0" y="534139"/>
              </a:cxn>
              <a:cxn ang="0">
                <a:pos x="3326451" y="4769533"/>
              </a:cxn>
              <a:cxn ang="0">
                <a:pos x="3259808" y="4769533"/>
              </a:cxn>
              <a:cxn ang="0">
                <a:pos x="1224662" y="1228640"/>
              </a:cxn>
              <a:cxn ang="0">
                <a:pos x="985860" y="1875541"/>
              </a:cxn>
              <a:cxn ang="0">
                <a:pos x="1629252" y="1569091"/>
              </a:cxn>
              <a:cxn ang="0">
                <a:pos x="1629538" y="1568829"/>
              </a:cxn>
              <a:cxn ang="0">
                <a:pos x="1587923" y="1482398"/>
              </a:cxn>
              <a:cxn ang="0">
                <a:pos x="1808084" y="865554"/>
              </a:cxn>
              <a:cxn ang="0">
                <a:pos x="715016" y="1545812"/>
              </a:cxn>
              <a:cxn ang="0">
                <a:pos x="3140506" y="3905777"/>
              </a:cxn>
              <a:cxn ang="0">
                <a:pos x="3380443" y="3809456"/>
              </a:cxn>
              <a:cxn ang="0">
                <a:pos x="3879334" y="3556633"/>
              </a:cxn>
              <a:cxn ang="0">
                <a:pos x="3319251" y="3763113"/>
              </a:cxn>
              <a:cxn ang="0">
                <a:pos x="3517889" y="3168879"/>
              </a:cxn>
              <a:cxn ang="0">
                <a:pos x="1894465" y="3132813"/>
              </a:cxn>
              <a:cxn ang="0">
                <a:pos x="1911336" y="3147018"/>
              </a:cxn>
              <a:cxn ang="0">
                <a:pos x="2934976" y="3045067"/>
              </a:cxn>
              <a:cxn ang="0">
                <a:pos x="3302960" y="3014035"/>
              </a:cxn>
              <a:cxn ang="0">
                <a:pos x="3325066" y="3000198"/>
              </a:cxn>
              <a:cxn ang="0">
                <a:pos x="3285386" y="2777869"/>
              </a:cxn>
              <a:cxn ang="0">
                <a:pos x="3267071" y="2754270"/>
              </a:cxn>
              <a:cxn ang="0">
                <a:pos x="3229637" y="2764594"/>
              </a:cxn>
              <a:cxn ang="0">
                <a:pos x="2944142" y="2378348"/>
              </a:cxn>
              <a:cxn ang="0">
                <a:pos x="1933406" y="3122074"/>
              </a:cxn>
              <a:cxn ang="0">
                <a:pos x="3194103" y="4937492"/>
              </a:cxn>
              <a:cxn ang="0">
                <a:pos x="3212759" y="4710275"/>
              </a:cxn>
              <a:cxn ang="0">
                <a:pos x="3024632" y="4815933"/>
              </a:cxn>
              <a:cxn ang="0">
                <a:pos x="3178445" y="4451404"/>
              </a:cxn>
            </a:cxnLst>
            <a:rect l="0" t="0" r="0" b="0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lnTo>
                  <a:pt x="1588293" y="2290541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lnTo>
                  <a:pt x="1526366" y="2351663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lnTo>
                  <a:pt x="0" y="534139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lnTo>
                  <a:pt x="3259808" y="4769533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lnTo>
                  <a:pt x="715016" y="1545812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lnTo>
                  <a:pt x="2756171" y="4212531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lnTo>
                  <a:pt x="1894465" y="3132813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lnTo>
                  <a:pt x="3194103" y="4937492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lnTo>
                  <a:pt x="3024632" y="4815933"/>
                </a:lnTo>
                <a:close/>
              </a:path>
            </a:pathLst>
          </a:custGeom>
          <a:solidFill>
            <a:srgbClr val="04AE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151600" y="3268102"/>
            <a:ext cx="753485" cy="563915"/>
          </a:xfrm>
          <a:custGeom>
            <a:avLst/>
            <a:gdLst>
              <a:gd name="T0" fmla="*/ 234 w 471"/>
              <a:gd name="T1" fmla="*/ 470 h 470"/>
              <a:gd name="T2" fmla="*/ 0 w 471"/>
              <a:gd name="T3" fmla="*/ 234 h 470"/>
              <a:gd name="T4" fmla="*/ 234 w 471"/>
              <a:gd name="T5" fmla="*/ 0 h 470"/>
              <a:gd name="T6" fmla="*/ 471 w 471"/>
              <a:gd name="T7" fmla="*/ 234 h 470"/>
              <a:gd name="T8" fmla="*/ 234 w 471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470">
                <a:moveTo>
                  <a:pt x="234" y="470"/>
                </a:moveTo>
                <a:lnTo>
                  <a:pt x="0" y="234"/>
                </a:lnTo>
                <a:lnTo>
                  <a:pt x="234" y="0"/>
                </a:lnTo>
                <a:lnTo>
                  <a:pt x="471" y="234"/>
                </a:lnTo>
                <a:lnTo>
                  <a:pt x="234" y="4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pPr>
              <a:defRPr/>
            </a:pPr>
            <a:endParaRPr lang="zh-CN" altLang="en-US" sz="128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1524251" y="3857692"/>
            <a:ext cx="2367641" cy="1769732"/>
          </a:xfrm>
          <a:custGeom>
            <a:avLst/>
            <a:gdLst>
              <a:gd name="T0" fmla="*/ 742 w 1480"/>
              <a:gd name="T1" fmla="*/ 1475 h 1475"/>
              <a:gd name="T2" fmla="*/ 0 w 1480"/>
              <a:gd name="T3" fmla="*/ 737 h 1475"/>
              <a:gd name="T4" fmla="*/ 742 w 1480"/>
              <a:gd name="T5" fmla="*/ 0 h 1475"/>
              <a:gd name="T6" fmla="*/ 1480 w 1480"/>
              <a:gd name="T7" fmla="*/ 737 h 1475"/>
              <a:gd name="T8" fmla="*/ 742 w 1480"/>
              <a:gd name="T9" fmla="*/ 1475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0" h="1475">
                <a:moveTo>
                  <a:pt x="742" y="1475"/>
                </a:moveTo>
                <a:lnTo>
                  <a:pt x="0" y="737"/>
                </a:lnTo>
                <a:lnTo>
                  <a:pt x="742" y="0"/>
                </a:lnTo>
                <a:lnTo>
                  <a:pt x="1480" y="737"/>
                </a:lnTo>
                <a:lnTo>
                  <a:pt x="742" y="14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pPr>
              <a:defRPr/>
            </a:pPr>
            <a:endParaRPr lang="zh-CN" altLang="en-US" sz="128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1524000" y="1770011"/>
            <a:ext cx="1941524" cy="1456143"/>
          </a:xfrm>
          <a:custGeom>
            <a:avLst/>
            <a:gdLst>
              <a:gd name="T0" fmla="*/ 294 w 585"/>
              <a:gd name="T1" fmla="*/ 585 h 585"/>
              <a:gd name="T2" fmla="*/ 0 w 585"/>
              <a:gd name="T3" fmla="*/ 291 h 585"/>
              <a:gd name="T4" fmla="*/ 294 w 585"/>
              <a:gd name="T5" fmla="*/ 0 h 585"/>
              <a:gd name="T6" fmla="*/ 585 w 585"/>
              <a:gd name="T7" fmla="*/ 291 h 585"/>
              <a:gd name="T8" fmla="*/ 294 w 585"/>
              <a:gd name="T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5" h="585">
                <a:moveTo>
                  <a:pt x="294" y="585"/>
                </a:moveTo>
                <a:lnTo>
                  <a:pt x="0" y="291"/>
                </a:lnTo>
                <a:lnTo>
                  <a:pt x="294" y="0"/>
                </a:lnTo>
                <a:lnTo>
                  <a:pt x="585" y="291"/>
                </a:lnTo>
                <a:lnTo>
                  <a:pt x="294" y="5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pPr>
              <a:defRPr/>
            </a:pPr>
            <a:endParaRPr lang="zh-CN" altLang="en-US" sz="128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858771" y="3008630"/>
            <a:ext cx="12668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3840" dirty="0">
                <a:solidFill>
                  <a:prstClr val="whit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2026</a:t>
            </a:r>
            <a:endParaRPr lang="en-US" altLang="zh-CN" sz="3840" dirty="0">
              <a:solidFill>
                <a:prstClr val="white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457960" y="2138680"/>
            <a:ext cx="2644775" cy="1113790"/>
            <a:chOff x="2350" y="4098"/>
            <a:chExt cx="4165" cy="1754"/>
          </a:xfrm>
        </p:grpSpPr>
        <p:sp>
          <p:nvSpPr>
            <p:cNvPr id="7" name="标题"/>
            <p:cNvSpPr txBox="1"/>
            <p:nvPr>
              <p:custDataLst>
                <p:tags r:id="rId3"/>
              </p:custDataLst>
            </p:nvPr>
          </p:nvSpPr>
          <p:spPr>
            <a:xfrm>
              <a:off x="3887" y="4098"/>
              <a:ext cx="2629" cy="17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l"/>
              <a:r>
                <a:rPr lang="zh-CN" altLang="en-US" sz="2400" spc="300" dirty="0">
                  <a:solidFill>
                    <a:srgbClr val="194D7E"/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基本信息</a:t>
              </a:r>
              <a:endParaRPr lang="zh-CN" altLang="en-US" sz="2400" spc="300" dirty="0">
                <a:solidFill>
                  <a:srgbClr val="194D7E"/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  <p:sp>
          <p:nvSpPr>
            <p:cNvPr id="8" name="序号"/>
            <p:cNvSpPr txBox="1"/>
            <p:nvPr>
              <p:custDataLst>
                <p:tags r:id="rId4"/>
              </p:custDataLst>
            </p:nvPr>
          </p:nvSpPr>
          <p:spPr>
            <a:xfrm>
              <a:off x="2350" y="4409"/>
              <a:ext cx="1134" cy="1134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01</a:t>
              </a:r>
              <a:endParaRPr lang="en-US" sz="24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4674870" y="2138680"/>
            <a:ext cx="2644775" cy="1113790"/>
            <a:chOff x="2350" y="4098"/>
            <a:chExt cx="4165" cy="1754"/>
          </a:xfrm>
        </p:grpSpPr>
        <p:sp>
          <p:nvSpPr>
            <p:cNvPr id="9" name="标题"/>
            <p:cNvSpPr txBox="1"/>
            <p:nvPr>
              <p:custDataLst>
                <p:tags r:id="rId6"/>
              </p:custDataLst>
            </p:nvPr>
          </p:nvSpPr>
          <p:spPr>
            <a:xfrm>
              <a:off x="3887" y="4098"/>
              <a:ext cx="2629" cy="17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l"/>
              <a:r>
                <a:rPr lang="zh-CN" altLang="en-US" sz="2400" spc="300" dirty="0">
                  <a:solidFill>
                    <a:srgbClr val="194D7E"/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安全性</a:t>
              </a:r>
              <a:endParaRPr lang="zh-CN" altLang="en-US" sz="2400" spc="300" dirty="0">
                <a:solidFill>
                  <a:srgbClr val="194D7E"/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  <p:sp>
          <p:nvSpPr>
            <p:cNvPr id="10" name="序号"/>
            <p:cNvSpPr txBox="1"/>
            <p:nvPr>
              <p:custDataLst>
                <p:tags r:id="rId7"/>
              </p:custDataLst>
            </p:nvPr>
          </p:nvSpPr>
          <p:spPr>
            <a:xfrm>
              <a:off x="2350" y="4409"/>
              <a:ext cx="1134" cy="1134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02</a:t>
              </a:r>
              <a:endParaRPr lang="en-US" sz="24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7891780" y="2138680"/>
            <a:ext cx="2644775" cy="1113790"/>
            <a:chOff x="2350" y="4098"/>
            <a:chExt cx="4165" cy="1754"/>
          </a:xfrm>
        </p:grpSpPr>
        <p:sp>
          <p:nvSpPr>
            <p:cNvPr id="12" name="标题"/>
            <p:cNvSpPr txBox="1"/>
            <p:nvPr>
              <p:custDataLst>
                <p:tags r:id="rId9"/>
              </p:custDataLst>
            </p:nvPr>
          </p:nvSpPr>
          <p:spPr>
            <a:xfrm>
              <a:off x="3887" y="4098"/>
              <a:ext cx="2629" cy="17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l"/>
              <a:r>
                <a:rPr lang="zh-CN" altLang="en-US" sz="2400" spc="300" dirty="0">
                  <a:solidFill>
                    <a:srgbClr val="194D7E"/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有效性</a:t>
              </a:r>
              <a:endParaRPr lang="zh-CN" altLang="en-US" sz="2400" spc="300" dirty="0">
                <a:solidFill>
                  <a:srgbClr val="194D7E"/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  <p:sp>
          <p:nvSpPr>
            <p:cNvPr id="13" name="序号"/>
            <p:cNvSpPr txBox="1"/>
            <p:nvPr>
              <p:custDataLst>
                <p:tags r:id="rId10"/>
              </p:custDataLst>
            </p:nvPr>
          </p:nvSpPr>
          <p:spPr>
            <a:xfrm>
              <a:off x="2350" y="4409"/>
              <a:ext cx="1134" cy="1134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03</a:t>
              </a:r>
              <a:endParaRPr lang="en-US" sz="24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1"/>
            </p:custDataLst>
          </p:nvPr>
        </p:nvGrpSpPr>
        <p:grpSpPr>
          <a:xfrm>
            <a:off x="7891780" y="4117975"/>
            <a:ext cx="2644775" cy="1113790"/>
            <a:chOff x="2350" y="4098"/>
            <a:chExt cx="4165" cy="1754"/>
          </a:xfrm>
        </p:grpSpPr>
        <p:sp>
          <p:nvSpPr>
            <p:cNvPr id="15" name="标题"/>
            <p:cNvSpPr txBox="1"/>
            <p:nvPr>
              <p:custDataLst>
                <p:tags r:id="rId12"/>
              </p:custDataLst>
            </p:nvPr>
          </p:nvSpPr>
          <p:spPr>
            <a:xfrm>
              <a:off x="3887" y="4098"/>
              <a:ext cx="2629" cy="17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l"/>
              <a:r>
                <a:rPr lang="zh-CN" altLang="en-US" sz="2400" spc="300" dirty="0">
                  <a:solidFill>
                    <a:srgbClr val="194D7E"/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公平性</a:t>
              </a:r>
              <a:endParaRPr lang="zh-CN" altLang="en-US" sz="2400" spc="300" dirty="0">
                <a:solidFill>
                  <a:srgbClr val="194D7E"/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  <p:sp>
          <p:nvSpPr>
            <p:cNvPr id="16" name="序号"/>
            <p:cNvSpPr txBox="1"/>
            <p:nvPr>
              <p:custDataLst>
                <p:tags r:id="rId13"/>
              </p:custDataLst>
            </p:nvPr>
          </p:nvSpPr>
          <p:spPr>
            <a:xfrm>
              <a:off x="2350" y="4409"/>
              <a:ext cx="1134" cy="1134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06</a:t>
              </a:r>
              <a:endParaRPr lang="en-US" sz="24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4675505" y="4117975"/>
            <a:ext cx="2644775" cy="1113790"/>
            <a:chOff x="2350" y="4098"/>
            <a:chExt cx="4165" cy="1754"/>
          </a:xfrm>
        </p:grpSpPr>
        <p:sp>
          <p:nvSpPr>
            <p:cNvPr id="18" name="标题"/>
            <p:cNvSpPr txBox="1"/>
            <p:nvPr>
              <p:custDataLst>
                <p:tags r:id="rId15"/>
              </p:custDataLst>
            </p:nvPr>
          </p:nvSpPr>
          <p:spPr>
            <a:xfrm>
              <a:off x="3887" y="4098"/>
              <a:ext cx="2629" cy="17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l"/>
              <a:r>
                <a:rPr lang="zh-CN" altLang="en-US" sz="2400" spc="300" dirty="0">
                  <a:solidFill>
                    <a:srgbClr val="194D7E"/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创新性</a:t>
              </a:r>
              <a:endParaRPr lang="zh-CN" altLang="en-US" sz="2400" spc="300" dirty="0">
                <a:solidFill>
                  <a:srgbClr val="194D7E"/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  <p:sp>
          <p:nvSpPr>
            <p:cNvPr id="19" name="序号"/>
            <p:cNvSpPr txBox="1"/>
            <p:nvPr>
              <p:custDataLst>
                <p:tags r:id="rId16"/>
              </p:custDataLst>
            </p:nvPr>
          </p:nvSpPr>
          <p:spPr>
            <a:xfrm>
              <a:off x="2350" y="4409"/>
              <a:ext cx="1134" cy="1134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05</a:t>
              </a:r>
              <a:endParaRPr lang="en-US" sz="24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7"/>
            </p:custDataLst>
          </p:nvPr>
        </p:nvGrpSpPr>
        <p:grpSpPr>
          <a:xfrm>
            <a:off x="1459865" y="4117975"/>
            <a:ext cx="2644775" cy="1113790"/>
            <a:chOff x="2350" y="4098"/>
            <a:chExt cx="4165" cy="1754"/>
          </a:xfrm>
        </p:grpSpPr>
        <p:sp>
          <p:nvSpPr>
            <p:cNvPr id="23" name="标题"/>
            <p:cNvSpPr txBox="1"/>
            <p:nvPr>
              <p:custDataLst>
                <p:tags r:id="rId18"/>
              </p:custDataLst>
            </p:nvPr>
          </p:nvSpPr>
          <p:spPr>
            <a:xfrm>
              <a:off x="3887" y="4098"/>
              <a:ext cx="2629" cy="17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l"/>
              <a:r>
                <a:rPr lang="zh-CN" altLang="en-US" sz="2400" spc="300" dirty="0">
                  <a:solidFill>
                    <a:srgbClr val="194D7E"/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经济性</a:t>
              </a:r>
              <a:endParaRPr lang="zh-CN" altLang="en-US" sz="2400" spc="300" dirty="0">
                <a:solidFill>
                  <a:srgbClr val="194D7E"/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  <p:sp>
          <p:nvSpPr>
            <p:cNvPr id="24" name="序号"/>
            <p:cNvSpPr txBox="1"/>
            <p:nvPr>
              <p:custDataLst>
                <p:tags r:id="rId19"/>
              </p:custDataLst>
            </p:nvPr>
          </p:nvSpPr>
          <p:spPr>
            <a:xfrm>
              <a:off x="2350" y="4409"/>
              <a:ext cx="1134" cy="1134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  <a:cs typeface="MiSans Normal" panose="00000500000000000000" charset="-122"/>
                  <a:sym typeface="MiSans Heavy" panose="00000A00000000000000" charset="-122"/>
                </a:rPr>
                <a:t>04</a:t>
              </a:r>
              <a:endParaRPr lang="en-US" sz="24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MiSans Heavy" panose="00000A00000000000000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287" y="113608"/>
            <a:ext cx="10971328" cy="705650"/>
          </a:xfrm>
        </p:spPr>
        <p:txBody>
          <a:bodyPr/>
          <a:p>
            <a:r>
              <a:rPr lang="zh-CN" altLang="en-US"/>
              <a:t>基本信息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16230" y="1077595"/>
          <a:ext cx="11641455" cy="5358765"/>
        </p:xfrm>
        <a:graphic>
          <a:graphicData uri="http://schemas.openxmlformats.org/drawingml/2006/table">
            <a:tbl>
              <a:tblPr/>
              <a:tblGrid>
                <a:gridCol w="2962275"/>
                <a:gridCol w="2053590"/>
                <a:gridCol w="1911985"/>
                <a:gridCol w="2882265"/>
                <a:gridCol w="1831340"/>
              </a:tblGrid>
              <a:tr h="579120">
                <a:tc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通用名称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是否为 </a:t>
                      </a:r>
                      <a:r>
                        <a:rPr lang="en-US" altLang="zh-CN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OTC </a:t>
                      </a:r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药品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中国大陆首次上市时间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全球首个上市国家/地区及上市时间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2387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洛索洛芬钠口服溶液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10ml:60mg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（按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400" b="0" i="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</a:t>
                      </a:r>
                      <a:r>
                        <a:rPr lang="en-US" altLang="zh-CN" sz="1400" b="0" i="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17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NaO</a:t>
                      </a:r>
                      <a:r>
                        <a:rPr lang="en-US" altLang="zh-CN" sz="1400" b="0" i="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计）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lang="zh-CN" altLang="en-US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endParaRPr lang="zh-CN" altLang="en-US" sz="1400" b="0" i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日本   </a:t>
                      </a:r>
                      <a:r>
                        <a:rPr lang="en-US" altLang="zh-CN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2001</a:t>
                      </a:r>
                      <a:r>
                        <a:rPr lang="zh-CN" altLang="en-US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40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endParaRPr lang="zh-CN" altLang="en-US" sz="1400" b="0" i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105">
                <a:tc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cPr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大陆地区同通用名药品的上市情况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参照药品建议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69665">
                <a:tc>
                  <a:txBody>
                    <a:bodyPr/>
                    <a:p>
                      <a:pPr algn="l" fontAlgn="ctr"/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①下述疾患及症状的消炎和镇痛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类风湿关节炎、骨性关节炎、腰痛症、肩关节周围炎、颈肩腕综合征、牙痛。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②手术后，外伤后及拔牙后的镇痛和消炎。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③下述疾患的解热和镇痛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急性上呼吸道炎(包括伴有急性支气管炎的急性上呼吸道炎)</a:t>
                      </a:r>
                      <a:b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just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适应症的①及②时: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just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通常，成人1次口服洛索洛芬钠(以无水物计)60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mg(1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袋)，一日3次。出现症状时可1次口服60一120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mg(1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一2袋)。应随年龄及症状适宜增减。另外，空腹时不宜服药，或遵医嘱。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just" fontAlgn="ctr"/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just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适应症③时: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just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通常，出现症状时，成人1次口服洛索洛芬钠(以无水物计)60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mg(1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袋)。应随年龄及症状适宜增减，但原则上一日2次，一日最多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180mg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(3袋)为限。另外，空腹时不宜服药，或遵医嘱。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福建汇天生物药业有限公司</a:t>
                      </a:r>
                      <a:endParaRPr lang="zh-CN" altLang="en-US" sz="1400" b="1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湖南九典制药股份有限公司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山东益康药业股份有限公司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海南广升誉制药有限公司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湖南先施制药有限公司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重庆华邦制药有限公司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海南广升誉制药有限公司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江西施美药业股份有限公司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合肥诚志生物制药有限公司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北京远方通达医药技术有限公司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广东万泰元科创药业有限公司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南京海鲸药业股份有限公司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合肥启旸生物医药科技有限公司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just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右旋布洛芬口服混悬液：目录内应用最广泛、可用于成人吞咽困难患者的口服溶液剂型（非甾体抗炎药）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6470015" y="1700530"/>
            <a:ext cx="5409565" cy="3999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17" name="对角圆角矩形 4"/>
          <p:cNvSpPr/>
          <p:nvPr>
            <p:custDataLst>
              <p:tags r:id="rId2"/>
            </p:custDataLst>
          </p:nvPr>
        </p:nvSpPr>
        <p:spPr>
          <a:xfrm>
            <a:off x="545465" y="1242695"/>
            <a:ext cx="5525135" cy="466090"/>
          </a:xfrm>
          <a:prstGeom prst="round2Diag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疾病基本情况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6100" y="1700530"/>
            <a:ext cx="5524500" cy="3999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06559" y="1708785"/>
            <a:ext cx="5364437" cy="3811905"/>
            <a:chOff x="1055" y="2523"/>
            <a:chExt cx="9955" cy="5902"/>
          </a:xfrm>
        </p:grpSpPr>
        <p:sp>
          <p:nvSpPr>
            <p:cNvPr id="20" name="文本框 19"/>
            <p:cNvSpPr txBox="1"/>
            <p:nvPr>
              <p:custDataLst>
                <p:tags r:id="rId3"/>
              </p:custDataLst>
            </p:nvPr>
          </p:nvSpPr>
          <p:spPr>
            <a:xfrm>
              <a:off x="1055" y="2523"/>
              <a:ext cx="9757" cy="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NSAIDs</a:t>
              </a: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药物</a:t>
              </a:r>
              <a:r>
                <a:rPr b="1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被广泛应用</a:t>
              </a:r>
              <a:r>
                <a:rPr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英国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NICE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：非甾体抗炎药（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NSAIDs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）是最具有成本效果的药物，可以很好的缓解疼痛，并且改善患者行动功能；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美国：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65.4%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的骨关节炎患者和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56.1%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的慢性腰痛患者使用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NSAIDs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治疗疼痛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1055" y="5138"/>
              <a:ext cx="9955" cy="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尚未被满足的需求：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临床上常用NSAIDs药物是采用口服片剂和胶囊剂型等，对于吞咽困难者，口服不便。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洛索洛芬钠口服溶液可以满足吞咽困难等患者的用药需求。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525780" lvl="1" indent="-28575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更好地填补吞咽困难患者在流行性呼吸道传染疾病期间解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40030" lvl="1" indent="0" algn="l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热、消炎、镇痛的需求。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1" name="对角圆角矩形 4"/>
          <p:cNvSpPr/>
          <p:nvPr>
            <p:custDataLst>
              <p:tags r:id="rId5"/>
            </p:custDataLst>
          </p:nvPr>
        </p:nvSpPr>
        <p:spPr>
          <a:xfrm>
            <a:off x="6482080" y="1240790"/>
            <a:ext cx="5398135" cy="466090"/>
          </a:xfrm>
          <a:prstGeom prst="round2Diag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尚存未满足的临床需求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5953" y="1707197"/>
            <a:ext cx="5028607" cy="383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疼痛人群超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，疾病负担重</a:t>
            </a:r>
            <a:r>
              <a:rPr lang="zh-CN" altLang="en-US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[1]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中国疼痛医学发展报告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(2020)》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显示，我国慢性疼痛病人数量超过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，并正以每年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万的速度增长。全球疼痛指数（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GPI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）报告发现，中国是身体疼痛的“重灾区”，中国城市居民中大约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57%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的人经历过不同程度的疼痛。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吞咽困难人群增多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[2,3]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吞咽障碍的发病率和患病率随年龄的增加而增加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，其中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岁以上人群的患病率为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脑卒中患者急性期吞咽障碍的患病率约为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42%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据统计，约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70%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卒中患者每天忍受疼痛的折磨。非甾体抗炎药（NSAIDs）是卒中后疼痛的一线用药。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0" y="6000115"/>
            <a:ext cx="5994400" cy="387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900" dirty="0">
                <a:sym typeface="+mn-ea"/>
              </a:rPr>
              <a:t>[1]樊碧发.《中国疼痛医学发展报告 (2020)》</a:t>
            </a:r>
            <a:endParaRPr lang="zh-CN" altLang="en-US" sz="900" dirty="0">
              <a:sym typeface="+mn-ea"/>
            </a:endParaRPr>
          </a:p>
          <a:p>
            <a:r>
              <a:rPr lang="zh-CN" altLang="en-US" sz="900" dirty="0">
                <a:sym typeface="+mn-ea"/>
              </a:rPr>
              <a:t>[2]《</a:t>
            </a:r>
            <a:r>
              <a:rPr lang="zh-CN" altLang="en-US" sz="900" dirty="0"/>
              <a:t>中国吞咽障碍康复管理指南(2023)</a:t>
            </a:r>
            <a:endParaRPr lang="zh-CN" altLang="en-US" sz="900" dirty="0"/>
          </a:p>
          <a:p>
            <a:r>
              <a:rPr lang="zh-CN" altLang="en-US" sz="900" dirty="0">
                <a:sym typeface="+mn-ea"/>
              </a:rPr>
              <a:t>[3] </a:t>
            </a:r>
            <a:r>
              <a:rPr lang="zh-CN" altLang="en-US" sz="900" dirty="0"/>
              <a:t>赵庆祥, 吴小娟, 王德强, 等.  脑卒中后疼痛的诊疗进展 [J] . 国际麻醉学与复苏杂志，2020，41 (12): 1201-1205.</a:t>
            </a:r>
            <a:r>
              <a:rPr sz="9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9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6" name="矩形: 圆角 22"/>
          <p:cNvSpPr/>
          <p:nvPr>
            <p:custDataLst>
              <p:tags r:id="rId1"/>
            </p:custDataLst>
          </p:nvPr>
        </p:nvSpPr>
        <p:spPr>
          <a:xfrm>
            <a:off x="518696" y="1377467"/>
            <a:ext cx="3357921" cy="4113037"/>
          </a:xfrm>
          <a:prstGeom prst="roundRect">
            <a:avLst>
              <a:gd name="adj" fmla="val 6347"/>
            </a:avLst>
          </a:prstGeom>
          <a:solidFill>
            <a:srgbClr val="FFFFFF">
              <a:alpha val="5000"/>
            </a:srgbClr>
          </a:solidFill>
          <a:ln w="15875">
            <a:noFill/>
          </a:ln>
          <a:effectLst>
            <a:outerShdw blurRad="279400" dist="228600" dir="2700000" algn="tl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96" tIns="520935" rIns="202596" bIns="296144" rtlCol="0" anchor="ctr">
            <a:noAutofit/>
          </a:bodyPr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相比固体常释剂型，洛索洛芬钠口服溶液对于吞咽困难患者更为安全，不易噎到。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洛索洛芬钠口服溶液对于用药量需要适度增减患者，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口服溶液可以精确控制用药量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，减少因剂量偏倚带来的临床风险。</a:t>
            </a:r>
            <a:endParaRPr lang="zh-CN" altLang="zh-CN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7" name="矩形: 圆角 33"/>
          <p:cNvSpPr/>
          <p:nvPr>
            <p:custDataLst>
              <p:tags r:id="rId2"/>
            </p:custDataLst>
          </p:nvPr>
        </p:nvSpPr>
        <p:spPr>
          <a:xfrm>
            <a:off x="4208600" y="1642897"/>
            <a:ext cx="3357921" cy="4113037"/>
          </a:xfrm>
          <a:prstGeom prst="roundRect">
            <a:avLst>
              <a:gd name="adj" fmla="val 6347"/>
            </a:avLst>
          </a:prstGeom>
          <a:solidFill>
            <a:srgbClr val="FFFFFF">
              <a:alpha val="5000"/>
            </a:srgbClr>
          </a:solidFill>
          <a:ln w="15875">
            <a:noFill/>
          </a:ln>
          <a:effectLst>
            <a:outerShdw blurRad="279400" dist="228600" dir="2700000" algn="tl" rotWithShape="0">
              <a:schemeClr val="accent2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96" tIns="520935" rIns="202596" bIns="296144" rtlCol="0" anchor="ctr">
            <a:noAutofit/>
          </a:bodyPr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据文献报道，可能发生休克和过敏反应，粒细胞缺乏、溶血性贫血、血小板减少，急性肾功能损伤、肾病综合征、消化道穿孔等，该药物尚未进行过调查来阐明副作用的发生频率</a:t>
            </a:r>
            <a:r>
              <a:rPr lang="zh-CN" altLang="en-US" sz="1400" baseline="30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en-US" altLang="zh-CN" sz="1400" baseline="30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aseline="30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总结上市以来发表的临床文献上市后的药物使用结果调查：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洛索洛芬钠的耐受性良好，大多数不良事件是轻微的，不需要停用洛索洛芬</a:t>
            </a:r>
            <a:r>
              <a:rPr lang="zh-CN" altLang="en-US" sz="1400" baseline="30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en-US" altLang="zh-CN" sz="1400" baseline="30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400" baseline="30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 </a:t>
            </a:r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: 圆角 44"/>
          <p:cNvSpPr/>
          <p:nvPr>
            <p:custDataLst>
              <p:tags r:id="rId3"/>
            </p:custDataLst>
          </p:nvPr>
        </p:nvSpPr>
        <p:spPr>
          <a:xfrm>
            <a:off x="8080829" y="1209827"/>
            <a:ext cx="3357921" cy="4113037"/>
          </a:xfrm>
          <a:prstGeom prst="roundRect">
            <a:avLst>
              <a:gd name="adj" fmla="val 6347"/>
            </a:avLst>
          </a:prstGeom>
          <a:solidFill>
            <a:srgbClr val="FFFFFF">
              <a:alpha val="5000"/>
            </a:srgbClr>
          </a:solidFill>
          <a:ln w="15875">
            <a:noFill/>
          </a:ln>
          <a:effectLst>
            <a:outerShdw blurRad="279400" dist="228600" dir="2700000" algn="tl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96" tIns="520935" rIns="202596" bIns="296144" rtlCol="0" anchor="ctr">
            <a:noAutofit/>
          </a:bodyPr>
          <a:p>
            <a:pPr algn="ctr">
              <a:lnSpc>
                <a:spcPct val="150000"/>
              </a:lnSpc>
            </a:pPr>
            <a:endParaRPr lang="zh-CN" altLang="zh-CN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矩形: 圆角 2"/>
          <p:cNvSpPr/>
          <p:nvPr>
            <p:custDataLst>
              <p:tags r:id="rId4"/>
            </p:custDataLst>
          </p:nvPr>
        </p:nvSpPr>
        <p:spPr>
          <a:xfrm>
            <a:off x="519430" y="1209040"/>
            <a:ext cx="3518535" cy="4612005"/>
          </a:xfrm>
          <a:prstGeom prst="roundRect">
            <a:avLst>
              <a:gd name="adj" fmla="val 6347"/>
            </a:avLst>
          </a:prstGeom>
          <a:noFill/>
          <a:ln w="15875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>
            <a:outerShdw blurRad="279400" dist="228600" dir="2700000" algn="tl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96" tIns="520935" rIns="202596" bIns="296144" rtlCol="0" anchor="ctr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35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endParaRPr lang="en-US" altLang="zh-CN" sz="1350" dirty="0">
              <a:noFill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9" name="任意多边形: 形状 28"/>
          <p:cNvSpPr/>
          <p:nvPr>
            <p:custDataLst>
              <p:tags r:id="rId5"/>
            </p:custDataLst>
          </p:nvPr>
        </p:nvSpPr>
        <p:spPr>
          <a:xfrm>
            <a:off x="513715" y="1088390"/>
            <a:ext cx="3545840" cy="728345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01600" dist="762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口服溶液剂型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VS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固体常释剂型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" name="矩形: 圆角 35"/>
          <p:cNvSpPr/>
          <p:nvPr>
            <p:custDataLst>
              <p:tags r:id="rId6"/>
            </p:custDataLst>
          </p:nvPr>
        </p:nvSpPr>
        <p:spPr>
          <a:xfrm>
            <a:off x="4300220" y="1209040"/>
            <a:ext cx="3357880" cy="4612005"/>
          </a:xfrm>
          <a:prstGeom prst="roundRect">
            <a:avLst>
              <a:gd name="adj" fmla="val 6347"/>
            </a:avLst>
          </a:prstGeom>
          <a:noFill/>
          <a:ln w="15875">
            <a:solidFill>
              <a:schemeClr val="accent2">
                <a:lumMod val="40000"/>
                <a:lumOff val="60000"/>
                <a:alpha val="60000"/>
              </a:schemeClr>
            </a:solidFill>
          </a:ln>
          <a:effectLst>
            <a:outerShdw blurRad="279400" dist="228600" dir="2700000" algn="tl" rotWithShape="0">
              <a:schemeClr val="accent2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96" tIns="520935" rIns="202596" bIns="296144" rtlCol="0" anchor="ctr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35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endParaRPr lang="en-US" altLang="zh-CN" sz="1350" dirty="0">
              <a:noFill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3" name="矩形: 圆角 42"/>
          <p:cNvSpPr/>
          <p:nvPr>
            <p:custDataLst>
              <p:tags r:id="rId7"/>
            </p:custDataLst>
          </p:nvPr>
        </p:nvSpPr>
        <p:spPr>
          <a:xfrm>
            <a:off x="7898765" y="1209040"/>
            <a:ext cx="3547745" cy="4612640"/>
          </a:xfrm>
          <a:prstGeom prst="roundRect">
            <a:avLst>
              <a:gd name="adj" fmla="val 6347"/>
            </a:avLst>
          </a:prstGeom>
          <a:noFill/>
          <a:ln w="15875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>
            <a:outerShdw blurRad="279400" dist="228600" dir="2700000" algn="tl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96" tIns="520935" rIns="202596" bIns="296144" rtlCol="0" anchor="ctr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135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endParaRPr lang="en-US" altLang="zh-CN" sz="1350" dirty="0">
              <a:noFill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6" name="等腰三角形 45"/>
          <p:cNvSpPr/>
          <p:nvPr>
            <p:custDataLst>
              <p:tags r:id="rId8"/>
            </p:custDataLst>
          </p:nvPr>
        </p:nvSpPr>
        <p:spPr>
          <a:xfrm flipH="1">
            <a:off x="11159186" y="1087679"/>
            <a:ext cx="111498" cy="121359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2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9"/>
            </p:custDataLst>
          </p:nvPr>
        </p:nvGraphicFramePr>
        <p:xfrm>
          <a:off x="7968615" y="2337435"/>
          <a:ext cx="3376930" cy="1536065"/>
        </p:xfrm>
        <a:graphic>
          <a:graphicData uri="http://schemas.openxmlformats.org/drawingml/2006/table">
            <a:tbl>
              <a:tblPr firstRow="1">
                <a:tableStyleId>{C4A0AC1D-E303-4B12-9CD9-334FB146224F}</a:tableStyleId>
              </a:tblPr>
              <a:tblGrid>
                <a:gridCol w="1258570"/>
                <a:gridCol w="1042670"/>
                <a:gridCol w="1075690"/>
              </a:tblGrid>
              <a:tr h="393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不良反应发生率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洛索洛芬钠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en-US" altLang="zh-CN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] </a:t>
                      </a:r>
                      <a:endParaRPr lang="zh-CN" altLang="en-US" sz="1200" baseline="30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右旋布洛芬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en-US" altLang="zh-CN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]</a:t>
                      </a:r>
                      <a:endParaRPr lang="zh-CN" altLang="en-US" sz="1200" baseline="30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563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消化系统症状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2.25%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16%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579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神经系统症状（嗜睡）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0.1%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1%-3%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920355" y="4007485"/>
            <a:ext cx="3336925" cy="689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洛索洛芬钠比参照品右旋布洛芬消化道系统、神经系统不良反应发生率低。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09220" y="5920740"/>
            <a:ext cx="6924675" cy="613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[1]</a:t>
            </a:r>
            <a:r>
              <a:rPr lang="zh-CN" altLang="en-US" sz="900" dirty="0">
                <a:sym typeface="+mn-ea"/>
              </a:rPr>
              <a:t>洛索洛芬钠口服溶液说明书</a:t>
            </a:r>
            <a:endParaRPr lang="zh-CN" altLang="en-US" sz="9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[2]</a:t>
            </a:r>
            <a:r>
              <a:rPr sz="900" dirty="0">
                <a:sym typeface="+mn-ea"/>
              </a:rPr>
              <a:t>Aoki T. Effectiveness and safety of loxoprofen in elderly patients with lumbar pain[J]. Drug Investigation, 1992, 4(6): 477-483.</a:t>
            </a:r>
            <a:endParaRPr sz="9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[3]</a:t>
            </a:r>
            <a:r>
              <a:rPr lang="zh-CN" altLang="en-US" sz="900" dirty="0">
                <a:sym typeface="+mn-ea"/>
              </a:rPr>
              <a:t>洛索洛芬钠片</a:t>
            </a:r>
            <a:r>
              <a:rPr lang="zh-CN" altLang="en-US" sz="900" dirty="0">
                <a:sym typeface="+mn-ea"/>
              </a:rPr>
              <a:t>说明书</a:t>
            </a:r>
            <a:endParaRPr lang="zh-CN" altLang="en-US" sz="900" dirty="0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[4]</a:t>
            </a:r>
            <a:r>
              <a:rPr lang="zh-CN" altLang="en-US" sz="900" dirty="0">
                <a:sym typeface="+mn-ea"/>
              </a:rPr>
              <a:t>右旋布洛芬口服混悬液</a:t>
            </a:r>
            <a:r>
              <a:rPr lang="zh-CN" altLang="en-US" sz="900" dirty="0">
                <a:sym typeface="+mn-ea"/>
              </a:rPr>
              <a:t>说明书</a:t>
            </a:r>
            <a:endParaRPr lang="zh-CN" altLang="en-US" sz="900" dirty="0">
              <a:sym typeface="+mn-ea"/>
            </a:endParaRPr>
          </a:p>
        </p:txBody>
      </p:sp>
      <p:sp>
        <p:nvSpPr>
          <p:cNvPr id="3" name="任意多边形: 形状 28"/>
          <p:cNvSpPr/>
          <p:nvPr>
            <p:custDataLst>
              <p:tags r:id="rId11"/>
            </p:custDataLst>
          </p:nvPr>
        </p:nvSpPr>
        <p:spPr>
          <a:xfrm>
            <a:off x="4206240" y="1087755"/>
            <a:ext cx="3545840" cy="728345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01600" dist="762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说明书及上市后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不良反应情况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任意多边形: 形状 28"/>
          <p:cNvSpPr/>
          <p:nvPr>
            <p:custDataLst>
              <p:tags r:id="rId12"/>
            </p:custDataLst>
          </p:nvPr>
        </p:nvSpPr>
        <p:spPr>
          <a:xfrm>
            <a:off x="7898765" y="1087755"/>
            <a:ext cx="3545840" cy="728345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01600" dist="762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洛索洛芬钠口服溶</a:t>
            </a:r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vs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右旋布洛芬口服混悬液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有效性</a:t>
            </a:r>
            <a:endParaRPr lang="zh-CN" altLang="en-US"/>
          </a:p>
        </p:txBody>
      </p:sp>
      <p:graphicFrame>
        <p:nvGraphicFramePr>
          <p:cNvPr id="65" name="表格 64"/>
          <p:cNvGraphicFramePr/>
          <p:nvPr>
            <p:custDataLst>
              <p:tags r:id="rId3"/>
            </p:custDataLst>
          </p:nvPr>
        </p:nvGraphicFramePr>
        <p:xfrm>
          <a:off x="4342765" y="1454150"/>
          <a:ext cx="3491865" cy="38366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91865"/>
              </a:tblGrid>
              <a:tr h="609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洛索洛芬钠</a:t>
                      </a:r>
                      <a:r>
                        <a:rPr 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口服溶液剂型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吸收快、</a:t>
                      </a:r>
                      <a:r>
                        <a:rPr lang="zh-CN" sz="18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起效快</a:t>
                      </a:r>
                      <a:endParaRPr lang="zh-CN" sz="1800" baseline="300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7070">
                <a:tc>
                  <a:txBody>
                    <a:bodyPr/>
                    <a:p>
                      <a:pPr marL="0" lvl="1">
                        <a:buNone/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2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5" name="文本框 54"/>
          <p:cNvSpPr txBox="1"/>
          <p:nvPr/>
        </p:nvSpPr>
        <p:spPr>
          <a:xfrm>
            <a:off x="4336415" y="4331970"/>
            <a:ext cx="3313430" cy="560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服用洛索洛芬钠口服溶液，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血药浓度在给药后30min达到最大值</a:t>
            </a:r>
            <a:r>
              <a:rPr lang="zh-CN" altLang="en-US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[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]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6033770"/>
            <a:ext cx="7843520" cy="47625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900" dirty="0">
                <a:sym typeface="+mn-ea"/>
              </a:rPr>
              <a:t>[1]</a:t>
            </a:r>
            <a:r>
              <a:rPr lang="zh-CN" altLang="en-US" sz="900" dirty="0">
                <a:sym typeface="宋体" panose="02010600030101010101" pitchFamily="2" charset="-122"/>
              </a:rPr>
              <a:t>第一三共株式会社</a:t>
            </a:r>
            <a:r>
              <a:rPr lang="zh-CN" altLang="en-US" sz="900" dirty="0">
                <a:sym typeface="+mn-ea"/>
              </a:rPr>
              <a:t>.LOXONIN®</a:t>
            </a:r>
            <a:r>
              <a:rPr lang="zh-CN" altLang="en-US" sz="900" dirty="0">
                <a:sym typeface="宋体" panose="02010600030101010101" pitchFamily="2" charset="-122"/>
              </a:rPr>
              <a:t>錠</a:t>
            </a:r>
            <a:r>
              <a:rPr lang="zh-CN" altLang="en-US" sz="900" dirty="0">
                <a:sym typeface="+mn-ea"/>
              </a:rPr>
              <a:t>IF</a:t>
            </a:r>
            <a:r>
              <a:rPr lang="zh-CN" altLang="en-US" sz="900" dirty="0">
                <a:sym typeface="宋体" panose="02010600030101010101" pitchFamily="2" charset="-122"/>
              </a:rPr>
              <a:t>利用</a:t>
            </a:r>
            <a:r>
              <a:rPr lang="zh-CN" altLang="en-US" sz="900" dirty="0">
                <a:sym typeface="+mn-ea"/>
              </a:rPr>
              <a:t>©</a:t>
            </a:r>
            <a:r>
              <a:rPr lang="zh-CN" altLang="en-US" sz="900" dirty="0">
                <a:sym typeface="宋体" panose="02010600030101010101" pitchFamily="2" charset="-122"/>
              </a:rPr>
              <a:t>手引概要</a:t>
            </a:r>
            <a:r>
              <a:rPr lang="zh-CN" altLang="en-US" sz="900" dirty="0">
                <a:sym typeface="+mn-ea"/>
              </a:rPr>
              <a:t>.2021</a:t>
            </a:r>
            <a:r>
              <a:rPr lang="zh-CN" altLang="en-US" sz="900" dirty="0">
                <a:sym typeface="宋体" panose="02010600030101010101" pitchFamily="2" charset="-122"/>
              </a:rPr>
              <a:t>年</a:t>
            </a:r>
            <a:r>
              <a:rPr lang="zh-CN" altLang="en-US" sz="900" dirty="0">
                <a:sym typeface="+mn-ea"/>
              </a:rPr>
              <a:t>5</a:t>
            </a:r>
            <a:r>
              <a:rPr lang="zh-CN" altLang="en-US" sz="900" dirty="0">
                <a:sym typeface="宋体" panose="02010600030101010101" pitchFamily="2" charset="-122"/>
              </a:rPr>
              <a:t>月改訂（第</a:t>
            </a:r>
            <a:r>
              <a:rPr lang="zh-CN" altLang="en-US" sz="900" dirty="0">
                <a:sym typeface="+mn-ea"/>
              </a:rPr>
              <a:t>11</a:t>
            </a:r>
            <a:r>
              <a:rPr lang="zh-CN" altLang="en-US" sz="900" dirty="0">
                <a:sym typeface="宋体" panose="02010600030101010101" pitchFamily="2" charset="-122"/>
              </a:rPr>
              <a:t>版</a:t>
            </a:r>
            <a:r>
              <a:rPr lang="zh-CN" altLang="en-US" sz="900" dirty="0">
                <a:sym typeface="+mn-ea"/>
              </a:rPr>
              <a:t>)</a:t>
            </a:r>
            <a:endParaRPr lang="zh-CN" altLang="en-US" sz="900" dirty="0">
              <a:sym typeface="+mn-ea"/>
            </a:endParaRPr>
          </a:p>
          <a:p>
            <a:r>
              <a:rPr lang="zh-CN" altLang="en-US" sz="900" dirty="0">
                <a:sym typeface="+mn-ea"/>
              </a:rPr>
              <a:t>[2]</a:t>
            </a:r>
            <a:r>
              <a:rPr lang="zh-CN" altLang="en-US" sz="900" dirty="0">
                <a:sym typeface="宋体" panose="02010600030101010101" pitchFamily="2" charset="-122"/>
              </a:rPr>
              <a:t>日医工株式会社</a:t>
            </a:r>
            <a:r>
              <a:rPr lang="zh-CN" altLang="en-US" sz="900" dirty="0">
                <a:sym typeface="+mn-ea"/>
              </a:rPr>
              <a:t>.</a:t>
            </a:r>
            <a:r>
              <a:rPr lang="zh-CN" altLang="en-US" sz="900" dirty="0">
                <a:sym typeface="MS PGothic" panose="020B0600070205080204" charset="-128"/>
              </a:rPr>
              <a:t>ロキソプロフェンナトリウム</a:t>
            </a:r>
            <a:r>
              <a:rPr lang="zh-CN" altLang="en-US" sz="900" dirty="0">
                <a:sym typeface="宋体" panose="02010600030101010101" pitchFamily="2" charset="-122"/>
              </a:rPr>
              <a:t>内服液</a:t>
            </a:r>
            <a:r>
              <a:rPr lang="zh-CN" altLang="en-US" sz="900" dirty="0">
                <a:sym typeface="+mn-ea"/>
              </a:rPr>
              <a:t>IF</a:t>
            </a:r>
            <a:r>
              <a:rPr lang="zh-CN" altLang="en-US" sz="900" dirty="0">
                <a:sym typeface="宋体" panose="02010600030101010101" pitchFamily="2" charset="-122"/>
              </a:rPr>
              <a:t>利用</a:t>
            </a:r>
            <a:r>
              <a:rPr lang="zh-CN" altLang="en-US" sz="900" dirty="0">
                <a:sym typeface="MS PGothic" panose="020B0600070205080204" charset="-128"/>
              </a:rPr>
              <a:t>の</a:t>
            </a:r>
            <a:r>
              <a:rPr lang="zh-CN" altLang="en-US" sz="900" dirty="0">
                <a:sym typeface="宋体" panose="02010600030101010101" pitchFamily="2" charset="-122"/>
              </a:rPr>
              <a:t>手引</a:t>
            </a:r>
            <a:r>
              <a:rPr lang="zh-CN" altLang="en-US" sz="900" dirty="0">
                <a:sym typeface="MS PGothic" panose="020B0600070205080204" charset="-128"/>
              </a:rPr>
              <a:t>きの</a:t>
            </a:r>
            <a:r>
              <a:rPr lang="zh-CN" altLang="en-US" sz="900" dirty="0">
                <a:sym typeface="宋体" panose="02010600030101010101" pitchFamily="2" charset="-122"/>
              </a:rPr>
              <a:t>概要</a:t>
            </a:r>
            <a:r>
              <a:rPr lang="zh-CN" altLang="en-US" sz="900" dirty="0">
                <a:sym typeface="+mn-ea"/>
              </a:rPr>
              <a:t>.2021</a:t>
            </a:r>
            <a:r>
              <a:rPr lang="zh-CN" altLang="en-US" sz="900" dirty="0">
                <a:sym typeface="宋体" panose="02010600030101010101" pitchFamily="2" charset="-122"/>
              </a:rPr>
              <a:t>年</a:t>
            </a:r>
            <a:r>
              <a:rPr lang="zh-CN" altLang="en-US" sz="900" dirty="0">
                <a:sym typeface="+mn-ea"/>
              </a:rPr>
              <a:t>3</a:t>
            </a:r>
            <a:r>
              <a:rPr lang="zh-CN" altLang="en-US" sz="900" dirty="0">
                <a:sym typeface="宋体" panose="02010600030101010101" pitchFamily="2" charset="-122"/>
              </a:rPr>
              <a:t>月改訂</a:t>
            </a:r>
            <a:r>
              <a:rPr lang="zh-CN" altLang="en-US" sz="900" dirty="0">
                <a:sym typeface="+mn-ea"/>
              </a:rPr>
              <a:t>(</a:t>
            </a:r>
            <a:r>
              <a:rPr lang="zh-CN" altLang="en-US" sz="900" dirty="0">
                <a:sym typeface="宋体" panose="02010600030101010101" pitchFamily="2" charset="-122"/>
              </a:rPr>
              <a:t>第</a:t>
            </a:r>
            <a:r>
              <a:rPr lang="zh-CN" altLang="en-US" sz="900" dirty="0">
                <a:sym typeface="+mn-ea"/>
              </a:rPr>
              <a:t>12</a:t>
            </a:r>
            <a:r>
              <a:rPr lang="zh-CN" altLang="en-US" sz="900" dirty="0">
                <a:sym typeface="宋体" panose="02010600030101010101" pitchFamily="2" charset="-122"/>
              </a:rPr>
              <a:t>版</a:t>
            </a:r>
            <a:r>
              <a:rPr lang="zh-CN" altLang="en-US" sz="900" dirty="0">
                <a:sym typeface="+mn-ea"/>
              </a:rPr>
              <a:t>).</a:t>
            </a:r>
            <a:endParaRPr lang="zh-CN" altLang="en-US" sz="900" dirty="0">
              <a:sym typeface="+mn-ea"/>
            </a:endParaRPr>
          </a:p>
          <a:p>
            <a:r>
              <a:rPr lang="zh-CN" altLang="en-US" sz="900" dirty="0">
                <a:sym typeface="+mn-ea"/>
              </a:rPr>
              <a:t>[3]</a:t>
            </a:r>
            <a:r>
              <a:rPr lang="zh-CN" altLang="en-US" sz="900" dirty="0"/>
              <a:t>游运辉,吴彩玲,罗卉.右旋布洛芬片治疗骨关节炎[J].中国现代医学杂志,2004,(21):140-141+146.</a:t>
            </a:r>
            <a:endParaRPr lang="zh-CN" altLang="en-US" sz="800" dirty="0">
              <a:solidFill>
                <a:sysClr val="window" lastClr="FFFFFF">
                  <a:lumMod val="50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800" dirty="0">
              <a:solidFill>
                <a:sysClr val="window" lastClr="FFFFFF">
                  <a:lumMod val="50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62" name="表格 61"/>
          <p:cNvGraphicFramePr/>
          <p:nvPr>
            <p:custDataLst>
              <p:tags r:id="rId4"/>
            </p:custDataLst>
          </p:nvPr>
        </p:nvGraphicFramePr>
        <p:xfrm>
          <a:off x="629285" y="1453515"/>
          <a:ext cx="3475990" cy="3825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75990"/>
              </a:tblGrid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洛索洛芬钠临床有效率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适应症广、有效率高</a:t>
                      </a:r>
                      <a:r>
                        <a:rPr lang="en-US" altLang="zh-CN" sz="180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en-US" altLang="zh-CN" sz="1800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4525">
                <a:tc>
                  <a:txBody>
                    <a:bodyPr/>
                    <a:p>
                      <a:pPr marL="0" lvl="1">
                        <a:buNone/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2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图表 62" descr="7b0a202020202263686172745265734964223a20223230343736333435220a7d0a"/>
          <p:cNvGraphicFramePr/>
          <p:nvPr/>
        </p:nvGraphicFramePr>
        <p:xfrm>
          <a:off x="725805" y="2402205"/>
          <a:ext cx="324739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6" name="表格 65"/>
          <p:cNvGraphicFramePr/>
          <p:nvPr>
            <p:custDataLst>
              <p:tags r:id="rId5"/>
            </p:custDataLst>
          </p:nvPr>
        </p:nvGraphicFramePr>
        <p:xfrm>
          <a:off x="4468495" y="2536190"/>
          <a:ext cx="3234690" cy="150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55"/>
                <a:gridCol w="990600"/>
                <a:gridCol w="1003935"/>
              </a:tblGrid>
              <a:tr h="523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药代动力学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200" baseline="-25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(ug/ml)</a:t>
                      </a:r>
                      <a:endParaRPr lang="en-US" altLang="zh-CN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t</a:t>
                      </a:r>
                      <a:r>
                        <a:rPr lang="en-US" altLang="zh-CN" sz="1200" spc="120" baseline="-250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max</a:t>
                      </a:r>
                      <a:r>
                        <a:rPr lang="zh-CN" altLang="en-US" sz="1200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200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h</a:t>
                      </a:r>
                      <a:r>
                        <a:rPr lang="zh-CN" altLang="en-US" sz="1200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1200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</a:tr>
              <a:tr h="470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洛索洛芬钠口服溶液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60ml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6.09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0.92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0.32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0.10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1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洛索洛芬钠片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5.86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1.40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0.47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0.15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矩形 69"/>
          <p:cNvSpPr/>
          <p:nvPr/>
        </p:nvSpPr>
        <p:spPr>
          <a:xfrm>
            <a:off x="661670" y="1477010"/>
            <a:ext cx="3462655" cy="3802380"/>
          </a:xfrm>
          <a:prstGeom prst="rect">
            <a:avLst/>
          </a:prstGeom>
          <a:noFill/>
          <a:ln>
            <a:solidFill>
              <a:srgbClr val="11869C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4342765" y="1454150"/>
            <a:ext cx="3486150" cy="3825875"/>
          </a:xfrm>
          <a:prstGeom prst="rect">
            <a:avLst/>
          </a:prstGeom>
          <a:noFill/>
          <a:ln>
            <a:solidFill>
              <a:srgbClr val="11869C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75" name="表格 74"/>
          <p:cNvGraphicFramePr/>
          <p:nvPr>
            <p:custDataLst>
              <p:tags r:id="rId6"/>
            </p:custDataLst>
          </p:nvPr>
        </p:nvGraphicFramePr>
        <p:xfrm>
          <a:off x="8047990" y="1453515"/>
          <a:ext cx="3462020" cy="38373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62020"/>
              </a:tblGrid>
              <a:tr h="6172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洛索洛芬钠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右旋布洛芬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有效率优于参照品</a:t>
                      </a:r>
                      <a:endParaRPr lang="zh-CN" altLang="en-US" sz="18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085">
                <a:tc>
                  <a:txBody>
                    <a:bodyPr/>
                    <a:p>
                      <a:pPr marL="0" lvl="1">
                        <a:buNone/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2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8" name="文本框 77"/>
          <p:cNvSpPr txBox="1"/>
          <p:nvPr/>
        </p:nvSpPr>
        <p:spPr>
          <a:xfrm>
            <a:off x="9110345" y="2341245"/>
            <a:ext cx="162115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治疗骨关节炎有效率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047355" y="1476375"/>
            <a:ext cx="3442970" cy="3802380"/>
          </a:xfrm>
          <a:prstGeom prst="rect">
            <a:avLst/>
          </a:prstGeom>
          <a:noFill/>
          <a:ln>
            <a:solidFill>
              <a:srgbClr val="11869C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8204200" y="4707255"/>
            <a:ext cx="3401695" cy="495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洛索洛芬钠治疗骨关节炎有效率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87.3%</a:t>
            </a:r>
            <a:r>
              <a:rPr lang="en-US" altLang="zh-CN" sz="1200" baseline="30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[1]</a:t>
            </a:r>
            <a:endParaRPr lang="en-US" altLang="zh-CN" sz="1200" baseline="30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右旋布洛芬治疗骨关节炎有效率为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85%</a:t>
            </a:r>
            <a:r>
              <a:rPr lang="en-US" altLang="zh-CN" sz="1200" baseline="30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[3]</a:t>
            </a:r>
            <a:endParaRPr lang="en-US" altLang="zh-CN" sz="1200" baseline="30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8394065" y="2581275"/>
          <a:ext cx="2770505" cy="211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有效性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84755" y="1300480"/>
            <a:ext cx="722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洛索洛芬钠获国内外多个权威指南</a:t>
            </a:r>
            <a:r>
              <a:rPr lang="en-US" altLang="zh-CN" sz="24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共识一致推荐</a:t>
            </a:r>
            <a:endParaRPr lang="zh-CN" altLang="en-US" sz="2400" b="1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-95250" y="2092325"/>
            <a:ext cx="12131675" cy="3765550"/>
            <a:chOff x="-150" y="2490"/>
            <a:chExt cx="19105" cy="5930"/>
          </a:xfrm>
        </p:grpSpPr>
        <p:grpSp>
          <p:nvGrpSpPr>
            <p:cNvPr id="49" name="组合 48"/>
            <p:cNvGrpSpPr/>
            <p:nvPr/>
          </p:nvGrpSpPr>
          <p:grpSpPr>
            <a:xfrm rot="0">
              <a:off x="225" y="2490"/>
              <a:ext cx="9244" cy="5898"/>
              <a:chOff x="225" y="2490"/>
              <a:chExt cx="9244" cy="5898"/>
            </a:xfrm>
          </p:grpSpPr>
          <p:sp>
            <p:nvSpPr>
              <p:cNvPr id="3" name="AutoShape 5"/>
              <p:cNvSpPr/>
              <p:nvPr/>
            </p:nvSpPr>
            <p:spPr>
              <a:xfrm>
                <a:off x="225" y="2654"/>
                <a:ext cx="9244" cy="1812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  <a:alpha val="8000"/>
                </a:schemeClr>
              </a:solidFill>
              <a:ln w="25400" cap="flat" cmpd="sng">
                <a:noFill/>
                <a:prstDash val="solid"/>
                <a:round/>
              </a:ln>
            </p:spPr>
            <p:txBody>
              <a:bodyPr vert="horz" wrap="square" lIns="63500" tIns="63500" rIns="63500" bIns="63500" rtlCol="0" anchor="ctr"/>
              <a:lstStyle/>
              <a:p>
                <a:pPr algn="ctr">
                  <a:defRPr/>
                </a:p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432" y="2490"/>
                <a:ext cx="9037" cy="5898"/>
                <a:chOff x="737" y="3111"/>
                <a:chExt cx="9037" cy="5898"/>
              </a:xfrm>
            </p:grpSpPr>
            <p:sp>
              <p:nvSpPr>
                <p:cNvPr id="27" name="AutoShape 6"/>
                <p:cNvSpPr/>
                <p:nvPr/>
              </p:nvSpPr>
              <p:spPr>
                <a:xfrm>
                  <a:off x="737" y="3164"/>
                  <a:ext cx="133" cy="18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28" name="AutoShape 7"/>
                <p:cNvSpPr/>
                <p:nvPr/>
              </p:nvSpPr>
              <p:spPr>
                <a:xfrm>
                  <a:off x="1029" y="3111"/>
                  <a:ext cx="8464" cy="1834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round/>
                </a:ln>
              </p:spPr>
              <p:txBody>
                <a:bodyPr vert="horz" wrap="square" lIns="0" tIns="0" rIns="0" bIns="0" rtlCol="0" anchor="ctr" anchorCtr="0"/>
                <a:lstStyle/>
                <a:p>
                  <a:pPr marL="0" indent="0" algn="l">
                    <a:lnSpc>
                      <a:spcPct val="125000"/>
                    </a:lnSpc>
                    <a:defRPr/>
                  </a:pP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《骨科常见疼痛管理临床实践指南（2018版）》</a:t>
                  </a:r>
                  <a:endParaRPr lang="en-US" sz="1100">
                    <a:latin typeface="微软雅黑" panose="020B0503020204020204" pitchFamily="34" charset="-122"/>
                    <a:cs typeface="微软雅黑" panose="020B0503020204020204" pitchFamily="34" charset="-122"/>
                  </a:endParaRPr>
                </a:p>
                <a:p>
                  <a:pPr algn="l">
                    <a:buNone/>
                  </a:pP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对于创伤患者，明确诊断并当接受相应骨科治疗后仍存在疼痛，在患者无明确禁忌证的情况下推荐使用对乙酰氨基酚或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NSAIDs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类药物，如：</a:t>
                  </a:r>
                  <a:r>
                    <a:rPr lang="zh-CN" altLang="en-US" sz="1400" b="1">
                      <a:solidFill>
                        <a:srgbClr val="C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洛索洛芬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、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双氯芬酸钠、塞来昔布等。</a:t>
                  </a:r>
                  <a:endParaRPr lang="en-US" sz="1400" b="0" i="0" u="none" strike="noStrike">
                    <a:solidFill>
                      <a:srgbClr val="6B7280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  <a:sym typeface="Noto Sans SC" panose="020B0200000000000000" charset="-122"/>
                  </a:endParaRPr>
                </a:p>
              </p:txBody>
            </p:sp>
            <p:sp>
              <p:nvSpPr>
                <p:cNvPr id="37" name="AutoShape 16"/>
                <p:cNvSpPr/>
                <p:nvPr/>
              </p:nvSpPr>
              <p:spPr>
                <a:xfrm>
                  <a:off x="9637" y="3164"/>
                  <a:ext cx="133" cy="178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alpha val="70000"/>
                  </a:scheme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71" name="AutoShape 16"/>
                <p:cNvSpPr/>
                <p:nvPr/>
              </p:nvSpPr>
              <p:spPr>
                <a:xfrm>
                  <a:off x="9628" y="7228"/>
                  <a:ext cx="133" cy="178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alpha val="70000"/>
                  </a:scheme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52" name="AutoShape 16"/>
                <p:cNvSpPr/>
                <p:nvPr/>
              </p:nvSpPr>
              <p:spPr>
                <a:xfrm>
                  <a:off x="9641" y="5267"/>
                  <a:ext cx="133" cy="178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alpha val="70000"/>
                  </a:scheme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>
              <a:off x="-150" y="2543"/>
              <a:ext cx="19105" cy="5877"/>
              <a:chOff x="-150" y="2543"/>
              <a:chExt cx="19105" cy="5877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9418" y="2543"/>
                <a:ext cx="9054" cy="1923"/>
                <a:chOff x="9418" y="2340"/>
                <a:chExt cx="9054" cy="1923"/>
              </a:xfrm>
            </p:grpSpPr>
            <p:sp>
              <p:nvSpPr>
                <p:cNvPr id="36" name="AutoShape 15"/>
                <p:cNvSpPr/>
                <p:nvPr/>
              </p:nvSpPr>
              <p:spPr>
                <a:xfrm>
                  <a:off x="9418" y="2451"/>
                  <a:ext cx="9054" cy="18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9CCFF">
                    <a:alpha val="8000"/>
                  </a:srgb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38" name="AutoShape 17"/>
                <p:cNvSpPr/>
                <p:nvPr/>
              </p:nvSpPr>
              <p:spPr>
                <a:xfrm>
                  <a:off x="9609" y="2340"/>
                  <a:ext cx="8603" cy="1454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round/>
                </a:ln>
              </p:spPr>
              <p:txBody>
                <a:bodyPr vert="horz" wrap="square" lIns="0" tIns="0" rIns="0" bIns="0" rtlCol="0" anchor="ctr" anchorCtr="0"/>
                <a:lstStyle/>
                <a:p>
                  <a:pPr marL="0" indent="0" algn="l">
                    <a:lnSpc>
                      <a:spcPct val="125000"/>
                    </a:lnSpc>
                    <a:defRPr/>
                  </a:pP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《老年骨质疏松性疼痛诊疗与管理中国专家共识（2024版）》</a:t>
                  </a:r>
                  <a:endParaRPr lang="en-US" sz="1600">
                    <a:latin typeface="微软雅黑" panose="020B0503020204020204" pitchFamily="34" charset="-122"/>
                    <a:cs typeface="微软雅黑" panose="020B0503020204020204" pitchFamily="34" charset="-122"/>
                  </a:endParaRPr>
                </a:p>
                <a:p>
                  <a:pPr algn="just">
                    <a:buNone/>
                  </a:pP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非甾体抗炎镇痛药是临床应用最为广泛的镇痛药物，常用的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NSAIDs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包括布洛芬、双氯芬酸、</a:t>
                  </a:r>
                  <a:r>
                    <a:rPr lang="zh-CN" altLang="en-US" sz="1400" b="1">
                      <a:solidFill>
                        <a:srgbClr val="C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洛索洛芬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、塞来昔布、依托考昔等。</a:t>
                  </a:r>
                  <a:endParaRPr lang="zh-CN" altLang="en-US" sz="1400" b="0" i="0" u="none" strike="noStrike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Noto Sans SC" panose="020B0200000000000000" charset="-122"/>
                    <a:cs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 rot="0">
                <a:off x="-150" y="4615"/>
                <a:ext cx="9241" cy="1812"/>
                <a:chOff x="172" y="5728"/>
                <a:chExt cx="9241" cy="1812"/>
              </a:xfrm>
            </p:grpSpPr>
            <p:sp>
              <p:nvSpPr>
                <p:cNvPr id="29" name="AutoShape 8"/>
                <p:cNvSpPr/>
                <p:nvPr/>
              </p:nvSpPr>
              <p:spPr>
                <a:xfrm>
                  <a:off x="172" y="5728"/>
                  <a:ext cx="9033" cy="18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20000"/>
                    <a:lumOff val="80000"/>
                    <a:alpha val="8000"/>
                  </a:scheme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30" name="AutoShape 9"/>
                <p:cNvSpPr/>
                <p:nvPr/>
              </p:nvSpPr>
              <p:spPr>
                <a:xfrm>
                  <a:off x="754" y="5728"/>
                  <a:ext cx="133" cy="18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31" name="AutoShape 10"/>
                <p:cNvSpPr/>
                <p:nvPr/>
              </p:nvSpPr>
              <p:spPr>
                <a:xfrm>
                  <a:off x="949" y="5888"/>
                  <a:ext cx="8464" cy="1492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round/>
                </a:ln>
              </p:spPr>
              <p:txBody>
                <a:bodyPr vert="horz" wrap="square" lIns="0" tIns="0" rIns="0" bIns="0" rtlCol="0" anchor="ctr" anchorCtr="0"/>
                <a:lstStyle/>
                <a:p>
                  <a:pPr marL="0" indent="0" algn="l">
                    <a:lnSpc>
                      <a:spcPct val="125000"/>
                    </a:lnSpc>
                    <a:defRPr/>
                  </a:pP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《老年骨关节炎慢病管理指南》</a:t>
                  </a:r>
                  <a:endParaRPr lang="en-US" sz="1100">
                    <a:latin typeface="微软雅黑" panose="020B0503020204020204" pitchFamily="34" charset="-122"/>
                    <a:cs typeface="微软雅黑" panose="020B0503020204020204" pitchFamily="34" charset="-122"/>
                  </a:endParaRPr>
                </a:p>
                <a:p>
                  <a:pPr algn="l">
                    <a:buNone/>
                  </a:pP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口服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NSAIDs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是无禁忌症患者的一线药物，选用最低有效剂量并短期使用，代表药物和用法用量：</a:t>
                  </a:r>
                  <a:r>
                    <a:rPr lang="zh-CN" altLang="en-US" sz="1400" b="1">
                      <a:solidFill>
                        <a:srgbClr val="C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洛索洛芬钠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，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60mg/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次，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3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次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/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天，塞来昔布，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200mg/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次，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2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次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/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天。</a:t>
                  </a:r>
                  <a:endParaRPr lang="en-US" sz="1400" b="0" i="0" u="none" strike="noStrike">
                    <a:solidFill>
                      <a:srgbClr val="6B7280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  <a:sym typeface="Noto Sans SC" panose="020B0200000000000000" charset="-122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rot="0">
                <a:off x="9648" y="4631"/>
                <a:ext cx="9307" cy="1812"/>
                <a:chOff x="1049" y="5744"/>
                <a:chExt cx="9307" cy="1812"/>
              </a:xfrm>
            </p:grpSpPr>
            <p:sp>
              <p:nvSpPr>
                <p:cNvPr id="57" name="AutoShape 8"/>
                <p:cNvSpPr/>
                <p:nvPr/>
              </p:nvSpPr>
              <p:spPr>
                <a:xfrm>
                  <a:off x="1323" y="5744"/>
                  <a:ext cx="9033" cy="18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20000"/>
                    <a:lumOff val="80000"/>
                    <a:alpha val="8000"/>
                  </a:scheme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59" name="AutoShape 10"/>
                <p:cNvSpPr/>
                <p:nvPr/>
              </p:nvSpPr>
              <p:spPr>
                <a:xfrm>
                  <a:off x="1049" y="5904"/>
                  <a:ext cx="8464" cy="1492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round/>
                </a:ln>
              </p:spPr>
              <p:txBody>
                <a:bodyPr vert="horz" wrap="square" lIns="0" tIns="0" rIns="0" bIns="0" rtlCol="0" anchor="ctr" anchorCtr="0"/>
                <a:lstStyle/>
                <a:p>
                  <a:pPr marL="0" indent="0" algn="l">
                    <a:lnSpc>
                      <a:spcPct val="125000"/>
                    </a:lnSpc>
                    <a:defRPr/>
                  </a:pP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《</a:t>
                  </a:r>
                  <a:r>
                    <a:rPr lang="en-US" sz="1600" b="1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骨关节炎临床药物治疗专家共识</a:t>
                  </a: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》</a:t>
                  </a:r>
                  <a:endParaRPr lang="en-US" sz="1600" b="1">
                    <a:solidFill>
                      <a:srgbClr val="1F2937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</a:endParaRPr>
                </a:p>
                <a:p>
                  <a:pPr algn="l">
                    <a:buNone/>
                  </a:pP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口服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NSAIDs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是目前控制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OA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相关症状的首选药物。目前国内治疗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OA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的常用口服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NSAIDs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包括阿司匹林、布洛芬、尼美舒利、</a:t>
                  </a:r>
                  <a:r>
                    <a:rPr lang="zh-CN" altLang="en-US" sz="1400" b="1">
                      <a:solidFill>
                        <a:srgbClr val="C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洛索洛芬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宋体" panose="02010600030101010101" pitchFamily="2" charset="-122"/>
                    </a:rPr>
                    <a:t>、双氯芬酸等。</a:t>
                  </a:r>
                  <a:endParaRPr lang="en-US" sz="1400" b="0" i="0" u="none" strike="noStrike">
                    <a:solidFill>
                      <a:srgbClr val="6B7280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  <a:sym typeface="Noto Sans SC" panose="020B0200000000000000" charset="-122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0">
                <a:off x="0" y="6576"/>
                <a:ext cx="9161" cy="1812"/>
                <a:chOff x="322" y="5728"/>
                <a:chExt cx="9161" cy="1812"/>
              </a:xfrm>
            </p:grpSpPr>
            <p:sp>
              <p:nvSpPr>
                <p:cNvPr id="64" name="AutoShape 8"/>
                <p:cNvSpPr/>
                <p:nvPr/>
              </p:nvSpPr>
              <p:spPr>
                <a:xfrm>
                  <a:off x="322" y="5728"/>
                  <a:ext cx="9033" cy="18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20000"/>
                    <a:lumOff val="80000"/>
                    <a:alpha val="8000"/>
                  </a:scheme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65" name="AutoShape 9"/>
                <p:cNvSpPr/>
                <p:nvPr/>
              </p:nvSpPr>
              <p:spPr>
                <a:xfrm>
                  <a:off x="754" y="5728"/>
                  <a:ext cx="133" cy="18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66" name="AutoShape 10"/>
                <p:cNvSpPr/>
                <p:nvPr/>
              </p:nvSpPr>
              <p:spPr>
                <a:xfrm>
                  <a:off x="1019" y="5888"/>
                  <a:ext cx="8464" cy="1492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round/>
                </a:ln>
              </p:spPr>
              <p:txBody>
                <a:bodyPr vert="horz" wrap="square" lIns="0" tIns="0" rIns="0" bIns="0" rtlCol="0" anchor="ctr" anchorCtr="0"/>
                <a:lstStyle/>
                <a:p>
                  <a:pPr marL="0" indent="0" algn="l">
                    <a:lnSpc>
                      <a:spcPct val="125000"/>
                    </a:lnSpc>
                    <a:defRPr/>
                  </a:pP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《</a:t>
                  </a:r>
                  <a:r>
                    <a:rPr lang="en-US" sz="1600" b="1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2019OARSI 膝关节、髋关节和多关节骨关节炎非手术治疗指南</a:t>
                  </a: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》</a:t>
                  </a:r>
                  <a:endParaRPr lang="en-US" sz="1100">
                    <a:latin typeface="微软雅黑" panose="020B0503020204020204" pitchFamily="34" charset="-122"/>
                    <a:cs typeface="微软雅黑" panose="020B0503020204020204" pitchFamily="34" charset="-122"/>
                  </a:endParaRPr>
                </a:p>
                <a:p>
                  <a:pPr algn="l">
                    <a:buNone/>
                  </a:pP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将口服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 NSAIDs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用于治疗持续性疼痛。</a:t>
                  </a:r>
                  <a:endParaRPr lang="en-US" sz="1400" b="0" i="0" u="none" strike="noStrike">
                    <a:solidFill>
                      <a:srgbClr val="6B7280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  <a:sym typeface="Noto Sans SC" panose="020B0200000000000000" charset="-122"/>
                  </a:endParaRPr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0">
                <a:off x="9618" y="6427"/>
                <a:ext cx="9033" cy="1993"/>
                <a:chOff x="1019" y="5548"/>
                <a:chExt cx="9033" cy="1993"/>
              </a:xfrm>
            </p:grpSpPr>
            <p:sp>
              <p:nvSpPr>
                <p:cNvPr id="69" name="AutoShape 8"/>
                <p:cNvSpPr/>
                <p:nvPr/>
              </p:nvSpPr>
              <p:spPr>
                <a:xfrm>
                  <a:off x="1019" y="5729"/>
                  <a:ext cx="9033" cy="18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99CCFF">
                    <a:alpha val="8000"/>
                  </a:srgbClr>
                </a:solidFill>
                <a:ln w="25400" cap="flat" cmpd="sng">
                  <a:noFill/>
                  <a:prstDash val="solid"/>
                  <a:round/>
                </a:ln>
              </p:spPr>
              <p:txBody>
                <a:bodyPr vert="horz" wrap="square" lIns="63500" tIns="63500" rIns="63500" bIns="63500" rtlCol="0" anchor="ctr"/>
                <a:lstStyle/>
                <a:p>
                  <a:pPr algn="ctr">
                    <a:defRPr/>
                  </a:pPr>
                </a:p>
              </p:txBody>
            </p:sp>
            <p:sp>
              <p:nvSpPr>
                <p:cNvPr id="70" name="AutoShape 10"/>
                <p:cNvSpPr/>
                <p:nvPr/>
              </p:nvSpPr>
              <p:spPr>
                <a:xfrm>
                  <a:off x="1019" y="5548"/>
                  <a:ext cx="8464" cy="1492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round/>
                </a:ln>
              </p:spPr>
              <p:txBody>
                <a:bodyPr vert="horz" wrap="square" lIns="0" tIns="0" rIns="0" bIns="0" rtlCol="0" anchor="ctr" anchorCtr="0"/>
                <a:lstStyle/>
                <a:p>
                  <a:pPr marL="0" indent="0" algn="l">
                    <a:lnSpc>
                      <a:spcPct val="125000"/>
                    </a:lnSpc>
                    <a:defRPr/>
                  </a:pP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《</a:t>
                  </a:r>
                  <a:r>
                    <a:rPr lang="en-US" sz="1600" b="1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NICE骨关节炎的诊断和管理（2022）</a:t>
                  </a:r>
                  <a:r>
                    <a:rPr lang="en-US" sz="1600" b="1" i="0" u="none" strike="noStrike">
                      <a:solidFill>
                        <a:srgbClr val="1F2937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Noto Sans SC" panose="020B0200000000000000" charset="-122"/>
                    </a:rPr>
                    <a:t>》</a:t>
                  </a:r>
                  <a:endParaRPr lang="en-US" sz="1600" b="1">
                    <a:solidFill>
                      <a:srgbClr val="1F2937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</a:endParaRPr>
                </a:p>
                <a:p>
                  <a:pPr algn="l">
                    <a:buNone/>
                  </a:pP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如果外用药物无效或不合适，考虑给予</a:t>
                  </a:r>
                  <a:r>
                    <a:rPr lang="en-US" altLang="zh-CN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OA</a:t>
                  </a:r>
                  <a:r>
                    <a:rPr lang="zh-CN" altLang="en-US" sz="140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患者口服非甾体抗炎药。</a:t>
                  </a:r>
                  <a:endParaRPr lang="en-US" sz="1400" b="0" i="0" u="none" strike="noStrike">
                    <a:solidFill>
                      <a:srgbClr val="6B7280"/>
                    </a:solidFill>
                    <a:latin typeface="微软雅黑" panose="020B0503020204020204" pitchFamily="34" charset="-122"/>
                    <a:cs typeface="微软雅黑" panose="020B0503020204020204" pitchFamily="34" charset="-122"/>
                    <a:sym typeface="Noto Sans SC" panose="020B0200000000000000" charset="-122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创新性</a:t>
            </a: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734820" y="1425575"/>
            <a:ext cx="9852660" cy="4975225"/>
            <a:chOff x="2563" y="3604"/>
            <a:chExt cx="15161" cy="651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9000000" scaled="0"/>
          </a:gradFill>
        </p:grpSpPr>
        <p:sp>
          <p:nvSpPr>
            <p:cNvPr id="22" name="矩形 21"/>
            <p:cNvSpPr/>
            <p:nvPr/>
          </p:nvSpPr>
          <p:spPr>
            <a:xfrm>
              <a:off x="2563" y="3604"/>
              <a:ext cx="15161" cy="2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922" y="5848"/>
              <a:ext cx="13802" cy="2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261" y="8092"/>
              <a:ext cx="12463" cy="2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8335" y="1430655"/>
            <a:ext cx="10610215" cy="4946015"/>
            <a:chOff x="549" y="3604"/>
            <a:chExt cx="15724" cy="6475"/>
          </a:xfrm>
        </p:grpSpPr>
        <p:sp>
          <p:nvSpPr>
            <p:cNvPr id="8" name="标题 1"/>
            <p:cNvSpPr txBox="1"/>
            <p:nvPr>
              <p:custDataLst>
                <p:tags r:id="rId1"/>
              </p:custDataLst>
            </p:nvPr>
          </p:nvSpPr>
          <p:spPr>
            <a:xfrm>
              <a:off x="3033" y="4027"/>
              <a:ext cx="13239" cy="1262"/>
            </a:xfrm>
            <a:prstGeom prst="rect">
              <a:avLst/>
            </a:prstGeom>
            <a:noFill/>
            <a:ln cap="sq">
              <a:noFill/>
            </a:ln>
          </p:spPr>
          <p:txBody>
            <a:bodyPr vert="horz" wrap="square" lIns="0" tIns="0" rIns="0" bIns="0" rtlCol="0" anchor="t"/>
            <a:p>
              <a:pPr algn="l">
                <a:lnSpc>
                  <a:spcPct val="150000"/>
                </a:lnSpc>
              </a:pPr>
              <a:r>
                <a:rPr kumimoji="1" lang="en-US" altLang="zh-CN" sz="1600">
                  <a:ln w="12700">
                    <a:noFill/>
                  </a:ln>
                  <a:solidFill>
                    <a:srgbClr val="262626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" panose="020B0500000000000000" charset="-122"/>
                </a:rPr>
                <a:t>口服溶液剂型填补了洛索洛芬钠在特殊人群（如老年人、吞咽困难患者）中的用药空白，为这些患者提供了更合适的用药选择。</a:t>
              </a:r>
              <a:endPara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" panose="020B0500000000000000" charset="-122"/>
              </a:endParaRPr>
            </a:p>
          </p:txBody>
        </p:sp>
        <p:sp>
          <p:nvSpPr>
            <p:cNvPr id="11" name="标题 1"/>
            <p:cNvSpPr txBox="1"/>
            <p:nvPr>
              <p:custDataLst>
                <p:tags r:id="rId2"/>
              </p:custDataLst>
            </p:nvPr>
          </p:nvSpPr>
          <p:spPr>
            <a:xfrm>
              <a:off x="3730" y="6298"/>
              <a:ext cx="12543" cy="1329"/>
            </a:xfrm>
            <a:prstGeom prst="rect">
              <a:avLst/>
            </a:prstGeom>
            <a:noFill/>
            <a:ln cap="sq">
              <a:noFill/>
            </a:ln>
          </p:spPr>
          <p:txBody>
            <a:bodyPr vert="horz" wrap="square" lIns="0" tIns="0" rIns="0" bIns="0" rtlCol="0" anchor="t"/>
            <a:p>
              <a:pPr algn="l">
                <a:lnSpc>
                  <a:spcPct val="150000"/>
                </a:lnSpc>
              </a:pPr>
              <a:r>
                <a:rPr kumimoji="1" lang="en-US" altLang="zh-CN" sz="1600">
                  <a:ln w="12700">
                    <a:noFill/>
                  </a:ln>
                  <a:solidFill>
                    <a:srgbClr val="262626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" panose="020B0500000000000000" charset="-122"/>
                </a:rPr>
                <a:t>液体剂型便于剂量调整，</a:t>
              </a:r>
              <a:r>
                <a:rPr kumimoji="1" lang="zh-CN" altLang="en-US" sz="1600">
                  <a:ln w="12700">
                    <a:noFill/>
                  </a:ln>
                  <a:solidFill>
                    <a:srgbClr val="262626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" panose="020B0500000000000000" charset="-122"/>
                </a:rPr>
                <a:t>对于因病情需要增减用药量的患者，洛索洛芬钠口服溶液可以精确控制用药量，避免因用药量不精确导致疗效不佳，</a:t>
              </a:r>
              <a:r>
                <a:rPr kumimoji="1" lang="en-US" altLang="zh-CN" sz="1600">
                  <a:ln w="12700">
                    <a:noFill/>
                  </a:ln>
                  <a:solidFill>
                    <a:srgbClr val="262626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" panose="020B0500000000000000" charset="-122"/>
                </a:rPr>
                <a:t>从而提高患者的用药依从性。</a:t>
              </a:r>
              <a:endPara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" panose="020B0500000000000000" charset="-122"/>
              </a:endParaRPr>
            </a:p>
          </p:txBody>
        </p:sp>
        <p:sp>
          <p:nvSpPr>
            <p:cNvPr id="10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4909" y="8296"/>
              <a:ext cx="11363" cy="1674"/>
            </a:xfrm>
            <a:prstGeom prst="rect">
              <a:avLst/>
            </a:prstGeom>
            <a:noFill/>
            <a:ln cap="sq">
              <a:noFill/>
            </a:ln>
          </p:spPr>
          <p:txBody>
            <a:bodyPr vert="horz" wrap="square" lIns="0" tIns="0" rIns="0" bIns="0" rtlCol="0" anchor="t"/>
            <a:p>
              <a:pPr algn="l">
                <a:lnSpc>
                  <a:spcPct val="150000"/>
                </a:lnSpc>
              </a:pPr>
              <a:r>
                <a:rPr kumimoji="1" lang="en-US" altLang="zh-CN" sz="1600">
                  <a:ln w="12700">
                    <a:noFill/>
                  </a:ln>
                  <a:solidFill>
                    <a:srgbClr val="262626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" panose="020B0500000000000000" charset="-122"/>
                </a:rPr>
                <a:t>口服后迅速吸收，洛索洛芬钠血药浓度达峰时间约为30min，半衰期均为约1.25 h</a:t>
              </a:r>
              <a:r>
                <a:rPr kumimoji="1" lang="zh-CN" altLang="en-US" sz="1600">
                  <a:ln w="12700">
                    <a:noFill/>
                  </a:ln>
                  <a:solidFill>
                    <a:srgbClr val="262626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" panose="020B0500000000000000" charset="-122"/>
                </a:rPr>
                <a:t>。临床上具有吸收快，起效迅速，适用人群广泛的特点，可以快速缓解症状，具有比其他口服固体制剂更明显的优势。</a:t>
              </a:r>
              <a:endParaRPr kumimoji="1" lang="zh-CN" altLang="en-US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" panose="020B0500000000000000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49" y="3604"/>
              <a:ext cx="4030" cy="6475"/>
              <a:chOff x="549" y="3604"/>
              <a:chExt cx="4030" cy="6475"/>
            </a:xfr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39000">
                  <a:srgbClr val="4DAFC0">
                    <a:alpha val="0"/>
                  </a:srgbClr>
                </a:gs>
                <a:gs pos="100000">
                  <a:srgbClr val="4DAFC0"/>
                </a:gs>
              </a:gsLst>
              <a:lin ang="2700000" scaled="0"/>
            </a:gradFill>
          </p:grpSpPr>
          <p:sp>
            <p:nvSpPr>
              <p:cNvPr id="14" name="矩形 13"/>
              <p:cNvSpPr/>
              <p:nvPr/>
            </p:nvSpPr>
            <p:spPr>
              <a:xfrm>
                <a:off x="549" y="3604"/>
                <a:ext cx="1865" cy="2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49" y="5865"/>
                <a:ext cx="2754" cy="1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49" y="8090"/>
                <a:ext cx="4030" cy="1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" name="标题 1"/>
            <p:cNvSpPr txBox="1"/>
            <p:nvPr>
              <p:custDataLst>
                <p:tags r:id="rId4"/>
              </p:custDataLst>
            </p:nvPr>
          </p:nvSpPr>
          <p:spPr>
            <a:xfrm>
              <a:off x="785" y="4024"/>
              <a:ext cx="1387" cy="1267"/>
            </a:xfrm>
            <a:prstGeom prst="rect">
              <a:avLst/>
            </a:prstGeom>
            <a:noFill/>
            <a:ln cap="sq">
              <a:noFill/>
            </a:ln>
          </p:spPr>
          <p:txBody>
            <a:bodyPr vert="horz" wrap="square" lIns="0" tIns="0" rIns="0" bIns="0" rtlCol="0" anchor="t"/>
            <a:p>
              <a:pPr algn="ctr">
                <a:lnSpc>
                  <a:spcPct val="130000"/>
                </a:lnSpc>
              </a:pPr>
              <a:r>
                <a:rPr kumimoji="1" lang="zh-CN" altLang="en-US" b="1">
                  <a:ln w="12700">
                    <a:noFill/>
                  </a:ln>
                  <a:solidFill>
                    <a:srgbClr val="0896C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 CN Bold" panose="020B0800000000000000" charset="-122"/>
                </a:rPr>
                <a:t>覆盖特殊人群</a:t>
              </a:r>
              <a:endParaRPr kumimoji="1" lang="zh-CN" altLang="en-US" b="1">
                <a:ln w="12700">
                  <a:noFill/>
                </a:ln>
                <a:solidFill>
                  <a:srgbClr val="0896C8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 Bold" panose="020B0800000000000000" charset="-122"/>
              </a:endParaRPr>
            </a:p>
          </p:txBody>
        </p:sp>
        <p:sp>
          <p:nvSpPr>
            <p:cNvPr id="12" name="标题 1"/>
            <p:cNvSpPr txBox="1"/>
            <p:nvPr>
              <p:custDataLst>
                <p:tags r:id="rId5"/>
              </p:custDataLst>
            </p:nvPr>
          </p:nvSpPr>
          <p:spPr>
            <a:xfrm>
              <a:off x="706" y="6625"/>
              <a:ext cx="2597" cy="676"/>
            </a:xfrm>
            <a:prstGeom prst="rect">
              <a:avLst/>
            </a:prstGeom>
            <a:noFill/>
            <a:ln cap="sq">
              <a:noFill/>
            </a:ln>
          </p:spPr>
          <p:txBody>
            <a:bodyPr vert="horz" wrap="square" lIns="0" tIns="0" rIns="0" bIns="0" rtlCol="0" anchor="t"/>
            <a:p>
              <a:pPr algn="l">
                <a:lnSpc>
                  <a:spcPct val="130000"/>
                </a:lnSpc>
              </a:pPr>
              <a:r>
                <a:rPr kumimoji="1" lang="en-US" altLang="zh-CN" b="1">
                  <a:ln w="12700">
                    <a:noFill/>
                  </a:ln>
                  <a:solidFill>
                    <a:srgbClr val="84C94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 CN Bold" panose="020B0800000000000000" charset="-122"/>
                </a:rPr>
                <a:t>提高患者依从性</a:t>
              </a:r>
              <a:endParaRPr kumimoji="1" lang="en-US" altLang="zh-CN" b="1">
                <a:ln w="12700">
                  <a:noFill/>
                </a:ln>
                <a:solidFill>
                  <a:srgbClr val="84C94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 Bold" panose="020B0800000000000000" charset="-122"/>
              </a:endParaRPr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785" y="8880"/>
              <a:ext cx="3474" cy="676"/>
            </a:xfrm>
            <a:prstGeom prst="rect">
              <a:avLst/>
            </a:prstGeom>
            <a:noFill/>
            <a:ln cap="sq">
              <a:noFill/>
            </a:ln>
          </p:spPr>
          <p:txBody>
            <a:bodyPr vert="horz" wrap="square" lIns="0" tIns="0" rIns="0" bIns="0" rtlCol="0" anchor="t"/>
            <a:p>
              <a:pPr algn="l">
                <a:lnSpc>
                  <a:spcPct val="130000"/>
                </a:lnSpc>
              </a:pPr>
              <a:r>
                <a:rPr kumimoji="1" lang="zh-CN" altLang="en-US" b="1">
                  <a:ln w="12700">
                    <a:noFill/>
                  </a:ln>
                  <a:solidFill>
                    <a:srgbClr val="0896C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ource Han Sans CN Bold" panose="020B0800000000000000" charset="-122"/>
                </a:rPr>
                <a:t>起效快、适用人群广</a:t>
              </a:r>
              <a:endParaRPr kumimoji="1" lang="zh-CN" altLang="en-US" b="1">
                <a:ln w="12700">
                  <a:noFill/>
                </a:ln>
                <a:solidFill>
                  <a:srgbClr val="0896C8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 Bold" panose="020B0800000000000000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公平性</a:t>
            </a:r>
            <a:endParaRPr lang="zh-CN" altLang="en-US"/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279400" y="1186815"/>
            <a:ext cx="2786380" cy="5026025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>
            <p:custDataLst>
              <p:tags r:id="rId2"/>
            </p:custDataLst>
          </p:nvPr>
        </p:nvSpPr>
        <p:spPr>
          <a:xfrm>
            <a:off x="439329" y="2047516"/>
            <a:ext cx="2500225" cy="48008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01. 对公共健康影响重大</a:t>
            </a:r>
            <a:endParaRPr lang="en-US" sz="1800" b="1" i="0" u="none" strike="noStrike">
              <a:solidFill>
                <a:schemeClr val="accen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Noto Sans SC" panose="020B0200000000000000" charset="-122"/>
            </a:endParaRPr>
          </a:p>
        </p:txBody>
      </p:sp>
      <p:pic>
        <p:nvPicPr>
          <p:cNvPr id="24" name="图片 23" descr="人-头像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0320" y="1283335"/>
            <a:ext cx="763905" cy="763905"/>
          </a:xfrm>
          <a:prstGeom prst="rect">
            <a:avLst/>
          </a:prstGeom>
        </p:spPr>
      </p:pic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>
          <a:xfrm>
            <a:off x="279400" y="2713990"/>
            <a:ext cx="2712085" cy="981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我国疼痛病人数量超过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3亿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，并正以每年1000万至2000万的速度增长。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271780" y="3881755"/>
            <a:ext cx="2667635" cy="2082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吞咽障碍的发病率和患病率随年龄的增加而增加，其中50岁以上人群的患病率为5.5％-8％。脑卒中患者急性期吞咽障碍的患病率约为42%，据统计，约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的卒中患者每天忍受疼痛的折磨。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4"/>
          <p:cNvSpPr/>
          <p:nvPr>
            <p:custDataLst>
              <p:tags r:id="rId8"/>
            </p:custDataLst>
          </p:nvPr>
        </p:nvSpPr>
        <p:spPr>
          <a:xfrm>
            <a:off x="3268345" y="1186815"/>
            <a:ext cx="2786380" cy="5026025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6"/>
          <p:cNvSpPr/>
          <p:nvPr>
            <p:custDataLst>
              <p:tags r:id="rId9"/>
            </p:custDataLst>
          </p:nvPr>
        </p:nvSpPr>
        <p:spPr>
          <a:xfrm>
            <a:off x="3428274" y="2047516"/>
            <a:ext cx="2500225" cy="48008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02. </a:t>
            </a:r>
            <a:r>
              <a:rPr lang="zh-CN" alt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符合“保基本”原则</a:t>
            </a:r>
            <a:endParaRPr lang="zh-CN" altLang="en-US" sz="1800" b="1" i="0" u="none" strike="noStrike">
              <a:solidFill>
                <a:schemeClr val="accen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Noto Sans SC" panose="020B0200000000000000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3268345" y="2713990"/>
            <a:ext cx="2712085" cy="981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sym typeface="+mn-ea"/>
              </a:rPr>
              <a:t>洛索洛芬钠被多指南</a:t>
            </a:r>
            <a:r>
              <a:rPr lang="en-US" altLang="zh-CN" sz="1600">
                <a:latin typeface="微软雅黑" panose="020B0503020204020204" pitchFamily="34" charset="-122"/>
                <a:sym typeface="+mn-ea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sym typeface="+mn-ea"/>
              </a:rPr>
              <a:t>共识推荐为疼痛患者的一线治疗方案。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3260725" y="3881755"/>
            <a:ext cx="2667635" cy="2082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将洛索洛芬钠口服溶液纳入医保，可满足成人吞咽困难等患者的基本用药需求，有效缓解患者症状。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charset="0"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4"/>
          <p:cNvSpPr/>
          <p:nvPr>
            <p:custDataLst>
              <p:tags r:id="rId12"/>
            </p:custDataLst>
          </p:nvPr>
        </p:nvSpPr>
        <p:spPr>
          <a:xfrm>
            <a:off x="6249670" y="1186815"/>
            <a:ext cx="2786380" cy="5026025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3" name="AutoShape 6"/>
          <p:cNvSpPr/>
          <p:nvPr>
            <p:custDataLst>
              <p:tags r:id="rId13"/>
            </p:custDataLst>
          </p:nvPr>
        </p:nvSpPr>
        <p:spPr>
          <a:xfrm>
            <a:off x="6409599" y="2047516"/>
            <a:ext cx="2500225" cy="48008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03. </a:t>
            </a:r>
            <a:r>
              <a:rPr lang="zh-CN" alt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弥补原目录短板</a:t>
            </a:r>
            <a:endParaRPr lang="zh-CN" altLang="en-US" sz="1800" b="1" i="0" u="none" strike="noStrike">
              <a:solidFill>
                <a:schemeClr val="accen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Noto Sans SC" panose="020B0200000000000000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6249670" y="2713990"/>
            <a:ext cx="2712085" cy="981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目录内适用成人吞咽困难患者的口服溶液药物仅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个</a:t>
            </a:r>
            <a:r>
              <a:rPr lang="zh-CN" altLang="en-US" sz="1600">
                <a:latin typeface="微软雅黑" panose="020B0503020204020204" pitchFamily="34" charset="-122"/>
                <a:sym typeface="+mn-ea"/>
              </a:rPr>
              <a:t>，洛索洛芬钠口服溶液弥补目录内吞咽困难患者解热、消炎、镇痛的用药不足。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charset="0"/>
              <a:buChar char="ü"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>
            <a:off x="6205220" y="4408170"/>
            <a:ext cx="2667635" cy="1538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sym typeface="+mn-ea"/>
              </a:rPr>
              <a:t>将洛索洛芬钠口服溶液纳入医保，有利于进一步满足临床实际诊疗需求，提高患者用药可及性和可支付性，进一步提高医疗保障水平，弥补目录短板。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AutoShape 4"/>
          <p:cNvSpPr/>
          <p:nvPr>
            <p:custDataLst>
              <p:tags r:id="rId16"/>
            </p:custDataLst>
          </p:nvPr>
        </p:nvSpPr>
        <p:spPr>
          <a:xfrm>
            <a:off x="9156700" y="1186815"/>
            <a:ext cx="2786380" cy="5026025"/>
          </a:xfrm>
          <a:prstGeom prst="roundRect">
            <a:avLst>
              <a:gd name="adj" fmla="val 0"/>
            </a:avLst>
          </a:prstGeom>
          <a:solidFill>
            <a:schemeClr val="accent1">
              <a:alpha val="8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8" name="AutoShape 6"/>
          <p:cNvSpPr/>
          <p:nvPr>
            <p:custDataLst>
              <p:tags r:id="rId17"/>
            </p:custDataLst>
          </p:nvPr>
        </p:nvSpPr>
        <p:spPr>
          <a:xfrm>
            <a:off x="9316629" y="2047516"/>
            <a:ext cx="2500225" cy="48008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04. </a:t>
            </a:r>
            <a:r>
              <a:rPr lang="zh-CN" altLang="en-US" sz="1800" b="1" i="0" u="none" strike="noStrike">
                <a:solidFill>
                  <a:schemeClr val="accent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oto Sans SC" panose="020B0200000000000000" charset="-122"/>
              </a:rPr>
              <a:t>临床易于管理</a:t>
            </a:r>
            <a:endParaRPr lang="zh-CN" altLang="en-US" sz="1800" b="1" i="0" u="none" strike="noStrike">
              <a:solidFill>
                <a:schemeClr val="accent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Noto Sans SC" panose="020B0200000000000000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18"/>
            </p:custDataLst>
          </p:nvPr>
        </p:nvSpPr>
        <p:spPr>
          <a:xfrm>
            <a:off x="9156700" y="2713990"/>
            <a:ext cx="2712085" cy="981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sym typeface="+mn-ea"/>
              </a:rPr>
              <a:t>洛索洛芬钠口服溶液，吸收快，起效快，适合成人吞咽困难患者，使用方便，依从性高。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9"/>
            </p:custDataLst>
          </p:nvPr>
        </p:nvSpPr>
        <p:spPr>
          <a:xfrm>
            <a:off x="9149080" y="3881755"/>
            <a:ext cx="2667635" cy="2082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pitchFamily="34" charset="-122"/>
                <a:sym typeface="+mn-ea"/>
              </a:rPr>
              <a:t>洛索洛芬钠口服溶液自上市以来，已累积二十余年的临床合理用药经验和基础，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不良反应发生情况较低，耐受性好，安全性高，临床管理难度低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Picture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4184650" y="1283335"/>
            <a:ext cx="944880" cy="73406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53" name="Picture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/>
          <a:stretch>
            <a:fillRect/>
          </a:stretch>
        </p:blipFill>
        <p:spPr>
          <a:xfrm>
            <a:off x="7025640" y="1283335"/>
            <a:ext cx="784225" cy="784225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54" name="Picture 2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rcRect/>
          <a:stretch>
            <a:fillRect/>
          </a:stretch>
        </p:blipFill>
        <p:spPr>
          <a:xfrm>
            <a:off x="10087610" y="1283335"/>
            <a:ext cx="784225" cy="784225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cxnSp>
        <p:nvCxnSpPr>
          <p:cNvPr id="56" name="直接连接符 55"/>
          <p:cNvCxnSpPr/>
          <p:nvPr/>
        </p:nvCxnSpPr>
        <p:spPr>
          <a:xfrm>
            <a:off x="389890" y="2475230"/>
            <a:ext cx="2514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400425" y="2475230"/>
            <a:ext cx="2514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331585" y="2475230"/>
            <a:ext cx="2514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9123045" y="2462530"/>
            <a:ext cx="2514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DIAGRAM_VIRTUALLY_FRAME" val="{&quot;height&quot;:268.29473876953125,&quot;left&quot;:49.45003326656315,&quot;top&quot;:148.26448100893512,&quot;width&quot;:855.7000122070312}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UNIT_TYPE" val="l_h_a"/>
  <p:tag name="KSO_WM_UNIT_ID" val="custom20230294_4*l_h_a*1_1_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4_4*l_h_i*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3.xml><?xml version="1.0" encoding="utf-8"?>
<p:tagLst xmlns:p="http://schemas.openxmlformats.org/presentationml/2006/main">
  <p:tag name="KSO_WM_DIAGRAM_VIRTUALLY_FRAME" val="{&quot;height&quot;:268.29473876953125,&quot;left&quot;:49.45003326656315,&quot;top&quot;:148.26448100893512,&quot;width&quot;:855.7000122070312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UNIT_TYPE" val="l_h_a"/>
  <p:tag name="KSO_WM_UNIT_ID" val="custom20230294_4*l_h_a*1_1_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4_4*l_h_i*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.xml><?xml version="1.0" encoding="utf-8"?>
<p:tagLst xmlns:p="http://schemas.openxmlformats.org/presentationml/2006/main">
  <p:tag name="KSO_WM_DIAGRAM_VIRTUALLY_FRAME" val="{&quot;height&quot;:268.29473876953125,&quot;left&quot;:49.45003326656315,&quot;top&quot;:148.26448100893512,&quot;width&quot;:855.7000122070312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UNIT_TYPE" val="l_h_a"/>
  <p:tag name="KSO_WM_UNIT_ID" val="custom20230294_4*l_h_a*1_1_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4_4*l_h_i*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9.xml><?xml version="1.0" encoding="utf-8"?>
<p:tagLst xmlns:p="http://schemas.openxmlformats.org/presentationml/2006/main">
  <p:tag name="KSO_WM_DIAGRAM_VIRTUALLY_FRAME" val="{&quot;height&quot;:268.29473876953125,&quot;left&quot;:49.45003326656315,&quot;top&quot;:148.26448100893512,&quot;width&quot;:855.7000122070312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UNIT_TYPE" val="l_h_a"/>
  <p:tag name="KSO_WM_UNIT_ID" val="custom20230294_4*l_h_a*1_1_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4_4*l_h_i*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2.xml><?xml version="1.0" encoding="utf-8"?>
<p:tagLst xmlns:p="http://schemas.openxmlformats.org/presentationml/2006/main">
  <p:tag name="KSO_WM_DIAGRAM_VIRTUALLY_FRAME" val="{&quot;height&quot;:268.29473876953125,&quot;left&quot;:49.45003326656315,&quot;top&quot;:148.26448100893512,&quot;width&quot;:855.7000122070312}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UNIT_TYPE" val="l_h_a"/>
  <p:tag name="KSO_WM_UNIT_ID" val="custom20230294_4*l_h_a*1_1_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4_4*l_h_i*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.xml><?xml version="1.0" encoding="utf-8"?>
<p:tagLst xmlns:p="http://schemas.openxmlformats.org/presentationml/2006/main">
  <p:tag name="KSO_WM_DIAGRAM_VIRTUALLY_FRAME" val="{&quot;height&quot;:268.29473876953125,&quot;left&quot;:49.45003326656315,&quot;top&quot;:148.26448100893512,&quot;width&quot;:855.7000122070312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UNIT_TYPE" val="l_h_a"/>
  <p:tag name="KSO_WM_UNIT_ID" val="custom20230294_4*l_h_a*1_1_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4_4*l_h_i*1_1_1"/>
  <p:tag name="KSO_WM_TEMPLATE_CATEGORY" val="custom"/>
  <p:tag name="KSO_WM_TEMPLATE_INDEX" val="2023029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68.29473876953125,&quot;left&quot;:49.45003326656315,&quot;top&quot;:148.26448100893512,&quot;width&quot;:855.7000122070312}"/>
  <p:tag name="KSO_WM_DIAGRAM_COLOR_TRICK" val="1"/>
  <p:tag name="KSO_WM_DIAGRAM_COLOR_TEXT_CAN_REMOVE" val="n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TABLE_ENDDRAG_ORIGIN_RECT" val="916*421"/>
  <p:tag name="TABLE_ENDDRAG_RECT" val="24*84*916*42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92.3559842519685,&quot;left&quot;:35.742204724409454,&quot;top&quot;:85.64401574803148,&quot;width&quot;:870.8577952755907}"/>
  <p:tag name="KSO_WM_DIAGRAM_VERSION" val="3"/>
  <p:tag name="KSO_WM_DIAGRAM_COLOR_TEXT_CAN_REMOVE" val="n"/>
  <p:tag name="KSO_WM_UNIT_NOCLEAR" val="0"/>
  <p:tag name="KSO_WM_UNIT_HIGHLIGHT" val="0"/>
  <p:tag name="KSO_WM_UNIT_DIAGRAM_ISNUMVISUAL" val="0"/>
  <p:tag name="KSO_WM_UNIT_TYPE" val="l_h_i"/>
  <p:tag name="KSO_WM_UNIT_INDEX" val="1_1_1"/>
  <p:tag name="KSO_WM_UNIT_ID" val="diagram20231438_2*l_h_i*1_1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solid&quot;:{&quot;brightness&quot;:0,&quot;colorType&quot;:2,&quot;rgb&quot;:&quot;#ffffff&quot;,&quot;transparency&quot;:0.949999988079071},&quot;type&quot;:1},&quot;glow&quot;:{&quot;colorType&quot;:0},&quot;line&quot;:{&quot;type&quot;:0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FILL_FORE_SCHEMECOLOR_INDEX" val="1"/>
  <p:tag name="KSO_WM_UNIT_TEXT_FILL_TYPE" val="1"/>
  <p:tag name="KSO_WM_UNIT_TEXT_TYPE" val="1"/>
  <p:tag name="KSO_WM_UNIT_TEXT_LAYER_COUNT" val="1"/>
  <p:tag name="KSO_WM_BEAUTIFY_FLAG" val="#wm#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92.3559842519685,&quot;left&quot;:35.742204724409454,&quot;top&quot;:85.64401574803148,&quot;width&quot;:870.8577952755907}"/>
  <p:tag name="KSO_WM_DIAGRAM_VERSION" val="3"/>
  <p:tag name="KSO_WM_DIAGRAM_COLOR_TEXT_CAN_REMOVE" val="n"/>
  <p:tag name="KSO_WM_UNIT_NOCLEAR" val="0"/>
  <p:tag name="KSO_WM_UNIT_HIGHLIGHT" val="0"/>
  <p:tag name="KSO_WM_UNIT_DIAGRAM_ISNUMVISUAL" val="0"/>
  <p:tag name="KSO_WM_UNIT_TYPE" val="l_h_i"/>
  <p:tag name="KSO_WM_UNIT_INDEX" val="1_2_1"/>
  <p:tag name="KSO_WM_UNIT_ID" val="diagram20231438_2*l_h_i*1_2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solid&quot;:{&quot;brightness&quot;:0,&quot;colorType&quot;:2,&quot;rgb&quot;:&quot;#ffffff&quot;,&quot;transparency&quot;:0.949999988079071},&quot;type&quot;:1},&quot;glow&quot;:{&quot;colorType&quot;:0},&quot;line&quot;:{&quot;type&quot;:0},&quot;shadow&quot;:{&quot;brightness&quot;:0,&quot;colorType&quot;:1,&quot;foreColorIndex&quot;:8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FILL_FORE_SCHEMECOLOR_INDEX" val="1"/>
  <p:tag name="KSO_WM_UNIT_TEXT_FILL_TYPE" val="1"/>
  <p:tag name="KSO_WM_UNIT_TEXT_TYPE" val="1"/>
  <p:tag name="KSO_WM_UNIT_TEXT_LAYER_COUNT" val="1"/>
  <p:tag name="KSO_WM_BEAUTIFY_FLAG" val="#wm#"/>
  <p:tag name="KSO_WM_DIAGRAM_USE_COLOR_VALUE" val="{&quot;color_scheme&quot;:1,&quot;color_type&quot;:1,&quot;theme_color_indexes&quot;:[5,6,5,6,5,6]}"/>
</p:tagLst>
</file>

<file path=ppt/tags/tag39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92.3559842519685,&quot;left&quot;:35.742204724409454,&quot;top&quot;:85.64401574803148,&quot;width&quot;:870.8577952755907}"/>
  <p:tag name="KSO_WM_DIAGRAM_VERSION" val="3"/>
  <p:tag name="KSO_WM_DIAGRAM_COLOR_TEXT_CAN_REMOVE" val="n"/>
  <p:tag name="KSO_WM_UNIT_NOCLEAR" val="0"/>
  <p:tag name="KSO_WM_UNIT_HIGHLIGHT" val="0"/>
  <p:tag name="KSO_WM_UNIT_DIAGRAM_ISNUMVISUAL" val="0"/>
  <p:tag name="KSO_WM_UNIT_TYPE" val="l_h_i"/>
  <p:tag name="KSO_WM_UNIT_INDEX" val="1_3_1"/>
  <p:tag name="KSO_WM_UNIT_ID" val="diagram20231438_2*l_h_i*1_3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solid&quot;:{&quot;brightness&quot;:0,&quot;colorType&quot;:2,&quot;rgb&quot;:&quot;#ffffff&quot;,&quot;transparency&quot;:0.949999988079071},&quot;type&quot;:1},&quot;glow&quot;:{&quot;colorType&quot;:0},&quot;line&quot;:{&quot;type&quot;:0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FILL_FORE_SCHEMECOLOR_INDEX" val="1"/>
  <p:tag name="KSO_WM_UNIT_TEXT_FILL_TYPE" val="1"/>
  <p:tag name="KSO_WM_UNIT_TEXT_TYPE" val="1"/>
  <p:tag name="KSO_WM_UNIT_TEXT_LAYER_COUNT" val="1"/>
  <p:tag name="KSO_WM_BEAUTIFY_FLAG" val="#wm#"/>
  <p:tag name="KSO_WM_DIAGRAM_USE_COLOR_VALUE" val="{&quot;color_scheme&quot;:1,&quot;color_type&quot;:1,&quot;theme_color_indexes&quot;:[5,6,5,6,5,6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92.3559842519685,&quot;left&quot;:35.742204724409454,&quot;top&quot;:85.64401574803148,&quot;width&quot;:870.8577952755907}"/>
  <p:tag name="KSO_WM_DIAGRAM_VERSION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1_1"/>
  <p:tag name="KSO_WM_UNIT_ID" val="diagram20231438_2*l_h_f*1_1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6000000238418579,&quot;colorType&quot;:1,&quot;foreColorIndex&quot;:5,&quot;transparency&quot;:0.4000000059604645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TYPE" val="1"/>
  <p:tag name="KSO_WM_UNIT_TEXT_LAYER_COUNT" val="1"/>
  <p:tag name="KSO_WM_BEAUTIFY_FLAG" val="#wm#"/>
  <p:tag name="KSO_WM_UNIT_PRESET_TEXT" val="单击此处输入你的项正文，文字是您思想的提炼，请言简意赅的阐述观点。单击此处输入你的正文，文字是您思想的提炼，为了最终演示发布的良好效果，请言简意赅的阐述观点。"/>
  <p:tag name="KSO_WM_UNIT_FILL_TYPE" val="3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MAX_ITEMCNT" val="6"/>
  <p:tag name="KSO_WM_DIAGRAM_MIN_ITEMCNT" val="2"/>
  <p:tag name="KSO_WM_DIAGRAM_VIRTUALLY_FRAME" val="{&quot;height&quot;:392.3559842519685,&quot;left&quot;:35.742204724409454,&quot;top&quot;:85.64401574803148,&quot;width&quot;:870.8577952755907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1_1"/>
  <p:tag name="KSO_WM_UNIT_ID" val="diagram20231438_2*l_h_a*1_1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UNIT_TEXT_FILL_TYPE" val="1"/>
  <p:tag name="KSO_WM_UNIT_TEXT_TYPE" val="1"/>
  <p:tag name="KSO_WM_BEAUTIFY_FLAG" val="#wm#"/>
  <p:tag name="KSO_WM_UNIT_PRESET_TEXT" val="添加标题"/>
  <p:tag name="KSO_WM_UNIT_FILL_TYPE" val="3"/>
  <p:tag name="KSO_WM_DIAGRAM_USE_COLOR_VALUE" val="{&quot;color_scheme&quot;:1,&quot;color_type&quot;:1,&quot;theme_color_indexes&quot;:[5,6,5,6,5,6]}"/>
</p:tagLst>
</file>

<file path=ppt/tags/tag42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92.3559842519685,&quot;left&quot;:35.742204724409454,&quot;top&quot;:85.64401574803148,&quot;width&quot;:870.8577952755907}"/>
  <p:tag name="KSO_WM_DIAGRAM_VERSION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2_1"/>
  <p:tag name="KSO_WM_UNIT_ID" val="diagram20231438_2*l_h_f*1_2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gradient&quot;:[{&quot;brightness&quot;:0.800000011920929,&quot;colorType&quot;:1,&quot;foreColorIndex&quot;:8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6000000238418579,&quot;colorType&quot;:1,&quot;foreColorIndex&quot;:8,&quot;transparency&quot;:0.4000000059604645},&quot;type&quot;:1},&quot;shadow&quot;:{&quot;brightness&quot;:0,&quot;colorType&quot;:1,&quot;foreColorIndex&quot;:8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内容观点。单击此处输入你的项正文，文字是您思想的提炼，请尽量言简意赅的阐述内容观点。"/>
  <p:tag name="KSO_WM_UNIT_FILL_TYPE" val="3"/>
  <p:tag name="KSO_WM_UNIT_LINE_FORE_SCHEMECOLOR_INDEX" val="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3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92.3559842519685,&quot;left&quot;:35.742204724409454,&quot;top&quot;:85.64401574803148,&quot;width&quot;:870.8577952755907}"/>
  <p:tag name="KSO_WM_DIAGRAM_VERSION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3_1"/>
  <p:tag name="KSO_WM_UNIT_ID" val="diagram20231438_2*l_h_f*1_3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6000000238418579,&quot;colorType&quot;:1,&quot;foreColorIndex&quot;:5,&quot;transparency&quot;:0.4000000059604645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TYPE" val="1"/>
  <p:tag name="KSO_WM_UNIT_TEXT_LAYER_COUNT" val="1"/>
  <p:tag name="KSO_WM_BEAUTIFY_FLAG" val="#wm#"/>
  <p:tag name="KSO_WM_UNIT_PRESET_TEXT" val="单击此处输入你的项正文，文字是您思想的提炼，请言简意赅的阐述观点。单击此处输入你的正文，文字是您思想的提炼，为了最终演示发布的良好效果，请言简意赅的阐述观点。"/>
  <p:tag name="KSO_WM_UNIT_FILL_TYPE" val="3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438_2*l_h_i*1_3_2"/>
  <p:tag name="KSO_WM_TEMPLATE_CATEGORY" val="diagram"/>
  <p:tag name="KSO_WM_TEMPLATE_INDEX" val="2023143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92.3559842519685,&quot;left&quot;:35.742204724409454,&quot;top&quot;:85.64401574803148,&quot;width&quot;:870.8577952755907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-0.5"/>
  <p:tag name="KSO_WM_DIAGRAM_USE_COLOR_VALUE" val="{&quot;color_scheme&quot;:1,&quot;color_type&quot;:1,&quot;theme_color_indexes&quot;:[5,6,5,6,5,6]}"/>
</p:tagLst>
</file>

<file path=ppt/tags/tag45.xml><?xml version="1.0" encoding="utf-8"?>
<p:tagLst xmlns:p="http://schemas.openxmlformats.org/presentationml/2006/main">
  <p:tag name="TABLE_ENDDRAG_ORIGIN_RECT" val="265*120"/>
  <p:tag name="TABLE_ENDDRAG_RECT" val="622*203*265*120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MAX_ITEMCNT" val="6"/>
  <p:tag name="KSO_WM_DIAGRAM_MIN_ITEMCNT" val="2"/>
  <p:tag name="KSO_WM_DIAGRAM_VIRTUALLY_FRAME" val="{&quot;height&quot;:392.3559842519685,&quot;left&quot;:35.742204724409454,&quot;top&quot;:85.64401574803148,&quot;width&quot;:870.8577952755907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1_1"/>
  <p:tag name="KSO_WM_UNIT_ID" val="diagram20231438_2*l_h_a*1_1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UNIT_TEXT_FILL_TYPE" val="1"/>
  <p:tag name="KSO_WM_UNIT_TEXT_TYPE" val="1"/>
  <p:tag name="KSO_WM_BEAUTIFY_FLAG" val="#wm#"/>
  <p:tag name="KSO_WM_UNIT_PRESET_TEXT" val="添加标题"/>
  <p:tag name="KSO_WM_UNIT_FILL_TYPE" val="3"/>
  <p:tag name="KSO_WM_DIAGRAM_USE_COLOR_VALUE" val="{&quot;color_scheme&quot;:1,&quot;color_type&quot;:1,&quot;theme_color_indexes&quot;:[5,6,5,6,5,6]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MAX_ITEMCNT" val="6"/>
  <p:tag name="KSO_WM_DIAGRAM_MIN_ITEMCNT" val="2"/>
  <p:tag name="KSO_WM_DIAGRAM_VIRTUALLY_FRAME" val="{&quot;height&quot;:392.3559842519685,&quot;left&quot;:35.742204724409454,&quot;top&quot;:85.64401574803148,&quot;width&quot;:870.8577952755907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1_1"/>
  <p:tag name="KSO_WM_UNIT_ID" val="diagram20231438_2*l_h_a*1_1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UNIT_TEXT_FILL_TYPE" val="1"/>
  <p:tag name="KSO_WM_UNIT_TEXT_TYPE" val="1"/>
  <p:tag name="KSO_WM_BEAUTIFY_FLAG" val="#wm#"/>
  <p:tag name="KSO_WM_UNIT_PRESET_TEXT" val="添加标题"/>
  <p:tag name="KSO_WM_UNIT_FILL_TYPE" val="3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TABLE_ENDDRAG_ORIGIN_RECT" val="274*301"/>
  <p:tag name="TABLE_ENDDRAG_RECT" val="341*96*274*301"/>
</p:tagLst>
</file>

<file path=ppt/tags/tag51.xml><?xml version="1.0" encoding="utf-8"?>
<p:tagLst xmlns:p="http://schemas.openxmlformats.org/presentationml/2006/main">
  <p:tag name="TABLE_ENDDRAG_ORIGIN_RECT" val="273*301"/>
  <p:tag name="TABLE_ENDDRAG_RECT" val="49*96*273*301"/>
</p:tagLst>
</file>

<file path=ppt/tags/tag52.xml><?xml version="1.0" encoding="utf-8"?>
<p:tagLst xmlns:p="http://schemas.openxmlformats.org/presentationml/2006/main">
  <p:tag name="TABLE_ENDDRAG_ORIGIN_RECT" val="254*125"/>
  <p:tag name="TABLE_ENDDRAG_RECT" val="351*199*254*125"/>
</p:tagLst>
</file>

<file path=ppt/tags/tag53.xml><?xml version="1.0" encoding="utf-8"?>
<p:tagLst xmlns:p="http://schemas.openxmlformats.org/presentationml/2006/main">
  <p:tag name="TABLE_ENDDRAG_ORIGIN_RECT" val="272*352"/>
  <p:tag name="TABLE_ENDDRAG_RECT" val="618*108*272*352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DIAGRAM_VIRTUALLY_FRAME" val="{&quot;height&quot;:216.85881889763778,&quot;left&quot;:107.09425196850393,&quot;top&quot;:167.53811023622046,&quot;width&quot;:691.9259055118112}"/>
</p:tagLst>
</file>

<file path=ppt/tags/tag57.xml><?xml version="1.0" encoding="utf-8"?>
<p:tagLst xmlns:p="http://schemas.openxmlformats.org/presentationml/2006/main">
  <p:tag name="KSO_WM_DIAGRAM_VIRTUALLY_FRAME" val="{&quot;height&quot;:216.85881889763778,&quot;left&quot;:107.09425196850393,&quot;top&quot;:167.53811023622046,&quot;width&quot;:691.9259055118112}"/>
</p:tagLst>
</file>

<file path=ppt/tags/tag58.xml><?xml version="1.0" encoding="utf-8"?>
<p:tagLst xmlns:p="http://schemas.openxmlformats.org/presentationml/2006/main">
  <p:tag name="KSO_WM_DIAGRAM_VIRTUALLY_FRAME" val="{&quot;height&quot;:216.85881889763778,&quot;left&quot;:107.09425196850393,&quot;top&quot;:167.53811023622046,&quot;width&quot;:691.9259055118112}"/>
</p:tagLst>
</file>

<file path=ppt/tags/tag59.xml><?xml version="1.0" encoding="utf-8"?>
<p:tagLst xmlns:p="http://schemas.openxmlformats.org/presentationml/2006/main">
  <p:tag name="KSO_WM_DIAGRAM_VIRTUALLY_FRAME" val="{&quot;height&quot;:216.85881889763778,&quot;left&quot;:107.09425196850393,&quot;top&quot;:167.53811023622046,&quot;width&quot;:691.9259055118112}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DIAGRAM_VIRTUALLY_FRAME" val="{&quot;height&quot;:216.85881889763778,&quot;left&quot;:107.09425196850393,&quot;top&quot;:167.53811023622046,&quot;width&quot;:691.9259055118112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63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64.xml><?xml version="1.0" encoding="utf-8"?>
<p:tagLst xmlns:p="http://schemas.openxmlformats.org/presentationml/2006/main">
  <p:tag name="KSO_DOCER_RESOURCE_TRACE_INFO" val="{&quot;id&quot;:&quot;50059328&quot;,&quot;origin&quot;:0,&quot;type&quot;:&quot;icons&quot;,&quot;user&quot;:&quot;658264320&quot;}"/>
  <p:tag name="KSO_WM_DIAGRAM_VIRTUALLY_FRAME" val="{&quot;height&quot;:435.1822834645669,&quot;left&quot;:21.4,&quot;top&quot;:84.2,&quot;width&quot;:919}"/>
</p:tagLst>
</file>

<file path=ppt/tags/tag65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66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67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68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69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.xml><?xml version="1.0" encoding="utf-8"?>
<p:tagLst xmlns:p="http://schemas.openxmlformats.org/presentationml/2006/main">
  <p:tag name="KSO_WM_UNIT_SUBTYPE" val="b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94_1*f*1"/>
  <p:tag name="KSO_WM_TEMPLATE_CATEGORY" val="custom"/>
  <p:tag name="KSO_WM_TEMPLATE_INDEX" val="20230294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1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2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3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4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5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6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7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8.xml><?xml version="1.0" encoding="utf-8"?>
<p:tagLst xmlns:p="http://schemas.openxmlformats.org/presentationml/2006/main">
  <p:tag name="KSO_WM_DIAGRAM_VIRTUALLY_FRAME" val="{&quot;height&quot;:435.1822834645669,&quot;left&quot;:21.4,&quot;top&quot;:84.2,&quot;width&quot;:919}"/>
</p:tagLst>
</file>

<file path=ppt/tags/tag79.xml><?xml version="1.0" encoding="utf-8"?>
<p:tagLst xmlns:p="http://schemas.openxmlformats.org/presentationml/2006/main">
  <p:tag name="KSO_WM_DIAGRAM_VIRTUALLY_FRAME" val="{&quot;height&quot;:280,&quot;left&quot;:60,&quot;top&quot;:160,&quot;width&quot;:840}"/>
</p:tagLst>
</file>

<file path=ppt/tags/tag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0.xml><?xml version="1.0" encoding="utf-8"?>
<p:tagLst xmlns:p="http://schemas.openxmlformats.org/presentationml/2006/main">
  <p:tag name="KSO_WM_DIAGRAM_VIRTUALLY_FRAME" val="{&quot;height&quot;:280,&quot;left&quot;:60,&quot;top&quot;:160,&quot;width&quot;:840}"/>
</p:tagLst>
</file>

<file path=ppt/tags/tag81.xml><?xml version="1.0" encoding="utf-8"?>
<p:tagLst xmlns:p="http://schemas.openxmlformats.org/presentationml/2006/main">
  <p:tag name="KSO_WM_DIAGRAM_VIRTUALLY_FRAME" val="{&quot;height&quot;:280,&quot;left&quot;:60,&quot;top&quot;:160,&quot;width&quot;:840}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resource_record_key" val="{&quot;10&quot;:[50059328],&quot;65&quot;:[20205176]}"/>
</p:tagLst>
</file>

<file path=ppt/tags/tag83.xml><?xml version="1.0" encoding="utf-8"?>
<p:tagLst xmlns:p="http://schemas.openxmlformats.org/presentationml/2006/main">
  <p:tag name="ISLIDE.GUIDESSETTING" val="{&quot;Id&quot;:&quot;fd028c4a-10af-4ff1-a2f1-82639a030756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resource_record_key" val="{&quot;10&quot;:[50059328],&quot;65&quot;:[20205176]}"/>
</p:tagLst>
</file>

<file path=ppt/tags/tag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4_4*a*1"/>
  <p:tag name="KSO_WM_TEMPLATE_CATEGORY" val="custom"/>
  <p:tag name="KSO_WM_TEMPLATE_INDEX" val="20230294"/>
  <p:tag name="KSO_WM_UNIT_LAYERLEVEL" val="1"/>
  <p:tag name="KSO_WM_TAG_VERSION" val="3.0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3726</Words>
  <Application>WPS 演示</Application>
  <PresentationFormat>宽屏</PresentationFormat>
  <Paragraphs>295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Calibri</vt:lpstr>
      <vt:lpstr>Verdana</vt:lpstr>
      <vt:lpstr>黑体</vt:lpstr>
      <vt:lpstr>MiSans Normal</vt:lpstr>
      <vt:lpstr>MiSans Heavy</vt:lpstr>
      <vt:lpstr>Times New Roman</vt:lpstr>
      <vt:lpstr>MS PGothic</vt:lpstr>
      <vt:lpstr>Noto Sans SC</vt:lpstr>
      <vt:lpstr>Source Han Sans</vt:lpstr>
      <vt:lpstr>Source Han Sans CN Bold</vt:lpstr>
      <vt:lpstr>Calibri</vt:lpstr>
      <vt:lpstr>Impact</vt:lpstr>
      <vt:lpstr>Arial Unicode MS</vt:lpstr>
      <vt:lpstr>Source Han Sans</vt:lpstr>
      <vt:lpstr>Source Han Sans CN Bold</vt:lpstr>
      <vt:lpstr>Segoe Print</vt:lpstr>
      <vt:lpstr>Saturday Sans Regular</vt:lpstr>
      <vt:lpstr>Wonder Sans Bold</vt:lpstr>
      <vt:lpstr>Office 主题​​</vt:lpstr>
      <vt:lpstr>默认设计模板</vt:lpstr>
      <vt:lpstr>洛索洛芬钠口服溶液</vt:lpstr>
      <vt:lpstr>目录</vt:lpstr>
      <vt:lpstr>基本信息</vt:lpstr>
      <vt:lpstr>基本信息</vt:lpstr>
      <vt:lpstr>安全性</vt:lpstr>
      <vt:lpstr>有效性</vt:lpstr>
      <vt:lpstr>有效性</vt:lpstr>
      <vt:lpstr>创新性</vt:lpstr>
      <vt:lpstr>公平性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大健康产品</dc:title>
  <dc:creator/>
  <cp:lastModifiedBy>布谷</cp:lastModifiedBy>
  <cp:revision>348</cp:revision>
  <dcterms:created xsi:type="dcterms:W3CDTF">2019-06-19T02:08:00Z</dcterms:created>
  <dcterms:modified xsi:type="dcterms:W3CDTF">2026-06-08T06:25:12Z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757E48D3A2884ECA9CB7FB8984688C4A_13</vt:lpwstr>
  </property>
</Properties>
</file>