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14"/>
  </p:handoutMasterIdLst>
  <p:sldIdLst>
    <p:sldId id="256" r:id="rId3"/>
    <p:sldId id="269" r:id="rId4"/>
    <p:sldId id="270" r:id="rId5"/>
    <p:sldId id="271" r:id="rId7"/>
    <p:sldId id="272" r:id="rId8"/>
    <p:sldId id="273" r:id="rId9"/>
    <p:sldId id="274" r:id="rId10"/>
    <p:sldId id="275" r:id="rId11"/>
    <p:sldId id="276" r:id="rId12"/>
    <p:sldId id="277" r:id="rId13"/>
  </p:sldIdLst>
  <p:sldSz cx="12192000" cy="6858000"/>
  <p:notesSz cx="7103745" cy="10234295"/>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A69C"/>
    <a:srgbClr val="FFFFFF"/>
    <a:srgbClr val="30C0B4"/>
    <a:srgbClr val="21ABAD"/>
    <a:srgbClr val="7FA7A4"/>
    <a:srgbClr val="0D2D61"/>
    <a:srgbClr val="8A8A8A"/>
    <a:srgbClr val="9A4672"/>
    <a:srgbClr val="8D306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19"/>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4.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xml"/><Relationship Id="rId4" Type="http://schemas.openxmlformats.org/officeDocument/2006/relationships/image" Target="../media/image8.svg"/><Relationship Id="rId3" Type="http://schemas.openxmlformats.org/officeDocument/2006/relationships/image" Target="../media/image7.png"/><Relationship Id="rId2" Type="http://schemas.openxmlformats.org/officeDocument/2006/relationships/tags" Target="../tags/tag1.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222375" y="1967865"/>
            <a:ext cx="9486900" cy="1396365"/>
          </a:xfrm>
        </p:spPr>
        <p:txBody>
          <a:bodyPr>
            <a:normAutofit fontScale="90000"/>
            <a:scene3d>
              <a:camera prst="orthographicFront"/>
              <a:lightRig rig="threePt" dir="t"/>
            </a:scene3d>
          </a:bodyPr>
          <a:p>
            <a:r>
              <a:rPr lang="zh-CN" altLang="en-US" b="1">
                <a:ln>
                  <a:gradFill>
                    <a:gsLst>
                      <a:gs pos="50000">
                        <a:schemeClr val="accent5"/>
                      </a:gs>
                      <a:gs pos="0">
                        <a:schemeClr val="accent5">
                          <a:lumMod val="25000"/>
                          <a:lumOff val="75000"/>
                        </a:schemeClr>
                      </a:gs>
                      <a:gs pos="100000">
                        <a:schemeClr val="accent5">
                          <a:lumMod val="85000"/>
                        </a:schemeClr>
                      </a:gs>
                    </a:gsLst>
                    <a:lin ang="5400000" scaled="0"/>
                  </a:gradFill>
                </a:ln>
                <a:solidFill>
                  <a:schemeClr val="tx1">
                    <a:lumMod val="85000"/>
                    <a:lumOff val="15000"/>
                  </a:schemeClr>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rPr>
              <a:t>恩格列净二甲双胍缓释片</a:t>
            </a:r>
            <a:r>
              <a:rPr lang="zh-CN" altLang="en-US" b="1">
                <a:ln>
                  <a:gradFill>
                    <a:gsLst>
                      <a:gs pos="50000">
                        <a:schemeClr val="accent5"/>
                      </a:gs>
                      <a:gs pos="0">
                        <a:schemeClr val="accent5">
                          <a:lumMod val="25000"/>
                          <a:lumOff val="75000"/>
                        </a:schemeClr>
                      </a:gs>
                      <a:gs pos="100000">
                        <a:schemeClr val="accent5">
                          <a:lumMod val="85000"/>
                        </a:schemeClr>
                      </a:gs>
                    </a:gsLst>
                    <a:lin ang="5400000" scaled="0"/>
                  </a:gradFill>
                </a:ln>
                <a:solidFill>
                  <a:schemeClr val="tx1">
                    <a:lumMod val="85000"/>
                    <a:lumOff val="15000"/>
                  </a:schemeClr>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rPr>
              <a:t>（</a:t>
            </a:r>
            <a:r>
              <a:rPr lang="en-US" altLang="en-US" b="1">
                <a:ln>
                  <a:gradFill>
                    <a:gsLst>
                      <a:gs pos="50000">
                        <a:schemeClr val="accent5"/>
                      </a:gs>
                      <a:gs pos="0">
                        <a:schemeClr val="accent5">
                          <a:lumMod val="25000"/>
                          <a:lumOff val="75000"/>
                        </a:schemeClr>
                      </a:gs>
                      <a:gs pos="100000">
                        <a:schemeClr val="accent5">
                          <a:lumMod val="85000"/>
                        </a:schemeClr>
                      </a:gs>
                    </a:gsLst>
                    <a:lin ang="5400000" scaled="0"/>
                  </a:gradFill>
                </a:ln>
                <a:solidFill>
                  <a:schemeClr val="tx1">
                    <a:lumMod val="85000"/>
                    <a:lumOff val="15000"/>
                  </a:schemeClr>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rPr>
              <a:t>Ⅱ</a:t>
            </a:r>
            <a:r>
              <a:rPr lang="zh-CN" altLang="en-US" b="1">
                <a:ln>
                  <a:gradFill>
                    <a:gsLst>
                      <a:gs pos="50000">
                        <a:schemeClr val="accent5"/>
                      </a:gs>
                      <a:gs pos="0">
                        <a:schemeClr val="accent5">
                          <a:lumMod val="25000"/>
                          <a:lumOff val="75000"/>
                        </a:schemeClr>
                      </a:gs>
                      <a:gs pos="100000">
                        <a:schemeClr val="accent5">
                          <a:lumMod val="85000"/>
                        </a:schemeClr>
                      </a:gs>
                    </a:gsLst>
                    <a:lin ang="5400000" scaled="0"/>
                  </a:gradFill>
                </a:ln>
                <a:solidFill>
                  <a:schemeClr val="tx1">
                    <a:lumMod val="85000"/>
                    <a:lumOff val="15000"/>
                  </a:schemeClr>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rPr>
              <a:t>）</a:t>
            </a:r>
            <a:endParaRPr lang="zh-CN" altLang="en-US" b="1">
              <a:ln>
                <a:gradFill>
                  <a:gsLst>
                    <a:gs pos="50000">
                      <a:schemeClr val="accent5"/>
                    </a:gs>
                    <a:gs pos="0">
                      <a:schemeClr val="accent5">
                        <a:lumMod val="25000"/>
                        <a:lumOff val="75000"/>
                      </a:schemeClr>
                    </a:gs>
                    <a:gs pos="100000">
                      <a:schemeClr val="accent5">
                        <a:lumMod val="85000"/>
                      </a:schemeClr>
                    </a:gs>
                  </a:gsLst>
                  <a:lin ang="5400000" scaled="0"/>
                </a:gradFill>
              </a:ln>
              <a:solidFill>
                <a:schemeClr val="tx1">
                  <a:lumMod val="85000"/>
                  <a:lumOff val="15000"/>
                </a:schemeClr>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endParaRPr>
          </a:p>
        </p:txBody>
      </p:sp>
      <p:sp>
        <p:nvSpPr>
          <p:cNvPr id="3" name="副标题 2"/>
          <p:cNvSpPr>
            <a:spLocks noGrp="1"/>
          </p:cNvSpPr>
          <p:nvPr>
            <p:ph type="subTitle" idx="1"/>
          </p:nvPr>
        </p:nvSpPr>
        <p:spPr>
          <a:xfrm>
            <a:off x="1393825" y="3869055"/>
            <a:ext cx="9144000" cy="674370"/>
          </a:xfrm>
        </p:spPr>
        <p:txBody>
          <a:bodyPr/>
          <a:p>
            <a:r>
              <a:rPr lang="zh-CN" altLang="en-US" sz="3200" b="1">
                <a:ln>
                  <a:gradFill>
                    <a:gsLst>
                      <a:gs pos="50000">
                        <a:schemeClr val="accent5"/>
                      </a:gs>
                      <a:gs pos="0">
                        <a:schemeClr val="accent5">
                          <a:lumMod val="25000"/>
                          <a:lumOff val="75000"/>
                        </a:schemeClr>
                      </a:gs>
                      <a:gs pos="100000">
                        <a:schemeClr val="accent5">
                          <a:lumMod val="85000"/>
                        </a:schemeClr>
                      </a:gs>
                    </a:gsLst>
                    <a:lin ang="5400000" scaled="0"/>
                  </a:gradFill>
                </a:ln>
                <a:solidFill>
                  <a:schemeClr val="tx1">
                    <a:lumMod val="85000"/>
                    <a:lumOff val="15000"/>
                  </a:schemeClr>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rPr>
              <a:t>（谦益清</a:t>
            </a:r>
            <a:r>
              <a:rPr lang="zh-CN" altLang="en-US" sz="3200" b="1" baseline="30000">
                <a:ln>
                  <a:gradFill>
                    <a:gsLst>
                      <a:gs pos="50000">
                        <a:schemeClr val="accent5"/>
                      </a:gs>
                      <a:gs pos="0">
                        <a:schemeClr val="accent5">
                          <a:lumMod val="25000"/>
                          <a:lumOff val="75000"/>
                        </a:schemeClr>
                      </a:gs>
                      <a:gs pos="100000">
                        <a:schemeClr val="accent5">
                          <a:lumMod val="85000"/>
                        </a:schemeClr>
                      </a:gs>
                    </a:gsLst>
                    <a:lin ang="5400000" scaled="0"/>
                  </a:gradFill>
                </a:ln>
                <a:solidFill>
                  <a:schemeClr val="tx1">
                    <a:lumMod val="85000"/>
                    <a:lumOff val="15000"/>
                  </a:schemeClr>
                </a:solidFill>
                <a:effectLst>
                  <a:reflection blurRad="6350" stA="53000" endA="300" endPos="35500" dir="5400000" sy="-90000" algn="bl" rotWithShape="0"/>
                </a:effectLst>
                <a:uFillTx/>
                <a:latin typeface="微软雅黑" panose="020B0503020204020204" charset="-122"/>
                <a:ea typeface="微软雅黑" panose="020B0503020204020204" charset="-122"/>
                <a:cs typeface="微软雅黑" panose="020B0503020204020204" charset="-122"/>
              </a:rPr>
              <a:t>®</a:t>
            </a:r>
            <a:r>
              <a:rPr lang="zh-CN" altLang="en-US" sz="3200" b="1">
                <a:ln>
                  <a:gradFill>
                    <a:gsLst>
                      <a:gs pos="50000">
                        <a:schemeClr val="accent5"/>
                      </a:gs>
                      <a:gs pos="0">
                        <a:schemeClr val="accent5">
                          <a:lumMod val="25000"/>
                          <a:lumOff val="75000"/>
                        </a:schemeClr>
                      </a:gs>
                      <a:gs pos="100000">
                        <a:schemeClr val="accent5">
                          <a:lumMod val="85000"/>
                        </a:schemeClr>
                      </a:gs>
                    </a:gsLst>
                    <a:lin ang="5400000" scaled="0"/>
                  </a:gradFill>
                </a:ln>
                <a:solidFill>
                  <a:schemeClr val="tx1">
                    <a:lumMod val="85000"/>
                    <a:lumOff val="15000"/>
                  </a:schemeClr>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rPr>
              <a:t>）</a:t>
            </a:r>
            <a:endParaRPr lang="zh-CN" altLang="en-US" sz="3200" b="1">
              <a:ln>
                <a:gradFill>
                  <a:gsLst>
                    <a:gs pos="50000">
                      <a:schemeClr val="accent5"/>
                    </a:gs>
                    <a:gs pos="0">
                      <a:schemeClr val="accent5">
                        <a:lumMod val="25000"/>
                        <a:lumOff val="75000"/>
                      </a:schemeClr>
                    </a:gs>
                    <a:gs pos="100000">
                      <a:schemeClr val="accent5">
                        <a:lumMod val="85000"/>
                      </a:schemeClr>
                    </a:gs>
                  </a:gsLst>
                  <a:lin ang="5400000" scaled="0"/>
                </a:gradFill>
              </a:ln>
              <a:solidFill>
                <a:schemeClr val="tx1">
                  <a:lumMod val="85000"/>
                  <a:lumOff val="15000"/>
                </a:schemeClr>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543810" y="5257800"/>
            <a:ext cx="6843395" cy="521970"/>
          </a:xfrm>
          <a:prstGeom prst="rect">
            <a:avLst/>
          </a:prstGeom>
          <a:noFill/>
        </p:spPr>
        <p:txBody>
          <a:bodyPr wrap="square" rtlCol="0">
            <a:spAutoFit/>
          </a:bodyPr>
          <a:p>
            <a:pPr algn="ctr"/>
            <a:r>
              <a:rPr lang="zh-CN" altLang="en-US" sz="2800" b="1">
                <a:gradFill>
                  <a:gsLst>
                    <a:gs pos="50000">
                      <a:srgbClr val="2AA69C"/>
                    </a:gs>
                    <a:gs pos="0">
                      <a:srgbClr val="7FA7A4"/>
                    </a:gs>
                    <a:gs pos="100000">
                      <a:schemeClr val="accent5">
                        <a:lumMod val="85000"/>
                      </a:schemeClr>
                    </a:gs>
                  </a:gsLst>
                  <a:lin ang="5400000" scaled="1"/>
                </a:gradFill>
                <a:latin typeface="微软雅黑" panose="020B0503020204020204" charset="-122"/>
                <a:ea typeface="微软雅黑" panose="020B0503020204020204" charset="-122"/>
              </a:rPr>
              <a:t>江苏谦仁生物科技有限公司</a:t>
            </a:r>
            <a:endParaRPr lang="zh-CN" altLang="en-US" sz="2800" b="1">
              <a:gradFill>
                <a:gsLst>
                  <a:gs pos="50000">
                    <a:srgbClr val="2AA69C"/>
                  </a:gs>
                  <a:gs pos="0">
                    <a:srgbClr val="7FA7A4"/>
                  </a:gs>
                  <a:gs pos="100000">
                    <a:schemeClr val="accent5">
                      <a:lumMod val="85000"/>
                    </a:schemeClr>
                  </a:gs>
                </a:gsLst>
                <a:lin ang="5400000" scaled="1"/>
              </a:gra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1"/>
          <a:stretch>
            <a:fillRect/>
          </a:stretch>
        </p:blipFill>
        <p:spPr>
          <a:xfrm>
            <a:off x="8964930" y="270510"/>
            <a:ext cx="2611755" cy="795020"/>
          </a:xfrm>
          <a:prstGeom prst="rect">
            <a:avLst/>
          </a:prstGeom>
        </p:spPr>
      </p:pic>
      <p:sp>
        <p:nvSpPr>
          <p:cNvPr id="6" name="文本框 5"/>
          <p:cNvSpPr txBox="1"/>
          <p:nvPr/>
        </p:nvSpPr>
        <p:spPr>
          <a:xfrm>
            <a:off x="130810" y="6494145"/>
            <a:ext cx="6097905" cy="275590"/>
          </a:xfrm>
          <a:prstGeom prst="rect">
            <a:avLst/>
          </a:prstGeom>
        </p:spPr>
        <p:txBody>
          <a:bodyPr wrap="square">
            <a:spAutoFit/>
          </a:bodyPr>
          <a:p>
            <a:r>
              <a:rPr lang="zh-CN" altLang="en-US" sz="1200" b="1">
                <a:solidFill>
                  <a:srgbClr val="000000"/>
                </a:solidFill>
                <a:latin typeface="微软雅黑" panose="020B0503020204020204" charset="-122"/>
                <a:ea typeface="微软雅黑" panose="020B0503020204020204" charset="-122"/>
              </a:rPr>
              <a:t>仅供按需提供给医保相关领导和专家参考，仅用于 医保沟通，严禁用于产品推广目的</a:t>
            </a:r>
            <a:endParaRPr lang="zh-CN" altLang="en-US" sz="1200" b="1">
              <a:solidFill>
                <a:srgbClr val="000000"/>
              </a:solidFill>
              <a:latin typeface="微软雅黑" panose="020B0503020204020204" charset="-122"/>
              <a:ea typeface="微软雅黑" panose="020B0503020204020204" charset="-122"/>
            </a:endParaRPr>
          </a:p>
        </p:txBody>
      </p:sp>
      <p:sp>
        <p:nvSpPr>
          <p:cNvPr id="7" name="灯片编号占位符 6"/>
          <p:cNvSpPr>
            <a:spLocks noGrp="1"/>
          </p:cNvSpPr>
          <p:nvPr>
            <p:ph type="sldNum" sz="quarter" idx="12"/>
          </p:nvPr>
        </p:nvSpPr>
        <p:spPr>
          <a:xfrm>
            <a:off x="8684260" y="6323330"/>
            <a:ext cx="2743200" cy="365125"/>
          </a:xfrm>
        </p:spPr>
        <p:txBody>
          <a:bodyPr/>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91" y="0"/>
            <a:ext cx="1975485" cy="463550"/>
          </a:xfrm>
          <a:custGeom>
            <a:avLst/>
            <a:gdLst/>
            <a:ahLst/>
            <a:cxnLst/>
            <a:rect l="l" t="t" r="r" b="b"/>
            <a:pathLst>
              <a:path w="1975485" h="463550">
                <a:moveTo>
                  <a:pt x="1975104" y="0"/>
                </a:moveTo>
                <a:lnTo>
                  <a:pt x="0" y="0"/>
                </a:lnTo>
                <a:lnTo>
                  <a:pt x="0" y="463296"/>
                </a:lnTo>
                <a:lnTo>
                  <a:pt x="1975104" y="463296"/>
                </a:lnTo>
                <a:lnTo>
                  <a:pt x="1975104" y="0"/>
                </a:lnTo>
                <a:close/>
              </a:path>
            </a:pathLst>
          </a:custGeom>
          <a:solidFill>
            <a:srgbClr val="21ABAD"/>
          </a:solidFill>
        </p:spPr>
        <p:txBody>
          <a:bodyPr wrap="square" lIns="0" tIns="0" rIns="0" bIns="0" rtlCol="0"/>
          <a:lstStyle/>
          <a:p/>
        </p:txBody>
      </p:sp>
      <p:sp>
        <p:nvSpPr>
          <p:cNvPr id="3" name="object 3"/>
          <p:cNvSpPr txBox="1"/>
          <p:nvPr/>
        </p:nvSpPr>
        <p:spPr>
          <a:xfrm>
            <a:off x="607603" y="42430"/>
            <a:ext cx="784860" cy="318770"/>
          </a:xfrm>
          <a:prstGeom prst="rect">
            <a:avLst/>
          </a:prstGeom>
        </p:spPr>
        <p:txBody>
          <a:bodyPr vert="horz" wrap="square" lIns="0" tIns="11430" rIns="0" bIns="0" rtlCol="0">
            <a:spAutoFit/>
          </a:bodyPr>
          <a:lstStyle/>
          <a:p>
            <a:pPr marL="12700">
              <a:lnSpc>
                <a:spcPct val="100000"/>
              </a:lnSpc>
              <a:spcBef>
                <a:spcPts val="90"/>
              </a:spcBef>
            </a:pPr>
            <a:r>
              <a:rPr sz="2000" b="1" spc="-35" dirty="0">
                <a:solidFill>
                  <a:srgbClr val="FFFFFF"/>
                </a:solidFill>
                <a:latin typeface="微软雅黑" panose="020B0503020204020204" charset="-122"/>
                <a:ea typeface="微软雅黑" panose="020B0503020204020204" charset="-122"/>
                <a:cs typeface="微软雅黑" panose="020B0503020204020204" charset="-122"/>
              </a:rPr>
              <a:t>公平性</a:t>
            </a:r>
            <a:endParaRPr sz="2000">
              <a:latin typeface="微软雅黑" panose="020B0503020204020204" charset="-122"/>
              <a:cs typeface="微软雅黑" panose="020B0503020204020204" charset="-122"/>
            </a:endParaRPr>
          </a:p>
        </p:txBody>
      </p:sp>
      <p:sp>
        <p:nvSpPr>
          <p:cNvPr id="4" name="object 4"/>
          <p:cNvSpPr txBox="1"/>
          <p:nvPr/>
        </p:nvSpPr>
        <p:spPr>
          <a:xfrm>
            <a:off x="368935" y="858520"/>
            <a:ext cx="5480685" cy="551815"/>
          </a:xfrm>
          <a:prstGeom prst="rect">
            <a:avLst/>
          </a:prstGeom>
          <a:solidFill>
            <a:srgbClr val="21ABAD"/>
          </a:solidFill>
        </p:spPr>
        <p:txBody>
          <a:bodyPr vert="horz" wrap="square" lIns="0" tIns="114300" rIns="0" bIns="0" rtlCol="0">
            <a:noAutofit/>
          </a:bodyPr>
          <a:lstStyle/>
          <a:p>
            <a:pPr marL="307975" indent="0">
              <a:lnSpc>
                <a:spcPct val="100000"/>
              </a:lnSpc>
              <a:spcBef>
                <a:spcPts val="900"/>
              </a:spcBef>
              <a:buFont typeface="Arial" panose="020B0604020202020204"/>
              <a:buNone/>
              <a:tabLst>
                <a:tab pos="652145" algn="l"/>
              </a:tabLst>
            </a:pPr>
            <a:r>
              <a:rPr lang="en-US" sz="2000" b="1" spc="-95" dirty="0">
                <a:solidFill>
                  <a:srgbClr val="FFFFFF"/>
                </a:solidFill>
                <a:latin typeface="微软雅黑" panose="020B0503020204020204" charset="-122"/>
                <a:ea typeface="微软雅黑" panose="020B0503020204020204" charset="-122"/>
                <a:cs typeface="微软雅黑" panose="020B0503020204020204" charset="-122"/>
                <a:sym typeface="+mn-ea"/>
              </a:rPr>
              <a:t>     </a:t>
            </a:r>
            <a:r>
              <a:rPr sz="2000" b="1" spc="-95" dirty="0">
                <a:solidFill>
                  <a:srgbClr val="FFFFFF"/>
                </a:solidFill>
                <a:latin typeface="微软雅黑" panose="020B0503020204020204" charset="-122"/>
                <a:ea typeface="微软雅黑" panose="020B0503020204020204" charset="-122"/>
                <a:cs typeface="微软雅黑" panose="020B0503020204020204" charset="-122"/>
                <a:sym typeface="+mn-ea"/>
              </a:rPr>
              <a:t>提升公共健康获益</a:t>
            </a:r>
            <a:endParaRPr sz="2000" b="1" spc="-95" dirty="0">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sp>
        <p:nvSpPr>
          <p:cNvPr id="5" name="object 5"/>
          <p:cNvSpPr txBox="1"/>
          <p:nvPr/>
        </p:nvSpPr>
        <p:spPr>
          <a:xfrm>
            <a:off x="368808" y="1419606"/>
            <a:ext cx="5480685" cy="2201545"/>
          </a:xfrm>
          <a:prstGeom prst="rect">
            <a:avLst/>
          </a:prstGeom>
          <a:solidFill>
            <a:srgbClr val="F4F1F6"/>
          </a:solidFill>
          <a:ln w="6350">
            <a:solidFill>
              <a:srgbClr val="BEBEBE"/>
            </a:solidFill>
          </a:ln>
        </p:spPr>
        <p:txBody>
          <a:bodyPr vert="horz" wrap="square" lIns="0" tIns="173990" rIns="0" bIns="0" rtlCol="0">
            <a:spAutoFit/>
          </a:bodyPr>
          <a:lstStyle/>
          <a:p>
            <a:pPr marL="261620" marR="172085" indent="-184785" algn="just">
              <a:lnSpc>
                <a:spcPct val="121000"/>
              </a:lnSpc>
              <a:spcBef>
                <a:spcPts val="1370"/>
              </a:spcBef>
              <a:buSzPct val="94000"/>
              <a:buFont typeface="Wingdings" panose="05000000000000000000"/>
              <a:buChar char=""/>
              <a:tabLst>
                <a:tab pos="261620" algn="l"/>
                <a:tab pos="270510" algn="l"/>
              </a:tabLst>
            </a:pPr>
            <a:r>
              <a:rPr lang="zh-CN" altLang="en-US" sz="1800" spc="-50" dirty="0">
                <a:solidFill>
                  <a:srgbClr val="3E4444"/>
                </a:solidFill>
                <a:latin typeface="微软雅黑" panose="020B0503020204020204" charset="-122"/>
                <a:cs typeface="微软雅黑" panose="020B0503020204020204" charset="-122"/>
              </a:rPr>
              <a:t>我国成人2型糖尿病患病率高达</a:t>
            </a:r>
            <a:r>
              <a:rPr lang="zh-CN" altLang="en-US" sz="1800" spc="-50" dirty="0">
                <a:solidFill>
                  <a:srgbClr val="FF0000"/>
                </a:solidFill>
                <a:latin typeface="微软雅黑" panose="020B0503020204020204" charset="-122"/>
                <a:cs typeface="微软雅黑" panose="020B0503020204020204" charset="-122"/>
              </a:rPr>
              <a:t>11.2%</a:t>
            </a:r>
            <a:r>
              <a:rPr lang="zh-CN" altLang="en-US" sz="1800" spc="-50" dirty="0">
                <a:solidFill>
                  <a:srgbClr val="3E4444"/>
                </a:solidFill>
                <a:latin typeface="微软雅黑" panose="020B0503020204020204" charset="-122"/>
                <a:cs typeface="微软雅黑" panose="020B0503020204020204" charset="-122"/>
              </a:rPr>
              <a:t>，患者总数约为</a:t>
            </a:r>
            <a:r>
              <a:rPr lang="zh-CN" altLang="en-US" sz="1800" spc="-50" dirty="0">
                <a:solidFill>
                  <a:srgbClr val="FF0000"/>
                </a:solidFill>
                <a:latin typeface="微软雅黑" panose="020B0503020204020204" charset="-122"/>
                <a:cs typeface="微软雅黑" panose="020B0503020204020204" charset="-122"/>
              </a:rPr>
              <a:t>1.298亿</a:t>
            </a:r>
            <a:r>
              <a:rPr lang="zh-CN" altLang="en-US" sz="1800" spc="-50" dirty="0">
                <a:solidFill>
                  <a:srgbClr val="3E4444"/>
                </a:solidFill>
                <a:latin typeface="微软雅黑" panose="020B0503020204020204" charset="-122"/>
                <a:cs typeface="微软雅黑" panose="020B0503020204020204" charset="-122"/>
              </a:rPr>
              <a:t>人，糖尿病人群发生心血管疾病的风险约为非糖尿病人群的</a:t>
            </a:r>
            <a:r>
              <a:rPr lang="zh-CN" altLang="en-US" sz="1800" spc="-50" dirty="0">
                <a:solidFill>
                  <a:srgbClr val="FF0000"/>
                </a:solidFill>
                <a:latin typeface="微软雅黑" panose="020B0503020204020204" charset="-122"/>
                <a:cs typeface="微软雅黑" panose="020B0503020204020204" charset="-122"/>
              </a:rPr>
              <a:t>2.5</a:t>
            </a:r>
            <a:r>
              <a:rPr lang="zh-CN" altLang="en-US" sz="1800" spc="-50" dirty="0">
                <a:solidFill>
                  <a:srgbClr val="3E4444"/>
                </a:solidFill>
                <a:latin typeface="微软雅黑" panose="020B0503020204020204" charset="-122"/>
                <a:cs typeface="微软雅黑" panose="020B0503020204020204" charset="-122"/>
              </a:rPr>
              <a:t>倍、心血管死亡风险为非糖尿病人群的</a:t>
            </a:r>
            <a:r>
              <a:rPr lang="zh-CN" altLang="en-US" sz="1800" spc="-50" dirty="0">
                <a:solidFill>
                  <a:srgbClr val="FF0000"/>
                </a:solidFill>
                <a:latin typeface="微软雅黑" panose="020B0503020204020204" charset="-122"/>
                <a:cs typeface="微软雅黑" panose="020B0503020204020204" charset="-122"/>
              </a:rPr>
              <a:t>2.1</a:t>
            </a:r>
            <a:r>
              <a:rPr lang="zh-CN" altLang="en-US" sz="1800" spc="-50" dirty="0">
                <a:solidFill>
                  <a:srgbClr val="3E4444"/>
                </a:solidFill>
                <a:latin typeface="微软雅黑" panose="020B0503020204020204" charset="-122"/>
                <a:cs typeface="微软雅黑" panose="020B0503020204020204" charset="-122"/>
              </a:rPr>
              <a:t>倍。</a:t>
            </a:r>
            <a:endParaRPr sz="1800">
              <a:latin typeface="微软雅黑" panose="020B0503020204020204" charset="-122"/>
              <a:cs typeface="微软雅黑" panose="020B0503020204020204" charset="-122"/>
            </a:endParaRPr>
          </a:p>
          <a:p>
            <a:pPr marL="261620" marR="43815" indent="-170815" algn="just">
              <a:lnSpc>
                <a:spcPts val="2620"/>
              </a:lnSpc>
              <a:spcBef>
                <a:spcPts val="135"/>
              </a:spcBef>
              <a:buFont typeface="Wingdings" panose="05000000000000000000"/>
              <a:buChar char=""/>
              <a:tabLst>
                <a:tab pos="261620" algn="l"/>
                <a:tab pos="334645" algn="l"/>
              </a:tabLst>
            </a:pPr>
            <a:r>
              <a:rPr lang="zh-CN" altLang="en-US" sz="1800" spc="-50" dirty="0">
                <a:solidFill>
                  <a:srgbClr val="3E4444"/>
                </a:solidFill>
                <a:latin typeface="微软雅黑" panose="020B0503020204020204" charset="-122"/>
                <a:cs typeface="微软雅黑" panose="020B0503020204020204" charset="-122"/>
              </a:rPr>
              <a:t>本品强效降糖，并具有直接的心脏和肾脏保护作用，安全性良好，</a:t>
            </a:r>
            <a:r>
              <a:rPr lang="en-US" altLang="zh-CN" sz="1800" spc="-50" dirty="0">
                <a:solidFill>
                  <a:srgbClr val="3E4444"/>
                </a:solidFill>
                <a:latin typeface="微软雅黑" panose="020B0503020204020204" charset="-122"/>
                <a:cs typeface="微软雅黑" panose="020B0503020204020204" charset="-122"/>
              </a:rPr>
              <a:t> </a:t>
            </a:r>
            <a:r>
              <a:rPr lang="zh-CN" altLang="en-US" sz="1800" spc="-50" dirty="0">
                <a:solidFill>
                  <a:srgbClr val="3E4444"/>
                </a:solidFill>
                <a:latin typeface="微软雅黑" panose="020B0503020204020204" charset="-122"/>
                <a:cs typeface="微软雅黑" panose="020B0503020204020204" charset="-122"/>
              </a:rPr>
              <a:t>不增加低血糖风险。</a:t>
            </a:r>
            <a:endParaRPr sz="1800">
              <a:latin typeface="微软雅黑" panose="020B0503020204020204" charset="-122"/>
              <a:cs typeface="微软雅黑" panose="020B0503020204020204" charset="-122"/>
            </a:endParaRPr>
          </a:p>
        </p:txBody>
      </p:sp>
      <p:sp>
        <p:nvSpPr>
          <p:cNvPr id="6" name="object 6"/>
          <p:cNvSpPr txBox="1"/>
          <p:nvPr/>
        </p:nvSpPr>
        <p:spPr>
          <a:xfrm>
            <a:off x="6096000" y="868045"/>
            <a:ext cx="5584190" cy="558165"/>
          </a:xfrm>
          <a:prstGeom prst="rect">
            <a:avLst/>
          </a:prstGeom>
          <a:solidFill>
            <a:srgbClr val="21ABAD"/>
          </a:solidFill>
        </p:spPr>
        <p:txBody>
          <a:bodyPr vert="horz" wrap="square" lIns="0" tIns="113030" rIns="0" bIns="0" rtlCol="0">
            <a:noAutofit/>
          </a:bodyPr>
          <a:lstStyle/>
          <a:p>
            <a:pPr marL="546100" indent="0">
              <a:lnSpc>
                <a:spcPct val="100000"/>
              </a:lnSpc>
              <a:spcBef>
                <a:spcPts val="890"/>
              </a:spcBef>
              <a:buFont typeface="Arial" panose="020B0604020202020204"/>
              <a:buNone/>
              <a:tabLst>
                <a:tab pos="889635" algn="l"/>
              </a:tabLst>
            </a:pPr>
            <a:r>
              <a:rPr lang="en-US" sz="2000" b="1" spc="-95" dirty="0">
                <a:solidFill>
                  <a:srgbClr val="FFFFFF"/>
                </a:solidFill>
                <a:latin typeface="微软雅黑" panose="020B0503020204020204" charset="-122"/>
                <a:ea typeface="微软雅黑" panose="020B0503020204020204" charset="-122"/>
                <a:cs typeface="微软雅黑" panose="020B0503020204020204" charset="-122"/>
              </a:rPr>
              <a:t> </a:t>
            </a:r>
            <a:r>
              <a:rPr sz="2000" b="1" spc="-95" dirty="0">
                <a:solidFill>
                  <a:srgbClr val="FFFFFF"/>
                </a:solidFill>
                <a:latin typeface="微软雅黑" panose="020B0503020204020204" charset="-122"/>
                <a:ea typeface="微软雅黑" panose="020B0503020204020204" charset="-122"/>
                <a:cs typeface="微软雅黑" panose="020B0503020204020204" charset="-122"/>
              </a:rPr>
              <a:t>本品双一线指南推荐，符合保基本原则</a:t>
            </a:r>
            <a:endParaRPr sz="2000" b="1" spc="-95"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7" name="object 7"/>
          <p:cNvSpPr txBox="1"/>
          <p:nvPr/>
        </p:nvSpPr>
        <p:spPr>
          <a:xfrm>
            <a:off x="6096000" y="1425575"/>
            <a:ext cx="5584190" cy="2186940"/>
          </a:xfrm>
          <a:prstGeom prst="rect">
            <a:avLst/>
          </a:prstGeom>
          <a:solidFill>
            <a:srgbClr val="F4F1F6"/>
          </a:solidFill>
          <a:ln w="6350">
            <a:solidFill>
              <a:srgbClr val="BEBEBE"/>
            </a:solidFill>
          </a:ln>
        </p:spPr>
        <p:txBody>
          <a:bodyPr vert="horz" wrap="square" lIns="0" tIns="67310" rIns="0" bIns="0" rtlCol="0">
            <a:noAutofit/>
          </a:bodyPr>
          <a:lstStyle/>
          <a:p>
            <a:pPr>
              <a:lnSpc>
                <a:spcPct val="100000"/>
              </a:lnSpc>
              <a:spcBef>
                <a:spcPts val="530"/>
              </a:spcBef>
            </a:pPr>
            <a:endParaRPr sz="1800">
              <a:latin typeface="Times New Roman" panose="02020603050405020304"/>
              <a:cs typeface="Times New Roman" panose="02020603050405020304"/>
            </a:endParaRPr>
          </a:p>
          <a:p>
            <a:pPr marL="261620" marR="168910" indent="-175260">
              <a:lnSpc>
                <a:spcPct val="100000"/>
              </a:lnSpc>
              <a:buSzPct val="94000"/>
              <a:buFont typeface="Wingdings" panose="05000000000000000000"/>
              <a:buChar char=""/>
              <a:tabLst>
                <a:tab pos="261620" algn="l"/>
                <a:tab pos="270510" algn="l"/>
              </a:tabLst>
            </a:pPr>
            <a:r>
              <a:rPr lang="zh-CN" altLang="en-US" sz="1800" spc="-50" dirty="0">
                <a:solidFill>
                  <a:srgbClr val="3E4444"/>
                </a:solidFill>
                <a:latin typeface="微软雅黑" panose="020B0503020204020204" charset="-122"/>
                <a:cs typeface="微软雅黑" panose="020B0503020204020204" charset="-122"/>
              </a:rPr>
              <a:t>本品减少患者服药片数和次数， 一天一次用药，降低患者疾病负担，有助改善患者用药依从性的同时，降糖并降低心肾并发症风险，助力实现糖尿病的全面管理，</a:t>
            </a:r>
            <a:r>
              <a:rPr lang="zh-CN" altLang="en-US" sz="1800" spc="-50" dirty="0">
                <a:solidFill>
                  <a:srgbClr val="FF0000"/>
                </a:solidFill>
                <a:latin typeface="微软雅黑" panose="020B0503020204020204" charset="-122"/>
                <a:cs typeface="微软雅黑" panose="020B0503020204020204" charset="-122"/>
              </a:rPr>
              <a:t>节约医保基金</a:t>
            </a:r>
            <a:r>
              <a:rPr lang="zh-CN" altLang="en-US" sz="1800" spc="-50" dirty="0">
                <a:solidFill>
                  <a:srgbClr val="3E4444"/>
                </a:solidFill>
                <a:latin typeface="微软雅黑" panose="020B0503020204020204" charset="-122"/>
                <a:cs typeface="微软雅黑" panose="020B0503020204020204" charset="-122"/>
              </a:rPr>
              <a:t>。</a:t>
            </a:r>
            <a:endParaRPr sz="1800">
              <a:latin typeface="微软雅黑" panose="020B0503020204020204" charset="-122"/>
              <a:cs typeface="微软雅黑" panose="020B0503020204020204" charset="-122"/>
            </a:endParaRPr>
          </a:p>
        </p:txBody>
      </p:sp>
      <p:sp>
        <p:nvSpPr>
          <p:cNvPr id="8" name="object 8"/>
          <p:cNvSpPr txBox="1"/>
          <p:nvPr/>
        </p:nvSpPr>
        <p:spPr>
          <a:xfrm>
            <a:off x="368935" y="3630930"/>
            <a:ext cx="5480685" cy="512445"/>
          </a:xfrm>
          <a:prstGeom prst="rect">
            <a:avLst/>
          </a:prstGeom>
          <a:solidFill>
            <a:srgbClr val="21ABAD"/>
          </a:solidFill>
        </p:spPr>
        <p:txBody>
          <a:bodyPr vert="horz" wrap="square" lIns="0" tIns="113030" rIns="0" bIns="0" rtlCol="0">
            <a:noAutofit/>
          </a:bodyPr>
          <a:lstStyle/>
          <a:p>
            <a:pPr marL="737235" indent="0">
              <a:lnSpc>
                <a:spcPct val="100000"/>
              </a:lnSpc>
              <a:spcBef>
                <a:spcPts val="890"/>
              </a:spcBef>
              <a:buFont typeface="Arial" panose="020B0604020202020204"/>
              <a:buNone/>
              <a:tabLst>
                <a:tab pos="1082040" algn="l"/>
              </a:tabLst>
            </a:pPr>
            <a:r>
              <a:rPr sz="2000" b="1" spc="-95" dirty="0">
                <a:solidFill>
                  <a:srgbClr val="FFFFFF"/>
                </a:solidFill>
                <a:latin typeface="微软雅黑" panose="020B0503020204020204" charset="-122"/>
                <a:ea typeface="微软雅黑" panose="020B0503020204020204" charset="-122"/>
                <a:cs typeface="微软雅黑" panose="020B0503020204020204" charset="-122"/>
              </a:rPr>
              <a:t>缓释复方制剂，弥补目录短板</a:t>
            </a:r>
            <a:endParaRPr sz="2000" b="1" spc="-95"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9" name="object 9"/>
          <p:cNvSpPr txBox="1"/>
          <p:nvPr/>
        </p:nvSpPr>
        <p:spPr>
          <a:xfrm>
            <a:off x="368935" y="4138295"/>
            <a:ext cx="5480685" cy="2410460"/>
          </a:xfrm>
          <a:prstGeom prst="rect">
            <a:avLst/>
          </a:prstGeom>
          <a:solidFill>
            <a:srgbClr val="F4F1F6"/>
          </a:solidFill>
          <a:ln w="6350">
            <a:solidFill>
              <a:srgbClr val="BEBEBE"/>
            </a:solidFill>
          </a:ln>
        </p:spPr>
        <p:txBody>
          <a:bodyPr vert="horz" wrap="square" lIns="0" tIns="110489" rIns="0" bIns="0" rtlCol="0">
            <a:noAutofit/>
          </a:bodyPr>
          <a:lstStyle/>
          <a:p>
            <a:pPr marL="261620" marR="229870" indent="-175260">
              <a:lnSpc>
                <a:spcPct val="121000"/>
              </a:lnSpc>
              <a:buSzPct val="94000"/>
              <a:buFont typeface="Wingdings" panose="05000000000000000000"/>
              <a:buChar char=""/>
              <a:tabLst>
                <a:tab pos="261620" algn="l"/>
                <a:tab pos="270510" algn="l"/>
              </a:tabLst>
            </a:pPr>
            <a:r>
              <a:rPr lang="zh-CN" altLang="en-US" spc="-50" dirty="0">
                <a:solidFill>
                  <a:srgbClr val="3E4444"/>
                </a:solidFill>
                <a:latin typeface="微软雅黑" panose="020B0503020204020204" charset="-122"/>
                <a:cs typeface="微软雅黑" panose="020B0503020204020204" charset="-122"/>
                <a:sym typeface="+mn-ea"/>
              </a:rPr>
              <a:t>目前医保目录中内应用最广的恩胍复方制剂规格为5mg/500mg（Ⅰ型）常释片，通常用法为每次1-2片，每日两次。</a:t>
            </a:r>
            <a:endParaRPr lang="zh-CN" altLang="en-US" spc="-50" dirty="0">
              <a:solidFill>
                <a:srgbClr val="3E4444"/>
              </a:solidFill>
              <a:latin typeface="微软雅黑" panose="020B0503020204020204" charset="-122"/>
              <a:cs typeface="微软雅黑" panose="020B0503020204020204" charset="-122"/>
              <a:sym typeface="+mn-ea"/>
            </a:endParaRPr>
          </a:p>
          <a:p>
            <a:pPr marL="261620" marR="229870" indent="-175260">
              <a:lnSpc>
                <a:spcPct val="121000"/>
              </a:lnSpc>
              <a:buSzPct val="94000"/>
              <a:buFont typeface="Wingdings" panose="05000000000000000000"/>
              <a:buChar char=""/>
              <a:tabLst>
                <a:tab pos="261620" algn="l"/>
                <a:tab pos="270510" algn="l"/>
              </a:tabLst>
            </a:pPr>
            <a:r>
              <a:rPr lang="zh-CN" altLang="en-US" spc="-50" dirty="0">
                <a:solidFill>
                  <a:srgbClr val="3E4444"/>
                </a:solidFill>
                <a:latin typeface="微软雅黑" panose="020B0503020204020204" charset="-122"/>
                <a:cs typeface="微软雅黑" panose="020B0503020204020204" charset="-122"/>
                <a:sym typeface="+mn-ea"/>
              </a:rPr>
              <a:t>本品</a:t>
            </a:r>
            <a:r>
              <a:rPr lang="zh-CN" altLang="en-US" spc="-50" dirty="0">
                <a:solidFill>
                  <a:srgbClr val="3E4444"/>
                </a:solidFill>
                <a:latin typeface="微软雅黑" panose="020B0503020204020204" charset="-122"/>
                <a:cs typeface="微软雅黑" panose="020B0503020204020204" charset="-122"/>
                <a:sym typeface="+mn-ea"/>
              </a:rPr>
              <a:t>药物含量为Ⅰ型两倍，且为缓释片制剂，减少了患者用药数量与频次，提高依从性，</a:t>
            </a:r>
            <a:r>
              <a:rPr lang="zh-CN" altLang="en-US" sz="1800" spc="-50" dirty="0">
                <a:solidFill>
                  <a:srgbClr val="3E4444"/>
                </a:solidFill>
                <a:latin typeface="微软雅黑" panose="020B0503020204020204" charset="-122"/>
                <a:cs typeface="微软雅黑" panose="020B0503020204020204" charset="-122"/>
              </a:rPr>
              <a:t>弥补了</a:t>
            </a:r>
            <a:r>
              <a:rPr lang="zh-CN" altLang="en-US" spc="-50" dirty="0">
                <a:solidFill>
                  <a:srgbClr val="3E4444"/>
                </a:solidFill>
                <a:latin typeface="微软雅黑" panose="020B0503020204020204" charset="-122"/>
                <a:cs typeface="微软雅黑" panose="020B0503020204020204" charset="-122"/>
                <a:sym typeface="+mn-ea"/>
              </a:rPr>
              <a:t>Ⅰ型常释片</a:t>
            </a:r>
            <a:r>
              <a:rPr lang="zh-CN" altLang="en-US" sz="1800" spc="-50" dirty="0">
                <a:solidFill>
                  <a:srgbClr val="3E4444"/>
                </a:solidFill>
                <a:latin typeface="微软雅黑" panose="020B0503020204020204" charset="-122"/>
                <a:cs typeface="微软雅黑" panose="020B0503020204020204" charset="-122"/>
              </a:rPr>
              <a:t>的不足与医保目录空白，给临床需求不同的2型糖尿病患者多一种选择，丰富治疗手段。</a:t>
            </a:r>
            <a:endParaRPr lang="zh-CN" altLang="en-US" sz="1800" spc="-50" dirty="0">
              <a:solidFill>
                <a:srgbClr val="3E4444"/>
              </a:solidFill>
              <a:latin typeface="微软雅黑" panose="020B0503020204020204" charset="-122"/>
              <a:cs typeface="微软雅黑" panose="020B0503020204020204" charset="-122"/>
            </a:endParaRPr>
          </a:p>
          <a:p>
            <a:pPr marL="86360" marR="229870" indent="0">
              <a:lnSpc>
                <a:spcPct val="121000"/>
              </a:lnSpc>
              <a:buSzPct val="94000"/>
              <a:buFont typeface="Wingdings" panose="05000000000000000000"/>
              <a:buNone/>
              <a:tabLst>
                <a:tab pos="261620" algn="l"/>
                <a:tab pos="270510" algn="l"/>
              </a:tabLst>
            </a:pPr>
            <a:endParaRPr lang="zh-CN" altLang="en-US" sz="1800" spc="-50" dirty="0">
              <a:solidFill>
                <a:srgbClr val="3E4444"/>
              </a:solidFill>
              <a:latin typeface="微软雅黑" panose="020B0503020204020204" charset="-122"/>
              <a:cs typeface="微软雅黑" panose="020B0503020204020204" charset="-122"/>
            </a:endParaRPr>
          </a:p>
        </p:txBody>
      </p:sp>
      <p:sp>
        <p:nvSpPr>
          <p:cNvPr id="10" name="object 10"/>
          <p:cNvSpPr txBox="1"/>
          <p:nvPr/>
        </p:nvSpPr>
        <p:spPr>
          <a:xfrm>
            <a:off x="6096000" y="4138295"/>
            <a:ext cx="5584190" cy="2393315"/>
          </a:xfrm>
          <a:prstGeom prst="rect">
            <a:avLst/>
          </a:prstGeom>
          <a:solidFill>
            <a:srgbClr val="F4F1F6"/>
          </a:solidFill>
          <a:ln w="6350">
            <a:solidFill>
              <a:srgbClr val="BEBEBE"/>
            </a:solidFill>
          </a:ln>
        </p:spPr>
        <p:txBody>
          <a:bodyPr vert="horz" wrap="square" lIns="0" tIns="60325" rIns="0" bIns="0" rtlCol="0">
            <a:noAutofit/>
          </a:bodyPr>
          <a:lstStyle/>
          <a:p>
            <a:pPr>
              <a:lnSpc>
                <a:spcPct val="100000"/>
              </a:lnSpc>
              <a:spcBef>
                <a:spcPts val="475"/>
              </a:spcBef>
            </a:pPr>
            <a:endParaRPr sz="1800">
              <a:latin typeface="Times New Roman" panose="02020603050405020304"/>
              <a:cs typeface="Times New Roman" panose="02020603050405020304"/>
            </a:endParaRPr>
          </a:p>
          <a:p>
            <a:pPr marL="262255" marR="156845" indent="-175260">
              <a:lnSpc>
                <a:spcPct val="100000"/>
              </a:lnSpc>
              <a:spcBef>
                <a:spcPts val="5"/>
              </a:spcBef>
              <a:buSzPct val="94000"/>
              <a:buFont typeface="Wingdings" panose="05000000000000000000"/>
              <a:buChar char=""/>
              <a:tabLst>
                <a:tab pos="262255" algn="l"/>
                <a:tab pos="271145" algn="l"/>
              </a:tabLst>
            </a:pPr>
            <a:r>
              <a:rPr lang="zh-CN" altLang="en-US" sz="1800" spc="-50" dirty="0">
                <a:solidFill>
                  <a:srgbClr val="3E4444"/>
                </a:solidFill>
                <a:latin typeface="微软雅黑" panose="020B0503020204020204" charset="-122"/>
                <a:cs typeface="微软雅黑" panose="020B0503020204020204" charset="-122"/>
              </a:rPr>
              <a:t>目前获批适应症</a:t>
            </a:r>
            <a:r>
              <a:rPr lang="zh-CN" altLang="en-US" sz="1800" spc="-50" dirty="0">
                <a:solidFill>
                  <a:srgbClr val="FF0000"/>
                </a:solidFill>
                <a:latin typeface="微软雅黑" panose="020B0503020204020204" charset="-122"/>
                <a:cs typeface="微软雅黑" panose="020B0503020204020204" charset="-122"/>
              </a:rPr>
              <a:t>⽤法⽤量明确</a:t>
            </a:r>
            <a:r>
              <a:rPr lang="zh-CN" altLang="en-US" sz="1800" spc="-50" dirty="0">
                <a:solidFill>
                  <a:srgbClr val="3E4444"/>
                </a:solidFill>
                <a:latin typeface="微软雅黑" panose="020B0503020204020204" charset="-122"/>
                <a:cs typeface="微软雅黑" panose="020B0503020204020204" charset="-122"/>
              </a:rPr>
              <a:t>，临床使⽤条件、监测和剂量调整规定明确，⼝服给药，</a:t>
            </a:r>
            <a:r>
              <a:rPr lang="zh-CN" altLang="en-US" sz="1800" spc="-50" dirty="0">
                <a:solidFill>
                  <a:srgbClr val="FF0000"/>
                </a:solidFill>
                <a:latin typeface="微软雅黑" panose="020B0503020204020204" charset="-122"/>
                <a:cs typeface="微软雅黑" panose="020B0503020204020204" charset="-122"/>
              </a:rPr>
              <a:t>每⽇1片</a:t>
            </a:r>
            <a:r>
              <a:rPr lang="zh-CN" altLang="en-US" sz="1800" spc="-50" dirty="0">
                <a:solidFill>
                  <a:srgbClr val="3E4444"/>
                </a:solidFill>
                <a:latin typeface="微软雅黑" panose="020B0503020204020204" charset="-122"/>
                <a:cs typeface="微软雅黑" panose="020B0503020204020204" charset="-122"/>
              </a:rPr>
              <a:t>，有助于提高患者依从性，便于临床管理，无临床滥用风险，</a:t>
            </a:r>
            <a:r>
              <a:rPr lang="zh-CN" altLang="en-US" sz="1800" spc="-50" dirty="0">
                <a:solidFill>
                  <a:srgbClr val="FF0000"/>
                </a:solidFill>
                <a:latin typeface="微软雅黑" panose="020B0503020204020204" charset="-122"/>
                <a:cs typeface="微软雅黑" panose="020B0503020204020204" charset="-122"/>
              </a:rPr>
              <a:t>被指南列为糖尿病综合管理优先推荐用药</a:t>
            </a:r>
            <a:r>
              <a:rPr lang="zh-CN" altLang="en-US" sz="1800" spc="-50" dirty="0">
                <a:solidFill>
                  <a:srgbClr val="3E4444"/>
                </a:solidFill>
                <a:latin typeface="微软雅黑" panose="020B0503020204020204" charset="-122"/>
                <a:cs typeface="微软雅黑" panose="020B0503020204020204" charset="-122"/>
              </a:rPr>
              <a:t>。</a:t>
            </a:r>
            <a:endParaRPr lang="zh-CN" altLang="en-US" sz="1800" spc="-50" dirty="0">
              <a:solidFill>
                <a:srgbClr val="3E4444"/>
              </a:solidFill>
              <a:latin typeface="微软雅黑" panose="020B0503020204020204" charset="-122"/>
              <a:cs typeface="微软雅黑" panose="020B0503020204020204" charset="-122"/>
            </a:endParaRPr>
          </a:p>
        </p:txBody>
      </p:sp>
      <p:sp>
        <p:nvSpPr>
          <p:cNvPr id="11" name="object 11"/>
          <p:cNvSpPr txBox="1"/>
          <p:nvPr/>
        </p:nvSpPr>
        <p:spPr>
          <a:xfrm>
            <a:off x="6096000" y="3623310"/>
            <a:ext cx="5584190" cy="522605"/>
          </a:xfrm>
          <a:prstGeom prst="rect">
            <a:avLst/>
          </a:prstGeom>
          <a:solidFill>
            <a:srgbClr val="21ABAD"/>
          </a:solidFill>
        </p:spPr>
        <p:txBody>
          <a:bodyPr vert="horz" wrap="square" lIns="0" tIns="128905" rIns="0" bIns="0" rtlCol="0">
            <a:noAutofit/>
          </a:bodyPr>
          <a:lstStyle/>
          <a:p>
            <a:pPr marL="1012825" indent="0">
              <a:lnSpc>
                <a:spcPct val="100000"/>
              </a:lnSpc>
              <a:spcBef>
                <a:spcPts val="1015"/>
              </a:spcBef>
              <a:buFont typeface="Arial" panose="020B0604020202020204"/>
              <a:buNone/>
              <a:tabLst>
                <a:tab pos="1356995" algn="l"/>
              </a:tabLst>
            </a:pPr>
            <a:r>
              <a:rPr sz="2000" b="1" spc="-95" dirty="0">
                <a:solidFill>
                  <a:srgbClr val="FFFFFF"/>
                </a:solidFill>
                <a:latin typeface="微软雅黑" panose="020B0503020204020204" charset="-122"/>
                <a:ea typeface="微软雅黑" panose="020B0503020204020204" charset="-122"/>
                <a:cs typeface="微软雅黑" panose="020B0503020204020204" charset="-122"/>
              </a:rPr>
              <a:t>用法用量明确，便于临床管理</a:t>
            </a:r>
            <a:endParaRPr sz="2000" b="1" spc="-95"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12" name="灯片编号占位符 11"/>
          <p:cNvSpPr>
            <a:spLocks noGrp="1"/>
          </p:cNvSpPr>
          <p:nvPr>
            <p:ph type="sldNum" sz="quarter" idx="12"/>
          </p:nvPr>
        </p:nvSpPr>
        <p:spPr>
          <a:xfrm>
            <a:off x="8849360" y="6166485"/>
            <a:ext cx="2743200" cy="365125"/>
          </a:xfrm>
        </p:spPr>
        <p:txBody>
          <a:bodyPr/>
          <a:p>
            <a:fld id="{49AE70B2-8BF9-45C0-BB95-33D1B9D3A854}" type="slidenum">
              <a:rPr lang="zh-CN" altLang="en-US" smtClean="0"/>
            </a:fld>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91" y="0"/>
            <a:ext cx="1975485" cy="463550"/>
          </a:xfrm>
          <a:custGeom>
            <a:avLst/>
            <a:gdLst/>
            <a:ahLst/>
            <a:cxnLst/>
            <a:rect l="l" t="t" r="r" b="b"/>
            <a:pathLst>
              <a:path w="1975485" h="463550">
                <a:moveTo>
                  <a:pt x="1975104" y="0"/>
                </a:moveTo>
                <a:lnTo>
                  <a:pt x="0" y="0"/>
                </a:lnTo>
                <a:lnTo>
                  <a:pt x="0" y="463296"/>
                </a:lnTo>
                <a:lnTo>
                  <a:pt x="1975104" y="463296"/>
                </a:lnTo>
                <a:lnTo>
                  <a:pt x="1975104" y="0"/>
                </a:lnTo>
                <a:close/>
              </a:path>
            </a:pathLst>
          </a:custGeom>
          <a:solidFill>
            <a:srgbClr val="21ABAD"/>
          </a:solidFill>
        </p:spPr>
        <p:txBody>
          <a:bodyPr wrap="square" lIns="0" tIns="0" rIns="0" bIns="0" rtlCol="0"/>
          <a:lstStyle/>
          <a:p/>
        </p:txBody>
      </p:sp>
      <p:sp>
        <p:nvSpPr>
          <p:cNvPr id="3" name="object 3"/>
          <p:cNvSpPr txBox="1"/>
          <p:nvPr/>
        </p:nvSpPr>
        <p:spPr>
          <a:xfrm>
            <a:off x="735330" y="73660"/>
            <a:ext cx="683895" cy="389890"/>
          </a:xfrm>
          <a:prstGeom prst="rect">
            <a:avLst/>
          </a:prstGeom>
        </p:spPr>
        <p:txBody>
          <a:bodyPr vert="horz" wrap="square" lIns="0" tIns="11430" rIns="0" bIns="0" rtlCol="0">
            <a:noAutofit/>
          </a:bodyPr>
          <a:lstStyle/>
          <a:p>
            <a:pPr marL="12700">
              <a:lnSpc>
                <a:spcPct val="100000"/>
              </a:lnSpc>
              <a:spcBef>
                <a:spcPts val="90"/>
              </a:spcBef>
            </a:pPr>
            <a:r>
              <a:rPr sz="2000" b="1" spc="-35" dirty="0">
                <a:solidFill>
                  <a:srgbClr val="FFFFFF"/>
                </a:solidFill>
                <a:latin typeface="微软雅黑" panose="020B0503020204020204" charset="-122"/>
                <a:ea typeface="微软雅黑" panose="020B0503020204020204" charset="-122"/>
                <a:cs typeface="微软雅黑" panose="020B0503020204020204" charset="-122"/>
              </a:rPr>
              <a:t>目录</a:t>
            </a:r>
            <a:endParaRPr sz="2000">
              <a:latin typeface="微软雅黑" panose="020B0503020204020204" charset="-122"/>
              <a:ea typeface="微软雅黑" panose="020B0503020204020204" charset="-122"/>
              <a:cs typeface="微软雅黑" panose="020B0503020204020204" charset="-122"/>
            </a:endParaRPr>
          </a:p>
        </p:txBody>
      </p:sp>
      <p:sp>
        <p:nvSpPr>
          <p:cNvPr id="4" name="object 4"/>
          <p:cNvSpPr/>
          <p:nvPr/>
        </p:nvSpPr>
        <p:spPr>
          <a:xfrm>
            <a:off x="2333244" y="1089660"/>
            <a:ext cx="890269" cy="820419"/>
          </a:xfrm>
          <a:custGeom>
            <a:avLst/>
            <a:gdLst/>
            <a:ahLst/>
            <a:cxnLst/>
            <a:rect l="l" t="t" r="r" b="b"/>
            <a:pathLst>
              <a:path w="890269" h="820419">
                <a:moveTo>
                  <a:pt x="0" y="409956"/>
                </a:moveTo>
                <a:lnTo>
                  <a:pt x="445008" y="0"/>
                </a:lnTo>
                <a:lnTo>
                  <a:pt x="890016" y="409956"/>
                </a:lnTo>
                <a:lnTo>
                  <a:pt x="445008" y="819912"/>
                </a:lnTo>
                <a:lnTo>
                  <a:pt x="0" y="409956"/>
                </a:lnTo>
                <a:close/>
              </a:path>
            </a:pathLst>
          </a:custGeom>
          <a:ln w="28575">
            <a:solidFill>
              <a:srgbClr val="21ABAD"/>
            </a:solidFill>
          </a:ln>
        </p:spPr>
        <p:txBody>
          <a:bodyPr wrap="square" lIns="0" tIns="0" rIns="0" bIns="0" rtlCol="0"/>
          <a:lstStyle/>
          <a:p/>
        </p:txBody>
      </p:sp>
      <p:sp>
        <p:nvSpPr>
          <p:cNvPr id="5" name="object 5"/>
          <p:cNvSpPr txBox="1"/>
          <p:nvPr/>
        </p:nvSpPr>
        <p:spPr>
          <a:xfrm>
            <a:off x="2585961" y="1309560"/>
            <a:ext cx="403860" cy="391160"/>
          </a:xfrm>
          <a:prstGeom prst="rect">
            <a:avLst/>
          </a:prstGeom>
        </p:spPr>
        <p:txBody>
          <a:bodyPr vert="horz" wrap="square" lIns="0" tIns="12700" rIns="0" bIns="0" rtlCol="0">
            <a:spAutoFit/>
          </a:bodyPr>
          <a:lstStyle/>
          <a:p>
            <a:pPr marL="12700">
              <a:lnSpc>
                <a:spcPct val="100000"/>
              </a:lnSpc>
              <a:spcBef>
                <a:spcPts val="100"/>
              </a:spcBef>
            </a:pPr>
            <a:r>
              <a:rPr sz="2400" b="1" spc="-25" dirty="0">
                <a:solidFill>
                  <a:srgbClr val="21ABAD"/>
                </a:solidFill>
                <a:latin typeface="微软雅黑" panose="020B0503020204020204" charset="-122"/>
                <a:cs typeface="微软雅黑" panose="020B0503020204020204" charset="-122"/>
              </a:rPr>
              <a:t>01</a:t>
            </a:r>
            <a:endParaRPr sz="2400" b="1" spc="-25" dirty="0">
              <a:solidFill>
                <a:srgbClr val="21ABAD"/>
              </a:solidFill>
              <a:latin typeface="微软雅黑" panose="020B0503020204020204" charset="-122"/>
              <a:cs typeface="微软雅黑" panose="020B0503020204020204" charset="-122"/>
            </a:endParaRPr>
          </a:p>
        </p:txBody>
      </p:sp>
      <p:grpSp>
        <p:nvGrpSpPr>
          <p:cNvPr id="6" name="object 6"/>
          <p:cNvGrpSpPr/>
          <p:nvPr/>
        </p:nvGrpSpPr>
        <p:grpSpPr>
          <a:xfrm>
            <a:off x="2999232" y="1615186"/>
            <a:ext cx="6858634" cy="299720"/>
            <a:chOff x="2999232" y="1615186"/>
            <a:chExt cx="6858634" cy="299720"/>
          </a:xfrm>
        </p:grpSpPr>
        <p:sp>
          <p:nvSpPr>
            <p:cNvPr id="7" name="object 7"/>
            <p:cNvSpPr/>
            <p:nvPr/>
          </p:nvSpPr>
          <p:spPr>
            <a:xfrm>
              <a:off x="2999232" y="1908047"/>
              <a:ext cx="6371590" cy="0"/>
            </a:xfrm>
            <a:custGeom>
              <a:avLst/>
              <a:gdLst/>
              <a:ahLst/>
              <a:cxnLst/>
              <a:rect l="l" t="t" r="r" b="b"/>
              <a:pathLst>
                <a:path w="6371590">
                  <a:moveTo>
                    <a:pt x="0" y="0"/>
                  </a:moveTo>
                  <a:lnTo>
                    <a:pt x="6371297" y="0"/>
                  </a:lnTo>
                </a:path>
              </a:pathLst>
            </a:custGeom>
            <a:ln w="12700">
              <a:solidFill>
                <a:srgbClr val="D7DBDB"/>
              </a:solidFill>
            </a:ln>
          </p:spPr>
          <p:txBody>
            <a:bodyPr wrap="square" lIns="0" tIns="0" rIns="0" bIns="0" rtlCol="0"/>
            <a:lstStyle/>
            <a:p/>
          </p:txBody>
        </p:sp>
        <p:sp>
          <p:nvSpPr>
            <p:cNvPr id="8" name="object 8"/>
            <p:cNvSpPr/>
            <p:nvPr/>
          </p:nvSpPr>
          <p:spPr>
            <a:xfrm>
              <a:off x="9369552" y="1621536"/>
              <a:ext cx="481965" cy="287020"/>
            </a:xfrm>
            <a:custGeom>
              <a:avLst/>
              <a:gdLst/>
              <a:ahLst/>
              <a:cxnLst/>
              <a:rect l="l" t="t" r="r" b="b"/>
              <a:pathLst>
                <a:path w="481965" h="287019">
                  <a:moveTo>
                    <a:pt x="0" y="286842"/>
                  </a:moveTo>
                  <a:lnTo>
                    <a:pt x="481774" y="0"/>
                  </a:lnTo>
                </a:path>
              </a:pathLst>
            </a:custGeom>
            <a:ln w="12700">
              <a:solidFill>
                <a:srgbClr val="D7DBDB"/>
              </a:solidFill>
            </a:ln>
          </p:spPr>
          <p:txBody>
            <a:bodyPr wrap="square" lIns="0" tIns="0" rIns="0" bIns="0" rtlCol="0"/>
            <a:lstStyle/>
            <a:p/>
          </p:txBody>
        </p:sp>
      </p:grpSp>
      <p:sp>
        <p:nvSpPr>
          <p:cNvPr id="9" name="object 9"/>
          <p:cNvSpPr/>
          <p:nvPr/>
        </p:nvSpPr>
        <p:spPr>
          <a:xfrm>
            <a:off x="2333244" y="2226564"/>
            <a:ext cx="890269" cy="820419"/>
          </a:xfrm>
          <a:custGeom>
            <a:avLst/>
            <a:gdLst/>
            <a:ahLst/>
            <a:cxnLst/>
            <a:rect l="l" t="t" r="r" b="b"/>
            <a:pathLst>
              <a:path w="890269" h="820419">
                <a:moveTo>
                  <a:pt x="0" y="409955"/>
                </a:moveTo>
                <a:lnTo>
                  <a:pt x="445008" y="0"/>
                </a:lnTo>
                <a:lnTo>
                  <a:pt x="890016" y="409955"/>
                </a:lnTo>
                <a:lnTo>
                  <a:pt x="445008" y="819911"/>
                </a:lnTo>
                <a:lnTo>
                  <a:pt x="0" y="409955"/>
                </a:lnTo>
                <a:close/>
              </a:path>
            </a:pathLst>
          </a:custGeom>
          <a:ln w="28575">
            <a:solidFill>
              <a:srgbClr val="21ABAD"/>
            </a:solidFill>
          </a:ln>
        </p:spPr>
        <p:txBody>
          <a:bodyPr wrap="square" lIns="0" tIns="0" rIns="0" bIns="0" rtlCol="0"/>
          <a:lstStyle/>
          <a:p/>
        </p:txBody>
      </p:sp>
      <p:sp>
        <p:nvSpPr>
          <p:cNvPr id="10" name="object 10"/>
          <p:cNvSpPr txBox="1"/>
          <p:nvPr/>
        </p:nvSpPr>
        <p:spPr>
          <a:xfrm>
            <a:off x="2585961" y="2445943"/>
            <a:ext cx="403860" cy="391160"/>
          </a:xfrm>
          <a:prstGeom prst="rect">
            <a:avLst/>
          </a:prstGeom>
        </p:spPr>
        <p:txBody>
          <a:bodyPr vert="horz" wrap="square" lIns="0" tIns="12700" rIns="0" bIns="0" rtlCol="0">
            <a:spAutoFit/>
          </a:bodyPr>
          <a:lstStyle/>
          <a:p>
            <a:pPr marL="12700">
              <a:lnSpc>
                <a:spcPct val="100000"/>
              </a:lnSpc>
              <a:spcBef>
                <a:spcPts val="100"/>
              </a:spcBef>
            </a:pPr>
            <a:r>
              <a:rPr sz="2400" b="1" spc="-25" dirty="0">
                <a:solidFill>
                  <a:srgbClr val="21ABAD"/>
                </a:solidFill>
                <a:latin typeface="微软雅黑" panose="020B0503020204020204" charset="-122"/>
                <a:cs typeface="微软雅黑" panose="020B0503020204020204" charset="-122"/>
              </a:rPr>
              <a:t>02</a:t>
            </a:r>
            <a:endParaRPr sz="2400" b="1" spc="-25" dirty="0">
              <a:solidFill>
                <a:srgbClr val="21ABAD"/>
              </a:solidFill>
              <a:latin typeface="微软雅黑" panose="020B0503020204020204" charset="-122"/>
              <a:cs typeface="微软雅黑" panose="020B0503020204020204" charset="-122"/>
            </a:endParaRPr>
          </a:p>
        </p:txBody>
      </p:sp>
      <p:grpSp>
        <p:nvGrpSpPr>
          <p:cNvPr id="11" name="object 11"/>
          <p:cNvGrpSpPr/>
          <p:nvPr/>
        </p:nvGrpSpPr>
        <p:grpSpPr>
          <a:xfrm>
            <a:off x="2999232" y="2752089"/>
            <a:ext cx="6858634" cy="299720"/>
            <a:chOff x="2999232" y="2752089"/>
            <a:chExt cx="6858634" cy="299720"/>
          </a:xfrm>
        </p:grpSpPr>
        <p:sp>
          <p:nvSpPr>
            <p:cNvPr id="12" name="object 12"/>
            <p:cNvSpPr/>
            <p:nvPr/>
          </p:nvSpPr>
          <p:spPr>
            <a:xfrm>
              <a:off x="2999232" y="3044951"/>
              <a:ext cx="6371590" cy="0"/>
            </a:xfrm>
            <a:custGeom>
              <a:avLst/>
              <a:gdLst/>
              <a:ahLst/>
              <a:cxnLst/>
              <a:rect l="l" t="t" r="r" b="b"/>
              <a:pathLst>
                <a:path w="6371590">
                  <a:moveTo>
                    <a:pt x="0" y="0"/>
                  </a:moveTo>
                  <a:lnTo>
                    <a:pt x="6371297" y="0"/>
                  </a:lnTo>
                </a:path>
              </a:pathLst>
            </a:custGeom>
            <a:ln w="12700">
              <a:solidFill>
                <a:srgbClr val="D7DBDB"/>
              </a:solidFill>
            </a:ln>
          </p:spPr>
          <p:txBody>
            <a:bodyPr wrap="square" lIns="0" tIns="0" rIns="0" bIns="0" rtlCol="0"/>
            <a:lstStyle/>
            <a:p/>
          </p:txBody>
        </p:sp>
        <p:sp>
          <p:nvSpPr>
            <p:cNvPr id="13" name="object 13"/>
            <p:cNvSpPr/>
            <p:nvPr/>
          </p:nvSpPr>
          <p:spPr>
            <a:xfrm>
              <a:off x="9369552" y="2758439"/>
              <a:ext cx="481965" cy="287020"/>
            </a:xfrm>
            <a:custGeom>
              <a:avLst/>
              <a:gdLst/>
              <a:ahLst/>
              <a:cxnLst/>
              <a:rect l="l" t="t" r="r" b="b"/>
              <a:pathLst>
                <a:path w="481965" h="287019">
                  <a:moveTo>
                    <a:pt x="0" y="286842"/>
                  </a:moveTo>
                  <a:lnTo>
                    <a:pt x="481774" y="0"/>
                  </a:lnTo>
                </a:path>
              </a:pathLst>
            </a:custGeom>
            <a:ln w="12700">
              <a:solidFill>
                <a:srgbClr val="D7DBDB"/>
              </a:solidFill>
            </a:ln>
          </p:spPr>
          <p:txBody>
            <a:bodyPr wrap="square" lIns="0" tIns="0" rIns="0" bIns="0" rtlCol="0"/>
            <a:lstStyle/>
            <a:p/>
          </p:txBody>
        </p:sp>
      </p:grpSp>
      <p:sp>
        <p:nvSpPr>
          <p:cNvPr id="14" name="object 14"/>
          <p:cNvSpPr/>
          <p:nvPr/>
        </p:nvSpPr>
        <p:spPr>
          <a:xfrm>
            <a:off x="2333244" y="3360420"/>
            <a:ext cx="890269" cy="822960"/>
          </a:xfrm>
          <a:custGeom>
            <a:avLst/>
            <a:gdLst/>
            <a:ahLst/>
            <a:cxnLst/>
            <a:rect l="l" t="t" r="r" b="b"/>
            <a:pathLst>
              <a:path w="890269" h="822960">
                <a:moveTo>
                  <a:pt x="0" y="411479"/>
                </a:moveTo>
                <a:lnTo>
                  <a:pt x="445008" y="0"/>
                </a:lnTo>
                <a:lnTo>
                  <a:pt x="890016" y="411479"/>
                </a:lnTo>
                <a:lnTo>
                  <a:pt x="445008" y="822959"/>
                </a:lnTo>
                <a:lnTo>
                  <a:pt x="0" y="411479"/>
                </a:lnTo>
                <a:close/>
              </a:path>
            </a:pathLst>
          </a:custGeom>
          <a:ln w="28575">
            <a:solidFill>
              <a:srgbClr val="21ABAD"/>
            </a:solidFill>
          </a:ln>
        </p:spPr>
        <p:txBody>
          <a:bodyPr wrap="square" lIns="0" tIns="0" rIns="0" bIns="0" rtlCol="0"/>
          <a:lstStyle/>
          <a:p/>
        </p:txBody>
      </p:sp>
      <p:sp>
        <p:nvSpPr>
          <p:cNvPr id="15" name="object 15"/>
          <p:cNvSpPr txBox="1"/>
          <p:nvPr/>
        </p:nvSpPr>
        <p:spPr>
          <a:xfrm>
            <a:off x="2585961" y="3582314"/>
            <a:ext cx="403860" cy="391160"/>
          </a:xfrm>
          <a:prstGeom prst="rect">
            <a:avLst/>
          </a:prstGeom>
        </p:spPr>
        <p:txBody>
          <a:bodyPr vert="horz" wrap="square" lIns="0" tIns="12700" rIns="0" bIns="0" rtlCol="0">
            <a:spAutoFit/>
          </a:bodyPr>
          <a:lstStyle/>
          <a:p>
            <a:pPr marL="12700">
              <a:lnSpc>
                <a:spcPct val="100000"/>
              </a:lnSpc>
              <a:spcBef>
                <a:spcPts val="100"/>
              </a:spcBef>
            </a:pPr>
            <a:r>
              <a:rPr sz="2400" b="1" spc="-25" dirty="0">
                <a:solidFill>
                  <a:srgbClr val="21ABAD"/>
                </a:solidFill>
                <a:latin typeface="微软雅黑" panose="020B0503020204020204" charset="-122"/>
                <a:cs typeface="微软雅黑" panose="020B0503020204020204" charset="-122"/>
              </a:rPr>
              <a:t>03</a:t>
            </a:r>
            <a:endParaRPr sz="2400" b="1" spc="-25" dirty="0">
              <a:solidFill>
                <a:srgbClr val="21ABAD"/>
              </a:solidFill>
              <a:latin typeface="微软雅黑" panose="020B0503020204020204" charset="-122"/>
              <a:cs typeface="微软雅黑" panose="020B0503020204020204" charset="-122"/>
            </a:endParaRPr>
          </a:p>
        </p:txBody>
      </p:sp>
      <p:grpSp>
        <p:nvGrpSpPr>
          <p:cNvPr id="16" name="object 16"/>
          <p:cNvGrpSpPr/>
          <p:nvPr/>
        </p:nvGrpSpPr>
        <p:grpSpPr>
          <a:xfrm>
            <a:off x="2999232" y="3888994"/>
            <a:ext cx="6858634" cy="299720"/>
            <a:chOff x="2999232" y="3888994"/>
            <a:chExt cx="6858634" cy="299720"/>
          </a:xfrm>
        </p:grpSpPr>
        <p:sp>
          <p:nvSpPr>
            <p:cNvPr id="17" name="object 17"/>
            <p:cNvSpPr/>
            <p:nvPr/>
          </p:nvSpPr>
          <p:spPr>
            <a:xfrm>
              <a:off x="2999232" y="4181856"/>
              <a:ext cx="6371590" cy="0"/>
            </a:xfrm>
            <a:custGeom>
              <a:avLst/>
              <a:gdLst/>
              <a:ahLst/>
              <a:cxnLst/>
              <a:rect l="l" t="t" r="r" b="b"/>
              <a:pathLst>
                <a:path w="6371590">
                  <a:moveTo>
                    <a:pt x="0" y="0"/>
                  </a:moveTo>
                  <a:lnTo>
                    <a:pt x="6371297" y="0"/>
                  </a:lnTo>
                </a:path>
              </a:pathLst>
            </a:custGeom>
            <a:ln w="12700">
              <a:solidFill>
                <a:srgbClr val="D7DBDB"/>
              </a:solidFill>
            </a:ln>
          </p:spPr>
          <p:txBody>
            <a:bodyPr wrap="square" lIns="0" tIns="0" rIns="0" bIns="0" rtlCol="0"/>
            <a:lstStyle/>
            <a:p/>
          </p:txBody>
        </p:sp>
        <p:sp>
          <p:nvSpPr>
            <p:cNvPr id="18" name="object 18"/>
            <p:cNvSpPr/>
            <p:nvPr/>
          </p:nvSpPr>
          <p:spPr>
            <a:xfrm>
              <a:off x="9369552" y="3895344"/>
              <a:ext cx="481965" cy="287020"/>
            </a:xfrm>
            <a:custGeom>
              <a:avLst/>
              <a:gdLst/>
              <a:ahLst/>
              <a:cxnLst/>
              <a:rect l="l" t="t" r="r" b="b"/>
              <a:pathLst>
                <a:path w="481965" h="287020">
                  <a:moveTo>
                    <a:pt x="0" y="286842"/>
                  </a:moveTo>
                  <a:lnTo>
                    <a:pt x="481774" y="0"/>
                  </a:lnTo>
                </a:path>
              </a:pathLst>
            </a:custGeom>
            <a:ln w="12700">
              <a:solidFill>
                <a:srgbClr val="D7DBDB"/>
              </a:solidFill>
            </a:ln>
          </p:spPr>
          <p:txBody>
            <a:bodyPr wrap="square" lIns="0" tIns="0" rIns="0" bIns="0" rtlCol="0"/>
            <a:lstStyle/>
            <a:p/>
          </p:txBody>
        </p:sp>
      </p:grpSp>
      <p:sp>
        <p:nvSpPr>
          <p:cNvPr id="19" name="object 19"/>
          <p:cNvSpPr/>
          <p:nvPr/>
        </p:nvSpPr>
        <p:spPr>
          <a:xfrm>
            <a:off x="2333244" y="4497323"/>
            <a:ext cx="890269" cy="822960"/>
          </a:xfrm>
          <a:custGeom>
            <a:avLst/>
            <a:gdLst/>
            <a:ahLst/>
            <a:cxnLst/>
            <a:rect l="l" t="t" r="r" b="b"/>
            <a:pathLst>
              <a:path w="890269" h="822960">
                <a:moveTo>
                  <a:pt x="0" y="411480"/>
                </a:moveTo>
                <a:lnTo>
                  <a:pt x="445008" y="0"/>
                </a:lnTo>
                <a:lnTo>
                  <a:pt x="890016" y="411480"/>
                </a:lnTo>
                <a:lnTo>
                  <a:pt x="445008" y="822960"/>
                </a:lnTo>
                <a:lnTo>
                  <a:pt x="0" y="411480"/>
                </a:lnTo>
                <a:close/>
              </a:path>
            </a:pathLst>
          </a:custGeom>
          <a:ln w="28575">
            <a:solidFill>
              <a:srgbClr val="21ABAD"/>
            </a:solidFill>
          </a:ln>
        </p:spPr>
        <p:txBody>
          <a:bodyPr wrap="square" lIns="0" tIns="0" rIns="0" bIns="0" rtlCol="0"/>
          <a:lstStyle/>
          <a:p/>
        </p:txBody>
      </p:sp>
      <p:sp>
        <p:nvSpPr>
          <p:cNvPr id="20" name="object 20"/>
          <p:cNvSpPr txBox="1"/>
          <p:nvPr/>
        </p:nvSpPr>
        <p:spPr>
          <a:xfrm>
            <a:off x="2585961" y="4718684"/>
            <a:ext cx="403860" cy="391160"/>
          </a:xfrm>
          <a:prstGeom prst="rect">
            <a:avLst/>
          </a:prstGeom>
        </p:spPr>
        <p:txBody>
          <a:bodyPr vert="horz" wrap="square" lIns="0" tIns="12700" rIns="0" bIns="0" rtlCol="0">
            <a:spAutoFit/>
          </a:bodyPr>
          <a:lstStyle/>
          <a:p>
            <a:pPr marL="12700">
              <a:lnSpc>
                <a:spcPct val="100000"/>
              </a:lnSpc>
              <a:spcBef>
                <a:spcPts val="100"/>
              </a:spcBef>
            </a:pPr>
            <a:r>
              <a:rPr sz="2400" b="1" spc="-25" dirty="0">
                <a:solidFill>
                  <a:srgbClr val="21ABAD"/>
                </a:solidFill>
                <a:latin typeface="微软雅黑" panose="020B0503020204020204" charset="-122"/>
                <a:cs typeface="微软雅黑" panose="020B0503020204020204" charset="-122"/>
              </a:rPr>
              <a:t>04</a:t>
            </a:r>
            <a:endParaRPr sz="2400" b="1" spc="-25" dirty="0">
              <a:solidFill>
                <a:srgbClr val="21ABAD"/>
              </a:solidFill>
              <a:latin typeface="微软雅黑" panose="020B0503020204020204" charset="-122"/>
              <a:cs typeface="微软雅黑" panose="020B0503020204020204" charset="-122"/>
            </a:endParaRPr>
          </a:p>
        </p:txBody>
      </p:sp>
      <p:grpSp>
        <p:nvGrpSpPr>
          <p:cNvPr id="21" name="object 21"/>
          <p:cNvGrpSpPr/>
          <p:nvPr/>
        </p:nvGrpSpPr>
        <p:grpSpPr>
          <a:xfrm>
            <a:off x="2999232" y="5025897"/>
            <a:ext cx="6858634" cy="299720"/>
            <a:chOff x="2999232" y="5025897"/>
            <a:chExt cx="6858634" cy="299720"/>
          </a:xfrm>
        </p:grpSpPr>
        <p:sp>
          <p:nvSpPr>
            <p:cNvPr id="22" name="object 22"/>
            <p:cNvSpPr/>
            <p:nvPr/>
          </p:nvSpPr>
          <p:spPr>
            <a:xfrm>
              <a:off x="2999232" y="5318759"/>
              <a:ext cx="6371590" cy="0"/>
            </a:xfrm>
            <a:custGeom>
              <a:avLst/>
              <a:gdLst/>
              <a:ahLst/>
              <a:cxnLst/>
              <a:rect l="l" t="t" r="r" b="b"/>
              <a:pathLst>
                <a:path w="6371590">
                  <a:moveTo>
                    <a:pt x="0" y="0"/>
                  </a:moveTo>
                  <a:lnTo>
                    <a:pt x="6371297" y="0"/>
                  </a:lnTo>
                </a:path>
              </a:pathLst>
            </a:custGeom>
            <a:ln w="12700">
              <a:solidFill>
                <a:srgbClr val="D7DBDB"/>
              </a:solidFill>
            </a:ln>
          </p:spPr>
          <p:txBody>
            <a:bodyPr wrap="square" lIns="0" tIns="0" rIns="0" bIns="0" rtlCol="0"/>
            <a:lstStyle/>
            <a:p/>
          </p:txBody>
        </p:sp>
        <p:sp>
          <p:nvSpPr>
            <p:cNvPr id="23" name="object 23"/>
            <p:cNvSpPr/>
            <p:nvPr/>
          </p:nvSpPr>
          <p:spPr>
            <a:xfrm>
              <a:off x="9369552" y="5032247"/>
              <a:ext cx="481965" cy="287020"/>
            </a:xfrm>
            <a:custGeom>
              <a:avLst/>
              <a:gdLst/>
              <a:ahLst/>
              <a:cxnLst/>
              <a:rect l="l" t="t" r="r" b="b"/>
              <a:pathLst>
                <a:path w="481965" h="287020">
                  <a:moveTo>
                    <a:pt x="0" y="286842"/>
                  </a:moveTo>
                  <a:lnTo>
                    <a:pt x="481774" y="0"/>
                  </a:lnTo>
                </a:path>
              </a:pathLst>
            </a:custGeom>
            <a:ln w="12700">
              <a:solidFill>
                <a:srgbClr val="D7DBDB"/>
              </a:solidFill>
            </a:ln>
          </p:spPr>
          <p:txBody>
            <a:bodyPr wrap="square" lIns="0" tIns="0" rIns="0" bIns="0" rtlCol="0"/>
            <a:lstStyle/>
            <a:p/>
          </p:txBody>
        </p:sp>
      </p:grpSp>
      <p:sp>
        <p:nvSpPr>
          <p:cNvPr id="24" name="object 24"/>
          <p:cNvSpPr/>
          <p:nvPr/>
        </p:nvSpPr>
        <p:spPr>
          <a:xfrm>
            <a:off x="2336292" y="5606796"/>
            <a:ext cx="890269" cy="822960"/>
          </a:xfrm>
          <a:custGeom>
            <a:avLst/>
            <a:gdLst/>
            <a:ahLst/>
            <a:cxnLst/>
            <a:rect l="l" t="t" r="r" b="b"/>
            <a:pathLst>
              <a:path w="890269" h="822960">
                <a:moveTo>
                  <a:pt x="0" y="411479"/>
                </a:moveTo>
                <a:lnTo>
                  <a:pt x="445008" y="0"/>
                </a:lnTo>
                <a:lnTo>
                  <a:pt x="890016" y="411479"/>
                </a:lnTo>
                <a:lnTo>
                  <a:pt x="445008" y="822959"/>
                </a:lnTo>
                <a:lnTo>
                  <a:pt x="0" y="411479"/>
                </a:lnTo>
                <a:close/>
              </a:path>
            </a:pathLst>
          </a:custGeom>
          <a:ln w="28575">
            <a:solidFill>
              <a:srgbClr val="21ABAD"/>
            </a:solidFill>
          </a:ln>
        </p:spPr>
        <p:txBody>
          <a:bodyPr wrap="square" lIns="0" tIns="0" rIns="0" bIns="0" rtlCol="0"/>
          <a:lstStyle/>
          <a:p/>
        </p:txBody>
      </p:sp>
      <p:sp>
        <p:nvSpPr>
          <p:cNvPr id="25" name="object 25"/>
          <p:cNvSpPr txBox="1"/>
          <p:nvPr/>
        </p:nvSpPr>
        <p:spPr>
          <a:xfrm>
            <a:off x="2589809" y="5827165"/>
            <a:ext cx="403860" cy="391160"/>
          </a:xfrm>
          <a:prstGeom prst="rect">
            <a:avLst/>
          </a:prstGeom>
        </p:spPr>
        <p:txBody>
          <a:bodyPr vert="horz" wrap="square" lIns="0" tIns="12700" rIns="0" bIns="0" rtlCol="0">
            <a:spAutoFit/>
          </a:bodyPr>
          <a:lstStyle/>
          <a:p>
            <a:pPr marL="12700">
              <a:lnSpc>
                <a:spcPct val="100000"/>
              </a:lnSpc>
              <a:spcBef>
                <a:spcPts val="100"/>
              </a:spcBef>
            </a:pPr>
            <a:r>
              <a:rPr sz="2400" b="1" spc="-25" dirty="0">
                <a:solidFill>
                  <a:srgbClr val="21ABAD"/>
                </a:solidFill>
                <a:latin typeface="微软雅黑" panose="020B0503020204020204" charset="-122"/>
                <a:cs typeface="微软雅黑" panose="020B0503020204020204" charset="-122"/>
              </a:rPr>
              <a:t>05</a:t>
            </a:r>
            <a:endParaRPr sz="2400" b="1" spc="-25" dirty="0">
              <a:solidFill>
                <a:srgbClr val="21ABAD"/>
              </a:solidFill>
              <a:latin typeface="微软雅黑" panose="020B0503020204020204" charset="-122"/>
              <a:cs typeface="微软雅黑" panose="020B0503020204020204" charset="-122"/>
            </a:endParaRPr>
          </a:p>
        </p:txBody>
      </p:sp>
      <p:grpSp>
        <p:nvGrpSpPr>
          <p:cNvPr id="26" name="object 26"/>
          <p:cNvGrpSpPr/>
          <p:nvPr/>
        </p:nvGrpSpPr>
        <p:grpSpPr>
          <a:xfrm>
            <a:off x="3002279" y="6132324"/>
            <a:ext cx="6858634" cy="302260"/>
            <a:chOff x="3002279" y="6132324"/>
            <a:chExt cx="6858634" cy="302260"/>
          </a:xfrm>
        </p:grpSpPr>
        <p:sp>
          <p:nvSpPr>
            <p:cNvPr id="27" name="object 27"/>
            <p:cNvSpPr/>
            <p:nvPr/>
          </p:nvSpPr>
          <p:spPr>
            <a:xfrm>
              <a:off x="3002279" y="6428231"/>
              <a:ext cx="6371590" cy="0"/>
            </a:xfrm>
            <a:custGeom>
              <a:avLst/>
              <a:gdLst/>
              <a:ahLst/>
              <a:cxnLst/>
              <a:rect l="l" t="t" r="r" b="b"/>
              <a:pathLst>
                <a:path w="6371590">
                  <a:moveTo>
                    <a:pt x="0" y="0"/>
                  </a:moveTo>
                  <a:lnTo>
                    <a:pt x="6371297" y="0"/>
                  </a:lnTo>
                </a:path>
              </a:pathLst>
            </a:custGeom>
            <a:ln w="12700">
              <a:solidFill>
                <a:srgbClr val="D7DBDB"/>
              </a:solidFill>
            </a:ln>
          </p:spPr>
          <p:txBody>
            <a:bodyPr wrap="square" lIns="0" tIns="0" rIns="0" bIns="0" rtlCol="0"/>
            <a:lstStyle/>
            <a:p/>
          </p:txBody>
        </p:sp>
        <p:sp>
          <p:nvSpPr>
            <p:cNvPr id="28" name="object 28"/>
            <p:cNvSpPr/>
            <p:nvPr/>
          </p:nvSpPr>
          <p:spPr>
            <a:xfrm>
              <a:off x="9372600" y="6138674"/>
              <a:ext cx="481965" cy="287020"/>
            </a:xfrm>
            <a:custGeom>
              <a:avLst/>
              <a:gdLst/>
              <a:ahLst/>
              <a:cxnLst/>
              <a:rect l="l" t="t" r="r" b="b"/>
              <a:pathLst>
                <a:path w="481965" h="287020">
                  <a:moveTo>
                    <a:pt x="0" y="286842"/>
                  </a:moveTo>
                  <a:lnTo>
                    <a:pt x="481774" y="0"/>
                  </a:lnTo>
                </a:path>
              </a:pathLst>
            </a:custGeom>
            <a:ln w="12700">
              <a:solidFill>
                <a:srgbClr val="D7DBDB"/>
              </a:solidFill>
            </a:ln>
          </p:spPr>
          <p:txBody>
            <a:bodyPr wrap="square" lIns="0" tIns="0" rIns="0" bIns="0" rtlCol="0"/>
            <a:lstStyle/>
            <a:p/>
          </p:txBody>
        </p:sp>
      </p:grpSp>
      <p:sp>
        <p:nvSpPr>
          <p:cNvPr id="29" name="object 29"/>
          <p:cNvSpPr txBox="1">
            <a:spLocks noGrp="1"/>
          </p:cNvSpPr>
          <p:nvPr>
            <p:ph type="title"/>
          </p:nvPr>
        </p:nvSpPr>
        <p:spPr>
          <a:xfrm>
            <a:off x="3816350" y="1410335"/>
            <a:ext cx="2387600" cy="381635"/>
          </a:xfrm>
          <a:prstGeom prst="rect">
            <a:avLst/>
          </a:prstGeom>
        </p:spPr>
        <p:txBody>
          <a:bodyPr vert="horz" wrap="square" lIns="0" tIns="12700" rIns="0" bIns="0" rtlCol="0">
            <a:spAutoFit/>
          </a:bodyPr>
          <a:lstStyle/>
          <a:p>
            <a:pPr marL="12700">
              <a:lnSpc>
                <a:spcPct val="100000"/>
              </a:lnSpc>
              <a:spcBef>
                <a:spcPts val="100"/>
              </a:spcBef>
            </a:pPr>
            <a:r>
              <a:rPr sz="2400" spc="-10" dirty="0">
                <a:solidFill>
                  <a:schemeClr val="tx1"/>
                </a:solidFill>
                <a:latin typeface="微软雅黑" panose="020B0503020204020204" charset="-122"/>
                <a:ea typeface="微软雅黑" panose="020B0503020204020204" charset="-122"/>
              </a:rPr>
              <a:t>药品基本信息</a:t>
            </a:r>
            <a:endParaRPr sz="2400" spc="-10" dirty="0">
              <a:solidFill>
                <a:schemeClr val="tx1"/>
              </a:solidFill>
              <a:latin typeface="微软雅黑" panose="020B0503020204020204" charset="-122"/>
              <a:ea typeface="微软雅黑" panose="020B0503020204020204" charset="-122"/>
            </a:endParaRPr>
          </a:p>
        </p:txBody>
      </p:sp>
      <p:sp>
        <p:nvSpPr>
          <p:cNvPr id="30" name="object 30"/>
          <p:cNvSpPr txBox="1"/>
          <p:nvPr/>
        </p:nvSpPr>
        <p:spPr>
          <a:xfrm>
            <a:off x="3921010" y="4680559"/>
            <a:ext cx="939800" cy="391160"/>
          </a:xfrm>
          <a:prstGeom prst="rect">
            <a:avLst/>
          </a:prstGeom>
        </p:spPr>
        <p:txBody>
          <a:bodyPr vert="horz" wrap="square" lIns="0" tIns="12700" rIns="0" bIns="0" rtlCol="0">
            <a:spAutoFit/>
          </a:bodyPr>
          <a:lstStyle/>
          <a:p>
            <a:pPr marL="12700">
              <a:lnSpc>
                <a:spcPct val="100000"/>
              </a:lnSpc>
              <a:spcBef>
                <a:spcPts val="100"/>
              </a:spcBef>
            </a:pPr>
            <a:r>
              <a:rPr sz="2400" b="1" spc="-20" dirty="0">
                <a:solidFill>
                  <a:schemeClr val="tx1"/>
                </a:solidFill>
                <a:latin typeface="微软雅黑" panose="020B0503020204020204" charset="-122"/>
                <a:ea typeface="微软雅黑" panose="020B0503020204020204" charset="-122"/>
                <a:cs typeface="微软雅黑" panose="020B0503020204020204" charset="-122"/>
              </a:rPr>
              <a:t>创新性</a:t>
            </a:r>
            <a:endParaRPr sz="2400" b="1" spc="-2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1" name="object 31"/>
          <p:cNvSpPr txBox="1"/>
          <p:nvPr/>
        </p:nvSpPr>
        <p:spPr>
          <a:xfrm>
            <a:off x="3921010" y="3572002"/>
            <a:ext cx="939800" cy="391160"/>
          </a:xfrm>
          <a:prstGeom prst="rect">
            <a:avLst/>
          </a:prstGeom>
        </p:spPr>
        <p:txBody>
          <a:bodyPr vert="horz" wrap="square" lIns="0" tIns="12700" rIns="0" bIns="0" rtlCol="0">
            <a:spAutoFit/>
          </a:bodyPr>
          <a:lstStyle/>
          <a:p>
            <a:pPr marL="12700">
              <a:lnSpc>
                <a:spcPct val="100000"/>
              </a:lnSpc>
              <a:spcBef>
                <a:spcPts val="100"/>
              </a:spcBef>
            </a:pPr>
            <a:r>
              <a:rPr sz="2400" b="1" spc="-20" dirty="0">
                <a:solidFill>
                  <a:schemeClr val="tx1"/>
                </a:solidFill>
                <a:latin typeface="微软雅黑" panose="020B0503020204020204" charset="-122"/>
                <a:ea typeface="微软雅黑" panose="020B0503020204020204" charset="-122"/>
                <a:cs typeface="微软雅黑" panose="020B0503020204020204" charset="-122"/>
              </a:rPr>
              <a:t>有效性</a:t>
            </a:r>
            <a:endParaRPr sz="2400" b="1" spc="-2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2" name="object 32"/>
          <p:cNvSpPr txBox="1"/>
          <p:nvPr/>
        </p:nvSpPr>
        <p:spPr>
          <a:xfrm>
            <a:off x="3921010" y="2532938"/>
            <a:ext cx="939800" cy="381635"/>
          </a:xfrm>
          <a:prstGeom prst="rect">
            <a:avLst/>
          </a:prstGeom>
        </p:spPr>
        <p:txBody>
          <a:bodyPr vert="horz" wrap="square" lIns="0" tIns="12700" rIns="0" bIns="0" rtlCol="0">
            <a:spAutoFit/>
          </a:bodyPr>
          <a:lstStyle/>
          <a:p>
            <a:pPr marL="12700">
              <a:lnSpc>
                <a:spcPct val="100000"/>
              </a:lnSpc>
              <a:spcBef>
                <a:spcPts val="100"/>
              </a:spcBef>
            </a:pPr>
            <a:r>
              <a:rPr sz="2400" b="1" spc="-20" dirty="0">
                <a:solidFill>
                  <a:schemeClr val="tx1"/>
                </a:solidFill>
                <a:latin typeface="微软雅黑" panose="020B0503020204020204" charset="-122"/>
                <a:ea typeface="微软雅黑" panose="020B0503020204020204" charset="-122"/>
                <a:cs typeface="微软雅黑" panose="020B0503020204020204" charset="-122"/>
              </a:rPr>
              <a:t>安全性</a:t>
            </a:r>
            <a:endParaRPr sz="2400" b="1" spc="-2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3" name="object 33"/>
          <p:cNvSpPr txBox="1"/>
          <p:nvPr/>
        </p:nvSpPr>
        <p:spPr>
          <a:xfrm>
            <a:off x="3921010" y="5829046"/>
            <a:ext cx="939800" cy="391160"/>
          </a:xfrm>
          <a:prstGeom prst="rect">
            <a:avLst/>
          </a:prstGeom>
        </p:spPr>
        <p:txBody>
          <a:bodyPr vert="horz" wrap="square" lIns="0" tIns="12700" rIns="0" bIns="0" rtlCol="0">
            <a:spAutoFit/>
          </a:bodyPr>
          <a:lstStyle/>
          <a:p>
            <a:pPr marL="12700">
              <a:lnSpc>
                <a:spcPct val="100000"/>
              </a:lnSpc>
              <a:spcBef>
                <a:spcPts val="100"/>
              </a:spcBef>
            </a:pPr>
            <a:r>
              <a:rPr sz="2400" b="1" spc="-20" dirty="0">
                <a:solidFill>
                  <a:schemeClr val="tx1"/>
                </a:solidFill>
                <a:latin typeface="微软雅黑" panose="020B0503020204020204" charset="-122"/>
                <a:ea typeface="微软雅黑" panose="020B0503020204020204" charset="-122"/>
                <a:cs typeface="微软雅黑" panose="020B0503020204020204" charset="-122"/>
              </a:rPr>
              <a:t>公平性</a:t>
            </a:r>
            <a:endParaRPr sz="2400" b="1" spc="-2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4" name="灯片编号占位符 33"/>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p:nvPr/>
        </p:nvSpPr>
        <p:spPr>
          <a:xfrm>
            <a:off x="0" y="-10160"/>
            <a:ext cx="1975485" cy="455930"/>
          </a:xfrm>
          <a:custGeom>
            <a:avLst/>
            <a:gdLst/>
            <a:ahLst/>
            <a:cxnLst/>
            <a:rect l="l" t="t" r="r" b="b"/>
            <a:pathLst>
              <a:path w="1975485" h="463550">
                <a:moveTo>
                  <a:pt x="1975104" y="0"/>
                </a:moveTo>
                <a:lnTo>
                  <a:pt x="0" y="0"/>
                </a:lnTo>
                <a:lnTo>
                  <a:pt x="0" y="463296"/>
                </a:lnTo>
                <a:lnTo>
                  <a:pt x="1975104" y="463296"/>
                </a:lnTo>
                <a:lnTo>
                  <a:pt x="1975104" y="0"/>
                </a:lnTo>
                <a:close/>
              </a:path>
            </a:pathLst>
          </a:custGeom>
          <a:solidFill>
            <a:srgbClr val="21ABAD"/>
          </a:solidFill>
        </p:spPr>
        <p:txBody>
          <a:bodyPr wrap="square" lIns="0" tIns="0" rIns="0" bIns="0" rtlCol="0"/>
          <a:lstStyle/>
          <a:p>
            <a:pPr marL="12700" algn="ctr">
              <a:lnSpc>
                <a:spcPct val="100000"/>
              </a:lnSpc>
              <a:spcBef>
                <a:spcPts val="90"/>
              </a:spcBef>
              <a:buClrTx/>
              <a:buSzTx/>
              <a:buFontTx/>
            </a:pPr>
            <a:r>
              <a:rPr sz="2000" b="1" spc="-35" dirty="0">
                <a:solidFill>
                  <a:srgbClr val="FFFFFF"/>
                </a:solidFill>
                <a:latin typeface="微软雅黑" panose="020B0503020204020204" charset="-122"/>
                <a:ea typeface="微软雅黑" panose="020B0503020204020204" charset="-122"/>
                <a:cs typeface="微软雅黑" panose="020B0503020204020204" charset="-122"/>
              </a:rPr>
              <a:t>药品基本信息</a:t>
            </a:r>
            <a:endParaRPr sz="2000" b="1" spc="-35" dirty="0">
              <a:solidFill>
                <a:srgbClr val="FFFFFF"/>
              </a:solidFill>
              <a:latin typeface="微软雅黑" panose="020B0503020204020204" charset="-122"/>
              <a:cs typeface="微软雅黑" panose="020B0503020204020204" charset="-122"/>
            </a:endParaRPr>
          </a:p>
        </p:txBody>
      </p:sp>
      <p:sp>
        <p:nvSpPr>
          <p:cNvPr id="3" name="object 3"/>
          <p:cNvSpPr txBox="1">
            <a:spLocks noGrp="1"/>
          </p:cNvSpPr>
          <p:nvPr>
            <p:ph type="title"/>
          </p:nvPr>
        </p:nvSpPr>
        <p:spPr>
          <a:xfrm>
            <a:off x="647700" y="731044"/>
            <a:ext cx="10515600" cy="380365"/>
          </a:xfrm>
          <a:prstGeom prst="rect">
            <a:avLst/>
          </a:prstGeom>
        </p:spPr>
        <p:txBody>
          <a:bodyPr vert="horz" wrap="square" lIns="0" tIns="11430" rIns="0" bIns="0" rtlCol="0">
            <a:spAutoFit/>
          </a:bodyPr>
          <a:lstStyle/>
          <a:p>
            <a:pPr marL="38100">
              <a:lnSpc>
                <a:spcPct val="100000"/>
              </a:lnSpc>
              <a:spcBef>
                <a:spcPts val="90"/>
              </a:spcBef>
            </a:pPr>
            <a:r>
              <a:rPr lang="zh-CN" altLang="en-US" sz="1600" b="0">
                <a:latin typeface="微软雅黑" panose="020B0503020204020204" charset="-122"/>
                <a:ea typeface="微软雅黑" panose="020B0503020204020204" charset="-122"/>
                <a:cs typeface="微软雅黑" panose="020B0503020204020204" charset="-122"/>
              </a:rPr>
              <a:t>药品</a:t>
            </a:r>
            <a:r>
              <a:rPr spc="-20" dirty="0"/>
              <a:t>基本信息</a:t>
            </a:r>
            <a:r>
              <a:rPr sz="1350" spc="-75" baseline="52000" dirty="0"/>
              <a:t>1</a:t>
            </a:r>
            <a:endParaRPr sz="1350" baseline="52000"/>
          </a:p>
        </p:txBody>
      </p:sp>
      <p:sp>
        <p:nvSpPr>
          <p:cNvPr id="4" name="object 4"/>
          <p:cNvSpPr/>
          <p:nvPr/>
        </p:nvSpPr>
        <p:spPr>
          <a:xfrm>
            <a:off x="81280" y="579120"/>
            <a:ext cx="12031980" cy="576580"/>
          </a:xfrm>
          <a:custGeom>
            <a:avLst/>
            <a:gdLst/>
            <a:ahLst/>
            <a:cxnLst/>
            <a:rect l="l" t="t" r="r" b="b"/>
            <a:pathLst>
              <a:path w="12171045" h="576580">
                <a:moveTo>
                  <a:pt x="12170664" y="0"/>
                </a:moveTo>
                <a:lnTo>
                  <a:pt x="0" y="0"/>
                </a:lnTo>
                <a:lnTo>
                  <a:pt x="0" y="576072"/>
                </a:lnTo>
                <a:lnTo>
                  <a:pt x="12170664" y="576072"/>
                </a:lnTo>
                <a:lnTo>
                  <a:pt x="12170664" y="0"/>
                </a:lnTo>
                <a:close/>
              </a:path>
            </a:pathLst>
          </a:custGeom>
          <a:gradFill>
            <a:gsLst>
              <a:gs pos="50000">
                <a:schemeClr val="accent5"/>
              </a:gs>
              <a:gs pos="0">
                <a:srgbClr val="30C0B4"/>
              </a:gs>
              <a:gs pos="100000">
                <a:srgbClr val="30C0B4"/>
              </a:gs>
            </a:gsLst>
            <a:lin ang="5400000" scaled="1"/>
          </a:gradFill>
          <a:ln>
            <a:solidFill>
              <a:schemeClr val="tx1"/>
            </a:solidFill>
          </a:ln>
        </p:spPr>
        <p:txBody>
          <a:bodyPr wrap="square" lIns="0" tIns="0" rIns="0" bIns="0" rtlCol="0"/>
          <a:lstStyle/>
          <a:p/>
        </p:txBody>
      </p:sp>
      <p:sp>
        <p:nvSpPr>
          <p:cNvPr id="6" name="object 6"/>
          <p:cNvSpPr txBox="1"/>
          <p:nvPr/>
        </p:nvSpPr>
        <p:spPr>
          <a:xfrm>
            <a:off x="160821" y="1338148"/>
            <a:ext cx="1046480" cy="259080"/>
          </a:xfrm>
          <a:prstGeom prst="rect">
            <a:avLst/>
          </a:prstGeom>
        </p:spPr>
        <p:txBody>
          <a:bodyPr vert="horz" wrap="square" lIns="0" tIns="13335" rIns="0" bIns="0" rtlCol="0">
            <a:spAutoFit/>
          </a:bodyPr>
          <a:lstStyle/>
          <a:p>
            <a:pPr marL="12700">
              <a:lnSpc>
                <a:spcPct val="100000"/>
              </a:lnSpc>
              <a:spcBef>
                <a:spcPts val="105"/>
              </a:spcBef>
            </a:pPr>
            <a:r>
              <a:rPr lang="zh-CN" altLang="en-US" sz="1600" b="1">
                <a:solidFill>
                  <a:schemeClr val="tx1"/>
                </a:solidFill>
                <a:latin typeface="微软雅黑" panose="020B0503020204020204" charset="-122"/>
                <a:ea typeface="微软雅黑" panose="020B0503020204020204" charset="-122"/>
                <a:cs typeface="微软雅黑" panose="020B0503020204020204" charset="-122"/>
              </a:rPr>
              <a:t>【通用名】</a:t>
            </a:r>
            <a:endParaRPr lang="zh-CN" altLang="en-US" sz="16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 name="object 7"/>
          <p:cNvSpPr txBox="1"/>
          <p:nvPr/>
        </p:nvSpPr>
        <p:spPr>
          <a:xfrm>
            <a:off x="1797126" y="634428"/>
            <a:ext cx="10102850" cy="1022985"/>
          </a:xfrm>
          <a:prstGeom prst="rect">
            <a:avLst/>
          </a:prstGeom>
        </p:spPr>
        <p:txBody>
          <a:bodyPr vert="horz" wrap="square" lIns="0" tIns="12700" rIns="0" bIns="0" rtlCol="0">
            <a:spAutoFit/>
          </a:bodyPr>
          <a:lstStyle/>
          <a:p>
            <a:pPr marL="382270" indent="0" algn="l">
              <a:lnSpc>
                <a:spcPct val="100000"/>
              </a:lnSpc>
              <a:spcBef>
                <a:spcPts val="100"/>
              </a:spcBef>
              <a:buFont typeface="Wingdings" panose="05000000000000000000"/>
              <a:buNone/>
              <a:tabLst>
                <a:tab pos="726440" algn="l"/>
              </a:tabLst>
            </a:pPr>
            <a:r>
              <a:rPr lang="en-US" sz="2400" b="1" dirty="0">
                <a:solidFill>
                  <a:srgbClr val="FFFFFF"/>
                </a:solidFill>
                <a:latin typeface="微软雅黑" panose="020B0503020204020204" charset="-122"/>
                <a:cs typeface="微软雅黑" panose="020B0503020204020204" charset="-122"/>
              </a:rPr>
              <a:t>                         </a:t>
            </a:r>
            <a:r>
              <a:rPr sz="2400" b="1" dirty="0">
                <a:solidFill>
                  <a:srgbClr val="FFFFFF"/>
                </a:solidFill>
                <a:latin typeface="微软雅黑" panose="020B0503020204020204" charset="-122"/>
                <a:ea typeface="微软雅黑" panose="020B0503020204020204" charset="-122"/>
                <a:cs typeface="微软雅黑" panose="020B0503020204020204" charset="-122"/>
              </a:rPr>
              <a:t>双一线联合复方制剂</a:t>
            </a:r>
            <a:endParaRPr sz="2400" b="1" dirty="0">
              <a:solidFill>
                <a:srgbClr val="FFFFFF"/>
              </a:solidFill>
              <a:latin typeface="微软雅黑" panose="020B0503020204020204" charset="-122"/>
              <a:cs typeface="微软雅黑" panose="020B0503020204020204" charset="-122"/>
            </a:endParaRPr>
          </a:p>
          <a:p>
            <a:pPr marL="382270" indent="0">
              <a:lnSpc>
                <a:spcPct val="100000"/>
              </a:lnSpc>
              <a:spcBef>
                <a:spcPts val="100"/>
              </a:spcBef>
              <a:buFont typeface="Wingdings" panose="05000000000000000000"/>
              <a:buNone/>
              <a:tabLst>
                <a:tab pos="726440" algn="l"/>
              </a:tabLst>
            </a:pPr>
            <a:endParaRPr sz="2400" b="1" dirty="0">
              <a:solidFill>
                <a:srgbClr val="FFFFFF"/>
              </a:solidFill>
              <a:latin typeface="微软雅黑" panose="020B0503020204020204" charset="-122"/>
              <a:cs typeface="微软雅黑" panose="020B0503020204020204" charset="-122"/>
            </a:endParaRPr>
          </a:p>
          <a:p>
            <a:pPr marL="382270" indent="0">
              <a:lnSpc>
                <a:spcPct val="100000"/>
              </a:lnSpc>
              <a:spcBef>
                <a:spcPts val="100"/>
              </a:spcBef>
              <a:buFont typeface="Wingdings" panose="05000000000000000000"/>
              <a:buNone/>
              <a:tabLst>
                <a:tab pos="726440" algn="l"/>
              </a:tabLst>
            </a:pPr>
            <a:r>
              <a:rPr lang="zh-CN" altLang="en-US" sz="1600">
                <a:latin typeface="微软雅黑" panose="020B0503020204020204" charset="-122"/>
                <a:ea typeface="微软雅黑" panose="020B0503020204020204" charset="-122"/>
                <a:cs typeface="微软雅黑" panose="020B0503020204020204" charset="-122"/>
                <a:sym typeface="+mn-ea"/>
              </a:rPr>
              <a:t>恩格列净二甲双胍缓释片（Ⅱ）</a:t>
            </a:r>
            <a:r>
              <a:rPr lang="zh-CN" altLang="en-US" sz="1600">
                <a:latin typeface="微软雅黑" panose="020B0503020204020204" charset="-122"/>
                <a:ea typeface="微软雅黑" panose="020B0503020204020204" charset="-122"/>
                <a:cs typeface="微软雅黑" panose="020B0503020204020204" charset="-122"/>
              </a:rPr>
              <a:t>	</a:t>
            </a:r>
            <a:r>
              <a:rPr lang="en-US" sz="1600" dirty="0">
                <a:latin typeface="微软雅黑" panose="020B0503020204020204" charset="-122"/>
                <a:cs typeface="微软雅黑" panose="020B0503020204020204" charset="-122"/>
              </a:rPr>
              <a:t>    </a:t>
            </a:r>
            <a:r>
              <a:rPr lang="zh-CN" altLang="en-US" sz="1600" b="1">
                <a:latin typeface="微软雅黑" panose="020B0503020204020204" charset="-122"/>
                <a:ea typeface="微软雅黑" panose="020B0503020204020204" charset="-122"/>
                <a:cs typeface="微软雅黑" panose="020B0503020204020204" charset="-122"/>
              </a:rPr>
              <a:t>【同通用名上市情况】</a:t>
            </a:r>
            <a:r>
              <a:rPr lang="zh-CN" altLang="en-US" sz="1600">
                <a:latin typeface="微软雅黑" panose="020B0503020204020204" charset="-122"/>
                <a:ea typeface="微软雅黑" panose="020B0503020204020204" charset="-122"/>
                <a:cs typeface="微软雅黑" panose="020B0503020204020204" charset="-122"/>
                <a:sym typeface="+mn-ea"/>
              </a:rPr>
              <a:t>浙江昂利康、乐普药业、上海汇伦、江苏谦仁</a:t>
            </a:r>
            <a:endParaRPr sz="1600">
              <a:latin typeface="微软雅黑" panose="020B0503020204020204" charset="-122"/>
              <a:cs typeface="微软雅黑" panose="020B0503020204020204" charset="-122"/>
            </a:endParaRPr>
          </a:p>
        </p:txBody>
      </p:sp>
      <p:sp>
        <p:nvSpPr>
          <p:cNvPr id="8" name="object 8"/>
          <p:cNvSpPr txBox="1"/>
          <p:nvPr/>
        </p:nvSpPr>
        <p:spPr>
          <a:xfrm>
            <a:off x="160723" y="1904234"/>
            <a:ext cx="1250950" cy="259080"/>
          </a:xfrm>
          <a:prstGeom prst="rect">
            <a:avLst/>
          </a:prstGeom>
        </p:spPr>
        <p:txBody>
          <a:bodyPr vert="horz" wrap="square" lIns="0" tIns="13335" rIns="0" bIns="0" rtlCol="0">
            <a:spAutoFit/>
          </a:bodyPr>
          <a:lstStyle/>
          <a:p>
            <a:pPr marL="12700">
              <a:lnSpc>
                <a:spcPct val="100000"/>
              </a:lnSpc>
              <a:spcBef>
                <a:spcPts val="105"/>
              </a:spcBef>
            </a:pPr>
            <a:r>
              <a:rPr lang="zh-CN" altLang="en-US" sz="1600" b="1">
                <a:solidFill>
                  <a:schemeClr val="tx1"/>
                </a:solidFill>
                <a:latin typeface="微软雅黑" panose="020B0503020204020204" charset="-122"/>
                <a:ea typeface="微软雅黑" panose="020B0503020204020204" charset="-122"/>
                <a:cs typeface="微软雅黑" panose="020B0503020204020204" charset="-122"/>
              </a:rPr>
              <a:t>【注册规格】</a:t>
            </a:r>
            <a:endParaRPr lang="zh-CN" altLang="en-US" sz="16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 name="object 9"/>
          <p:cNvSpPr txBox="1"/>
          <p:nvPr/>
        </p:nvSpPr>
        <p:spPr>
          <a:xfrm>
            <a:off x="2183307" y="1925065"/>
            <a:ext cx="2513330" cy="257175"/>
          </a:xfrm>
          <a:prstGeom prst="rect">
            <a:avLst/>
          </a:prstGeom>
        </p:spPr>
        <p:txBody>
          <a:bodyPr vert="horz" wrap="square" lIns="0" tIns="11430" rIns="0" bIns="0" rtlCol="0">
            <a:spAutoFit/>
          </a:bodyPr>
          <a:lstStyle/>
          <a:p>
            <a:pPr marL="12700">
              <a:lnSpc>
                <a:spcPct val="100000"/>
              </a:lnSpc>
              <a:spcBef>
                <a:spcPts val="90"/>
              </a:spcBef>
            </a:pPr>
            <a:r>
              <a:rPr sz="1600" spc="-10" dirty="0">
                <a:latin typeface="微软雅黑" panose="020B0503020204020204" charset="-122"/>
                <a:cs typeface="微软雅黑" panose="020B0503020204020204" charset="-122"/>
              </a:rPr>
              <a:t>1</a:t>
            </a:r>
            <a:r>
              <a:rPr lang="zh-CN" altLang="en-US" sz="1600">
                <a:latin typeface="微软雅黑" panose="020B0503020204020204" charset="-122"/>
                <a:ea typeface="微软雅黑" panose="020B0503020204020204" charset="-122"/>
                <a:cs typeface="微软雅黑" panose="020B0503020204020204" charset="-122"/>
              </a:rPr>
              <a:t>0mg/1000mg</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10" name="object 10"/>
          <p:cNvSpPr txBox="1"/>
          <p:nvPr/>
        </p:nvSpPr>
        <p:spPr>
          <a:xfrm>
            <a:off x="5688965" y="1904237"/>
            <a:ext cx="5920105" cy="259080"/>
          </a:xfrm>
          <a:prstGeom prst="rect">
            <a:avLst/>
          </a:prstGeom>
        </p:spPr>
        <p:txBody>
          <a:bodyPr vert="horz" wrap="square" lIns="0" tIns="13335" rIns="0" bIns="0" rtlCol="0">
            <a:spAutoFit/>
          </a:bodyPr>
          <a:lstStyle/>
          <a:p>
            <a:pPr marL="12700">
              <a:lnSpc>
                <a:spcPct val="100000"/>
              </a:lnSpc>
              <a:spcBef>
                <a:spcPts val="105"/>
              </a:spcBef>
              <a:tabLst>
                <a:tab pos="3762375" algn="l"/>
              </a:tabLst>
            </a:pPr>
            <a:r>
              <a:rPr lang="zh-CN" altLang="en-US" sz="1600" b="1">
                <a:latin typeface="微软雅黑" panose="020B0503020204020204" charset="-122"/>
                <a:ea typeface="微软雅黑" panose="020B0503020204020204" charset="-122"/>
                <a:cs typeface="微软雅黑" panose="020B0503020204020204" charset="-122"/>
              </a:rPr>
              <a:t>【中国大陆首次上市时间】</a:t>
            </a:r>
            <a:r>
              <a:rPr lang="zh-CN" altLang="en-US" sz="1600">
                <a:latin typeface="微软雅黑" panose="020B0503020204020204" charset="-122"/>
                <a:ea typeface="微软雅黑" panose="020B0503020204020204" charset="-122"/>
                <a:cs typeface="微软雅黑" panose="020B0503020204020204" charset="-122"/>
                <a:sym typeface="+mn-ea"/>
              </a:rPr>
              <a:t>2025.11.25</a:t>
            </a:r>
            <a:r>
              <a:rPr sz="1600" dirty="0">
                <a:latin typeface="微软雅黑" panose="020B0503020204020204" charset="-122"/>
                <a:cs typeface="微软雅黑" panose="020B0503020204020204" charset="-122"/>
              </a:rPr>
              <a:t>	</a:t>
            </a:r>
            <a:r>
              <a:rPr lang="zh-CN" altLang="en-US" sz="1600" b="1">
                <a:solidFill>
                  <a:schemeClr val="tx1"/>
                </a:solidFill>
                <a:latin typeface="微软雅黑" panose="020B0503020204020204" charset="-122"/>
                <a:ea typeface="微软雅黑" panose="020B0503020204020204" charset="-122"/>
                <a:cs typeface="微软雅黑" panose="020B0503020204020204" charset="-122"/>
              </a:rPr>
              <a:t>【是否有专利纠纷】</a:t>
            </a:r>
            <a:r>
              <a:rPr sz="1600" b="1" spc="325" dirty="0">
                <a:solidFill>
                  <a:srgbClr val="286197"/>
                </a:solidFill>
                <a:latin typeface="微软雅黑" panose="020B0503020204020204" charset="-122"/>
                <a:cs typeface="微软雅黑" panose="020B0503020204020204" charset="-122"/>
              </a:rPr>
              <a:t> </a:t>
            </a:r>
            <a:r>
              <a:rPr lang="zh-CN" altLang="en-US" sz="1600"/>
              <a:t>无</a:t>
            </a:r>
            <a:endParaRPr sz="1600">
              <a:latin typeface="微软雅黑" panose="020B0503020204020204" charset="-122"/>
              <a:cs typeface="微软雅黑" panose="020B0503020204020204" charset="-122"/>
            </a:endParaRPr>
          </a:p>
        </p:txBody>
      </p:sp>
      <p:sp>
        <p:nvSpPr>
          <p:cNvPr id="11" name="object 11"/>
          <p:cNvSpPr txBox="1"/>
          <p:nvPr/>
        </p:nvSpPr>
        <p:spPr>
          <a:xfrm>
            <a:off x="160633" y="2470324"/>
            <a:ext cx="1677670" cy="259080"/>
          </a:xfrm>
          <a:prstGeom prst="rect">
            <a:avLst/>
          </a:prstGeom>
        </p:spPr>
        <p:txBody>
          <a:bodyPr vert="horz" wrap="square" lIns="0" tIns="13335" rIns="0" bIns="0" rtlCol="0">
            <a:spAutoFit/>
          </a:bodyPr>
          <a:lstStyle/>
          <a:p>
            <a:pPr marL="12700">
              <a:lnSpc>
                <a:spcPct val="100000"/>
              </a:lnSpc>
              <a:spcBef>
                <a:spcPts val="105"/>
              </a:spcBef>
            </a:pPr>
            <a:r>
              <a:rPr lang="zh-CN" altLang="en-US" sz="1600" b="1">
                <a:solidFill>
                  <a:schemeClr val="tx1"/>
                </a:solidFill>
                <a:latin typeface="微软雅黑" panose="020B0503020204020204" charset="-122"/>
                <a:ea typeface="微软雅黑" panose="020B0503020204020204" charset="-122"/>
                <a:cs typeface="微软雅黑" panose="020B0503020204020204" charset="-122"/>
              </a:rPr>
              <a:t>【是否OCT药品】</a:t>
            </a:r>
            <a:endParaRPr lang="zh-CN" altLang="en-US" sz="16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 name="object 12"/>
          <p:cNvSpPr txBox="1"/>
          <p:nvPr/>
        </p:nvSpPr>
        <p:spPr>
          <a:xfrm>
            <a:off x="160761" y="2875696"/>
            <a:ext cx="1046480" cy="259080"/>
          </a:xfrm>
          <a:prstGeom prst="rect">
            <a:avLst/>
          </a:prstGeom>
        </p:spPr>
        <p:txBody>
          <a:bodyPr vert="horz" wrap="square" lIns="0" tIns="13335" rIns="0" bIns="0" rtlCol="0">
            <a:spAutoFit/>
          </a:bodyPr>
          <a:lstStyle/>
          <a:p>
            <a:pPr marL="12700">
              <a:lnSpc>
                <a:spcPct val="100000"/>
              </a:lnSpc>
              <a:spcBef>
                <a:spcPts val="105"/>
              </a:spcBef>
            </a:pPr>
            <a:r>
              <a:rPr lang="zh-CN" altLang="en-US" sz="1600" b="1">
                <a:solidFill>
                  <a:schemeClr val="tx1"/>
                </a:solidFill>
                <a:latin typeface="微软雅黑" panose="020B0503020204020204" charset="-122"/>
                <a:ea typeface="微软雅黑" panose="020B0503020204020204" charset="-122"/>
                <a:cs typeface="微软雅黑" panose="020B0503020204020204" charset="-122"/>
              </a:rPr>
              <a:t>【适应症】</a:t>
            </a:r>
            <a:endParaRPr lang="zh-CN" altLang="en-US" sz="16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3" name="object 13"/>
          <p:cNvSpPr txBox="1"/>
          <p:nvPr/>
        </p:nvSpPr>
        <p:spPr>
          <a:xfrm>
            <a:off x="1822466" y="2470327"/>
            <a:ext cx="9913620" cy="259080"/>
          </a:xfrm>
          <a:prstGeom prst="rect">
            <a:avLst/>
          </a:prstGeom>
        </p:spPr>
        <p:txBody>
          <a:bodyPr vert="horz" wrap="square" lIns="0" tIns="13335" rIns="0" bIns="0" rtlCol="0">
            <a:spAutoFit/>
          </a:bodyPr>
          <a:lstStyle/>
          <a:p>
            <a:pPr marL="192405">
              <a:lnSpc>
                <a:spcPct val="100000"/>
              </a:lnSpc>
              <a:spcBef>
                <a:spcPts val="105"/>
              </a:spcBef>
              <a:tabLst>
                <a:tab pos="3877945" algn="l"/>
                <a:tab pos="7628890" algn="l"/>
              </a:tabLst>
            </a:pPr>
            <a:r>
              <a:rPr lang="zh-CN" altLang="en-US" sz="1600">
                <a:latin typeface="微软雅黑" panose="020B0503020204020204" charset="-122"/>
                <a:ea typeface="微软雅黑" panose="020B0503020204020204" charset="-122"/>
                <a:cs typeface="微软雅黑" panose="020B0503020204020204" charset="-122"/>
              </a:rPr>
              <a:t>否</a:t>
            </a:r>
            <a:r>
              <a:rPr sz="1600" dirty="0">
                <a:latin typeface="微软雅黑" panose="020B0503020204020204" charset="-122"/>
                <a:cs typeface="微软雅黑" panose="020B0503020204020204" charset="-122"/>
              </a:rPr>
              <a:t>	</a:t>
            </a:r>
            <a:r>
              <a:rPr lang="zh-CN" altLang="en-US" sz="1600" b="1">
                <a:latin typeface="微软雅黑" panose="020B0503020204020204" charset="-122"/>
                <a:ea typeface="微软雅黑" panose="020B0503020204020204" charset="-122"/>
                <a:cs typeface="微软雅黑" panose="020B0503020204020204" charset="-122"/>
              </a:rPr>
              <a:t>【全球首个上市国家及时间</a:t>
            </a:r>
            <a:r>
              <a:rPr lang="zh-CN" altLang="en-US" sz="1600" b="1">
                <a:latin typeface="微软雅黑" panose="020B0503020204020204" charset="-122"/>
                <a:ea typeface="微软雅黑" panose="020B0503020204020204" charset="-122"/>
                <a:cs typeface="微软雅黑" panose="020B0503020204020204" charset="-122"/>
                <a:sym typeface="+mn-ea"/>
              </a:rPr>
              <a:t>】</a:t>
            </a:r>
            <a:r>
              <a:rPr lang="zh-CN" altLang="en-US" sz="1600">
                <a:latin typeface="微软雅黑" panose="020B0503020204020204" charset="-122"/>
                <a:ea typeface="微软雅黑" panose="020B0503020204020204" charset="-122"/>
                <a:cs typeface="微软雅黑" panose="020B0503020204020204" charset="-122"/>
                <a:sym typeface="+mn-ea"/>
              </a:rPr>
              <a:t>勃林格殷格翰2016/12（美国）</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14" name="object 14"/>
          <p:cNvSpPr txBox="1"/>
          <p:nvPr/>
        </p:nvSpPr>
        <p:spPr>
          <a:xfrm>
            <a:off x="160761" y="3441783"/>
            <a:ext cx="1250950" cy="259080"/>
          </a:xfrm>
          <a:prstGeom prst="rect">
            <a:avLst/>
          </a:prstGeom>
        </p:spPr>
        <p:txBody>
          <a:bodyPr vert="horz" wrap="square" lIns="0" tIns="13335" rIns="0" bIns="0" rtlCol="0">
            <a:spAutoFit/>
          </a:bodyPr>
          <a:lstStyle/>
          <a:p>
            <a:pPr marL="12700">
              <a:lnSpc>
                <a:spcPct val="100000"/>
              </a:lnSpc>
              <a:spcBef>
                <a:spcPts val="105"/>
              </a:spcBef>
            </a:pPr>
            <a:r>
              <a:rPr lang="zh-CN" altLang="en-US" sz="1600" b="1">
                <a:solidFill>
                  <a:schemeClr val="tx1"/>
                </a:solidFill>
                <a:latin typeface="微软雅黑" panose="020B0503020204020204" charset="-122"/>
                <a:ea typeface="微软雅黑" panose="020B0503020204020204" charset="-122"/>
                <a:cs typeface="微软雅黑" panose="020B0503020204020204" charset="-122"/>
              </a:rPr>
              <a:t>【用法用量】</a:t>
            </a:r>
            <a:endParaRPr lang="zh-CN" altLang="en-US" sz="16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5" name="object 15"/>
          <p:cNvSpPr txBox="1"/>
          <p:nvPr/>
        </p:nvSpPr>
        <p:spPr>
          <a:xfrm>
            <a:off x="1822466" y="3537668"/>
            <a:ext cx="5929630" cy="259080"/>
          </a:xfrm>
          <a:prstGeom prst="rect">
            <a:avLst/>
          </a:prstGeom>
        </p:spPr>
        <p:txBody>
          <a:bodyPr vert="horz" wrap="square" lIns="0" tIns="13335" rIns="0" bIns="0" rtlCol="0">
            <a:spAutoFit/>
          </a:bodyPr>
          <a:lstStyle/>
          <a:p>
            <a:pPr marL="12700">
              <a:lnSpc>
                <a:spcPct val="100000"/>
              </a:lnSpc>
              <a:spcBef>
                <a:spcPts val="105"/>
              </a:spcBef>
            </a:pPr>
            <a:r>
              <a:rPr lang="zh-CN" altLang="en-US" sz="1600">
                <a:latin typeface="微软雅黑" panose="020B0503020204020204" charset="-122"/>
                <a:ea typeface="微软雅黑" panose="020B0503020204020204" charset="-122"/>
                <a:cs typeface="微软雅黑" panose="020B0503020204020204" charset="-122"/>
                <a:sym typeface="+mn-ea"/>
              </a:rPr>
              <a:t>用药建议（详见说明书）本品每日一次随早饭服用。</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16" name="object 16"/>
          <p:cNvSpPr txBox="1"/>
          <p:nvPr/>
        </p:nvSpPr>
        <p:spPr>
          <a:xfrm>
            <a:off x="160761" y="4188601"/>
            <a:ext cx="1250950" cy="259080"/>
          </a:xfrm>
          <a:prstGeom prst="rect">
            <a:avLst/>
          </a:prstGeom>
        </p:spPr>
        <p:txBody>
          <a:bodyPr vert="horz" wrap="square" lIns="0" tIns="13335" rIns="0" bIns="0" rtlCol="0">
            <a:spAutoFit/>
          </a:bodyPr>
          <a:lstStyle/>
          <a:p>
            <a:pPr marL="12700">
              <a:lnSpc>
                <a:spcPct val="100000"/>
              </a:lnSpc>
              <a:spcBef>
                <a:spcPts val="105"/>
              </a:spcBef>
            </a:pPr>
            <a:r>
              <a:rPr lang="zh-CN" altLang="en-US" sz="1600" b="1">
                <a:solidFill>
                  <a:schemeClr val="tx1"/>
                </a:solidFill>
                <a:latin typeface="微软雅黑" panose="020B0503020204020204" charset="-122"/>
                <a:ea typeface="微软雅黑" panose="020B0503020204020204" charset="-122"/>
                <a:cs typeface="微软雅黑" panose="020B0503020204020204" charset="-122"/>
              </a:rPr>
              <a:t>【疾病情况】</a:t>
            </a:r>
            <a:endParaRPr lang="zh-CN" altLang="en-US" sz="16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7" name="object 17"/>
          <p:cNvSpPr txBox="1"/>
          <p:nvPr/>
        </p:nvSpPr>
        <p:spPr>
          <a:xfrm>
            <a:off x="1725311" y="3991754"/>
            <a:ext cx="10174605" cy="765175"/>
          </a:xfrm>
          <a:prstGeom prst="rect">
            <a:avLst/>
          </a:prstGeom>
        </p:spPr>
        <p:txBody>
          <a:bodyPr vert="horz" wrap="square" lIns="0" tIns="13335" rIns="0" bIns="0" rtlCol="0">
            <a:spAutoFit/>
          </a:bodyPr>
          <a:lstStyle/>
          <a:p>
            <a:pPr marL="38100" marR="30480" indent="-635">
              <a:lnSpc>
                <a:spcPct val="100000"/>
              </a:lnSpc>
              <a:spcBef>
                <a:spcPts val="105"/>
              </a:spcBef>
            </a:pPr>
            <a:r>
              <a:rPr lang="zh-CN" altLang="en-US" sz="1600">
                <a:latin typeface="微软雅黑" panose="020B0503020204020204" charset="-122"/>
                <a:ea typeface="微软雅黑" panose="020B0503020204020204" charset="-122"/>
                <a:cs typeface="微软雅黑" panose="020B0503020204020204" charset="-122"/>
                <a:sym typeface="+mn-ea"/>
              </a:rPr>
              <a:t>我国成人</a:t>
            </a:r>
            <a:r>
              <a:rPr lang="en-US" altLang="zh-CN" sz="1600">
                <a:latin typeface="微软雅黑" panose="020B0503020204020204" charset="-122"/>
                <a:ea typeface="微软雅黑" panose="020B0503020204020204" charset="-122"/>
                <a:cs typeface="微软雅黑" panose="020B0503020204020204" charset="-122"/>
                <a:sym typeface="+mn-ea"/>
              </a:rPr>
              <a:t>2</a:t>
            </a:r>
            <a:r>
              <a:rPr lang="zh-CN" altLang="en-US" sz="1600">
                <a:latin typeface="微软雅黑" panose="020B0503020204020204" charset="-122"/>
                <a:ea typeface="微软雅黑" panose="020B0503020204020204" charset="-122"/>
                <a:cs typeface="微软雅黑" panose="020B0503020204020204" charset="-122"/>
                <a:sym typeface="+mn-ea"/>
              </a:rPr>
              <a:t>型糖尿病患病率高达</a:t>
            </a:r>
            <a:r>
              <a:rPr lang="en-US" altLang="zh-CN" sz="1600">
                <a:latin typeface="微软雅黑" panose="020B0503020204020204" charset="-122"/>
                <a:ea typeface="微软雅黑" panose="020B0503020204020204" charset="-122"/>
                <a:cs typeface="微软雅黑" panose="020B0503020204020204" charset="-122"/>
                <a:sym typeface="+mn-ea"/>
              </a:rPr>
              <a:t>11.2%</a:t>
            </a:r>
            <a:r>
              <a:rPr lang="zh-CN" altLang="en-US" sz="1600">
                <a:latin typeface="微软雅黑" panose="020B0503020204020204" charset="-122"/>
                <a:ea typeface="微软雅黑" panose="020B0503020204020204" charset="-122"/>
                <a:cs typeface="微软雅黑" panose="020B0503020204020204" charset="-122"/>
                <a:sym typeface="+mn-ea"/>
              </a:rPr>
              <a:t>，</a:t>
            </a:r>
            <a:r>
              <a:rPr lang="en-US" altLang="zh-CN" sz="1600">
                <a:latin typeface="微软雅黑" panose="020B0503020204020204" charset="-122"/>
                <a:ea typeface="微软雅黑" panose="020B0503020204020204" charset="-122"/>
                <a:cs typeface="微软雅黑" panose="020B0503020204020204" charset="-122"/>
                <a:sym typeface="+mn-ea"/>
              </a:rPr>
              <a:t> </a:t>
            </a:r>
            <a:r>
              <a:rPr lang="zh-CN" altLang="en-US" sz="1600">
                <a:latin typeface="微软雅黑" panose="020B0503020204020204" charset="-122"/>
                <a:ea typeface="微软雅黑" panose="020B0503020204020204" charset="-122"/>
                <a:cs typeface="微软雅黑" panose="020B0503020204020204" charset="-122"/>
                <a:sym typeface="+mn-ea"/>
              </a:rPr>
              <a:t>患者总数约为</a:t>
            </a:r>
            <a:r>
              <a:rPr lang="en-US" altLang="zh-CN" sz="1600">
                <a:latin typeface="微软雅黑" panose="020B0503020204020204" charset="-122"/>
                <a:ea typeface="微软雅黑" panose="020B0503020204020204" charset="-122"/>
                <a:cs typeface="微软雅黑" panose="020B0503020204020204" charset="-122"/>
                <a:sym typeface="+mn-ea"/>
              </a:rPr>
              <a:t>1.298</a:t>
            </a:r>
            <a:r>
              <a:rPr lang="zh-CN" altLang="en-US" sz="1600">
                <a:latin typeface="微软雅黑" panose="020B0503020204020204" charset="-122"/>
                <a:ea typeface="微软雅黑" panose="020B0503020204020204" charset="-122"/>
                <a:cs typeface="微软雅黑" panose="020B0503020204020204" charset="-122"/>
                <a:sym typeface="+mn-ea"/>
              </a:rPr>
              <a:t>亿人</a:t>
            </a:r>
            <a:r>
              <a:rPr lang="en-US" altLang="zh-CN" sz="1600" baseline="30000">
                <a:latin typeface="微软雅黑" panose="020B0503020204020204" charset="-122"/>
                <a:ea typeface="微软雅黑" panose="020B0503020204020204" charset="-122"/>
                <a:cs typeface="微软雅黑" panose="020B0503020204020204" charset="-122"/>
                <a:sym typeface="+mn-ea"/>
              </a:rPr>
              <a:t>1</a:t>
            </a:r>
            <a:r>
              <a:rPr lang="zh-CN" altLang="en-US" sz="1600">
                <a:latin typeface="微软雅黑" panose="020B0503020204020204" charset="-122"/>
                <a:ea typeface="微软雅黑" panose="020B0503020204020204" charset="-122"/>
                <a:cs typeface="微软雅黑" panose="020B0503020204020204" charset="-122"/>
                <a:sym typeface="+mn-ea"/>
              </a:rPr>
              <a:t>。糖尿病人群发生心血管疾病的风险约为非糖尿病人群的</a:t>
            </a:r>
            <a:r>
              <a:rPr lang="en-US" altLang="zh-CN" sz="1600">
                <a:latin typeface="微软雅黑" panose="020B0503020204020204" charset="-122"/>
                <a:ea typeface="微软雅黑" panose="020B0503020204020204" charset="-122"/>
                <a:cs typeface="微软雅黑" panose="020B0503020204020204" charset="-122"/>
                <a:sym typeface="+mn-ea"/>
              </a:rPr>
              <a:t>2.5</a:t>
            </a:r>
            <a:r>
              <a:rPr lang="zh-CN" altLang="en-US" sz="1600">
                <a:latin typeface="微软雅黑" panose="020B0503020204020204" charset="-122"/>
                <a:ea typeface="微软雅黑" panose="020B0503020204020204" charset="-122"/>
                <a:cs typeface="微软雅黑" panose="020B0503020204020204" charset="-122"/>
                <a:sym typeface="+mn-ea"/>
              </a:rPr>
              <a:t>倍、心血管死亡风险为非糖尿病人群的</a:t>
            </a:r>
            <a:r>
              <a:rPr lang="en-US" altLang="zh-CN" sz="1600">
                <a:latin typeface="微软雅黑" panose="020B0503020204020204" charset="-122"/>
                <a:ea typeface="微软雅黑" panose="020B0503020204020204" charset="-122"/>
                <a:cs typeface="微软雅黑" panose="020B0503020204020204" charset="-122"/>
                <a:sym typeface="+mn-ea"/>
              </a:rPr>
              <a:t>2.1</a:t>
            </a:r>
            <a:r>
              <a:rPr lang="zh-CN" altLang="en-US" sz="1600">
                <a:latin typeface="微软雅黑" panose="020B0503020204020204" charset="-122"/>
                <a:ea typeface="微软雅黑" panose="020B0503020204020204" charset="-122"/>
                <a:cs typeface="微软雅黑" panose="020B0503020204020204" charset="-122"/>
                <a:sym typeface="+mn-ea"/>
              </a:rPr>
              <a:t>倍</a:t>
            </a:r>
            <a:r>
              <a:rPr lang="en-US" altLang="zh-CN" sz="1600" baseline="30000">
                <a:latin typeface="微软雅黑" panose="020B0503020204020204" charset="-122"/>
                <a:ea typeface="微软雅黑" panose="020B0503020204020204" charset="-122"/>
                <a:cs typeface="微软雅黑" panose="020B0503020204020204" charset="-122"/>
                <a:sym typeface="+mn-ea"/>
              </a:rPr>
              <a:t>2</a:t>
            </a:r>
            <a:r>
              <a:rPr lang="zh-CN" altLang="en-US" sz="1600">
                <a:latin typeface="微软雅黑" panose="020B0503020204020204" charset="-122"/>
                <a:ea typeface="微软雅黑" panose="020B0503020204020204" charset="-122"/>
                <a:cs typeface="微软雅黑" panose="020B0503020204020204" charset="-122"/>
                <a:sym typeface="+mn-ea"/>
              </a:rPr>
              <a:t>。</a:t>
            </a:r>
            <a:endParaRPr lang="zh-CN" altLang="en-US" sz="1600">
              <a:latin typeface="微软雅黑" panose="020B0503020204020204" charset="-122"/>
              <a:ea typeface="微软雅黑" panose="020B0503020204020204" charset="-122"/>
              <a:cs typeface="微软雅黑" panose="020B0503020204020204" charset="-122"/>
            </a:endParaRPr>
          </a:p>
          <a:p>
            <a:pPr marL="38100" marR="30480" indent="-635">
              <a:lnSpc>
                <a:spcPct val="100000"/>
              </a:lnSpc>
              <a:spcBef>
                <a:spcPts val="105"/>
              </a:spcBef>
            </a:pPr>
            <a:endParaRPr sz="1600">
              <a:latin typeface="微软雅黑" panose="020B0503020204020204" charset="-122"/>
              <a:ea typeface="微软雅黑" panose="020B0503020204020204" charset="-122"/>
              <a:cs typeface="微软雅黑" panose="020B0503020204020204" charset="-122"/>
            </a:endParaRPr>
          </a:p>
        </p:txBody>
      </p:sp>
      <p:sp>
        <p:nvSpPr>
          <p:cNvPr id="18" name="object 18"/>
          <p:cNvSpPr txBox="1"/>
          <p:nvPr/>
        </p:nvSpPr>
        <p:spPr>
          <a:xfrm>
            <a:off x="160769" y="5416119"/>
            <a:ext cx="1455420" cy="259080"/>
          </a:xfrm>
          <a:prstGeom prst="rect">
            <a:avLst/>
          </a:prstGeom>
        </p:spPr>
        <p:txBody>
          <a:bodyPr vert="horz" wrap="square" lIns="0" tIns="13335" rIns="0" bIns="0" rtlCol="0">
            <a:spAutoFit/>
          </a:bodyPr>
          <a:lstStyle/>
          <a:p>
            <a:pPr marL="12700">
              <a:lnSpc>
                <a:spcPct val="100000"/>
              </a:lnSpc>
              <a:spcBef>
                <a:spcPts val="105"/>
              </a:spcBef>
            </a:pPr>
            <a:r>
              <a:rPr lang="zh-CN" altLang="en-US" sz="1600" b="1">
                <a:solidFill>
                  <a:schemeClr val="tx1"/>
                </a:solidFill>
                <a:latin typeface="微软雅黑" panose="020B0503020204020204" charset="-122"/>
                <a:ea typeface="微软雅黑" panose="020B0503020204020204" charset="-122"/>
                <a:cs typeface="微软雅黑" panose="020B0503020204020204" charset="-122"/>
              </a:rPr>
              <a:t>【参照药建议】</a:t>
            </a:r>
            <a:endParaRPr lang="zh-CN" altLang="en-US" sz="16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9" name="object 19"/>
          <p:cNvSpPr txBox="1"/>
          <p:nvPr/>
        </p:nvSpPr>
        <p:spPr>
          <a:xfrm>
            <a:off x="1616075" y="4591050"/>
            <a:ext cx="10232390" cy="1417955"/>
          </a:xfrm>
          <a:prstGeom prst="rect">
            <a:avLst/>
          </a:prstGeom>
        </p:spPr>
        <p:txBody>
          <a:bodyPr vert="horz" wrap="square" lIns="0" tIns="122555" rIns="0" bIns="0" rtlCol="0">
            <a:noAutofit/>
          </a:bodyPr>
          <a:lstStyle/>
          <a:p>
            <a:pPr marL="38100" indent="0" fontAlgn="auto">
              <a:lnSpc>
                <a:spcPts val="1720"/>
              </a:lnSpc>
              <a:spcBef>
                <a:spcPts val="965"/>
              </a:spcBef>
            </a:pPr>
            <a:r>
              <a:rPr sz="1600" b="1" spc="-10" dirty="0">
                <a:solidFill>
                  <a:srgbClr val="C00000"/>
                </a:solidFill>
                <a:latin typeface="微软雅黑" panose="020B0503020204020204" charset="-122"/>
                <a:ea typeface="微软雅黑" panose="020B0503020204020204" charset="-122"/>
                <a:cs typeface="微软雅黑" panose="020B0503020204020204" charset="-122"/>
              </a:rPr>
              <a:t>参</a:t>
            </a:r>
            <a:r>
              <a:rPr sz="1600" b="1" spc="-10" dirty="0">
                <a:solidFill>
                  <a:srgbClr val="C00000"/>
                </a:solidFill>
                <a:latin typeface="微软雅黑" panose="020B0503020204020204" charset="-122"/>
                <a:ea typeface="微软雅黑" panose="020B0503020204020204" charset="-122"/>
                <a:cs typeface="微软雅黑" panose="020B0503020204020204" charset="-122"/>
              </a:rPr>
              <a:t>照药建议选择 “</a:t>
            </a:r>
            <a:r>
              <a:rPr lang="zh-CN" altLang="en-US" sz="1600">
                <a:latin typeface="微软雅黑" panose="020B0503020204020204" charset="-122"/>
                <a:ea typeface="微软雅黑" panose="020B0503020204020204" charset="-122"/>
                <a:cs typeface="微软雅黑" panose="020B0503020204020204" charset="-122"/>
                <a:sym typeface="+mn-ea"/>
              </a:rPr>
              <a:t>恩格列净，二甲双胍缓释片</a:t>
            </a:r>
            <a:r>
              <a:rPr sz="1600" b="1" spc="-10" dirty="0">
                <a:solidFill>
                  <a:srgbClr val="C00000"/>
                </a:solidFill>
                <a:latin typeface="微软雅黑" panose="020B0503020204020204" charset="-122"/>
                <a:ea typeface="微软雅黑" panose="020B0503020204020204" charset="-122"/>
                <a:cs typeface="微软雅黑" panose="020B0503020204020204" charset="-122"/>
              </a:rPr>
              <a:t>”自由联合，理由：</a:t>
            </a:r>
            <a:endParaRPr sz="1600">
              <a:latin typeface="微软雅黑" panose="020B0503020204020204" charset="-122"/>
              <a:ea typeface="微软雅黑" panose="020B0503020204020204" charset="-122"/>
              <a:cs typeface="微软雅黑" panose="020B0503020204020204" charset="-122"/>
            </a:endParaRPr>
          </a:p>
          <a:p>
            <a:pPr marL="0" indent="0" fontAlgn="auto">
              <a:lnSpc>
                <a:spcPts val="1720"/>
              </a:lnSpc>
              <a:buNone/>
            </a:pPr>
            <a:endParaRPr lang="en-US" altLang="zh-CN" sz="1600">
              <a:latin typeface="微软雅黑" panose="020B0503020204020204" charset="-122"/>
              <a:ea typeface="微软雅黑" panose="020B0503020204020204" charset="-122"/>
              <a:cs typeface="微软雅黑" panose="020B0503020204020204" charset="-122"/>
              <a:sym typeface="+mn-ea"/>
            </a:endParaRPr>
          </a:p>
          <a:p>
            <a:pPr marL="0" indent="0" fontAlgn="auto">
              <a:lnSpc>
                <a:spcPts val="1720"/>
              </a:lnSpc>
              <a:buNone/>
            </a:pPr>
            <a:r>
              <a:rPr lang="en-US" altLang="zh-CN" sz="1600">
                <a:latin typeface="微软雅黑" panose="020B0503020204020204" charset="-122"/>
                <a:ea typeface="微软雅黑" panose="020B0503020204020204" charset="-122"/>
                <a:cs typeface="微软雅黑" panose="020B0503020204020204" charset="-122"/>
                <a:sym typeface="+mn-ea"/>
              </a:rPr>
              <a:t>1</a:t>
            </a:r>
            <a:r>
              <a:rPr lang="zh-CN" altLang="en-US" sz="1600">
                <a:latin typeface="微软雅黑" panose="020B0503020204020204" charset="-122"/>
                <a:ea typeface="微软雅黑" panose="020B0503020204020204" charset="-122"/>
                <a:cs typeface="微软雅黑" panose="020B0503020204020204" charset="-122"/>
                <a:sym typeface="+mn-ea"/>
              </a:rPr>
              <a:t>、获批适应证是用于正在接受恩格列净和盐酸二甲双胍联合治疗的</a:t>
            </a:r>
            <a:r>
              <a:rPr lang="en-US" altLang="zh-CN" sz="1600">
                <a:latin typeface="微软雅黑" panose="020B0503020204020204" charset="-122"/>
                <a:ea typeface="微软雅黑" panose="020B0503020204020204" charset="-122"/>
                <a:cs typeface="微软雅黑" panose="020B0503020204020204" charset="-122"/>
                <a:sym typeface="+mn-ea"/>
              </a:rPr>
              <a:t>2</a:t>
            </a:r>
            <a:r>
              <a:rPr lang="zh-CN" altLang="en-US" sz="1600">
                <a:latin typeface="微软雅黑" panose="020B0503020204020204" charset="-122"/>
                <a:ea typeface="微软雅黑" panose="020B0503020204020204" charset="-122"/>
                <a:cs typeface="微软雅黑" panose="020B0503020204020204" charset="-122"/>
                <a:sym typeface="+mn-ea"/>
              </a:rPr>
              <a:t>型糖尿病成人患者改善血糖控制。</a:t>
            </a:r>
            <a:endParaRPr lang="en-US" altLang="zh-CN" sz="1600">
              <a:latin typeface="微软雅黑" panose="020B0503020204020204" charset="-122"/>
              <a:ea typeface="微软雅黑" panose="020B0503020204020204" charset="-122"/>
              <a:cs typeface="微软雅黑" panose="020B0503020204020204" charset="-122"/>
              <a:sym typeface="+mn-ea"/>
            </a:endParaRPr>
          </a:p>
          <a:p>
            <a:pPr marL="0" indent="0" fontAlgn="auto">
              <a:lnSpc>
                <a:spcPts val="1720"/>
              </a:lnSpc>
              <a:buNone/>
            </a:pPr>
            <a:endParaRPr lang="en-US" altLang="zh-CN" sz="1600">
              <a:latin typeface="微软雅黑" panose="020B0503020204020204" charset="-122"/>
              <a:ea typeface="微软雅黑" panose="020B0503020204020204" charset="-122"/>
              <a:cs typeface="微软雅黑" panose="020B0503020204020204" charset="-122"/>
              <a:sym typeface="+mn-ea"/>
            </a:endParaRPr>
          </a:p>
          <a:p>
            <a:pPr marL="0" indent="0" fontAlgn="auto">
              <a:lnSpc>
                <a:spcPts val="1720"/>
              </a:lnSpc>
              <a:buNone/>
            </a:pPr>
            <a:r>
              <a:rPr lang="en-US" altLang="zh-CN" sz="1600">
                <a:latin typeface="微软雅黑" panose="020B0503020204020204" charset="-122"/>
                <a:ea typeface="微软雅黑" panose="020B0503020204020204" charset="-122"/>
                <a:cs typeface="微软雅黑" panose="020B0503020204020204" charset="-122"/>
                <a:sym typeface="+mn-ea"/>
              </a:rPr>
              <a:t>2</a:t>
            </a:r>
            <a:r>
              <a:rPr lang="zh-CN" altLang="en-US" sz="1600">
                <a:latin typeface="微软雅黑" panose="020B0503020204020204" charset="-122"/>
                <a:ea typeface="微软雅黑" panose="020B0503020204020204" charset="-122"/>
                <a:cs typeface="微软雅黑" panose="020B0503020204020204" charset="-122"/>
                <a:sym typeface="+mn-ea"/>
              </a:rPr>
              <a:t>、恩格列净与二甲双胍均在国家医保目录</a:t>
            </a:r>
            <a:r>
              <a:rPr lang="zh-CN" altLang="en-US" sz="1600">
                <a:latin typeface="微软雅黑" panose="020B0503020204020204" charset="-122"/>
                <a:ea typeface="微软雅黑" panose="020B0503020204020204" charset="-122"/>
                <a:cs typeface="微软雅黑" panose="020B0503020204020204" charset="-122"/>
                <a:sym typeface="+mn-ea"/>
              </a:rPr>
              <a:t>内</a:t>
            </a:r>
            <a:r>
              <a:rPr lang="zh-CN" altLang="en-US" sz="1600">
                <a:latin typeface="微软雅黑" panose="020B0503020204020204" charset="-122"/>
                <a:ea typeface="微软雅黑" panose="020B0503020204020204" charset="-122"/>
                <a:cs typeface="微软雅黑" panose="020B0503020204020204" charset="-122"/>
                <a:sym typeface="+mn-ea"/>
              </a:rPr>
              <a:t>，且二甲双胍属于国家基本药品。</a:t>
            </a:r>
            <a:endParaRPr lang="zh-CN" altLang="en-US" sz="1600">
              <a:latin typeface="微软雅黑" panose="020B0503020204020204" charset="-122"/>
              <a:ea typeface="微软雅黑" panose="020B0503020204020204" charset="-122"/>
              <a:cs typeface="微软雅黑" panose="020B0503020204020204" charset="-122"/>
              <a:sym typeface="+mn-ea"/>
            </a:endParaRPr>
          </a:p>
          <a:p>
            <a:pPr marL="0" indent="0" fontAlgn="auto">
              <a:lnSpc>
                <a:spcPts val="1720"/>
              </a:lnSpc>
              <a:buNone/>
            </a:pPr>
            <a:endParaRPr lang="zh-CN" altLang="en-US" sz="1600">
              <a:latin typeface="微软雅黑" panose="020B0503020204020204" charset="-122"/>
              <a:ea typeface="微软雅黑" panose="020B0503020204020204" charset="-122"/>
              <a:cs typeface="微软雅黑" panose="020B0503020204020204" charset="-122"/>
              <a:sym typeface="+mn-ea"/>
            </a:endParaRPr>
          </a:p>
          <a:p>
            <a:pPr marL="0" indent="0" fontAlgn="auto">
              <a:lnSpc>
                <a:spcPts val="1720"/>
              </a:lnSpc>
              <a:buNone/>
            </a:pPr>
            <a:r>
              <a:rPr lang="en-US" altLang="zh-CN" sz="1600">
                <a:latin typeface="微软雅黑" panose="020B0503020204020204" charset="-122"/>
                <a:ea typeface="微软雅黑" panose="020B0503020204020204" charset="-122"/>
                <a:cs typeface="微软雅黑" panose="020B0503020204020204" charset="-122"/>
                <a:sym typeface="+mn-ea"/>
              </a:rPr>
              <a:t>3</a:t>
            </a:r>
            <a:r>
              <a:rPr lang="zh-CN" altLang="en-US" sz="1600">
                <a:latin typeface="微软雅黑" panose="020B0503020204020204" charset="-122"/>
                <a:ea typeface="微软雅黑" panose="020B0503020204020204" charset="-122"/>
                <a:cs typeface="微软雅黑" panose="020B0503020204020204" charset="-122"/>
                <a:sym typeface="+mn-ea"/>
              </a:rPr>
              <a:t>、目前医保目录中内</a:t>
            </a:r>
            <a:r>
              <a:rPr lang="zh-CN" altLang="en-US" sz="1600">
                <a:latin typeface="微软雅黑" panose="020B0503020204020204" charset="-122"/>
                <a:ea typeface="微软雅黑" panose="020B0503020204020204" charset="-122"/>
                <a:cs typeface="微软雅黑" panose="020B0503020204020204" charset="-122"/>
                <a:sym typeface="+mn-ea"/>
              </a:rPr>
              <a:t>应用最广的恩胍复方制剂规格为</a:t>
            </a:r>
            <a:r>
              <a:rPr lang="en-US" altLang="zh-CN" sz="1600">
                <a:latin typeface="微软雅黑" panose="020B0503020204020204" charset="-122"/>
                <a:ea typeface="微软雅黑" panose="020B0503020204020204" charset="-122"/>
                <a:cs typeface="微软雅黑" panose="020B0503020204020204" charset="-122"/>
                <a:sym typeface="+mn-ea"/>
              </a:rPr>
              <a:t>5mg/500mg</a:t>
            </a:r>
            <a:r>
              <a:rPr lang="zh-CN" altLang="en-US" sz="1600">
                <a:latin typeface="微软雅黑" panose="020B0503020204020204" charset="-122"/>
                <a:ea typeface="微软雅黑" panose="020B0503020204020204" charset="-122"/>
                <a:cs typeface="微软雅黑" panose="020B0503020204020204" charset="-122"/>
                <a:sym typeface="+mn-ea"/>
              </a:rPr>
              <a:t>（</a:t>
            </a:r>
            <a:r>
              <a:rPr lang="en-US" altLang="en-US" sz="1600">
                <a:latin typeface="微软雅黑" panose="020B0503020204020204" charset="-122"/>
                <a:ea typeface="微软雅黑" panose="020B0503020204020204" charset="-122"/>
                <a:cs typeface="微软雅黑" panose="020B0503020204020204" charset="-122"/>
                <a:sym typeface="+mn-ea"/>
              </a:rPr>
              <a:t>Ⅰ</a:t>
            </a:r>
            <a:r>
              <a:rPr lang="zh-CN" altLang="en-US" sz="1600">
                <a:latin typeface="微软雅黑" panose="020B0503020204020204" charset="-122"/>
                <a:ea typeface="微软雅黑" panose="020B0503020204020204" charset="-122"/>
                <a:cs typeface="微软雅黑" panose="020B0503020204020204" charset="-122"/>
                <a:sym typeface="+mn-ea"/>
              </a:rPr>
              <a:t>型）常释片，</a:t>
            </a:r>
            <a:r>
              <a:rPr lang="zh-CN" altLang="en-US" sz="1600">
                <a:latin typeface="微软雅黑" panose="020B0503020204020204" charset="-122"/>
                <a:ea typeface="微软雅黑" panose="020B0503020204020204" charset="-122"/>
                <a:cs typeface="微软雅黑" panose="020B0503020204020204" charset="-122"/>
                <a:sym typeface="+mn-ea"/>
              </a:rPr>
              <a:t>Ⅱ型药物含量为</a:t>
            </a:r>
            <a:r>
              <a:rPr lang="en-US" altLang="en-US" sz="1600">
                <a:latin typeface="微软雅黑" panose="020B0503020204020204" charset="-122"/>
                <a:ea typeface="微软雅黑" panose="020B0503020204020204" charset="-122"/>
                <a:cs typeface="微软雅黑" panose="020B0503020204020204" charset="-122"/>
                <a:sym typeface="+mn-ea"/>
              </a:rPr>
              <a:t>Ⅰ</a:t>
            </a:r>
            <a:r>
              <a:rPr lang="zh-CN" altLang="en-US" sz="1600">
                <a:latin typeface="微软雅黑" panose="020B0503020204020204" charset="-122"/>
                <a:ea typeface="微软雅黑" panose="020B0503020204020204" charset="-122"/>
                <a:cs typeface="微软雅黑" panose="020B0503020204020204" charset="-122"/>
                <a:sym typeface="+mn-ea"/>
              </a:rPr>
              <a:t>型两倍</a:t>
            </a:r>
            <a:r>
              <a:rPr lang="zh-CN" altLang="en-US" sz="1600">
                <a:latin typeface="微软雅黑" panose="020B0503020204020204" charset="-122"/>
                <a:ea typeface="微软雅黑" panose="020B0503020204020204" charset="-122"/>
                <a:cs typeface="微软雅黑" panose="020B0503020204020204" charset="-122"/>
                <a:sym typeface="+mn-ea"/>
              </a:rPr>
              <a:t>。</a:t>
            </a:r>
            <a:endParaRPr lang="zh-CN" altLang="en-US" sz="1600">
              <a:latin typeface="微软雅黑" panose="020B0503020204020204" charset="-122"/>
              <a:ea typeface="微软雅黑" panose="020B0503020204020204" charset="-122"/>
              <a:cs typeface="微软雅黑" panose="020B0503020204020204" charset="-122"/>
              <a:sym typeface="+mn-ea"/>
            </a:endParaRPr>
          </a:p>
        </p:txBody>
      </p:sp>
      <p:grpSp>
        <p:nvGrpSpPr>
          <p:cNvPr id="20" name="object 20"/>
          <p:cNvGrpSpPr/>
          <p:nvPr/>
        </p:nvGrpSpPr>
        <p:grpSpPr>
          <a:xfrm>
            <a:off x="91440" y="1155700"/>
            <a:ext cx="12031345" cy="5129530"/>
            <a:chOff x="112776" y="1146047"/>
            <a:chExt cx="12031345" cy="5367655"/>
          </a:xfrm>
        </p:grpSpPr>
        <p:sp>
          <p:nvSpPr>
            <p:cNvPr id="21" name="object 21"/>
            <p:cNvSpPr/>
            <p:nvPr/>
          </p:nvSpPr>
          <p:spPr>
            <a:xfrm>
              <a:off x="112776" y="1146047"/>
              <a:ext cx="12031345" cy="5367655"/>
            </a:xfrm>
            <a:custGeom>
              <a:avLst/>
              <a:gdLst/>
              <a:ahLst/>
              <a:cxnLst/>
              <a:rect l="l" t="t" r="r" b="b"/>
              <a:pathLst>
                <a:path w="11966575" h="5367655">
                  <a:moveTo>
                    <a:pt x="0" y="0"/>
                  </a:moveTo>
                  <a:lnTo>
                    <a:pt x="11966448" y="0"/>
                  </a:lnTo>
                  <a:lnTo>
                    <a:pt x="11966448" y="5367528"/>
                  </a:lnTo>
                  <a:lnTo>
                    <a:pt x="0" y="5367528"/>
                  </a:lnTo>
                  <a:lnTo>
                    <a:pt x="0" y="0"/>
                  </a:lnTo>
                  <a:close/>
                </a:path>
              </a:pathLst>
            </a:custGeom>
            <a:ln w="12700">
              <a:solidFill>
                <a:schemeClr val="tx1"/>
              </a:solidFill>
            </a:ln>
          </p:spPr>
          <p:txBody>
            <a:bodyPr wrap="square" lIns="0" tIns="0" rIns="0" bIns="0" rtlCol="0"/>
            <a:lstStyle/>
            <a:p/>
          </p:txBody>
        </p:sp>
        <p:sp>
          <p:nvSpPr>
            <p:cNvPr id="22" name="object 22"/>
            <p:cNvSpPr/>
            <p:nvPr/>
          </p:nvSpPr>
          <p:spPr>
            <a:xfrm>
              <a:off x="112776" y="1652015"/>
              <a:ext cx="11967210" cy="0"/>
            </a:xfrm>
            <a:custGeom>
              <a:avLst/>
              <a:gdLst/>
              <a:ahLst/>
              <a:cxnLst/>
              <a:rect l="l" t="t" r="r" b="b"/>
              <a:pathLst>
                <a:path w="11967210">
                  <a:moveTo>
                    <a:pt x="0" y="0"/>
                  </a:moveTo>
                  <a:lnTo>
                    <a:pt x="11966790" y="0"/>
                  </a:lnTo>
                </a:path>
              </a:pathLst>
            </a:custGeom>
            <a:ln w="12700">
              <a:solidFill>
                <a:schemeClr val="tx1"/>
              </a:solidFill>
            </a:ln>
          </p:spPr>
          <p:txBody>
            <a:bodyPr wrap="square" lIns="0" tIns="0" rIns="0" bIns="0" rtlCol="0"/>
            <a:lstStyle/>
            <a:p/>
          </p:txBody>
        </p:sp>
        <p:sp>
          <p:nvSpPr>
            <p:cNvPr id="23" name="object 23"/>
            <p:cNvSpPr/>
            <p:nvPr/>
          </p:nvSpPr>
          <p:spPr>
            <a:xfrm>
              <a:off x="112776" y="2420111"/>
              <a:ext cx="11967210" cy="0"/>
            </a:xfrm>
            <a:custGeom>
              <a:avLst/>
              <a:gdLst/>
              <a:ahLst/>
              <a:cxnLst/>
              <a:rect l="l" t="t" r="r" b="b"/>
              <a:pathLst>
                <a:path w="11967210">
                  <a:moveTo>
                    <a:pt x="0" y="0"/>
                  </a:moveTo>
                  <a:lnTo>
                    <a:pt x="11966790" y="0"/>
                  </a:lnTo>
                </a:path>
              </a:pathLst>
            </a:custGeom>
            <a:ln w="12700">
              <a:solidFill>
                <a:schemeClr val="tx1"/>
              </a:solidFill>
            </a:ln>
          </p:spPr>
          <p:txBody>
            <a:bodyPr wrap="square" lIns="0" tIns="0" rIns="0" bIns="0" rtlCol="0"/>
            <a:lstStyle/>
            <a:p/>
          </p:txBody>
        </p:sp>
        <p:sp>
          <p:nvSpPr>
            <p:cNvPr id="24" name="object 24"/>
            <p:cNvSpPr/>
            <p:nvPr/>
          </p:nvSpPr>
          <p:spPr>
            <a:xfrm>
              <a:off x="112776" y="2816352"/>
              <a:ext cx="11967210" cy="0"/>
            </a:xfrm>
            <a:custGeom>
              <a:avLst/>
              <a:gdLst/>
              <a:ahLst/>
              <a:cxnLst/>
              <a:rect l="l" t="t" r="r" b="b"/>
              <a:pathLst>
                <a:path w="11967210">
                  <a:moveTo>
                    <a:pt x="0" y="0"/>
                  </a:moveTo>
                  <a:lnTo>
                    <a:pt x="11966790" y="0"/>
                  </a:lnTo>
                </a:path>
              </a:pathLst>
            </a:custGeom>
            <a:ln w="12700">
              <a:solidFill>
                <a:schemeClr val="tx1"/>
              </a:solidFill>
            </a:ln>
          </p:spPr>
          <p:txBody>
            <a:bodyPr wrap="square" lIns="0" tIns="0" rIns="0" bIns="0" rtlCol="0"/>
            <a:lstStyle/>
            <a:p/>
          </p:txBody>
        </p:sp>
        <p:sp>
          <p:nvSpPr>
            <p:cNvPr id="25" name="object 25"/>
            <p:cNvSpPr/>
            <p:nvPr/>
          </p:nvSpPr>
          <p:spPr>
            <a:xfrm>
              <a:off x="112776" y="3409568"/>
              <a:ext cx="11967210" cy="0"/>
            </a:xfrm>
            <a:custGeom>
              <a:avLst/>
              <a:gdLst/>
              <a:ahLst/>
              <a:cxnLst/>
              <a:rect l="l" t="t" r="r" b="b"/>
              <a:pathLst>
                <a:path w="11967210">
                  <a:moveTo>
                    <a:pt x="0" y="0"/>
                  </a:moveTo>
                  <a:lnTo>
                    <a:pt x="11966790" y="0"/>
                  </a:lnTo>
                </a:path>
              </a:pathLst>
            </a:custGeom>
            <a:ln w="12700">
              <a:solidFill>
                <a:schemeClr val="tx1"/>
              </a:solidFill>
            </a:ln>
          </p:spPr>
          <p:txBody>
            <a:bodyPr wrap="square" lIns="0" tIns="0" rIns="0" bIns="0" rtlCol="0"/>
            <a:lstStyle/>
            <a:p/>
          </p:txBody>
        </p:sp>
        <p:sp>
          <p:nvSpPr>
            <p:cNvPr id="26" name="object 26"/>
            <p:cNvSpPr/>
            <p:nvPr/>
          </p:nvSpPr>
          <p:spPr>
            <a:xfrm>
              <a:off x="112776" y="3925824"/>
              <a:ext cx="11967210" cy="0"/>
            </a:xfrm>
            <a:custGeom>
              <a:avLst/>
              <a:gdLst/>
              <a:ahLst/>
              <a:cxnLst/>
              <a:rect l="l" t="t" r="r" b="b"/>
              <a:pathLst>
                <a:path w="11967210">
                  <a:moveTo>
                    <a:pt x="0" y="0"/>
                  </a:moveTo>
                  <a:lnTo>
                    <a:pt x="11966790" y="0"/>
                  </a:lnTo>
                </a:path>
              </a:pathLst>
            </a:custGeom>
            <a:ln w="12700">
              <a:solidFill>
                <a:schemeClr val="tx1"/>
              </a:solidFill>
            </a:ln>
          </p:spPr>
          <p:txBody>
            <a:bodyPr wrap="square" lIns="0" tIns="0" rIns="0" bIns="0" rtlCol="0"/>
            <a:lstStyle/>
            <a:p/>
          </p:txBody>
        </p:sp>
        <p:sp>
          <p:nvSpPr>
            <p:cNvPr id="27" name="object 27"/>
            <p:cNvSpPr/>
            <p:nvPr/>
          </p:nvSpPr>
          <p:spPr>
            <a:xfrm>
              <a:off x="112776" y="4678680"/>
              <a:ext cx="11967210" cy="0"/>
            </a:xfrm>
            <a:custGeom>
              <a:avLst/>
              <a:gdLst/>
              <a:ahLst/>
              <a:cxnLst/>
              <a:rect l="l" t="t" r="r" b="b"/>
              <a:pathLst>
                <a:path w="11967210">
                  <a:moveTo>
                    <a:pt x="0" y="0"/>
                  </a:moveTo>
                  <a:lnTo>
                    <a:pt x="11966790" y="0"/>
                  </a:lnTo>
                </a:path>
              </a:pathLst>
            </a:custGeom>
            <a:ln w="12700">
              <a:solidFill>
                <a:schemeClr val="tx1"/>
              </a:solidFill>
            </a:ln>
          </p:spPr>
          <p:txBody>
            <a:bodyPr wrap="square" lIns="0" tIns="0" rIns="0" bIns="0" rtlCol="0"/>
            <a:lstStyle/>
            <a:p/>
          </p:txBody>
        </p:sp>
      </p:grpSp>
      <p:sp>
        <p:nvSpPr>
          <p:cNvPr id="28" name="object 15"/>
          <p:cNvSpPr txBox="1"/>
          <p:nvPr/>
        </p:nvSpPr>
        <p:spPr>
          <a:xfrm>
            <a:off x="1838325" y="2871470"/>
            <a:ext cx="10191115" cy="505460"/>
          </a:xfrm>
          <a:prstGeom prst="rect">
            <a:avLst/>
          </a:prstGeom>
        </p:spPr>
        <p:txBody>
          <a:bodyPr vert="horz" wrap="square" lIns="0" tIns="13335" rIns="0" bIns="0" rtlCol="0">
            <a:spAutoFit/>
          </a:bodyPr>
          <a:p>
            <a:pPr marL="12700">
              <a:lnSpc>
                <a:spcPct val="100000"/>
              </a:lnSpc>
              <a:spcBef>
                <a:spcPts val="105"/>
              </a:spcBef>
            </a:pPr>
            <a:r>
              <a:rPr lang="zh-CN" altLang="en-US" sz="1600">
                <a:latin typeface="微软雅黑" panose="020B0503020204020204" charset="-122"/>
                <a:ea typeface="微软雅黑" panose="020B0503020204020204" charset="-122"/>
                <a:cs typeface="微软雅黑" panose="020B0503020204020204" charset="-122"/>
                <a:sym typeface="+mn-ea"/>
              </a:rPr>
              <a:t>本品配合饮食控制和运动,适用于正在接受恩格列净和盐酸二甲双胍治疗的2型糖尿病成人患者,用于改善这些患者的血糖控制</a:t>
            </a:r>
            <a:r>
              <a:rPr lang="zh-CN" altLang="en-US" sz="1600">
                <a:sym typeface="+mn-ea"/>
              </a:rPr>
              <a:t>。</a:t>
            </a:r>
            <a:endParaRPr sz="1600">
              <a:latin typeface="微软雅黑" panose="020B0503020204020204" charset="-122"/>
              <a:cs typeface="微软雅黑" panose="020B0503020204020204" charset="-122"/>
            </a:endParaRPr>
          </a:p>
        </p:txBody>
      </p:sp>
      <p:sp>
        <p:nvSpPr>
          <p:cNvPr id="29" name="文本框 28"/>
          <p:cNvSpPr txBox="1"/>
          <p:nvPr/>
        </p:nvSpPr>
        <p:spPr>
          <a:xfrm>
            <a:off x="160655" y="6468110"/>
            <a:ext cx="9604375" cy="352425"/>
          </a:xfrm>
          <a:prstGeom prst="rect">
            <a:avLst/>
          </a:prstGeom>
          <a:noFill/>
        </p:spPr>
        <p:txBody>
          <a:bodyPr wrap="square" rtlCol="0">
            <a:noAutofit/>
          </a:bodyPr>
          <a:p>
            <a:r>
              <a:rPr sz="1100" spc="-10" dirty="0">
                <a:solidFill>
                  <a:srgbClr val="7E7E7E"/>
                </a:solidFill>
                <a:latin typeface="微软雅黑" panose="020B0503020204020204" charset="-122"/>
                <a:cs typeface="微软雅黑" panose="020B0503020204020204" charset="-122"/>
              </a:rPr>
              <a:t>1. Li Y, Teng D, Shi X, et al. Prevalence of diabetes</a:t>
            </a:r>
            <a:endParaRPr sz="1100" spc="-10" dirty="0">
              <a:solidFill>
                <a:srgbClr val="7E7E7E"/>
              </a:solidFill>
              <a:latin typeface="微软雅黑" panose="020B0503020204020204" charset="-122"/>
              <a:cs typeface="微软雅黑" panose="020B0503020204020204" charset="-122"/>
            </a:endParaRPr>
          </a:p>
          <a:p>
            <a:r>
              <a:rPr sz="1100" spc="-10" dirty="0">
                <a:solidFill>
                  <a:srgbClr val="7E7E7E"/>
                </a:solidFill>
                <a:latin typeface="微软雅黑" panose="020B0503020204020204" charset="-122"/>
                <a:cs typeface="微软雅黑" panose="020B0503020204020204" charset="-122"/>
              </a:rPr>
              <a:t>2. Ninomiya T. et al. J Am Soc Nephrol.2009 Aug;20(8):1813-21.</a:t>
            </a:r>
            <a:endParaRPr sz="1100" spc="-10" dirty="0">
              <a:solidFill>
                <a:srgbClr val="7E7E7E"/>
              </a:solidFill>
              <a:latin typeface="微软雅黑" panose="020B0503020204020204" charset="-122"/>
              <a:cs typeface="微软雅黑" panose="020B0503020204020204" charset="-122"/>
            </a:endParaRPr>
          </a:p>
        </p:txBody>
      </p:sp>
      <p:sp>
        <p:nvSpPr>
          <p:cNvPr id="5" name="灯片编号占位符 4"/>
          <p:cNvSpPr>
            <a:spLocks noGrp="1"/>
          </p:cNvSpPr>
          <p:nvPr>
            <p:ph type="sldNum" sz="quarter" idx="12"/>
          </p:nvPr>
        </p:nvSpPr>
        <p:spPr>
          <a:xfrm>
            <a:off x="10666730" y="6356350"/>
            <a:ext cx="687070" cy="365125"/>
          </a:xfrm>
        </p:spPr>
        <p:txBody>
          <a:bodyPr/>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91" y="0"/>
            <a:ext cx="1975485" cy="463550"/>
          </a:xfrm>
          <a:custGeom>
            <a:avLst/>
            <a:gdLst/>
            <a:ahLst/>
            <a:cxnLst/>
            <a:rect l="l" t="t" r="r" b="b"/>
            <a:pathLst>
              <a:path w="1975485" h="463550">
                <a:moveTo>
                  <a:pt x="1975104" y="0"/>
                </a:moveTo>
                <a:lnTo>
                  <a:pt x="0" y="0"/>
                </a:lnTo>
                <a:lnTo>
                  <a:pt x="0" y="463296"/>
                </a:lnTo>
                <a:lnTo>
                  <a:pt x="1975104" y="463296"/>
                </a:lnTo>
                <a:lnTo>
                  <a:pt x="1975104" y="0"/>
                </a:lnTo>
                <a:close/>
              </a:path>
            </a:pathLst>
          </a:custGeom>
          <a:solidFill>
            <a:srgbClr val="21ABAD"/>
          </a:solidFill>
        </p:spPr>
        <p:txBody>
          <a:bodyPr wrap="square" lIns="0" tIns="0" rIns="0" bIns="0" rtlCol="0"/>
          <a:lstStyle/>
          <a:p/>
        </p:txBody>
      </p:sp>
      <p:sp>
        <p:nvSpPr>
          <p:cNvPr id="3" name="object 3"/>
          <p:cNvSpPr/>
          <p:nvPr/>
        </p:nvSpPr>
        <p:spPr>
          <a:xfrm>
            <a:off x="15875" y="542544"/>
            <a:ext cx="12176760" cy="832485"/>
          </a:xfrm>
          <a:custGeom>
            <a:avLst/>
            <a:gdLst/>
            <a:ahLst/>
            <a:cxnLst/>
            <a:rect l="l" t="t" r="r" b="b"/>
            <a:pathLst>
              <a:path w="12176760" h="832485">
                <a:moveTo>
                  <a:pt x="12176760" y="0"/>
                </a:moveTo>
                <a:lnTo>
                  <a:pt x="0" y="0"/>
                </a:lnTo>
                <a:lnTo>
                  <a:pt x="0" y="832103"/>
                </a:lnTo>
                <a:lnTo>
                  <a:pt x="12176760" y="832103"/>
                </a:lnTo>
                <a:lnTo>
                  <a:pt x="12176760" y="0"/>
                </a:lnTo>
                <a:close/>
              </a:path>
            </a:pathLst>
          </a:custGeom>
          <a:solidFill>
            <a:srgbClr val="21ABAD"/>
          </a:solidFill>
        </p:spPr>
        <p:txBody>
          <a:bodyPr wrap="square" lIns="0" tIns="0" rIns="0" bIns="0" rtlCol="0"/>
          <a:lstStyle/>
          <a:p/>
        </p:txBody>
      </p:sp>
      <p:sp>
        <p:nvSpPr>
          <p:cNvPr id="4" name="object 4"/>
          <p:cNvSpPr txBox="1"/>
          <p:nvPr/>
        </p:nvSpPr>
        <p:spPr>
          <a:xfrm>
            <a:off x="291465" y="2540"/>
            <a:ext cx="10337165" cy="1145540"/>
          </a:xfrm>
          <a:prstGeom prst="rect">
            <a:avLst/>
          </a:prstGeom>
        </p:spPr>
        <p:txBody>
          <a:bodyPr vert="horz" wrap="square" lIns="0" tIns="164465" rIns="0" bIns="0" rtlCol="0">
            <a:noAutofit/>
          </a:bodyPr>
          <a:lstStyle/>
          <a:p>
            <a:pPr marL="424180">
              <a:lnSpc>
                <a:spcPct val="100000"/>
              </a:lnSpc>
              <a:spcBef>
                <a:spcPts val="1295"/>
              </a:spcBef>
            </a:pPr>
            <a:r>
              <a:rPr sz="2000" b="1" spc="-35" dirty="0">
                <a:solidFill>
                  <a:srgbClr val="FFFFFF"/>
                </a:solidFill>
                <a:latin typeface="微软雅黑" panose="020B0503020204020204" charset="-122"/>
                <a:ea typeface="微软雅黑" panose="020B0503020204020204" charset="-122"/>
                <a:cs typeface="微软雅黑" panose="020B0503020204020204" charset="-122"/>
              </a:rPr>
              <a:t>安全性</a:t>
            </a:r>
            <a:endParaRPr sz="2000">
              <a:latin typeface="微软雅黑" panose="020B0503020204020204" charset="-122"/>
              <a:cs typeface="微软雅黑" panose="020B0503020204020204" charset="-122"/>
            </a:endParaRPr>
          </a:p>
          <a:p>
            <a:pPr marL="336550" indent="-285750">
              <a:lnSpc>
                <a:spcPct val="100000"/>
              </a:lnSpc>
              <a:spcBef>
                <a:spcPts val="1335"/>
              </a:spcBef>
              <a:buFont typeface="Wingdings" panose="05000000000000000000"/>
              <a:buChar char=""/>
              <a:tabLst>
                <a:tab pos="336550" algn="l"/>
              </a:tabLst>
            </a:pPr>
            <a:r>
              <a:rPr sz="2000" b="1" spc="-25" dirty="0">
                <a:solidFill>
                  <a:srgbClr val="F1F1F1"/>
                </a:solidFill>
                <a:latin typeface="微软雅黑" panose="020B0503020204020204" charset="-122"/>
                <a:ea typeface="微软雅黑" panose="020B0503020204020204" charset="-122"/>
                <a:cs typeface="微软雅黑" panose="020B0503020204020204" charset="-122"/>
              </a:rPr>
              <a:t>无因安全问题撤市记录，</a:t>
            </a:r>
            <a:r>
              <a:rPr sz="2000" b="1" spc="-15" dirty="0">
                <a:solidFill>
                  <a:srgbClr val="FFFFFF"/>
                </a:solidFill>
                <a:latin typeface="微软雅黑" panose="020B0503020204020204" charset="-122"/>
                <a:ea typeface="微软雅黑" panose="020B0503020204020204" charset="-122"/>
                <a:cs typeface="微软雅黑" panose="020B0503020204020204" charset="-122"/>
              </a:rPr>
              <a:t>具有有利的获益</a:t>
            </a:r>
            <a:r>
              <a:rPr sz="2000" b="1" spc="-10" dirty="0">
                <a:solidFill>
                  <a:srgbClr val="FFFFFF"/>
                </a:solidFill>
                <a:latin typeface="微软雅黑" panose="020B0503020204020204" charset="-122"/>
                <a:ea typeface="微软雅黑" panose="020B0503020204020204" charset="-122"/>
                <a:cs typeface="微软雅黑" panose="020B0503020204020204" charset="-122"/>
              </a:rPr>
              <a:t>-</a:t>
            </a:r>
            <a:r>
              <a:rPr sz="2000" b="1" spc="-20" dirty="0">
                <a:solidFill>
                  <a:srgbClr val="FFFFFF"/>
                </a:solidFill>
                <a:latin typeface="微软雅黑" panose="020B0503020204020204" charset="-122"/>
                <a:ea typeface="微软雅黑" panose="020B0503020204020204" charset="-122"/>
                <a:cs typeface="微软雅黑" panose="020B0503020204020204" charset="-122"/>
              </a:rPr>
              <a:t>风险特征</a:t>
            </a:r>
            <a:endParaRPr sz="2000">
              <a:latin typeface="微软雅黑" panose="020B0503020204020204" charset="-122"/>
              <a:ea typeface="微软雅黑" panose="020B0503020204020204" charset="-122"/>
              <a:cs typeface="微软雅黑" panose="020B0503020204020204" charset="-122"/>
            </a:endParaRPr>
          </a:p>
          <a:p>
            <a:pPr marL="336550" indent="-285750">
              <a:lnSpc>
                <a:spcPct val="100000"/>
              </a:lnSpc>
              <a:spcBef>
                <a:spcPts val="595"/>
              </a:spcBef>
              <a:buFont typeface="Wingdings" panose="05000000000000000000"/>
              <a:buChar char=""/>
              <a:tabLst>
                <a:tab pos="336550" algn="l"/>
              </a:tabLst>
            </a:pPr>
            <a:r>
              <a:rPr sz="2000" b="1" spc="-10" dirty="0">
                <a:solidFill>
                  <a:srgbClr val="F1F1F1"/>
                </a:solidFill>
                <a:latin typeface="微软雅黑" panose="020B0503020204020204" charset="-122"/>
                <a:ea typeface="微软雅黑" panose="020B0503020204020204" charset="-122"/>
                <a:cs typeface="微软雅黑" panose="020B0503020204020204" charset="-122"/>
              </a:rPr>
              <a:t>较普通片相比，血药浓度变化更平缓</a:t>
            </a:r>
            <a:r>
              <a:rPr sz="2000" b="1" spc="-20" dirty="0">
                <a:solidFill>
                  <a:srgbClr val="F1F1F1"/>
                </a:solidFill>
                <a:latin typeface="微软雅黑" panose="020B0503020204020204" charset="-122"/>
                <a:ea typeface="微软雅黑" panose="020B0503020204020204" charset="-122"/>
                <a:cs typeface="微软雅黑" panose="020B0503020204020204" charset="-122"/>
              </a:rPr>
              <a:t>，胃肠道不良反应发生率更低</a:t>
            </a:r>
            <a:endParaRPr sz="2000" b="1" spc="-20" baseline="52000" dirty="0">
              <a:solidFill>
                <a:srgbClr val="F1F1F1"/>
              </a:solidFill>
              <a:latin typeface="微软雅黑" panose="020B0503020204020204" charset="-122"/>
              <a:ea typeface="微软雅黑" panose="020B0503020204020204" charset="-122"/>
              <a:cs typeface="微软雅黑" panose="020B0503020204020204" charset="-122"/>
            </a:endParaRPr>
          </a:p>
        </p:txBody>
      </p:sp>
      <p:sp>
        <p:nvSpPr>
          <p:cNvPr id="71" name="object 71"/>
          <p:cNvSpPr/>
          <p:nvPr/>
        </p:nvSpPr>
        <p:spPr>
          <a:xfrm>
            <a:off x="938783" y="1856232"/>
            <a:ext cx="4660900" cy="277495"/>
          </a:xfrm>
          <a:custGeom>
            <a:avLst/>
            <a:gdLst/>
            <a:ahLst/>
            <a:cxnLst/>
            <a:rect l="l" t="t" r="r" b="b"/>
            <a:pathLst>
              <a:path w="4660900" h="277494">
                <a:moveTo>
                  <a:pt x="4614164" y="0"/>
                </a:moveTo>
                <a:lnTo>
                  <a:pt x="46228" y="0"/>
                </a:lnTo>
                <a:lnTo>
                  <a:pt x="28235" y="3633"/>
                </a:lnTo>
                <a:lnTo>
                  <a:pt x="13541" y="13541"/>
                </a:lnTo>
                <a:lnTo>
                  <a:pt x="3633" y="28235"/>
                </a:lnTo>
                <a:lnTo>
                  <a:pt x="0" y="46227"/>
                </a:lnTo>
                <a:lnTo>
                  <a:pt x="0" y="231139"/>
                </a:lnTo>
                <a:lnTo>
                  <a:pt x="3633" y="249132"/>
                </a:lnTo>
                <a:lnTo>
                  <a:pt x="13541" y="263826"/>
                </a:lnTo>
                <a:lnTo>
                  <a:pt x="28235" y="273734"/>
                </a:lnTo>
                <a:lnTo>
                  <a:pt x="46228" y="277367"/>
                </a:lnTo>
                <a:lnTo>
                  <a:pt x="4614164" y="277367"/>
                </a:lnTo>
                <a:lnTo>
                  <a:pt x="4632156" y="273734"/>
                </a:lnTo>
                <a:lnTo>
                  <a:pt x="4646850" y="263826"/>
                </a:lnTo>
                <a:lnTo>
                  <a:pt x="4656758" y="249132"/>
                </a:lnTo>
                <a:lnTo>
                  <a:pt x="4660392" y="231139"/>
                </a:lnTo>
                <a:lnTo>
                  <a:pt x="4660392" y="46227"/>
                </a:lnTo>
                <a:lnTo>
                  <a:pt x="4656758" y="28235"/>
                </a:lnTo>
                <a:lnTo>
                  <a:pt x="4646850" y="13541"/>
                </a:lnTo>
                <a:lnTo>
                  <a:pt x="4632156" y="3633"/>
                </a:lnTo>
                <a:lnTo>
                  <a:pt x="4614164" y="0"/>
                </a:lnTo>
                <a:close/>
              </a:path>
            </a:pathLst>
          </a:custGeom>
          <a:solidFill>
            <a:srgbClr val="21ABAD"/>
          </a:solidFill>
        </p:spPr>
        <p:txBody>
          <a:bodyPr wrap="square" lIns="0" tIns="0" rIns="0" bIns="0" rtlCol="0"/>
          <a:lstStyle/>
          <a:p/>
        </p:txBody>
      </p:sp>
      <p:sp>
        <p:nvSpPr>
          <p:cNvPr id="72" name="object 72"/>
          <p:cNvSpPr txBox="1"/>
          <p:nvPr/>
        </p:nvSpPr>
        <p:spPr>
          <a:xfrm>
            <a:off x="512445" y="1453515"/>
            <a:ext cx="5826760" cy="1178560"/>
          </a:xfrm>
          <a:prstGeom prst="rect">
            <a:avLst/>
          </a:prstGeom>
        </p:spPr>
        <p:txBody>
          <a:bodyPr vert="horz" wrap="square" lIns="0" tIns="88265" rIns="0" bIns="0" rtlCol="0">
            <a:spAutoFit/>
          </a:bodyPr>
          <a:lstStyle/>
          <a:p>
            <a:pPr marL="356870" indent="-344170">
              <a:lnSpc>
                <a:spcPct val="100000"/>
              </a:lnSpc>
              <a:spcBef>
                <a:spcPts val="695"/>
              </a:spcBef>
              <a:buFont typeface="Wingdings" panose="05000000000000000000"/>
              <a:buChar char=""/>
              <a:tabLst>
                <a:tab pos="356870" algn="l"/>
              </a:tabLst>
            </a:pPr>
            <a:r>
              <a:rPr sz="1800" b="1" spc="-5" dirty="0">
                <a:solidFill>
                  <a:schemeClr val="tx1"/>
                </a:solidFill>
                <a:latin typeface="微软雅黑" panose="020B0503020204020204" charset="-122"/>
                <a:ea typeface="微软雅黑" panose="020B0503020204020204" charset="-122"/>
                <a:cs typeface="微软雅黑" panose="020B0503020204020204" charset="-122"/>
              </a:rPr>
              <a:t>与目录内普通剂型降糖药安全性方面的主要优势：</a:t>
            </a:r>
            <a:endParaRPr sz="1800">
              <a:solidFill>
                <a:schemeClr val="tx1"/>
              </a:solidFill>
              <a:latin typeface="微软雅黑" panose="020B0503020204020204" charset="-122"/>
              <a:ea typeface="微软雅黑" panose="020B0503020204020204" charset="-122"/>
              <a:cs typeface="微软雅黑" panose="020B0503020204020204" charset="-122"/>
            </a:endParaRPr>
          </a:p>
          <a:p>
            <a:pPr marL="1655445">
              <a:lnSpc>
                <a:spcPct val="100000"/>
              </a:lnSpc>
              <a:spcBef>
                <a:spcPts val="600"/>
              </a:spcBef>
            </a:pPr>
            <a:r>
              <a:rPr sz="1400" b="1" spc="-20" dirty="0">
                <a:solidFill>
                  <a:srgbClr val="FFFFFF"/>
                </a:solidFill>
                <a:latin typeface="微软雅黑" panose="020B0503020204020204" charset="-122"/>
                <a:ea typeface="微软雅黑" panose="020B0503020204020204" charset="-122"/>
                <a:cs typeface="微软雅黑" panose="020B0503020204020204" charset="-122"/>
              </a:rPr>
              <a:t>缓释二甲双胍血药浓度变化</a:t>
            </a:r>
            <a:r>
              <a:rPr sz="1400" b="1" spc="-20" dirty="0">
                <a:solidFill>
                  <a:schemeClr val="bg2"/>
                </a:solidFill>
                <a:latin typeface="微软雅黑" panose="020B0503020204020204" charset="-122"/>
                <a:ea typeface="微软雅黑" panose="020B0503020204020204" charset="-122"/>
                <a:cs typeface="微软雅黑" panose="020B0503020204020204" charset="-122"/>
              </a:rPr>
              <a:t>更</a:t>
            </a:r>
            <a:r>
              <a:rPr b="1" spc="-25" dirty="0">
                <a:solidFill>
                  <a:schemeClr val="bg2"/>
                </a:solidFill>
                <a:latin typeface="微软雅黑" panose="020B0503020204020204" charset="-122"/>
                <a:ea typeface="微软雅黑" panose="020B0503020204020204" charset="-122"/>
                <a:cs typeface="微软雅黑" panose="020B0503020204020204" charset="-122"/>
              </a:rPr>
              <a:t>平缓</a:t>
            </a:r>
            <a:endParaRPr sz="1800">
              <a:latin typeface="微软雅黑" panose="020B0503020204020204" charset="-122"/>
              <a:ea typeface="微软雅黑" panose="020B0503020204020204" charset="-122"/>
              <a:cs typeface="微软雅黑" panose="020B0503020204020204" charset="-122"/>
            </a:endParaRPr>
          </a:p>
          <a:p>
            <a:pPr marL="2132330">
              <a:lnSpc>
                <a:spcPct val="100000"/>
              </a:lnSpc>
              <a:spcBef>
                <a:spcPts val="370"/>
              </a:spcBef>
            </a:pPr>
            <a:r>
              <a:rPr sz="1100" b="1" spc="-5" dirty="0">
                <a:solidFill>
                  <a:schemeClr val="tx1"/>
                </a:solidFill>
                <a:latin typeface="微软雅黑" panose="020B0503020204020204" charset="-122"/>
                <a:cs typeface="微软雅黑" panose="020B0503020204020204" charset="-122"/>
              </a:rPr>
              <a:t>平均血药浓度随时间变化</a:t>
            </a:r>
            <a:endParaRPr sz="1100">
              <a:solidFill>
                <a:schemeClr val="tx1"/>
              </a:solidFill>
              <a:latin typeface="微软雅黑" panose="020B0503020204020204" charset="-122"/>
              <a:cs typeface="微软雅黑" panose="020B0503020204020204" charset="-122"/>
            </a:endParaRPr>
          </a:p>
          <a:p>
            <a:pPr marL="2547620">
              <a:lnSpc>
                <a:spcPct val="100000"/>
              </a:lnSpc>
              <a:spcBef>
                <a:spcPts val="575"/>
              </a:spcBef>
            </a:pPr>
            <a:endParaRPr sz="1100">
              <a:solidFill>
                <a:schemeClr val="tx1"/>
              </a:solidFill>
              <a:latin typeface="微软雅黑" panose="020B0503020204020204" charset="-122"/>
              <a:cs typeface="微软雅黑" panose="020B0503020204020204" charset="-122"/>
            </a:endParaRPr>
          </a:p>
        </p:txBody>
      </p:sp>
      <p:grpSp>
        <p:nvGrpSpPr>
          <p:cNvPr id="73" name="object 73"/>
          <p:cNvGrpSpPr/>
          <p:nvPr/>
        </p:nvGrpSpPr>
        <p:grpSpPr>
          <a:xfrm>
            <a:off x="999235" y="4454524"/>
            <a:ext cx="4599940" cy="1655063"/>
            <a:chOff x="950975" y="4404359"/>
            <a:chExt cx="4599940" cy="1655063"/>
          </a:xfrm>
        </p:grpSpPr>
        <p:pic>
          <p:nvPicPr>
            <p:cNvPr id="74" name="object 74"/>
            <p:cNvPicPr/>
            <p:nvPr/>
          </p:nvPicPr>
          <p:blipFill>
            <a:blip r:embed="rId1" cstate="print"/>
            <a:stretch>
              <a:fillRect/>
            </a:stretch>
          </p:blipFill>
          <p:spPr>
            <a:xfrm>
              <a:off x="2167127" y="5943599"/>
              <a:ext cx="819912" cy="115823"/>
            </a:xfrm>
            <a:prstGeom prst="rect">
              <a:avLst/>
            </a:prstGeom>
          </p:spPr>
        </p:pic>
        <p:pic>
          <p:nvPicPr>
            <p:cNvPr id="75" name="object 75"/>
            <p:cNvPicPr/>
            <p:nvPr/>
          </p:nvPicPr>
          <p:blipFill>
            <a:blip r:embed="rId2" cstate="print"/>
            <a:stretch>
              <a:fillRect/>
            </a:stretch>
          </p:blipFill>
          <p:spPr>
            <a:xfrm>
              <a:off x="4075175" y="5779007"/>
              <a:ext cx="1085088" cy="280415"/>
            </a:xfrm>
            <a:prstGeom prst="rect">
              <a:avLst/>
            </a:prstGeom>
          </p:spPr>
        </p:pic>
        <p:sp>
          <p:nvSpPr>
            <p:cNvPr id="79" name="object 79"/>
            <p:cNvSpPr/>
            <p:nvPr/>
          </p:nvSpPr>
          <p:spPr>
            <a:xfrm>
              <a:off x="1554479" y="5105399"/>
              <a:ext cx="45720" cy="948055"/>
            </a:xfrm>
            <a:custGeom>
              <a:avLst/>
              <a:gdLst/>
              <a:ahLst/>
              <a:cxnLst/>
              <a:rect l="l" t="t" r="r" b="b"/>
              <a:pathLst>
                <a:path w="45719" h="948054">
                  <a:moveTo>
                    <a:pt x="0" y="947928"/>
                  </a:moveTo>
                  <a:lnTo>
                    <a:pt x="45720" y="947928"/>
                  </a:lnTo>
                </a:path>
                <a:path w="45719" h="948054">
                  <a:moveTo>
                    <a:pt x="0" y="630936"/>
                  </a:moveTo>
                  <a:lnTo>
                    <a:pt x="45720" y="630936"/>
                  </a:lnTo>
                </a:path>
                <a:path w="45719" h="948054">
                  <a:moveTo>
                    <a:pt x="0" y="313944"/>
                  </a:moveTo>
                  <a:lnTo>
                    <a:pt x="45720" y="313944"/>
                  </a:lnTo>
                </a:path>
                <a:path w="45719" h="948054">
                  <a:moveTo>
                    <a:pt x="0" y="0"/>
                  </a:moveTo>
                  <a:lnTo>
                    <a:pt x="45720" y="0"/>
                  </a:lnTo>
                </a:path>
              </a:pathLst>
            </a:custGeom>
            <a:ln w="12700">
              <a:solidFill>
                <a:srgbClr val="3E4444"/>
              </a:solidFill>
            </a:ln>
          </p:spPr>
          <p:txBody>
            <a:bodyPr wrap="square" lIns="0" tIns="0" rIns="0" bIns="0" rtlCol="0"/>
            <a:lstStyle/>
            <a:p/>
          </p:txBody>
        </p:sp>
        <p:sp>
          <p:nvSpPr>
            <p:cNvPr id="81" name="object 81"/>
            <p:cNvSpPr/>
            <p:nvPr/>
          </p:nvSpPr>
          <p:spPr>
            <a:xfrm>
              <a:off x="1600199" y="6010655"/>
              <a:ext cx="3816350" cy="43180"/>
            </a:xfrm>
            <a:custGeom>
              <a:avLst/>
              <a:gdLst/>
              <a:ahLst/>
              <a:cxnLst/>
              <a:rect l="l" t="t" r="r" b="b"/>
              <a:pathLst>
                <a:path w="3816350" h="43179">
                  <a:moveTo>
                    <a:pt x="0" y="0"/>
                  </a:moveTo>
                  <a:lnTo>
                    <a:pt x="0" y="42672"/>
                  </a:lnTo>
                </a:path>
                <a:path w="3816350" h="43179">
                  <a:moveTo>
                    <a:pt x="1908048" y="0"/>
                  </a:moveTo>
                  <a:lnTo>
                    <a:pt x="1908048" y="42672"/>
                  </a:lnTo>
                </a:path>
                <a:path w="3816350" h="43179">
                  <a:moveTo>
                    <a:pt x="3816096" y="0"/>
                  </a:moveTo>
                  <a:lnTo>
                    <a:pt x="3816096" y="42672"/>
                  </a:lnTo>
                </a:path>
              </a:pathLst>
            </a:custGeom>
            <a:ln w="12700">
              <a:solidFill>
                <a:srgbClr val="3E4444"/>
              </a:solidFill>
            </a:ln>
          </p:spPr>
          <p:txBody>
            <a:bodyPr wrap="square" lIns="0" tIns="0" rIns="0" bIns="0" rtlCol="0"/>
            <a:lstStyle/>
            <a:p/>
          </p:txBody>
        </p:sp>
        <p:sp>
          <p:nvSpPr>
            <p:cNvPr id="82" name="object 82"/>
            <p:cNvSpPr/>
            <p:nvPr/>
          </p:nvSpPr>
          <p:spPr>
            <a:xfrm>
              <a:off x="950975" y="4404359"/>
              <a:ext cx="4599940" cy="295910"/>
            </a:xfrm>
            <a:custGeom>
              <a:avLst/>
              <a:gdLst/>
              <a:ahLst/>
              <a:cxnLst/>
              <a:rect l="l" t="t" r="r" b="b"/>
              <a:pathLst>
                <a:path w="4599940" h="295910">
                  <a:moveTo>
                    <a:pt x="4550156" y="0"/>
                  </a:moveTo>
                  <a:lnTo>
                    <a:pt x="49276" y="0"/>
                  </a:lnTo>
                  <a:lnTo>
                    <a:pt x="30094" y="3872"/>
                  </a:lnTo>
                  <a:lnTo>
                    <a:pt x="14431" y="14431"/>
                  </a:lnTo>
                  <a:lnTo>
                    <a:pt x="3872" y="30094"/>
                  </a:lnTo>
                  <a:lnTo>
                    <a:pt x="0" y="49275"/>
                  </a:lnTo>
                  <a:lnTo>
                    <a:pt x="0" y="246367"/>
                  </a:lnTo>
                  <a:lnTo>
                    <a:pt x="3872" y="265550"/>
                  </a:lnTo>
                  <a:lnTo>
                    <a:pt x="14431" y="281217"/>
                  </a:lnTo>
                  <a:lnTo>
                    <a:pt x="30094" y="291781"/>
                  </a:lnTo>
                  <a:lnTo>
                    <a:pt x="49276" y="295655"/>
                  </a:lnTo>
                  <a:lnTo>
                    <a:pt x="4550156" y="295655"/>
                  </a:lnTo>
                  <a:lnTo>
                    <a:pt x="4569337" y="291781"/>
                  </a:lnTo>
                  <a:lnTo>
                    <a:pt x="4585000" y="281217"/>
                  </a:lnTo>
                  <a:lnTo>
                    <a:pt x="4595559" y="265550"/>
                  </a:lnTo>
                  <a:lnTo>
                    <a:pt x="4599432" y="246367"/>
                  </a:lnTo>
                  <a:lnTo>
                    <a:pt x="4599432" y="49275"/>
                  </a:lnTo>
                  <a:lnTo>
                    <a:pt x="4595559" y="30094"/>
                  </a:lnTo>
                  <a:lnTo>
                    <a:pt x="4585000" y="14431"/>
                  </a:lnTo>
                  <a:lnTo>
                    <a:pt x="4569337" y="3872"/>
                  </a:lnTo>
                  <a:lnTo>
                    <a:pt x="4550156" y="0"/>
                  </a:lnTo>
                  <a:close/>
                </a:path>
              </a:pathLst>
            </a:custGeom>
            <a:solidFill>
              <a:srgbClr val="21ABAD"/>
            </a:solidFill>
          </p:spPr>
          <p:txBody>
            <a:bodyPr wrap="square" lIns="0" tIns="0" rIns="0" bIns="0" rtlCol="0"/>
            <a:lstStyle/>
            <a:p/>
          </p:txBody>
        </p:sp>
      </p:grpSp>
      <p:sp>
        <p:nvSpPr>
          <p:cNvPr id="91" name="object 91"/>
          <p:cNvSpPr txBox="1"/>
          <p:nvPr/>
        </p:nvSpPr>
        <p:spPr>
          <a:xfrm>
            <a:off x="1754631" y="4454499"/>
            <a:ext cx="3844925" cy="289560"/>
          </a:xfrm>
          <a:prstGeom prst="rect">
            <a:avLst/>
          </a:prstGeom>
        </p:spPr>
        <p:txBody>
          <a:bodyPr vert="horz" wrap="square" lIns="0" tIns="12700" rIns="0" bIns="0" rtlCol="0">
            <a:spAutoFit/>
          </a:bodyPr>
          <a:lstStyle/>
          <a:p>
            <a:pPr marL="12700">
              <a:lnSpc>
                <a:spcPct val="100000"/>
              </a:lnSpc>
              <a:spcBef>
                <a:spcPts val="100"/>
              </a:spcBef>
            </a:pPr>
            <a:r>
              <a:rPr sz="1400" b="1" spc="-20" dirty="0">
                <a:solidFill>
                  <a:srgbClr val="FFFFFF"/>
                </a:solidFill>
                <a:latin typeface="微软雅黑" panose="020B0503020204020204" charset="-122"/>
                <a:ea typeface="微软雅黑" panose="020B0503020204020204" charset="-122"/>
                <a:cs typeface="微软雅黑" panose="020B0503020204020204" charset="-122"/>
                <a:sym typeface="+mn-ea"/>
              </a:rPr>
              <a:t>二甲双胍缓释</a:t>
            </a:r>
            <a:r>
              <a:rPr b="1" spc="-20" dirty="0">
                <a:solidFill>
                  <a:srgbClr val="FFFFFF"/>
                </a:solidFill>
                <a:latin typeface="微软雅黑" panose="020B0503020204020204" charset="-122"/>
                <a:ea typeface="微软雅黑" panose="020B0503020204020204" charset="-122"/>
                <a:cs typeface="微软雅黑" panose="020B0503020204020204" charset="-122"/>
                <a:sym typeface="+mn-ea"/>
              </a:rPr>
              <a:t>降低</a:t>
            </a:r>
            <a:r>
              <a:rPr sz="1400" b="1" spc="-20" dirty="0">
                <a:solidFill>
                  <a:srgbClr val="FFFFFF"/>
                </a:solidFill>
                <a:latin typeface="微软雅黑" panose="020B0503020204020204" charset="-122"/>
                <a:ea typeface="微软雅黑" panose="020B0503020204020204" charset="-122"/>
                <a:cs typeface="微软雅黑" panose="020B0503020204020204" charset="-122"/>
                <a:sym typeface="+mn-ea"/>
              </a:rPr>
              <a:t>患者胃肠道反应</a:t>
            </a:r>
            <a:endParaRPr sz="1400" b="1" spc="-2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92" name="object 92"/>
          <p:cNvSpPr txBox="1"/>
          <p:nvPr/>
        </p:nvSpPr>
        <p:spPr>
          <a:xfrm>
            <a:off x="6770370" y="1565275"/>
            <a:ext cx="5217795" cy="4378325"/>
          </a:xfrm>
          <a:prstGeom prst="rect">
            <a:avLst/>
          </a:prstGeom>
        </p:spPr>
        <p:txBody>
          <a:bodyPr vert="horz" wrap="square" lIns="0" tIns="12700" rIns="0" bIns="0" rtlCol="0">
            <a:noAutofit/>
          </a:bodyPr>
          <a:lstStyle/>
          <a:p>
            <a:pPr marL="382270" indent="-344170" fontAlgn="auto">
              <a:lnSpc>
                <a:spcPct val="100000"/>
              </a:lnSpc>
              <a:spcBef>
                <a:spcPts val="600"/>
              </a:spcBef>
              <a:spcAft>
                <a:spcPts val="600"/>
              </a:spcAft>
              <a:buFont typeface="Wingdings" panose="05000000000000000000"/>
              <a:buChar char=""/>
              <a:tabLst>
                <a:tab pos="382270" algn="l"/>
              </a:tabLst>
            </a:pPr>
            <a:r>
              <a:rPr sz="1800" b="1" spc="-5" dirty="0">
                <a:solidFill>
                  <a:schemeClr val="tx1"/>
                </a:solidFill>
                <a:latin typeface="微软雅黑" panose="020B0503020204020204" charset="-122"/>
                <a:ea typeface="微软雅黑" panose="020B0503020204020204" charset="-122"/>
                <a:cs typeface="微软雅黑" panose="020B0503020204020204" charset="-122"/>
              </a:rPr>
              <a:t>药品说明书收载的安全性信息</a:t>
            </a:r>
            <a:endParaRPr sz="1800" b="1">
              <a:solidFill>
                <a:schemeClr val="tx1"/>
              </a:solidFill>
              <a:latin typeface="微软雅黑" panose="020B0503020204020204" charset="-122"/>
              <a:ea typeface="微软雅黑" panose="020B0503020204020204" charset="-122"/>
              <a:cs typeface="微软雅黑" panose="020B0503020204020204" charset="-122"/>
            </a:endParaRPr>
          </a:p>
          <a:p>
            <a:pPr indent="0" fontAlgn="auto">
              <a:lnSpc>
                <a:spcPts val="2120"/>
              </a:lnSpc>
              <a:spcBef>
                <a:spcPts val="600"/>
              </a:spcBef>
              <a:spcAft>
                <a:spcPts val="600"/>
              </a:spcAft>
              <a:buNone/>
            </a:pPr>
            <a:r>
              <a:rPr sz="1600" b="1" spc="-65" dirty="0">
                <a:solidFill>
                  <a:srgbClr val="3E4444"/>
                </a:solidFill>
                <a:latin typeface="微软雅黑" panose="020B0503020204020204" charset="-122"/>
                <a:ea typeface="微软雅黑" panose="020B0503020204020204" charset="-122"/>
                <a:cs typeface="微软雅黑" panose="020B0503020204020204" charset="-122"/>
                <a:sym typeface="+mn-ea"/>
              </a:rPr>
              <a:t>不良反应</a:t>
            </a:r>
            <a:r>
              <a:rPr sz="1600" spc="-65" dirty="0">
                <a:solidFill>
                  <a:srgbClr val="3E4444"/>
                </a:solidFill>
                <a:latin typeface="微软雅黑" panose="020B0503020204020204" charset="-122"/>
                <a:ea typeface="微软雅黑" panose="020B0503020204020204" charset="-122"/>
                <a:cs typeface="微软雅黑" panose="020B0503020204020204" charset="-122"/>
                <a:sym typeface="+mn-ea"/>
              </a:rPr>
              <a:t>：重要不良反应包括乳酸酸中毒、酮症酸中毒、血容量不足、尿脓毒症和肾盂肾炎、与胰岛素和胰岛素促泌剂合并用药时低血糖、会阴部坏死性筋膜炎（Fournier’s坏疽）、生殖器真菌感染、超敏反应、维生素B12缺乏。</a:t>
            </a:r>
            <a:endParaRPr sz="1600" spc="-65" dirty="0">
              <a:solidFill>
                <a:srgbClr val="3E4444"/>
              </a:solidFill>
              <a:latin typeface="微软雅黑" panose="020B0503020204020204" charset="-122"/>
              <a:ea typeface="微软雅黑" panose="020B0503020204020204" charset="-122"/>
              <a:cs typeface="微软雅黑" panose="020B0503020204020204" charset="-122"/>
              <a:sym typeface="+mn-ea"/>
            </a:endParaRPr>
          </a:p>
          <a:p>
            <a:pPr indent="0" fontAlgn="auto">
              <a:lnSpc>
                <a:spcPts val="2120"/>
              </a:lnSpc>
              <a:spcBef>
                <a:spcPts val="600"/>
              </a:spcBef>
              <a:spcAft>
                <a:spcPts val="600"/>
              </a:spcAft>
              <a:buNone/>
            </a:pPr>
            <a:r>
              <a:rPr sz="1600" b="1" spc="-65" dirty="0">
                <a:solidFill>
                  <a:srgbClr val="3E4444"/>
                </a:solidFill>
                <a:latin typeface="微软雅黑" panose="020B0503020204020204" charset="-122"/>
                <a:ea typeface="微软雅黑" panose="020B0503020204020204" charset="-122"/>
                <a:cs typeface="微软雅黑" panose="020B0503020204020204" charset="-122"/>
                <a:sym typeface="+mn-ea"/>
              </a:rPr>
              <a:t>禁忌</a:t>
            </a:r>
            <a:r>
              <a:rPr sz="1600" spc="-65" dirty="0">
                <a:solidFill>
                  <a:srgbClr val="3E4444"/>
                </a:solidFill>
                <a:latin typeface="微软雅黑" panose="020B0503020204020204" charset="-122"/>
                <a:ea typeface="微软雅黑" panose="020B0503020204020204" charset="-122"/>
                <a:cs typeface="微软雅黑" panose="020B0503020204020204" charset="-122"/>
                <a:sym typeface="+mn-ea"/>
              </a:rPr>
              <a:t>：中度至重度肾功能损害、终末期肾病或透析患者、急性或慢性代谢性酸中毒、对恩格列净或二甲双胍有严重过敏史、可能影响肾功能的急性病情（如脱水、严重感染、休克）、可造成组织缺氧的疾病（如失代偿心力衰竭、呼吸衰竭、近期发作的心肌梗死和休克）、严重感染和外伤、糖尿病昏迷前驱期、肝功能不全、急性酒精中毒、酗酒、维生素B12、叶酸缺乏未纠正者。</a:t>
            </a:r>
            <a:endParaRPr sz="1600" spc="-65" dirty="0">
              <a:solidFill>
                <a:srgbClr val="3E4444"/>
              </a:solidFill>
              <a:latin typeface="微软雅黑" panose="020B0503020204020204" charset="-122"/>
              <a:ea typeface="微软雅黑" panose="020B0503020204020204" charset="-122"/>
              <a:cs typeface="微软雅黑" panose="020B0503020204020204" charset="-122"/>
            </a:endParaRPr>
          </a:p>
          <a:p>
            <a:pPr indent="0" fontAlgn="auto">
              <a:lnSpc>
                <a:spcPts val="2120"/>
              </a:lnSpc>
              <a:spcBef>
                <a:spcPts val="600"/>
              </a:spcBef>
              <a:spcAft>
                <a:spcPts val="600"/>
              </a:spcAft>
              <a:buNone/>
            </a:pPr>
            <a:r>
              <a:rPr sz="1600" b="1" spc="-65" dirty="0">
                <a:solidFill>
                  <a:srgbClr val="3E4444"/>
                </a:solidFill>
                <a:latin typeface="微软雅黑" panose="020B0503020204020204" charset="-122"/>
                <a:ea typeface="微软雅黑" panose="020B0503020204020204" charset="-122"/>
                <a:cs typeface="微软雅黑" panose="020B0503020204020204" charset="-122"/>
                <a:sym typeface="+mn-ea"/>
              </a:rPr>
              <a:t>撤市记录</a:t>
            </a:r>
            <a:r>
              <a:rPr sz="1600" spc="-65" dirty="0">
                <a:solidFill>
                  <a:srgbClr val="3E4444"/>
                </a:solidFill>
                <a:latin typeface="微软雅黑" panose="020B0503020204020204" charset="-122"/>
                <a:ea typeface="微软雅黑" panose="020B0503020204020204" charset="-122"/>
                <a:cs typeface="微软雅黑" panose="020B0503020204020204" charset="-122"/>
                <a:sym typeface="+mn-ea"/>
              </a:rPr>
              <a:t>：各国无因安全性问题的撤市记录。</a:t>
            </a:r>
            <a:endParaRPr sz="1600" spc="-65" dirty="0">
              <a:solidFill>
                <a:srgbClr val="3E4444"/>
              </a:solidFill>
              <a:latin typeface="微软雅黑" panose="020B0503020204020204" charset="-122"/>
              <a:ea typeface="微软雅黑" panose="020B0503020204020204" charset="-122"/>
              <a:cs typeface="微软雅黑" panose="020B0503020204020204" charset="-122"/>
              <a:sym typeface="+mn-ea"/>
            </a:endParaRPr>
          </a:p>
        </p:txBody>
      </p:sp>
      <p:pic>
        <p:nvPicPr>
          <p:cNvPr id="95" name="图片 94"/>
          <p:cNvPicPr>
            <a:picLocks noChangeAspect="1"/>
          </p:cNvPicPr>
          <p:nvPr/>
        </p:nvPicPr>
        <p:blipFill>
          <a:blip r:embed="rId3"/>
          <a:stretch>
            <a:fillRect/>
          </a:stretch>
        </p:blipFill>
        <p:spPr>
          <a:xfrm>
            <a:off x="824865" y="2431415"/>
            <a:ext cx="4774565" cy="1390650"/>
          </a:xfrm>
          <a:prstGeom prst="rect">
            <a:avLst/>
          </a:prstGeom>
        </p:spPr>
      </p:pic>
      <p:sp>
        <p:nvSpPr>
          <p:cNvPr id="96" name="文本框 95"/>
          <p:cNvSpPr txBox="1"/>
          <p:nvPr/>
        </p:nvSpPr>
        <p:spPr>
          <a:xfrm>
            <a:off x="196215" y="3822065"/>
            <a:ext cx="6459855" cy="504825"/>
          </a:xfrm>
          <a:prstGeom prst="rect">
            <a:avLst/>
          </a:prstGeom>
          <a:noFill/>
        </p:spPr>
        <p:txBody>
          <a:bodyPr wrap="square" rtlCol="0" anchor="t">
            <a:noAutofit/>
          </a:bodyPr>
          <a:p>
            <a:r>
              <a:rPr sz="1400" spc="-65" dirty="0">
                <a:solidFill>
                  <a:srgbClr val="3E4444"/>
                </a:solidFill>
                <a:latin typeface="微软雅黑" panose="020B0503020204020204" charset="-122"/>
                <a:ea typeface="微软雅黑" panose="020B0503020204020204" charset="-122"/>
                <a:cs typeface="微软雅黑" panose="020B0503020204020204" charset="-122"/>
                <a:sym typeface="+mn-ea"/>
              </a:rPr>
              <a:t>一项持续 5 周的开放标签、多剂量、临床研究</a:t>
            </a:r>
            <a:r>
              <a:rPr lang="en-US" sz="1400" spc="-65" baseline="30000" dirty="0">
                <a:solidFill>
                  <a:srgbClr val="3E4444"/>
                </a:solidFill>
                <a:latin typeface="微软雅黑" panose="020B0503020204020204" charset="-122"/>
                <a:ea typeface="微软雅黑" panose="020B0503020204020204" charset="-122"/>
                <a:cs typeface="微软雅黑" panose="020B0503020204020204" charset="-122"/>
                <a:sym typeface="+mn-ea"/>
              </a:rPr>
              <a:t>1</a:t>
            </a:r>
            <a:r>
              <a:rPr sz="1400" spc="-65" dirty="0">
                <a:solidFill>
                  <a:srgbClr val="3E4444"/>
                </a:solidFill>
                <a:latin typeface="微软雅黑" panose="020B0503020204020204" charset="-122"/>
                <a:ea typeface="微软雅黑" panose="020B0503020204020204" charset="-122"/>
                <a:cs typeface="微软雅黑" panose="020B0503020204020204" charset="-122"/>
                <a:sym typeface="+mn-ea"/>
              </a:rPr>
              <a:t>，结果显示二甲双胍缓释片与常释片C</a:t>
            </a:r>
            <a:r>
              <a:rPr sz="1400" spc="-65" baseline="-25000" dirty="0">
                <a:solidFill>
                  <a:srgbClr val="3E4444"/>
                </a:solidFill>
                <a:latin typeface="微软雅黑" panose="020B0503020204020204" charset="-122"/>
                <a:ea typeface="微软雅黑" panose="020B0503020204020204" charset="-122"/>
                <a:cs typeface="微软雅黑" panose="020B0503020204020204" charset="-122"/>
                <a:sym typeface="+mn-ea"/>
              </a:rPr>
              <a:t>max</a:t>
            </a:r>
            <a:r>
              <a:rPr sz="1400" spc="-65" dirty="0">
                <a:solidFill>
                  <a:srgbClr val="3E4444"/>
                </a:solidFill>
                <a:latin typeface="微软雅黑" panose="020B0503020204020204" charset="-122"/>
                <a:ea typeface="微软雅黑" panose="020B0503020204020204" charset="-122"/>
                <a:cs typeface="微软雅黑" panose="020B0503020204020204" charset="-122"/>
                <a:sym typeface="+mn-ea"/>
              </a:rPr>
              <a:t>无差异，但二甲双胍缓释达峰时间更长，表明二甲双胍缓释血药浓度变化更平缓</a:t>
            </a:r>
            <a:r>
              <a:rPr lang="zh-CN" sz="1400" spc="-65" dirty="0">
                <a:solidFill>
                  <a:srgbClr val="3E4444"/>
                </a:solidFill>
                <a:latin typeface="微软雅黑" panose="020B0503020204020204" charset="-122"/>
                <a:ea typeface="微软雅黑" panose="020B0503020204020204" charset="-122"/>
                <a:cs typeface="微软雅黑" panose="020B0503020204020204" charset="-122"/>
                <a:sym typeface="+mn-ea"/>
              </a:rPr>
              <a:t>。</a:t>
            </a:r>
            <a:endParaRPr lang="zh-CN" sz="1400" spc="-65" dirty="0">
              <a:solidFill>
                <a:srgbClr val="3E4444"/>
              </a:solidFill>
              <a:latin typeface="微软雅黑" panose="020B0503020204020204" charset="-122"/>
              <a:ea typeface="微软雅黑" panose="020B0503020204020204" charset="-122"/>
              <a:cs typeface="微软雅黑" panose="020B0503020204020204" charset="-122"/>
              <a:sym typeface="+mn-ea"/>
            </a:endParaRPr>
          </a:p>
        </p:txBody>
      </p:sp>
      <p:pic>
        <p:nvPicPr>
          <p:cNvPr id="102" name="图片 101"/>
          <p:cNvPicPr>
            <a:picLocks noChangeAspect="1"/>
          </p:cNvPicPr>
          <p:nvPr/>
        </p:nvPicPr>
        <p:blipFill>
          <a:blip r:embed="rId4"/>
          <a:stretch>
            <a:fillRect/>
          </a:stretch>
        </p:blipFill>
        <p:spPr>
          <a:xfrm>
            <a:off x="824865" y="4878705"/>
            <a:ext cx="3131820" cy="1975485"/>
          </a:xfrm>
          <a:prstGeom prst="rect">
            <a:avLst/>
          </a:prstGeom>
        </p:spPr>
      </p:pic>
      <p:sp>
        <p:nvSpPr>
          <p:cNvPr id="103" name="文本框 102"/>
          <p:cNvSpPr txBox="1"/>
          <p:nvPr/>
        </p:nvSpPr>
        <p:spPr>
          <a:xfrm>
            <a:off x="3956685" y="4918710"/>
            <a:ext cx="2310765" cy="1752600"/>
          </a:xfrm>
          <a:prstGeom prst="rect">
            <a:avLst/>
          </a:prstGeom>
          <a:noFill/>
        </p:spPr>
        <p:txBody>
          <a:bodyPr wrap="square" rtlCol="0" anchor="t">
            <a:noAutofit/>
          </a:bodyPr>
          <a:p>
            <a:r>
              <a:rPr sz="1400" spc="-65" dirty="0">
                <a:solidFill>
                  <a:srgbClr val="3E4444"/>
                </a:solidFill>
                <a:latin typeface="微软雅黑" panose="020B0503020204020204" charset="-122"/>
                <a:ea typeface="微软雅黑" panose="020B0503020204020204" charset="-122"/>
                <a:cs typeface="微软雅黑" panose="020B0503020204020204" charset="-122"/>
                <a:sym typeface="+mn-ea"/>
              </a:rPr>
              <a:t>一项回顾性队列研究</a:t>
            </a:r>
            <a:r>
              <a:rPr lang="en-US" sz="1400" spc="-65" baseline="30000" dirty="0">
                <a:solidFill>
                  <a:srgbClr val="3E4444"/>
                </a:solidFill>
                <a:latin typeface="微软雅黑" panose="020B0503020204020204" charset="-122"/>
                <a:ea typeface="微软雅黑" panose="020B0503020204020204" charset="-122"/>
                <a:cs typeface="微软雅黑" panose="020B0503020204020204" charset="-122"/>
                <a:sym typeface="+mn-ea"/>
              </a:rPr>
              <a:t>2</a:t>
            </a:r>
            <a:r>
              <a:rPr sz="1400" spc="-65" dirty="0">
                <a:solidFill>
                  <a:srgbClr val="3E4444"/>
                </a:solidFill>
                <a:latin typeface="微软雅黑" panose="020B0503020204020204" charset="-122"/>
                <a:ea typeface="微软雅黑" panose="020B0503020204020204" charset="-122"/>
                <a:cs typeface="微软雅黑" panose="020B0503020204020204" charset="-122"/>
                <a:sym typeface="+mn-ea"/>
              </a:rPr>
              <a:t>显示，二甲双胍缓释片不良反应事件发生率较常释片降低 14.63%；腹泻的发生率降 低 9.76%。</a:t>
            </a:r>
            <a:endParaRPr sz="1400" spc="-65" dirty="0">
              <a:solidFill>
                <a:srgbClr val="3E4444"/>
              </a:solidFill>
              <a:latin typeface="微软雅黑" panose="020B0503020204020204" charset="-122"/>
              <a:ea typeface="微软雅黑" panose="020B0503020204020204" charset="-122"/>
              <a:cs typeface="微软雅黑" panose="020B0503020204020204" charset="-122"/>
              <a:sym typeface="+mn-ea"/>
            </a:endParaRPr>
          </a:p>
        </p:txBody>
      </p:sp>
      <p:sp>
        <p:nvSpPr>
          <p:cNvPr id="104" name="文本框 103"/>
          <p:cNvSpPr txBox="1"/>
          <p:nvPr/>
        </p:nvSpPr>
        <p:spPr>
          <a:xfrm>
            <a:off x="4123690" y="6360795"/>
            <a:ext cx="5076190" cy="429895"/>
          </a:xfrm>
          <a:prstGeom prst="rect">
            <a:avLst/>
          </a:prstGeom>
          <a:noFill/>
        </p:spPr>
        <p:txBody>
          <a:bodyPr wrap="square" rtlCol="0">
            <a:spAutoFit/>
          </a:bodyPr>
          <a:p>
            <a:r>
              <a:rPr sz="1100" spc="-10" dirty="0">
                <a:solidFill>
                  <a:srgbClr val="7E7E7E"/>
                </a:solidFill>
                <a:latin typeface="微软雅黑" panose="020B0503020204020204" charset="-122"/>
                <a:cs typeface="微软雅黑" panose="020B0503020204020204" charset="-122"/>
              </a:rPr>
              <a:t>1. </a:t>
            </a:r>
            <a:r>
              <a:rPr sz="1100" spc="-10" dirty="0">
                <a:solidFill>
                  <a:srgbClr val="7E7E7E"/>
                </a:solidFill>
                <a:latin typeface="微软雅黑" panose="020B0503020204020204" charset="-122"/>
                <a:cs typeface="微软雅黑" panose="020B0503020204020204" charset="-122"/>
                <a:sym typeface="+mn-ea"/>
              </a:rPr>
              <a:t>Peter Timmins,et al. Clin Pharmacokinet 2005; 44 (7)： 721-729.</a:t>
            </a:r>
            <a:endParaRPr sz="1100" spc="-10" dirty="0">
              <a:solidFill>
                <a:srgbClr val="7E7E7E"/>
              </a:solidFill>
              <a:latin typeface="微软雅黑" panose="020B0503020204020204" charset="-122"/>
              <a:cs typeface="微软雅黑" panose="020B0503020204020204" charset="-122"/>
              <a:sym typeface="+mn-ea"/>
            </a:endParaRPr>
          </a:p>
          <a:p>
            <a:r>
              <a:rPr sz="1100" spc="-10" dirty="0">
                <a:solidFill>
                  <a:srgbClr val="7E7E7E"/>
                </a:solidFill>
                <a:latin typeface="微软雅黑" panose="020B0503020204020204" charset="-122"/>
                <a:cs typeface="微软雅黑" panose="020B0503020204020204" charset="-122"/>
              </a:rPr>
              <a:t>2. </a:t>
            </a:r>
            <a:r>
              <a:rPr sz="1100" spc="-10" dirty="0">
                <a:solidFill>
                  <a:srgbClr val="7E7E7E"/>
                </a:solidFill>
                <a:latin typeface="微软雅黑" panose="020B0503020204020204" charset="-122"/>
                <a:cs typeface="微软雅黑" panose="020B0503020204020204" charset="-122"/>
                <a:sym typeface="+mn-ea"/>
              </a:rPr>
              <a:t>Blonde L,et al.Current Medical Research &amp; Opinion,2004,20(4):565-572.</a:t>
            </a:r>
            <a:endParaRPr sz="1100" spc="-10" dirty="0">
              <a:solidFill>
                <a:srgbClr val="7E7E7E"/>
              </a:solidFill>
              <a:latin typeface="微软雅黑" panose="020B0503020204020204" charset="-122"/>
              <a:cs typeface="微软雅黑" panose="020B0503020204020204" charset="-122"/>
            </a:endParaRPr>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p:nvPr/>
        </p:nvSpPr>
        <p:spPr>
          <a:xfrm>
            <a:off x="0" y="771144"/>
            <a:ext cx="12192000" cy="576580"/>
          </a:xfrm>
          <a:custGeom>
            <a:avLst/>
            <a:gdLst/>
            <a:ahLst/>
            <a:cxnLst/>
            <a:rect l="l" t="t" r="r" b="b"/>
            <a:pathLst>
              <a:path w="12192000" h="576580">
                <a:moveTo>
                  <a:pt x="12192000" y="0"/>
                </a:moveTo>
                <a:lnTo>
                  <a:pt x="0" y="0"/>
                </a:lnTo>
                <a:lnTo>
                  <a:pt x="0" y="576072"/>
                </a:lnTo>
                <a:lnTo>
                  <a:pt x="12192000" y="576072"/>
                </a:lnTo>
                <a:lnTo>
                  <a:pt x="12192000" y="0"/>
                </a:lnTo>
                <a:close/>
              </a:path>
            </a:pathLst>
          </a:custGeom>
          <a:solidFill>
            <a:srgbClr val="21ABAD"/>
          </a:solidFill>
        </p:spPr>
        <p:txBody>
          <a:bodyPr wrap="square" lIns="0" tIns="0" rIns="0" bIns="0" rtlCol="0"/>
          <a:lstStyle/>
          <a:p/>
        </p:txBody>
      </p:sp>
      <p:sp>
        <p:nvSpPr>
          <p:cNvPr id="37" name="object 37"/>
          <p:cNvSpPr/>
          <p:nvPr/>
        </p:nvSpPr>
        <p:spPr>
          <a:xfrm>
            <a:off x="12191" y="0"/>
            <a:ext cx="1975485" cy="463550"/>
          </a:xfrm>
          <a:custGeom>
            <a:avLst/>
            <a:gdLst/>
            <a:ahLst/>
            <a:cxnLst/>
            <a:rect l="l" t="t" r="r" b="b"/>
            <a:pathLst>
              <a:path w="1975485" h="463550">
                <a:moveTo>
                  <a:pt x="1975104" y="0"/>
                </a:moveTo>
                <a:lnTo>
                  <a:pt x="0" y="0"/>
                </a:lnTo>
                <a:lnTo>
                  <a:pt x="0" y="463296"/>
                </a:lnTo>
                <a:lnTo>
                  <a:pt x="1975104" y="463296"/>
                </a:lnTo>
                <a:lnTo>
                  <a:pt x="1975104" y="0"/>
                </a:lnTo>
                <a:close/>
              </a:path>
            </a:pathLst>
          </a:custGeom>
          <a:solidFill>
            <a:srgbClr val="21ABAD"/>
          </a:solidFill>
        </p:spPr>
        <p:txBody>
          <a:bodyPr wrap="square" lIns="0" tIns="0" rIns="0" bIns="0" rtlCol="0"/>
          <a:lstStyle/>
          <a:p/>
        </p:txBody>
      </p:sp>
      <p:sp>
        <p:nvSpPr>
          <p:cNvPr id="38" name="object 38"/>
          <p:cNvSpPr txBox="1"/>
          <p:nvPr/>
        </p:nvSpPr>
        <p:spPr>
          <a:xfrm>
            <a:off x="475615" y="98425"/>
            <a:ext cx="10575290" cy="1348740"/>
          </a:xfrm>
          <a:prstGeom prst="rect">
            <a:avLst/>
          </a:prstGeom>
        </p:spPr>
        <p:txBody>
          <a:bodyPr vert="horz" wrap="square" lIns="0" tIns="11430" rIns="0" bIns="0" rtlCol="0">
            <a:noAutofit/>
          </a:bodyPr>
          <a:lstStyle/>
          <a:p>
            <a:pPr marL="25400">
              <a:lnSpc>
                <a:spcPct val="100000"/>
              </a:lnSpc>
              <a:spcBef>
                <a:spcPts val="90"/>
              </a:spcBef>
            </a:pPr>
            <a:r>
              <a:rPr sz="2000" b="1" spc="-35" dirty="0">
                <a:solidFill>
                  <a:srgbClr val="FFFFFF"/>
                </a:solidFill>
                <a:latin typeface="微软雅黑" panose="020B0503020204020204" charset="-122"/>
                <a:ea typeface="微软雅黑" panose="020B0503020204020204" charset="-122"/>
                <a:cs typeface="微软雅黑" panose="020B0503020204020204" charset="-122"/>
              </a:rPr>
              <a:t>有效性</a:t>
            </a:r>
            <a:endParaRPr sz="2000" b="1" spc="-35" dirty="0">
              <a:solidFill>
                <a:srgbClr val="FFFFFF"/>
              </a:solidFill>
              <a:latin typeface="微软雅黑" panose="020B0503020204020204" charset="-122"/>
              <a:ea typeface="微软雅黑" panose="020B0503020204020204" charset="-122"/>
              <a:cs typeface="微软雅黑" panose="020B0503020204020204" charset="-122"/>
            </a:endParaRPr>
          </a:p>
          <a:p>
            <a:pPr>
              <a:lnSpc>
                <a:spcPct val="100000"/>
              </a:lnSpc>
              <a:spcBef>
                <a:spcPts val="435"/>
              </a:spcBef>
            </a:pPr>
            <a:endParaRPr sz="2000">
              <a:latin typeface="微软雅黑" panose="020B0503020204020204" charset="-122"/>
              <a:cs typeface="微软雅黑" panose="020B0503020204020204" charset="-122"/>
            </a:endParaRPr>
          </a:p>
          <a:p>
            <a:pPr marL="622935" indent="-285750">
              <a:lnSpc>
                <a:spcPts val="1960"/>
              </a:lnSpc>
              <a:buFont typeface="Wingdings" panose="05000000000000000000"/>
              <a:buChar char=""/>
              <a:tabLst>
                <a:tab pos="622935" algn="l"/>
                <a:tab pos="6951345" algn="l"/>
              </a:tabLst>
            </a:pPr>
            <a:endParaRPr lang="zh-CN" altLang="en-US" sz="2200" b="1">
              <a:sym typeface="+mn-ea"/>
            </a:endParaRPr>
          </a:p>
          <a:p>
            <a:pPr marL="622935" indent="-285750">
              <a:lnSpc>
                <a:spcPts val="1960"/>
              </a:lnSpc>
              <a:buFont typeface="Wingdings" panose="05000000000000000000"/>
              <a:buChar char=""/>
              <a:tabLst>
                <a:tab pos="622935" algn="l"/>
                <a:tab pos="6951345" algn="l"/>
              </a:tabLst>
            </a:pPr>
            <a:r>
              <a:rPr sz="2400" b="1" dirty="0">
                <a:solidFill>
                  <a:srgbClr val="FFFFFF"/>
                </a:solidFill>
                <a:latin typeface="微软雅黑" panose="020B0503020204020204" charset="-122"/>
                <a:ea typeface="微软雅黑" panose="020B0503020204020204" charset="-122"/>
                <a:cs typeface="微软雅黑" panose="020B0503020204020204" charset="-122"/>
                <a:sym typeface="+mn-ea"/>
              </a:rPr>
              <a:t>恩格列净联用二甲双胍显著降低HbA1c</a:t>
            </a:r>
            <a:r>
              <a:rPr lang="zh-CN" sz="2400" b="1" dirty="0">
                <a:solidFill>
                  <a:srgbClr val="FFFFFF"/>
                </a:solidFill>
                <a:latin typeface="微软雅黑" panose="020B0503020204020204" charset="-122"/>
                <a:ea typeface="微软雅黑" panose="020B0503020204020204" charset="-122"/>
                <a:cs typeface="微软雅黑" panose="020B0503020204020204" charset="-122"/>
                <a:sym typeface="+mn-ea"/>
              </a:rPr>
              <a:t>，效果优于单药及其它联合用药</a:t>
            </a:r>
            <a:endParaRPr lang="zh-CN" sz="2400" b="1" dirty="0">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sp>
        <p:nvSpPr>
          <p:cNvPr id="39" name="object 39"/>
          <p:cNvSpPr txBox="1"/>
          <p:nvPr/>
        </p:nvSpPr>
        <p:spPr>
          <a:xfrm>
            <a:off x="843280" y="1654810"/>
            <a:ext cx="4936490" cy="541020"/>
          </a:xfrm>
          <a:prstGeom prst="rect">
            <a:avLst/>
          </a:prstGeom>
        </p:spPr>
        <p:txBody>
          <a:bodyPr vert="horz" wrap="square" lIns="0" tIns="43815" rIns="0" bIns="0" rtlCol="0">
            <a:spAutoFit/>
          </a:bodyPr>
          <a:lstStyle/>
          <a:p>
            <a:pPr marL="710565" marR="5080" indent="-698500" algn="l">
              <a:lnSpc>
                <a:spcPts val="1940"/>
              </a:lnSpc>
              <a:spcBef>
                <a:spcPts val="345"/>
              </a:spcBef>
            </a:pPr>
            <a:r>
              <a:rPr sz="2000" b="1" dirty="0">
                <a:solidFill>
                  <a:schemeClr val="tx1"/>
                </a:solidFill>
                <a:latin typeface="微软雅黑" panose="020B0503020204020204" charset="-122"/>
                <a:ea typeface="微软雅黑" panose="020B0503020204020204" charset="-122"/>
                <a:cs typeface="微软雅黑" panose="020B0503020204020204" charset="-122"/>
                <a:sym typeface="+mn-ea"/>
              </a:rPr>
              <a:t>恩格列净联用二甲双胍显著降低HbA1c、 FPG，同时不增加不良反应</a:t>
            </a:r>
            <a:endParaRPr sz="20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0" name="object 40"/>
          <p:cNvSpPr txBox="1"/>
          <p:nvPr/>
        </p:nvSpPr>
        <p:spPr>
          <a:xfrm>
            <a:off x="6657340" y="1745615"/>
            <a:ext cx="5246370" cy="290195"/>
          </a:xfrm>
          <a:prstGeom prst="rect">
            <a:avLst/>
          </a:prstGeom>
        </p:spPr>
        <p:txBody>
          <a:bodyPr vert="horz" wrap="square" lIns="0" tIns="12700" rIns="0" bIns="0" rtlCol="0">
            <a:noAutofit/>
          </a:bodyPr>
          <a:lstStyle/>
          <a:p>
            <a:pPr marL="710565" marR="5080" indent="-698500" algn="ctr">
              <a:lnSpc>
                <a:spcPts val="1940"/>
              </a:lnSpc>
              <a:spcBef>
                <a:spcPts val="345"/>
              </a:spcBef>
              <a:buClrTx/>
              <a:buSzTx/>
              <a:buFontTx/>
            </a:pPr>
            <a:r>
              <a:rPr sz="2000" b="1" dirty="0">
                <a:solidFill>
                  <a:schemeClr val="tx1"/>
                </a:solidFill>
                <a:latin typeface="微软雅黑" panose="020B0503020204020204" charset="-122"/>
                <a:ea typeface="微软雅黑" panose="020B0503020204020204" charset="-122"/>
                <a:cs typeface="微软雅黑" panose="020B0503020204020204" charset="-122"/>
                <a:sym typeface="+mn-ea"/>
              </a:rPr>
              <a:t>恩格列净二甲双胍降糖效果优于其他联合用药</a:t>
            </a:r>
            <a:endParaRPr sz="20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1" name="文本框 40"/>
          <p:cNvSpPr txBox="1"/>
          <p:nvPr/>
        </p:nvSpPr>
        <p:spPr>
          <a:xfrm>
            <a:off x="340360" y="2433955"/>
            <a:ext cx="5056505" cy="953135"/>
          </a:xfrm>
          <a:prstGeom prst="rect">
            <a:avLst/>
          </a:prstGeom>
        </p:spPr>
        <p:txBody>
          <a:bodyPr wrap="square">
            <a:spAutoFit/>
          </a:bodyPr>
          <a:p>
            <a:r>
              <a:rPr lang="zh-CN" altLang="en-US" sz="1400">
                <a:solidFill>
                  <a:srgbClr val="3F4444"/>
                </a:solidFill>
                <a:latin typeface="微软雅黑" panose="020B0503020204020204" charset="-122"/>
                <a:ea typeface="微软雅黑" panose="020B0503020204020204" charset="-122"/>
                <a:cs typeface="微软雅黑" panose="020B0503020204020204" charset="-122"/>
                <a:sym typeface="+mn-ea"/>
              </a:rPr>
              <a:t>一项随机双盲、安慰剂对照研究</a:t>
            </a:r>
            <a:r>
              <a:rPr lang="en-US" altLang="zh-CN" sz="1400" baseline="30000">
                <a:solidFill>
                  <a:srgbClr val="3F4444"/>
                </a:solidFill>
                <a:latin typeface="微软雅黑" panose="020B0503020204020204" charset="-122"/>
                <a:ea typeface="微软雅黑" panose="020B0503020204020204" charset="-122"/>
                <a:cs typeface="微软雅黑" panose="020B0503020204020204" charset="-122"/>
                <a:sym typeface="+mn-ea"/>
              </a:rPr>
              <a:t>1</a:t>
            </a:r>
            <a:r>
              <a:rPr lang="zh-CN" altLang="en-US" sz="1400">
                <a:solidFill>
                  <a:srgbClr val="3F4444"/>
                </a:solidFill>
                <a:latin typeface="微软雅黑" panose="020B0503020204020204" charset="-122"/>
                <a:ea typeface="微软雅黑" panose="020B0503020204020204" charset="-122"/>
                <a:cs typeface="微软雅黑" panose="020B0503020204020204" charset="-122"/>
                <a:sym typeface="+mn-ea"/>
              </a:rPr>
              <a:t>显示,恩</a:t>
            </a:r>
            <a:r>
              <a:rPr lang="zh-CN" altLang="en-US" sz="1400" i="0">
                <a:solidFill>
                  <a:srgbClr val="3F4444"/>
                </a:solidFill>
                <a:latin typeface="微软雅黑" panose="020B0503020204020204" charset="-122"/>
                <a:ea typeface="微软雅黑" panose="020B0503020204020204" charset="-122"/>
                <a:cs typeface="微软雅黑" panose="020B0503020204020204" charset="-122"/>
              </a:rPr>
              <a:t>格列净联合二甲双胍治疗24周时HbA1c较基线降低</a:t>
            </a:r>
            <a:r>
              <a:rPr lang="en-US" altLang="zh-CN" sz="1400" i="0">
                <a:solidFill>
                  <a:srgbClr val="FF0000"/>
                </a:solidFill>
                <a:latin typeface="微软雅黑" panose="020B0503020204020204" charset="-122"/>
                <a:ea typeface="微软雅黑" panose="020B0503020204020204" charset="-122"/>
                <a:cs typeface="微软雅黑" panose="020B0503020204020204" charset="-122"/>
              </a:rPr>
              <a:t>0.77%</a:t>
            </a:r>
            <a:r>
              <a:rPr lang="zh-CN" altLang="en-US" sz="1400" i="0">
                <a:solidFill>
                  <a:schemeClr val="tx1"/>
                </a:solidFill>
                <a:latin typeface="微软雅黑" panose="020B0503020204020204" charset="-122"/>
                <a:ea typeface="微软雅黑" panose="020B0503020204020204" charset="-122"/>
                <a:cs typeface="微软雅黑" panose="020B0503020204020204" charset="-122"/>
              </a:rPr>
              <a:t>，</a:t>
            </a:r>
            <a:r>
              <a:rPr lang="en-US" altLang="zh-CN" sz="1400" i="0">
                <a:solidFill>
                  <a:schemeClr val="tx1"/>
                </a:solidFill>
                <a:latin typeface="微软雅黑" panose="020B0503020204020204" charset="-122"/>
                <a:ea typeface="微软雅黑" panose="020B0503020204020204" charset="-122"/>
                <a:cs typeface="微软雅黑" panose="020B0503020204020204" charset="-122"/>
              </a:rPr>
              <a:t>FPG</a:t>
            </a:r>
            <a:r>
              <a:rPr lang="zh-CN" altLang="en-US" sz="1400" i="0">
                <a:solidFill>
                  <a:schemeClr val="tx1"/>
                </a:solidFill>
                <a:latin typeface="微软雅黑" panose="020B0503020204020204" charset="-122"/>
                <a:ea typeface="微软雅黑" panose="020B0503020204020204" charset="-122"/>
                <a:cs typeface="微软雅黑" panose="020B0503020204020204" charset="-122"/>
              </a:rPr>
              <a:t>降低了</a:t>
            </a:r>
            <a:r>
              <a:rPr lang="en-US" altLang="zh-CN" sz="1400" i="0">
                <a:solidFill>
                  <a:srgbClr val="FF0000"/>
                </a:solidFill>
                <a:latin typeface="微软雅黑" panose="020B0503020204020204" charset="-122"/>
                <a:ea typeface="微软雅黑" panose="020B0503020204020204" charset="-122"/>
                <a:cs typeface="微软雅黑" panose="020B0503020204020204" charset="-122"/>
              </a:rPr>
              <a:t>1.24mmol/L</a:t>
            </a:r>
            <a:r>
              <a:rPr lang="en-US" altLang="zh-CN" sz="1400" i="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i="0">
                <a:solidFill>
                  <a:schemeClr val="tx1"/>
                </a:solidFill>
                <a:latin typeface="微软雅黑" panose="020B0503020204020204" charset="-122"/>
                <a:ea typeface="微软雅黑" panose="020B0503020204020204" charset="-122"/>
                <a:cs typeface="微软雅黑" panose="020B0503020204020204" charset="-122"/>
              </a:rPr>
              <a:t>体重降低了</a:t>
            </a:r>
            <a:r>
              <a:rPr lang="en-US" altLang="zh-CN" sz="1400" i="0">
                <a:solidFill>
                  <a:srgbClr val="FF0000"/>
                </a:solidFill>
                <a:latin typeface="微软雅黑" panose="020B0503020204020204" charset="-122"/>
                <a:ea typeface="微软雅黑" panose="020B0503020204020204" charset="-122"/>
                <a:cs typeface="微软雅黑" panose="020B0503020204020204" charset="-122"/>
              </a:rPr>
              <a:t>2.46kg</a:t>
            </a:r>
            <a:r>
              <a:rPr lang="zh-CN" altLang="en-US" sz="1400" i="0">
                <a:solidFill>
                  <a:schemeClr val="tx1"/>
                </a:solidFill>
                <a:latin typeface="微软雅黑" panose="020B0503020204020204" charset="-122"/>
                <a:ea typeface="微软雅黑" panose="020B0503020204020204" charset="-122"/>
                <a:cs typeface="微软雅黑" panose="020B0503020204020204" charset="-122"/>
              </a:rPr>
              <a:t>，收缩压</a:t>
            </a:r>
            <a:r>
              <a:rPr lang="en-US" altLang="zh-CN" sz="1400" i="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i="0">
                <a:solidFill>
                  <a:schemeClr val="tx1"/>
                </a:solidFill>
                <a:latin typeface="微软雅黑" panose="020B0503020204020204" charset="-122"/>
                <a:ea typeface="微软雅黑" panose="020B0503020204020204" charset="-122"/>
                <a:cs typeface="微软雅黑" panose="020B0503020204020204" charset="-122"/>
              </a:rPr>
              <a:t>舒张压分别降低</a:t>
            </a:r>
            <a:r>
              <a:rPr lang="en-US" altLang="zh-CN" sz="1400" i="0">
                <a:solidFill>
                  <a:srgbClr val="FF0000"/>
                </a:solidFill>
                <a:latin typeface="微软雅黑" panose="020B0503020204020204" charset="-122"/>
                <a:ea typeface="微软雅黑" panose="020B0503020204020204" charset="-122"/>
                <a:cs typeface="微软雅黑" panose="020B0503020204020204" charset="-122"/>
              </a:rPr>
              <a:t>5.2/1.6mmHg</a:t>
            </a:r>
            <a:r>
              <a:rPr lang="zh-CN" altLang="en-US" sz="1400" i="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1400" i="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2" name="文本框 41"/>
          <p:cNvSpPr txBox="1"/>
          <p:nvPr/>
        </p:nvSpPr>
        <p:spPr>
          <a:xfrm>
            <a:off x="374650" y="3429000"/>
            <a:ext cx="4906645" cy="953135"/>
          </a:xfrm>
          <a:prstGeom prst="rect">
            <a:avLst/>
          </a:prstGeom>
          <a:noFill/>
        </p:spPr>
        <p:txBody>
          <a:bodyPr wrap="square" rtlCol="0" anchor="t">
            <a:spAutoFit/>
          </a:bodyPr>
          <a:p>
            <a:r>
              <a:rPr lang="zh-CN" altLang="en-US" sz="1400">
                <a:solidFill>
                  <a:srgbClr val="3F4444"/>
                </a:solidFill>
                <a:latin typeface="微软雅黑" panose="020B0503020204020204" charset="-122"/>
                <a:ea typeface="微软雅黑" panose="020B0503020204020204" charset="-122"/>
                <a:cs typeface="微软雅黑" panose="020B0503020204020204" charset="-122"/>
                <a:sym typeface="+mn-ea"/>
              </a:rPr>
              <a:t>一项国际多中心、随机、双盲、平行对照研究</a:t>
            </a:r>
            <a:r>
              <a:rPr lang="en-US" altLang="zh-CN" sz="1400" baseline="30000">
                <a:solidFill>
                  <a:srgbClr val="3F4444"/>
                </a:solidFill>
                <a:latin typeface="微软雅黑" panose="020B0503020204020204" charset="-122"/>
                <a:ea typeface="微软雅黑" panose="020B0503020204020204" charset="-122"/>
                <a:cs typeface="微软雅黑" panose="020B0503020204020204" charset="-122"/>
                <a:sym typeface="+mn-ea"/>
              </a:rPr>
              <a:t>2</a:t>
            </a:r>
            <a:r>
              <a:rPr lang="zh-CN" altLang="en-US" sz="1400">
                <a:solidFill>
                  <a:srgbClr val="3F4444"/>
                </a:solidFill>
                <a:latin typeface="微软雅黑" panose="020B0503020204020204" charset="-122"/>
                <a:ea typeface="微软雅黑" panose="020B0503020204020204" charset="-122"/>
                <a:cs typeface="微软雅黑" panose="020B0503020204020204" charset="-122"/>
                <a:sym typeface="+mn-ea"/>
              </a:rPr>
              <a:t>，结果显示恩格列净+二甲双胍的初始组合持续24周，显著降低了HbA1c，降低了体重，低血糖症状没有增加，相比于二甲双胍与恩格列净单药使用效果更佳，并且耐受性良好。</a:t>
            </a:r>
            <a:endParaRPr lang="zh-CN" altLang="en-US" sz="1400">
              <a:solidFill>
                <a:srgbClr val="3F4444"/>
              </a:solidFill>
              <a:latin typeface="微软雅黑" panose="020B0503020204020204" charset="-122"/>
              <a:ea typeface="微软雅黑" panose="020B0503020204020204" charset="-122"/>
              <a:cs typeface="微软雅黑" panose="020B0503020204020204" charset="-122"/>
              <a:sym typeface="+mn-ea"/>
            </a:endParaRPr>
          </a:p>
        </p:txBody>
      </p:sp>
      <p:pic>
        <p:nvPicPr>
          <p:cNvPr id="43" name="图片 42"/>
          <p:cNvPicPr>
            <a:picLocks noChangeAspect="1"/>
          </p:cNvPicPr>
          <p:nvPr/>
        </p:nvPicPr>
        <p:blipFill>
          <a:blip r:embed="rId1"/>
          <a:stretch>
            <a:fillRect/>
          </a:stretch>
        </p:blipFill>
        <p:spPr>
          <a:xfrm>
            <a:off x="751205" y="4323080"/>
            <a:ext cx="4004310" cy="2028190"/>
          </a:xfrm>
          <a:prstGeom prst="rect">
            <a:avLst/>
          </a:prstGeom>
        </p:spPr>
      </p:pic>
      <p:sp>
        <p:nvSpPr>
          <p:cNvPr id="44" name="文本框 43"/>
          <p:cNvSpPr txBox="1"/>
          <p:nvPr/>
        </p:nvSpPr>
        <p:spPr>
          <a:xfrm>
            <a:off x="6017895" y="2433955"/>
            <a:ext cx="6096000" cy="894080"/>
          </a:xfrm>
          <a:prstGeom prst="rect">
            <a:avLst/>
          </a:prstGeom>
          <a:noFill/>
        </p:spPr>
        <p:txBody>
          <a:bodyPr wrap="square" rtlCol="0" anchor="t">
            <a:noAutofit/>
          </a:bodyPr>
          <a:p>
            <a:r>
              <a:rPr lang="zh-CN" altLang="en-US" sz="1400">
                <a:latin typeface="微软雅黑" panose="020B0503020204020204" charset="-122"/>
                <a:ea typeface="微软雅黑" panose="020B0503020204020204" charset="-122"/>
                <a:cs typeface="微软雅黑" panose="020B0503020204020204" charset="-122"/>
                <a:sym typeface="+mn-ea"/>
              </a:rPr>
              <a:t>一项双盲</a:t>
            </a:r>
            <a:r>
              <a:rPr lang="en-US" altLang="zh-CN" sz="1400">
                <a:latin typeface="微软雅黑" panose="020B0503020204020204" charset="-122"/>
                <a:ea typeface="微软雅黑" panose="020B0503020204020204" charset="-122"/>
                <a:cs typeface="微软雅黑" panose="020B0503020204020204" charset="-122"/>
                <a:sym typeface="+mn-ea"/>
              </a:rPr>
              <a:t> 3 </a:t>
            </a:r>
            <a:r>
              <a:rPr lang="zh-CN" altLang="en-US" sz="1400">
                <a:latin typeface="微软雅黑" panose="020B0503020204020204" charset="-122"/>
                <a:ea typeface="微软雅黑" panose="020B0503020204020204" charset="-122"/>
                <a:cs typeface="微软雅黑" panose="020B0503020204020204" charset="-122"/>
                <a:sym typeface="+mn-ea"/>
              </a:rPr>
              <a:t>期试验</a:t>
            </a:r>
            <a:r>
              <a:rPr lang="en-US" altLang="zh-CN" sz="1400" baseline="30000">
                <a:latin typeface="微软雅黑" panose="020B0503020204020204" charset="-122"/>
                <a:ea typeface="微软雅黑" panose="020B0503020204020204" charset="-122"/>
                <a:cs typeface="微软雅黑" panose="020B0503020204020204" charset="-122"/>
                <a:sym typeface="+mn-ea"/>
              </a:rPr>
              <a:t>3</a:t>
            </a:r>
            <a:r>
              <a:rPr lang="zh-CN" altLang="en-US" sz="1400">
                <a:latin typeface="微软雅黑" panose="020B0503020204020204" charset="-122"/>
                <a:ea typeface="微软雅黑" panose="020B0503020204020204" charset="-122"/>
                <a:cs typeface="微软雅黑" panose="020B0503020204020204" charset="-122"/>
                <a:sym typeface="+mn-ea"/>
              </a:rPr>
              <a:t>显示，与格列美脲二甲双胍联用相比，恩格列净联合二甲双胍使得</a:t>
            </a:r>
            <a:r>
              <a:rPr lang="en-US" altLang="zh-CN" sz="1400">
                <a:latin typeface="微软雅黑" panose="020B0503020204020204" charset="-122"/>
                <a:ea typeface="微软雅黑" panose="020B0503020204020204" charset="-122"/>
                <a:cs typeface="微软雅黑" panose="020B0503020204020204" charset="-122"/>
                <a:sym typeface="+mn-ea"/>
              </a:rPr>
              <a:t>HbA1c</a:t>
            </a:r>
            <a:r>
              <a:rPr lang="zh-CN" altLang="en-US" sz="1400">
                <a:latin typeface="微软雅黑" panose="020B0503020204020204" charset="-122"/>
                <a:ea typeface="微软雅黑" panose="020B0503020204020204" charset="-122"/>
                <a:cs typeface="微软雅黑" panose="020B0503020204020204" charset="-122"/>
                <a:sym typeface="+mn-ea"/>
              </a:rPr>
              <a:t>进一步降低</a:t>
            </a:r>
            <a:r>
              <a:rPr lang="en-US" altLang="zh-CN" sz="1400">
                <a:solidFill>
                  <a:srgbClr val="FF0000"/>
                </a:solidFill>
                <a:latin typeface="微软雅黑" panose="020B0503020204020204" charset="-122"/>
                <a:ea typeface="微软雅黑" panose="020B0503020204020204" charset="-122"/>
                <a:cs typeface="微软雅黑" panose="020B0503020204020204" charset="-122"/>
                <a:sym typeface="+mn-ea"/>
              </a:rPr>
              <a:t> 0.11%</a:t>
            </a:r>
            <a:r>
              <a:rPr lang="zh-CN" altLang="en-US" sz="1400">
                <a:latin typeface="微软雅黑" panose="020B0503020204020204" charset="-122"/>
                <a:ea typeface="微软雅黑" panose="020B0503020204020204" charset="-122"/>
                <a:cs typeface="微软雅黑" panose="020B0503020204020204" charset="-122"/>
                <a:sym typeface="+mn-ea"/>
              </a:rPr>
              <a:t>，体重进一步降低</a:t>
            </a:r>
            <a:r>
              <a:rPr lang="en-US" altLang="zh-CN" sz="1400">
                <a:solidFill>
                  <a:srgbClr val="FF0000"/>
                </a:solidFill>
                <a:latin typeface="微软雅黑" panose="020B0503020204020204" charset="-122"/>
                <a:ea typeface="微软雅黑" panose="020B0503020204020204" charset="-122"/>
                <a:cs typeface="微软雅黑" panose="020B0503020204020204" charset="-122"/>
                <a:sym typeface="+mn-ea"/>
              </a:rPr>
              <a:t>1.78kg</a:t>
            </a:r>
            <a:r>
              <a:rPr lang="zh-CN" altLang="en-US" sz="1400">
                <a:latin typeface="微软雅黑" panose="020B0503020204020204" charset="-122"/>
                <a:ea typeface="微软雅黑" panose="020B0503020204020204" charset="-122"/>
                <a:cs typeface="微软雅黑" panose="020B0503020204020204" charset="-122"/>
                <a:sym typeface="+mn-ea"/>
              </a:rPr>
              <a:t>。</a:t>
            </a:r>
            <a:endParaRPr lang="zh-CN" altLang="en-US" sz="1400">
              <a:latin typeface="微软雅黑" panose="020B0503020204020204" charset="-122"/>
              <a:ea typeface="微软雅黑" panose="020B0503020204020204" charset="-122"/>
              <a:cs typeface="微软雅黑" panose="020B0503020204020204" charset="-122"/>
              <a:sym typeface="+mn-ea"/>
            </a:endParaRPr>
          </a:p>
        </p:txBody>
      </p:sp>
      <p:sp>
        <p:nvSpPr>
          <p:cNvPr id="45" name="文本框 44"/>
          <p:cNvSpPr txBox="1"/>
          <p:nvPr/>
        </p:nvSpPr>
        <p:spPr>
          <a:xfrm>
            <a:off x="6017895" y="3429000"/>
            <a:ext cx="5892800" cy="1173480"/>
          </a:xfrm>
          <a:prstGeom prst="rect">
            <a:avLst/>
          </a:prstGeom>
        </p:spPr>
        <p:txBody>
          <a:bodyPr wrap="square">
            <a:noAutofit/>
          </a:bodyPr>
          <a:p>
            <a:pPr marL="0" indent="0"/>
            <a:r>
              <a:rPr lang="zh-CN" altLang="en-US" sz="1400" b="0" i="0">
                <a:latin typeface="微软雅黑" panose="020B0503020204020204" charset="-122"/>
                <a:ea typeface="微软雅黑" panose="020B0503020204020204" charset="-122"/>
                <a:cs typeface="微软雅黑" panose="020B0503020204020204" charset="-122"/>
              </a:rPr>
              <a:t>一项多中心、随机、安慰剂对照的</a:t>
            </a:r>
            <a:r>
              <a:rPr lang="en-US" altLang="zh-CN" sz="1400" b="0" i="0">
                <a:latin typeface="微软雅黑" panose="020B0503020204020204" charset="-122"/>
                <a:ea typeface="微软雅黑" panose="020B0503020204020204" charset="-122"/>
                <a:cs typeface="微软雅黑" panose="020B0503020204020204" charset="-122"/>
              </a:rPr>
              <a:t>3</a:t>
            </a:r>
            <a:r>
              <a:rPr lang="zh-CN" altLang="en-US" sz="1400" b="0" i="0">
                <a:latin typeface="微软雅黑" panose="020B0503020204020204" charset="-122"/>
                <a:ea typeface="微软雅黑" panose="020B0503020204020204" charset="-122"/>
                <a:cs typeface="微软雅黑" panose="020B0503020204020204" charset="-122"/>
              </a:rPr>
              <a:t>期临床试验</a:t>
            </a:r>
            <a:r>
              <a:rPr lang="en-US" altLang="zh-CN" sz="1400" b="0" i="0" baseline="30000">
                <a:latin typeface="微软雅黑" panose="020B0503020204020204" charset="-122"/>
                <a:ea typeface="微软雅黑" panose="020B0503020204020204" charset="-122"/>
                <a:cs typeface="微软雅黑" panose="020B0503020204020204" charset="-122"/>
              </a:rPr>
              <a:t>4</a:t>
            </a:r>
            <a:r>
              <a:rPr lang="zh-CN" altLang="en-US" sz="1400" b="0" i="0">
                <a:latin typeface="微软雅黑" panose="020B0503020204020204" charset="-122"/>
                <a:ea typeface="微软雅黑" panose="020B0503020204020204" charset="-122"/>
                <a:cs typeface="微软雅黑" panose="020B0503020204020204" charset="-122"/>
              </a:rPr>
              <a:t>显示，与西格列汀联合二甲双胍相比，恩格列净联合二甲双胍使得</a:t>
            </a:r>
            <a:r>
              <a:rPr lang="en-US" altLang="zh-CN" sz="1400" b="0" i="0">
                <a:latin typeface="微软雅黑" panose="020B0503020204020204" charset="-122"/>
                <a:ea typeface="微软雅黑" panose="020B0503020204020204" charset="-122"/>
                <a:cs typeface="微软雅黑" panose="020B0503020204020204" charset="-122"/>
              </a:rPr>
              <a:t>HbA1c</a:t>
            </a:r>
            <a:r>
              <a:rPr lang="zh-CN" altLang="en-US" sz="1400" b="0" i="0">
                <a:latin typeface="微软雅黑" panose="020B0503020204020204" charset="-122"/>
                <a:ea typeface="微软雅黑" panose="020B0503020204020204" charset="-122"/>
                <a:cs typeface="微软雅黑" panose="020B0503020204020204" charset="-122"/>
              </a:rPr>
              <a:t>进一步降低</a:t>
            </a:r>
            <a:r>
              <a:rPr lang="en-US" altLang="zh-CN" sz="1400" b="0" i="0">
                <a:latin typeface="微软雅黑" panose="020B0503020204020204" charset="-122"/>
                <a:ea typeface="微软雅黑" panose="020B0503020204020204" charset="-122"/>
                <a:cs typeface="微软雅黑" panose="020B0503020204020204" charset="-122"/>
              </a:rPr>
              <a:t> </a:t>
            </a:r>
            <a:r>
              <a:rPr lang="en-US" altLang="zh-CN" sz="1400" b="0" i="0">
                <a:solidFill>
                  <a:srgbClr val="FF0000"/>
                </a:solidFill>
                <a:latin typeface="微软雅黑" panose="020B0503020204020204" charset="-122"/>
                <a:ea typeface="微软雅黑" panose="020B0503020204020204" charset="-122"/>
                <a:cs typeface="微软雅黑" panose="020B0503020204020204" charset="-122"/>
              </a:rPr>
              <a:t>0.12%</a:t>
            </a:r>
            <a:r>
              <a:rPr lang="zh-CN" altLang="en-US" sz="1400" b="0" i="0">
                <a:latin typeface="微软雅黑" panose="020B0503020204020204" charset="-122"/>
                <a:ea typeface="微软雅黑" panose="020B0503020204020204" charset="-122"/>
                <a:cs typeface="微软雅黑" panose="020B0503020204020204" charset="-122"/>
              </a:rPr>
              <a:t>，</a:t>
            </a:r>
            <a:r>
              <a:rPr lang="en-US" altLang="zh-CN" sz="1400" b="0" i="0">
                <a:latin typeface="微软雅黑" panose="020B0503020204020204" charset="-122"/>
                <a:ea typeface="微软雅黑" panose="020B0503020204020204" charset="-122"/>
                <a:cs typeface="微软雅黑" panose="020B0503020204020204" charset="-122"/>
              </a:rPr>
              <a:t>FPG</a:t>
            </a:r>
            <a:r>
              <a:rPr lang="zh-CN" altLang="en-US" sz="1400" b="0" i="0">
                <a:latin typeface="微软雅黑" panose="020B0503020204020204" charset="-122"/>
                <a:ea typeface="微软雅黑" panose="020B0503020204020204" charset="-122"/>
                <a:cs typeface="微软雅黑" panose="020B0503020204020204" charset="-122"/>
              </a:rPr>
              <a:t>进一步降低</a:t>
            </a:r>
            <a:r>
              <a:rPr lang="en-US" altLang="zh-CN" sz="1400" b="0" i="0">
                <a:solidFill>
                  <a:srgbClr val="FF0000"/>
                </a:solidFill>
                <a:latin typeface="微软雅黑" panose="020B0503020204020204" charset="-122"/>
                <a:ea typeface="微软雅黑" panose="020B0503020204020204" charset="-122"/>
                <a:cs typeface="微软雅黑" panose="020B0503020204020204" charset="-122"/>
              </a:rPr>
              <a:t>0.98mmol/L</a:t>
            </a:r>
            <a:r>
              <a:rPr lang="zh-CN" altLang="en-US" sz="1400" b="0" i="0">
                <a:latin typeface="微软雅黑" panose="020B0503020204020204" charset="-122"/>
                <a:ea typeface="微软雅黑" panose="020B0503020204020204" charset="-122"/>
                <a:cs typeface="微软雅黑" panose="020B0503020204020204" charset="-122"/>
              </a:rPr>
              <a:t>。</a:t>
            </a:r>
            <a:endParaRPr lang="zh-CN" altLang="en-US" sz="1400" b="0" i="0">
              <a:latin typeface="微软雅黑" panose="020B0503020204020204" charset="-122"/>
              <a:ea typeface="微软雅黑" panose="020B0503020204020204" charset="-122"/>
              <a:cs typeface="微软雅黑" panose="020B0503020204020204" charset="-122"/>
            </a:endParaRPr>
          </a:p>
        </p:txBody>
      </p:sp>
      <p:sp>
        <p:nvSpPr>
          <p:cNvPr id="46" name="文本框 45"/>
          <p:cNvSpPr txBox="1"/>
          <p:nvPr/>
        </p:nvSpPr>
        <p:spPr>
          <a:xfrm>
            <a:off x="223520" y="6316980"/>
            <a:ext cx="9584690" cy="502285"/>
          </a:xfrm>
          <a:prstGeom prst="rect">
            <a:avLst/>
          </a:prstGeom>
          <a:noFill/>
        </p:spPr>
        <p:txBody>
          <a:bodyPr wrap="square" rtlCol="0" anchor="t">
            <a:noAutofit/>
          </a:bodyPr>
          <a:p>
            <a:pPr marL="0" indent="0"/>
            <a:r>
              <a:rPr lang="en-US" sz="1100" spc="-10" dirty="0">
                <a:solidFill>
                  <a:srgbClr val="7E7E7E"/>
                </a:solidFill>
                <a:latin typeface="微软雅黑" panose="020B0503020204020204" charset="-122"/>
                <a:cs typeface="微软雅黑" panose="020B0503020204020204" charset="-122"/>
                <a:sym typeface="+mn-ea"/>
              </a:rPr>
              <a:t>1.</a:t>
            </a:r>
            <a:r>
              <a:rPr sz="1100" spc="-10" dirty="0">
                <a:solidFill>
                  <a:srgbClr val="7E7E7E"/>
                </a:solidFill>
                <a:latin typeface="微软雅黑" panose="020B0503020204020204" charset="-122"/>
                <a:cs typeface="微软雅黑" panose="020B0503020204020204" charset="-122"/>
                <a:sym typeface="+mn-ea"/>
              </a:rPr>
              <a:t>Merker L, et al. Diabetic Medicine. 2015;32(12):1555-1567.</a:t>
            </a:r>
            <a:r>
              <a:rPr lang="en-US" sz="1100" spc="-10" dirty="0">
                <a:solidFill>
                  <a:srgbClr val="7E7E7E"/>
                </a:solidFill>
                <a:latin typeface="微软雅黑" panose="020B0503020204020204" charset="-122"/>
                <a:cs typeface="微软雅黑" panose="020B0503020204020204" charset="-122"/>
                <a:sym typeface="+mn-ea"/>
              </a:rPr>
              <a:t>                            2.</a:t>
            </a:r>
            <a:r>
              <a:rPr sz="1100" spc="-10" dirty="0">
                <a:solidFill>
                  <a:srgbClr val="7E7E7E"/>
                </a:solidFill>
                <a:latin typeface="微软雅黑" panose="020B0503020204020204" charset="-122"/>
                <a:cs typeface="微软雅黑" panose="020B0503020204020204" charset="-122"/>
                <a:sym typeface="+mn-ea"/>
              </a:rPr>
              <a:t>Hadjadj S,et al. Diabetes Care. 2016;39(10):1718-1728. </a:t>
            </a:r>
            <a:endParaRPr sz="1100" spc="-10" dirty="0">
              <a:solidFill>
                <a:srgbClr val="7E7E7E"/>
              </a:solidFill>
              <a:latin typeface="微软雅黑" panose="020B0503020204020204" charset="-122"/>
              <a:cs typeface="微软雅黑" panose="020B0503020204020204" charset="-122"/>
              <a:sym typeface="+mn-ea"/>
            </a:endParaRPr>
          </a:p>
          <a:p>
            <a:pPr marL="0" indent="0"/>
            <a:r>
              <a:rPr lang="en-US" sz="1100" spc="-10" dirty="0">
                <a:solidFill>
                  <a:srgbClr val="7E7E7E"/>
                </a:solidFill>
                <a:latin typeface="微软雅黑" panose="020B0503020204020204" charset="-122"/>
                <a:cs typeface="微软雅黑" panose="020B0503020204020204" charset="-122"/>
                <a:sym typeface="+mn-ea"/>
              </a:rPr>
              <a:t>3.</a:t>
            </a:r>
            <a:r>
              <a:rPr sz="1100" spc="-10" dirty="0">
                <a:solidFill>
                  <a:srgbClr val="7E7E7E"/>
                </a:solidFill>
                <a:latin typeface="微软雅黑" panose="020B0503020204020204" charset="-122"/>
                <a:cs typeface="微软雅黑" panose="020B0503020204020204" charset="-122"/>
                <a:sym typeface="+mn-ea"/>
              </a:rPr>
              <a:t>Ridderstråle M,et al.Lancet Diabetes Endocrinol. 2014 Sep;2(9):691-700. </a:t>
            </a:r>
            <a:r>
              <a:rPr lang="en-US" sz="1100" spc="-10" dirty="0">
                <a:solidFill>
                  <a:srgbClr val="7E7E7E"/>
                </a:solidFill>
                <a:latin typeface="微软雅黑" panose="020B0503020204020204" charset="-122"/>
                <a:cs typeface="微软雅黑" panose="020B0503020204020204" charset="-122"/>
                <a:sym typeface="+mn-ea"/>
              </a:rPr>
              <a:t>     4.</a:t>
            </a:r>
            <a:r>
              <a:rPr sz="1100" spc="-10" dirty="0">
                <a:solidFill>
                  <a:srgbClr val="7E7E7E"/>
                </a:solidFill>
                <a:latin typeface="微软雅黑" panose="020B0503020204020204" charset="-122"/>
                <a:cs typeface="微软雅黑" panose="020B0503020204020204" charset="-122"/>
                <a:sym typeface="+mn-ea"/>
              </a:rPr>
              <a:t>Roden M,et al.Lancet Diabetes Endocrinol. 2013 Nov;1(3):208-19</a:t>
            </a:r>
            <a:endParaRPr sz="1100" spc="-10" dirty="0">
              <a:solidFill>
                <a:srgbClr val="7E7E7E"/>
              </a:solidFill>
              <a:latin typeface="微软雅黑" panose="020B0503020204020204" charset="-122"/>
              <a:cs typeface="微软雅黑" panose="020B0503020204020204" charset="-122"/>
              <a:sym typeface="+mn-ea"/>
            </a:endParaRPr>
          </a:p>
        </p:txBody>
      </p:sp>
      <p:pic>
        <p:nvPicPr>
          <p:cNvPr id="2" name="图片 1" descr="勾"/>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6177280" y="1581150"/>
            <a:ext cx="619760" cy="619760"/>
          </a:xfrm>
          <a:prstGeom prst="rect">
            <a:avLst/>
          </a:prstGeom>
        </p:spPr>
      </p:pic>
      <p:pic>
        <p:nvPicPr>
          <p:cNvPr id="3" name="图片 2" descr="勾"/>
          <p:cNvPicPr>
            <a:picLocks noChangeAspect="1"/>
          </p:cNvPicPr>
          <p:nvPr>
            <p:custDataLst>
              <p:tags r:id="rId5"/>
            </p:custDataLst>
          </p:nvPr>
        </p:nvPicPr>
        <p:blipFill>
          <a:blip r:embed="rId3">
            <a:extLst>
              <a:ext uri="{96DAC541-7B7A-43D3-8B79-37D633B846F1}">
                <asvg:svgBlip xmlns:asvg="http://schemas.microsoft.com/office/drawing/2016/SVG/main" r:embed="rId4"/>
              </a:ext>
            </a:extLst>
          </a:blip>
          <a:stretch>
            <a:fillRect/>
          </a:stretch>
        </p:blipFill>
        <p:spPr>
          <a:xfrm>
            <a:off x="223520" y="1580515"/>
            <a:ext cx="619760" cy="619760"/>
          </a:xfrm>
          <a:prstGeom prst="rect">
            <a:avLst/>
          </a:prstGeom>
        </p:spPr>
      </p:pic>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91" y="0"/>
            <a:ext cx="2331720" cy="463550"/>
          </a:xfrm>
          <a:custGeom>
            <a:avLst/>
            <a:gdLst/>
            <a:ahLst/>
            <a:cxnLst/>
            <a:rect l="l" t="t" r="r" b="b"/>
            <a:pathLst>
              <a:path w="2331720" h="463550">
                <a:moveTo>
                  <a:pt x="2331720" y="0"/>
                </a:moveTo>
                <a:lnTo>
                  <a:pt x="0" y="0"/>
                </a:lnTo>
                <a:lnTo>
                  <a:pt x="0" y="463296"/>
                </a:lnTo>
                <a:lnTo>
                  <a:pt x="2331720" y="463296"/>
                </a:lnTo>
                <a:lnTo>
                  <a:pt x="2331720" y="0"/>
                </a:lnTo>
                <a:close/>
              </a:path>
            </a:pathLst>
          </a:custGeom>
          <a:solidFill>
            <a:srgbClr val="21ABAD"/>
          </a:solidFill>
        </p:spPr>
        <p:txBody>
          <a:bodyPr wrap="square" lIns="0" tIns="0" rIns="0" bIns="0" rtlCol="0"/>
          <a:lstStyle/>
          <a:p/>
        </p:txBody>
      </p:sp>
      <p:sp>
        <p:nvSpPr>
          <p:cNvPr id="21" name="object 21"/>
          <p:cNvSpPr/>
          <p:nvPr/>
        </p:nvSpPr>
        <p:spPr>
          <a:xfrm>
            <a:off x="0" y="630936"/>
            <a:ext cx="12192000" cy="579120"/>
          </a:xfrm>
          <a:custGeom>
            <a:avLst/>
            <a:gdLst/>
            <a:ahLst/>
            <a:cxnLst/>
            <a:rect l="l" t="t" r="r" b="b"/>
            <a:pathLst>
              <a:path w="12192000" h="579119">
                <a:moveTo>
                  <a:pt x="12192000" y="0"/>
                </a:moveTo>
                <a:lnTo>
                  <a:pt x="0" y="0"/>
                </a:lnTo>
                <a:lnTo>
                  <a:pt x="0" y="579120"/>
                </a:lnTo>
                <a:lnTo>
                  <a:pt x="12192000" y="579120"/>
                </a:lnTo>
                <a:lnTo>
                  <a:pt x="12192000" y="0"/>
                </a:lnTo>
                <a:close/>
              </a:path>
            </a:pathLst>
          </a:custGeom>
          <a:solidFill>
            <a:srgbClr val="21ABAD"/>
          </a:solidFill>
        </p:spPr>
        <p:txBody>
          <a:bodyPr wrap="square" lIns="0" tIns="0" rIns="0" bIns="0" rtlCol="0"/>
          <a:lstStyle/>
          <a:p/>
        </p:txBody>
      </p:sp>
      <p:sp>
        <p:nvSpPr>
          <p:cNvPr id="22" name="object 22"/>
          <p:cNvSpPr txBox="1"/>
          <p:nvPr/>
        </p:nvSpPr>
        <p:spPr>
          <a:xfrm>
            <a:off x="179070" y="42545"/>
            <a:ext cx="11823700" cy="1766570"/>
          </a:xfrm>
          <a:prstGeom prst="rect">
            <a:avLst/>
          </a:prstGeom>
        </p:spPr>
        <p:txBody>
          <a:bodyPr vert="horz" wrap="square" lIns="0" tIns="11430" rIns="0" bIns="0" rtlCol="0">
            <a:spAutoFit/>
          </a:bodyPr>
          <a:lstStyle/>
          <a:p>
            <a:pPr marL="57150">
              <a:lnSpc>
                <a:spcPct val="100000"/>
              </a:lnSpc>
              <a:spcBef>
                <a:spcPts val="90"/>
              </a:spcBef>
            </a:pPr>
            <a:r>
              <a:rPr sz="2000" b="1" spc="-35" dirty="0">
                <a:solidFill>
                  <a:srgbClr val="FFFFFF"/>
                </a:solidFill>
                <a:latin typeface="微软雅黑" panose="020B0503020204020204" charset="-122"/>
                <a:ea typeface="微软雅黑" panose="020B0503020204020204" charset="-122"/>
                <a:cs typeface="微软雅黑" panose="020B0503020204020204" charset="-122"/>
              </a:rPr>
              <a:t>有效性-恩格列净</a:t>
            </a:r>
            <a:endParaRPr sz="2000" b="1" spc="-35" dirty="0">
              <a:solidFill>
                <a:srgbClr val="FFFFFF"/>
              </a:solidFill>
              <a:latin typeface="微软雅黑" panose="020B0503020204020204" charset="-122"/>
              <a:ea typeface="微软雅黑" panose="020B0503020204020204" charset="-122"/>
              <a:cs typeface="微软雅黑" panose="020B0503020204020204" charset="-122"/>
            </a:endParaRPr>
          </a:p>
          <a:p>
            <a:pPr marL="298450" indent="-285750">
              <a:lnSpc>
                <a:spcPct val="100000"/>
              </a:lnSpc>
              <a:spcBef>
                <a:spcPts val="2885"/>
              </a:spcBef>
              <a:buFont typeface="Wingdings" panose="05000000000000000000"/>
              <a:buChar char=""/>
              <a:tabLst>
                <a:tab pos="298450" algn="l"/>
              </a:tabLst>
            </a:pPr>
            <a:r>
              <a:rPr sz="2400" b="1" dirty="0">
                <a:solidFill>
                  <a:srgbClr val="FFFFFF"/>
                </a:solidFill>
                <a:latin typeface="微软雅黑" panose="020B0503020204020204" charset="-122"/>
                <a:ea typeface="微软雅黑" panose="020B0503020204020204" charset="-122"/>
                <a:cs typeface="微软雅黑" panose="020B0503020204020204" charset="-122"/>
              </a:rPr>
              <a:t>恩格列净除了可以有效降低血糖之外，对于心、肾等器官也有着明显获益</a:t>
            </a:r>
            <a:endParaRPr sz="2400" b="1" dirty="0">
              <a:solidFill>
                <a:srgbClr val="FFFFFF"/>
              </a:solidFill>
              <a:latin typeface="微软雅黑" panose="020B0503020204020204" charset="-122"/>
              <a:ea typeface="微软雅黑" panose="020B0503020204020204" charset="-122"/>
              <a:cs typeface="微软雅黑" panose="020B0503020204020204" charset="-122"/>
            </a:endParaRPr>
          </a:p>
          <a:p>
            <a:pPr marL="298450" indent="-285750">
              <a:lnSpc>
                <a:spcPct val="100000"/>
              </a:lnSpc>
              <a:spcBef>
                <a:spcPts val="2885"/>
              </a:spcBef>
              <a:buFont typeface="Wingdings" panose="05000000000000000000"/>
              <a:buChar char=""/>
              <a:tabLst>
                <a:tab pos="298450" algn="l"/>
              </a:tabLst>
            </a:pPr>
            <a:endParaRPr lang="zh-CN" altLang="en-US" sz="2200">
              <a:latin typeface="微软雅黑" panose="020B0503020204020204" charset="-122"/>
              <a:ea typeface="微软雅黑" panose="020B0503020204020204" charset="-122"/>
              <a:cs typeface="微软雅黑" panose="020B0503020204020204" charset="-122"/>
            </a:endParaRPr>
          </a:p>
        </p:txBody>
      </p:sp>
      <p:sp>
        <p:nvSpPr>
          <p:cNvPr id="24" name="object 24"/>
          <p:cNvSpPr txBox="1"/>
          <p:nvPr/>
        </p:nvSpPr>
        <p:spPr>
          <a:xfrm>
            <a:off x="5568238" y="3557841"/>
            <a:ext cx="518159" cy="329565"/>
          </a:xfrm>
          <a:prstGeom prst="rect">
            <a:avLst/>
          </a:prstGeom>
        </p:spPr>
        <p:txBody>
          <a:bodyPr vert="horz" wrap="square" lIns="0" tIns="11430" rIns="0" bIns="0" rtlCol="0">
            <a:spAutoFit/>
          </a:bodyPr>
          <a:lstStyle/>
          <a:p>
            <a:pPr>
              <a:lnSpc>
                <a:spcPct val="100000"/>
              </a:lnSpc>
              <a:spcBef>
                <a:spcPts val="90"/>
              </a:spcBef>
            </a:pPr>
            <a:r>
              <a:rPr sz="2000" b="1" spc="-25" dirty="0">
                <a:solidFill>
                  <a:srgbClr val="FFFFFF"/>
                </a:solidFill>
                <a:latin typeface="Arial" panose="020B0604020202020204"/>
                <a:cs typeface="Arial" panose="020B0604020202020204"/>
              </a:rPr>
              <a:t>17%</a:t>
            </a:r>
            <a:endParaRPr sz="2000">
              <a:latin typeface="Arial" panose="020B0604020202020204"/>
              <a:cs typeface="Arial" panose="020B0604020202020204"/>
            </a:endParaRPr>
          </a:p>
        </p:txBody>
      </p:sp>
      <p:sp>
        <p:nvSpPr>
          <p:cNvPr id="25" name="object 25"/>
          <p:cNvSpPr txBox="1"/>
          <p:nvPr/>
        </p:nvSpPr>
        <p:spPr>
          <a:xfrm>
            <a:off x="346075" y="3606165"/>
            <a:ext cx="6094730" cy="1513840"/>
          </a:xfrm>
          <a:prstGeom prst="rect">
            <a:avLst/>
          </a:prstGeom>
        </p:spPr>
        <p:txBody>
          <a:bodyPr vert="horz" wrap="square" lIns="0" tIns="12700" rIns="0" bIns="0" rtlCol="0">
            <a:noAutofit/>
          </a:bodyPr>
          <a:lstStyle/>
          <a:p>
            <a:pPr marL="24765" marR="30480" indent="0">
              <a:lnSpc>
                <a:spcPct val="100000"/>
              </a:lnSpc>
              <a:spcBef>
                <a:spcPts val="100"/>
              </a:spcBef>
              <a:buFont typeface="Arial" panose="020B0604020202020204"/>
              <a:buNone/>
              <a:tabLst>
                <a:tab pos="195580" algn="l"/>
              </a:tabLst>
            </a:pPr>
            <a:r>
              <a:rPr lang="zh-CN" altLang="en-US">
                <a:latin typeface="微软雅黑" panose="020B0503020204020204" charset="-122"/>
                <a:ea typeface="微软雅黑" panose="020B0503020204020204" charset="-122"/>
                <a:cs typeface="微软雅黑" panose="020B0503020204020204" charset="-122"/>
                <a:sym typeface="+mn-ea"/>
              </a:rPr>
              <a:t>在</a:t>
            </a:r>
            <a:r>
              <a:rPr lang="en-US" altLang="zh-CN">
                <a:latin typeface="微软雅黑" panose="020B0503020204020204" charset="-122"/>
                <a:ea typeface="微软雅黑" panose="020B0503020204020204" charset="-122"/>
                <a:cs typeface="微软雅黑" panose="020B0503020204020204" charset="-122"/>
                <a:sym typeface="+mn-ea"/>
              </a:rPr>
              <a:t>EMPA-REG OUTCOME</a:t>
            </a:r>
            <a:r>
              <a:rPr lang="zh-CN" altLang="en-US">
                <a:latin typeface="微软雅黑" panose="020B0503020204020204" charset="-122"/>
                <a:ea typeface="微软雅黑" panose="020B0503020204020204" charset="-122"/>
                <a:cs typeface="微软雅黑" panose="020B0503020204020204" charset="-122"/>
                <a:sym typeface="+mn-ea"/>
              </a:rPr>
              <a:t>试验</a:t>
            </a:r>
            <a:r>
              <a:rPr lang="en-US" altLang="zh-CN" baseline="30000">
                <a:latin typeface="微软雅黑" panose="020B0503020204020204" charset="-122"/>
                <a:ea typeface="微软雅黑" panose="020B0503020204020204" charset="-122"/>
                <a:cs typeface="微软雅黑" panose="020B0503020204020204" charset="-122"/>
                <a:sym typeface="+mn-ea"/>
              </a:rPr>
              <a:t>1</a:t>
            </a:r>
            <a:r>
              <a:rPr lang="zh-CN" altLang="en-US">
                <a:latin typeface="微软雅黑" panose="020B0503020204020204" charset="-122"/>
                <a:ea typeface="微软雅黑" panose="020B0503020204020204" charset="-122"/>
                <a:cs typeface="微软雅黑" panose="020B0503020204020204" charset="-122"/>
                <a:sym typeface="+mn-ea"/>
              </a:rPr>
              <a:t>中，恩格列净组患者的心血管原因死亡率（相对风险降低</a:t>
            </a:r>
            <a:r>
              <a:rPr lang="en-US" altLang="zh-CN">
                <a:solidFill>
                  <a:srgbClr val="FF0000"/>
                </a:solidFill>
                <a:latin typeface="微软雅黑" panose="020B0503020204020204" charset="-122"/>
                <a:ea typeface="微软雅黑" panose="020B0503020204020204" charset="-122"/>
                <a:cs typeface="微软雅黑" panose="020B0503020204020204" charset="-122"/>
                <a:sym typeface="+mn-ea"/>
              </a:rPr>
              <a:t>38%</a:t>
            </a:r>
            <a:r>
              <a:rPr lang="zh-CN" altLang="en-US">
                <a:latin typeface="微软雅黑" panose="020B0503020204020204" charset="-122"/>
                <a:ea typeface="微软雅黑" panose="020B0503020204020204" charset="-122"/>
                <a:cs typeface="微软雅黑" panose="020B0503020204020204" charset="-122"/>
                <a:sym typeface="+mn-ea"/>
              </a:rPr>
              <a:t>）、心衰住院率（相对风险降低</a:t>
            </a:r>
            <a:r>
              <a:rPr lang="en-US" altLang="zh-CN">
                <a:solidFill>
                  <a:srgbClr val="FF0000"/>
                </a:solidFill>
                <a:latin typeface="微软雅黑" panose="020B0503020204020204" charset="-122"/>
                <a:ea typeface="微软雅黑" panose="020B0503020204020204" charset="-122"/>
                <a:cs typeface="微软雅黑" panose="020B0503020204020204" charset="-122"/>
                <a:sym typeface="+mn-ea"/>
              </a:rPr>
              <a:t>35%</a:t>
            </a:r>
            <a:r>
              <a:rPr lang="zh-CN" altLang="en-US">
                <a:latin typeface="微软雅黑" panose="020B0503020204020204" charset="-122"/>
                <a:ea typeface="微软雅黑" panose="020B0503020204020204" charset="-122"/>
                <a:cs typeface="微软雅黑" panose="020B0503020204020204" charset="-122"/>
                <a:sym typeface="+mn-ea"/>
              </a:rPr>
              <a:t>）及全因死亡率（相对风险降低</a:t>
            </a:r>
            <a:r>
              <a:rPr lang="en-US" altLang="zh-CN">
                <a:solidFill>
                  <a:srgbClr val="FF0000"/>
                </a:solidFill>
                <a:latin typeface="微软雅黑" panose="020B0503020204020204" charset="-122"/>
                <a:ea typeface="微软雅黑" panose="020B0503020204020204" charset="-122"/>
                <a:cs typeface="微软雅黑" panose="020B0503020204020204" charset="-122"/>
                <a:sym typeface="+mn-ea"/>
              </a:rPr>
              <a:t>32%</a:t>
            </a:r>
            <a:r>
              <a:rPr lang="zh-CN" altLang="en-US">
                <a:latin typeface="微软雅黑" panose="020B0503020204020204" charset="-122"/>
                <a:ea typeface="微软雅黑" panose="020B0503020204020204" charset="-122"/>
                <a:cs typeface="微软雅黑" panose="020B0503020204020204" charset="-122"/>
                <a:sym typeface="+mn-ea"/>
              </a:rPr>
              <a:t>）均显著降低。</a:t>
            </a:r>
            <a:endParaRPr lang="zh-CN" altLang="en-US" b="0" i="0">
              <a:latin typeface="微软雅黑" panose="020B0503020204020204" charset="-122"/>
              <a:ea typeface="微软雅黑" panose="020B0503020204020204" charset="-122"/>
              <a:cs typeface="微软雅黑" panose="020B0503020204020204" charset="-122"/>
            </a:endParaRPr>
          </a:p>
          <a:p>
            <a:pPr marL="195580" marR="30480" indent="-170815">
              <a:lnSpc>
                <a:spcPct val="100000"/>
              </a:lnSpc>
              <a:spcBef>
                <a:spcPts val="100"/>
              </a:spcBef>
              <a:buFont typeface="Arial" panose="020B0604020202020204"/>
              <a:buChar char="•"/>
              <a:tabLst>
                <a:tab pos="195580" algn="l"/>
              </a:tabLst>
            </a:pPr>
            <a:endParaRPr sz="1800">
              <a:latin typeface="微软雅黑" panose="020B0503020204020204" charset="-122"/>
              <a:ea typeface="微软雅黑" panose="020B0503020204020204" charset="-122"/>
              <a:cs typeface="微软雅黑" panose="020B0503020204020204" charset="-122"/>
            </a:endParaRPr>
          </a:p>
        </p:txBody>
      </p:sp>
      <p:sp>
        <p:nvSpPr>
          <p:cNvPr id="27" name="object 27"/>
          <p:cNvSpPr/>
          <p:nvPr/>
        </p:nvSpPr>
        <p:spPr>
          <a:xfrm>
            <a:off x="304800" y="3383280"/>
            <a:ext cx="6221095" cy="2938780"/>
          </a:xfrm>
          <a:custGeom>
            <a:avLst/>
            <a:gdLst/>
            <a:ahLst/>
            <a:cxnLst/>
            <a:rect l="l" t="t" r="r" b="b"/>
            <a:pathLst>
              <a:path w="6221095" h="2938779">
                <a:moveTo>
                  <a:pt x="0" y="0"/>
                </a:moveTo>
                <a:lnTo>
                  <a:pt x="6196584" y="0"/>
                </a:lnTo>
                <a:lnTo>
                  <a:pt x="6196584" y="1420368"/>
                </a:lnTo>
                <a:lnTo>
                  <a:pt x="0" y="1420368"/>
                </a:lnTo>
                <a:lnTo>
                  <a:pt x="0" y="0"/>
                </a:lnTo>
                <a:close/>
              </a:path>
              <a:path w="6221095" h="2938779">
                <a:moveTo>
                  <a:pt x="24384" y="1740408"/>
                </a:moveTo>
                <a:lnTo>
                  <a:pt x="6220968" y="1740408"/>
                </a:lnTo>
                <a:lnTo>
                  <a:pt x="6220968" y="2938272"/>
                </a:lnTo>
                <a:lnTo>
                  <a:pt x="24384" y="2938272"/>
                </a:lnTo>
                <a:lnTo>
                  <a:pt x="24384" y="1740408"/>
                </a:lnTo>
                <a:close/>
              </a:path>
            </a:pathLst>
          </a:custGeom>
          <a:ln w="15875">
            <a:solidFill>
              <a:schemeClr val="tx1"/>
            </a:solidFill>
          </a:ln>
        </p:spPr>
        <p:txBody>
          <a:bodyPr wrap="square" lIns="0" tIns="0" rIns="0" bIns="0" rtlCol="0"/>
          <a:lstStyle/>
          <a:p/>
        </p:txBody>
      </p:sp>
      <p:sp>
        <p:nvSpPr>
          <p:cNvPr id="29" name="object 29"/>
          <p:cNvSpPr txBox="1"/>
          <p:nvPr/>
        </p:nvSpPr>
        <p:spPr>
          <a:xfrm>
            <a:off x="5661152" y="5374311"/>
            <a:ext cx="517525" cy="318770"/>
          </a:xfrm>
          <a:prstGeom prst="rect">
            <a:avLst/>
          </a:prstGeom>
        </p:spPr>
        <p:txBody>
          <a:bodyPr vert="horz" wrap="square" lIns="0" tIns="11430" rIns="0" bIns="0" rtlCol="0">
            <a:spAutoFit/>
          </a:bodyPr>
          <a:lstStyle/>
          <a:p>
            <a:pPr>
              <a:lnSpc>
                <a:spcPct val="100000"/>
              </a:lnSpc>
              <a:spcBef>
                <a:spcPts val="90"/>
              </a:spcBef>
            </a:pPr>
            <a:r>
              <a:rPr sz="2000" b="1" spc="-25" dirty="0">
                <a:solidFill>
                  <a:srgbClr val="FFFFFF"/>
                </a:solidFill>
                <a:latin typeface="Arial" panose="020B0604020202020204"/>
                <a:cs typeface="Arial" panose="020B0604020202020204"/>
              </a:rPr>
              <a:t>9%</a:t>
            </a:r>
            <a:endParaRPr sz="2000">
              <a:latin typeface="Arial" panose="020B0604020202020204"/>
              <a:cs typeface="Arial" panose="020B0604020202020204"/>
            </a:endParaRPr>
          </a:p>
        </p:txBody>
      </p:sp>
      <p:sp>
        <p:nvSpPr>
          <p:cNvPr id="30" name="object 30"/>
          <p:cNvSpPr txBox="1"/>
          <p:nvPr/>
        </p:nvSpPr>
        <p:spPr>
          <a:xfrm>
            <a:off x="345440" y="5513070"/>
            <a:ext cx="6127750" cy="559435"/>
          </a:xfrm>
          <a:prstGeom prst="rect">
            <a:avLst/>
          </a:prstGeom>
        </p:spPr>
        <p:txBody>
          <a:bodyPr vert="horz" wrap="square" lIns="0" tIns="17145" rIns="0" bIns="0" rtlCol="0">
            <a:spAutoFit/>
          </a:bodyPr>
          <a:lstStyle/>
          <a:p>
            <a:pPr marL="24765" marR="30480" indent="0">
              <a:lnSpc>
                <a:spcPct val="98000"/>
              </a:lnSpc>
              <a:spcBef>
                <a:spcPts val="135"/>
              </a:spcBef>
              <a:buFont typeface="Arial" panose="020B0604020202020204"/>
              <a:buNone/>
              <a:tabLst>
                <a:tab pos="311785" algn="l"/>
              </a:tabLst>
            </a:pPr>
            <a:r>
              <a:rPr lang="zh-CN" altLang="en-US">
                <a:latin typeface="微软雅黑" panose="020B0503020204020204" charset="-122"/>
                <a:ea typeface="微软雅黑" panose="020B0503020204020204" charset="-122"/>
                <a:cs typeface="微软雅黑" panose="020B0503020204020204" charset="-122"/>
                <a:sym typeface="+mn-ea"/>
              </a:rPr>
              <a:t>在</a:t>
            </a:r>
            <a:r>
              <a:rPr lang="en-US" altLang="zh-CN">
                <a:latin typeface="微软雅黑" panose="020B0503020204020204" charset="-122"/>
                <a:ea typeface="微软雅黑" panose="020B0503020204020204" charset="-122"/>
                <a:cs typeface="微软雅黑" panose="020B0503020204020204" charset="-122"/>
                <a:sym typeface="+mn-ea"/>
              </a:rPr>
              <a:t>EMPA-KIDNEY</a:t>
            </a:r>
            <a:r>
              <a:rPr lang="zh-CN" altLang="en-US">
                <a:latin typeface="微软雅黑" panose="020B0503020204020204" charset="-122"/>
                <a:ea typeface="微软雅黑" panose="020B0503020204020204" charset="-122"/>
                <a:cs typeface="微软雅黑" panose="020B0503020204020204" charset="-122"/>
                <a:sym typeface="+mn-ea"/>
              </a:rPr>
              <a:t>试验</a:t>
            </a:r>
            <a:r>
              <a:rPr lang="en-US" altLang="zh-CN" baseline="30000">
                <a:latin typeface="微软雅黑" panose="020B0503020204020204" charset="-122"/>
                <a:ea typeface="微软雅黑" panose="020B0503020204020204" charset="-122"/>
                <a:cs typeface="微软雅黑" panose="020B0503020204020204" charset="-122"/>
                <a:sym typeface="+mn-ea"/>
              </a:rPr>
              <a:t>2</a:t>
            </a:r>
            <a:r>
              <a:rPr lang="zh-CN" altLang="en-US">
                <a:latin typeface="微软雅黑" panose="020B0503020204020204" charset="-122"/>
                <a:ea typeface="微软雅黑" panose="020B0503020204020204" charset="-122"/>
                <a:cs typeface="微软雅黑" panose="020B0503020204020204" charset="-122"/>
                <a:sym typeface="+mn-ea"/>
              </a:rPr>
              <a:t>中，恩格列净组（</a:t>
            </a:r>
            <a:r>
              <a:rPr lang="en-US" altLang="zh-CN">
                <a:solidFill>
                  <a:srgbClr val="FF0000"/>
                </a:solidFill>
                <a:latin typeface="微软雅黑" panose="020B0503020204020204" charset="-122"/>
                <a:ea typeface="微软雅黑" panose="020B0503020204020204" charset="-122"/>
                <a:cs typeface="微软雅黑" panose="020B0503020204020204" charset="-122"/>
                <a:sym typeface="+mn-ea"/>
              </a:rPr>
              <a:t>13.1%</a:t>
            </a:r>
            <a:r>
              <a:rPr lang="zh-CN" altLang="en-US">
                <a:latin typeface="微软雅黑" panose="020B0503020204020204" charset="-122"/>
                <a:ea typeface="微软雅黑" panose="020B0503020204020204" charset="-122"/>
                <a:cs typeface="微软雅黑" panose="020B0503020204020204" charset="-122"/>
                <a:sym typeface="+mn-ea"/>
              </a:rPr>
              <a:t>）发生肾病进展或心血管原因死亡的风险低于安慰剂组（</a:t>
            </a:r>
            <a:r>
              <a:rPr lang="en-US" altLang="zh-CN">
                <a:solidFill>
                  <a:srgbClr val="FF0000"/>
                </a:solidFill>
                <a:latin typeface="微软雅黑" panose="020B0503020204020204" charset="-122"/>
                <a:ea typeface="微软雅黑" panose="020B0503020204020204" charset="-122"/>
                <a:cs typeface="微软雅黑" panose="020B0503020204020204" charset="-122"/>
                <a:sym typeface="+mn-ea"/>
              </a:rPr>
              <a:t>16.9%</a:t>
            </a:r>
            <a:r>
              <a:rPr lang="zh-CN" altLang="en-US">
                <a:latin typeface="微软雅黑" panose="020B0503020204020204" charset="-122"/>
                <a:ea typeface="微软雅黑" panose="020B0503020204020204" charset="-122"/>
                <a:cs typeface="微软雅黑" panose="020B0503020204020204" charset="-122"/>
                <a:sym typeface="+mn-ea"/>
              </a:rPr>
              <a:t>）</a:t>
            </a:r>
            <a:r>
              <a:rPr lang="zh-CN" altLang="en-US">
                <a:latin typeface="Microsoft YaHei UI" panose="020B0503020204020204" charset="-122"/>
                <a:ea typeface="Microsoft YaHei UI" panose="020B0503020204020204" charset="-122"/>
                <a:sym typeface="+mn-ea"/>
              </a:rPr>
              <a:t>。</a:t>
            </a:r>
            <a:endParaRPr sz="1800">
              <a:latin typeface="微软雅黑" panose="020B0503020204020204" charset="-122"/>
              <a:cs typeface="微软雅黑" panose="020B0503020204020204" charset="-122"/>
            </a:endParaRPr>
          </a:p>
        </p:txBody>
      </p:sp>
      <p:sp>
        <p:nvSpPr>
          <p:cNvPr id="31" name="object 31"/>
          <p:cNvSpPr/>
          <p:nvPr/>
        </p:nvSpPr>
        <p:spPr>
          <a:xfrm>
            <a:off x="774191" y="4882896"/>
            <a:ext cx="1697989" cy="509270"/>
          </a:xfrm>
          <a:custGeom>
            <a:avLst/>
            <a:gdLst/>
            <a:ahLst/>
            <a:cxnLst/>
            <a:rect l="l" t="t" r="r" b="b"/>
            <a:pathLst>
              <a:path w="1697989" h="509270">
                <a:moveTo>
                  <a:pt x="1697736" y="0"/>
                </a:moveTo>
                <a:lnTo>
                  <a:pt x="0" y="0"/>
                </a:lnTo>
                <a:lnTo>
                  <a:pt x="0" y="509015"/>
                </a:lnTo>
                <a:lnTo>
                  <a:pt x="1697736" y="509015"/>
                </a:lnTo>
                <a:lnTo>
                  <a:pt x="1697736" y="0"/>
                </a:lnTo>
                <a:close/>
              </a:path>
            </a:pathLst>
          </a:custGeom>
          <a:solidFill>
            <a:srgbClr val="21ABAD"/>
          </a:solidFill>
        </p:spPr>
        <p:txBody>
          <a:bodyPr wrap="square" lIns="0" tIns="0" rIns="0" bIns="0" rtlCol="0"/>
          <a:lstStyle/>
          <a:p/>
        </p:txBody>
      </p:sp>
      <p:sp>
        <p:nvSpPr>
          <p:cNvPr id="32" name="object 32"/>
          <p:cNvSpPr txBox="1"/>
          <p:nvPr/>
        </p:nvSpPr>
        <p:spPr>
          <a:xfrm>
            <a:off x="774191" y="4960835"/>
            <a:ext cx="1697989" cy="289560"/>
          </a:xfrm>
          <a:prstGeom prst="rect">
            <a:avLst/>
          </a:prstGeom>
        </p:spPr>
        <p:txBody>
          <a:bodyPr vert="horz" wrap="square" lIns="0" tIns="12700" rIns="0" bIns="0" rtlCol="0">
            <a:spAutoFit/>
          </a:bodyPr>
          <a:lstStyle/>
          <a:p>
            <a:pPr marL="390525">
              <a:lnSpc>
                <a:spcPct val="100000"/>
              </a:lnSpc>
              <a:spcBef>
                <a:spcPts val="100"/>
              </a:spcBef>
            </a:pPr>
            <a:r>
              <a:rPr sz="1800" b="1" spc="-15" dirty="0">
                <a:solidFill>
                  <a:srgbClr val="FFFFFF"/>
                </a:solidFill>
                <a:latin typeface="微软雅黑" panose="020B0503020204020204" charset="-122"/>
                <a:ea typeface="微软雅黑" panose="020B0503020204020204" charset="-122"/>
                <a:cs typeface="微软雅黑" panose="020B0503020204020204" charset="-122"/>
              </a:rPr>
              <a:t>保护肾脏</a:t>
            </a:r>
            <a:endParaRPr sz="1800" b="1" spc="-15"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3" name="object 33"/>
          <p:cNvSpPr/>
          <p:nvPr/>
        </p:nvSpPr>
        <p:spPr>
          <a:xfrm>
            <a:off x="313943" y="4837176"/>
            <a:ext cx="622300" cy="579120"/>
          </a:xfrm>
          <a:custGeom>
            <a:avLst/>
            <a:gdLst/>
            <a:ahLst/>
            <a:cxnLst/>
            <a:rect l="l" t="t" r="r" b="b"/>
            <a:pathLst>
              <a:path w="622300" h="579120">
                <a:moveTo>
                  <a:pt x="310896" y="0"/>
                </a:moveTo>
                <a:lnTo>
                  <a:pt x="260466" y="3789"/>
                </a:lnTo>
                <a:lnTo>
                  <a:pt x="212628" y="14762"/>
                </a:lnTo>
                <a:lnTo>
                  <a:pt x="168021" y="32320"/>
                </a:lnTo>
                <a:lnTo>
                  <a:pt x="127284" y="55868"/>
                </a:lnTo>
                <a:lnTo>
                  <a:pt x="91059" y="84810"/>
                </a:lnTo>
                <a:lnTo>
                  <a:pt x="59984" y="118550"/>
                </a:lnTo>
                <a:lnTo>
                  <a:pt x="34701" y="156491"/>
                </a:lnTo>
                <a:lnTo>
                  <a:pt x="15849" y="198037"/>
                </a:lnTo>
                <a:lnTo>
                  <a:pt x="4069" y="242592"/>
                </a:lnTo>
                <a:lnTo>
                  <a:pt x="0" y="289560"/>
                </a:lnTo>
                <a:lnTo>
                  <a:pt x="4069" y="336527"/>
                </a:lnTo>
                <a:lnTo>
                  <a:pt x="15849" y="381082"/>
                </a:lnTo>
                <a:lnTo>
                  <a:pt x="34701" y="422628"/>
                </a:lnTo>
                <a:lnTo>
                  <a:pt x="59984" y="460569"/>
                </a:lnTo>
                <a:lnTo>
                  <a:pt x="91059" y="494309"/>
                </a:lnTo>
                <a:lnTo>
                  <a:pt x="127284" y="523251"/>
                </a:lnTo>
                <a:lnTo>
                  <a:pt x="168021" y="546799"/>
                </a:lnTo>
                <a:lnTo>
                  <a:pt x="212628" y="564357"/>
                </a:lnTo>
                <a:lnTo>
                  <a:pt x="260466" y="575330"/>
                </a:lnTo>
                <a:lnTo>
                  <a:pt x="310896" y="579120"/>
                </a:lnTo>
                <a:lnTo>
                  <a:pt x="361325" y="575330"/>
                </a:lnTo>
                <a:lnTo>
                  <a:pt x="409163" y="564357"/>
                </a:lnTo>
                <a:lnTo>
                  <a:pt x="453770" y="546799"/>
                </a:lnTo>
                <a:lnTo>
                  <a:pt x="494507" y="523251"/>
                </a:lnTo>
                <a:lnTo>
                  <a:pt x="530733" y="494309"/>
                </a:lnTo>
                <a:lnTo>
                  <a:pt x="561807" y="460569"/>
                </a:lnTo>
                <a:lnTo>
                  <a:pt x="587090" y="422628"/>
                </a:lnTo>
                <a:lnTo>
                  <a:pt x="605942" y="381082"/>
                </a:lnTo>
                <a:lnTo>
                  <a:pt x="617722" y="336527"/>
                </a:lnTo>
                <a:lnTo>
                  <a:pt x="621792" y="289560"/>
                </a:lnTo>
                <a:lnTo>
                  <a:pt x="617722" y="242592"/>
                </a:lnTo>
                <a:lnTo>
                  <a:pt x="605942" y="198037"/>
                </a:lnTo>
                <a:lnTo>
                  <a:pt x="587090" y="156491"/>
                </a:lnTo>
                <a:lnTo>
                  <a:pt x="561807" y="118550"/>
                </a:lnTo>
                <a:lnTo>
                  <a:pt x="530733" y="84810"/>
                </a:lnTo>
                <a:lnTo>
                  <a:pt x="494507" y="55868"/>
                </a:lnTo>
                <a:lnTo>
                  <a:pt x="453771" y="32320"/>
                </a:lnTo>
                <a:lnTo>
                  <a:pt x="409163" y="14762"/>
                </a:lnTo>
                <a:lnTo>
                  <a:pt x="361325" y="3789"/>
                </a:lnTo>
                <a:lnTo>
                  <a:pt x="310896" y="0"/>
                </a:lnTo>
                <a:close/>
              </a:path>
            </a:pathLst>
          </a:custGeom>
          <a:solidFill>
            <a:srgbClr val="21ABAD"/>
          </a:solidFill>
        </p:spPr>
        <p:txBody>
          <a:bodyPr wrap="square" lIns="0" tIns="0" rIns="0" bIns="0" rtlCol="0"/>
          <a:lstStyle/>
          <a:p/>
        </p:txBody>
      </p:sp>
      <p:sp>
        <p:nvSpPr>
          <p:cNvPr id="34" name="object 34"/>
          <p:cNvSpPr txBox="1"/>
          <p:nvPr/>
        </p:nvSpPr>
        <p:spPr>
          <a:xfrm>
            <a:off x="522648" y="4916589"/>
            <a:ext cx="141605" cy="299720"/>
          </a:xfrm>
          <a:prstGeom prst="rect">
            <a:avLst/>
          </a:prstGeom>
        </p:spPr>
        <p:txBody>
          <a:bodyPr vert="horz" wrap="square" lIns="0" tIns="12700" rIns="0" bIns="0" rtlCol="0">
            <a:spAutoFit/>
          </a:bodyPr>
          <a:lstStyle/>
          <a:p>
            <a:pPr marL="12700">
              <a:lnSpc>
                <a:spcPct val="100000"/>
              </a:lnSpc>
              <a:spcBef>
                <a:spcPts val="100"/>
              </a:spcBef>
            </a:pPr>
            <a:r>
              <a:rPr sz="1800" b="1" i="1" spc="-50" dirty="0">
                <a:solidFill>
                  <a:srgbClr val="FFFFFF"/>
                </a:solidFill>
                <a:latin typeface="Calibri" panose="020F0502020204030204"/>
                <a:cs typeface="Calibri" panose="020F0502020204030204"/>
              </a:rPr>
              <a:t>3</a:t>
            </a:r>
            <a:endParaRPr sz="1800">
              <a:latin typeface="Calibri" panose="020F0502020204030204"/>
              <a:cs typeface="Calibri" panose="020F0502020204030204"/>
            </a:endParaRPr>
          </a:p>
        </p:txBody>
      </p:sp>
      <p:sp>
        <p:nvSpPr>
          <p:cNvPr id="35" name="object 35"/>
          <p:cNvSpPr/>
          <p:nvPr/>
        </p:nvSpPr>
        <p:spPr>
          <a:xfrm>
            <a:off x="691895" y="3096767"/>
            <a:ext cx="1697989" cy="509270"/>
          </a:xfrm>
          <a:custGeom>
            <a:avLst/>
            <a:gdLst/>
            <a:ahLst/>
            <a:cxnLst/>
            <a:rect l="l" t="t" r="r" b="b"/>
            <a:pathLst>
              <a:path w="1697989" h="509270">
                <a:moveTo>
                  <a:pt x="1697736" y="0"/>
                </a:moveTo>
                <a:lnTo>
                  <a:pt x="0" y="0"/>
                </a:lnTo>
                <a:lnTo>
                  <a:pt x="0" y="509015"/>
                </a:lnTo>
                <a:lnTo>
                  <a:pt x="1697736" y="509015"/>
                </a:lnTo>
                <a:lnTo>
                  <a:pt x="1697736" y="0"/>
                </a:lnTo>
                <a:close/>
              </a:path>
            </a:pathLst>
          </a:custGeom>
          <a:solidFill>
            <a:srgbClr val="21ABAD"/>
          </a:solidFill>
        </p:spPr>
        <p:txBody>
          <a:bodyPr wrap="square" lIns="0" tIns="0" rIns="0" bIns="0" rtlCol="0"/>
          <a:lstStyle/>
          <a:p/>
        </p:txBody>
      </p:sp>
      <p:sp>
        <p:nvSpPr>
          <p:cNvPr id="36" name="object 36"/>
          <p:cNvSpPr txBox="1"/>
          <p:nvPr/>
        </p:nvSpPr>
        <p:spPr>
          <a:xfrm>
            <a:off x="691895" y="3174898"/>
            <a:ext cx="1697989" cy="289560"/>
          </a:xfrm>
          <a:prstGeom prst="rect">
            <a:avLst/>
          </a:prstGeom>
        </p:spPr>
        <p:txBody>
          <a:bodyPr vert="horz" wrap="square" lIns="0" tIns="12700" rIns="0" bIns="0" rtlCol="0">
            <a:spAutoFit/>
          </a:bodyPr>
          <a:lstStyle/>
          <a:p>
            <a:pPr marL="415290">
              <a:lnSpc>
                <a:spcPct val="100000"/>
              </a:lnSpc>
              <a:spcBef>
                <a:spcPts val="100"/>
              </a:spcBef>
            </a:pPr>
            <a:r>
              <a:rPr sz="1800" b="1" spc="-15" dirty="0">
                <a:solidFill>
                  <a:srgbClr val="FFFFFF"/>
                </a:solidFill>
                <a:latin typeface="微软雅黑" panose="020B0503020204020204" charset="-122"/>
                <a:ea typeface="微软雅黑" panose="020B0503020204020204" charset="-122"/>
                <a:cs typeface="微软雅黑" panose="020B0503020204020204" charset="-122"/>
              </a:rPr>
              <a:t>保护心脏</a:t>
            </a:r>
            <a:endParaRPr sz="1800" b="1" spc="-15"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7" name="object 37"/>
          <p:cNvSpPr/>
          <p:nvPr/>
        </p:nvSpPr>
        <p:spPr>
          <a:xfrm>
            <a:off x="234695" y="3051048"/>
            <a:ext cx="619125" cy="579120"/>
          </a:xfrm>
          <a:custGeom>
            <a:avLst/>
            <a:gdLst/>
            <a:ahLst/>
            <a:cxnLst/>
            <a:rect l="l" t="t" r="r" b="b"/>
            <a:pathLst>
              <a:path w="619125" h="579120">
                <a:moveTo>
                  <a:pt x="309372" y="0"/>
                </a:moveTo>
                <a:lnTo>
                  <a:pt x="259189" y="3789"/>
                </a:lnTo>
                <a:lnTo>
                  <a:pt x="211584" y="14762"/>
                </a:lnTo>
                <a:lnTo>
                  <a:pt x="167195" y="32320"/>
                </a:lnTo>
                <a:lnTo>
                  <a:pt x="126659" y="55868"/>
                </a:lnTo>
                <a:lnTo>
                  <a:pt x="90611" y="84810"/>
                </a:lnTo>
                <a:lnTo>
                  <a:pt x="59689" y="118550"/>
                </a:lnTo>
                <a:lnTo>
                  <a:pt x="34530" y="156491"/>
                </a:lnTo>
                <a:lnTo>
                  <a:pt x="15771" y="198037"/>
                </a:lnTo>
                <a:lnTo>
                  <a:pt x="4049" y="242592"/>
                </a:lnTo>
                <a:lnTo>
                  <a:pt x="0" y="289560"/>
                </a:lnTo>
                <a:lnTo>
                  <a:pt x="4049" y="336527"/>
                </a:lnTo>
                <a:lnTo>
                  <a:pt x="15771" y="381082"/>
                </a:lnTo>
                <a:lnTo>
                  <a:pt x="34530" y="422628"/>
                </a:lnTo>
                <a:lnTo>
                  <a:pt x="59689" y="460569"/>
                </a:lnTo>
                <a:lnTo>
                  <a:pt x="90611" y="494309"/>
                </a:lnTo>
                <a:lnTo>
                  <a:pt x="126659" y="523251"/>
                </a:lnTo>
                <a:lnTo>
                  <a:pt x="167195" y="546799"/>
                </a:lnTo>
                <a:lnTo>
                  <a:pt x="211584" y="564357"/>
                </a:lnTo>
                <a:lnTo>
                  <a:pt x="259189" y="575330"/>
                </a:lnTo>
                <a:lnTo>
                  <a:pt x="309372" y="579120"/>
                </a:lnTo>
                <a:lnTo>
                  <a:pt x="359554" y="575330"/>
                </a:lnTo>
                <a:lnTo>
                  <a:pt x="407159" y="564357"/>
                </a:lnTo>
                <a:lnTo>
                  <a:pt x="451548" y="546799"/>
                </a:lnTo>
                <a:lnTo>
                  <a:pt x="492084" y="523251"/>
                </a:lnTo>
                <a:lnTo>
                  <a:pt x="528132" y="494309"/>
                </a:lnTo>
                <a:lnTo>
                  <a:pt x="559054" y="460569"/>
                </a:lnTo>
                <a:lnTo>
                  <a:pt x="584213" y="422628"/>
                </a:lnTo>
                <a:lnTo>
                  <a:pt x="602972" y="381082"/>
                </a:lnTo>
                <a:lnTo>
                  <a:pt x="614694" y="336527"/>
                </a:lnTo>
                <a:lnTo>
                  <a:pt x="618744" y="289560"/>
                </a:lnTo>
                <a:lnTo>
                  <a:pt x="614694" y="242592"/>
                </a:lnTo>
                <a:lnTo>
                  <a:pt x="602972" y="198037"/>
                </a:lnTo>
                <a:lnTo>
                  <a:pt x="584213" y="156491"/>
                </a:lnTo>
                <a:lnTo>
                  <a:pt x="559054" y="118550"/>
                </a:lnTo>
                <a:lnTo>
                  <a:pt x="528132" y="84810"/>
                </a:lnTo>
                <a:lnTo>
                  <a:pt x="492084" y="55868"/>
                </a:lnTo>
                <a:lnTo>
                  <a:pt x="451548" y="32320"/>
                </a:lnTo>
                <a:lnTo>
                  <a:pt x="407159" y="14762"/>
                </a:lnTo>
                <a:lnTo>
                  <a:pt x="359554" y="3789"/>
                </a:lnTo>
                <a:lnTo>
                  <a:pt x="309372" y="0"/>
                </a:lnTo>
                <a:close/>
              </a:path>
            </a:pathLst>
          </a:custGeom>
          <a:solidFill>
            <a:srgbClr val="21ABAD"/>
          </a:solidFill>
        </p:spPr>
        <p:txBody>
          <a:bodyPr wrap="square" lIns="0" tIns="0" rIns="0" bIns="0" rtlCol="0"/>
          <a:lstStyle/>
          <a:p/>
        </p:txBody>
      </p:sp>
      <p:sp>
        <p:nvSpPr>
          <p:cNvPr id="38" name="object 38"/>
          <p:cNvSpPr txBox="1"/>
          <p:nvPr/>
        </p:nvSpPr>
        <p:spPr>
          <a:xfrm>
            <a:off x="440654" y="3130651"/>
            <a:ext cx="141605" cy="299720"/>
          </a:xfrm>
          <a:prstGeom prst="rect">
            <a:avLst/>
          </a:prstGeom>
        </p:spPr>
        <p:txBody>
          <a:bodyPr vert="horz" wrap="square" lIns="0" tIns="12700" rIns="0" bIns="0" rtlCol="0">
            <a:spAutoFit/>
          </a:bodyPr>
          <a:lstStyle/>
          <a:p>
            <a:pPr marL="12700">
              <a:lnSpc>
                <a:spcPct val="100000"/>
              </a:lnSpc>
              <a:spcBef>
                <a:spcPts val="100"/>
              </a:spcBef>
            </a:pPr>
            <a:r>
              <a:rPr sz="1800" b="1" i="1" spc="-50" dirty="0">
                <a:solidFill>
                  <a:srgbClr val="FFFFFF"/>
                </a:solidFill>
                <a:latin typeface="Calibri" panose="020F0502020204030204"/>
                <a:cs typeface="Calibri" panose="020F0502020204030204"/>
              </a:rPr>
              <a:t>2</a:t>
            </a:r>
            <a:endParaRPr sz="1800">
              <a:latin typeface="Calibri" panose="020F0502020204030204"/>
              <a:cs typeface="Calibri" panose="020F0502020204030204"/>
            </a:endParaRPr>
          </a:p>
        </p:txBody>
      </p:sp>
      <p:grpSp>
        <p:nvGrpSpPr>
          <p:cNvPr id="39" name="object 39"/>
          <p:cNvGrpSpPr/>
          <p:nvPr/>
        </p:nvGrpSpPr>
        <p:grpSpPr>
          <a:xfrm>
            <a:off x="298450" y="1325880"/>
            <a:ext cx="6209665" cy="1716405"/>
            <a:chOff x="298450" y="1325880"/>
            <a:chExt cx="6209665" cy="1716405"/>
          </a:xfrm>
        </p:grpSpPr>
        <p:sp>
          <p:nvSpPr>
            <p:cNvPr id="40" name="object 40"/>
            <p:cNvSpPr/>
            <p:nvPr/>
          </p:nvSpPr>
          <p:spPr>
            <a:xfrm>
              <a:off x="304800" y="1615440"/>
              <a:ext cx="6196965" cy="1420495"/>
            </a:xfrm>
            <a:custGeom>
              <a:avLst/>
              <a:gdLst/>
              <a:ahLst/>
              <a:cxnLst/>
              <a:rect l="l" t="t" r="r" b="b"/>
              <a:pathLst>
                <a:path w="6196965" h="1420495">
                  <a:moveTo>
                    <a:pt x="0" y="0"/>
                  </a:moveTo>
                  <a:lnTo>
                    <a:pt x="6196584" y="0"/>
                  </a:lnTo>
                  <a:lnTo>
                    <a:pt x="6196584" y="1420367"/>
                  </a:lnTo>
                  <a:lnTo>
                    <a:pt x="0" y="1420367"/>
                  </a:lnTo>
                  <a:lnTo>
                    <a:pt x="0" y="0"/>
                  </a:lnTo>
                  <a:close/>
                </a:path>
              </a:pathLst>
            </a:custGeom>
            <a:ln w="15875">
              <a:solidFill>
                <a:schemeClr val="tx1"/>
              </a:solidFill>
            </a:ln>
          </p:spPr>
          <p:txBody>
            <a:bodyPr wrap="square" lIns="0" tIns="0" rIns="0" bIns="0" rtlCol="0"/>
            <a:lstStyle/>
            <a:p/>
          </p:txBody>
        </p:sp>
        <p:sp>
          <p:nvSpPr>
            <p:cNvPr id="41" name="object 41"/>
            <p:cNvSpPr/>
            <p:nvPr/>
          </p:nvSpPr>
          <p:spPr>
            <a:xfrm>
              <a:off x="691895" y="1325880"/>
              <a:ext cx="1697989" cy="509270"/>
            </a:xfrm>
            <a:custGeom>
              <a:avLst/>
              <a:gdLst/>
              <a:ahLst/>
              <a:cxnLst/>
              <a:rect l="l" t="t" r="r" b="b"/>
              <a:pathLst>
                <a:path w="1697989" h="509269">
                  <a:moveTo>
                    <a:pt x="1697736" y="0"/>
                  </a:moveTo>
                  <a:lnTo>
                    <a:pt x="0" y="0"/>
                  </a:lnTo>
                  <a:lnTo>
                    <a:pt x="0" y="509015"/>
                  </a:lnTo>
                  <a:lnTo>
                    <a:pt x="1697736" y="509015"/>
                  </a:lnTo>
                  <a:lnTo>
                    <a:pt x="1697736" y="0"/>
                  </a:lnTo>
                  <a:close/>
                </a:path>
              </a:pathLst>
            </a:custGeom>
            <a:solidFill>
              <a:srgbClr val="21ABAD"/>
            </a:solidFill>
          </p:spPr>
          <p:txBody>
            <a:bodyPr wrap="square" lIns="0" tIns="0" rIns="0" bIns="0" rtlCol="0"/>
            <a:lstStyle/>
            <a:p/>
          </p:txBody>
        </p:sp>
      </p:grpSp>
      <p:sp>
        <p:nvSpPr>
          <p:cNvPr id="42" name="object 42"/>
          <p:cNvSpPr txBox="1"/>
          <p:nvPr/>
        </p:nvSpPr>
        <p:spPr>
          <a:xfrm>
            <a:off x="582040" y="1409585"/>
            <a:ext cx="1697989" cy="289560"/>
          </a:xfrm>
          <a:prstGeom prst="rect">
            <a:avLst/>
          </a:prstGeom>
        </p:spPr>
        <p:txBody>
          <a:bodyPr vert="horz" wrap="square" lIns="0" tIns="12700" rIns="0" bIns="0" rtlCol="0">
            <a:spAutoFit/>
          </a:bodyPr>
          <a:lstStyle/>
          <a:p>
            <a:pPr marL="391160">
              <a:lnSpc>
                <a:spcPct val="100000"/>
              </a:lnSpc>
              <a:spcBef>
                <a:spcPts val="100"/>
              </a:spcBef>
            </a:pPr>
            <a:r>
              <a:rPr sz="1800" b="1" spc="-15" dirty="0">
                <a:solidFill>
                  <a:srgbClr val="FFFFFF"/>
                </a:solidFill>
                <a:latin typeface="微软雅黑" panose="020B0503020204020204" charset="-122"/>
                <a:ea typeface="微软雅黑" panose="020B0503020204020204" charset="-122"/>
                <a:cs typeface="微软雅黑" panose="020B0503020204020204" charset="-122"/>
              </a:rPr>
              <a:t>降糖机制</a:t>
            </a:r>
            <a:endParaRPr sz="1800" b="1" spc="-15"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3" name="object 43"/>
          <p:cNvSpPr/>
          <p:nvPr/>
        </p:nvSpPr>
        <p:spPr>
          <a:xfrm>
            <a:off x="234695" y="1283208"/>
            <a:ext cx="619125" cy="579120"/>
          </a:xfrm>
          <a:custGeom>
            <a:avLst/>
            <a:gdLst/>
            <a:ahLst/>
            <a:cxnLst/>
            <a:rect l="l" t="t" r="r" b="b"/>
            <a:pathLst>
              <a:path w="619125" h="579119">
                <a:moveTo>
                  <a:pt x="309372" y="0"/>
                </a:moveTo>
                <a:lnTo>
                  <a:pt x="259189" y="3789"/>
                </a:lnTo>
                <a:lnTo>
                  <a:pt x="211584" y="14762"/>
                </a:lnTo>
                <a:lnTo>
                  <a:pt x="167195" y="32320"/>
                </a:lnTo>
                <a:lnTo>
                  <a:pt x="126659" y="55868"/>
                </a:lnTo>
                <a:lnTo>
                  <a:pt x="90611" y="84810"/>
                </a:lnTo>
                <a:lnTo>
                  <a:pt x="59689" y="118550"/>
                </a:lnTo>
                <a:lnTo>
                  <a:pt x="34530" y="156491"/>
                </a:lnTo>
                <a:lnTo>
                  <a:pt x="15771" y="198037"/>
                </a:lnTo>
                <a:lnTo>
                  <a:pt x="4049" y="242592"/>
                </a:lnTo>
                <a:lnTo>
                  <a:pt x="0" y="289560"/>
                </a:lnTo>
                <a:lnTo>
                  <a:pt x="4049" y="336527"/>
                </a:lnTo>
                <a:lnTo>
                  <a:pt x="15771" y="381082"/>
                </a:lnTo>
                <a:lnTo>
                  <a:pt x="34530" y="422628"/>
                </a:lnTo>
                <a:lnTo>
                  <a:pt x="59689" y="460569"/>
                </a:lnTo>
                <a:lnTo>
                  <a:pt x="90611" y="494309"/>
                </a:lnTo>
                <a:lnTo>
                  <a:pt x="126659" y="523251"/>
                </a:lnTo>
                <a:lnTo>
                  <a:pt x="167195" y="546799"/>
                </a:lnTo>
                <a:lnTo>
                  <a:pt x="211584" y="564357"/>
                </a:lnTo>
                <a:lnTo>
                  <a:pt x="259189" y="575330"/>
                </a:lnTo>
                <a:lnTo>
                  <a:pt x="309372" y="579120"/>
                </a:lnTo>
                <a:lnTo>
                  <a:pt x="359554" y="575330"/>
                </a:lnTo>
                <a:lnTo>
                  <a:pt x="407159" y="564357"/>
                </a:lnTo>
                <a:lnTo>
                  <a:pt x="451548" y="546799"/>
                </a:lnTo>
                <a:lnTo>
                  <a:pt x="492084" y="523251"/>
                </a:lnTo>
                <a:lnTo>
                  <a:pt x="528132" y="494309"/>
                </a:lnTo>
                <a:lnTo>
                  <a:pt x="559054" y="460569"/>
                </a:lnTo>
                <a:lnTo>
                  <a:pt x="584213" y="422628"/>
                </a:lnTo>
                <a:lnTo>
                  <a:pt x="602972" y="381082"/>
                </a:lnTo>
                <a:lnTo>
                  <a:pt x="614694" y="336527"/>
                </a:lnTo>
                <a:lnTo>
                  <a:pt x="618744" y="289560"/>
                </a:lnTo>
                <a:lnTo>
                  <a:pt x="614694" y="242592"/>
                </a:lnTo>
                <a:lnTo>
                  <a:pt x="602972" y="198037"/>
                </a:lnTo>
                <a:lnTo>
                  <a:pt x="584213" y="156491"/>
                </a:lnTo>
                <a:lnTo>
                  <a:pt x="559054" y="118550"/>
                </a:lnTo>
                <a:lnTo>
                  <a:pt x="528132" y="84810"/>
                </a:lnTo>
                <a:lnTo>
                  <a:pt x="492084" y="55868"/>
                </a:lnTo>
                <a:lnTo>
                  <a:pt x="451548" y="32320"/>
                </a:lnTo>
                <a:lnTo>
                  <a:pt x="407159" y="14762"/>
                </a:lnTo>
                <a:lnTo>
                  <a:pt x="359554" y="3789"/>
                </a:lnTo>
                <a:lnTo>
                  <a:pt x="309372" y="0"/>
                </a:lnTo>
                <a:close/>
              </a:path>
            </a:pathLst>
          </a:custGeom>
          <a:solidFill>
            <a:srgbClr val="21ABAD"/>
          </a:solidFill>
        </p:spPr>
        <p:txBody>
          <a:bodyPr wrap="square" lIns="0" tIns="0" rIns="0" bIns="0" rtlCol="0"/>
          <a:lstStyle/>
          <a:p/>
        </p:txBody>
      </p:sp>
      <p:sp>
        <p:nvSpPr>
          <p:cNvPr id="44" name="object 44"/>
          <p:cNvSpPr txBox="1"/>
          <p:nvPr/>
        </p:nvSpPr>
        <p:spPr>
          <a:xfrm>
            <a:off x="440654" y="1361541"/>
            <a:ext cx="141605" cy="299720"/>
          </a:xfrm>
          <a:prstGeom prst="rect">
            <a:avLst/>
          </a:prstGeom>
        </p:spPr>
        <p:txBody>
          <a:bodyPr vert="horz" wrap="square" lIns="0" tIns="12700" rIns="0" bIns="0" rtlCol="0">
            <a:spAutoFit/>
          </a:bodyPr>
          <a:lstStyle/>
          <a:p>
            <a:pPr marL="12700">
              <a:lnSpc>
                <a:spcPct val="100000"/>
              </a:lnSpc>
              <a:spcBef>
                <a:spcPts val="100"/>
              </a:spcBef>
            </a:pPr>
            <a:r>
              <a:rPr sz="1800" b="1" i="1" spc="-50" dirty="0">
                <a:solidFill>
                  <a:srgbClr val="FFFFFF"/>
                </a:solidFill>
                <a:latin typeface="Calibri" panose="020F0502020204030204"/>
                <a:cs typeface="Calibri" panose="020F0502020204030204"/>
              </a:rPr>
              <a:t>1</a:t>
            </a:r>
            <a:endParaRPr sz="1800">
              <a:latin typeface="Calibri" panose="020F0502020204030204"/>
              <a:cs typeface="Calibri" panose="020F0502020204030204"/>
            </a:endParaRPr>
          </a:p>
        </p:txBody>
      </p:sp>
      <p:sp>
        <p:nvSpPr>
          <p:cNvPr id="46" name="object 46"/>
          <p:cNvSpPr txBox="1"/>
          <p:nvPr/>
        </p:nvSpPr>
        <p:spPr>
          <a:xfrm>
            <a:off x="7468209" y="1372615"/>
            <a:ext cx="141605" cy="299720"/>
          </a:xfrm>
          <a:prstGeom prst="rect">
            <a:avLst/>
          </a:prstGeom>
        </p:spPr>
        <p:txBody>
          <a:bodyPr vert="horz" wrap="square" lIns="0" tIns="12700" rIns="0" bIns="0" rtlCol="0">
            <a:spAutoFit/>
          </a:bodyPr>
          <a:lstStyle/>
          <a:p>
            <a:pPr marL="12700">
              <a:lnSpc>
                <a:spcPct val="100000"/>
              </a:lnSpc>
              <a:spcBef>
                <a:spcPts val="100"/>
              </a:spcBef>
            </a:pPr>
            <a:r>
              <a:rPr sz="1800" b="1" i="1" spc="-50" dirty="0">
                <a:solidFill>
                  <a:srgbClr val="FFFFFF"/>
                </a:solidFill>
                <a:latin typeface="Calibri" panose="020F0502020204030204"/>
                <a:cs typeface="Calibri" panose="020F0502020204030204"/>
              </a:rPr>
              <a:t>4</a:t>
            </a:r>
            <a:endParaRPr sz="1800">
              <a:latin typeface="Calibri" panose="020F0502020204030204"/>
              <a:cs typeface="Calibri" panose="020F0502020204030204"/>
            </a:endParaRPr>
          </a:p>
        </p:txBody>
      </p:sp>
      <p:pic>
        <p:nvPicPr>
          <p:cNvPr id="51" name="图片 50"/>
          <p:cNvPicPr>
            <a:picLocks noChangeAspect="1"/>
          </p:cNvPicPr>
          <p:nvPr/>
        </p:nvPicPr>
        <p:blipFill>
          <a:blip r:embed="rId1"/>
          <a:stretch>
            <a:fillRect/>
          </a:stretch>
        </p:blipFill>
        <p:spPr>
          <a:xfrm>
            <a:off x="4178300" y="1737360"/>
            <a:ext cx="2262505" cy="1293495"/>
          </a:xfrm>
          <a:prstGeom prst="rect">
            <a:avLst/>
          </a:prstGeom>
        </p:spPr>
      </p:pic>
      <p:sp>
        <p:nvSpPr>
          <p:cNvPr id="52" name="文本框 51"/>
          <p:cNvSpPr txBox="1"/>
          <p:nvPr/>
        </p:nvSpPr>
        <p:spPr>
          <a:xfrm>
            <a:off x="313690" y="1870710"/>
            <a:ext cx="3929380" cy="1198880"/>
          </a:xfrm>
          <a:prstGeom prst="rect">
            <a:avLst/>
          </a:prstGeom>
          <a:noFill/>
        </p:spPr>
        <p:txBody>
          <a:bodyPr wrap="square" rtlCol="0" anchor="t">
            <a:spAutoFit/>
          </a:bodyPr>
          <a:p>
            <a:r>
              <a:rPr lang="zh-CN" altLang="en-US">
                <a:latin typeface="微软雅黑" panose="020B0503020204020204" charset="-122"/>
                <a:ea typeface="微软雅黑" panose="020B0503020204020204" charset="-122"/>
                <a:cs typeface="微软雅黑" panose="020B0503020204020204" charset="-122"/>
                <a:sym typeface="+mn-ea"/>
              </a:rPr>
              <a:t>恩格列净属于</a:t>
            </a:r>
            <a:r>
              <a:rPr lang="en-US" altLang="zh-CN">
                <a:latin typeface="微软雅黑" panose="020B0503020204020204" charset="-122"/>
                <a:ea typeface="微软雅黑" panose="020B0503020204020204" charset="-122"/>
                <a:cs typeface="微软雅黑" panose="020B0503020204020204" charset="-122"/>
                <a:sym typeface="+mn-ea"/>
              </a:rPr>
              <a:t>SGLT2</a:t>
            </a:r>
            <a:r>
              <a:rPr lang="zh-CN" altLang="en-US">
                <a:latin typeface="微软雅黑" panose="020B0503020204020204" charset="-122"/>
                <a:ea typeface="微软雅黑" panose="020B0503020204020204" charset="-122"/>
                <a:cs typeface="微软雅黑" panose="020B0503020204020204" charset="-122"/>
                <a:sym typeface="+mn-ea"/>
              </a:rPr>
              <a:t>抑制剂，通过抑制</a:t>
            </a:r>
            <a:r>
              <a:rPr lang="en-US" altLang="zh-CN">
                <a:latin typeface="微软雅黑" panose="020B0503020204020204" charset="-122"/>
                <a:ea typeface="微软雅黑" panose="020B0503020204020204" charset="-122"/>
                <a:cs typeface="微软雅黑" panose="020B0503020204020204" charset="-122"/>
                <a:sym typeface="+mn-ea"/>
              </a:rPr>
              <a:t>SGLT2</a:t>
            </a:r>
            <a:r>
              <a:rPr lang="zh-CN" altLang="en-US">
                <a:latin typeface="微软雅黑" panose="020B0503020204020204" charset="-122"/>
                <a:ea typeface="微软雅黑" panose="020B0503020204020204" charset="-122"/>
                <a:cs typeface="微软雅黑" panose="020B0503020204020204" charset="-122"/>
                <a:sym typeface="+mn-ea"/>
              </a:rPr>
              <a:t>，减少肾小管对葡萄糖和钠的重吸收，增加尿糖排泄，从而发挥降糖作用，目前已纳入国家集采。</a:t>
            </a:r>
            <a:endParaRPr lang="en-US" altLang="zh-CN">
              <a:latin typeface="微软雅黑" panose="020B0503020204020204" charset="-122"/>
              <a:ea typeface="微软雅黑" panose="020B0503020204020204" charset="-122"/>
              <a:cs typeface="微软雅黑" panose="020B0503020204020204" charset="-122"/>
              <a:sym typeface="+mn-ea"/>
            </a:endParaRPr>
          </a:p>
        </p:txBody>
      </p:sp>
      <p:grpSp>
        <p:nvGrpSpPr>
          <p:cNvPr id="69" name="object 39"/>
          <p:cNvGrpSpPr/>
          <p:nvPr/>
        </p:nvGrpSpPr>
        <p:grpSpPr>
          <a:xfrm>
            <a:off x="6912610" y="1377950"/>
            <a:ext cx="4843145" cy="1716405"/>
            <a:chOff x="298450" y="1325880"/>
            <a:chExt cx="6209665" cy="1716405"/>
          </a:xfrm>
        </p:grpSpPr>
        <p:sp>
          <p:nvSpPr>
            <p:cNvPr id="70" name="object 40"/>
            <p:cNvSpPr/>
            <p:nvPr/>
          </p:nvSpPr>
          <p:spPr>
            <a:xfrm>
              <a:off x="304800" y="1615440"/>
              <a:ext cx="6196965" cy="1420495"/>
            </a:xfrm>
            <a:custGeom>
              <a:avLst/>
              <a:gdLst/>
              <a:ahLst/>
              <a:cxnLst/>
              <a:rect l="l" t="t" r="r" b="b"/>
              <a:pathLst>
                <a:path w="6196965" h="1420495">
                  <a:moveTo>
                    <a:pt x="0" y="0"/>
                  </a:moveTo>
                  <a:lnTo>
                    <a:pt x="6196584" y="0"/>
                  </a:lnTo>
                  <a:lnTo>
                    <a:pt x="6196584" y="1420367"/>
                  </a:lnTo>
                  <a:lnTo>
                    <a:pt x="0" y="1420367"/>
                  </a:lnTo>
                  <a:lnTo>
                    <a:pt x="0" y="0"/>
                  </a:lnTo>
                  <a:close/>
                </a:path>
              </a:pathLst>
            </a:custGeom>
            <a:ln w="15875">
              <a:solidFill>
                <a:schemeClr val="tx1"/>
              </a:solidFill>
            </a:ln>
          </p:spPr>
          <p:txBody>
            <a:bodyPr wrap="square" lIns="0" tIns="0" rIns="0" bIns="0" rtlCol="0"/>
            <a:p/>
          </p:txBody>
        </p:sp>
        <p:sp>
          <p:nvSpPr>
            <p:cNvPr id="71" name="object 41"/>
            <p:cNvSpPr/>
            <p:nvPr/>
          </p:nvSpPr>
          <p:spPr>
            <a:xfrm>
              <a:off x="691895" y="1325880"/>
              <a:ext cx="1697989" cy="509270"/>
            </a:xfrm>
            <a:custGeom>
              <a:avLst/>
              <a:gdLst/>
              <a:ahLst/>
              <a:cxnLst/>
              <a:rect l="l" t="t" r="r" b="b"/>
              <a:pathLst>
                <a:path w="1697989" h="509269">
                  <a:moveTo>
                    <a:pt x="1697736" y="0"/>
                  </a:moveTo>
                  <a:lnTo>
                    <a:pt x="0" y="0"/>
                  </a:lnTo>
                  <a:lnTo>
                    <a:pt x="0" y="509015"/>
                  </a:lnTo>
                  <a:lnTo>
                    <a:pt x="1697736" y="509015"/>
                  </a:lnTo>
                  <a:lnTo>
                    <a:pt x="1697736" y="0"/>
                  </a:lnTo>
                  <a:close/>
                </a:path>
              </a:pathLst>
            </a:custGeom>
            <a:solidFill>
              <a:srgbClr val="21ABAD"/>
            </a:solidFill>
          </p:spPr>
          <p:txBody>
            <a:bodyPr wrap="square" lIns="0" tIns="0" rIns="0" bIns="0" rtlCol="0"/>
            <a:p/>
          </p:txBody>
        </p:sp>
      </p:grpSp>
      <p:sp>
        <p:nvSpPr>
          <p:cNvPr id="72" name="object 42"/>
          <p:cNvSpPr txBox="1"/>
          <p:nvPr/>
        </p:nvSpPr>
        <p:spPr>
          <a:xfrm>
            <a:off x="7054850" y="1442720"/>
            <a:ext cx="1398270" cy="289560"/>
          </a:xfrm>
          <a:prstGeom prst="rect">
            <a:avLst/>
          </a:prstGeom>
        </p:spPr>
        <p:txBody>
          <a:bodyPr vert="horz" wrap="square" lIns="0" tIns="12700" rIns="0" bIns="0" rtlCol="0">
            <a:spAutoFit/>
          </a:bodyPr>
          <a:p>
            <a:pPr marL="391160" algn="l">
              <a:lnSpc>
                <a:spcPct val="100000"/>
              </a:lnSpc>
              <a:spcBef>
                <a:spcPts val="100"/>
              </a:spcBef>
              <a:buClrTx/>
              <a:buSzTx/>
              <a:buFontTx/>
            </a:pPr>
            <a:r>
              <a:rPr sz="1800" b="1" spc="-15" dirty="0">
                <a:solidFill>
                  <a:srgbClr val="FFFFFF"/>
                </a:solidFill>
                <a:latin typeface="微软雅黑" panose="020B0503020204020204" charset="-122"/>
                <a:ea typeface="微软雅黑" panose="020B0503020204020204" charset="-122"/>
                <a:cs typeface="微软雅黑" panose="020B0503020204020204" charset="-122"/>
              </a:rPr>
              <a:t>降低体重</a:t>
            </a:r>
            <a:endParaRPr sz="1800" b="1" spc="-15"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73" name="object 43"/>
          <p:cNvSpPr/>
          <p:nvPr/>
        </p:nvSpPr>
        <p:spPr>
          <a:xfrm>
            <a:off x="6848855" y="1335278"/>
            <a:ext cx="619125" cy="579120"/>
          </a:xfrm>
          <a:custGeom>
            <a:avLst/>
            <a:gdLst/>
            <a:ahLst/>
            <a:cxnLst/>
            <a:rect l="l" t="t" r="r" b="b"/>
            <a:pathLst>
              <a:path w="619125" h="579119">
                <a:moveTo>
                  <a:pt x="309372" y="0"/>
                </a:moveTo>
                <a:lnTo>
                  <a:pt x="259189" y="3789"/>
                </a:lnTo>
                <a:lnTo>
                  <a:pt x="211584" y="14762"/>
                </a:lnTo>
                <a:lnTo>
                  <a:pt x="167195" y="32320"/>
                </a:lnTo>
                <a:lnTo>
                  <a:pt x="126659" y="55868"/>
                </a:lnTo>
                <a:lnTo>
                  <a:pt x="90611" y="84810"/>
                </a:lnTo>
                <a:lnTo>
                  <a:pt x="59689" y="118550"/>
                </a:lnTo>
                <a:lnTo>
                  <a:pt x="34530" y="156491"/>
                </a:lnTo>
                <a:lnTo>
                  <a:pt x="15771" y="198037"/>
                </a:lnTo>
                <a:lnTo>
                  <a:pt x="4049" y="242592"/>
                </a:lnTo>
                <a:lnTo>
                  <a:pt x="0" y="289560"/>
                </a:lnTo>
                <a:lnTo>
                  <a:pt x="4049" y="336527"/>
                </a:lnTo>
                <a:lnTo>
                  <a:pt x="15771" y="381082"/>
                </a:lnTo>
                <a:lnTo>
                  <a:pt x="34530" y="422628"/>
                </a:lnTo>
                <a:lnTo>
                  <a:pt x="59689" y="460569"/>
                </a:lnTo>
                <a:lnTo>
                  <a:pt x="90611" y="494309"/>
                </a:lnTo>
                <a:lnTo>
                  <a:pt x="126659" y="523251"/>
                </a:lnTo>
                <a:lnTo>
                  <a:pt x="167195" y="546799"/>
                </a:lnTo>
                <a:lnTo>
                  <a:pt x="211584" y="564357"/>
                </a:lnTo>
                <a:lnTo>
                  <a:pt x="259189" y="575330"/>
                </a:lnTo>
                <a:lnTo>
                  <a:pt x="309372" y="579120"/>
                </a:lnTo>
                <a:lnTo>
                  <a:pt x="359554" y="575330"/>
                </a:lnTo>
                <a:lnTo>
                  <a:pt x="407159" y="564357"/>
                </a:lnTo>
                <a:lnTo>
                  <a:pt x="451548" y="546799"/>
                </a:lnTo>
                <a:lnTo>
                  <a:pt x="492084" y="523251"/>
                </a:lnTo>
                <a:lnTo>
                  <a:pt x="528132" y="494309"/>
                </a:lnTo>
                <a:lnTo>
                  <a:pt x="559054" y="460569"/>
                </a:lnTo>
                <a:lnTo>
                  <a:pt x="584213" y="422628"/>
                </a:lnTo>
                <a:lnTo>
                  <a:pt x="602972" y="381082"/>
                </a:lnTo>
                <a:lnTo>
                  <a:pt x="614694" y="336527"/>
                </a:lnTo>
                <a:lnTo>
                  <a:pt x="618744" y="289560"/>
                </a:lnTo>
                <a:lnTo>
                  <a:pt x="614694" y="242592"/>
                </a:lnTo>
                <a:lnTo>
                  <a:pt x="602972" y="198037"/>
                </a:lnTo>
                <a:lnTo>
                  <a:pt x="584213" y="156491"/>
                </a:lnTo>
                <a:lnTo>
                  <a:pt x="559054" y="118550"/>
                </a:lnTo>
                <a:lnTo>
                  <a:pt x="528132" y="84810"/>
                </a:lnTo>
                <a:lnTo>
                  <a:pt x="492084" y="55868"/>
                </a:lnTo>
                <a:lnTo>
                  <a:pt x="451548" y="32320"/>
                </a:lnTo>
                <a:lnTo>
                  <a:pt x="407159" y="14762"/>
                </a:lnTo>
                <a:lnTo>
                  <a:pt x="359554" y="3789"/>
                </a:lnTo>
                <a:lnTo>
                  <a:pt x="309372" y="0"/>
                </a:lnTo>
                <a:close/>
              </a:path>
            </a:pathLst>
          </a:custGeom>
          <a:solidFill>
            <a:srgbClr val="21ABAD"/>
          </a:solidFill>
        </p:spPr>
        <p:txBody>
          <a:bodyPr wrap="square" lIns="0" tIns="0" rIns="0" bIns="0" rtlCol="0"/>
          <a:p/>
        </p:txBody>
      </p:sp>
      <p:sp>
        <p:nvSpPr>
          <p:cNvPr id="74" name="object 44"/>
          <p:cNvSpPr txBox="1"/>
          <p:nvPr/>
        </p:nvSpPr>
        <p:spPr>
          <a:xfrm>
            <a:off x="7054814" y="1413611"/>
            <a:ext cx="141605" cy="289560"/>
          </a:xfrm>
          <a:prstGeom prst="rect">
            <a:avLst/>
          </a:prstGeom>
        </p:spPr>
        <p:txBody>
          <a:bodyPr vert="horz" wrap="square" lIns="0" tIns="12700" rIns="0" bIns="0" rtlCol="0">
            <a:spAutoFit/>
          </a:bodyPr>
          <a:p>
            <a:pPr marL="12700">
              <a:lnSpc>
                <a:spcPct val="100000"/>
              </a:lnSpc>
              <a:spcBef>
                <a:spcPts val="100"/>
              </a:spcBef>
            </a:pPr>
            <a:r>
              <a:rPr sz="1800" b="1" i="1" spc="-50" dirty="0">
                <a:solidFill>
                  <a:srgbClr val="FFFFFF"/>
                </a:solidFill>
                <a:latin typeface="Calibri" panose="020F0502020204030204"/>
                <a:cs typeface="Calibri" panose="020F0502020204030204"/>
              </a:rPr>
              <a:t>4</a:t>
            </a:r>
            <a:endParaRPr sz="1800" b="1" i="1" spc="-50" dirty="0">
              <a:solidFill>
                <a:srgbClr val="FFFFFF"/>
              </a:solidFill>
              <a:latin typeface="Calibri" panose="020F0502020204030204"/>
              <a:cs typeface="Calibri" panose="020F0502020204030204"/>
            </a:endParaRPr>
          </a:p>
        </p:txBody>
      </p:sp>
      <p:sp>
        <p:nvSpPr>
          <p:cNvPr id="76" name="文本框 75"/>
          <p:cNvSpPr txBox="1"/>
          <p:nvPr/>
        </p:nvSpPr>
        <p:spPr>
          <a:xfrm>
            <a:off x="6927215" y="1914525"/>
            <a:ext cx="4824095" cy="1198880"/>
          </a:xfrm>
          <a:prstGeom prst="rect">
            <a:avLst/>
          </a:prstGeom>
          <a:noFill/>
        </p:spPr>
        <p:txBody>
          <a:bodyPr wrap="square" rtlCol="0" anchor="t">
            <a:spAutoFit/>
          </a:bodyPr>
          <a:p>
            <a:r>
              <a:rPr lang="en-US" altLang="zh-CN" sz="1800">
                <a:latin typeface="微软雅黑" panose="020B0503020204020204" charset="-122"/>
                <a:ea typeface="微软雅黑" panose="020B0503020204020204" charset="-122"/>
                <a:cs typeface="微软雅黑" panose="020B0503020204020204" charset="-122"/>
                <a:sym typeface="+mn-ea"/>
              </a:rPr>
              <a:t>恩格列净联合二甲双胍治疗24周</a:t>
            </a:r>
            <a:r>
              <a:rPr lang="en-US" altLang="zh-CN" sz="1800" baseline="30000">
                <a:latin typeface="微软雅黑" panose="020B0503020204020204" charset="-122"/>
                <a:ea typeface="微软雅黑" panose="020B0503020204020204" charset="-122"/>
                <a:cs typeface="微软雅黑" panose="020B0503020204020204" charset="-122"/>
                <a:sym typeface="+mn-ea"/>
              </a:rPr>
              <a:t>3</a:t>
            </a:r>
            <a:r>
              <a:rPr lang="en-US" altLang="zh-CN" sz="1800">
                <a:latin typeface="微软雅黑" panose="020B0503020204020204" charset="-122"/>
                <a:ea typeface="微软雅黑" panose="020B0503020204020204" charset="-122"/>
                <a:cs typeface="微软雅黑" panose="020B0503020204020204" charset="-122"/>
                <a:sym typeface="+mn-ea"/>
              </a:rPr>
              <a:t>：较基线可显著降低体重</a:t>
            </a:r>
            <a:r>
              <a:rPr lang="en-US" altLang="zh-CN" sz="1800">
                <a:solidFill>
                  <a:srgbClr val="FF0000"/>
                </a:solidFill>
                <a:latin typeface="微软雅黑" panose="020B0503020204020204" charset="-122"/>
                <a:ea typeface="微软雅黑" panose="020B0503020204020204" charset="-122"/>
                <a:sym typeface="+mn-ea"/>
              </a:rPr>
              <a:t>3.8kg</a:t>
            </a:r>
            <a:r>
              <a:rPr lang="en-US" altLang="zh-CN" sz="1800">
                <a:latin typeface="Microsoft YaHei UI" panose="020B0503020204020204" charset="-122"/>
                <a:ea typeface="Microsoft YaHei UI" panose="020B0503020204020204" charset="-122"/>
                <a:sym typeface="+mn-ea"/>
              </a:rPr>
              <a:t>，</a:t>
            </a:r>
            <a:r>
              <a:rPr lang="en-US" altLang="zh-CN" sz="1800">
                <a:latin typeface="微软雅黑" panose="020B0503020204020204" charset="-122"/>
                <a:ea typeface="微软雅黑" panose="020B0503020204020204" charset="-122"/>
                <a:cs typeface="微软雅黑" panose="020B0503020204020204" charset="-122"/>
                <a:sym typeface="+mn-ea"/>
              </a:rPr>
              <a:t>较二甲双胍单药额外降低</a:t>
            </a: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2.5kg</a:t>
            </a:r>
            <a:r>
              <a:rPr lang="en-US" altLang="zh-CN" sz="1800">
                <a:latin typeface="微软雅黑" panose="020B0503020204020204" charset="-122"/>
                <a:ea typeface="微软雅黑" panose="020B0503020204020204" charset="-122"/>
                <a:cs typeface="微软雅黑" panose="020B0503020204020204" charset="-122"/>
                <a:sym typeface="+mn-ea"/>
              </a:rPr>
              <a:t>，较恩格列净单药显著降低体重</a:t>
            </a: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1.4kg</a:t>
            </a:r>
            <a:r>
              <a:rPr lang="zh-CN" altLang="en-US" sz="180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18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77" name="object 46"/>
          <p:cNvSpPr txBox="1"/>
          <p:nvPr/>
        </p:nvSpPr>
        <p:spPr>
          <a:xfrm>
            <a:off x="7478369" y="3743705"/>
            <a:ext cx="141605" cy="299720"/>
          </a:xfrm>
          <a:prstGeom prst="rect">
            <a:avLst/>
          </a:prstGeom>
        </p:spPr>
        <p:txBody>
          <a:bodyPr vert="horz" wrap="square" lIns="0" tIns="12700" rIns="0" bIns="0" rtlCol="0">
            <a:spAutoFit/>
          </a:bodyPr>
          <a:p>
            <a:pPr marL="12700">
              <a:lnSpc>
                <a:spcPct val="100000"/>
              </a:lnSpc>
              <a:spcBef>
                <a:spcPts val="100"/>
              </a:spcBef>
            </a:pPr>
            <a:r>
              <a:rPr sz="1800" b="1" i="1" spc="-50" dirty="0">
                <a:solidFill>
                  <a:srgbClr val="FFFFFF"/>
                </a:solidFill>
                <a:latin typeface="Calibri" panose="020F0502020204030204"/>
                <a:cs typeface="Calibri" panose="020F0502020204030204"/>
              </a:rPr>
              <a:t>4</a:t>
            </a:r>
            <a:endParaRPr sz="1800">
              <a:latin typeface="Calibri" panose="020F0502020204030204"/>
              <a:cs typeface="Calibri" panose="020F0502020204030204"/>
            </a:endParaRPr>
          </a:p>
        </p:txBody>
      </p:sp>
      <p:grpSp>
        <p:nvGrpSpPr>
          <p:cNvPr id="78" name="object 39"/>
          <p:cNvGrpSpPr/>
          <p:nvPr/>
        </p:nvGrpSpPr>
        <p:grpSpPr>
          <a:xfrm>
            <a:off x="6922770" y="3749040"/>
            <a:ext cx="4843145" cy="1716405"/>
            <a:chOff x="298450" y="1325880"/>
            <a:chExt cx="6209665" cy="1716405"/>
          </a:xfrm>
        </p:grpSpPr>
        <p:sp>
          <p:nvSpPr>
            <p:cNvPr id="79" name="object 40"/>
            <p:cNvSpPr/>
            <p:nvPr/>
          </p:nvSpPr>
          <p:spPr>
            <a:xfrm>
              <a:off x="304800" y="1615440"/>
              <a:ext cx="6196965" cy="1420495"/>
            </a:xfrm>
            <a:custGeom>
              <a:avLst/>
              <a:gdLst/>
              <a:ahLst/>
              <a:cxnLst/>
              <a:rect l="l" t="t" r="r" b="b"/>
              <a:pathLst>
                <a:path w="6196965" h="1420495">
                  <a:moveTo>
                    <a:pt x="0" y="0"/>
                  </a:moveTo>
                  <a:lnTo>
                    <a:pt x="6196584" y="0"/>
                  </a:lnTo>
                  <a:lnTo>
                    <a:pt x="6196584" y="1420367"/>
                  </a:lnTo>
                  <a:lnTo>
                    <a:pt x="0" y="1420367"/>
                  </a:lnTo>
                  <a:lnTo>
                    <a:pt x="0" y="0"/>
                  </a:lnTo>
                  <a:close/>
                </a:path>
              </a:pathLst>
            </a:custGeom>
            <a:ln w="15875">
              <a:solidFill>
                <a:schemeClr val="tx1"/>
              </a:solidFill>
            </a:ln>
          </p:spPr>
          <p:txBody>
            <a:bodyPr wrap="square" lIns="0" tIns="0" rIns="0" bIns="0" rtlCol="0"/>
            <a:p/>
          </p:txBody>
        </p:sp>
        <p:sp>
          <p:nvSpPr>
            <p:cNvPr id="80" name="object 41"/>
            <p:cNvSpPr/>
            <p:nvPr/>
          </p:nvSpPr>
          <p:spPr>
            <a:xfrm>
              <a:off x="691895" y="1325880"/>
              <a:ext cx="1697989" cy="509270"/>
            </a:xfrm>
            <a:custGeom>
              <a:avLst/>
              <a:gdLst/>
              <a:ahLst/>
              <a:cxnLst/>
              <a:rect l="l" t="t" r="r" b="b"/>
              <a:pathLst>
                <a:path w="1697989" h="509269">
                  <a:moveTo>
                    <a:pt x="1697736" y="0"/>
                  </a:moveTo>
                  <a:lnTo>
                    <a:pt x="0" y="0"/>
                  </a:lnTo>
                  <a:lnTo>
                    <a:pt x="0" y="509015"/>
                  </a:lnTo>
                  <a:lnTo>
                    <a:pt x="1697736" y="509015"/>
                  </a:lnTo>
                  <a:lnTo>
                    <a:pt x="1697736" y="0"/>
                  </a:lnTo>
                  <a:close/>
                </a:path>
              </a:pathLst>
            </a:custGeom>
            <a:solidFill>
              <a:srgbClr val="2AA69C"/>
            </a:solidFill>
          </p:spPr>
          <p:txBody>
            <a:bodyPr wrap="square" lIns="0" tIns="0" rIns="0" bIns="0" rtlCol="0"/>
            <a:p/>
          </p:txBody>
        </p:sp>
      </p:grpSp>
      <p:sp>
        <p:nvSpPr>
          <p:cNvPr id="81" name="object 42"/>
          <p:cNvSpPr txBox="1"/>
          <p:nvPr/>
        </p:nvSpPr>
        <p:spPr>
          <a:xfrm>
            <a:off x="7065010" y="3817620"/>
            <a:ext cx="1398270" cy="289560"/>
          </a:xfrm>
          <a:prstGeom prst="rect">
            <a:avLst/>
          </a:prstGeom>
        </p:spPr>
        <p:txBody>
          <a:bodyPr vert="horz" wrap="square" lIns="0" tIns="12700" rIns="0" bIns="0" rtlCol="0">
            <a:spAutoFit/>
          </a:bodyPr>
          <a:p>
            <a:pPr marL="391160" algn="l">
              <a:lnSpc>
                <a:spcPct val="100000"/>
              </a:lnSpc>
              <a:spcBef>
                <a:spcPts val="100"/>
              </a:spcBef>
              <a:buClrTx/>
              <a:buSzTx/>
              <a:buFontTx/>
            </a:pPr>
            <a:r>
              <a:rPr sz="1800" b="1" spc="-15" dirty="0">
                <a:solidFill>
                  <a:srgbClr val="FFFFFF"/>
                </a:solidFill>
                <a:latin typeface="微软雅黑" panose="020B0503020204020204" charset="-122"/>
                <a:ea typeface="微软雅黑" panose="020B0503020204020204" charset="-122"/>
                <a:cs typeface="微软雅黑" panose="020B0503020204020204" charset="-122"/>
              </a:rPr>
              <a:t>肝脏获益</a:t>
            </a:r>
            <a:endParaRPr lang="zh-CN" sz="1800" b="1" spc="-15"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82" name="object 43"/>
          <p:cNvSpPr/>
          <p:nvPr/>
        </p:nvSpPr>
        <p:spPr>
          <a:xfrm>
            <a:off x="6859015" y="3706368"/>
            <a:ext cx="619125" cy="579120"/>
          </a:xfrm>
          <a:custGeom>
            <a:avLst/>
            <a:gdLst/>
            <a:ahLst/>
            <a:cxnLst/>
            <a:rect l="l" t="t" r="r" b="b"/>
            <a:pathLst>
              <a:path w="619125" h="579119">
                <a:moveTo>
                  <a:pt x="309372" y="0"/>
                </a:moveTo>
                <a:lnTo>
                  <a:pt x="259189" y="3789"/>
                </a:lnTo>
                <a:lnTo>
                  <a:pt x="211584" y="14762"/>
                </a:lnTo>
                <a:lnTo>
                  <a:pt x="167195" y="32320"/>
                </a:lnTo>
                <a:lnTo>
                  <a:pt x="126659" y="55868"/>
                </a:lnTo>
                <a:lnTo>
                  <a:pt x="90611" y="84810"/>
                </a:lnTo>
                <a:lnTo>
                  <a:pt x="59689" y="118550"/>
                </a:lnTo>
                <a:lnTo>
                  <a:pt x="34530" y="156491"/>
                </a:lnTo>
                <a:lnTo>
                  <a:pt x="15771" y="198037"/>
                </a:lnTo>
                <a:lnTo>
                  <a:pt x="4049" y="242592"/>
                </a:lnTo>
                <a:lnTo>
                  <a:pt x="0" y="289560"/>
                </a:lnTo>
                <a:lnTo>
                  <a:pt x="4049" y="336527"/>
                </a:lnTo>
                <a:lnTo>
                  <a:pt x="15771" y="381082"/>
                </a:lnTo>
                <a:lnTo>
                  <a:pt x="34530" y="422628"/>
                </a:lnTo>
                <a:lnTo>
                  <a:pt x="59689" y="460569"/>
                </a:lnTo>
                <a:lnTo>
                  <a:pt x="90611" y="494309"/>
                </a:lnTo>
                <a:lnTo>
                  <a:pt x="126659" y="523251"/>
                </a:lnTo>
                <a:lnTo>
                  <a:pt x="167195" y="546799"/>
                </a:lnTo>
                <a:lnTo>
                  <a:pt x="211584" y="564357"/>
                </a:lnTo>
                <a:lnTo>
                  <a:pt x="259189" y="575330"/>
                </a:lnTo>
                <a:lnTo>
                  <a:pt x="309372" y="579120"/>
                </a:lnTo>
                <a:lnTo>
                  <a:pt x="359554" y="575330"/>
                </a:lnTo>
                <a:lnTo>
                  <a:pt x="407159" y="564357"/>
                </a:lnTo>
                <a:lnTo>
                  <a:pt x="451548" y="546799"/>
                </a:lnTo>
                <a:lnTo>
                  <a:pt x="492084" y="523251"/>
                </a:lnTo>
                <a:lnTo>
                  <a:pt x="528132" y="494309"/>
                </a:lnTo>
                <a:lnTo>
                  <a:pt x="559054" y="460569"/>
                </a:lnTo>
                <a:lnTo>
                  <a:pt x="584213" y="422628"/>
                </a:lnTo>
                <a:lnTo>
                  <a:pt x="602972" y="381082"/>
                </a:lnTo>
                <a:lnTo>
                  <a:pt x="614694" y="336527"/>
                </a:lnTo>
                <a:lnTo>
                  <a:pt x="618744" y="289560"/>
                </a:lnTo>
                <a:lnTo>
                  <a:pt x="614694" y="242592"/>
                </a:lnTo>
                <a:lnTo>
                  <a:pt x="602972" y="198037"/>
                </a:lnTo>
                <a:lnTo>
                  <a:pt x="584213" y="156491"/>
                </a:lnTo>
                <a:lnTo>
                  <a:pt x="559054" y="118550"/>
                </a:lnTo>
                <a:lnTo>
                  <a:pt x="528132" y="84810"/>
                </a:lnTo>
                <a:lnTo>
                  <a:pt x="492084" y="55868"/>
                </a:lnTo>
                <a:lnTo>
                  <a:pt x="451548" y="32320"/>
                </a:lnTo>
                <a:lnTo>
                  <a:pt x="407159" y="14762"/>
                </a:lnTo>
                <a:lnTo>
                  <a:pt x="359554" y="3789"/>
                </a:lnTo>
                <a:lnTo>
                  <a:pt x="309372" y="0"/>
                </a:lnTo>
                <a:close/>
              </a:path>
            </a:pathLst>
          </a:custGeom>
          <a:solidFill>
            <a:srgbClr val="21ABAD"/>
          </a:solidFill>
        </p:spPr>
        <p:txBody>
          <a:bodyPr wrap="square" lIns="0" tIns="0" rIns="0" bIns="0" rtlCol="0"/>
          <a:p/>
        </p:txBody>
      </p:sp>
      <p:sp>
        <p:nvSpPr>
          <p:cNvPr id="83" name="object 44"/>
          <p:cNvSpPr txBox="1"/>
          <p:nvPr/>
        </p:nvSpPr>
        <p:spPr>
          <a:xfrm>
            <a:off x="7064974" y="3784701"/>
            <a:ext cx="141605" cy="289560"/>
          </a:xfrm>
          <a:prstGeom prst="rect">
            <a:avLst/>
          </a:prstGeom>
        </p:spPr>
        <p:txBody>
          <a:bodyPr vert="horz" wrap="square" lIns="0" tIns="12700" rIns="0" bIns="0" rtlCol="0">
            <a:spAutoFit/>
          </a:bodyPr>
          <a:p>
            <a:pPr marL="12700">
              <a:lnSpc>
                <a:spcPct val="100000"/>
              </a:lnSpc>
              <a:spcBef>
                <a:spcPts val="100"/>
              </a:spcBef>
            </a:pPr>
            <a:r>
              <a:rPr lang="en-US" sz="1800" b="1" i="1" spc="-50" dirty="0">
                <a:solidFill>
                  <a:srgbClr val="FFFFFF"/>
                </a:solidFill>
                <a:latin typeface="Calibri" panose="020F0502020204030204"/>
                <a:cs typeface="Calibri" panose="020F0502020204030204"/>
              </a:rPr>
              <a:t>5</a:t>
            </a:r>
            <a:endParaRPr lang="en-US" sz="1800" b="1" i="1" spc="-50" dirty="0">
              <a:solidFill>
                <a:srgbClr val="FFFFFF"/>
              </a:solidFill>
              <a:latin typeface="Calibri" panose="020F0502020204030204"/>
              <a:cs typeface="Calibri" panose="020F0502020204030204"/>
            </a:endParaRPr>
          </a:p>
        </p:txBody>
      </p:sp>
      <p:sp>
        <p:nvSpPr>
          <p:cNvPr id="84" name="文本框 83"/>
          <p:cNvSpPr txBox="1"/>
          <p:nvPr/>
        </p:nvSpPr>
        <p:spPr>
          <a:xfrm>
            <a:off x="6927215" y="4285615"/>
            <a:ext cx="4823460" cy="1198880"/>
          </a:xfrm>
          <a:prstGeom prst="rect">
            <a:avLst/>
          </a:prstGeom>
          <a:noFill/>
        </p:spPr>
        <p:txBody>
          <a:bodyPr wrap="square" rtlCol="0" anchor="t">
            <a:spAutoFit/>
          </a:bodyPr>
          <a:p>
            <a:r>
              <a:rPr lang="zh-CN" altLang="en-US">
                <a:latin typeface="微软雅黑" panose="020B0503020204020204" charset="-122"/>
                <a:ea typeface="微软雅黑" panose="020B0503020204020204" charset="-122"/>
                <a:cs typeface="微软雅黑" panose="020B0503020204020204" charset="-122"/>
                <a:sym typeface="+mn-ea"/>
              </a:rPr>
              <a:t>对于合并代谢功能障碍相关脂肪变性肝病的</a:t>
            </a:r>
            <a:r>
              <a:rPr lang="en-US" altLang="zh-CN">
                <a:latin typeface="微软雅黑" panose="020B0503020204020204" charset="-122"/>
                <a:ea typeface="微软雅黑" panose="020B0503020204020204" charset="-122"/>
                <a:cs typeface="微软雅黑" panose="020B0503020204020204" charset="-122"/>
                <a:sym typeface="+mn-ea"/>
              </a:rPr>
              <a:t>T2DM</a:t>
            </a:r>
            <a:r>
              <a:rPr lang="zh-CN" altLang="en-US">
                <a:latin typeface="微软雅黑" panose="020B0503020204020204" charset="-122"/>
                <a:ea typeface="微软雅黑" panose="020B0503020204020204" charset="-122"/>
                <a:cs typeface="微软雅黑" panose="020B0503020204020204" charset="-122"/>
                <a:sym typeface="+mn-ea"/>
              </a:rPr>
              <a:t>患者</a:t>
            </a:r>
            <a:r>
              <a:rPr lang="en-US" altLang="zh-CN" baseline="30000">
                <a:latin typeface="微软雅黑" panose="020B0503020204020204" charset="-122"/>
                <a:ea typeface="微软雅黑" panose="020B0503020204020204" charset="-122"/>
                <a:cs typeface="微软雅黑" panose="020B0503020204020204" charset="-122"/>
                <a:sym typeface="+mn-ea"/>
              </a:rPr>
              <a:t>4</a:t>
            </a:r>
            <a:r>
              <a:rPr lang="zh-CN" altLang="en-US">
                <a:latin typeface="微软雅黑" panose="020B0503020204020204" charset="-122"/>
                <a:ea typeface="微软雅黑" panose="020B0503020204020204" charset="-122"/>
                <a:cs typeface="微软雅黑" panose="020B0503020204020204" charset="-122"/>
                <a:sym typeface="+mn-ea"/>
              </a:rPr>
              <a:t>，恩格列净合并二甲双胍不仅可以显著改善血糖及体重指标，还可以减少肝脏脂肪并改善肝脏僵硬</a:t>
            </a:r>
            <a:r>
              <a:rPr lang="zh-CN" altLang="en-US">
                <a:sym typeface="+mn-ea"/>
              </a:rPr>
              <a:t>。</a:t>
            </a:r>
            <a:endParaRPr lang="zh-CN" altLang="en-US" sz="1800">
              <a:solidFill>
                <a:schemeClr val="tx1"/>
              </a:solidFill>
              <a:latin typeface="Microsoft YaHei UI" panose="020B0503020204020204" charset="-122"/>
              <a:ea typeface="Microsoft YaHei UI" panose="020B0503020204020204" charset="-122"/>
              <a:sym typeface="+mn-ea"/>
            </a:endParaRPr>
          </a:p>
        </p:txBody>
      </p:sp>
      <p:sp>
        <p:nvSpPr>
          <p:cNvPr id="85" name="文本框 84"/>
          <p:cNvSpPr txBox="1"/>
          <p:nvPr/>
        </p:nvSpPr>
        <p:spPr>
          <a:xfrm>
            <a:off x="69850" y="6369050"/>
            <a:ext cx="11155045" cy="429895"/>
          </a:xfrm>
          <a:prstGeom prst="rect">
            <a:avLst/>
          </a:prstGeom>
        </p:spPr>
        <p:txBody>
          <a:bodyPr wrap="square">
            <a:spAutoFit/>
          </a:bodyPr>
          <a:p>
            <a:pPr algn="l">
              <a:buClrTx/>
              <a:buSzTx/>
              <a:buNone/>
            </a:pPr>
            <a:r>
              <a:rPr lang="en-US" sz="1100" b="0" spc="-10" dirty="0">
                <a:solidFill>
                  <a:srgbClr val="7E7E7E"/>
                </a:solidFill>
                <a:latin typeface="微软雅黑" panose="020B0503020204020204" charset="-122"/>
                <a:cs typeface="微软雅黑" panose="020B0503020204020204" charset="-122"/>
              </a:rPr>
              <a:t>1.</a:t>
            </a:r>
            <a:r>
              <a:rPr sz="1100" b="0" spc="-10" dirty="0">
                <a:solidFill>
                  <a:srgbClr val="7E7E7E"/>
                </a:solidFill>
                <a:latin typeface="微软雅黑" panose="020B0503020204020204" charset="-122"/>
                <a:cs typeface="微软雅黑" panose="020B0503020204020204" charset="-122"/>
              </a:rPr>
              <a:t>EMPA-REG OUTCOME Investigators. N Engl J Med. 2015;373(22):2117-28</a:t>
            </a:r>
            <a:r>
              <a:rPr lang="en-US" sz="1100" b="0" spc="-10" dirty="0">
                <a:solidFill>
                  <a:srgbClr val="7E7E7E"/>
                </a:solidFill>
                <a:latin typeface="微软雅黑" panose="020B0503020204020204" charset="-122"/>
                <a:cs typeface="微软雅黑" panose="020B0503020204020204" charset="-122"/>
              </a:rPr>
              <a:t>                 2.</a:t>
            </a:r>
            <a:r>
              <a:rPr sz="1100" b="0" spc="-10" dirty="0">
                <a:solidFill>
                  <a:srgbClr val="7E7E7E"/>
                </a:solidFill>
                <a:latin typeface="微软雅黑" panose="020B0503020204020204" charset="-122"/>
                <a:cs typeface="微软雅黑" panose="020B0503020204020204" charset="-122"/>
              </a:rPr>
              <a:t>The EMPA-KIDNEY Collaborative Group. N Engl J Med. 2023;388(2):117-127</a:t>
            </a:r>
            <a:endParaRPr sz="1100" b="0" spc="-10" dirty="0">
              <a:solidFill>
                <a:srgbClr val="7E7E7E"/>
              </a:solidFill>
              <a:latin typeface="微软雅黑" panose="020B0503020204020204" charset="-122"/>
              <a:cs typeface="微软雅黑" panose="020B0503020204020204" charset="-122"/>
            </a:endParaRPr>
          </a:p>
          <a:p>
            <a:pPr algn="l">
              <a:buClrTx/>
              <a:buSzTx/>
              <a:buNone/>
            </a:pPr>
            <a:r>
              <a:rPr lang="en-US" sz="1100" spc="-10" dirty="0">
                <a:solidFill>
                  <a:srgbClr val="7E7E7E"/>
                </a:solidFill>
                <a:latin typeface="微软雅黑" panose="020B0503020204020204" charset="-122"/>
                <a:cs typeface="微软雅黑" panose="020B0503020204020204" charset="-122"/>
                <a:sym typeface="+mn-ea"/>
              </a:rPr>
              <a:t>3.</a:t>
            </a:r>
            <a:r>
              <a:rPr sz="1100" spc="-10" dirty="0">
                <a:solidFill>
                  <a:srgbClr val="7E7E7E"/>
                </a:solidFill>
                <a:latin typeface="微软雅黑" panose="020B0503020204020204" charset="-122"/>
                <a:cs typeface="微软雅黑" panose="020B0503020204020204" charset="-122"/>
                <a:sym typeface="+mn-ea"/>
              </a:rPr>
              <a:t>Hadjadj S,et al. Diabetes Care. 2016;39(10):1718-1728.</a:t>
            </a:r>
            <a:r>
              <a:rPr lang="en-US" sz="1100" spc="-10" dirty="0">
                <a:solidFill>
                  <a:srgbClr val="7E7E7E"/>
                </a:solidFill>
                <a:latin typeface="微软雅黑" panose="020B0503020204020204" charset="-122"/>
                <a:cs typeface="微软雅黑" panose="020B0503020204020204" charset="-122"/>
                <a:sym typeface="+mn-ea"/>
              </a:rPr>
              <a:t>                                                4.</a:t>
            </a:r>
            <a:r>
              <a:rPr sz="1100" spc="-10" dirty="0">
                <a:solidFill>
                  <a:srgbClr val="7E7E7E"/>
                </a:solidFill>
                <a:latin typeface="微软雅黑" panose="020B0503020204020204" charset="-122"/>
                <a:cs typeface="微软雅黑" panose="020B0503020204020204" charset="-122"/>
                <a:sym typeface="+mn-ea"/>
              </a:rPr>
              <a:t>Caturano A, et al. Nutr Metab Cardiovasc Dis. 2026;36(1):104284</a:t>
            </a:r>
            <a:endParaRPr sz="1100" b="0" spc="-10" dirty="0">
              <a:solidFill>
                <a:srgbClr val="7E7E7E"/>
              </a:solidFill>
              <a:latin typeface="微软雅黑" panose="020B0503020204020204" charset="-122"/>
              <a:cs typeface="微软雅黑" panose="020B0503020204020204" charset="-122"/>
            </a:endParaRPr>
          </a:p>
        </p:txBody>
      </p:sp>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065" y="0"/>
            <a:ext cx="2481580" cy="463550"/>
          </a:xfrm>
          <a:custGeom>
            <a:avLst/>
            <a:gdLst/>
            <a:ahLst/>
            <a:cxnLst/>
            <a:rect l="l" t="t" r="r" b="b"/>
            <a:pathLst>
              <a:path w="2310765" h="463550">
                <a:moveTo>
                  <a:pt x="2310384" y="0"/>
                </a:moveTo>
                <a:lnTo>
                  <a:pt x="0" y="0"/>
                </a:lnTo>
                <a:lnTo>
                  <a:pt x="0" y="463296"/>
                </a:lnTo>
                <a:lnTo>
                  <a:pt x="2310384" y="463296"/>
                </a:lnTo>
                <a:lnTo>
                  <a:pt x="2310384" y="0"/>
                </a:lnTo>
                <a:close/>
              </a:path>
            </a:pathLst>
          </a:custGeom>
          <a:solidFill>
            <a:srgbClr val="21ABAD"/>
          </a:solidFill>
        </p:spPr>
        <p:txBody>
          <a:bodyPr wrap="square" lIns="0" tIns="0" rIns="0" bIns="0" rtlCol="0"/>
          <a:lstStyle/>
          <a:p/>
        </p:txBody>
      </p:sp>
      <p:sp>
        <p:nvSpPr>
          <p:cNvPr id="3" name="object 3"/>
          <p:cNvSpPr/>
          <p:nvPr/>
        </p:nvSpPr>
        <p:spPr>
          <a:xfrm>
            <a:off x="0" y="578103"/>
            <a:ext cx="12179935" cy="502920"/>
          </a:xfrm>
          <a:custGeom>
            <a:avLst/>
            <a:gdLst/>
            <a:ahLst/>
            <a:cxnLst/>
            <a:rect l="l" t="t" r="r" b="b"/>
            <a:pathLst>
              <a:path w="12179935" h="502919">
                <a:moveTo>
                  <a:pt x="12179808" y="0"/>
                </a:moveTo>
                <a:lnTo>
                  <a:pt x="0" y="0"/>
                </a:lnTo>
                <a:lnTo>
                  <a:pt x="0" y="502920"/>
                </a:lnTo>
                <a:lnTo>
                  <a:pt x="12179808" y="502920"/>
                </a:lnTo>
                <a:lnTo>
                  <a:pt x="12179808" y="0"/>
                </a:lnTo>
                <a:close/>
              </a:path>
            </a:pathLst>
          </a:custGeom>
          <a:solidFill>
            <a:srgbClr val="21ABAD"/>
          </a:solidFill>
        </p:spPr>
        <p:txBody>
          <a:bodyPr wrap="square" lIns="0" tIns="0" rIns="0" bIns="0" rtlCol="0"/>
          <a:lstStyle/>
          <a:p/>
        </p:txBody>
      </p:sp>
      <p:sp>
        <p:nvSpPr>
          <p:cNvPr id="4" name="object 4"/>
          <p:cNvSpPr txBox="1"/>
          <p:nvPr/>
        </p:nvSpPr>
        <p:spPr>
          <a:xfrm>
            <a:off x="12065" y="60325"/>
            <a:ext cx="11820525" cy="1223010"/>
          </a:xfrm>
          <a:prstGeom prst="rect">
            <a:avLst/>
          </a:prstGeom>
        </p:spPr>
        <p:txBody>
          <a:bodyPr vert="horz" wrap="square" lIns="0" tIns="12700" rIns="0" bIns="0" rtlCol="0">
            <a:noAutofit/>
          </a:bodyPr>
          <a:lstStyle/>
          <a:p>
            <a:pPr marL="25400">
              <a:lnSpc>
                <a:spcPct val="100000"/>
              </a:lnSpc>
              <a:spcBef>
                <a:spcPts val="100"/>
              </a:spcBef>
            </a:pPr>
            <a:r>
              <a:rPr sz="2000" b="1" spc="-35" dirty="0">
                <a:solidFill>
                  <a:srgbClr val="FFFFFF"/>
                </a:solidFill>
                <a:latin typeface="微软雅黑" panose="020B0503020204020204" charset="-122"/>
                <a:ea typeface="微软雅黑" panose="020B0503020204020204" charset="-122"/>
                <a:cs typeface="微软雅黑" panose="020B0503020204020204" charset="-122"/>
              </a:rPr>
              <a:t>有效性-固定复方制剂</a:t>
            </a:r>
            <a:endParaRPr sz="2000" b="1" spc="-35" dirty="0">
              <a:solidFill>
                <a:srgbClr val="FFFFFF"/>
              </a:solidFill>
              <a:latin typeface="微软雅黑" panose="020B0503020204020204" charset="-122"/>
              <a:ea typeface="微软雅黑" panose="020B0503020204020204" charset="-122"/>
              <a:cs typeface="微软雅黑" panose="020B0503020204020204" charset="-122"/>
            </a:endParaRPr>
          </a:p>
          <a:p>
            <a:pPr>
              <a:lnSpc>
                <a:spcPct val="100000"/>
              </a:lnSpc>
              <a:spcBef>
                <a:spcPts val="165"/>
              </a:spcBef>
            </a:pPr>
            <a:endParaRPr sz="1700">
              <a:latin typeface="微软雅黑" panose="020B0503020204020204" charset="-122"/>
              <a:cs typeface="微软雅黑" panose="020B0503020204020204" charset="-122"/>
            </a:endParaRPr>
          </a:p>
          <a:p>
            <a:pPr marL="557530" indent="-344170">
              <a:lnSpc>
                <a:spcPct val="100000"/>
              </a:lnSpc>
              <a:spcBef>
                <a:spcPts val="5"/>
              </a:spcBef>
              <a:buFont typeface="Wingdings" panose="05000000000000000000"/>
              <a:buChar char=""/>
              <a:tabLst>
                <a:tab pos="557530" algn="l"/>
              </a:tabLst>
            </a:pPr>
            <a:r>
              <a:rPr sz="2000" b="1" dirty="0">
                <a:solidFill>
                  <a:srgbClr val="FFFFFF"/>
                </a:solidFill>
                <a:latin typeface="微软雅黑" panose="020B0503020204020204" charset="-122"/>
                <a:ea typeface="微软雅黑" panose="020B0503020204020204" charset="-122"/>
                <a:cs typeface="微软雅黑" panose="020B0503020204020204" charset="-122"/>
                <a:sym typeface="+mn-ea"/>
              </a:rPr>
              <a:t>固定复方制剂相比自由联合提高患者依从性，进一步改善血糖，有助于改善临床结局</a:t>
            </a:r>
            <a:endParaRPr sz="2000" b="1" dirty="0">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grpSp>
        <p:nvGrpSpPr>
          <p:cNvPr id="5" name="object 5"/>
          <p:cNvGrpSpPr/>
          <p:nvPr/>
        </p:nvGrpSpPr>
        <p:grpSpPr>
          <a:xfrm>
            <a:off x="341122" y="1271016"/>
            <a:ext cx="5779770" cy="4755515"/>
            <a:chOff x="341122" y="1271016"/>
            <a:chExt cx="5779770" cy="4755515"/>
          </a:xfrm>
        </p:grpSpPr>
        <p:sp>
          <p:nvSpPr>
            <p:cNvPr id="6" name="object 6"/>
            <p:cNvSpPr/>
            <p:nvPr/>
          </p:nvSpPr>
          <p:spPr>
            <a:xfrm>
              <a:off x="347472" y="1624584"/>
              <a:ext cx="5767070" cy="4395470"/>
            </a:xfrm>
            <a:custGeom>
              <a:avLst/>
              <a:gdLst/>
              <a:ahLst/>
              <a:cxnLst/>
              <a:rect l="l" t="t" r="r" b="b"/>
              <a:pathLst>
                <a:path w="5767070" h="4395470">
                  <a:moveTo>
                    <a:pt x="0" y="0"/>
                  </a:moveTo>
                  <a:lnTo>
                    <a:pt x="5766816" y="0"/>
                  </a:lnTo>
                  <a:lnTo>
                    <a:pt x="5766816" y="4395216"/>
                  </a:lnTo>
                  <a:lnTo>
                    <a:pt x="0" y="4395216"/>
                  </a:lnTo>
                  <a:lnTo>
                    <a:pt x="0" y="0"/>
                  </a:lnTo>
                  <a:close/>
                </a:path>
              </a:pathLst>
            </a:custGeom>
            <a:ln w="15875">
              <a:solidFill>
                <a:schemeClr val="tx1"/>
              </a:solidFill>
            </a:ln>
          </p:spPr>
          <p:txBody>
            <a:bodyPr wrap="square" lIns="0" tIns="0" rIns="0" bIns="0" rtlCol="0"/>
            <a:lstStyle/>
            <a:p/>
          </p:txBody>
        </p:sp>
        <p:sp>
          <p:nvSpPr>
            <p:cNvPr id="7" name="object 7"/>
            <p:cNvSpPr/>
            <p:nvPr/>
          </p:nvSpPr>
          <p:spPr>
            <a:xfrm>
              <a:off x="713231" y="1271016"/>
              <a:ext cx="5126990" cy="634365"/>
            </a:xfrm>
            <a:custGeom>
              <a:avLst/>
              <a:gdLst/>
              <a:ahLst/>
              <a:cxnLst/>
              <a:rect l="l" t="t" r="r" b="b"/>
              <a:pathLst>
                <a:path w="5126990" h="634364">
                  <a:moveTo>
                    <a:pt x="5021072" y="0"/>
                  </a:moveTo>
                  <a:lnTo>
                    <a:pt x="105664" y="0"/>
                  </a:lnTo>
                  <a:lnTo>
                    <a:pt x="64534" y="8303"/>
                  </a:lnTo>
                  <a:lnTo>
                    <a:pt x="30948" y="30948"/>
                  </a:lnTo>
                  <a:lnTo>
                    <a:pt x="8303" y="64534"/>
                  </a:lnTo>
                  <a:lnTo>
                    <a:pt x="0" y="105663"/>
                  </a:lnTo>
                  <a:lnTo>
                    <a:pt x="0" y="528319"/>
                  </a:lnTo>
                  <a:lnTo>
                    <a:pt x="8303" y="569449"/>
                  </a:lnTo>
                  <a:lnTo>
                    <a:pt x="30948" y="603035"/>
                  </a:lnTo>
                  <a:lnTo>
                    <a:pt x="64534" y="625680"/>
                  </a:lnTo>
                  <a:lnTo>
                    <a:pt x="105664" y="633983"/>
                  </a:lnTo>
                  <a:lnTo>
                    <a:pt x="5021072" y="633983"/>
                  </a:lnTo>
                  <a:lnTo>
                    <a:pt x="5062201" y="625680"/>
                  </a:lnTo>
                  <a:lnTo>
                    <a:pt x="5095787" y="603035"/>
                  </a:lnTo>
                  <a:lnTo>
                    <a:pt x="5118432" y="569449"/>
                  </a:lnTo>
                  <a:lnTo>
                    <a:pt x="5126736" y="528319"/>
                  </a:lnTo>
                  <a:lnTo>
                    <a:pt x="5126736" y="105663"/>
                  </a:lnTo>
                  <a:lnTo>
                    <a:pt x="5118432" y="64534"/>
                  </a:lnTo>
                  <a:lnTo>
                    <a:pt x="5095787" y="30948"/>
                  </a:lnTo>
                  <a:lnTo>
                    <a:pt x="5062201" y="8303"/>
                  </a:lnTo>
                  <a:lnTo>
                    <a:pt x="5021072" y="0"/>
                  </a:lnTo>
                  <a:close/>
                </a:path>
              </a:pathLst>
            </a:custGeom>
            <a:solidFill>
              <a:srgbClr val="21ABAD"/>
            </a:solidFill>
          </p:spPr>
          <p:txBody>
            <a:bodyPr wrap="square" lIns="0" tIns="0" rIns="0" bIns="0" rtlCol="0"/>
            <a:lstStyle/>
            <a:p/>
          </p:txBody>
        </p:sp>
      </p:grpSp>
      <p:sp>
        <p:nvSpPr>
          <p:cNvPr id="8" name="object 8"/>
          <p:cNvSpPr/>
          <p:nvPr/>
        </p:nvSpPr>
        <p:spPr>
          <a:xfrm>
            <a:off x="6291071" y="1624583"/>
            <a:ext cx="5267325" cy="4395470"/>
          </a:xfrm>
          <a:custGeom>
            <a:avLst/>
            <a:gdLst/>
            <a:ahLst/>
            <a:cxnLst/>
            <a:rect l="l" t="t" r="r" b="b"/>
            <a:pathLst>
              <a:path w="5267325" h="4395470">
                <a:moveTo>
                  <a:pt x="0" y="0"/>
                </a:moveTo>
                <a:lnTo>
                  <a:pt x="5266944" y="0"/>
                </a:lnTo>
                <a:lnTo>
                  <a:pt x="5266944" y="4395216"/>
                </a:lnTo>
                <a:lnTo>
                  <a:pt x="0" y="4395216"/>
                </a:lnTo>
                <a:lnTo>
                  <a:pt x="0" y="0"/>
                </a:lnTo>
                <a:close/>
              </a:path>
            </a:pathLst>
          </a:custGeom>
          <a:ln w="15875">
            <a:solidFill>
              <a:schemeClr val="tx1"/>
            </a:solidFill>
          </a:ln>
        </p:spPr>
        <p:txBody>
          <a:bodyPr wrap="square" lIns="0" tIns="0" rIns="0" bIns="0" rtlCol="0"/>
          <a:lstStyle/>
          <a:p/>
        </p:txBody>
      </p:sp>
      <p:sp>
        <p:nvSpPr>
          <p:cNvPr id="9" name="object 9"/>
          <p:cNvSpPr txBox="1"/>
          <p:nvPr/>
        </p:nvSpPr>
        <p:spPr>
          <a:xfrm>
            <a:off x="820419" y="1263400"/>
            <a:ext cx="4914900" cy="610870"/>
          </a:xfrm>
          <a:prstGeom prst="rect">
            <a:avLst/>
          </a:prstGeom>
        </p:spPr>
        <p:txBody>
          <a:bodyPr vert="horz" wrap="square" lIns="0" tIns="12065" rIns="0" bIns="0" rtlCol="0">
            <a:spAutoFit/>
          </a:bodyPr>
          <a:lstStyle/>
          <a:p>
            <a:pPr marL="1329055" marR="5080" indent="-1316990">
              <a:lnSpc>
                <a:spcPct val="120000"/>
              </a:lnSpc>
              <a:spcBef>
                <a:spcPts val="95"/>
              </a:spcBef>
            </a:pPr>
            <a:r>
              <a:rPr sz="1600" b="1" dirty="0">
                <a:solidFill>
                  <a:srgbClr val="FFFFFF"/>
                </a:solidFill>
                <a:latin typeface="微软雅黑" panose="020B0503020204020204" charset="-122"/>
                <a:ea typeface="微软雅黑" panose="020B0503020204020204" charset="-122"/>
                <a:cs typeface="微软雅黑" panose="020B0503020204020204" charset="-122"/>
              </a:rPr>
              <a:t>接受</a:t>
            </a:r>
            <a:r>
              <a:rPr sz="1600" b="1" spc="-15" dirty="0">
                <a:solidFill>
                  <a:srgbClr val="FFFFFF"/>
                </a:solidFill>
                <a:latin typeface="微软雅黑" panose="020B0503020204020204" charset="-122"/>
                <a:ea typeface="微软雅黑" panose="020B0503020204020204" charset="-122"/>
                <a:cs typeface="微软雅黑" panose="020B0503020204020204" charset="-122"/>
              </a:rPr>
              <a:t>FDC</a:t>
            </a:r>
            <a:r>
              <a:rPr sz="1600" b="1" spc="-25" dirty="0">
                <a:solidFill>
                  <a:srgbClr val="FFFFFF"/>
                </a:solidFill>
                <a:latin typeface="微软雅黑" panose="020B0503020204020204" charset="-122"/>
                <a:ea typeface="微软雅黑" panose="020B0503020204020204" charset="-122"/>
                <a:cs typeface="微软雅黑" panose="020B0503020204020204" charset="-122"/>
              </a:rPr>
              <a:t>治疗患者的药物持有率更长</a:t>
            </a:r>
            <a:r>
              <a:rPr sz="1600" b="1" dirty="0">
                <a:solidFill>
                  <a:srgbClr val="FFFFFF"/>
                </a:solidFill>
                <a:latin typeface="微软雅黑" panose="020B0503020204020204" charset="-122"/>
                <a:ea typeface="微软雅黑" panose="020B0503020204020204" charset="-122"/>
                <a:cs typeface="微软雅黑" panose="020B0503020204020204" charset="-122"/>
              </a:rPr>
              <a:t>（</a:t>
            </a:r>
            <a:r>
              <a:rPr sz="1600" b="1" spc="-15" dirty="0">
                <a:solidFill>
                  <a:srgbClr val="FFFFFF"/>
                </a:solidFill>
                <a:latin typeface="微软雅黑" panose="020B0503020204020204" charset="-122"/>
                <a:ea typeface="微软雅黑" panose="020B0503020204020204" charset="-122"/>
                <a:cs typeface="微软雅黑" panose="020B0503020204020204" charset="-122"/>
              </a:rPr>
              <a:t>依从性更高</a:t>
            </a:r>
            <a:r>
              <a:rPr sz="1600" b="1" spc="-25" dirty="0">
                <a:solidFill>
                  <a:srgbClr val="FFFFFF"/>
                </a:solidFill>
                <a:latin typeface="微软雅黑" panose="020B0503020204020204" charset="-122"/>
                <a:ea typeface="微软雅黑" panose="020B0503020204020204" charset="-122"/>
                <a:cs typeface="微软雅黑" panose="020B0503020204020204" charset="-122"/>
              </a:rPr>
              <a:t>），</a:t>
            </a:r>
            <a:r>
              <a:rPr sz="1600" b="1" spc="-5" dirty="0">
                <a:solidFill>
                  <a:srgbClr val="FFFFFF"/>
                </a:solidFill>
                <a:latin typeface="微软雅黑" panose="020B0503020204020204" charset="-122"/>
                <a:ea typeface="微软雅黑" panose="020B0503020204020204" charset="-122"/>
                <a:cs typeface="微软雅黑" panose="020B0503020204020204" charset="-122"/>
              </a:rPr>
              <a:t>糖化血红蛋白降幅更显著</a:t>
            </a:r>
            <a:endParaRPr sz="1600">
              <a:latin typeface="微软雅黑" panose="020B0503020204020204" charset="-122"/>
              <a:ea typeface="微软雅黑" panose="020B0503020204020204" charset="-122"/>
              <a:cs typeface="微软雅黑" panose="020B0503020204020204" charset="-122"/>
            </a:endParaRPr>
          </a:p>
        </p:txBody>
      </p:sp>
      <p:sp>
        <p:nvSpPr>
          <p:cNvPr id="44" name="object 44"/>
          <p:cNvSpPr txBox="1"/>
          <p:nvPr/>
        </p:nvSpPr>
        <p:spPr>
          <a:xfrm>
            <a:off x="439992" y="5164226"/>
            <a:ext cx="5447030" cy="526415"/>
          </a:xfrm>
          <a:prstGeom prst="rect">
            <a:avLst/>
          </a:prstGeom>
        </p:spPr>
        <p:txBody>
          <a:bodyPr vert="horz" wrap="square" lIns="0" tIns="10160" rIns="0" bIns="0" rtlCol="0">
            <a:spAutoFit/>
          </a:bodyPr>
          <a:lstStyle/>
          <a:p>
            <a:pPr marL="38100" marR="30480">
              <a:lnSpc>
                <a:spcPct val="120000"/>
              </a:lnSpc>
              <a:spcBef>
                <a:spcPts val="515"/>
              </a:spcBef>
            </a:pPr>
            <a:r>
              <a:rPr sz="1400" spc="-65" dirty="0">
                <a:solidFill>
                  <a:srgbClr val="3E4444"/>
                </a:solidFill>
                <a:latin typeface="微软雅黑" panose="020B0503020204020204" charset="-122"/>
                <a:cs typeface="微软雅黑" panose="020B0503020204020204" charset="-122"/>
                <a:sym typeface="+mn-ea"/>
              </a:rPr>
              <a:t>一项Meta分析</a:t>
            </a:r>
            <a:r>
              <a:rPr lang="en-US" sz="1400" spc="-65" baseline="30000" dirty="0">
                <a:solidFill>
                  <a:srgbClr val="3E4444"/>
                </a:solidFill>
                <a:latin typeface="微软雅黑" panose="020B0503020204020204" charset="-122"/>
                <a:cs typeface="微软雅黑" panose="020B0503020204020204" charset="-122"/>
                <a:sym typeface="+mn-ea"/>
              </a:rPr>
              <a:t>1</a:t>
            </a:r>
            <a:r>
              <a:rPr sz="1400" spc="-65" dirty="0">
                <a:solidFill>
                  <a:srgbClr val="3E4444"/>
                </a:solidFill>
                <a:latin typeface="微软雅黑" panose="020B0503020204020204" charset="-122"/>
                <a:cs typeface="微软雅黑" panose="020B0503020204020204" charset="-122"/>
                <a:sym typeface="+mn-ea"/>
              </a:rPr>
              <a:t>（n=70573)显示，固定复方制剂（FDC) 使患者依从性提高</a:t>
            </a:r>
            <a:r>
              <a:rPr sz="1400" spc="-65" dirty="0">
                <a:solidFill>
                  <a:srgbClr val="FF0000"/>
                </a:solidFill>
                <a:latin typeface="微软雅黑" panose="020B0503020204020204" charset="-122"/>
                <a:cs typeface="微软雅黑" panose="020B0503020204020204" charset="-122"/>
                <a:sym typeface="+mn-ea"/>
              </a:rPr>
              <a:t>8.6%</a:t>
            </a:r>
            <a:r>
              <a:rPr sz="1400" spc="-65" dirty="0">
                <a:solidFill>
                  <a:srgbClr val="3E4444"/>
                </a:solidFill>
                <a:latin typeface="微软雅黑" panose="020B0503020204020204" charset="-122"/>
                <a:cs typeface="微软雅黑" panose="020B0503020204020204" charset="-122"/>
                <a:sym typeface="+mn-ea"/>
              </a:rPr>
              <a:t>，较两药联用进一步降低HbA1c达</a:t>
            </a:r>
            <a:r>
              <a:rPr sz="1400" spc="-65" dirty="0">
                <a:solidFill>
                  <a:srgbClr val="FF0000"/>
                </a:solidFill>
                <a:latin typeface="微软雅黑" panose="020B0503020204020204" charset="-122"/>
                <a:cs typeface="微软雅黑" panose="020B0503020204020204" charset="-122"/>
                <a:sym typeface="+mn-ea"/>
              </a:rPr>
              <a:t>0.53%</a:t>
            </a:r>
            <a:r>
              <a:rPr lang="zh-CN" sz="1400" spc="-65" dirty="0">
                <a:solidFill>
                  <a:srgbClr val="3E4444"/>
                </a:solidFill>
                <a:latin typeface="微软雅黑" panose="020B0503020204020204" charset="-122"/>
                <a:cs typeface="微软雅黑" panose="020B0503020204020204" charset="-122"/>
                <a:sym typeface="+mn-ea"/>
              </a:rPr>
              <a:t>。</a:t>
            </a:r>
            <a:endParaRPr lang="zh-CN" sz="1400" spc="-65" dirty="0">
              <a:solidFill>
                <a:srgbClr val="3E4444"/>
              </a:solidFill>
              <a:latin typeface="微软雅黑" panose="020B0503020204020204" charset="-122"/>
              <a:cs typeface="微软雅黑" panose="020B0503020204020204" charset="-122"/>
              <a:sym typeface="+mn-ea"/>
            </a:endParaRPr>
          </a:p>
        </p:txBody>
      </p:sp>
      <p:sp>
        <p:nvSpPr>
          <p:cNvPr id="47" name="object 47"/>
          <p:cNvSpPr/>
          <p:nvPr/>
        </p:nvSpPr>
        <p:spPr>
          <a:xfrm>
            <a:off x="6592823" y="1283208"/>
            <a:ext cx="4660900" cy="622300"/>
          </a:xfrm>
          <a:custGeom>
            <a:avLst/>
            <a:gdLst/>
            <a:ahLst/>
            <a:cxnLst/>
            <a:rect l="l" t="t" r="r" b="b"/>
            <a:pathLst>
              <a:path w="4660900" h="622300">
                <a:moveTo>
                  <a:pt x="4556760" y="0"/>
                </a:moveTo>
                <a:lnTo>
                  <a:pt x="103632" y="0"/>
                </a:lnTo>
                <a:lnTo>
                  <a:pt x="63297" y="8143"/>
                </a:lnTo>
                <a:lnTo>
                  <a:pt x="30356" y="30351"/>
                </a:lnTo>
                <a:lnTo>
                  <a:pt x="8145" y="63291"/>
                </a:lnTo>
                <a:lnTo>
                  <a:pt x="0" y="103632"/>
                </a:lnTo>
                <a:lnTo>
                  <a:pt x="0" y="518147"/>
                </a:lnTo>
                <a:lnTo>
                  <a:pt x="8145" y="558489"/>
                </a:lnTo>
                <a:lnTo>
                  <a:pt x="30356" y="591434"/>
                </a:lnTo>
                <a:lnTo>
                  <a:pt x="63297" y="613646"/>
                </a:lnTo>
                <a:lnTo>
                  <a:pt x="103632" y="621792"/>
                </a:lnTo>
                <a:lnTo>
                  <a:pt x="4556760" y="621792"/>
                </a:lnTo>
                <a:lnTo>
                  <a:pt x="4597100" y="613646"/>
                </a:lnTo>
                <a:lnTo>
                  <a:pt x="4630040" y="591434"/>
                </a:lnTo>
                <a:lnTo>
                  <a:pt x="4652248" y="558489"/>
                </a:lnTo>
                <a:lnTo>
                  <a:pt x="4660392" y="518147"/>
                </a:lnTo>
                <a:lnTo>
                  <a:pt x="4660392" y="103632"/>
                </a:lnTo>
                <a:lnTo>
                  <a:pt x="4652248" y="63291"/>
                </a:lnTo>
                <a:lnTo>
                  <a:pt x="4630040" y="30351"/>
                </a:lnTo>
                <a:lnTo>
                  <a:pt x="4597100" y="8143"/>
                </a:lnTo>
                <a:lnTo>
                  <a:pt x="4556760" y="0"/>
                </a:lnTo>
                <a:close/>
              </a:path>
            </a:pathLst>
          </a:custGeom>
          <a:solidFill>
            <a:srgbClr val="21ABAD"/>
          </a:solidFill>
        </p:spPr>
        <p:txBody>
          <a:bodyPr wrap="square" lIns="0" tIns="0" rIns="0" bIns="0" rtlCol="0"/>
          <a:lstStyle/>
          <a:p/>
        </p:txBody>
      </p:sp>
      <p:sp>
        <p:nvSpPr>
          <p:cNvPr id="48" name="object 48"/>
          <p:cNvSpPr txBox="1"/>
          <p:nvPr/>
        </p:nvSpPr>
        <p:spPr>
          <a:xfrm>
            <a:off x="6802513" y="1269560"/>
            <a:ext cx="4239895" cy="601980"/>
          </a:xfrm>
          <a:prstGeom prst="rect">
            <a:avLst/>
          </a:prstGeom>
        </p:spPr>
        <p:txBody>
          <a:bodyPr vert="horz" wrap="square" lIns="0" tIns="12065" rIns="0" bIns="0" rtlCol="0">
            <a:spAutoFit/>
          </a:bodyPr>
          <a:lstStyle/>
          <a:p>
            <a:pPr marL="589280" marR="30480" indent="-551815">
              <a:lnSpc>
                <a:spcPct val="120000"/>
              </a:lnSpc>
              <a:spcBef>
                <a:spcPts val="95"/>
              </a:spcBef>
            </a:pPr>
            <a:r>
              <a:rPr sz="1600" b="1" dirty="0">
                <a:solidFill>
                  <a:srgbClr val="FFFFFF"/>
                </a:solidFill>
                <a:latin typeface="微软雅黑" panose="020B0503020204020204" charset="-122"/>
                <a:ea typeface="微软雅黑" panose="020B0503020204020204" charset="-122"/>
                <a:cs typeface="微软雅黑" panose="020B0503020204020204" charset="-122"/>
              </a:rPr>
              <a:t>接受</a:t>
            </a:r>
            <a:r>
              <a:rPr sz="1600" b="1" spc="-10" dirty="0">
                <a:solidFill>
                  <a:srgbClr val="FFFFFF"/>
                </a:solidFill>
                <a:latin typeface="微软雅黑" panose="020B0503020204020204" charset="-122"/>
                <a:ea typeface="微软雅黑" panose="020B0503020204020204" charset="-122"/>
                <a:cs typeface="微软雅黑" panose="020B0503020204020204" charset="-122"/>
              </a:rPr>
              <a:t>FDC</a:t>
            </a:r>
            <a:r>
              <a:rPr sz="1600" b="1" spc="-15" dirty="0">
                <a:solidFill>
                  <a:srgbClr val="FFFFFF"/>
                </a:solidFill>
                <a:latin typeface="微软雅黑" panose="020B0503020204020204" charset="-122"/>
                <a:ea typeface="微软雅黑" panose="020B0503020204020204" charset="-122"/>
                <a:cs typeface="微软雅黑" panose="020B0503020204020204" charset="-122"/>
              </a:rPr>
              <a:t>治疗患者，不良临床结局风险</a:t>
            </a:r>
            <a:r>
              <a:rPr sz="1600" b="1" spc="-20" dirty="0">
                <a:solidFill>
                  <a:srgbClr val="FFFFFF"/>
                </a:solidFill>
                <a:latin typeface="微软雅黑" panose="020B0503020204020204" charset="-122"/>
                <a:ea typeface="微软雅黑" panose="020B0503020204020204" charset="-122"/>
                <a:cs typeface="微软雅黑" panose="020B0503020204020204" charset="-122"/>
              </a:rPr>
              <a:t>比接受</a:t>
            </a:r>
            <a:r>
              <a:rPr sz="1600" b="1" spc="-5" dirty="0">
                <a:solidFill>
                  <a:srgbClr val="FFFFFF"/>
                </a:solidFill>
                <a:latin typeface="微软雅黑" panose="020B0503020204020204" charset="-122"/>
                <a:ea typeface="微软雅黑" panose="020B0503020204020204" charset="-122"/>
                <a:cs typeface="微软雅黑" panose="020B0503020204020204" charset="-122"/>
              </a:rPr>
              <a:t>两药自由联合治疗的患者更低</a:t>
            </a:r>
            <a:endParaRPr sz="1350" baseline="52000">
              <a:latin typeface="微软雅黑" panose="020B0503020204020204" charset="-122"/>
              <a:ea typeface="微软雅黑" panose="020B0503020204020204" charset="-122"/>
              <a:cs typeface="微软雅黑" panose="020B0503020204020204" charset="-122"/>
            </a:endParaRPr>
          </a:p>
        </p:txBody>
      </p:sp>
      <p:pic>
        <p:nvPicPr>
          <p:cNvPr id="49" name="图片 48"/>
          <p:cNvPicPr>
            <a:picLocks noChangeAspect="1"/>
          </p:cNvPicPr>
          <p:nvPr/>
        </p:nvPicPr>
        <p:blipFill>
          <a:blip r:embed="rId1"/>
          <a:stretch>
            <a:fillRect/>
          </a:stretch>
        </p:blipFill>
        <p:spPr>
          <a:xfrm>
            <a:off x="648970" y="2200910"/>
            <a:ext cx="5080635" cy="2668270"/>
          </a:xfrm>
          <a:prstGeom prst="rect">
            <a:avLst/>
          </a:prstGeom>
        </p:spPr>
      </p:pic>
      <p:pic>
        <p:nvPicPr>
          <p:cNvPr id="50" name="图片 49"/>
          <p:cNvPicPr>
            <a:picLocks noChangeAspect="1"/>
          </p:cNvPicPr>
          <p:nvPr/>
        </p:nvPicPr>
        <p:blipFill>
          <a:blip r:embed="rId2"/>
          <a:stretch>
            <a:fillRect/>
          </a:stretch>
        </p:blipFill>
        <p:spPr>
          <a:xfrm>
            <a:off x="7043420" y="2200910"/>
            <a:ext cx="3999230" cy="3016885"/>
          </a:xfrm>
          <a:prstGeom prst="rect">
            <a:avLst/>
          </a:prstGeom>
        </p:spPr>
      </p:pic>
      <p:sp>
        <p:nvSpPr>
          <p:cNvPr id="51" name="文本框 50"/>
          <p:cNvSpPr txBox="1"/>
          <p:nvPr/>
        </p:nvSpPr>
        <p:spPr>
          <a:xfrm>
            <a:off x="6304280" y="5173980"/>
            <a:ext cx="5311775" cy="737235"/>
          </a:xfrm>
          <a:prstGeom prst="rect">
            <a:avLst/>
          </a:prstGeom>
        </p:spPr>
        <p:txBody>
          <a:bodyPr wrap="square">
            <a:spAutoFit/>
          </a:bodyPr>
          <a:p>
            <a:r>
              <a:rPr sz="1400" i="0" spc="-65" dirty="0">
                <a:solidFill>
                  <a:srgbClr val="3E4444"/>
                </a:solidFill>
                <a:latin typeface="微软雅黑" panose="020B0503020204020204" charset="-122"/>
                <a:cs typeface="微软雅黑" panose="020B0503020204020204" charset="-122"/>
              </a:rPr>
              <a:t>一项回顾性队列研究</a:t>
            </a:r>
            <a:r>
              <a:rPr lang="en-US" sz="1400" i="0" spc="-65" baseline="30000" dirty="0">
                <a:solidFill>
                  <a:srgbClr val="3E4444"/>
                </a:solidFill>
                <a:latin typeface="微软雅黑" panose="020B0503020204020204" charset="-122"/>
                <a:cs typeface="微软雅黑" panose="020B0503020204020204" charset="-122"/>
              </a:rPr>
              <a:t>2</a:t>
            </a:r>
            <a:r>
              <a:rPr sz="1400" i="0" spc="-65" dirty="0">
                <a:solidFill>
                  <a:srgbClr val="3E4444"/>
                </a:solidFill>
                <a:latin typeface="微软雅黑" panose="020B0503020204020204" charset="-122"/>
                <a:cs typeface="微软雅黑" panose="020B0503020204020204" charset="-122"/>
              </a:rPr>
              <a:t>，纳入5143 对初始FDC和TPC治疗的2型糖尿病患者。结果显示FDC治疗与TPC治疗相比，患者的坚持治疗时间明显更长，依从性更高，不良临床结局风险更低，降低了</a:t>
            </a:r>
            <a:r>
              <a:rPr sz="1400" i="0" spc="-65" dirty="0">
                <a:solidFill>
                  <a:srgbClr val="FF0000"/>
                </a:solidFill>
                <a:latin typeface="微软雅黑" panose="020B0503020204020204" charset="-122"/>
                <a:cs typeface="微软雅黑" panose="020B0503020204020204" charset="-122"/>
              </a:rPr>
              <a:t>5.3%</a:t>
            </a:r>
            <a:r>
              <a:rPr sz="1400" i="0" spc="-65" dirty="0">
                <a:solidFill>
                  <a:srgbClr val="3E4444"/>
                </a:solidFill>
                <a:latin typeface="微软雅黑" panose="020B0503020204020204" charset="-122"/>
                <a:cs typeface="微软雅黑" panose="020B0503020204020204" charset="-122"/>
              </a:rPr>
              <a:t>。</a:t>
            </a:r>
            <a:endParaRPr sz="1400" i="0" spc="-65" dirty="0">
              <a:solidFill>
                <a:srgbClr val="3E4444"/>
              </a:solidFill>
              <a:latin typeface="微软雅黑" panose="020B0503020204020204" charset="-122"/>
              <a:cs typeface="微软雅黑" panose="020B0503020204020204" charset="-122"/>
            </a:endParaRPr>
          </a:p>
        </p:txBody>
      </p:sp>
      <p:sp>
        <p:nvSpPr>
          <p:cNvPr id="52" name="文本框 51"/>
          <p:cNvSpPr txBox="1"/>
          <p:nvPr/>
        </p:nvSpPr>
        <p:spPr>
          <a:xfrm>
            <a:off x="440055" y="6011545"/>
            <a:ext cx="6096000" cy="429895"/>
          </a:xfrm>
          <a:prstGeom prst="rect">
            <a:avLst/>
          </a:prstGeom>
          <a:noFill/>
        </p:spPr>
        <p:txBody>
          <a:bodyPr wrap="square" rtlCol="0" anchor="t">
            <a:spAutoFit/>
          </a:bodyPr>
          <a:p>
            <a:pPr marL="0" algn="l">
              <a:buClrTx/>
              <a:buSzTx/>
              <a:buNone/>
            </a:pPr>
            <a:r>
              <a:rPr lang="en-US" sz="1100" spc="-10" dirty="0">
                <a:solidFill>
                  <a:srgbClr val="7E7E7E"/>
                </a:solidFill>
                <a:latin typeface="微软雅黑" panose="020B0503020204020204" charset="-122"/>
                <a:cs typeface="微软雅黑" panose="020B0503020204020204" charset="-122"/>
                <a:sym typeface="+mn-ea"/>
              </a:rPr>
              <a:t>1.</a:t>
            </a:r>
            <a:r>
              <a:rPr sz="1100" spc="-10" dirty="0">
                <a:solidFill>
                  <a:srgbClr val="7E7E7E"/>
                </a:solidFill>
                <a:latin typeface="微软雅黑" panose="020B0503020204020204" charset="-122"/>
                <a:cs typeface="微软雅黑" panose="020B0503020204020204" charset="-122"/>
                <a:sym typeface="+mn-ea"/>
              </a:rPr>
              <a:t>Han S,et al.Curr Med Res Opin.2012 ; 28(6): 969-977</a:t>
            </a:r>
            <a:endParaRPr sz="1100" spc="-10" dirty="0">
              <a:solidFill>
                <a:srgbClr val="7E7E7E"/>
              </a:solidFill>
              <a:latin typeface="微软雅黑" panose="020B0503020204020204" charset="-122"/>
              <a:cs typeface="微软雅黑" panose="020B0503020204020204" charset="-122"/>
              <a:sym typeface="+mn-ea"/>
            </a:endParaRPr>
          </a:p>
          <a:p>
            <a:pPr marL="0" algn="l">
              <a:buClrTx/>
              <a:buSzTx/>
              <a:buNone/>
            </a:pPr>
            <a:r>
              <a:rPr lang="en-US" sz="1100" spc="-10" dirty="0">
                <a:solidFill>
                  <a:srgbClr val="7E7E7E"/>
                </a:solidFill>
                <a:latin typeface="微软雅黑" panose="020B0503020204020204" charset="-122"/>
                <a:cs typeface="微软雅黑" panose="020B0503020204020204" charset="-122"/>
                <a:sym typeface="+mn-ea"/>
              </a:rPr>
              <a:t>2.</a:t>
            </a:r>
            <a:r>
              <a:rPr sz="1100" spc="-10" dirty="0">
                <a:solidFill>
                  <a:srgbClr val="7E7E7E"/>
                </a:solidFill>
                <a:latin typeface="微软雅黑" panose="020B0503020204020204" charset="-122"/>
                <a:cs typeface="微软雅黑" panose="020B0503020204020204" charset="-122"/>
                <a:sym typeface="+mn-ea"/>
              </a:rPr>
              <a:t>Cho SJ, et al. Diabetes Obes Metab. 2022;24(10):2051-2060.</a:t>
            </a:r>
            <a:r>
              <a:rPr lang="en-US" altLang="zh-CN" sz="1000">
                <a:solidFill>
                  <a:srgbClr val="212121"/>
                </a:solidFill>
                <a:ea typeface="BlinkMacSystemFont"/>
                <a:cs typeface="+mn-lt"/>
                <a:sym typeface="+mn-ea"/>
              </a:rPr>
              <a:t> </a:t>
            </a:r>
            <a:endParaRPr lang="en-US" altLang="zh-CN" sz="1000">
              <a:solidFill>
                <a:srgbClr val="212121"/>
              </a:solidFill>
              <a:ea typeface="BlinkMacSystemFont"/>
              <a:cs typeface="+mn-lt"/>
              <a:sym typeface="+mn-ea"/>
            </a:endParaRPr>
          </a:p>
        </p:txBody>
      </p:sp>
      <p:sp>
        <p:nvSpPr>
          <p:cNvPr id="10" name="灯片编号占位符 9"/>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91" y="0"/>
            <a:ext cx="1975485" cy="463550"/>
          </a:xfrm>
          <a:custGeom>
            <a:avLst/>
            <a:gdLst/>
            <a:ahLst/>
            <a:cxnLst/>
            <a:rect l="l" t="t" r="r" b="b"/>
            <a:pathLst>
              <a:path w="1975485" h="463550">
                <a:moveTo>
                  <a:pt x="1975104" y="0"/>
                </a:moveTo>
                <a:lnTo>
                  <a:pt x="0" y="0"/>
                </a:lnTo>
                <a:lnTo>
                  <a:pt x="0" y="463296"/>
                </a:lnTo>
                <a:lnTo>
                  <a:pt x="1975104" y="463296"/>
                </a:lnTo>
                <a:lnTo>
                  <a:pt x="1975104" y="0"/>
                </a:lnTo>
                <a:close/>
              </a:path>
            </a:pathLst>
          </a:custGeom>
          <a:solidFill>
            <a:srgbClr val="21ABAD"/>
          </a:solidFill>
        </p:spPr>
        <p:txBody>
          <a:bodyPr wrap="square" lIns="0" tIns="0" rIns="0" bIns="0" rtlCol="0"/>
          <a:lstStyle/>
          <a:p/>
        </p:txBody>
      </p:sp>
      <p:sp>
        <p:nvSpPr>
          <p:cNvPr id="3" name="object 3"/>
          <p:cNvSpPr/>
          <p:nvPr/>
        </p:nvSpPr>
        <p:spPr>
          <a:xfrm>
            <a:off x="0" y="771156"/>
            <a:ext cx="12179935" cy="579120"/>
          </a:xfrm>
          <a:custGeom>
            <a:avLst/>
            <a:gdLst/>
            <a:ahLst/>
            <a:cxnLst/>
            <a:rect l="l" t="t" r="r" b="b"/>
            <a:pathLst>
              <a:path w="12179935" h="579119">
                <a:moveTo>
                  <a:pt x="12179808" y="0"/>
                </a:moveTo>
                <a:lnTo>
                  <a:pt x="0" y="0"/>
                </a:lnTo>
                <a:lnTo>
                  <a:pt x="0" y="579107"/>
                </a:lnTo>
                <a:lnTo>
                  <a:pt x="12179808" y="579107"/>
                </a:lnTo>
                <a:lnTo>
                  <a:pt x="12179808" y="0"/>
                </a:lnTo>
                <a:close/>
              </a:path>
            </a:pathLst>
          </a:custGeom>
          <a:solidFill>
            <a:srgbClr val="21ABAD"/>
          </a:solidFill>
        </p:spPr>
        <p:txBody>
          <a:bodyPr wrap="square" lIns="0" tIns="0" rIns="0" bIns="0" rtlCol="0"/>
          <a:lstStyle/>
          <a:p/>
        </p:txBody>
      </p:sp>
      <p:sp>
        <p:nvSpPr>
          <p:cNvPr id="4" name="object 4"/>
          <p:cNvSpPr txBox="1"/>
          <p:nvPr/>
        </p:nvSpPr>
        <p:spPr>
          <a:xfrm>
            <a:off x="177165" y="42545"/>
            <a:ext cx="11839575" cy="1176020"/>
          </a:xfrm>
          <a:prstGeom prst="rect">
            <a:avLst/>
          </a:prstGeom>
        </p:spPr>
        <p:txBody>
          <a:bodyPr vert="horz" wrap="square" lIns="0" tIns="11430" rIns="0" bIns="0" rtlCol="0">
            <a:noAutofit/>
          </a:bodyPr>
          <a:lstStyle/>
          <a:p>
            <a:pPr marL="443230">
              <a:lnSpc>
                <a:spcPct val="100000"/>
              </a:lnSpc>
              <a:spcBef>
                <a:spcPts val="90"/>
              </a:spcBef>
            </a:pPr>
            <a:r>
              <a:rPr sz="2000" b="1" spc="-35" dirty="0">
                <a:solidFill>
                  <a:srgbClr val="FFFFFF"/>
                </a:solidFill>
                <a:latin typeface="微软雅黑" panose="020B0503020204020204" charset="-122"/>
                <a:ea typeface="微软雅黑" panose="020B0503020204020204" charset="-122"/>
                <a:cs typeface="微软雅黑" panose="020B0503020204020204" charset="-122"/>
              </a:rPr>
              <a:t>有效性</a:t>
            </a:r>
            <a:endParaRPr sz="2000" b="1" spc="-35" dirty="0">
              <a:solidFill>
                <a:srgbClr val="FFFFFF"/>
              </a:solidFill>
              <a:latin typeface="微软雅黑" panose="020B0503020204020204" charset="-122"/>
              <a:ea typeface="微软雅黑" panose="020B0503020204020204" charset="-122"/>
              <a:cs typeface="微软雅黑" panose="020B0503020204020204" charset="-122"/>
            </a:endParaRPr>
          </a:p>
          <a:p>
            <a:pPr marL="443230">
              <a:lnSpc>
                <a:spcPct val="100000"/>
              </a:lnSpc>
              <a:spcBef>
                <a:spcPts val="90"/>
              </a:spcBef>
            </a:pPr>
            <a:endParaRPr sz="1600" b="1" spc="-35" dirty="0">
              <a:solidFill>
                <a:srgbClr val="FFFFFF"/>
              </a:solidFill>
              <a:latin typeface="微软雅黑" panose="020B0503020204020204" charset="-122"/>
              <a:ea typeface="微软雅黑" panose="020B0503020204020204" charset="-122"/>
              <a:cs typeface="微软雅黑" panose="020B0503020204020204" charset="-122"/>
            </a:endParaRPr>
          </a:p>
          <a:p>
            <a:pPr marL="443230">
              <a:lnSpc>
                <a:spcPct val="100000"/>
              </a:lnSpc>
              <a:spcBef>
                <a:spcPts val="90"/>
              </a:spcBef>
            </a:pPr>
            <a:endParaRPr sz="1600" b="1" spc="-25" dirty="0">
              <a:solidFill>
                <a:srgbClr val="F1F1F1"/>
              </a:solidFill>
              <a:latin typeface="Calibri" panose="020F0502020204030204"/>
              <a:cs typeface="Calibri" panose="020F0502020204030204"/>
            </a:endParaRPr>
          </a:p>
          <a:p>
            <a:pPr marL="356870" indent="-344170">
              <a:lnSpc>
                <a:spcPct val="100000"/>
              </a:lnSpc>
              <a:buFont typeface="Wingdings" panose="05000000000000000000"/>
              <a:buChar char=""/>
              <a:tabLst>
                <a:tab pos="356870" algn="l"/>
              </a:tabLst>
            </a:pPr>
            <a:r>
              <a:rPr sz="2000" b="1" spc="-25" dirty="0">
                <a:solidFill>
                  <a:srgbClr val="F1F1F1"/>
                </a:solidFill>
                <a:latin typeface="微软雅黑" panose="020B0503020204020204" charset="-122"/>
                <a:ea typeface="微软雅黑" panose="020B0503020204020204" charset="-122"/>
                <a:cs typeface="微软雅黑" panose="020B0503020204020204" charset="-122"/>
              </a:rPr>
              <a:t>多项国内外指南共识均推荐SGLT2i与二甲双胍联合用于新诊断或合并心肾疾病的</a:t>
            </a:r>
            <a:r>
              <a:rPr sz="2000" b="1" spc="-25" dirty="0">
                <a:solidFill>
                  <a:srgbClr val="F1F1F1"/>
                </a:solidFill>
                <a:latin typeface="微软雅黑" panose="020B0503020204020204" charset="-122"/>
                <a:ea typeface="微软雅黑" panose="020B0503020204020204" charset="-122"/>
                <a:cs typeface="微软雅黑" panose="020B0503020204020204" charset="-122"/>
                <a:sym typeface="+mn-ea"/>
              </a:rPr>
              <a:t>T2DM患者</a:t>
            </a:r>
            <a:endParaRPr lang="zh-CN" altLang="en-US" sz="2000">
              <a:latin typeface="微软雅黑" panose="020B0503020204020204" charset="-122"/>
              <a:ea typeface="微软雅黑" panose="020B0503020204020204" charset="-122"/>
              <a:cs typeface="微软雅黑" panose="020B0503020204020204" charset="-122"/>
            </a:endParaRPr>
          </a:p>
        </p:txBody>
      </p:sp>
      <p:graphicFrame>
        <p:nvGraphicFramePr>
          <p:cNvPr id="5" name="object 5"/>
          <p:cNvGraphicFramePr>
            <a:graphicFrameLocks noGrp="1"/>
          </p:cNvGraphicFramePr>
          <p:nvPr>
            <p:custDataLst>
              <p:tags r:id="rId1"/>
            </p:custDataLst>
          </p:nvPr>
        </p:nvGraphicFramePr>
        <p:xfrm>
          <a:off x="518795" y="1576705"/>
          <a:ext cx="11141710" cy="4198620"/>
        </p:xfrm>
        <a:graphic>
          <a:graphicData uri="http://schemas.openxmlformats.org/drawingml/2006/table">
            <a:tbl>
              <a:tblPr firstRow="1" bandRow="1">
                <a:tableStyleId>{2D5ABB26-0587-4C30-8999-92F81FD0307C}</a:tableStyleId>
              </a:tblPr>
              <a:tblGrid>
                <a:gridCol w="6502400"/>
                <a:gridCol w="4639310"/>
              </a:tblGrid>
              <a:tr h="469900">
                <a:tc>
                  <a:txBody>
                    <a:bodyPr/>
                    <a:lstStyle/>
                    <a:p>
                      <a:pPr marL="635" algn="ctr">
                        <a:lnSpc>
                          <a:spcPts val="2345"/>
                        </a:lnSpc>
                      </a:pPr>
                      <a:r>
                        <a:rPr sz="2000" b="1" spc="-25" dirty="0">
                          <a:solidFill>
                            <a:srgbClr val="F1F1F1"/>
                          </a:solidFill>
                          <a:latin typeface="微软雅黑" panose="020B0503020204020204" charset="-122"/>
                          <a:ea typeface="微软雅黑" panose="020B0503020204020204" charset="-122"/>
                          <a:cs typeface="微软雅黑" panose="020B0503020204020204" charset="-122"/>
                        </a:rPr>
                        <a:t>指南名称</a:t>
                      </a:r>
                      <a:endParaRPr sz="2000" b="1" spc="-25" dirty="0">
                        <a:solidFill>
                          <a:srgbClr val="F1F1F1"/>
                        </a:solidFill>
                        <a:latin typeface="微软雅黑" panose="020B0503020204020204" charset="-122"/>
                        <a:ea typeface="微软雅黑" panose="020B0503020204020204" charset="-122"/>
                        <a:cs typeface="微软雅黑" panose="020B0503020204020204" charset="-122"/>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21ABAD"/>
                    </a:solidFill>
                  </a:tcPr>
                </a:tc>
                <a:tc>
                  <a:txBody>
                    <a:bodyPr/>
                    <a:lstStyle/>
                    <a:p>
                      <a:pPr algn="ctr">
                        <a:lnSpc>
                          <a:spcPts val="2345"/>
                        </a:lnSpc>
                      </a:pPr>
                      <a:r>
                        <a:rPr sz="2000" b="1" spc="-25" dirty="0">
                          <a:solidFill>
                            <a:srgbClr val="F1F1F1"/>
                          </a:solidFill>
                          <a:latin typeface="微软雅黑" panose="020B0503020204020204" charset="-122"/>
                          <a:ea typeface="微软雅黑" panose="020B0503020204020204" charset="-122"/>
                          <a:cs typeface="微软雅黑" panose="020B0503020204020204" charset="-122"/>
                        </a:rPr>
                        <a:t>推荐级别</a:t>
                      </a:r>
                      <a:endParaRPr sz="2000" b="1" spc="-25" dirty="0">
                        <a:solidFill>
                          <a:srgbClr val="F1F1F1"/>
                        </a:solidFill>
                        <a:latin typeface="微软雅黑" panose="020B0503020204020204" charset="-122"/>
                        <a:ea typeface="微软雅黑" panose="020B0503020204020204" charset="-122"/>
                        <a:cs typeface="微软雅黑" panose="020B0503020204020204" charset="-122"/>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21ABAD"/>
                    </a:solidFill>
                  </a:tcPr>
                </a:tc>
              </a:tr>
              <a:tr h="1033145">
                <a:tc>
                  <a:txBody>
                    <a:bodyPr/>
                    <a:lstStyle/>
                    <a:p>
                      <a:pPr marL="6350" algn="ctr">
                        <a:lnSpc>
                          <a:spcPct val="100000"/>
                        </a:lnSpc>
                        <a:spcBef>
                          <a:spcPts val="1925"/>
                        </a:spcBef>
                        <a:buClrTx/>
                        <a:buSzTx/>
                        <a:buFontTx/>
                      </a:pPr>
                      <a:r>
                        <a:rPr lang="zh-CN" altLang="en-US" sz="1800" b="1">
                          <a:solidFill>
                            <a:srgbClr val="000000"/>
                          </a:solidFill>
                          <a:latin typeface="微软雅黑" panose="020B0503020204020204" charset="-122"/>
                          <a:ea typeface="微软雅黑" panose="020B0503020204020204" charset="-122"/>
                          <a:cs typeface="微软雅黑" panose="020B0503020204020204" charset="-122"/>
                          <a:sym typeface="+mn-ea"/>
                        </a:rPr>
                        <a:t>《2024 ACP临床指南：成人2型糖尿病的新药物治疗》</a:t>
                      </a:r>
                      <a:r>
                        <a:rPr lang="en-US" altLang="zh-CN" sz="1800" b="1" baseline="30000">
                          <a:solidFill>
                            <a:srgbClr val="000000"/>
                          </a:solidFill>
                          <a:latin typeface="微软雅黑" panose="020B0503020204020204" charset="-122"/>
                          <a:ea typeface="微软雅黑" panose="020B0503020204020204" charset="-122"/>
                          <a:cs typeface="微软雅黑" panose="020B0503020204020204" charset="-122"/>
                          <a:sym typeface="+mn-ea"/>
                        </a:rPr>
                        <a:t>1</a:t>
                      </a:r>
                      <a:endParaRPr lang="en-US" altLang="zh-CN" sz="1800" b="1" baseline="30000">
                        <a:solidFill>
                          <a:srgbClr val="000000"/>
                        </a:solidFill>
                        <a:latin typeface="微软雅黑" panose="020B0503020204020204" charset="-122"/>
                        <a:ea typeface="微软雅黑" panose="020B0503020204020204" charset="-122"/>
                        <a:cs typeface="微软雅黑" panose="020B0503020204020204" charset="-122"/>
                        <a:sym typeface="+mn-ea"/>
                      </a:endParaRPr>
                    </a:p>
                  </a:txBody>
                  <a:tcPr marL="0" marR="0" marT="244475"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0" algn="ctr">
                        <a:lnSpc>
                          <a:spcPct val="100000"/>
                        </a:lnSpc>
                        <a:spcBef>
                          <a:spcPts val="1925"/>
                        </a:spcBef>
                        <a:buClrTx/>
                        <a:buSzTx/>
                        <a:buFontTx/>
                      </a:pPr>
                      <a:r>
                        <a:rPr lang="zh-CN" altLang="en-US" sz="1800" b="1">
                          <a:solidFill>
                            <a:srgbClr val="000000"/>
                          </a:solidFill>
                          <a:latin typeface="微软雅黑" panose="020B0503020204020204" charset="-122"/>
                          <a:ea typeface="微软雅黑" panose="020B0503020204020204" charset="-122"/>
                          <a:cs typeface="微软雅黑" panose="020B0503020204020204" charset="-122"/>
                          <a:sym typeface="+mn-ea"/>
                        </a:rPr>
                        <a:t>强烈建议;高确定性证据</a:t>
                      </a:r>
                      <a:endParaRPr lang="zh-CN" altLang="en-US" sz="1800" b="1">
                        <a:solidFill>
                          <a:srgbClr val="000000"/>
                        </a:solidFill>
                        <a:latin typeface="微软雅黑" panose="020B0503020204020204" charset="-122"/>
                        <a:ea typeface="微软雅黑" panose="020B0503020204020204" charset="-122"/>
                        <a:cs typeface="微软雅黑" panose="020B0503020204020204" charset="-122"/>
                        <a:sym typeface="+mn-ea"/>
                      </a:endParaRPr>
                    </a:p>
                  </a:txBody>
                  <a:tcPr marL="0" marR="0" marT="244475"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843915">
                <a:tc>
                  <a:txBody>
                    <a:bodyPr/>
                    <a:lstStyle/>
                    <a:p>
                      <a:pPr marL="6350" algn="ctr">
                        <a:lnSpc>
                          <a:spcPct val="100000"/>
                        </a:lnSpc>
                        <a:spcBef>
                          <a:spcPts val="1925"/>
                        </a:spcBef>
                        <a:buClrTx/>
                        <a:buSzTx/>
                        <a:buFontTx/>
                      </a:pPr>
                      <a:r>
                        <a:rPr lang="zh-CN" altLang="en-US" sz="1800" b="1">
                          <a:solidFill>
                            <a:srgbClr val="000000"/>
                          </a:solidFill>
                          <a:latin typeface="微软雅黑" panose="020B0503020204020204" charset="-122"/>
                          <a:ea typeface="微软雅黑" panose="020B0503020204020204" charset="-122"/>
                          <a:cs typeface="微软雅黑" panose="020B0503020204020204" charset="-122"/>
                          <a:sym typeface="+mn-ea"/>
                        </a:rPr>
                        <a:t>《ADA糖尿病诊疗指南》（</a:t>
                      </a:r>
                      <a:r>
                        <a:rPr lang="en-US" altLang="zh-CN" sz="1800" b="1">
                          <a:solidFill>
                            <a:srgbClr val="000000"/>
                          </a:solidFill>
                          <a:latin typeface="微软雅黑" panose="020B0503020204020204" charset="-122"/>
                          <a:ea typeface="微软雅黑" panose="020B0503020204020204" charset="-122"/>
                          <a:cs typeface="微软雅黑" panose="020B0503020204020204" charset="-122"/>
                          <a:sym typeface="+mn-ea"/>
                        </a:rPr>
                        <a:t>2026</a:t>
                      </a:r>
                      <a:r>
                        <a:rPr lang="zh-CN" altLang="en-US" sz="1800" b="1">
                          <a:solidFill>
                            <a:srgbClr val="000000"/>
                          </a:solidFill>
                          <a:latin typeface="微软雅黑" panose="020B0503020204020204" charset="-122"/>
                          <a:ea typeface="微软雅黑" panose="020B0503020204020204" charset="-122"/>
                          <a:cs typeface="微软雅黑" panose="020B0503020204020204" charset="-122"/>
                          <a:sym typeface="+mn-ea"/>
                        </a:rPr>
                        <a:t>年）</a:t>
                      </a:r>
                      <a:r>
                        <a:rPr lang="en-US" altLang="zh-CN" sz="1800" b="1" baseline="30000">
                          <a:solidFill>
                            <a:srgbClr val="000000"/>
                          </a:solidFill>
                          <a:latin typeface="微软雅黑" panose="020B0503020204020204" charset="-122"/>
                          <a:ea typeface="微软雅黑" panose="020B0503020204020204" charset="-122"/>
                          <a:cs typeface="微软雅黑" panose="020B0503020204020204" charset="-122"/>
                          <a:sym typeface="+mn-ea"/>
                        </a:rPr>
                        <a:t>2</a:t>
                      </a:r>
                      <a:endParaRPr lang="en-US" altLang="zh-CN" sz="1800" b="1" baseline="30000">
                        <a:solidFill>
                          <a:srgbClr val="000000"/>
                        </a:solidFill>
                        <a:latin typeface="微软雅黑" panose="020B0503020204020204" charset="-122"/>
                        <a:ea typeface="微软雅黑" panose="020B0503020204020204" charset="-122"/>
                        <a:cs typeface="微软雅黑" panose="020B0503020204020204" charset="-122"/>
                        <a:sym typeface="+mn-ea"/>
                      </a:endParaRPr>
                    </a:p>
                  </a:txBody>
                  <a:tcPr marL="0" marR="0" marT="244475"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0" algn="ctr">
                        <a:lnSpc>
                          <a:spcPct val="100000"/>
                        </a:lnSpc>
                        <a:spcBef>
                          <a:spcPts val="1925"/>
                        </a:spcBef>
                        <a:buClrTx/>
                        <a:buSzTx/>
                        <a:buFontTx/>
                      </a:pPr>
                      <a:r>
                        <a:rPr lang="zh-CN" altLang="en-US" sz="1800" b="1">
                          <a:solidFill>
                            <a:srgbClr val="000000"/>
                          </a:solidFill>
                          <a:latin typeface="微软雅黑" panose="020B0503020204020204" charset="-122"/>
                          <a:ea typeface="微软雅黑" panose="020B0503020204020204" charset="-122"/>
                        </a:rPr>
                        <a:t>A</a:t>
                      </a:r>
                      <a:endParaRPr lang="zh-CN" altLang="en-US" sz="1800" b="1">
                        <a:solidFill>
                          <a:srgbClr val="000000"/>
                        </a:solidFill>
                        <a:latin typeface="微软雅黑" panose="020B0503020204020204" charset="-122"/>
                        <a:ea typeface="微软雅黑" panose="020B0503020204020204" charset="-122"/>
                      </a:endParaRPr>
                    </a:p>
                  </a:txBody>
                  <a:tcPr marL="0" marR="0" marT="244475"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951230">
                <a:tc>
                  <a:txBody>
                    <a:bodyPr/>
                    <a:lstStyle/>
                    <a:p>
                      <a:pPr marL="6350" algn="ctr">
                        <a:lnSpc>
                          <a:spcPct val="100000"/>
                        </a:lnSpc>
                        <a:spcBef>
                          <a:spcPts val="1925"/>
                        </a:spcBef>
                        <a:buClrTx/>
                        <a:buSzTx/>
                        <a:buFontTx/>
                      </a:pPr>
                      <a:r>
                        <a:rPr lang="zh-CN" altLang="en-US" sz="1800" b="1">
                          <a:solidFill>
                            <a:srgbClr val="000000"/>
                          </a:solidFill>
                          <a:latin typeface="微软雅黑" panose="020B0503020204020204" charset="-122"/>
                          <a:ea typeface="微软雅黑" panose="020B0503020204020204" charset="-122"/>
                          <a:cs typeface="微软雅黑" panose="020B0503020204020204" charset="-122"/>
                        </a:rPr>
                        <a:t>中国2型糖尿病防治指南</a:t>
                      </a:r>
                      <a:r>
                        <a:rPr lang="en-US" altLang="zh-CN" sz="1800" b="1" baseline="3000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1800" b="1">
                          <a:solidFill>
                            <a:srgbClr val="000000"/>
                          </a:solidFill>
                          <a:latin typeface="微软雅黑" panose="020B0503020204020204" charset="-122"/>
                          <a:ea typeface="微软雅黑" panose="020B0503020204020204" charset="-122"/>
                          <a:cs typeface="微软雅黑" panose="020B0503020204020204" charset="-122"/>
                        </a:rPr>
                        <a:t>（2020年版）</a:t>
                      </a:r>
                      <a:endParaRPr lang="zh-CN" altLang="en-US" sz="1800" b="1">
                        <a:solidFill>
                          <a:srgbClr val="000000"/>
                        </a:solidFill>
                        <a:latin typeface="微软雅黑" panose="020B0503020204020204" charset="-122"/>
                        <a:ea typeface="微软雅黑" panose="020B0503020204020204" charset="-122"/>
                        <a:cs typeface="微软雅黑" panose="020B0503020204020204" charset="-122"/>
                      </a:endParaRPr>
                    </a:p>
                  </a:txBody>
                  <a:tcPr marL="0" marR="0" marT="244475"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0" algn="ctr">
                        <a:lnSpc>
                          <a:spcPct val="100000"/>
                        </a:lnSpc>
                        <a:spcBef>
                          <a:spcPts val="1925"/>
                        </a:spcBef>
                        <a:buClrTx/>
                        <a:buSzTx/>
                        <a:buFontTx/>
                      </a:pPr>
                      <a:r>
                        <a:rPr lang="zh-CN" altLang="en-US" sz="1800" b="1">
                          <a:solidFill>
                            <a:srgbClr val="000000"/>
                          </a:solidFill>
                          <a:latin typeface="微软雅黑" panose="020B0503020204020204" charset="-122"/>
                          <a:ea typeface="微软雅黑" panose="020B0503020204020204" charset="-122"/>
                        </a:rPr>
                        <a:t>A</a:t>
                      </a:r>
                      <a:endParaRPr lang="zh-CN" altLang="en-US" sz="1800" b="1">
                        <a:solidFill>
                          <a:srgbClr val="000000"/>
                        </a:solidFill>
                        <a:latin typeface="微软雅黑" panose="020B0503020204020204" charset="-122"/>
                        <a:ea typeface="微软雅黑" panose="020B0503020204020204" charset="-122"/>
                      </a:endParaRPr>
                    </a:p>
                  </a:txBody>
                  <a:tcPr marL="0" marR="0" marT="244475"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900430">
                <a:tc>
                  <a:txBody>
                    <a:bodyPr/>
                    <a:lstStyle/>
                    <a:p>
                      <a:pPr marL="6350" algn="ctr">
                        <a:spcBef>
                          <a:spcPts val="1925"/>
                        </a:spcBef>
                        <a:buClrTx/>
                        <a:buSzTx/>
                        <a:buFontTx/>
                        <a:buNone/>
                      </a:pPr>
                      <a:r>
                        <a:rPr lang="zh-CN" altLang="en-US" sz="1800" b="1">
                          <a:solidFill>
                            <a:srgbClr val="000000"/>
                          </a:solidFill>
                          <a:latin typeface="微软雅黑" panose="020B0503020204020204" charset="-122"/>
                          <a:ea typeface="微软雅黑" panose="020B0503020204020204" charset="-122"/>
                          <a:cs typeface="微软雅黑" panose="020B0503020204020204" charset="-122"/>
                          <a:sym typeface="+mn-ea"/>
                        </a:rPr>
                        <a:t>《NICE指南：成人2型糖尿病的管理》</a:t>
                      </a:r>
                      <a:r>
                        <a:rPr lang="en-US" altLang="zh-CN" sz="1800" b="1" baseline="30000">
                          <a:solidFill>
                            <a:srgbClr val="000000"/>
                          </a:solidFill>
                          <a:latin typeface="微软雅黑" panose="020B0503020204020204" charset="-122"/>
                          <a:ea typeface="微软雅黑" panose="020B0503020204020204" charset="-122"/>
                          <a:cs typeface="微软雅黑" panose="020B0503020204020204" charset="-122"/>
                          <a:sym typeface="+mn-ea"/>
                        </a:rPr>
                        <a:t>4</a:t>
                      </a:r>
                      <a:r>
                        <a:rPr lang="zh-CN" altLang="en-US" sz="1800" b="1">
                          <a:solidFill>
                            <a:srgbClr val="000000"/>
                          </a:solidFill>
                          <a:latin typeface="微软雅黑" panose="020B0503020204020204" charset="-122"/>
                          <a:ea typeface="微软雅黑" panose="020B0503020204020204" charset="-122"/>
                          <a:cs typeface="微软雅黑" panose="020B0503020204020204" charset="-122"/>
                          <a:sym typeface="+mn-ea"/>
                        </a:rPr>
                        <a:t>2026更新</a:t>
                      </a:r>
                      <a:endParaRPr lang="zh-CN" altLang="en-US" sz="1800" b="1">
                        <a:solidFill>
                          <a:srgbClr val="000000"/>
                        </a:solidFill>
                        <a:latin typeface="微软雅黑" panose="020B0503020204020204" charset="-122"/>
                        <a:ea typeface="微软雅黑" panose="020B0503020204020204" charset="-122"/>
                        <a:cs typeface="微软雅黑" panose="020B0503020204020204" charset="-122"/>
                        <a:sym typeface="+mn-ea"/>
                      </a:endParaRPr>
                    </a:p>
                  </a:txBody>
                  <a:tcPr marL="0" marR="0" marT="244475"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0" algn="ctr">
                        <a:lnSpc>
                          <a:spcPct val="100000"/>
                        </a:lnSpc>
                        <a:spcBef>
                          <a:spcPts val="1925"/>
                        </a:spcBef>
                        <a:buClrTx/>
                        <a:buSzTx/>
                        <a:buFontTx/>
                      </a:pPr>
                      <a:r>
                        <a:rPr lang="zh-CN" altLang="en-US" sz="1800" b="1">
                          <a:solidFill>
                            <a:srgbClr val="000000"/>
                          </a:solidFill>
                          <a:latin typeface="微软雅黑" panose="020B0503020204020204" charset="-122"/>
                          <a:ea typeface="微软雅黑" panose="020B0503020204020204" charset="-122"/>
                          <a:sym typeface="+mn-ea"/>
                        </a:rPr>
                        <a:t>该指南无推荐级别</a:t>
                      </a:r>
                      <a:endParaRPr lang="zh-CN" altLang="en-US" sz="1800" b="1">
                        <a:solidFill>
                          <a:srgbClr val="000000"/>
                        </a:solidFill>
                        <a:latin typeface="微软雅黑" panose="020B0503020204020204" charset="-122"/>
                        <a:ea typeface="微软雅黑" panose="020B0503020204020204" charset="-122"/>
                        <a:sym typeface="+mn-ea"/>
                      </a:endParaRPr>
                    </a:p>
                  </a:txBody>
                  <a:tcPr marL="0" marR="0" marT="244475"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bl>
          </a:graphicData>
        </a:graphic>
      </p:graphicFrame>
      <p:sp>
        <p:nvSpPr>
          <p:cNvPr id="6" name="文本框 5"/>
          <p:cNvSpPr txBox="1"/>
          <p:nvPr/>
        </p:nvSpPr>
        <p:spPr>
          <a:xfrm>
            <a:off x="359410" y="5844540"/>
            <a:ext cx="9561830" cy="787400"/>
          </a:xfrm>
          <a:prstGeom prst="rect">
            <a:avLst/>
          </a:prstGeom>
        </p:spPr>
        <p:txBody>
          <a:bodyPr wrap="square">
            <a:noAutofit/>
          </a:bodyPr>
          <a:p>
            <a:r>
              <a:rPr lang="en-US" sz="1100" spc="-10" dirty="0">
                <a:solidFill>
                  <a:srgbClr val="7E7E7E"/>
                </a:solidFill>
                <a:latin typeface="微软雅黑" panose="020B0503020204020204" charset="-122"/>
                <a:cs typeface="微软雅黑" panose="020B0503020204020204" charset="-122"/>
                <a:sym typeface="+mn-ea"/>
              </a:rPr>
              <a:t>1.</a:t>
            </a:r>
            <a:r>
              <a:rPr sz="1100" spc="-10" dirty="0">
                <a:solidFill>
                  <a:srgbClr val="7E7E7E"/>
                </a:solidFill>
                <a:latin typeface="微软雅黑" panose="020B0503020204020204" charset="-122"/>
                <a:cs typeface="微软雅黑" panose="020B0503020204020204" charset="-122"/>
                <a:sym typeface="+mn-ea"/>
              </a:rPr>
              <a:t>Newer Pharmacologic Treatments in Adults With Type 2 Diabetes:A Clinical Guideline From the American College of Physicians.2024 Apr 19.</a:t>
            </a:r>
            <a:endParaRPr sz="1100" b="0" spc="-10" dirty="0">
              <a:solidFill>
                <a:srgbClr val="7E7E7E"/>
              </a:solidFill>
              <a:latin typeface="微软雅黑" panose="020B0503020204020204" charset="-122"/>
              <a:cs typeface="微软雅黑" panose="020B0503020204020204" charset="-122"/>
            </a:endParaRPr>
          </a:p>
          <a:p>
            <a:r>
              <a:rPr lang="en-US" sz="1100" b="0" spc="-10" dirty="0">
                <a:solidFill>
                  <a:srgbClr val="7E7E7E"/>
                </a:solidFill>
                <a:latin typeface="微软雅黑" panose="020B0503020204020204" charset="-122"/>
                <a:cs typeface="微软雅黑" panose="020B0503020204020204" charset="-122"/>
              </a:rPr>
              <a:t>2.</a:t>
            </a:r>
            <a:r>
              <a:rPr sz="1100" b="0" spc="-10" dirty="0">
                <a:solidFill>
                  <a:srgbClr val="7E7E7E"/>
                </a:solidFill>
                <a:latin typeface="微软雅黑" panose="020B0503020204020204" charset="-122"/>
                <a:cs typeface="微软雅黑" panose="020B0503020204020204" charset="-122"/>
              </a:rPr>
              <a:t>American Diabetes AssociationStandards of Care in Diabetes-202</a:t>
            </a:r>
            <a:r>
              <a:rPr lang="en-US" sz="1100" b="0" spc="-10" dirty="0">
                <a:solidFill>
                  <a:srgbClr val="7E7E7E"/>
                </a:solidFill>
                <a:latin typeface="微软雅黑" panose="020B0503020204020204" charset="-122"/>
                <a:cs typeface="微软雅黑" panose="020B0503020204020204" charset="-122"/>
              </a:rPr>
              <a:t>6,</a:t>
            </a:r>
            <a:r>
              <a:rPr lang="en-US" altLang="zh-CN" sz="1100" b="0" spc="-10" dirty="0">
                <a:solidFill>
                  <a:srgbClr val="7E7E7E"/>
                </a:solidFill>
                <a:latin typeface="微软雅黑" panose="020B0503020204020204" charset="-122"/>
                <a:cs typeface="微软雅黑" panose="020B0503020204020204" charset="-122"/>
              </a:rPr>
              <a:t>Diabetes Care 2026;49(Suppl. 1):S183–S215</a:t>
            </a:r>
            <a:r>
              <a:rPr sz="1100" b="0" spc="-10" dirty="0">
                <a:solidFill>
                  <a:srgbClr val="7E7E7E"/>
                </a:solidFill>
                <a:latin typeface="微软雅黑" panose="020B0503020204020204" charset="-122"/>
                <a:cs typeface="微软雅黑" panose="020B0503020204020204" charset="-122"/>
              </a:rPr>
              <a:t> </a:t>
            </a:r>
            <a:endParaRPr sz="1100" b="0" spc="-10" dirty="0">
              <a:solidFill>
                <a:srgbClr val="7E7E7E"/>
              </a:solidFill>
              <a:latin typeface="微软雅黑" panose="020B0503020204020204" charset="-122"/>
              <a:cs typeface="微软雅黑" panose="020B0503020204020204" charset="-122"/>
            </a:endParaRPr>
          </a:p>
          <a:p>
            <a:r>
              <a:rPr lang="en-US" sz="1100" b="0" i="0" spc="-10" dirty="0">
                <a:solidFill>
                  <a:srgbClr val="7E7E7E"/>
                </a:solidFill>
                <a:latin typeface="微软雅黑" panose="020B0503020204020204" charset="-122"/>
                <a:cs typeface="微软雅黑" panose="020B0503020204020204" charset="-122"/>
              </a:rPr>
              <a:t>3.</a:t>
            </a:r>
            <a:r>
              <a:rPr sz="1100" b="0" i="0" spc="-10" dirty="0">
                <a:solidFill>
                  <a:srgbClr val="7E7E7E"/>
                </a:solidFill>
                <a:latin typeface="微软雅黑" panose="020B0503020204020204" charset="-122"/>
                <a:cs typeface="微软雅黑" panose="020B0503020204020204" charset="-122"/>
              </a:rPr>
              <a:t>中华医学会糖尿病学分会</a:t>
            </a:r>
            <a:r>
              <a:rPr sz="1100" b="0" spc="-10" dirty="0">
                <a:solidFill>
                  <a:srgbClr val="7E7E7E"/>
                </a:solidFill>
                <a:latin typeface="微软雅黑" panose="020B0503020204020204" charset="-122"/>
                <a:cs typeface="微软雅黑" panose="020B0503020204020204" charset="-122"/>
              </a:rPr>
              <a:t>. </a:t>
            </a:r>
            <a:r>
              <a:rPr sz="1100" b="0" i="0" spc="-10" dirty="0">
                <a:solidFill>
                  <a:srgbClr val="7E7E7E"/>
                </a:solidFill>
                <a:latin typeface="微软雅黑" panose="020B0503020204020204" charset="-122"/>
                <a:cs typeface="微软雅黑" panose="020B0503020204020204" charset="-122"/>
              </a:rPr>
              <a:t>中华糖尿病杂志</a:t>
            </a:r>
            <a:r>
              <a:rPr sz="1100" b="0" spc="-10" dirty="0">
                <a:solidFill>
                  <a:srgbClr val="7E7E7E"/>
                </a:solidFill>
                <a:latin typeface="微软雅黑" panose="020B0503020204020204" charset="-122"/>
                <a:cs typeface="微软雅黑" panose="020B0503020204020204" charset="-122"/>
              </a:rPr>
              <a:t>, 202</a:t>
            </a:r>
            <a:r>
              <a:rPr lang="en-US" sz="1100" b="0" spc="-10" dirty="0">
                <a:solidFill>
                  <a:srgbClr val="7E7E7E"/>
                </a:solidFill>
                <a:latin typeface="微软雅黑" panose="020B0503020204020204" charset="-122"/>
                <a:cs typeface="微软雅黑" panose="020B0503020204020204" charset="-122"/>
              </a:rPr>
              <a:t>1</a:t>
            </a:r>
            <a:r>
              <a:rPr sz="1100" b="0" spc="-10" dirty="0">
                <a:solidFill>
                  <a:srgbClr val="7E7E7E"/>
                </a:solidFill>
                <a:latin typeface="微软雅黑" panose="020B0503020204020204" charset="-122"/>
                <a:cs typeface="微软雅黑" panose="020B0503020204020204" charset="-122"/>
              </a:rPr>
              <a:t>, 1</a:t>
            </a:r>
            <a:r>
              <a:rPr lang="en-US" sz="1100" b="0" spc="-10" dirty="0">
                <a:solidFill>
                  <a:srgbClr val="7E7E7E"/>
                </a:solidFill>
                <a:latin typeface="微软雅黑" panose="020B0503020204020204" charset="-122"/>
                <a:cs typeface="微软雅黑" panose="020B0503020204020204" charset="-122"/>
              </a:rPr>
              <a:t>3</a:t>
            </a:r>
            <a:r>
              <a:rPr sz="1100" b="0" spc="-10" dirty="0">
                <a:solidFill>
                  <a:srgbClr val="7E7E7E"/>
                </a:solidFill>
                <a:latin typeface="微软雅黑" panose="020B0503020204020204" charset="-122"/>
                <a:cs typeface="微软雅黑" panose="020B0503020204020204" charset="-122"/>
              </a:rPr>
              <a:t>(</a:t>
            </a:r>
            <a:r>
              <a:rPr lang="en-US" sz="1100" b="0" spc="-10" dirty="0">
                <a:solidFill>
                  <a:srgbClr val="7E7E7E"/>
                </a:solidFill>
                <a:latin typeface="微软雅黑" panose="020B0503020204020204" charset="-122"/>
                <a:cs typeface="微软雅黑" panose="020B0503020204020204" charset="-122"/>
              </a:rPr>
              <a:t>4</a:t>
            </a:r>
            <a:r>
              <a:rPr sz="1100" b="0" spc="-10" dirty="0">
                <a:solidFill>
                  <a:srgbClr val="7E7E7E"/>
                </a:solidFill>
                <a:latin typeface="微软雅黑" panose="020B0503020204020204" charset="-122"/>
                <a:cs typeface="微软雅黑" panose="020B0503020204020204" charset="-122"/>
              </a:rPr>
              <a:t>):</a:t>
            </a:r>
            <a:r>
              <a:rPr lang="en-US" sz="1100" b="0" spc="-10" dirty="0">
                <a:solidFill>
                  <a:srgbClr val="7E7E7E"/>
                </a:solidFill>
                <a:latin typeface="微软雅黑" panose="020B0503020204020204" charset="-122"/>
                <a:cs typeface="微软雅黑" panose="020B0503020204020204" charset="-122"/>
              </a:rPr>
              <a:t>315</a:t>
            </a:r>
            <a:r>
              <a:rPr sz="1100" b="0" spc="-10" dirty="0">
                <a:solidFill>
                  <a:srgbClr val="7E7E7E"/>
                </a:solidFill>
                <a:latin typeface="微软雅黑" panose="020B0503020204020204" charset="-122"/>
                <a:cs typeface="微软雅黑" panose="020B0503020204020204" charset="-122"/>
              </a:rPr>
              <a:t>-</a:t>
            </a:r>
            <a:r>
              <a:rPr lang="en-US" sz="1100" b="0" spc="-10" dirty="0">
                <a:solidFill>
                  <a:srgbClr val="7E7E7E"/>
                </a:solidFill>
                <a:latin typeface="微软雅黑" panose="020B0503020204020204" charset="-122"/>
                <a:cs typeface="微软雅黑" panose="020B0503020204020204" charset="-122"/>
              </a:rPr>
              <a:t>409</a:t>
            </a:r>
            <a:endParaRPr sz="1100" b="0" spc="-10" dirty="0">
              <a:solidFill>
                <a:srgbClr val="7E7E7E"/>
              </a:solidFill>
              <a:latin typeface="微软雅黑" panose="020B0503020204020204" charset="-122"/>
              <a:cs typeface="微软雅黑" panose="020B0503020204020204" charset="-122"/>
            </a:endParaRPr>
          </a:p>
          <a:p>
            <a:r>
              <a:rPr lang="en-US" sz="1100" b="0" spc="-10" dirty="0">
                <a:solidFill>
                  <a:srgbClr val="7E7E7E"/>
                </a:solidFill>
                <a:latin typeface="微软雅黑" panose="020B0503020204020204" charset="-122"/>
                <a:cs typeface="微软雅黑" panose="020B0503020204020204" charset="-122"/>
              </a:rPr>
              <a:t>4.</a:t>
            </a:r>
            <a:r>
              <a:rPr sz="1100" b="0" spc="-10" dirty="0">
                <a:solidFill>
                  <a:srgbClr val="7E7E7E"/>
                </a:solidFill>
                <a:latin typeface="微软雅黑" panose="020B0503020204020204" charset="-122"/>
                <a:cs typeface="微软雅黑" panose="020B0503020204020204" charset="-122"/>
              </a:rPr>
              <a:t>NICE guideline. Type 2 diabetes in adults: management. 18 February 2026.</a:t>
            </a:r>
            <a:endParaRPr sz="1100" b="0" spc="-10" dirty="0">
              <a:solidFill>
                <a:srgbClr val="7E7E7E"/>
              </a:solidFill>
              <a:latin typeface="微软雅黑" panose="020B0503020204020204" charset="-122"/>
              <a:cs typeface="微软雅黑" panose="020B0503020204020204" charset="-122"/>
            </a:endParaRPr>
          </a:p>
          <a:p>
            <a:endParaRPr lang="en-US" altLang="zh-CN" sz="1600" b="0" i="1">
              <a:solidFill>
                <a:srgbClr val="7F7F7F"/>
              </a:solidFill>
            </a:endParaRPr>
          </a:p>
        </p:txBody>
      </p:sp>
      <p:sp>
        <p:nvSpPr>
          <p:cNvPr id="7" name="灯片编号占位符 6"/>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2191" y="0"/>
            <a:ext cx="1975485" cy="463550"/>
          </a:xfrm>
          <a:custGeom>
            <a:avLst/>
            <a:gdLst/>
            <a:ahLst/>
            <a:cxnLst/>
            <a:rect l="l" t="t" r="r" b="b"/>
            <a:pathLst>
              <a:path w="1975485" h="463550">
                <a:moveTo>
                  <a:pt x="1975104" y="0"/>
                </a:moveTo>
                <a:lnTo>
                  <a:pt x="0" y="0"/>
                </a:lnTo>
                <a:lnTo>
                  <a:pt x="0" y="463296"/>
                </a:lnTo>
                <a:lnTo>
                  <a:pt x="1975104" y="463296"/>
                </a:lnTo>
                <a:lnTo>
                  <a:pt x="1975104" y="0"/>
                </a:lnTo>
                <a:close/>
              </a:path>
            </a:pathLst>
          </a:custGeom>
          <a:solidFill>
            <a:srgbClr val="21ABAD"/>
          </a:solidFill>
        </p:spPr>
        <p:txBody>
          <a:bodyPr wrap="square" lIns="0" tIns="0" rIns="0" bIns="0" rtlCol="0"/>
          <a:lstStyle/>
          <a:p/>
        </p:txBody>
      </p:sp>
      <p:sp>
        <p:nvSpPr>
          <p:cNvPr id="4" name="object 4"/>
          <p:cNvSpPr/>
          <p:nvPr/>
        </p:nvSpPr>
        <p:spPr>
          <a:xfrm>
            <a:off x="0" y="557783"/>
            <a:ext cx="12192000" cy="685800"/>
          </a:xfrm>
          <a:custGeom>
            <a:avLst/>
            <a:gdLst/>
            <a:ahLst/>
            <a:cxnLst/>
            <a:rect l="l" t="t" r="r" b="b"/>
            <a:pathLst>
              <a:path w="12192000" h="685800">
                <a:moveTo>
                  <a:pt x="12192000" y="0"/>
                </a:moveTo>
                <a:lnTo>
                  <a:pt x="0" y="0"/>
                </a:lnTo>
                <a:lnTo>
                  <a:pt x="0" y="685800"/>
                </a:lnTo>
                <a:lnTo>
                  <a:pt x="12192000" y="685800"/>
                </a:lnTo>
                <a:lnTo>
                  <a:pt x="12192000" y="0"/>
                </a:lnTo>
                <a:close/>
              </a:path>
            </a:pathLst>
          </a:custGeom>
          <a:solidFill>
            <a:srgbClr val="21ABAD"/>
          </a:solidFill>
        </p:spPr>
        <p:txBody>
          <a:bodyPr wrap="square" lIns="0" tIns="0" rIns="0" bIns="0" rtlCol="0"/>
          <a:lstStyle/>
          <a:p/>
        </p:txBody>
      </p:sp>
      <p:sp>
        <p:nvSpPr>
          <p:cNvPr id="31" name="object 4"/>
          <p:cNvSpPr txBox="1"/>
          <p:nvPr/>
        </p:nvSpPr>
        <p:spPr>
          <a:xfrm>
            <a:off x="176944" y="42430"/>
            <a:ext cx="11839575" cy="995045"/>
          </a:xfrm>
          <a:prstGeom prst="rect">
            <a:avLst/>
          </a:prstGeom>
        </p:spPr>
        <p:txBody>
          <a:bodyPr vert="horz" wrap="square" lIns="0" tIns="11430" rIns="0" bIns="0" rtlCol="0">
            <a:spAutoFit/>
          </a:bodyPr>
          <a:p>
            <a:pPr marL="443230">
              <a:lnSpc>
                <a:spcPct val="100000"/>
              </a:lnSpc>
              <a:spcBef>
                <a:spcPts val="90"/>
              </a:spcBef>
            </a:pPr>
            <a:r>
              <a:rPr sz="2000" b="1" spc="-35" dirty="0">
                <a:solidFill>
                  <a:srgbClr val="FFFFFF"/>
                </a:solidFill>
                <a:latin typeface="微软雅黑" panose="020B0503020204020204" charset="-122"/>
                <a:ea typeface="微软雅黑" panose="020B0503020204020204" charset="-122"/>
                <a:cs typeface="微软雅黑" panose="020B0503020204020204" charset="-122"/>
              </a:rPr>
              <a:t>创新性</a:t>
            </a:r>
            <a:endParaRPr sz="2000" b="1" spc="-35" dirty="0">
              <a:solidFill>
                <a:srgbClr val="FFFFFF"/>
              </a:solidFill>
              <a:latin typeface="微软雅黑" panose="020B0503020204020204" charset="-122"/>
              <a:ea typeface="微软雅黑" panose="020B0503020204020204" charset="-122"/>
              <a:cs typeface="微软雅黑" panose="020B0503020204020204" charset="-122"/>
            </a:endParaRPr>
          </a:p>
          <a:p>
            <a:pPr>
              <a:lnSpc>
                <a:spcPct val="100000"/>
              </a:lnSpc>
              <a:spcBef>
                <a:spcPts val="470"/>
              </a:spcBef>
            </a:pPr>
            <a:endParaRPr sz="2000" b="1" spc="-35" dirty="0">
              <a:solidFill>
                <a:srgbClr val="FFFFFF"/>
              </a:solidFill>
              <a:latin typeface="微软雅黑" panose="020B0503020204020204" charset="-122"/>
              <a:cs typeface="微软雅黑" panose="020B0503020204020204" charset="-122"/>
            </a:endParaRPr>
          </a:p>
          <a:p>
            <a:pPr marL="356870" indent="-344170">
              <a:lnSpc>
                <a:spcPct val="100000"/>
              </a:lnSpc>
              <a:buFont typeface="Wingdings" panose="05000000000000000000"/>
              <a:buChar char=""/>
              <a:tabLst>
                <a:tab pos="356870" algn="l"/>
              </a:tabLst>
            </a:pPr>
            <a:r>
              <a:rPr sz="2000" b="1" spc="-35" dirty="0">
                <a:solidFill>
                  <a:srgbClr val="FFFFFF"/>
                </a:solidFill>
                <a:latin typeface="微软雅黑" panose="020B0503020204020204" charset="-122"/>
                <a:ea typeface="微软雅黑" panose="020B0503020204020204" charset="-122"/>
                <a:cs typeface="微软雅黑" panose="020B0503020204020204" charset="-122"/>
                <a:sym typeface="+mn-ea"/>
              </a:rPr>
              <a:t>药品结构实现药物释放最优组合设计</a:t>
            </a:r>
            <a:endParaRPr sz="2000" b="1" spc="-35"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4" name="文本框 33"/>
          <p:cNvSpPr txBox="1"/>
          <p:nvPr/>
        </p:nvSpPr>
        <p:spPr>
          <a:xfrm>
            <a:off x="4987290" y="1975485"/>
            <a:ext cx="6560820" cy="2715260"/>
          </a:xfrm>
          <a:prstGeom prst="rect">
            <a:avLst/>
          </a:prstGeom>
        </p:spPr>
        <p:txBody>
          <a:bodyPr wrap="square">
            <a:noAutofit/>
          </a:bodyPr>
          <a:p>
            <a:r>
              <a:rPr sz="2000" b="1" spc="-30" dirty="0">
                <a:solidFill>
                  <a:schemeClr val="accent5">
                    <a:lumMod val="75000"/>
                  </a:schemeClr>
                </a:solidFill>
                <a:latin typeface="微软雅黑" panose="020B0503020204020204" charset="-122"/>
                <a:ea typeface="微软雅黑" panose="020B0503020204020204" charset="-122"/>
                <a:cs typeface="微软雅黑" panose="020B0503020204020204" charset="-122"/>
                <a:sym typeface="+mn-ea"/>
              </a:rPr>
              <a:t>盐酸二甲双胍缓释</a:t>
            </a:r>
            <a:r>
              <a:rPr lang="zh-CN" sz="2000" b="1" spc="-30" dirty="0">
                <a:solidFill>
                  <a:schemeClr val="accent5">
                    <a:lumMod val="75000"/>
                  </a:schemeClr>
                </a:solidFill>
                <a:latin typeface="微软雅黑" panose="020B0503020204020204" charset="-122"/>
                <a:ea typeface="微软雅黑" panose="020B0503020204020204" charset="-122"/>
                <a:cs typeface="微软雅黑" panose="020B0503020204020204" charset="-122"/>
                <a:sym typeface="+mn-ea"/>
              </a:rPr>
              <a:t>片芯</a:t>
            </a:r>
            <a:r>
              <a:rPr dirty="0">
                <a:latin typeface="微软雅黑" panose="020B0503020204020204" charset="-122"/>
                <a:ea typeface="微软雅黑" panose="020B0503020204020204" charset="-122"/>
                <a:cs typeface="微软雅黑" panose="020B0503020204020204" charset="-122"/>
                <a:sym typeface="+mn-ea"/>
              </a:rPr>
              <a:t>，采用了独特的缓释辅料种类和组合，与传统的</a:t>
            </a:r>
            <a:r>
              <a:rPr dirty="0">
                <a:latin typeface="微软雅黑" panose="020B0503020204020204" charset="-122"/>
                <a:ea typeface="微软雅黑" panose="020B0503020204020204" charset="-122"/>
                <a:cs typeface="微软雅黑" panose="020B0503020204020204" charset="-122"/>
                <a:sym typeface="+mn-ea"/>
              </a:rPr>
              <a:t>500mg骨架缓释片相比，辅料用量更低，技术更先进，实现了稳定持续的缓释效果，且在胃内滞留时间长达约9h，从而提高疗效，降低副作用。</a:t>
            </a:r>
            <a:endParaRPr dirty="0">
              <a:latin typeface="微软雅黑" panose="020B0503020204020204" charset="-122"/>
              <a:ea typeface="微软雅黑" panose="020B0503020204020204" charset="-122"/>
              <a:cs typeface="微软雅黑" panose="020B0503020204020204" charset="-122"/>
              <a:sym typeface="+mn-ea"/>
            </a:endParaRPr>
          </a:p>
          <a:p>
            <a:r>
              <a:rPr sz="2000" b="1" spc="-30" dirty="0">
                <a:solidFill>
                  <a:schemeClr val="accent5">
                    <a:lumMod val="75000"/>
                  </a:schemeClr>
                </a:solidFill>
                <a:latin typeface="微软雅黑" panose="020B0503020204020204" charset="-122"/>
                <a:ea typeface="微软雅黑" panose="020B0503020204020204" charset="-122"/>
                <a:cs typeface="微软雅黑" panose="020B0503020204020204" charset="-122"/>
                <a:sym typeface="+mn-ea"/>
              </a:rPr>
              <a:t>隔离层</a:t>
            </a:r>
            <a:r>
              <a:rPr sz="2000" dirty="0">
                <a:solidFill>
                  <a:schemeClr val="accent5">
                    <a:lumMod val="75000"/>
                  </a:schemeClr>
                </a:solidFill>
                <a:latin typeface="微软雅黑" panose="020B0503020204020204" charset="-122"/>
                <a:ea typeface="微软雅黑" panose="020B0503020204020204" charset="-122"/>
                <a:cs typeface="微软雅黑" panose="020B0503020204020204" charset="-122"/>
                <a:sym typeface="+mn-ea"/>
              </a:rPr>
              <a:t>，</a:t>
            </a:r>
            <a:r>
              <a:rPr dirty="0">
                <a:latin typeface="微软雅黑" panose="020B0503020204020204" charset="-122"/>
                <a:ea typeface="微软雅黑" panose="020B0503020204020204" charset="-122"/>
                <a:cs typeface="微软雅黑" panose="020B0503020204020204" charset="-122"/>
                <a:sym typeface="+mn-ea"/>
              </a:rPr>
              <a:t>独特的隔离层设计，使的复方制剂中两种药物互不接触。</a:t>
            </a:r>
            <a:endParaRPr dirty="0">
              <a:latin typeface="微软雅黑" panose="020B0503020204020204" charset="-122"/>
              <a:ea typeface="微软雅黑" panose="020B0503020204020204" charset="-122"/>
              <a:cs typeface="微软雅黑" panose="020B0503020204020204" charset="-122"/>
              <a:sym typeface="+mn-ea"/>
            </a:endParaRPr>
          </a:p>
          <a:p>
            <a:r>
              <a:rPr sz="2000" b="1" spc="-30" dirty="0">
                <a:solidFill>
                  <a:schemeClr val="accent5">
                    <a:lumMod val="75000"/>
                  </a:schemeClr>
                </a:solidFill>
                <a:latin typeface="微软雅黑" panose="020B0503020204020204" charset="-122"/>
                <a:ea typeface="微软雅黑" panose="020B0503020204020204" charset="-122"/>
                <a:cs typeface="微软雅黑" panose="020B0503020204020204" charset="-122"/>
                <a:sym typeface="+mn-ea"/>
              </a:rPr>
              <a:t>恩格列净层</a:t>
            </a:r>
            <a:r>
              <a:rPr dirty="0">
                <a:latin typeface="微软雅黑" panose="020B0503020204020204" charset="-122"/>
                <a:ea typeface="微软雅黑" panose="020B0503020204020204" charset="-122"/>
                <a:cs typeface="微软雅黑" panose="020B0503020204020204" charset="-122"/>
                <a:sym typeface="+mn-ea"/>
              </a:rPr>
              <a:t>，恩格列净与二甲双胍比例为1∶100，填补了市场的空缺。</a:t>
            </a:r>
            <a:endParaRPr dirty="0">
              <a:latin typeface="微软雅黑" panose="020B0503020204020204" charset="-122"/>
              <a:ea typeface="微软雅黑" panose="020B0503020204020204" charset="-122"/>
              <a:cs typeface="微软雅黑" panose="020B0503020204020204" charset="-122"/>
              <a:sym typeface="+mn-ea"/>
            </a:endParaRPr>
          </a:p>
          <a:p>
            <a:r>
              <a:rPr lang="zh-CN" sz="2000" b="1" spc="-30" dirty="0">
                <a:solidFill>
                  <a:schemeClr val="accent5">
                    <a:lumMod val="75000"/>
                  </a:schemeClr>
                </a:solidFill>
                <a:latin typeface="微软雅黑" panose="020B0503020204020204" charset="-122"/>
                <a:ea typeface="微软雅黑" panose="020B0503020204020204" charset="-122"/>
                <a:cs typeface="微软雅黑" panose="020B0503020204020204" charset="-122"/>
                <a:sym typeface="+mn-ea"/>
              </a:rPr>
              <a:t>薄膜包衣</a:t>
            </a:r>
            <a:r>
              <a:rPr sz="2000" b="1" spc="-30" dirty="0">
                <a:solidFill>
                  <a:schemeClr val="accent5">
                    <a:lumMod val="75000"/>
                  </a:schemeClr>
                </a:solidFill>
                <a:latin typeface="微软雅黑" panose="020B0503020204020204" charset="-122"/>
                <a:ea typeface="微软雅黑" panose="020B0503020204020204" charset="-122"/>
                <a:cs typeface="微软雅黑" panose="020B0503020204020204" charset="-122"/>
                <a:sym typeface="+mn-ea"/>
              </a:rPr>
              <a:t>层</a:t>
            </a:r>
            <a:r>
              <a:rPr sz="2000" dirty="0">
                <a:solidFill>
                  <a:schemeClr val="accent5">
                    <a:lumMod val="75000"/>
                  </a:schemeClr>
                </a:solidFill>
                <a:latin typeface="微软雅黑" panose="020B0503020204020204" charset="-122"/>
                <a:ea typeface="微软雅黑" panose="020B0503020204020204" charset="-122"/>
                <a:cs typeface="微软雅黑" panose="020B0503020204020204" charset="-122"/>
                <a:sym typeface="+mn-ea"/>
              </a:rPr>
              <a:t>，</a:t>
            </a:r>
            <a:r>
              <a:rPr dirty="0">
                <a:latin typeface="微软雅黑" panose="020B0503020204020204" charset="-122"/>
                <a:ea typeface="微软雅黑" panose="020B0503020204020204" charset="-122"/>
                <a:cs typeface="微软雅黑" panose="020B0503020204020204" charset="-122"/>
                <a:sym typeface="+mn-ea"/>
              </a:rPr>
              <a:t>特殊的浅粉色外观，更有区分度。</a:t>
            </a:r>
            <a:endParaRPr dirty="0">
              <a:latin typeface="微软雅黑" panose="020B0503020204020204" charset="-122"/>
              <a:ea typeface="微软雅黑" panose="020B0503020204020204" charset="-122"/>
              <a:cs typeface="微软雅黑" panose="020B0503020204020204" charset="-122"/>
            </a:endParaRPr>
          </a:p>
          <a:p>
            <a:endParaRPr lang="zh-CN" altLang="en-US" b="1" i="0">
              <a:solidFill>
                <a:srgbClr val="000000"/>
              </a:solidFill>
              <a:latin typeface="微软雅黑" panose="020B0503020204020204" charset="-122"/>
              <a:ea typeface="微软雅黑" panose="020B0503020204020204" charset="-122"/>
              <a:cs typeface="微软雅黑" panose="020B0503020204020204" charset="-122"/>
            </a:endParaRPr>
          </a:p>
          <a:p>
            <a:endParaRPr lang="zh-CN" altLang="en-US" b="1" i="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5" name="文本框 34"/>
          <p:cNvSpPr txBox="1"/>
          <p:nvPr/>
        </p:nvSpPr>
        <p:spPr>
          <a:xfrm>
            <a:off x="1501140" y="1800225"/>
            <a:ext cx="2727960" cy="368300"/>
          </a:xfrm>
          <a:prstGeom prst="rect">
            <a:avLst/>
          </a:prstGeom>
          <a:noFill/>
        </p:spPr>
        <p:txBody>
          <a:bodyPr wrap="square" rtlCol="0">
            <a:spAutoFit/>
          </a:bodyPr>
          <a:p>
            <a:r>
              <a:rPr b="1" spc="-30" dirty="0">
                <a:solidFill>
                  <a:schemeClr val="tx1"/>
                </a:solidFill>
                <a:latin typeface="微软雅黑" panose="020B0503020204020204" charset="-122"/>
                <a:ea typeface="微软雅黑" panose="020B0503020204020204" charset="-122"/>
                <a:cs typeface="微软雅黑" panose="020B0503020204020204" charset="-122"/>
                <a:sym typeface="+mn-ea"/>
              </a:rPr>
              <a:t>复方制剂包含四层结构</a:t>
            </a:r>
            <a:endParaRPr b="1" spc="-3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36" name="文本框 35"/>
          <p:cNvSpPr txBox="1"/>
          <p:nvPr/>
        </p:nvSpPr>
        <p:spPr>
          <a:xfrm>
            <a:off x="655320" y="4844415"/>
            <a:ext cx="10039985" cy="1341120"/>
          </a:xfrm>
          <a:prstGeom prst="rect">
            <a:avLst/>
          </a:prstGeom>
          <a:noFill/>
        </p:spPr>
        <p:txBody>
          <a:bodyPr wrap="square" rtlCol="0" anchor="t">
            <a:noAutofit/>
          </a:bodyPr>
          <a:p>
            <a:pPr indent="457200" fontAlgn="auto"/>
            <a:r>
              <a:rPr lang="zh-CN" altLang="en-US">
                <a:latin typeface="微软雅黑" panose="020B0503020204020204" charset="-122"/>
                <a:ea typeface="微软雅黑" panose="020B0503020204020204" charset="-122"/>
              </a:rPr>
              <a:t>采用更先进的功能性包衣技术将恩格列净均匀地包覆在盐酸二甲双胍缓释片芯外，使得</a:t>
            </a:r>
            <a:r>
              <a:rPr lang="zh-CN" altLang="en-US">
                <a:solidFill>
                  <a:srgbClr val="FF0000"/>
                </a:solidFill>
                <a:latin typeface="微软雅黑" panose="020B0503020204020204" charset="-122"/>
                <a:ea typeface="微软雅黑" panose="020B0503020204020204" charset="-122"/>
              </a:rPr>
              <a:t>含量和溶出更均一</a:t>
            </a:r>
            <a:r>
              <a:rPr lang="zh-CN" altLang="en-US">
                <a:latin typeface="微软雅黑" panose="020B0503020204020204" charset="-122"/>
                <a:ea typeface="微软雅黑" panose="020B0503020204020204" charset="-122"/>
              </a:rPr>
              <a:t>，独特的隔离层设计，实现了恩格列净快速溶出不受盐酸二甲双胍缓释片芯的缓释辅料影响，达到了恩格列净的</a:t>
            </a:r>
            <a:r>
              <a:rPr lang="zh-CN" altLang="en-US">
                <a:solidFill>
                  <a:srgbClr val="FF0000"/>
                </a:solidFill>
                <a:latin typeface="微软雅黑" panose="020B0503020204020204" charset="-122"/>
                <a:ea typeface="微软雅黑" panose="020B0503020204020204" charset="-122"/>
              </a:rPr>
              <a:t>快速溶出</a:t>
            </a:r>
            <a:r>
              <a:rPr lang="zh-CN" altLang="en-US">
                <a:latin typeface="微软雅黑" panose="020B0503020204020204" charset="-122"/>
                <a:ea typeface="微软雅黑" panose="020B0503020204020204" charset="-122"/>
              </a:rPr>
              <a:t>、</a:t>
            </a:r>
            <a:r>
              <a:rPr lang="zh-CN" altLang="en-US">
                <a:solidFill>
                  <a:srgbClr val="FF0000"/>
                </a:solidFill>
                <a:latin typeface="微软雅黑" panose="020B0503020204020204" charset="-122"/>
                <a:ea typeface="微软雅黑" panose="020B0503020204020204" charset="-122"/>
              </a:rPr>
              <a:t>快速起效</a:t>
            </a:r>
            <a:r>
              <a:rPr lang="zh-CN" altLang="en-US">
                <a:latin typeface="微软雅黑" panose="020B0503020204020204" charset="-122"/>
                <a:ea typeface="微软雅黑" panose="020B0503020204020204" charset="-122"/>
              </a:rPr>
              <a:t>，以及盐酸二甲双胍缓释片芯缓慢释放，实现了一个药片两种药物</a:t>
            </a:r>
            <a:r>
              <a:rPr lang="zh-CN" altLang="en-US">
                <a:solidFill>
                  <a:srgbClr val="FF0000"/>
                </a:solidFill>
                <a:latin typeface="微软雅黑" panose="020B0503020204020204" charset="-122"/>
                <a:ea typeface="微软雅黑" panose="020B0503020204020204" charset="-122"/>
              </a:rPr>
              <a:t>无任何接触</a:t>
            </a:r>
            <a:r>
              <a:rPr lang="zh-CN" altLang="en-US">
                <a:latin typeface="微软雅黑" panose="020B0503020204020204" charset="-122"/>
                <a:ea typeface="微软雅黑" panose="020B0503020204020204" charset="-122"/>
              </a:rPr>
              <a:t>，</a:t>
            </a:r>
            <a:r>
              <a:rPr lang="zh-CN" altLang="en-US">
                <a:solidFill>
                  <a:srgbClr val="FF0000"/>
                </a:solidFill>
                <a:latin typeface="微软雅黑" panose="020B0503020204020204" charset="-122"/>
                <a:ea typeface="微软雅黑" panose="020B0503020204020204" charset="-122"/>
              </a:rPr>
              <a:t>溶出互不干扰</a:t>
            </a:r>
            <a:r>
              <a:rPr lang="zh-CN" altLang="en-US">
                <a:latin typeface="微软雅黑" panose="020B0503020204020204" charset="-122"/>
                <a:ea typeface="微软雅黑" panose="020B0503020204020204" charset="-122"/>
              </a:rPr>
              <a:t>的最优组合设计。</a:t>
            </a:r>
            <a:endParaRPr lang="zh-CN" altLang="en-US">
              <a:latin typeface="微软雅黑" panose="020B0503020204020204" charset="-122"/>
              <a:ea typeface="微软雅黑" panose="020B0503020204020204" charset="-122"/>
            </a:endParaRPr>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pic>
        <p:nvPicPr>
          <p:cNvPr id="5" name="图片 4"/>
          <p:cNvPicPr>
            <a:picLocks noChangeAspect="1"/>
          </p:cNvPicPr>
          <p:nvPr/>
        </p:nvPicPr>
        <p:blipFill>
          <a:blip r:embed="rId1"/>
          <a:stretch>
            <a:fillRect/>
          </a:stretch>
        </p:blipFill>
        <p:spPr>
          <a:xfrm>
            <a:off x="316230" y="2168525"/>
            <a:ext cx="4552315" cy="2425700"/>
          </a:xfrm>
          <a:prstGeom prst="rect">
            <a:avLst/>
          </a:prstGeom>
        </p:spPr>
      </p:pic>
    </p:spTree>
  </p:cSld>
  <p:clrMapOvr>
    <a:masterClrMapping/>
  </p:clrMapOvr>
</p:sld>
</file>

<file path=ppt/tags/tag1.xml><?xml version="1.0" encoding="utf-8"?>
<p:tagLst xmlns:p="http://schemas.openxmlformats.org/presentationml/2006/main">
  <p:tag name="KSO_DOCER_RESOURCE_TRACE_INFO" val="{&quot;id&quot;:&quot;3633003&quot;,&quot;origin&quot;:0,&quot;type&quot;:&quot;icons&quot;,&quot;user&quot;:&quot;419116016&quot;}"/>
</p:tagLst>
</file>

<file path=ppt/tags/tag2.xml><?xml version="1.0" encoding="utf-8"?>
<p:tagLst xmlns:p="http://schemas.openxmlformats.org/presentationml/2006/main">
  <p:tag name="KSO_DOCER_RESOURCE_TRACE_INFO" val="{&quot;id&quot;:&quot;3633003&quot;,&quot;origin&quot;:0,&quot;type&quot;:&quot;icons&quot;,&quot;user&quot;:&quot;419116016&quot;}"/>
</p:tagLst>
</file>

<file path=ppt/tags/tag3.xml><?xml version="1.0" encoding="utf-8"?>
<p:tagLst xmlns:p="http://schemas.openxmlformats.org/presentationml/2006/main">
  <p:tag name="TABLE_ENDDRAG_ORIGIN_RECT" val="877*318"/>
  <p:tag name="TABLE_ENDDRAG_RECT" val="40*124*877*318"/>
</p:tagLst>
</file>

<file path=ppt/tags/tag4.xml><?xml version="1.0" encoding="utf-8"?>
<p:tagLst xmlns:p="http://schemas.openxmlformats.org/presentationml/2006/main">
  <p:tag name="resource_record_key" val="{&quot;10&quot;:[3633003]}"/>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themeOverride>
</file>

<file path=docProps/app.xml><?xml version="1.0" encoding="utf-8"?>
<Properties xmlns="http://schemas.openxmlformats.org/officeDocument/2006/extended-properties" xmlns:vt="http://schemas.openxmlformats.org/officeDocument/2006/docPropsVTypes">
  <TotalTime>0</TotalTime>
  <Words>4749</Words>
  <Application>WPS 演示</Application>
  <PresentationFormat>宽屏</PresentationFormat>
  <Paragraphs>267</Paragraphs>
  <Slides>10</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10</vt:i4>
      </vt:variant>
    </vt:vector>
  </HeadingPairs>
  <TitlesOfParts>
    <vt:vector size="28" baseType="lpstr">
      <vt:lpstr>Arial</vt:lpstr>
      <vt:lpstr>宋体</vt:lpstr>
      <vt:lpstr>Wingdings</vt:lpstr>
      <vt:lpstr>微软雅黑</vt:lpstr>
      <vt:lpstr>Wingdings</vt:lpstr>
      <vt:lpstr>Arial</vt:lpstr>
      <vt:lpstr>Microsoft YaHei UI</vt:lpstr>
      <vt:lpstr>Calibri</vt:lpstr>
      <vt:lpstr>BlinkMacSystemFont</vt:lpstr>
      <vt:lpstr>Segoe Print</vt:lpstr>
      <vt:lpstr>Times New Roman</vt:lpstr>
      <vt:lpstr>Wingdings</vt:lpstr>
      <vt:lpstr>Arial Unicode MS</vt:lpstr>
      <vt:lpstr>Arial Black</vt:lpstr>
      <vt:lpstr>黑体</vt:lpstr>
      <vt:lpstr>思源黑体 CN Light</vt:lpstr>
      <vt:lpstr>MS PGothic</vt:lpstr>
      <vt:lpstr>WPS​​</vt:lpstr>
      <vt:lpstr>恩格列净二甲双胍缓释片（Ⅱ）</vt:lpstr>
      <vt:lpstr>药品基本信息</vt:lpstr>
      <vt:lpstr>药品基本信息1</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张景怡</cp:lastModifiedBy>
  <cp:revision>22</cp:revision>
  <dcterms:created xsi:type="dcterms:W3CDTF">2026-06-09T02:21:00Z</dcterms:created>
  <dcterms:modified xsi:type="dcterms:W3CDTF">2026-06-09T07:09:48Z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57404760F7F949C38D253D9A12698EBB_13</vt:lpwstr>
  </property>
</Properties>
</file>