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1" r:id="rId3"/>
  </p:sldMasterIdLst>
  <p:notesMasterIdLst>
    <p:notesMasterId r:id="rId16"/>
  </p:notesMasterIdLst>
  <p:handoutMasterIdLst>
    <p:handoutMasterId r:id="rId17"/>
  </p:handoutMasterIdLst>
  <p:sldIdLst>
    <p:sldId id="257" r:id="rId4"/>
    <p:sldId id="2147483641" r:id="rId5"/>
    <p:sldId id="2147483642" r:id="rId6"/>
    <p:sldId id="2147483643" r:id="rId7"/>
    <p:sldId id="2147483640" r:id="rId8"/>
    <p:sldId id="2147483497" r:id="rId9"/>
    <p:sldId id="2147482512" r:id="rId10"/>
    <p:sldId id="2147483644" r:id="rId11"/>
    <p:sldId id="2147482510" r:id="rId12"/>
    <p:sldId id="2147483645" r:id="rId13"/>
    <p:sldId id="2147483646" r:id="rId14"/>
    <p:sldId id="256" r:id="rId15"/>
  </p:sldIdLst>
  <p:sldSz cx="12192000" cy="6858000"/>
  <p:notesSz cx="6799263" cy="99298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F973F9B-D9EE-4561-8CF8-0B2661B5354C}">
          <p14:sldIdLst>
            <p14:sldId id="257"/>
            <p14:sldId id="2147483641"/>
            <p14:sldId id="2147483642"/>
            <p14:sldId id="2147483643"/>
            <p14:sldId id="2147483640"/>
            <p14:sldId id="2147483497"/>
            <p14:sldId id="2147482512"/>
            <p14:sldId id="2147483644"/>
            <p14:sldId id="2147482510"/>
            <p14:sldId id="2147483645"/>
            <p14:sldId id="2147483646"/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E9A125-87AC-C72B-16AE-634EC3D6FF32}" name="ADMIN" initials="A" userId="ADMIN" providerId="None"/>
  <p188:author id="{4DB4702C-552D-E02F-163C-9A1278565E2E}" name="lenovo" initials="l" userId="lenovo" providerId="None"/>
  <p188:author id="{7436FF37-C9AE-8E7C-F7FA-82035AE1756F}" name="Kai Li" initials="KL" userId="S::Kai.Li@ascentage.com::4c18d4ff-bc88-4e68-87db-307a35bf9329" providerId="AD"/>
  <p188:author id="{1A0E243A-0A28-E632-9140-D69C3690FF9C}" name="Fangfang Li" initials="LFF" userId="Fangfang Li" providerId="None"/>
  <p188:author id="{13F3A873-5E73-AF47-5168-60E826C34ABE}" name="Administrator" initials="A" userId="Administrator" providerId="None"/>
  <p188:author id="{EFAA4286-2ECA-2093-C1A6-E2F1687F000E}" name="Yang Cai" initials="YC" userId="165019492379f236" providerId="Windows Live"/>
  <p188:author id="{5644CA99-6179-356C-EDFE-06A29825CEFE}" name="fangyungui" initials="f" userId="fangyungui" providerId="None"/>
  <p188:author id="{605C23A3-B174-99FF-E2CF-60175C93F6F6}" name="Min Yu" initials="MY" userId="S::Min.Yu@ascentage.com::3893e013-7f69-4e4b-bacb-0d95aa12aab0" providerId="AD"/>
  <p188:author id="{A93687E4-5E96-1AC6-5D1B-98000B049D9B}" name="Ze Wang" initials="WZ" userId="S::Ze.Wang@ascentage.com::c72fb9e0-8ec3-4f6a-8f80-ff311ea8e7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9F9"/>
    <a:srgbClr val="D4B0E6"/>
    <a:srgbClr val="E5D0F0"/>
    <a:srgbClr val="AF2197"/>
    <a:srgbClr val="9DBB43"/>
    <a:srgbClr val="712F91"/>
    <a:srgbClr val="FF0000"/>
    <a:srgbClr val="C00000"/>
    <a:srgbClr val="72101C"/>
    <a:srgbClr val="8B1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7" autoAdjust="0"/>
    <p:restoredTop sz="96331" autoAdjust="0"/>
  </p:normalViewPr>
  <p:slideViewPr>
    <p:cSldViewPr snapToGrid="0">
      <p:cViewPr varScale="1">
        <p:scale>
          <a:sx n="79" d="100"/>
          <a:sy n="79" d="100"/>
        </p:scale>
        <p:origin x="734" y="77"/>
      </p:cViewPr>
      <p:guideLst>
        <p:guide orient="horz" pos="346"/>
        <p:guide pos="347"/>
        <p:guide pos="393"/>
        <p:guide pos="4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39064304577167"/>
          <c:y val="7.5986800031893925E-2"/>
          <c:w val="0.4681122983448564"/>
          <c:h val="0.849947050011024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利生妥®单药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贫血</c:v>
                </c:pt>
                <c:pt idx="1">
                  <c:v>血小板
减少症</c:v>
                </c:pt>
                <c:pt idx="2">
                  <c:v>中性粒细胞
减少症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6.5000000000000002E-2</c:v>
                </c:pt>
                <c:pt idx="1">
                  <c:v>9.8000000000000004E-2</c:v>
                </c:pt>
                <c:pt idx="2">
                  <c:v>0.26100000000000001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8-4111-B7D6-8D9C76FBC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2408448"/>
        <c:axId val="772410112"/>
      </c:barChart>
      <c:catAx>
        <c:axId val="772408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772410112"/>
        <c:crosses val="autoZero"/>
        <c:auto val="1"/>
        <c:lblAlgn val="ctr"/>
        <c:lblOffset val="100"/>
        <c:noMultiLvlLbl val="0"/>
      </c:catAx>
      <c:valAx>
        <c:axId val="772410112"/>
        <c:scaling>
          <c:orientation val="minMax"/>
          <c:max val="1"/>
        </c:scaling>
        <c:delete val="1"/>
        <c:axPos val="b"/>
        <c:numFmt formatCode="0%" sourceLinked="0"/>
        <c:majorTickMark val="out"/>
        <c:minorTickMark val="none"/>
        <c:tickLblPos val="nextTo"/>
        <c:crossAx val="772408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20284555518303E-2"/>
          <c:y val="0.12767137854112967"/>
          <c:w val="0.95856225096083125"/>
          <c:h val="0.66105627040522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Sheet1!$B$39</c:f>
              <c:strCache>
                <c:ptCount val="1"/>
                <c:pt idx="0">
                  <c:v>中性粒细胞减少症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Sheet1!$C$38:$E$38</c:f>
              <c:strCache>
                <c:ptCount val="3"/>
                <c:pt idx="0">
                  <c:v>利生妥®单药(n=46)</c:v>
                </c:pt>
                <c:pt idx="1">
                  <c:v>利生妥®+利妥昔单抗(n=39)</c:v>
                </c:pt>
                <c:pt idx="2">
                  <c:v>利生妥®+阿可替尼(n=91)</c:v>
                </c:pt>
              </c:strCache>
            </c:strRef>
          </c:cat>
          <c:val>
            <c:numRef>
              <c:f>Sheet1!$C$39:$E$39</c:f>
              <c:numCache>
                <c:formatCode>0.0%</c:formatCode>
                <c:ptCount val="3"/>
                <c:pt idx="0">
                  <c:v>0.32600000000000001</c:v>
                </c:pt>
                <c:pt idx="1">
                  <c:v>0.28199999999999997</c:v>
                </c:pt>
                <c:pt idx="2">
                  <c:v>0.29699999999999999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F-4307-AD2F-EE66F1D0513D}"/>
            </c:ext>
          </c:extLst>
        </c:ser>
        <c:ser>
          <c:idx val="1"/>
          <c:order val="1"/>
          <c:tx>
            <c:strRef>
              <c:f>Sheet1!$B$40</c:f>
              <c:strCache>
                <c:ptCount val="1"/>
                <c:pt idx="0">
                  <c:v>贫血</c:v>
                </c:pt>
              </c:strCache>
            </c:strRef>
          </c:tx>
          <c:spPr>
            <a:solidFill>
              <a:srgbClr val="D4B0E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Sheet1!$C$38:$E$38</c:f>
              <c:strCache>
                <c:ptCount val="3"/>
                <c:pt idx="0">
                  <c:v>利生妥®单药(n=46)</c:v>
                </c:pt>
                <c:pt idx="1">
                  <c:v>利生妥®+利妥昔单抗(n=39)</c:v>
                </c:pt>
                <c:pt idx="2">
                  <c:v>利生妥®+阿可替尼(n=91)</c:v>
                </c:pt>
              </c:strCache>
            </c:strRef>
          </c:cat>
          <c:val>
            <c:numRef>
              <c:f>Sheet1!$C$40:$E$40</c:f>
              <c:numCache>
                <c:formatCode>0.0%</c:formatCode>
                <c:ptCount val="3"/>
                <c:pt idx="0">
                  <c:v>0.17399999999999999</c:v>
                </c:pt>
                <c:pt idx="1">
                  <c:v>0.10299999999999999</c:v>
                </c:pt>
                <c:pt idx="2">
                  <c:v>0.121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AF-4307-AD2F-EE66F1D0513D}"/>
            </c:ext>
          </c:extLst>
        </c:ser>
        <c:ser>
          <c:idx val="2"/>
          <c:order val="2"/>
          <c:tx>
            <c:strRef>
              <c:f>Sheet1!$B$41</c:f>
              <c:strCache>
                <c:ptCount val="1"/>
                <c:pt idx="0">
                  <c:v>血小板减少症</c:v>
                </c:pt>
              </c:strCache>
            </c:strRef>
          </c:tx>
          <c:spPr>
            <a:solidFill>
              <a:srgbClr val="F3E9F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/>
                    </a:solidFill>
                    <a:effectLst/>
                    <a:latin typeface="+mn-ea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Sheet1!$C$38:$E$38</c:f>
              <c:strCache>
                <c:ptCount val="3"/>
                <c:pt idx="0">
                  <c:v>利生妥®单药(n=46)</c:v>
                </c:pt>
                <c:pt idx="1">
                  <c:v>利生妥®+利妥昔单抗(n=39)</c:v>
                </c:pt>
                <c:pt idx="2">
                  <c:v>利生妥®+阿可替尼(n=91)</c:v>
                </c:pt>
              </c:strCache>
            </c:strRef>
          </c:cat>
          <c:val>
            <c:numRef>
              <c:f>Sheet1!$C$41:$E$41</c:f>
              <c:numCache>
                <c:formatCode>0.0%</c:formatCode>
                <c:ptCount val="3"/>
                <c:pt idx="0">
                  <c:v>8.6999999999999994E-2</c:v>
                </c:pt>
                <c:pt idx="1">
                  <c:v>7.6999999999999999E-2</c:v>
                </c:pt>
                <c:pt idx="2">
                  <c:v>8.7999999999999995E-2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AF-4307-AD2F-EE66F1D05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9"/>
        <c:axId val="1605093663"/>
        <c:axId val="1605082623"/>
      </c:barChart>
      <c:catAx>
        <c:axId val="16050936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05082623"/>
        <c:crosses val="autoZero"/>
        <c:auto val="1"/>
        <c:lblAlgn val="ctr"/>
        <c:lblOffset val="100"/>
        <c:noMultiLvlLbl val="0"/>
      </c:catAx>
      <c:valAx>
        <c:axId val="1605082623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605093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95814663590122E-2"/>
          <c:y val="0.10698801135214875"/>
          <c:w val="0.90886901014399557"/>
          <c:h val="0.78170186756325666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941171104"/>
        <c:axId val="941166424"/>
      </c:barChart>
      <c:catAx>
        <c:axId val="941171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41166424"/>
        <c:crosses val="autoZero"/>
        <c:auto val="1"/>
        <c:lblAlgn val="ctr"/>
        <c:lblOffset val="100"/>
        <c:noMultiLvlLbl val="0"/>
      </c:catAx>
      <c:valAx>
        <c:axId val="941166424"/>
        <c:scaling>
          <c:orientation val="minMax"/>
          <c:max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941171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d871898e-e770-4b78-8a45-89d5721f6491}"/>
      </c:ext>
    </c:extLst>
  </c:chart>
  <c:spPr>
    <a:noFill/>
    <a:ln>
      <a:noFill/>
    </a:ln>
    <a:effectLst/>
  </c:spPr>
  <c:txPr>
    <a:bodyPr/>
    <a:lstStyle/>
    <a:p>
      <a:pPr>
        <a:defRPr lang="zh-CN" sz="1000">
          <a:solidFill>
            <a:schemeClr val="tx1"/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72926951002422"/>
          <c:y val="2.0341993763657265E-2"/>
          <c:w val="0.6875353456903055"/>
          <c:h val="0.68409003814924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严重AE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A7D-443B-976D-85307BCCD596}"/>
              </c:ext>
            </c:extLst>
          </c:dPt>
          <c:dPt>
            <c:idx val="1"/>
            <c:invertIfNegative val="0"/>
            <c:bubble3D val="0"/>
            <c:spPr>
              <a:solidFill>
                <a:srgbClr val="D4B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62-431A-A7DB-272953FB1EA1}"/>
              </c:ext>
            </c:extLst>
          </c:dPt>
          <c:dPt>
            <c:idx val="2"/>
            <c:invertIfNegative val="0"/>
            <c:bubble3D val="0"/>
            <c:spPr>
              <a:solidFill>
                <a:srgbClr val="D4B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7D-443B-976D-85307BCCD596}"/>
              </c:ext>
            </c:extLst>
          </c:dPt>
          <c:dLbls>
            <c:dLbl>
              <c:idx val="0"/>
              <c:layout>
                <c:manualLayout>
                  <c:x val="1.373154967937232E-3"/>
                  <c:y val="0.1868859525868771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zh-CN" sz="16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ea"/>
                        <a:sym typeface="+mn-lt"/>
                      </a:defRPr>
                    </a:pPr>
                    <a:r>
                      <a:rPr lang="en-US" altLang="zh-CN" sz="1200" dirty="0">
                        <a:solidFill>
                          <a:schemeClr val="bg1"/>
                        </a:solidFill>
                      </a:rPr>
                      <a:t>10.4%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zh-CN"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A7D-443B-976D-85307BCCD5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6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利沙托克拉
CC201研究</c:v>
                </c:pt>
                <c:pt idx="1">
                  <c:v>维奈克拉
M14-728研究</c:v>
                </c:pt>
                <c:pt idx="2">
                  <c:v>索托克拉
BGB-11417-202研究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 formatCode="0.00%">
                  <c:v>0.104</c:v>
                </c:pt>
                <c:pt idx="1">
                  <c:v>0.52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62-431A-A7DB-272953FB1E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941171104"/>
        <c:axId val="941166424"/>
      </c:barChart>
      <c:catAx>
        <c:axId val="94117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941166424"/>
        <c:crosses val="autoZero"/>
        <c:auto val="1"/>
        <c:lblAlgn val="ctr"/>
        <c:lblOffset val="100"/>
        <c:noMultiLvlLbl val="0"/>
      </c:catAx>
      <c:valAx>
        <c:axId val="941166424"/>
        <c:scaling>
          <c:orientation val="minMax"/>
          <c:max val="0.60000000000000009"/>
          <c:min val="0"/>
        </c:scaling>
        <c:delete val="1"/>
        <c:axPos val="l"/>
        <c:numFmt formatCode="0.00%" sourceLinked="1"/>
        <c:majorTickMark val="out"/>
        <c:minorTickMark val="none"/>
        <c:tickLblPos val="nextTo"/>
        <c:crossAx val="941171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871898e-e770-4b78-8a45-89d5721f6491}"/>
      </c:ext>
    </c:extLst>
  </c:chart>
  <c:spPr>
    <a:noFill/>
    <a:ln>
      <a:noFill/>
    </a:ln>
    <a:effectLst/>
  </c:spPr>
  <c:txPr>
    <a:bodyPr/>
    <a:lstStyle/>
    <a:p>
      <a:pPr>
        <a:defRPr lang="zh-CN" sz="1200">
          <a:solidFill>
            <a:schemeClr val="tx1"/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307181266786714E-2"/>
          <c:y val="0.24765997425101777"/>
          <c:w val="0.93738563746642656"/>
          <c:h val="0.66044617070879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利沙托克拉</c:v>
                </c:pt>
              </c:strCache>
            </c:strRef>
          </c:tx>
          <c:spPr>
            <a:solidFill>
              <a:srgbClr val="9DBB4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DBB4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6B-42D2-B626-5358BF48A581}"/>
              </c:ext>
            </c:extLst>
          </c:dPt>
          <c:cat>
            <c:numRef>
              <c:f>Sheet1!$A$3</c:f>
              <c:numCache>
                <c:formatCode>General</c:formatCode>
                <c:ptCount val="1"/>
              </c:numCache>
            </c:numRef>
          </c:cat>
          <c:val>
            <c:numRef>
              <c:f>Sheet1!$B$3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6B-42D2-B626-5358BF48A5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维奈克拉</c:v>
                </c:pt>
              </c:strCache>
            </c:strRef>
          </c:tx>
          <c:spPr>
            <a:solidFill>
              <a:srgbClr val="D4B0E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4B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B6B-42D2-B626-5358BF48A581}"/>
              </c:ext>
            </c:extLst>
          </c:dPt>
          <c:cat>
            <c:numRef>
              <c:f>Sheet1!$A$3</c:f>
              <c:numCache>
                <c:formatCode>General</c:formatCode>
                <c:ptCount val="1"/>
              </c:numCache>
            </c:numRef>
          </c:cat>
          <c:val>
            <c:numRef>
              <c:f>Sheet1!$C$3</c:f>
              <c:numCache>
                <c:formatCode>General</c:formatCode>
                <c:ptCount val="1"/>
                <c:pt idx="0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6B-42D2-B626-5358BF48A5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索托克拉</c:v>
                </c:pt>
              </c:strCache>
            </c:strRef>
          </c:tx>
          <c:spPr>
            <a:solidFill>
              <a:srgbClr val="E5D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5D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6B-42D2-B626-5358BF48A581}"/>
              </c:ext>
            </c:extLst>
          </c:dPt>
          <c:cat>
            <c:numRef>
              <c:f>Sheet1!$A$3</c:f>
              <c:numCache>
                <c:formatCode>General</c:formatCode>
                <c:ptCount val="1"/>
              </c:numCache>
            </c:numRef>
          </c:cat>
          <c:val>
            <c:numRef>
              <c:f>Sheet1!$D$3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6B-42D2-B626-5358BF48A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516958943"/>
        <c:axId val="1516959423"/>
      </c:barChart>
      <c:catAx>
        <c:axId val="1516958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516959423"/>
        <c:crosses val="autoZero"/>
        <c:auto val="1"/>
        <c:lblAlgn val="ctr"/>
        <c:lblOffset val="100"/>
        <c:noMultiLvlLbl val="0"/>
      </c:catAx>
      <c:valAx>
        <c:axId val="15169594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16958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95814663590122E-2"/>
          <c:y val="0.10698801135214875"/>
          <c:w val="0.90886901014399557"/>
          <c:h val="0.781701867563256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利沙托克拉
CC201研究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5C-40B9-9E1F-1B27DF6E32F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zh-CN"/>
                      <a:t>10.4%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05C-40B9-9E1F-1B27DF6E32F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zh-CN"/>
                      <a:t>11.7%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05C-40B9-9E1F-1B27DF6E32F4}"/>
                </c:ext>
              </c:extLst>
            </c:dLbl>
            <c:dLbl>
              <c:idx val="2"/>
              <c:layout>
                <c:manualLayout>
                  <c:x val="0"/>
                  <c:y val="9.2655081134915343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/>
                      <a:t>3.9%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05C-40B9-9E1F-1B27DF6E32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感染性肺炎</c:v>
                </c:pt>
                <c:pt idx="1">
                  <c:v>上呼吸道感染</c:v>
                </c:pt>
                <c:pt idx="2">
                  <c:v>3级以上感染性肺炎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0.104</c:v>
                </c:pt>
                <c:pt idx="1">
                  <c:v>0.11700000000000001</c:v>
                </c:pt>
                <c:pt idx="2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5C-40B9-9E1F-1B27DF6E32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维奈克拉
M14-728研究</c:v>
                </c:pt>
              </c:strCache>
            </c:strRef>
          </c:tx>
          <c:spPr>
            <a:solidFill>
              <a:srgbClr val="D4B0E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感染性肺炎</c:v>
                </c:pt>
                <c:pt idx="1">
                  <c:v>上呼吸道感染</c:v>
                </c:pt>
                <c:pt idx="2">
                  <c:v>3级以上感染性肺炎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0.36199999999999999</c:v>
                </c:pt>
                <c:pt idx="1">
                  <c:v>0.188</c:v>
                </c:pt>
                <c:pt idx="2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5C-40B9-9E1F-1B27DF6E32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索托克拉
BGB-11417-202研究</c:v>
                </c:pt>
              </c:strCache>
            </c:strRef>
          </c:tx>
          <c:spPr>
            <a:solidFill>
              <a:srgbClr val="E5D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感染性肺炎</c:v>
                </c:pt>
                <c:pt idx="1">
                  <c:v>上呼吸道感染</c:v>
                </c:pt>
                <c:pt idx="2">
                  <c:v>3级以上感染性肺炎</c:v>
                </c:pt>
              </c:strCache>
            </c:strRef>
          </c:cat>
          <c:val>
            <c:numRef>
              <c:f>Sheet1!$D$2:$D$4</c:f>
              <c:numCache>
                <c:formatCode>0.0%</c:formatCode>
                <c:ptCount val="3"/>
                <c:pt idx="0">
                  <c:v>0.26</c:v>
                </c:pt>
                <c:pt idx="1">
                  <c:v>0.31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5C-40B9-9E1F-1B27DF6E32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941171104"/>
        <c:axId val="941166424"/>
      </c:barChart>
      <c:catAx>
        <c:axId val="94117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941166424"/>
        <c:crosses val="autoZero"/>
        <c:auto val="1"/>
        <c:lblAlgn val="ctr"/>
        <c:lblOffset val="100"/>
        <c:noMultiLvlLbl val="0"/>
      </c:catAx>
      <c:valAx>
        <c:axId val="941166424"/>
        <c:scaling>
          <c:orientation val="minMax"/>
          <c:max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941171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976652035859374"/>
          <c:y val="0.12025246549800439"/>
          <c:w val="0.64433179454784006"/>
          <c:h val="0.181043618371764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d871898e-e770-4b78-8a45-89d5721f6491}"/>
      </c:ext>
    </c:extLst>
  </c:chart>
  <c:spPr>
    <a:noFill/>
    <a:ln>
      <a:noFill/>
    </a:ln>
    <a:effectLst/>
  </c:spPr>
  <c:txPr>
    <a:bodyPr/>
    <a:lstStyle/>
    <a:p>
      <a:pPr>
        <a:defRPr lang="zh-CN" sz="1000">
          <a:solidFill>
            <a:schemeClr val="tx1"/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7720739756114E-2"/>
          <c:y val="0.19857598568358548"/>
          <c:w val="0.9645228604072329"/>
          <c:h val="0.8014241456583031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712F9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08-47D7-9F7D-92BD6D80C9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08-47D7-9F7D-92BD6D80C9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1436160"/>
        <c:axId val="1091438320"/>
      </c:barChart>
      <c:catAx>
        <c:axId val="1091436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1438320"/>
        <c:crosses val="autoZero"/>
        <c:auto val="1"/>
        <c:lblAlgn val="ctr"/>
        <c:lblOffset val="100"/>
        <c:noMultiLvlLbl val="0"/>
      </c:catAx>
      <c:valAx>
        <c:axId val="1091438320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09143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72929841951683"/>
          <c:y val="0"/>
          <c:w val="0.6875353456903055"/>
          <c:h val="0.74609361405950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rgbClr val="712F9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3D-4E12-B1B9-1DE2B5DAF1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中位PFS</c:v>
                </c:pt>
                <c:pt idx="1">
                  <c:v>中位DOR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23.89</c:v>
                </c:pt>
                <c:pt idx="1">
                  <c:v>18.53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3D-4E12-B1B9-1DE2B5DAF1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941171104"/>
        <c:axId val="941166424"/>
      </c:barChart>
      <c:catAx>
        <c:axId val="94117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941166424"/>
        <c:crosses val="autoZero"/>
        <c:auto val="1"/>
        <c:lblAlgn val="ctr"/>
        <c:lblOffset val="100"/>
        <c:noMultiLvlLbl val="0"/>
      </c:catAx>
      <c:valAx>
        <c:axId val="941166424"/>
        <c:scaling>
          <c:orientation val="minMax"/>
          <c:max val="40"/>
        </c:scaling>
        <c:delete val="1"/>
        <c:axPos val="l"/>
        <c:numFmt formatCode="General" sourceLinked="1"/>
        <c:majorTickMark val="out"/>
        <c:minorTickMark val="none"/>
        <c:tickLblPos val="nextTo"/>
        <c:crossAx val="9411711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871898e-e770-4b78-8a45-89d5721f6491}"/>
      </c:ext>
    </c:extLst>
  </c:chart>
  <c:spPr>
    <a:noFill/>
    <a:ln>
      <a:noFill/>
    </a:ln>
    <a:effectLst/>
  </c:spPr>
  <c:txPr>
    <a:bodyPr/>
    <a:lstStyle/>
    <a:p>
      <a:pPr>
        <a:defRPr lang="zh-CN" sz="1200">
          <a:solidFill>
            <a:schemeClr val="tx1"/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7295906199004"/>
          <c:y val="4.1266908872208199E-2"/>
          <c:w val="0.70980317082191802"/>
          <c:h val="0.87730050872434773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IRC评估</c:v>
                </c:pt>
              </c:strCache>
            </c:strRef>
          </c:tx>
          <c:spPr>
            <a:solidFill>
              <a:srgbClr val="712F91"/>
            </a:solidFill>
          </c:spPr>
          <c:dPt>
            <c:idx val="0"/>
            <c:bubble3D val="0"/>
            <c:spPr>
              <a:solidFill>
                <a:srgbClr val="712F9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0F-4814-B1C5-458EF740C88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0F-4814-B1C5-458EF740C88B}"/>
              </c:ext>
            </c:extLst>
          </c:dPt>
          <c:cat>
            <c:strRef>
              <c:f>Sheet1!$B$1:$C$1</c:f>
              <c:strCache>
                <c:ptCount val="2"/>
                <c:pt idx="0">
                  <c:v>SD</c:v>
                </c:pt>
                <c:pt idx="1">
                  <c:v>PR</c:v>
                </c:pt>
              </c:strCache>
            </c:strRef>
          </c:cat>
          <c:val>
            <c:numRef>
              <c:f>Sheet1!$B$2:$C$2</c:f>
              <c:numCache>
                <c:formatCode>0.0%</c:formatCode>
                <c:ptCount val="2"/>
                <c:pt idx="0">
                  <c:v>0.625</c:v>
                </c:pt>
                <c:pt idx="1">
                  <c:v>0.38500000000000001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0F-4814-B1C5-458EF740C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871898e-e770-4b78-8a45-89d5721f6491}"/>
      </c:ext>
    </c:extLst>
  </c:chart>
  <c:spPr>
    <a:noFill/>
    <a:ln>
      <a:noFill/>
    </a:ln>
    <a:effectLst/>
  </c:spPr>
  <c:txPr>
    <a:bodyPr/>
    <a:lstStyle/>
    <a:p>
      <a:pPr>
        <a:defRPr lang="zh-CN" sz="1400">
          <a:solidFill>
            <a:schemeClr val="tx1"/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586F158-F9FA-FA54-9588-6570188E01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B964FF-A44A-0409-4162-C05F3E254D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6CDD2-0F1F-459E-A195-26CDC3B3DD26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920907-FF27-3223-AC1A-B8C44D6E7E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1B10E5-DA4D-6BDB-0CCD-307FBC28B7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27DA0-7D50-446D-A114-62F260BEC4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242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58177-7D32-4202-B937-A20A733D305A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9EEBC-B233-4E8A-9772-699F26521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5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EEBC-B233-4E8A-9772-699F26521F2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64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EEBC-B233-4E8A-9772-699F26521F2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0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0BB26-1C08-6C05-DE7D-A3DB76274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716A43-9BCF-696A-336E-1D7764349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987675" y="887413"/>
            <a:ext cx="4262438" cy="23987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D7491D-7FB7-3DA0-A35C-8AFD6B73A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0DDE1F-A7D4-6E03-9F7E-D44BC4F12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9EEBC-B233-4E8A-9772-699F26521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545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EEBC-B233-4E8A-9772-699F26521F2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55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9EEBC-B233-4E8A-9772-699F26521F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单圆角 1">
            <a:extLst>
              <a:ext uri="{FF2B5EF4-FFF2-40B4-BE49-F238E27FC236}">
                <a16:creationId xmlns:a16="http://schemas.microsoft.com/office/drawing/2014/main" id="{1282E039-6654-867B-9CA6-AFAC3ECD2D41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ound1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4" name="图片 3" descr="纯色底图">
            <a:extLst>
              <a:ext uri="{FF2B5EF4-FFF2-40B4-BE49-F238E27FC236}">
                <a16:creationId xmlns:a16="http://schemas.microsoft.com/office/drawing/2014/main" id="{612F31C8-6EC0-223C-CE6E-096E101C7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C2B9492-5F93-3BEC-E720-49048B6F6E18}"/>
              </a:ext>
            </a:extLst>
          </p:cNvPr>
          <p:cNvSpPr/>
          <p:nvPr userDrawn="1"/>
        </p:nvSpPr>
        <p:spPr>
          <a:xfrm>
            <a:off x="589915" y="2506980"/>
            <a:ext cx="4118610" cy="76200"/>
          </a:xfrm>
          <a:prstGeom prst="rect">
            <a:avLst/>
          </a:prstGeom>
          <a:solidFill>
            <a:srgbClr val="6C129C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亚盛logo">
            <a:extLst>
              <a:ext uri="{FF2B5EF4-FFF2-40B4-BE49-F238E27FC236}">
                <a16:creationId xmlns:a16="http://schemas.microsoft.com/office/drawing/2014/main" id="{94BC3D80-5921-0AA9-57C1-A3BDE4075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8335" y="264795"/>
            <a:ext cx="1085215" cy="346710"/>
          </a:xfrm>
          <a:prstGeom prst="rect">
            <a:avLst/>
          </a:prstGeom>
        </p:spPr>
      </p:pic>
      <p:pic>
        <p:nvPicPr>
          <p:cNvPr id="10" name="图片 9" descr="/Users/hejinlong/Library/Containers/com.kingsoft.wpsoffice.mac/Data/tmp/picturecompress_20250508125940/output_1.pngoutput_1">
            <a:extLst>
              <a:ext uri="{FF2B5EF4-FFF2-40B4-BE49-F238E27FC236}">
                <a16:creationId xmlns:a16="http://schemas.microsoft.com/office/drawing/2014/main" id="{F9F6BED7-68C8-74A3-C192-A5BBA5BA97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9095" y="1581150"/>
            <a:ext cx="8002905" cy="5263515"/>
          </a:xfrm>
          <a:prstGeom prst="rect">
            <a:avLst/>
          </a:prstGeom>
        </p:spPr>
      </p:pic>
      <p:sp>
        <p:nvSpPr>
          <p:cNvPr id="12" name="标题占位符 1">
            <a:extLst>
              <a:ext uri="{FF2B5EF4-FFF2-40B4-BE49-F238E27FC236}">
                <a16:creationId xmlns:a16="http://schemas.microsoft.com/office/drawing/2014/main" id="{5FE5FFF8-29C1-47E8-4DC6-A9308AA7A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864" y="8338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 b="1" i="1">
                <a:solidFill>
                  <a:srgbClr val="6C129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全优才能无忧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1C900499-2BE2-F126-718B-AB13FF71F2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71" y="2069021"/>
            <a:ext cx="2904743" cy="347218"/>
          </a:xfrm>
        </p:spPr>
        <p:txBody>
          <a:bodyPr>
            <a:noAutofit/>
          </a:bodyPr>
          <a:lstStyle>
            <a:lvl1pPr marL="0" indent="0" algn="dist">
              <a:buNone/>
              <a:defRPr sz="1800">
                <a:ln>
                  <a:solidFill>
                    <a:srgbClr val="6C129C"/>
                  </a:solidFill>
                </a:ln>
              </a:defRPr>
            </a:lvl1pPr>
            <a:lvl2pPr>
              <a:defRPr>
                <a:ln>
                  <a:solidFill>
                    <a:srgbClr val="6C129C"/>
                  </a:solidFill>
                </a:ln>
              </a:defRPr>
            </a:lvl2pPr>
            <a:lvl3pPr>
              <a:defRPr>
                <a:ln>
                  <a:solidFill>
                    <a:srgbClr val="6C129C"/>
                  </a:solidFill>
                </a:ln>
              </a:defRPr>
            </a:lvl3pPr>
            <a:lvl4pPr>
              <a:defRPr>
                <a:ln>
                  <a:solidFill>
                    <a:srgbClr val="6C129C"/>
                  </a:solidFill>
                </a:ln>
              </a:defRPr>
            </a:lvl4pPr>
            <a:lvl5pPr>
              <a:defRPr>
                <a:ln>
                  <a:solidFill>
                    <a:srgbClr val="6C129C"/>
                  </a:solidFill>
                </a:ln>
              </a:defRPr>
            </a:lvl5pPr>
          </a:lstStyle>
          <a:p>
            <a:pPr lvl="0"/>
            <a:r>
              <a:rPr kumimoji="1" lang="zh-CN" altLang="en-US" dirty="0"/>
              <a:t>全新一代</a:t>
            </a:r>
            <a:r>
              <a:rPr kumimoji="1" lang="en-US" altLang="zh-CN" dirty="0"/>
              <a:t>BCL-2</a:t>
            </a:r>
            <a:r>
              <a:rPr kumimoji="1" lang="zh-CN" altLang="en-US" dirty="0"/>
              <a:t>抑制剂</a:t>
            </a:r>
          </a:p>
        </p:txBody>
      </p:sp>
      <p:pic>
        <p:nvPicPr>
          <p:cNvPr id="8" name="图片 7" descr="屏幕上有字&#10;&#10;AI 生成的内容可能不正确。">
            <a:extLst>
              <a:ext uri="{FF2B5EF4-FFF2-40B4-BE49-F238E27FC236}">
                <a16:creationId xmlns:a16="http://schemas.microsoft.com/office/drawing/2014/main" id="{72423D65-B3AF-E2F8-A7E8-8EA16C3C6C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41842"/>
            <a:ext cx="1614107" cy="367390"/>
          </a:xfrm>
          <a:prstGeom prst="rect">
            <a:avLst/>
          </a:prstGeom>
        </p:spPr>
      </p:pic>
      <p:pic>
        <p:nvPicPr>
          <p:cNvPr id="13" name="图片 12" descr="卡通人物&#10;&#10;AI 生成的内容可能不正确。">
            <a:extLst>
              <a:ext uri="{FF2B5EF4-FFF2-40B4-BE49-F238E27FC236}">
                <a16:creationId xmlns:a16="http://schemas.microsoft.com/office/drawing/2014/main" id="{3DF8E39E-B165-B65D-7213-BB25A3B968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" y="267942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6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446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A54408-437C-D6AB-BFB8-6854C6F8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591"/>
            <a:ext cx="10515600" cy="50531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1B4D187-9279-9105-612C-044742C19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9685" y="6238875"/>
            <a:ext cx="7331075" cy="4032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Ref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707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81BE-C45A-4B2B-BD0D-61482315D36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838200" y="6434138"/>
            <a:ext cx="2249488" cy="311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30250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纯色底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圆角矩形 87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5" name="图片 4" descr="利生妥 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7" name="图片 6" descr="亚盛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232" y="672845"/>
            <a:ext cx="10670922" cy="703511"/>
          </a:xfrm>
        </p:spPr>
        <p:txBody>
          <a:bodyPr>
            <a:normAutofit/>
          </a:bodyPr>
          <a:lstStyle>
            <a:lvl1pPr>
              <a:defRPr kumimoji="1" lang="zh-CN" altLang="en-US" sz="2500" b="1" kern="1200" dirty="0">
                <a:solidFill>
                  <a:srgbClr val="6C129C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单击此处编辑母版标题样式</a:t>
            </a:r>
          </a:p>
        </p:txBody>
      </p:sp>
      <p:pic>
        <p:nvPicPr>
          <p:cNvPr id="8" name="图片 7" descr="绿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sz="quarter" idx="10" hasCustomPrompt="1"/>
          </p:nvPr>
        </p:nvSpPr>
        <p:spPr>
          <a:xfrm>
            <a:off x="550864" y="6261343"/>
            <a:ext cx="11107736" cy="609600"/>
          </a:xfrm>
        </p:spPr>
        <p:txBody>
          <a:bodyPr anchor="b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r>
              <a:rPr lang="zh-CN" altLang="en-US" dirty="0"/>
              <a:t>参考文献</a:t>
            </a:r>
          </a:p>
        </p:txBody>
      </p:sp>
      <p:sp>
        <p:nvSpPr>
          <p:cNvPr id="10" name="矩形"/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hejinlong/Library/Containers/com.kingsoft.wpsoffice.mac/Data/tmp/picturecompress_20250508130119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429691" y="3043646"/>
            <a:ext cx="0" cy="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lumMod val="90000"/>
                <a:lumOff val="10000"/>
                <a:alpha val="59000"/>
              </a:schemeClr>
            </a:outerShdw>
          </a:effectLst>
        </p:spPr>
        <p:txBody>
          <a:bodyPr wrap="none" rtlCol="0" anchor="ctr" anchorCtr="0">
            <a:noAutofit/>
          </a:bodyPr>
          <a:lstStyle/>
          <a:p>
            <a:pPr algn="l"/>
            <a:endParaRPr kumimoji="1" lang="zh-CN" altLang="en-US" sz="3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/Users/hejinlong/Library/Containers/com.kingsoft.wpsoffice.mac/Data/tmp/picturecompress_20250508130135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940" y="4514850"/>
            <a:ext cx="4798060" cy="3155950"/>
          </a:xfrm>
          <a:prstGeom prst="rect">
            <a:avLst/>
          </a:prstGeom>
        </p:spPr>
      </p:pic>
      <p:pic>
        <p:nvPicPr>
          <p:cNvPr id="11" name="图片 10" descr="目录页文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85" y="5861685"/>
            <a:ext cx="3274695" cy="748665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3671" y="1382141"/>
            <a:ext cx="4070157" cy="37401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kumimoji="1" lang="zh-CN" altLang="en-US" dirty="0"/>
              <a:t>点击此处输入正文</a:t>
            </a:r>
          </a:p>
        </p:txBody>
      </p:sp>
    </p:spTree>
    <p:extLst>
      <p:ext uri="{BB962C8B-B14F-4D97-AF65-F5344CB8AC3E}">
        <p14:creationId xmlns:p14="http://schemas.microsoft.com/office/powerpoint/2010/main" val="200876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圆角矩形 870">
            <a:extLst>
              <a:ext uri="{FF2B5EF4-FFF2-40B4-BE49-F238E27FC236}">
                <a16:creationId xmlns:a16="http://schemas.microsoft.com/office/drawing/2014/main" id="{8B685C93-A80E-D435-149F-37B86308C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760" y="264794"/>
            <a:ext cx="11768455" cy="6593205"/>
          </a:xfrm>
          <a:prstGeom prst="rect">
            <a:avLst/>
          </a:prstGeom>
        </p:spPr>
      </p:pic>
      <p:pic>
        <p:nvPicPr>
          <p:cNvPr id="8" name="图片 7" descr="屏幕上有字&#10;&#10;AI 生成的内容可能不正确。">
            <a:extLst>
              <a:ext uri="{FF2B5EF4-FFF2-40B4-BE49-F238E27FC236}">
                <a16:creationId xmlns:a16="http://schemas.microsoft.com/office/drawing/2014/main" id="{06886273-3E78-39DC-E621-9431C3888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705" y="6506471"/>
            <a:ext cx="1203510" cy="273933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E73CA75-BAE0-5433-EA2A-30537CEF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413" y="680208"/>
            <a:ext cx="10938386" cy="585787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zh-CN" altLang="en-US" dirty="0"/>
              <a:t>标题</a:t>
            </a:r>
          </a:p>
        </p:txBody>
      </p:sp>
      <p:pic>
        <p:nvPicPr>
          <p:cNvPr id="10" name="图片 9" descr="亚盛logo">
            <a:extLst>
              <a:ext uri="{FF2B5EF4-FFF2-40B4-BE49-F238E27FC236}">
                <a16:creationId xmlns:a16="http://schemas.microsoft.com/office/drawing/2014/main" id="{FEEA7B4C-345D-A07A-C6B1-0D6A65D51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14" name="图片 13" descr="卡通人物&#10;&#10;AI 生成的内容可能不正确。">
            <a:extLst>
              <a:ext uri="{FF2B5EF4-FFF2-40B4-BE49-F238E27FC236}">
                <a16:creationId xmlns:a16="http://schemas.microsoft.com/office/drawing/2014/main" id="{DD330D88-FD03-162C-D990-D9D5A4F07B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纯色底图">
            <a:extLst>
              <a:ext uri="{FF2B5EF4-FFF2-40B4-BE49-F238E27FC236}">
                <a16:creationId xmlns:a16="http://schemas.microsoft.com/office/drawing/2014/main" id="{612F31C8-6EC0-223C-CE6E-096E101C7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C2B9492-5F93-3BEC-E720-49048B6F6E18}"/>
              </a:ext>
            </a:extLst>
          </p:cNvPr>
          <p:cNvSpPr/>
          <p:nvPr userDrawn="1"/>
        </p:nvSpPr>
        <p:spPr>
          <a:xfrm>
            <a:off x="589915" y="2506980"/>
            <a:ext cx="4118610" cy="76200"/>
          </a:xfrm>
          <a:prstGeom prst="rect">
            <a:avLst/>
          </a:prstGeom>
          <a:solidFill>
            <a:srgbClr val="6C129C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亚盛logo">
            <a:extLst>
              <a:ext uri="{FF2B5EF4-FFF2-40B4-BE49-F238E27FC236}">
                <a16:creationId xmlns:a16="http://schemas.microsoft.com/office/drawing/2014/main" id="{94BC3D80-5921-0AA9-57C1-A3BDE4075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8335" y="264795"/>
            <a:ext cx="1085215" cy="346710"/>
          </a:xfrm>
          <a:prstGeom prst="rect">
            <a:avLst/>
          </a:prstGeom>
        </p:spPr>
      </p:pic>
      <p:pic>
        <p:nvPicPr>
          <p:cNvPr id="10" name="图片 9" descr="/Users/hejinlong/Library/Containers/com.kingsoft.wpsoffice.mac/Data/tmp/picturecompress_20250508125940/output_1.pngoutput_1">
            <a:extLst>
              <a:ext uri="{FF2B5EF4-FFF2-40B4-BE49-F238E27FC236}">
                <a16:creationId xmlns:a16="http://schemas.microsoft.com/office/drawing/2014/main" id="{F9F6BED7-68C8-74A3-C192-A5BBA5BA97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9095" y="1581150"/>
            <a:ext cx="8002905" cy="5263515"/>
          </a:xfrm>
          <a:prstGeom prst="rect">
            <a:avLst/>
          </a:prstGeom>
        </p:spPr>
      </p:pic>
      <p:sp>
        <p:nvSpPr>
          <p:cNvPr id="12" name="标题占位符 1">
            <a:extLst>
              <a:ext uri="{FF2B5EF4-FFF2-40B4-BE49-F238E27FC236}">
                <a16:creationId xmlns:a16="http://schemas.microsoft.com/office/drawing/2014/main" id="{5FE5FFF8-29C1-47E8-4DC6-A9308AA7A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864" y="8338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 b="1" i="1">
                <a:solidFill>
                  <a:srgbClr val="6C129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全优才能无忧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1C900499-2BE2-F126-718B-AB13FF71F2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71" y="2069021"/>
            <a:ext cx="2904743" cy="347218"/>
          </a:xfrm>
        </p:spPr>
        <p:txBody>
          <a:bodyPr>
            <a:noAutofit/>
          </a:bodyPr>
          <a:lstStyle>
            <a:lvl1pPr marL="0" indent="0" algn="dist">
              <a:buNone/>
              <a:defRPr sz="1800">
                <a:ln>
                  <a:solidFill>
                    <a:srgbClr val="6C129C"/>
                  </a:solidFill>
                </a:ln>
              </a:defRPr>
            </a:lvl1pPr>
            <a:lvl2pPr>
              <a:defRPr>
                <a:ln>
                  <a:solidFill>
                    <a:srgbClr val="6C129C"/>
                  </a:solidFill>
                </a:ln>
              </a:defRPr>
            </a:lvl2pPr>
            <a:lvl3pPr>
              <a:defRPr>
                <a:ln>
                  <a:solidFill>
                    <a:srgbClr val="6C129C"/>
                  </a:solidFill>
                </a:ln>
              </a:defRPr>
            </a:lvl3pPr>
            <a:lvl4pPr>
              <a:defRPr>
                <a:ln>
                  <a:solidFill>
                    <a:srgbClr val="6C129C"/>
                  </a:solidFill>
                </a:ln>
              </a:defRPr>
            </a:lvl4pPr>
            <a:lvl5pPr>
              <a:defRPr>
                <a:ln>
                  <a:solidFill>
                    <a:srgbClr val="6C129C"/>
                  </a:solidFill>
                </a:ln>
              </a:defRPr>
            </a:lvl5pPr>
          </a:lstStyle>
          <a:p>
            <a:pPr lvl="0"/>
            <a:r>
              <a:rPr kumimoji="1" lang="zh-CN" altLang="en-US" dirty="0"/>
              <a:t>全新一代</a:t>
            </a:r>
            <a:r>
              <a:rPr kumimoji="1" lang="en-US" altLang="zh-CN" dirty="0"/>
              <a:t>BCL-2</a:t>
            </a:r>
            <a:r>
              <a:rPr kumimoji="1" lang="zh-CN" altLang="en-US" dirty="0"/>
              <a:t>抑制剂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D71E587-633A-3D40-78F9-5EDEA5CDD5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8541"/>
            <a:ext cx="12192000" cy="489459"/>
          </a:xfrm>
          <a:prstGeom prst="rect">
            <a:avLst/>
          </a:prstGeom>
        </p:spPr>
      </p:pic>
      <p:pic>
        <p:nvPicPr>
          <p:cNvPr id="8" name="图片 7" descr="屏幕上有字&#10;&#10;AI 生成的内容可能不正确。">
            <a:extLst>
              <a:ext uri="{FF2B5EF4-FFF2-40B4-BE49-F238E27FC236}">
                <a16:creationId xmlns:a16="http://schemas.microsoft.com/office/drawing/2014/main" id="{72423D65-B3AF-E2F8-A7E8-8EA16C3C6C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41842"/>
            <a:ext cx="1614107" cy="367390"/>
          </a:xfrm>
          <a:prstGeom prst="rect">
            <a:avLst/>
          </a:prstGeom>
        </p:spPr>
      </p:pic>
      <p:pic>
        <p:nvPicPr>
          <p:cNvPr id="13" name="图片 12" descr="卡通人物&#10;&#10;AI 生成的内容可能不正确。">
            <a:extLst>
              <a:ext uri="{FF2B5EF4-FFF2-40B4-BE49-F238E27FC236}">
                <a16:creationId xmlns:a16="http://schemas.microsoft.com/office/drawing/2014/main" id="{3DF8E39E-B165-B65D-7213-BB25A3B968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" y="267942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4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hejinlong/Library/Containers/com.kingsoft.wpsoffice.mac/Data/tmp/picturecompress_20250508130119/output_1.pngoutput_1">
            <a:extLst>
              <a:ext uri="{FF2B5EF4-FFF2-40B4-BE49-F238E27FC236}">
                <a16:creationId xmlns:a16="http://schemas.microsoft.com/office/drawing/2014/main" id="{F1C3DC70-8627-3657-4A5D-53FA7CF05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EE38EB0-F9B9-0144-7461-EADACA11ABB9}"/>
              </a:ext>
            </a:extLst>
          </p:cNvPr>
          <p:cNvSpPr txBox="1"/>
          <p:nvPr userDrawn="1"/>
        </p:nvSpPr>
        <p:spPr>
          <a:xfrm>
            <a:off x="2429691" y="3043646"/>
            <a:ext cx="0" cy="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lumMod val="90000"/>
                <a:lumOff val="10000"/>
                <a:alpha val="59000"/>
              </a:schemeClr>
            </a:outerShdw>
          </a:effectLst>
        </p:spPr>
        <p:txBody>
          <a:bodyPr wrap="none" rtlCol="0" anchor="ctr" anchorCtr="0">
            <a:noAutofit/>
          </a:bodyPr>
          <a:lstStyle/>
          <a:p>
            <a:pPr algn="l"/>
            <a:endParaRPr kumimoji="1" lang="zh-CN" altLang="en-US" sz="36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10" name="图片 9" descr="/Users/hejinlong/Library/Containers/com.kingsoft.wpsoffice.mac/Data/tmp/picturecompress_20250508130135/output_1.pngoutput_1">
            <a:extLst>
              <a:ext uri="{FF2B5EF4-FFF2-40B4-BE49-F238E27FC236}">
                <a16:creationId xmlns:a16="http://schemas.microsoft.com/office/drawing/2014/main" id="{8DDAA0A1-3F31-405A-C5F4-2A9AB01D97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940" y="4514850"/>
            <a:ext cx="4798060" cy="3155950"/>
          </a:xfrm>
          <a:prstGeom prst="rect">
            <a:avLst/>
          </a:prstGeom>
        </p:spPr>
      </p:pic>
      <p:pic>
        <p:nvPicPr>
          <p:cNvPr id="11" name="图片 10" descr="目录页文字">
            <a:extLst>
              <a:ext uri="{FF2B5EF4-FFF2-40B4-BE49-F238E27FC236}">
                <a16:creationId xmlns:a16="http://schemas.microsoft.com/office/drawing/2014/main" id="{79487F8A-C2D9-1C53-D8ED-A4E6389D99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85" y="5861685"/>
            <a:ext cx="3274695" cy="748665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3671" y="1382141"/>
            <a:ext cx="4070157" cy="37401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点击此处输入正文</a:t>
            </a:r>
          </a:p>
        </p:txBody>
      </p:sp>
    </p:spTree>
    <p:extLst>
      <p:ext uri="{BB962C8B-B14F-4D97-AF65-F5344CB8AC3E}">
        <p14:creationId xmlns:p14="http://schemas.microsoft.com/office/powerpoint/2010/main" val="3075548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纯色底图">
            <a:extLst>
              <a:ext uri="{FF2B5EF4-FFF2-40B4-BE49-F238E27FC236}">
                <a16:creationId xmlns:a16="http://schemas.microsoft.com/office/drawing/2014/main" id="{6D1625F0-4558-E7A0-F6AB-377BB3BB0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560" y="0"/>
            <a:ext cx="12227560" cy="6878320"/>
          </a:xfrm>
          <a:prstGeom prst="rect">
            <a:avLst/>
          </a:prstGeom>
        </p:spPr>
      </p:pic>
      <p:pic>
        <p:nvPicPr>
          <p:cNvPr id="21" name="图片 20" descr="亚盛logo">
            <a:extLst>
              <a:ext uri="{FF2B5EF4-FFF2-40B4-BE49-F238E27FC236}">
                <a16:creationId xmlns:a16="http://schemas.microsoft.com/office/drawing/2014/main" id="{B06F12B8-122D-DB37-CDBB-B04F61C6AF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90555" y="262890"/>
            <a:ext cx="1152525" cy="367665"/>
          </a:xfrm>
          <a:prstGeom prst="rect">
            <a:avLst/>
          </a:prstGeom>
        </p:spPr>
      </p:pic>
      <p:pic>
        <p:nvPicPr>
          <p:cNvPr id="22" name="图片 21" descr="线框矩形">
            <a:extLst>
              <a:ext uri="{FF2B5EF4-FFF2-40B4-BE49-F238E27FC236}">
                <a16:creationId xmlns:a16="http://schemas.microsoft.com/office/drawing/2014/main" id="{5D7C7E14-28B5-7F28-3714-CC1A623275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260" y="2523490"/>
            <a:ext cx="12192000" cy="2023745"/>
          </a:xfrm>
          <a:prstGeom prst="rect">
            <a:avLst/>
          </a:prstGeom>
        </p:spPr>
      </p:pic>
      <p:pic>
        <p:nvPicPr>
          <p:cNvPr id="23" name="图片 22" descr="矩形纯色">
            <a:extLst>
              <a:ext uri="{FF2B5EF4-FFF2-40B4-BE49-F238E27FC236}">
                <a16:creationId xmlns:a16="http://schemas.microsoft.com/office/drawing/2014/main" id="{EFC3D02D-CF1C-F080-9A98-7CD99A6C6F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535555"/>
            <a:ext cx="12192000" cy="1809115"/>
          </a:xfrm>
          <a:prstGeom prst="rect">
            <a:avLst/>
          </a:prstGeom>
        </p:spPr>
      </p:pic>
      <p:pic>
        <p:nvPicPr>
          <p:cNvPr id="24" name="图片 23" descr="白色矩形">
            <a:extLst>
              <a:ext uri="{FF2B5EF4-FFF2-40B4-BE49-F238E27FC236}">
                <a16:creationId xmlns:a16="http://schemas.microsoft.com/office/drawing/2014/main" id="{057E18F0-B255-2963-F916-8C32D35A82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6885" y="2144395"/>
            <a:ext cx="173355" cy="84582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2460D1E-B944-8E55-7820-AF8BC4829F75}"/>
              </a:ext>
            </a:extLst>
          </p:cNvPr>
          <p:cNvSpPr txBox="1"/>
          <p:nvPr userDrawn="1"/>
        </p:nvSpPr>
        <p:spPr>
          <a:xfrm>
            <a:off x="454025" y="1404620"/>
            <a:ext cx="4207510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00" b="1" kern="2000" spc="2500">
                <a:solidFill>
                  <a:schemeClr val="bg1"/>
                </a:solidFill>
                <a:uFillTx/>
                <a:latin typeface="MiSans Heavy" panose="00000600000000000000" charset="-122"/>
                <a:ea typeface="MiSans Heavy" panose="00000600000000000000" charset="-122"/>
              </a:rPr>
              <a:t>01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55EA8FE8-268E-5AE8-5B51-876AE8E27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7138" y="2852738"/>
            <a:ext cx="6010846" cy="1023937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章节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04D830-3943-17C9-49B9-26B66A075D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" y="6388449"/>
            <a:ext cx="12240260" cy="491396"/>
          </a:xfrm>
          <a:prstGeom prst="rect">
            <a:avLst/>
          </a:prstGeom>
        </p:spPr>
      </p:pic>
      <p:pic>
        <p:nvPicPr>
          <p:cNvPr id="5" name="图片 4" descr="屏幕上有字&#10;&#10;AI 生成的内容可能不正确。">
            <a:extLst>
              <a:ext uri="{FF2B5EF4-FFF2-40B4-BE49-F238E27FC236}">
                <a16:creationId xmlns:a16="http://schemas.microsoft.com/office/drawing/2014/main" id="{EE7F3981-82BD-901D-2400-F858DFBB761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66226"/>
            <a:ext cx="1614107" cy="367390"/>
          </a:xfrm>
          <a:prstGeom prst="rect">
            <a:avLst/>
          </a:prstGeom>
        </p:spPr>
      </p:pic>
      <p:pic>
        <p:nvPicPr>
          <p:cNvPr id="2" name="图片 1" descr="卡通人物&#10;&#10;AI 生成的内容可能不正确。">
            <a:extLst>
              <a:ext uri="{FF2B5EF4-FFF2-40B4-BE49-F238E27FC236}">
                <a16:creationId xmlns:a16="http://schemas.microsoft.com/office/drawing/2014/main" id="{B42761BF-8B91-2339-93AD-446763352D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" y="267942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9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hejinlong/Library/Containers/com.kingsoft.wpsoffice.mac/Data/tmp/picturecompress_20250508130119/output_1.pngoutput_1">
            <a:extLst>
              <a:ext uri="{FF2B5EF4-FFF2-40B4-BE49-F238E27FC236}">
                <a16:creationId xmlns:a16="http://schemas.microsoft.com/office/drawing/2014/main" id="{8D1CAE5F-1C70-B6F3-B785-9059DF8BA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834" t="4835" r="8412" b="823"/>
          <a:stretch>
            <a:fillRect/>
          </a:stretch>
        </p:blipFill>
        <p:spPr>
          <a:xfrm>
            <a:off x="980661" y="0"/>
            <a:ext cx="11211339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EE38EB0-F9B9-0144-7461-EADACA11ABB9}"/>
              </a:ext>
            </a:extLst>
          </p:cNvPr>
          <p:cNvSpPr txBox="1"/>
          <p:nvPr userDrawn="1"/>
        </p:nvSpPr>
        <p:spPr>
          <a:xfrm>
            <a:off x="2429691" y="3043646"/>
            <a:ext cx="0" cy="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lumMod val="90000"/>
                <a:lumOff val="10000"/>
                <a:alpha val="59000"/>
              </a:schemeClr>
            </a:outerShdw>
          </a:effectLst>
        </p:spPr>
        <p:txBody>
          <a:bodyPr wrap="none" rtlCol="0" anchor="ctr" anchorCtr="0">
            <a:noAutofit/>
          </a:bodyPr>
          <a:lstStyle/>
          <a:p>
            <a:pPr algn="l"/>
            <a:endParaRPr kumimoji="1" lang="zh-CN" altLang="en-US" sz="36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10" name="图片 9" descr="/Users/hejinlong/Library/Containers/com.kingsoft.wpsoffice.mac/Data/tmp/picturecompress_20250508130135/output_1.pngoutput_1">
            <a:extLst>
              <a:ext uri="{FF2B5EF4-FFF2-40B4-BE49-F238E27FC236}">
                <a16:creationId xmlns:a16="http://schemas.microsoft.com/office/drawing/2014/main" id="{8DDAA0A1-3F31-405A-C5F4-2A9AB01D97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940" y="4514850"/>
            <a:ext cx="4798060" cy="3155950"/>
          </a:xfrm>
          <a:prstGeom prst="rect">
            <a:avLst/>
          </a:prstGeom>
        </p:spPr>
      </p:pic>
      <p:pic>
        <p:nvPicPr>
          <p:cNvPr id="11" name="图片 10" descr="目录页文字">
            <a:extLst>
              <a:ext uri="{FF2B5EF4-FFF2-40B4-BE49-F238E27FC236}">
                <a16:creationId xmlns:a16="http://schemas.microsoft.com/office/drawing/2014/main" id="{79487F8A-C2D9-1C53-D8ED-A4E6389D99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85" y="5861685"/>
            <a:ext cx="3274695" cy="748665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3671" y="1382141"/>
            <a:ext cx="4070157" cy="37401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点击此处输入正文</a:t>
            </a:r>
          </a:p>
        </p:txBody>
      </p:sp>
    </p:spTree>
    <p:extLst>
      <p:ext uri="{BB962C8B-B14F-4D97-AF65-F5344CB8AC3E}">
        <p14:creationId xmlns:p14="http://schemas.microsoft.com/office/powerpoint/2010/main" val="3042600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纯色底图">
            <a:extLst>
              <a:ext uri="{FF2B5EF4-FFF2-40B4-BE49-F238E27FC236}">
                <a16:creationId xmlns:a16="http://schemas.microsoft.com/office/drawing/2014/main" id="{FAB2A532-1B1C-CA89-6434-B6A140054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圆角矩形 870">
            <a:extLst>
              <a:ext uri="{FF2B5EF4-FFF2-40B4-BE49-F238E27FC236}">
                <a16:creationId xmlns:a16="http://schemas.microsoft.com/office/drawing/2014/main" id="{7850CFE2-4DD6-0C99-FD9C-201ED6E898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7" name="图片 6" descr="绿条">
            <a:extLst>
              <a:ext uri="{FF2B5EF4-FFF2-40B4-BE49-F238E27FC236}">
                <a16:creationId xmlns:a16="http://schemas.microsoft.com/office/drawing/2014/main" id="{FD720717-B42C-E6BB-A5AE-2137909DA3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1" name="图片 10" descr="亚盛logo">
            <a:extLst>
              <a:ext uri="{FF2B5EF4-FFF2-40B4-BE49-F238E27FC236}">
                <a16:creationId xmlns:a16="http://schemas.microsoft.com/office/drawing/2014/main" id="{EE7F853D-4079-5ED2-0793-7C96090A34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E73CA75-BAE0-5433-EA2A-30537CEF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834" y="789940"/>
            <a:ext cx="10938386" cy="585787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zh-CN" altLang="en-US" dirty="0"/>
              <a:t>标题</a:t>
            </a:r>
          </a:p>
        </p:txBody>
      </p:sp>
      <p:sp>
        <p:nvSpPr>
          <p:cNvPr id="13" name="矩形">
            <a:extLst>
              <a:ext uri="{FF2B5EF4-FFF2-40B4-BE49-F238E27FC236}">
                <a16:creationId xmlns:a16="http://schemas.microsoft.com/office/drawing/2014/main" id="{AD18BB63-C01A-7695-E1EB-B148B76CAB52}"/>
              </a:ext>
            </a:extLst>
          </p:cNvPr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  <p:pic>
        <p:nvPicPr>
          <p:cNvPr id="2" name="图片 1" descr="屏幕上有字&#10;&#10;AI 生成的内容可能不正确。">
            <a:extLst>
              <a:ext uri="{FF2B5EF4-FFF2-40B4-BE49-F238E27FC236}">
                <a16:creationId xmlns:a16="http://schemas.microsoft.com/office/drawing/2014/main" id="{9D650A64-0EFB-B47F-E71F-7200509E91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" y="6447155"/>
            <a:ext cx="1614107" cy="367390"/>
          </a:xfrm>
          <a:prstGeom prst="rect">
            <a:avLst/>
          </a:prstGeom>
        </p:spPr>
      </p:pic>
      <p:pic>
        <p:nvPicPr>
          <p:cNvPr id="3" name="图片 2" descr="卡通人物&#10;&#10;AI 生成的内容可能不正确。">
            <a:extLst>
              <a:ext uri="{FF2B5EF4-FFF2-40B4-BE49-F238E27FC236}">
                <a16:creationId xmlns:a16="http://schemas.microsoft.com/office/drawing/2014/main" id="{562E90AD-D711-F5E6-F3DD-E0CEFDB00C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8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纯色底图">
            <a:extLst>
              <a:ext uri="{FF2B5EF4-FFF2-40B4-BE49-F238E27FC236}">
                <a16:creationId xmlns:a16="http://schemas.microsoft.com/office/drawing/2014/main" id="{0ED5B416-73F1-AEAF-C67E-C36F5FE63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亚盛logo">
            <a:extLst>
              <a:ext uri="{FF2B5EF4-FFF2-40B4-BE49-F238E27FC236}">
                <a16:creationId xmlns:a16="http://schemas.microsoft.com/office/drawing/2014/main" id="{3C102F2D-8255-46AA-118B-0BD8D647D8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073A3E5-8515-C95A-EBF3-3F8EC2290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8541"/>
            <a:ext cx="12192000" cy="489459"/>
          </a:xfrm>
          <a:prstGeom prst="rect">
            <a:avLst/>
          </a:prstGeom>
        </p:spPr>
      </p:pic>
      <p:pic>
        <p:nvPicPr>
          <p:cNvPr id="3" name="图片 2" descr="屏幕上有字&#10;&#10;AI 生成的内容可能不正确。">
            <a:extLst>
              <a:ext uri="{FF2B5EF4-FFF2-40B4-BE49-F238E27FC236}">
                <a16:creationId xmlns:a16="http://schemas.microsoft.com/office/drawing/2014/main" id="{2F056B2E-D16F-90AF-A1F7-3B8702098C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41842"/>
            <a:ext cx="1614107" cy="367390"/>
          </a:xfrm>
          <a:prstGeom prst="rect">
            <a:avLst/>
          </a:prstGeom>
        </p:spPr>
      </p:pic>
      <p:pic>
        <p:nvPicPr>
          <p:cNvPr id="4" name="图片 3" descr="卡通人物&#10;&#10;AI 生成的内容可能不正确。">
            <a:extLst>
              <a:ext uri="{FF2B5EF4-FFF2-40B4-BE49-F238E27FC236}">
                <a16:creationId xmlns:a16="http://schemas.microsoft.com/office/drawing/2014/main" id="{55948430-E11D-D99C-22AE-D66033DD6D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纯色底图">
            <a:extLst>
              <a:ext uri="{FF2B5EF4-FFF2-40B4-BE49-F238E27FC236}">
                <a16:creationId xmlns:a16="http://schemas.microsoft.com/office/drawing/2014/main" id="{13B7C5B2-5E8D-D5B6-14AC-C59A1D6A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/Users/hejinlong/Library/Containers/com.kingsoft.wpsoffice.mac/Data/tmp/picturecompress_20250508130407/output_1.pngoutput_1">
            <a:extLst>
              <a:ext uri="{FF2B5EF4-FFF2-40B4-BE49-F238E27FC236}">
                <a16:creationId xmlns:a16="http://schemas.microsoft.com/office/drawing/2014/main" id="{88D086EB-F408-50F8-0A76-F42002BBD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64805" y="4528185"/>
            <a:ext cx="4214495" cy="27717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5400" b="1" i="1" kern="1200" dirty="0">
                <a:solidFill>
                  <a:srgbClr val="550C7C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WATHING</a:t>
            </a:r>
            <a:endParaRPr lang="zh-CN" altLang="en-US" dirty="0"/>
          </a:p>
        </p:txBody>
      </p:sp>
      <p:pic>
        <p:nvPicPr>
          <p:cNvPr id="9" name="图片 8" descr="亚盛logo">
            <a:extLst>
              <a:ext uri="{FF2B5EF4-FFF2-40B4-BE49-F238E27FC236}">
                <a16:creationId xmlns:a16="http://schemas.microsoft.com/office/drawing/2014/main" id="{46FFD306-564E-FD3F-58CB-32DA591A0A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3" name="图片 2" descr="卡通人物&#10;&#10;AI 生成的内容可能不正确。">
            <a:extLst>
              <a:ext uri="{FF2B5EF4-FFF2-40B4-BE49-F238E27FC236}">
                <a16:creationId xmlns:a16="http://schemas.microsoft.com/office/drawing/2014/main" id="{DB806822-E8C8-5C8D-D673-99C600C1CF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13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65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149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65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30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825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纯色底图">
            <a:extLst>
              <a:ext uri="{FF2B5EF4-FFF2-40B4-BE49-F238E27FC236}">
                <a16:creationId xmlns:a16="http://schemas.microsoft.com/office/drawing/2014/main" id="{30A26B9E-112E-91D9-9641-A961F19A10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圆角矩形 870">
            <a:extLst>
              <a:ext uri="{FF2B5EF4-FFF2-40B4-BE49-F238E27FC236}">
                <a16:creationId xmlns:a16="http://schemas.microsoft.com/office/drawing/2014/main" id="{6A9EB936-A07E-8756-0A80-B6FE53DD9D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5" name="图片 4" descr="利生妥 logo">
            <a:extLst>
              <a:ext uri="{FF2B5EF4-FFF2-40B4-BE49-F238E27FC236}">
                <a16:creationId xmlns:a16="http://schemas.microsoft.com/office/drawing/2014/main" id="{A3DAE781-A101-4390-8558-6397A776E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7" name="图片 6" descr="亚盛logo">
            <a:extLst>
              <a:ext uri="{FF2B5EF4-FFF2-40B4-BE49-F238E27FC236}">
                <a16:creationId xmlns:a16="http://schemas.microsoft.com/office/drawing/2014/main" id="{6FA4C015-1B28-064D-8BFD-216FA5EAB9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9DF312F-8A82-5F21-BD35-73F2F656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32" y="672845"/>
            <a:ext cx="10670922" cy="703511"/>
          </a:xfrm>
        </p:spPr>
        <p:txBody>
          <a:bodyPr>
            <a:normAutofit/>
          </a:bodyPr>
          <a:lstStyle>
            <a:lvl1pPr>
              <a:defRPr kumimoji="1" lang="zh-CN" altLang="en-US" sz="2500" b="1" kern="1200" dirty="0">
                <a:solidFill>
                  <a:srgbClr val="6C129C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单击此处编辑母版标题样式</a:t>
            </a:r>
          </a:p>
        </p:txBody>
      </p:sp>
      <p:pic>
        <p:nvPicPr>
          <p:cNvPr id="8" name="图片 7" descr="绿条">
            <a:extLst>
              <a:ext uri="{FF2B5EF4-FFF2-40B4-BE49-F238E27FC236}">
                <a16:creationId xmlns:a16="http://schemas.microsoft.com/office/drawing/2014/main" id="{86DAFDF8-389C-0347-4560-79B42C2D7B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1504F3-7425-940A-85C2-C37EB5CD11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4" y="6261343"/>
            <a:ext cx="11107736" cy="609600"/>
          </a:xfrm>
        </p:spPr>
        <p:txBody>
          <a:bodyPr anchor="b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r>
              <a:rPr lang="zh-CN" altLang="en-US" dirty="0"/>
              <a:t>参考文献</a:t>
            </a: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05EDF8BA-6274-1B09-06C6-5A4D8DC1BBE5}"/>
              </a:ext>
            </a:extLst>
          </p:cNvPr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364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纯色底图">
            <a:extLst>
              <a:ext uri="{FF2B5EF4-FFF2-40B4-BE49-F238E27FC236}">
                <a16:creationId xmlns:a16="http://schemas.microsoft.com/office/drawing/2014/main" id="{FAB2A532-1B1C-CA89-6434-B6A140054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圆角矩形 870">
            <a:extLst>
              <a:ext uri="{FF2B5EF4-FFF2-40B4-BE49-F238E27FC236}">
                <a16:creationId xmlns:a16="http://schemas.microsoft.com/office/drawing/2014/main" id="{7850CFE2-4DD6-0C99-FD9C-201ED6E898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7" name="图片 6" descr="绿条">
            <a:extLst>
              <a:ext uri="{FF2B5EF4-FFF2-40B4-BE49-F238E27FC236}">
                <a16:creationId xmlns:a16="http://schemas.microsoft.com/office/drawing/2014/main" id="{FD720717-B42C-E6BB-A5AE-2137909DA3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pic>
        <p:nvPicPr>
          <p:cNvPr id="10" name="图片 9" descr="利生妥 logo">
            <a:extLst>
              <a:ext uri="{FF2B5EF4-FFF2-40B4-BE49-F238E27FC236}">
                <a16:creationId xmlns:a16="http://schemas.microsoft.com/office/drawing/2014/main" id="{67CC799F-E2EF-60F0-E307-2BE9DC8E57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11" name="图片 10" descr="亚盛logo">
            <a:extLst>
              <a:ext uri="{FF2B5EF4-FFF2-40B4-BE49-F238E27FC236}">
                <a16:creationId xmlns:a16="http://schemas.microsoft.com/office/drawing/2014/main" id="{EE7F853D-4079-5ED2-0793-7C96090A34B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E73CA75-BAE0-5433-EA2A-30537CEF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834" y="789940"/>
            <a:ext cx="10938386" cy="585787"/>
          </a:xfrm>
        </p:spPr>
        <p:txBody>
          <a:bodyPr/>
          <a:lstStyle>
            <a:lvl1pPr marL="0" indent="0">
              <a:buNone/>
              <a:defRPr b="1">
                <a:solidFill>
                  <a:srgbClr val="6C129C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zh-CN" altLang="en-US" dirty="0"/>
              <a:t>标题</a:t>
            </a:r>
          </a:p>
        </p:txBody>
      </p:sp>
      <p:sp>
        <p:nvSpPr>
          <p:cNvPr id="13" name="矩形">
            <a:extLst>
              <a:ext uri="{FF2B5EF4-FFF2-40B4-BE49-F238E27FC236}">
                <a16:creationId xmlns:a16="http://schemas.microsoft.com/office/drawing/2014/main" id="{AD18BB63-C01A-7695-E1EB-B148B76CAB52}"/>
              </a:ext>
            </a:extLst>
          </p:cNvPr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01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纯色底图">
            <a:extLst>
              <a:ext uri="{FF2B5EF4-FFF2-40B4-BE49-F238E27FC236}">
                <a16:creationId xmlns:a16="http://schemas.microsoft.com/office/drawing/2014/main" id="{6D1625F0-4558-E7A0-F6AB-377BB3BB0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560" y="0"/>
            <a:ext cx="12227560" cy="6878320"/>
          </a:xfrm>
          <a:prstGeom prst="rect">
            <a:avLst/>
          </a:prstGeom>
        </p:spPr>
      </p:pic>
      <p:pic>
        <p:nvPicPr>
          <p:cNvPr id="21" name="图片 20" descr="亚盛logo">
            <a:extLst>
              <a:ext uri="{FF2B5EF4-FFF2-40B4-BE49-F238E27FC236}">
                <a16:creationId xmlns:a16="http://schemas.microsoft.com/office/drawing/2014/main" id="{B06F12B8-122D-DB37-CDBB-B04F61C6AF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90555" y="262890"/>
            <a:ext cx="1152525" cy="367665"/>
          </a:xfrm>
          <a:prstGeom prst="rect">
            <a:avLst/>
          </a:prstGeom>
        </p:spPr>
      </p:pic>
      <p:pic>
        <p:nvPicPr>
          <p:cNvPr id="22" name="图片 21" descr="线框矩形">
            <a:extLst>
              <a:ext uri="{FF2B5EF4-FFF2-40B4-BE49-F238E27FC236}">
                <a16:creationId xmlns:a16="http://schemas.microsoft.com/office/drawing/2014/main" id="{5D7C7E14-28B5-7F28-3714-CC1A623275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260" y="2523490"/>
            <a:ext cx="12192000" cy="2023745"/>
          </a:xfrm>
          <a:prstGeom prst="rect">
            <a:avLst/>
          </a:prstGeom>
        </p:spPr>
      </p:pic>
      <p:pic>
        <p:nvPicPr>
          <p:cNvPr id="23" name="图片 22" descr="矩形纯色">
            <a:extLst>
              <a:ext uri="{FF2B5EF4-FFF2-40B4-BE49-F238E27FC236}">
                <a16:creationId xmlns:a16="http://schemas.microsoft.com/office/drawing/2014/main" id="{EFC3D02D-CF1C-F080-9A98-7CD99A6C6F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535555"/>
            <a:ext cx="12192000" cy="1809115"/>
          </a:xfrm>
          <a:prstGeom prst="rect">
            <a:avLst/>
          </a:prstGeom>
        </p:spPr>
      </p:pic>
      <p:pic>
        <p:nvPicPr>
          <p:cNvPr id="24" name="图片 23" descr="白色矩形">
            <a:extLst>
              <a:ext uri="{FF2B5EF4-FFF2-40B4-BE49-F238E27FC236}">
                <a16:creationId xmlns:a16="http://schemas.microsoft.com/office/drawing/2014/main" id="{057E18F0-B255-2963-F916-8C32D35A82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6885" y="2144395"/>
            <a:ext cx="173355" cy="84582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2460D1E-B944-8E55-7820-AF8BC4829F75}"/>
              </a:ext>
            </a:extLst>
          </p:cNvPr>
          <p:cNvSpPr txBox="1"/>
          <p:nvPr userDrawn="1"/>
        </p:nvSpPr>
        <p:spPr>
          <a:xfrm>
            <a:off x="454025" y="1404620"/>
            <a:ext cx="4207510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00" b="1" kern="2000" spc="2500">
                <a:solidFill>
                  <a:schemeClr val="bg1"/>
                </a:solidFill>
                <a:uFillTx/>
                <a:latin typeface="MiSans Heavy" panose="00000600000000000000" charset="-122"/>
                <a:ea typeface="MiSans Heavy" panose="00000600000000000000" charset="-122"/>
              </a:rPr>
              <a:t>01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55EA8FE8-268E-5AE8-5B51-876AE8E27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7138" y="2852738"/>
            <a:ext cx="6010846" cy="1023937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章节</a:t>
            </a:r>
          </a:p>
        </p:txBody>
      </p:sp>
      <p:pic>
        <p:nvPicPr>
          <p:cNvPr id="5" name="图片 4" descr="屏幕上有字&#10;&#10;AI 生成的内容可能不正确。">
            <a:extLst>
              <a:ext uri="{FF2B5EF4-FFF2-40B4-BE49-F238E27FC236}">
                <a16:creationId xmlns:a16="http://schemas.microsoft.com/office/drawing/2014/main" id="{EE7F3981-82BD-901D-2400-F858DFBB76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66226"/>
            <a:ext cx="1614107" cy="367390"/>
          </a:xfrm>
          <a:prstGeom prst="rect">
            <a:avLst/>
          </a:prstGeom>
        </p:spPr>
      </p:pic>
      <p:pic>
        <p:nvPicPr>
          <p:cNvPr id="2" name="图片 1" descr="卡通人物&#10;&#10;AI 生成的内容可能不正确。">
            <a:extLst>
              <a:ext uri="{FF2B5EF4-FFF2-40B4-BE49-F238E27FC236}">
                <a16:creationId xmlns:a16="http://schemas.microsoft.com/office/drawing/2014/main" id="{B42761BF-8B91-2339-93AD-446763352D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" y="267942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0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A54408-437C-D6AB-BFB8-6854C6F8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591"/>
            <a:ext cx="10515600" cy="50531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1B4D187-9279-9105-612C-044742C19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9685" y="6238875"/>
            <a:ext cx="7331075" cy="4032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Ref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1255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81BE-C45A-4B2B-BD0D-61482315D36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838200" y="6434138"/>
            <a:ext cx="2249488" cy="311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67241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纯色底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圆角矩形 87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5" name="图片 4" descr="利生妥 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7" name="图片 6" descr="亚盛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232" y="672845"/>
            <a:ext cx="10670922" cy="703511"/>
          </a:xfrm>
        </p:spPr>
        <p:txBody>
          <a:bodyPr>
            <a:normAutofit/>
          </a:bodyPr>
          <a:lstStyle>
            <a:lvl1pPr>
              <a:defRPr kumimoji="1" lang="zh-CN" altLang="en-US" sz="2500" b="1" kern="1200" dirty="0">
                <a:solidFill>
                  <a:srgbClr val="6C129C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单击此处编辑母版标题样式</a:t>
            </a:r>
          </a:p>
        </p:txBody>
      </p:sp>
      <p:pic>
        <p:nvPicPr>
          <p:cNvPr id="8" name="图片 7" descr="绿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sz="quarter" idx="10" hasCustomPrompt="1"/>
          </p:nvPr>
        </p:nvSpPr>
        <p:spPr>
          <a:xfrm>
            <a:off x="550864" y="6261343"/>
            <a:ext cx="11107736" cy="609600"/>
          </a:xfrm>
        </p:spPr>
        <p:txBody>
          <a:bodyPr anchor="b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r>
              <a:rPr lang="zh-CN" altLang="en-US" dirty="0"/>
              <a:t>参考文献</a:t>
            </a:r>
          </a:p>
        </p:txBody>
      </p:sp>
      <p:sp>
        <p:nvSpPr>
          <p:cNvPr id="10" name="矩形"/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22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hejinlong/Library/Containers/com.kingsoft.wpsoffice.mac/Data/tmp/picturecompress_20250508130119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429691" y="3043646"/>
            <a:ext cx="0" cy="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lumMod val="90000"/>
                <a:lumOff val="10000"/>
                <a:alpha val="59000"/>
              </a:schemeClr>
            </a:outerShdw>
          </a:effectLst>
        </p:spPr>
        <p:txBody>
          <a:bodyPr wrap="none" rtlCol="0" anchor="ctr" anchorCtr="0">
            <a:noAutofit/>
          </a:bodyPr>
          <a:lstStyle/>
          <a:p>
            <a:pPr algn="l"/>
            <a:endParaRPr kumimoji="1" lang="zh-CN" altLang="en-US" sz="3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/Users/hejinlong/Library/Containers/com.kingsoft.wpsoffice.mac/Data/tmp/picturecompress_20250508130135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940" y="4514850"/>
            <a:ext cx="4798060" cy="3155950"/>
          </a:xfrm>
          <a:prstGeom prst="rect">
            <a:avLst/>
          </a:prstGeom>
        </p:spPr>
      </p:pic>
      <p:pic>
        <p:nvPicPr>
          <p:cNvPr id="11" name="图片 10" descr="目录页文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85" y="5861685"/>
            <a:ext cx="3274695" cy="748665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3671" y="1382141"/>
            <a:ext cx="4070157" cy="37401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kumimoji="1" lang="zh-CN" altLang="en-US" dirty="0"/>
              <a:t>点击此处输入正文</a:t>
            </a:r>
          </a:p>
        </p:txBody>
      </p:sp>
    </p:spTree>
    <p:extLst>
      <p:ext uri="{BB962C8B-B14F-4D97-AF65-F5344CB8AC3E}">
        <p14:creationId xmlns:p14="http://schemas.microsoft.com/office/powerpoint/2010/main" val="1019755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纯色底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圆角矩形 87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7" name="图片 6" descr="绿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pic>
        <p:nvPicPr>
          <p:cNvPr id="10" name="图片 9" descr="利生妥 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11" name="图片 10" descr="亚盛logo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12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584834" y="789940"/>
            <a:ext cx="10938386" cy="585787"/>
          </a:xfrm>
        </p:spPr>
        <p:txBody>
          <a:bodyPr/>
          <a:lstStyle>
            <a:lvl1pPr marL="0" indent="0">
              <a:buNone/>
              <a:defRPr b="1">
                <a:solidFill>
                  <a:srgbClr val="6C129C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zh-CN" altLang="en-US" dirty="0"/>
              <a:t>标题</a:t>
            </a:r>
          </a:p>
        </p:txBody>
      </p:sp>
      <p:sp>
        <p:nvSpPr>
          <p:cNvPr id="13" name="矩形"/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48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纯色底图">
            <a:extLst>
              <a:ext uri="{FF2B5EF4-FFF2-40B4-BE49-F238E27FC236}">
                <a16:creationId xmlns:a16="http://schemas.microsoft.com/office/drawing/2014/main" id="{612F31C8-6EC0-223C-CE6E-096E101C7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C2B9492-5F93-3BEC-E720-49048B6F6E18}"/>
              </a:ext>
            </a:extLst>
          </p:cNvPr>
          <p:cNvSpPr/>
          <p:nvPr userDrawn="1"/>
        </p:nvSpPr>
        <p:spPr>
          <a:xfrm>
            <a:off x="589915" y="2506980"/>
            <a:ext cx="4118610" cy="76200"/>
          </a:xfrm>
          <a:prstGeom prst="rect">
            <a:avLst/>
          </a:prstGeom>
          <a:solidFill>
            <a:srgbClr val="6C129C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亚盛logo">
            <a:extLst>
              <a:ext uri="{FF2B5EF4-FFF2-40B4-BE49-F238E27FC236}">
                <a16:creationId xmlns:a16="http://schemas.microsoft.com/office/drawing/2014/main" id="{94BC3D80-5921-0AA9-57C1-A3BDE4075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8335" y="264795"/>
            <a:ext cx="1085215" cy="346710"/>
          </a:xfrm>
          <a:prstGeom prst="rect">
            <a:avLst/>
          </a:prstGeom>
        </p:spPr>
      </p:pic>
      <p:pic>
        <p:nvPicPr>
          <p:cNvPr id="10" name="图片 9" descr="/Users/hejinlong/Library/Containers/com.kingsoft.wpsoffice.mac/Data/tmp/picturecompress_20250508125940/output_1.pngoutput_1">
            <a:extLst>
              <a:ext uri="{FF2B5EF4-FFF2-40B4-BE49-F238E27FC236}">
                <a16:creationId xmlns:a16="http://schemas.microsoft.com/office/drawing/2014/main" id="{F9F6BED7-68C8-74A3-C192-A5BBA5BA97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9095" y="1581150"/>
            <a:ext cx="8002905" cy="5263515"/>
          </a:xfrm>
          <a:prstGeom prst="rect">
            <a:avLst/>
          </a:prstGeom>
        </p:spPr>
      </p:pic>
      <p:sp>
        <p:nvSpPr>
          <p:cNvPr id="12" name="标题占位符 1">
            <a:extLst>
              <a:ext uri="{FF2B5EF4-FFF2-40B4-BE49-F238E27FC236}">
                <a16:creationId xmlns:a16="http://schemas.microsoft.com/office/drawing/2014/main" id="{5FE5FFF8-29C1-47E8-4DC6-A9308AA7A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864" y="8338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 b="1" i="1">
                <a:solidFill>
                  <a:srgbClr val="6C129C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全优才能无忧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1C900499-2BE2-F126-718B-AB13FF71F2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71" y="2069021"/>
            <a:ext cx="2904743" cy="347218"/>
          </a:xfrm>
        </p:spPr>
        <p:txBody>
          <a:bodyPr>
            <a:noAutofit/>
          </a:bodyPr>
          <a:lstStyle>
            <a:lvl1pPr marL="0" indent="0" algn="dist">
              <a:buNone/>
              <a:defRPr sz="1800">
                <a:ln>
                  <a:solidFill>
                    <a:srgbClr val="6C129C"/>
                  </a:solidFill>
                </a:ln>
              </a:defRPr>
            </a:lvl1pPr>
            <a:lvl2pPr>
              <a:defRPr>
                <a:ln>
                  <a:solidFill>
                    <a:srgbClr val="6C129C"/>
                  </a:solidFill>
                </a:ln>
              </a:defRPr>
            </a:lvl2pPr>
            <a:lvl3pPr>
              <a:defRPr>
                <a:ln>
                  <a:solidFill>
                    <a:srgbClr val="6C129C"/>
                  </a:solidFill>
                </a:ln>
              </a:defRPr>
            </a:lvl3pPr>
            <a:lvl4pPr>
              <a:defRPr>
                <a:ln>
                  <a:solidFill>
                    <a:srgbClr val="6C129C"/>
                  </a:solidFill>
                </a:ln>
              </a:defRPr>
            </a:lvl4pPr>
            <a:lvl5pPr>
              <a:defRPr>
                <a:ln>
                  <a:solidFill>
                    <a:srgbClr val="6C129C"/>
                  </a:solidFill>
                </a:ln>
              </a:defRPr>
            </a:lvl5pPr>
          </a:lstStyle>
          <a:p>
            <a:pPr lvl="0"/>
            <a:r>
              <a:rPr kumimoji="1" lang="zh-CN" altLang="en-US" dirty="0"/>
              <a:t>全新一代</a:t>
            </a:r>
            <a:r>
              <a:rPr kumimoji="1" lang="en-US" altLang="zh-CN" dirty="0"/>
              <a:t>BCL-2</a:t>
            </a:r>
            <a:r>
              <a:rPr kumimoji="1" lang="zh-CN" altLang="en-US" dirty="0"/>
              <a:t>抑制剂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D71E587-633A-3D40-78F9-5EDEA5CDD5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8541"/>
            <a:ext cx="12192000" cy="489459"/>
          </a:xfrm>
          <a:prstGeom prst="rect">
            <a:avLst/>
          </a:prstGeom>
        </p:spPr>
      </p:pic>
      <p:pic>
        <p:nvPicPr>
          <p:cNvPr id="8" name="图片 7" descr="屏幕上有字&#10;&#10;AI 生成的内容可能不正确。">
            <a:extLst>
              <a:ext uri="{FF2B5EF4-FFF2-40B4-BE49-F238E27FC236}">
                <a16:creationId xmlns:a16="http://schemas.microsoft.com/office/drawing/2014/main" id="{72423D65-B3AF-E2F8-A7E8-8EA16C3C6C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41842"/>
            <a:ext cx="1614107" cy="367390"/>
          </a:xfrm>
          <a:prstGeom prst="rect">
            <a:avLst/>
          </a:prstGeom>
        </p:spPr>
      </p:pic>
      <p:pic>
        <p:nvPicPr>
          <p:cNvPr id="13" name="图片 12" descr="卡通人物&#10;&#10;AI 生成的内容可能不正确。">
            <a:extLst>
              <a:ext uri="{FF2B5EF4-FFF2-40B4-BE49-F238E27FC236}">
                <a16:creationId xmlns:a16="http://schemas.microsoft.com/office/drawing/2014/main" id="{3DF8E39E-B165-B65D-7213-BB25A3B968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" y="267942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hejinlong/Library/Containers/com.kingsoft.wpsoffice.mac/Data/tmp/picturecompress_20250508130119/output_1.pngoutput_1">
            <a:extLst>
              <a:ext uri="{FF2B5EF4-FFF2-40B4-BE49-F238E27FC236}">
                <a16:creationId xmlns:a16="http://schemas.microsoft.com/office/drawing/2014/main" id="{F1C3DC70-8627-3657-4A5D-53FA7CF05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EE38EB0-F9B9-0144-7461-EADACA11ABB9}"/>
              </a:ext>
            </a:extLst>
          </p:cNvPr>
          <p:cNvSpPr txBox="1"/>
          <p:nvPr userDrawn="1"/>
        </p:nvSpPr>
        <p:spPr>
          <a:xfrm>
            <a:off x="2429691" y="3043646"/>
            <a:ext cx="0" cy="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lumMod val="90000"/>
                <a:lumOff val="10000"/>
                <a:alpha val="59000"/>
              </a:schemeClr>
            </a:outerShdw>
          </a:effectLst>
        </p:spPr>
        <p:txBody>
          <a:bodyPr wrap="none" rtlCol="0" anchor="ctr" anchorCtr="0">
            <a:noAutofit/>
          </a:bodyPr>
          <a:lstStyle/>
          <a:p>
            <a:pPr algn="l"/>
            <a:endParaRPr kumimoji="1" lang="zh-CN" altLang="en-US" sz="36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10" name="图片 9" descr="/Users/hejinlong/Library/Containers/com.kingsoft.wpsoffice.mac/Data/tmp/picturecompress_20250508130135/output_1.pngoutput_1">
            <a:extLst>
              <a:ext uri="{FF2B5EF4-FFF2-40B4-BE49-F238E27FC236}">
                <a16:creationId xmlns:a16="http://schemas.microsoft.com/office/drawing/2014/main" id="{8DDAA0A1-3F31-405A-C5F4-2A9AB01D97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940" y="4514850"/>
            <a:ext cx="4798060" cy="3155950"/>
          </a:xfrm>
          <a:prstGeom prst="rect">
            <a:avLst/>
          </a:prstGeom>
        </p:spPr>
      </p:pic>
      <p:pic>
        <p:nvPicPr>
          <p:cNvPr id="11" name="图片 10" descr="目录页文字">
            <a:extLst>
              <a:ext uri="{FF2B5EF4-FFF2-40B4-BE49-F238E27FC236}">
                <a16:creationId xmlns:a16="http://schemas.microsoft.com/office/drawing/2014/main" id="{79487F8A-C2D9-1C53-D8ED-A4E6389D99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85" y="5861685"/>
            <a:ext cx="3274695" cy="748665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3671" y="1382141"/>
            <a:ext cx="4070157" cy="37401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点击此处输入正文</a:t>
            </a:r>
          </a:p>
        </p:txBody>
      </p:sp>
    </p:spTree>
    <p:extLst>
      <p:ext uri="{BB962C8B-B14F-4D97-AF65-F5344CB8AC3E}">
        <p14:creationId xmlns:p14="http://schemas.microsoft.com/office/powerpoint/2010/main" val="378114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纯色底图">
            <a:extLst>
              <a:ext uri="{FF2B5EF4-FFF2-40B4-BE49-F238E27FC236}">
                <a16:creationId xmlns:a16="http://schemas.microsoft.com/office/drawing/2014/main" id="{6D1625F0-4558-E7A0-F6AB-377BB3BB0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560" y="0"/>
            <a:ext cx="12227560" cy="6878320"/>
          </a:xfrm>
          <a:prstGeom prst="rect">
            <a:avLst/>
          </a:prstGeom>
        </p:spPr>
      </p:pic>
      <p:pic>
        <p:nvPicPr>
          <p:cNvPr id="21" name="图片 20" descr="亚盛logo">
            <a:extLst>
              <a:ext uri="{FF2B5EF4-FFF2-40B4-BE49-F238E27FC236}">
                <a16:creationId xmlns:a16="http://schemas.microsoft.com/office/drawing/2014/main" id="{B06F12B8-122D-DB37-CDBB-B04F61C6AF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90555" y="262890"/>
            <a:ext cx="1152525" cy="367665"/>
          </a:xfrm>
          <a:prstGeom prst="rect">
            <a:avLst/>
          </a:prstGeom>
        </p:spPr>
      </p:pic>
      <p:pic>
        <p:nvPicPr>
          <p:cNvPr id="22" name="图片 21" descr="线框矩形">
            <a:extLst>
              <a:ext uri="{FF2B5EF4-FFF2-40B4-BE49-F238E27FC236}">
                <a16:creationId xmlns:a16="http://schemas.microsoft.com/office/drawing/2014/main" id="{5D7C7E14-28B5-7F28-3714-CC1A623275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260" y="2523490"/>
            <a:ext cx="12192000" cy="2023745"/>
          </a:xfrm>
          <a:prstGeom prst="rect">
            <a:avLst/>
          </a:prstGeom>
        </p:spPr>
      </p:pic>
      <p:pic>
        <p:nvPicPr>
          <p:cNvPr id="23" name="图片 22" descr="矩形纯色">
            <a:extLst>
              <a:ext uri="{FF2B5EF4-FFF2-40B4-BE49-F238E27FC236}">
                <a16:creationId xmlns:a16="http://schemas.microsoft.com/office/drawing/2014/main" id="{EFC3D02D-CF1C-F080-9A98-7CD99A6C6F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535555"/>
            <a:ext cx="12192000" cy="1809115"/>
          </a:xfrm>
          <a:prstGeom prst="rect">
            <a:avLst/>
          </a:prstGeom>
        </p:spPr>
      </p:pic>
      <p:pic>
        <p:nvPicPr>
          <p:cNvPr id="24" name="图片 23" descr="白色矩形">
            <a:extLst>
              <a:ext uri="{FF2B5EF4-FFF2-40B4-BE49-F238E27FC236}">
                <a16:creationId xmlns:a16="http://schemas.microsoft.com/office/drawing/2014/main" id="{057E18F0-B255-2963-F916-8C32D35A82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6885" y="2144395"/>
            <a:ext cx="173355" cy="84582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2460D1E-B944-8E55-7820-AF8BC4829F75}"/>
              </a:ext>
            </a:extLst>
          </p:cNvPr>
          <p:cNvSpPr txBox="1"/>
          <p:nvPr userDrawn="1"/>
        </p:nvSpPr>
        <p:spPr>
          <a:xfrm>
            <a:off x="454025" y="1404620"/>
            <a:ext cx="4207510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00" b="1" kern="2000" spc="2500">
                <a:solidFill>
                  <a:schemeClr val="bg1"/>
                </a:solidFill>
                <a:uFillTx/>
                <a:latin typeface="MiSans Heavy" panose="00000600000000000000" charset="-122"/>
                <a:ea typeface="MiSans Heavy" panose="00000600000000000000" charset="-122"/>
              </a:rPr>
              <a:t>01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55EA8FE8-268E-5AE8-5B51-876AE8E27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7138" y="2852738"/>
            <a:ext cx="6010846" cy="1023937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章节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04D830-3943-17C9-49B9-26B66A075D6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" y="6388449"/>
            <a:ext cx="12240260" cy="491396"/>
          </a:xfrm>
          <a:prstGeom prst="rect">
            <a:avLst/>
          </a:prstGeom>
        </p:spPr>
      </p:pic>
      <p:pic>
        <p:nvPicPr>
          <p:cNvPr id="5" name="图片 4" descr="屏幕上有字&#10;&#10;AI 生成的内容可能不正确。">
            <a:extLst>
              <a:ext uri="{FF2B5EF4-FFF2-40B4-BE49-F238E27FC236}">
                <a16:creationId xmlns:a16="http://schemas.microsoft.com/office/drawing/2014/main" id="{EE7F3981-82BD-901D-2400-F858DFBB761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66226"/>
            <a:ext cx="1614107" cy="367390"/>
          </a:xfrm>
          <a:prstGeom prst="rect">
            <a:avLst/>
          </a:prstGeom>
        </p:spPr>
      </p:pic>
      <p:pic>
        <p:nvPicPr>
          <p:cNvPr id="2" name="图片 1" descr="卡通人物&#10;&#10;AI 生成的内容可能不正确。">
            <a:extLst>
              <a:ext uri="{FF2B5EF4-FFF2-40B4-BE49-F238E27FC236}">
                <a16:creationId xmlns:a16="http://schemas.microsoft.com/office/drawing/2014/main" id="{B42761BF-8B91-2339-93AD-446763352D1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" y="267942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7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圆角矩形 870">
            <a:extLst>
              <a:ext uri="{FF2B5EF4-FFF2-40B4-BE49-F238E27FC236}">
                <a16:creationId xmlns:a16="http://schemas.microsoft.com/office/drawing/2014/main" id="{296FF482-AD98-8037-957C-A8C75E1BC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7" name="图片 6" descr="绿条">
            <a:extLst>
              <a:ext uri="{FF2B5EF4-FFF2-40B4-BE49-F238E27FC236}">
                <a16:creationId xmlns:a16="http://schemas.microsoft.com/office/drawing/2014/main" id="{FD720717-B42C-E6BB-A5AE-2137909DA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E73CA75-BAE0-5433-EA2A-30537CEF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834" y="789940"/>
            <a:ext cx="10938386" cy="585787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zh-CN" altLang="en-US" dirty="0"/>
              <a:t>标题</a:t>
            </a:r>
          </a:p>
        </p:txBody>
      </p:sp>
      <p:pic>
        <p:nvPicPr>
          <p:cNvPr id="8" name="图片 7" descr="亚盛logo">
            <a:extLst>
              <a:ext uri="{FF2B5EF4-FFF2-40B4-BE49-F238E27FC236}">
                <a16:creationId xmlns:a16="http://schemas.microsoft.com/office/drawing/2014/main" id="{62B019E6-1738-11AD-AFC2-9BA7316AB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9" name="图片 8" descr="屏幕上有字&#10;&#10;AI 生成的内容可能不正确。">
            <a:extLst>
              <a:ext uri="{FF2B5EF4-FFF2-40B4-BE49-F238E27FC236}">
                <a16:creationId xmlns:a16="http://schemas.microsoft.com/office/drawing/2014/main" id="{1DDAFA1F-BA87-F57E-F226-68A551B2E0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705" y="6506471"/>
            <a:ext cx="1203510" cy="273933"/>
          </a:xfrm>
          <a:prstGeom prst="rect">
            <a:avLst/>
          </a:prstGeom>
        </p:spPr>
      </p:pic>
      <p:pic>
        <p:nvPicPr>
          <p:cNvPr id="10" name="图片 9" descr="卡通人物&#10;&#10;AI 生成的内容可能不正确。">
            <a:extLst>
              <a:ext uri="{FF2B5EF4-FFF2-40B4-BE49-F238E27FC236}">
                <a16:creationId xmlns:a16="http://schemas.microsoft.com/office/drawing/2014/main" id="{3AD1908C-12A2-E7C1-C802-2F29405CA9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36DF69D-ACCE-FDE9-38D0-085C80872801}"/>
              </a:ext>
            </a:extLst>
          </p:cNvPr>
          <p:cNvSpPr/>
          <p:nvPr userDrawn="1"/>
        </p:nvSpPr>
        <p:spPr>
          <a:xfrm>
            <a:off x="584834" y="820514"/>
            <a:ext cx="45719" cy="373372"/>
          </a:xfrm>
          <a:prstGeom prst="rect">
            <a:avLst/>
          </a:prstGeom>
          <a:solidFill>
            <a:srgbClr val="6C12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9884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纯色底图">
            <a:extLst>
              <a:ext uri="{FF2B5EF4-FFF2-40B4-BE49-F238E27FC236}">
                <a16:creationId xmlns:a16="http://schemas.microsoft.com/office/drawing/2014/main" id="{0ED5B416-73F1-AEAF-C67E-C36F5FE63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亚盛logo">
            <a:extLst>
              <a:ext uri="{FF2B5EF4-FFF2-40B4-BE49-F238E27FC236}">
                <a16:creationId xmlns:a16="http://schemas.microsoft.com/office/drawing/2014/main" id="{3C102F2D-8255-46AA-118B-0BD8D647D8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073A3E5-8515-C95A-EBF3-3F8EC22907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8541"/>
            <a:ext cx="12192000" cy="489459"/>
          </a:xfrm>
          <a:prstGeom prst="rect">
            <a:avLst/>
          </a:prstGeom>
        </p:spPr>
      </p:pic>
      <p:pic>
        <p:nvPicPr>
          <p:cNvPr id="3" name="图片 2" descr="屏幕上有字&#10;&#10;AI 生成的内容可能不正确。">
            <a:extLst>
              <a:ext uri="{FF2B5EF4-FFF2-40B4-BE49-F238E27FC236}">
                <a16:creationId xmlns:a16="http://schemas.microsoft.com/office/drawing/2014/main" id="{2F056B2E-D16F-90AF-A1F7-3B8702098C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73" y="6441842"/>
            <a:ext cx="1614107" cy="367390"/>
          </a:xfrm>
          <a:prstGeom prst="rect">
            <a:avLst/>
          </a:prstGeom>
        </p:spPr>
      </p:pic>
      <p:pic>
        <p:nvPicPr>
          <p:cNvPr id="4" name="图片 3" descr="卡通人物&#10;&#10;AI 生成的内容可能不正确。">
            <a:extLst>
              <a:ext uri="{FF2B5EF4-FFF2-40B4-BE49-F238E27FC236}">
                <a16:creationId xmlns:a16="http://schemas.microsoft.com/office/drawing/2014/main" id="{55948430-E11D-D99C-22AE-D66033DD6D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圆角矩形 870">
            <a:extLst>
              <a:ext uri="{FF2B5EF4-FFF2-40B4-BE49-F238E27FC236}">
                <a16:creationId xmlns:a16="http://schemas.microsoft.com/office/drawing/2014/main" id="{D1405C00-771E-00AE-DDED-41912C214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7" name="图片 6" descr="绿条">
            <a:extLst>
              <a:ext uri="{FF2B5EF4-FFF2-40B4-BE49-F238E27FC236}">
                <a16:creationId xmlns:a16="http://schemas.microsoft.com/office/drawing/2014/main" id="{FD720717-B42C-E6BB-A5AE-2137909DA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87" y="6315649"/>
            <a:ext cx="12192000" cy="490855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E73CA75-BAE0-5433-EA2A-30537CEF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833" y="789940"/>
            <a:ext cx="11550971" cy="58578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zh-CN" altLang="en-US" dirty="0"/>
              <a:t>标题</a:t>
            </a:r>
          </a:p>
        </p:txBody>
      </p:sp>
      <p:pic>
        <p:nvPicPr>
          <p:cNvPr id="8" name="图片 7" descr="亚盛logo">
            <a:extLst>
              <a:ext uri="{FF2B5EF4-FFF2-40B4-BE49-F238E27FC236}">
                <a16:creationId xmlns:a16="http://schemas.microsoft.com/office/drawing/2014/main" id="{CEA0D52C-AE94-4D5B-58DF-57934CF8D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9" name="图片 8" descr="屏幕上有字&#10;&#10;AI 生成的内容可能不正确。">
            <a:extLst>
              <a:ext uri="{FF2B5EF4-FFF2-40B4-BE49-F238E27FC236}">
                <a16:creationId xmlns:a16="http://schemas.microsoft.com/office/drawing/2014/main" id="{CE086F96-D811-1F14-F6AD-6044E8D163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705" y="6506471"/>
            <a:ext cx="1203510" cy="273933"/>
          </a:xfrm>
          <a:prstGeom prst="rect">
            <a:avLst/>
          </a:prstGeom>
        </p:spPr>
      </p:pic>
      <p:pic>
        <p:nvPicPr>
          <p:cNvPr id="10" name="图片 9" descr="卡通人物&#10;&#10;AI 生成的内容可能不正确。">
            <a:extLst>
              <a:ext uri="{FF2B5EF4-FFF2-40B4-BE49-F238E27FC236}">
                <a16:creationId xmlns:a16="http://schemas.microsoft.com/office/drawing/2014/main" id="{3C050E9A-1819-87B3-A368-7D0FC375BF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CA103E5-6E09-6D3A-2518-D393AB204378}"/>
              </a:ext>
            </a:extLst>
          </p:cNvPr>
          <p:cNvSpPr/>
          <p:nvPr userDrawn="1"/>
        </p:nvSpPr>
        <p:spPr>
          <a:xfrm>
            <a:off x="584834" y="820514"/>
            <a:ext cx="45719" cy="373372"/>
          </a:xfrm>
          <a:prstGeom prst="rect">
            <a:avLst/>
          </a:prstGeom>
          <a:solidFill>
            <a:srgbClr val="6C12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26B505-207C-95F9-A33B-76606ACE55AC}"/>
              </a:ext>
            </a:extLst>
          </p:cNvPr>
          <p:cNvSpPr txBox="1"/>
          <p:nvPr userDrawn="1"/>
        </p:nvSpPr>
        <p:spPr bwMode="gray">
          <a:xfrm>
            <a:off x="2251586" y="7704"/>
            <a:ext cx="1007806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zh-CN" altLang="en-US" sz="900" dirty="0">
                <a:solidFill>
                  <a:schemeClr val="bg1">
                    <a:lumMod val="75000"/>
                  </a:schemeClr>
                </a:solidFill>
              </a:rPr>
              <a:t>本资料为专业医学资料，旨在促进医药信息的沟通和交流，仅供医疗卫生专业人士参考；内容可能含有未在中国批准的临床适应症，任何处方请参考国家药品监督管理局最新批准的药品说明书。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DBEF7A6-3235-3E8D-26B2-8156C14CE71A}"/>
              </a:ext>
            </a:extLst>
          </p:cNvPr>
          <p:cNvSpPr txBox="1"/>
          <p:nvPr userDrawn="1"/>
        </p:nvSpPr>
        <p:spPr bwMode="gray">
          <a:xfrm>
            <a:off x="5970978" y="6330245"/>
            <a:ext cx="6164826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90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P-CLL-Lis-2025.07.30-01 valid until 2026.07.30</a:t>
            </a:r>
            <a:endParaRPr lang="zh-CN" altLang="en-US" sz="900" kern="12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84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纯色底图">
            <a:extLst>
              <a:ext uri="{FF2B5EF4-FFF2-40B4-BE49-F238E27FC236}">
                <a16:creationId xmlns:a16="http://schemas.microsoft.com/office/drawing/2014/main" id="{13B7C5B2-5E8D-D5B6-14AC-C59A1D6A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/Users/hejinlong/Library/Containers/com.kingsoft.wpsoffice.mac/Data/tmp/picturecompress_20250508130407/output_1.pngoutput_1">
            <a:extLst>
              <a:ext uri="{FF2B5EF4-FFF2-40B4-BE49-F238E27FC236}">
                <a16:creationId xmlns:a16="http://schemas.microsoft.com/office/drawing/2014/main" id="{88D086EB-F408-50F8-0A76-F42002BBD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64805" y="4528185"/>
            <a:ext cx="4214495" cy="27717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5400" b="1" i="1" kern="1200" dirty="0">
                <a:solidFill>
                  <a:srgbClr val="550C7C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WATHING</a:t>
            </a:r>
            <a:endParaRPr lang="zh-CN" altLang="en-US" dirty="0"/>
          </a:p>
        </p:txBody>
      </p:sp>
      <p:pic>
        <p:nvPicPr>
          <p:cNvPr id="9" name="图片 8" descr="亚盛logo">
            <a:extLst>
              <a:ext uri="{FF2B5EF4-FFF2-40B4-BE49-F238E27FC236}">
                <a16:creationId xmlns:a16="http://schemas.microsoft.com/office/drawing/2014/main" id="{46FFD306-564E-FD3F-58CB-32DA591A0A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3" name="图片 2" descr="卡通人物&#10;&#10;AI 生成的内容可能不正确。">
            <a:extLst>
              <a:ext uri="{FF2B5EF4-FFF2-40B4-BE49-F238E27FC236}">
                <a16:creationId xmlns:a16="http://schemas.microsoft.com/office/drawing/2014/main" id="{DB806822-E8C8-5C8D-D673-99C600C1CF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97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485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109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792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318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3280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纯色底图">
            <a:extLst>
              <a:ext uri="{FF2B5EF4-FFF2-40B4-BE49-F238E27FC236}">
                <a16:creationId xmlns:a16="http://schemas.microsoft.com/office/drawing/2014/main" id="{30A26B9E-112E-91D9-9641-A961F19A10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圆角矩形 870">
            <a:extLst>
              <a:ext uri="{FF2B5EF4-FFF2-40B4-BE49-F238E27FC236}">
                <a16:creationId xmlns:a16="http://schemas.microsoft.com/office/drawing/2014/main" id="{6A9EB936-A07E-8756-0A80-B6FE53DD9D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5" name="图片 4" descr="利生妥 logo">
            <a:extLst>
              <a:ext uri="{FF2B5EF4-FFF2-40B4-BE49-F238E27FC236}">
                <a16:creationId xmlns:a16="http://schemas.microsoft.com/office/drawing/2014/main" id="{A3DAE781-A101-4390-8558-6397A776E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7" name="图片 6" descr="亚盛logo">
            <a:extLst>
              <a:ext uri="{FF2B5EF4-FFF2-40B4-BE49-F238E27FC236}">
                <a16:creationId xmlns:a16="http://schemas.microsoft.com/office/drawing/2014/main" id="{6FA4C015-1B28-064D-8BFD-216FA5EAB9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9DF312F-8A82-5F21-BD35-73F2F656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32" y="672845"/>
            <a:ext cx="10670922" cy="703511"/>
          </a:xfrm>
        </p:spPr>
        <p:txBody>
          <a:bodyPr>
            <a:normAutofit/>
          </a:bodyPr>
          <a:lstStyle>
            <a:lvl1pPr>
              <a:defRPr kumimoji="1" lang="zh-CN" altLang="en-US" sz="2500" b="1" kern="1200" dirty="0">
                <a:solidFill>
                  <a:srgbClr val="6C129C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单击此处编辑母版标题样式</a:t>
            </a:r>
          </a:p>
        </p:txBody>
      </p:sp>
      <p:pic>
        <p:nvPicPr>
          <p:cNvPr id="8" name="图片 7" descr="绿条">
            <a:extLst>
              <a:ext uri="{FF2B5EF4-FFF2-40B4-BE49-F238E27FC236}">
                <a16:creationId xmlns:a16="http://schemas.microsoft.com/office/drawing/2014/main" id="{86DAFDF8-389C-0347-4560-79B42C2D7B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1504F3-7425-940A-85C2-C37EB5CD11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64" y="6261343"/>
            <a:ext cx="11107736" cy="609600"/>
          </a:xfrm>
        </p:spPr>
        <p:txBody>
          <a:bodyPr anchor="b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r>
              <a:rPr lang="zh-CN" altLang="en-US" dirty="0"/>
              <a:t>参考文献</a:t>
            </a: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05EDF8BA-6274-1B09-06C6-5A4D8DC1BBE5}"/>
              </a:ext>
            </a:extLst>
          </p:cNvPr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7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A54408-437C-D6AB-BFB8-6854C6F8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591"/>
            <a:ext cx="10515600" cy="50531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1B4D187-9279-9105-612C-044742C19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9685" y="6238875"/>
            <a:ext cx="7331075" cy="4032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Ref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652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81BE-C45A-4B2B-BD0D-61482315D36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838200" y="6434138"/>
            <a:ext cx="2249488" cy="311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47749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纯色底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圆角矩形 87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5" name="图片 4" descr="利生妥 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7" name="图片 6" descr="亚盛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232" y="672845"/>
            <a:ext cx="10670922" cy="703511"/>
          </a:xfrm>
        </p:spPr>
        <p:txBody>
          <a:bodyPr>
            <a:normAutofit/>
          </a:bodyPr>
          <a:lstStyle>
            <a:lvl1pPr>
              <a:defRPr kumimoji="1" lang="zh-CN" altLang="en-US" sz="2500" b="1" kern="1200" dirty="0">
                <a:solidFill>
                  <a:srgbClr val="6C129C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单击此处编辑母版标题样式</a:t>
            </a:r>
          </a:p>
        </p:txBody>
      </p:sp>
      <p:pic>
        <p:nvPicPr>
          <p:cNvPr id="8" name="图片 7" descr="绿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sz="quarter" idx="10" hasCustomPrompt="1"/>
          </p:nvPr>
        </p:nvSpPr>
        <p:spPr>
          <a:xfrm>
            <a:off x="550864" y="6261343"/>
            <a:ext cx="11107736" cy="609600"/>
          </a:xfrm>
        </p:spPr>
        <p:txBody>
          <a:bodyPr anchor="b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r>
              <a:rPr lang="zh-CN" altLang="en-US" dirty="0"/>
              <a:t>参考文献</a:t>
            </a:r>
          </a:p>
        </p:txBody>
      </p:sp>
      <p:sp>
        <p:nvSpPr>
          <p:cNvPr id="10" name="矩形"/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984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纯色底图">
            <a:extLst>
              <a:ext uri="{FF2B5EF4-FFF2-40B4-BE49-F238E27FC236}">
                <a16:creationId xmlns:a16="http://schemas.microsoft.com/office/drawing/2014/main" id="{0ED5B416-73F1-AEAF-C67E-C36F5FE63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亚盛logo">
            <a:extLst>
              <a:ext uri="{FF2B5EF4-FFF2-40B4-BE49-F238E27FC236}">
                <a16:creationId xmlns:a16="http://schemas.microsoft.com/office/drawing/2014/main" id="{3C102F2D-8255-46AA-118B-0BD8D647D8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4" name="图片 3" descr="卡通人物&#10;&#10;AI 生成的内容可能不正确。">
            <a:extLst>
              <a:ext uri="{FF2B5EF4-FFF2-40B4-BE49-F238E27FC236}">
                <a16:creationId xmlns:a16="http://schemas.microsoft.com/office/drawing/2014/main" id="{55948430-E11D-D99C-22AE-D66033DD6D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72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hejinlong/Library/Containers/com.kingsoft.wpsoffice.mac/Data/tmp/picturecompress_20250508130119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429691" y="3043646"/>
            <a:ext cx="0" cy="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lumMod val="90000"/>
                <a:lumOff val="10000"/>
                <a:alpha val="59000"/>
              </a:schemeClr>
            </a:outerShdw>
          </a:effectLst>
        </p:spPr>
        <p:txBody>
          <a:bodyPr wrap="none" rtlCol="0" anchor="ctr" anchorCtr="0">
            <a:noAutofit/>
          </a:bodyPr>
          <a:lstStyle/>
          <a:p>
            <a:pPr algn="l"/>
            <a:endParaRPr kumimoji="1" lang="zh-CN" altLang="en-US" sz="3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/Users/hejinlong/Library/Containers/com.kingsoft.wpsoffice.mac/Data/tmp/picturecompress_20250508130135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3940" y="4514850"/>
            <a:ext cx="4798060" cy="3155950"/>
          </a:xfrm>
          <a:prstGeom prst="rect">
            <a:avLst/>
          </a:prstGeom>
        </p:spPr>
      </p:pic>
      <p:pic>
        <p:nvPicPr>
          <p:cNvPr id="11" name="图片 10" descr="目录页文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85" y="5861685"/>
            <a:ext cx="3274695" cy="748665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3671" y="1382141"/>
            <a:ext cx="4070157" cy="37401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kumimoji="1" lang="zh-CN" altLang="en-US" dirty="0"/>
              <a:t>点击此处输入正文</a:t>
            </a:r>
          </a:p>
        </p:txBody>
      </p:sp>
    </p:spTree>
    <p:extLst>
      <p:ext uri="{BB962C8B-B14F-4D97-AF65-F5344CB8AC3E}">
        <p14:creationId xmlns:p14="http://schemas.microsoft.com/office/powerpoint/2010/main" val="54307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纯色底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圆角矩形 87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60" y="160020"/>
            <a:ext cx="11768455" cy="6697980"/>
          </a:xfrm>
          <a:prstGeom prst="rect">
            <a:avLst/>
          </a:prstGeom>
        </p:spPr>
      </p:pic>
      <p:pic>
        <p:nvPicPr>
          <p:cNvPr id="7" name="图片 6" descr="绿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67145"/>
            <a:ext cx="12192000" cy="490855"/>
          </a:xfrm>
          <a:prstGeom prst="rect">
            <a:avLst/>
          </a:prstGeom>
        </p:spPr>
      </p:pic>
      <p:pic>
        <p:nvPicPr>
          <p:cNvPr id="10" name="图片 9" descr="利生妥 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5483" y="264795"/>
            <a:ext cx="1391920" cy="365125"/>
          </a:xfrm>
          <a:prstGeom prst="rect">
            <a:avLst/>
          </a:prstGeom>
        </p:spPr>
      </p:pic>
      <p:pic>
        <p:nvPicPr>
          <p:cNvPr id="11" name="图片 10" descr="亚盛logo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sp>
        <p:nvSpPr>
          <p:cNvPr id="12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584834" y="789940"/>
            <a:ext cx="10938386" cy="585787"/>
          </a:xfrm>
        </p:spPr>
        <p:txBody>
          <a:bodyPr/>
          <a:lstStyle>
            <a:lvl1pPr marL="0" indent="0">
              <a:buNone/>
              <a:defRPr b="1">
                <a:solidFill>
                  <a:srgbClr val="6C129C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zh-CN" altLang="en-US" dirty="0"/>
              <a:t>标题</a:t>
            </a:r>
          </a:p>
        </p:txBody>
      </p:sp>
      <p:sp>
        <p:nvSpPr>
          <p:cNvPr id="13" name="矩形"/>
          <p:cNvSpPr/>
          <p:nvPr userDrawn="1"/>
        </p:nvSpPr>
        <p:spPr>
          <a:xfrm>
            <a:off x="668780" y="1222448"/>
            <a:ext cx="2110995" cy="45719"/>
          </a:xfrm>
          <a:prstGeom prst="rect">
            <a:avLst/>
          </a:prstGeom>
          <a:solidFill>
            <a:srgbClr val="6933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36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纯色底图">
            <a:extLst>
              <a:ext uri="{FF2B5EF4-FFF2-40B4-BE49-F238E27FC236}">
                <a16:creationId xmlns:a16="http://schemas.microsoft.com/office/drawing/2014/main" id="{13B7C5B2-5E8D-D5B6-14AC-C59A1D6A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/Users/hejinlong/Library/Containers/com.kingsoft.wpsoffice.mac/Data/tmp/picturecompress_20250508130407/output_1.pngoutput_1">
            <a:extLst>
              <a:ext uri="{FF2B5EF4-FFF2-40B4-BE49-F238E27FC236}">
                <a16:creationId xmlns:a16="http://schemas.microsoft.com/office/drawing/2014/main" id="{88D086EB-F408-50F8-0A76-F42002BBD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64805" y="4528185"/>
            <a:ext cx="4214495" cy="27717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5400" b="1" i="1" kern="1200" dirty="0">
                <a:solidFill>
                  <a:srgbClr val="550C7C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WATHING</a:t>
            </a:r>
            <a:endParaRPr lang="zh-CN" altLang="en-US" dirty="0"/>
          </a:p>
        </p:txBody>
      </p:sp>
      <p:pic>
        <p:nvPicPr>
          <p:cNvPr id="9" name="图片 8" descr="亚盛logo">
            <a:extLst>
              <a:ext uri="{FF2B5EF4-FFF2-40B4-BE49-F238E27FC236}">
                <a16:creationId xmlns:a16="http://schemas.microsoft.com/office/drawing/2014/main" id="{46FFD306-564E-FD3F-58CB-32DA591A0A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1302" y="264795"/>
            <a:ext cx="1085215" cy="346710"/>
          </a:xfrm>
          <a:prstGeom prst="rect">
            <a:avLst/>
          </a:prstGeom>
        </p:spPr>
      </p:pic>
      <p:pic>
        <p:nvPicPr>
          <p:cNvPr id="3" name="图片 2" descr="卡通人物&#10;&#10;AI 生成的内容可能不正确。">
            <a:extLst>
              <a:ext uri="{FF2B5EF4-FFF2-40B4-BE49-F238E27FC236}">
                <a16:creationId xmlns:a16="http://schemas.microsoft.com/office/drawing/2014/main" id="{DB806822-E8C8-5C8D-D673-99C600C1CF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" y="266700"/>
            <a:ext cx="1391921" cy="3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4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3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21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2E920E-2F8D-2DA5-B671-EFA5C020240D}"/>
              </a:ext>
            </a:extLst>
          </p:cNvPr>
          <p:cNvSpPr txBox="1"/>
          <p:nvPr userDrawn="1"/>
        </p:nvSpPr>
        <p:spPr>
          <a:xfrm>
            <a:off x="451104" y="125577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dist"/>
            <a:endParaRPr kumimoji="1" lang="zh-CN" altLang="en-US" sz="1800" b="1" i="0" dirty="0">
              <a:solidFill>
                <a:srgbClr val="6C12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420DCD-906F-1C0F-D2EC-530A61BFD7CC}"/>
              </a:ext>
            </a:extLst>
          </p:cNvPr>
          <p:cNvSpPr txBox="1"/>
          <p:nvPr userDrawn="1"/>
        </p:nvSpPr>
        <p:spPr bwMode="gray">
          <a:xfrm>
            <a:off x="5970978" y="6330245"/>
            <a:ext cx="6164826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90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P-CLL-Lis-2025.07.30-01 valid until 2026.07.30</a:t>
            </a:r>
            <a:endParaRPr lang="zh-CN" altLang="en-US" sz="900" kern="12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8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15" r:id="rId12"/>
    <p:sldLayoutId id="2147483681" r:id="rId13"/>
    <p:sldLayoutId id="2147483682" r:id="rId14"/>
    <p:sldLayoutId id="2147483683" r:id="rId15"/>
    <p:sldLayoutId id="21474837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2E920E-2F8D-2DA5-B671-EFA5C020240D}"/>
              </a:ext>
            </a:extLst>
          </p:cNvPr>
          <p:cNvSpPr txBox="1"/>
          <p:nvPr userDrawn="1"/>
        </p:nvSpPr>
        <p:spPr>
          <a:xfrm>
            <a:off x="451104" y="125577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dist"/>
            <a:endParaRPr kumimoji="1" lang="zh-CN" altLang="en-US" sz="1800" b="1" i="0" dirty="0">
              <a:solidFill>
                <a:srgbClr val="6C12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71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2E920E-2F8D-2DA5-B671-EFA5C020240D}"/>
              </a:ext>
            </a:extLst>
          </p:cNvPr>
          <p:cNvSpPr txBox="1"/>
          <p:nvPr userDrawn="1"/>
        </p:nvSpPr>
        <p:spPr>
          <a:xfrm>
            <a:off x="451104" y="125577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dist"/>
            <a:endParaRPr kumimoji="1" lang="zh-CN" altLang="en-US" sz="1800" b="1" i="0" dirty="0">
              <a:solidFill>
                <a:srgbClr val="6C12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475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9.svg"/><Relationship Id="rId17" Type="http://schemas.openxmlformats.org/officeDocument/2006/relationships/image" Target="../media/image34.jpeg"/><Relationship Id="rId2" Type="http://schemas.openxmlformats.org/officeDocument/2006/relationships/tags" Target="../tags/tag2.xml"/><Relationship Id="rId16" Type="http://schemas.openxmlformats.org/officeDocument/2006/relationships/image" Target="../media/image33.sv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8.svg"/><Relationship Id="rId5" Type="http://schemas.openxmlformats.org/officeDocument/2006/relationships/tags" Target="../tags/tag5.xml"/><Relationship Id="rId15" Type="http://schemas.openxmlformats.org/officeDocument/2006/relationships/image" Target="../media/image32.svg"/><Relationship Id="rId10" Type="http://schemas.openxmlformats.org/officeDocument/2006/relationships/image" Target="../media/image27.svg"/><Relationship Id="rId4" Type="http://schemas.openxmlformats.org/officeDocument/2006/relationships/tags" Target="../tags/tag4.xml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hejinlong/Library/Containers/com.kingsoft.wpsoffice.mac/Data/tmp/picturecompress_20250508130119/output_1.pngoutput_1">
            <a:extLst>
              <a:ext uri="{FF2B5EF4-FFF2-40B4-BE49-F238E27FC236}">
                <a16:creationId xmlns:a16="http://schemas.microsoft.com/office/drawing/2014/main" id="{8D5D425F-7DF0-5114-FA79-2B7C7279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4" t="4835" r="8412" b="823"/>
          <a:stretch>
            <a:fillRect/>
          </a:stretch>
        </p:blipFill>
        <p:spPr>
          <a:xfrm>
            <a:off x="493776" y="0"/>
            <a:ext cx="11698224" cy="6858000"/>
          </a:xfrm>
          <a:prstGeom prst="rect">
            <a:avLst/>
          </a:prstGeom>
        </p:spPr>
      </p:pic>
      <p:pic>
        <p:nvPicPr>
          <p:cNvPr id="4" name="图片 3" descr="目录页文字">
            <a:extLst>
              <a:ext uri="{FF2B5EF4-FFF2-40B4-BE49-F238E27FC236}">
                <a16:creationId xmlns:a16="http://schemas.microsoft.com/office/drawing/2014/main" id="{F135B5C4-3775-B362-3F22-EC7E11255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57" y="5852541"/>
            <a:ext cx="3274695" cy="748665"/>
          </a:xfrm>
          <a:prstGeom prst="rect">
            <a:avLst/>
          </a:prstGeom>
        </p:spPr>
      </p:pic>
      <p:pic>
        <p:nvPicPr>
          <p:cNvPr id="5" name="图片 4" descr="/Users/hejinlong/Library/Containers/com.kingsoft.wpsoffice.mac/Data/tmp/picturecompress_20250508130135/output_1.pngoutput_1">
            <a:extLst>
              <a:ext uri="{FF2B5EF4-FFF2-40B4-BE49-F238E27FC236}">
                <a16:creationId xmlns:a16="http://schemas.microsoft.com/office/drawing/2014/main" id="{7FDC84D4-BDC7-9EA3-8624-7CAAF34A2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940" y="4274566"/>
            <a:ext cx="4798060" cy="31559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C1E7EFE-ACFD-962E-E576-916201EA7052}"/>
              </a:ext>
            </a:extLst>
          </p:cNvPr>
          <p:cNvSpPr txBox="1"/>
          <p:nvPr/>
        </p:nvSpPr>
        <p:spPr bwMode="gray">
          <a:xfrm>
            <a:off x="1353312" y="2249424"/>
            <a:ext cx="541324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</a:rPr>
              <a:t>利沙托克拉片</a:t>
            </a:r>
            <a:endParaRPr lang="en-US" altLang="zh-CN" sz="36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/>
            <a:endParaRPr lang="en-US" altLang="zh-CN" sz="36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/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</a:rPr>
              <a:t>苏州亚盛药业有限公司</a:t>
            </a:r>
          </a:p>
        </p:txBody>
      </p:sp>
    </p:spTree>
    <p:extLst>
      <p:ext uri="{BB962C8B-B14F-4D97-AF65-F5344CB8AC3E}">
        <p14:creationId xmlns:p14="http://schemas.microsoft.com/office/powerpoint/2010/main" val="2597110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464D09C-0963-C388-C5C1-4C403F5F5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5551" y="699799"/>
            <a:ext cx="10938386" cy="585787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中国自主研发，全新化学结构、全球自主知识产权、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中国首发上市</a:t>
            </a:r>
          </a:p>
          <a:p>
            <a:endParaRPr lang="zh-CN" altLang="en-US" dirty="0"/>
          </a:p>
        </p:txBody>
      </p:sp>
      <p:pic>
        <p:nvPicPr>
          <p:cNvPr id="4" name="图片 3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FA15E2C6-10F6-9073-D3EE-33F21E01E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32" y="1851687"/>
            <a:ext cx="5061156" cy="27511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4BE251A-8BCE-2F08-F45C-AA034EB934BC}"/>
              </a:ext>
            </a:extLst>
          </p:cNvPr>
          <p:cNvSpPr txBox="1"/>
          <p:nvPr/>
        </p:nvSpPr>
        <p:spPr>
          <a:xfrm>
            <a:off x="6508750" y="5382570"/>
            <a:ext cx="2331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治疗经治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CLL/SLL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0B997A-7BF4-1939-F19F-7344553946B7}"/>
              </a:ext>
            </a:extLst>
          </p:cNvPr>
          <p:cNvSpPr txBox="1"/>
          <p:nvPr/>
        </p:nvSpPr>
        <p:spPr>
          <a:xfrm>
            <a:off x="6508750" y="5850424"/>
            <a:ext cx="2482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②  治疗初治</a:t>
            </a:r>
            <a:r>
              <a:rPr lang="en-US" altLang="zh-CN" dirty="0"/>
              <a:t>CLL/SLL</a:t>
            </a:r>
            <a:r>
              <a:rPr lang="zh-CN" altLang="en-US" dirty="0"/>
              <a:t>患者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B20493-7A7C-81DA-110D-E8546688C3EA}"/>
              </a:ext>
            </a:extLst>
          </p:cNvPr>
          <p:cNvSpPr txBox="1"/>
          <p:nvPr/>
        </p:nvSpPr>
        <p:spPr>
          <a:xfrm>
            <a:off x="8811496" y="5850423"/>
            <a:ext cx="2698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④  治疗新诊断中高危</a:t>
            </a:r>
            <a:r>
              <a:rPr lang="en-US" altLang="zh-CN" dirty="0"/>
              <a:t>MDS</a:t>
            </a:r>
            <a:r>
              <a:rPr lang="zh-CN" altLang="en-US" dirty="0"/>
              <a:t>患者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01EB2126-5BF0-5F64-00BB-7E3FE373B9C2}"/>
              </a:ext>
            </a:extLst>
          </p:cNvPr>
          <p:cNvSpPr/>
          <p:nvPr/>
        </p:nvSpPr>
        <p:spPr>
          <a:xfrm>
            <a:off x="212313" y="1498600"/>
            <a:ext cx="6169002" cy="481142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2D0D27-7C31-FDAF-0996-106B2F4097AF}"/>
              </a:ext>
            </a:extLst>
          </p:cNvPr>
          <p:cNvSpPr/>
          <p:nvPr/>
        </p:nvSpPr>
        <p:spPr>
          <a:xfrm>
            <a:off x="290717" y="2054382"/>
            <a:ext cx="5964031" cy="870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微软雅黑" panose="020B0503020204020204" pitchFamily="34" charset="-122"/>
              <a:buChar char="￭"/>
              <a:tabLst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中国原创，全新化学结构，拥有全球自主知识产权。其核心化合物专利已经在近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国家和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或地区获得授权，同时布局制剂、晶型、工艺、药物联用、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用法用量（每日剂量递增）</a:t>
            </a:r>
            <a:r>
              <a:rPr lang="zh-CN" altLang="en-US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新用途等系列外围的专利。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72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32A14CD-F84F-B49B-267B-206D4C45837D}"/>
              </a:ext>
            </a:extLst>
          </p:cNvPr>
          <p:cNvSpPr/>
          <p:nvPr/>
        </p:nvSpPr>
        <p:spPr>
          <a:xfrm>
            <a:off x="290717" y="3049502"/>
            <a:ext cx="5964030" cy="62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>
              <a:buClr>
                <a:srgbClr val="026DBA"/>
              </a:buClr>
              <a:buFont typeface="微软雅黑" panose="020B0503020204020204" pitchFamily="34" charset="-122"/>
              <a:buChar char="￭"/>
              <a:defRPr/>
            </a:pP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国家</a:t>
            </a:r>
            <a:r>
              <a:rPr lang="en-US" altLang="zh-CN" sz="1400" b="1" dirty="0">
                <a:solidFill>
                  <a:srgbClr val="7030A0"/>
                </a:solidFill>
                <a:latin typeface="微软雅黑"/>
                <a:ea typeface="微软雅黑"/>
              </a:rPr>
              <a:t>1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类新药</a:t>
            </a:r>
            <a:r>
              <a:rPr lang="zh-CN" altLang="en-US" sz="1200" dirty="0">
                <a:solidFill>
                  <a:srgbClr val="7030A0"/>
                </a:solidFill>
                <a:latin typeface="微软雅黑"/>
                <a:ea typeface="微软雅黑"/>
              </a:rPr>
              <a:t>，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中国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第一个单药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治疗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经过</a:t>
            </a:r>
            <a:r>
              <a:rPr lang="en-US" altLang="zh-CN" sz="1400" b="1" dirty="0">
                <a:solidFill>
                  <a:srgbClr val="7030A0"/>
                </a:solidFill>
                <a:latin typeface="微软雅黑"/>
                <a:ea typeface="微软雅黑"/>
              </a:rPr>
              <a:t>BTK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治疗</a:t>
            </a:r>
            <a:r>
              <a:rPr lang="en-US" altLang="zh-CN" sz="1400" b="1" dirty="0">
                <a:solidFill>
                  <a:srgbClr val="7030A0"/>
                </a:solidFill>
                <a:latin typeface="微软雅黑"/>
                <a:ea typeface="微软雅黑"/>
              </a:rPr>
              <a:t>CLL/SLL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领域</a:t>
            </a:r>
            <a:r>
              <a:rPr lang="zh-CN" altLang="en-US" sz="1200" b="1" dirty="0">
                <a:solidFill>
                  <a:schemeClr val="tx1"/>
                </a:solidFill>
                <a:latin typeface="微软雅黑"/>
                <a:ea typeface="微软雅黑"/>
              </a:rPr>
              <a:t>（不限疾病类型）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获批的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BCL-2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抑制剂，实现从</a:t>
            </a:r>
            <a:r>
              <a:rPr lang="en-US" altLang="zh-CN" sz="1400" b="1" dirty="0">
                <a:solidFill>
                  <a:srgbClr val="7030A0"/>
                </a:solidFill>
                <a:latin typeface="微软雅黑"/>
                <a:ea typeface="微软雅黑"/>
              </a:rPr>
              <a:t>0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到</a:t>
            </a:r>
            <a:r>
              <a:rPr lang="en-US" altLang="zh-CN" sz="1400" b="1" dirty="0">
                <a:solidFill>
                  <a:srgbClr val="7030A0"/>
                </a:solidFill>
                <a:latin typeface="微软雅黑"/>
                <a:ea typeface="微软雅黑"/>
              </a:rPr>
              <a:t>1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的创新。</a:t>
            </a:r>
            <a:endParaRPr lang="zh-CN" altLang="en-US" sz="1200" dirty="0">
              <a:gradFill>
                <a:gsLst>
                  <a:gs pos="0">
                    <a:srgbClr val="000000">
                      <a:lumMod val="85000"/>
                      <a:lumOff val="15000"/>
                    </a:srgbClr>
                  </a:gs>
                  <a:gs pos="72000">
                    <a:srgbClr val="000000">
                      <a:lumMod val="95000"/>
                      <a:lumOff val="5000"/>
                    </a:srgbClr>
                  </a:gs>
                </a:gsLst>
                <a:lin ang="5400000" scaled="1"/>
              </a:gradFill>
              <a:latin typeface="微软雅黑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4D116B3-642B-F531-5556-5906B11831A2}"/>
              </a:ext>
            </a:extLst>
          </p:cNvPr>
          <p:cNvSpPr/>
          <p:nvPr/>
        </p:nvSpPr>
        <p:spPr>
          <a:xfrm>
            <a:off x="290717" y="3795934"/>
            <a:ext cx="609059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>
              <a:buClr>
                <a:srgbClr val="026DBA"/>
              </a:buClr>
              <a:buFont typeface="微软雅黑" panose="020B0503020204020204" pitchFamily="34" charset="-122"/>
              <a:buChar char="￭"/>
              <a:defRPr/>
            </a:pPr>
            <a:r>
              <a:rPr lang="en-US" altLang="zh-CN" sz="1400" dirty="0">
                <a:solidFill>
                  <a:schemeClr val="tx1"/>
                </a:solidFill>
                <a:latin typeface="微软雅黑"/>
                <a:ea typeface="微软雅黑"/>
              </a:rPr>
              <a:t>BCL-2</a:t>
            </a:r>
            <a:r>
              <a:rPr lang="zh-CN" altLang="en-US" sz="1400" dirty="0">
                <a:solidFill>
                  <a:schemeClr val="tx1"/>
                </a:solidFill>
                <a:latin typeface="微软雅黑"/>
                <a:ea typeface="微软雅黑"/>
              </a:rPr>
              <a:t>抑制剂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唯一</a:t>
            </a:r>
            <a:r>
              <a:rPr lang="zh-CN" altLang="en-US" sz="1400" dirty="0">
                <a:solidFill>
                  <a:schemeClr val="tx1"/>
                </a:solidFill>
                <a:latin typeface="微软雅黑"/>
                <a:ea typeface="微软雅黑"/>
              </a:rPr>
              <a:t>进行</a:t>
            </a:r>
            <a:r>
              <a:rPr lang="en-US" altLang="zh-CN" sz="1400" b="1" dirty="0">
                <a:solidFill>
                  <a:srgbClr val="7030A0"/>
                </a:solidFill>
                <a:latin typeface="微软雅黑"/>
                <a:ea typeface="微软雅黑"/>
              </a:rPr>
              <a:t>MDS</a:t>
            </a:r>
            <a:r>
              <a:rPr lang="zh-CN" altLang="en-US" sz="1400" dirty="0">
                <a:solidFill>
                  <a:schemeClr val="tx1"/>
                </a:solidFill>
                <a:latin typeface="微软雅黑"/>
                <a:ea typeface="微软雅黑"/>
              </a:rPr>
              <a:t>临床试验的药品，维奈克拉已宣布</a:t>
            </a:r>
            <a:r>
              <a:rPr lang="en-US" altLang="zh-CN" sz="1400" dirty="0">
                <a:solidFill>
                  <a:schemeClr val="tx1"/>
                </a:solidFill>
                <a:latin typeface="微软雅黑"/>
                <a:ea typeface="微软雅黑"/>
              </a:rPr>
              <a:t>MDS</a:t>
            </a:r>
            <a:r>
              <a:rPr lang="zh-CN" altLang="en-US" sz="1400" dirty="0">
                <a:solidFill>
                  <a:schemeClr val="tx1"/>
                </a:solidFill>
                <a:latin typeface="微软雅黑"/>
                <a:ea typeface="微软雅黑"/>
              </a:rPr>
              <a:t>实验失败。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88EAB5-4046-B898-AAF3-52C407754EF4}"/>
              </a:ext>
            </a:extLst>
          </p:cNvPr>
          <p:cNvSpPr/>
          <p:nvPr/>
        </p:nvSpPr>
        <p:spPr>
          <a:xfrm>
            <a:off x="290715" y="4490310"/>
            <a:ext cx="5964029" cy="71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获美国食品药品监督管理局（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FDA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）授予</a:t>
            </a:r>
            <a:r>
              <a:rPr lang="zh-CN" altLang="en-US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五项孤儿药资质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，主要用于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CLL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、多发性骨髓瘤（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MM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）、急性髓系白血病（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AML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）、滤泡性淋巴瘤（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FL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）、华氏巨球蛋白血症的治疗。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6EF7F27-4C74-3538-6E9F-23B0668775F1}"/>
              </a:ext>
            </a:extLst>
          </p:cNvPr>
          <p:cNvSpPr/>
          <p:nvPr/>
        </p:nvSpPr>
        <p:spPr>
          <a:xfrm>
            <a:off x="290716" y="5309030"/>
            <a:ext cx="5964028" cy="71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同步在美国、日本、澳洲、加拿大、俄罗斯、欧洲等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20+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国家进行临床试验，给全球患者带来长期生存获益。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四项全球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期注册研究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在开展中，覆盖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CLL/SLL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AML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等患者人群。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76B3581-03C5-6472-E466-01CABC175F47}"/>
              </a:ext>
            </a:extLst>
          </p:cNvPr>
          <p:cNvSpPr txBox="1"/>
          <p:nvPr/>
        </p:nvSpPr>
        <p:spPr>
          <a:xfrm>
            <a:off x="8811496" y="5382570"/>
            <a:ext cx="3505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③  治疗一线新诊断老年或体弱</a:t>
            </a:r>
            <a:r>
              <a:rPr lang="en-US" altLang="zh-CN" dirty="0"/>
              <a:t>AML</a:t>
            </a:r>
            <a:r>
              <a:rPr lang="zh-CN" altLang="en-US" dirty="0"/>
              <a:t>患者</a:t>
            </a:r>
          </a:p>
        </p:txBody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id="{6AE1A742-6E01-0A8D-9B71-15058BC9FFF5}"/>
              </a:ext>
            </a:extLst>
          </p:cNvPr>
          <p:cNvSpPr/>
          <p:nvPr/>
        </p:nvSpPr>
        <p:spPr>
          <a:xfrm>
            <a:off x="6455311" y="1498600"/>
            <a:ext cx="5633056" cy="3093503"/>
          </a:xfrm>
          <a:prstGeom prst="roundRect">
            <a:avLst>
              <a:gd name="adj" fmla="val 3846"/>
            </a:avLst>
          </a:prstGeom>
          <a:noFill/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AutoShape 4">
            <a:extLst>
              <a:ext uri="{FF2B5EF4-FFF2-40B4-BE49-F238E27FC236}">
                <a16:creationId xmlns:a16="http://schemas.microsoft.com/office/drawing/2014/main" id="{41697F31-4445-1012-2B11-285F533B8F64}"/>
              </a:ext>
            </a:extLst>
          </p:cNvPr>
          <p:cNvSpPr/>
          <p:nvPr/>
        </p:nvSpPr>
        <p:spPr>
          <a:xfrm>
            <a:off x="6455310" y="5071544"/>
            <a:ext cx="5633057" cy="1228490"/>
          </a:xfrm>
          <a:prstGeom prst="roundRect">
            <a:avLst>
              <a:gd name="adj" fmla="val 3846"/>
            </a:avLst>
          </a:prstGeom>
          <a:noFill/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3884B7-E607-E86B-2C4F-013F603C56EF}"/>
              </a:ext>
            </a:extLst>
          </p:cNvPr>
          <p:cNvSpPr txBox="1"/>
          <p:nvPr/>
        </p:nvSpPr>
        <p:spPr>
          <a:xfrm>
            <a:off x="1404622" y="1206330"/>
            <a:ext cx="4062072" cy="585786"/>
          </a:xfrm>
          <a:prstGeom prst="roundRect">
            <a:avLst>
              <a:gd name="adj" fmla="val 45356"/>
            </a:avLst>
          </a:prstGeom>
          <a:gradFill>
            <a:gsLst>
              <a:gs pos="0">
                <a:srgbClr val="712F91"/>
              </a:gs>
              <a:gs pos="98000">
                <a:srgbClr val="983CC9">
                  <a:lumMod val="20000"/>
                  <a:lumOff val="80000"/>
                </a:srgbClr>
              </a:gs>
            </a:gsLst>
            <a:lin ang="2700000" scaled="0"/>
          </a:gradFill>
          <a:ln w="3175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200">
              <a:defRPr/>
            </a:pPr>
            <a:r>
              <a:rPr kumimoji="1" lang="zh-CN" altLang="en-US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中国企业首个获批原研</a:t>
            </a:r>
            <a:r>
              <a:rPr kumimoji="1" lang="en-US" altLang="zh-CN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BCL-2</a:t>
            </a:r>
            <a:r>
              <a:rPr kumimoji="1" lang="zh-CN" altLang="en-US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抑制剂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68DD616-4796-0860-CE83-3E11968569FA}"/>
              </a:ext>
            </a:extLst>
          </p:cNvPr>
          <p:cNvSpPr txBox="1"/>
          <p:nvPr/>
        </p:nvSpPr>
        <p:spPr>
          <a:xfrm>
            <a:off x="6860091" y="1179133"/>
            <a:ext cx="4821443" cy="585786"/>
          </a:xfrm>
          <a:prstGeom prst="roundRect">
            <a:avLst>
              <a:gd name="adj" fmla="val 45356"/>
            </a:avLst>
          </a:prstGeom>
          <a:gradFill>
            <a:gsLst>
              <a:gs pos="0">
                <a:srgbClr val="712F91"/>
              </a:gs>
              <a:gs pos="98000">
                <a:srgbClr val="983CC9">
                  <a:lumMod val="20000"/>
                  <a:lumOff val="80000"/>
                </a:srgbClr>
              </a:gs>
            </a:gsLst>
            <a:lin ang="2700000" scaled="0"/>
          </a:gradFill>
          <a:ln w="3175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200">
              <a:defRPr/>
            </a:pPr>
            <a:r>
              <a:rPr kumimoji="1" lang="zh-CN" altLang="en-US" sz="1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被国家药品监督管理局纳入“优先审评”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E8F430-A4F6-0EDD-D4CB-FC2A0D89B5B7}"/>
              </a:ext>
            </a:extLst>
          </p:cNvPr>
          <p:cNvSpPr txBox="1"/>
          <p:nvPr/>
        </p:nvSpPr>
        <p:spPr>
          <a:xfrm>
            <a:off x="6862141" y="4752179"/>
            <a:ext cx="4819393" cy="585786"/>
          </a:xfrm>
          <a:prstGeom prst="roundRect">
            <a:avLst>
              <a:gd name="adj" fmla="val 45356"/>
            </a:avLst>
          </a:prstGeom>
          <a:gradFill>
            <a:gsLst>
              <a:gs pos="0">
                <a:srgbClr val="712F91"/>
              </a:gs>
              <a:gs pos="98000">
                <a:srgbClr val="983CC9">
                  <a:lumMod val="20000"/>
                  <a:lumOff val="80000"/>
                </a:srgbClr>
              </a:gs>
            </a:gsLst>
            <a:lin ang="2700000" scaled="0"/>
          </a:gradFill>
          <a:ln w="3175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利沙托克拉片正在开展四项全球注册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III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期研究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5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39A8DCE-186D-49E8-A00D-82A2A7D5D3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011" y="490406"/>
            <a:ext cx="8127733" cy="585787"/>
          </a:xfrm>
        </p:spPr>
        <p:txBody>
          <a:bodyPr/>
          <a:lstStyle/>
          <a:p>
            <a:r>
              <a:rPr lang="zh-CN" altLang="en-US" dirty="0"/>
              <a:t>公平性</a:t>
            </a:r>
            <a:r>
              <a:rPr lang="en-US" altLang="zh-CN" dirty="0"/>
              <a:t>—</a:t>
            </a:r>
            <a:r>
              <a:rPr lang="zh-CN" altLang="en-US" dirty="0"/>
              <a:t>填补目录</a:t>
            </a:r>
            <a:r>
              <a:rPr lang="zh-CN" altLang="en-US" dirty="0">
                <a:solidFill>
                  <a:srgbClr val="7030A0"/>
                </a:solidFill>
              </a:rPr>
              <a:t>空白</a:t>
            </a:r>
            <a:r>
              <a:rPr lang="zh-CN" altLang="en-US" dirty="0"/>
              <a:t>、基金可管</a:t>
            </a:r>
            <a:r>
              <a:rPr lang="zh-CN" altLang="en-US" dirty="0">
                <a:solidFill>
                  <a:srgbClr val="7030A0"/>
                </a:solidFill>
              </a:rPr>
              <a:t>可控</a:t>
            </a:r>
            <a:r>
              <a:rPr lang="zh-CN" altLang="en-US" dirty="0"/>
              <a:t>、原辅料均</a:t>
            </a:r>
            <a:r>
              <a:rPr lang="zh-CN" altLang="en-US" dirty="0">
                <a:solidFill>
                  <a:srgbClr val="7030A0"/>
                </a:solidFill>
              </a:rPr>
              <a:t>国产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45CDF714-AA93-C7BC-2E73-F69D22BAB698}"/>
              </a:ext>
            </a:extLst>
          </p:cNvPr>
          <p:cNvSpPr/>
          <p:nvPr/>
        </p:nvSpPr>
        <p:spPr>
          <a:xfrm>
            <a:off x="176841" y="1300713"/>
            <a:ext cx="5120356" cy="5301214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421420-7608-7FBB-F8B2-F58F835C700A}"/>
              </a:ext>
            </a:extLst>
          </p:cNvPr>
          <p:cNvSpPr/>
          <p:nvPr/>
        </p:nvSpPr>
        <p:spPr>
          <a:xfrm>
            <a:off x="327368" y="1714962"/>
            <a:ext cx="4911148" cy="2484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just">
              <a:lnSpc>
                <a:spcPct val="150000"/>
              </a:lnSpc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2025年之前，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无</a:t>
            </a:r>
            <a:r>
              <a:rPr lang="zh-CN" altLang="en-US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慢性淋巴细胞白血病（</a:t>
            </a:r>
            <a:r>
              <a:rPr lang="en-US" altLang="zh-CN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CLL</a:t>
            </a:r>
            <a:r>
              <a:rPr lang="zh-CN" altLang="en-US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）</a:t>
            </a:r>
            <a:r>
              <a:rPr lang="en-US" altLang="zh-CN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/</a:t>
            </a:r>
            <a:r>
              <a:rPr lang="zh-CN" altLang="en-US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小淋巴细胞淋巴瘤（</a:t>
            </a:r>
            <a:r>
              <a:rPr lang="en-US" altLang="zh-CN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SLL</a:t>
            </a:r>
            <a:r>
              <a:rPr lang="zh-CN" altLang="en-US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）患者</a:t>
            </a:r>
            <a:r>
              <a:rPr lang="zh-CN" altLang="en-US" sz="1400" b="1" spc="10" dirty="0">
                <a:solidFill>
                  <a:srgbClr val="7030A0"/>
                </a:solidFill>
                <a:latin typeface="微软雅黑"/>
                <a:ea typeface="微软雅黑"/>
              </a:rPr>
              <a:t>单药治疗</a:t>
            </a:r>
            <a:r>
              <a:rPr lang="zh-CN" altLang="en-US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的BCL-2抑制剂在中国上市。</a:t>
            </a:r>
            <a:endParaRPr lang="en-US" altLang="zh-CN" sz="1400" spc="10" dirty="0">
              <a:gradFill>
                <a:gsLst>
                  <a:gs pos="0">
                    <a:srgbClr val="000000">
                      <a:lumMod val="85000"/>
                      <a:lumOff val="15000"/>
                    </a:srgbClr>
                  </a:gs>
                  <a:gs pos="95000">
                    <a:srgbClr val="000000">
                      <a:lumMod val="95000"/>
                      <a:lumOff val="5000"/>
                    </a:srgbClr>
                  </a:gs>
                </a:gsLst>
                <a:lin ang="5400000" scaled="0"/>
              </a:gradFill>
              <a:latin typeface="微软雅黑"/>
              <a:ea typeface="微软雅黑"/>
            </a:endParaRPr>
          </a:p>
          <a:p>
            <a:pPr marL="285750" indent="-285750" algn="just">
              <a:lnSpc>
                <a:spcPct val="150000"/>
              </a:lnSpc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4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复发或难治性CLL/SLL患者，疾病进展快，对现有治疗药物反应不佳，总体生存和无进展生存时间短。既往接受多线化疗的患者骨髓造血能力及免疫功能受损严重，后线治疗耐受性差。因此，</a:t>
            </a:r>
            <a:r>
              <a:rPr lang="zh-CN" altLang="en-US" sz="1400" b="1" spc="10" dirty="0">
                <a:solidFill>
                  <a:srgbClr val="7030A0"/>
                </a:solidFill>
                <a:latin typeface="微软雅黑"/>
                <a:ea typeface="微软雅黑"/>
              </a:rPr>
              <a:t>临床上急需一种有效且安全性良好的药物出现。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F2C5EE-3456-DDE1-9015-1D9DB5AEB57C}"/>
              </a:ext>
            </a:extLst>
          </p:cNvPr>
          <p:cNvSpPr/>
          <p:nvPr/>
        </p:nvSpPr>
        <p:spPr>
          <a:xfrm>
            <a:off x="312856" y="4199859"/>
            <a:ext cx="4911147" cy="1932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lnSpc>
                <a:spcPct val="150000"/>
              </a:lnSpc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作为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首个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本土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一类新药</a:t>
            </a:r>
            <a:r>
              <a:rPr lang="en-US" altLang="zh-CN" sz="1400" b="1" dirty="0">
                <a:solidFill>
                  <a:schemeClr val="tx1"/>
                </a:solidFill>
                <a:latin typeface="微软雅黑"/>
                <a:ea typeface="微软雅黑"/>
              </a:rPr>
              <a:t>BCL-2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抑制剂，利沙托克拉片单药治疗经过</a:t>
            </a:r>
            <a:r>
              <a:rPr lang="en-US" altLang="zh-CN" sz="1400" b="1" dirty="0">
                <a:solidFill>
                  <a:schemeClr val="tx1"/>
                </a:solidFill>
                <a:latin typeface="微软雅黑"/>
                <a:ea typeface="微软雅黑"/>
              </a:rPr>
              <a:t>BTK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治疗的慢性淋巴细胞白血病（</a:t>
            </a:r>
            <a:r>
              <a:rPr lang="en-US" altLang="zh-CN" sz="1400" b="1" dirty="0">
                <a:solidFill>
                  <a:schemeClr val="tx1"/>
                </a:solidFill>
                <a:latin typeface="微软雅黑"/>
                <a:ea typeface="微软雅黑"/>
              </a:rPr>
              <a:t>CLL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）</a:t>
            </a:r>
            <a:r>
              <a:rPr lang="en-US" altLang="zh-CN" sz="1400" b="1" dirty="0">
                <a:solidFill>
                  <a:schemeClr val="tx1"/>
                </a:solidFill>
                <a:latin typeface="微软雅黑"/>
                <a:ea typeface="微软雅黑"/>
              </a:rPr>
              <a:t>/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小淋巴细胞淋巴瘤（</a:t>
            </a:r>
            <a:r>
              <a:rPr lang="en-US" altLang="zh-CN" sz="1400" b="1" dirty="0">
                <a:solidFill>
                  <a:schemeClr val="tx1"/>
                </a:solidFill>
                <a:latin typeface="微软雅黑"/>
                <a:ea typeface="微软雅黑"/>
              </a:rPr>
              <a:t>SLL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）患者，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可明显改善患者的生存，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中位无进展生存期达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29.7个月。</a:t>
            </a:r>
            <a:r>
              <a:rPr lang="zh-CN" altLang="en-US" sz="1400" b="1" dirty="0">
                <a:solidFill>
                  <a:schemeClr val="tx1"/>
                </a:solidFill>
                <a:latin typeface="微软雅黑"/>
                <a:ea typeface="微软雅黑"/>
              </a:rPr>
              <a:t>对比同类产品，</a:t>
            </a:r>
            <a:r>
              <a:rPr lang="zh-CN" altLang="en-US" sz="1400" b="1" dirty="0">
                <a:solidFill>
                  <a:srgbClr val="7030A0"/>
                </a:solidFill>
                <a:latin typeface="微软雅黑"/>
                <a:ea typeface="微软雅黑"/>
              </a:rPr>
              <a:t>安全性更佳。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8391DD4-5941-9A57-9B33-589B2B27288C}"/>
              </a:ext>
            </a:extLst>
          </p:cNvPr>
          <p:cNvSpPr/>
          <p:nvPr/>
        </p:nvSpPr>
        <p:spPr>
          <a:xfrm>
            <a:off x="5491894" y="1288282"/>
            <a:ext cx="6478690" cy="1605245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3F3154A-3E43-DB09-F92C-8B8202F9DB9B}"/>
              </a:ext>
            </a:extLst>
          </p:cNvPr>
          <p:cNvSpPr/>
          <p:nvPr/>
        </p:nvSpPr>
        <p:spPr>
          <a:xfrm>
            <a:off x="5587040" y="1652236"/>
            <a:ext cx="6324861" cy="5703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改善经过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BTK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治疗的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CLL/SLL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患者的生存率，单药治疗、安全可控、对于危重患者可以降低患者疾病负担，减轻患者家属的照护成本。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72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latin typeface="微软雅黑"/>
              <a:ea typeface="微软雅黑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D918406E-D5D1-3529-AB18-AA52A6A90F8B}"/>
              </a:ext>
            </a:extLst>
          </p:cNvPr>
          <p:cNvSpPr/>
          <p:nvPr/>
        </p:nvSpPr>
        <p:spPr>
          <a:xfrm>
            <a:off x="5587040" y="2259280"/>
            <a:ext cx="6324861" cy="5703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所有原料辅料均为国产，保障供应，维护用药安全，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临床首选药物，符合“保基本”原则。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72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1B3F6895-1871-7EC2-0FDA-C7FDEF5265FB}"/>
              </a:ext>
            </a:extLst>
          </p:cNvPr>
          <p:cNvSpPr/>
          <p:nvPr/>
        </p:nvSpPr>
        <p:spPr>
          <a:xfrm>
            <a:off x="5477382" y="3204506"/>
            <a:ext cx="6478690" cy="1677841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15483F4-2381-C722-DE95-04B68F9AFFE7}"/>
              </a:ext>
            </a:extLst>
          </p:cNvPr>
          <p:cNvSpPr/>
          <p:nvPr/>
        </p:nvSpPr>
        <p:spPr>
          <a:xfrm>
            <a:off x="5587039" y="3562387"/>
            <a:ext cx="6324861" cy="4973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200" b="1" dirty="0">
                <a:solidFill>
                  <a:srgbClr val="7030A0"/>
                </a:solidFill>
                <a:latin typeface="微软雅黑"/>
                <a:ea typeface="微软雅黑"/>
              </a:rPr>
              <a:t>中国原创的</a:t>
            </a:r>
            <a:r>
              <a:rPr lang="en-US" altLang="zh-CN" sz="1200" b="1" dirty="0">
                <a:solidFill>
                  <a:srgbClr val="7030A0"/>
                </a:solidFill>
                <a:latin typeface="微软雅黑"/>
                <a:ea typeface="微软雅黑"/>
              </a:rPr>
              <a:t>1</a:t>
            </a:r>
            <a:r>
              <a:rPr lang="zh-CN" altLang="en-US" sz="1200" b="1" dirty="0">
                <a:solidFill>
                  <a:srgbClr val="7030A0"/>
                </a:solidFill>
                <a:latin typeface="微软雅黑"/>
                <a:ea typeface="微软雅黑"/>
              </a:rPr>
              <a:t>类新药，是我国首个获批上市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单药治疗</a:t>
            </a:r>
            <a:r>
              <a:rPr lang="zh-CN" altLang="en-US" sz="120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72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至少包含</a:t>
            </a:r>
            <a:r>
              <a:rPr lang="en-US" altLang="zh-CN" sz="120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72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BTK</a:t>
            </a:r>
            <a:r>
              <a:rPr lang="zh-CN" altLang="en-US" sz="120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72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抑制剂在内的</a:t>
            </a:r>
            <a:r>
              <a:rPr lang="zh-CN" altLang="en-US" sz="12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慢性淋巴细胞白血病（</a:t>
            </a:r>
            <a:r>
              <a:rPr lang="en-US" altLang="zh-CN" sz="12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CLL</a:t>
            </a:r>
            <a:r>
              <a:rPr lang="zh-CN" altLang="en-US" sz="12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）</a:t>
            </a:r>
            <a:r>
              <a:rPr lang="en-US" altLang="zh-CN" sz="12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/</a:t>
            </a:r>
            <a:r>
              <a:rPr lang="zh-CN" altLang="en-US" sz="12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小淋巴细胞淋巴瘤（</a:t>
            </a:r>
            <a:r>
              <a:rPr lang="en-US" altLang="zh-CN" sz="12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SLL</a:t>
            </a:r>
            <a:r>
              <a:rPr lang="zh-CN" altLang="en-US" sz="1200" spc="1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95000">
                      <a:srgbClr val="000000">
                        <a:lumMod val="95000"/>
                        <a:lumOff val="5000"/>
                      </a:srgbClr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）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的BCL-2抑制剂（不限疾病类型）。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E4A25DD-2DAC-1FE3-EE13-37383F00C93F}"/>
              </a:ext>
            </a:extLst>
          </p:cNvPr>
          <p:cNvSpPr/>
          <p:nvPr/>
        </p:nvSpPr>
        <p:spPr>
          <a:xfrm>
            <a:off x="5587039" y="4082179"/>
            <a:ext cx="6324861" cy="780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既往经过至少包含</a:t>
            </a:r>
            <a:r>
              <a:rPr 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BTK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抑制剂在内的一种系统治疗后单药治疗慢性淋巴细胞白血病（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CLL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）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/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小淋巴细胞淋巴瘤（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SLL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）患者，</a:t>
            </a:r>
            <a:r>
              <a:rPr lang="zh-CN" altLang="en-US" sz="1200" b="1" dirty="0">
                <a:solidFill>
                  <a:srgbClr val="7030A0"/>
                </a:solidFill>
                <a:latin typeface="微软雅黑"/>
                <a:ea typeface="微软雅黑"/>
              </a:rPr>
              <a:t>已上市</a:t>
            </a:r>
            <a:r>
              <a:rPr lang="en-US" altLang="zh-CN" sz="1200" b="1" dirty="0">
                <a:solidFill>
                  <a:srgbClr val="7030A0"/>
                </a:solidFill>
                <a:latin typeface="微软雅黑"/>
                <a:ea typeface="微软雅黑"/>
              </a:rPr>
              <a:t>BCL-2</a:t>
            </a:r>
            <a:r>
              <a:rPr lang="zh-CN" altLang="en-US" sz="1200" b="1" dirty="0">
                <a:solidFill>
                  <a:srgbClr val="7030A0"/>
                </a:solidFill>
                <a:latin typeface="微软雅黑"/>
                <a:ea typeface="微软雅黑"/>
              </a:rPr>
              <a:t>抑制剂该适应症均自费。填补国家医保药品目录空白，每日剂量递增，第</a:t>
            </a:r>
            <a:r>
              <a:rPr lang="en-US" altLang="zh-CN" sz="1200" b="1" dirty="0">
                <a:solidFill>
                  <a:srgbClr val="7030A0"/>
                </a:solidFill>
                <a:latin typeface="微软雅黑"/>
                <a:ea typeface="微软雅黑"/>
              </a:rPr>
              <a:t>6</a:t>
            </a:r>
            <a:r>
              <a:rPr lang="zh-CN" altLang="en-US" sz="1200" b="1" dirty="0">
                <a:solidFill>
                  <a:srgbClr val="7030A0"/>
                </a:solidFill>
                <a:latin typeface="微软雅黑"/>
                <a:ea typeface="微软雅黑"/>
              </a:rPr>
              <a:t>天起达到标准治疗剂量。 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/>
                <a:ea typeface="微软雅黑"/>
              </a:rPr>
              <a:t>药品高效、安全、便捷，可显著延长患者生存和改善生活质量。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E0FA69A4-E80B-F0DF-7078-B267E06BC35E}"/>
              </a:ext>
            </a:extLst>
          </p:cNvPr>
          <p:cNvSpPr/>
          <p:nvPr/>
        </p:nvSpPr>
        <p:spPr>
          <a:xfrm>
            <a:off x="5477382" y="5193326"/>
            <a:ext cx="6478690" cy="1408601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3F10536-0990-C2D6-DF03-31FD11BA2ED4}"/>
              </a:ext>
            </a:extLst>
          </p:cNvPr>
          <p:cNvSpPr/>
          <p:nvPr/>
        </p:nvSpPr>
        <p:spPr>
          <a:xfrm>
            <a:off x="5645723" y="5622565"/>
            <a:ext cx="6324861" cy="78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zh-CN" altLang="en-US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水化口服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、方便吞咽困难患者、依从性好，</a:t>
            </a:r>
            <a:r>
              <a:rPr lang="zh-CN" altLang="en-US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门诊用药，无需住院，</a:t>
            </a:r>
            <a:r>
              <a:rPr lang="zh-CN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无肿瘤溶解综合症，无药物与药物之间互相作用</a:t>
            </a:r>
            <a:endParaRPr lang="en-US" altLang="zh-CN" sz="12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026DBA"/>
              </a:buClr>
            </a:pPr>
            <a:endParaRPr lang="en-US" altLang="zh-CN" sz="1200" b="1" dirty="0">
              <a:gradFill>
                <a:gsLst>
                  <a:gs pos="0">
                    <a:srgbClr val="05A8E3"/>
                  </a:gs>
                  <a:gs pos="72000">
                    <a:srgbClr val="0076C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026DBA"/>
              </a:buClr>
              <a:buFont typeface="微软雅黑" panose="020B0503020204020204" pitchFamily="34" charset="-122"/>
              <a:buChar char="￭"/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度保存</a:t>
            </a:r>
            <a:r>
              <a:rPr lang="zh-CN" altLang="en-US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安全性好、降低临床管理难度，医保经办机构无需特殊管理。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FFC14B9-7465-97FD-BE05-9FD96B7EE5B3}"/>
              </a:ext>
            </a:extLst>
          </p:cNvPr>
          <p:cNvSpPr/>
          <p:nvPr/>
        </p:nvSpPr>
        <p:spPr>
          <a:xfrm>
            <a:off x="1319280" y="1062969"/>
            <a:ext cx="3015662" cy="475488"/>
          </a:xfrm>
          <a:prstGeom prst="round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对公共卫生有积极影响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321BE2-08FF-3949-AEBF-13B6BDEA44E7}"/>
              </a:ext>
            </a:extLst>
          </p:cNvPr>
          <p:cNvSpPr/>
          <p:nvPr/>
        </p:nvSpPr>
        <p:spPr>
          <a:xfrm>
            <a:off x="6926111" y="1112869"/>
            <a:ext cx="3821717" cy="475488"/>
          </a:xfrm>
          <a:prstGeom prst="round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符合“保基本”原则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D340DA3-333F-FF71-8926-8586878082E3}"/>
              </a:ext>
            </a:extLst>
          </p:cNvPr>
          <p:cNvSpPr/>
          <p:nvPr/>
        </p:nvSpPr>
        <p:spPr>
          <a:xfrm>
            <a:off x="7008396" y="3003560"/>
            <a:ext cx="3821717" cy="475488"/>
          </a:xfrm>
          <a:prstGeom prst="round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kumimoji="1"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BCL-2</a:t>
            </a:r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治疗均自费，弥补现有目录空白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270C691-B801-5E98-C89A-A11D8353821B}"/>
              </a:ext>
            </a:extLst>
          </p:cNvPr>
          <p:cNvSpPr/>
          <p:nvPr/>
        </p:nvSpPr>
        <p:spPr>
          <a:xfrm>
            <a:off x="7008396" y="5053680"/>
            <a:ext cx="3821717" cy="475488"/>
          </a:xfrm>
          <a:prstGeom prst="round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Noto Sans SC" panose="020B0200000000000000" charset="-122"/>
              </a:rPr>
              <a:t>临床管理便利</a:t>
            </a:r>
          </a:p>
        </p:txBody>
      </p:sp>
    </p:spTree>
    <p:extLst>
      <p:ext uri="{BB962C8B-B14F-4D97-AF65-F5344CB8AC3E}">
        <p14:creationId xmlns:p14="http://schemas.microsoft.com/office/powerpoint/2010/main" val="203357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6DA8040-0C46-EE2D-D0BD-45AE303DC5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173" y="2664456"/>
            <a:ext cx="3778579" cy="764544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rgbClr val="7030A0"/>
                </a:solidFill>
              </a:rPr>
              <a:t>谢   谢  ！</a:t>
            </a:r>
          </a:p>
        </p:txBody>
      </p:sp>
    </p:spTree>
    <p:extLst>
      <p:ext uri="{BB962C8B-B14F-4D97-AF65-F5344CB8AC3E}">
        <p14:creationId xmlns:p14="http://schemas.microsoft.com/office/powerpoint/2010/main" val="1550481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BE25EEC-7AC0-8EF1-73C9-92AF51B2E8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zh-CN" altLang="en-US" dirty="0"/>
              <a:t>目   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D41495-30FA-ABB9-4C40-D409F4056BC6}"/>
              </a:ext>
            </a:extLst>
          </p:cNvPr>
          <p:cNvSpPr txBox="1"/>
          <p:nvPr/>
        </p:nvSpPr>
        <p:spPr>
          <a:xfrm>
            <a:off x="2101554" y="2164389"/>
            <a:ext cx="3335558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zh-CN" sz="2000" b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 </a:t>
            </a:r>
            <a:r>
              <a:rPr lang="zh-CN" altLang="en-US" sz="2000" b="1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药品基本信息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6B8316D6-4E54-461E-688D-B5A057CA168C}"/>
              </a:ext>
            </a:extLst>
          </p:cNvPr>
          <p:cNvGrpSpPr/>
          <p:nvPr/>
        </p:nvGrpSpPr>
        <p:grpSpPr>
          <a:xfrm>
            <a:off x="710070" y="2004491"/>
            <a:ext cx="4905947" cy="795032"/>
            <a:chOff x="710070" y="2004491"/>
            <a:chExt cx="4905947" cy="79503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9A2169A6-D810-7CCA-3638-7B881107F384}"/>
                </a:ext>
              </a:extLst>
            </p:cNvPr>
            <p:cNvSpPr/>
            <p:nvPr/>
          </p:nvSpPr>
          <p:spPr>
            <a:xfrm>
              <a:off x="710070" y="2004491"/>
              <a:ext cx="4905947" cy="719907"/>
            </a:xfrm>
            <a:prstGeom prst="rect">
              <a:avLst/>
            </a:prstGeom>
            <a:solidFill>
              <a:schemeClr val="accent4">
                <a:alpha val="1000"/>
              </a:schemeClr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5" name="梯形 4">
              <a:extLst>
                <a:ext uri="{FF2B5EF4-FFF2-40B4-BE49-F238E27FC236}">
                  <a16:creationId xmlns:a16="http://schemas.microsoft.com/office/drawing/2014/main" id="{E3FC73B7-AB3F-60A7-4D0C-BAEBAF94A191}"/>
                </a:ext>
              </a:extLst>
            </p:cNvPr>
            <p:cNvSpPr/>
            <p:nvPr/>
          </p:nvSpPr>
          <p:spPr>
            <a:xfrm flipV="1">
              <a:off x="3396692" y="2718744"/>
              <a:ext cx="2219325" cy="80779"/>
            </a:xfrm>
            <a:prstGeom prst="trapezoi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6" name="矩形: 圆角 71">
            <a:extLst>
              <a:ext uri="{FF2B5EF4-FFF2-40B4-BE49-F238E27FC236}">
                <a16:creationId xmlns:a16="http://schemas.microsoft.com/office/drawing/2014/main" id="{A85ED9B2-1D0C-15CA-AAC9-2F213C93C5FA}"/>
              </a:ext>
            </a:extLst>
          </p:cNvPr>
          <p:cNvSpPr/>
          <p:nvPr/>
        </p:nvSpPr>
        <p:spPr>
          <a:xfrm>
            <a:off x="776212" y="2065001"/>
            <a:ext cx="1167867" cy="598888"/>
          </a:xfrm>
          <a:prstGeom prst="homePlate">
            <a:avLst/>
          </a:prstGeom>
          <a:solidFill>
            <a:srgbClr val="712F91"/>
          </a:solidFill>
          <a:ln w="3175">
            <a:noFill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schemeClr val="tx2"/>
              </a:solidFill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D3AE163C-8D19-E619-E103-4AC49FAE02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9474" y="2159924"/>
            <a:ext cx="409042" cy="409042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94D6F7D-F969-8C05-8B1F-D2F988FD1773}"/>
              </a:ext>
            </a:extLst>
          </p:cNvPr>
          <p:cNvGrpSpPr/>
          <p:nvPr/>
        </p:nvGrpSpPr>
        <p:grpSpPr>
          <a:xfrm>
            <a:off x="6246578" y="2077808"/>
            <a:ext cx="4944152" cy="766266"/>
            <a:chOff x="825500" y="3941082"/>
            <a:chExt cx="4839805" cy="73495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73F0FEB-A124-00E1-D570-D4B7C1E24F3E}"/>
                </a:ext>
              </a:extLst>
            </p:cNvPr>
            <p:cNvSpPr txBox="1"/>
            <p:nvPr/>
          </p:nvSpPr>
          <p:spPr>
            <a:xfrm>
              <a:off x="2150842" y="4040470"/>
              <a:ext cx="3335558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altLang="zh-CN" sz="2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4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 </a:t>
              </a:r>
              <a:r>
                <a:rPr lang="zh-CN" altLang="en-US" sz="2000" b="1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4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安全性</a:t>
              </a:r>
            </a:p>
          </p:txBody>
        </p:sp>
        <p:sp>
          <p:nvSpPr>
            <p:cNvPr id="19" name="梯形 18">
              <a:extLst>
                <a:ext uri="{FF2B5EF4-FFF2-40B4-BE49-F238E27FC236}">
                  <a16:creationId xmlns:a16="http://schemas.microsoft.com/office/drawing/2014/main" id="{BDE3F096-FCD2-D2B2-0741-5CE11851627A}"/>
                </a:ext>
              </a:extLst>
            </p:cNvPr>
            <p:cNvSpPr/>
            <p:nvPr/>
          </p:nvSpPr>
          <p:spPr>
            <a:xfrm flipV="1">
              <a:off x="3445980" y="4595258"/>
              <a:ext cx="2219325" cy="80779"/>
            </a:xfrm>
            <a:prstGeom prst="trapezoi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2"/>
                </a:solidFill>
              </a:endParaRPr>
            </a:p>
          </p:txBody>
        </p:sp>
        <p:sp>
          <p:nvSpPr>
            <p:cNvPr id="20" name="矩形: 圆角 76">
              <a:extLst>
                <a:ext uri="{FF2B5EF4-FFF2-40B4-BE49-F238E27FC236}">
                  <a16:creationId xmlns:a16="http://schemas.microsoft.com/office/drawing/2014/main" id="{C49B6822-BE99-0AAE-B5D3-30B3A26A8365}"/>
                </a:ext>
              </a:extLst>
            </p:cNvPr>
            <p:cNvSpPr/>
            <p:nvPr/>
          </p:nvSpPr>
          <p:spPr>
            <a:xfrm>
              <a:off x="825500" y="3941082"/>
              <a:ext cx="1167867" cy="598888"/>
            </a:xfrm>
            <a:prstGeom prst="homePlate">
              <a:avLst/>
            </a:prstGeom>
            <a:solidFill>
              <a:srgbClr val="7030A0"/>
            </a:soli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B0F8BDC2-391C-5DC8-F126-E632DF25AF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762" y="4036004"/>
              <a:ext cx="409042" cy="40904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9AD8391-D9AC-D93E-3B96-80326E271414}"/>
              </a:ext>
            </a:extLst>
          </p:cNvPr>
          <p:cNvGrpSpPr/>
          <p:nvPr/>
        </p:nvGrpSpPr>
        <p:grpSpPr>
          <a:xfrm>
            <a:off x="710070" y="3440441"/>
            <a:ext cx="4905947" cy="798914"/>
            <a:chOff x="759358" y="5226302"/>
            <a:chExt cx="4905947" cy="798914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0FE1641-F6DC-C96A-8779-1CF010CA093D}"/>
                </a:ext>
              </a:extLst>
            </p:cNvPr>
            <p:cNvGrpSpPr/>
            <p:nvPr/>
          </p:nvGrpSpPr>
          <p:grpSpPr>
            <a:xfrm>
              <a:off x="759358" y="5226302"/>
              <a:ext cx="4905947" cy="719907"/>
              <a:chOff x="759358" y="2362016"/>
              <a:chExt cx="4905947" cy="719907"/>
            </a:xfrm>
          </p:grpSpPr>
          <p:sp>
            <p:nvSpPr>
              <p:cNvPr id="28" name="矩形: 圆角 79">
                <a:extLst>
                  <a:ext uri="{FF2B5EF4-FFF2-40B4-BE49-F238E27FC236}">
                    <a16:creationId xmlns:a16="http://schemas.microsoft.com/office/drawing/2014/main" id="{492A1A36-4835-A487-8731-C55F5011B5F7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F11082E-1F9B-92DF-0E08-AD3FE5BB722E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 b="1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 </a:t>
                </a:r>
                <a:r>
                  <a:rPr lang="zh-CN" altLang="en-US" sz="2000" b="1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有效性</a:t>
                </a:r>
              </a:p>
            </p:txBody>
          </p:sp>
        </p:grpSp>
        <p:sp>
          <p:nvSpPr>
            <p:cNvPr id="26" name="梯形 25">
              <a:extLst>
                <a:ext uri="{FF2B5EF4-FFF2-40B4-BE49-F238E27FC236}">
                  <a16:creationId xmlns:a16="http://schemas.microsoft.com/office/drawing/2014/main" id="{7E8DEEDC-CB30-4467-55A3-76C80241F15B}"/>
                </a:ext>
              </a:extLst>
            </p:cNvPr>
            <p:cNvSpPr/>
            <p:nvPr/>
          </p:nvSpPr>
          <p:spPr>
            <a:xfrm flipV="1">
              <a:off x="3445980" y="5944437"/>
              <a:ext cx="2219325" cy="80779"/>
            </a:xfrm>
            <a:prstGeom prst="trapezoi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27" name="矩形: 圆角 80">
              <a:extLst>
                <a:ext uri="{FF2B5EF4-FFF2-40B4-BE49-F238E27FC236}">
                  <a16:creationId xmlns:a16="http://schemas.microsoft.com/office/drawing/2014/main" id="{D4B6DFF8-C30A-789E-FC92-40E440E02B40}"/>
                </a:ext>
              </a:extLst>
            </p:cNvPr>
            <p:cNvSpPr/>
            <p:nvPr/>
          </p:nvSpPr>
          <p:spPr>
            <a:xfrm>
              <a:off x="804070" y="5298101"/>
              <a:ext cx="1167867" cy="598888"/>
            </a:xfrm>
            <a:prstGeom prst="homePlate">
              <a:avLst/>
            </a:prstGeom>
            <a:solidFill>
              <a:srgbClr val="7030A0"/>
            </a:soli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B62BCD8-9161-8B9A-F90D-5434F0EAE29C}"/>
              </a:ext>
            </a:extLst>
          </p:cNvPr>
          <p:cNvGrpSpPr/>
          <p:nvPr/>
        </p:nvGrpSpPr>
        <p:grpSpPr>
          <a:xfrm>
            <a:off x="6477417" y="3616804"/>
            <a:ext cx="554884" cy="367180"/>
            <a:chOff x="6626966" y="2610746"/>
            <a:chExt cx="700727" cy="463688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ED60FA2E-7431-C107-9C74-199696538B43}"/>
                </a:ext>
              </a:extLst>
            </p:cNvPr>
            <p:cNvSpPr/>
            <p:nvPr/>
          </p:nvSpPr>
          <p:spPr>
            <a:xfrm>
              <a:off x="6718008" y="2803251"/>
              <a:ext cx="609685" cy="271183"/>
            </a:xfrm>
            <a:custGeom>
              <a:avLst/>
              <a:gdLst>
                <a:gd name="connsiteX0" fmla="*/ 401791 w 609685"/>
                <a:gd name="connsiteY0" fmla="*/ 0 h 271183"/>
                <a:gd name="connsiteX1" fmla="*/ 609685 w 609685"/>
                <a:gd name="connsiteY1" fmla="*/ 0 h 271183"/>
                <a:gd name="connsiteX2" fmla="*/ 609685 w 609685"/>
                <a:gd name="connsiteY2" fmla="*/ 141768 h 271183"/>
                <a:gd name="connsiteX3" fmla="*/ 490830 w 609685"/>
                <a:gd name="connsiteY3" fmla="*/ 145613 h 271183"/>
                <a:gd name="connsiteX4" fmla="*/ 322253 w 609685"/>
                <a:gd name="connsiteY4" fmla="*/ 271183 h 271183"/>
                <a:gd name="connsiteX5" fmla="*/ 171697 w 609685"/>
                <a:gd name="connsiteY5" fmla="*/ 271183 h 271183"/>
                <a:gd name="connsiteX6" fmla="*/ 24992 w 609685"/>
                <a:gd name="connsiteY6" fmla="*/ 218911 h 271183"/>
                <a:gd name="connsiteX7" fmla="*/ 1647 w 609685"/>
                <a:gd name="connsiteY7" fmla="*/ 186434 h 271183"/>
                <a:gd name="connsiteX8" fmla="*/ 37442 w 609685"/>
                <a:gd name="connsiteY8" fmla="*/ 175308 h 271183"/>
                <a:gd name="connsiteX9" fmla="*/ 176695 w 609685"/>
                <a:gd name="connsiteY9" fmla="*/ 201404 h 271183"/>
                <a:gd name="connsiteX10" fmla="*/ 260000 w 609685"/>
                <a:gd name="connsiteY10" fmla="*/ 155511 h 271183"/>
                <a:gd name="connsiteX11" fmla="*/ 277447 w 609685"/>
                <a:gd name="connsiteY11" fmla="*/ 131952 h 271183"/>
                <a:gd name="connsiteX12" fmla="*/ 251317 w 609685"/>
                <a:gd name="connsiteY12" fmla="*/ 131952 h 271183"/>
                <a:gd name="connsiteX13" fmla="*/ 179152 w 609685"/>
                <a:gd name="connsiteY13" fmla="*/ 155757 h 271183"/>
                <a:gd name="connsiteX14" fmla="*/ 146468 w 609685"/>
                <a:gd name="connsiteY14" fmla="*/ 142423 h 271183"/>
                <a:gd name="connsiteX15" fmla="*/ 159329 w 609685"/>
                <a:gd name="connsiteY15" fmla="*/ 110682 h 27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9685" h="271183">
                  <a:moveTo>
                    <a:pt x="401791" y="0"/>
                  </a:moveTo>
                  <a:lnTo>
                    <a:pt x="609685" y="0"/>
                  </a:lnTo>
                  <a:lnTo>
                    <a:pt x="609685" y="141768"/>
                  </a:lnTo>
                  <a:lnTo>
                    <a:pt x="490830" y="145613"/>
                  </a:lnTo>
                  <a:lnTo>
                    <a:pt x="322253" y="271183"/>
                  </a:lnTo>
                  <a:lnTo>
                    <a:pt x="171697" y="271183"/>
                  </a:lnTo>
                  <a:cubicBezTo>
                    <a:pt x="171697" y="271183"/>
                    <a:pt x="49893" y="227581"/>
                    <a:pt x="24992" y="218911"/>
                  </a:cubicBezTo>
                  <a:cubicBezTo>
                    <a:pt x="1482" y="210485"/>
                    <a:pt x="-3023" y="200258"/>
                    <a:pt x="1647" y="186434"/>
                  </a:cubicBezTo>
                  <a:cubicBezTo>
                    <a:pt x="8773" y="167046"/>
                    <a:pt x="37442" y="175308"/>
                    <a:pt x="37442" y="175308"/>
                  </a:cubicBezTo>
                  <a:lnTo>
                    <a:pt x="176695" y="201404"/>
                  </a:lnTo>
                  <a:lnTo>
                    <a:pt x="260000" y="155511"/>
                  </a:lnTo>
                  <a:cubicBezTo>
                    <a:pt x="260000" y="155511"/>
                    <a:pt x="283673" y="144304"/>
                    <a:pt x="277447" y="131952"/>
                  </a:cubicBezTo>
                  <a:cubicBezTo>
                    <a:pt x="273188" y="123608"/>
                    <a:pt x="251317" y="131952"/>
                    <a:pt x="251317" y="131952"/>
                  </a:cubicBezTo>
                  <a:lnTo>
                    <a:pt x="179152" y="155757"/>
                  </a:lnTo>
                  <a:cubicBezTo>
                    <a:pt x="179152" y="155757"/>
                    <a:pt x="153923" y="165000"/>
                    <a:pt x="146468" y="142423"/>
                  </a:cubicBezTo>
                  <a:cubicBezTo>
                    <a:pt x="138277" y="117636"/>
                    <a:pt x="159329" y="110682"/>
                    <a:pt x="159329" y="110682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图形 37">
              <a:extLst>
                <a:ext uri="{FF2B5EF4-FFF2-40B4-BE49-F238E27FC236}">
                  <a16:creationId xmlns:a16="http://schemas.microsoft.com/office/drawing/2014/main" id="{DD88D61D-96CB-D478-631D-FAB3176BC3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26966" y="2610746"/>
              <a:ext cx="324500" cy="324500"/>
            </a:xfrm>
            <a:prstGeom prst="rect">
              <a:avLst/>
            </a:prstGeom>
          </p:spPr>
        </p:pic>
      </p:grpSp>
      <p:pic>
        <p:nvPicPr>
          <p:cNvPr id="39" name="图形 38">
            <a:extLst>
              <a:ext uri="{FF2B5EF4-FFF2-40B4-BE49-F238E27FC236}">
                <a16:creationId xmlns:a16="http://schemas.microsoft.com/office/drawing/2014/main" id="{D51F9A2B-181E-953C-7D48-1780F179F4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270" y="3597449"/>
            <a:ext cx="446954" cy="446954"/>
          </a:xfrm>
          <a:prstGeom prst="rect">
            <a:avLst/>
          </a:prstGeom>
        </p:spPr>
      </p:pic>
      <p:sp>
        <p:nvSpPr>
          <p:cNvPr id="3" name="矩形: 圆角 7">
            <a:extLst>
              <a:ext uri="{FF2B5EF4-FFF2-40B4-BE49-F238E27FC236}">
                <a16:creationId xmlns:a16="http://schemas.microsoft.com/office/drawing/2014/main" id="{FF21F8CC-3FC2-AC66-356C-341C83526E7E}"/>
              </a:ext>
            </a:extLst>
          </p:cNvPr>
          <p:cNvSpPr/>
          <p:nvPr/>
        </p:nvSpPr>
        <p:spPr>
          <a:xfrm>
            <a:off x="6198606" y="2004491"/>
            <a:ext cx="4992124" cy="757166"/>
          </a:xfrm>
          <a:prstGeom prst="rect">
            <a:avLst/>
          </a:prstGeom>
          <a:solidFill>
            <a:schemeClr val="accent4">
              <a:alpha val="1000"/>
            </a:schemeClr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tx2"/>
              </a:solidFill>
            </a:endParaRPr>
          </a:p>
        </p:txBody>
      </p:sp>
      <p:pic>
        <p:nvPicPr>
          <p:cNvPr id="53" name="图形 52" descr="正义天平 纯色填充">
            <a:extLst>
              <a:ext uri="{FF2B5EF4-FFF2-40B4-BE49-F238E27FC236}">
                <a16:creationId xmlns:a16="http://schemas.microsoft.com/office/drawing/2014/main" id="{769E677D-4006-64AA-60B3-A7F23E3F63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1119" y="4825142"/>
            <a:ext cx="559348" cy="502293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CD43F1C8-D2DC-AB58-DC0A-539DB2FBC973}"/>
              </a:ext>
            </a:extLst>
          </p:cNvPr>
          <p:cNvGrpSpPr/>
          <p:nvPr/>
        </p:nvGrpSpPr>
        <p:grpSpPr>
          <a:xfrm>
            <a:off x="6198606" y="3423193"/>
            <a:ext cx="4905947" cy="795465"/>
            <a:chOff x="6096000" y="3880572"/>
            <a:chExt cx="4905947" cy="795465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BABA5E29-1AC6-7A44-F8D8-50ABE0C3EBA1}"/>
                </a:ext>
              </a:extLst>
            </p:cNvPr>
            <p:cNvGrpSpPr/>
            <p:nvPr/>
          </p:nvGrpSpPr>
          <p:grpSpPr>
            <a:xfrm>
              <a:off x="6096000" y="3880572"/>
              <a:ext cx="4905947" cy="719907"/>
              <a:chOff x="759358" y="2362016"/>
              <a:chExt cx="4905947" cy="719907"/>
            </a:xfrm>
          </p:grpSpPr>
          <p:sp>
            <p:nvSpPr>
              <p:cNvPr id="45" name="矩形: 圆角 87">
                <a:extLst>
                  <a:ext uri="{FF2B5EF4-FFF2-40B4-BE49-F238E27FC236}">
                    <a16:creationId xmlns:a16="http://schemas.microsoft.com/office/drawing/2014/main" id="{0AA56C8C-D1D7-55E8-5787-E32B3956A149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189A4D5-272D-DED7-78E9-57C360899D45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 b="1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 </a:t>
                </a:r>
                <a:r>
                  <a:rPr lang="zh-CN" altLang="en-US" sz="2000" b="1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创新性</a:t>
                </a:r>
              </a:p>
            </p:txBody>
          </p:sp>
        </p:grpSp>
        <p:sp>
          <p:nvSpPr>
            <p:cNvPr id="42" name="梯形 41">
              <a:extLst>
                <a:ext uri="{FF2B5EF4-FFF2-40B4-BE49-F238E27FC236}">
                  <a16:creationId xmlns:a16="http://schemas.microsoft.com/office/drawing/2014/main" id="{4DB6E0F8-226E-7505-478D-110D4F4B78F5}"/>
                </a:ext>
              </a:extLst>
            </p:cNvPr>
            <p:cNvSpPr/>
            <p:nvPr/>
          </p:nvSpPr>
          <p:spPr>
            <a:xfrm flipV="1">
              <a:off x="8777782" y="4595258"/>
              <a:ext cx="2219325" cy="80779"/>
            </a:xfrm>
            <a:prstGeom prst="trapezoi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43" name="矩形: 圆角 88">
              <a:extLst>
                <a:ext uri="{FF2B5EF4-FFF2-40B4-BE49-F238E27FC236}">
                  <a16:creationId xmlns:a16="http://schemas.microsoft.com/office/drawing/2014/main" id="{26399B54-0BF0-18DD-66D9-2CAAEBA095F7}"/>
                </a:ext>
              </a:extLst>
            </p:cNvPr>
            <p:cNvSpPr/>
            <p:nvPr/>
          </p:nvSpPr>
          <p:spPr>
            <a:xfrm>
              <a:off x="6162142" y="3941082"/>
              <a:ext cx="1167867" cy="598888"/>
            </a:xfrm>
            <a:prstGeom prst="homePlate">
              <a:avLst/>
            </a:prstGeom>
            <a:solidFill>
              <a:srgbClr val="7030A0"/>
            </a:soli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tx2"/>
                </a:solidFill>
              </a:endParaRPr>
            </a:p>
          </p:txBody>
        </p:sp>
        <p:pic>
          <p:nvPicPr>
            <p:cNvPr id="44" name="图形 43">
              <a:extLst>
                <a:ext uri="{FF2B5EF4-FFF2-40B4-BE49-F238E27FC236}">
                  <a16:creationId xmlns:a16="http://schemas.microsoft.com/office/drawing/2014/main" id="{C4217A0F-6520-9043-AA73-AD77083986A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24663" y="3969920"/>
              <a:ext cx="500375" cy="500375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CE9EBB6-C67C-6879-2315-61AF6EAA089D}"/>
              </a:ext>
            </a:extLst>
          </p:cNvPr>
          <p:cNvGrpSpPr/>
          <p:nvPr/>
        </p:nvGrpSpPr>
        <p:grpSpPr>
          <a:xfrm>
            <a:off x="710069" y="4801266"/>
            <a:ext cx="4905947" cy="795465"/>
            <a:chOff x="6096000" y="3880572"/>
            <a:chExt cx="4905947" cy="795465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C1B9931-4FFB-851D-B9E2-8F4E4E4BA575}"/>
                </a:ext>
              </a:extLst>
            </p:cNvPr>
            <p:cNvGrpSpPr/>
            <p:nvPr/>
          </p:nvGrpSpPr>
          <p:grpSpPr>
            <a:xfrm>
              <a:off x="6096000" y="3880572"/>
              <a:ext cx="4905947" cy="719907"/>
              <a:chOff x="759358" y="2362016"/>
              <a:chExt cx="4905947" cy="719907"/>
            </a:xfrm>
          </p:grpSpPr>
          <p:sp>
            <p:nvSpPr>
              <p:cNvPr id="56" name="矩形: 圆角 87">
                <a:extLst>
                  <a:ext uri="{FF2B5EF4-FFF2-40B4-BE49-F238E27FC236}">
                    <a16:creationId xmlns:a16="http://schemas.microsoft.com/office/drawing/2014/main" id="{870A2D0D-23A2-F3EA-F83B-DBA0FFCEE669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79952AAC-B925-3888-37AF-91EBC690CE49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 b="1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 </a:t>
                </a:r>
                <a:r>
                  <a:rPr lang="zh-CN" altLang="en-US" sz="2000" b="1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公平性</a:t>
                </a:r>
              </a:p>
            </p:txBody>
          </p:sp>
        </p:grpSp>
        <p:sp>
          <p:nvSpPr>
            <p:cNvPr id="54" name="梯形 53">
              <a:extLst>
                <a:ext uri="{FF2B5EF4-FFF2-40B4-BE49-F238E27FC236}">
                  <a16:creationId xmlns:a16="http://schemas.microsoft.com/office/drawing/2014/main" id="{04C9CD81-D511-2333-6855-28508820FBC1}"/>
                </a:ext>
              </a:extLst>
            </p:cNvPr>
            <p:cNvSpPr/>
            <p:nvPr/>
          </p:nvSpPr>
          <p:spPr>
            <a:xfrm flipV="1">
              <a:off x="8777782" y="4595258"/>
              <a:ext cx="2219325" cy="80779"/>
            </a:xfrm>
            <a:prstGeom prst="trapezoi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55" name="矩形: 圆角 88">
              <a:extLst>
                <a:ext uri="{FF2B5EF4-FFF2-40B4-BE49-F238E27FC236}">
                  <a16:creationId xmlns:a16="http://schemas.microsoft.com/office/drawing/2014/main" id="{F9A19F7F-9BC3-BFAF-51E8-B0156D55DE00}"/>
                </a:ext>
              </a:extLst>
            </p:cNvPr>
            <p:cNvSpPr/>
            <p:nvPr/>
          </p:nvSpPr>
          <p:spPr>
            <a:xfrm>
              <a:off x="6162142" y="3941082"/>
              <a:ext cx="1167867" cy="598888"/>
            </a:xfrm>
            <a:prstGeom prst="homePlate">
              <a:avLst/>
            </a:prstGeom>
            <a:solidFill>
              <a:srgbClr val="7030A0"/>
            </a:soli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tx2"/>
                </a:solidFill>
              </a:endParaRPr>
            </a:p>
          </p:txBody>
        </p:sp>
      </p:grpSp>
      <p:pic>
        <p:nvPicPr>
          <p:cNvPr id="60" name="图形 59" descr="正义天平 纯色填充">
            <a:extLst>
              <a:ext uri="{FF2B5EF4-FFF2-40B4-BE49-F238E27FC236}">
                <a16:creationId xmlns:a16="http://schemas.microsoft.com/office/drawing/2014/main" id="{2237C685-BA59-AF37-AAF0-6F1DDA68CC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872" y="4899136"/>
            <a:ext cx="559348" cy="5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7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4707B8A-01B0-A4A8-5CC3-EECA546470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0315" y="508559"/>
            <a:ext cx="8645202" cy="568604"/>
          </a:xfrm>
        </p:spPr>
        <p:txBody>
          <a:bodyPr>
            <a:normAutofit fontScale="92500"/>
          </a:bodyPr>
          <a:lstStyle/>
          <a:p>
            <a:r>
              <a:rPr lang="zh-CN" altLang="en-US" sz="2700" dirty="0">
                <a:cs typeface="+mn-ea"/>
                <a:sym typeface="+mn-lt"/>
              </a:rPr>
              <a:t>基本信息</a:t>
            </a:r>
            <a:r>
              <a:rPr lang="en-US" altLang="zh-CN" sz="2700" dirty="0">
                <a:cs typeface="+mn-ea"/>
                <a:sym typeface="+mn-lt"/>
              </a:rPr>
              <a:t>——</a:t>
            </a:r>
            <a:r>
              <a:rPr lang="zh-CN" altLang="en-US" sz="2700" dirty="0">
                <a:solidFill>
                  <a:srgbClr val="712F91"/>
                </a:solidFill>
                <a:cs typeface="+mn-ea"/>
                <a:sym typeface="+mn-lt"/>
              </a:rPr>
              <a:t>中国首个获批上市的国产原创</a:t>
            </a:r>
            <a:r>
              <a:rPr lang="en-US" altLang="zh-CN" sz="2700" dirty="0">
                <a:solidFill>
                  <a:srgbClr val="712F91"/>
                </a:solidFill>
                <a:cs typeface="+mn-ea"/>
                <a:sym typeface="+mn-lt"/>
              </a:rPr>
              <a:t>Bcl-2</a:t>
            </a:r>
            <a:r>
              <a:rPr lang="zh-CN" altLang="en-US" sz="2700" dirty="0">
                <a:solidFill>
                  <a:srgbClr val="712F91"/>
                </a:solidFill>
                <a:cs typeface="+mn-ea"/>
                <a:sym typeface="+mn-lt"/>
              </a:rPr>
              <a:t>抑制剂</a:t>
            </a:r>
          </a:p>
          <a:p>
            <a:endParaRPr lang="zh-CN" altLang="en-US" dirty="0"/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A08723C9-4E51-D36D-FB18-FB1B604C49D5}"/>
              </a:ext>
            </a:extLst>
          </p:cNvPr>
          <p:cNvSpPr txBox="1">
            <a:spLocks/>
          </p:cNvSpPr>
          <p:nvPr/>
        </p:nvSpPr>
        <p:spPr>
          <a:xfrm>
            <a:off x="677924" y="1403159"/>
            <a:ext cx="10938386" cy="585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5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rgbClr val="712F9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8372AE8-9FFE-92D1-6A80-518CE43D74C9}"/>
              </a:ext>
            </a:extLst>
          </p:cNvPr>
          <p:cNvSpPr/>
          <p:nvPr/>
        </p:nvSpPr>
        <p:spPr>
          <a:xfrm>
            <a:off x="323545" y="1128569"/>
            <a:ext cx="5079445" cy="521946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9F0F78F-35E0-28FE-7DAC-637914D8D843}"/>
              </a:ext>
            </a:extLst>
          </p:cNvPr>
          <p:cNvSpPr/>
          <p:nvPr/>
        </p:nvSpPr>
        <p:spPr>
          <a:xfrm>
            <a:off x="942268" y="1130176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通用名</a:t>
            </a:r>
            <a:endParaRPr lang="en-US" sz="14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6A833D46-5059-C85E-5A16-A337EC3961A6}"/>
              </a:ext>
            </a:extLst>
          </p:cNvPr>
          <p:cNvSpPr/>
          <p:nvPr/>
        </p:nvSpPr>
        <p:spPr>
          <a:xfrm>
            <a:off x="603966" y="1343513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200" b="1" u="none" strike="noStrike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利沙托克拉片</a:t>
            </a:r>
          </a:p>
        </p:txBody>
      </p:sp>
      <p:cxnSp>
        <p:nvCxnSpPr>
          <p:cNvPr id="7" name="直线连接符 27">
            <a:extLst>
              <a:ext uri="{FF2B5EF4-FFF2-40B4-BE49-F238E27FC236}">
                <a16:creationId xmlns:a16="http://schemas.microsoft.com/office/drawing/2014/main" id="{E6A27916-F199-5C65-9AD5-C0D535265C8E}"/>
              </a:ext>
            </a:extLst>
          </p:cNvPr>
          <p:cNvCxnSpPr/>
          <p:nvPr/>
        </p:nvCxnSpPr>
        <p:spPr>
          <a:xfrm flipH="1">
            <a:off x="557448" y="1758628"/>
            <a:ext cx="4332748" cy="0"/>
          </a:xfrm>
          <a:prstGeom prst="line">
            <a:avLst/>
          </a:prstGeom>
          <a:ln>
            <a:solidFill>
              <a:schemeClr val="accent1">
                <a:alpha val="4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4">
            <a:extLst>
              <a:ext uri="{FF2B5EF4-FFF2-40B4-BE49-F238E27FC236}">
                <a16:creationId xmlns:a16="http://schemas.microsoft.com/office/drawing/2014/main" id="{515F5EDE-8972-6B4D-0FE8-4A06241870AF}"/>
              </a:ext>
            </a:extLst>
          </p:cNvPr>
          <p:cNvSpPr/>
          <p:nvPr/>
        </p:nvSpPr>
        <p:spPr>
          <a:xfrm>
            <a:off x="938448" y="1740077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注册规格</a:t>
            </a: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352445CE-606A-0787-3967-4FCCDC34574A}"/>
              </a:ext>
            </a:extLst>
          </p:cNvPr>
          <p:cNvSpPr/>
          <p:nvPr/>
        </p:nvSpPr>
        <p:spPr>
          <a:xfrm>
            <a:off x="658951" y="1977195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>
              <a:lnSpc>
                <a:spcPct val="125000"/>
              </a:lnSpc>
              <a:defRPr/>
            </a:pPr>
            <a:r>
              <a:rPr lang="en-US" altLang="zh-CN" sz="1200" b="1" u="none" strike="noStrike" dirty="0"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200mg(</a:t>
            </a:r>
            <a:r>
              <a:rPr lang="zh-CN" altLang="en-US" sz="1200" b="1" u="none" strike="noStrike" dirty="0"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主规格</a:t>
            </a:r>
            <a:r>
              <a:rPr lang="en-US" altLang="zh-CN" sz="1200" b="1" u="none" strike="noStrike" dirty="0"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) </a:t>
            </a:r>
            <a:r>
              <a:rPr lang="en-US" altLang="zh-CN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|</a:t>
            </a:r>
            <a:r>
              <a:rPr lang="zh-CN" altLang="en-US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altLang="zh-CN" sz="1200" u="none" strike="noStrike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50mg | 10mg</a:t>
            </a:r>
            <a:r>
              <a:rPr lang="zh-CN" altLang="en-US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 （第一批参照药预沟通结果）</a:t>
            </a:r>
            <a:endParaRPr lang="zh-CN" altLang="en-US" sz="1200" u="none" strike="noStrike" dirty="0">
              <a:solidFill>
                <a:srgbClr val="505050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10" name="直线连接符 27">
            <a:extLst>
              <a:ext uri="{FF2B5EF4-FFF2-40B4-BE49-F238E27FC236}">
                <a16:creationId xmlns:a16="http://schemas.microsoft.com/office/drawing/2014/main" id="{F77DF18D-4769-BA37-7466-877D2AC8DD9B}"/>
              </a:ext>
            </a:extLst>
          </p:cNvPr>
          <p:cNvCxnSpPr/>
          <p:nvPr/>
        </p:nvCxnSpPr>
        <p:spPr>
          <a:xfrm flipH="1">
            <a:off x="603967" y="2434520"/>
            <a:ext cx="4332748" cy="0"/>
          </a:xfrm>
          <a:prstGeom prst="line">
            <a:avLst/>
          </a:prstGeom>
          <a:ln>
            <a:solidFill>
              <a:schemeClr val="accent1">
                <a:alpha val="4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4">
            <a:extLst>
              <a:ext uri="{FF2B5EF4-FFF2-40B4-BE49-F238E27FC236}">
                <a16:creationId xmlns:a16="http://schemas.microsoft.com/office/drawing/2014/main" id="{37CB2A4C-71B9-0BF8-D5DA-1DEA75BAB5D5}"/>
              </a:ext>
            </a:extLst>
          </p:cNvPr>
          <p:cNvSpPr/>
          <p:nvPr/>
        </p:nvSpPr>
        <p:spPr>
          <a:xfrm>
            <a:off x="938448" y="24405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适应症</a:t>
            </a: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3D94FC4F-4C52-8B4C-0CBC-B1A9CFAEA72E}"/>
              </a:ext>
            </a:extLst>
          </p:cNvPr>
          <p:cNvSpPr/>
          <p:nvPr/>
        </p:nvSpPr>
        <p:spPr>
          <a:xfrm>
            <a:off x="603966" y="2693330"/>
            <a:ext cx="4677323" cy="894572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本品适用于既往经过至少包含布鲁顿酪氨酸激酶（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BTK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）抑制剂在内的一种系统治疗的成人慢性淋巴细胞白血病（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CLL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）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/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小淋巴细胞淋巴瘤（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SLL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）患者。</a:t>
            </a:r>
          </a:p>
        </p:txBody>
      </p:sp>
      <p:cxnSp>
        <p:nvCxnSpPr>
          <p:cNvPr id="13" name="直线连接符 27">
            <a:extLst>
              <a:ext uri="{FF2B5EF4-FFF2-40B4-BE49-F238E27FC236}">
                <a16:creationId xmlns:a16="http://schemas.microsoft.com/office/drawing/2014/main" id="{544E4EEB-200A-94C5-87FE-2CCD31C7031E}"/>
              </a:ext>
            </a:extLst>
          </p:cNvPr>
          <p:cNvCxnSpPr/>
          <p:nvPr/>
        </p:nvCxnSpPr>
        <p:spPr>
          <a:xfrm flipH="1">
            <a:off x="602662" y="3553782"/>
            <a:ext cx="4332748" cy="0"/>
          </a:xfrm>
          <a:prstGeom prst="line">
            <a:avLst/>
          </a:prstGeom>
          <a:ln>
            <a:solidFill>
              <a:schemeClr val="accent1">
                <a:alpha val="4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4">
            <a:extLst>
              <a:ext uri="{FF2B5EF4-FFF2-40B4-BE49-F238E27FC236}">
                <a16:creationId xmlns:a16="http://schemas.microsoft.com/office/drawing/2014/main" id="{E62CE5D4-6489-69F9-39D7-3BCBA341B30E}"/>
              </a:ext>
            </a:extLst>
          </p:cNvPr>
          <p:cNvSpPr/>
          <p:nvPr/>
        </p:nvSpPr>
        <p:spPr>
          <a:xfrm>
            <a:off x="938448" y="358147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大陆地区同通用名药品上市情况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EB2A36FE-1A1A-A871-93EB-2F5038ACEE36}"/>
              </a:ext>
            </a:extLst>
          </p:cNvPr>
          <p:cNvSpPr/>
          <p:nvPr/>
        </p:nvSpPr>
        <p:spPr>
          <a:xfrm>
            <a:off x="609177" y="3874519"/>
            <a:ext cx="4677323" cy="294081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无，化药一类</a:t>
            </a:r>
          </a:p>
        </p:txBody>
      </p:sp>
      <p:cxnSp>
        <p:nvCxnSpPr>
          <p:cNvPr id="16" name="直线连接符 27">
            <a:extLst>
              <a:ext uri="{FF2B5EF4-FFF2-40B4-BE49-F238E27FC236}">
                <a16:creationId xmlns:a16="http://schemas.microsoft.com/office/drawing/2014/main" id="{4B110181-3E64-9616-35C1-85717BDCDCDD}"/>
              </a:ext>
            </a:extLst>
          </p:cNvPr>
          <p:cNvCxnSpPr/>
          <p:nvPr/>
        </p:nvCxnSpPr>
        <p:spPr>
          <a:xfrm flipH="1">
            <a:off x="604396" y="4228571"/>
            <a:ext cx="4332748" cy="0"/>
          </a:xfrm>
          <a:prstGeom prst="line">
            <a:avLst/>
          </a:prstGeom>
          <a:ln>
            <a:solidFill>
              <a:schemeClr val="accent1">
                <a:alpha val="4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4">
            <a:extLst>
              <a:ext uri="{FF2B5EF4-FFF2-40B4-BE49-F238E27FC236}">
                <a16:creationId xmlns:a16="http://schemas.microsoft.com/office/drawing/2014/main" id="{CA68538D-2379-CB86-3D63-F9996FD174E7}"/>
              </a:ext>
            </a:extLst>
          </p:cNvPr>
          <p:cNvSpPr/>
          <p:nvPr/>
        </p:nvSpPr>
        <p:spPr>
          <a:xfrm>
            <a:off x="938448" y="4218632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是否为</a:t>
            </a:r>
            <a:r>
              <a:rPr lang="en-US" altLang="zh-CN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OTC</a:t>
            </a: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药品</a:t>
            </a:r>
          </a:p>
        </p:txBody>
      </p:sp>
      <p:sp>
        <p:nvSpPr>
          <p:cNvPr id="18" name="AutoShape 5">
            <a:extLst>
              <a:ext uri="{FF2B5EF4-FFF2-40B4-BE49-F238E27FC236}">
                <a16:creationId xmlns:a16="http://schemas.microsoft.com/office/drawing/2014/main" id="{9C76F017-D876-9AA9-826C-1AABCE230DA1}"/>
              </a:ext>
            </a:extLst>
          </p:cNvPr>
          <p:cNvSpPr/>
          <p:nvPr/>
        </p:nvSpPr>
        <p:spPr>
          <a:xfrm>
            <a:off x="609177" y="4544104"/>
            <a:ext cx="4677323" cy="294081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否</a:t>
            </a: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15ABA8B5-7D62-8D4B-EE93-5A4E433858C0}"/>
              </a:ext>
            </a:extLst>
          </p:cNvPr>
          <p:cNvSpPr/>
          <p:nvPr/>
        </p:nvSpPr>
        <p:spPr>
          <a:xfrm>
            <a:off x="938448" y="4849556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中国大陆首次上市时间</a:t>
            </a:r>
          </a:p>
        </p:txBody>
      </p:sp>
      <p:cxnSp>
        <p:nvCxnSpPr>
          <p:cNvPr id="20" name="直线连接符 27">
            <a:extLst>
              <a:ext uri="{FF2B5EF4-FFF2-40B4-BE49-F238E27FC236}">
                <a16:creationId xmlns:a16="http://schemas.microsoft.com/office/drawing/2014/main" id="{CE332299-B215-C09A-4865-7C9B44C027E3}"/>
              </a:ext>
            </a:extLst>
          </p:cNvPr>
          <p:cNvCxnSpPr/>
          <p:nvPr/>
        </p:nvCxnSpPr>
        <p:spPr>
          <a:xfrm flipH="1">
            <a:off x="635645" y="4839986"/>
            <a:ext cx="4332748" cy="0"/>
          </a:xfrm>
          <a:prstGeom prst="line">
            <a:avLst/>
          </a:prstGeom>
          <a:ln>
            <a:solidFill>
              <a:schemeClr val="accent1">
                <a:alpha val="4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5">
            <a:extLst>
              <a:ext uri="{FF2B5EF4-FFF2-40B4-BE49-F238E27FC236}">
                <a16:creationId xmlns:a16="http://schemas.microsoft.com/office/drawing/2014/main" id="{574B22A1-38C5-A60B-5589-5E676E917CD6}"/>
              </a:ext>
            </a:extLst>
          </p:cNvPr>
          <p:cNvSpPr/>
          <p:nvPr/>
        </p:nvSpPr>
        <p:spPr>
          <a:xfrm>
            <a:off x="609177" y="5101878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2025</a:t>
            </a:r>
            <a:r>
              <a:rPr lang="zh-CN" altLang="en-US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年</a:t>
            </a:r>
            <a:r>
              <a:rPr lang="en-US" altLang="zh-CN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7</a:t>
            </a:r>
            <a:r>
              <a:rPr lang="zh-CN" altLang="en-US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月</a:t>
            </a:r>
            <a:r>
              <a:rPr lang="en-US" altLang="zh-CN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8</a:t>
            </a:r>
            <a:r>
              <a:rPr lang="zh-CN" altLang="en-US" sz="12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  <a:sym typeface="Noto Sans SC" panose="020B0200000000000000" charset="-122"/>
              </a:rPr>
              <a:t>日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（中国首个上市国）</a:t>
            </a:r>
            <a:endParaRPr lang="zh-CN" altLang="en-US" sz="1200" u="none" strike="noStrike" dirty="0"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22" name="直线连接符 27">
            <a:extLst>
              <a:ext uri="{FF2B5EF4-FFF2-40B4-BE49-F238E27FC236}">
                <a16:creationId xmlns:a16="http://schemas.microsoft.com/office/drawing/2014/main" id="{6E1617B3-C71E-9F93-26FF-11F4B0BF0A99}"/>
              </a:ext>
            </a:extLst>
          </p:cNvPr>
          <p:cNvCxnSpPr/>
          <p:nvPr/>
        </p:nvCxnSpPr>
        <p:spPr>
          <a:xfrm flipH="1">
            <a:off x="603966" y="5534626"/>
            <a:ext cx="4332748" cy="0"/>
          </a:xfrm>
          <a:prstGeom prst="line">
            <a:avLst/>
          </a:prstGeom>
          <a:ln>
            <a:solidFill>
              <a:schemeClr val="accent1">
                <a:alpha val="4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4">
            <a:extLst>
              <a:ext uri="{FF2B5EF4-FFF2-40B4-BE49-F238E27FC236}">
                <a16:creationId xmlns:a16="http://schemas.microsoft.com/office/drawing/2014/main" id="{39F27B27-8078-DCA8-2FEE-FEB00A776A29}"/>
              </a:ext>
            </a:extLst>
          </p:cNvPr>
          <p:cNvSpPr/>
          <p:nvPr/>
        </p:nvSpPr>
        <p:spPr>
          <a:xfrm>
            <a:off x="938448" y="5482948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u="none" strike="noStrike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参照药品建议</a:t>
            </a:r>
          </a:p>
        </p:txBody>
      </p:sp>
      <p:sp>
        <p:nvSpPr>
          <p:cNvPr id="24" name="AutoShape 5">
            <a:extLst>
              <a:ext uri="{FF2B5EF4-FFF2-40B4-BE49-F238E27FC236}">
                <a16:creationId xmlns:a16="http://schemas.microsoft.com/office/drawing/2014/main" id="{9E4147DA-4EBA-C14C-1AB4-EDEF09C2E32B}"/>
              </a:ext>
            </a:extLst>
          </p:cNvPr>
          <p:cNvSpPr/>
          <p:nvPr/>
        </p:nvSpPr>
        <p:spPr>
          <a:xfrm>
            <a:off x="603966" y="5712926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200" b="1" u="none" strike="noStrike" dirty="0"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Noto Sans SC" panose="020B0200000000000000" charset="-122"/>
              </a:rPr>
              <a:t>空白（第一批参照药预沟通结果）</a:t>
            </a:r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A2546922-C816-68EC-5591-75F41C67649E}"/>
              </a:ext>
            </a:extLst>
          </p:cNvPr>
          <p:cNvSpPr/>
          <p:nvPr/>
        </p:nvSpPr>
        <p:spPr>
          <a:xfrm>
            <a:off x="5659777" y="1249429"/>
            <a:ext cx="6034546" cy="509860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形 25">
            <a:extLst>
              <a:ext uri="{FF2B5EF4-FFF2-40B4-BE49-F238E27FC236}">
                <a16:creationId xmlns:a16="http://schemas.microsoft.com/office/drawing/2014/main" id="{124B719B-EEFC-245D-66E1-97977115F2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662" y="1249429"/>
            <a:ext cx="183548" cy="183548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C71D5EEC-9421-C4C0-DE85-83A13553F9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2662" y="1841923"/>
            <a:ext cx="245798" cy="245798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B1817125-4514-F274-A95F-620F3C4406F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198" y="2537454"/>
            <a:ext cx="227767" cy="227767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6F8C5CD6-92D0-3EB8-9240-F651E97F72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177" y="3673267"/>
            <a:ext cx="227895" cy="227895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9F902D90-C9E0-1F12-FAA7-F0BC16165E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3837" y="4337592"/>
            <a:ext cx="177080" cy="177080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0D3A782C-1BFF-E6B3-88FB-91C1290783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254" y="4962752"/>
            <a:ext cx="178246" cy="178246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73D6FA28-ECF4-B78A-54A4-2F0082160E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9555" y="5576286"/>
            <a:ext cx="243051" cy="243051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30BCD66-2482-B40F-FFFE-5196C7F1F5E2}"/>
              </a:ext>
            </a:extLst>
          </p:cNvPr>
          <p:cNvGrpSpPr/>
          <p:nvPr/>
        </p:nvGrpSpPr>
        <p:grpSpPr>
          <a:xfrm>
            <a:off x="5816111" y="1885625"/>
            <a:ext cx="5676100" cy="1132657"/>
            <a:chOff x="5806967" y="1858193"/>
            <a:chExt cx="5676100" cy="935737"/>
          </a:xfrm>
        </p:grpSpPr>
        <p:sp>
          <p:nvSpPr>
            <p:cNvPr id="36" name="任意多边形: 形状 84">
              <a:extLst>
                <a:ext uri="{FF2B5EF4-FFF2-40B4-BE49-F238E27FC236}">
                  <a16:creationId xmlns:a16="http://schemas.microsoft.com/office/drawing/2014/main" id="{4CBD33FE-519A-A47C-35A2-ECAF5BFC88D6}"/>
                </a:ext>
              </a:extLst>
            </p:cNvPr>
            <p:cNvSpPr/>
            <p:nvPr/>
          </p:nvSpPr>
          <p:spPr>
            <a:xfrm>
              <a:off x="8399415" y="1867782"/>
              <a:ext cx="592727" cy="679546"/>
            </a:xfrm>
            <a:custGeom>
              <a:avLst/>
              <a:gdLst>
                <a:gd name="connsiteX0" fmla="*/ 356096 w 376135"/>
                <a:gd name="connsiteY0" fmla="*/ 0 h 897829"/>
                <a:gd name="connsiteX1" fmla="*/ 376135 w 376135"/>
                <a:gd name="connsiteY1" fmla="*/ 0 h 897829"/>
                <a:gd name="connsiteX2" fmla="*/ 376135 w 376135"/>
                <a:gd name="connsiteY2" fmla="*/ 897829 h 897829"/>
                <a:gd name="connsiteX3" fmla="*/ 0 w 376135"/>
                <a:gd name="connsiteY3" fmla="*/ 897829 h 897829"/>
                <a:gd name="connsiteX4" fmla="*/ 0 w 376135"/>
                <a:gd name="connsiteY4" fmla="*/ 237087 h 897829"/>
                <a:gd name="connsiteX5" fmla="*/ 115628 w 376135"/>
                <a:gd name="connsiteY5" fmla="*/ 179484 h 897829"/>
                <a:gd name="connsiteX6" fmla="*/ 312518 w 376135"/>
                <a:gd name="connsiteY6" fmla="*/ 44354 h 897829"/>
                <a:gd name="connsiteX7" fmla="*/ 356096 w 376135"/>
                <a:gd name="connsiteY7" fmla="*/ 0 h 8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135" h="897829">
                  <a:moveTo>
                    <a:pt x="356096" y="0"/>
                  </a:moveTo>
                  <a:lnTo>
                    <a:pt x="376135" y="0"/>
                  </a:lnTo>
                  <a:lnTo>
                    <a:pt x="376135" y="897829"/>
                  </a:lnTo>
                  <a:lnTo>
                    <a:pt x="0" y="897829"/>
                  </a:lnTo>
                  <a:lnTo>
                    <a:pt x="0" y="237087"/>
                  </a:lnTo>
                  <a:lnTo>
                    <a:pt x="115628" y="179484"/>
                  </a:lnTo>
                  <a:cubicBezTo>
                    <a:pt x="192381" y="137162"/>
                    <a:pt x="258488" y="91941"/>
                    <a:pt x="312518" y="44354"/>
                  </a:cubicBezTo>
                  <a:lnTo>
                    <a:pt x="356096" y="0"/>
                  </a:lnTo>
                  <a:close/>
                </a:path>
              </a:pathLst>
            </a:custGeom>
            <a:solidFill>
              <a:srgbClr val="E5D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7" name="任意多边形: 形状 85">
              <a:extLst>
                <a:ext uri="{FF2B5EF4-FFF2-40B4-BE49-F238E27FC236}">
                  <a16:creationId xmlns:a16="http://schemas.microsoft.com/office/drawing/2014/main" id="{4B784E2E-73FA-A101-1498-12EE54AB5D7B}"/>
                </a:ext>
              </a:extLst>
            </p:cNvPr>
            <p:cNvSpPr/>
            <p:nvPr/>
          </p:nvSpPr>
          <p:spPr>
            <a:xfrm>
              <a:off x="7786615" y="2043430"/>
              <a:ext cx="577495" cy="503897"/>
            </a:xfrm>
            <a:custGeom>
              <a:avLst/>
              <a:gdLst>
                <a:gd name="connsiteX0" fmla="*/ 376135 w 376135"/>
                <a:gd name="connsiteY0" fmla="*/ 0 h 665757"/>
                <a:gd name="connsiteX1" fmla="*/ 376135 w 376135"/>
                <a:gd name="connsiteY1" fmla="*/ 665757 h 665757"/>
                <a:gd name="connsiteX2" fmla="*/ 0 w 376135"/>
                <a:gd name="connsiteY2" fmla="*/ 665757 h 665757"/>
                <a:gd name="connsiteX3" fmla="*/ 0 w 376135"/>
                <a:gd name="connsiteY3" fmla="*/ 131389 h 665757"/>
                <a:gd name="connsiteX4" fmla="*/ 91138 w 376135"/>
                <a:gd name="connsiteY4" fmla="*/ 106001 h 665757"/>
                <a:gd name="connsiteX5" fmla="*/ 242787 w 376135"/>
                <a:gd name="connsiteY5" fmla="*/ 54656 h 665757"/>
                <a:gd name="connsiteX6" fmla="*/ 376135 w 376135"/>
                <a:gd name="connsiteY6" fmla="*/ 0 h 66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135" h="665757">
                  <a:moveTo>
                    <a:pt x="376135" y="0"/>
                  </a:moveTo>
                  <a:lnTo>
                    <a:pt x="376135" y="665757"/>
                  </a:lnTo>
                  <a:lnTo>
                    <a:pt x="0" y="665757"/>
                  </a:lnTo>
                  <a:lnTo>
                    <a:pt x="0" y="131389"/>
                  </a:lnTo>
                  <a:lnTo>
                    <a:pt x="91138" y="106001"/>
                  </a:lnTo>
                  <a:cubicBezTo>
                    <a:pt x="143872" y="89789"/>
                    <a:pt x="194481" y="72652"/>
                    <a:pt x="242787" y="54656"/>
                  </a:cubicBezTo>
                  <a:lnTo>
                    <a:pt x="376135" y="0"/>
                  </a:lnTo>
                  <a:close/>
                </a:path>
              </a:pathLst>
            </a:custGeom>
            <a:solidFill>
              <a:srgbClr val="E5D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8" name="任意多边形: 形状 86">
              <a:extLst>
                <a:ext uri="{FF2B5EF4-FFF2-40B4-BE49-F238E27FC236}">
                  <a16:creationId xmlns:a16="http://schemas.microsoft.com/office/drawing/2014/main" id="{AF645A0F-DECC-19D6-8D95-E69BBFAE3055}"/>
                </a:ext>
              </a:extLst>
            </p:cNvPr>
            <p:cNvSpPr/>
            <p:nvPr/>
          </p:nvSpPr>
          <p:spPr>
            <a:xfrm>
              <a:off x="7158586" y="2145360"/>
              <a:ext cx="592727" cy="401967"/>
            </a:xfrm>
            <a:custGeom>
              <a:avLst/>
              <a:gdLst>
                <a:gd name="connsiteX0" fmla="*/ 376135 w 376135"/>
                <a:gd name="connsiteY0" fmla="*/ 0 h 531086"/>
                <a:gd name="connsiteX1" fmla="*/ 376135 w 376135"/>
                <a:gd name="connsiteY1" fmla="*/ 531086 h 531086"/>
                <a:gd name="connsiteX2" fmla="*/ 0 w 376135"/>
                <a:gd name="connsiteY2" fmla="*/ 531086 h 531086"/>
                <a:gd name="connsiteX3" fmla="*/ 0 w 376135"/>
                <a:gd name="connsiteY3" fmla="*/ 81842 h 531086"/>
                <a:gd name="connsiteX4" fmla="*/ 138590 w 376135"/>
                <a:gd name="connsiteY4" fmla="*/ 56971 h 531086"/>
                <a:gd name="connsiteX5" fmla="*/ 314661 w 376135"/>
                <a:gd name="connsiteY5" fmla="*/ 17124 h 531086"/>
                <a:gd name="connsiteX6" fmla="*/ 376135 w 376135"/>
                <a:gd name="connsiteY6" fmla="*/ 0 h 5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135" h="531086">
                  <a:moveTo>
                    <a:pt x="376135" y="0"/>
                  </a:moveTo>
                  <a:lnTo>
                    <a:pt x="376135" y="531086"/>
                  </a:lnTo>
                  <a:lnTo>
                    <a:pt x="0" y="531086"/>
                  </a:lnTo>
                  <a:lnTo>
                    <a:pt x="0" y="81842"/>
                  </a:lnTo>
                  <a:lnTo>
                    <a:pt x="138590" y="56971"/>
                  </a:lnTo>
                  <a:cubicBezTo>
                    <a:pt x="199107" y="44725"/>
                    <a:pt x="257857" y="31420"/>
                    <a:pt x="314661" y="17124"/>
                  </a:cubicBezTo>
                  <a:lnTo>
                    <a:pt x="376135" y="0"/>
                  </a:lnTo>
                  <a:close/>
                </a:path>
              </a:pathLst>
            </a:custGeom>
            <a:solidFill>
              <a:srgbClr val="E5D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9" name="任意多边形: 形状 87">
              <a:extLst>
                <a:ext uri="{FF2B5EF4-FFF2-40B4-BE49-F238E27FC236}">
                  <a16:creationId xmlns:a16="http://schemas.microsoft.com/office/drawing/2014/main" id="{FFF888F1-36DC-6599-5C83-72DFCA7DBCC9}"/>
                </a:ext>
              </a:extLst>
            </p:cNvPr>
            <p:cNvSpPr/>
            <p:nvPr/>
          </p:nvSpPr>
          <p:spPr>
            <a:xfrm>
              <a:off x="6530557" y="2208906"/>
              <a:ext cx="592727" cy="338422"/>
            </a:xfrm>
            <a:custGeom>
              <a:avLst/>
              <a:gdLst>
                <a:gd name="connsiteX0" fmla="*/ 376135 w 376135"/>
                <a:gd name="connsiteY0" fmla="*/ 0 h 447130"/>
                <a:gd name="connsiteX1" fmla="*/ 376135 w 376135"/>
                <a:gd name="connsiteY1" fmla="*/ 447130 h 447130"/>
                <a:gd name="connsiteX2" fmla="*/ 0 w 376135"/>
                <a:gd name="connsiteY2" fmla="*/ 447130 h 447130"/>
                <a:gd name="connsiteX3" fmla="*/ 0 w 376135"/>
                <a:gd name="connsiteY3" fmla="*/ 47024 h 447130"/>
                <a:gd name="connsiteX4" fmla="*/ 143639 w 376135"/>
                <a:gd name="connsiteY4" fmla="*/ 33265 h 447130"/>
                <a:gd name="connsiteX5" fmla="*/ 339838 w 376135"/>
                <a:gd name="connsiteY5" fmla="*/ 6514 h 447130"/>
                <a:gd name="connsiteX6" fmla="*/ 376135 w 376135"/>
                <a:gd name="connsiteY6" fmla="*/ 0 h 44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135" h="447130">
                  <a:moveTo>
                    <a:pt x="376135" y="0"/>
                  </a:moveTo>
                  <a:lnTo>
                    <a:pt x="376135" y="447130"/>
                  </a:lnTo>
                  <a:lnTo>
                    <a:pt x="0" y="447130"/>
                  </a:lnTo>
                  <a:lnTo>
                    <a:pt x="0" y="47024"/>
                  </a:lnTo>
                  <a:lnTo>
                    <a:pt x="143639" y="33265"/>
                  </a:lnTo>
                  <a:cubicBezTo>
                    <a:pt x="210508" y="25517"/>
                    <a:pt x="275967" y="16578"/>
                    <a:pt x="339838" y="6514"/>
                  </a:cubicBezTo>
                  <a:lnTo>
                    <a:pt x="376135" y="0"/>
                  </a:lnTo>
                  <a:close/>
                </a:path>
              </a:pathLst>
            </a:custGeom>
            <a:solidFill>
              <a:srgbClr val="E5D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0" name="任意多边形: 形状 88">
              <a:extLst>
                <a:ext uri="{FF2B5EF4-FFF2-40B4-BE49-F238E27FC236}">
                  <a16:creationId xmlns:a16="http://schemas.microsoft.com/office/drawing/2014/main" id="{63CBA675-5629-4F36-F505-7F5484C4518A}"/>
                </a:ext>
              </a:extLst>
            </p:cNvPr>
            <p:cNvSpPr/>
            <p:nvPr/>
          </p:nvSpPr>
          <p:spPr>
            <a:xfrm>
              <a:off x="5902528" y="2245350"/>
              <a:ext cx="592727" cy="301977"/>
            </a:xfrm>
            <a:custGeom>
              <a:avLst/>
              <a:gdLst>
                <a:gd name="connsiteX0" fmla="*/ 376135 w 376135"/>
                <a:gd name="connsiteY0" fmla="*/ 0 h 398977"/>
                <a:gd name="connsiteX1" fmla="*/ 376135 w 376135"/>
                <a:gd name="connsiteY1" fmla="*/ 398977 h 398977"/>
                <a:gd name="connsiteX2" fmla="*/ 0 w 376135"/>
                <a:gd name="connsiteY2" fmla="*/ 398977 h 398977"/>
                <a:gd name="connsiteX3" fmla="*/ 0 w 376135"/>
                <a:gd name="connsiteY3" fmla="*/ 18931 h 398977"/>
                <a:gd name="connsiteX4" fmla="*/ 114873 w 376135"/>
                <a:gd name="connsiteY4" fmla="*/ 16770 h 398977"/>
                <a:gd name="connsiteX5" fmla="*/ 326906 w 376135"/>
                <a:gd name="connsiteY5" fmla="*/ 4715 h 398977"/>
                <a:gd name="connsiteX6" fmla="*/ 376135 w 376135"/>
                <a:gd name="connsiteY6" fmla="*/ 0 h 39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135" h="398977">
                  <a:moveTo>
                    <a:pt x="376135" y="0"/>
                  </a:moveTo>
                  <a:lnTo>
                    <a:pt x="376135" y="398977"/>
                  </a:lnTo>
                  <a:lnTo>
                    <a:pt x="0" y="398977"/>
                  </a:lnTo>
                  <a:lnTo>
                    <a:pt x="0" y="18931"/>
                  </a:lnTo>
                  <a:lnTo>
                    <a:pt x="114873" y="16770"/>
                  </a:lnTo>
                  <a:cubicBezTo>
                    <a:pt x="186662" y="14054"/>
                    <a:pt x="257399" y="10014"/>
                    <a:pt x="326906" y="4715"/>
                  </a:cubicBezTo>
                  <a:lnTo>
                    <a:pt x="376135" y="0"/>
                  </a:lnTo>
                  <a:close/>
                </a:path>
              </a:pathLst>
            </a:custGeom>
            <a:solidFill>
              <a:srgbClr val="E5D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3904013-B33A-0332-32E5-FC22C40D6DF0}"/>
                </a:ext>
              </a:extLst>
            </p:cNvPr>
            <p:cNvSpPr txBox="1"/>
            <p:nvPr/>
          </p:nvSpPr>
          <p:spPr bwMode="gray">
            <a:xfrm>
              <a:off x="5806967" y="2331918"/>
              <a:ext cx="829217" cy="240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20mg</a:t>
              </a:r>
              <a:endParaRPr lang="zh-CN" altLang="en-US" sz="7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0F966CB2-0E52-C8C1-291D-08C330EF1F87}"/>
                </a:ext>
              </a:extLst>
            </p:cNvPr>
            <p:cNvSpPr txBox="1"/>
            <p:nvPr/>
          </p:nvSpPr>
          <p:spPr bwMode="gray">
            <a:xfrm>
              <a:off x="6448095" y="2311555"/>
              <a:ext cx="770592" cy="240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50mg</a:t>
              </a:r>
              <a:endParaRPr lang="zh-CN" altLang="en-US" sz="7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17A6647-0513-6065-441C-E47F3C9CB784}"/>
                </a:ext>
              </a:extLst>
            </p:cNvPr>
            <p:cNvSpPr txBox="1"/>
            <p:nvPr/>
          </p:nvSpPr>
          <p:spPr bwMode="gray">
            <a:xfrm>
              <a:off x="7036298" y="2311555"/>
              <a:ext cx="879386" cy="240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100mg</a:t>
              </a:r>
              <a:endParaRPr lang="zh-CN" altLang="en-US" sz="7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40B730C-668B-DD5F-F9C5-4F990D6067AB}"/>
                </a:ext>
              </a:extLst>
            </p:cNvPr>
            <p:cNvSpPr txBox="1"/>
            <p:nvPr/>
          </p:nvSpPr>
          <p:spPr bwMode="gray">
            <a:xfrm>
              <a:off x="7832708" y="2307233"/>
              <a:ext cx="484429" cy="2413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200mg</a:t>
              </a:r>
              <a:endParaRPr lang="zh-CN" altLang="en-US" sz="7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4169071-5D40-91BF-3755-96DCB46C17C5}"/>
                </a:ext>
              </a:extLst>
            </p:cNvPr>
            <p:cNvSpPr txBox="1"/>
            <p:nvPr/>
          </p:nvSpPr>
          <p:spPr bwMode="gray">
            <a:xfrm>
              <a:off x="8467013" y="2295326"/>
              <a:ext cx="484429" cy="2413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400mg</a:t>
              </a:r>
              <a:endParaRPr lang="zh-CN" altLang="en-US" sz="7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1CB6E9E-7654-62AC-B7E8-8AF543F9DE57}"/>
                </a:ext>
              </a:extLst>
            </p:cNvPr>
            <p:cNvSpPr txBox="1"/>
            <p:nvPr/>
          </p:nvSpPr>
          <p:spPr bwMode="gray">
            <a:xfrm>
              <a:off x="5971532" y="2578486"/>
              <a:ext cx="51715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第一天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C577F76-73CB-C09B-0AC7-64C1F94BEB4D}"/>
                </a:ext>
              </a:extLst>
            </p:cNvPr>
            <p:cNvSpPr txBox="1"/>
            <p:nvPr/>
          </p:nvSpPr>
          <p:spPr bwMode="gray">
            <a:xfrm>
              <a:off x="6602876" y="2572737"/>
              <a:ext cx="51337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第二天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5714544-2644-FE8A-914B-82D317BE5CCF}"/>
                </a:ext>
              </a:extLst>
            </p:cNvPr>
            <p:cNvSpPr txBox="1"/>
            <p:nvPr/>
          </p:nvSpPr>
          <p:spPr bwMode="gray">
            <a:xfrm>
              <a:off x="7222977" y="2574423"/>
              <a:ext cx="51337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第三天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C4127A37-96DD-EB60-9334-DA21EE0BE1C9}"/>
                </a:ext>
              </a:extLst>
            </p:cNvPr>
            <p:cNvSpPr txBox="1"/>
            <p:nvPr/>
          </p:nvSpPr>
          <p:spPr bwMode="gray">
            <a:xfrm>
              <a:off x="7850547" y="2577002"/>
              <a:ext cx="54886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第四天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8196C5D2-0476-8EE3-FE2C-338F7B77F263}"/>
                </a:ext>
              </a:extLst>
            </p:cNvPr>
            <p:cNvSpPr txBox="1"/>
            <p:nvPr/>
          </p:nvSpPr>
          <p:spPr bwMode="gray">
            <a:xfrm>
              <a:off x="8478116" y="2578486"/>
              <a:ext cx="51402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第五天</a:t>
              </a:r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2776A48D-79A9-F853-0AF9-6E7E05F9F559}"/>
                </a:ext>
              </a:extLst>
            </p:cNvPr>
            <p:cNvSpPr/>
            <p:nvPr/>
          </p:nvSpPr>
          <p:spPr>
            <a:xfrm>
              <a:off x="9019040" y="1858193"/>
              <a:ext cx="2464027" cy="695531"/>
            </a:xfrm>
            <a:prstGeom prst="roundRect">
              <a:avLst>
                <a:gd name="adj" fmla="val 0"/>
              </a:avLst>
            </a:prstGeom>
            <a:solidFill>
              <a:srgbClr val="7030A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5D2D6F45-8912-3944-E275-4F7EC0DBBB8F}"/>
                </a:ext>
              </a:extLst>
            </p:cNvPr>
            <p:cNvSpPr txBox="1"/>
            <p:nvPr/>
          </p:nvSpPr>
          <p:spPr bwMode="gray">
            <a:xfrm>
              <a:off x="10062346" y="2572737"/>
              <a:ext cx="992749" cy="1779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第六天及以后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AF1BCA91-80E2-06D5-BFB7-08F4733D849B}"/>
                </a:ext>
              </a:extLst>
            </p:cNvPr>
            <p:cNvSpPr txBox="1"/>
            <p:nvPr/>
          </p:nvSpPr>
          <p:spPr>
            <a:xfrm>
              <a:off x="9516244" y="2034121"/>
              <a:ext cx="1469617" cy="381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常规治疗剂量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600mg</a:t>
              </a:r>
            </a:p>
          </p:txBody>
        </p:sp>
      </p:grp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EE295CA6-3051-3371-B8D0-E2467E17B9F4}"/>
              </a:ext>
            </a:extLst>
          </p:cNvPr>
          <p:cNvSpPr/>
          <p:nvPr/>
        </p:nvSpPr>
        <p:spPr>
          <a:xfrm>
            <a:off x="5790585" y="3029380"/>
            <a:ext cx="5826788" cy="708919"/>
          </a:xfrm>
          <a:prstGeom prst="roundRect">
            <a:avLst>
              <a:gd name="adj" fmla="val 12295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200" dirty="0">
              <a:solidFill>
                <a:schemeClr val="tx2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F7CB6A2-F972-3600-D8FD-2DF6C243360B}"/>
              </a:ext>
            </a:extLst>
          </p:cNvPr>
          <p:cNvSpPr txBox="1"/>
          <p:nvPr/>
        </p:nvSpPr>
        <p:spPr>
          <a:xfrm>
            <a:off x="5752540" y="3029056"/>
            <a:ext cx="5778272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微软雅黑" panose="020B0503020204020204" pitchFamily="34" charset="-122"/>
              <a:buChar char="￭"/>
            </a:pPr>
            <a:r>
              <a:rPr lang="zh-CN" altLang="en-US" sz="14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</a:rPr>
              <a:t>口服，每日一次，随餐水化服用。</a:t>
            </a:r>
            <a:endParaRPr lang="en-US" altLang="zh-CN" sz="1400" dirty="0">
              <a:solidFill>
                <a:srgbClr val="5050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微软雅黑" panose="020B0503020204020204" pitchFamily="34" charset="-122"/>
              <a:buChar char="￭"/>
            </a:pPr>
            <a:r>
              <a:rPr lang="zh-CN" altLang="en-US" sz="14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</a:rPr>
              <a:t>每日剂量递增，第</a:t>
            </a:r>
            <a:r>
              <a:rPr lang="en-US" altLang="zh-CN" sz="14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4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</a:rPr>
              <a:t>天起为推荐剂量</a:t>
            </a:r>
            <a:r>
              <a:rPr lang="en-US" altLang="zh-CN" sz="14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</a:rPr>
              <a:t>600mg</a:t>
            </a:r>
            <a:r>
              <a:rPr lang="zh-CN" altLang="en-US" sz="1400" dirty="0">
                <a:solidFill>
                  <a:srgbClr val="50505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56" name="图形 55">
            <a:extLst>
              <a:ext uri="{FF2B5EF4-FFF2-40B4-BE49-F238E27FC236}">
                <a16:creationId xmlns:a16="http://schemas.microsoft.com/office/drawing/2014/main" id="{3F7B0CD4-8263-94A2-A994-7F1820FFAC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87119" y="4472924"/>
            <a:ext cx="507982" cy="507982"/>
          </a:xfrm>
          <a:prstGeom prst="rect">
            <a:avLst/>
          </a:prstGeom>
        </p:spPr>
      </p:pic>
      <p:pic>
        <p:nvPicPr>
          <p:cNvPr id="57" name="图形 56">
            <a:extLst>
              <a:ext uri="{FF2B5EF4-FFF2-40B4-BE49-F238E27FC236}">
                <a16:creationId xmlns:a16="http://schemas.microsoft.com/office/drawing/2014/main" id="{5CC4B6DD-AE89-6588-B955-0285FCF7A2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08456" y="5233824"/>
            <a:ext cx="437866" cy="437866"/>
          </a:xfrm>
          <a:prstGeom prst="rect">
            <a:avLst/>
          </a:prstGeom>
        </p:spPr>
      </p:pic>
      <p:sp>
        <p:nvSpPr>
          <p:cNvPr id="58" name="AutoShape 4">
            <a:extLst>
              <a:ext uri="{FF2B5EF4-FFF2-40B4-BE49-F238E27FC236}">
                <a16:creationId xmlns:a16="http://schemas.microsoft.com/office/drawing/2014/main" id="{9FE8131C-D66B-990C-E8C0-7FC2C6AB1D9B}"/>
              </a:ext>
            </a:extLst>
          </p:cNvPr>
          <p:cNvSpPr/>
          <p:nvPr/>
        </p:nvSpPr>
        <p:spPr>
          <a:xfrm>
            <a:off x="5752540" y="4128283"/>
            <a:ext cx="3473469" cy="1988639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AutoShape 4">
            <a:extLst>
              <a:ext uri="{FF2B5EF4-FFF2-40B4-BE49-F238E27FC236}">
                <a16:creationId xmlns:a16="http://schemas.microsoft.com/office/drawing/2014/main" id="{3736C195-C532-4735-A923-9B1A53AF0A02}"/>
              </a:ext>
            </a:extLst>
          </p:cNvPr>
          <p:cNvSpPr/>
          <p:nvPr/>
        </p:nvSpPr>
        <p:spPr>
          <a:xfrm>
            <a:off x="9367233" y="4098355"/>
            <a:ext cx="2229218" cy="1988639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7030A0"/>
            </a:solidFill>
            <a:prstDash val="solid"/>
            <a:round/>
          </a:ln>
          <a:effectLst>
            <a:outerShdw blurRad="127000" dist="50800" dir="5400000" algn="tl" rotWithShape="0">
              <a:schemeClr val="accent2">
                <a:alpha val="10000"/>
              </a:schemeClr>
            </a:outerShdw>
          </a:effectLst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2" name="图片 61" descr="文本&#10;&#10;AI 生成的内容可能不正确。">
            <a:extLst>
              <a:ext uri="{FF2B5EF4-FFF2-40B4-BE49-F238E27FC236}">
                <a16:creationId xmlns:a16="http://schemas.microsoft.com/office/drawing/2014/main" id="{20EC7193-B41C-A4DD-FF1D-FFC3EEE7367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23340" r="32688" b="24037"/>
          <a:stretch>
            <a:fillRect/>
          </a:stretch>
        </p:blipFill>
        <p:spPr>
          <a:xfrm>
            <a:off x="5938093" y="4509505"/>
            <a:ext cx="3190264" cy="1438436"/>
          </a:xfrm>
          <a:prstGeom prst="rect">
            <a:avLst/>
          </a:prstGeom>
        </p:spPr>
      </p:pic>
      <p:pic>
        <p:nvPicPr>
          <p:cNvPr id="63" name="图片 62" descr="文本&#10;&#10;AI 生成的内容可能不正确。">
            <a:extLst>
              <a:ext uri="{FF2B5EF4-FFF2-40B4-BE49-F238E27FC236}">
                <a16:creationId xmlns:a16="http://schemas.microsoft.com/office/drawing/2014/main" id="{88088A9E-D35E-D904-AA2E-08A3BFD1FCB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3" t="23340" r="4931" b="24037"/>
          <a:stretch>
            <a:fillRect/>
          </a:stretch>
        </p:blipFill>
        <p:spPr>
          <a:xfrm>
            <a:off x="9771122" y="4422051"/>
            <a:ext cx="1421439" cy="1713344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F4B4891D-B04E-B4E5-EDAF-8627C2DC3B0F}"/>
              </a:ext>
            </a:extLst>
          </p:cNvPr>
          <p:cNvSpPr txBox="1"/>
          <p:nvPr/>
        </p:nvSpPr>
        <p:spPr>
          <a:xfrm>
            <a:off x="6198640" y="3910166"/>
            <a:ext cx="2499069" cy="507982"/>
          </a:xfrm>
          <a:prstGeom prst="roundRect">
            <a:avLst>
              <a:gd name="adj" fmla="val 45356"/>
            </a:avLst>
          </a:prstGeom>
          <a:gradFill>
            <a:gsLst>
              <a:gs pos="0">
                <a:srgbClr val="712F91"/>
              </a:gs>
              <a:gs pos="98000">
                <a:srgbClr val="983CC9">
                  <a:lumMod val="20000"/>
                  <a:lumOff val="80000"/>
                </a:srgbClr>
              </a:gs>
            </a:gsLst>
            <a:lin ang="2700000" scaled="0"/>
          </a:gradFill>
          <a:ln w="3175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第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1~5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天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543A6A6-D852-597E-6240-C86931192DF3}"/>
              </a:ext>
            </a:extLst>
          </p:cNvPr>
          <p:cNvSpPr txBox="1"/>
          <p:nvPr/>
        </p:nvSpPr>
        <p:spPr>
          <a:xfrm>
            <a:off x="9593898" y="3908558"/>
            <a:ext cx="1775886" cy="507982"/>
          </a:xfrm>
          <a:prstGeom prst="roundRect">
            <a:avLst>
              <a:gd name="adj" fmla="val 45356"/>
            </a:avLst>
          </a:prstGeom>
          <a:gradFill>
            <a:gsLst>
              <a:gs pos="0">
                <a:srgbClr val="712F91"/>
              </a:gs>
              <a:gs pos="98000">
                <a:srgbClr val="983CC9">
                  <a:lumMod val="20000"/>
                  <a:lumOff val="80000"/>
                </a:srgbClr>
              </a:gs>
            </a:gsLst>
            <a:lin ang="2700000" scaled="0"/>
          </a:gradFill>
          <a:ln w="3175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第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6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天</a:t>
            </a:r>
            <a:r>
              <a:rPr lang="zh-CN" altLang="en-US" sz="1600" kern="100" dirty="0">
                <a:solidFill>
                  <a:prstClr val="white"/>
                </a:solidFill>
                <a:cs typeface="+mn-ea"/>
                <a:sym typeface="+mn-lt"/>
              </a:rPr>
              <a:t>及以后</a:t>
            </a:r>
            <a:endParaRPr kumimoji="0" lang="zh-CN" altLang="en-US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B9CE6D7-2D99-9B54-866E-71015FEE501F}"/>
              </a:ext>
            </a:extLst>
          </p:cNvPr>
          <p:cNvSpPr txBox="1"/>
          <p:nvPr/>
        </p:nvSpPr>
        <p:spPr>
          <a:xfrm>
            <a:off x="6313046" y="1740463"/>
            <a:ext cx="1767260" cy="360741"/>
          </a:xfrm>
          <a:prstGeom prst="roundRect">
            <a:avLst>
              <a:gd name="adj" fmla="val 45356"/>
            </a:avLst>
          </a:prstGeom>
          <a:gradFill>
            <a:gsLst>
              <a:gs pos="0">
                <a:srgbClr val="712F91"/>
              </a:gs>
              <a:gs pos="98000">
                <a:srgbClr val="983CC9">
                  <a:lumMod val="20000"/>
                  <a:lumOff val="80000"/>
                </a:srgbClr>
              </a:gs>
            </a:gsLst>
            <a:lin ang="2700000" scaled="0"/>
          </a:gradFill>
          <a:ln w="3175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每日剂量递增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DA52F865-45DE-44A2-DB79-481597C583AB}"/>
              </a:ext>
            </a:extLst>
          </p:cNvPr>
          <p:cNvSpPr txBox="1"/>
          <p:nvPr/>
        </p:nvSpPr>
        <p:spPr>
          <a:xfrm>
            <a:off x="7448174" y="1117793"/>
            <a:ext cx="2581571" cy="384060"/>
          </a:xfrm>
          <a:prstGeom prst="roundRect">
            <a:avLst>
              <a:gd name="adj" fmla="val 45356"/>
            </a:avLst>
          </a:prstGeom>
          <a:gradFill>
            <a:gsLst>
              <a:gs pos="0">
                <a:srgbClr val="712F91"/>
              </a:gs>
              <a:gs pos="98000">
                <a:srgbClr val="983CC9">
                  <a:lumMod val="20000"/>
                  <a:lumOff val="80000"/>
                </a:srgbClr>
              </a:gs>
            </a:gsLst>
            <a:lin ang="2700000" scaled="0"/>
          </a:gradFill>
          <a:ln w="3175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0076C0">
                <a:alpha val="1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用法用量</a:t>
            </a:r>
          </a:p>
        </p:txBody>
      </p:sp>
    </p:spTree>
    <p:extLst>
      <p:ext uri="{BB962C8B-B14F-4D97-AF65-F5344CB8AC3E}">
        <p14:creationId xmlns:p14="http://schemas.microsoft.com/office/powerpoint/2010/main" val="133937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2F30976-F2F0-DEEB-CF33-740DE5B17B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6464" y="632334"/>
            <a:ext cx="9564624" cy="585787"/>
          </a:xfrm>
        </p:spPr>
        <p:txBody>
          <a:bodyPr anchor="ctr">
            <a:normAutofit fontScale="77500" lnSpcReduction="20000"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基本信息</a:t>
            </a:r>
            <a:r>
              <a:rPr lang="en-US" altLang="zh-CN" sz="2800" dirty="0">
                <a:cs typeface="+mn-ea"/>
                <a:sym typeface="+mn-lt"/>
              </a:rPr>
              <a:t>——</a:t>
            </a:r>
            <a:r>
              <a:rPr lang="zh-CN" altLang="en-US" sz="2800" dirty="0">
                <a:solidFill>
                  <a:prstClr val="black"/>
                </a:solidFill>
                <a:ea typeface="微软雅黑" panose="020B0503020204020204" pitchFamily="34" charset="-122"/>
              </a:rPr>
              <a:t>作用于线粒体膜</a:t>
            </a:r>
            <a:r>
              <a:rPr lang="en-US" altLang="zh-CN" sz="2800" dirty="0">
                <a:solidFill>
                  <a:prstClr val="black"/>
                </a:solidFill>
                <a:ea typeface="微软雅黑" panose="020B0503020204020204" pitchFamily="34" charset="-122"/>
              </a:rPr>
              <a:t>Bcl-2</a:t>
            </a:r>
            <a:r>
              <a:rPr lang="zh-CN" altLang="en-US" sz="2800" dirty="0">
                <a:solidFill>
                  <a:prstClr val="black"/>
                </a:solidFill>
                <a:ea typeface="微软雅黑" panose="020B0503020204020204" pitchFamily="34" charset="-122"/>
              </a:rPr>
              <a:t>靶点，蛋白</a:t>
            </a:r>
            <a:r>
              <a:rPr lang="en-US" altLang="zh-CN" sz="2800" dirty="0">
                <a:solidFill>
                  <a:prstClr val="black"/>
                </a:solidFill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prstClr val="black"/>
                </a:solidFill>
                <a:ea typeface="微软雅黑" panose="020B0503020204020204" pitchFamily="34" charset="-122"/>
              </a:rPr>
              <a:t>蛋白相互作用，</a:t>
            </a:r>
            <a:r>
              <a:rPr lang="zh-CN" altLang="en-US" sz="2800" dirty="0">
                <a:solidFill>
                  <a:srgbClr val="7030A0"/>
                </a:solidFill>
                <a:ea typeface="微软雅黑" panose="020B0503020204020204" pitchFamily="34" charset="-122"/>
              </a:rPr>
              <a:t>成药难度大</a:t>
            </a:r>
            <a:endParaRPr lang="zh-CN" altLang="en-US" sz="32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1C7B7B-4E6F-41E9-A91F-A48681BB471B}"/>
              </a:ext>
            </a:extLst>
          </p:cNvPr>
          <p:cNvSpPr txBox="1"/>
          <p:nvPr/>
        </p:nvSpPr>
        <p:spPr bwMode="gray">
          <a:xfrm>
            <a:off x="565023" y="4525245"/>
            <a:ext cx="11061954" cy="23055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/>
                <a:ea typeface="微软雅黑"/>
              </a:rPr>
              <a:t>发病率：</a:t>
            </a:r>
            <a:r>
              <a:rPr lang="en-US" altLang="zh-CN" sz="1600" dirty="0">
                <a:latin typeface="微软雅黑"/>
                <a:ea typeface="微软雅黑"/>
              </a:rPr>
              <a:t>CLL/SLL</a:t>
            </a:r>
            <a:r>
              <a:rPr lang="zh-CN" altLang="en-US" sz="1600" dirty="0">
                <a:latin typeface="微软雅黑"/>
                <a:ea typeface="微软雅黑"/>
              </a:rPr>
              <a:t>为血液系统恶性肿瘤，</a:t>
            </a:r>
            <a:r>
              <a:rPr lang="zh-CN" altLang="zh-CN" sz="1600" dirty="0"/>
              <a:t>西方最多见的白血病类型，占到全部白血病的25%～35%，欧美人群中年发病率达到（4～5）/10 万</a:t>
            </a:r>
            <a:r>
              <a:rPr lang="zh-CN" altLang="en-US" sz="1600" dirty="0"/>
              <a:t>，</a:t>
            </a:r>
            <a:r>
              <a:rPr lang="zh-CN" altLang="zh-CN" sz="1600" b="1" dirty="0">
                <a:latin typeface="微软雅黑"/>
                <a:ea typeface="微软雅黑"/>
              </a:rPr>
              <a:t>我国发病率区间约</a:t>
            </a:r>
            <a:r>
              <a:rPr lang="en-US" altLang="zh-CN" sz="1600" b="1" dirty="0">
                <a:latin typeface="微软雅黑"/>
                <a:ea typeface="微软雅黑"/>
              </a:rPr>
              <a:t>0.2~0.54/10</a:t>
            </a:r>
            <a:r>
              <a:rPr lang="zh-CN" altLang="zh-CN" sz="1600" b="1" dirty="0">
                <a:latin typeface="微软雅黑"/>
                <a:ea typeface="微软雅黑"/>
              </a:rPr>
              <a:t>万</a:t>
            </a:r>
            <a:r>
              <a:rPr lang="zh-CN" altLang="en-US" sz="1600" b="1" dirty="0">
                <a:latin typeface="微软雅黑"/>
                <a:ea typeface="微软雅黑"/>
              </a:rPr>
              <a:t>。</a:t>
            </a:r>
            <a:r>
              <a:rPr lang="zh-CN" altLang="zh-CN" sz="1600" b="1" dirty="0">
                <a:solidFill>
                  <a:srgbClr val="7030A0"/>
                </a:solidFill>
              </a:rPr>
              <a:t>亚洲人群发病率明显低于欧美。</a:t>
            </a:r>
            <a:endParaRPr lang="en-US" altLang="zh-CN" sz="1600" b="1" dirty="0">
              <a:latin typeface="微软雅黑"/>
              <a:ea typeface="微软雅黑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技术审评报告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综合审评意见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BTK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抑制剂伊布替尼和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BCL-2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抑制剂维奈克拉已经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FDA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批准用于治疗一线后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CLL/SLL, 2019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BCL-2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抑制剂为主的联合疗法经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FDA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批准用于一线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CLL/SLL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。在本品技术审评过程中，我国尚无针对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CLL/SLL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BCL-2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抑制剂获批，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尤其对于复发难治的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CLL/SLL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，疾病进展快，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总体生存和无疾病进展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生存时间短，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仍存在巨大的临床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未满足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治疗需求。</a:t>
            </a:r>
            <a:endParaRPr lang="en-US" altLang="zh-CN" sz="1600" b="1" dirty="0">
              <a:latin typeface="微软雅黑"/>
              <a:ea typeface="微软雅黑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AE2FF8-A29F-B9EC-44E8-5AAAC6B48EF2}"/>
              </a:ext>
            </a:extLst>
          </p:cNvPr>
          <p:cNvSpPr/>
          <p:nvPr/>
        </p:nvSpPr>
        <p:spPr>
          <a:xfrm>
            <a:off x="578716" y="1755648"/>
            <a:ext cx="5074380" cy="2632074"/>
          </a:xfrm>
          <a:prstGeom prst="roundRect">
            <a:avLst>
              <a:gd name="adj" fmla="val 4827"/>
            </a:avLst>
          </a:prstGeom>
          <a:noFill/>
          <a:ln w="12700" cap="flat" cmpd="sng" algn="ctr">
            <a:solidFill>
              <a:srgbClr val="712F91"/>
            </a:solidFill>
            <a:prstDash val="dash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F176BF22-83FF-10C7-794C-46443CC027A9}"/>
              </a:ext>
            </a:extLst>
          </p:cNvPr>
          <p:cNvSpPr/>
          <p:nvPr/>
        </p:nvSpPr>
        <p:spPr>
          <a:xfrm>
            <a:off x="578716" y="1201538"/>
            <a:ext cx="5074379" cy="674797"/>
          </a:xfrm>
          <a:prstGeom prst="round2SameRect">
            <a:avLst>
              <a:gd name="adj1" fmla="val 25032"/>
              <a:gd name="adj2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cs typeface="+mn-ea"/>
                <a:sym typeface="+mn-lt"/>
              </a:rPr>
              <a:t>Bcl-2</a:t>
            </a:r>
            <a:r>
              <a:rPr lang="zh-CN" altLang="en-US" sz="1600" b="1" dirty="0">
                <a:cs typeface="+mn-ea"/>
                <a:sym typeface="+mn-lt"/>
              </a:rPr>
              <a:t>抑制剂作用机制示意图</a:t>
            </a:r>
            <a:endParaRPr lang="en-US" altLang="zh-CN" sz="1600" b="1" dirty="0"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0258F02-A2C2-973C-1983-328296CDBF5B}"/>
              </a:ext>
            </a:extLst>
          </p:cNvPr>
          <p:cNvSpPr/>
          <p:nvPr/>
        </p:nvSpPr>
        <p:spPr>
          <a:xfrm>
            <a:off x="5798752" y="1201538"/>
            <a:ext cx="5814532" cy="3169294"/>
          </a:xfrm>
          <a:prstGeom prst="roundRect">
            <a:avLst>
              <a:gd name="adj" fmla="val 5210"/>
            </a:avLst>
          </a:prstGeom>
          <a:solidFill>
            <a:srgbClr val="F0EAF5"/>
          </a:solidFill>
          <a:ln w="19050">
            <a:noFill/>
          </a:ln>
          <a:effectLst>
            <a:outerShdw blurRad="63500" dist="50800" dir="5400000" algn="t" rotWithShape="0">
              <a:srgbClr val="7030A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1600" b="1" dirty="0">
                <a:solidFill>
                  <a:schemeClr val="tx1"/>
                </a:solidFill>
                <a:latin typeface="+mn-ea"/>
                <a:cs typeface="+mn-ea"/>
                <a:sym typeface="+mn-lt"/>
              </a:rPr>
              <a:t>Bcl-2</a:t>
            </a:r>
            <a:r>
              <a:rPr lang="zh-CN" altLang="en-US" sz="1600" b="1" dirty="0">
                <a:solidFill>
                  <a:schemeClr val="tx1"/>
                </a:solidFill>
                <a:latin typeface="+mn-ea"/>
                <a:cs typeface="+mn-ea"/>
                <a:sym typeface="+mn-lt"/>
              </a:rPr>
              <a:t>抑制剂作用机制</a:t>
            </a:r>
            <a:endParaRPr lang="en-US" altLang="zh-CN" sz="1600" dirty="0">
              <a:solidFill>
                <a:schemeClr val="tx1"/>
              </a:solidFill>
              <a:latin typeface="+mn-ea"/>
              <a:cs typeface="+mn-ea"/>
              <a:sym typeface="+mn-lt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Bcl-2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蛋白的主要作用是抑制细胞凋亡，它通过与线粒体膜结合，从而阻止细胞凋亡的启动；</a:t>
            </a:r>
            <a:endParaRPr lang="en-US" altLang="zh-CN" sz="1400" dirty="0">
              <a:solidFill>
                <a:prstClr val="black"/>
              </a:solidFill>
              <a:cs typeface="+mn-ea"/>
              <a:sym typeface="+mn-lt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利沙托克拉</a:t>
            </a:r>
            <a:r>
              <a:rPr lang="zh-CN" altLang="en-US" sz="1600" b="1" dirty="0">
                <a:solidFill>
                  <a:srgbClr val="712F91"/>
                </a:solidFill>
                <a:latin typeface="+mn-ea"/>
                <a:cs typeface="+mn-ea"/>
                <a:sym typeface="+mn-lt"/>
              </a:rPr>
              <a:t>选择性结合</a:t>
            </a:r>
            <a:r>
              <a:rPr lang="en-US" altLang="zh-CN" sz="1600" b="1" dirty="0">
                <a:solidFill>
                  <a:srgbClr val="712F91"/>
                </a:solidFill>
                <a:latin typeface="+mn-ea"/>
                <a:cs typeface="+mn-ea"/>
                <a:sym typeface="+mn-lt"/>
              </a:rPr>
              <a:t>Bcl-2</a:t>
            </a:r>
            <a:r>
              <a:rPr lang="zh-CN" altLang="en-US" sz="1600" b="1" dirty="0">
                <a:solidFill>
                  <a:srgbClr val="712F91"/>
                </a:solidFill>
                <a:latin typeface="+mn-ea"/>
                <a:cs typeface="+mn-ea"/>
                <a:sym typeface="+mn-lt"/>
              </a:rPr>
              <a:t>蛋白</a:t>
            </a:r>
            <a:r>
              <a:rPr lang="zh-CN" altLang="en-US" sz="1600" dirty="0">
                <a:solidFill>
                  <a:prstClr val="black"/>
                </a:solidFill>
                <a:latin typeface="+mn-ea"/>
                <a:cs typeface="+mn-ea"/>
                <a:sym typeface="+mn-lt"/>
              </a:rPr>
              <a:t>，</a:t>
            </a:r>
            <a:r>
              <a:rPr lang="zh-CN" altLang="en-US" sz="1600" b="1" dirty="0">
                <a:solidFill>
                  <a:srgbClr val="712F91"/>
                </a:solidFill>
                <a:latin typeface="+mn-ea"/>
                <a:cs typeface="+mn-ea"/>
                <a:sym typeface="+mn-lt"/>
              </a:rPr>
              <a:t>具有高度亲和力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，阻断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Bcl-2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与促凋亡蛋白（如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BIM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）结合；</a:t>
            </a:r>
            <a:endParaRPr lang="en-US" altLang="zh-CN" sz="1400" dirty="0">
              <a:solidFill>
                <a:prstClr val="black"/>
              </a:solidFill>
              <a:cs typeface="+mn-ea"/>
              <a:sym typeface="+mn-lt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被释放出的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BIM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进而激活促凋亡效应蛋白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BAK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和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BAX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，激活的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BAK/BAX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发生寡聚化，</a:t>
            </a:r>
            <a:r>
              <a:rPr lang="zh-CN" altLang="en-US" sz="1600" b="1" dirty="0">
                <a:solidFill>
                  <a:srgbClr val="6F3B8F"/>
                </a:solidFill>
                <a:cs typeface="+mn-ea"/>
                <a:sym typeface="+mn-lt"/>
              </a:rPr>
              <a:t>在线粒体外膜上形成孔道</a:t>
            </a:r>
            <a:r>
              <a:rPr lang="zh-CN" altLang="en-US" sz="1600" dirty="0">
                <a:solidFill>
                  <a:prstClr val="black"/>
                </a:solidFill>
                <a:cs typeface="+mn-ea"/>
                <a:sym typeface="+mn-lt"/>
              </a:rPr>
              <a:t>，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从而启动细胞凋亡的线粒体途径；</a:t>
            </a:r>
            <a:r>
              <a:rPr lang="zh-CN" altLang="en-US" sz="1400" dirty="0">
                <a:cs typeface="+mn-ea"/>
                <a:sym typeface="+mn-lt"/>
              </a:rPr>
              <a:t>；</a:t>
            </a:r>
            <a:endParaRPr lang="en-US" altLang="zh-CN" sz="1400" dirty="0">
              <a:cs typeface="+mn-ea"/>
              <a:sym typeface="+mn-lt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细胞色素</a:t>
            </a:r>
            <a:r>
              <a:rPr lang="en-US" altLang="zh-CN" sz="1400" dirty="0">
                <a:solidFill>
                  <a:prstClr val="black"/>
                </a:solidFill>
                <a:cs typeface="+mn-ea"/>
                <a:sym typeface="+mn-lt"/>
              </a:rPr>
              <a:t>c</a:t>
            </a:r>
            <a:r>
              <a:rPr lang="zh-CN" altLang="en-US" sz="1400" dirty="0">
                <a:solidFill>
                  <a:prstClr val="black"/>
                </a:solidFill>
                <a:cs typeface="+mn-ea"/>
                <a:sym typeface="+mn-lt"/>
              </a:rPr>
              <a:t>释放，导致肿瘤</a:t>
            </a:r>
            <a:r>
              <a:rPr lang="zh-CN" altLang="en-US" sz="1600" b="1" dirty="0">
                <a:solidFill>
                  <a:srgbClr val="7030A0"/>
                </a:solidFill>
                <a:cs typeface="+mn-ea"/>
                <a:sym typeface="+mn-lt"/>
              </a:rPr>
              <a:t>细胞凋亡</a:t>
            </a:r>
            <a:r>
              <a:rPr lang="zh-CN" altLang="en-US" sz="1400" b="1" dirty="0">
                <a:solidFill>
                  <a:srgbClr val="7030A0"/>
                </a:solidFill>
                <a:cs typeface="+mn-ea"/>
                <a:sym typeface="+mn-lt"/>
              </a:rPr>
              <a:t>；</a:t>
            </a:r>
            <a:endParaRPr lang="zh-CN" altLang="en-US" sz="1400" kern="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4F7B86E-B5E8-F710-246F-B476B8DDF372}"/>
              </a:ext>
            </a:extLst>
          </p:cNvPr>
          <p:cNvGrpSpPr/>
          <p:nvPr/>
        </p:nvGrpSpPr>
        <p:grpSpPr>
          <a:xfrm>
            <a:off x="786384" y="1903127"/>
            <a:ext cx="4645151" cy="2467705"/>
            <a:chOff x="849817" y="3949646"/>
            <a:chExt cx="3916508" cy="222433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8D2C17-6F25-A739-9B5D-1153ABE82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363" y="3981496"/>
              <a:ext cx="3574962" cy="2192480"/>
            </a:xfrm>
            <a:prstGeom prst="rect">
              <a:avLst/>
            </a:prstGeom>
            <a:noFill/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8012230-EEFA-52B7-79A1-3823936E2CAA}"/>
                </a:ext>
              </a:extLst>
            </p:cNvPr>
            <p:cNvSpPr/>
            <p:nvPr/>
          </p:nvSpPr>
          <p:spPr>
            <a:xfrm>
              <a:off x="849817" y="3949646"/>
              <a:ext cx="2291788" cy="381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600" b="1" dirty="0">
                  <a:solidFill>
                    <a:schemeClr val="tx1"/>
                  </a:solidFill>
                  <a:cs typeface="+mn-ea"/>
                  <a:sym typeface="+mn-lt"/>
                </a:rPr>
                <a:t>利沙托克拉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25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D560F-3EA7-87BB-5BCB-5B6A0AFBF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9C7CB31-4564-03F9-A8F4-367F8B27B86C}"/>
              </a:ext>
            </a:extLst>
          </p:cNvPr>
          <p:cNvSpPr/>
          <p:nvPr/>
        </p:nvSpPr>
        <p:spPr>
          <a:xfrm>
            <a:off x="2787825" y="2562810"/>
            <a:ext cx="2166408" cy="3607200"/>
          </a:xfrm>
          <a:prstGeom prst="roundRect">
            <a:avLst>
              <a:gd name="adj" fmla="val 1781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sx="101000" sy="101000" algn="ctr" rotWithShape="0">
              <a:srgbClr val="7030A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E194EFB-8B17-B7E7-F429-D031324C31CC}"/>
              </a:ext>
            </a:extLst>
          </p:cNvPr>
          <p:cNvSpPr/>
          <p:nvPr/>
        </p:nvSpPr>
        <p:spPr>
          <a:xfrm>
            <a:off x="505911" y="2562810"/>
            <a:ext cx="2147149" cy="3607200"/>
          </a:xfrm>
          <a:prstGeom prst="roundRect">
            <a:avLst>
              <a:gd name="adj" fmla="val 1781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sx="101000" sy="101000" algn="ctr" rotWithShape="0">
              <a:srgbClr val="7030A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8436651C-C2EA-ADB7-1EC8-275E6E16B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1831" y="699861"/>
            <a:ext cx="10277787" cy="614918"/>
          </a:xfrm>
        </p:spPr>
        <p:txBody>
          <a:bodyPr anchor="ctr">
            <a:noAutofit/>
          </a:bodyPr>
          <a:lstStyle/>
          <a:p>
            <a:r>
              <a:rPr lang="zh-CN" altLang="en-US" kern="0" dirty="0">
                <a:latin typeface="+mn-ea"/>
                <a:ea typeface="+mn-ea"/>
                <a:cs typeface="+mn-ea"/>
                <a:sym typeface="+mn-lt"/>
              </a:rPr>
              <a:t>安全性</a:t>
            </a:r>
            <a:r>
              <a:rPr lang="en-US" altLang="zh-CN" kern="0" dirty="0">
                <a:latin typeface="+mn-ea"/>
                <a:ea typeface="+mn-ea"/>
                <a:cs typeface="+mn-ea"/>
                <a:sym typeface="+mn-lt"/>
              </a:rPr>
              <a:t>——</a:t>
            </a:r>
            <a:r>
              <a:rPr lang="en-US" altLang="zh-CN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TLS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更低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SAE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和感染发生率更低，无药物相关</a:t>
            </a:r>
            <a:r>
              <a:rPr lang="en-US" altLang="zh-CN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导致死亡</a:t>
            </a:r>
            <a:endParaRPr lang="zh-CN" altLang="en-US" kern="0" dirty="0">
              <a:solidFill>
                <a:srgbClr val="712F91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5" name="内容占位符 3">
            <a:extLst>
              <a:ext uri="{FF2B5EF4-FFF2-40B4-BE49-F238E27FC236}">
                <a16:creationId xmlns:a16="http://schemas.microsoft.com/office/drawing/2014/main" id="{5BCBD82F-4383-F662-7F61-D01C9B7CB361}"/>
              </a:ext>
            </a:extLst>
          </p:cNvPr>
          <p:cNvSpPr txBox="1"/>
          <p:nvPr/>
        </p:nvSpPr>
        <p:spPr>
          <a:xfrm>
            <a:off x="172607" y="6294875"/>
            <a:ext cx="9997796" cy="48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利沙托克拉片说明书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2022ASH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. Poster 7543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Blood (2024) 144(supplement 1):4614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8D580A4-AB84-390D-62D4-7581961BA529}"/>
              </a:ext>
            </a:extLst>
          </p:cNvPr>
          <p:cNvGrpSpPr/>
          <p:nvPr/>
        </p:nvGrpSpPr>
        <p:grpSpPr>
          <a:xfrm>
            <a:off x="550863" y="1455423"/>
            <a:ext cx="11050754" cy="842367"/>
            <a:chOff x="838200" y="1498600"/>
            <a:chExt cx="10267950" cy="10541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24E58A0-A76D-D3D2-C863-DC42897957FF}"/>
                </a:ext>
              </a:extLst>
            </p:cNvPr>
            <p:cNvSpPr/>
            <p:nvPr/>
          </p:nvSpPr>
          <p:spPr>
            <a:xfrm>
              <a:off x="857250" y="1498600"/>
              <a:ext cx="10248900" cy="1054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sx="102000" sy="102000" algn="ctr" rotWithShape="0">
                <a:schemeClr val="accent1">
                  <a:lumMod val="40000"/>
                  <a:lumOff val="60000"/>
                  <a:alpha val="22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F3CB002-4219-C657-A01A-29A2823D4748}"/>
                </a:ext>
              </a:extLst>
            </p:cNvPr>
            <p:cNvSpPr/>
            <p:nvPr/>
          </p:nvSpPr>
          <p:spPr>
            <a:xfrm>
              <a:off x="838200" y="1498600"/>
              <a:ext cx="98818" cy="10541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FEEB692-5BCE-BE81-A688-0AABDF9051F6}"/>
              </a:ext>
            </a:extLst>
          </p:cNvPr>
          <p:cNvSpPr txBox="1"/>
          <p:nvPr/>
        </p:nvSpPr>
        <p:spPr>
          <a:xfrm>
            <a:off x="703099" y="1376826"/>
            <a:ext cx="10917536" cy="875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单药或联合治疗累计治疗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306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CLL/SLL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患者，≥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级不良反应发生率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43.1%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，严重不良反应发生率为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7.2%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≥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级血液学毒性，</a:t>
            </a:r>
            <a:r>
              <a:rPr kumimoji="0" lang="zh-CN" altLang="en-US" sz="1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中性粒细胞减少发生率</a:t>
            </a:r>
            <a:r>
              <a:rPr kumimoji="0" lang="en-US" altLang="zh-CN" sz="1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26.1%</a:t>
            </a:r>
            <a:r>
              <a:rPr kumimoji="0" lang="zh-CN" altLang="en-US" sz="1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，血小板减少发生率</a:t>
            </a:r>
            <a:r>
              <a:rPr kumimoji="0" lang="en-US" altLang="zh-CN" sz="1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9.8%</a:t>
            </a:r>
            <a:r>
              <a:rPr kumimoji="0" lang="zh-CN" altLang="en-US" sz="1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，贫血发生率</a:t>
            </a:r>
            <a:r>
              <a:rPr kumimoji="0" lang="en-US" altLang="zh-CN" sz="1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6.5%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。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仅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8.2%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9DBB43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的患者因不良反应导致剂量降低，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1.6%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患者因不良反应永久终止本品治疗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0968ACA4-5878-9DEF-58EF-38942155E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7870807"/>
              </p:ext>
            </p:extLst>
          </p:nvPr>
        </p:nvGraphicFramePr>
        <p:xfrm>
          <a:off x="2393438" y="3020722"/>
          <a:ext cx="3913860" cy="3245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241FCD5F-AE8E-3FAC-03F9-78B71C81C0D5}"/>
              </a:ext>
            </a:extLst>
          </p:cNvPr>
          <p:cNvSpPr txBox="1"/>
          <p:nvPr/>
        </p:nvSpPr>
        <p:spPr bwMode="gray">
          <a:xfrm>
            <a:off x="2637286" y="2772767"/>
            <a:ext cx="269099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常见≥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级血液学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AEs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（≥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5%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）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A37E832-AF37-8B95-A2B6-132F9B5B36DD}"/>
              </a:ext>
            </a:extLst>
          </p:cNvPr>
          <p:cNvGrpSpPr/>
          <p:nvPr/>
        </p:nvGrpSpPr>
        <p:grpSpPr>
          <a:xfrm>
            <a:off x="990222" y="4987352"/>
            <a:ext cx="1155913" cy="1082251"/>
            <a:chOff x="-1119209" y="3857883"/>
            <a:chExt cx="1188000" cy="118800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5C23221-96CC-CA21-F579-A124CE4BDDB5}"/>
                </a:ext>
              </a:extLst>
            </p:cNvPr>
            <p:cNvSpPr/>
            <p:nvPr/>
          </p:nvSpPr>
          <p:spPr>
            <a:xfrm>
              <a:off x="-962655" y="4004831"/>
              <a:ext cx="883109" cy="883109"/>
            </a:xfrm>
            <a:prstGeom prst="ellipse">
              <a:avLst/>
            </a:prstGeom>
            <a:solidFill>
              <a:srgbClr val="E5D0F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E81F2D6-EE2B-1202-6061-A9C0A4C8F4A6}"/>
                </a:ext>
              </a:extLst>
            </p:cNvPr>
            <p:cNvGrpSpPr/>
            <p:nvPr/>
          </p:nvGrpSpPr>
          <p:grpSpPr>
            <a:xfrm>
              <a:off x="-1119209" y="3857883"/>
              <a:ext cx="1188000" cy="1188000"/>
              <a:chOff x="538644" y="3498882"/>
              <a:chExt cx="1734893" cy="1734890"/>
            </a:xfrm>
          </p:grpSpPr>
          <p:sp>
            <p:nvSpPr>
              <p:cNvPr id="11" name="ValueShape1">
                <a:extLst>
                  <a:ext uri="{FF2B5EF4-FFF2-40B4-BE49-F238E27FC236}">
                    <a16:creationId xmlns:a16="http://schemas.microsoft.com/office/drawing/2014/main" id="{8B6EBD16-2340-079A-8E24-7ECC716AB12A}"/>
                  </a:ext>
                </a:extLst>
              </p:cNvPr>
              <p:cNvSpPr/>
              <p:nvPr/>
            </p:nvSpPr>
            <p:spPr>
              <a:xfrm flipH="1">
                <a:off x="538645" y="3498883"/>
                <a:ext cx="1734892" cy="1734889"/>
              </a:xfrm>
              <a:prstGeom prst="arc">
                <a:avLst>
                  <a:gd name="adj1" fmla="val 3241078"/>
                  <a:gd name="adj2" fmla="val 3070291"/>
                </a:avLst>
              </a:prstGeom>
              <a:noFill/>
              <a:ln w="76200" cap="rnd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round/>
                <a:tailEnd type="none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ValueShape1">
                <a:extLst>
                  <a:ext uri="{FF2B5EF4-FFF2-40B4-BE49-F238E27FC236}">
                    <a16:creationId xmlns:a16="http://schemas.microsoft.com/office/drawing/2014/main" id="{1EBBEC36-77A6-404B-CA23-8DEB5BE452E3}"/>
                  </a:ext>
                </a:extLst>
              </p:cNvPr>
              <p:cNvSpPr/>
              <p:nvPr/>
            </p:nvSpPr>
            <p:spPr>
              <a:xfrm>
                <a:off x="538644" y="3498882"/>
                <a:ext cx="1734892" cy="1734889"/>
              </a:xfrm>
              <a:prstGeom prst="arc">
                <a:avLst>
                  <a:gd name="adj1" fmla="val 16030219"/>
                  <a:gd name="adj2" fmla="val 16256578"/>
                </a:avLst>
              </a:prstGeom>
              <a:noFill/>
              <a:ln w="76200" cap="rnd" cmpd="sng" algn="ctr">
                <a:solidFill>
                  <a:srgbClr val="7030A0"/>
                </a:solidFill>
                <a:prstDash val="solid"/>
                <a:round/>
                <a:tailEnd type="none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77B67AE-F2DC-E01D-D970-157B9CA9D2B8}"/>
              </a:ext>
            </a:extLst>
          </p:cNvPr>
          <p:cNvSpPr txBox="1"/>
          <p:nvPr/>
        </p:nvSpPr>
        <p:spPr>
          <a:xfrm>
            <a:off x="654092" y="2739053"/>
            <a:ext cx="1887241" cy="38951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127000" dist="63500" dir="2700000" algn="ctr" rotWithShape="0">
              <a:srgbClr val="7030A0">
                <a:alpha val="40000"/>
              </a:srgbClr>
            </a:outerShdw>
          </a:effectLst>
        </p:spPr>
        <p:txBody>
          <a:bodyPr wrap="square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</a:defRPr>
            </a:lvl1pPr>
          </a:lstStyle>
          <a:p>
            <a:r>
              <a:rPr lang="zh-CN" altLang="en-US" sz="1200" dirty="0">
                <a:latin typeface="+mn-ea"/>
                <a:sym typeface="+mn-lt"/>
              </a:rPr>
              <a:t>仅</a:t>
            </a:r>
            <a:r>
              <a:rPr lang="en-US" altLang="zh-CN" sz="1200" dirty="0">
                <a:latin typeface="+mn-ea"/>
                <a:sym typeface="+mn-lt"/>
              </a:rPr>
              <a:t>8.2%</a:t>
            </a:r>
            <a:r>
              <a:rPr lang="zh-CN" altLang="en-US" sz="1200" dirty="0">
                <a:latin typeface="+mn-ea"/>
                <a:sym typeface="+mn-lt"/>
              </a:rPr>
              <a:t>剂量减低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09A47B2-9EB1-E05B-1AD6-EFB93D9393D1}"/>
              </a:ext>
            </a:extLst>
          </p:cNvPr>
          <p:cNvSpPr txBox="1"/>
          <p:nvPr/>
        </p:nvSpPr>
        <p:spPr>
          <a:xfrm>
            <a:off x="654091" y="4514772"/>
            <a:ext cx="1779785" cy="38951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effectLst>
            <a:outerShdw blurRad="127000" dist="63500" dir="2700000" algn="ctr" rotWithShape="0">
              <a:srgbClr val="7030A0">
                <a:alpha val="40000"/>
              </a:srgbClr>
            </a:outerShdw>
          </a:effectLst>
        </p:spPr>
        <p:txBody>
          <a:bodyPr wrap="square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</a:defRPr>
            </a:lvl1pPr>
          </a:lstStyle>
          <a:p>
            <a:r>
              <a:rPr lang="zh-CN" altLang="en-US" sz="1200" dirty="0">
                <a:latin typeface="+mn-ea"/>
                <a:sym typeface="+mn-lt"/>
              </a:rPr>
              <a:t>仅</a:t>
            </a:r>
            <a:r>
              <a:rPr lang="en-US" altLang="zh-CN" sz="1200" dirty="0">
                <a:latin typeface="+mn-ea"/>
                <a:sym typeface="+mn-lt"/>
              </a:rPr>
              <a:t>1.6%</a:t>
            </a:r>
            <a:r>
              <a:rPr lang="zh-CN" altLang="en-US" sz="1200" dirty="0">
                <a:latin typeface="+mn-ea"/>
                <a:sym typeface="+mn-lt"/>
              </a:rPr>
              <a:t>终止本品治疗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4F41AE0-DA94-B6D3-5D1C-DEDC9C3754F2}"/>
              </a:ext>
            </a:extLst>
          </p:cNvPr>
          <p:cNvGrpSpPr/>
          <p:nvPr/>
        </p:nvGrpSpPr>
        <p:grpSpPr>
          <a:xfrm>
            <a:off x="990224" y="3280872"/>
            <a:ext cx="1093293" cy="1083553"/>
            <a:chOff x="3981966" y="3808091"/>
            <a:chExt cx="1561602" cy="1547999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A5849FE6-9CCF-613B-C16C-851EA59C5318}"/>
                </a:ext>
              </a:extLst>
            </p:cNvPr>
            <p:cNvGrpSpPr/>
            <p:nvPr/>
          </p:nvGrpSpPr>
          <p:grpSpPr>
            <a:xfrm>
              <a:off x="3981966" y="3808091"/>
              <a:ext cx="1561602" cy="1547999"/>
              <a:chOff x="-1119208" y="3857881"/>
              <a:chExt cx="1198439" cy="1187999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BD465E6-3731-44D7-DB1C-DD7F6E9CEEB2}"/>
                  </a:ext>
                </a:extLst>
              </p:cNvPr>
              <p:cNvSpPr/>
              <p:nvPr/>
            </p:nvSpPr>
            <p:spPr>
              <a:xfrm>
                <a:off x="-962655" y="4004831"/>
                <a:ext cx="883109" cy="883109"/>
              </a:xfrm>
              <a:prstGeom prst="ellipse">
                <a:avLst/>
              </a:prstGeom>
              <a:solidFill>
                <a:srgbClr val="E5D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A31BC632-E2F9-1546-45CE-12C7DE34D6FF}"/>
                  </a:ext>
                </a:extLst>
              </p:cNvPr>
              <p:cNvGrpSpPr/>
              <p:nvPr/>
            </p:nvGrpSpPr>
            <p:grpSpPr>
              <a:xfrm>
                <a:off x="-1119208" y="3857881"/>
                <a:ext cx="1198439" cy="1187999"/>
                <a:chOff x="538645" y="3498892"/>
                <a:chExt cx="1750142" cy="1734894"/>
              </a:xfrm>
            </p:grpSpPr>
            <p:sp>
              <p:nvSpPr>
                <p:cNvPr id="31" name="ValueShape1">
                  <a:extLst>
                    <a:ext uri="{FF2B5EF4-FFF2-40B4-BE49-F238E27FC236}">
                      <a16:creationId xmlns:a16="http://schemas.microsoft.com/office/drawing/2014/main" id="{43EA015F-9433-A787-9CF2-3A0BB7842879}"/>
                    </a:ext>
                  </a:extLst>
                </p:cNvPr>
                <p:cNvSpPr/>
                <p:nvPr/>
              </p:nvSpPr>
              <p:spPr>
                <a:xfrm flipH="1">
                  <a:off x="538645" y="3498895"/>
                  <a:ext cx="1734897" cy="1734891"/>
                </a:xfrm>
                <a:prstGeom prst="arc">
                  <a:avLst>
                    <a:gd name="adj1" fmla="val 3241078"/>
                    <a:gd name="adj2" fmla="val 3070291"/>
                  </a:avLst>
                </a:prstGeom>
                <a:noFill/>
                <a:ln w="76200" cap="rnd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round/>
                  <a:tailEnd type="none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ValueShape1">
                  <a:extLst>
                    <a:ext uri="{FF2B5EF4-FFF2-40B4-BE49-F238E27FC236}">
                      <a16:creationId xmlns:a16="http://schemas.microsoft.com/office/drawing/2014/main" id="{72CD1291-D336-EB32-8D96-FB70A3183234}"/>
                    </a:ext>
                  </a:extLst>
                </p:cNvPr>
                <p:cNvSpPr/>
                <p:nvPr/>
              </p:nvSpPr>
              <p:spPr>
                <a:xfrm>
                  <a:off x="553893" y="3498892"/>
                  <a:ext cx="1734894" cy="1734891"/>
                </a:xfrm>
                <a:prstGeom prst="arc">
                  <a:avLst>
                    <a:gd name="adj1" fmla="val 16030219"/>
                    <a:gd name="adj2" fmla="val 17808717"/>
                  </a:avLst>
                </a:prstGeom>
                <a:noFill/>
                <a:ln w="76200" cap="rnd" cmpd="sng" algn="ctr">
                  <a:solidFill>
                    <a:srgbClr val="7030A0"/>
                  </a:solidFill>
                  <a:prstDash val="solid"/>
                  <a:round/>
                  <a:tailEnd type="none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4BCF3A2-17E6-5A6B-AD8B-620320BFA086}"/>
                </a:ext>
              </a:extLst>
            </p:cNvPr>
            <p:cNvSpPr txBox="1"/>
            <p:nvPr/>
          </p:nvSpPr>
          <p:spPr bwMode="gray">
            <a:xfrm>
              <a:off x="4153005" y="4351456"/>
              <a:ext cx="1288218" cy="395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ea"/>
                  <a:sym typeface="+mn-lt"/>
                </a:rPr>
                <a:t>8.2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ea"/>
                  <a:sym typeface="+mn-lt"/>
                </a:rPr>
                <a:t>%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0097D4-4400-5D2D-3690-EF0F56370B52}"/>
              </a:ext>
            </a:extLst>
          </p:cNvPr>
          <p:cNvSpPr txBox="1"/>
          <p:nvPr/>
        </p:nvSpPr>
        <p:spPr bwMode="gray">
          <a:xfrm>
            <a:off x="1082468" y="5384970"/>
            <a:ext cx="10304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+mn-lt"/>
              </a:rPr>
              <a:t>1.6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+mn-lt"/>
              </a:rPr>
              <a:t>%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12C86C7-9FCE-444B-A646-5069E9DA2355}"/>
              </a:ext>
            </a:extLst>
          </p:cNvPr>
          <p:cNvCxnSpPr/>
          <p:nvPr/>
        </p:nvCxnSpPr>
        <p:spPr>
          <a:xfrm>
            <a:off x="2413000" y="1930400"/>
            <a:ext cx="57531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4C27B29-2775-494A-8FCE-3BCC4E83B92F}"/>
              </a:ext>
            </a:extLst>
          </p:cNvPr>
          <p:cNvCxnSpPr/>
          <p:nvPr/>
        </p:nvCxnSpPr>
        <p:spPr>
          <a:xfrm>
            <a:off x="1105414" y="2252066"/>
            <a:ext cx="46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B81305B-2B54-446D-9BCE-FC789C981883}"/>
              </a:ext>
            </a:extLst>
          </p:cNvPr>
          <p:cNvCxnSpPr/>
          <p:nvPr/>
        </p:nvCxnSpPr>
        <p:spPr>
          <a:xfrm>
            <a:off x="4195553" y="2252066"/>
            <a:ext cx="46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EA194146-CDFB-2E15-969D-0BB5F186F1FB}"/>
              </a:ext>
            </a:extLst>
          </p:cNvPr>
          <p:cNvSpPr/>
          <p:nvPr/>
        </p:nvSpPr>
        <p:spPr>
          <a:xfrm>
            <a:off x="8420640" y="2580079"/>
            <a:ext cx="3430561" cy="3580767"/>
          </a:xfrm>
          <a:prstGeom prst="roundRect">
            <a:avLst>
              <a:gd name="adj" fmla="val 1732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sx="101000" sy="101000" algn="ctr" rotWithShape="0">
              <a:srgbClr val="712F9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4DA5D22-CD73-FD58-4D1D-E3773FAF4204}"/>
              </a:ext>
            </a:extLst>
          </p:cNvPr>
          <p:cNvSpPr txBox="1"/>
          <p:nvPr/>
        </p:nvSpPr>
        <p:spPr bwMode="gray">
          <a:xfrm>
            <a:off x="8690919" y="5044545"/>
            <a:ext cx="3064599" cy="905762"/>
          </a:xfrm>
          <a:prstGeom prst="roundRect">
            <a:avLst>
              <a:gd name="adj" fmla="val 258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 b="1" dirty="0">
                <a:solidFill>
                  <a:schemeClr val="tx1"/>
                </a:solidFill>
                <a:latin typeface="+mn-ea"/>
                <a:sym typeface="+mn-lt"/>
              </a:rPr>
              <a:t>利沙托克拉</a:t>
            </a:r>
            <a:r>
              <a:rPr lang="zh-CN" altLang="en-US" sz="1300" b="1" dirty="0">
                <a:solidFill>
                  <a:srgbClr val="712F91"/>
                </a:solidFill>
                <a:latin typeface="+mn-ea"/>
                <a:sym typeface="+mn-lt"/>
              </a:rPr>
              <a:t>无</a:t>
            </a:r>
            <a:r>
              <a:rPr lang="en-US" altLang="zh-CN" sz="1300" b="1" dirty="0">
                <a:solidFill>
                  <a:schemeClr val="tx1"/>
                </a:solidFill>
                <a:latin typeface="+mn-ea"/>
                <a:sym typeface="+mn-lt"/>
              </a:rPr>
              <a:t>AE</a:t>
            </a:r>
            <a:r>
              <a:rPr lang="zh-CN" altLang="en-US" sz="1300" b="1" dirty="0">
                <a:solidFill>
                  <a:schemeClr val="tx1"/>
                </a:solidFill>
                <a:latin typeface="+mn-ea"/>
                <a:sym typeface="+mn-lt"/>
              </a:rPr>
              <a:t>导致的死亡</a:t>
            </a:r>
            <a:endParaRPr lang="en-US" altLang="zh-CN" sz="1300" b="1" dirty="0">
              <a:solidFill>
                <a:schemeClr val="tx1"/>
              </a:solidFill>
              <a:latin typeface="+mn-ea"/>
              <a:sym typeface="+mn-lt"/>
            </a:endParaRPr>
          </a:p>
          <a:p>
            <a:pPr marL="177800" indent="-177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 b="1" dirty="0">
                <a:solidFill>
                  <a:schemeClr val="tx1"/>
                </a:solidFill>
                <a:latin typeface="+mn-ea"/>
                <a:sym typeface="+mn-lt"/>
              </a:rPr>
              <a:t>索托克拉</a:t>
            </a:r>
            <a:r>
              <a:rPr lang="en-US" altLang="zh-CN" sz="1300" b="1" dirty="0">
                <a:solidFill>
                  <a:schemeClr val="tx1"/>
                </a:solidFill>
                <a:latin typeface="+mn-ea"/>
                <a:sym typeface="+mn-lt"/>
              </a:rPr>
              <a:t>BGB-11417-202</a:t>
            </a:r>
            <a:r>
              <a:rPr lang="zh-CN" altLang="en-US" sz="1300" b="1" dirty="0">
                <a:solidFill>
                  <a:schemeClr val="tx1"/>
                </a:solidFill>
                <a:latin typeface="+mn-ea"/>
                <a:sym typeface="+mn-lt"/>
              </a:rPr>
              <a:t>研究显示</a:t>
            </a:r>
            <a:r>
              <a:rPr lang="en-US" altLang="zh-CN" sz="1300" b="1" dirty="0">
                <a:solidFill>
                  <a:srgbClr val="7030A0"/>
                </a:solidFill>
                <a:latin typeface="+mn-ea"/>
                <a:sym typeface="+mn-lt"/>
              </a:rPr>
              <a:t>2</a:t>
            </a:r>
            <a:r>
              <a:rPr lang="zh-CN" altLang="en-US" sz="1300" b="1" dirty="0">
                <a:solidFill>
                  <a:srgbClr val="7030A0"/>
                </a:solidFill>
                <a:latin typeface="+mn-ea"/>
                <a:sym typeface="+mn-lt"/>
              </a:rPr>
              <a:t>例</a:t>
            </a:r>
            <a:r>
              <a:rPr lang="zh-CN" altLang="en-US" sz="1300" b="1" dirty="0">
                <a:solidFill>
                  <a:schemeClr val="tx1"/>
                </a:solidFill>
                <a:latin typeface="+mn-ea"/>
                <a:sym typeface="+mn-lt"/>
              </a:rPr>
              <a:t>患者因感染性肺炎死亡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768915A-B39C-2DF0-941C-8354CD36357C}"/>
              </a:ext>
            </a:extLst>
          </p:cNvPr>
          <p:cNvSpPr txBox="1"/>
          <p:nvPr/>
        </p:nvSpPr>
        <p:spPr>
          <a:xfrm>
            <a:off x="9013979" y="4576125"/>
            <a:ext cx="2217527" cy="34432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因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AE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导致死亡情况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BF218A1-ED9E-8793-5366-60A7B24479FB}"/>
              </a:ext>
            </a:extLst>
          </p:cNvPr>
          <p:cNvGrpSpPr/>
          <p:nvPr/>
        </p:nvGrpSpPr>
        <p:grpSpPr>
          <a:xfrm>
            <a:off x="8492142" y="3102028"/>
            <a:ext cx="3263376" cy="1308292"/>
            <a:chOff x="7071346" y="3330929"/>
            <a:chExt cx="4615216" cy="2019229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8616B1D5-96E1-CDD0-81A8-FAEAC1D9C9B5}"/>
                </a:ext>
              </a:extLst>
            </p:cNvPr>
            <p:cNvCxnSpPr/>
            <p:nvPr/>
          </p:nvCxnSpPr>
          <p:spPr>
            <a:xfrm>
              <a:off x="7126257" y="4562819"/>
              <a:ext cx="4500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6CA852B-9121-25C0-A880-EFBC821F22A4}"/>
                </a:ext>
              </a:extLst>
            </p:cNvPr>
            <p:cNvSpPr/>
            <p:nvPr/>
          </p:nvSpPr>
          <p:spPr>
            <a:xfrm>
              <a:off x="10588912" y="3338336"/>
              <a:ext cx="834741" cy="1212215"/>
            </a:xfrm>
            <a:prstGeom prst="rect">
              <a:avLst/>
            </a:prstGeom>
            <a:solidFill>
              <a:srgbClr val="D4B0E6"/>
            </a:solidFill>
            <a:ln>
              <a:solidFill>
                <a:srgbClr val="D4B0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57090FA-00FE-6D36-D952-D4ADB516EF73}"/>
                </a:ext>
              </a:extLst>
            </p:cNvPr>
            <p:cNvSpPr txBox="1"/>
            <p:nvPr/>
          </p:nvSpPr>
          <p:spPr bwMode="gray">
            <a:xfrm>
              <a:off x="10204400" y="4655353"/>
              <a:ext cx="1482162" cy="658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索托克拉</a:t>
              </a: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BGB-11417-202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研究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45B3E01A-A655-CE91-F4BA-118F1FAC22C3}"/>
                </a:ext>
              </a:extLst>
            </p:cNvPr>
            <p:cNvSpPr txBox="1"/>
            <p:nvPr/>
          </p:nvSpPr>
          <p:spPr bwMode="gray">
            <a:xfrm>
              <a:off x="7135443" y="4691244"/>
              <a:ext cx="1482162" cy="658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利沙托克拉</a:t>
              </a: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CC201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研究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0EBAA23-2919-AF01-6802-9ABCD8E9761A}"/>
                </a:ext>
              </a:extLst>
            </p:cNvPr>
            <p:cNvSpPr txBox="1"/>
            <p:nvPr/>
          </p:nvSpPr>
          <p:spPr>
            <a:xfrm>
              <a:off x="7071346" y="3589772"/>
              <a:ext cx="1640496" cy="79017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200" b="1" kern="0" dirty="0">
                  <a:solidFill>
                    <a:srgbClr val="7030A0"/>
                  </a:solidFill>
                  <a:latin typeface="+mn-ea"/>
                  <a:cs typeface="+mn-ea"/>
                  <a:sym typeface="+mn-lt"/>
                </a:rPr>
                <a:t>0</a:t>
              </a:r>
              <a:endPara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FFB673F6-189A-21EB-D45F-1FB1F51D0272}"/>
                </a:ext>
              </a:extLst>
            </p:cNvPr>
            <p:cNvSpPr txBox="1"/>
            <p:nvPr/>
          </p:nvSpPr>
          <p:spPr bwMode="gray">
            <a:xfrm>
              <a:off x="10398255" y="3606958"/>
              <a:ext cx="1216053" cy="665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+mn-ea"/>
                </a:rPr>
                <a:t>4</a:t>
              </a:r>
              <a:r>
                <a:rPr lang="zh-CN" altLang="en-US" sz="1100" b="1" dirty="0">
                  <a:latin typeface="+mn-ea"/>
                </a:rPr>
                <a:t>例</a:t>
              </a:r>
              <a:endParaRPr lang="en-US" altLang="zh-CN" sz="1100" b="1" dirty="0">
                <a:latin typeface="+mn-ea"/>
              </a:endParaRPr>
            </a:p>
            <a:p>
              <a:pPr algn="ctr"/>
              <a:r>
                <a:rPr lang="zh-CN" altLang="en-US" sz="1100" b="1" dirty="0">
                  <a:latin typeface="+mn-ea"/>
                </a:rPr>
                <a:t>实验室</a:t>
              </a: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A640D7E1-53BF-E95D-C4E6-D64885836650}"/>
                </a:ext>
              </a:extLst>
            </p:cNvPr>
            <p:cNvSpPr/>
            <p:nvPr/>
          </p:nvSpPr>
          <p:spPr>
            <a:xfrm>
              <a:off x="8846279" y="3330929"/>
              <a:ext cx="834741" cy="1212215"/>
            </a:xfrm>
            <a:prstGeom prst="rect">
              <a:avLst/>
            </a:prstGeom>
            <a:solidFill>
              <a:srgbClr val="D4B0E6"/>
            </a:solidFill>
            <a:ln>
              <a:solidFill>
                <a:srgbClr val="D4B0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25D4D5AA-7297-01CB-9E05-D2AEF4A73AAA}"/>
                </a:ext>
              </a:extLst>
            </p:cNvPr>
            <p:cNvSpPr txBox="1"/>
            <p:nvPr/>
          </p:nvSpPr>
          <p:spPr bwMode="gray">
            <a:xfrm>
              <a:off x="8537339" y="4638626"/>
              <a:ext cx="1482162" cy="658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维奈克拉</a:t>
              </a: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M14-728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研究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F3CE8972-8051-86FF-8832-CA86FA550291}"/>
                </a:ext>
              </a:extLst>
            </p:cNvPr>
            <p:cNvSpPr txBox="1"/>
            <p:nvPr/>
          </p:nvSpPr>
          <p:spPr bwMode="gray">
            <a:xfrm>
              <a:off x="8672547" y="3577188"/>
              <a:ext cx="1216053" cy="665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+mn-ea"/>
                </a:rPr>
                <a:t>4</a:t>
              </a:r>
              <a:r>
                <a:rPr lang="zh-CN" altLang="en-US" sz="1100" b="1" dirty="0">
                  <a:latin typeface="+mn-ea"/>
                </a:rPr>
                <a:t>例</a:t>
              </a:r>
              <a:endParaRPr lang="en-US" altLang="zh-CN" sz="1100" b="1" dirty="0">
                <a:latin typeface="+mn-ea"/>
              </a:endParaRPr>
            </a:p>
            <a:p>
              <a:pPr algn="ctr"/>
              <a:r>
                <a:rPr lang="en-US" altLang="zh-CN" sz="1100" b="1" dirty="0">
                  <a:latin typeface="+mn-ea"/>
                </a:rPr>
                <a:t>1</a:t>
              </a:r>
              <a:r>
                <a:rPr lang="zh-CN" altLang="en-US" sz="1100" b="1" dirty="0">
                  <a:latin typeface="+mn-ea"/>
                </a:rPr>
                <a:t>例临床</a:t>
              </a: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8EC7D0C1-7B17-1BCB-A78F-41E1D59C0B27}"/>
              </a:ext>
            </a:extLst>
          </p:cNvPr>
          <p:cNvSpPr txBox="1"/>
          <p:nvPr/>
        </p:nvSpPr>
        <p:spPr>
          <a:xfrm>
            <a:off x="8780662" y="2689304"/>
            <a:ext cx="2789658" cy="3438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+mn-ea"/>
                <a:sym typeface="+mn-lt"/>
              </a:rPr>
              <a:t>肿瘤溶解综合征发生</a:t>
            </a:r>
            <a:r>
              <a:rPr lang="zh-CN" altLang="en-US" sz="1600" b="1" kern="0" dirty="0">
                <a:solidFill>
                  <a:srgbClr val="7030A0"/>
                </a:solidFill>
                <a:cs typeface="+mn-ea"/>
                <a:sym typeface="+mn-lt"/>
              </a:rPr>
              <a:t>情况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2817622C-EE86-C669-B331-5264B4A9A9C2}"/>
              </a:ext>
            </a:extLst>
          </p:cNvPr>
          <p:cNvSpPr>
            <a:spLocks/>
          </p:cNvSpPr>
          <p:nvPr/>
        </p:nvSpPr>
        <p:spPr>
          <a:xfrm>
            <a:off x="5184493" y="2583465"/>
            <a:ext cx="3025105" cy="3607200"/>
          </a:xfrm>
          <a:prstGeom prst="roundRect">
            <a:avLst>
              <a:gd name="adj" fmla="val 161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sx="101000" sy="101000" algn="ctr" rotWithShape="0">
              <a:srgbClr val="7030A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ABA1D6B-5739-F2F2-BE80-DAB20A0F707C}"/>
              </a:ext>
            </a:extLst>
          </p:cNvPr>
          <p:cNvGrpSpPr/>
          <p:nvPr/>
        </p:nvGrpSpPr>
        <p:grpSpPr>
          <a:xfrm>
            <a:off x="5219634" y="3478462"/>
            <a:ext cx="2948053" cy="2223508"/>
            <a:chOff x="4118052" y="2171514"/>
            <a:chExt cx="5268771" cy="3403094"/>
          </a:xfrm>
        </p:grpSpPr>
        <p:graphicFrame>
          <p:nvGraphicFramePr>
            <p:cNvPr id="54" name="图表 53">
              <a:extLst>
                <a:ext uri="{FF2B5EF4-FFF2-40B4-BE49-F238E27FC236}">
                  <a16:creationId xmlns:a16="http://schemas.microsoft.com/office/drawing/2014/main" id="{DEFDBCD9-FD26-1F41-72DC-2C22678A9D5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29499402"/>
                </p:ext>
              </p:extLst>
            </p:nvPr>
          </p:nvGraphicFramePr>
          <p:xfrm>
            <a:off x="4118052" y="2171514"/>
            <a:ext cx="5268771" cy="34030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55274850-9FF5-1D0B-4CC4-2A48177E09F6}"/>
                </a:ext>
              </a:extLst>
            </p:cNvPr>
            <p:cNvSpPr txBox="1"/>
            <p:nvPr/>
          </p:nvSpPr>
          <p:spPr bwMode="gray">
            <a:xfrm>
              <a:off x="4274187" y="4977599"/>
              <a:ext cx="1606407" cy="518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利沙托克拉单药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（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n=46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）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5FF5006E-402F-13C1-827E-15D22F2BCBF4}"/>
                </a:ext>
              </a:extLst>
            </p:cNvPr>
            <p:cNvSpPr txBox="1"/>
            <p:nvPr/>
          </p:nvSpPr>
          <p:spPr bwMode="gray">
            <a:xfrm>
              <a:off x="5806561" y="4966873"/>
              <a:ext cx="1909218" cy="518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利沙托克拉联合组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（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n=39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）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0CCE0FA-CB16-AA9A-5545-DEA5914E332D}"/>
                </a:ext>
              </a:extLst>
            </p:cNvPr>
            <p:cNvSpPr txBox="1"/>
            <p:nvPr/>
          </p:nvSpPr>
          <p:spPr bwMode="gray">
            <a:xfrm>
              <a:off x="7551638" y="4962347"/>
              <a:ext cx="1835185" cy="518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利沙托克拉联合组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（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n=91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rPr>
                <a:t>）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84AA8CBB-A0EC-214C-46B2-CA08E446CE97}"/>
              </a:ext>
            </a:extLst>
          </p:cNvPr>
          <p:cNvSpPr txBox="1"/>
          <p:nvPr/>
        </p:nvSpPr>
        <p:spPr bwMode="gray">
          <a:xfrm>
            <a:off x="5097080" y="2748499"/>
            <a:ext cx="355311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利沙托克拉单药和联合治疗组</a:t>
            </a:r>
            <a:endParaRPr lang="en-US" altLang="zh-CN" dirty="0">
              <a:sym typeface="+mn-lt"/>
            </a:endParaRPr>
          </a:p>
          <a:p>
            <a:r>
              <a:rPr lang="en-US" altLang="zh-CN" dirty="0">
                <a:sym typeface="+mn-lt"/>
              </a:rPr>
              <a:t>3/4</a:t>
            </a:r>
            <a:r>
              <a:rPr lang="zh-CN" altLang="en-US" dirty="0">
                <a:sym typeface="+mn-lt"/>
              </a:rPr>
              <a:t>级中性粒细胞减少</a:t>
            </a:r>
            <a:endParaRPr lang="en-US" altLang="zh-CN" dirty="0">
              <a:sym typeface="+mn-lt"/>
            </a:endParaRPr>
          </a:p>
          <a:p>
            <a:r>
              <a:rPr lang="zh-CN" altLang="en-US" dirty="0">
                <a:sym typeface="+mn-lt"/>
              </a:rPr>
              <a:t>贫血以及血小板减少相似</a:t>
            </a:r>
          </a:p>
        </p:txBody>
      </p:sp>
    </p:spTree>
    <p:extLst>
      <p:ext uri="{BB962C8B-B14F-4D97-AF65-F5344CB8AC3E}">
        <p14:creationId xmlns:p14="http://schemas.microsoft.com/office/powerpoint/2010/main" val="419310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E8E8-D70C-3879-FE87-0CF0F825B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8A3DCB16-0128-A9A7-545E-8186F20842AF}"/>
              </a:ext>
            </a:extLst>
          </p:cNvPr>
          <p:cNvSpPr/>
          <p:nvPr/>
        </p:nvSpPr>
        <p:spPr>
          <a:xfrm>
            <a:off x="6189451" y="4242873"/>
            <a:ext cx="5663764" cy="2046629"/>
          </a:xfrm>
          <a:prstGeom prst="roundRect">
            <a:avLst>
              <a:gd name="adj" fmla="val 1489"/>
            </a:avLst>
          </a:prstGeom>
          <a:noFill/>
          <a:ln w="12700" cap="flat" cmpd="sng" algn="ctr">
            <a:solidFill>
              <a:srgbClr val="712F91"/>
            </a:solidFill>
            <a:prstDash val="dash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7" name="矩形: 圆顶角 56">
            <a:extLst>
              <a:ext uri="{FF2B5EF4-FFF2-40B4-BE49-F238E27FC236}">
                <a16:creationId xmlns:a16="http://schemas.microsoft.com/office/drawing/2014/main" id="{D2AA04F5-BF8F-98FC-B9EE-EA71549F2336}"/>
              </a:ext>
            </a:extLst>
          </p:cNvPr>
          <p:cNvSpPr/>
          <p:nvPr/>
        </p:nvSpPr>
        <p:spPr>
          <a:xfrm>
            <a:off x="8447032" y="4522657"/>
            <a:ext cx="988972" cy="420068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矩形: 圆顶角 57">
            <a:extLst>
              <a:ext uri="{FF2B5EF4-FFF2-40B4-BE49-F238E27FC236}">
                <a16:creationId xmlns:a16="http://schemas.microsoft.com/office/drawing/2014/main" id="{6C908857-BDCF-E116-C1A6-3503A7C0F0A5}"/>
              </a:ext>
            </a:extLst>
          </p:cNvPr>
          <p:cNvSpPr/>
          <p:nvPr/>
        </p:nvSpPr>
        <p:spPr>
          <a:xfrm>
            <a:off x="10677863" y="4529414"/>
            <a:ext cx="983626" cy="420068"/>
          </a:xfrm>
          <a:prstGeom prst="round2SameRect">
            <a:avLst/>
          </a:prstGeom>
          <a:solidFill>
            <a:srgbClr val="E5D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矩形: 圆顶角 58">
            <a:extLst>
              <a:ext uri="{FF2B5EF4-FFF2-40B4-BE49-F238E27FC236}">
                <a16:creationId xmlns:a16="http://schemas.microsoft.com/office/drawing/2014/main" id="{1A8DDE41-762E-060D-0278-6B6B65819B77}"/>
              </a:ext>
            </a:extLst>
          </p:cNvPr>
          <p:cNvSpPr/>
          <p:nvPr/>
        </p:nvSpPr>
        <p:spPr>
          <a:xfrm>
            <a:off x="9547494" y="4522657"/>
            <a:ext cx="988972" cy="420068"/>
          </a:xfrm>
          <a:prstGeom prst="round2SameRect">
            <a:avLst/>
          </a:prstGeom>
          <a:solidFill>
            <a:srgbClr val="D4B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EDE8249-90A8-885C-A217-8663A1A3F6C3}"/>
              </a:ext>
            </a:extLst>
          </p:cNvPr>
          <p:cNvSpPr/>
          <p:nvPr/>
        </p:nvSpPr>
        <p:spPr>
          <a:xfrm>
            <a:off x="700273" y="1911301"/>
            <a:ext cx="5113146" cy="1846410"/>
          </a:xfrm>
          <a:prstGeom prst="roundRect">
            <a:avLst>
              <a:gd name="adj" fmla="val 1732"/>
            </a:avLst>
          </a:prstGeom>
          <a:solidFill>
            <a:schemeClr val="bg1"/>
          </a:solidFill>
          <a:ln>
            <a:noFill/>
          </a:ln>
          <a:effectLst>
            <a:outerShdw blurRad="50800" sx="101000" sy="101000" algn="ctr" rotWithShape="0">
              <a:srgbClr val="712F9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A799DD8-994B-B76C-3448-8DA3EE16B1C1}"/>
              </a:ext>
            </a:extLst>
          </p:cNvPr>
          <p:cNvSpPr/>
          <p:nvPr/>
        </p:nvSpPr>
        <p:spPr>
          <a:xfrm>
            <a:off x="561516" y="1530163"/>
            <a:ext cx="5458284" cy="4759339"/>
          </a:xfrm>
          <a:prstGeom prst="roundRect">
            <a:avLst>
              <a:gd name="adj" fmla="val 2068"/>
            </a:avLst>
          </a:prstGeom>
          <a:noFill/>
          <a:ln w="12700" cap="flat" cmpd="sng" algn="ctr">
            <a:solidFill>
              <a:srgbClr val="712F91"/>
            </a:solidFill>
            <a:prstDash val="dash"/>
            <a:miter lim="800000"/>
          </a:ln>
          <a:effectLst/>
        </p:spPr>
        <p:txBody>
          <a:bodyPr rtlCol="0" anchor="ctr">
            <a:noAutofit/>
          </a:bodyPr>
          <a:lstStyle/>
          <a:p>
            <a:endParaRPr lang="zh-CN" altLang="en-US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59E424D-5920-D769-4AE7-D755CB4F68A7}"/>
              </a:ext>
            </a:extLst>
          </p:cNvPr>
          <p:cNvSpPr/>
          <p:nvPr/>
        </p:nvSpPr>
        <p:spPr>
          <a:xfrm>
            <a:off x="700273" y="3940590"/>
            <a:ext cx="5113146" cy="2111346"/>
          </a:xfrm>
          <a:prstGeom prst="roundRect">
            <a:avLst>
              <a:gd name="adj" fmla="val 1732"/>
            </a:avLst>
          </a:prstGeom>
          <a:solidFill>
            <a:schemeClr val="bg1"/>
          </a:solidFill>
          <a:ln>
            <a:noFill/>
          </a:ln>
          <a:effectLst>
            <a:outerShdw blurRad="50800" sx="101000" sy="101000" algn="ctr" rotWithShape="0">
              <a:srgbClr val="712F9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占位符 1">
            <a:extLst>
              <a:ext uri="{FF2B5EF4-FFF2-40B4-BE49-F238E27FC236}">
                <a16:creationId xmlns:a16="http://schemas.microsoft.com/office/drawing/2014/main" id="{D2F363F2-4162-5E61-2639-1461EACE6C16}"/>
              </a:ext>
            </a:extLst>
          </p:cNvPr>
          <p:cNvSpPr txBox="1">
            <a:spLocks/>
          </p:cNvSpPr>
          <p:nvPr/>
        </p:nvSpPr>
        <p:spPr>
          <a:xfrm>
            <a:off x="3503286" y="143788"/>
            <a:ext cx="11550971" cy="585787"/>
          </a:xfrm>
          <a:prstGeom prst="rect">
            <a:avLst/>
          </a:prstGeom>
        </p:spPr>
        <p:txBody>
          <a:bodyPr/>
          <a:lstStyle>
            <a:lvl1pPr marL="8255" indent="-5715" algn="l" defTabSz="762000" rtl="0" eaLnBrk="1" latinLnBrk="0" hangingPunct="1">
              <a:lnSpc>
                <a:spcPct val="110000"/>
              </a:lnSpc>
              <a:spcBef>
                <a:spcPct val="152000"/>
              </a:spcBef>
              <a:spcAft>
                <a:spcPct val="0"/>
              </a:spcAft>
              <a:buFontTx/>
              <a:buNone/>
              <a:defRPr sz="1000" b="0" i="0" kern="1200">
                <a:solidFill>
                  <a:schemeClr val="tx2"/>
                </a:solidFill>
                <a:latin typeface="Arial" panose="020B0604020202090204" pitchFamily="34" charset="0"/>
                <a:ea typeface="Farah" panose="00000400000000000000" charset="0"/>
                <a:cs typeface="+mn-cs"/>
              </a:defRPr>
            </a:lvl1pPr>
            <a:lvl2pPr marL="175260" indent="-152400" algn="l" defTabSz="7620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ct val="0"/>
              </a:spcAft>
              <a:buClr>
                <a:schemeClr val="bg2">
                  <a:lumMod val="100000"/>
                </a:schemeClr>
              </a:buClr>
              <a:buSzPct val="92000"/>
              <a:buFont typeface="Wingdings" panose="05000000000000000000" pitchFamily="2" charset="2"/>
              <a:buChar char="l"/>
              <a:defRPr sz="1000" b="0" i="0" kern="1200">
                <a:solidFill>
                  <a:schemeClr val="tx2"/>
                </a:solidFill>
                <a:latin typeface="Arial" panose="020B0604020202090204" pitchFamily="34" charset="0"/>
                <a:ea typeface="Farah" panose="00000400000000000000" charset="0"/>
                <a:cs typeface="+mn-cs"/>
              </a:defRPr>
            </a:lvl2pPr>
            <a:lvl3pPr marL="320040" indent="-175260" algn="l" defTabSz="762000" rtl="0" eaLnBrk="1" latinLnBrk="0" hangingPunct="1">
              <a:lnSpc>
                <a:spcPct val="110000"/>
              </a:lnSpc>
              <a:spcBef>
                <a:spcPts val="250"/>
              </a:spcBef>
              <a:spcAft>
                <a:spcPct val="0"/>
              </a:spcAft>
              <a:buClr>
                <a:schemeClr val="tx2">
                  <a:lumMod val="100000"/>
                </a:schemeClr>
              </a:buClr>
              <a:buSzPct val="92000"/>
              <a:buFont typeface="Wingdings" panose="05000000000000000000" pitchFamily="2" charset="2"/>
              <a:buChar char="l"/>
              <a:defRPr sz="1000" b="0" i="0" kern="1200">
                <a:solidFill>
                  <a:schemeClr val="tx2"/>
                </a:solidFill>
                <a:latin typeface="Arial" panose="020B0604020202090204" pitchFamily="34" charset="0"/>
                <a:ea typeface="Farah" panose="00000400000000000000" charset="0"/>
                <a:cs typeface="+mn-cs"/>
              </a:defRPr>
            </a:lvl3pPr>
            <a:lvl4pPr marL="464820" indent="-182880" algn="l" defTabSz="762000" rtl="0" eaLnBrk="1" latinLnBrk="0" hangingPunct="1">
              <a:lnSpc>
                <a:spcPct val="110000"/>
              </a:lnSpc>
              <a:spcBef>
                <a:spcPct val="17000"/>
              </a:spcBef>
              <a:spcAft>
                <a:spcPct val="0"/>
              </a:spcAft>
              <a:buClr>
                <a:schemeClr val="tx2">
                  <a:lumMod val="100000"/>
                </a:schemeClr>
              </a:buClr>
              <a:buSzPct val="100000"/>
              <a:buFont typeface="Arial" panose="020B0604020202090204" pitchFamily="34" charset="0"/>
              <a:buChar char="-"/>
              <a:defRPr sz="1000" b="0" i="0" kern="1200">
                <a:solidFill>
                  <a:schemeClr val="tx2"/>
                </a:solidFill>
                <a:latin typeface="Arial" panose="020B0604020202090204" pitchFamily="34" charset="0"/>
                <a:ea typeface="Farah" panose="00000400000000000000" charset="0"/>
                <a:cs typeface="+mn-cs"/>
              </a:defRPr>
            </a:lvl4pPr>
            <a:lvl5pPr marL="609600" indent="-190500" algn="l" defTabSz="762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>
                  <a:lumMod val="100000"/>
                </a:schemeClr>
              </a:buClr>
              <a:buSzPct val="100000"/>
              <a:buFont typeface="Arial" panose="020B0604020202090204" pitchFamily="34" charset="0"/>
              <a:buChar char="-"/>
              <a:defRPr sz="1000" b="0" i="0" kern="1200">
                <a:solidFill>
                  <a:schemeClr val="tx2"/>
                </a:solidFill>
                <a:latin typeface="Arial" panose="020B0604020202090204" pitchFamily="34" charset="0"/>
                <a:ea typeface="Farah" panose="00000400000000000000" charset="0"/>
                <a:cs typeface="+mn-cs"/>
              </a:defRPr>
            </a:lvl5pPr>
            <a:lvl6pPr marL="2095500" indent="-190500" algn="l" defTabSz="762000" rtl="0" eaLnBrk="1" latinLnBrk="0" hangingPunct="1">
              <a:spcBef>
                <a:spcPts val="80"/>
              </a:spcBef>
              <a:buFont typeface="Arial" panose="020B060402020209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500" indent="-190500" algn="l" defTabSz="762000" rtl="0" eaLnBrk="1" latinLnBrk="0" hangingPunct="1">
              <a:spcBef>
                <a:spcPts val="80"/>
              </a:spcBef>
              <a:buFont typeface="Arial" panose="020B060402020209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500" indent="-190500" algn="l" defTabSz="762000" rtl="0" eaLnBrk="1" latinLnBrk="0" hangingPunct="1">
              <a:spcBef>
                <a:spcPts val="80"/>
              </a:spcBef>
              <a:buFont typeface="Arial" panose="020B060402020209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500" indent="-190500" algn="l" defTabSz="762000" rtl="0" eaLnBrk="1" latinLnBrk="0" hangingPunct="1">
              <a:spcBef>
                <a:spcPts val="80"/>
              </a:spcBef>
              <a:buFont typeface="Arial" panose="020B060402020209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000" b="1" dirty="0">
              <a:solidFill>
                <a:srgbClr val="712F9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A702D677-00D3-2BBA-497F-640EFAEE54A4}"/>
              </a:ext>
            </a:extLst>
          </p:cNvPr>
          <p:cNvSpPr/>
          <p:nvPr/>
        </p:nvSpPr>
        <p:spPr>
          <a:xfrm>
            <a:off x="1350794" y="1195788"/>
            <a:ext cx="3812104" cy="548817"/>
          </a:xfrm>
          <a:prstGeom prst="roundRect">
            <a:avLst>
              <a:gd name="adj" fmla="val 47619"/>
            </a:avLst>
          </a:prstGeom>
          <a:gradFill>
            <a:gsLst>
              <a:gs pos="0">
                <a:srgbClr val="F5ECFA"/>
              </a:gs>
              <a:gs pos="100000">
                <a:srgbClr val="E0C5E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严重</a:t>
            </a:r>
            <a:r>
              <a:rPr lang="en-US" altLang="zh-CN" sz="1600" b="1" dirty="0">
                <a:solidFill>
                  <a:prstClr val="black"/>
                </a:solidFill>
                <a:latin typeface="+mj-ea"/>
                <a:ea typeface="+mj-ea"/>
                <a:cs typeface="+mn-ea"/>
                <a:sym typeface="+mn-lt"/>
              </a:rPr>
              <a:t>AE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及感染发生率更低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F1A4092-1AFF-4B31-C057-968EE7572314}"/>
              </a:ext>
            </a:extLst>
          </p:cNvPr>
          <p:cNvSpPr txBox="1"/>
          <p:nvPr/>
        </p:nvSpPr>
        <p:spPr bwMode="gray">
          <a:xfrm>
            <a:off x="0" y="6315947"/>
            <a:ext cx="11480800" cy="5078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900">
                <a:solidFill>
                  <a:prstClr val="black"/>
                </a:solidFill>
                <a:latin typeface="Arial"/>
                <a:ea typeface="微软雅黑"/>
                <a:cs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00" indent="-228600">
              <a:buFont typeface="+mj-lt"/>
              <a:buAutoNum type="arabicPeriod"/>
            </a:pPr>
            <a:r>
              <a:rPr lang="zh-CN" altLang="en-US" dirty="0">
                <a:sym typeface="+mn-lt"/>
              </a:rPr>
              <a:t>利沙托克拉说明书</a:t>
            </a:r>
            <a:endParaRPr lang="en-US" altLang="zh-CN" dirty="0">
              <a:sym typeface="+mn-lt"/>
            </a:endParaRPr>
          </a:p>
          <a:p>
            <a:pPr marL="228600" indent="-228600">
              <a:buFont typeface="+mj-lt"/>
              <a:buAutoNum type="arabicPeriod"/>
            </a:pPr>
            <a:r>
              <a:rPr lang="zh-CN" altLang="en-US" dirty="0">
                <a:sym typeface="+mn-lt"/>
              </a:rPr>
              <a:t>索托克拉说明书</a:t>
            </a:r>
            <a:endParaRPr lang="en-US" altLang="zh-CN" dirty="0">
              <a:sym typeface="+mn-lt"/>
            </a:endParaRPr>
          </a:p>
          <a:p>
            <a:pPr marL="228600" indent="-228600">
              <a:buFont typeface="+mj-lt"/>
              <a:buAutoNum type="arabicPeriod"/>
            </a:pPr>
            <a:r>
              <a:rPr lang="zh-CN" altLang="en-US" dirty="0">
                <a:sym typeface="+mn-lt"/>
              </a:rPr>
              <a:t>维奈克拉说明书</a:t>
            </a: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59DAC618-22D8-B5CB-7C20-8F078390B9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179710"/>
              </p:ext>
            </p:extLst>
          </p:nvPr>
        </p:nvGraphicFramePr>
        <p:xfrm>
          <a:off x="781296" y="4046702"/>
          <a:ext cx="5049391" cy="2136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266DBD4A-5909-C028-0B27-400859886664}"/>
              </a:ext>
            </a:extLst>
          </p:cNvPr>
          <p:cNvSpPr txBox="1"/>
          <p:nvPr/>
        </p:nvSpPr>
        <p:spPr>
          <a:xfrm>
            <a:off x="2087154" y="3960382"/>
            <a:ext cx="2680980" cy="3438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cs typeface="+mn-ea"/>
                <a:sym typeface="+mn-lt"/>
              </a:rPr>
              <a:t>药物相关性感染发生率</a:t>
            </a:r>
          </a:p>
        </p:txBody>
      </p:sp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7C540C8D-9B13-D08E-2AC2-2231E264F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4436748"/>
              </p:ext>
            </p:extLst>
          </p:nvPr>
        </p:nvGraphicFramePr>
        <p:xfrm>
          <a:off x="704864" y="2187014"/>
          <a:ext cx="4743820" cy="1466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文本框 35">
            <a:extLst>
              <a:ext uri="{FF2B5EF4-FFF2-40B4-BE49-F238E27FC236}">
                <a16:creationId xmlns:a16="http://schemas.microsoft.com/office/drawing/2014/main" id="{C3CDB0D3-7DE1-95BE-E3EA-D389C57A88F0}"/>
              </a:ext>
            </a:extLst>
          </p:cNvPr>
          <p:cNvSpPr txBox="1"/>
          <p:nvPr/>
        </p:nvSpPr>
        <p:spPr>
          <a:xfrm>
            <a:off x="2128608" y="1961796"/>
            <a:ext cx="2749355" cy="34432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严重药物相关性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AE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2F9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发生率</a:t>
            </a:r>
          </a:p>
        </p:txBody>
      </p:sp>
      <p:sp>
        <p:nvSpPr>
          <p:cNvPr id="9" name="文本占位符 26">
            <a:extLst>
              <a:ext uri="{FF2B5EF4-FFF2-40B4-BE49-F238E27FC236}">
                <a16:creationId xmlns:a16="http://schemas.microsoft.com/office/drawing/2014/main" id="{8517586A-4F5B-4FC4-778D-81DDDF630884}"/>
              </a:ext>
            </a:extLst>
          </p:cNvPr>
          <p:cNvSpPr txBox="1">
            <a:spLocks/>
          </p:cNvSpPr>
          <p:nvPr/>
        </p:nvSpPr>
        <p:spPr>
          <a:xfrm>
            <a:off x="2013495" y="532486"/>
            <a:ext cx="10871231" cy="614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5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kern="0" dirty="0">
                <a:latin typeface="+mn-ea"/>
                <a:ea typeface="+mn-ea"/>
                <a:cs typeface="+mn-ea"/>
                <a:sym typeface="+mn-lt"/>
              </a:rPr>
              <a:t>安全性</a:t>
            </a:r>
            <a:r>
              <a:rPr lang="en-US" altLang="zh-CN" kern="0" dirty="0">
                <a:latin typeface="+mn-ea"/>
                <a:ea typeface="+mn-ea"/>
                <a:cs typeface="+mn-ea"/>
                <a:sym typeface="+mn-lt"/>
              </a:rPr>
              <a:t>——</a:t>
            </a:r>
            <a:r>
              <a:rPr lang="en-US" altLang="zh-CN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SAE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和感染</a:t>
            </a:r>
            <a:r>
              <a:rPr lang="zh-CN" altLang="en-US" spc="-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发生率更低，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无显著</a:t>
            </a:r>
            <a:r>
              <a:rPr lang="zh-CN" altLang="en-US" spc="-5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药物互相作用</a:t>
            </a:r>
            <a:endParaRPr lang="zh-CN" altLang="en-US" kern="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66442C6-02B0-B098-CFB2-D1C919D2BD7F}"/>
              </a:ext>
            </a:extLst>
          </p:cNvPr>
          <p:cNvSpPr/>
          <p:nvPr/>
        </p:nvSpPr>
        <p:spPr>
          <a:xfrm>
            <a:off x="6189451" y="1492773"/>
            <a:ext cx="5663764" cy="2526640"/>
          </a:xfrm>
          <a:prstGeom prst="roundRect">
            <a:avLst>
              <a:gd name="adj" fmla="val 1489"/>
            </a:avLst>
          </a:prstGeom>
          <a:noFill/>
          <a:ln w="12700" cap="flat" cmpd="sng" algn="ctr">
            <a:solidFill>
              <a:srgbClr val="712F91"/>
            </a:solidFill>
            <a:prstDash val="dash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8226874-E4C4-F8F7-3496-CFED29D6D72D}"/>
              </a:ext>
            </a:extLst>
          </p:cNvPr>
          <p:cNvGrpSpPr/>
          <p:nvPr/>
        </p:nvGrpSpPr>
        <p:grpSpPr>
          <a:xfrm>
            <a:off x="6589544" y="1520952"/>
            <a:ext cx="4833093" cy="1714127"/>
            <a:chOff x="1548972" y="3921928"/>
            <a:chExt cx="2887848" cy="2104141"/>
          </a:xfrm>
        </p:grpSpPr>
        <p:graphicFrame>
          <p:nvGraphicFramePr>
            <p:cNvPr id="13" name="图表 12">
              <a:extLst>
                <a:ext uri="{FF2B5EF4-FFF2-40B4-BE49-F238E27FC236}">
                  <a16:creationId xmlns:a16="http://schemas.microsoft.com/office/drawing/2014/main" id="{CA9905A3-7B6C-3B9D-FB0E-82285C41C5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12597171"/>
                </p:ext>
              </p:extLst>
            </p:nvPr>
          </p:nvGraphicFramePr>
          <p:xfrm>
            <a:off x="1548972" y="3921928"/>
            <a:ext cx="2887848" cy="20174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C53DB6C-BF93-F07F-CC6E-9E7AAC7876AB}"/>
                </a:ext>
              </a:extLst>
            </p:cNvPr>
            <p:cNvSpPr txBox="1"/>
            <p:nvPr/>
          </p:nvSpPr>
          <p:spPr>
            <a:xfrm>
              <a:off x="1907678" y="5386610"/>
              <a:ext cx="691728" cy="360479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ea"/>
                  <a:sym typeface="+mn-lt"/>
                </a:rPr>
                <a:t>2.4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ea"/>
                  <a:sym typeface="+mn-lt"/>
                </a:rPr>
                <a:t>倍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5C1D15C-1308-E229-99C2-66BA2823DF32}"/>
                </a:ext>
              </a:extLst>
            </p:cNvPr>
            <p:cNvSpPr txBox="1"/>
            <p:nvPr/>
          </p:nvSpPr>
          <p:spPr>
            <a:xfrm>
              <a:off x="3440106" y="4958922"/>
              <a:ext cx="581601" cy="3600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ea"/>
                  <a:sym typeface="+mn-lt"/>
                </a:rPr>
                <a:t>11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ea"/>
                  <a:sym typeface="+mn-lt"/>
                </a:rPr>
                <a:t>倍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B92A13A-8DDE-211F-6DBD-054AD4DDC80D}"/>
                </a:ext>
              </a:extLst>
            </p:cNvPr>
            <p:cNvSpPr txBox="1"/>
            <p:nvPr/>
          </p:nvSpPr>
          <p:spPr bwMode="gray">
            <a:xfrm>
              <a:off x="1845703" y="5764535"/>
              <a:ext cx="815678" cy="261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利沙托克拉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2232927-8DD4-045A-D5F4-A3B7B5EA5321}"/>
                </a:ext>
              </a:extLst>
            </p:cNvPr>
            <p:cNvSpPr txBox="1"/>
            <p:nvPr/>
          </p:nvSpPr>
          <p:spPr bwMode="gray">
            <a:xfrm>
              <a:off x="3378223" y="5764535"/>
              <a:ext cx="705368" cy="261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索托克拉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8E2A5B0-5481-C9E4-E3EB-BF52DA81940A}"/>
                </a:ext>
              </a:extLst>
            </p:cNvPr>
            <p:cNvSpPr txBox="1"/>
            <p:nvPr/>
          </p:nvSpPr>
          <p:spPr bwMode="gray">
            <a:xfrm>
              <a:off x="2531504" y="5764535"/>
              <a:ext cx="853215" cy="261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维奈克拉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7054E7D-55DD-D01B-F8C5-C13BC332F536}"/>
                </a:ext>
              </a:extLst>
            </p:cNvPr>
            <p:cNvSpPr txBox="1"/>
            <p:nvPr/>
          </p:nvSpPr>
          <p:spPr>
            <a:xfrm>
              <a:off x="2658850" y="4975425"/>
              <a:ext cx="691728" cy="54655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ea"/>
                  <a:sym typeface="+mn-lt"/>
                </a:rPr>
                <a:t>7.9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ea"/>
                  <a:sym typeface="+mn-lt"/>
                </a:rPr>
                <a:t>倍</a:t>
              </a:r>
            </a:p>
          </p:txBody>
        </p:sp>
      </p:grpSp>
      <p:pic>
        <p:nvPicPr>
          <p:cNvPr id="23" name="Picture 2" descr="fuli7">
            <a:extLst>
              <a:ext uri="{FF2B5EF4-FFF2-40B4-BE49-F238E27FC236}">
                <a16:creationId xmlns:a16="http://schemas.microsoft.com/office/drawing/2014/main" id="{EB7AA634-6068-C0CE-AE6A-0C1B4327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927" y="3446983"/>
            <a:ext cx="482027" cy="495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1A86C69-1FE4-A43B-F0ED-A4111E33D304}"/>
              </a:ext>
            </a:extLst>
          </p:cNvPr>
          <p:cNvSpPr txBox="1"/>
          <p:nvPr/>
        </p:nvSpPr>
        <p:spPr bwMode="gray">
          <a:xfrm>
            <a:off x="6944953" y="3346688"/>
            <a:ext cx="4859032" cy="6136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联合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CYP3A4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抑制剂，索托克拉和维奈克拉浓度波动大。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索托克拉和维奈克拉</a:t>
            </a:r>
            <a:r>
              <a:rPr kumimoji="0" lang="zh-CN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说明书：均标明在开始和递增期</a:t>
            </a:r>
            <a:r>
              <a:rPr kumimoji="0" lang="en-US" altLang="zh-CN" sz="1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【</a:t>
            </a:r>
            <a:r>
              <a:rPr kumimoji="0" lang="zh-CN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禁用</a:t>
            </a:r>
            <a:r>
              <a:rPr kumimoji="0" lang="en-US" altLang="zh-CN" sz="1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】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。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BBFDC16-EE59-3D61-13C3-851B56735495}"/>
              </a:ext>
            </a:extLst>
          </p:cNvPr>
          <p:cNvSpPr txBox="1"/>
          <p:nvPr/>
        </p:nvSpPr>
        <p:spPr>
          <a:xfrm>
            <a:off x="6473189" y="1831957"/>
            <a:ext cx="5204034" cy="28097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与强效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CYP3A4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抑制剂合用</a:t>
            </a:r>
            <a:r>
              <a:rPr lang="en-US" altLang="zh-CN" sz="1200" b="1" dirty="0">
                <a:solidFill>
                  <a:prstClr val="black"/>
                </a:solidFill>
              </a:rPr>
              <a:t>AUC</a:t>
            </a:r>
            <a:r>
              <a:rPr lang="zh-CN" altLang="en-US" sz="1200" b="1" dirty="0">
                <a:solidFill>
                  <a:prstClr val="black"/>
                </a:solidFill>
              </a:rPr>
              <a:t>波动情况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DA5545CF-52F4-F0E0-1F49-64FB15B1F0F9}"/>
              </a:ext>
            </a:extLst>
          </p:cNvPr>
          <p:cNvSpPr/>
          <p:nvPr/>
        </p:nvSpPr>
        <p:spPr>
          <a:xfrm>
            <a:off x="6394601" y="1248789"/>
            <a:ext cx="5083483" cy="495816"/>
          </a:xfrm>
          <a:prstGeom prst="roundRect">
            <a:avLst>
              <a:gd name="adj" fmla="val 47619"/>
            </a:avLst>
          </a:prstGeom>
          <a:gradFill>
            <a:gsLst>
              <a:gs pos="0">
                <a:srgbClr val="F5ECFA"/>
              </a:gs>
              <a:gs pos="100000">
                <a:srgbClr val="E0C5EF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更宽治疗窗，</a:t>
            </a:r>
            <a:endParaRPr kumimoji="1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与强效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CYP3A4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抑制剂联合更小的血药浓度波动范围</a:t>
            </a:r>
          </a:p>
        </p:txBody>
      </p: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FDF5A565-78FA-3E7E-0E0F-3F238C850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60577"/>
              </p:ext>
            </p:extLst>
          </p:nvPr>
        </p:nvGraphicFramePr>
        <p:xfrm>
          <a:off x="838295" y="4095331"/>
          <a:ext cx="5049391" cy="2136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57267A6-7539-8B1F-F008-44F30A7DC236}"/>
              </a:ext>
            </a:extLst>
          </p:cNvPr>
          <p:cNvSpPr/>
          <p:nvPr/>
        </p:nvSpPr>
        <p:spPr>
          <a:xfrm>
            <a:off x="6548325" y="4092486"/>
            <a:ext cx="4920752" cy="360000"/>
          </a:xfrm>
          <a:prstGeom prst="roundRect">
            <a:avLst>
              <a:gd name="adj" fmla="val 47619"/>
            </a:avLst>
          </a:prstGeom>
          <a:gradFill>
            <a:gsLst>
              <a:gs pos="0">
                <a:srgbClr val="F5ECFA"/>
              </a:gs>
              <a:gs pos="100000">
                <a:srgbClr val="E0C5EF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>
              <a:defRPr/>
            </a:pPr>
            <a:r>
              <a:rPr lang="zh-CN" altLang="en-US" sz="14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联合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P-</a:t>
            </a: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gp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或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BCRP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的底物</a:t>
            </a:r>
            <a:r>
              <a:rPr lang="zh-CN" altLang="en-US" sz="14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和抑制剂更安全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56" name="表格 55">
            <a:extLst>
              <a:ext uri="{FF2B5EF4-FFF2-40B4-BE49-F238E27FC236}">
                <a16:creationId xmlns:a16="http://schemas.microsoft.com/office/drawing/2014/main" id="{20D820FB-6CB4-59D2-D376-24321565F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55103"/>
              </p:ext>
            </p:extLst>
          </p:nvPr>
        </p:nvGraphicFramePr>
        <p:xfrm>
          <a:off x="6475819" y="4592111"/>
          <a:ext cx="5204034" cy="1233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5652">
                  <a:extLst>
                    <a:ext uri="{9D8B030D-6E8A-4147-A177-3AD203B41FA5}">
                      <a16:colId xmlns:a16="http://schemas.microsoft.com/office/drawing/2014/main" val="1231652095"/>
                    </a:ext>
                  </a:extLst>
                </a:gridCol>
                <a:gridCol w="1154957">
                  <a:extLst>
                    <a:ext uri="{9D8B030D-6E8A-4147-A177-3AD203B41FA5}">
                      <a16:colId xmlns:a16="http://schemas.microsoft.com/office/drawing/2014/main" val="740043856"/>
                    </a:ext>
                  </a:extLst>
                </a:gridCol>
                <a:gridCol w="1180162">
                  <a:extLst>
                    <a:ext uri="{9D8B030D-6E8A-4147-A177-3AD203B41FA5}">
                      <a16:colId xmlns:a16="http://schemas.microsoft.com/office/drawing/2014/main" val="267256002"/>
                    </a:ext>
                  </a:extLst>
                </a:gridCol>
                <a:gridCol w="993263">
                  <a:extLst>
                    <a:ext uri="{9D8B030D-6E8A-4147-A177-3AD203B41FA5}">
                      <a16:colId xmlns:a16="http://schemas.microsoft.com/office/drawing/2014/main" val="2909872246"/>
                    </a:ext>
                  </a:extLst>
                </a:gridCol>
              </a:tblGrid>
              <a:tr h="319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利沙托克拉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索托克拉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维奈克拉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857629"/>
                  </a:ext>
                </a:extLst>
              </a:tr>
              <a:tr h="3271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是否为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P-</a:t>
                      </a:r>
                      <a:r>
                        <a:rPr lang="en-US" altLang="zh-CN" sz="1200" b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gp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或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BCRP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的底物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是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15919"/>
                  </a:ext>
                </a:extLst>
              </a:tr>
              <a:tr h="174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联合用药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不需要调整剂量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剂量降低</a:t>
                      </a:r>
                      <a:r>
                        <a:rPr lang="en-US" altLang="zh-CN" sz="1200" b="1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50%</a:t>
                      </a:r>
                      <a:endParaRPr lang="zh-CN" altLang="en-US" sz="1200" b="1" dirty="0">
                        <a:solidFill>
                          <a:srgbClr val="7030A0"/>
                        </a:solidFill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rgbClr val="7030A0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需要调整剂量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282270"/>
                  </a:ext>
                </a:extLst>
              </a:tr>
            </a:tbl>
          </a:graphicData>
        </a:graphic>
      </p:graphicFrame>
      <p:sp>
        <p:nvSpPr>
          <p:cNvPr id="61" name="文本框 60">
            <a:extLst>
              <a:ext uri="{FF2B5EF4-FFF2-40B4-BE49-F238E27FC236}">
                <a16:creationId xmlns:a16="http://schemas.microsoft.com/office/drawing/2014/main" id="{182AD58A-8BDE-BC78-DA90-AA44803FD09A}"/>
              </a:ext>
            </a:extLst>
          </p:cNvPr>
          <p:cNvSpPr txBox="1"/>
          <p:nvPr/>
        </p:nvSpPr>
        <p:spPr>
          <a:xfrm>
            <a:off x="6348927" y="5973623"/>
            <a:ext cx="5250343" cy="2539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注：</a:t>
            </a:r>
            <a:r>
              <a:rPr lang="en-US" altLang="zh-CN" sz="105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BTKi</a:t>
            </a:r>
            <a:r>
              <a:rPr lang="zh-CN" altLang="en-US" sz="105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r>
              <a:rPr lang="en-US" altLang="zh-CN" sz="105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P-</a:t>
            </a:r>
            <a:r>
              <a:rPr lang="en-US" altLang="zh-CN" sz="1050" b="1" dirty="0" err="1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gb</a:t>
            </a:r>
            <a:r>
              <a:rPr lang="zh-CN" altLang="en-US" sz="105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底物</a:t>
            </a:r>
            <a:r>
              <a:rPr lang="en-US" altLang="zh-CN" sz="105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05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抑制剂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，和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P-</a:t>
            </a:r>
            <a:r>
              <a:rPr lang="en-US" altLang="zh-CN" sz="105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gb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底物联合治疗存在潜在药物</a:t>
            </a:r>
            <a:r>
              <a:rPr lang="en-US" altLang="zh-CN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药物相互作用</a:t>
            </a:r>
          </a:p>
        </p:txBody>
      </p:sp>
    </p:spTree>
    <p:extLst>
      <p:ext uri="{BB962C8B-B14F-4D97-AF65-F5344CB8AC3E}">
        <p14:creationId xmlns:p14="http://schemas.microsoft.com/office/powerpoint/2010/main" val="63990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CC87F-9DDC-1564-E407-3C7A6B52B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EEE2637-7651-FA69-E76B-B9158F3A7A72}"/>
              </a:ext>
            </a:extLst>
          </p:cNvPr>
          <p:cNvSpPr>
            <a:spLocks/>
          </p:cNvSpPr>
          <p:nvPr/>
        </p:nvSpPr>
        <p:spPr>
          <a:xfrm>
            <a:off x="578230" y="2599542"/>
            <a:ext cx="5458971" cy="3539727"/>
          </a:xfrm>
          <a:prstGeom prst="roundRect">
            <a:avLst>
              <a:gd name="adj" fmla="val 23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712F9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E95C257-3C7E-0592-0DE5-F38475D698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771" y="488531"/>
            <a:ext cx="11407279" cy="585787"/>
          </a:xfrm>
        </p:spPr>
        <p:txBody>
          <a:bodyPr anchor="ctr">
            <a:noAutofit/>
          </a:bodyPr>
          <a:lstStyle/>
          <a:p>
            <a:pPr>
              <a:lnSpc>
                <a:spcPct val="170000"/>
              </a:lnSpc>
            </a:pPr>
            <a:r>
              <a:rPr lang="zh-CN" altLang="en-US" spc="-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有效性 </a:t>
            </a:r>
            <a:r>
              <a:rPr lang="en-US" altLang="zh-CN" spc="-5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适应症人群相比，更高危、预后更差的人群</a:t>
            </a:r>
            <a:r>
              <a:rPr lang="en-US" altLang="zh-CN" spc="-5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/>
              </a:rPr>
              <a:t>”</a:t>
            </a:r>
            <a:r>
              <a:rPr lang="zh-CN" altLang="en-US" spc="-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达到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高效持久缓解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01BDA6-765C-90A7-8319-5A87DD72AB78}"/>
              </a:ext>
            </a:extLst>
          </p:cNvPr>
          <p:cNvSpPr txBox="1"/>
          <p:nvPr/>
        </p:nvSpPr>
        <p:spPr>
          <a:xfrm>
            <a:off x="9890044" y="6126248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cs typeface="+mn-ea"/>
                <a:sym typeface="+mn-lt"/>
              </a:rPr>
              <a:t>中位随访</a:t>
            </a:r>
            <a:r>
              <a:rPr lang="en-US" altLang="zh-CN" sz="1050" dirty="0">
                <a:cs typeface="+mn-ea"/>
                <a:sym typeface="+mn-lt"/>
              </a:rPr>
              <a:t>22.01</a:t>
            </a:r>
            <a:r>
              <a:rPr lang="zh-CN" altLang="en-US" sz="1050" dirty="0">
                <a:cs typeface="+mn-ea"/>
                <a:sym typeface="+mn-lt"/>
              </a:rPr>
              <a:t>个月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D29B25E-8599-BB00-AA9C-B7AF990C2845}"/>
              </a:ext>
            </a:extLst>
          </p:cNvPr>
          <p:cNvSpPr>
            <a:spLocks/>
          </p:cNvSpPr>
          <p:nvPr/>
        </p:nvSpPr>
        <p:spPr>
          <a:xfrm>
            <a:off x="6113792" y="2599542"/>
            <a:ext cx="5560778" cy="3539728"/>
          </a:xfrm>
          <a:prstGeom prst="roundRect">
            <a:avLst>
              <a:gd name="adj" fmla="val 23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712F9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68A77799-FE49-0DD2-2EA1-C29B1C206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699278"/>
              </p:ext>
            </p:extLst>
          </p:nvPr>
        </p:nvGraphicFramePr>
        <p:xfrm>
          <a:off x="7254332" y="4559966"/>
          <a:ext cx="3777199" cy="1415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373C129E-7AA3-4986-D8B2-6D2748775E3C}"/>
              </a:ext>
            </a:extLst>
          </p:cNvPr>
          <p:cNvSpPr/>
          <p:nvPr/>
        </p:nvSpPr>
        <p:spPr>
          <a:xfrm>
            <a:off x="7184184" y="4689292"/>
            <a:ext cx="2822548" cy="44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中位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OS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未达到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5B7EC9-CCC2-2E44-791B-20F4180A54A8}"/>
              </a:ext>
            </a:extLst>
          </p:cNvPr>
          <p:cNvSpPr txBox="1"/>
          <p:nvPr/>
        </p:nvSpPr>
        <p:spPr>
          <a:xfrm>
            <a:off x="10382356" y="516543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712F91"/>
                </a:solidFill>
                <a:cs typeface="+mn-ea"/>
                <a:sym typeface="+mn-lt"/>
              </a:rPr>
              <a:t>78.0%</a:t>
            </a:r>
            <a:endParaRPr lang="zh-CN" altLang="en-US" b="1" dirty="0">
              <a:solidFill>
                <a:srgbClr val="712F9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953918-B8CC-56CC-CFDA-E05152CE7968}"/>
              </a:ext>
            </a:extLst>
          </p:cNvPr>
          <p:cNvSpPr txBox="1"/>
          <p:nvPr/>
        </p:nvSpPr>
        <p:spPr>
          <a:xfrm>
            <a:off x="6351185" y="5260414"/>
            <a:ext cx="1193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cs typeface="+mn-ea"/>
                <a:sym typeface="+mn-lt"/>
              </a:rPr>
              <a:t>30</a:t>
            </a:r>
            <a:r>
              <a:rPr lang="zh-CN" altLang="en-US" sz="1200" b="1" dirty="0">
                <a:cs typeface="+mn-ea"/>
                <a:sym typeface="+mn-lt"/>
              </a:rPr>
              <a:t>个月</a:t>
            </a:r>
            <a:r>
              <a:rPr lang="en-US" altLang="zh-CN" sz="1200" b="1" dirty="0">
                <a:cs typeface="+mn-ea"/>
                <a:sym typeface="+mn-lt"/>
              </a:rPr>
              <a:t>OS</a:t>
            </a:r>
            <a:r>
              <a:rPr lang="zh-CN" altLang="en-US" sz="1200" b="1" dirty="0">
                <a:cs typeface="+mn-ea"/>
                <a:sym typeface="+mn-lt"/>
              </a:rPr>
              <a:t>率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AF1C5979-481A-030B-8470-77DB2880F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140341"/>
              </p:ext>
            </p:extLst>
          </p:nvPr>
        </p:nvGraphicFramePr>
        <p:xfrm>
          <a:off x="8389419" y="2913909"/>
          <a:ext cx="3056056" cy="161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8F80BC3E-75E8-A1A6-8BD2-607C37ACB9A3}"/>
              </a:ext>
            </a:extLst>
          </p:cNvPr>
          <p:cNvSpPr txBox="1"/>
          <p:nvPr/>
        </p:nvSpPr>
        <p:spPr>
          <a:xfrm>
            <a:off x="8889065" y="2719275"/>
            <a:ext cx="2001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中位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PFS</a:t>
            </a:r>
            <a:r>
              <a:rPr lang="zh-CN" altLang="zh-CN" dirty="0">
                <a:latin typeface="+mn-lt"/>
                <a:ea typeface="+mn-ea"/>
                <a:cs typeface="+mn-ea"/>
                <a:sym typeface="+mn-lt"/>
              </a:rPr>
              <a:t>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DOR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（月）</a:t>
            </a:r>
            <a:endParaRPr lang="zh-CN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45DAF41-5FC1-D81C-039D-CFB1B56FDAB8}"/>
              </a:ext>
            </a:extLst>
          </p:cNvPr>
          <p:cNvSpPr txBox="1"/>
          <p:nvPr/>
        </p:nvSpPr>
        <p:spPr>
          <a:xfrm>
            <a:off x="6624269" y="2719275"/>
            <a:ext cx="142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cs typeface="+mn-ea"/>
                <a:sym typeface="+mn-lt"/>
              </a:rPr>
              <a:t>IRC</a:t>
            </a:r>
            <a:r>
              <a:rPr lang="zh-CN" altLang="en-US" sz="1400" b="1" dirty="0">
                <a:cs typeface="+mn-ea"/>
                <a:sym typeface="+mn-lt"/>
              </a:rPr>
              <a:t>评估的</a:t>
            </a:r>
            <a:r>
              <a:rPr lang="en-US" altLang="zh-CN" sz="1400" b="1" dirty="0">
                <a:cs typeface="+mn-ea"/>
                <a:sym typeface="+mn-lt"/>
              </a:rPr>
              <a:t>ORR</a:t>
            </a:r>
            <a:endParaRPr lang="zh-CN" altLang="zh-CN" sz="1400" b="1" dirty="0"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49E4162-B051-E1D9-CEDF-FD9217CB795B}"/>
              </a:ext>
            </a:extLst>
          </p:cNvPr>
          <p:cNvSpPr txBox="1"/>
          <p:nvPr/>
        </p:nvSpPr>
        <p:spPr>
          <a:xfrm>
            <a:off x="6945280" y="358974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cs typeface="+mn-ea"/>
                <a:sym typeface="+mn-lt"/>
              </a:rPr>
              <a:t>62.5%</a:t>
            </a:r>
            <a:endParaRPr lang="zh-CN" altLang="zh-CN" sz="1400" b="1" dirty="0"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E5CAA83-69DE-3C82-E34D-187A0D942193}"/>
              </a:ext>
            </a:extLst>
          </p:cNvPr>
          <p:cNvSpPr txBox="1"/>
          <p:nvPr/>
        </p:nvSpPr>
        <p:spPr bwMode="gray">
          <a:xfrm>
            <a:off x="83027" y="6519678"/>
            <a:ext cx="938506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000" dirty="0">
                <a:cs typeface="+mn-ea"/>
                <a:sym typeface="+mn-lt"/>
              </a:rPr>
              <a:t>1.Keshu.Zhou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et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al,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2025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ASH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Annual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Meeting oral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presentation</a:t>
            </a:r>
            <a:r>
              <a:rPr kumimoji="1" lang="zh-CN" altLang="en-US" sz="1000" dirty="0">
                <a:cs typeface="+mn-ea"/>
                <a:sym typeface="+mn-lt"/>
              </a:rPr>
              <a:t>                    </a:t>
            </a:r>
            <a:r>
              <a:rPr kumimoji="1" lang="en-US" altLang="zh-CN" sz="1000" dirty="0">
                <a:cs typeface="+mn-ea"/>
                <a:sym typeface="+mn-lt"/>
              </a:rPr>
              <a:t>2.Shuhua.Yi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et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al,.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Poster5666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2025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ASH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Annual</a:t>
            </a:r>
            <a:r>
              <a:rPr kumimoji="1" lang="zh-CN" altLang="en-US" sz="1000" dirty="0">
                <a:cs typeface="+mn-ea"/>
                <a:sym typeface="+mn-lt"/>
              </a:rPr>
              <a:t> </a:t>
            </a:r>
            <a:r>
              <a:rPr kumimoji="1" lang="en-US" altLang="zh-CN" sz="1000" dirty="0">
                <a:cs typeface="+mn-ea"/>
                <a:sym typeface="+mn-lt"/>
              </a:rPr>
              <a:t>Meeting</a:t>
            </a:r>
            <a:endParaRPr kumimoji="1" lang="zh-CN" altLang="en-US" sz="1000" dirty="0"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C62A523-1A98-88CC-793F-F4C161007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94407"/>
              </p:ext>
            </p:extLst>
          </p:nvPr>
        </p:nvGraphicFramePr>
        <p:xfrm>
          <a:off x="746526" y="2695913"/>
          <a:ext cx="5190717" cy="3280050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848426">
                  <a:extLst>
                    <a:ext uri="{9D8B030D-6E8A-4147-A177-3AD203B41FA5}">
                      <a16:colId xmlns:a16="http://schemas.microsoft.com/office/drawing/2014/main" val="3690045823"/>
                    </a:ext>
                  </a:extLst>
                </a:gridCol>
                <a:gridCol w="1317152">
                  <a:extLst>
                    <a:ext uri="{9D8B030D-6E8A-4147-A177-3AD203B41FA5}">
                      <a16:colId xmlns:a16="http://schemas.microsoft.com/office/drawing/2014/main" val="3104599215"/>
                    </a:ext>
                  </a:extLst>
                </a:gridCol>
                <a:gridCol w="3025139">
                  <a:extLst>
                    <a:ext uri="{9D8B030D-6E8A-4147-A177-3AD203B41FA5}">
                      <a16:colId xmlns:a16="http://schemas.microsoft.com/office/drawing/2014/main" val="196934370"/>
                    </a:ext>
                  </a:extLst>
                </a:gridCol>
              </a:tblGrid>
              <a:tr h="418732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ctr" defTabSz="762000" rtl="0" eaLnBrk="1" fontAlgn="ctr" latinLnBrk="0" hangingPunct="1">
                        <a:lnSpc>
                          <a:spcPct val="15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zh-CN" altLang="en-US" sz="12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患者基线特征</a:t>
                      </a:r>
                      <a:endParaRPr lang="zh-CN" altLang="en-US" sz="1200" b="1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2F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512112"/>
                  </a:ext>
                </a:extLst>
              </a:tr>
              <a:tr h="26186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ECOG</a:t>
                      </a: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0-1</a:t>
                      </a: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分占比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zh-CN" sz="1600" b="1" u="none" strike="noStrike" kern="1200" dirty="0">
                          <a:solidFill>
                            <a:srgbClr val="712F9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68.8%</a:t>
                      </a:r>
                      <a:endParaRPr lang="zh-CN" altLang="en-US" sz="1600" b="1" i="0" u="none" strike="noStrike" kern="1200" dirty="0">
                        <a:solidFill>
                          <a:srgbClr val="712F91"/>
                        </a:solidFill>
                        <a:effectLst/>
                        <a:latin typeface="+mj-ea"/>
                        <a:ea typeface="+mj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716900"/>
                  </a:ext>
                </a:extLst>
              </a:tr>
              <a:tr h="38404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核心高危</a:t>
                      </a:r>
                      <a:endParaRPr lang="en-US" altLang="zh-CN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10160" indent="-762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因素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del (17p)/TP53m </a:t>
                      </a:r>
                      <a:endParaRPr lang="zh-CN" altLang="en-US" sz="1200" b="1" i="1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0" lvl="1" indent="-1524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39.0%</a:t>
                      </a: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260554"/>
                  </a:ext>
                </a:extLst>
              </a:tr>
              <a:tr h="427592">
                <a:tc vMerge="1">
                  <a:txBody>
                    <a:bodyPr/>
                    <a:lstStyle/>
                    <a:p>
                      <a:pPr marL="10160" indent="-7620" algn="l" defTabSz="762000" rtl="0" eaLnBrk="1" fontAlgn="ctr" latinLnBrk="0" hangingPunct="1">
                        <a:lnSpc>
                          <a:spcPct val="15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zh-CN" altLang="en-US" sz="1200" b="1" i="0" u="none" strike="noStrike" kern="1200" dirty="0">
                        <a:solidFill>
                          <a:schemeClr val="lt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altLang="zh-CN" sz="12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uIGHV</a:t>
                      </a: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0" lvl="1" indent="-1524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53.2%</a:t>
                      </a:r>
                      <a:endParaRPr lang="en-US" altLang="zh-CN" sz="1200" b="1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716169"/>
                  </a:ext>
                </a:extLst>
              </a:tr>
              <a:tr h="950354">
                <a:tc vMerge="1">
                  <a:txBody>
                    <a:bodyPr/>
                    <a:lstStyle/>
                    <a:p>
                      <a:pPr marL="10160" indent="-7620" algn="l" defTabSz="762000" rtl="0" eaLnBrk="1" fontAlgn="ctr" latinLnBrk="0" hangingPunct="1">
                        <a:lnSpc>
                          <a:spcPct val="15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lang="zh-CN" altLang="en-US" sz="1200" b="1" i="0" u="none" strike="noStrike" kern="1200" dirty="0">
                        <a:solidFill>
                          <a:schemeClr val="lt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复杂核型（</a:t>
                      </a: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CK</a:t>
                      </a: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60020" lvl="2"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复杂核型 </a:t>
                      </a:r>
                      <a:r>
                        <a:rPr lang="en-US" altLang="zh-CN" sz="1600" b="1" dirty="0">
                          <a:solidFill>
                            <a:srgbClr val="712F9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42.9%</a:t>
                      </a:r>
                      <a:endParaRPr lang="en-US" altLang="zh-CN" sz="1100" b="1" dirty="0">
                        <a:solidFill>
                          <a:srgbClr val="712F9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160020" lvl="2"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高度复杂核型 </a:t>
                      </a:r>
                      <a:r>
                        <a:rPr lang="en-US" altLang="zh-CN" sz="1600" b="1" dirty="0">
                          <a:solidFill>
                            <a:srgbClr val="712F9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27.3%</a:t>
                      </a:r>
                    </a:p>
                    <a:p>
                      <a:pPr marL="160020" lvl="2"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复杂核型合并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del(17p)/TP53m  </a:t>
                      </a:r>
                      <a:r>
                        <a:rPr lang="en-US" altLang="zh-CN" sz="1600" b="1" dirty="0">
                          <a:solidFill>
                            <a:srgbClr val="712F91"/>
                          </a:solidFill>
                          <a:latin typeface="+mn-ea"/>
                          <a:ea typeface="+mn-ea"/>
                          <a:cs typeface="+mn-ea"/>
                          <a:sym typeface="+mn-lt"/>
                        </a:rPr>
                        <a:t>27.3%</a:t>
                      </a:r>
                      <a:endParaRPr lang="en-US" altLang="zh-CN" sz="1600" b="1" i="0" dirty="0">
                        <a:solidFill>
                          <a:srgbClr val="712F91"/>
                        </a:solidFill>
                        <a:latin typeface="+mn-ea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266831"/>
                  </a:ext>
                </a:extLst>
              </a:tr>
              <a:tr h="4187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l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既往治疗线数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≥3</a:t>
                      </a:r>
                      <a:r>
                        <a:rPr lang="zh-CN" alt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线 </a:t>
                      </a:r>
                      <a:r>
                        <a:rPr lang="en-US" altLang="zh-CN" sz="1600" b="1" u="none" strike="noStrike" dirty="0">
                          <a:solidFill>
                            <a:srgbClr val="712F9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44.2%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669733"/>
                  </a:ext>
                </a:extLst>
              </a:tr>
              <a:tr h="4187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marL="10160" indent="-7620" algn="l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22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既往</a:t>
                      </a: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BTKi</a:t>
                      </a:r>
                      <a:r>
                        <a:rPr lang="zh-CN" alt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暴露情况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12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Farah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100%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CN" altLang="en-US" sz="1100" b="1" u="none" strike="noStrike" dirty="0">
                          <a:solidFill>
                            <a:srgbClr val="712F9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（</a:t>
                      </a:r>
                      <a:r>
                        <a:rPr lang="en-US" altLang="zh-CN" sz="1600" b="1" u="none" strike="noStrike" dirty="0">
                          <a:solidFill>
                            <a:srgbClr val="712F9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87%</a:t>
                      </a:r>
                      <a:r>
                        <a:rPr lang="zh-CN" altLang="en-US" sz="1600" b="1" u="none" strike="noStrike" dirty="0">
                          <a:solidFill>
                            <a:srgbClr val="712F9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难治</a:t>
                      </a:r>
                      <a:r>
                        <a:rPr lang="zh-CN" altLang="en-US" sz="1100" b="1" u="none" strike="noStrike" dirty="0">
                          <a:solidFill>
                            <a:srgbClr val="712F9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，</a:t>
                      </a:r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13%</a:t>
                      </a:r>
                      <a:r>
                        <a:rPr lang="zh-CN" alt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ea"/>
                          <a:sym typeface="+mn-lt"/>
                        </a:rPr>
                        <a:t>不耐受且进展</a:t>
                      </a:r>
                      <a:r>
                        <a:rPr lang="zh-CN" alt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298" marR="6298" marT="6298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12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894098"/>
                  </a:ext>
                </a:extLst>
              </a:tr>
            </a:tbl>
          </a:graphicData>
        </a:graphic>
      </p:graphicFrame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582D3D7E-34A8-4F11-ED60-48102D202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41069"/>
              </p:ext>
            </p:extLst>
          </p:nvPr>
        </p:nvGraphicFramePr>
        <p:xfrm>
          <a:off x="6037201" y="2980419"/>
          <a:ext cx="2352218" cy="1579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id="{919EF8DD-0072-7178-063A-BCFABCE274F6}"/>
              </a:ext>
            </a:extLst>
          </p:cNvPr>
          <p:cNvSpPr/>
          <p:nvPr/>
        </p:nvSpPr>
        <p:spPr>
          <a:xfrm>
            <a:off x="6255411" y="2695914"/>
            <a:ext cx="1999413" cy="1845133"/>
          </a:xfrm>
          <a:prstGeom prst="rect">
            <a:avLst/>
          </a:prstGeom>
          <a:noFill/>
          <a:ln>
            <a:solidFill>
              <a:srgbClr val="712F9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A35E653-BB88-FEA0-D920-B18C4097B5B3}"/>
              </a:ext>
            </a:extLst>
          </p:cNvPr>
          <p:cNvSpPr/>
          <p:nvPr/>
        </p:nvSpPr>
        <p:spPr>
          <a:xfrm>
            <a:off x="8334614" y="2695914"/>
            <a:ext cx="3110861" cy="1845133"/>
          </a:xfrm>
          <a:prstGeom prst="rect">
            <a:avLst/>
          </a:prstGeom>
          <a:noFill/>
          <a:ln>
            <a:solidFill>
              <a:srgbClr val="712F9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9605931-E768-27A8-5808-86C018608416}"/>
              </a:ext>
            </a:extLst>
          </p:cNvPr>
          <p:cNvSpPr/>
          <p:nvPr/>
        </p:nvSpPr>
        <p:spPr>
          <a:xfrm>
            <a:off x="6255411" y="4660080"/>
            <a:ext cx="5190064" cy="1315883"/>
          </a:xfrm>
          <a:prstGeom prst="rect">
            <a:avLst/>
          </a:prstGeom>
          <a:noFill/>
          <a:ln>
            <a:solidFill>
              <a:srgbClr val="712F9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27D816-1C7C-DB73-A96C-4707C38890F1}"/>
              </a:ext>
            </a:extLst>
          </p:cNvPr>
          <p:cNvSpPr txBox="1"/>
          <p:nvPr/>
        </p:nvSpPr>
        <p:spPr bwMode="gray">
          <a:xfrm>
            <a:off x="479507" y="1124375"/>
            <a:ext cx="11268568" cy="13930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微软雅黑" panose="020B0503020204020204" pitchFamily="34" charset="-122"/>
              <a:buChar char="￭"/>
            </a:pP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注册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II 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期单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臂</a:t>
            </a:r>
            <a:r>
              <a:rPr lang="zh-TW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人群更高危、预后更差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在适应症人群的基础上，额外还需要入组患者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含更高危的因素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同时对免疫化疗失败，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含高危因素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del (17p)/TP53m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uIGHV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，复杂核型等），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为真正一类无药可治、最晚期、最高危、预后最差的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微软雅黑" panose="020B0503020204020204" pitchFamily="34" charset="-122"/>
              <a:buChar char="￭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研究共纳入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例复发或难治性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CLL/SLL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患者，评估利沙托克拉单药治疗中国复发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难治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患者的疗效和安全性。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评估的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62.5%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，中位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18.53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月。中位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PFS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接近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78%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67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1F833B2-8EFA-69B0-C721-A551FF50E2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737" y="791947"/>
            <a:ext cx="11714801" cy="585787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单药治疗</a:t>
            </a: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研究设计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差异：</a:t>
            </a: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每日剂量递增、基线更后线、更高危、更难治</a:t>
            </a:r>
          </a:p>
          <a:p>
            <a:endParaRPr lang="zh-CN" altLang="en-US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箭头: 五边形 31">
            <a:extLst>
              <a:ext uri="{FF2B5EF4-FFF2-40B4-BE49-F238E27FC236}">
                <a16:creationId xmlns:a16="http://schemas.microsoft.com/office/drawing/2014/main" id="{C6EE567A-40E0-698A-4810-D0FD31946378}"/>
              </a:ext>
            </a:extLst>
          </p:cNvPr>
          <p:cNvSpPr/>
          <p:nvPr/>
        </p:nvSpPr>
        <p:spPr>
          <a:xfrm>
            <a:off x="3849362" y="4946407"/>
            <a:ext cx="3895814" cy="1188669"/>
          </a:xfrm>
          <a:prstGeom prst="homePlate">
            <a:avLst>
              <a:gd name="adj" fmla="val 19691"/>
            </a:avLst>
          </a:prstGeom>
          <a:solidFill>
            <a:srgbClr val="064A7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五边形 32">
            <a:extLst>
              <a:ext uri="{FF2B5EF4-FFF2-40B4-BE49-F238E27FC236}">
                <a16:creationId xmlns:a16="http://schemas.microsoft.com/office/drawing/2014/main" id="{4CC267C5-1668-A23D-43E8-250E578C3547}"/>
              </a:ext>
            </a:extLst>
          </p:cNvPr>
          <p:cNvSpPr/>
          <p:nvPr/>
        </p:nvSpPr>
        <p:spPr>
          <a:xfrm>
            <a:off x="3849362" y="2401799"/>
            <a:ext cx="3895814" cy="1280516"/>
          </a:xfrm>
          <a:prstGeom prst="homePlate">
            <a:avLst>
              <a:gd name="adj" fmla="val 19691"/>
            </a:avLst>
          </a:prstGeom>
          <a:solidFill>
            <a:srgbClr val="712F91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AB7019F-94B5-FABD-DFB8-B2644655BF98}"/>
              </a:ext>
            </a:extLst>
          </p:cNvPr>
          <p:cNvSpPr/>
          <p:nvPr/>
        </p:nvSpPr>
        <p:spPr>
          <a:xfrm>
            <a:off x="634180" y="2167905"/>
            <a:ext cx="2911783" cy="1790790"/>
          </a:xfrm>
          <a:prstGeom prst="roundRect">
            <a:avLst>
              <a:gd name="adj" fmla="val 7594"/>
            </a:avLst>
          </a:prstGeom>
          <a:gradFill>
            <a:gsLst>
              <a:gs pos="7000">
                <a:srgbClr val="FFFFFF"/>
              </a:gs>
              <a:gs pos="100000">
                <a:srgbClr val="F5ECFA"/>
              </a:gs>
            </a:gsLst>
            <a:lin ang="2700000" scaled="1"/>
          </a:gradFill>
          <a:ln>
            <a:noFill/>
          </a:ln>
          <a:effectLst>
            <a:outerShdw blurRad="50800" dist="50800" dir="1800000" sx="101000" sy="101000" algn="ctr" rotWithShape="0">
              <a:schemeClr val="accent1">
                <a:lumMod val="75000"/>
                <a:alpha val="1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77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例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R/R CLL/SLL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900" kern="0" dirty="0">
                <a:solidFill>
                  <a:prstClr val="black"/>
                </a:solidFill>
                <a:latin typeface="Arial"/>
                <a:ea typeface="微软雅黑"/>
              </a:rPr>
              <a:t>ECOG PS 0-1</a:t>
            </a:r>
            <a:r>
              <a:rPr lang="zh-CN" altLang="en-US" sz="900" kern="0" dirty="0">
                <a:solidFill>
                  <a:prstClr val="black"/>
                </a:solidFill>
                <a:latin typeface="Arial"/>
                <a:ea typeface="微软雅黑"/>
              </a:rPr>
              <a:t>分：</a:t>
            </a:r>
            <a:r>
              <a:rPr lang="en-US" altLang="zh-CN" sz="900" kern="0" dirty="0">
                <a:solidFill>
                  <a:prstClr val="black"/>
                </a:solidFill>
                <a:latin typeface="Arial"/>
                <a:ea typeface="微软雅黑"/>
              </a:rPr>
              <a:t>68.8%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BTKi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和免疫化疗（基于抗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CD20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单抗）均难治、复发、或不耐受；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或对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BTKi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耐药、复发或不耐受（</a:t>
            </a:r>
            <a:r>
              <a:rPr lang="en-US" altLang="zh-CN" sz="900" dirty="0">
                <a:solidFill>
                  <a:prstClr val="black"/>
                </a:solidFill>
                <a:latin typeface="微软雅黑"/>
              </a:rPr>
              <a:t>100% BTKi</a:t>
            </a:r>
            <a:r>
              <a:rPr lang="zh-CN" altLang="en-US" sz="900" dirty="0">
                <a:solidFill>
                  <a:prstClr val="black"/>
                </a:solidFill>
                <a:latin typeface="微软雅黑"/>
              </a:rPr>
              <a:t>治疗失败；</a:t>
            </a:r>
            <a:r>
              <a:rPr lang="en-US" altLang="zh-CN" sz="900" dirty="0">
                <a:solidFill>
                  <a:prstClr val="black"/>
                </a:solidFill>
                <a:latin typeface="微软雅黑"/>
              </a:rPr>
              <a:t>87%   BTKi</a:t>
            </a:r>
            <a:r>
              <a:rPr lang="zh-CN" altLang="en-US" sz="900" dirty="0">
                <a:solidFill>
                  <a:prstClr val="black"/>
                </a:solidFill>
                <a:latin typeface="微软雅黑"/>
              </a:rPr>
              <a:t>难治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），并具有不良预后因素，如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del(17p)/TP53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突变和复杂核型：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361950" lvl="0" indent="-180975">
              <a:buFont typeface="Wingdings" panose="05000000000000000000" pitchFamily="2" charset="2"/>
              <a:buChar char="ü"/>
              <a:defRPr/>
            </a:pPr>
            <a:r>
              <a:rPr lang="zh-CN" altLang="en-US" sz="900" dirty="0">
                <a:solidFill>
                  <a:prstClr val="black"/>
                </a:solidFill>
                <a:latin typeface="微软雅黑"/>
              </a:rPr>
              <a:t>复杂核型 </a:t>
            </a:r>
            <a:r>
              <a:rPr lang="en-US" altLang="zh-CN" sz="900" dirty="0">
                <a:solidFill>
                  <a:prstClr val="black"/>
                </a:solidFill>
                <a:latin typeface="微软雅黑"/>
              </a:rPr>
              <a:t>42.9%</a:t>
            </a:r>
            <a:r>
              <a:rPr lang="zh-CN" altLang="en-US" sz="900" dirty="0">
                <a:solidFill>
                  <a:prstClr val="black"/>
                </a:solidFill>
                <a:latin typeface="微软雅黑"/>
              </a:rPr>
              <a:t>；</a:t>
            </a:r>
          </a:p>
          <a:p>
            <a:pPr marL="361950" lvl="0" indent="-180975">
              <a:buFont typeface="Wingdings" panose="05000000000000000000" pitchFamily="2" charset="2"/>
              <a:buChar char="ü"/>
              <a:defRPr/>
            </a:pPr>
            <a:r>
              <a:rPr lang="zh-CN" altLang="en-US" sz="900" dirty="0">
                <a:solidFill>
                  <a:prstClr val="black"/>
                </a:solidFill>
                <a:latin typeface="微软雅黑"/>
              </a:rPr>
              <a:t>高度复杂核型 </a:t>
            </a:r>
            <a:r>
              <a:rPr lang="en-US" altLang="zh-CN" sz="900" dirty="0">
                <a:solidFill>
                  <a:prstClr val="black"/>
                </a:solidFill>
                <a:latin typeface="微软雅黑"/>
              </a:rPr>
              <a:t>27.3%</a:t>
            </a:r>
            <a:r>
              <a:rPr lang="zh-CN" altLang="en-US" sz="900" dirty="0">
                <a:solidFill>
                  <a:prstClr val="black"/>
                </a:solidFill>
                <a:latin typeface="微软雅黑"/>
              </a:rPr>
              <a:t>；</a:t>
            </a:r>
          </a:p>
          <a:p>
            <a:pPr marL="361950" lvl="0" indent="-180975">
              <a:buFont typeface="Wingdings" panose="05000000000000000000" pitchFamily="2" charset="2"/>
              <a:buChar char="ü"/>
              <a:defRPr/>
            </a:pPr>
            <a:r>
              <a:rPr lang="zh-CN" altLang="en-US" sz="900" dirty="0">
                <a:solidFill>
                  <a:prstClr val="black"/>
                </a:solidFill>
                <a:latin typeface="微软雅黑"/>
              </a:rPr>
              <a:t>复杂核型合并</a:t>
            </a:r>
            <a:r>
              <a:rPr lang="en-US" altLang="zh-CN" sz="900" dirty="0">
                <a:solidFill>
                  <a:prstClr val="black"/>
                </a:solidFill>
                <a:latin typeface="微软雅黑"/>
              </a:rPr>
              <a:t>del(17p)/TP53m  27.3%</a:t>
            </a:r>
            <a:endParaRPr lang="zh-CN" altLang="en-US" sz="900" dirty="0">
              <a:solidFill>
                <a:prstClr val="black"/>
              </a:solidFill>
              <a:latin typeface="微软雅黑"/>
            </a:endParaRPr>
          </a:p>
          <a:p>
            <a:pPr marL="180975" marR="0" lvl="0" indent="-180975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平均治疗线数：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3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线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FB457F4A-D7FA-807F-93A5-3E719D3147B9}"/>
              </a:ext>
            </a:extLst>
          </p:cNvPr>
          <p:cNvSpPr/>
          <p:nvPr/>
        </p:nvSpPr>
        <p:spPr>
          <a:xfrm>
            <a:off x="9926058" y="2318332"/>
            <a:ext cx="1631761" cy="1640362"/>
          </a:xfrm>
          <a:prstGeom prst="roundRect">
            <a:avLst>
              <a:gd name="adj" fmla="val 6564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主要终点：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ORR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次要终点：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CR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PR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PFS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TTR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DOR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、至淋巴细胞绝对值首次降低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50%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的时间、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安全性及耐受性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药代动力学特征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D653B0F4-4F00-0172-6831-5CF898443791}"/>
              </a:ext>
            </a:extLst>
          </p:cNvPr>
          <p:cNvSpPr/>
          <p:nvPr/>
        </p:nvSpPr>
        <p:spPr>
          <a:xfrm>
            <a:off x="8052266" y="2596260"/>
            <a:ext cx="1473361" cy="903600"/>
          </a:xfrm>
          <a:prstGeom prst="roundRect">
            <a:avLst>
              <a:gd name="adj" fmla="val 11829"/>
            </a:avLst>
          </a:prstGeom>
          <a:solidFill>
            <a:srgbClr val="712F91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62471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直至疾病进展、不可耐受的毒性、研究者认为不能获益或转入其他合适治疗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达到方案规定的其它停止治疗的标准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7B2654D-C511-7FF4-1B93-4A6E85175D4F}"/>
              </a:ext>
            </a:extLst>
          </p:cNvPr>
          <p:cNvSpPr txBox="1"/>
          <p:nvPr/>
        </p:nvSpPr>
        <p:spPr>
          <a:xfrm>
            <a:off x="583232" y="4517210"/>
            <a:ext cx="9220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/>
            </a:lvl1pPr>
          </a:lstStyle>
          <a:p>
            <a:r>
              <a:rPr lang="en-US" altLang="zh-CN" sz="1400" dirty="0">
                <a:latin typeface="+mn-ea"/>
              </a:rPr>
              <a:t>M14-728</a:t>
            </a:r>
            <a:r>
              <a:rPr lang="zh-CN" altLang="en-US" sz="1400" dirty="0">
                <a:latin typeface="+mn-ea"/>
              </a:rPr>
              <a:t>研究是一项</a:t>
            </a:r>
            <a:r>
              <a:rPr lang="en-US" altLang="zh-CN" sz="1400" dirty="0">
                <a:latin typeface="+mn-ea"/>
              </a:rPr>
              <a:t>2</a:t>
            </a:r>
            <a:r>
              <a:rPr lang="zh-CN" altLang="en-US" sz="1400" dirty="0">
                <a:latin typeface="+mn-ea"/>
              </a:rPr>
              <a:t>期开放标签、多中心研究，旨在评估维奈克拉对</a:t>
            </a:r>
            <a:r>
              <a:rPr lang="en-US" altLang="zh-CN" sz="1400" dirty="0">
                <a:latin typeface="+mn-ea"/>
              </a:rPr>
              <a:t>R/R CLL/SLL</a:t>
            </a:r>
            <a:r>
              <a:rPr lang="zh-CN" altLang="en-US" sz="1400" dirty="0">
                <a:latin typeface="+mn-ea"/>
              </a:rPr>
              <a:t>患者的疗效。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452D5AFC-E61B-16B1-7B02-41D9EE350BED}"/>
              </a:ext>
            </a:extLst>
          </p:cNvPr>
          <p:cNvSpPr/>
          <p:nvPr/>
        </p:nvSpPr>
        <p:spPr>
          <a:xfrm>
            <a:off x="634180" y="4909927"/>
            <a:ext cx="2846288" cy="1355246"/>
          </a:xfrm>
          <a:prstGeom prst="roundRect">
            <a:avLst>
              <a:gd name="adj" fmla="val 11576"/>
            </a:avLst>
          </a:prstGeom>
          <a:gradFill>
            <a:gsLst>
              <a:gs pos="0">
                <a:srgbClr val="FFFFFF"/>
              </a:gs>
              <a:gs pos="100000">
                <a:srgbClr val="064A79">
                  <a:alpha val="3000"/>
                </a:srgb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1800000" sx="101000" sy="101000" algn="ctr" rotWithShape="0">
              <a:srgbClr val="4874CB">
                <a:lumMod val="75000"/>
                <a:alpha val="19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200" b="1" dirty="0">
                <a:solidFill>
                  <a:prstClr val="black"/>
                </a:solidFill>
                <a:latin typeface="微软雅黑"/>
                <a:ea typeface="微软雅黑"/>
              </a:rPr>
              <a:t>69</a:t>
            </a:r>
            <a:r>
              <a:rPr lang="zh-CN" altLang="en-US" sz="1200" b="1" dirty="0">
                <a:solidFill>
                  <a:prstClr val="black"/>
                </a:solidFill>
                <a:latin typeface="微软雅黑"/>
                <a:ea typeface="微软雅黑"/>
              </a:rPr>
              <a:t>例</a:t>
            </a:r>
            <a:r>
              <a:rPr lang="en-US" altLang="zh-CN" sz="1200" b="1" dirty="0">
                <a:solidFill>
                  <a:prstClr val="black"/>
                </a:solidFill>
                <a:latin typeface="微软雅黑"/>
                <a:ea typeface="微软雅黑"/>
              </a:rPr>
              <a:t>R/R del(17p)CLL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/SLL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Arial"/>
                <a:ea typeface="微软雅黑"/>
              </a:rPr>
              <a:t>其中中国大陆患者</a:t>
            </a:r>
            <a:r>
              <a:rPr lang="en-US" altLang="zh-CN" sz="1200" kern="0" dirty="0">
                <a:solidFill>
                  <a:prstClr val="black"/>
                </a:solidFill>
                <a:latin typeface="Arial"/>
                <a:ea typeface="微软雅黑"/>
              </a:rPr>
              <a:t>51</a:t>
            </a:r>
            <a:r>
              <a:rPr lang="zh-CN" altLang="en-US" sz="1200" kern="0" dirty="0">
                <a:solidFill>
                  <a:prstClr val="black"/>
                </a:solidFill>
                <a:latin typeface="Arial"/>
                <a:ea typeface="微软雅黑"/>
              </a:rPr>
              <a:t>例</a:t>
            </a:r>
            <a:endParaRPr lang="en-US" altLang="zh-CN" sz="1200" kern="0" dirty="0">
              <a:solidFill>
                <a:prstClr val="black"/>
              </a:solidFill>
              <a:latin typeface="Arial"/>
              <a:ea typeface="微软雅黑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zh-CN" sz="1200" kern="0" dirty="0">
                <a:solidFill>
                  <a:prstClr val="black"/>
                </a:solidFill>
                <a:latin typeface="Arial"/>
                <a:ea typeface="微软雅黑"/>
              </a:rPr>
              <a:t>ECOG PS 0-1</a:t>
            </a:r>
            <a:r>
              <a:rPr lang="zh-CN" altLang="en-US" sz="1200" kern="0" dirty="0">
                <a:solidFill>
                  <a:prstClr val="black"/>
                </a:solidFill>
                <a:latin typeface="Arial"/>
                <a:ea typeface="微软雅黑"/>
              </a:rPr>
              <a:t>分： </a:t>
            </a:r>
            <a:r>
              <a:rPr lang="en-US" altLang="zh-CN" sz="1200" kern="0" dirty="0">
                <a:solidFill>
                  <a:prstClr val="black"/>
                </a:solidFill>
                <a:latin typeface="Arial"/>
                <a:ea typeface="微软雅黑"/>
              </a:rPr>
              <a:t>100%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Arial"/>
                <a:ea typeface="微软雅黑"/>
              </a:rPr>
              <a:t>既往中位治疗线数：</a:t>
            </a:r>
            <a:r>
              <a:rPr lang="en-US" altLang="zh-CN" sz="1200" kern="0" dirty="0">
                <a:solidFill>
                  <a:prstClr val="black"/>
                </a:solidFill>
                <a:latin typeface="Arial"/>
                <a:ea typeface="微软雅黑"/>
              </a:rPr>
              <a:t>2</a:t>
            </a:r>
            <a:r>
              <a:rPr lang="zh-CN" altLang="en-US" sz="1200" kern="0" dirty="0">
                <a:solidFill>
                  <a:prstClr val="black"/>
                </a:solidFill>
                <a:latin typeface="Arial"/>
                <a:ea typeface="微软雅黑"/>
              </a:rPr>
              <a:t>线</a:t>
            </a:r>
            <a:endParaRPr lang="en-US" altLang="zh-CN" sz="1200" kern="0" dirty="0">
              <a:solidFill>
                <a:prstClr val="black"/>
              </a:solidFill>
              <a:latin typeface="Arial"/>
              <a:ea typeface="微软雅黑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zh-CN" sz="1200" kern="0" dirty="0">
                <a:solidFill>
                  <a:prstClr val="black"/>
                </a:solidFill>
                <a:latin typeface="Arial"/>
                <a:ea typeface="微软雅黑"/>
              </a:rPr>
              <a:t>BTKi</a:t>
            </a:r>
            <a:r>
              <a:rPr lang="zh-CN" altLang="en-US" sz="1200" kern="0" dirty="0">
                <a:solidFill>
                  <a:prstClr val="black"/>
                </a:solidFill>
                <a:latin typeface="Arial"/>
                <a:ea typeface="微软雅黑"/>
              </a:rPr>
              <a:t>治疗失败：</a:t>
            </a:r>
            <a:r>
              <a:rPr lang="en-US" altLang="zh-CN" sz="1200" kern="0" dirty="0">
                <a:solidFill>
                  <a:prstClr val="black"/>
                </a:solidFill>
                <a:latin typeface="Arial"/>
                <a:ea typeface="微软雅黑"/>
              </a:rPr>
              <a:t>52.9%</a:t>
            </a:r>
            <a:endParaRPr lang="zh-CN" altLang="en-US" sz="1200" kern="0" dirty="0">
              <a:solidFill>
                <a:prstClr val="black"/>
              </a:solidFill>
              <a:latin typeface="Arial"/>
              <a:ea typeface="微软雅黑"/>
            </a:endParaRPr>
          </a:p>
          <a:p>
            <a:pPr algn="ctr">
              <a:lnSpc>
                <a:spcPct val="150000"/>
              </a:lnSpc>
              <a:defRPr/>
            </a:pP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F1DED71B-F997-B9C3-F646-86D6614809AC}"/>
              </a:ext>
            </a:extLst>
          </p:cNvPr>
          <p:cNvSpPr/>
          <p:nvPr/>
        </p:nvSpPr>
        <p:spPr>
          <a:xfrm>
            <a:off x="8052266" y="5292756"/>
            <a:ext cx="1456438" cy="576000"/>
          </a:xfrm>
          <a:prstGeom prst="roundRect">
            <a:avLst/>
          </a:prstGeom>
          <a:solidFill>
            <a:srgbClr val="064A79">
              <a:alpha val="1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000" kern="0" dirty="0">
                <a:solidFill>
                  <a:prstClr val="black"/>
                </a:solidFill>
                <a:latin typeface="微软雅黑"/>
                <a:ea typeface="微软雅黑"/>
              </a:rPr>
              <a:t>持续治疗直至疾病进展或出现无法耐受的毒性</a:t>
            </a:r>
            <a:endParaRPr lang="en-US" altLang="zh-CN" sz="1000" kern="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92808EB5-904A-A741-1639-6AF7BC864E00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3480468" y="5587550"/>
            <a:ext cx="326092" cy="1"/>
          </a:xfrm>
          <a:prstGeom prst="straightConnector1">
            <a:avLst/>
          </a:prstGeom>
          <a:ln>
            <a:solidFill>
              <a:srgbClr val="064A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AA09DA9B-DA35-4B34-F38C-60FDEE9D4AB7}"/>
              </a:ext>
            </a:extLst>
          </p:cNvPr>
          <p:cNvSpPr/>
          <p:nvPr/>
        </p:nvSpPr>
        <p:spPr>
          <a:xfrm>
            <a:off x="9803432" y="4909927"/>
            <a:ext cx="1763528" cy="1357200"/>
          </a:xfrm>
          <a:prstGeom prst="roundRect">
            <a:avLst/>
          </a:prstGeom>
          <a:noFill/>
          <a:ln w="12700" cap="flat" cmpd="sng" algn="ctr">
            <a:solidFill>
              <a:srgbClr val="064A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主要终点：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ORR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0" dirty="0">
                <a:solidFill>
                  <a:prstClr val="black"/>
                </a:solidFill>
                <a:latin typeface="+mn-ea"/>
              </a:rPr>
              <a:t>次要终点：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CR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PFS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DOR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，安全性等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9B8DBE0-69F2-B54F-6F56-314A0126B2D4}"/>
              </a:ext>
            </a:extLst>
          </p:cNvPr>
          <p:cNvSpPr txBox="1"/>
          <p:nvPr/>
        </p:nvSpPr>
        <p:spPr>
          <a:xfrm>
            <a:off x="3849362" y="6129067"/>
            <a:ext cx="36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100" b="1">
                <a:solidFill>
                  <a:srgbClr val="064A79"/>
                </a:solidFill>
              </a:defRPr>
            </a:lvl1pPr>
          </a:lstStyle>
          <a:p>
            <a:r>
              <a:rPr lang="zh-CN" altLang="en-US" dirty="0"/>
              <a:t>维奈克拉</a:t>
            </a:r>
            <a:r>
              <a:rPr lang="en-US" altLang="zh-CN" dirty="0"/>
              <a:t>5</a:t>
            </a:r>
            <a:r>
              <a:rPr lang="zh-CN" altLang="en-US" dirty="0"/>
              <a:t>周剂量递增</a:t>
            </a: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85C6652D-43C9-8AF9-CC6F-A7FCF8E95682}"/>
              </a:ext>
            </a:extLst>
          </p:cNvPr>
          <p:cNvCxnSpPr>
            <a:cxnSpLocks/>
            <a:stCxn id="39" idx="3"/>
            <a:endCxn id="41" idx="1"/>
          </p:cNvCxnSpPr>
          <p:nvPr/>
        </p:nvCxnSpPr>
        <p:spPr>
          <a:xfrm>
            <a:off x="9508704" y="5580756"/>
            <a:ext cx="294728" cy="7771"/>
          </a:xfrm>
          <a:prstGeom prst="straightConnector1">
            <a:avLst/>
          </a:prstGeom>
          <a:ln>
            <a:solidFill>
              <a:srgbClr val="064A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85CD9444-9550-E69A-24A4-F04665C80145}"/>
              </a:ext>
            </a:extLst>
          </p:cNvPr>
          <p:cNvSpPr txBox="1"/>
          <p:nvPr/>
        </p:nvSpPr>
        <p:spPr>
          <a:xfrm>
            <a:off x="607290" y="1735980"/>
            <a:ext cx="10408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n-ea"/>
              </a:rPr>
              <a:t>APG2575CC201 </a:t>
            </a:r>
            <a:r>
              <a:rPr lang="zh-CN" altLang="en-US" sz="1400" dirty="0">
                <a:latin typeface="+mn-ea"/>
              </a:rPr>
              <a:t>是一项利沙托克拉治疗</a:t>
            </a:r>
            <a:r>
              <a:rPr lang="en-US" altLang="zh-CN" sz="1400" dirty="0">
                <a:latin typeface="+mn-ea"/>
              </a:rPr>
              <a:t>R/R CLL/SLL</a:t>
            </a:r>
            <a:r>
              <a:rPr lang="zh-CN" altLang="en-US" sz="1400" dirty="0">
                <a:latin typeface="+mn-ea"/>
              </a:rPr>
              <a:t>的疗效和安全性的单臂、关键注册 </a:t>
            </a:r>
            <a:r>
              <a:rPr lang="en-US" altLang="zh-CN" sz="1400" dirty="0">
                <a:latin typeface="+mn-ea"/>
              </a:rPr>
              <a:t>II </a:t>
            </a:r>
            <a:r>
              <a:rPr lang="zh-CN" altLang="en-US" sz="1400" dirty="0">
                <a:latin typeface="+mn-ea"/>
              </a:rPr>
              <a:t>期中国研究。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AAB3D48A-48B9-7A2D-2155-7ADB222AD876}"/>
              </a:ext>
            </a:extLst>
          </p:cNvPr>
          <p:cNvSpPr/>
          <p:nvPr/>
        </p:nvSpPr>
        <p:spPr>
          <a:xfrm>
            <a:off x="550863" y="1461405"/>
            <a:ext cx="11107737" cy="2602945"/>
          </a:xfrm>
          <a:prstGeom prst="roundRect">
            <a:avLst>
              <a:gd name="adj" fmla="val 3786"/>
            </a:avLst>
          </a:prstGeom>
          <a:noFill/>
          <a:ln>
            <a:solidFill>
              <a:srgbClr val="712F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2E712241-0BFF-C5CC-9320-C9BB12E5E9AF}"/>
              </a:ext>
            </a:extLst>
          </p:cNvPr>
          <p:cNvSpPr/>
          <p:nvPr/>
        </p:nvSpPr>
        <p:spPr>
          <a:xfrm>
            <a:off x="4608467" y="1340183"/>
            <a:ext cx="3183566" cy="329920"/>
          </a:xfrm>
          <a:prstGeom prst="round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+mn-ea"/>
              </a:rPr>
              <a:t>利沙托克拉片</a:t>
            </a:r>
            <a:r>
              <a:rPr lang="en-US" altLang="zh-CN" sz="1600" b="1" dirty="0">
                <a:latin typeface="+mn-ea"/>
              </a:rPr>
              <a:t>-APG2575CC201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60ED657C-2AFE-61F6-8010-5C8F6743B8E9}"/>
              </a:ext>
            </a:extLst>
          </p:cNvPr>
          <p:cNvSpPr/>
          <p:nvPr/>
        </p:nvSpPr>
        <p:spPr>
          <a:xfrm>
            <a:off x="557107" y="4323140"/>
            <a:ext cx="11107737" cy="2169630"/>
          </a:xfrm>
          <a:prstGeom prst="roundRect">
            <a:avLst>
              <a:gd name="adj" fmla="val 3786"/>
            </a:avLst>
          </a:prstGeom>
          <a:noFill/>
          <a:ln>
            <a:solidFill>
              <a:srgbClr val="064A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FDB3A7D5-130A-79D6-95FF-80A8F5799C3D}"/>
              </a:ext>
            </a:extLst>
          </p:cNvPr>
          <p:cNvSpPr/>
          <p:nvPr/>
        </p:nvSpPr>
        <p:spPr>
          <a:xfrm>
            <a:off x="4988994" y="4222081"/>
            <a:ext cx="2383557" cy="301700"/>
          </a:xfrm>
          <a:prstGeom prst="roundRect">
            <a:avLst/>
          </a:prstGeom>
          <a:solidFill>
            <a:srgbClr val="064A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维奈克拉片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-M14-728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7DB1E59-D766-31F0-E3BA-4760B6613DB6}"/>
              </a:ext>
            </a:extLst>
          </p:cNvPr>
          <p:cNvSpPr txBox="1"/>
          <p:nvPr/>
        </p:nvSpPr>
        <p:spPr>
          <a:xfrm>
            <a:off x="3849363" y="3679971"/>
            <a:ext cx="3692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100" b="1">
                <a:solidFill>
                  <a:srgbClr val="712F91"/>
                </a:solidFill>
              </a:defRPr>
            </a:lvl1pPr>
          </a:lstStyle>
          <a:p>
            <a:r>
              <a:rPr lang="zh-CN" altLang="en-US" dirty="0"/>
              <a:t>利沙托克拉</a:t>
            </a:r>
            <a:r>
              <a:rPr lang="en-US" altLang="zh-CN" dirty="0"/>
              <a:t>5</a:t>
            </a:r>
            <a:r>
              <a:rPr lang="zh-CN" altLang="en-US" dirty="0"/>
              <a:t>天剂量递增</a:t>
            </a:r>
          </a:p>
        </p:txBody>
      </p:sp>
      <p:sp>
        <p:nvSpPr>
          <p:cNvPr id="50" name="流程图: 文档 49">
            <a:extLst>
              <a:ext uri="{FF2B5EF4-FFF2-40B4-BE49-F238E27FC236}">
                <a16:creationId xmlns:a16="http://schemas.microsoft.com/office/drawing/2014/main" id="{C7CE8F9B-2543-D821-5B0A-B9FB120C2D99}"/>
              </a:ext>
            </a:extLst>
          </p:cNvPr>
          <p:cNvSpPr/>
          <p:nvPr/>
        </p:nvSpPr>
        <p:spPr>
          <a:xfrm>
            <a:off x="9157035" y="1456036"/>
            <a:ext cx="2398153" cy="823289"/>
          </a:xfrm>
          <a:prstGeom prst="flowChartDocumen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+mn-ea"/>
              </a:rPr>
              <a:t>5</a:t>
            </a:r>
            <a:r>
              <a:rPr lang="zh-CN" altLang="en-US" sz="1400" b="1" dirty="0">
                <a:latin typeface="+mn-ea"/>
              </a:rPr>
              <a:t>天</a:t>
            </a:r>
            <a:r>
              <a:rPr lang="zh-CN" altLang="en-US" sz="1400" dirty="0">
                <a:latin typeface="+mn-ea"/>
              </a:rPr>
              <a:t>剂量递增至有效剂量</a:t>
            </a:r>
            <a:endParaRPr lang="en-US" altLang="zh-CN" sz="1400" dirty="0">
              <a:latin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基线更后线、更高危、更难治</a:t>
            </a:r>
            <a:endParaRPr lang="en-US" altLang="zh-CN" sz="1400" dirty="0">
              <a:latin typeface="+mn-ea"/>
            </a:endParaRPr>
          </a:p>
        </p:txBody>
      </p:sp>
      <p:sp>
        <p:nvSpPr>
          <p:cNvPr id="51" name="流程图: 文档 50">
            <a:extLst>
              <a:ext uri="{FF2B5EF4-FFF2-40B4-BE49-F238E27FC236}">
                <a16:creationId xmlns:a16="http://schemas.microsoft.com/office/drawing/2014/main" id="{23B11726-D0EF-CDC2-B750-07C1D5294FC5}"/>
              </a:ext>
            </a:extLst>
          </p:cNvPr>
          <p:cNvSpPr/>
          <p:nvPr/>
        </p:nvSpPr>
        <p:spPr>
          <a:xfrm>
            <a:off x="9157035" y="4326326"/>
            <a:ext cx="2398153" cy="459655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+mn-ea"/>
              </a:rPr>
              <a:t>5</a:t>
            </a:r>
            <a:r>
              <a:rPr lang="zh-CN" altLang="en-US" sz="1400" b="1" dirty="0">
                <a:latin typeface="+mn-ea"/>
              </a:rPr>
              <a:t>周</a:t>
            </a:r>
            <a:r>
              <a:rPr lang="zh-CN" altLang="en-US" sz="1400" dirty="0">
                <a:latin typeface="+mn-ea"/>
              </a:rPr>
              <a:t>剂量递增</a:t>
            </a:r>
            <a:endParaRPr lang="en-US" altLang="zh-CN" sz="1400" dirty="0">
              <a:latin typeface="+mn-ea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76FD245-2ABA-5296-15C6-2C42C9488A77}"/>
              </a:ext>
            </a:extLst>
          </p:cNvPr>
          <p:cNvGrpSpPr/>
          <p:nvPr/>
        </p:nvGrpSpPr>
        <p:grpSpPr>
          <a:xfrm>
            <a:off x="3785930" y="2618247"/>
            <a:ext cx="3858465" cy="876065"/>
            <a:chOff x="1073696" y="2849562"/>
            <a:chExt cx="4036281" cy="3528628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199B342-DFA2-A26B-819F-74AC16EAC66C}"/>
                </a:ext>
              </a:extLst>
            </p:cNvPr>
            <p:cNvSpPr/>
            <p:nvPr/>
          </p:nvSpPr>
          <p:spPr>
            <a:xfrm>
              <a:off x="3463549" y="2849562"/>
              <a:ext cx="1357113" cy="2670059"/>
            </a:xfrm>
            <a:prstGeom prst="roundRect">
              <a:avLst>
                <a:gd name="adj" fmla="val 0"/>
              </a:avLst>
            </a:prstGeom>
            <a:solidFill>
              <a:srgbClr val="8C34AE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E40A3E1-2662-9AD8-401D-615ABAB1885D}"/>
                </a:ext>
              </a:extLst>
            </p:cNvPr>
            <p:cNvSpPr txBox="1"/>
            <p:nvPr/>
          </p:nvSpPr>
          <p:spPr>
            <a:xfrm>
              <a:off x="3310469" y="3427417"/>
              <a:ext cx="1799508" cy="167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50" b="1" dirty="0">
                  <a:solidFill>
                    <a:prstClr val="white"/>
                  </a:solidFill>
                  <a:latin typeface="Arial"/>
                </a:rPr>
                <a:t>有效剂量（</a:t>
              </a:r>
              <a:r>
                <a:rPr lang="en-US" altLang="zh-CN" sz="1050" b="1" dirty="0">
                  <a:solidFill>
                    <a:prstClr val="white"/>
                  </a:solidFill>
                  <a:latin typeface="Arial"/>
                </a:rPr>
                <a:t>600mg</a:t>
              </a:r>
              <a:r>
                <a:rPr lang="zh-CN" altLang="en-US" sz="1050" b="1" dirty="0">
                  <a:solidFill>
                    <a:prstClr val="white"/>
                  </a:solidFill>
                  <a:latin typeface="Arial"/>
                </a:rPr>
                <a:t>）</a:t>
              </a:r>
              <a:endParaRPr lang="en-US" altLang="zh-CN" sz="1050" b="1" dirty="0">
                <a:solidFill>
                  <a:prstClr val="white"/>
                </a:solidFill>
                <a:latin typeface="Arial"/>
              </a:endParaRPr>
            </a:p>
            <a:p>
              <a:pPr algn="ctr"/>
              <a:r>
                <a:rPr lang="zh-CN" altLang="en-US" sz="1050" b="1" dirty="0">
                  <a:solidFill>
                    <a:prstClr val="white"/>
                  </a:solidFill>
                  <a:latin typeface="Arial"/>
                </a:rPr>
                <a:t>持续治疗</a:t>
              </a: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D337BF48-8FE5-EBE3-C73B-B9E29B200987}"/>
                </a:ext>
              </a:extLst>
            </p:cNvPr>
            <p:cNvSpPr/>
            <p:nvPr/>
          </p:nvSpPr>
          <p:spPr>
            <a:xfrm>
              <a:off x="1263296" y="2906459"/>
              <a:ext cx="2195093" cy="2631545"/>
            </a:xfrm>
            <a:custGeom>
              <a:avLst/>
              <a:gdLst>
                <a:gd name="connsiteX0" fmla="*/ 1531488 w 1611984"/>
                <a:gd name="connsiteY0" fmla="*/ 0 h 1932495"/>
                <a:gd name="connsiteX1" fmla="*/ 1611984 w 1611984"/>
                <a:gd name="connsiteY1" fmla="*/ 0 h 1932495"/>
                <a:gd name="connsiteX2" fmla="*/ 1611984 w 1611984"/>
                <a:gd name="connsiteY2" fmla="*/ 1932495 h 1932495"/>
                <a:gd name="connsiteX3" fmla="*/ 0 w 1611984"/>
                <a:gd name="connsiteY3" fmla="*/ 1932495 h 1932495"/>
                <a:gd name="connsiteX4" fmla="*/ 0 w 1611984"/>
                <a:gd name="connsiteY4" fmla="*/ 829555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84" h="1932495">
                  <a:moveTo>
                    <a:pt x="1531488" y="0"/>
                  </a:moveTo>
                  <a:lnTo>
                    <a:pt x="1611984" y="0"/>
                  </a:lnTo>
                  <a:lnTo>
                    <a:pt x="1611984" y="1932495"/>
                  </a:lnTo>
                  <a:lnTo>
                    <a:pt x="0" y="1932495"/>
                  </a:lnTo>
                  <a:lnTo>
                    <a:pt x="0" y="829555"/>
                  </a:lnTo>
                  <a:close/>
                </a:path>
              </a:pathLst>
            </a:custGeom>
            <a:solidFill>
              <a:srgbClr val="E0C5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F9DF4B7B-D126-EA0C-AD24-EC1E93EFE3AC}"/>
                </a:ext>
              </a:extLst>
            </p:cNvPr>
            <p:cNvCxnSpPr/>
            <p:nvPr/>
          </p:nvCxnSpPr>
          <p:spPr>
            <a:xfrm>
              <a:off x="1686914" y="3777800"/>
              <a:ext cx="0" cy="1732969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6F30F43A-2CB9-DDFD-5B3E-48432ABF51C3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31" y="3598086"/>
              <a:ext cx="0" cy="1912684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5648C4BC-3FC5-7A2F-F183-042499D03649}"/>
                </a:ext>
              </a:extLst>
            </p:cNvPr>
            <p:cNvCxnSpPr>
              <a:cxnSpLocks/>
            </p:cNvCxnSpPr>
            <p:nvPr/>
          </p:nvCxnSpPr>
          <p:spPr>
            <a:xfrm>
              <a:off x="2568093" y="3350165"/>
              <a:ext cx="0" cy="2160604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B778BD80-8A1D-A85B-9CDD-412F79704D2D}"/>
                </a:ext>
              </a:extLst>
            </p:cNvPr>
            <p:cNvCxnSpPr>
              <a:cxnSpLocks/>
            </p:cNvCxnSpPr>
            <p:nvPr/>
          </p:nvCxnSpPr>
          <p:spPr>
            <a:xfrm>
              <a:off x="3005954" y="3124394"/>
              <a:ext cx="0" cy="2386375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A55491E8-159E-4FFD-69D0-7D163AA80FAB}"/>
                </a:ext>
              </a:extLst>
            </p:cNvPr>
            <p:cNvSpPr txBox="1"/>
            <p:nvPr/>
          </p:nvSpPr>
          <p:spPr>
            <a:xfrm>
              <a:off x="1106633" y="4027392"/>
              <a:ext cx="667426" cy="1487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20</a:t>
              </a:r>
            </a:p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mg</a:t>
              </a:r>
              <a:endParaRPr lang="zh-CN" altLang="en-US" sz="9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E9F1B0B1-EB10-A5D5-0B5A-A2EC33EF54F5}"/>
                </a:ext>
              </a:extLst>
            </p:cNvPr>
            <p:cNvSpPr txBox="1"/>
            <p:nvPr/>
          </p:nvSpPr>
          <p:spPr>
            <a:xfrm>
              <a:off x="1537337" y="3966008"/>
              <a:ext cx="670582" cy="1487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50</a:t>
              </a:r>
            </a:p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mg</a:t>
              </a:r>
              <a:endParaRPr lang="zh-CN" altLang="en-US" sz="9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13D9BE23-4EE3-8515-3F74-DD812F08DF52}"/>
                </a:ext>
              </a:extLst>
            </p:cNvPr>
            <p:cNvSpPr txBox="1"/>
            <p:nvPr/>
          </p:nvSpPr>
          <p:spPr>
            <a:xfrm>
              <a:off x="2020992" y="3966008"/>
              <a:ext cx="682834" cy="1487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100</a:t>
              </a:r>
            </a:p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mg</a:t>
              </a:r>
              <a:endParaRPr lang="zh-CN" altLang="en-US" sz="9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8082B111-EFEB-FF8F-71BB-9457F4D2A0E0}"/>
                </a:ext>
              </a:extLst>
            </p:cNvPr>
            <p:cNvSpPr txBox="1"/>
            <p:nvPr/>
          </p:nvSpPr>
          <p:spPr>
            <a:xfrm>
              <a:off x="2432361" y="3966008"/>
              <a:ext cx="708691" cy="1487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200</a:t>
              </a:r>
            </a:p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mg</a:t>
              </a:r>
              <a:endParaRPr lang="zh-CN" altLang="en-US" sz="9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23717B32-06B6-443D-7680-9B3510DA3B32}"/>
                </a:ext>
              </a:extLst>
            </p:cNvPr>
            <p:cNvSpPr txBox="1"/>
            <p:nvPr/>
          </p:nvSpPr>
          <p:spPr>
            <a:xfrm>
              <a:off x="2864023" y="3966008"/>
              <a:ext cx="714882" cy="1487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400</a:t>
              </a:r>
            </a:p>
            <a:p>
              <a:pPr algn="ctr"/>
              <a:r>
                <a:rPr lang="en-US" altLang="zh-CN" sz="900" b="1" dirty="0">
                  <a:solidFill>
                    <a:prstClr val="black"/>
                  </a:solidFill>
                  <a:latin typeface="Arial"/>
                </a:rPr>
                <a:t>mg</a:t>
              </a:r>
              <a:endParaRPr lang="zh-CN" altLang="en-US" sz="9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5FF687C0-83A7-2446-979F-FC9BC52C4CA3}"/>
                </a:ext>
              </a:extLst>
            </p:cNvPr>
            <p:cNvSpPr txBox="1"/>
            <p:nvPr/>
          </p:nvSpPr>
          <p:spPr>
            <a:xfrm>
              <a:off x="1073696" y="5510421"/>
              <a:ext cx="734980" cy="86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>
                  <a:solidFill>
                    <a:srgbClr val="7030A0"/>
                  </a:solidFill>
                  <a:latin typeface="Arial"/>
                </a:rPr>
                <a:t>D1</a:t>
              </a:r>
              <a:endParaRPr lang="zh-CN" altLang="en-US" sz="800" b="1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3DF84A45-513E-59C2-3CE0-058BAF642722}"/>
                </a:ext>
              </a:extLst>
            </p:cNvPr>
            <p:cNvSpPr txBox="1"/>
            <p:nvPr/>
          </p:nvSpPr>
          <p:spPr>
            <a:xfrm>
              <a:off x="1553077" y="5510421"/>
              <a:ext cx="670583" cy="86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>
                  <a:solidFill>
                    <a:srgbClr val="7030A0"/>
                  </a:solidFill>
                  <a:latin typeface="Arial"/>
                </a:rPr>
                <a:t>D2</a:t>
              </a:r>
              <a:endParaRPr lang="zh-CN" altLang="en-US" sz="800" b="1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0081AC19-123A-1DEF-3E72-1BA3B1079682}"/>
                </a:ext>
              </a:extLst>
            </p:cNvPr>
            <p:cNvSpPr txBox="1"/>
            <p:nvPr/>
          </p:nvSpPr>
          <p:spPr>
            <a:xfrm>
              <a:off x="1989043" y="5510421"/>
              <a:ext cx="682836" cy="86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>
                  <a:solidFill>
                    <a:srgbClr val="7030A0"/>
                  </a:solidFill>
                  <a:latin typeface="Arial"/>
                </a:rPr>
                <a:t>D3</a:t>
              </a:r>
              <a:endParaRPr lang="zh-CN" altLang="en-US" sz="800" b="1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D60704E5-9DBA-8EE9-092F-2CC030444C7D}"/>
                </a:ext>
              </a:extLst>
            </p:cNvPr>
            <p:cNvSpPr txBox="1"/>
            <p:nvPr/>
          </p:nvSpPr>
          <p:spPr>
            <a:xfrm>
              <a:off x="2424774" y="5510421"/>
              <a:ext cx="670583" cy="86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>
                  <a:solidFill>
                    <a:srgbClr val="7030A0"/>
                  </a:solidFill>
                  <a:latin typeface="Arial"/>
                </a:rPr>
                <a:t>D4</a:t>
              </a:r>
              <a:endParaRPr lang="zh-CN" altLang="en-US" sz="800" b="1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B760CA53-AF9F-73E7-6619-D0EF84E4304A}"/>
                </a:ext>
              </a:extLst>
            </p:cNvPr>
            <p:cNvSpPr txBox="1"/>
            <p:nvPr/>
          </p:nvSpPr>
          <p:spPr>
            <a:xfrm>
              <a:off x="2612608" y="5510421"/>
              <a:ext cx="1346183" cy="86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>
                  <a:solidFill>
                    <a:srgbClr val="7030A0"/>
                  </a:solidFill>
                  <a:latin typeface="Arial"/>
                </a:rPr>
                <a:t>D5</a:t>
              </a:r>
              <a:endParaRPr lang="zh-CN" altLang="en-US" sz="800" b="1" dirty="0">
                <a:solidFill>
                  <a:srgbClr val="7030A0"/>
                </a:solidFill>
                <a:latin typeface="Arial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E76ADF69-EAD3-47C0-0CB1-2009A4F4916B}"/>
              </a:ext>
            </a:extLst>
          </p:cNvPr>
          <p:cNvGrpSpPr/>
          <p:nvPr/>
        </p:nvGrpSpPr>
        <p:grpSpPr>
          <a:xfrm>
            <a:off x="3917293" y="5109587"/>
            <a:ext cx="3624357" cy="909120"/>
            <a:chOff x="7087976" y="2651775"/>
            <a:chExt cx="5467262" cy="669385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656CC7DE-8C26-9B86-A875-3EABB5F42120}"/>
                </a:ext>
              </a:extLst>
            </p:cNvPr>
            <p:cNvSpPr/>
            <p:nvPr/>
          </p:nvSpPr>
          <p:spPr>
            <a:xfrm>
              <a:off x="10804112" y="2651775"/>
              <a:ext cx="1666658" cy="503498"/>
            </a:xfrm>
            <a:prstGeom prst="rect">
              <a:avLst/>
            </a:prstGeom>
            <a:solidFill>
              <a:srgbClr val="064A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C19C31C1-7FED-F4EF-05CB-43DC175657C7}"/>
                </a:ext>
              </a:extLst>
            </p:cNvPr>
            <p:cNvSpPr/>
            <p:nvPr/>
          </p:nvSpPr>
          <p:spPr>
            <a:xfrm>
              <a:off x="9875076" y="2651776"/>
              <a:ext cx="900809" cy="503498"/>
            </a:xfrm>
            <a:custGeom>
              <a:avLst/>
              <a:gdLst>
                <a:gd name="connsiteX0" fmla="*/ 356096 w 376135"/>
                <a:gd name="connsiteY0" fmla="*/ 0 h 897829"/>
                <a:gd name="connsiteX1" fmla="*/ 376135 w 376135"/>
                <a:gd name="connsiteY1" fmla="*/ 0 h 897829"/>
                <a:gd name="connsiteX2" fmla="*/ 376135 w 376135"/>
                <a:gd name="connsiteY2" fmla="*/ 897829 h 897829"/>
                <a:gd name="connsiteX3" fmla="*/ 0 w 376135"/>
                <a:gd name="connsiteY3" fmla="*/ 897829 h 897829"/>
                <a:gd name="connsiteX4" fmla="*/ 0 w 376135"/>
                <a:gd name="connsiteY4" fmla="*/ 237087 h 897829"/>
                <a:gd name="connsiteX5" fmla="*/ 115628 w 376135"/>
                <a:gd name="connsiteY5" fmla="*/ 179484 h 897829"/>
                <a:gd name="connsiteX6" fmla="*/ 312518 w 376135"/>
                <a:gd name="connsiteY6" fmla="*/ 44354 h 897829"/>
                <a:gd name="connsiteX7" fmla="*/ 356096 w 376135"/>
                <a:gd name="connsiteY7" fmla="*/ 0 h 8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135" h="897829">
                  <a:moveTo>
                    <a:pt x="356096" y="0"/>
                  </a:moveTo>
                  <a:lnTo>
                    <a:pt x="376135" y="0"/>
                  </a:lnTo>
                  <a:lnTo>
                    <a:pt x="376135" y="897829"/>
                  </a:lnTo>
                  <a:lnTo>
                    <a:pt x="0" y="897829"/>
                  </a:lnTo>
                  <a:lnTo>
                    <a:pt x="0" y="237087"/>
                  </a:lnTo>
                  <a:lnTo>
                    <a:pt x="115628" y="179484"/>
                  </a:lnTo>
                  <a:cubicBezTo>
                    <a:pt x="192381" y="137162"/>
                    <a:pt x="258488" y="91941"/>
                    <a:pt x="312518" y="44354"/>
                  </a:cubicBezTo>
                  <a:lnTo>
                    <a:pt x="356096" y="0"/>
                  </a:lnTo>
                  <a:close/>
                </a:path>
              </a:pathLst>
            </a:custGeom>
            <a:solidFill>
              <a:srgbClr val="064A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5FF98B19-870F-785D-7CC1-BD80F0E26D6A}"/>
                </a:ext>
              </a:extLst>
            </p:cNvPr>
            <p:cNvSpPr/>
            <p:nvPr/>
          </p:nvSpPr>
          <p:spPr>
            <a:xfrm>
              <a:off x="8946043" y="2787802"/>
              <a:ext cx="900809" cy="373354"/>
            </a:xfrm>
            <a:custGeom>
              <a:avLst/>
              <a:gdLst>
                <a:gd name="connsiteX0" fmla="*/ 376135 w 376135"/>
                <a:gd name="connsiteY0" fmla="*/ 0 h 665757"/>
                <a:gd name="connsiteX1" fmla="*/ 376135 w 376135"/>
                <a:gd name="connsiteY1" fmla="*/ 665757 h 665757"/>
                <a:gd name="connsiteX2" fmla="*/ 0 w 376135"/>
                <a:gd name="connsiteY2" fmla="*/ 665757 h 665757"/>
                <a:gd name="connsiteX3" fmla="*/ 0 w 376135"/>
                <a:gd name="connsiteY3" fmla="*/ 131389 h 665757"/>
                <a:gd name="connsiteX4" fmla="*/ 91138 w 376135"/>
                <a:gd name="connsiteY4" fmla="*/ 106001 h 665757"/>
                <a:gd name="connsiteX5" fmla="*/ 242787 w 376135"/>
                <a:gd name="connsiteY5" fmla="*/ 54656 h 665757"/>
                <a:gd name="connsiteX6" fmla="*/ 376135 w 376135"/>
                <a:gd name="connsiteY6" fmla="*/ 0 h 66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135" h="665757">
                  <a:moveTo>
                    <a:pt x="376135" y="0"/>
                  </a:moveTo>
                  <a:lnTo>
                    <a:pt x="376135" y="665757"/>
                  </a:lnTo>
                  <a:lnTo>
                    <a:pt x="0" y="665757"/>
                  </a:lnTo>
                  <a:lnTo>
                    <a:pt x="0" y="131389"/>
                  </a:lnTo>
                  <a:lnTo>
                    <a:pt x="91138" y="106001"/>
                  </a:lnTo>
                  <a:cubicBezTo>
                    <a:pt x="143872" y="89789"/>
                    <a:pt x="194481" y="72652"/>
                    <a:pt x="242787" y="54656"/>
                  </a:cubicBezTo>
                  <a:lnTo>
                    <a:pt x="376135" y="0"/>
                  </a:lnTo>
                  <a:close/>
                </a:path>
              </a:pathLst>
            </a:custGeom>
            <a:solidFill>
              <a:srgbClr val="064A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BE7971FF-2877-829E-9B86-9E55D775DF6A}"/>
                </a:ext>
              </a:extLst>
            </p:cNvPr>
            <p:cNvSpPr/>
            <p:nvPr/>
          </p:nvSpPr>
          <p:spPr>
            <a:xfrm>
              <a:off x="8017009" y="2857412"/>
              <a:ext cx="900809" cy="303744"/>
            </a:xfrm>
            <a:custGeom>
              <a:avLst/>
              <a:gdLst>
                <a:gd name="connsiteX0" fmla="*/ 376135 w 376135"/>
                <a:gd name="connsiteY0" fmla="*/ 0 h 531086"/>
                <a:gd name="connsiteX1" fmla="*/ 376135 w 376135"/>
                <a:gd name="connsiteY1" fmla="*/ 531086 h 531086"/>
                <a:gd name="connsiteX2" fmla="*/ 0 w 376135"/>
                <a:gd name="connsiteY2" fmla="*/ 531086 h 531086"/>
                <a:gd name="connsiteX3" fmla="*/ 0 w 376135"/>
                <a:gd name="connsiteY3" fmla="*/ 81842 h 531086"/>
                <a:gd name="connsiteX4" fmla="*/ 138590 w 376135"/>
                <a:gd name="connsiteY4" fmla="*/ 56971 h 531086"/>
                <a:gd name="connsiteX5" fmla="*/ 314661 w 376135"/>
                <a:gd name="connsiteY5" fmla="*/ 17124 h 531086"/>
                <a:gd name="connsiteX6" fmla="*/ 376135 w 376135"/>
                <a:gd name="connsiteY6" fmla="*/ 0 h 5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135" h="531086">
                  <a:moveTo>
                    <a:pt x="376135" y="0"/>
                  </a:moveTo>
                  <a:lnTo>
                    <a:pt x="376135" y="531086"/>
                  </a:lnTo>
                  <a:lnTo>
                    <a:pt x="0" y="531086"/>
                  </a:lnTo>
                  <a:lnTo>
                    <a:pt x="0" y="81842"/>
                  </a:lnTo>
                  <a:lnTo>
                    <a:pt x="138590" y="56971"/>
                  </a:lnTo>
                  <a:cubicBezTo>
                    <a:pt x="199107" y="44725"/>
                    <a:pt x="257857" y="31420"/>
                    <a:pt x="314661" y="17124"/>
                  </a:cubicBezTo>
                  <a:lnTo>
                    <a:pt x="376135" y="0"/>
                  </a:lnTo>
                  <a:close/>
                </a:path>
              </a:pathLst>
            </a:custGeom>
            <a:solidFill>
              <a:srgbClr val="064A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C72641BB-B0C4-2ACE-EDF4-EE9F93EE1FE1}"/>
                </a:ext>
              </a:extLst>
            </p:cNvPr>
            <p:cNvSpPr/>
            <p:nvPr/>
          </p:nvSpPr>
          <p:spPr>
            <a:xfrm>
              <a:off x="7087976" y="2910408"/>
              <a:ext cx="900809" cy="250748"/>
            </a:xfrm>
            <a:custGeom>
              <a:avLst/>
              <a:gdLst>
                <a:gd name="connsiteX0" fmla="*/ 376135 w 376135"/>
                <a:gd name="connsiteY0" fmla="*/ 0 h 447130"/>
                <a:gd name="connsiteX1" fmla="*/ 376135 w 376135"/>
                <a:gd name="connsiteY1" fmla="*/ 447130 h 447130"/>
                <a:gd name="connsiteX2" fmla="*/ 0 w 376135"/>
                <a:gd name="connsiteY2" fmla="*/ 447130 h 447130"/>
                <a:gd name="connsiteX3" fmla="*/ 0 w 376135"/>
                <a:gd name="connsiteY3" fmla="*/ 47024 h 447130"/>
                <a:gd name="connsiteX4" fmla="*/ 143639 w 376135"/>
                <a:gd name="connsiteY4" fmla="*/ 33265 h 447130"/>
                <a:gd name="connsiteX5" fmla="*/ 339838 w 376135"/>
                <a:gd name="connsiteY5" fmla="*/ 6514 h 447130"/>
                <a:gd name="connsiteX6" fmla="*/ 376135 w 376135"/>
                <a:gd name="connsiteY6" fmla="*/ 0 h 44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135" h="447130">
                  <a:moveTo>
                    <a:pt x="376135" y="0"/>
                  </a:moveTo>
                  <a:lnTo>
                    <a:pt x="376135" y="447130"/>
                  </a:lnTo>
                  <a:lnTo>
                    <a:pt x="0" y="447130"/>
                  </a:lnTo>
                  <a:lnTo>
                    <a:pt x="0" y="47024"/>
                  </a:lnTo>
                  <a:lnTo>
                    <a:pt x="143639" y="33265"/>
                  </a:lnTo>
                  <a:cubicBezTo>
                    <a:pt x="210508" y="25517"/>
                    <a:pt x="275967" y="16578"/>
                    <a:pt x="339838" y="6514"/>
                  </a:cubicBezTo>
                  <a:lnTo>
                    <a:pt x="376135" y="0"/>
                  </a:lnTo>
                  <a:close/>
                </a:path>
              </a:pathLst>
            </a:custGeom>
            <a:solidFill>
              <a:srgbClr val="064A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7AFE1D9A-F89D-2785-1DFA-9C8A7AA4D28E}"/>
                </a:ext>
              </a:extLst>
            </p:cNvPr>
            <p:cNvSpPr txBox="1"/>
            <p:nvPr/>
          </p:nvSpPr>
          <p:spPr bwMode="gray">
            <a:xfrm>
              <a:off x="7288926" y="2896801"/>
              <a:ext cx="539718" cy="2719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20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mg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16A27D16-A1E6-2CED-649A-204DAE98FD56}"/>
                </a:ext>
              </a:extLst>
            </p:cNvPr>
            <p:cNvSpPr txBox="1"/>
            <p:nvPr/>
          </p:nvSpPr>
          <p:spPr bwMode="gray">
            <a:xfrm>
              <a:off x="8224371" y="2884812"/>
              <a:ext cx="539718" cy="2719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50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mg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D9775DA4-5F79-830A-3357-E8D071855A16}"/>
                </a:ext>
              </a:extLst>
            </p:cNvPr>
            <p:cNvSpPr txBox="1"/>
            <p:nvPr/>
          </p:nvSpPr>
          <p:spPr bwMode="gray">
            <a:xfrm>
              <a:off x="9132455" y="2858823"/>
              <a:ext cx="568735" cy="2719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100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mg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A9E98078-2366-7488-34FE-506445BB1284}"/>
                </a:ext>
              </a:extLst>
            </p:cNvPr>
            <p:cNvSpPr txBox="1"/>
            <p:nvPr/>
          </p:nvSpPr>
          <p:spPr bwMode="gray">
            <a:xfrm>
              <a:off x="10077723" y="2816220"/>
              <a:ext cx="568735" cy="2719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200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mg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1DDF96CB-0FA2-273F-D088-281B50D086E5}"/>
                </a:ext>
              </a:extLst>
            </p:cNvPr>
            <p:cNvSpPr txBox="1"/>
            <p:nvPr/>
          </p:nvSpPr>
          <p:spPr bwMode="gray">
            <a:xfrm>
              <a:off x="10771023" y="2750369"/>
              <a:ext cx="1784215" cy="3965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400mg</a:t>
              </a:r>
            </a:p>
            <a:p>
              <a:pPr algn="ctr"/>
              <a:r>
                <a:rPr lang="zh-CN" altLang="en-US" sz="1000" b="1" dirty="0">
                  <a:solidFill>
                    <a:prstClr val="white"/>
                  </a:solidFill>
                  <a:latin typeface="Arial"/>
                </a:rPr>
                <a:t>持续治疗</a:t>
              </a:r>
              <a:endParaRPr kumimoji="0" lang="en-US" altLang="zh-CN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E0969ECE-0C44-5983-60A2-9AB17F706770}"/>
                </a:ext>
              </a:extLst>
            </p:cNvPr>
            <p:cNvSpPr txBox="1"/>
            <p:nvPr/>
          </p:nvSpPr>
          <p:spPr bwMode="gray">
            <a:xfrm>
              <a:off x="7196261" y="3151198"/>
              <a:ext cx="821930" cy="169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00" b="1" kern="0" dirty="0">
                  <a:solidFill>
                    <a:prstClr val="black"/>
                  </a:solidFill>
                  <a:cs typeface="+mn-ea"/>
                  <a:sym typeface="+mn-lt"/>
                </a:rPr>
                <a:t>W1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F397A763-51BC-5844-C763-077F287F536E}"/>
                </a:ext>
              </a:extLst>
            </p:cNvPr>
            <p:cNvSpPr txBox="1"/>
            <p:nvPr/>
          </p:nvSpPr>
          <p:spPr bwMode="gray">
            <a:xfrm>
              <a:off x="7948204" y="3151197"/>
              <a:ext cx="1070638" cy="169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W2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D5753F21-87CF-B18D-0766-7B519635F4EA}"/>
                </a:ext>
              </a:extLst>
            </p:cNvPr>
            <p:cNvSpPr txBox="1"/>
            <p:nvPr/>
          </p:nvSpPr>
          <p:spPr bwMode="gray">
            <a:xfrm>
              <a:off x="8992536" y="3151198"/>
              <a:ext cx="818400" cy="169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W3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47C604E7-D8DF-F410-516F-DEDEE350D1CB}"/>
                </a:ext>
              </a:extLst>
            </p:cNvPr>
            <p:cNvSpPr txBox="1"/>
            <p:nvPr/>
          </p:nvSpPr>
          <p:spPr bwMode="gray">
            <a:xfrm>
              <a:off x="9911288" y="3151198"/>
              <a:ext cx="822445" cy="169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W4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58D25D6B-1DAC-D078-7A4D-BB5F54EDB888}"/>
                </a:ext>
              </a:extLst>
            </p:cNvPr>
            <p:cNvSpPr txBox="1"/>
            <p:nvPr/>
          </p:nvSpPr>
          <p:spPr bwMode="gray">
            <a:xfrm>
              <a:off x="11064934" y="3146388"/>
              <a:ext cx="1334580" cy="169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W5</a:t>
              </a:r>
              <a:r>
                <a:rPr kumimoji="0" lang="zh-CN" alt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及之后</a:t>
              </a:r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200B9266-4ECC-E408-6813-AE229B927DD2}"/>
              </a:ext>
            </a:extLst>
          </p:cNvPr>
          <p:cNvSpPr txBox="1"/>
          <p:nvPr/>
        </p:nvSpPr>
        <p:spPr>
          <a:xfrm>
            <a:off x="6200250" y="3276514"/>
            <a:ext cx="11217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00" dirty="0">
                <a:latin typeface="微软雅黑"/>
              </a:rPr>
              <a:t>每日一次</a:t>
            </a:r>
            <a:endParaRPr lang="zh-CN" altLang="en-US" sz="800" dirty="0"/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CC65AB03-3EEA-85D4-4A66-AE53B7E5B1B3}"/>
              </a:ext>
            </a:extLst>
          </p:cNvPr>
          <p:cNvCxnSpPr>
            <a:cxnSpLocks/>
            <a:stCxn id="33" idx="3"/>
            <a:endCxn id="36" idx="1"/>
          </p:cNvCxnSpPr>
          <p:nvPr/>
        </p:nvCxnSpPr>
        <p:spPr>
          <a:xfrm>
            <a:off x="7745176" y="3042057"/>
            <a:ext cx="307090" cy="6003"/>
          </a:xfrm>
          <a:prstGeom prst="straightConnector1">
            <a:avLst/>
          </a:prstGeom>
          <a:ln>
            <a:solidFill>
              <a:srgbClr val="712F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C7EA6933-5BC5-D9BD-830C-6A9409F44FD7}"/>
              </a:ext>
            </a:extLst>
          </p:cNvPr>
          <p:cNvSpPr txBox="1"/>
          <p:nvPr/>
        </p:nvSpPr>
        <p:spPr>
          <a:xfrm>
            <a:off x="6359816" y="5583401"/>
            <a:ext cx="11217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/>
                </a:solidFill>
                <a:latin typeface="微软雅黑"/>
              </a:rPr>
              <a:t>每日一次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52B3E3E2-0CEA-A963-383D-263D78C119B9}"/>
              </a:ext>
            </a:extLst>
          </p:cNvPr>
          <p:cNvCxnSpPr>
            <a:cxnSpLocks/>
          </p:cNvCxnSpPr>
          <p:nvPr/>
        </p:nvCxnSpPr>
        <p:spPr>
          <a:xfrm>
            <a:off x="3598697" y="3057296"/>
            <a:ext cx="216000" cy="6003"/>
          </a:xfrm>
          <a:prstGeom prst="straightConnector1">
            <a:avLst/>
          </a:prstGeom>
          <a:ln>
            <a:solidFill>
              <a:srgbClr val="712F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41155752-DAE5-49EE-660B-6D8D125B6B47}"/>
              </a:ext>
            </a:extLst>
          </p:cNvPr>
          <p:cNvCxnSpPr>
            <a:cxnSpLocks/>
          </p:cNvCxnSpPr>
          <p:nvPr/>
        </p:nvCxnSpPr>
        <p:spPr>
          <a:xfrm>
            <a:off x="9525627" y="3066114"/>
            <a:ext cx="360000" cy="6003"/>
          </a:xfrm>
          <a:prstGeom prst="straightConnector1">
            <a:avLst/>
          </a:prstGeom>
          <a:ln>
            <a:solidFill>
              <a:srgbClr val="712F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CB8F1A23-7269-C626-FFE1-62175F98F87C}"/>
              </a:ext>
            </a:extLst>
          </p:cNvPr>
          <p:cNvCxnSpPr>
            <a:cxnSpLocks/>
          </p:cNvCxnSpPr>
          <p:nvPr/>
        </p:nvCxnSpPr>
        <p:spPr>
          <a:xfrm>
            <a:off x="7772072" y="5536855"/>
            <a:ext cx="294728" cy="7771"/>
          </a:xfrm>
          <a:prstGeom prst="straightConnector1">
            <a:avLst/>
          </a:prstGeom>
          <a:ln>
            <a:solidFill>
              <a:srgbClr val="064A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386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顶角 30">
            <a:extLst>
              <a:ext uri="{FF2B5EF4-FFF2-40B4-BE49-F238E27FC236}">
                <a16:creationId xmlns:a16="http://schemas.microsoft.com/office/drawing/2014/main" id="{37D0A127-BE24-5E37-EF1A-E7CA52EE8DAC}"/>
              </a:ext>
            </a:extLst>
          </p:cNvPr>
          <p:cNvSpPr/>
          <p:nvPr/>
        </p:nvSpPr>
        <p:spPr>
          <a:xfrm>
            <a:off x="2162077" y="1391459"/>
            <a:ext cx="1797276" cy="53493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6950041-4A60-DF61-5D6A-DEC9351783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08" y="761309"/>
            <a:ext cx="10910018" cy="521902"/>
          </a:xfrm>
        </p:spPr>
        <p:txBody>
          <a:bodyPr anchor="ctr">
            <a:noAutofit/>
          </a:bodyPr>
          <a:lstStyle/>
          <a:p>
            <a:r>
              <a:rPr lang="zh-CN" altLang="en-US" spc="-5" dirty="0">
                <a:cs typeface="宋体"/>
              </a:rPr>
              <a:t>有效性</a:t>
            </a:r>
            <a:r>
              <a:rPr lang="en-US" altLang="zh-CN" spc="-5" dirty="0">
                <a:cs typeface="宋体"/>
              </a:rPr>
              <a:t>—</a:t>
            </a:r>
            <a:r>
              <a:rPr lang="en-US" altLang="zh-CN" spc="-5" dirty="0" err="1">
                <a:solidFill>
                  <a:srgbClr val="7030A0"/>
                </a:solidFill>
                <a:cs typeface="+mn-ea"/>
                <a:sym typeface="+mn-lt"/>
              </a:rPr>
              <a:t>疗效显著且持久</a:t>
            </a:r>
            <a:r>
              <a:rPr lang="zh-CN" altLang="en-US" spc="-5" dirty="0">
                <a:cs typeface="+mn-ea"/>
                <a:sym typeface="+mn-lt"/>
              </a:rPr>
              <a:t>（全球多中心在研数据）</a:t>
            </a:r>
            <a:r>
              <a:rPr lang="en-US" altLang="zh-CN" spc="-5" dirty="0">
                <a:cs typeface="+mn-ea"/>
                <a:sym typeface="+mn-lt"/>
              </a:rPr>
              <a:t>——</a:t>
            </a:r>
            <a:r>
              <a:rPr lang="zh-CN" altLang="en-US" spc="-5" dirty="0">
                <a:cs typeface="+mn-ea"/>
                <a:sym typeface="+mn-lt"/>
              </a:rPr>
              <a:t>国内外权威</a:t>
            </a:r>
            <a:r>
              <a:rPr lang="zh-CN" altLang="en-US" spc="-5" dirty="0">
                <a:solidFill>
                  <a:srgbClr val="7030A0"/>
                </a:solidFill>
                <a:cs typeface="+mn-ea"/>
                <a:sym typeface="+mn-lt"/>
              </a:rPr>
              <a:t>指南推荐</a:t>
            </a:r>
            <a:endParaRPr lang="zh-CN" altLang="en-US" dirty="0">
              <a:solidFill>
                <a:srgbClr val="7030A0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EE2A6C-7E02-6AE4-C349-5F8F4DF0F045}"/>
              </a:ext>
            </a:extLst>
          </p:cNvPr>
          <p:cNvSpPr txBox="1"/>
          <p:nvPr/>
        </p:nvSpPr>
        <p:spPr>
          <a:xfrm>
            <a:off x="4687618" y="2277398"/>
            <a:ext cx="948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0" dirty="0">
                <a:effectLst/>
                <a:cs typeface="+mn-ea"/>
                <a:sym typeface="+mn-lt"/>
              </a:rPr>
              <a:t>98%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B1EB110-7C09-7822-D058-2B54351F61F8}"/>
              </a:ext>
            </a:extLst>
          </p:cNvPr>
          <p:cNvSpPr txBox="1"/>
          <p:nvPr/>
        </p:nvSpPr>
        <p:spPr>
          <a:xfrm>
            <a:off x="5859261" y="2270238"/>
            <a:ext cx="948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0" dirty="0">
                <a:effectLst/>
                <a:cs typeface="+mn-ea"/>
                <a:sym typeface="+mn-lt"/>
              </a:rPr>
              <a:t>100%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631913B-BC8A-A40D-AF42-20C2DD154FD6}"/>
              </a:ext>
            </a:extLst>
          </p:cNvPr>
          <p:cNvSpPr txBox="1"/>
          <p:nvPr/>
        </p:nvSpPr>
        <p:spPr>
          <a:xfrm>
            <a:off x="6851961" y="2446675"/>
            <a:ext cx="948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0" dirty="0">
                <a:effectLst/>
                <a:cs typeface="+mn-ea"/>
                <a:sym typeface="+mn-lt"/>
              </a:rPr>
              <a:t>93%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BC5D939-CE6E-2129-ED70-FC4B965525AC}"/>
              </a:ext>
            </a:extLst>
          </p:cNvPr>
          <p:cNvSpPr/>
          <p:nvPr/>
        </p:nvSpPr>
        <p:spPr>
          <a:xfrm>
            <a:off x="4187952" y="1719247"/>
            <a:ext cx="4123944" cy="3628811"/>
          </a:xfrm>
          <a:prstGeom prst="roundRect">
            <a:avLst>
              <a:gd name="adj" fmla="val 5240"/>
            </a:avLst>
          </a:prstGeom>
          <a:noFill/>
          <a:ln w="12700">
            <a:solidFill>
              <a:srgbClr val="712F9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8478E1E9-426E-933B-A1AB-5847C6200652}"/>
              </a:ext>
            </a:extLst>
          </p:cNvPr>
          <p:cNvCxnSpPr>
            <a:cxnSpLocks/>
          </p:cNvCxnSpPr>
          <p:nvPr/>
        </p:nvCxnSpPr>
        <p:spPr>
          <a:xfrm>
            <a:off x="4687618" y="4630466"/>
            <a:ext cx="3155057" cy="134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21CC8106-D9A5-50B7-D5AA-C65C6DF933BE}"/>
              </a:ext>
            </a:extLst>
          </p:cNvPr>
          <p:cNvSpPr/>
          <p:nvPr/>
        </p:nvSpPr>
        <p:spPr>
          <a:xfrm>
            <a:off x="4832936" y="2628775"/>
            <a:ext cx="535079" cy="1976296"/>
          </a:xfrm>
          <a:prstGeom prst="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671C9BC-1053-2F9D-5DA7-6B2592095EB6}"/>
              </a:ext>
            </a:extLst>
          </p:cNvPr>
          <p:cNvSpPr/>
          <p:nvPr/>
        </p:nvSpPr>
        <p:spPr>
          <a:xfrm>
            <a:off x="6012986" y="2628775"/>
            <a:ext cx="535079" cy="1976295"/>
          </a:xfrm>
          <a:prstGeom prst="rect">
            <a:avLst/>
          </a:prstGeom>
          <a:solidFill>
            <a:srgbClr val="712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63E780D-2DC3-313A-241F-C32D14DF0BF8}"/>
              </a:ext>
            </a:extLst>
          </p:cNvPr>
          <p:cNvSpPr/>
          <p:nvPr/>
        </p:nvSpPr>
        <p:spPr>
          <a:xfrm>
            <a:off x="6994833" y="2805212"/>
            <a:ext cx="535079" cy="181827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5A50566-8F29-03F8-1B5B-0D2BD910867E}"/>
              </a:ext>
            </a:extLst>
          </p:cNvPr>
          <p:cNvSpPr/>
          <p:nvPr/>
        </p:nvSpPr>
        <p:spPr>
          <a:xfrm>
            <a:off x="5084540" y="1465415"/>
            <a:ext cx="2523268" cy="534934"/>
          </a:xfrm>
          <a:prstGeom prst="roundRect">
            <a:avLst>
              <a:gd name="adj" fmla="val 4761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联合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BTKi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治疗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ORR</a:t>
            </a:r>
            <a:endParaRPr lang="zh-CN" altLang="zh-CN" sz="1400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0E97005-D9A5-A2B2-9DA2-ECAA11492DF0}"/>
              </a:ext>
            </a:extLst>
          </p:cNvPr>
          <p:cNvSpPr txBox="1"/>
          <p:nvPr/>
        </p:nvSpPr>
        <p:spPr bwMode="gray">
          <a:xfrm>
            <a:off x="4733777" y="4758544"/>
            <a:ext cx="107329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cs typeface="+mn-ea"/>
                <a:sym typeface="+mn-lt"/>
              </a:rPr>
              <a:t>所有患者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D154E24-B87E-82FD-DB9B-744E289D8F6A}"/>
              </a:ext>
            </a:extLst>
          </p:cNvPr>
          <p:cNvSpPr txBox="1"/>
          <p:nvPr/>
        </p:nvSpPr>
        <p:spPr bwMode="gray">
          <a:xfrm>
            <a:off x="5728501" y="4776302"/>
            <a:ext cx="107329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cs typeface="+mn-ea"/>
                <a:sym typeface="+mn-lt"/>
              </a:rPr>
              <a:t>初治患者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49292D5-A8B6-1BDB-4C8B-33A483E1D170}"/>
              </a:ext>
            </a:extLst>
          </p:cNvPr>
          <p:cNvSpPr txBox="1"/>
          <p:nvPr/>
        </p:nvSpPr>
        <p:spPr bwMode="gray">
          <a:xfrm>
            <a:off x="6548065" y="4709956"/>
            <a:ext cx="14332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cs typeface="+mn-ea"/>
                <a:sym typeface="+mn-lt"/>
              </a:rPr>
              <a:t>维奈克拉治疗后难治</a:t>
            </a:r>
            <a:r>
              <a:rPr lang="en-US" altLang="zh-CN" sz="1400" b="1" dirty="0">
                <a:cs typeface="+mn-ea"/>
                <a:sym typeface="+mn-lt"/>
              </a:rPr>
              <a:t>/</a:t>
            </a:r>
            <a:r>
              <a:rPr lang="zh-CN" altLang="en-US" sz="1400" b="1" dirty="0">
                <a:cs typeface="+mn-ea"/>
                <a:sym typeface="+mn-lt"/>
              </a:rPr>
              <a:t>复发患者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A450E6B-578D-5D96-4FE8-D1EC8F4FBD29}"/>
              </a:ext>
            </a:extLst>
          </p:cNvPr>
          <p:cNvSpPr txBox="1"/>
          <p:nvPr/>
        </p:nvSpPr>
        <p:spPr bwMode="gray">
          <a:xfrm>
            <a:off x="194153" y="6407610"/>
            <a:ext cx="616351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altLang="zh-CN" sz="1050" dirty="0">
                <a:cs typeface="+mn-ea"/>
                <a:sym typeface="+mn-lt"/>
              </a:rPr>
              <a:t>Zhou K, et al. 2023 ASH. Poster 1900.</a:t>
            </a:r>
            <a:r>
              <a:rPr lang="en-US" altLang="zh-CN" sz="1050" dirty="0">
                <a:cs typeface="+mn-ea"/>
                <a:sym typeface="+mn-lt"/>
              </a:rPr>
              <a:t> </a:t>
            </a:r>
            <a:endParaRPr lang="zh-CN" altLang="en-US" sz="1050" dirty="0">
              <a:cs typeface="+mn-ea"/>
              <a:sym typeface="+mn-lt"/>
            </a:endParaRPr>
          </a:p>
          <a:p>
            <a:pPr marL="0" lvl="0" indent="0">
              <a:buNone/>
              <a:defRPr/>
            </a:pPr>
            <a:r>
              <a:rPr lang="da-DK" altLang="zh-CN" sz="1050" dirty="0">
                <a:solidFill>
                  <a:prstClr val="black"/>
                </a:solidFill>
                <a:cs typeface="+mn-ea"/>
                <a:sym typeface="+mn-lt"/>
              </a:rPr>
              <a:t>Davids MS, et al. Med. Med. 2025 Oct 17:100885</a:t>
            </a:r>
            <a:endParaRPr kumimoji="0" lang="da-DK" altLang="zh-CN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C1B4CBF-ECE3-8B6D-E387-F07CE2A1C267}"/>
              </a:ext>
            </a:extLst>
          </p:cNvPr>
          <p:cNvSpPr txBox="1"/>
          <p:nvPr/>
        </p:nvSpPr>
        <p:spPr>
          <a:xfrm>
            <a:off x="4160520" y="5527171"/>
            <a:ext cx="4251960" cy="1393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利沙托克拉治疗，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既往接受过维奈克拉治疗的患者，总体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ORR 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92.9%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13/14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未接受过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BTKi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ORR 100%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（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8/8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接受过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BTKi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ORR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 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83.3%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5/6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BF2FDB1B-5A64-6976-5F3C-D8E5C2CB6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60461"/>
              </p:ext>
            </p:extLst>
          </p:nvPr>
        </p:nvGraphicFramePr>
        <p:xfrm>
          <a:off x="364800" y="1553041"/>
          <a:ext cx="3594552" cy="3807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455">
                  <a:extLst>
                    <a:ext uri="{9D8B030D-6E8A-4147-A177-3AD203B41FA5}">
                      <a16:colId xmlns:a16="http://schemas.microsoft.com/office/drawing/2014/main" val="4187965169"/>
                    </a:ext>
                  </a:extLst>
                </a:gridCol>
                <a:gridCol w="1807097">
                  <a:extLst>
                    <a:ext uri="{9D8B030D-6E8A-4147-A177-3AD203B41FA5}">
                      <a16:colId xmlns:a16="http://schemas.microsoft.com/office/drawing/2014/main" val="3845803323"/>
                    </a:ext>
                  </a:extLst>
                </a:gridCol>
              </a:tblGrid>
              <a:tr h="39586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利沙托克拉单药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685240"/>
                  </a:ext>
                </a:extLst>
              </a:tr>
              <a:tr h="39586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例数 (n)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06753"/>
                  </a:ext>
                </a:extLst>
              </a:tr>
              <a:tr h="4979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客观总缓率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(ORR</a:t>
                      </a: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 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n(%) 95%CI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 (</a:t>
                      </a:r>
                      <a:r>
                        <a:rPr lang="en-US" altLang="zh-CN" sz="1600" b="1" dirty="0">
                          <a:solidFill>
                            <a:srgbClr val="7030A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68.6%</a:t>
                      </a:r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 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(56.4%, 79.1%)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544698"/>
                  </a:ext>
                </a:extLst>
              </a:tr>
              <a:tr h="3958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CR/</a:t>
                      </a:r>
                      <a:r>
                        <a:rPr lang="en-US" altLang="zh-CN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CRi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</a:t>
                      </a: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n(%)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 (8.6%)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295674"/>
                  </a:ext>
                </a:extLst>
              </a:tr>
              <a:tr h="3958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PR/PR-L, n(%)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42 (60.0%)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126563"/>
                  </a:ext>
                </a:extLst>
              </a:tr>
              <a:tr h="6388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TTR (</a:t>
                      </a: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中位数</a:t>
                      </a:r>
                      <a:endParaRPr lang="en-US" altLang="zh-CN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最小值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</a:t>
                      </a:r>
                      <a:r>
                        <a:rPr lang="zh-CN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最大值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2.990 (1.74; 21.36)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627324"/>
                  </a:ext>
                </a:extLst>
              </a:tr>
              <a:tr h="482625">
                <a:tc>
                  <a:txBody>
                    <a:bodyPr/>
                    <a:lstStyle/>
                    <a:p>
                      <a:pPr marL="10160" marR="0" lvl="0" indent="-7514" algn="ctr" defTabSz="761970" rtl="0" eaLnBrk="1" fontAlgn="b" latinLnBrk="0" hangingPunct="1">
                        <a:lnSpc>
                          <a:spcPct val="100000"/>
                        </a:lnSpc>
                        <a:spcBef>
                          <a:spcPts val="221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中位缓解持续时间</a:t>
                      </a:r>
                      <a:r>
                        <a:rPr lang="en-US" alt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(95% CI)</a:t>
                      </a:r>
                      <a:endPara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160" marR="0" lvl="0" indent="-7514" algn="ctr" defTabSz="761970" rtl="0" eaLnBrk="1" fontAlgn="b" latinLnBrk="0" hangingPunct="1">
                        <a:lnSpc>
                          <a:spcPct val="100000"/>
                        </a:lnSpc>
                        <a:spcBef>
                          <a:spcPts val="221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38.44 (23.00, 45.77)</a:t>
                      </a:r>
                      <a:endParaRPr lang="zh-CN" alt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94742"/>
                  </a:ext>
                </a:extLst>
              </a:tr>
              <a:tr h="482625">
                <a:tc>
                  <a:txBody>
                    <a:bodyPr/>
                    <a:lstStyle/>
                    <a:p>
                      <a:pPr marL="10160" marR="0" lvl="0" indent="-7514" algn="ctr" defTabSz="761970" rtl="0" eaLnBrk="1" fontAlgn="b" latinLnBrk="0" hangingPunct="1">
                        <a:lnSpc>
                          <a:spcPct val="100000"/>
                        </a:lnSpc>
                        <a:spcBef>
                          <a:spcPts val="221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中位无进展生存期</a:t>
                      </a:r>
                      <a:r>
                        <a:rPr lang="en-US" alt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(95% CI)</a:t>
                      </a:r>
                      <a:endParaRPr lang="zh-CN" alt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160" marR="0" lvl="0" indent="-7514" algn="ctr" defTabSz="761970" rtl="0" eaLnBrk="1" fontAlgn="b" latinLnBrk="0" hangingPunct="1">
                        <a:lnSpc>
                          <a:spcPct val="100000"/>
                        </a:lnSpc>
                        <a:spcBef>
                          <a:spcPts val="221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29.73 (20.04, 43.24)</a:t>
                      </a:r>
                      <a:endParaRPr lang="zh-CN" altLang="zh-CN" sz="14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093515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225FCE4F-352F-7237-5FD3-FDBED34AC491}"/>
              </a:ext>
            </a:extLst>
          </p:cNvPr>
          <p:cNvSpPr txBox="1"/>
          <p:nvPr/>
        </p:nvSpPr>
        <p:spPr>
          <a:xfrm>
            <a:off x="364800" y="5521832"/>
            <a:ext cx="3636857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在两项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I/II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期研究中单药治疗的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例复发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难治性患者中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</a:t>
            </a:r>
            <a:r>
              <a:rPr lang="en-US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ORR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68.6%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C92EC61-D7EB-7878-1864-D5CE36FC5F49}"/>
              </a:ext>
            </a:extLst>
          </p:cNvPr>
          <p:cNvSpPr/>
          <p:nvPr/>
        </p:nvSpPr>
        <p:spPr>
          <a:xfrm>
            <a:off x="8971572" y="1562121"/>
            <a:ext cx="3016151" cy="39791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030A0"/>
              </a:gs>
              <a:gs pos="22000">
                <a:srgbClr val="7030A0"/>
              </a:gs>
              <a:gs pos="66000">
                <a:srgbClr val="7030A0"/>
              </a:gs>
              <a:gs pos="0">
                <a:srgbClr val="7030A0"/>
              </a:gs>
            </a:gsLst>
            <a:lin ang="2700000" scaled="1"/>
            <a:tileRect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rgbClr val="7030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 defTabSz="761970">
              <a:lnSpc>
                <a:spcPct val="110000"/>
              </a:lnSpc>
            </a:pPr>
            <a:r>
              <a:rPr kumimoji="1" lang="en-US" altLang="zh-CN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2026</a:t>
            </a:r>
            <a:r>
              <a:rPr kumimoji="1"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CSCO</a:t>
            </a:r>
            <a:r>
              <a:rPr kumimoji="1"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淋巴瘤诊疗指南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3658769-49E7-881A-CF5A-8CB99A3F1FCA}"/>
              </a:ext>
            </a:extLst>
          </p:cNvPr>
          <p:cNvGrpSpPr/>
          <p:nvPr/>
        </p:nvGrpSpPr>
        <p:grpSpPr>
          <a:xfrm>
            <a:off x="8603404" y="1653103"/>
            <a:ext cx="257255" cy="281755"/>
            <a:chOff x="-2533610" y="-2407891"/>
            <a:chExt cx="762000" cy="762000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C57B3EBB-00D7-4A0C-80B3-7D3A828A5A07}"/>
                </a:ext>
              </a:extLst>
            </p:cNvPr>
            <p:cNvSpPr/>
            <p:nvPr/>
          </p:nvSpPr>
          <p:spPr>
            <a:xfrm>
              <a:off x="-2533610" y="-2407891"/>
              <a:ext cx="762000" cy="76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6200" tIns="38100" rIns="76200" bIns="3810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 defTabSz="761970">
                <a:lnSpc>
                  <a:spcPct val="110000"/>
                </a:lnSpc>
              </a:pPr>
              <a:endParaRPr kumimoji="1" lang="zh-CN" altLang="en-US" sz="100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1" name="图形 40" descr="原子 纯色填充">
              <a:extLst>
                <a:ext uri="{FF2B5EF4-FFF2-40B4-BE49-F238E27FC236}">
                  <a16:creationId xmlns:a16="http://schemas.microsoft.com/office/drawing/2014/main" id="{45B1EA16-46C8-8F54-88B5-90D645EAE4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2507704" y="-2366535"/>
              <a:ext cx="648387" cy="648387"/>
            </a:xfrm>
            <a:prstGeom prst="rect">
              <a:avLst/>
            </a:prstGeom>
          </p:spPr>
        </p:pic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F39F9E21-40CE-7824-0513-5156B49A8105}"/>
              </a:ext>
            </a:extLst>
          </p:cNvPr>
          <p:cNvSpPr/>
          <p:nvPr/>
        </p:nvSpPr>
        <p:spPr>
          <a:xfrm>
            <a:off x="8575971" y="3325550"/>
            <a:ext cx="3384319" cy="1281730"/>
          </a:xfrm>
          <a:prstGeom prst="roundRect">
            <a:avLst>
              <a:gd name="adj" fmla="val 13923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bg1">
                <a:alpha val="70000"/>
              </a:schemeClr>
            </a:solidFill>
          </a:ln>
          <a:effectLst>
            <a:outerShdw blurRad="254000" dist="127000" dir="8100000" sx="92000" sy="92000" algn="tr" rotWithShape="0">
              <a:srgbClr val="9DBB43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正式纳入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CLL/SLL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规范化诊疗体系</a:t>
            </a:r>
          </a:p>
          <a:p>
            <a:pPr marL="285750" indent="-285750" algn="just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推荐用于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BTK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抑制剂和维奈克拉为基础方案治疗后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复发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难治的患者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强调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精准分层与靶向治疗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价值</a:t>
            </a:r>
          </a:p>
          <a:p>
            <a:pPr algn="just">
              <a:lnSpc>
                <a:spcPct val="150000"/>
              </a:lnSpc>
              <a:buClr>
                <a:srgbClr val="9DBB43"/>
              </a:buClr>
            </a:pP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E8F5F273-5A30-8093-D0E8-E84FEA451659}"/>
              </a:ext>
            </a:extLst>
          </p:cNvPr>
          <p:cNvSpPr/>
          <p:nvPr/>
        </p:nvSpPr>
        <p:spPr>
          <a:xfrm>
            <a:off x="8892860" y="2704659"/>
            <a:ext cx="3058288" cy="4584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rgbClr val="7030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 defTabSz="761970">
              <a:lnSpc>
                <a:spcPct val="110000"/>
              </a:lnSpc>
            </a:pPr>
            <a:r>
              <a:rPr kumimoji="1" lang="en-US" altLang="zh-CN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2026 </a:t>
            </a:r>
            <a:r>
              <a:rPr kumimoji="1"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中国淋巴瘤诊疗指南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5D67E70-D064-89A0-8AA3-7D6F24DEF4EF}"/>
              </a:ext>
            </a:extLst>
          </p:cNvPr>
          <p:cNvGrpSpPr/>
          <p:nvPr/>
        </p:nvGrpSpPr>
        <p:grpSpPr>
          <a:xfrm>
            <a:off x="8575574" y="2772396"/>
            <a:ext cx="257255" cy="284079"/>
            <a:chOff x="-2425559" y="-3943429"/>
            <a:chExt cx="762000" cy="762000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9EFA4099-EE64-BCBF-2F91-AFBE5D0484D4}"/>
                </a:ext>
              </a:extLst>
            </p:cNvPr>
            <p:cNvSpPr/>
            <p:nvPr/>
          </p:nvSpPr>
          <p:spPr>
            <a:xfrm>
              <a:off x="-2425559" y="-3943429"/>
              <a:ext cx="762000" cy="76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6200" tIns="38100" rIns="76200" bIns="3810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 defTabSz="761970">
                <a:lnSpc>
                  <a:spcPct val="110000"/>
                </a:lnSpc>
              </a:pPr>
              <a:endParaRPr kumimoji="1" lang="zh-CN" altLang="en-US" sz="100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7" name="图形 46" descr="打开的书 纯色填充">
              <a:extLst>
                <a:ext uri="{FF2B5EF4-FFF2-40B4-BE49-F238E27FC236}">
                  <a16:creationId xmlns:a16="http://schemas.microsoft.com/office/drawing/2014/main" id="{DEFFE43F-CE02-5BDC-B07A-F7806A1DDC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333656" y="-3851527"/>
              <a:ext cx="578194" cy="578194"/>
            </a:xfrm>
            <a:prstGeom prst="rect">
              <a:avLst/>
            </a:prstGeom>
          </p:spPr>
        </p:pic>
      </p:grp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3694186D-CC16-FDB3-DCA4-57619FE9FDB8}"/>
              </a:ext>
            </a:extLst>
          </p:cNvPr>
          <p:cNvSpPr/>
          <p:nvPr/>
        </p:nvSpPr>
        <p:spPr>
          <a:xfrm>
            <a:off x="8889890" y="4589794"/>
            <a:ext cx="3061258" cy="42047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rgbClr val="7030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 defTabSz="761970">
              <a:lnSpc>
                <a:spcPct val="110000"/>
              </a:lnSpc>
            </a:pPr>
            <a:r>
              <a:rPr kumimoji="1" lang="en-US" altLang="zh-CN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2026 APLC</a:t>
            </a:r>
            <a:r>
              <a:rPr kumimoji="1"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亚太专家共识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E02567D-58C6-C891-4993-BE18B58F9C0F}"/>
              </a:ext>
            </a:extLst>
          </p:cNvPr>
          <p:cNvGrpSpPr/>
          <p:nvPr/>
        </p:nvGrpSpPr>
        <p:grpSpPr>
          <a:xfrm>
            <a:off x="8562230" y="4700016"/>
            <a:ext cx="268819" cy="204302"/>
            <a:chOff x="7321793" y="-5486479"/>
            <a:chExt cx="762000" cy="762000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D633DFC2-F5A5-5883-4378-9ED3B6B36365}"/>
                </a:ext>
              </a:extLst>
            </p:cNvPr>
            <p:cNvSpPr/>
            <p:nvPr/>
          </p:nvSpPr>
          <p:spPr>
            <a:xfrm>
              <a:off x="7321793" y="-5486479"/>
              <a:ext cx="762000" cy="76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6200" tIns="38100" rIns="76200" bIns="3810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 defTabSz="761970">
                <a:lnSpc>
                  <a:spcPct val="110000"/>
                </a:lnSpc>
              </a:pPr>
              <a:endParaRPr kumimoji="1" lang="zh-CN" altLang="en-US" sz="100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51" name="图形 50" descr="地球 纯色填充">
              <a:extLst>
                <a:ext uri="{FF2B5EF4-FFF2-40B4-BE49-F238E27FC236}">
                  <a16:creationId xmlns:a16="http://schemas.microsoft.com/office/drawing/2014/main" id="{73327447-7D3B-E2B1-4CB6-E1492CA5EF8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78600" y="-5429674"/>
              <a:ext cx="648386" cy="648386"/>
            </a:xfrm>
            <a:prstGeom prst="rect">
              <a:avLst/>
            </a:prstGeom>
          </p:spPr>
        </p:pic>
      </p:grp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F67F6175-3F77-62B5-BEDF-729FC486CDF3}"/>
              </a:ext>
            </a:extLst>
          </p:cNvPr>
          <p:cNvSpPr/>
          <p:nvPr/>
        </p:nvSpPr>
        <p:spPr>
          <a:xfrm>
            <a:off x="8603404" y="2024189"/>
            <a:ext cx="3395679" cy="547054"/>
          </a:xfrm>
          <a:prstGeom prst="roundRect">
            <a:avLst>
              <a:gd name="adj" fmla="val 13923"/>
            </a:avLst>
          </a:prstGeom>
          <a:solidFill>
            <a:schemeClr val="bg1">
              <a:alpha val="80000"/>
            </a:schemeClr>
          </a:solidFill>
          <a:ln w="12700">
            <a:solidFill>
              <a:schemeClr val="bg1">
                <a:alpha val="70000"/>
              </a:schemeClr>
            </a:solidFill>
          </a:ln>
          <a:effectLst>
            <a:outerShdw blurRad="254000" dist="127000" dir="8100000" sx="92000" sy="92000" algn="tr" rotWithShape="0">
              <a:srgbClr val="9DBB43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利沙托克拉单药获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R/R CLL/SLL  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级推荐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F4850EB-DB2D-64A0-2118-483FC3CB0141}"/>
              </a:ext>
            </a:extLst>
          </p:cNvPr>
          <p:cNvSpPr txBox="1"/>
          <p:nvPr/>
        </p:nvSpPr>
        <p:spPr>
          <a:xfrm>
            <a:off x="8582270" y="5079393"/>
            <a:ext cx="3416813" cy="1300537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利沙托克拉被定义为</a:t>
            </a:r>
            <a:r>
              <a:rPr lang="zh-CN" altLang="en-US" sz="1400" b="1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新一代选择性</a:t>
            </a:r>
            <a:r>
              <a:rPr lang="en-US" altLang="zh-CN" sz="1400" b="1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BCL-2</a:t>
            </a:r>
            <a:r>
              <a:rPr lang="zh-CN" altLang="en-US" sz="1400" b="1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抑制剂</a:t>
            </a:r>
          </a:p>
          <a:p>
            <a:pPr marL="285750" indent="-285750" algn="just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1400" b="1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R/R CLL/SLL</a:t>
            </a: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优选治疗方案</a:t>
            </a:r>
          </a:p>
          <a:p>
            <a:pPr marL="285750" indent="-285750" algn="just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强调安全性良好且</a:t>
            </a:r>
            <a:r>
              <a:rPr lang="zh-CN" altLang="en-US" sz="1400" b="1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未观察到</a:t>
            </a:r>
            <a:r>
              <a:rPr lang="en-US" altLang="zh-CN" sz="1400" b="1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TLS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7B6783-8378-8C66-64D4-FB7F1479354B}"/>
              </a:ext>
            </a:extLst>
          </p:cNvPr>
          <p:cNvSpPr/>
          <p:nvPr/>
        </p:nvSpPr>
        <p:spPr>
          <a:xfrm>
            <a:off x="6776664" y="2277398"/>
            <a:ext cx="948247" cy="2345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879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heme/theme1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67af4749-05cb-412c-ba91-2957490b827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2F91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微软雅黑"/>
            <a:ea typeface="微软雅黑"/>
            <a:cs typeface="+mn-cs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gray">
        <a:noFill/>
        <a:ln>
          <a:noFill/>
        </a:ln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67af4749-05cb-412c-ba91-2957490b827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2F91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微软雅黑"/>
            <a:ea typeface="微软雅黑"/>
            <a:cs typeface="+mn-cs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/>
      </a:bodyPr>
      <a:lstStyle>
        <a:defPPr algn="dist">
          <a:defRPr sz="1800" b="1" i="0" dirty="0" smtClean="0">
            <a:solidFill>
              <a:srgbClr val="6C129C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67af4749-05cb-412c-ba91-2957490b827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dist">
          <a:defRPr sz="1800" b="1" i="0" dirty="0" smtClean="0">
            <a:solidFill>
              <a:srgbClr val="6C129C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26148</TotalTime>
  <Words>2576</Words>
  <Application>Microsoft Office PowerPoint</Application>
  <PresentationFormat>宽屏</PresentationFormat>
  <Paragraphs>292</Paragraphs>
  <Slides>12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MiSans Heavy</vt:lpstr>
      <vt:lpstr>等线</vt:lpstr>
      <vt:lpstr>隶书</vt:lpstr>
      <vt:lpstr>宋体</vt:lpstr>
      <vt:lpstr>Microsoft YaHei</vt:lpstr>
      <vt:lpstr>Microsoft YaHei</vt:lpstr>
      <vt:lpstr>Arial</vt:lpstr>
      <vt:lpstr>Calibri</vt:lpstr>
      <vt:lpstr>Wingdings</vt:lpstr>
      <vt:lpstr>1_WPS</vt:lpstr>
      <vt:lpstr>2_WPS</vt:lpstr>
      <vt:lpstr>3_WPS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Xiaojing Qu</cp:lastModifiedBy>
  <cp:revision>1727</cp:revision>
  <cp:lastPrinted>2025-07-08T03:36:13Z</cp:lastPrinted>
  <dcterms:created xsi:type="dcterms:W3CDTF">2025-03-28T02:13:02Z</dcterms:created>
  <dcterms:modified xsi:type="dcterms:W3CDTF">2026-06-09T03:34:50Z</dcterms:modified>
</cp:coreProperties>
</file>