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charts/chart1.xml" ContentType="application/vnd.openxmlformats-officedocument.drawingml.chart+xml"/>
  <Override PartName="/ppt/charts/chart2.xml" ContentType="application/vnd.openxmlformats-officedocument.drawingml.chart+xml"/>
  <Override PartName="/ppt/charts/colors1.xml" ContentType="application/vnd.ms-office.chartcolorstyle+xml"/>
  <Override PartName="/ppt/charts/colors2.xml" ContentType="application/vnd.ms-office.chartcolorstyle+xml"/>
  <Override PartName="/ppt/charts/style1.xml" ContentType="application/vnd.ms-office.chartstyle+xml"/>
  <Override PartName="/ppt/charts/style2.xml" ContentType="application/vnd.ms-office.chartstyle+xml"/>
  <Override PartName="/ppt/commentAuthors.xml" ContentType="application/vnd.openxmlformats-officedocument.presentationml.commentAuthor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4"/>
  </p:notesMasterIdLst>
  <p:sldIdLst>
    <p:sldId id="329" r:id="rId3"/>
    <p:sldId id="393" r:id="rId5"/>
    <p:sldId id="394" r:id="rId6"/>
    <p:sldId id="396" r:id="rId7"/>
    <p:sldId id="410" r:id="rId8"/>
    <p:sldId id="418" r:id="rId9"/>
    <p:sldId id="389" r:id="rId10"/>
    <p:sldId id="416" r:id="rId11"/>
    <p:sldId id="390" r:id="rId12"/>
    <p:sldId id="408" r:id="rId13"/>
    <p:sldId id="273" r:id="rId14"/>
  </p:sldIdLst>
  <p:sldSz cx="12192000" cy="6858000"/>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039" userDrawn="1">
          <p15:clr>
            <a:srgbClr val="A4A3A4"/>
          </p15:clr>
        </p15:guide>
        <p15:guide id="2" pos="3949"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lihonglin" initials="l" lastIdx="7" clrIdx="0"/>
  <p:cmAuthor id="2" name="velyn E" initials="vE" lastIdx="0" clrIdx="1"/>
  <p:cmAuthor id="3" name="admin" initials="a" lastIdx="0" clrIdx="2"/>
  <p:cmAuthor id="4" name="德州 尹" initials="德尹" lastIdx="0" clrIdx="3"/>
  <p:cmAuthor id="5" name="丁 瑞琳" initials="丁" lastIdx="0" clrIdx="4"/>
  <p:cmAuthor id="6" name="Elyn" initials="authorId_1179197403" lastIdx="0" clrIdx="5"/>
  <p:cmAuthor id="7" name="李 馨雨" initials="李" lastIdx="0" clrIdx="6"/>
  <p:cmAuthor id="8" name="欧阳沁" initials="欧阳沁" lastIdx="0" clrIdx="7"/>
  <p:cmAuthor id="9" name="Ruilin Ding" initials="RD" lastIdx="0" clrIdx="8"/>
  <p:cmAuthor id="10" name="心月 董" initials="心月" lastIdx="0" clrIdx="9"/>
  <p:cmAuthor id="11" name="微软用户" initials="微软用户" lastIdx="0" clrIdx="10"/>
  <p:cmAuthor id="12" name="max" initials="max" lastIdx="0" clrIdx="11"/>
  <p:cmAuthor id="13" name="全发 唐" initials="全发" lastIdx="0" clrIdx="12"/>
  <p:cmAuthor id="14" name="Evelyn" initials="Eyln" lastIdx="0" clrIdx="13"/>
  <p:cmAuthor id="15" name="Automan" initials="A" lastIdx="0" clrIdx="14"/>
  <p:cmAuthor id="16" name="wxl" initials="w" lastIdx="0" clrIdx="15"/>
  <p:cmAuthor id="17" name="1206988966@qq.com" initials="1" lastIdx="0" clrIdx="16"/>
  <p:cmAuthor id="18" name="afulv" initials="a" lastIdx="0" clrIdx="17"/>
  <p:cmAuthor id="19" name="姜伟光" initials="姜" lastIdx="0" clrIdx="18"/>
  <p:cmAuthor id="20" name="Iliana Palenzuela" initials="IP" lastIdx="0" clrIdx="19"/>
  <p:cmAuthor id="21" name="爱的小本" initials="爱" lastIdx="0" clrIdx="20"/>
  <p:cmAuthor id="22" name="lenovo" initials="l" lastIdx="0" clrIdx="21"/>
  <p:cmAuthor id="23" name="PC" initials="P" lastIdx="0" clrIdx="22"/>
  <p:cmAuthor id="24" name="陈侨" initials="陈侨" lastIdx="0" clrIdx="23"/>
  <p:cmAuthor id="25" name="nx7902" initials="n" lastIdx="0" clrIdx="24"/>
  <p:cmAuthor id="26" name="Yuki Sun" initials="YS" lastIdx="0" clrIdx="25"/>
  <p:cmAuthor id="27" name="Chu Chen" initials="CC" lastIdx="0" clrIdx="26"/>
  <p:cmAuthor id="28" name="Y" initials="YS" lastIdx="0" clrIdx="27"/>
  <p:cmAuthor id="29" name="作者" initials="A" lastIdx="0" clrIdx="28"/>
  <p:cmAuthor id="30" name="webuser" initials="webuser" lastIdx="0" clrIdx="29"/>
  <p:cmAuthor id="31" name="ylt" initials="y" lastIdx="0" clrIdx="30"/>
  <p:cmAuthor id="32" name="lixia" initials="l" lastIdx="0" clrIdx="31"/>
  <p:cmAuthor id="33" name="wl xing" initials="wx" lastIdx="0" clrIdx="32"/>
  <p:cmAuthor id="34" name="赵擎" initials="u" lastIdx="0" clrIdx="33"/>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046E5A"/>
    <a:srgbClr val="004D40"/>
    <a:srgbClr val="F6DA6D"/>
    <a:srgbClr val="E8F5E8"/>
    <a:srgbClr val="E2F0D9"/>
    <a:srgbClr val="22C55E"/>
    <a:srgbClr val="F7FCF5"/>
    <a:srgbClr val="293C17"/>
    <a:srgbClr val="DCECD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中度样式 2 - 强调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3B4B98B0-60AC-42C2-AFA5-B58CD77FA1E5}" styleName="浅色样式 1 - 强调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000" autoAdjust="0"/>
    <p:restoredTop sz="93724" autoAdjust="0"/>
  </p:normalViewPr>
  <p:slideViewPr>
    <p:cSldViewPr snapToGrid="0" showGuides="1">
      <p:cViewPr varScale="1">
        <p:scale>
          <a:sx n="79" d="100"/>
          <a:sy n="79" d="100"/>
        </p:scale>
        <p:origin x="850" y="82"/>
      </p:cViewPr>
      <p:guideLst>
        <p:guide orient="horz" pos="2039"/>
        <p:guide pos="3949"/>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6.xml"/><Relationship Id="rId8" Type="http://schemas.openxmlformats.org/officeDocument/2006/relationships/slide" Target="slides/slide5.xml"/><Relationship Id="rId7" Type="http://schemas.openxmlformats.org/officeDocument/2006/relationships/slide" Target="slides/slide4.xml"/><Relationship Id="rId6" Type="http://schemas.openxmlformats.org/officeDocument/2006/relationships/slide" Target="slides/slide3.xml"/><Relationship Id="rId5" Type="http://schemas.openxmlformats.org/officeDocument/2006/relationships/slide" Target="slides/slide2.xml"/><Relationship Id="rId4" Type="http://schemas.openxmlformats.org/officeDocument/2006/relationships/notesMaster" Target="notesMasters/notesMaster1.xml"/><Relationship Id="rId3" Type="http://schemas.openxmlformats.org/officeDocument/2006/relationships/slide" Target="slides/slide1.xml"/><Relationship Id="rId2" Type="http://schemas.openxmlformats.org/officeDocument/2006/relationships/theme" Target="theme/theme1.xml"/><Relationship Id="rId18" Type="http://schemas.openxmlformats.org/officeDocument/2006/relationships/commentAuthors" Target="commentAuthors.xml"/><Relationship Id="rId17" Type="http://schemas.openxmlformats.org/officeDocument/2006/relationships/tableStyles" Target="tableStyles.xml"/><Relationship Id="rId16" Type="http://schemas.openxmlformats.org/officeDocument/2006/relationships/viewProps" Target="viewProps.xml"/><Relationship Id="rId15" Type="http://schemas.openxmlformats.org/officeDocument/2006/relationships/presProps" Target="presProps.xml"/><Relationship Id="rId14" Type="http://schemas.openxmlformats.org/officeDocument/2006/relationships/slide" Target="slides/slide11.xml"/><Relationship Id="rId13" Type="http://schemas.openxmlformats.org/officeDocument/2006/relationships/slide" Target="slides/slide10.xml"/><Relationship Id="rId12" Type="http://schemas.openxmlformats.org/officeDocument/2006/relationships/slide" Target="slides/slide9.xml"/><Relationship Id="rId11" Type="http://schemas.openxmlformats.org/officeDocument/2006/relationships/slide" Target="slides/slide8.xml"/><Relationship Id="rId10" Type="http://schemas.openxmlformats.org/officeDocument/2006/relationships/slide" Target="slides/slide7.xml"/><Relationship Id="rId1" Type="http://schemas.openxmlformats.org/officeDocument/2006/relationships/slideMaster" Target="slideMasters/slideMaster1.xml"/></Relationships>
</file>

<file path=ppt/charts/_rels/chart1.xml.rels><?xml version="1.0" encoding="UTF-8" standalone="yes"?>
<Relationships xmlns="http://schemas.openxmlformats.org/package/2006/relationships"><Relationship Id="rId3" Type="http://schemas.microsoft.com/office/2011/relationships/chartColorStyle" Target="colors1.xml"/><Relationship Id="rId2" Type="http://schemas.microsoft.com/office/2011/relationships/chartStyle" Target="style1.xml"/><Relationship Id="rId1" Type="http://schemas.openxmlformats.org/officeDocument/2006/relationships/oleObject" Target="&#24037;&#20316;&#31807;1" TargetMode="External"/></Relationships>
</file>

<file path=ppt/charts/_rels/chart2.xml.rels><?xml version="1.0" encoding="UTF-8" standalone="yes"?>
<Relationships xmlns="http://schemas.openxmlformats.org/package/2006/relationships"><Relationship Id="rId3" Type="http://schemas.microsoft.com/office/2011/relationships/chartColorStyle" Target="colors2.xml"/><Relationship Id="rId2" Type="http://schemas.microsoft.com/office/2011/relationships/chartStyle" Target="style2.xml"/><Relationship Id="rId1" Type="http://schemas.openxmlformats.org/officeDocument/2006/relationships/oleObject" Target="&#24037;&#20316;&#31807;1"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zh-CN"/>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Sheet1!$J$21</c:f>
              <c:strCache>
                <c:ptCount val="1"/>
                <c:pt idx="0">
                  <c:v>去甲组</c:v>
                </c:pt>
              </c:strCache>
            </c:strRef>
          </c:tx>
          <c:spPr>
            <a:solidFill>
              <a:srgbClr val="004D40"/>
            </a:solidFill>
            <a:ln>
              <a:noFill/>
            </a:ln>
            <a:effectLst/>
          </c:spPr>
          <c:invertIfNegative val="0"/>
          <c:dPt>
            <c:idx val="0"/>
            <c:invertIfNegative val="0"/>
            <c:bubble3D val="0"/>
            <c:spPr>
              <a:solidFill>
                <a:srgbClr val="004D40"/>
              </a:solidFill>
              <a:ln>
                <a:noFill/>
              </a:ln>
              <a:effectLst/>
            </c:spPr>
          </c:dPt>
          <c:dPt>
            <c:idx val="1"/>
            <c:invertIfNegative val="0"/>
            <c:bubble3D val="0"/>
            <c:spPr>
              <a:solidFill>
                <a:srgbClr val="004D40"/>
              </a:solidFill>
              <a:ln>
                <a:noFill/>
              </a:ln>
              <a:effectLst/>
            </c:spPr>
          </c:dPt>
          <c:dPt>
            <c:idx val="2"/>
            <c:invertIfNegative val="0"/>
            <c:bubble3D val="0"/>
            <c:spPr>
              <a:solidFill>
                <a:srgbClr val="004D40"/>
              </a:solidFill>
              <a:ln>
                <a:noFill/>
              </a:ln>
              <a:effectLst/>
            </c:spPr>
          </c:dPt>
          <c:dLbls>
            <c:dLbl>
              <c:idx val="0"/>
              <c:layout>
                <c:manualLayout>
                  <c:x val="-0.0151660322276195"/>
                  <c:y val="0.00404272427410817"/>
                </c:manualLayout>
              </c:layout>
              <c:dLblPos val="outEnd"/>
              <c:showLegendKey val="0"/>
              <c:showVal val="1"/>
              <c:showCatName val="0"/>
              <c:showSerName val="0"/>
              <c:showPercent val="0"/>
              <c:showBubbleSize val="0"/>
              <c:extLst>
                <c:ext xmlns:c15="http://schemas.microsoft.com/office/drawing/2012/chart" uri="{CE6537A1-D6FC-4f65-9D91-7224C49458BB}">
                  <c15:layout/>
                </c:ext>
              </c:extLst>
            </c:dLbl>
            <c:dLbl>
              <c:idx val="2"/>
              <c:layout>
                <c:manualLayout>
                  <c:x val="0"/>
                  <c:y val="-0.00363845184669735"/>
                </c:manualLayout>
              </c:layout>
              <c:dLblPos val="outEnd"/>
              <c:showLegendKey val="0"/>
              <c:showVal val="1"/>
              <c:showCatName val="0"/>
              <c:showSerName val="0"/>
              <c:showPercent val="0"/>
              <c:showBubbleSize val="0"/>
              <c:extLst>
                <c:ext xmlns:c15="http://schemas.microsoft.com/office/drawing/2012/chart" uri="{CE6537A1-D6FC-4f65-9D91-7224C49458BB}">
                  <c15:layout/>
                </c:ext>
              </c:extLst>
            </c:dLbl>
            <c:spPr>
              <a:noFill/>
              <a:ln>
                <a:noFill/>
              </a:ln>
              <a:effectLst/>
            </c:spPr>
            <c:txPr>
              <a:bodyPr rot="0" spcFirstLastPara="1" vertOverflow="ellipsis" vert="horz" wrap="square" lIns="38100" tIns="19050" rIns="38100" bIns="19050" anchor="ctr" anchorCtr="1">
                <a:spAutoFit/>
              </a:bodyPr>
              <a:lstStyle/>
              <a:p>
                <a:pPr>
                  <a:defRPr lang="zh-CN" sz="1200" b="1" i="0" u="none" strike="noStrike" kern="1200" baseline="0">
                    <a:solidFill>
                      <a:schemeClr val="tx1">
                        <a:lumMod val="75000"/>
                        <a:lumOff val="25000"/>
                      </a:schemeClr>
                    </a:solidFill>
                    <a:latin typeface="微软雅黑" panose="020B0503020204020204" charset="-122"/>
                    <a:ea typeface="微软雅黑" panose="020B0503020204020204" charset="-122"/>
                    <a:cs typeface="+mn-cs"/>
                  </a:defRPr>
                </a:pPr>
              </a:p>
            </c:tx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Sheet1!$I$22:$I$24</c:f>
              <c:strCache>
                <c:ptCount val="3"/>
                <c:pt idx="0">
                  <c:v>整体敏感性</c:v>
                </c:pt>
                <c:pt idx="1">
                  <c:v>三支病变敏感性</c:v>
                </c:pt>
                <c:pt idx="2">
                  <c:v>右冠状动脉敏感性</c:v>
                </c:pt>
              </c:strCache>
            </c:strRef>
          </c:cat>
          <c:val>
            <c:numRef>
              <c:f>Sheet1!$J$22:$J$24</c:f>
              <c:numCache>
                <c:formatCode>0.00%</c:formatCode>
                <c:ptCount val="3"/>
                <c:pt idx="0">
                  <c:v>0.7805</c:v>
                </c:pt>
                <c:pt idx="1">
                  <c:v>0.9821</c:v>
                </c:pt>
                <c:pt idx="2">
                  <c:v>0.7044</c:v>
                </c:pt>
              </c:numCache>
            </c:numRef>
          </c:val>
        </c:ser>
        <c:ser>
          <c:idx val="1"/>
          <c:order val="1"/>
          <c:tx>
            <c:strRef>
              <c:f>Sheet1!$K$21</c:f>
              <c:strCache>
                <c:ptCount val="1"/>
                <c:pt idx="0">
                  <c:v>腺苷组</c:v>
                </c:pt>
              </c:strCache>
            </c:strRef>
          </c:tx>
          <c:spPr>
            <a:solidFill>
              <a:schemeClr val="bg1">
                <a:lumMod val="50000"/>
              </a:schemeClr>
            </a:solidFill>
            <a:ln>
              <a:noFill/>
            </a:ln>
            <a:effectLst/>
          </c:spPr>
          <c:invertIfNegative val="0"/>
          <c:dLbls>
            <c:dLbl>
              <c:idx val="0"/>
              <c:layout>
                <c:manualLayout>
                  <c:x val="0.0227490483414292"/>
                  <c:y val="0.0121281728223245"/>
                </c:manualLayout>
              </c:layout>
              <c:dLblPos val="outEnd"/>
              <c:showLegendKey val="0"/>
              <c:showVal val="1"/>
              <c:showCatName val="0"/>
              <c:showSerName val="0"/>
              <c:showPercent val="0"/>
              <c:showBubbleSize val="0"/>
              <c:extLst>
                <c:ext xmlns:c15="http://schemas.microsoft.com/office/drawing/2012/chart" uri="{CE6537A1-D6FC-4f65-9D91-7224C49458BB}">
                  <c15:layout/>
                </c:ext>
              </c:extLst>
            </c:dLbl>
            <c:dLbl>
              <c:idx val="1"/>
              <c:layout>
                <c:manualLayout>
                  <c:x val="0.0303320644552388"/>
                  <c:y val="0"/>
                </c:manualLayout>
              </c:layout>
              <c:dLblPos val="outEnd"/>
              <c:showLegendKey val="0"/>
              <c:showVal val="1"/>
              <c:showCatName val="0"/>
              <c:showSerName val="0"/>
              <c:showPercent val="0"/>
              <c:showBubbleSize val="0"/>
              <c:extLst>
                <c:ext xmlns:c15="http://schemas.microsoft.com/office/drawing/2012/chart" uri="{CE6537A1-D6FC-4f65-9D91-7224C49458BB}">
                  <c15:layout/>
                </c:ext>
              </c:extLst>
            </c:dLbl>
            <c:spPr>
              <a:noFill/>
              <a:ln>
                <a:noFill/>
              </a:ln>
              <a:effectLst/>
            </c:spPr>
            <c:txPr>
              <a:bodyPr rot="0" spcFirstLastPara="1" vertOverflow="ellipsis" vert="horz" wrap="square" lIns="38100" tIns="19050" rIns="38100" bIns="19050" anchor="ctr" anchorCtr="1">
                <a:spAutoFit/>
              </a:bodyPr>
              <a:lstStyle/>
              <a:p>
                <a:pPr>
                  <a:defRPr lang="zh-CN" sz="1200" b="1" i="0" u="none" strike="noStrike" kern="1200" baseline="0">
                    <a:solidFill>
                      <a:schemeClr val="tx1">
                        <a:lumMod val="75000"/>
                        <a:lumOff val="25000"/>
                      </a:schemeClr>
                    </a:solidFill>
                    <a:latin typeface="微软雅黑" panose="020B0503020204020204" charset="-122"/>
                    <a:ea typeface="微软雅黑" panose="020B0503020204020204" charset="-122"/>
                    <a:cs typeface="+mn-cs"/>
                  </a:defRPr>
                </a:pPr>
              </a:p>
            </c:tx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Sheet1!$I$22:$I$24</c:f>
              <c:strCache>
                <c:ptCount val="3"/>
                <c:pt idx="0">
                  <c:v>整体敏感性</c:v>
                </c:pt>
                <c:pt idx="1">
                  <c:v>三支病变敏感性</c:v>
                </c:pt>
                <c:pt idx="2">
                  <c:v>右冠状动脉敏感性</c:v>
                </c:pt>
              </c:strCache>
            </c:strRef>
          </c:cat>
          <c:val>
            <c:numRef>
              <c:f>Sheet1!$K$22:$K$24</c:f>
              <c:numCache>
                <c:formatCode>0.00%</c:formatCode>
                <c:ptCount val="3"/>
                <c:pt idx="0">
                  <c:v>0.7875</c:v>
                </c:pt>
                <c:pt idx="1">
                  <c:v>0.9286</c:v>
                </c:pt>
                <c:pt idx="2">
                  <c:v>0.6667</c:v>
                </c:pt>
              </c:numCache>
            </c:numRef>
          </c:val>
        </c:ser>
        <c:dLbls>
          <c:showLegendKey val="0"/>
          <c:showVal val="0"/>
          <c:showCatName val="0"/>
          <c:showSerName val="0"/>
          <c:showPercent val="0"/>
          <c:showBubbleSize val="0"/>
        </c:dLbls>
        <c:gapWidth val="120"/>
        <c:overlap val="-27"/>
        <c:axId val="354222352"/>
        <c:axId val="354222712"/>
      </c:barChart>
      <c:catAx>
        <c:axId val="35422235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lang="zh-CN" sz="1200" b="0" i="0" u="none" strike="noStrike" kern="1200" baseline="0">
                <a:solidFill>
                  <a:schemeClr val="tx1">
                    <a:lumMod val="65000"/>
                    <a:lumOff val="35000"/>
                  </a:schemeClr>
                </a:solidFill>
                <a:latin typeface="微软雅黑" panose="020B0503020204020204" charset="-122"/>
                <a:ea typeface="微软雅黑" panose="020B0503020204020204" charset="-122"/>
                <a:cs typeface="+mn-cs"/>
              </a:defRPr>
            </a:pPr>
          </a:p>
        </c:txPr>
        <c:crossAx val="354222712"/>
        <c:crosses val="autoZero"/>
        <c:auto val="1"/>
        <c:lblAlgn val="ctr"/>
        <c:lblOffset val="100"/>
        <c:noMultiLvlLbl val="0"/>
      </c:catAx>
      <c:valAx>
        <c:axId val="354222712"/>
        <c:scaling>
          <c:orientation val="minMax"/>
          <c:max val="1"/>
          <c:min val="0.5"/>
        </c:scaling>
        <c:delete val="0"/>
        <c:axPos val="l"/>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lang="zh-CN" sz="1200" b="0" i="0" u="none" strike="noStrike" kern="1200" baseline="0">
                <a:solidFill>
                  <a:schemeClr val="tx1">
                    <a:lumMod val="65000"/>
                    <a:lumOff val="35000"/>
                  </a:schemeClr>
                </a:solidFill>
                <a:latin typeface="微软雅黑" panose="020B0503020204020204" charset="-122"/>
                <a:ea typeface="微软雅黑" panose="020B0503020204020204" charset="-122"/>
                <a:cs typeface="+mn-cs"/>
              </a:defRPr>
            </a:pPr>
          </a:p>
        </c:txPr>
        <c:crossAx val="354222352"/>
        <c:crosses val="autoZero"/>
        <c:crossBetween val="between"/>
        <c:majorUnit val="0.1"/>
      </c:valAx>
      <c:spPr>
        <a:noFill/>
        <a:ln>
          <a:noFill/>
        </a:ln>
        <a:effectLst/>
      </c:spPr>
    </c:plotArea>
    <c:legend>
      <c:legendPos val="b"/>
      <c:layout>
        <c:manualLayout>
          <c:xMode val="edge"/>
          <c:yMode val="edge"/>
          <c:x val="0.345977222222222"/>
          <c:y val="0.885388766829033"/>
        </c:manualLayout>
      </c:layout>
      <c:overlay val="0"/>
      <c:spPr>
        <a:noFill/>
        <a:ln>
          <a:noFill/>
        </a:ln>
        <a:effectLst/>
      </c:spPr>
      <c:txPr>
        <a:bodyPr rot="0" spcFirstLastPara="1" vertOverflow="ellipsis" vert="horz" wrap="square" anchor="ctr" anchorCtr="1"/>
        <a:lstStyle/>
        <a:p>
          <a:pPr>
            <a:defRPr lang="zh-CN" sz="1200" b="1" i="0" u="none" strike="noStrike" kern="1200" baseline="0">
              <a:solidFill>
                <a:schemeClr val="tx1">
                  <a:lumMod val="65000"/>
                  <a:lumOff val="35000"/>
                </a:schemeClr>
              </a:solidFill>
              <a:latin typeface="微软雅黑" panose="020B0503020204020204" charset="-122"/>
              <a:ea typeface="微软雅黑" panose="020B0503020204020204" charset="-122"/>
              <a:cs typeface="+mn-cs"/>
            </a:defRPr>
          </a:pPr>
        </a:p>
      </c:txPr>
    </c:legend>
    <c:plotVisOnly val="1"/>
    <c:dispBlanksAs val="gap"/>
    <c:showDLblsOverMax val="0"/>
    <c:extLst>
      <c:ext uri="{0b15fc19-7d7d-44ad-8c2d-2c3a37ce22c3}">
        <chartProps xmlns="https://web.wps.cn/et/2018/main" chartId="{1077db46-4496-4938-96a2-908cde106ddd}"/>
      </c:ext>
    </c:extLst>
  </c:chart>
  <c:spPr>
    <a:noFill/>
    <a:ln>
      <a:noFill/>
    </a:ln>
    <a:effectLst/>
  </c:spPr>
  <c:txPr>
    <a:bodyPr/>
    <a:lstStyle/>
    <a:p>
      <a:pPr>
        <a:defRPr lang="zh-CN"/>
      </a:pPr>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zh-CN"/>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[工作簿1]Sheet1!$C$2</c:f>
              <c:strCache>
                <c:ptCount val="1"/>
                <c:pt idx="0">
                  <c:v>去甲组</c:v>
                </c:pt>
              </c:strCache>
            </c:strRef>
          </c:tx>
          <c:spPr>
            <a:solidFill>
              <a:srgbClr val="046E5A"/>
            </a:solidFill>
            <a:ln>
              <a:noFill/>
            </a:ln>
            <a:effectLst/>
          </c:spPr>
          <c:invertIfNegative val="0"/>
          <c:dPt>
            <c:idx val="0"/>
            <c:invertIfNegative val="0"/>
            <c:bubble3D val="0"/>
            <c:spPr>
              <a:solidFill>
                <a:srgbClr val="004D40"/>
              </a:solidFill>
              <a:ln>
                <a:noFill/>
              </a:ln>
              <a:effectLst/>
            </c:spPr>
          </c:dPt>
          <c:dPt>
            <c:idx val="1"/>
            <c:invertIfNegative val="0"/>
            <c:bubble3D val="0"/>
            <c:spPr>
              <a:solidFill>
                <a:srgbClr val="004D40"/>
              </a:solidFill>
              <a:ln>
                <a:noFill/>
              </a:ln>
              <a:effectLst/>
            </c:spPr>
          </c:dPt>
          <c:dPt>
            <c:idx val="2"/>
            <c:invertIfNegative val="0"/>
            <c:bubble3D val="0"/>
            <c:spPr>
              <a:solidFill>
                <a:srgbClr val="004D40"/>
              </a:solidFill>
              <a:ln>
                <a:noFill/>
              </a:ln>
              <a:effectLst/>
            </c:spPr>
          </c:dPt>
          <c:dPt>
            <c:idx val="3"/>
            <c:invertIfNegative val="0"/>
            <c:bubble3D val="0"/>
            <c:spPr>
              <a:solidFill>
                <a:srgbClr val="004D40"/>
              </a:solidFill>
              <a:ln>
                <a:noFill/>
              </a:ln>
              <a:effectLst/>
            </c:spPr>
          </c:dPt>
          <c:dLbls>
            <c:spPr>
              <a:noFill/>
              <a:ln>
                <a:noFill/>
              </a:ln>
              <a:effectLst/>
            </c:spPr>
            <c:txPr>
              <a:bodyPr rot="0" spcFirstLastPara="1" vertOverflow="ellipsis" vert="horz" wrap="square" lIns="38100" tIns="19050" rIns="38100" bIns="19050" anchor="ctr" anchorCtr="1">
                <a:spAutoFit/>
              </a:bodyPr>
              <a:lstStyle/>
              <a:p>
                <a:pPr>
                  <a:defRPr lang="zh-CN" sz="1200" b="0" i="0" u="none" strike="noStrike" kern="1200" baseline="0">
                    <a:solidFill>
                      <a:schemeClr val="tx1">
                        <a:lumMod val="75000"/>
                        <a:lumOff val="25000"/>
                      </a:schemeClr>
                    </a:solidFill>
                    <a:latin typeface="微软雅黑" panose="020B0503020204020204" charset="-122"/>
                    <a:ea typeface="微软雅黑" panose="020B0503020204020204" charset="-122"/>
                    <a:cs typeface="微软雅黑" panose="020B0503020204020204" charset="-122"/>
                    <a:sym typeface="微软雅黑" panose="020B0503020204020204" charset="-122"/>
                  </a:defRPr>
                </a:pPr>
              </a:p>
            </c:tx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[工作簿1]Sheet1!$B$3:$B$6</c:f>
              <c:strCache>
                <c:ptCount val="4"/>
                <c:pt idx="0">
                  <c:v>整体敏感性</c:v>
                </c:pt>
                <c:pt idx="1">
                  <c:v>单支病变敏感性</c:v>
                </c:pt>
                <c:pt idx="2">
                  <c:v>双支病变敏感性</c:v>
                </c:pt>
                <c:pt idx="3">
                  <c:v>三支病变敏感性</c:v>
                </c:pt>
              </c:strCache>
            </c:strRef>
          </c:cat>
          <c:val>
            <c:numRef>
              <c:f>[工作簿1]Sheet1!$C$3:$C$6</c:f>
              <c:numCache>
                <c:formatCode>0.00%</c:formatCode>
                <c:ptCount val="4"/>
                <c:pt idx="0">
                  <c:v>0.535</c:v>
                </c:pt>
                <c:pt idx="1">
                  <c:v>0.413</c:v>
                </c:pt>
                <c:pt idx="2">
                  <c:v>0.6765</c:v>
                </c:pt>
                <c:pt idx="3">
                  <c:v>0.7419</c:v>
                </c:pt>
              </c:numCache>
            </c:numRef>
          </c:val>
        </c:ser>
        <c:ser>
          <c:idx val="1"/>
          <c:order val="1"/>
          <c:tx>
            <c:strRef>
              <c:f>[工作簿1]Sheet1!$D$2</c:f>
              <c:strCache>
                <c:ptCount val="1"/>
                <c:pt idx="0">
                  <c:v>安慰剂组</c:v>
                </c:pt>
              </c:strCache>
            </c:strRef>
          </c:tx>
          <c:spPr>
            <a:solidFill>
              <a:schemeClr val="tx1">
                <a:lumMod val="50000"/>
                <a:lumOff val="50000"/>
              </a:schemeClr>
            </a:solidFill>
            <a:ln>
              <a:noFill/>
            </a:ln>
            <a:effectLst/>
          </c:spPr>
          <c:invertIfNegative val="0"/>
          <c:dLbls>
            <c:dLbl>
              <c:idx val="0"/>
              <c:layout>
                <c:manualLayout>
                  <c:x val="0.0272283933893254"/>
                  <c:y val="0"/>
                </c:manualLayout>
              </c:layout>
              <c:dLblPos val="outEnd"/>
              <c:showLegendKey val="0"/>
              <c:showVal val="1"/>
              <c:showCatName val="0"/>
              <c:showSerName val="0"/>
              <c:showPercent val="0"/>
              <c:showBubbleSize val="0"/>
              <c:extLst>
                <c:ext xmlns:c15="http://schemas.microsoft.com/office/drawing/2012/chart" uri="{CE6537A1-D6FC-4f65-9D91-7224C49458BB}">
                  <c15:layout/>
                </c:ext>
              </c:extLst>
            </c:dLbl>
            <c:dLbl>
              <c:idx val="1"/>
              <c:layout>
                <c:manualLayout>
                  <c:x val="0.0346789487943647"/>
                  <c:y val="0"/>
                </c:manualLayout>
              </c:layout>
              <c:dLblPos val="outEnd"/>
              <c:showLegendKey val="0"/>
              <c:showVal val="1"/>
              <c:showCatName val="0"/>
              <c:showSerName val="0"/>
              <c:showPercent val="0"/>
              <c:showBubbleSize val="0"/>
              <c:extLst>
                <c:ext xmlns:c15="http://schemas.microsoft.com/office/drawing/2012/chart" uri="{CE6537A1-D6FC-4f65-9D91-7224C49458BB}">
                  <c15:layout/>
                </c:ext>
              </c:extLst>
            </c:dLbl>
            <c:dLbl>
              <c:idx val="2"/>
              <c:layout>
                <c:manualLayout>
                  <c:x val="0.0222162015713899"/>
                  <c:y val="0"/>
                </c:manualLayout>
              </c:layout>
              <c:dLblPos val="outEnd"/>
              <c:showLegendKey val="0"/>
              <c:showVal val="1"/>
              <c:showCatName val="0"/>
              <c:showSerName val="0"/>
              <c:showPercent val="0"/>
              <c:showBubbleSize val="0"/>
              <c:extLst>
                <c:ext xmlns:c15="http://schemas.microsoft.com/office/drawing/2012/chart" uri="{CE6537A1-D6FC-4f65-9D91-7224C49458BB}">
                  <c15:layout/>
                </c:ext>
              </c:extLst>
            </c:dLbl>
            <c:dLbl>
              <c:idx val="3"/>
              <c:layout>
                <c:manualLayout>
                  <c:x val="0.0270360610013736"/>
                  <c:y val="0"/>
                </c:manualLayout>
              </c:layout>
              <c:dLblPos val="outEnd"/>
              <c:showLegendKey val="0"/>
              <c:showVal val="1"/>
              <c:showCatName val="0"/>
              <c:showSerName val="0"/>
              <c:showPercent val="0"/>
              <c:showBubbleSize val="0"/>
              <c:extLst>
                <c:ext xmlns:c15="http://schemas.microsoft.com/office/drawing/2012/chart" uri="{CE6537A1-D6FC-4f65-9D91-7224C49458BB}">
                  <c15:layout/>
                </c:ext>
              </c:extLst>
            </c:dLbl>
            <c:spPr>
              <a:noFill/>
              <a:ln>
                <a:noFill/>
              </a:ln>
              <a:effectLst/>
            </c:spPr>
            <c:txPr>
              <a:bodyPr rot="0" spcFirstLastPara="1" vertOverflow="ellipsis" vert="horz" wrap="square" lIns="38100" tIns="19050" rIns="38100" bIns="19050" anchor="ctr" anchorCtr="1">
                <a:spAutoFit/>
              </a:bodyPr>
              <a:lstStyle/>
              <a:p>
                <a:pPr>
                  <a:defRPr lang="zh-CN" sz="1200" b="0" i="0" u="none" strike="noStrike" kern="1200" baseline="0">
                    <a:solidFill>
                      <a:schemeClr val="tx1">
                        <a:lumMod val="75000"/>
                        <a:lumOff val="25000"/>
                      </a:schemeClr>
                    </a:solidFill>
                    <a:latin typeface="微软雅黑" panose="020B0503020204020204" charset="-122"/>
                    <a:ea typeface="微软雅黑" panose="020B0503020204020204" charset="-122"/>
                    <a:cs typeface="微软雅黑" panose="020B0503020204020204" charset="-122"/>
                    <a:sym typeface="微软雅黑" panose="020B0503020204020204" charset="-122"/>
                  </a:defRPr>
                </a:pPr>
              </a:p>
            </c:tx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[工作簿1]Sheet1!$B$3:$B$6</c:f>
              <c:strCache>
                <c:ptCount val="4"/>
                <c:pt idx="0">
                  <c:v>整体敏感性</c:v>
                </c:pt>
                <c:pt idx="1">
                  <c:v>单支病变敏感性</c:v>
                </c:pt>
                <c:pt idx="2">
                  <c:v>双支病变敏感性</c:v>
                </c:pt>
                <c:pt idx="3">
                  <c:v>三支病变敏感性</c:v>
                </c:pt>
              </c:strCache>
            </c:strRef>
          </c:cat>
          <c:val>
            <c:numRef>
              <c:f>[工作簿1]Sheet1!$D$3:$D$6</c:f>
              <c:numCache>
                <c:formatCode>0.00%</c:formatCode>
                <c:ptCount val="4"/>
                <c:pt idx="0">
                  <c:v>0.1761</c:v>
                </c:pt>
                <c:pt idx="1">
                  <c:v>0.0645</c:v>
                </c:pt>
                <c:pt idx="2">
                  <c:v>0.3143</c:v>
                </c:pt>
                <c:pt idx="3">
                  <c:v>0.3548</c:v>
                </c:pt>
              </c:numCache>
            </c:numRef>
          </c:val>
        </c:ser>
        <c:dLbls>
          <c:showLegendKey val="0"/>
          <c:showVal val="0"/>
          <c:showCatName val="0"/>
          <c:showSerName val="0"/>
          <c:showPercent val="0"/>
          <c:showBubbleSize val="0"/>
        </c:dLbls>
        <c:gapWidth val="119"/>
        <c:overlap val="-27"/>
        <c:axId val="567552248"/>
        <c:axId val="567551888"/>
      </c:barChart>
      <c:catAx>
        <c:axId val="56755224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lang="zh-CN" sz="1200" b="0" i="0" u="none" strike="noStrike" kern="1200" baseline="0">
                <a:solidFill>
                  <a:schemeClr val="tx1">
                    <a:lumMod val="65000"/>
                    <a:lumOff val="35000"/>
                  </a:schemeClr>
                </a:solidFill>
                <a:latin typeface="微软雅黑" panose="020B0503020204020204" charset="-122"/>
                <a:ea typeface="微软雅黑" panose="020B0503020204020204" charset="-122"/>
                <a:cs typeface="微软雅黑" panose="020B0503020204020204" charset="-122"/>
                <a:sym typeface="微软雅黑" panose="020B0503020204020204" charset="-122"/>
              </a:defRPr>
            </a:pPr>
          </a:p>
        </c:txPr>
        <c:crossAx val="567551888"/>
        <c:crosses val="autoZero"/>
        <c:auto val="1"/>
        <c:lblAlgn val="ctr"/>
        <c:lblOffset val="100"/>
        <c:noMultiLvlLbl val="0"/>
      </c:catAx>
      <c:valAx>
        <c:axId val="567551888"/>
        <c:scaling>
          <c:orientation val="minMax"/>
        </c:scaling>
        <c:delete val="0"/>
        <c:axPos val="l"/>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lang="zh-CN" sz="1200" b="0" i="0" u="none" strike="noStrike" kern="1200" baseline="0">
                <a:solidFill>
                  <a:schemeClr val="tx1">
                    <a:lumMod val="65000"/>
                    <a:lumOff val="35000"/>
                  </a:schemeClr>
                </a:solidFill>
                <a:latin typeface="微软雅黑" panose="020B0503020204020204" charset="-122"/>
                <a:ea typeface="微软雅黑" panose="020B0503020204020204" charset="-122"/>
                <a:cs typeface="微软雅黑" panose="020B0503020204020204" charset="-122"/>
                <a:sym typeface="微软雅黑" panose="020B0503020204020204" charset="-122"/>
              </a:defRPr>
            </a:pPr>
          </a:p>
        </c:txPr>
        <c:crossAx val="567552248"/>
        <c:crosses val="autoZero"/>
        <c:crossBetween val="between"/>
      </c:valAx>
      <c:spPr>
        <a:noFill/>
        <a:ln>
          <a:noFill/>
        </a:ln>
        <a:effectLst/>
      </c:spPr>
    </c:plotArea>
    <c:legend>
      <c:legendPos val="b"/>
      <c:legendEntry>
        <c:idx val="0"/>
        <c:txPr>
          <a:bodyPr rot="0" spcFirstLastPara="1" vertOverflow="ellipsis" vert="horz" wrap="square" anchor="ctr" anchorCtr="1"/>
          <a:lstStyle/>
          <a:p>
            <a:pPr>
              <a:defRPr lang="zh-CN" sz="1200" b="1" i="0" u="none" strike="noStrike" kern="1200" baseline="0">
                <a:solidFill>
                  <a:schemeClr val="tx1">
                    <a:lumMod val="65000"/>
                    <a:lumOff val="35000"/>
                  </a:schemeClr>
                </a:solidFill>
                <a:latin typeface="微软雅黑" panose="020B0503020204020204" charset="-122"/>
                <a:ea typeface="微软雅黑" panose="020B0503020204020204" charset="-122"/>
                <a:cs typeface="微软雅黑" panose="020B0503020204020204" charset="-122"/>
                <a:sym typeface="微软雅黑" panose="020B0503020204020204" charset="-122"/>
              </a:defRPr>
            </a:pPr>
          </a:p>
        </c:txPr>
      </c:legendEntry>
      <c:legendEntry>
        <c:idx val="1"/>
        <c:txPr>
          <a:bodyPr rot="0" spcFirstLastPara="1" vertOverflow="ellipsis" vert="horz" wrap="square" anchor="ctr" anchorCtr="1"/>
          <a:lstStyle/>
          <a:p>
            <a:pPr>
              <a:defRPr lang="zh-CN" sz="1200" b="1" i="0" u="none" strike="noStrike" kern="1200" baseline="0">
                <a:solidFill>
                  <a:schemeClr val="tx1">
                    <a:lumMod val="65000"/>
                    <a:lumOff val="35000"/>
                  </a:schemeClr>
                </a:solidFill>
                <a:latin typeface="微软雅黑" panose="020B0503020204020204" charset="-122"/>
                <a:ea typeface="微软雅黑" panose="020B0503020204020204" charset="-122"/>
                <a:cs typeface="微软雅黑" panose="020B0503020204020204" charset="-122"/>
                <a:sym typeface="微软雅黑" panose="020B0503020204020204" charset="-122"/>
              </a:defRPr>
            </a:pPr>
          </a:p>
        </c:txPr>
      </c:legendEntry>
      <c:layout/>
      <c:overlay val="0"/>
      <c:spPr>
        <a:noFill/>
        <a:ln>
          <a:noFill/>
        </a:ln>
        <a:effectLst/>
      </c:spPr>
      <c:txPr>
        <a:bodyPr rot="0" spcFirstLastPara="1" vertOverflow="ellipsis" vert="horz" wrap="square" anchor="ctr" anchorCtr="1"/>
        <a:lstStyle/>
        <a:p>
          <a:pPr>
            <a:defRPr lang="zh-CN" sz="1200" b="1" i="0" u="none" strike="noStrike" kern="1200" baseline="0">
              <a:solidFill>
                <a:schemeClr val="tx1">
                  <a:lumMod val="65000"/>
                  <a:lumOff val="35000"/>
                </a:schemeClr>
              </a:solidFill>
              <a:latin typeface="微软雅黑" panose="020B0503020204020204" charset="-122"/>
              <a:ea typeface="微软雅黑" panose="020B0503020204020204" charset="-122"/>
              <a:cs typeface="微软雅黑" panose="020B0503020204020204" charset="-122"/>
              <a:sym typeface="微软雅黑" panose="020B0503020204020204" charset="-122"/>
            </a:defRPr>
          </a:pPr>
        </a:p>
      </c:txPr>
    </c:legend>
    <c:plotVisOnly val="1"/>
    <c:dispBlanksAs val="gap"/>
    <c:showDLblsOverMax val="0"/>
    <c:extLst>
      <c:ext uri="{0b15fc19-7d7d-44ad-8c2d-2c3a37ce22c3}">
        <chartProps xmlns="https://web.wps.cn/et/2018/main" chartId="{b68cb589-9d71-42b0-b159-64b06c1a9d12}"/>
      </c:ext>
    </c:extLst>
  </c:chart>
  <c:spPr>
    <a:noFill/>
    <a:ln>
      <a:noFill/>
    </a:ln>
    <a:effectLst/>
  </c:spPr>
  <c:txPr>
    <a:bodyPr/>
    <a:lstStyle/>
    <a:p>
      <a:pPr>
        <a:defRPr lang="zh-CN" sz="1200" b="0">
          <a:latin typeface="微软雅黑" panose="020B0503020204020204" charset="-122"/>
          <a:ea typeface="微软雅黑" panose="020B0503020204020204" charset="-122"/>
          <a:cs typeface="微软雅黑" panose="020B0503020204020204" charset="-122"/>
          <a:sym typeface="微软雅黑" panose="020B0503020204020204" charset="-122"/>
        </a:defRPr>
      </a:pPr>
    </a:p>
  </c:txPr>
  <c:externalData r:id="rId1">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CADE8E4-2EFC-4A92-A1A2-B710ECEB1CD9}" type="datetimeFigureOut">
              <a:rPr lang="zh-CN" altLang="en-US" smtClean="0"/>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zh-CN" altLang="en-US"/>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4C3F3A1-C2E2-4B9C-AC07-69E78FE6A779}" type="slidenum">
              <a:rPr lang="zh-CN" altLang="en-US" smtClean="0"/>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1.xml"/></Relationships>
</file>

<file path=ppt/notesSlides/_rels/notesSlide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8.xml"/></Relationships>
</file>

<file path=ppt/notesSlides/_rels/notesSlide8.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9.xml"/></Relationships>
</file>

<file path=ppt/notesSlides/_rels/notesSlide9.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0.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p:sp>
      <p:sp>
        <p:nvSpPr>
          <p:cNvPr id="3" name="文本占位符 2"/>
          <p:cNvSpPr>
            <a:spLocks noGrp="1"/>
          </p:cNvSpPr>
          <p:nvPr>
            <p:ph type="body" idx="3"/>
          </p:nvPr>
        </p:nvSpPr>
        <p:spPr/>
        <p:txBody>
          <a:bodyPr/>
          <a:lstStyle/>
          <a:p>
            <a:endParaRPr lang="zh-CN" alt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5"/>
          </p:nvPr>
        </p:nvSpPr>
        <p:spPr/>
        <p:txBody>
          <a:bodyPr/>
          <a:lstStyle/>
          <a:p>
            <a:fld id="{B4C3F3A1-C2E2-4B9C-AC07-69E78FE6A779}" type="slidenum">
              <a:rPr lang="zh-CN" altLang="en-US" smtClean="0"/>
            </a:fld>
            <a:endParaRPr lang="zh-CN"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defRPr/>
            </a:pPr>
            <a:fld id="{A8213832-8E9C-2549-B37D-22CAF5C59E85}" type="slidenum">
              <a:rPr kumimoji="1" lang="zh-CN" altLang="en-US" sz="1200" b="0" i="0" u="none" strike="noStrike" kern="1200" cap="none" spc="0" normalizeH="0" baseline="0" noProof="0" smtClean="0">
                <a:ln>
                  <a:noFill/>
                </a:ln>
                <a:solidFill>
                  <a:prstClr val="black"/>
                </a:solidFill>
                <a:effectLst/>
                <a:uLnTx/>
                <a:uFillTx/>
                <a:latin typeface="等线" panose="02010600030101010101" charset="-122"/>
                <a:ea typeface="等线" panose="02010600030101010101" charset="-122"/>
                <a:cs typeface="+mn-cs"/>
              </a:rPr>
            </a:fld>
            <a:endParaRPr kumimoji="1" lang="zh-CN" altLang="en-US" sz="1200" b="0" i="0" u="none" strike="noStrike" kern="1200" cap="none" spc="0" normalizeH="0" baseline="0" noProof="0">
              <a:ln>
                <a:noFill/>
              </a:ln>
              <a:solidFill>
                <a:prstClr val="black"/>
              </a:solidFill>
              <a:effectLst/>
              <a:uLnTx/>
              <a:uFillTx/>
              <a:latin typeface="等线" panose="02010600030101010101" charset="-122"/>
              <a:ea typeface="等线" panose="02010600030101010101" charset="-122"/>
              <a:cs typeface="+mn-cs"/>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p:txBody>
      </p:sp>
      <p:sp>
        <p:nvSpPr>
          <p:cNvPr id="3" name="Date Placeholder 2"/>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r>
              <a:rPr lang="cs-CZ"/>
              <a:t>1.7.2013</a:t>
            </a:r>
            <a:endParaRPr lang="cs-CZ"/>
          </a:p>
        </p:txBody>
      </p:sp>
      <p:sp>
        <p:nvSpPr>
          <p:cNvPr id="4" name="Slide Image Placeholder 3"/>
          <p:cNvSpPr>
            <a:spLocks noGrp="1" noRot="1" noChangeAspect="1"/>
          </p:cNvSpPr>
          <p:nvPr>
            <p:ph type="sldImg" idx="2"/>
          </p:nvPr>
        </p:nvSpPr>
        <p:spPr>
          <a:xfrm>
            <a:off x="2857500" y="512763"/>
            <a:ext cx="3429000" cy="2566987"/>
          </a:xfrm>
          <a:prstGeom prst="rect">
            <a:avLst/>
          </a:prstGeom>
          <a:noFill/>
          <a:ln w="12700">
            <a:solidFill>
              <a:prstClr val="black"/>
            </a:solidFill>
          </a:ln>
        </p:spPr>
        <p:txBody>
          <a:bodyPr vert="horz" lIns="91440" tIns="45720" rIns="91440" bIns="45720" rtlCol="0" anchor="ctr"/>
          <a:lstStyle/>
          <a:p/>
        </p:txBody>
      </p:sp>
      <p:sp>
        <p:nvSpPr>
          <p:cNvPr id="5" name="Notes Placeholder 4"/>
          <p:cNvSpPr>
            <a:spLocks noGrp="1"/>
          </p:cNvSpPr>
          <p:nvPr>
            <p:ph type="body" sz="quarter" idx="3"/>
          </p:nvPr>
        </p:nvSpPr>
        <p:spPr>
          <a:xfrm>
            <a:off x="914400" y="3251200"/>
            <a:ext cx="7315200" cy="3081338"/>
          </a:xfrm>
          <a:prstGeom prst="rect">
            <a:avLst/>
          </a:prstGeom>
        </p:spPr>
        <p:txBody>
          <a:bodyPr vert="horz" lIns="91440" tIns="45720" rIns="91440" bIns="45720" rtlCol="0" anchor="ctr"/>
          <a:lstStyle>
            <a:lvl1pPr algn="l">
              <a:defRPr sz="1400" b="0" i="0" u="none" strike="noStrike"/>
            </a:lvl1pPr>
          </a:lstStyle>
          <a:p>
            <a:pPr indent="0" algn="l">
              <a:lnSpc>
                <a:spcPct val="100000"/>
              </a:lnSpc>
            </a:pPr>
            <a:endParaRPr lang="en-US" sz="1400" b="0" i="0" u="none" strike="noStrike">
              <a:solidFill>
                <a:srgbClr val="000000"/>
              </a:solidFill>
            </a:endParaRPr>
          </a:p>
        </p:txBody>
      </p:sp>
      <p:sp>
        <p:nvSpPr>
          <p:cNvPr id="6" name="Footer Placeholder 5"/>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p:txBody>
      </p:sp>
      <p:sp>
        <p:nvSpPr>
          <p:cNvPr id="7" name="Slide Number Placeholder 6"/>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r>
              <a:rPr lang="cs-CZ"/>
              <a:t>‹#›</a:t>
            </a:r>
            <a:endParaRPr lang="cs-CZ"/>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p:txBody>
      </p:sp>
      <p:sp>
        <p:nvSpPr>
          <p:cNvPr id="3" name="Date Placeholder 2"/>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r>
              <a:rPr lang="cs-CZ"/>
              <a:t>1.7.2013</a:t>
            </a:r>
            <a:endParaRPr lang="cs-CZ"/>
          </a:p>
        </p:txBody>
      </p:sp>
      <p:sp>
        <p:nvSpPr>
          <p:cNvPr id="4" name="Slide Image Placeholder 3"/>
          <p:cNvSpPr>
            <a:spLocks noGrp="1" noRot="1" noChangeAspect="1"/>
          </p:cNvSpPr>
          <p:nvPr>
            <p:ph type="sldImg" idx="2"/>
          </p:nvPr>
        </p:nvSpPr>
        <p:spPr>
          <a:xfrm>
            <a:off x="2857500" y="512763"/>
            <a:ext cx="3429000" cy="2566987"/>
          </a:xfrm>
          <a:prstGeom prst="rect">
            <a:avLst/>
          </a:prstGeom>
          <a:noFill/>
          <a:ln w="12700">
            <a:solidFill>
              <a:prstClr val="black"/>
            </a:solidFill>
          </a:ln>
        </p:spPr>
        <p:txBody>
          <a:bodyPr vert="horz" lIns="91440" tIns="45720" rIns="91440" bIns="45720" rtlCol="0" anchor="ctr"/>
          <a:lstStyle/>
          <a:p/>
        </p:txBody>
      </p:sp>
      <p:sp>
        <p:nvSpPr>
          <p:cNvPr id="5" name="Notes Placeholder 4"/>
          <p:cNvSpPr>
            <a:spLocks noGrp="1"/>
          </p:cNvSpPr>
          <p:nvPr>
            <p:ph type="body" sz="quarter" idx="3"/>
          </p:nvPr>
        </p:nvSpPr>
        <p:spPr>
          <a:xfrm>
            <a:off x="914400" y="3251200"/>
            <a:ext cx="7315200" cy="3081338"/>
          </a:xfrm>
          <a:prstGeom prst="rect">
            <a:avLst/>
          </a:prstGeom>
        </p:spPr>
        <p:txBody>
          <a:bodyPr vert="horz" lIns="91440" tIns="45720" rIns="91440" bIns="45720" rtlCol="0" anchor="ctr"/>
          <a:lstStyle>
            <a:lvl1pPr algn="l">
              <a:defRPr sz="1400" b="0" i="0" u="none" strike="noStrike"/>
            </a:lvl1pPr>
          </a:lstStyle>
          <a:p>
            <a:pPr marL="0" indent="0" algn="l">
              <a:lnSpc>
                <a:spcPct val="100000"/>
              </a:lnSpc>
            </a:pPr>
            <a:endParaRPr lang="en-US" sz="1400" b="0" i="0" u="none" strike="noStrike">
              <a:solidFill>
                <a:srgbClr val="000000"/>
              </a:solidFill>
            </a:endParaRPr>
          </a:p>
        </p:txBody>
      </p:sp>
      <p:sp>
        <p:nvSpPr>
          <p:cNvPr id="6" name="Footer Placeholder 5"/>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p:txBody>
      </p:sp>
      <p:sp>
        <p:nvSpPr>
          <p:cNvPr id="7" name="Slide Number Placeholder 6"/>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r>
              <a:rPr lang="cs-CZ"/>
              <a:t>‹#›</a:t>
            </a:r>
            <a:endParaRPr lang="cs-CZ"/>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幻灯片图像占位符 1"/>
          <p:cNvSpPr>
            <a:spLocks noGrp="1" noRot="1" noChangeAspect="1" noChangeArrowheads="1" noTextEdit="1"/>
          </p:cNvSpPr>
          <p:nvPr>
            <p:ph type="sldImg"/>
          </p:nvPr>
        </p:nvSpPr>
        <p:spPr/>
      </p:sp>
      <p:sp>
        <p:nvSpPr>
          <p:cNvPr id="69635" name="备注占位符 2"/>
          <p:cNvSpPr>
            <a:spLocks noGrp="1" noChangeArrowheads="1"/>
          </p:cNvSpPr>
          <p:nvPr>
            <p:ph type="body" idx="1"/>
          </p:nvPr>
        </p:nvSpPr>
        <p:spPr bwMode="auto">
          <a:xfrm>
            <a:off x="685800" y="4400550"/>
            <a:ext cx="5486400" cy="360045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zh-CN" altLang="en-US" sz="1800" b="0" kern="100" dirty="0">
              <a:solidFill>
                <a:srgbClr val="000000"/>
              </a:solidFill>
              <a:effectLst/>
              <a:latin typeface="Times New Roman" panose="02020603050405020304" pitchFamily="18" charset="0"/>
              <a:ea typeface="宋体" panose="02010600030101010101" pitchFamily="2" charset="-122"/>
            </a:endParaRPr>
          </a:p>
        </p:txBody>
      </p:sp>
      <p:sp>
        <p:nvSpPr>
          <p:cNvPr id="69636" name="日期占位符 3"/>
          <p:cNvSpPr>
            <a:spLocks noGrp="1" noChangeArrowheads="1"/>
          </p:cNvSpPr>
          <p:nvPr>
            <p:ph type="dt" sz="quarter"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marL="0" marR="0" lvl="0" indent="0" algn="r" defTabSz="914400" rtl="0" eaLnBrk="1" fontAlgn="base" latinLnBrk="0" hangingPunct="1">
              <a:lnSpc>
                <a:spcPct val="100000"/>
              </a:lnSpc>
              <a:spcBef>
                <a:spcPct val="0"/>
              </a:spcBef>
              <a:spcAft>
                <a:spcPct val="0"/>
              </a:spcAft>
              <a:buClrTx/>
              <a:buSzTx/>
              <a:buFont typeface="Arial" panose="020B0604020202020204" pitchFamily="34" charset="0"/>
              <a:buNone/>
              <a:defRPr/>
            </a:pPr>
            <a:fld id="{C1E4548F-27CE-43D7-B1A6-BF6A48C795AB}" type="datetime1">
              <a:rPr kumimoji="0" lang="zh-CN" altLang="en-US" sz="1800" b="0" i="0" u="none" strike="noStrike" kern="1200" cap="none" spc="0" normalizeH="0" baseline="0" noProof="0" smtClean="0">
                <a:ln>
                  <a:noFill/>
                </a:ln>
                <a:solidFill>
                  <a:srgbClr val="000000"/>
                </a:solidFill>
                <a:effectLst/>
                <a:uLnTx/>
                <a:uFillTx/>
                <a:latin typeface="宋体" panose="02010600030101010101" pitchFamily="2" charset="-122"/>
                <a:ea typeface="宋体" panose="02010600030101010101" pitchFamily="2" charset="-122"/>
                <a:cs typeface="+mn-cs"/>
              </a:rPr>
            </a:fld>
            <a:endParaRPr kumimoji="0" lang="zh-CN" altLang="en-US" sz="1200" b="0" i="0" u="none" strike="noStrike" kern="1200" cap="none" spc="0" normalizeH="0" baseline="0" noProof="0">
              <a:ln>
                <a:noFill/>
              </a:ln>
              <a:solidFill>
                <a:srgbClr val="000000"/>
              </a:solidFill>
              <a:effectLst/>
              <a:uLnTx/>
              <a:uFillTx/>
              <a:latin typeface="宋体" panose="02010600030101010101" pitchFamily="2" charset="-122"/>
              <a:ea typeface="宋体" panose="02010600030101010101" pitchFamily="2" charset="-122"/>
              <a:cs typeface="+mn-cs"/>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幻灯片图像占位符 1"/>
          <p:cNvSpPr>
            <a:spLocks noGrp="1" noRot="1" noChangeAspect="1" noChangeArrowheads="1" noTextEdit="1"/>
          </p:cNvSpPr>
          <p:nvPr>
            <p:ph type="sldImg"/>
          </p:nvPr>
        </p:nvSpPr>
        <p:spPr/>
      </p:sp>
      <p:sp>
        <p:nvSpPr>
          <p:cNvPr id="69635" name="备注占位符 2"/>
          <p:cNvSpPr>
            <a:spLocks noGrp="1" noChangeArrowheads="1"/>
          </p:cNvSpPr>
          <p:nvPr>
            <p:ph type="body" idx="1"/>
          </p:nvPr>
        </p:nvSpPr>
        <p:spPr bwMode="auto">
          <a:xfrm>
            <a:off x="685800" y="4400550"/>
            <a:ext cx="5486400" cy="360045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lang="zh-CN" altLang="zh-CN" sz="1200" b="0" i="0" kern="1200" dirty="0">
              <a:solidFill>
                <a:schemeClr val="tx1"/>
              </a:solidFill>
              <a:effectLst/>
              <a:latin typeface="+mn-lt"/>
              <a:ea typeface="+mn-ea"/>
              <a:cs typeface="+mn-cs"/>
            </a:endParaRPr>
          </a:p>
        </p:txBody>
      </p:sp>
      <p:sp>
        <p:nvSpPr>
          <p:cNvPr id="69636" name="日期占位符 3"/>
          <p:cNvSpPr>
            <a:spLocks noGrp="1" noChangeArrowheads="1"/>
          </p:cNvSpPr>
          <p:nvPr>
            <p:ph type="dt" sz="quarter"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marL="0" marR="0" lvl="0" indent="0" algn="r" defTabSz="914400" rtl="0" eaLnBrk="1" fontAlgn="base" latinLnBrk="0" hangingPunct="1">
              <a:lnSpc>
                <a:spcPct val="100000"/>
              </a:lnSpc>
              <a:spcBef>
                <a:spcPct val="0"/>
              </a:spcBef>
              <a:spcAft>
                <a:spcPct val="0"/>
              </a:spcAft>
              <a:buClrTx/>
              <a:buSzTx/>
              <a:buFont typeface="Arial" panose="020B0604020202020204" pitchFamily="34" charset="0"/>
              <a:buNone/>
              <a:defRPr/>
            </a:pPr>
            <a:fld id="{C1E4548F-27CE-43D7-B1A6-BF6A48C795AB}" type="datetime1">
              <a:rPr kumimoji="0" lang="zh-CN" altLang="en-US" sz="1800" b="0" i="0" u="none" strike="noStrike" kern="1200" cap="none" spc="0" normalizeH="0" baseline="0" noProof="0" smtClean="0">
                <a:ln>
                  <a:noFill/>
                </a:ln>
                <a:solidFill>
                  <a:srgbClr val="000000"/>
                </a:solidFill>
                <a:effectLst/>
                <a:uLnTx/>
                <a:uFillTx/>
                <a:latin typeface="宋体" panose="02010600030101010101" pitchFamily="2" charset="-122"/>
                <a:ea typeface="宋体" panose="02010600030101010101" pitchFamily="2" charset="-122"/>
                <a:cs typeface="+mn-cs"/>
              </a:rPr>
            </a:fld>
            <a:endParaRPr kumimoji="0" lang="zh-CN" altLang="en-US" sz="1200" b="0" i="0" u="none" strike="noStrike" kern="1200" cap="none" spc="0" normalizeH="0" baseline="0" noProof="0">
              <a:ln>
                <a:noFill/>
              </a:ln>
              <a:solidFill>
                <a:srgbClr val="000000"/>
              </a:solidFill>
              <a:effectLst/>
              <a:uLnTx/>
              <a:uFillTx/>
              <a:latin typeface="宋体" panose="02010600030101010101" pitchFamily="2" charset="-122"/>
              <a:ea typeface="宋体" panose="02010600030101010101" pitchFamily="2" charset="-122"/>
              <a:cs typeface="+mn-cs"/>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幻灯片图像占位符 1"/>
          <p:cNvSpPr>
            <a:spLocks noGrp="1" noRot="1" noChangeAspect="1" noChangeArrowheads="1" noTextEdit="1"/>
          </p:cNvSpPr>
          <p:nvPr>
            <p:ph type="sldImg"/>
          </p:nvPr>
        </p:nvSpPr>
        <p:spPr/>
      </p:sp>
      <p:sp>
        <p:nvSpPr>
          <p:cNvPr id="69635" name="备注占位符 2"/>
          <p:cNvSpPr>
            <a:spLocks noGrp="1" noChangeArrowheads="1"/>
          </p:cNvSpPr>
          <p:nvPr>
            <p:ph type="body" idx="1"/>
          </p:nvPr>
        </p:nvSpPr>
        <p:spPr bwMode="auto">
          <a:xfrm>
            <a:off x="685800" y="4400550"/>
            <a:ext cx="5486400" cy="360045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lang="zh-CN" altLang="en-US" sz="1800" dirty="0"/>
          </a:p>
        </p:txBody>
      </p:sp>
      <p:sp>
        <p:nvSpPr>
          <p:cNvPr id="69636" name="日期占位符 3"/>
          <p:cNvSpPr>
            <a:spLocks noGrp="1" noChangeArrowheads="1"/>
          </p:cNvSpPr>
          <p:nvPr>
            <p:ph type="dt" sz="quarter"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marL="0" marR="0" lvl="0" indent="0" algn="r" defTabSz="914400" rtl="0" eaLnBrk="1" fontAlgn="base" latinLnBrk="0" hangingPunct="1">
              <a:lnSpc>
                <a:spcPct val="100000"/>
              </a:lnSpc>
              <a:spcBef>
                <a:spcPct val="0"/>
              </a:spcBef>
              <a:spcAft>
                <a:spcPct val="0"/>
              </a:spcAft>
              <a:buClrTx/>
              <a:buSzTx/>
              <a:buFont typeface="Arial" panose="020B0604020202020204" pitchFamily="34" charset="0"/>
              <a:buNone/>
              <a:defRPr/>
            </a:pPr>
            <a:fld id="{C1E4548F-27CE-43D7-B1A6-BF6A48C795AB}" type="datetime1">
              <a:rPr kumimoji="0" lang="zh-CN" altLang="en-US" sz="1800" b="0" i="0" u="none" strike="noStrike" kern="1200" cap="none" spc="0" normalizeH="0" baseline="0" noProof="0" smtClean="0">
                <a:ln>
                  <a:noFill/>
                </a:ln>
                <a:solidFill>
                  <a:srgbClr val="000000"/>
                </a:solidFill>
                <a:effectLst/>
                <a:uLnTx/>
                <a:uFillTx/>
                <a:latin typeface="宋体" panose="02010600030101010101" pitchFamily="2" charset="-122"/>
                <a:ea typeface="宋体" panose="02010600030101010101" pitchFamily="2" charset="-122"/>
                <a:cs typeface="+mn-cs"/>
              </a:rPr>
            </a:fld>
            <a:endParaRPr kumimoji="0" lang="zh-CN" altLang="en-US" sz="1200" b="0" i="0" u="none" strike="noStrike" kern="1200" cap="none" spc="0" normalizeH="0" baseline="0" noProof="0">
              <a:ln>
                <a:noFill/>
              </a:ln>
              <a:solidFill>
                <a:srgbClr val="000000"/>
              </a:solidFill>
              <a:effectLst/>
              <a:uLnTx/>
              <a:uFillTx/>
              <a:latin typeface="宋体" panose="02010600030101010101" pitchFamily="2" charset="-122"/>
              <a:ea typeface="宋体" panose="02010600030101010101" pitchFamily="2" charset="-122"/>
              <a:cs typeface="+mn-cs"/>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幻灯片图像占位符 1"/>
          <p:cNvSpPr>
            <a:spLocks noGrp="1" noRot="1" noChangeAspect="1" noChangeArrowheads="1" noTextEdit="1"/>
          </p:cNvSpPr>
          <p:nvPr>
            <p:ph type="sldImg"/>
          </p:nvPr>
        </p:nvSpPr>
        <p:spPr/>
      </p:sp>
      <p:sp>
        <p:nvSpPr>
          <p:cNvPr id="69635" name="备注占位符 2"/>
          <p:cNvSpPr>
            <a:spLocks noGrp="1" noChangeArrowheads="1"/>
          </p:cNvSpPr>
          <p:nvPr>
            <p:ph type="body" idx="1"/>
          </p:nvPr>
        </p:nvSpPr>
        <p:spPr bwMode="auto">
          <a:xfrm>
            <a:off x="685800" y="4400550"/>
            <a:ext cx="5486400" cy="360045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zh-CN" altLang="en-US" sz="1800" b="0" u="none" kern="100" dirty="0">
              <a:solidFill>
                <a:srgbClr val="000000"/>
              </a:solidFill>
              <a:effectLst/>
              <a:latin typeface="Times New Roman" panose="02020603050405020304" pitchFamily="18" charset="0"/>
              <a:ea typeface="宋体" panose="02010600030101010101" pitchFamily="2" charset="-122"/>
            </a:endParaRPr>
          </a:p>
        </p:txBody>
      </p:sp>
      <p:sp>
        <p:nvSpPr>
          <p:cNvPr id="69636" name="日期占位符 3"/>
          <p:cNvSpPr>
            <a:spLocks noGrp="1" noChangeArrowheads="1"/>
          </p:cNvSpPr>
          <p:nvPr>
            <p:ph type="dt" sz="quarter"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marL="0" marR="0" lvl="0" indent="0" algn="r" defTabSz="914400" rtl="0" eaLnBrk="1" fontAlgn="base" latinLnBrk="0" hangingPunct="1">
              <a:lnSpc>
                <a:spcPct val="100000"/>
              </a:lnSpc>
              <a:spcBef>
                <a:spcPct val="0"/>
              </a:spcBef>
              <a:spcAft>
                <a:spcPct val="0"/>
              </a:spcAft>
              <a:buClrTx/>
              <a:buSzTx/>
              <a:buFont typeface="Arial" panose="020B0604020202020204" pitchFamily="34" charset="0"/>
              <a:buNone/>
              <a:defRPr/>
            </a:pPr>
            <a:fld id="{C1E4548F-27CE-43D7-B1A6-BF6A48C795AB}" type="datetime1">
              <a:rPr kumimoji="0" lang="zh-CN" altLang="en-US" sz="1800" b="0" i="0" u="none" strike="noStrike" kern="1200" cap="none" spc="0" normalizeH="0" baseline="0" noProof="0" smtClean="0">
                <a:ln>
                  <a:noFill/>
                </a:ln>
                <a:solidFill>
                  <a:srgbClr val="000000"/>
                </a:solidFill>
                <a:effectLst/>
                <a:uLnTx/>
                <a:uFillTx/>
                <a:latin typeface="宋体" panose="02010600030101010101" pitchFamily="2" charset="-122"/>
                <a:ea typeface="宋体" panose="02010600030101010101" pitchFamily="2" charset="-122"/>
                <a:cs typeface="+mn-cs"/>
              </a:rPr>
            </a:fld>
            <a:endParaRPr kumimoji="0" lang="zh-CN" altLang="en-US" sz="1200" b="0" i="0" u="none" strike="noStrike" kern="1200" cap="none" spc="0" normalizeH="0" baseline="0" noProof="0">
              <a:ln>
                <a:noFill/>
              </a:ln>
              <a:solidFill>
                <a:srgbClr val="000000"/>
              </a:solidFill>
              <a:effectLst/>
              <a:uLnTx/>
              <a:uFillTx/>
              <a:latin typeface="宋体" panose="02010600030101010101" pitchFamily="2" charset="-122"/>
              <a:ea typeface="宋体" panose="02010600030101010101" pitchFamily="2" charset="-122"/>
              <a:cs typeface="+mn-cs"/>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p:sp>
      <p:sp>
        <p:nvSpPr>
          <p:cNvPr id="3" name="文本占位符 2"/>
          <p:cNvSpPr>
            <a:spLocks noGrp="1"/>
          </p:cNvSpPr>
          <p:nvPr>
            <p:ph type="body" idx="3"/>
          </p:nvPr>
        </p:nvSpPr>
        <p:spPr/>
        <p:txBody>
          <a:bodyPr/>
          <a:lstStyle/>
          <a:p>
            <a:endParaRPr lang="zh-CN"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524000" y="1122363"/>
            <a:ext cx="9144000" cy="2387600"/>
          </a:xfrm>
        </p:spPr>
        <p:txBody>
          <a:bodyPr anchor="b"/>
          <a:lstStyle>
            <a:lvl1pPr algn="ctr">
              <a:defRPr sz="6000"/>
            </a:lvl1pPr>
          </a:lstStyle>
          <a:p>
            <a:r>
              <a:rPr lang="zh-CN" altLang="en-US"/>
              <a:t>单击此处编辑母版标题样式</a:t>
            </a:r>
            <a:endParaRPr lang="zh-CN" altLang="en-US"/>
          </a:p>
        </p:txBody>
      </p:sp>
      <p:sp>
        <p:nvSpPr>
          <p:cNvPr id="3" name="副标题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单击此处编辑母版副标题样式</a:t>
            </a:r>
            <a:endParaRPr lang="zh-CN" altLang="en-US"/>
          </a:p>
        </p:txBody>
      </p:sp>
      <p:sp>
        <p:nvSpPr>
          <p:cNvPr id="4" name="日期占位符 3"/>
          <p:cNvSpPr>
            <a:spLocks noGrp="1"/>
          </p:cNvSpPr>
          <p:nvPr>
            <p:ph type="dt" sz="half" idx="10"/>
          </p:nvPr>
        </p:nvSpPr>
        <p:spPr/>
        <p:txBody>
          <a:bodyPr/>
          <a:lstStyle/>
          <a:p>
            <a:fld id="{C9C09D79-E795-4B04-8FDB-62F925129E0D}"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4A9B2F4B-9BB5-438E-BD49-A616A8B32475}" type="slidenum">
              <a:rPr lang="zh-CN" altLang="en-US" smtClean="0"/>
            </a:fld>
            <a:endParaRPr lang="zh-CN" altLang="en-US"/>
          </a:p>
        </p:txBody>
      </p:sp>
      <p:sp>
        <p:nvSpPr>
          <p:cNvPr id="7" name="灯片编号占位符 5"/>
          <p:cNvSpPr>
            <a:spLocks noGrp="1"/>
          </p:cNvSpPr>
          <p:nvPr userDrawn="1"/>
        </p:nvSpPr>
        <p:spPr>
          <a:xfrm>
            <a:off x="8610600" y="6356350"/>
            <a:ext cx="2743200" cy="365125"/>
          </a:xfrm>
          <a:prstGeom prst="rect">
            <a:avLst/>
          </a:prstGeom>
        </p:spPr>
        <p:txBody>
          <a:bodyPr vert="horz" lIns="91440" tIns="45720" rIns="91440" bIns="45720" rtlCol="0" anchor="ctr"/>
          <a:lstStyle>
            <a:defPPr>
              <a:defRPr lang="zh-CN"/>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4A9B2F4B-9BB5-438E-BD49-A616A8B32475}" type="slidenum">
              <a:rPr lang="zh-CN" altLang="en-US" smtClean="0"/>
            </a:fld>
            <a:endParaRPr lang="zh-CN" altLang="en-US"/>
          </a:p>
        </p:txBody>
      </p:sp>
      <p:sp>
        <p:nvSpPr>
          <p:cNvPr id="8" name="灯片编号占位符 5"/>
          <p:cNvSpPr>
            <a:spLocks noGrp="1"/>
          </p:cNvSpPr>
          <p:nvPr userDrawn="1"/>
        </p:nvSpPr>
        <p:spPr>
          <a:xfrm>
            <a:off x="8336280" y="6356350"/>
            <a:ext cx="3017520" cy="365125"/>
          </a:xfrm>
          <a:prstGeom prst="rect">
            <a:avLst/>
          </a:prstGeom>
        </p:spPr>
        <p:txBody>
          <a:bodyPr vert="horz" lIns="91440" tIns="45720" rIns="91440" bIns="45720" rtlCol="0" anchor="ctr"/>
          <a:lstStyle>
            <a:defPPr>
              <a:defRPr lang="zh-CN"/>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4A9B2F4B-9BB5-438E-BD49-A616A8B32475}" type="slidenum">
              <a:rPr lang="zh-CN" altLang="en-US" smtClean="0"/>
            </a:fld>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zh-CN" altLang="en-US"/>
          </a:p>
        </p:txBody>
      </p:sp>
      <p:sp>
        <p:nvSpPr>
          <p:cNvPr id="4" name="日期占位符 3"/>
          <p:cNvSpPr>
            <a:spLocks noGrp="1"/>
          </p:cNvSpPr>
          <p:nvPr>
            <p:ph type="dt" sz="half" idx="10"/>
          </p:nvPr>
        </p:nvSpPr>
        <p:spPr/>
        <p:txBody>
          <a:bodyPr/>
          <a:lstStyle/>
          <a:p>
            <a:fld id="{C9C09D79-E795-4B04-8FDB-62F925129E0D}"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4A9B2F4B-9BB5-438E-BD49-A616A8B32475}" type="slidenum">
              <a:rPr lang="zh-CN" altLang="en-US" smtClean="0"/>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8724900" y="365125"/>
            <a:ext cx="2628900" cy="5811838"/>
          </a:xfrm>
        </p:spPr>
        <p:txBody>
          <a:bodyPr vert="eaVert"/>
          <a:lstStyle/>
          <a:p>
            <a:r>
              <a:rPr lang="zh-CN" altLang="en-US"/>
              <a:t>单击此处编辑母版标题样式</a:t>
            </a:r>
            <a:endParaRPr lang="zh-CN" altLang="en-US"/>
          </a:p>
        </p:txBody>
      </p:sp>
      <p:sp>
        <p:nvSpPr>
          <p:cNvPr id="3" name="竖排文字占位符 2"/>
          <p:cNvSpPr>
            <a:spLocks noGrp="1"/>
          </p:cNvSpPr>
          <p:nvPr>
            <p:ph type="body" orient="vert" idx="1"/>
          </p:nvPr>
        </p:nvSpPr>
        <p:spPr>
          <a:xfrm>
            <a:off x="838200" y="365125"/>
            <a:ext cx="7734300" cy="5811838"/>
          </a:xfrm>
        </p:spPr>
        <p:txBody>
          <a:bodyPr vert="eaVert"/>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zh-CN" altLang="en-US"/>
          </a:p>
        </p:txBody>
      </p:sp>
      <p:sp>
        <p:nvSpPr>
          <p:cNvPr id="4" name="日期占位符 3"/>
          <p:cNvSpPr>
            <a:spLocks noGrp="1"/>
          </p:cNvSpPr>
          <p:nvPr>
            <p:ph type="dt" sz="half" idx="10"/>
          </p:nvPr>
        </p:nvSpPr>
        <p:spPr/>
        <p:txBody>
          <a:bodyPr/>
          <a:lstStyle/>
          <a:p>
            <a:fld id="{C9C09D79-E795-4B04-8FDB-62F925129E0D}"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4A9B2F4B-9BB5-438E-BD49-A616A8B32475}" type="slidenum">
              <a:rPr lang="zh-CN" altLang="en-US" smtClean="0"/>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zh-CN" altLang="en-US"/>
          </a:p>
        </p:txBody>
      </p:sp>
      <p:sp>
        <p:nvSpPr>
          <p:cNvPr id="3" name="内容占位符 2"/>
          <p:cNvSpPr>
            <a:spLocks noGrp="1"/>
          </p:cNvSpPr>
          <p:nvPr>
            <p:ph idx="1"/>
          </p:nvPr>
        </p:nvSpPr>
        <p:spPr/>
        <p:txBody>
          <a:body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zh-CN" altLang="en-US"/>
          </a:p>
        </p:txBody>
      </p:sp>
      <p:sp>
        <p:nvSpPr>
          <p:cNvPr id="4" name="日期占位符 3"/>
          <p:cNvSpPr>
            <a:spLocks noGrp="1"/>
          </p:cNvSpPr>
          <p:nvPr>
            <p:ph type="dt" sz="half" idx="10"/>
          </p:nvPr>
        </p:nvSpPr>
        <p:spPr/>
        <p:txBody>
          <a:bodyPr/>
          <a:lstStyle/>
          <a:p>
            <a:fld id="{C9C09D79-E795-4B04-8FDB-62F925129E0D}"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4A9B2F4B-9BB5-438E-BD49-A616A8B32475}" type="slidenum">
              <a:rPr lang="zh-CN" altLang="en-US" smtClean="0"/>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831850" y="1709738"/>
            <a:ext cx="10515600" cy="2852737"/>
          </a:xfrm>
        </p:spPr>
        <p:txBody>
          <a:bodyPr anchor="b"/>
          <a:lstStyle>
            <a:lvl1pPr>
              <a:defRPr sz="6000"/>
            </a:lvl1pPr>
          </a:lstStyle>
          <a:p>
            <a:r>
              <a:rPr lang="zh-CN" altLang="en-US"/>
              <a:t>单击此处编辑母版标题样式</a:t>
            </a:r>
            <a:endParaRPr lang="zh-CN" altLang="en-US"/>
          </a:p>
        </p:txBody>
      </p:sp>
      <p:sp>
        <p:nvSpPr>
          <p:cNvPr id="3" name="文本占位符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a:t>单击此处编辑母版文本样式</a:t>
            </a:r>
            <a:endParaRPr lang="zh-CN" altLang="en-US"/>
          </a:p>
        </p:txBody>
      </p:sp>
      <p:sp>
        <p:nvSpPr>
          <p:cNvPr id="4" name="日期占位符 3"/>
          <p:cNvSpPr>
            <a:spLocks noGrp="1"/>
          </p:cNvSpPr>
          <p:nvPr>
            <p:ph type="dt" sz="half" idx="10"/>
          </p:nvPr>
        </p:nvSpPr>
        <p:spPr/>
        <p:txBody>
          <a:bodyPr/>
          <a:lstStyle/>
          <a:p>
            <a:fld id="{C9C09D79-E795-4B04-8FDB-62F925129E0D}"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4A9B2F4B-9BB5-438E-BD49-A616A8B32475}" type="slidenum">
              <a:rPr lang="zh-CN" altLang="en-US" smtClean="0"/>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zh-CN" altLang="en-US"/>
          </a:p>
        </p:txBody>
      </p:sp>
      <p:sp>
        <p:nvSpPr>
          <p:cNvPr id="3" name="内容占位符 2"/>
          <p:cNvSpPr>
            <a:spLocks noGrp="1"/>
          </p:cNvSpPr>
          <p:nvPr>
            <p:ph sz="half" idx="1"/>
          </p:nvPr>
        </p:nvSpPr>
        <p:spPr>
          <a:xfrm>
            <a:off x="838200" y="1825625"/>
            <a:ext cx="5181600" cy="4351338"/>
          </a:xfrm>
        </p:spPr>
        <p:txBody>
          <a:body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zh-CN" altLang="en-US"/>
          </a:p>
        </p:txBody>
      </p:sp>
      <p:sp>
        <p:nvSpPr>
          <p:cNvPr id="4" name="内容占位符 3"/>
          <p:cNvSpPr>
            <a:spLocks noGrp="1"/>
          </p:cNvSpPr>
          <p:nvPr>
            <p:ph sz="half" idx="2"/>
          </p:nvPr>
        </p:nvSpPr>
        <p:spPr>
          <a:xfrm>
            <a:off x="6172200" y="1825625"/>
            <a:ext cx="5181600" cy="4351338"/>
          </a:xfrm>
        </p:spPr>
        <p:txBody>
          <a:body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zh-CN" altLang="en-US"/>
          </a:p>
        </p:txBody>
      </p:sp>
      <p:sp>
        <p:nvSpPr>
          <p:cNvPr id="5" name="日期占位符 4"/>
          <p:cNvSpPr>
            <a:spLocks noGrp="1"/>
          </p:cNvSpPr>
          <p:nvPr>
            <p:ph type="dt" sz="half" idx="10"/>
          </p:nvPr>
        </p:nvSpPr>
        <p:spPr/>
        <p:txBody>
          <a:bodyPr/>
          <a:lstStyle/>
          <a:p>
            <a:fld id="{C9C09D79-E795-4B04-8FDB-62F925129E0D}"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4A9B2F4B-9BB5-438E-BD49-A616A8B32475}" type="slidenum">
              <a:rPr lang="zh-CN" altLang="en-US" smtClean="0"/>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839788" y="365125"/>
            <a:ext cx="10515600" cy="1325563"/>
          </a:xfrm>
        </p:spPr>
        <p:txBody>
          <a:bodyPr/>
          <a:lstStyle/>
          <a:p>
            <a:r>
              <a:rPr lang="zh-CN" altLang="en-US"/>
              <a:t>单击此处编辑母版标题样式</a:t>
            </a:r>
            <a:endParaRPr lang="zh-CN" altLang="en-US"/>
          </a:p>
        </p:txBody>
      </p:sp>
      <p:sp>
        <p:nvSpPr>
          <p:cNvPr id="3" name="文本占位符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endParaRPr lang="zh-CN" altLang="en-US"/>
          </a:p>
        </p:txBody>
      </p:sp>
      <p:sp>
        <p:nvSpPr>
          <p:cNvPr id="4" name="内容占位符 3"/>
          <p:cNvSpPr>
            <a:spLocks noGrp="1"/>
          </p:cNvSpPr>
          <p:nvPr>
            <p:ph sz="half" idx="2"/>
          </p:nvPr>
        </p:nvSpPr>
        <p:spPr>
          <a:xfrm>
            <a:off x="839788" y="2505075"/>
            <a:ext cx="5157787" cy="3684588"/>
          </a:xfrm>
        </p:spPr>
        <p:txBody>
          <a:body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zh-CN" altLang="en-US"/>
          </a:p>
        </p:txBody>
      </p:sp>
      <p:sp>
        <p:nvSpPr>
          <p:cNvPr id="5" name="文本占位符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endParaRPr lang="zh-CN" altLang="en-US"/>
          </a:p>
        </p:txBody>
      </p:sp>
      <p:sp>
        <p:nvSpPr>
          <p:cNvPr id="6" name="内容占位符 5"/>
          <p:cNvSpPr>
            <a:spLocks noGrp="1"/>
          </p:cNvSpPr>
          <p:nvPr>
            <p:ph sz="quarter" idx="4"/>
          </p:nvPr>
        </p:nvSpPr>
        <p:spPr>
          <a:xfrm>
            <a:off x="6172200" y="2505075"/>
            <a:ext cx="5183188" cy="3684588"/>
          </a:xfrm>
        </p:spPr>
        <p:txBody>
          <a:body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zh-CN" altLang="en-US"/>
          </a:p>
        </p:txBody>
      </p:sp>
      <p:sp>
        <p:nvSpPr>
          <p:cNvPr id="7" name="日期占位符 6"/>
          <p:cNvSpPr>
            <a:spLocks noGrp="1"/>
          </p:cNvSpPr>
          <p:nvPr>
            <p:ph type="dt" sz="half" idx="10"/>
          </p:nvPr>
        </p:nvSpPr>
        <p:spPr/>
        <p:txBody>
          <a:bodyPr/>
          <a:lstStyle/>
          <a:p>
            <a:fld id="{C9C09D79-E795-4B04-8FDB-62F925129E0D}" type="datetimeFigureOut">
              <a:rPr lang="zh-CN" altLang="en-US" smtClean="0"/>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4A9B2F4B-9BB5-438E-BD49-A616A8B32475}" type="slidenum">
              <a:rPr lang="zh-CN" altLang="en-US" smtClean="0"/>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zh-CN" altLang="en-US"/>
          </a:p>
        </p:txBody>
      </p:sp>
      <p:sp>
        <p:nvSpPr>
          <p:cNvPr id="3" name="日期占位符 2"/>
          <p:cNvSpPr>
            <a:spLocks noGrp="1"/>
          </p:cNvSpPr>
          <p:nvPr>
            <p:ph type="dt" sz="half" idx="10"/>
          </p:nvPr>
        </p:nvSpPr>
        <p:spPr/>
        <p:txBody>
          <a:bodyPr/>
          <a:lstStyle/>
          <a:p>
            <a:fld id="{C9C09D79-E795-4B04-8FDB-62F925129E0D}" type="datetimeFigureOut">
              <a:rPr lang="zh-CN" altLang="en-US" smtClean="0"/>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4A9B2F4B-9BB5-438E-BD49-A616A8B32475}" type="slidenum">
              <a:rPr lang="zh-CN" altLang="en-US" smtClean="0"/>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C9C09D79-E795-4B04-8FDB-62F925129E0D}" type="datetimeFigureOut">
              <a:rPr lang="zh-CN" altLang="en-US" smtClean="0"/>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4A9B2F4B-9BB5-438E-BD49-A616A8B32475}" type="slidenum">
              <a:rPr lang="zh-CN" altLang="en-US" smtClean="0"/>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endParaRPr lang="zh-CN" altLang="en-US"/>
          </a:p>
        </p:txBody>
      </p:sp>
      <p:sp>
        <p:nvSpPr>
          <p:cNvPr id="3" name="内容占位符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zh-CN" altLang="en-US"/>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endParaRPr lang="zh-CN" altLang="en-US"/>
          </a:p>
        </p:txBody>
      </p:sp>
      <p:sp>
        <p:nvSpPr>
          <p:cNvPr id="5" name="日期占位符 4"/>
          <p:cNvSpPr>
            <a:spLocks noGrp="1"/>
          </p:cNvSpPr>
          <p:nvPr>
            <p:ph type="dt" sz="half" idx="10"/>
          </p:nvPr>
        </p:nvSpPr>
        <p:spPr/>
        <p:txBody>
          <a:bodyPr/>
          <a:lstStyle/>
          <a:p>
            <a:fld id="{C9C09D79-E795-4B04-8FDB-62F925129E0D}"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4A9B2F4B-9BB5-438E-BD49-A616A8B32475}" type="slidenum">
              <a:rPr lang="zh-CN" altLang="en-US" smtClean="0"/>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endParaRPr lang="zh-CN" altLang="en-US"/>
          </a:p>
        </p:txBody>
      </p:sp>
      <p:sp>
        <p:nvSpPr>
          <p:cNvPr id="3" name="图片占位符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endParaRPr lang="zh-CN" altLang="en-US"/>
          </a:p>
        </p:txBody>
      </p:sp>
      <p:sp>
        <p:nvSpPr>
          <p:cNvPr id="5" name="日期占位符 4"/>
          <p:cNvSpPr>
            <a:spLocks noGrp="1"/>
          </p:cNvSpPr>
          <p:nvPr>
            <p:ph type="dt" sz="half" idx="10"/>
          </p:nvPr>
        </p:nvSpPr>
        <p:spPr/>
        <p:txBody>
          <a:bodyPr/>
          <a:lstStyle/>
          <a:p>
            <a:fld id="{C9C09D79-E795-4B04-8FDB-62F925129E0D}"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4A9B2F4B-9BB5-438E-BD49-A616A8B32475}" type="slidenum">
              <a:rPr lang="zh-CN" altLang="en-US" smtClean="0"/>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a:t>单击此处编辑母版标题样式</a:t>
            </a:r>
            <a:endParaRPr lang="zh-CN" altLang="en-US"/>
          </a:p>
        </p:txBody>
      </p:sp>
      <p:sp>
        <p:nvSpPr>
          <p:cNvPr id="3" name="文本占位符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zh-CN" altLang="en-US"/>
          </a:p>
        </p:txBody>
      </p:sp>
      <p:sp>
        <p:nvSpPr>
          <p:cNvPr id="4"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9C09D79-E795-4B04-8FDB-62F925129E0D}" type="datetimeFigureOut">
              <a:rPr lang="zh-CN" altLang="en-US" smtClean="0"/>
            </a:fld>
            <a:endParaRPr lang="zh-CN" altLang="en-US"/>
          </a:p>
        </p:txBody>
      </p:sp>
      <p:sp>
        <p:nvSpPr>
          <p:cNvPr id="5"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A9B2F4B-9BB5-438E-BD49-A616A8B32475}" type="slidenum">
              <a:rPr lang="zh-CN" altLang="en-US" smtClean="0"/>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4" Type="http://schemas.openxmlformats.org/officeDocument/2006/relationships/notesSlide" Target="../notesSlides/notesSlide1.xml"/><Relationship Id="rId3" Type="http://schemas.openxmlformats.org/officeDocument/2006/relationships/slideLayout" Target="../slideLayouts/slideLayout7.xml"/><Relationship Id="rId2" Type="http://schemas.openxmlformats.org/officeDocument/2006/relationships/image" Target="../media/image2.png"/><Relationship Id="rId1" Type="http://schemas.openxmlformats.org/officeDocument/2006/relationships/image" Target="../media/image1.png"/></Relationships>
</file>

<file path=ppt/slides/_rels/slide10.xml.rels><?xml version="1.0" encoding="UTF-8" standalone="yes"?>
<Relationships xmlns="http://schemas.openxmlformats.org/package/2006/relationships"><Relationship Id="rId7" Type="http://schemas.openxmlformats.org/officeDocument/2006/relationships/notesSlide" Target="../notesSlides/notesSlide9.xml"/><Relationship Id="rId6"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image" Target="../media/image1.png"/><Relationship Id="rId3" Type="http://schemas.openxmlformats.org/officeDocument/2006/relationships/tags" Target="../tags/tag33.xml"/><Relationship Id="rId2" Type="http://schemas.openxmlformats.org/officeDocument/2006/relationships/image" Target="../media/image4.png"/><Relationship Id="rId1" Type="http://schemas.openxmlformats.org/officeDocument/2006/relationships/tags" Target="../tags/tag32.xml"/></Relationships>
</file>

<file path=ppt/slides/_rels/slide11.xml.rels><?xml version="1.0" encoding="UTF-8" standalone="yes"?>
<Relationships xmlns="http://schemas.openxmlformats.org/package/2006/relationships"><Relationship Id="rId9" Type="http://schemas.openxmlformats.org/officeDocument/2006/relationships/tags" Target="../tags/tag41.xml"/><Relationship Id="rId8" Type="http://schemas.openxmlformats.org/officeDocument/2006/relationships/tags" Target="../tags/tag40.xml"/><Relationship Id="rId7" Type="http://schemas.openxmlformats.org/officeDocument/2006/relationships/tags" Target="../tags/tag39.xml"/><Relationship Id="rId6" Type="http://schemas.openxmlformats.org/officeDocument/2006/relationships/tags" Target="../tags/tag38.xml"/><Relationship Id="rId5" Type="http://schemas.openxmlformats.org/officeDocument/2006/relationships/tags" Target="../tags/tag37.xml"/><Relationship Id="rId4" Type="http://schemas.openxmlformats.org/officeDocument/2006/relationships/tags" Target="../tags/tag36.xml"/><Relationship Id="rId3" Type="http://schemas.openxmlformats.org/officeDocument/2006/relationships/tags" Target="../tags/tag35.xml"/><Relationship Id="rId2" Type="http://schemas.openxmlformats.org/officeDocument/2006/relationships/tags" Target="../tags/tag34.xml"/><Relationship Id="rId15" Type="http://schemas.openxmlformats.org/officeDocument/2006/relationships/notesSlide" Target="../notesSlides/notesSlide10.xml"/><Relationship Id="rId14" Type="http://schemas.openxmlformats.org/officeDocument/2006/relationships/slideLayout" Target="../slideLayouts/slideLayout7.xml"/><Relationship Id="rId13" Type="http://schemas.openxmlformats.org/officeDocument/2006/relationships/tags" Target="../tags/tag45.xml"/><Relationship Id="rId12" Type="http://schemas.openxmlformats.org/officeDocument/2006/relationships/tags" Target="../tags/tag44.xml"/><Relationship Id="rId11" Type="http://schemas.openxmlformats.org/officeDocument/2006/relationships/tags" Target="../tags/tag43.xml"/><Relationship Id="rId10" Type="http://schemas.openxmlformats.org/officeDocument/2006/relationships/tags" Target="../tags/tag42.xml"/><Relationship Id="rId1" Type="http://schemas.openxmlformats.org/officeDocument/2006/relationships/image" Target="../media/image1.png"/></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6.xml"/><Relationship Id="rId1" Type="http://schemas.openxmlformats.org/officeDocument/2006/relationships/image" Target="../media/image1.png"/></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1.xml"/><Relationship Id="rId1" Type="http://schemas.openxmlformats.org/officeDocument/2006/relationships/image" Target="../media/image1.png"/></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1.xml"/><Relationship Id="rId1" Type="http://schemas.openxmlformats.org/officeDocument/2006/relationships/image" Target="../media/image1.png"/></Relationships>
</file>

<file path=ppt/slides/_rels/slide5.xml.rels><?xml version="1.0" encoding="UTF-8" standalone="yes"?>
<Relationships xmlns="http://schemas.openxmlformats.org/package/2006/relationships"><Relationship Id="rId9" Type="http://schemas.openxmlformats.org/officeDocument/2006/relationships/tags" Target="../tags/tag8.xml"/><Relationship Id="rId8" Type="http://schemas.openxmlformats.org/officeDocument/2006/relationships/image" Target="../media/image3.png"/><Relationship Id="rId7" Type="http://schemas.openxmlformats.org/officeDocument/2006/relationships/tags" Target="../tags/tag7.xml"/><Relationship Id="rId6" Type="http://schemas.openxmlformats.org/officeDocument/2006/relationships/tags" Target="../tags/tag6.xml"/><Relationship Id="rId5" Type="http://schemas.openxmlformats.org/officeDocument/2006/relationships/tags" Target="../tags/tag5.xml"/><Relationship Id="rId4" Type="http://schemas.openxmlformats.org/officeDocument/2006/relationships/tags" Target="../tags/tag4.xml"/><Relationship Id="rId3" Type="http://schemas.openxmlformats.org/officeDocument/2006/relationships/tags" Target="../tags/tag3.xml"/><Relationship Id="rId24" Type="http://schemas.openxmlformats.org/officeDocument/2006/relationships/notesSlide" Target="../notesSlides/notesSlide5.xml"/><Relationship Id="rId23" Type="http://schemas.openxmlformats.org/officeDocument/2006/relationships/slideLayout" Target="../slideLayouts/slideLayout2.xml"/><Relationship Id="rId22" Type="http://schemas.openxmlformats.org/officeDocument/2006/relationships/image" Target="../media/image1.png"/><Relationship Id="rId21" Type="http://schemas.openxmlformats.org/officeDocument/2006/relationships/tags" Target="../tags/tag17.xml"/><Relationship Id="rId20" Type="http://schemas.openxmlformats.org/officeDocument/2006/relationships/image" Target="../media/image6.png"/><Relationship Id="rId2" Type="http://schemas.openxmlformats.org/officeDocument/2006/relationships/tags" Target="../tags/tag2.xml"/><Relationship Id="rId19" Type="http://schemas.openxmlformats.org/officeDocument/2006/relationships/tags" Target="../tags/tag16.xml"/><Relationship Id="rId18" Type="http://schemas.openxmlformats.org/officeDocument/2006/relationships/image" Target="../media/image5.png"/><Relationship Id="rId17" Type="http://schemas.openxmlformats.org/officeDocument/2006/relationships/tags" Target="../tags/tag15.xml"/><Relationship Id="rId16" Type="http://schemas.openxmlformats.org/officeDocument/2006/relationships/tags" Target="../tags/tag14.xml"/><Relationship Id="rId15" Type="http://schemas.openxmlformats.org/officeDocument/2006/relationships/tags" Target="../tags/tag13.xml"/><Relationship Id="rId14" Type="http://schemas.openxmlformats.org/officeDocument/2006/relationships/tags" Target="../tags/tag12.xml"/><Relationship Id="rId13" Type="http://schemas.openxmlformats.org/officeDocument/2006/relationships/tags" Target="../tags/tag11.xml"/><Relationship Id="rId12" Type="http://schemas.openxmlformats.org/officeDocument/2006/relationships/tags" Target="../tags/tag10.xml"/><Relationship Id="rId11" Type="http://schemas.openxmlformats.org/officeDocument/2006/relationships/image" Target="../media/image4.png"/><Relationship Id="rId10" Type="http://schemas.openxmlformats.org/officeDocument/2006/relationships/tags" Target="../tags/tag9.xml"/><Relationship Id="rId1" Type="http://schemas.openxmlformats.org/officeDocument/2006/relationships/tags" Target="../tags/tag1.xml"/></Relationships>
</file>

<file path=ppt/slides/_rels/slide6.xml.rels><?xml version="1.0" encoding="UTF-8" standalone="yes"?>
<Relationships xmlns="http://schemas.openxmlformats.org/package/2006/relationships"><Relationship Id="rId9" Type="http://schemas.openxmlformats.org/officeDocument/2006/relationships/tags" Target="../tags/tag26.xml"/><Relationship Id="rId8" Type="http://schemas.openxmlformats.org/officeDocument/2006/relationships/tags" Target="../tags/tag25.xml"/><Relationship Id="rId7" Type="http://schemas.openxmlformats.org/officeDocument/2006/relationships/tags" Target="../tags/tag24.xml"/><Relationship Id="rId6" Type="http://schemas.openxmlformats.org/officeDocument/2006/relationships/tags" Target="../tags/tag23.xml"/><Relationship Id="rId5" Type="http://schemas.openxmlformats.org/officeDocument/2006/relationships/tags" Target="../tags/tag22.xml"/><Relationship Id="rId4" Type="http://schemas.openxmlformats.org/officeDocument/2006/relationships/tags" Target="../tags/tag21.xml"/><Relationship Id="rId3" Type="http://schemas.openxmlformats.org/officeDocument/2006/relationships/tags" Target="../tags/tag20.xml"/><Relationship Id="rId2" Type="http://schemas.openxmlformats.org/officeDocument/2006/relationships/tags" Target="../tags/tag19.xml"/><Relationship Id="rId13" Type="http://schemas.openxmlformats.org/officeDocument/2006/relationships/notesSlide" Target="../notesSlides/notesSlide6.xml"/><Relationship Id="rId12" Type="http://schemas.openxmlformats.org/officeDocument/2006/relationships/slideLayout" Target="../slideLayouts/slideLayout2.xml"/><Relationship Id="rId11" Type="http://schemas.openxmlformats.org/officeDocument/2006/relationships/image" Target="../media/image1.png"/><Relationship Id="rId10" Type="http://schemas.openxmlformats.org/officeDocument/2006/relationships/tags" Target="../tags/tag27.xml"/><Relationship Id="rId1" Type="http://schemas.openxmlformats.org/officeDocument/2006/relationships/tags" Target="../tags/tag18.xml"/></Relationships>
</file>

<file path=ppt/slides/_rels/slide7.xml.rels><?xml version="1.0" encoding="UTF-8" standalone="yes"?>
<Relationships xmlns="http://schemas.openxmlformats.org/package/2006/relationships"><Relationship Id="rId6" Type="http://schemas.openxmlformats.org/officeDocument/2006/relationships/slideLayout" Target="../slideLayouts/slideLayout7.xml"/><Relationship Id="rId5" Type="http://schemas.openxmlformats.org/officeDocument/2006/relationships/tags" Target="../tags/tag29.xml"/><Relationship Id="rId4" Type="http://schemas.openxmlformats.org/officeDocument/2006/relationships/tags" Target="../tags/tag28.xml"/><Relationship Id="rId3" Type="http://schemas.openxmlformats.org/officeDocument/2006/relationships/image" Target="../media/image1.png"/><Relationship Id="rId2" Type="http://schemas.openxmlformats.org/officeDocument/2006/relationships/chart" Target="../charts/chart2.xml"/><Relationship Id="rId1" Type="http://schemas.openxmlformats.org/officeDocument/2006/relationships/chart" Target="../charts/chart1.xml"/></Relationships>
</file>

<file path=ppt/slides/_rels/slide8.xml.rels><?xml version="1.0" encoding="UTF-8" standalone="yes"?>
<Relationships xmlns="http://schemas.openxmlformats.org/package/2006/relationships"><Relationship Id="rId5" Type="http://schemas.openxmlformats.org/officeDocument/2006/relationships/notesSlide" Target="../notesSlides/notesSlide7.xml"/><Relationship Id="rId4" Type="http://schemas.openxmlformats.org/officeDocument/2006/relationships/slideLayout" Target="../slideLayouts/slideLayout2.xml"/><Relationship Id="rId3" Type="http://schemas.openxmlformats.org/officeDocument/2006/relationships/image" Target="../media/image1.png"/><Relationship Id="rId2" Type="http://schemas.openxmlformats.org/officeDocument/2006/relationships/tags" Target="../tags/tag31.xml"/><Relationship Id="rId1" Type="http://schemas.openxmlformats.org/officeDocument/2006/relationships/tags" Target="../tags/tag30.xml"/></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2.xml"/><Relationship Id="rId1"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6"/>
          <p:cNvSpPr/>
          <p:nvPr/>
        </p:nvSpPr>
        <p:spPr>
          <a:xfrm>
            <a:off x="1527348" y="1538573"/>
            <a:ext cx="9385162" cy="1329055"/>
          </a:xfrm>
          <a:prstGeom prst="rect">
            <a:avLst/>
          </a:prstGeom>
          <a:noFill/>
          <a:ln w="0" cap="flat">
            <a:noFill/>
            <a:prstDash val="solid"/>
            <a:miter lim="0"/>
          </a:ln>
        </p:spPr>
        <p:txBody>
          <a:bodyPr vert="horz" wrap="square" lIns="0" tIns="0" rIns="0" bIns="0"/>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rtl="0" eaLnBrk="0">
              <a:lnSpc>
                <a:spcPct val="82000"/>
              </a:lnSpc>
            </a:pPr>
            <a:endParaRPr sz="100" dirty="0">
              <a:solidFill>
                <a:srgbClr val="002060"/>
              </a:solidFill>
              <a:latin typeface="Arial" panose="020B0604020202020204"/>
              <a:ea typeface="Arial" panose="020B0604020202020204"/>
              <a:cs typeface="Arial" panose="020B0604020202020204"/>
            </a:endParaRPr>
          </a:p>
          <a:p>
            <a:pPr marL="12700" algn="l" rtl="0" eaLnBrk="0">
              <a:lnSpc>
                <a:spcPct val="87000"/>
              </a:lnSpc>
            </a:pPr>
            <a:r>
              <a:rPr lang="zh-CN" altLang="en-US" sz="5200" b="1" kern="0" spc="10" dirty="0">
                <a:solidFill>
                  <a:srgbClr val="002060"/>
                </a:solidFill>
                <a:latin typeface="微软雅黑" panose="020B0503020204020204" charset="-122"/>
                <a:ea typeface="微软雅黑" panose="020B0503020204020204" charset="-122"/>
                <a:cs typeface="微软雅黑" panose="020B0503020204020204" charset="-122"/>
              </a:rPr>
              <a:t>盐酸去甲乌药碱注射液</a:t>
            </a:r>
            <a:r>
              <a:rPr sz="3500" b="1" kern="0" spc="10" dirty="0">
                <a:solidFill>
                  <a:srgbClr val="002060"/>
                </a:solidFill>
                <a:latin typeface="微软雅黑" panose="020B0503020204020204" charset="-122"/>
                <a:ea typeface="微软雅黑" panose="020B0503020204020204" charset="-122"/>
                <a:cs typeface="微软雅黑" panose="020B0503020204020204" charset="-122"/>
              </a:rPr>
              <a:t>（</a:t>
            </a:r>
            <a:r>
              <a:rPr lang="zh-CN" altLang="en-US" sz="3500" b="1" kern="0" spc="10" dirty="0">
                <a:solidFill>
                  <a:srgbClr val="002060"/>
                </a:solidFill>
                <a:latin typeface="微软雅黑" panose="020B0503020204020204" charset="-122"/>
                <a:ea typeface="微软雅黑" panose="020B0503020204020204" charset="-122"/>
                <a:cs typeface="微软雅黑" panose="020B0503020204020204" charset="-122"/>
              </a:rPr>
              <a:t>欣可青</a:t>
            </a:r>
            <a:r>
              <a:rPr sz="3500" b="1" kern="0" spc="10" dirty="0">
                <a:solidFill>
                  <a:srgbClr val="002060"/>
                </a:solidFill>
                <a:latin typeface="微软雅黑" panose="020B0503020204020204" charset="-122"/>
                <a:ea typeface="微软雅黑" panose="020B0503020204020204" charset="-122"/>
                <a:cs typeface="微软雅黑" panose="020B0503020204020204" charset="-122"/>
              </a:rPr>
              <a:t>®)</a:t>
            </a:r>
            <a:endParaRPr sz="3500" dirty="0">
              <a:solidFill>
                <a:srgbClr val="002060"/>
              </a:solidFill>
              <a:latin typeface="微软雅黑" panose="020B0503020204020204" charset="-122"/>
              <a:ea typeface="微软雅黑" panose="020B0503020204020204" charset="-122"/>
              <a:cs typeface="微软雅黑" panose="020B0503020204020204" charset="-122"/>
            </a:endParaRPr>
          </a:p>
          <a:p>
            <a:pPr algn="r" rtl="0" eaLnBrk="0">
              <a:lnSpc>
                <a:spcPct val="88000"/>
              </a:lnSpc>
              <a:spcBef>
                <a:spcPts val="5"/>
              </a:spcBef>
            </a:pPr>
            <a:endParaRPr lang="en-US" sz="1000" dirty="0">
              <a:solidFill>
                <a:srgbClr val="002060"/>
              </a:solidFill>
              <a:latin typeface="Arial" panose="020B0604020202020204"/>
              <a:ea typeface="微软雅黑" panose="020B0503020204020204" charset="-122"/>
              <a:cs typeface="Arial" panose="020B0604020202020204"/>
            </a:endParaRPr>
          </a:p>
          <a:p>
            <a:pPr algn="r" rtl="0" eaLnBrk="0">
              <a:lnSpc>
                <a:spcPct val="88000"/>
              </a:lnSpc>
              <a:spcBef>
                <a:spcPts val="5"/>
              </a:spcBef>
            </a:pPr>
            <a:endParaRPr sz="2400" dirty="0">
              <a:solidFill>
                <a:srgbClr val="002060"/>
              </a:solidFill>
              <a:latin typeface="微软雅黑" panose="020B0503020204020204" charset="-122"/>
              <a:ea typeface="微软雅黑" panose="020B0503020204020204" charset="-122"/>
              <a:cs typeface="微软雅黑" panose="020B0503020204020204" charset="-122"/>
            </a:endParaRPr>
          </a:p>
        </p:txBody>
      </p:sp>
      <p:sp>
        <p:nvSpPr>
          <p:cNvPr id="3" name="textbox 10"/>
          <p:cNvSpPr/>
          <p:nvPr/>
        </p:nvSpPr>
        <p:spPr>
          <a:xfrm>
            <a:off x="2866390" y="5663565"/>
            <a:ext cx="6057265" cy="344805"/>
          </a:xfrm>
          <a:prstGeom prst="rect">
            <a:avLst/>
          </a:prstGeom>
          <a:noFill/>
          <a:ln w="0" cap="flat">
            <a:noFill/>
            <a:prstDash val="solid"/>
            <a:miter lim="0"/>
          </a:ln>
        </p:spPr>
        <p:txBody>
          <a:bodyPr vert="horz" wrap="square" lIns="0" tIns="0" rIns="0" bIns="0"/>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rtl="0" eaLnBrk="0">
              <a:lnSpc>
                <a:spcPct val="88000"/>
              </a:lnSpc>
            </a:pPr>
            <a:endParaRPr sz="100" dirty="0">
              <a:latin typeface="Arial" panose="020B0604020202020204"/>
              <a:ea typeface="Arial" panose="020B0604020202020204"/>
              <a:cs typeface="Arial" panose="020B0604020202020204"/>
            </a:endParaRPr>
          </a:p>
          <a:p>
            <a:pPr marL="12700" algn="l" rtl="0" eaLnBrk="0">
              <a:lnSpc>
                <a:spcPct val="87000"/>
              </a:lnSpc>
            </a:pPr>
            <a:r>
              <a:rPr lang="zh-CN" altLang="en-US" sz="2400" b="1" kern="0" spc="50" dirty="0">
                <a:solidFill>
                  <a:srgbClr val="000000">
                    <a:alpha val="100000"/>
                  </a:srgbClr>
                </a:solidFill>
                <a:latin typeface="微软雅黑" panose="020B0503020204020204" charset="-122"/>
                <a:ea typeface="微软雅黑" panose="020B0503020204020204" charset="-122"/>
                <a:cs typeface="微软雅黑" panose="020B0503020204020204" charset="-122"/>
              </a:rPr>
              <a:t>　申报单位：珠海润都制药股份有限公司</a:t>
            </a:r>
            <a:endParaRPr sz="2400" dirty="0">
              <a:latin typeface="微软雅黑" panose="020B0503020204020204" charset="-122"/>
              <a:ea typeface="微软雅黑" panose="020B0503020204020204" charset="-122"/>
              <a:cs typeface="微软雅黑" panose="020B0503020204020204" charset="-122"/>
            </a:endParaRPr>
          </a:p>
        </p:txBody>
      </p:sp>
      <p:pic>
        <p:nvPicPr>
          <p:cNvPr id="5" name="图片 4"/>
          <p:cNvPicPr>
            <a:picLocks noChangeAspect="1"/>
          </p:cNvPicPr>
          <p:nvPr/>
        </p:nvPicPr>
        <p:blipFill>
          <a:blip r:embed="rId1"/>
          <a:stretch>
            <a:fillRect/>
          </a:stretch>
        </p:blipFill>
        <p:spPr>
          <a:xfrm>
            <a:off x="10375289" y="172930"/>
            <a:ext cx="1635841" cy="552659"/>
          </a:xfrm>
          <a:prstGeom prst="rect">
            <a:avLst/>
          </a:prstGeom>
        </p:spPr>
      </p:pic>
      <p:sp>
        <p:nvSpPr>
          <p:cNvPr id="9" name="AutoShape 5"/>
          <p:cNvSpPr/>
          <p:nvPr/>
        </p:nvSpPr>
        <p:spPr>
          <a:xfrm>
            <a:off x="516890" y="3492500"/>
            <a:ext cx="5207000" cy="1270000"/>
          </a:xfrm>
          <a:prstGeom prst="roundRect">
            <a:avLst>
              <a:gd name="adj" fmla="val 12000"/>
            </a:avLst>
          </a:prstGeom>
          <a:solidFill>
            <a:srgbClr val="FFFFFF">
              <a:alpha val="90000"/>
            </a:srgbClr>
          </a:solidFill>
          <a:ln w="12700" cap="flat" cmpd="sng">
            <a:solidFill>
              <a:srgbClr val="E6E6E6">
                <a:alpha val="100000"/>
              </a:srgbClr>
            </a:solidFill>
            <a:prstDash val="solid"/>
            <a:round/>
          </a:ln>
          <a:effectLst>
            <a:outerShdw blurRad="444500" dist="190500" dir="2700000" algn="tl" rotWithShape="0">
              <a:srgbClr val="000000">
                <a:alpha val="25000"/>
              </a:srgbClr>
            </a:outerShdw>
          </a:effectLst>
        </p:spPr>
        <p:txBody>
          <a:bodyPr vert="horz" wrap="square" lIns="63500" tIns="63500" rIns="63500" bIns="63500" rtlCol="0" anchor="ctr"/>
          <a:lstStyle/>
          <a:p>
            <a:pPr algn="ctr">
              <a:defRPr/>
            </a:pPr>
          </a:p>
        </p:txBody>
      </p:sp>
      <p:sp>
        <p:nvSpPr>
          <p:cNvPr id="10" name="AutoShape 7"/>
          <p:cNvSpPr/>
          <p:nvPr/>
        </p:nvSpPr>
        <p:spPr>
          <a:xfrm>
            <a:off x="1060450" y="3705860"/>
            <a:ext cx="4191000" cy="944245"/>
          </a:xfrm>
          <a:prstGeom prst="rect">
            <a:avLst/>
          </a:prstGeom>
          <a:noFill/>
          <a:ln w="12700" cap="flat" cmpd="sng">
            <a:noFill/>
            <a:prstDash val="solid"/>
            <a:round/>
          </a:ln>
        </p:spPr>
        <p:txBody>
          <a:bodyPr vert="horz" wrap="square" lIns="0" tIns="0" rIns="0" bIns="0" rtlCol="0" anchor="ctr" anchorCtr="0"/>
          <a:lstStyle/>
          <a:p>
            <a:pPr indent="0" algn="l">
              <a:lnSpc>
                <a:spcPct val="125000"/>
              </a:lnSpc>
              <a:defRPr/>
            </a:pPr>
            <a:r>
              <a:rPr lang="en-US" sz="2200" b="1" i="0" u="none" strike="noStrike">
                <a:solidFill>
                  <a:srgbClr val="333333"/>
                </a:solidFill>
                <a:latin typeface="微软雅黑" panose="020B0503020204020204" charset="-122"/>
                <a:ea typeface="微软雅黑" panose="020B0503020204020204" charset="-122"/>
                <a:cs typeface="微软雅黑" panose="020B0503020204020204" charset="-122"/>
                <a:sym typeface="Noto Sans SC" panose="020B0200000000000000" charset="-122"/>
              </a:rPr>
              <a:t>全球首创</a:t>
            </a:r>
            <a:r>
              <a:rPr lang="zh-CN" altLang="en-US" sz="2200" b="1" i="0" u="none" strike="noStrike">
                <a:solidFill>
                  <a:srgbClr val="333333"/>
                </a:solidFill>
                <a:latin typeface="微软雅黑" panose="020B0503020204020204" charset="-122"/>
                <a:ea typeface="微软雅黑" panose="020B0503020204020204" charset="-122"/>
                <a:cs typeface="微软雅黑" panose="020B0503020204020204" charset="-122"/>
                <a:sym typeface="Noto Sans SC" panose="020B0200000000000000" charset="-122"/>
              </a:rPr>
              <a:t>新药</a:t>
            </a:r>
            <a:r>
              <a:rPr lang="en-US" altLang="zh-CN" sz="2200" b="1" i="0" u="none" strike="noStrike">
                <a:solidFill>
                  <a:srgbClr val="333333"/>
                </a:solidFill>
                <a:latin typeface="微软雅黑" panose="020B0503020204020204" charset="-122"/>
                <a:ea typeface="微软雅黑" panose="020B0503020204020204" charset="-122"/>
                <a:cs typeface="微软雅黑" panose="020B0503020204020204" charset="-122"/>
                <a:sym typeface="Noto Sans SC" panose="020B0200000000000000" charset="-122"/>
              </a:rPr>
              <a:t> • </a:t>
            </a:r>
            <a:endParaRPr lang="en-US" altLang="zh-CN" sz="2200" b="1" i="0" u="none" strike="noStrike">
              <a:solidFill>
                <a:srgbClr val="333333"/>
              </a:solidFill>
              <a:latin typeface="微软雅黑" panose="020B0503020204020204" charset="-122"/>
              <a:ea typeface="微软雅黑" panose="020B0503020204020204" charset="-122"/>
              <a:cs typeface="微软雅黑" panose="020B0503020204020204" charset="-122"/>
              <a:sym typeface="Noto Sans SC" panose="020B0200000000000000" charset="-122"/>
            </a:endParaRPr>
          </a:p>
          <a:p>
            <a:pPr indent="0" algn="l">
              <a:lnSpc>
                <a:spcPct val="125000"/>
              </a:lnSpc>
              <a:defRPr/>
            </a:pPr>
            <a:r>
              <a:rPr lang="en-US" sz="2200" b="1" i="0" u="none" strike="noStrike">
                <a:solidFill>
                  <a:srgbClr val="333333"/>
                </a:solidFill>
                <a:latin typeface="微软雅黑" panose="020B0503020204020204" charset="-122"/>
                <a:ea typeface="微软雅黑" panose="020B0503020204020204" charset="-122"/>
                <a:cs typeface="微软雅黑" panose="020B0503020204020204" charset="-122"/>
                <a:sym typeface="Noto Sans SC" panose="020B0200000000000000" charset="-122"/>
              </a:rPr>
              <a:t>β受体激动剂类心脏负荷试验药物</a:t>
            </a:r>
            <a:endParaRPr lang="en-US" sz="2200" b="1" i="0" u="none" strike="noStrike">
              <a:solidFill>
                <a:srgbClr val="333333"/>
              </a:solidFill>
              <a:latin typeface="微软雅黑" panose="020B0503020204020204" charset="-122"/>
              <a:ea typeface="微软雅黑" panose="020B0503020204020204" charset="-122"/>
              <a:cs typeface="微软雅黑" panose="020B0503020204020204" charset="-122"/>
              <a:sym typeface="Noto Sans SC" panose="020B0200000000000000" charset="-122"/>
            </a:endParaRPr>
          </a:p>
        </p:txBody>
      </p:sp>
      <p:sp>
        <p:nvSpPr>
          <p:cNvPr id="12" name="AutoShape 6"/>
          <p:cNvSpPr/>
          <p:nvPr/>
        </p:nvSpPr>
        <p:spPr>
          <a:xfrm>
            <a:off x="850900" y="3924300"/>
            <a:ext cx="76200" cy="609600"/>
          </a:xfrm>
          <a:prstGeom prst="roundRect">
            <a:avLst>
              <a:gd name="adj" fmla="val 0"/>
            </a:avLst>
          </a:prstGeom>
          <a:solidFill>
            <a:srgbClr val="4CAF50">
              <a:alpha val="100000"/>
            </a:srgbClr>
          </a:solidFill>
          <a:ln w="25400" cap="flat" cmpd="sng">
            <a:noFill/>
            <a:prstDash val="solid"/>
            <a:round/>
          </a:ln>
        </p:spPr>
        <p:txBody>
          <a:bodyPr vert="horz" wrap="square" lIns="63500" tIns="63500" rIns="63500" bIns="63500" rtlCol="0" anchor="ctr"/>
          <a:lstStyle/>
          <a:p>
            <a:pPr algn="ctr">
              <a:defRPr/>
            </a:pPr>
          </a:p>
        </p:txBody>
      </p:sp>
      <p:sp>
        <p:nvSpPr>
          <p:cNvPr id="13" name="AutoShape 8"/>
          <p:cNvSpPr/>
          <p:nvPr/>
        </p:nvSpPr>
        <p:spPr>
          <a:xfrm>
            <a:off x="6223000" y="3511550"/>
            <a:ext cx="5207000" cy="1270000"/>
          </a:xfrm>
          <a:prstGeom prst="roundRect">
            <a:avLst>
              <a:gd name="adj" fmla="val 12000"/>
            </a:avLst>
          </a:prstGeom>
          <a:solidFill>
            <a:srgbClr val="FFFFFF">
              <a:alpha val="90000"/>
            </a:srgbClr>
          </a:solidFill>
          <a:ln w="12700" cap="flat" cmpd="sng">
            <a:solidFill>
              <a:srgbClr val="E6E6E6">
                <a:alpha val="100000"/>
              </a:srgbClr>
            </a:solidFill>
            <a:prstDash val="solid"/>
            <a:round/>
          </a:ln>
          <a:effectLst>
            <a:outerShdw blurRad="444500" dist="190500" dir="2700000" algn="tl" rotWithShape="0">
              <a:srgbClr val="000000">
                <a:alpha val="25000"/>
              </a:srgbClr>
            </a:outerShdw>
          </a:effectLst>
        </p:spPr>
        <p:txBody>
          <a:bodyPr vert="horz" wrap="square" lIns="63500" tIns="63500" rIns="63500" bIns="63500" rtlCol="0" anchor="ctr"/>
          <a:lstStyle/>
          <a:p>
            <a:pPr algn="ctr">
              <a:defRPr/>
            </a:pPr>
          </a:p>
        </p:txBody>
      </p:sp>
      <p:sp>
        <p:nvSpPr>
          <p:cNvPr id="14" name="AutoShape 9"/>
          <p:cNvSpPr/>
          <p:nvPr/>
        </p:nvSpPr>
        <p:spPr>
          <a:xfrm>
            <a:off x="6524625" y="3930650"/>
            <a:ext cx="76200" cy="609600"/>
          </a:xfrm>
          <a:prstGeom prst="roundRect">
            <a:avLst>
              <a:gd name="adj" fmla="val 0"/>
            </a:avLst>
          </a:prstGeom>
          <a:solidFill>
            <a:srgbClr val="4CAF50">
              <a:alpha val="100000"/>
            </a:srgbClr>
          </a:solidFill>
          <a:ln w="25400" cap="flat" cmpd="sng">
            <a:noFill/>
            <a:prstDash val="solid"/>
            <a:round/>
          </a:ln>
        </p:spPr>
        <p:txBody>
          <a:bodyPr vert="horz" wrap="square" lIns="63500" tIns="63500" rIns="63500" bIns="63500" rtlCol="0" anchor="ctr"/>
          <a:lstStyle/>
          <a:p>
            <a:pPr algn="ctr">
              <a:defRPr/>
            </a:pPr>
          </a:p>
        </p:txBody>
      </p:sp>
      <p:sp>
        <p:nvSpPr>
          <p:cNvPr id="15" name="AutoShape 10"/>
          <p:cNvSpPr/>
          <p:nvPr/>
        </p:nvSpPr>
        <p:spPr>
          <a:xfrm>
            <a:off x="6776720" y="3792220"/>
            <a:ext cx="4318000" cy="762000"/>
          </a:xfrm>
          <a:prstGeom prst="rect">
            <a:avLst/>
          </a:prstGeom>
          <a:noFill/>
          <a:ln w="12700" cap="flat" cmpd="sng">
            <a:noFill/>
            <a:prstDash val="solid"/>
            <a:round/>
          </a:ln>
        </p:spPr>
        <p:txBody>
          <a:bodyPr vert="horz" wrap="square" lIns="0" tIns="0" rIns="0" bIns="0" rtlCol="0" anchor="ctr" anchorCtr="0"/>
          <a:lstStyle/>
          <a:p>
            <a:pPr indent="0" algn="l">
              <a:lnSpc>
                <a:spcPct val="125000"/>
              </a:lnSpc>
              <a:defRPr/>
            </a:pPr>
            <a:r>
              <a:rPr lang="en-US" sz="2200" b="1" i="0" u="none" strike="noStrike">
                <a:solidFill>
                  <a:srgbClr val="C00000"/>
                </a:solidFill>
                <a:latin typeface="微软雅黑" panose="020B0503020204020204" charset="-122"/>
                <a:ea typeface="微软雅黑" panose="020B0503020204020204" charset="-122"/>
                <a:cs typeface="微软雅黑" panose="020B0503020204020204" charset="-122"/>
                <a:sym typeface="Noto Sans SC" panose="020B0200000000000000" charset="-122"/>
              </a:rPr>
              <a:t>国家1类新药 ·</a:t>
            </a:r>
            <a:endParaRPr lang="en-US" sz="2200" b="1" i="0" u="none" strike="noStrike">
              <a:solidFill>
                <a:srgbClr val="C00000"/>
              </a:solidFill>
              <a:latin typeface="微软雅黑" panose="020B0503020204020204" charset="-122"/>
              <a:ea typeface="微软雅黑" panose="020B0503020204020204" charset="-122"/>
              <a:cs typeface="微软雅黑" panose="020B0503020204020204" charset="-122"/>
              <a:sym typeface="Noto Sans SC" panose="020B0200000000000000" charset="-122"/>
            </a:endParaRPr>
          </a:p>
          <a:p>
            <a:pPr indent="0" algn="l">
              <a:lnSpc>
                <a:spcPct val="125000"/>
              </a:lnSpc>
              <a:defRPr/>
            </a:pPr>
            <a:r>
              <a:rPr lang="en-US" sz="2200" b="1" i="0" u="none" strike="noStrike">
                <a:solidFill>
                  <a:srgbClr val="C00000"/>
                </a:solidFill>
                <a:latin typeface="微软雅黑" panose="020B0503020204020204" charset="-122"/>
                <a:ea typeface="微软雅黑" panose="020B0503020204020204" charset="-122"/>
                <a:cs typeface="微软雅黑" panose="020B0503020204020204" charset="-122"/>
                <a:sym typeface="Noto Sans SC" panose="020B0200000000000000" charset="-122"/>
              </a:rPr>
              <a:t>重大新药创制专项成果</a:t>
            </a:r>
            <a:endParaRPr lang="en-US" sz="2200" b="1" i="0" u="none" strike="noStrike">
              <a:solidFill>
                <a:srgbClr val="C00000"/>
              </a:solidFill>
              <a:latin typeface="微软雅黑" panose="020B0503020204020204" charset="-122"/>
              <a:ea typeface="微软雅黑" panose="020B0503020204020204" charset="-122"/>
              <a:cs typeface="微软雅黑" panose="020B0503020204020204" charset="-122"/>
              <a:sym typeface="Noto Sans SC" panose="020B0200000000000000" charset="-122"/>
            </a:endParaRPr>
          </a:p>
        </p:txBody>
      </p:sp>
      <p:pic>
        <p:nvPicPr>
          <p:cNvPr id="4" name="图片 3"/>
          <p:cNvPicPr>
            <a:picLocks noChangeAspect="1"/>
          </p:cNvPicPr>
          <p:nvPr/>
        </p:nvPicPr>
        <p:blipFill>
          <a:blip r:embed="rId2"/>
          <a:stretch>
            <a:fillRect/>
          </a:stretch>
        </p:blipFill>
        <p:spPr>
          <a:xfrm>
            <a:off x="146685" y="40640"/>
            <a:ext cx="1844040" cy="725170"/>
          </a:xfrm>
          <a:prstGeom prst="rect">
            <a:avLst/>
          </a:prstGeom>
        </p:spPr>
      </p:pic>
      <p:sp>
        <p:nvSpPr>
          <p:cNvPr id="7" name="文本框 6"/>
          <p:cNvSpPr txBox="1">
            <a:spLocks noChangeArrowheads="1"/>
          </p:cNvSpPr>
          <p:nvPr userDrawn="1"/>
        </p:nvSpPr>
        <p:spPr bwMode="auto">
          <a:xfrm>
            <a:off x="8094663" y="6590773"/>
            <a:ext cx="3600450" cy="246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ea typeface="微软雅黑" panose="020B0503020204020204" charset="-122"/>
              </a:defRPr>
            </a:lvl1pPr>
            <a:lvl2pPr marL="742950" indent="-285750">
              <a:defRPr>
                <a:solidFill>
                  <a:schemeClr val="tx1"/>
                </a:solidFill>
                <a:latin typeface="Arial" panose="020B0604020202020204" pitchFamily="34" charset="0"/>
                <a:ea typeface="微软雅黑" panose="020B0503020204020204" charset="-122"/>
              </a:defRPr>
            </a:lvl2pPr>
            <a:lvl3pPr marL="1143000" indent="-228600">
              <a:defRPr>
                <a:solidFill>
                  <a:schemeClr val="tx1"/>
                </a:solidFill>
                <a:latin typeface="Arial" panose="020B0604020202020204" pitchFamily="34" charset="0"/>
                <a:ea typeface="微软雅黑" panose="020B0503020204020204" charset="-122"/>
              </a:defRPr>
            </a:lvl3pPr>
            <a:lvl4pPr marL="1600200" indent="-228600">
              <a:defRPr>
                <a:solidFill>
                  <a:schemeClr val="tx1"/>
                </a:solidFill>
                <a:latin typeface="Arial" panose="020B0604020202020204" pitchFamily="34" charset="0"/>
                <a:ea typeface="微软雅黑" panose="020B0503020204020204" charset="-122"/>
              </a:defRPr>
            </a:lvl4pPr>
            <a:lvl5pPr marL="2057400" indent="-228600">
              <a:defRPr>
                <a:solidFill>
                  <a:schemeClr val="tx1"/>
                </a:solidFill>
                <a:latin typeface="Arial" panose="020B0604020202020204" pitchFamily="34" charset="0"/>
                <a:ea typeface="微软雅黑" panose="020B0503020204020204"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微软雅黑" panose="020B0503020204020204"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微软雅黑" panose="020B0503020204020204"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微软雅黑" panose="020B0503020204020204"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微软雅黑" panose="020B0503020204020204" charset="-122"/>
              </a:defRPr>
            </a:lvl9pPr>
          </a:lstStyle>
          <a:p>
            <a:pPr algn="ctr"/>
            <a:r>
              <a:rPr lang="zh-CN" altLang="en-US" sz="1000" i="1" dirty="0">
                <a:solidFill>
                  <a:srgbClr val="202020"/>
                </a:solidFill>
                <a:latin typeface="微软雅黑" panose="020B0503020204020204" charset="-122"/>
              </a:rPr>
              <a:t>此资料仅用于“</a:t>
            </a:r>
            <a:r>
              <a:rPr lang="en-US" altLang="zh-CN" sz="1000" i="1" dirty="0">
                <a:solidFill>
                  <a:srgbClr val="202020"/>
                </a:solidFill>
                <a:latin typeface="微软雅黑" panose="020B0503020204020204" charset="-122"/>
              </a:rPr>
              <a:t>2026</a:t>
            </a:r>
            <a:r>
              <a:rPr lang="zh-CN" altLang="en-US" sz="1000" i="1" dirty="0">
                <a:solidFill>
                  <a:srgbClr val="202020"/>
                </a:solidFill>
                <a:latin typeface="微软雅黑" panose="020B0503020204020204" charset="-122"/>
              </a:rPr>
              <a:t>年国家医保目录调整”申报工作</a:t>
            </a:r>
            <a:endParaRPr lang="zh-CN" altLang="en-US" sz="1000" i="1" dirty="0">
              <a:latin typeface="微软雅黑" panose="020B0503020204020204" charset="-122"/>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文本框 10"/>
          <p:cNvSpPr>
            <a:spLocks noChangeArrowheads="1"/>
          </p:cNvSpPr>
          <p:nvPr/>
        </p:nvSpPr>
        <p:spPr bwMode="auto">
          <a:xfrm>
            <a:off x="477520" y="1910080"/>
            <a:ext cx="3439795" cy="597535"/>
          </a:xfrm>
          <a:prstGeom prst="roundRect">
            <a:avLst>
              <a:gd name="adj" fmla="val 0"/>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9050">
                <a:solidFill>
                  <a:srgbClr val="000000"/>
                </a:solidFill>
                <a:round/>
              </a14:hiddenLine>
            </a:ext>
          </a:extLst>
        </p:spPr>
        <p:txBody>
          <a:bodyPr anchor="ctr" anchorCtr="1"/>
          <a:lstStyle>
            <a:lvl1pPr>
              <a:defRPr>
                <a:solidFill>
                  <a:schemeClr val="tx1"/>
                </a:solidFill>
                <a:latin typeface="Arial" panose="020B0604020202020204" pitchFamily="34" charset="0"/>
                <a:ea typeface="微软雅黑" panose="020B0503020204020204" charset="-122"/>
              </a:defRPr>
            </a:lvl1pPr>
            <a:lvl2pPr marL="742950" indent="-285750">
              <a:defRPr>
                <a:solidFill>
                  <a:schemeClr val="tx1"/>
                </a:solidFill>
                <a:latin typeface="Arial" panose="020B0604020202020204" pitchFamily="34" charset="0"/>
                <a:ea typeface="微软雅黑" panose="020B0503020204020204" charset="-122"/>
              </a:defRPr>
            </a:lvl2pPr>
            <a:lvl3pPr marL="1143000" indent="-228600">
              <a:defRPr>
                <a:solidFill>
                  <a:schemeClr val="tx1"/>
                </a:solidFill>
                <a:latin typeface="Arial" panose="020B0604020202020204" pitchFamily="34" charset="0"/>
                <a:ea typeface="微软雅黑" panose="020B0503020204020204" charset="-122"/>
              </a:defRPr>
            </a:lvl3pPr>
            <a:lvl4pPr marL="1600200" indent="-228600">
              <a:defRPr>
                <a:solidFill>
                  <a:schemeClr val="tx1"/>
                </a:solidFill>
                <a:latin typeface="Arial" panose="020B0604020202020204" pitchFamily="34" charset="0"/>
                <a:ea typeface="微软雅黑" panose="020B0503020204020204" charset="-122"/>
              </a:defRPr>
            </a:lvl4pPr>
            <a:lvl5pPr marL="2057400" indent="-228600">
              <a:defRPr>
                <a:solidFill>
                  <a:schemeClr val="tx1"/>
                </a:solidFill>
                <a:latin typeface="Arial" panose="020B0604020202020204" pitchFamily="34" charset="0"/>
                <a:ea typeface="微软雅黑" panose="020B0503020204020204"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微软雅黑" panose="020B0503020204020204"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微软雅黑" panose="020B0503020204020204"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微软雅黑" panose="020B0503020204020204"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微软雅黑" panose="020B0503020204020204" charset="-122"/>
              </a:defRPr>
            </a:lvl9pPr>
          </a:lstStyle>
          <a:p>
            <a:pPr indent="0" algn="l" fontAlgn="auto">
              <a:lnSpc>
                <a:spcPct val="130000"/>
              </a:lnSpc>
            </a:pPr>
            <a:r>
              <a:rPr lang="zh-CN" altLang="en-US" b="1" dirty="0">
                <a:latin typeface="微软雅黑" panose="020B0503020204020204" charset="-122"/>
              </a:rPr>
              <a:t>创新化学结构：</a:t>
            </a:r>
            <a:r>
              <a:rPr lang="zh-CN" altLang="en-US" b="1" dirty="0">
                <a:solidFill>
                  <a:srgbClr val="C00000"/>
                </a:solidFill>
                <a:latin typeface="微软雅黑" panose="020B0503020204020204" charset="-122"/>
              </a:rPr>
              <a:t>受体选择性更强</a:t>
            </a:r>
            <a:endParaRPr lang="zh-CN" altLang="en-US" b="1" dirty="0">
              <a:solidFill>
                <a:srgbClr val="C00000"/>
              </a:solidFill>
              <a:latin typeface="微软雅黑" panose="020B0503020204020204" charset="-122"/>
            </a:endParaRPr>
          </a:p>
          <a:p>
            <a:pPr indent="0" algn="l" fontAlgn="auto">
              <a:lnSpc>
                <a:spcPct val="130000"/>
              </a:lnSpc>
            </a:pPr>
            <a:r>
              <a:rPr lang="zh-CN" altLang="en-US" b="1" dirty="0">
                <a:latin typeface="微软雅黑" panose="020B0503020204020204" charset="-122"/>
                <a:sym typeface="+mn-ea"/>
              </a:rPr>
              <a:t>创新机制：</a:t>
            </a:r>
            <a:r>
              <a:rPr lang="zh-CN" altLang="en-US" dirty="0">
                <a:latin typeface="微软雅黑" panose="020B0503020204020204" charset="-122"/>
                <a:sym typeface="+mn-ea"/>
              </a:rPr>
              <a:t>国内</a:t>
            </a:r>
            <a:r>
              <a:rPr lang="zh-CN" altLang="en-US" b="1" dirty="0">
                <a:solidFill>
                  <a:srgbClr val="C00000"/>
                </a:solidFill>
                <a:latin typeface="微软雅黑" panose="020B0503020204020204" charset="-122"/>
                <a:sym typeface="+mn-ea"/>
              </a:rPr>
              <a:t>唯一获批</a:t>
            </a:r>
            <a:r>
              <a:rPr lang="en-US" altLang="zh-CN" b="1" dirty="0">
                <a:solidFill>
                  <a:srgbClr val="C00000"/>
                </a:solidFill>
                <a:latin typeface="微软雅黑" panose="020B0503020204020204" charset="-122"/>
                <a:sym typeface="+mn-ea"/>
              </a:rPr>
              <a:t>β</a:t>
            </a:r>
            <a:r>
              <a:rPr lang="zh-CN" altLang="en-US" b="1" dirty="0">
                <a:solidFill>
                  <a:srgbClr val="C00000"/>
                </a:solidFill>
                <a:latin typeface="微软雅黑" panose="020B0503020204020204" charset="-122"/>
                <a:sym typeface="+mn-ea"/>
              </a:rPr>
              <a:t>受体激动剂类</a:t>
            </a:r>
            <a:r>
              <a:rPr lang="en-US" altLang="zh-CN" b="1" dirty="0">
                <a:solidFill>
                  <a:srgbClr val="C00000"/>
                </a:solidFill>
                <a:latin typeface="微软雅黑" panose="020B0503020204020204" charset="-122"/>
                <a:sym typeface="+mn-ea"/>
              </a:rPr>
              <a:t>MPI</a:t>
            </a:r>
            <a:r>
              <a:rPr lang="zh-CN" altLang="en-US" dirty="0">
                <a:latin typeface="微软雅黑" panose="020B0503020204020204" charset="-122"/>
                <a:sym typeface="+mn-ea"/>
              </a:rPr>
              <a:t>负荷药物</a:t>
            </a:r>
            <a:endParaRPr lang="zh-CN" altLang="en-US" b="1" dirty="0">
              <a:solidFill>
                <a:srgbClr val="C00000"/>
              </a:solidFill>
              <a:latin typeface="微软雅黑" panose="020B0503020204020204" charset="-122"/>
            </a:endParaRPr>
          </a:p>
        </p:txBody>
      </p:sp>
      <p:sp>
        <p:nvSpPr>
          <p:cNvPr id="5" name="文本框 12"/>
          <p:cNvSpPr>
            <a:spLocks noChangeArrowheads="1"/>
          </p:cNvSpPr>
          <p:nvPr/>
        </p:nvSpPr>
        <p:spPr bwMode="auto">
          <a:xfrm>
            <a:off x="4525264" y="1666481"/>
            <a:ext cx="2735262" cy="744504"/>
          </a:xfrm>
          <a:prstGeom prst="roundRect">
            <a:avLst>
              <a:gd name="adj" fmla="val 0"/>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9050">
                <a:solidFill>
                  <a:srgbClr val="000000"/>
                </a:solidFill>
                <a:round/>
              </a14:hiddenLine>
            </a:ext>
          </a:extLst>
        </p:spPr>
        <p:txBody>
          <a:bodyPr anchor="ctr" anchorCtr="1"/>
          <a:lstStyle>
            <a:lvl1pPr>
              <a:defRPr>
                <a:solidFill>
                  <a:schemeClr val="tx1"/>
                </a:solidFill>
                <a:latin typeface="Arial" panose="020B0604020202020204" pitchFamily="34" charset="0"/>
                <a:ea typeface="微软雅黑" panose="020B0503020204020204" charset="-122"/>
              </a:defRPr>
            </a:lvl1pPr>
            <a:lvl2pPr marL="742950" indent="-285750">
              <a:defRPr>
                <a:solidFill>
                  <a:schemeClr val="tx1"/>
                </a:solidFill>
                <a:latin typeface="Arial" panose="020B0604020202020204" pitchFamily="34" charset="0"/>
                <a:ea typeface="微软雅黑" panose="020B0503020204020204" charset="-122"/>
              </a:defRPr>
            </a:lvl2pPr>
            <a:lvl3pPr marL="1143000" indent="-228600">
              <a:defRPr>
                <a:solidFill>
                  <a:schemeClr val="tx1"/>
                </a:solidFill>
                <a:latin typeface="Arial" panose="020B0604020202020204" pitchFamily="34" charset="0"/>
                <a:ea typeface="微软雅黑" panose="020B0503020204020204" charset="-122"/>
              </a:defRPr>
            </a:lvl3pPr>
            <a:lvl4pPr marL="1600200" indent="-228600">
              <a:defRPr>
                <a:solidFill>
                  <a:schemeClr val="tx1"/>
                </a:solidFill>
                <a:latin typeface="Arial" panose="020B0604020202020204" pitchFamily="34" charset="0"/>
                <a:ea typeface="微软雅黑" panose="020B0503020204020204" charset="-122"/>
              </a:defRPr>
            </a:lvl4pPr>
            <a:lvl5pPr marL="2057400" indent="-228600">
              <a:defRPr>
                <a:solidFill>
                  <a:schemeClr val="tx1"/>
                </a:solidFill>
                <a:latin typeface="Arial" panose="020B0604020202020204" pitchFamily="34" charset="0"/>
                <a:ea typeface="微软雅黑" panose="020B0503020204020204"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微软雅黑" panose="020B0503020204020204"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微软雅黑" panose="020B0503020204020204"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微软雅黑" panose="020B0503020204020204"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微软雅黑" panose="020B0503020204020204" charset="-122"/>
              </a:defRPr>
            </a:lvl9pPr>
          </a:lstStyle>
          <a:p>
            <a:pPr indent="0" algn="ctr" fontAlgn="auto">
              <a:lnSpc>
                <a:spcPct val="130000"/>
              </a:lnSpc>
            </a:pPr>
            <a:r>
              <a:rPr lang="zh-CN" altLang="zh-CN" b="1" dirty="0">
                <a:sym typeface="+mn-ea"/>
              </a:rPr>
              <a:t>创新</a:t>
            </a:r>
            <a:r>
              <a:rPr lang="zh-CN" altLang="zh-CN" b="1" dirty="0"/>
              <a:t>给药方式</a:t>
            </a:r>
            <a:endParaRPr lang="en-US" altLang="zh-CN" b="1" dirty="0"/>
          </a:p>
          <a:p>
            <a:pPr indent="0" algn="ctr" fontAlgn="auto">
              <a:lnSpc>
                <a:spcPct val="130000"/>
              </a:lnSpc>
            </a:pPr>
            <a:r>
              <a:rPr lang="zh-CN" altLang="zh-CN" b="1" dirty="0"/>
              <a:t>国内唯一</a:t>
            </a:r>
            <a:r>
              <a:rPr lang="zh-CN" altLang="zh-CN" b="1" dirty="0">
                <a:solidFill>
                  <a:srgbClr val="C00000"/>
                </a:solidFill>
              </a:rPr>
              <a:t>阶梯式递增给药</a:t>
            </a:r>
            <a:endParaRPr lang="en-US" altLang="zh-CN" b="1" dirty="0">
              <a:solidFill>
                <a:srgbClr val="C00000"/>
              </a:solidFill>
              <a:sym typeface="微软雅黑" panose="020B0503020204020204" charset="-122"/>
            </a:endParaRPr>
          </a:p>
        </p:txBody>
      </p:sp>
      <p:sp>
        <p:nvSpPr>
          <p:cNvPr id="8" name="文本框 128"/>
          <p:cNvSpPr txBox="1">
            <a:spLocks noChangeArrowheads="1"/>
          </p:cNvSpPr>
          <p:nvPr>
            <p:custDataLst>
              <p:tags r:id="rId1"/>
            </p:custDataLst>
          </p:nvPr>
        </p:nvSpPr>
        <p:spPr bwMode="auto">
          <a:xfrm>
            <a:off x="8920628" y="4884555"/>
            <a:ext cx="3152003" cy="10554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nchorCtr="1"/>
          <a:lstStyle>
            <a:lvl1pPr>
              <a:defRPr>
                <a:solidFill>
                  <a:schemeClr val="tx1"/>
                </a:solidFill>
                <a:latin typeface="Arial" panose="020B0604020202020204" pitchFamily="34" charset="0"/>
                <a:ea typeface="微软雅黑" panose="020B0503020204020204" charset="-122"/>
              </a:defRPr>
            </a:lvl1pPr>
            <a:lvl2pPr marL="742950" indent="-285750">
              <a:defRPr>
                <a:solidFill>
                  <a:schemeClr val="tx1"/>
                </a:solidFill>
                <a:latin typeface="Arial" panose="020B0604020202020204" pitchFamily="34" charset="0"/>
                <a:ea typeface="微软雅黑" panose="020B0503020204020204" charset="-122"/>
              </a:defRPr>
            </a:lvl2pPr>
            <a:lvl3pPr marL="1143000" indent="-228600">
              <a:defRPr>
                <a:solidFill>
                  <a:schemeClr val="tx1"/>
                </a:solidFill>
                <a:latin typeface="Arial" panose="020B0604020202020204" pitchFamily="34" charset="0"/>
                <a:ea typeface="微软雅黑" panose="020B0503020204020204" charset="-122"/>
              </a:defRPr>
            </a:lvl3pPr>
            <a:lvl4pPr marL="1600200" indent="-228600">
              <a:defRPr>
                <a:solidFill>
                  <a:schemeClr val="tx1"/>
                </a:solidFill>
                <a:latin typeface="Arial" panose="020B0604020202020204" pitchFamily="34" charset="0"/>
                <a:ea typeface="微软雅黑" panose="020B0503020204020204" charset="-122"/>
              </a:defRPr>
            </a:lvl4pPr>
            <a:lvl5pPr marL="2057400" indent="-228600">
              <a:defRPr>
                <a:solidFill>
                  <a:schemeClr val="tx1"/>
                </a:solidFill>
                <a:latin typeface="Arial" panose="020B0604020202020204" pitchFamily="34" charset="0"/>
                <a:ea typeface="微软雅黑" panose="020B0503020204020204"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微软雅黑" panose="020B0503020204020204"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微软雅黑" panose="020B0503020204020204"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微软雅黑" panose="020B0503020204020204"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微软雅黑" panose="020B0503020204020204" charset="-122"/>
              </a:defRPr>
            </a:lvl9pPr>
          </a:lstStyle>
          <a:p>
            <a:pPr>
              <a:lnSpc>
                <a:spcPct val="125000"/>
              </a:lnSpc>
            </a:pPr>
            <a:endParaRPr lang="zh-CN" altLang="en-US" sz="1100" b="1" dirty="0">
              <a:solidFill>
                <a:srgbClr val="C00000"/>
              </a:solidFill>
              <a:latin typeface="微软雅黑" panose="020B0503020204020204" charset="-122"/>
              <a:sym typeface="微软雅黑" panose="020B0503020204020204" charset="-122"/>
            </a:endParaRPr>
          </a:p>
        </p:txBody>
      </p:sp>
      <p:sp>
        <p:nvSpPr>
          <p:cNvPr id="9" name="文本框 8"/>
          <p:cNvSpPr txBox="1"/>
          <p:nvPr/>
        </p:nvSpPr>
        <p:spPr>
          <a:xfrm>
            <a:off x="569001" y="314537"/>
            <a:ext cx="9721871" cy="1014730"/>
          </a:xfrm>
          <a:prstGeom prst="rect">
            <a:avLst/>
          </a:prstGeom>
          <a:noFill/>
          <a:ln w="25400" cmpd="sng">
            <a:noFill/>
            <a:prstDash val="sysDash"/>
          </a:ln>
        </p:spPr>
        <p:txBody>
          <a:bodyPr wrap="square">
            <a:spAutoFit/>
          </a:bodyPr>
          <a:lstStyle/>
          <a:p>
            <a:pPr marL="285750" indent="-285750">
              <a:lnSpc>
                <a:spcPct val="125000"/>
              </a:lnSpc>
              <a:buFont typeface="Wingdings" panose="05000000000000000000" pitchFamily="2" charset="2"/>
              <a:buChar char="n"/>
            </a:pPr>
            <a:r>
              <a:rPr lang="zh-CN" altLang="en-US" sz="2400" b="1" dirty="0">
                <a:solidFill>
                  <a:srgbClr val="C00000"/>
                </a:solidFill>
                <a:latin typeface="微软雅黑" panose="020B0503020204020204" charset="-122"/>
                <a:ea typeface="微软雅黑" panose="020B0503020204020204" charset="-122"/>
              </a:rPr>
              <a:t>首个获批用于心脏负荷试验的</a:t>
            </a:r>
            <a:r>
              <a:rPr lang="en-US" altLang="zh-CN" sz="2400" b="1" dirty="0">
                <a:solidFill>
                  <a:srgbClr val="C00000"/>
                </a:solidFill>
                <a:latin typeface="微软雅黑" panose="020B0503020204020204" charset="-122"/>
                <a:ea typeface="微软雅黑" panose="020B0503020204020204" charset="-122"/>
              </a:rPr>
              <a:t>β</a:t>
            </a:r>
            <a:r>
              <a:rPr lang="zh-CN" altLang="en-US" sz="2400" b="1" dirty="0">
                <a:solidFill>
                  <a:srgbClr val="C00000"/>
                </a:solidFill>
                <a:latin typeface="微软雅黑" panose="020B0503020204020204" charset="-122"/>
                <a:ea typeface="微软雅黑" panose="020B0503020204020204" charset="-122"/>
              </a:rPr>
              <a:t>受体激动剂类</a:t>
            </a:r>
            <a:r>
              <a:rPr lang="zh-CN" altLang="en-US" sz="2400" b="1" dirty="0">
                <a:solidFill>
                  <a:srgbClr val="004D40"/>
                </a:solidFill>
                <a:latin typeface="微软雅黑" panose="020B0503020204020204" charset="-122"/>
                <a:ea typeface="微软雅黑" panose="020B0503020204020204" charset="-122"/>
              </a:rPr>
              <a:t>原创</a:t>
            </a:r>
            <a:r>
              <a:rPr lang="en-US" altLang="zh-CN" sz="2400" b="1" dirty="0">
                <a:solidFill>
                  <a:srgbClr val="004D40"/>
                </a:solidFill>
                <a:latin typeface="微软雅黑" panose="020B0503020204020204" charset="-122"/>
                <a:ea typeface="微软雅黑" panose="020B0503020204020204" charset="-122"/>
              </a:rPr>
              <a:t>1</a:t>
            </a:r>
            <a:r>
              <a:rPr lang="zh-CN" altLang="en-US" sz="2400" b="1" dirty="0">
                <a:solidFill>
                  <a:srgbClr val="004D40"/>
                </a:solidFill>
                <a:latin typeface="微软雅黑" panose="020B0503020204020204" charset="-122"/>
                <a:ea typeface="微软雅黑" panose="020B0503020204020204" charset="-122"/>
              </a:rPr>
              <a:t>类新药</a:t>
            </a:r>
            <a:endParaRPr lang="en-US" altLang="zh-CN" sz="2400" b="1" dirty="0">
              <a:solidFill>
                <a:srgbClr val="004D40"/>
              </a:solidFill>
              <a:latin typeface="微软雅黑" panose="020B0503020204020204" charset="-122"/>
              <a:ea typeface="微软雅黑" panose="020B0503020204020204" charset="-122"/>
            </a:endParaRPr>
          </a:p>
          <a:p>
            <a:pPr marL="285750" indent="-285750">
              <a:lnSpc>
                <a:spcPct val="125000"/>
              </a:lnSpc>
              <a:buFont typeface="Wingdings" panose="05000000000000000000" pitchFamily="2" charset="2"/>
              <a:buChar char="n"/>
            </a:pPr>
            <a:r>
              <a:rPr lang="zh-CN" altLang="en-US" sz="2400" b="1" dirty="0">
                <a:solidFill>
                  <a:srgbClr val="004D40"/>
                </a:solidFill>
                <a:latin typeface="微软雅黑" panose="020B0503020204020204" charset="-122"/>
                <a:ea typeface="微软雅黑" panose="020B0503020204020204" charset="-122"/>
              </a:rPr>
              <a:t>国内唯一阶梯式递增给药实现个体化精准调节</a:t>
            </a:r>
            <a:endParaRPr lang="zh-CN" altLang="en-US" sz="2400" b="1" dirty="0">
              <a:solidFill>
                <a:srgbClr val="004D40"/>
              </a:solidFill>
              <a:latin typeface="微软雅黑" panose="020B0503020204020204" charset="-122"/>
              <a:ea typeface="微软雅黑" panose="020B0503020204020204" charset="-122"/>
            </a:endParaRPr>
          </a:p>
        </p:txBody>
      </p:sp>
      <p:pic>
        <p:nvPicPr>
          <p:cNvPr id="10" name="图片 9"/>
          <p:cNvPicPr>
            <a:picLocks noChangeAspect="1"/>
          </p:cNvPicPr>
          <p:nvPr/>
        </p:nvPicPr>
        <p:blipFill>
          <a:blip r:embed="rId2"/>
          <a:srcRect l="2352" t="3646" r="6045" b="6138"/>
          <a:stretch>
            <a:fillRect/>
          </a:stretch>
        </p:blipFill>
        <p:spPr>
          <a:xfrm>
            <a:off x="4687720" y="4484882"/>
            <a:ext cx="2982267" cy="1063048"/>
          </a:xfrm>
          <a:prstGeom prst="rect">
            <a:avLst/>
          </a:prstGeom>
        </p:spPr>
      </p:pic>
      <p:sp>
        <p:nvSpPr>
          <p:cNvPr id="11" name="文本框 128"/>
          <p:cNvSpPr txBox="1">
            <a:spLocks noChangeArrowheads="1"/>
          </p:cNvSpPr>
          <p:nvPr>
            <p:custDataLst>
              <p:tags r:id="rId3"/>
            </p:custDataLst>
          </p:nvPr>
        </p:nvSpPr>
        <p:spPr bwMode="auto">
          <a:xfrm>
            <a:off x="4572635" y="2794635"/>
            <a:ext cx="3234055" cy="12687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nchorCtr="1"/>
          <a:lstStyle>
            <a:lvl1pPr>
              <a:defRPr>
                <a:solidFill>
                  <a:schemeClr val="tx1"/>
                </a:solidFill>
                <a:latin typeface="Arial" panose="020B0604020202020204" pitchFamily="34" charset="0"/>
                <a:ea typeface="微软雅黑" panose="020B0503020204020204" charset="-122"/>
              </a:defRPr>
            </a:lvl1pPr>
            <a:lvl2pPr marL="742950" indent="-285750">
              <a:defRPr>
                <a:solidFill>
                  <a:schemeClr val="tx1"/>
                </a:solidFill>
                <a:latin typeface="Arial" panose="020B0604020202020204" pitchFamily="34" charset="0"/>
                <a:ea typeface="微软雅黑" panose="020B0503020204020204" charset="-122"/>
              </a:defRPr>
            </a:lvl2pPr>
            <a:lvl3pPr marL="1143000" indent="-228600">
              <a:defRPr>
                <a:solidFill>
                  <a:schemeClr val="tx1"/>
                </a:solidFill>
                <a:latin typeface="Arial" panose="020B0604020202020204" pitchFamily="34" charset="0"/>
                <a:ea typeface="微软雅黑" panose="020B0503020204020204" charset="-122"/>
              </a:defRPr>
            </a:lvl3pPr>
            <a:lvl4pPr marL="1600200" indent="-228600">
              <a:defRPr>
                <a:solidFill>
                  <a:schemeClr val="tx1"/>
                </a:solidFill>
                <a:latin typeface="Arial" panose="020B0604020202020204" pitchFamily="34" charset="0"/>
                <a:ea typeface="微软雅黑" panose="020B0503020204020204" charset="-122"/>
              </a:defRPr>
            </a:lvl4pPr>
            <a:lvl5pPr marL="2057400" indent="-228600">
              <a:defRPr>
                <a:solidFill>
                  <a:schemeClr val="tx1"/>
                </a:solidFill>
                <a:latin typeface="Arial" panose="020B0604020202020204" pitchFamily="34" charset="0"/>
                <a:ea typeface="微软雅黑" panose="020B0503020204020204"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微软雅黑" panose="020B0503020204020204"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微软雅黑" panose="020B0503020204020204"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微软雅黑" panose="020B0503020204020204"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微软雅黑" panose="020B0503020204020204" charset="-122"/>
              </a:defRPr>
            </a:lvl9pPr>
          </a:lstStyle>
          <a:p>
            <a:pPr indent="0" fontAlgn="auto">
              <a:lnSpc>
                <a:spcPct val="130000"/>
              </a:lnSpc>
            </a:pPr>
            <a:r>
              <a:rPr lang="zh-CN" altLang="en-US" sz="1400" b="1" dirty="0">
                <a:latin typeface="微软雅黑" panose="020B0503020204020204" charset="-122"/>
                <a:sym typeface="微软雅黑" panose="020B0503020204020204" charset="-122"/>
              </a:rPr>
              <a:t>阶梯式递增给药（</a:t>
            </a:r>
            <a:r>
              <a:rPr lang="en-US" altLang="zh-CN" sz="1400" b="1" dirty="0">
                <a:latin typeface="微软雅黑" panose="020B0503020204020204" charset="-122"/>
                <a:sym typeface="微软雅黑" panose="020B0503020204020204" charset="-122"/>
              </a:rPr>
              <a:t>0.5→1.0→2.0→4.0 </a:t>
            </a:r>
            <a:r>
              <a:rPr lang="en-US" altLang="zh-CN" sz="1400" b="1" dirty="0" err="1">
                <a:latin typeface="微软雅黑" panose="020B0503020204020204" charset="-122"/>
                <a:sym typeface="微软雅黑" panose="020B0503020204020204" charset="-122"/>
              </a:rPr>
              <a:t>μg</a:t>
            </a:r>
            <a:r>
              <a:rPr lang="en-US" altLang="zh-CN" sz="1400" b="1" dirty="0">
                <a:latin typeface="微软雅黑" panose="020B0503020204020204" charset="-122"/>
                <a:sym typeface="微软雅黑" panose="020B0503020204020204" charset="-122"/>
              </a:rPr>
              <a:t>/kg/min</a:t>
            </a:r>
            <a:r>
              <a:rPr lang="zh-CN" altLang="en-US" sz="1400" b="1" dirty="0">
                <a:latin typeface="微软雅黑" panose="020B0503020204020204" charset="-122"/>
                <a:sym typeface="微软雅黑" panose="020B0503020204020204" charset="-122"/>
              </a:rPr>
              <a:t>，每级</a:t>
            </a:r>
            <a:r>
              <a:rPr lang="en-US" altLang="zh-CN" sz="1400" b="1" dirty="0">
                <a:latin typeface="微软雅黑" panose="020B0503020204020204" charset="-122"/>
                <a:sym typeface="微软雅黑" panose="020B0503020204020204" charset="-122"/>
              </a:rPr>
              <a:t>3</a:t>
            </a:r>
            <a:r>
              <a:rPr lang="zh-CN" altLang="en-US" sz="1400" b="1" dirty="0">
                <a:latin typeface="微软雅黑" panose="020B0503020204020204" charset="-122"/>
                <a:sym typeface="微软雅黑" panose="020B0503020204020204" charset="-122"/>
              </a:rPr>
              <a:t>分钟）</a:t>
            </a:r>
            <a:r>
              <a:rPr lang="en-US" altLang="zh-CN" sz="1400" baseline="30000" dirty="0">
                <a:latin typeface="微软雅黑" panose="020B0503020204020204" charset="-122"/>
              </a:rPr>
              <a:t> [4] </a:t>
            </a:r>
            <a:r>
              <a:rPr lang="zh-CN" altLang="en-US" sz="1400" b="1" dirty="0">
                <a:latin typeface="微软雅黑" panose="020B0503020204020204" charset="-122"/>
                <a:sym typeface="微软雅黑" panose="020B0503020204020204" charset="-122"/>
              </a:rPr>
              <a:t>，</a:t>
            </a:r>
            <a:r>
              <a:rPr lang="zh-CN" altLang="en-US" sz="1400" dirty="0">
                <a:latin typeface="微软雅黑" panose="020B0503020204020204" charset="-122"/>
                <a:sym typeface="微软雅黑" panose="020B0503020204020204" charset="-122"/>
              </a:rPr>
              <a:t>区别于瑞加诺生</a:t>
            </a:r>
            <a:r>
              <a:rPr lang="en-US" altLang="zh-CN" sz="1400" dirty="0">
                <a:latin typeface="微软雅黑" panose="020B0503020204020204" charset="-122"/>
                <a:sym typeface="微软雅黑" panose="020B0503020204020204" charset="-122"/>
              </a:rPr>
              <a:t>10</a:t>
            </a:r>
            <a:r>
              <a:rPr lang="zh-CN" altLang="en-US" sz="1400" dirty="0">
                <a:latin typeface="微软雅黑" panose="020B0503020204020204" charset="-122"/>
                <a:sym typeface="微软雅黑" panose="020B0503020204020204" charset="-122"/>
              </a:rPr>
              <a:t>秒快速静注</a:t>
            </a:r>
            <a:r>
              <a:rPr lang="en-US" altLang="zh-CN" sz="1400" baseline="30000" dirty="0">
                <a:latin typeface="微软雅黑" panose="020B0503020204020204" charset="-122"/>
              </a:rPr>
              <a:t> [5]</a:t>
            </a:r>
            <a:r>
              <a:rPr lang="zh-CN" altLang="en-US" sz="1400" dirty="0">
                <a:latin typeface="微软雅黑" panose="020B0503020204020204" charset="-122"/>
                <a:sym typeface="微软雅黑" panose="020B0503020204020204" charset="-122"/>
              </a:rPr>
              <a:t>和腺苷的恒剂量输注</a:t>
            </a:r>
            <a:r>
              <a:rPr lang="en-US" altLang="zh-CN" sz="1400" baseline="30000" dirty="0">
                <a:latin typeface="微软雅黑" panose="020B0503020204020204" charset="-122"/>
                <a:sym typeface="微软雅黑" panose="020B0503020204020204" charset="-122"/>
              </a:rPr>
              <a:t>[6]</a:t>
            </a:r>
            <a:r>
              <a:rPr lang="zh-CN" altLang="en-US" sz="1400" dirty="0">
                <a:latin typeface="微软雅黑" panose="020B0503020204020204" charset="-122"/>
                <a:sym typeface="微软雅黑" panose="020B0503020204020204" charset="-122"/>
              </a:rPr>
              <a:t>，本品的精准给药实现</a:t>
            </a:r>
            <a:r>
              <a:rPr lang="zh-CN" altLang="en-US" sz="1400" b="1" dirty="0">
                <a:latin typeface="微软雅黑" panose="020B0503020204020204" charset="-122"/>
                <a:sym typeface="微软雅黑" panose="020B0503020204020204" charset="-122"/>
              </a:rPr>
              <a:t>个体化精准调节</a:t>
            </a:r>
            <a:r>
              <a:rPr lang="zh-CN" altLang="en-US" sz="1400" dirty="0">
                <a:latin typeface="微软雅黑" panose="020B0503020204020204" charset="-122"/>
                <a:sym typeface="微软雅黑" panose="020B0503020204020204" charset="-122"/>
              </a:rPr>
              <a:t>，</a:t>
            </a:r>
            <a:r>
              <a:rPr lang="zh-CN" altLang="en-US" sz="1400" b="1" dirty="0">
                <a:latin typeface="微软雅黑" panose="020B0503020204020204" charset="-122"/>
                <a:sym typeface="微软雅黑" panose="020B0503020204020204" charset="-122"/>
              </a:rPr>
              <a:t>避免过度负荷风险</a:t>
            </a:r>
            <a:r>
              <a:rPr lang="zh-CN" altLang="en-US" sz="1400" dirty="0">
                <a:latin typeface="微软雅黑" panose="020B0503020204020204" charset="-122"/>
                <a:sym typeface="微软雅黑" panose="020B0503020204020204" charset="-122"/>
              </a:rPr>
              <a:t>。</a:t>
            </a:r>
            <a:endParaRPr lang="zh-CN" altLang="en-US" sz="1400" baseline="30000" dirty="0">
              <a:latin typeface="微软雅黑" panose="020B0503020204020204" charset="-122"/>
              <a:sym typeface="微软雅黑" panose="020B0503020204020204" charset="-122"/>
            </a:endParaRPr>
          </a:p>
        </p:txBody>
      </p:sp>
      <p:sp>
        <p:nvSpPr>
          <p:cNvPr id="12" name="文本框 10"/>
          <p:cNvSpPr>
            <a:spLocks noChangeArrowheads="1"/>
          </p:cNvSpPr>
          <p:nvPr/>
        </p:nvSpPr>
        <p:spPr bwMode="auto">
          <a:xfrm>
            <a:off x="4119880" y="1604010"/>
            <a:ext cx="4613910" cy="665480"/>
          </a:xfrm>
          <a:prstGeom prst="roundRect">
            <a:avLst>
              <a:gd name="adj" fmla="val 0"/>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9050">
                <a:solidFill>
                  <a:srgbClr val="000000"/>
                </a:solidFill>
                <a:round/>
              </a14:hiddenLine>
            </a:ext>
          </a:extLst>
        </p:spPr>
        <p:txBody>
          <a:bodyPr anchor="ctr" anchorCtr="1"/>
          <a:lstStyle>
            <a:lvl1pPr>
              <a:defRPr>
                <a:solidFill>
                  <a:schemeClr val="tx1"/>
                </a:solidFill>
                <a:latin typeface="Arial" panose="020B0604020202020204" pitchFamily="34" charset="0"/>
                <a:ea typeface="微软雅黑" panose="020B0503020204020204" charset="-122"/>
              </a:defRPr>
            </a:lvl1pPr>
            <a:lvl2pPr marL="742950" indent="-285750">
              <a:defRPr>
                <a:solidFill>
                  <a:schemeClr val="tx1"/>
                </a:solidFill>
                <a:latin typeface="Arial" panose="020B0604020202020204" pitchFamily="34" charset="0"/>
                <a:ea typeface="微软雅黑" panose="020B0503020204020204" charset="-122"/>
              </a:defRPr>
            </a:lvl2pPr>
            <a:lvl3pPr marL="1143000" indent="-228600">
              <a:defRPr>
                <a:solidFill>
                  <a:schemeClr val="tx1"/>
                </a:solidFill>
                <a:latin typeface="Arial" panose="020B0604020202020204" pitchFamily="34" charset="0"/>
                <a:ea typeface="微软雅黑" panose="020B0503020204020204" charset="-122"/>
              </a:defRPr>
            </a:lvl3pPr>
            <a:lvl4pPr marL="1600200" indent="-228600">
              <a:defRPr>
                <a:solidFill>
                  <a:schemeClr val="tx1"/>
                </a:solidFill>
                <a:latin typeface="Arial" panose="020B0604020202020204" pitchFamily="34" charset="0"/>
                <a:ea typeface="微软雅黑" panose="020B0503020204020204" charset="-122"/>
              </a:defRPr>
            </a:lvl4pPr>
            <a:lvl5pPr marL="2057400" indent="-228600">
              <a:defRPr>
                <a:solidFill>
                  <a:schemeClr val="tx1"/>
                </a:solidFill>
                <a:latin typeface="Arial" panose="020B0604020202020204" pitchFamily="34" charset="0"/>
                <a:ea typeface="微软雅黑" panose="020B0503020204020204"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微软雅黑" panose="020B0503020204020204"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微软雅黑" panose="020B0503020204020204"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微软雅黑" panose="020B0503020204020204"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微软雅黑" panose="020B0503020204020204" charset="-122"/>
              </a:defRPr>
            </a:lvl9pPr>
          </a:lstStyle>
          <a:p>
            <a:pPr algn="l">
              <a:lnSpc>
                <a:spcPts val="2800"/>
              </a:lnSpc>
            </a:pPr>
            <a:endParaRPr lang="zh-CN" altLang="en-US" b="1" dirty="0">
              <a:solidFill>
                <a:srgbClr val="C00000"/>
              </a:solidFill>
              <a:latin typeface="微软雅黑" panose="020B0503020204020204" charset="-122"/>
            </a:endParaRPr>
          </a:p>
        </p:txBody>
      </p:sp>
      <p:sp>
        <p:nvSpPr>
          <p:cNvPr id="13" name="文本框 17"/>
          <p:cNvSpPr txBox="1">
            <a:spLocks noChangeArrowheads="1"/>
          </p:cNvSpPr>
          <p:nvPr/>
        </p:nvSpPr>
        <p:spPr bwMode="auto">
          <a:xfrm>
            <a:off x="568960" y="6005830"/>
            <a:ext cx="6059170" cy="860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Arial" panose="020B0604020202020204" pitchFamily="34" charset="0"/>
                <a:ea typeface="微软雅黑" panose="020B0503020204020204" charset="-122"/>
              </a:defRPr>
            </a:lvl1pPr>
            <a:lvl2pPr marL="742950" indent="-285750">
              <a:defRPr>
                <a:solidFill>
                  <a:schemeClr val="tx1"/>
                </a:solidFill>
                <a:latin typeface="Arial" panose="020B0604020202020204" pitchFamily="34" charset="0"/>
                <a:ea typeface="微软雅黑" panose="020B0503020204020204" charset="-122"/>
              </a:defRPr>
            </a:lvl2pPr>
            <a:lvl3pPr marL="1143000" indent="-228600">
              <a:defRPr>
                <a:solidFill>
                  <a:schemeClr val="tx1"/>
                </a:solidFill>
                <a:latin typeface="Arial" panose="020B0604020202020204" pitchFamily="34" charset="0"/>
                <a:ea typeface="微软雅黑" panose="020B0503020204020204" charset="-122"/>
              </a:defRPr>
            </a:lvl3pPr>
            <a:lvl4pPr marL="1600200" indent="-228600">
              <a:defRPr>
                <a:solidFill>
                  <a:schemeClr val="tx1"/>
                </a:solidFill>
                <a:latin typeface="Arial" panose="020B0604020202020204" pitchFamily="34" charset="0"/>
                <a:ea typeface="微软雅黑" panose="020B0503020204020204" charset="-122"/>
              </a:defRPr>
            </a:lvl4pPr>
            <a:lvl5pPr marL="2057400" indent="-228600">
              <a:defRPr>
                <a:solidFill>
                  <a:schemeClr val="tx1"/>
                </a:solidFill>
                <a:latin typeface="Arial" panose="020B0604020202020204" pitchFamily="34" charset="0"/>
                <a:ea typeface="微软雅黑" panose="020B0503020204020204"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微软雅黑" panose="020B0503020204020204"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微软雅黑" panose="020B0503020204020204"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微软雅黑" panose="020B0503020204020204"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微软雅黑" panose="020B0503020204020204" charset="-122"/>
              </a:defRPr>
            </a:lvl9pPr>
          </a:lstStyle>
          <a:p>
            <a:r>
              <a:rPr lang="en-US" altLang="zh-CN" sz="1000" dirty="0">
                <a:latin typeface="微软雅黑" panose="020B0503020204020204" charset="-122"/>
                <a:cs typeface="微软雅黑" panose="020B0503020204020204" charset="-122"/>
              </a:rPr>
              <a:t>[1] Chen DT, Rao W, Shen X, et al. Pharmacological effects of </a:t>
            </a:r>
            <a:r>
              <a:rPr lang="en-US" altLang="zh-CN" sz="1000" dirty="0" err="1">
                <a:latin typeface="微软雅黑" panose="020B0503020204020204" charset="-122"/>
                <a:cs typeface="微软雅黑" panose="020B0503020204020204" charset="-122"/>
              </a:rPr>
              <a:t>higenamine</a:t>
            </a:r>
            <a:r>
              <a:rPr lang="en-US" altLang="zh-CN" sz="1000" dirty="0">
                <a:latin typeface="微软雅黑" panose="020B0503020204020204" charset="-122"/>
                <a:cs typeface="微软雅黑" panose="020B0503020204020204" charset="-122"/>
              </a:rPr>
              <a:t> based on </a:t>
            </a:r>
            <a:r>
              <a:rPr lang="en-US" altLang="zh-CN" sz="1000" dirty="0" err="1">
                <a:latin typeface="微软雅黑" panose="020B0503020204020204" charset="-122"/>
                <a:cs typeface="微软雅黑" panose="020B0503020204020204" charset="-122"/>
              </a:rPr>
              <a:t>signalling</a:t>
            </a:r>
            <a:r>
              <a:rPr lang="en-US" altLang="zh-CN" sz="1000" dirty="0">
                <a:latin typeface="微软雅黑" panose="020B0503020204020204" charset="-122"/>
                <a:cs typeface="微软雅黑" panose="020B0503020204020204" charset="-122"/>
              </a:rPr>
              <a:t> pathways and mechanism of action. </a:t>
            </a:r>
            <a:r>
              <a:rPr lang="en-US" altLang="zh-CN" sz="1000" i="1" dirty="0">
                <a:latin typeface="微软雅黑" panose="020B0503020204020204" charset="-122"/>
                <a:cs typeface="微软雅黑" panose="020B0503020204020204" charset="-122"/>
              </a:rPr>
              <a:t>Front </a:t>
            </a:r>
            <a:r>
              <a:rPr lang="en-US" altLang="zh-CN" sz="1000" i="1" dirty="0" err="1">
                <a:latin typeface="微软雅黑" panose="020B0503020204020204" charset="-122"/>
                <a:cs typeface="微软雅黑" panose="020B0503020204020204" charset="-122"/>
              </a:rPr>
              <a:t>Pharmacol</a:t>
            </a:r>
            <a:r>
              <a:rPr lang="en-US" altLang="zh-CN" sz="1000" dirty="0">
                <a:latin typeface="微软雅黑" panose="020B0503020204020204" charset="-122"/>
                <a:cs typeface="微软雅黑" panose="020B0503020204020204" charset="-122"/>
              </a:rPr>
              <a:t>. 2022;13:981048. Published 2022 Sep 15. </a:t>
            </a:r>
            <a:endParaRPr lang="en-US" altLang="zh-CN" sz="1000" dirty="0">
              <a:latin typeface="微软雅黑" panose="020B0503020204020204" charset="-122"/>
              <a:cs typeface="微软雅黑" panose="020B0503020204020204" charset="-122"/>
            </a:endParaRPr>
          </a:p>
          <a:p>
            <a:r>
              <a:rPr lang="en-US" altLang="zh-CN" sz="1000" kern="100" dirty="0">
                <a:solidFill>
                  <a:srgbClr val="000000"/>
                </a:solidFill>
                <a:latin typeface="微软雅黑" panose="020B0503020204020204" charset="-122"/>
                <a:cs typeface="微软雅黑" panose="020B0503020204020204" charset="-122"/>
              </a:rPr>
              <a:t>[2] </a:t>
            </a:r>
            <a:r>
              <a:rPr lang="zh-CN" altLang="en-US" sz="1000" dirty="0">
                <a:solidFill>
                  <a:srgbClr val="000000"/>
                </a:solidFill>
                <a:latin typeface="微软雅黑" panose="020B0503020204020204" charset="-122"/>
                <a:cs typeface="微软雅黑" panose="020B0503020204020204" charset="-122"/>
                <a:sym typeface="Arial" panose="020B0604020202020204" pitchFamily="34" charset="0"/>
              </a:rPr>
              <a:t>王玉红</a:t>
            </a:r>
            <a:r>
              <a:rPr lang="en-US" altLang="zh-CN" sz="1000" dirty="0">
                <a:solidFill>
                  <a:srgbClr val="000000"/>
                </a:solidFill>
                <a:latin typeface="微软雅黑" panose="020B0503020204020204" charset="-122"/>
                <a:cs typeface="微软雅黑" panose="020B0503020204020204" charset="-122"/>
                <a:sym typeface="Arial" panose="020B0604020202020204" pitchFamily="34" charset="0"/>
              </a:rPr>
              <a:t>, </a:t>
            </a:r>
            <a:r>
              <a:rPr lang="zh-CN" altLang="en-US" sz="1000" dirty="0">
                <a:solidFill>
                  <a:srgbClr val="000000"/>
                </a:solidFill>
                <a:latin typeface="微软雅黑" panose="020B0503020204020204" charset="-122"/>
                <a:cs typeface="微软雅黑" panose="020B0503020204020204" charset="-122"/>
                <a:sym typeface="Arial" panose="020B0604020202020204" pitchFamily="34" charset="0"/>
              </a:rPr>
              <a:t>李聪，等</a:t>
            </a:r>
            <a:r>
              <a:rPr lang="en-US" altLang="zh-CN" sz="1000" dirty="0">
                <a:solidFill>
                  <a:srgbClr val="000000"/>
                </a:solidFill>
                <a:latin typeface="微软雅黑" panose="020B0503020204020204" charset="-122"/>
                <a:cs typeface="微软雅黑" panose="020B0503020204020204" charset="-122"/>
                <a:sym typeface="Arial" panose="020B0604020202020204" pitchFamily="34" charset="0"/>
              </a:rPr>
              <a:t>. </a:t>
            </a:r>
            <a:r>
              <a:rPr lang="zh-CN" altLang="en-US" sz="1000" dirty="0">
                <a:solidFill>
                  <a:srgbClr val="000000"/>
                </a:solidFill>
                <a:latin typeface="微软雅黑" panose="020B0503020204020204" charset="-122"/>
                <a:cs typeface="微软雅黑" panose="020B0503020204020204" charset="-122"/>
                <a:sym typeface="Arial" panose="020B0604020202020204" pitchFamily="34" charset="0"/>
              </a:rPr>
              <a:t>去甲乌药碱对心血管药理作用的研究进展</a:t>
            </a:r>
            <a:r>
              <a:rPr lang="en-US" altLang="zh-CN" sz="1000" dirty="0">
                <a:solidFill>
                  <a:srgbClr val="000000"/>
                </a:solidFill>
                <a:latin typeface="微软雅黑" panose="020B0503020204020204" charset="-122"/>
                <a:cs typeface="微软雅黑" panose="020B0503020204020204" charset="-122"/>
                <a:sym typeface="Arial" panose="020B0604020202020204" pitchFamily="34" charset="0"/>
              </a:rPr>
              <a:t>. </a:t>
            </a:r>
            <a:r>
              <a:rPr lang="zh-CN" altLang="en-US" sz="1000" dirty="0">
                <a:solidFill>
                  <a:srgbClr val="000000"/>
                </a:solidFill>
                <a:latin typeface="微软雅黑" panose="020B0503020204020204" charset="-122"/>
                <a:cs typeface="微软雅黑" panose="020B0503020204020204" charset="-122"/>
                <a:sym typeface="Arial" panose="020B0604020202020204" pitchFamily="34" charset="0"/>
              </a:rPr>
              <a:t>药学学报，</a:t>
            </a:r>
            <a:r>
              <a:rPr lang="en-US" altLang="zh-CN" sz="1000" dirty="0">
                <a:solidFill>
                  <a:srgbClr val="000000"/>
                </a:solidFill>
                <a:latin typeface="微软雅黑" panose="020B0503020204020204" charset="-122"/>
                <a:cs typeface="微软雅黑" panose="020B0503020204020204" charset="-122"/>
                <a:sym typeface="Arial" panose="020B0604020202020204" pitchFamily="34" charset="0"/>
              </a:rPr>
              <a:t>2020,55</a:t>
            </a:r>
            <a:r>
              <a:rPr lang="zh-CN" altLang="en-US" sz="1000" dirty="0">
                <a:solidFill>
                  <a:srgbClr val="000000"/>
                </a:solidFill>
                <a:latin typeface="微软雅黑" panose="020B0503020204020204" charset="-122"/>
                <a:cs typeface="微软雅黑" panose="020B0503020204020204" charset="-122"/>
                <a:sym typeface="Arial" panose="020B0604020202020204" pitchFamily="34" charset="0"/>
              </a:rPr>
              <a:t>（</a:t>
            </a:r>
            <a:r>
              <a:rPr lang="en-US" altLang="zh-CN" sz="1000" dirty="0">
                <a:solidFill>
                  <a:srgbClr val="000000"/>
                </a:solidFill>
                <a:latin typeface="微软雅黑" panose="020B0503020204020204" charset="-122"/>
                <a:cs typeface="微软雅黑" panose="020B0503020204020204" charset="-122"/>
                <a:sym typeface="Arial" panose="020B0604020202020204" pitchFamily="34" charset="0"/>
              </a:rPr>
              <a:t>3</a:t>
            </a:r>
            <a:r>
              <a:rPr lang="zh-CN" altLang="en-US" sz="1000" dirty="0">
                <a:solidFill>
                  <a:srgbClr val="000000"/>
                </a:solidFill>
                <a:latin typeface="微软雅黑" panose="020B0503020204020204" charset="-122"/>
                <a:cs typeface="微软雅黑" panose="020B0503020204020204" charset="-122"/>
                <a:sym typeface="Arial" panose="020B0604020202020204" pitchFamily="34" charset="0"/>
              </a:rPr>
              <a:t>）：</a:t>
            </a:r>
            <a:r>
              <a:rPr lang="en-US" altLang="zh-CN" sz="1000" dirty="0">
                <a:solidFill>
                  <a:srgbClr val="000000"/>
                </a:solidFill>
                <a:latin typeface="微软雅黑" panose="020B0503020204020204" charset="-122"/>
                <a:cs typeface="微软雅黑" panose="020B0503020204020204" charset="-122"/>
                <a:sym typeface="Arial" panose="020B0604020202020204" pitchFamily="34" charset="0"/>
              </a:rPr>
              <a:t>392-397.</a:t>
            </a:r>
            <a:endParaRPr lang="en-US" altLang="zh-CN" sz="1000" dirty="0">
              <a:solidFill>
                <a:srgbClr val="000000"/>
              </a:solidFill>
              <a:latin typeface="微软雅黑" panose="020B0503020204020204" charset="-122"/>
              <a:cs typeface="微软雅黑" panose="020B0503020204020204" charset="-122"/>
              <a:sym typeface="Arial" panose="020B0604020202020204" pitchFamily="34" charset="0"/>
            </a:endParaRPr>
          </a:p>
          <a:p>
            <a:r>
              <a:rPr lang="en-US" altLang="zh-CN" sz="1000" dirty="0">
                <a:latin typeface="微软雅黑" panose="020B0503020204020204" charset="-122"/>
                <a:cs typeface="微软雅黑" panose="020B0503020204020204" charset="-122"/>
                <a:sym typeface="+mn-ea"/>
              </a:rPr>
              <a:t>[3] </a:t>
            </a:r>
            <a:r>
              <a:rPr lang="zh-CN" altLang="en-US" sz="1000" dirty="0">
                <a:latin typeface="微软雅黑" panose="020B0503020204020204" charset="-122"/>
                <a:cs typeface="微软雅黑" panose="020B0503020204020204" charset="-122"/>
                <a:sym typeface="+mn-ea"/>
              </a:rPr>
              <a:t>张晓丽，迟明锋，等</a:t>
            </a:r>
            <a:r>
              <a:rPr lang="en-US" altLang="zh-CN" sz="1000" dirty="0">
                <a:latin typeface="微软雅黑" panose="020B0503020204020204" charset="-122"/>
                <a:cs typeface="微软雅黑" panose="020B0503020204020204" charset="-122"/>
                <a:sym typeface="+mn-ea"/>
              </a:rPr>
              <a:t>. </a:t>
            </a:r>
            <a:r>
              <a:rPr lang="zh-CN" altLang="en-US" sz="1000" dirty="0">
                <a:latin typeface="微软雅黑" panose="020B0503020204020204" charset="-122"/>
                <a:cs typeface="微软雅黑" panose="020B0503020204020204" charset="-122"/>
                <a:sym typeface="+mn-ea"/>
              </a:rPr>
              <a:t>去甲乌药碱的药理作用和含量测定的研究进展</a:t>
            </a:r>
            <a:r>
              <a:rPr lang="en-US" altLang="zh-CN" sz="1000" dirty="0">
                <a:latin typeface="微软雅黑" panose="020B0503020204020204" charset="-122"/>
                <a:cs typeface="微软雅黑" panose="020B0503020204020204" charset="-122"/>
                <a:sym typeface="+mn-ea"/>
              </a:rPr>
              <a:t>. </a:t>
            </a:r>
            <a:r>
              <a:rPr lang="zh-CN" altLang="en-US" sz="1000" dirty="0">
                <a:latin typeface="微软雅黑" panose="020B0503020204020204" charset="-122"/>
                <a:cs typeface="微软雅黑" panose="020B0503020204020204" charset="-122"/>
                <a:sym typeface="+mn-ea"/>
              </a:rPr>
              <a:t>现代医药卫生</a:t>
            </a:r>
            <a:r>
              <a:rPr lang="en-US" altLang="zh-CN" sz="1000" dirty="0">
                <a:latin typeface="微软雅黑" panose="020B0503020204020204" charset="-122"/>
                <a:cs typeface="微软雅黑" panose="020B0503020204020204" charset="-122"/>
                <a:sym typeface="+mn-ea"/>
              </a:rPr>
              <a:t>.2022, 38(18)</a:t>
            </a:r>
            <a:r>
              <a:rPr lang="zh-CN" altLang="en-US" sz="1000" dirty="0">
                <a:latin typeface="微软雅黑" panose="020B0503020204020204" charset="-122"/>
                <a:cs typeface="微软雅黑" panose="020B0503020204020204" charset="-122"/>
                <a:sym typeface="+mn-ea"/>
              </a:rPr>
              <a:t>：</a:t>
            </a:r>
            <a:r>
              <a:rPr lang="en-US" altLang="zh-CN" sz="1000" dirty="0">
                <a:latin typeface="微软雅黑" panose="020B0503020204020204" charset="-122"/>
                <a:cs typeface="微软雅黑" panose="020B0503020204020204" charset="-122"/>
                <a:sym typeface="+mn-ea"/>
              </a:rPr>
              <a:t>3145-3152.</a:t>
            </a:r>
            <a:endParaRPr lang="en-US" altLang="zh-CN" sz="1000" kern="100" dirty="0">
              <a:solidFill>
                <a:srgbClr val="000000"/>
              </a:solidFill>
              <a:latin typeface="微软雅黑" panose="020B0503020204020204" charset="-122"/>
              <a:cs typeface="微软雅黑" panose="020B0503020204020204" charset="-122"/>
            </a:endParaRPr>
          </a:p>
        </p:txBody>
      </p:sp>
      <p:sp>
        <p:nvSpPr>
          <p:cNvPr id="15" name="文本框 14"/>
          <p:cNvSpPr txBox="1"/>
          <p:nvPr/>
        </p:nvSpPr>
        <p:spPr>
          <a:xfrm>
            <a:off x="6549390" y="6009640"/>
            <a:ext cx="3980815" cy="1014730"/>
          </a:xfrm>
          <a:prstGeom prst="rect">
            <a:avLst/>
          </a:prstGeom>
          <a:noFill/>
        </p:spPr>
        <p:txBody>
          <a:bodyPr wrap="square" rtlCol="0" anchor="t">
            <a:spAutoFit/>
          </a:bodyPr>
          <a:lstStyle/>
          <a:p>
            <a:r>
              <a:rPr lang="en-US" altLang="zh-CN" sz="1000" dirty="0">
                <a:latin typeface="微软雅黑" panose="020B0503020204020204" charset="-122"/>
                <a:ea typeface="微软雅黑" panose="020B0503020204020204" charset="-122"/>
                <a:cs typeface="微软雅黑" panose="020B0503020204020204" charset="-122"/>
                <a:sym typeface="+mn-ea"/>
              </a:rPr>
              <a:t>[4] </a:t>
            </a:r>
            <a:r>
              <a:rPr lang="zh-CN" altLang="en-US" sz="1000" dirty="0">
                <a:latin typeface="微软雅黑" panose="020B0503020204020204" charset="-122"/>
                <a:ea typeface="微软雅黑" panose="020B0503020204020204" charset="-122"/>
                <a:cs typeface="微软雅黑" panose="020B0503020204020204" charset="-122"/>
                <a:sym typeface="+mn-ea"/>
              </a:rPr>
              <a:t>盐酸去甲乌药碱注射液说明书</a:t>
            </a:r>
            <a:r>
              <a:rPr lang="en-US" altLang="zh-CN" sz="1000" dirty="0">
                <a:latin typeface="微软雅黑" panose="020B0503020204020204" charset="-122"/>
                <a:ea typeface="微软雅黑" panose="020B0503020204020204" charset="-122"/>
                <a:cs typeface="微软雅黑" panose="020B0503020204020204" charset="-122"/>
                <a:sym typeface="+mn-ea"/>
              </a:rPr>
              <a:t>.</a:t>
            </a:r>
            <a:endParaRPr lang="zh-CN" altLang="en-US" sz="1000" dirty="0">
              <a:latin typeface="微软雅黑" panose="020B0503020204020204" charset="-122"/>
              <a:ea typeface="微软雅黑" panose="020B0503020204020204" charset="-122"/>
              <a:cs typeface="微软雅黑" panose="020B0503020204020204" charset="-122"/>
            </a:endParaRPr>
          </a:p>
          <a:p>
            <a:r>
              <a:rPr lang="en-US" altLang="zh-CN" sz="1000" dirty="0">
                <a:latin typeface="微软雅黑" panose="020B0503020204020204" charset="-122"/>
                <a:ea typeface="微软雅黑" panose="020B0503020204020204" charset="-122"/>
                <a:cs typeface="微软雅黑" panose="020B0503020204020204" charset="-122"/>
                <a:sym typeface="+mn-ea"/>
              </a:rPr>
              <a:t>[5] </a:t>
            </a:r>
            <a:r>
              <a:rPr lang="zh-CN" altLang="en-US" sz="1000" dirty="0">
                <a:latin typeface="微软雅黑" panose="020B0503020204020204" charset="-122"/>
                <a:ea typeface="微软雅黑" panose="020B0503020204020204" charset="-122"/>
                <a:cs typeface="微软雅黑" panose="020B0503020204020204" charset="-122"/>
                <a:sym typeface="+mn-ea"/>
              </a:rPr>
              <a:t>瑞加诺生注射液说明书</a:t>
            </a:r>
            <a:r>
              <a:rPr lang="en-US" altLang="zh-CN" sz="1000" dirty="0">
                <a:latin typeface="微软雅黑" panose="020B0503020204020204" charset="-122"/>
                <a:ea typeface="微软雅黑" panose="020B0503020204020204" charset="-122"/>
                <a:cs typeface="微软雅黑" panose="020B0503020204020204" charset="-122"/>
                <a:sym typeface="+mn-ea"/>
              </a:rPr>
              <a:t>.</a:t>
            </a:r>
            <a:endParaRPr lang="en-US" altLang="zh-CN" sz="1000" dirty="0">
              <a:latin typeface="微软雅黑" panose="020B0503020204020204" charset="-122"/>
              <a:ea typeface="微软雅黑" panose="020B0503020204020204" charset="-122"/>
              <a:cs typeface="微软雅黑" panose="020B0503020204020204" charset="-122"/>
            </a:endParaRPr>
          </a:p>
          <a:p>
            <a:r>
              <a:rPr lang="en-US" altLang="zh-CN" sz="1000" dirty="0">
                <a:latin typeface="微软雅黑" panose="020B0503020204020204" charset="-122"/>
                <a:ea typeface="微软雅黑" panose="020B0503020204020204" charset="-122"/>
                <a:cs typeface="微软雅黑" panose="020B0503020204020204" charset="-122"/>
                <a:sym typeface="+mn-ea"/>
              </a:rPr>
              <a:t>[6] </a:t>
            </a:r>
            <a:r>
              <a:rPr lang="zh-CN" altLang="en-US" sz="1000" dirty="0">
                <a:latin typeface="微软雅黑" panose="020B0503020204020204" charset="-122"/>
                <a:ea typeface="微软雅黑" panose="020B0503020204020204" charset="-122"/>
                <a:cs typeface="微软雅黑" panose="020B0503020204020204" charset="-122"/>
                <a:sym typeface="+mn-ea"/>
              </a:rPr>
              <a:t>腺苷注射液说明书</a:t>
            </a:r>
            <a:r>
              <a:rPr lang="en-US" altLang="zh-CN" sz="1000" dirty="0">
                <a:latin typeface="微软雅黑" panose="020B0503020204020204" charset="-122"/>
                <a:ea typeface="微软雅黑" panose="020B0503020204020204" charset="-122"/>
                <a:cs typeface="微软雅黑" panose="020B0503020204020204" charset="-122"/>
                <a:sym typeface="+mn-ea"/>
              </a:rPr>
              <a:t>.</a:t>
            </a:r>
            <a:endParaRPr lang="en-US" altLang="zh-CN" sz="1000" dirty="0">
              <a:latin typeface="微软雅黑" panose="020B0503020204020204" charset="-122"/>
              <a:ea typeface="微软雅黑" panose="020B0503020204020204" charset="-122"/>
              <a:cs typeface="微软雅黑" panose="020B0503020204020204" charset="-122"/>
              <a:sym typeface="+mn-ea"/>
            </a:endParaRPr>
          </a:p>
          <a:p>
            <a:r>
              <a:rPr lang="en-US" altLang="zh-CN" sz="1000" dirty="0">
                <a:latin typeface="微软雅黑" panose="020B0503020204020204" charset="-122"/>
                <a:ea typeface="微软雅黑" panose="020B0503020204020204" charset="-122"/>
                <a:cs typeface="微软雅黑" panose="020B0503020204020204" charset="-122"/>
                <a:sym typeface="+mn-ea"/>
              </a:rPr>
              <a:t>[7] </a:t>
            </a:r>
            <a:r>
              <a:rPr lang="zh-CN" altLang="en-US" sz="1000" dirty="0">
                <a:latin typeface="微软雅黑" panose="020B0503020204020204" charset="-122"/>
                <a:ea typeface="微软雅黑" panose="020B0503020204020204" charset="-122"/>
                <a:cs typeface="微软雅黑" panose="020B0503020204020204" charset="-122"/>
                <a:sym typeface="+mn-ea"/>
              </a:rPr>
              <a:t>曹艳，王峰，等</a:t>
            </a:r>
            <a:r>
              <a:rPr lang="en-US" altLang="zh-CN" sz="1000" dirty="0">
                <a:latin typeface="微软雅黑" panose="020B0503020204020204" charset="-122"/>
                <a:ea typeface="微软雅黑" panose="020B0503020204020204" charset="-122"/>
                <a:cs typeface="微软雅黑" panose="020B0503020204020204" charset="-122"/>
                <a:sym typeface="+mn-ea"/>
              </a:rPr>
              <a:t>. </a:t>
            </a:r>
            <a:r>
              <a:rPr lang="zh-CN" altLang="en-US" sz="1000" dirty="0">
                <a:latin typeface="微软雅黑" panose="020B0503020204020204" charset="-122"/>
                <a:ea typeface="微软雅黑" panose="020B0503020204020204" charset="-122"/>
                <a:cs typeface="微软雅黑" panose="020B0503020204020204" charset="-122"/>
                <a:sym typeface="+mn-ea"/>
              </a:rPr>
              <a:t>盐酸去甲乌药碱负荷心肌灌注显像与负荷心电图对冠心病诊断价值的对比研究</a:t>
            </a:r>
            <a:r>
              <a:rPr lang="en-US" altLang="zh-CN" sz="1000" dirty="0">
                <a:latin typeface="微软雅黑" panose="020B0503020204020204" charset="-122"/>
                <a:ea typeface="微软雅黑" panose="020B0503020204020204" charset="-122"/>
                <a:cs typeface="微软雅黑" panose="020B0503020204020204" charset="-122"/>
                <a:sym typeface="+mn-ea"/>
              </a:rPr>
              <a:t>. </a:t>
            </a:r>
            <a:r>
              <a:rPr lang="zh-CN" altLang="en-US" sz="1000" dirty="0">
                <a:latin typeface="微软雅黑" panose="020B0503020204020204" charset="-122"/>
                <a:ea typeface="微软雅黑" panose="020B0503020204020204" charset="-122"/>
                <a:cs typeface="微软雅黑" panose="020B0503020204020204" charset="-122"/>
                <a:sym typeface="+mn-ea"/>
              </a:rPr>
              <a:t>临床工程</a:t>
            </a:r>
            <a:r>
              <a:rPr lang="en-US" altLang="zh-CN" sz="1000" dirty="0">
                <a:latin typeface="微软雅黑" panose="020B0503020204020204" charset="-122"/>
                <a:ea typeface="微软雅黑" panose="020B0503020204020204" charset="-122"/>
                <a:cs typeface="微软雅黑" panose="020B0503020204020204" charset="-122"/>
                <a:sym typeface="+mn-ea"/>
              </a:rPr>
              <a:t>.2014, 10(29)</a:t>
            </a:r>
            <a:r>
              <a:rPr lang="zh-CN" altLang="en-US" sz="1000" dirty="0">
                <a:latin typeface="微软雅黑" panose="020B0503020204020204" charset="-122"/>
                <a:ea typeface="微软雅黑" panose="020B0503020204020204" charset="-122"/>
                <a:cs typeface="微软雅黑" panose="020B0503020204020204" charset="-122"/>
                <a:sym typeface="+mn-ea"/>
              </a:rPr>
              <a:t>：</a:t>
            </a:r>
            <a:r>
              <a:rPr lang="en-US" altLang="zh-CN" sz="1000" dirty="0">
                <a:latin typeface="微软雅黑" panose="020B0503020204020204" charset="-122"/>
                <a:ea typeface="微软雅黑" panose="020B0503020204020204" charset="-122"/>
                <a:cs typeface="微软雅黑" panose="020B0503020204020204" charset="-122"/>
                <a:sym typeface="+mn-ea"/>
              </a:rPr>
              <a:t>104-107.</a:t>
            </a:r>
            <a:endParaRPr lang="en-US" altLang="zh-CN" sz="1000" kern="100" dirty="0">
              <a:solidFill>
                <a:srgbClr val="000000"/>
              </a:solidFill>
              <a:latin typeface="微软雅黑" panose="020B0503020204020204" charset="-122"/>
              <a:ea typeface="微软雅黑" panose="020B0503020204020204" charset="-122"/>
              <a:cs typeface="微软雅黑" panose="020B0503020204020204" charset="-122"/>
            </a:endParaRPr>
          </a:p>
          <a:p>
            <a:endParaRPr lang="en-US" altLang="zh-CN" sz="1000" dirty="0">
              <a:latin typeface="微软雅黑" panose="020B0503020204020204" charset="-122"/>
              <a:ea typeface="微软雅黑" panose="020B0503020204020204" charset="-122"/>
              <a:cs typeface="微软雅黑" panose="020B0503020204020204" charset="-122"/>
              <a:sym typeface="+mn-ea"/>
            </a:endParaRPr>
          </a:p>
        </p:txBody>
      </p:sp>
      <p:pic>
        <p:nvPicPr>
          <p:cNvPr id="16" name="图片 15"/>
          <p:cNvPicPr>
            <a:picLocks noChangeAspect="1"/>
          </p:cNvPicPr>
          <p:nvPr/>
        </p:nvPicPr>
        <p:blipFill>
          <a:blip r:embed="rId4"/>
          <a:stretch>
            <a:fillRect/>
          </a:stretch>
        </p:blipFill>
        <p:spPr>
          <a:xfrm>
            <a:off x="10375289" y="114307"/>
            <a:ext cx="1635841" cy="552659"/>
          </a:xfrm>
          <a:prstGeom prst="rect">
            <a:avLst/>
          </a:prstGeom>
        </p:spPr>
      </p:pic>
      <p:grpSp>
        <p:nvGrpSpPr>
          <p:cNvPr id="23" name="组合 22"/>
          <p:cNvGrpSpPr/>
          <p:nvPr/>
        </p:nvGrpSpPr>
        <p:grpSpPr>
          <a:xfrm>
            <a:off x="873760" y="2941955"/>
            <a:ext cx="2520315" cy="1485265"/>
            <a:chOff x="1008" y="4031"/>
            <a:chExt cx="3969" cy="2339"/>
          </a:xfrm>
        </p:grpSpPr>
        <p:pic>
          <p:nvPicPr>
            <p:cNvPr id="17" name="图片 16"/>
            <p:cNvPicPr>
              <a:picLocks noChangeAspect="1"/>
            </p:cNvPicPr>
            <p:nvPr/>
          </p:nvPicPr>
          <p:blipFill>
            <a:blip r:embed="rId5"/>
            <a:stretch>
              <a:fillRect/>
            </a:stretch>
          </p:blipFill>
          <p:spPr>
            <a:xfrm>
              <a:off x="1008" y="4081"/>
              <a:ext cx="3969" cy="2098"/>
            </a:xfrm>
            <a:prstGeom prst="rect">
              <a:avLst/>
            </a:prstGeom>
          </p:spPr>
        </p:pic>
        <p:sp>
          <p:nvSpPr>
            <p:cNvPr id="55" name="椭圆 54"/>
            <p:cNvSpPr/>
            <p:nvPr/>
          </p:nvSpPr>
          <p:spPr>
            <a:xfrm>
              <a:off x="1192" y="4031"/>
              <a:ext cx="2437" cy="1301"/>
            </a:xfrm>
            <a:prstGeom prst="ellipse">
              <a:avLst/>
            </a:prstGeom>
            <a:noFill/>
            <a:ln w="19050">
              <a:solidFill>
                <a:srgbClr val="C00000"/>
              </a:solidFill>
              <a:prstDash val="solid"/>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sp>
          <p:nvSpPr>
            <p:cNvPr id="62" name="文本框 61"/>
            <p:cNvSpPr txBox="1"/>
            <p:nvPr/>
          </p:nvSpPr>
          <p:spPr>
            <a:xfrm>
              <a:off x="1613" y="5886"/>
              <a:ext cx="3364" cy="485"/>
            </a:xfrm>
            <a:prstGeom prst="rect">
              <a:avLst/>
            </a:prstGeom>
            <a:noFill/>
          </p:spPr>
          <p:txBody>
            <a:bodyPr wrap="square">
              <a:spAutoFit/>
            </a:bodyPr>
            <a:lstStyle/>
            <a:p>
              <a:pPr algn="ctr"/>
              <a:r>
                <a:rPr lang="zh-CN" altLang="en-US" sz="1400" dirty="0">
                  <a:latin typeface="微软雅黑" panose="020B0503020204020204" charset="-122"/>
                  <a:ea typeface="微软雅黑" panose="020B0503020204020204" charset="-122"/>
                </a:rPr>
                <a:t>盐酸去甲乌药碱</a:t>
              </a:r>
              <a:endParaRPr lang="zh-CN" altLang="en-US" sz="1400" dirty="0"/>
            </a:p>
          </p:txBody>
        </p:sp>
      </p:grpSp>
      <p:sp>
        <p:nvSpPr>
          <p:cNvPr id="19" name="文本框 18"/>
          <p:cNvSpPr txBox="1"/>
          <p:nvPr/>
        </p:nvSpPr>
        <p:spPr>
          <a:xfrm>
            <a:off x="8135620" y="2382520"/>
            <a:ext cx="3515995" cy="3406775"/>
          </a:xfrm>
          <a:prstGeom prst="rect">
            <a:avLst/>
          </a:prstGeom>
          <a:noFill/>
        </p:spPr>
        <p:txBody>
          <a:bodyPr wrap="square" rtlCol="0" anchor="t">
            <a:spAutoFit/>
          </a:bodyPr>
          <a:lstStyle/>
          <a:p>
            <a:pPr indent="0" algn="just" fontAlgn="auto">
              <a:lnSpc>
                <a:spcPct val="130000"/>
              </a:lnSpc>
            </a:pPr>
            <a:r>
              <a:rPr lang="en-US" altLang="zh-CN" b="1" dirty="0">
                <a:solidFill>
                  <a:srgbClr val="C00000"/>
                </a:solidFill>
                <a:latin typeface="微软雅黑" panose="020B0503020204020204" charset="-122"/>
                <a:ea typeface="微软雅黑" panose="020B0503020204020204" charset="-122"/>
                <a:cs typeface="微软雅黑" panose="020B0503020204020204" charset="-122"/>
                <a:sym typeface="+mn-ea"/>
              </a:rPr>
              <a:t>1.</a:t>
            </a:r>
            <a:r>
              <a:rPr lang="zh-CN" altLang="en-US" b="1" dirty="0">
                <a:solidFill>
                  <a:srgbClr val="C00000"/>
                </a:solidFill>
                <a:latin typeface="微软雅黑" panose="020B0503020204020204" charset="-122"/>
                <a:ea typeface="微软雅黑" panose="020B0503020204020204" charset="-122"/>
                <a:cs typeface="微软雅黑" panose="020B0503020204020204" charset="-122"/>
                <a:sym typeface="+mn-ea"/>
              </a:rPr>
              <a:t>模拟生理性运动负荷：</a:t>
            </a:r>
            <a:r>
              <a:rPr lang="zh-CN" altLang="en-US" sz="1400" dirty="0">
                <a:latin typeface="微软雅黑" panose="020B0503020204020204" charset="-122"/>
                <a:ea typeface="微软雅黑" panose="020B0503020204020204" charset="-122"/>
                <a:cs typeface="微软雅黑" panose="020B0503020204020204" charset="-122"/>
                <a:sym typeface="+mn-ea"/>
              </a:rPr>
              <a:t>可梯度增加心率与心输出量，真实反映心脏血流灌注，提升冠心病诊断准确性。</a:t>
            </a:r>
            <a:endParaRPr lang="zh-CN" altLang="en-US" sz="1400" dirty="0">
              <a:latin typeface="微软雅黑" panose="020B0503020204020204" charset="-122"/>
              <a:ea typeface="微软雅黑" panose="020B0503020204020204" charset="-122"/>
              <a:cs typeface="微软雅黑" panose="020B0503020204020204" charset="-122"/>
            </a:endParaRPr>
          </a:p>
          <a:p>
            <a:pPr indent="0" algn="just" fontAlgn="auto">
              <a:lnSpc>
                <a:spcPct val="130000"/>
              </a:lnSpc>
            </a:pPr>
            <a:r>
              <a:rPr lang="en-US" altLang="zh-CN" b="1" dirty="0">
                <a:solidFill>
                  <a:srgbClr val="C00000"/>
                </a:solidFill>
                <a:latin typeface="微软雅黑" panose="020B0503020204020204" charset="-122"/>
                <a:ea typeface="微软雅黑" panose="020B0503020204020204" charset="-122"/>
                <a:cs typeface="微软雅黑" panose="020B0503020204020204" charset="-122"/>
                <a:sym typeface="+mn-ea"/>
              </a:rPr>
              <a:t>2.</a:t>
            </a:r>
            <a:r>
              <a:rPr lang="zh-CN" altLang="en-US" b="1" dirty="0">
                <a:solidFill>
                  <a:srgbClr val="C00000"/>
                </a:solidFill>
                <a:latin typeface="微软雅黑" panose="020B0503020204020204" charset="-122"/>
                <a:ea typeface="微软雅黑" panose="020B0503020204020204" charset="-122"/>
                <a:cs typeface="微软雅黑" panose="020B0503020204020204" charset="-122"/>
                <a:sym typeface="+mn-ea"/>
              </a:rPr>
              <a:t>拓宽适用人群：</a:t>
            </a:r>
            <a:r>
              <a:rPr lang="zh-CN" altLang="en-US" sz="1400" dirty="0">
                <a:latin typeface="微软雅黑" panose="020B0503020204020204" charset="-122"/>
                <a:ea typeface="微软雅黑" panose="020B0503020204020204" charset="-122"/>
                <a:cs typeface="微软雅黑" panose="020B0503020204020204" charset="-122"/>
                <a:sym typeface="+mn-ea"/>
              </a:rPr>
              <a:t>对</a:t>
            </a:r>
            <a:r>
              <a:rPr lang="en-US" altLang="zh-CN" sz="1400" dirty="0">
                <a:latin typeface="微软雅黑" panose="020B0503020204020204" charset="-122"/>
                <a:ea typeface="微软雅黑" panose="020B0503020204020204" charset="-122"/>
                <a:cs typeface="微软雅黑" panose="020B0503020204020204" charset="-122"/>
                <a:sym typeface="+mn-ea"/>
              </a:rPr>
              <a:t>Ⅱ-Ⅲ</a:t>
            </a:r>
            <a:r>
              <a:rPr lang="zh-CN" altLang="en-US" sz="1400" dirty="0">
                <a:latin typeface="微软雅黑" panose="020B0503020204020204" charset="-122"/>
                <a:ea typeface="微软雅黑" panose="020B0503020204020204" charset="-122"/>
                <a:cs typeface="微软雅黑" panose="020B0503020204020204" charset="-122"/>
                <a:sym typeface="+mn-ea"/>
              </a:rPr>
              <a:t>房室传导阻滞、窦房结功能障碍、哮喘、慢阻肺患者均适用，规避传统药物禁忌症</a:t>
            </a:r>
            <a:r>
              <a:rPr lang="en-US" altLang="zh-CN" sz="1400" baseline="30000" dirty="0">
                <a:latin typeface="微软雅黑" panose="020B0503020204020204" charset="-122"/>
                <a:ea typeface="微软雅黑" panose="020B0503020204020204" charset="-122"/>
                <a:cs typeface="微软雅黑" panose="020B0503020204020204" charset="-122"/>
                <a:sym typeface="+mn-ea"/>
              </a:rPr>
              <a:t>[7]</a:t>
            </a:r>
            <a:r>
              <a:rPr lang="zh-CN" altLang="en-US" sz="1400" dirty="0">
                <a:latin typeface="微软雅黑" panose="020B0503020204020204" charset="-122"/>
                <a:ea typeface="微软雅黑" panose="020B0503020204020204" charset="-122"/>
                <a:cs typeface="微软雅黑" panose="020B0503020204020204" charset="-122"/>
                <a:sym typeface="+mn-ea"/>
              </a:rPr>
              <a:t>。</a:t>
            </a:r>
            <a:endParaRPr lang="zh-CN" altLang="en-US" sz="1400" dirty="0">
              <a:latin typeface="微软雅黑" panose="020B0503020204020204" charset="-122"/>
              <a:ea typeface="微软雅黑" panose="020B0503020204020204" charset="-122"/>
              <a:cs typeface="微软雅黑" panose="020B0503020204020204" charset="-122"/>
              <a:sym typeface="+mn-ea"/>
            </a:endParaRPr>
          </a:p>
          <a:p>
            <a:pPr indent="0" algn="just" fontAlgn="auto">
              <a:lnSpc>
                <a:spcPct val="130000"/>
              </a:lnSpc>
              <a:buClrTx/>
              <a:buSzTx/>
              <a:buFontTx/>
            </a:pPr>
            <a:r>
              <a:rPr lang="en-US" altLang="zh-CN" b="1" dirty="0">
                <a:solidFill>
                  <a:srgbClr val="C00000"/>
                </a:solidFill>
                <a:latin typeface="微软雅黑" panose="020B0503020204020204" charset="-122"/>
                <a:ea typeface="微软雅黑" panose="020B0503020204020204" charset="-122"/>
                <a:cs typeface="微软雅黑" panose="020B0503020204020204" charset="-122"/>
                <a:sym typeface="+mn-ea"/>
              </a:rPr>
              <a:t>3</a:t>
            </a:r>
            <a:r>
              <a:rPr lang="zh-CN" altLang="en-US" b="1" dirty="0">
                <a:solidFill>
                  <a:srgbClr val="C00000"/>
                </a:solidFill>
                <a:latin typeface="微软雅黑" panose="020B0503020204020204" charset="-122"/>
                <a:ea typeface="微软雅黑" panose="020B0503020204020204" charset="-122"/>
                <a:cs typeface="微软雅黑" panose="020B0503020204020204" charset="-122"/>
                <a:sym typeface="+mn-ea"/>
              </a:rPr>
              <a:t>、实现个体精准用药：</a:t>
            </a:r>
            <a:r>
              <a:rPr lang="zh-CN" altLang="en-US" sz="1400" dirty="0">
                <a:latin typeface="微软雅黑" panose="020B0503020204020204" charset="-122"/>
                <a:ea typeface="微软雅黑" panose="020B0503020204020204" charset="-122"/>
                <a:cs typeface="微软雅黑" panose="020B0503020204020204" charset="-122"/>
                <a:sym typeface="微软雅黑" panose="020B0503020204020204" charset="-122"/>
              </a:rPr>
              <a:t>允许医师根据患者即时心率、血压和心电图变化实时调整剂量，适用于老年、低体重或基础心率偏快的患者，显著提升安全性和检查成功率。</a:t>
            </a:r>
            <a:endParaRPr lang="zh-CN" altLang="en-US" sz="1400" dirty="0">
              <a:latin typeface="微软雅黑" panose="020B0503020204020204" charset="-122"/>
              <a:ea typeface="微软雅黑" panose="020B0503020204020204" charset="-122"/>
              <a:cs typeface="微软雅黑" panose="020B0503020204020204" charset="-122"/>
              <a:sym typeface="+mn-ea"/>
            </a:endParaRPr>
          </a:p>
        </p:txBody>
      </p:sp>
      <p:sp>
        <p:nvSpPr>
          <p:cNvPr id="21" name="文本框 20"/>
          <p:cNvSpPr txBox="1"/>
          <p:nvPr/>
        </p:nvSpPr>
        <p:spPr>
          <a:xfrm>
            <a:off x="568960" y="4456430"/>
            <a:ext cx="3270250" cy="1489075"/>
          </a:xfrm>
          <a:prstGeom prst="rect">
            <a:avLst/>
          </a:prstGeom>
          <a:noFill/>
        </p:spPr>
        <p:txBody>
          <a:bodyPr wrap="square" rtlCol="0" anchor="t">
            <a:spAutoFit/>
          </a:bodyPr>
          <a:lstStyle/>
          <a:p>
            <a:pPr indent="0" algn="just" fontAlgn="auto">
              <a:lnSpc>
                <a:spcPct val="130000"/>
              </a:lnSpc>
            </a:pPr>
            <a:r>
              <a:rPr lang="zh-CN" altLang="en-US" sz="1400" b="1" dirty="0">
                <a:latin typeface="微软雅黑" panose="020B0503020204020204" charset="-122"/>
                <a:ea typeface="微软雅黑" panose="020B0503020204020204" charset="-122"/>
                <a:cs typeface="微软雅黑" panose="020B0503020204020204" charset="-122"/>
                <a:sym typeface="+mn-ea"/>
              </a:rPr>
              <a:t>类儿茶酚胺结构：</a:t>
            </a:r>
            <a:r>
              <a:rPr lang="zh-CN" altLang="en-US" sz="1400" dirty="0">
                <a:latin typeface="微软雅黑" panose="020B0503020204020204" charset="-122"/>
                <a:ea typeface="微软雅黑" panose="020B0503020204020204" charset="-122"/>
                <a:cs typeface="微软雅黑" panose="020B0503020204020204" charset="-122"/>
                <a:sym typeface="+mn-ea"/>
              </a:rPr>
              <a:t>对</a:t>
            </a:r>
            <a:r>
              <a:rPr lang="el-GR" altLang="zh-CN" sz="1400" dirty="0">
                <a:latin typeface="微软雅黑" panose="020B0503020204020204" charset="-122"/>
                <a:ea typeface="微软雅黑" panose="020B0503020204020204" charset="-122"/>
                <a:cs typeface="微软雅黑" panose="020B0503020204020204" charset="-122"/>
                <a:sym typeface="+mn-ea"/>
              </a:rPr>
              <a:t>β</a:t>
            </a:r>
            <a:r>
              <a:rPr lang="zh-CN" altLang="en-US" sz="1400" dirty="0">
                <a:latin typeface="微软雅黑" panose="020B0503020204020204" charset="-122"/>
                <a:ea typeface="微软雅黑" panose="020B0503020204020204" charset="-122"/>
                <a:cs typeface="微软雅黑" panose="020B0503020204020204" charset="-122"/>
                <a:sym typeface="+mn-ea"/>
              </a:rPr>
              <a:t>受体高亲和力和强激动活性</a:t>
            </a:r>
            <a:r>
              <a:rPr lang="en-US" altLang="zh-CN" sz="1400" baseline="30000" dirty="0">
                <a:latin typeface="微软雅黑" panose="020B0503020204020204" charset="-122"/>
                <a:ea typeface="微软雅黑" panose="020B0503020204020204" charset="-122"/>
                <a:cs typeface="微软雅黑" panose="020B0503020204020204" charset="-122"/>
                <a:sym typeface="+mn-ea"/>
              </a:rPr>
              <a:t>[1]</a:t>
            </a:r>
            <a:r>
              <a:rPr lang="zh-CN" altLang="en-US" sz="1400" dirty="0">
                <a:latin typeface="微软雅黑" panose="020B0503020204020204" charset="-122"/>
                <a:ea typeface="微软雅黑" panose="020B0503020204020204" charset="-122"/>
                <a:cs typeface="微软雅黑" panose="020B0503020204020204" charset="-122"/>
                <a:sym typeface="+mn-ea"/>
              </a:rPr>
              <a:t>。激活</a:t>
            </a:r>
            <a:r>
              <a:rPr lang="el-GR" altLang="zh-CN" sz="1400" dirty="0">
                <a:latin typeface="微软雅黑" panose="020B0503020204020204" charset="-122"/>
                <a:ea typeface="微软雅黑" panose="020B0503020204020204" charset="-122"/>
                <a:cs typeface="微软雅黑" panose="020B0503020204020204" charset="-122"/>
                <a:sym typeface="+mn-ea"/>
              </a:rPr>
              <a:t>β</a:t>
            </a:r>
            <a:r>
              <a:rPr lang="el-GR" altLang="zh-CN" sz="1400" baseline="-25000" dirty="0">
                <a:latin typeface="微软雅黑" panose="020B0503020204020204" charset="-122"/>
                <a:ea typeface="微软雅黑" panose="020B0503020204020204" charset="-122"/>
                <a:cs typeface="微软雅黑" panose="020B0503020204020204" charset="-122"/>
                <a:sym typeface="+mn-ea"/>
              </a:rPr>
              <a:t>1</a:t>
            </a:r>
            <a:r>
              <a:rPr lang="zh-CN" altLang="en-US" sz="1400" dirty="0">
                <a:latin typeface="微软雅黑" panose="020B0503020204020204" charset="-122"/>
                <a:ea typeface="微软雅黑" panose="020B0503020204020204" charset="-122"/>
                <a:cs typeface="微软雅黑" panose="020B0503020204020204" charset="-122"/>
                <a:sym typeface="+mn-ea"/>
              </a:rPr>
              <a:t>受体</a:t>
            </a:r>
            <a:r>
              <a:rPr lang="en-US" altLang="zh-CN" sz="1400" dirty="0">
                <a:latin typeface="微软雅黑" panose="020B0503020204020204" charset="-122"/>
                <a:ea typeface="微软雅黑" panose="020B0503020204020204" charset="-122"/>
                <a:cs typeface="微软雅黑" panose="020B0503020204020204" charset="-122"/>
                <a:sym typeface="+mn-ea"/>
              </a:rPr>
              <a:t>, </a:t>
            </a:r>
            <a:r>
              <a:rPr lang="zh-CN" altLang="en-US" sz="1400" dirty="0">
                <a:latin typeface="微软雅黑" panose="020B0503020204020204" charset="-122"/>
                <a:ea typeface="微软雅黑" panose="020B0503020204020204" charset="-122"/>
                <a:cs typeface="微软雅黑" panose="020B0503020204020204" charset="-122"/>
                <a:sym typeface="+mn-ea"/>
              </a:rPr>
              <a:t>增强心肌收缩力，增加心率及心输出量；改善窦房结和房室传导</a:t>
            </a:r>
            <a:r>
              <a:rPr lang="en-US" altLang="zh-CN" sz="1400" baseline="30000" dirty="0">
                <a:latin typeface="微软雅黑" panose="020B0503020204020204" charset="-122"/>
                <a:ea typeface="微软雅黑" panose="020B0503020204020204" charset="-122"/>
                <a:cs typeface="微软雅黑" panose="020B0503020204020204" charset="-122"/>
                <a:sym typeface="+mn-ea"/>
              </a:rPr>
              <a:t>[2]</a:t>
            </a:r>
            <a:r>
              <a:rPr lang="zh-CN" altLang="en-US" sz="1400" dirty="0">
                <a:latin typeface="微软雅黑" panose="020B0503020204020204" charset="-122"/>
                <a:ea typeface="微软雅黑" panose="020B0503020204020204" charset="-122"/>
                <a:cs typeface="微软雅黑" panose="020B0503020204020204" charset="-122"/>
                <a:sym typeface="+mn-ea"/>
              </a:rPr>
              <a:t>。激活</a:t>
            </a:r>
            <a:r>
              <a:rPr lang="el-GR" altLang="zh-CN" sz="1400" dirty="0">
                <a:latin typeface="微软雅黑" panose="020B0503020204020204" charset="-122"/>
                <a:ea typeface="微软雅黑" panose="020B0503020204020204" charset="-122"/>
                <a:cs typeface="微软雅黑" panose="020B0503020204020204" charset="-122"/>
                <a:sym typeface="+mn-ea"/>
              </a:rPr>
              <a:t>β</a:t>
            </a:r>
            <a:r>
              <a:rPr lang="el-GR" altLang="zh-CN" sz="1400" baseline="-25000" dirty="0">
                <a:latin typeface="微软雅黑" panose="020B0503020204020204" charset="-122"/>
                <a:ea typeface="微软雅黑" panose="020B0503020204020204" charset="-122"/>
                <a:cs typeface="微软雅黑" panose="020B0503020204020204" charset="-122"/>
                <a:sym typeface="+mn-ea"/>
              </a:rPr>
              <a:t>2</a:t>
            </a:r>
            <a:r>
              <a:rPr lang="zh-CN" altLang="en-US" sz="1400" dirty="0">
                <a:latin typeface="微软雅黑" panose="020B0503020204020204" charset="-122"/>
                <a:ea typeface="微软雅黑" panose="020B0503020204020204" charset="-122"/>
                <a:cs typeface="微软雅黑" panose="020B0503020204020204" charset="-122"/>
                <a:sym typeface="+mn-ea"/>
              </a:rPr>
              <a:t>受体，舒张支气管平滑肌，消除气道痉挛风险</a:t>
            </a:r>
            <a:r>
              <a:rPr lang="en-US" altLang="zh-CN" sz="1400" baseline="30000" dirty="0">
                <a:latin typeface="微软雅黑" panose="020B0503020204020204" charset="-122"/>
                <a:ea typeface="微软雅黑" panose="020B0503020204020204" charset="-122"/>
                <a:cs typeface="微软雅黑" panose="020B0503020204020204" charset="-122"/>
                <a:sym typeface="+mn-ea"/>
              </a:rPr>
              <a:t>[3]</a:t>
            </a:r>
            <a:r>
              <a:rPr lang="zh-CN" altLang="en-US" sz="1400" dirty="0">
                <a:latin typeface="微软雅黑" panose="020B0503020204020204" charset="-122"/>
                <a:ea typeface="微软雅黑" panose="020B0503020204020204" charset="-122"/>
                <a:cs typeface="微软雅黑" panose="020B0503020204020204" charset="-122"/>
                <a:sym typeface="+mn-ea"/>
              </a:rPr>
              <a:t>。</a:t>
            </a:r>
            <a:endParaRPr lang="zh-CN" altLang="en-US" sz="1400" dirty="0">
              <a:latin typeface="微软雅黑" panose="020B0503020204020204" charset="-122"/>
              <a:ea typeface="微软雅黑" panose="020B0503020204020204" charset="-122"/>
              <a:cs typeface="微软雅黑" panose="020B0503020204020204" charset="-122"/>
              <a:sym typeface="+mn-ea"/>
            </a:endParaRPr>
          </a:p>
        </p:txBody>
      </p:sp>
      <p:sp>
        <p:nvSpPr>
          <p:cNvPr id="27" name="文本框 26"/>
          <p:cNvSpPr txBox="1"/>
          <p:nvPr/>
        </p:nvSpPr>
        <p:spPr>
          <a:xfrm>
            <a:off x="8133080" y="1603375"/>
            <a:ext cx="3446780" cy="573405"/>
          </a:xfrm>
          <a:prstGeom prst="rect">
            <a:avLst/>
          </a:prstGeom>
          <a:noFill/>
        </p:spPr>
        <p:txBody>
          <a:bodyPr wrap="square" rtlCol="0" anchor="t">
            <a:noAutofit/>
          </a:bodyPr>
          <a:lstStyle/>
          <a:p>
            <a:pPr algn="ctr">
              <a:lnSpc>
                <a:spcPct val="130000"/>
              </a:lnSpc>
            </a:pPr>
            <a:r>
              <a:rPr lang="zh-CN" altLang="en-US" b="1" dirty="0">
                <a:solidFill>
                  <a:srgbClr val="C00000"/>
                </a:solidFill>
                <a:latin typeface="微软雅黑" panose="020B0503020204020204" charset="-122"/>
                <a:ea typeface="微软雅黑" panose="020B0503020204020204" charset="-122"/>
                <a:sym typeface="+mn-ea"/>
              </a:rPr>
              <a:t>本品创新带来的临床获益：</a:t>
            </a:r>
            <a:endParaRPr lang="zh-CN" altLang="en-US" b="1" dirty="0">
              <a:solidFill>
                <a:srgbClr val="C00000"/>
              </a:solidFill>
              <a:latin typeface="微软雅黑" panose="020B0503020204020204" charset="-122"/>
              <a:ea typeface="微软雅黑" panose="020B0503020204020204" charset="-122"/>
              <a:sym typeface="+mn-ea"/>
            </a:endParaRPr>
          </a:p>
        </p:txBody>
      </p:sp>
      <p:sp>
        <p:nvSpPr>
          <p:cNvPr id="7" name="矩形 6"/>
          <p:cNvSpPr/>
          <p:nvPr/>
        </p:nvSpPr>
        <p:spPr>
          <a:xfrm>
            <a:off x="0" y="0"/>
            <a:ext cx="1493520" cy="358140"/>
          </a:xfrm>
          <a:prstGeom prst="rect">
            <a:avLst/>
          </a:prstGeom>
          <a:solidFill>
            <a:srgbClr val="046E5A"/>
          </a:solidFill>
          <a:ln>
            <a:noFill/>
          </a:ln>
        </p:spPr>
        <p:style>
          <a:lnRef idx="2">
            <a:schemeClr val="accent1">
              <a:lumMod val="75000"/>
            </a:schemeClr>
          </a:lnRef>
          <a:fillRef idx="1">
            <a:schemeClr val="accent1"/>
          </a:fillRef>
          <a:effectRef idx="0">
            <a:srgbClr val="FFFFFF"/>
          </a:effectRef>
          <a:fontRef idx="minor">
            <a:schemeClr val="lt1"/>
          </a:fontRef>
        </p:style>
        <p:txBody>
          <a:bodyPr rtlCol="0" anchor="ctr"/>
          <a:p>
            <a:pPr algn="ctr"/>
            <a:r>
              <a:rPr lang="zh-CN" altLang="en-US" sz="1400" b="1">
                <a:solidFill>
                  <a:schemeClr val="bg1"/>
                </a:solidFill>
                <a:latin typeface="微软雅黑" panose="020B0503020204020204" charset="-122"/>
                <a:ea typeface="微软雅黑" panose="020B0503020204020204" charset="-122"/>
                <a:cs typeface="微软雅黑" panose="020B0503020204020204" charset="-122"/>
                <a:sym typeface="+mn-ea"/>
              </a:rPr>
              <a:t>创新性（</a:t>
            </a:r>
            <a:r>
              <a:rPr lang="en-US" altLang="zh-CN" sz="1400" b="1">
                <a:solidFill>
                  <a:schemeClr val="bg1"/>
                </a:solidFill>
                <a:latin typeface="微软雅黑" panose="020B0503020204020204" charset="-122"/>
                <a:ea typeface="微软雅黑" panose="020B0503020204020204" charset="-122"/>
                <a:cs typeface="微软雅黑" panose="020B0503020204020204" charset="-122"/>
                <a:sym typeface="+mn-ea"/>
              </a:rPr>
              <a:t>1/1</a:t>
            </a:r>
            <a:r>
              <a:rPr lang="zh-CN" altLang="en-US" sz="1400" b="1">
                <a:solidFill>
                  <a:schemeClr val="bg1"/>
                </a:solidFill>
                <a:latin typeface="微软雅黑" panose="020B0503020204020204" charset="-122"/>
                <a:ea typeface="微软雅黑" panose="020B0503020204020204" charset="-122"/>
                <a:cs typeface="微软雅黑" panose="020B0503020204020204" charset="-122"/>
                <a:sym typeface="+mn-ea"/>
              </a:rPr>
              <a:t>）</a:t>
            </a:r>
            <a:endParaRPr lang="zh-CN" altLang="en-US" sz="140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图片 7"/>
          <p:cNvPicPr>
            <a:picLocks noChangeAspect="1"/>
          </p:cNvPicPr>
          <p:nvPr/>
        </p:nvPicPr>
        <p:blipFill>
          <a:blip r:embed="rId1"/>
          <a:stretch>
            <a:fillRect/>
          </a:stretch>
        </p:blipFill>
        <p:spPr>
          <a:xfrm>
            <a:off x="10375289" y="172930"/>
            <a:ext cx="1635841" cy="552659"/>
          </a:xfrm>
          <a:prstGeom prst="rect">
            <a:avLst/>
          </a:prstGeom>
        </p:spPr>
      </p:pic>
      <p:grpSp>
        <p:nvGrpSpPr>
          <p:cNvPr id="7" name="组合 6"/>
          <p:cNvGrpSpPr/>
          <p:nvPr>
            <p:custDataLst>
              <p:tags r:id="rId2"/>
            </p:custDataLst>
          </p:nvPr>
        </p:nvGrpSpPr>
        <p:grpSpPr>
          <a:xfrm>
            <a:off x="914397" y="1275318"/>
            <a:ext cx="4995514" cy="2523653"/>
            <a:chOff x="1241657" y="1153199"/>
            <a:chExt cx="4052238" cy="2610280"/>
          </a:xfrm>
        </p:grpSpPr>
        <p:sp>
          <p:nvSpPr>
            <p:cNvPr id="2" name="矩形 1"/>
            <p:cNvSpPr/>
            <p:nvPr>
              <p:custDataLst>
                <p:tags r:id="rId3"/>
              </p:custDataLst>
            </p:nvPr>
          </p:nvSpPr>
          <p:spPr>
            <a:xfrm>
              <a:off x="1241657" y="1153199"/>
              <a:ext cx="2741936" cy="444542"/>
            </a:xfrm>
            <a:prstGeom prst="rect">
              <a:avLst/>
            </a:prstGeom>
            <a:solidFill>
              <a:srgbClr val="046E5A"/>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zh-CN" altLang="en-US" b="1" dirty="0">
                  <a:latin typeface="微软雅黑" panose="020B0503020204020204" charset="-122"/>
                  <a:ea typeface="微软雅黑" panose="020B0503020204020204" charset="-122"/>
                </a:rPr>
                <a:t>符合公共健康政策要求</a:t>
              </a:r>
              <a:endParaRPr lang="zh-CN" altLang="en-US" b="1" dirty="0">
                <a:latin typeface="微软雅黑" panose="020B0503020204020204" charset="-122"/>
                <a:ea typeface="微软雅黑" panose="020B0503020204020204" charset="-122"/>
              </a:endParaRPr>
            </a:p>
          </p:txBody>
        </p:sp>
        <p:sp>
          <p:nvSpPr>
            <p:cNvPr id="6" name="矩形 5"/>
            <p:cNvSpPr/>
            <p:nvPr>
              <p:custDataLst>
                <p:tags r:id="rId4"/>
              </p:custDataLst>
            </p:nvPr>
          </p:nvSpPr>
          <p:spPr>
            <a:xfrm>
              <a:off x="1241659" y="1607420"/>
              <a:ext cx="4052236" cy="2156059"/>
            </a:xfrm>
            <a:prstGeom prst="rect">
              <a:avLst/>
            </a:prstGeom>
            <a:noFill/>
            <a:ln w="19050">
              <a:solidFill>
                <a:schemeClr val="accent1">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285750" indent="-285750">
                <a:lnSpc>
                  <a:spcPct val="130000"/>
                </a:lnSpc>
                <a:buFont typeface="Wingdings" panose="05000000000000000000" pitchFamily="2" charset="2"/>
                <a:buChar char="ü"/>
              </a:pPr>
              <a:r>
                <a:rPr lang="zh-CN" altLang="en-US" sz="1600" dirty="0">
                  <a:solidFill>
                    <a:schemeClr val="tx1"/>
                  </a:solidFill>
                  <a:latin typeface="微软雅黑" panose="020B0503020204020204" charset="-122"/>
                  <a:ea typeface="微软雅黑" panose="020B0503020204020204" charset="-122"/>
                </a:rPr>
                <a:t>我国心血管疾病发病率逐年攀升，冠心病住院人次、疾病经济负担均居心血管首位。</a:t>
              </a:r>
              <a:endParaRPr lang="en-US" altLang="zh-CN" sz="1600" dirty="0">
                <a:solidFill>
                  <a:schemeClr val="tx1"/>
                </a:solidFill>
                <a:latin typeface="微软雅黑" panose="020B0503020204020204" charset="-122"/>
                <a:ea typeface="微软雅黑" panose="020B0503020204020204" charset="-122"/>
              </a:endParaRPr>
            </a:p>
            <a:p>
              <a:pPr marL="285750" indent="-285750" algn="l">
                <a:lnSpc>
                  <a:spcPct val="130000"/>
                </a:lnSpc>
                <a:buClrTx/>
                <a:buSzTx/>
                <a:buFont typeface="Wingdings" panose="05000000000000000000" pitchFamily="2" charset="2"/>
                <a:buChar char="ü"/>
              </a:pPr>
              <a:r>
                <a:rPr lang="en-US" altLang="zh-CN" sz="1600" dirty="0">
                  <a:solidFill>
                    <a:schemeClr val="tx1"/>
                  </a:solidFill>
                  <a:latin typeface="微软雅黑" panose="020B0503020204020204" charset="-122"/>
                  <a:ea typeface="微软雅黑" panose="020B0503020204020204" charset="-122"/>
                </a:rPr>
                <a:t>MPI</a:t>
              </a:r>
              <a:r>
                <a:rPr lang="zh-CN" altLang="en-US" sz="1600" dirty="0">
                  <a:solidFill>
                    <a:schemeClr val="tx1"/>
                  </a:solidFill>
                  <a:latin typeface="微软雅黑" panose="020B0503020204020204" charset="-122"/>
                  <a:ea typeface="微软雅黑" panose="020B0503020204020204" charset="-122"/>
                </a:rPr>
                <a:t>是诊断冠心病心肌缺血的“金标准”</a:t>
              </a:r>
              <a:r>
                <a:rPr lang="en-US" altLang="zh-CN" sz="1600" baseline="30000" dirty="0">
                  <a:solidFill>
                    <a:schemeClr val="tx1"/>
                  </a:solidFill>
                  <a:latin typeface="微软雅黑" panose="020B0503020204020204" charset="-122"/>
                  <a:ea typeface="微软雅黑" panose="020B0503020204020204" charset="-122"/>
                </a:rPr>
                <a:t> [1] </a:t>
              </a:r>
              <a:r>
                <a:rPr lang="zh-CN" altLang="en-US" sz="1600" dirty="0">
                  <a:solidFill>
                    <a:schemeClr val="tx1"/>
                  </a:solidFill>
                  <a:latin typeface="微软雅黑" panose="020B0503020204020204" charset="-122"/>
                  <a:ea typeface="微软雅黑" panose="020B0503020204020204" charset="-122"/>
                </a:rPr>
                <a:t>，国内外多部指南共识均明确其在冠心病标准化诊断路径中的地位。</a:t>
              </a:r>
              <a:endParaRPr lang="zh-CN" altLang="en-US" sz="1600" dirty="0">
                <a:solidFill>
                  <a:schemeClr val="tx1"/>
                </a:solidFill>
                <a:latin typeface="微软雅黑" panose="020B0503020204020204" charset="-122"/>
                <a:ea typeface="微软雅黑" panose="020B0503020204020204" charset="-122"/>
              </a:endParaRPr>
            </a:p>
          </p:txBody>
        </p:sp>
      </p:grpSp>
      <p:sp>
        <p:nvSpPr>
          <p:cNvPr id="13" name="文本框 12"/>
          <p:cNvSpPr txBox="1"/>
          <p:nvPr/>
        </p:nvSpPr>
        <p:spPr>
          <a:xfrm>
            <a:off x="826569" y="6476021"/>
            <a:ext cx="9423134" cy="245110"/>
          </a:xfrm>
          <a:prstGeom prst="rect">
            <a:avLst/>
          </a:prstGeom>
          <a:noFill/>
        </p:spPr>
        <p:txBody>
          <a:bodyPr wrap="square" rtlCol="0">
            <a:spAutoFit/>
          </a:bodyPr>
          <a:lstStyle/>
          <a:p>
            <a:r>
              <a:rPr lang="en-US" altLang="zh-CN" sz="1000" dirty="0">
                <a:latin typeface="微软雅黑" panose="020B0503020204020204" charset="-122"/>
                <a:ea typeface="微软雅黑" panose="020B0503020204020204" charset="-122"/>
              </a:rPr>
              <a:t>[1] </a:t>
            </a:r>
            <a:r>
              <a:rPr lang="zh-CN" altLang="en-US" sz="1000" dirty="0">
                <a:latin typeface="微软雅黑" panose="020B0503020204020204" charset="-122"/>
                <a:ea typeface="微软雅黑" panose="020B0503020204020204" charset="-122"/>
              </a:rPr>
              <a:t>李思进</a:t>
            </a:r>
            <a:r>
              <a:rPr lang="en-US" altLang="zh-CN" sz="1000" dirty="0">
                <a:latin typeface="微软雅黑" panose="020B0503020204020204" charset="-122"/>
                <a:ea typeface="微软雅黑" panose="020B0503020204020204" charset="-122"/>
              </a:rPr>
              <a:t>. </a:t>
            </a:r>
            <a:r>
              <a:rPr lang="zh-CN" altLang="en-US" sz="1000" dirty="0">
                <a:latin typeface="微软雅黑" panose="020B0503020204020204" charset="-122"/>
                <a:ea typeface="微软雅黑" panose="020B0503020204020204" charset="-122"/>
              </a:rPr>
              <a:t>关于合理利用医疗资源避免过度诊疗的提案</a:t>
            </a:r>
            <a:r>
              <a:rPr lang="en-US" altLang="zh-CN" sz="1000" dirty="0">
                <a:latin typeface="微软雅黑" panose="020B0503020204020204" charset="-122"/>
                <a:ea typeface="微软雅黑" panose="020B0503020204020204" charset="-122"/>
              </a:rPr>
              <a:t>. 2026</a:t>
            </a:r>
            <a:r>
              <a:rPr lang="zh-CN" altLang="en-US" sz="1000" dirty="0">
                <a:latin typeface="微软雅黑" panose="020B0503020204020204" charset="-122"/>
                <a:ea typeface="微软雅黑" panose="020B0503020204020204" charset="-122"/>
              </a:rPr>
              <a:t>年全国政协会议提案，提交日期：</a:t>
            </a:r>
            <a:r>
              <a:rPr lang="en-US" altLang="zh-CN" sz="1000" dirty="0">
                <a:latin typeface="微软雅黑" panose="020B0503020204020204" charset="-122"/>
                <a:ea typeface="微软雅黑" panose="020B0503020204020204" charset="-122"/>
              </a:rPr>
              <a:t>2026</a:t>
            </a:r>
            <a:r>
              <a:rPr lang="zh-CN" altLang="en-US" sz="1000" dirty="0">
                <a:latin typeface="微软雅黑" panose="020B0503020204020204" charset="-122"/>
                <a:ea typeface="微软雅黑" panose="020B0503020204020204" charset="-122"/>
              </a:rPr>
              <a:t>年</a:t>
            </a:r>
            <a:r>
              <a:rPr lang="en-US" altLang="zh-CN" sz="1000" dirty="0">
                <a:latin typeface="微软雅黑" panose="020B0503020204020204" charset="-122"/>
                <a:ea typeface="微软雅黑" panose="020B0503020204020204" charset="-122"/>
              </a:rPr>
              <a:t>3</a:t>
            </a:r>
            <a:r>
              <a:rPr lang="zh-CN" altLang="en-US" sz="1000" dirty="0">
                <a:latin typeface="微软雅黑" panose="020B0503020204020204" charset="-122"/>
                <a:ea typeface="微软雅黑" panose="020B0503020204020204" charset="-122"/>
              </a:rPr>
              <a:t>月</a:t>
            </a:r>
            <a:r>
              <a:rPr lang="en-US" altLang="zh-CN" sz="1000" dirty="0">
                <a:latin typeface="微软雅黑" panose="020B0503020204020204" charset="-122"/>
                <a:ea typeface="微软雅黑" panose="020B0503020204020204" charset="-122"/>
              </a:rPr>
              <a:t>15</a:t>
            </a:r>
            <a:r>
              <a:rPr lang="zh-CN" altLang="en-US" sz="1000" dirty="0">
                <a:latin typeface="微软雅黑" panose="020B0503020204020204" charset="-122"/>
                <a:ea typeface="微软雅黑" panose="020B0503020204020204" charset="-122"/>
              </a:rPr>
              <a:t>日，目前已正式立案</a:t>
            </a:r>
            <a:r>
              <a:rPr lang="en-US" altLang="zh-CN" sz="1000" dirty="0">
                <a:latin typeface="微软雅黑" panose="020B0503020204020204" charset="-122"/>
                <a:ea typeface="微软雅黑" panose="020B0503020204020204" charset="-122"/>
              </a:rPr>
              <a:t>.</a:t>
            </a:r>
            <a:endParaRPr lang="zh-CN" altLang="en-US" sz="1000" dirty="0">
              <a:latin typeface="微软雅黑" panose="020B0503020204020204" charset="-122"/>
              <a:ea typeface="微软雅黑" panose="020B0503020204020204" charset="-122"/>
            </a:endParaRPr>
          </a:p>
        </p:txBody>
      </p:sp>
      <p:grpSp>
        <p:nvGrpSpPr>
          <p:cNvPr id="15" name="组合 14"/>
          <p:cNvGrpSpPr/>
          <p:nvPr>
            <p:custDataLst>
              <p:tags r:id="rId5"/>
            </p:custDataLst>
          </p:nvPr>
        </p:nvGrpSpPr>
        <p:grpSpPr>
          <a:xfrm>
            <a:off x="6255446" y="1275318"/>
            <a:ext cx="4995513" cy="2523653"/>
            <a:chOff x="1241658" y="1153199"/>
            <a:chExt cx="4052237" cy="2610280"/>
          </a:xfrm>
        </p:grpSpPr>
        <p:sp>
          <p:nvSpPr>
            <p:cNvPr id="16" name="矩形 15"/>
            <p:cNvSpPr/>
            <p:nvPr>
              <p:custDataLst>
                <p:tags r:id="rId6"/>
              </p:custDataLst>
            </p:nvPr>
          </p:nvSpPr>
          <p:spPr>
            <a:xfrm>
              <a:off x="1241658" y="1153199"/>
              <a:ext cx="2609817" cy="444542"/>
            </a:xfrm>
            <a:prstGeom prst="rect">
              <a:avLst/>
            </a:prstGeom>
            <a:solidFill>
              <a:srgbClr val="046E5A"/>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zh-CN" altLang="en-US" b="1" dirty="0">
                  <a:latin typeface="微软雅黑" panose="020B0503020204020204" charset="-122"/>
                  <a:ea typeface="微软雅黑" panose="020B0503020204020204" charset="-122"/>
                </a:rPr>
                <a:t>符合“保基本”原则</a:t>
              </a:r>
              <a:endParaRPr lang="zh-CN" altLang="en-US" b="1" dirty="0">
                <a:latin typeface="微软雅黑" panose="020B0503020204020204" charset="-122"/>
                <a:ea typeface="微软雅黑" panose="020B0503020204020204" charset="-122"/>
              </a:endParaRPr>
            </a:p>
          </p:txBody>
        </p:sp>
        <p:sp>
          <p:nvSpPr>
            <p:cNvPr id="17" name="矩形 16"/>
            <p:cNvSpPr/>
            <p:nvPr>
              <p:custDataLst>
                <p:tags r:id="rId7"/>
              </p:custDataLst>
            </p:nvPr>
          </p:nvSpPr>
          <p:spPr>
            <a:xfrm>
              <a:off x="1241659" y="1607420"/>
              <a:ext cx="4052236" cy="2156059"/>
            </a:xfrm>
            <a:prstGeom prst="rect">
              <a:avLst/>
            </a:prstGeom>
            <a:noFill/>
            <a:ln w="19050">
              <a:solidFill>
                <a:schemeClr val="accent1">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285750" indent="-285750">
                <a:lnSpc>
                  <a:spcPct val="130000"/>
                </a:lnSpc>
                <a:buFont typeface="Wingdings" panose="05000000000000000000" pitchFamily="2" charset="2"/>
                <a:buChar char="ü"/>
              </a:pPr>
              <a:r>
                <a:rPr lang="zh-CN" altLang="en-US" sz="1600" dirty="0">
                  <a:solidFill>
                    <a:schemeClr val="tx1"/>
                  </a:solidFill>
                  <a:latin typeface="微软雅黑" panose="020B0503020204020204" charset="-122"/>
                  <a:ea typeface="微软雅黑" panose="020B0503020204020204" charset="-122"/>
                </a:rPr>
                <a:t>本品可替代目录内同类负荷药物用于冠心病</a:t>
              </a:r>
              <a:r>
                <a:rPr lang="en-US" altLang="zh-CN" sz="1600" dirty="0">
                  <a:solidFill>
                    <a:schemeClr val="tx1"/>
                  </a:solidFill>
                  <a:latin typeface="微软雅黑" panose="020B0503020204020204" charset="-122"/>
                  <a:ea typeface="微软雅黑" panose="020B0503020204020204" charset="-122"/>
                </a:rPr>
                <a:t>MPI</a:t>
              </a:r>
              <a:r>
                <a:rPr lang="zh-CN" altLang="en-US" sz="1600" dirty="0">
                  <a:solidFill>
                    <a:schemeClr val="tx1"/>
                  </a:solidFill>
                  <a:latin typeface="微软雅黑" panose="020B0503020204020204" charset="-122"/>
                  <a:ea typeface="微软雅黑" panose="020B0503020204020204" charset="-122"/>
                </a:rPr>
                <a:t>诊断，说明书适应症用法用量明确，医保基金可控。</a:t>
              </a:r>
              <a:endParaRPr lang="en-US" altLang="zh-CN" sz="1600" dirty="0">
                <a:solidFill>
                  <a:schemeClr val="tx1"/>
                </a:solidFill>
                <a:latin typeface="微软雅黑" panose="020B0503020204020204" charset="-122"/>
                <a:ea typeface="微软雅黑" panose="020B0503020204020204" charset="-122"/>
              </a:endParaRPr>
            </a:p>
            <a:p>
              <a:pPr marL="285750" indent="-285750">
                <a:lnSpc>
                  <a:spcPct val="130000"/>
                </a:lnSpc>
                <a:buFont typeface="Wingdings" panose="05000000000000000000" pitchFamily="2" charset="2"/>
                <a:buChar char="ü"/>
              </a:pPr>
              <a:r>
                <a:rPr lang="zh-CN" altLang="en-US" sz="1600" dirty="0">
                  <a:solidFill>
                    <a:schemeClr val="tx1"/>
                  </a:solidFill>
                  <a:latin typeface="微软雅黑" panose="020B0503020204020204" charset="-122"/>
                  <a:ea typeface="微软雅黑" panose="020B0503020204020204" charset="-122"/>
                  <a:sym typeface="+mn-ea"/>
                </a:rPr>
                <a:t>本品</a:t>
              </a:r>
              <a:r>
                <a:rPr lang="zh-CN" altLang="en-US" sz="1600" dirty="0">
                  <a:solidFill>
                    <a:schemeClr val="tx1"/>
                  </a:solidFill>
                  <a:latin typeface="微软雅黑" panose="020B0503020204020204" charset="-122"/>
                  <a:ea typeface="微软雅黑" panose="020B0503020204020204" charset="-122"/>
                </a:rPr>
                <a:t>上市定价具备优势，有效提升特殊人群用药可及性。</a:t>
              </a:r>
              <a:endParaRPr lang="en-US" altLang="zh-CN" sz="1600" dirty="0">
                <a:solidFill>
                  <a:schemeClr val="tx1"/>
                </a:solidFill>
                <a:latin typeface="微软雅黑" panose="020B0503020204020204" charset="-122"/>
                <a:ea typeface="微软雅黑" panose="020B0503020204020204" charset="-122"/>
              </a:endParaRPr>
            </a:p>
          </p:txBody>
        </p:sp>
      </p:grpSp>
      <p:grpSp>
        <p:nvGrpSpPr>
          <p:cNvPr id="18" name="组合 17"/>
          <p:cNvGrpSpPr/>
          <p:nvPr>
            <p:custDataLst>
              <p:tags r:id="rId8"/>
            </p:custDataLst>
          </p:nvPr>
        </p:nvGrpSpPr>
        <p:grpSpPr>
          <a:xfrm>
            <a:off x="914398" y="3869954"/>
            <a:ext cx="4995513" cy="2523653"/>
            <a:chOff x="1241658" y="1153199"/>
            <a:chExt cx="4052237" cy="2610280"/>
          </a:xfrm>
        </p:grpSpPr>
        <p:sp>
          <p:nvSpPr>
            <p:cNvPr id="19" name="矩形 18"/>
            <p:cNvSpPr/>
            <p:nvPr>
              <p:custDataLst>
                <p:tags r:id="rId9"/>
              </p:custDataLst>
            </p:nvPr>
          </p:nvSpPr>
          <p:spPr>
            <a:xfrm>
              <a:off x="1241658" y="1153199"/>
              <a:ext cx="2633591" cy="444542"/>
            </a:xfrm>
            <a:prstGeom prst="rect">
              <a:avLst/>
            </a:prstGeom>
            <a:solidFill>
              <a:srgbClr val="046E5A"/>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zh-CN" altLang="en-US" b="1" dirty="0">
                  <a:latin typeface="微软雅黑" panose="020B0503020204020204" charset="-122"/>
                  <a:ea typeface="微软雅黑" panose="020B0503020204020204" charset="-122"/>
                </a:rPr>
                <a:t>符合医保目录管理要求</a:t>
              </a:r>
              <a:endParaRPr lang="zh-CN" altLang="en-US" b="1" dirty="0">
                <a:latin typeface="微软雅黑" panose="020B0503020204020204" charset="-122"/>
                <a:ea typeface="微软雅黑" panose="020B0503020204020204" charset="-122"/>
              </a:endParaRPr>
            </a:p>
          </p:txBody>
        </p:sp>
        <p:sp>
          <p:nvSpPr>
            <p:cNvPr id="20" name="矩形 19"/>
            <p:cNvSpPr/>
            <p:nvPr>
              <p:custDataLst>
                <p:tags r:id="rId10"/>
              </p:custDataLst>
            </p:nvPr>
          </p:nvSpPr>
          <p:spPr>
            <a:xfrm>
              <a:off x="1241659" y="1607420"/>
              <a:ext cx="4052236" cy="2156059"/>
            </a:xfrm>
            <a:prstGeom prst="rect">
              <a:avLst/>
            </a:prstGeom>
            <a:noFill/>
            <a:ln w="19050">
              <a:solidFill>
                <a:schemeClr val="accent1">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285750" indent="-285750">
                <a:lnSpc>
                  <a:spcPct val="130000"/>
                </a:lnSpc>
                <a:buFont typeface="Wingdings" panose="05000000000000000000" pitchFamily="2" charset="2"/>
                <a:buChar char="ü"/>
              </a:pPr>
              <a:r>
                <a:rPr lang="zh-CN" altLang="en-US" sz="1600" dirty="0">
                  <a:solidFill>
                    <a:schemeClr val="tx1"/>
                  </a:solidFill>
                  <a:latin typeface="微软雅黑" panose="020B0503020204020204" charset="-122"/>
                  <a:ea typeface="微软雅黑" panose="020B0503020204020204" charset="-122"/>
                </a:rPr>
                <a:t>目录内同疾病领域药品禁用于</a:t>
              </a:r>
              <a:r>
                <a:rPr lang="zh-CN" altLang="en-US" sz="1600" dirty="0">
                  <a:solidFill>
                    <a:prstClr val="black"/>
                  </a:solidFill>
                  <a:latin typeface="微软雅黑" panose="020B0503020204020204" charset="-122"/>
                  <a:ea typeface="微软雅黑" panose="020B0503020204020204" charset="-122"/>
                </a:rPr>
                <a:t>房室传导阻滞、窦房结功能障碍等冠心病患者，</a:t>
              </a:r>
              <a:r>
                <a:rPr lang="zh-CN" altLang="en-US" sz="1600" dirty="0">
                  <a:solidFill>
                    <a:schemeClr val="tx1"/>
                  </a:solidFill>
                  <a:latin typeface="微软雅黑" panose="020B0503020204020204" charset="-122"/>
                  <a:ea typeface="微软雅黑" panose="020B0503020204020204" charset="-122"/>
                </a:rPr>
                <a:t>盐酸去甲乌药碱注射液此次申请将为该类患者带来更多诊断选择。</a:t>
              </a:r>
              <a:endParaRPr lang="en-US" altLang="zh-CN" sz="1600" dirty="0">
                <a:solidFill>
                  <a:schemeClr val="tx1"/>
                </a:solidFill>
                <a:latin typeface="微软雅黑" panose="020B0503020204020204" charset="-122"/>
                <a:ea typeface="微软雅黑" panose="020B0503020204020204" charset="-122"/>
              </a:endParaRPr>
            </a:p>
            <a:p>
              <a:pPr marL="285750" indent="-285750">
                <a:lnSpc>
                  <a:spcPct val="130000"/>
                </a:lnSpc>
                <a:buFont typeface="Wingdings" panose="05000000000000000000" pitchFamily="2" charset="2"/>
                <a:buChar char="ü"/>
              </a:pPr>
              <a:r>
                <a:rPr lang="zh-CN" altLang="en-US" sz="1600" dirty="0">
                  <a:solidFill>
                    <a:schemeClr val="tx1"/>
                  </a:solidFill>
                  <a:latin typeface="微软雅黑" panose="020B0503020204020204" charset="-122"/>
                  <a:ea typeface="微软雅黑" panose="020B0503020204020204" charset="-122"/>
                </a:rPr>
                <a:t>提升</a:t>
              </a:r>
              <a:r>
                <a:rPr lang="en-US" altLang="zh-CN" sz="1600" dirty="0">
                  <a:solidFill>
                    <a:schemeClr val="tx1"/>
                  </a:solidFill>
                  <a:latin typeface="微软雅黑" panose="020B0503020204020204" charset="-122"/>
                  <a:ea typeface="微软雅黑" panose="020B0503020204020204" charset="-122"/>
                </a:rPr>
                <a:t>MPI</a:t>
              </a:r>
              <a:r>
                <a:rPr lang="zh-CN" altLang="en-US" sz="1600" dirty="0">
                  <a:solidFill>
                    <a:schemeClr val="tx1"/>
                  </a:solidFill>
                  <a:latin typeface="微软雅黑" panose="020B0503020204020204" charset="-122"/>
                  <a:ea typeface="微软雅黑" panose="020B0503020204020204" charset="-122"/>
                </a:rPr>
                <a:t>可及性，促进冠状动脉疾病诊断精准性，助力医保基金高效使用。</a:t>
              </a:r>
              <a:endParaRPr lang="en-US" altLang="zh-CN" sz="1600" dirty="0">
                <a:solidFill>
                  <a:schemeClr val="tx1"/>
                </a:solidFill>
                <a:latin typeface="微软雅黑" panose="020B0503020204020204" charset="-122"/>
                <a:ea typeface="微软雅黑" panose="020B0503020204020204" charset="-122"/>
              </a:endParaRPr>
            </a:p>
          </p:txBody>
        </p:sp>
      </p:grpSp>
      <p:grpSp>
        <p:nvGrpSpPr>
          <p:cNvPr id="9" name="组合 8"/>
          <p:cNvGrpSpPr/>
          <p:nvPr>
            <p:custDataLst>
              <p:tags r:id="rId11"/>
            </p:custDataLst>
          </p:nvPr>
        </p:nvGrpSpPr>
        <p:grpSpPr>
          <a:xfrm>
            <a:off x="6282088" y="3869954"/>
            <a:ext cx="4995513" cy="2523653"/>
            <a:chOff x="1241658" y="1153199"/>
            <a:chExt cx="4052237" cy="2610280"/>
          </a:xfrm>
        </p:grpSpPr>
        <p:sp>
          <p:nvSpPr>
            <p:cNvPr id="10" name="矩形 9"/>
            <p:cNvSpPr/>
            <p:nvPr>
              <p:custDataLst>
                <p:tags r:id="rId12"/>
              </p:custDataLst>
            </p:nvPr>
          </p:nvSpPr>
          <p:spPr>
            <a:xfrm>
              <a:off x="1241658" y="1153199"/>
              <a:ext cx="2633591" cy="444542"/>
            </a:xfrm>
            <a:prstGeom prst="rect">
              <a:avLst/>
            </a:prstGeom>
            <a:solidFill>
              <a:srgbClr val="046E5A"/>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zh-CN" altLang="en-US" b="1" dirty="0">
                  <a:latin typeface="微软雅黑" panose="020B0503020204020204" charset="-122"/>
                  <a:ea typeface="微软雅黑" panose="020B0503020204020204" charset="-122"/>
                </a:rPr>
                <a:t>符合临床管理要求</a:t>
              </a:r>
              <a:endParaRPr lang="zh-CN" altLang="en-US" b="1" dirty="0">
                <a:latin typeface="微软雅黑" panose="020B0503020204020204" charset="-122"/>
                <a:ea typeface="微软雅黑" panose="020B0503020204020204" charset="-122"/>
              </a:endParaRPr>
            </a:p>
          </p:txBody>
        </p:sp>
        <p:sp>
          <p:nvSpPr>
            <p:cNvPr id="11" name="矩形 10"/>
            <p:cNvSpPr/>
            <p:nvPr>
              <p:custDataLst>
                <p:tags r:id="rId13"/>
              </p:custDataLst>
            </p:nvPr>
          </p:nvSpPr>
          <p:spPr>
            <a:xfrm>
              <a:off x="1241659" y="1607420"/>
              <a:ext cx="4052236" cy="2156059"/>
            </a:xfrm>
            <a:prstGeom prst="rect">
              <a:avLst/>
            </a:prstGeom>
            <a:noFill/>
            <a:ln w="19050">
              <a:solidFill>
                <a:schemeClr val="accent1">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285750" indent="-285750">
                <a:lnSpc>
                  <a:spcPct val="130000"/>
                </a:lnSpc>
                <a:buFont typeface="Wingdings" panose="05000000000000000000" pitchFamily="2" charset="2"/>
                <a:buChar char="ü"/>
              </a:pPr>
              <a:r>
                <a:rPr lang="zh-CN" altLang="en-US" sz="1600" dirty="0">
                  <a:solidFill>
                    <a:schemeClr val="tx1"/>
                  </a:solidFill>
                  <a:latin typeface="微软雅黑" panose="020B0503020204020204" charset="-122"/>
                  <a:ea typeface="微软雅黑" panose="020B0503020204020204" charset="-122"/>
                </a:rPr>
                <a:t>模拟生理性运动负荷，血流动力学改变更贴合人体自然运动状态，契合</a:t>
              </a:r>
              <a:r>
                <a:rPr lang="en-US" altLang="zh-CN" sz="1600" dirty="0">
                  <a:solidFill>
                    <a:schemeClr val="tx1"/>
                  </a:solidFill>
                  <a:latin typeface="微软雅黑" panose="020B0503020204020204" charset="-122"/>
                  <a:ea typeface="微软雅黑" panose="020B0503020204020204" charset="-122"/>
                </a:rPr>
                <a:t>MPI</a:t>
              </a:r>
              <a:r>
                <a:rPr lang="zh-CN" altLang="en-US" sz="1600" dirty="0">
                  <a:solidFill>
                    <a:schemeClr val="tx1"/>
                  </a:solidFill>
                  <a:latin typeface="微软雅黑" panose="020B0503020204020204" charset="-122"/>
                  <a:ea typeface="微软雅黑" panose="020B0503020204020204" charset="-122"/>
                </a:rPr>
                <a:t>心脏负荷试验临床诊疗规范。</a:t>
              </a:r>
              <a:endParaRPr lang="zh-CN" altLang="en-US" sz="1600" dirty="0">
                <a:solidFill>
                  <a:schemeClr val="tx1"/>
                </a:solidFill>
                <a:latin typeface="微软雅黑" panose="020B0503020204020204" charset="-122"/>
                <a:ea typeface="微软雅黑" panose="020B0503020204020204" charset="-122"/>
              </a:endParaRPr>
            </a:p>
            <a:p>
              <a:pPr marL="285750" indent="-285750">
                <a:lnSpc>
                  <a:spcPct val="130000"/>
                </a:lnSpc>
                <a:buFont typeface="Wingdings" panose="05000000000000000000" pitchFamily="2" charset="2"/>
                <a:buChar char="ü"/>
              </a:pPr>
              <a:r>
                <a:rPr lang="zh-CN" altLang="en-US" sz="1600" dirty="0">
                  <a:solidFill>
                    <a:schemeClr val="tx1"/>
                  </a:solidFill>
                  <a:latin typeface="微软雅黑" panose="020B0503020204020204" charset="-122"/>
                  <a:ea typeface="微软雅黑" panose="020B0503020204020204" charset="-122"/>
                </a:rPr>
                <a:t>提升冠脉造影术前筛选准确率，降低无意义有创</a:t>
              </a:r>
              <a:r>
                <a:rPr lang="zh-CN" altLang="en-US" sz="1600" dirty="0">
                  <a:solidFill>
                    <a:schemeClr val="tx1"/>
                  </a:solidFill>
                  <a:latin typeface="微软雅黑" panose="020B0503020204020204" charset="-122"/>
                  <a:ea typeface="微软雅黑" panose="020B0503020204020204" charset="-122"/>
                  <a:sym typeface="+mn-ea"/>
                </a:rPr>
                <a:t>造影检查，</a:t>
              </a:r>
              <a:r>
                <a:rPr lang="zh-CN" altLang="en-US" sz="1600" dirty="0">
                  <a:solidFill>
                    <a:schemeClr val="tx1"/>
                  </a:solidFill>
                  <a:latin typeface="微软雅黑" panose="020B0503020204020204" charset="-122"/>
                  <a:ea typeface="微软雅黑" panose="020B0503020204020204" charset="-122"/>
                </a:rPr>
                <a:t>减少医疗资源过度消耗。</a:t>
              </a:r>
              <a:endParaRPr lang="zh-CN" altLang="en-US" sz="1600" dirty="0">
                <a:solidFill>
                  <a:schemeClr val="tx1"/>
                </a:solidFill>
                <a:latin typeface="微软雅黑" panose="020B0503020204020204" charset="-122"/>
                <a:ea typeface="微软雅黑" panose="020B0503020204020204" charset="-122"/>
              </a:endParaRPr>
            </a:p>
          </p:txBody>
        </p:sp>
      </p:grpSp>
      <p:sp>
        <p:nvSpPr>
          <p:cNvPr id="22" name="AutoShape 2"/>
          <p:cNvSpPr/>
          <p:nvPr/>
        </p:nvSpPr>
        <p:spPr>
          <a:xfrm>
            <a:off x="863600" y="438785"/>
            <a:ext cx="10668000" cy="635000"/>
          </a:xfrm>
          <a:prstGeom prst="rect">
            <a:avLst/>
          </a:prstGeom>
          <a:noFill/>
          <a:ln w="12700" cap="flat" cmpd="sng">
            <a:noFill/>
            <a:prstDash val="solid"/>
            <a:round/>
          </a:ln>
        </p:spPr>
        <p:txBody>
          <a:bodyPr vert="horz" wrap="square" lIns="0" tIns="0" rIns="0" bIns="0" rtlCol="0" anchor="ctr" anchorCtr="0"/>
          <a:lstStyle/>
          <a:p>
            <a:pPr algn="l">
              <a:lnSpc>
                <a:spcPct val="125000"/>
              </a:lnSpc>
              <a:buClrTx/>
              <a:buSzTx/>
              <a:buFontTx/>
              <a:defRPr/>
            </a:pPr>
            <a:r>
              <a:rPr lang="en-US" sz="3200" b="1" i="0" u="none" strike="noStrike">
                <a:solidFill>
                  <a:srgbClr val="374151"/>
                </a:solidFill>
                <a:latin typeface="Noto Sans SC" panose="020B0200000000000000" charset="-122"/>
                <a:ea typeface="Noto Sans SC" panose="020B0200000000000000" charset="-122"/>
                <a:cs typeface="Noto Sans SC" panose="020B0200000000000000" charset="-122"/>
                <a:sym typeface="Noto Sans SC" panose="020B0200000000000000" charset="-122"/>
              </a:rPr>
              <a:t> </a:t>
            </a:r>
            <a:r>
              <a:rPr lang="zh-CN" altLang="en-US" sz="2400" b="1" i="0" u="none" strike="noStrike">
                <a:solidFill>
                  <a:srgbClr val="004D40"/>
                </a:solidFill>
                <a:latin typeface="微软雅黑" panose="020B0503020204020204" charset="-122"/>
                <a:ea typeface="微软雅黑" panose="020B0503020204020204" charset="-122"/>
                <a:cs typeface="Noto Sans SC" panose="020B0200000000000000" charset="-122"/>
                <a:sym typeface="Noto Sans SC" panose="020B0200000000000000" charset="-122"/>
              </a:rPr>
              <a:t>本品医保综合价值突出，纳入医保惠及更多冠心病患者</a:t>
            </a:r>
            <a:endParaRPr lang="zh-CN" altLang="en-US" sz="2400" b="1" i="0" u="none" strike="noStrike">
              <a:solidFill>
                <a:srgbClr val="004D40"/>
              </a:solidFill>
              <a:latin typeface="微软雅黑" panose="020B0503020204020204" charset="-122"/>
              <a:ea typeface="微软雅黑" panose="020B0503020204020204" charset="-122"/>
              <a:cs typeface="Noto Sans SC" panose="020B0200000000000000" charset="-122"/>
              <a:sym typeface="Noto Sans SC" panose="020B0200000000000000" charset="-122"/>
            </a:endParaRPr>
          </a:p>
        </p:txBody>
      </p:sp>
      <p:sp>
        <p:nvSpPr>
          <p:cNvPr id="14" name="矩形 13"/>
          <p:cNvSpPr/>
          <p:nvPr/>
        </p:nvSpPr>
        <p:spPr>
          <a:xfrm>
            <a:off x="0" y="0"/>
            <a:ext cx="1493520" cy="358140"/>
          </a:xfrm>
          <a:prstGeom prst="rect">
            <a:avLst/>
          </a:prstGeom>
          <a:solidFill>
            <a:srgbClr val="046E5A"/>
          </a:solidFill>
          <a:ln>
            <a:noFill/>
          </a:ln>
        </p:spPr>
        <p:style>
          <a:lnRef idx="2">
            <a:schemeClr val="accent1">
              <a:lumMod val="75000"/>
            </a:schemeClr>
          </a:lnRef>
          <a:fillRef idx="1">
            <a:schemeClr val="accent1"/>
          </a:fillRef>
          <a:effectRef idx="0">
            <a:srgbClr val="FFFFFF"/>
          </a:effectRef>
          <a:fontRef idx="minor">
            <a:schemeClr val="lt1"/>
          </a:fontRef>
        </p:style>
        <p:txBody>
          <a:bodyPr rtlCol="0" anchor="ctr"/>
          <a:p>
            <a:pPr algn="ctr"/>
            <a:r>
              <a:rPr lang="zh-CN" altLang="en-US" sz="1400" b="1">
                <a:solidFill>
                  <a:schemeClr val="bg1"/>
                </a:solidFill>
                <a:latin typeface="微软雅黑" panose="020B0503020204020204" charset="-122"/>
                <a:ea typeface="微软雅黑" panose="020B0503020204020204" charset="-122"/>
                <a:cs typeface="微软雅黑" panose="020B0503020204020204" charset="-122"/>
                <a:sym typeface="+mn-ea"/>
              </a:rPr>
              <a:t>公平性（</a:t>
            </a:r>
            <a:r>
              <a:rPr lang="en-US" altLang="zh-CN" sz="1400" b="1">
                <a:solidFill>
                  <a:schemeClr val="bg1"/>
                </a:solidFill>
                <a:latin typeface="微软雅黑" panose="020B0503020204020204" charset="-122"/>
                <a:ea typeface="微软雅黑" panose="020B0503020204020204" charset="-122"/>
                <a:cs typeface="微软雅黑" panose="020B0503020204020204" charset="-122"/>
                <a:sym typeface="+mn-ea"/>
              </a:rPr>
              <a:t>1/1</a:t>
            </a:r>
            <a:r>
              <a:rPr lang="zh-CN" altLang="en-US" sz="1400" b="1">
                <a:solidFill>
                  <a:schemeClr val="bg1"/>
                </a:solidFill>
                <a:latin typeface="微软雅黑" panose="020B0503020204020204" charset="-122"/>
                <a:ea typeface="微软雅黑" panose="020B0503020204020204" charset="-122"/>
                <a:cs typeface="微软雅黑" panose="020B0503020204020204" charset="-122"/>
                <a:sym typeface="+mn-ea"/>
              </a:rPr>
              <a:t>）</a:t>
            </a:r>
            <a:endParaRPr lang="zh-CN" altLang="en-US" sz="140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 name="矩形 58"/>
          <p:cNvSpPr/>
          <p:nvPr/>
        </p:nvSpPr>
        <p:spPr bwMode="auto">
          <a:xfrm>
            <a:off x="0" y="0"/>
            <a:ext cx="12192000" cy="1696085"/>
          </a:xfrm>
          <a:prstGeom prst="rect">
            <a:avLst/>
          </a:prstGeom>
          <a:gradFill flip="none" rotWithShape="1">
            <a:gsLst>
              <a:gs pos="100000">
                <a:srgbClr val="08876F"/>
              </a:gs>
              <a:gs pos="18000">
                <a:srgbClr val="005142"/>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prstClr val="white"/>
              </a:solidFill>
              <a:effectLst/>
              <a:uLnTx/>
              <a:uFillTx/>
              <a:latin typeface="微软雅黑" panose="020B0503020204020204" charset="-122"/>
              <a:ea typeface="微软雅黑" panose="020B0503020204020204" charset="-122"/>
              <a:cs typeface="+mn-ea"/>
            </a:endParaRPr>
          </a:p>
        </p:txBody>
      </p:sp>
      <p:sp>
        <p:nvSpPr>
          <p:cNvPr id="10" name="isļïḑê"/>
          <p:cNvSpPr txBox="1"/>
          <p:nvPr/>
        </p:nvSpPr>
        <p:spPr bwMode="auto">
          <a:xfrm>
            <a:off x="1452880" y="346075"/>
            <a:ext cx="2215515" cy="929005"/>
          </a:xfrm>
          <a:prstGeom prst="rect">
            <a:avLst/>
          </a:prstGeom>
          <a:noFill/>
          <a:ln w="9525">
            <a:noFill/>
            <a:miter lim="800000"/>
          </a:ln>
          <a:extLst>
            <a:ext uri="{909E8E84-426E-40DD-AFC4-6F175D3DCCD1}">
              <a14:hiddenFill xmlns:a14="http://schemas.microsoft.com/office/drawing/2010/main">
                <a:solidFill>
                  <a:srgbClr val="FFFFFF"/>
                </a:solidFill>
              </a14:hiddenFill>
            </a:ext>
          </a:extLst>
        </p:spPr>
        <p:txBody>
          <a:bodyPr wrap="square" lIns="91440" tIns="45720" rIns="91440" bIns="45720" anchor="ctr" anchorCtr="0">
            <a:noAutofit/>
          </a:bodyPr>
          <a:lstStyle>
            <a:defPPr>
              <a:defRPr lang="zh-CN"/>
            </a:defPPr>
            <a:lvl1pPr marL="0" algn="l" defTabSz="914400" rtl="0" eaLnBrk="1" latinLnBrk="0" hangingPunct="1">
              <a:defRPr sz="1800" kern="1200">
                <a:solidFill>
                  <a:schemeClr val="tx1"/>
                </a:solidFill>
              </a:defRPr>
            </a:lvl1pPr>
            <a:lvl2pPr marL="457200" algn="l" defTabSz="914400" rtl="0" eaLnBrk="1" latinLnBrk="0" hangingPunct="1">
              <a:defRPr sz="1800" kern="1200">
                <a:solidFill>
                  <a:schemeClr val="tx1"/>
                </a:solidFill>
              </a:defRPr>
            </a:lvl2pPr>
            <a:lvl3pPr marL="914400" algn="l" defTabSz="914400" rtl="0" eaLnBrk="1" latinLnBrk="0" hangingPunct="1">
              <a:defRPr sz="1800" kern="1200">
                <a:solidFill>
                  <a:schemeClr val="tx1"/>
                </a:solidFill>
              </a:defRPr>
            </a:lvl3pPr>
            <a:lvl4pPr marL="1371600" algn="l" defTabSz="914400" rtl="0" eaLnBrk="1" latinLnBrk="0" hangingPunct="1">
              <a:defRPr sz="1800" kern="1200">
                <a:solidFill>
                  <a:schemeClr val="tx1"/>
                </a:solidFill>
              </a:defRPr>
            </a:lvl4pPr>
            <a:lvl5pPr marL="1828800" algn="l" defTabSz="914400" rtl="0" eaLnBrk="1" latinLnBrk="0" hangingPunct="1">
              <a:defRPr sz="1800" kern="1200">
                <a:solidFill>
                  <a:schemeClr val="tx1"/>
                </a:solidFill>
              </a:defRPr>
            </a:lvl5pPr>
            <a:lvl6pPr marL="2286000" algn="l" defTabSz="914400" rtl="0" eaLnBrk="1" latinLnBrk="0" hangingPunct="1">
              <a:defRPr sz="1800" kern="1200">
                <a:solidFill>
                  <a:schemeClr val="tx1"/>
                </a:solidFill>
              </a:defRPr>
            </a:lvl6pPr>
            <a:lvl7pPr marL="2743200" algn="l" defTabSz="914400" rtl="0" eaLnBrk="1" latinLnBrk="0" hangingPunct="1">
              <a:defRPr sz="1800" kern="1200">
                <a:solidFill>
                  <a:schemeClr val="tx1"/>
                </a:solidFill>
              </a:defRPr>
            </a:lvl7pPr>
            <a:lvl8pPr marL="3200400" algn="l" defTabSz="914400" rtl="0" eaLnBrk="1" latinLnBrk="0" hangingPunct="1">
              <a:defRPr sz="1800" kern="1200">
                <a:solidFill>
                  <a:schemeClr val="tx1"/>
                </a:solidFill>
              </a:defRPr>
            </a:lvl8pPr>
            <a:lvl9pPr marL="3657600" algn="l" defTabSz="914400" rtl="0" eaLnBrk="1" latinLnBrk="0" hangingPunct="1">
              <a:defRPr sz="1800" kern="1200">
                <a:solidFill>
                  <a:schemeClr val="tx1"/>
                </a:solidFill>
              </a:defRPr>
            </a:lvl9pPr>
          </a:lstStyle>
          <a:p>
            <a:pPr marL="0" marR="0" lvl="0" indent="0" algn="dist" defTabSz="914400" rtl="0" eaLnBrk="1" fontAlgn="auto" latinLnBrk="0" hangingPunct="1">
              <a:lnSpc>
                <a:spcPct val="100000"/>
              </a:lnSpc>
              <a:spcBef>
                <a:spcPct val="0"/>
              </a:spcBef>
              <a:spcAft>
                <a:spcPts val="0"/>
              </a:spcAft>
              <a:buClrTx/>
              <a:buSzTx/>
              <a:buFontTx/>
              <a:buNone/>
              <a:defRPr/>
            </a:pPr>
            <a:r>
              <a:rPr kumimoji="0" lang="zh-CN" altLang="en-US" sz="6000" b="1" i="0" u="none" strike="noStrike" kern="1200" cap="none" spc="0" normalizeH="0" baseline="0" noProof="0" dirty="0">
                <a:ln>
                  <a:noFill/>
                </a:ln>
                <a:solidFill>
                  <a:prstClr val="white"/>
                </a:solidFill>
                <a:effectLst/>
                <a:uLnTx/>
                <a:uFillTx/>
                <a:latin typeface="微软雅黑" panose="020B0503020204020204" charset="-122"/>
                <a:ea typeface="微软雅黑" panose="020B0503020204020204" charset="-122"/>
              </a:rPr>
              <a:t>目录</a:t>
            </a:r>
            <a:endParaRPr kumimoji="0" lang="zh-CN" altLang="en-US" sz="6000" b="1" i="0" u="none" strike="noStrike" kern="1200" cap="none" spc="0" normalizeH="0" baseline="0" noProof="0" dirty="0">
              <a:ln>
                <a:noFill/>
              </a:ln>
              <a:solidFill>
                <a:prstClr val="white"/>
              </a:solidFill>
              <a:effectLst/>
              <a:uLnTx/>
              <a:uFillTx/>
              <a:latin typeface="微软雅黑" panose="020B0503020204020204" charset="-122"/>
              <a:ea typeface="微软雅黑" panose="020B0503020204020204" charset="-122"/>
            </a:endParaRPr>
          </a:p>
        </p:txBody>
      </p:sp>
      <p:grpSp>
        <p:nvGrpSpPr>
          <p:cNvPr id="24" name="组合 23"/>
          <p:cNvGrpSpPr/>
          <p:nvPr/>
        </p:nvGrpSpPr>
        <p:grpSpPr>
          <a:xfrm>
            <a:off x="1590040" y="3785870"/>
            <a:ext cx="9140825" cy="963930"/>
            <a:chOff x="2504" y="5408"/>
            <a:chExt cx="14395" cy="1518"/>
          </a:xfrm>
        </p:grpSpPr>
        <p:sp>
          <p:nvSpPr>
            <p:cNvPr id="18" name="išḷíďê"/>
            <p:cNvSpPr/>
            <p:nvPr/>
          </p:nvSpPr>
          <p:spPr>
            <a:xfrm>
              <a:off x="2504" y="5408"/>
              <a:ext cx="6741" cy="1518"/>
            </a:xfrm>
            <a:prstGeom prst="roundRect">
              <a:avLst>
                <a:gd name="adj" fmla="val 0"/>
              </a:avLst>
            </a:prstGeom>
            <a:solidFill>
              <a:schemeClr val="bg1"/>
            </a:solidFill>
            <a:ln w="12700" cap="rnd">
              <a:noFill/>
              <a:prstDash val="solid"/>
              <a:round/>
            </a:ln>
            <a:effectLst>
              <a:outerShdw blurRad="254000" dist="127000" algn="ctr" rotWithShape="0">
                <a:schemeClr val="tx1">
                  <a:lumMod val="85000"/>
                  <a:lumOff val="15000"/>
                  <a:alpha val="1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normAutofit/>
            </a:bodyP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600" b="1" i="0" u="none" strike="noStrike" kern="1200" cap="none" spc="0" normalizeH="0" baseline="0" noProof="0" dirty="0">
                <a:ln>
                  <a:noFill/>
                </a:ln>
                <a:solidFill>
                  <a:prstClr val="white"/>
                </a:solidFill>
                <a:effectLst/>
                <a:uLnTx/>
                <a:uFillTx/>
                <a:latin typeface="微软雅黑" panose="020B0503020204020204" charset="-122"/>
                <a:ea typeface="微软雅黑" panose="020B0503020204020204" charset="-122"/>
                <a:cs typeface="+mn-cs"/>
              </a:endParaRPr>
            </a:p>
          </p:txBody>
        </p:sp>
        <p:sp>
          <p:nvSpPr>
            <p:cNvPr id="19" name="îṡlidè"/>
            <p:cNvSpPr/>
            <p:nvPr/>
          </p:nvSpPr>
          <p:spPr>
            <a:xfrm>
              <a:off x="2504" y="5408"/>
              <a:ext cx="244" cy="1518"/>
            </a:xfrm>
            <a:prstGeom prst="rect">
              <a:avLst/>
            </a:prstGeom>
            <a:solidFill>
              <a:srgbClr val="007660"/>
            </a:solidFill>
            <a:ln w="12700" cap="rnd">
              <a:noFill/>
              <a:prstDash val="solid"/>
              <a:round/>
            </a:ln>
            <a:effectLst>
              <a:outerShdw blurRad="254000" dist="127000" algn="ctr" rotWithShape="0">
                <a:schemeClr val="accent3">
                  <a:alpha val="1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rmAutofit/>
            </a:bodyP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altLang="zh-CN" sz="1600" b="1" i="0" u="none" strike="noStrike" kern="1200" cap="none" spc="0" normalizeH="0" baseline="0" noProof="0" dirty="0">
                <a:ln>
                  <a:noFill/>
                </a:ln>
                <a:solidFill>
                  <a:prstClr val="white"/>
                </a:solidFill>
                <a:effectLst/>
                <a:uLnTx/>
                <a:uFillTx/>
                <a:latin typeface="微软雅黑" panose="020B0503020204020204" charset="-122"/>
                <a:ea typeface="微软雅黑" panose="020B0503020204020204" charset="-122"/>
                <a:cs typeface="+mn-cs"/>
              </a:endParaRPr>
            </a:p>
          </p:txBody>
        </p:sp>
        <p:sp>
          <p:nvSpPr>
            <p:cNvPr id="21" name="ïsḷíḋe"/>
            <p:cNvSpPr txBox="1"/>
            <p:nvPr/>
          </p:nvSpPr>
          <p:spPr>
            <a:xfrm>
              <a:off x="2976" y="5805"/>
              <a:ext cx="913" cy="725"/>
            </a:xfrm>
            <a:prstGeom prst="rect">
              <a:avLst/>
            </a:prstGeom>
            <a:noFill/>
          </p:spPr>
          <p:txBody>
            <a:bodyPr wrap="square" rtlCol="0" anchor="ctr" anchorCtr="0">
              <a:spAutoFit/>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en-US" altLang="zh-CN" sz="2400" b="1" i="0" u="none" strike="noStrike" kern="1200" cap="none" spc="0" normalizeH="0" baseline="0" noProof="0" dirty="0">
                  <a:ln>
                    <a:noFill/>
                  </a:ln>
                  <a:solidFill>
                    <a:srgbClr val="005142"/>
                  </a:solidFill>
                  <a:effectLst/>
                  <a:uLnTx/>
                  <a:uFillTx/>
                  <a:latin typeface="微软雅黑" panose="020B0503020204020204" charset="-122"/>
                  <a:ea typeface="微软雅黑" panose="020B0503020204020204" charset="-122"/>
                  <a:cs typeface="+mn-cs"/>
                </a:rPr>
                <a:t>03</a:t>
              </a:r>
              <a:endParaRPr kumimoji="0" lang="en-US" altLang="zh-CN" sz="2400" b="1" i="0" u="none" strike="noStrike" kern="1200" cap="none" spc="0" normalizeH="0" baseline="0" noProof="0" dirty="0">
                <a:ln>
                  <a:noFill/>
                </a:ln>
                <a:solidFill>
                  <a:srgbClr val="005142"/>
                </a:solidFill>
                <a:effectLst/>
                <a:uLnTx/>
                <a:uFillTx/>
                <a:latin typeface="微软雅黑" panose="020B0503020204020204" charset="-122"/>
                <a:ea typeface="微软雅黑" panose="020B0503020204020204" charset="-122"/>
                <a:cs typeface="+mn-cs"/>
              </a:endParaRPr>
            </a:p>
          </p:txBody>
        </p:sp>
        <p:sp>
          <p:nvSpPr>
            <p:cNvPr id="30" name="íṩ1iḍè"/>
            <p:cNvSpPr/>
            <p:nvPr/>
          </p:nvSpPr>
          <p:spPr>
            <a:xfrm>
              <a:off x="3890" y="5786"/>
              <a:ext cx="5356" cy="762"/>
            </a:xfrm>
            <a:prstGeom prst="rect">
              <a:avLst/>
            </a:prstGeom>
            <a:ln>
              <a:noFill/>
            </a:ln>
          </p:spPr>
          <p:txBody>
            <a:bodyPr wrap="square" lIns="91440" tIns="45720" rIns="91440" bIns="45720" anchor="ctr" anchorCtr="0">
              <a:noAutofit/>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1" lang="zh-CN" altLang="en-US" sz="2400" b="1" i="0" u="none" strike="noStrike" kern="1200" cap="none" spc="0" normalizeH="0" baseline="0" noProof="0" dirty="0">
                  <a:ln>
                    <a:noFill/>
                  </a:ln>
                  <a:solidFill>
                    <a:prstClr val="black"/>
                  </a:solidFill>
                  <a:effectLst/>
                  <a:uLnTx/>
                  <a:uFillTx/>
                  <a:latin typeface="微软雅黑" panose="020B0503020204020204" charset="-122"/>
                  <a:ea typeface="微软雅黑" panose="020B0503020204020204" charset="-122"/>
                  <a:cs typeface="+mn-cs"/>
                  <a:sym typeface="Arial" panose="020B0604020202020204" pitchFamily="34" charset="0"/>
                </a:rPr>
                <a:t>有效性</a:t>
              </a:r>
              <a:endParaRPr kumimoji="1" lang="zh-CN" altLang="en-US" sz="2400" b="1" i="0" u="none" strike="noStrike" kern="1200" cap="none" spc="0" normalizeH="0" baseline="0" noProof="0" dirty="0">
                <a:ln>
                  <a:noFill/>
                </a:ln>
                <a:solidFill>
                  <a:prstClr val="black"/>
                </a:solidFill>
                <a:effectLst/>
                <a:uLnTx/>
                <a:uFillTx/>
                <a:latin typeface="微软雅黑" panose="020B0503020204020204" charset="-122"/>
                <a:ea typeface="微软雅黑" panose="020B0503020204020204" charset="-122"/>
                <a:cs typeface="+mn-cs"/>
                <a:sym typeface="Arial" panose="020B0604020202020204" pitchFamily="34" charset="0"/>
              </a:endParaRPr>
            </a:p>
          </p:txBody>
        </p:sp>
        <p:sp>
          <p:nvSpPr>
            <p:cNvPr id="22" name="îsḻïďe"/>
            <p:cNvSpPr/>
            <p:nvPr/>
          </p:nvSpPr>
          <p:spPr>
            <a:xfrm>
              <a:off x="10159" y="5408"/>
              <a:ext cx="6741" cy="1518"/>
            </a:xfrm>
            <a:prstGeom prst="roundRect">
              <a:avLst>
                <a:gd name="adj" fmla="val 0"/>
              </a:avLst>
            </a:prstGeom>
            <a:solidFill>
              <a:schemeClr val="bg1"/>
            </a:solidFill>
            <a:ln w="12700" cap="rnd">
              <a:noFill/>
              <a:prstDash val="solid"/>
              <a:round/>
            </a:ln>
            <a:effectLst>
              <a:outerShdw blurRad="254000" dist="127000" algn="ctr" rotWithShape="0">
                <a:schemeClr val="tx1">
                  <a:lumMod val="85000"/>
                  <a:lumOff val="15000"/>
                  <a:alpha val="1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normAutofit/>
            </a:bodyP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600" b="1" i="0" u="none" strike="noStrike" kern="1200" cap="none" spc="0" normalizeH="0" baseline="0" noProof="0" dirty="0">
                <a:ln>
                  <a:noFill/>
                </a:ln>
                <a:solidFill>
                  <a:prstClr val="white"/>
                </a:solidFill>
                <a:effectLst/>
                <a:uLnTx/>
                <a:uFillTx/>
                <a:latin typeface="微软雅黑" panose="020B0503020204020204" charset="-122"/>
                <a:ea typeface="微软雅黑" panose="020B0503020204020204" charset="-122"/>
                <a:cs typeface="+mn-cs"/>
              </a:endParaRPr>
            </a:p>
          </p:txBody>
        </p:sp>
        <p:sp>
          <p:nvSpPr>
            <p:cNvPr id="23" name="iSḷiḑè"/>
            <p:cNvSpPr/>
            <p:nvPr/>
          </p:nvSpPr>
          <p:spPr>
            <a:xfrm>
              <a:off x="10159" y="5408"/>
              <a:ext cx="244" cy="1518"/>
            </a:xfrm>
            <a:prstGeom prst="rect">
              <a:avLst/>
            </a:prstGeom>
            <a:solidFill>
              <a:srgbClr val="007660"/>
            </a:solidFill>
            <a:ln w="12700" cap="rnd">
              <a:noFill/>
              <a:prstDash val="solid"/>
              <a:roun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rmAutofit/>
            </a:bodyP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altLang="zh-CN" sz="1600" b="1" i="0" u="none" strike="noStrike" kern="1200" cap="none" spc="0" normalizeH="0" baseline="0" noProof="0" dirty="0">
                <a:ln>
                  <a:noFill/>
                </a:ln>
                <a:solidFill>
                  <a:prstClr val="white"/>
                </a:solidFill>
                <a:effectLst/>
                <a:uLnTx/>
                <a:uFillTx/>
                <a:latin typeface="微软雅黑" panose="020B0503020204020204" charset="-122"/>
                <a:ea typeface="微软雅黑" panose="020B0503020204020204" charset="-122"/>
                <a:cs typeface="+mn-cs"/>
              </a:endParaRPr>
            </a:p>
          </p:txBody>
        </p:sp>
        <p:sp>
          <p:nvSpPr>
            <p:cNvPr id="25" name="ïṧļíḋe"/>
            <p:cNvSpPr txBox="1"/>
            <p:nvPr/>
          </p:nvSpPr>
          <p:spPr>
            <a:xfrm>
              <a:off x="10631" y="5805"/>
              <a:ext cx="913" cy="725"/>
            </a:xfrm>
            <a:prstGeom prst="rect">
              <a:avLst/>
            </a:prstGeom>
            <a:noFill/>
          </p:spPr>
          <p:txBody>
            <a:bodyPr wrap="square" rtlCol="0" anchor="ctr" anchorCtr="0">
              <a:spAutoFit/>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en-US" altLang="zh-CN" sz="2400" b="1" i="0" u="none" strike="noStrike" kern="1200" cap="none" spc="0" normalizeH="0" baseline="0" noProof="0" dirty="0">
                  <a:ln>
                    <a:noFill/>
                  </a:ln>
                  <a:solidFill>
                    <a:srgbClr val="005142"/>
                  </a:solidFill>
                  <a:effectLst/>
                  <a:uLnTx/>
                  <a:uFillTx/>
                  <a:latin typeface="微软雅黑" panose="020B0503020204020204" charset="-122"/>
                  <a:ea typeface="微软雅黑" panose="020B0503020204020204" charset="-122"/>
                  <a:cs typeface="+mn-cs"/>
                </a:rPr>
                <a:t>04</a:t>
              </a:r>
              <a:endParaRPr kumimoji="0" lang="en-US" altLang="zh-CN" sz="2400" b="1" i="0" u="none" strike="noStrike" kern="1200" cap="none" spc="0" normalizeH="0" baseline="0" noProof="0" dirty="0">
                <a:ln>
                  <a:noFill/>
                </a:ln>
                <a:solidFill>
                  <a:srgbClr val="005142"/>
                </a:solidFill>
                <a:effectLst/>
                <a:uLnTx/>
                <a:uFillTx/>
                <a:latin typeface="微软雅黑" panose="020B0503020204020204" charset="-122"/>
                <a:ea typeface="微软雅黑" panose="020B0503020204020204" charset="-122"/>
                <a:cs typeface="+mn-cs"/>
              </a:endParaRPr>
            </a:p>
          </p:txBody>
        </p:sp>
        <p:sp>
          <p:nvSpPr>
            <p:cNvPr id="31" name="íṩ1iḍè"/>
            <p:cNvSpPr/>
            <p:nvPr/>
          </p:nvSpPr>
          <p:spPr>
            <a:xfrm>
              <a:off x="11545" y="5786"/>
              <a:ext cx="3705" cy="762"/>
            </a:xfrm>
            <a:prstGeom prst="rect">
              <a:avLst/>
            </a:prstGeom>
            <a:ln>
              <a:noFill/>
            </a:ln>
          </p:spPr>
          <p:txBody>
            <a:bodyPr wrap="square" lIns="91440" tIns="45720" rIns="91440" bIns="45720" anchor="ctr" anchorCtr="0">
              <a:noAutofit/>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1" lang="zh-CN" altLang="en-US" sz="2400" b="1" i="0" u="none" strike="noStrike" kern="1200" cap="none" spc="0" normalizeH="0" baseline="0" noProof="0" dirty="0">
                  <a:ln>
                    <a:noFill/>
                  </a:ln>
                  <a:solidFill>
                    <a:prstClr val="black"/>
                  </a:solidFill>
                  <a:effectLst/>
                  <a:uLnTx/>
                  <a:uFillTx/>
                  <a:latin typeface="微软雅黑" panose="020B0503020204020204" charset="-122"/>
                  <a:ea typeface="微软雅黑" panose="020B0503020204020204" charset="-122"/>
                  <a:cs typeface="+mn-cs"/>
                  <a:sym typeface="Arial" panose="020B0604020202020204" pitchFamily="34" charset="0"/>
                </a:rPr>
                <a:t>创新性</a:t>
              </a:r>
              <a:endParaRPr kumimoji="1" lang="zh-CN" altLang="en-US" sz="2400" b="1" i="0" u="none" strike="noStrike" kern="1200" cap="none" spc="0" normalizeH="0" baseline="0" noProof="0" dirty="0">
                <a:ln>
                  <a:noFill/>
                </a:ln>
                <a:solidFill>
                  <a:prstClr val="black"/>
                </a:solidFill>
                <a:effectLst/>
                <a:uLnTx/>
                <a:uFillTx/>
                <a:latin typeface="微软雅黑" panose="020B0503020204020204" charset="-122"/>
                <a:ea typeface="微软雅黑" panose="020B0503020204020204" charset="-122"/>
                <a:cs typeface="+mn-cs"/>
                <a:sym typeface="Arial" panose="020B0604020202020204" pitchFamily="34" charset="0"/>
              </a:endParaRPr>
            </a:p>
          </p:txBody>
        </p:sp>
      </p:grpSp>
      <p:grpSp>
        <p:nvGrpSpPr>
          <p:cNvPr id="26" name="组合 25"/>
          <p:cNvGrpSpPr/>
          <p:nvPr/>
        </p:nvGrpSpPr>
        <p:grpSpPr>
          <a:xfrm>
            <a:off x="1590040" y="2435225"/>
            <a:ext cx="9140825" cy="963930"/>
            <a:chOff x="2504" y="3307"/>
            <a:chExt cx="14395" cy="1518"/>
          </a:xfrm>
        </p:grpSpPr>
        <p:sp>
          <p:nvSpPr>
            <p:cNvPr id="14" name="îṥḷîďé"/>
            <p:cNvSpPr/>
            <p:nvPr/>
          </p:nvSpPr>
          <p:spPr>
            <a:xfrm>
              <a:off x="2504" y="3307"/>
              <a:ext cx="6741" cy="1518"/>
            </a:xfrm>
            <a:prstGeom prst="roundRect">
              <a:avLst>
                <a:gd name="adj" fmla="val 0"/>
              </a:avLst>
            </a:prstGeom>
            <a:solidFill>
              <a:schemeClr val="bg1"/>
            </a:solidFill>
            <a:ln w="12700" cap="rnd">
              <a:noFill/>
              <a:prstDash val="solid"/>
              <a:round/>
            </a:ln>
            <a:effectLst>
              <a:outerShdw blurRad="254000" dist="127000" algn="ctr" rotWithShape="0">
                <a:schemeClr val="tx1">
                  <a:lumMod val="85000"/>
                  <a:lumOff val="15000"/>
                  <a:alpha val="1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normAutofit/>
            </a:bodyP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600" b="1" i="0" u="none" strike="noStrike" kern="1200" cap="none" spc="0" normalizeH="0" baseline="0" noProof="0" dirty="0">
                <a:ln>
                  <a:noFill/>
                </a:ln>
                <a:solidFill>
                  <a:prstClr val="white"/>
                </a:solidFill>
                <a:effectLst/>
                <a:uLnTx/>
                <a:uFillTx/>
                <a:latin typeface="微软雅黑" panose="020B0503020204020204" charset="-122"/>
                <a:ea typeface="微软雅黑" panose="020B0503020204020204" charset="-122"/>
                <a:cs typeface="+mn-cs"/>
              </a:endParaRPr>
            </a:p>
          </p:txBody>
        </p:sp>
        <p:sp>
          <p:nvSpPr>
            <p:cNvPr id="15" name="ïśḻïḋè"/>
            <p:cNvSpPr/>
            <p:nvPr/>
          </p:nvSpPr>
          <p:spPr>
            <a:xfrm>
              <a:off x="2504" y="3307"/>
              <a:ext cx="244" cy="1518"/>
            </a:xfrm>
            <a:prstGeom prst="rect">
              <a:avLst/>
            </a:prstGeom>
            <a:solidFill>
              <a:srgbClr val="007660"/>
            </a:solidFill>
            <a:ln w="12700" cap="rnd">
              <a:noFill/>
              <a:prstDash val="solid"/>
              <a:round/>
            </a:ln>
            <a:effectLst>
              <a:outerShdw blurRad="254000" dist="127000" algn="ctr" rotWithShape="0">
                <a:schemeClr val="bg1">
                  <a:alpha val="1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rmAutofit/>
            </a:bodyP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altLang="zh-CN" sz="1600" b="1" i="0" u="none" strike="noStrike" kern="1200" cap="none" spc="0" normalizeH="0" baseline="0" noProof="0" dirty="0">
                <a:ln>
                  <a:noFill/>
                </a:ln>
                <a:solidFill>
                  <a:prstClr val="white"/>
                </a:solidFill>
                <a:effectLst/>
                <a:uLnTx/>
                <a:uFillTx/>
                <a:latin typeface="微软雅黑" panose="020B0503020204020204" charset="-122"/>
                <a:ea typeface="微软雅黑" panose="020B0503020204020204" charset="-122"/>
                <a:cs typeface="+mn-cs"/>
              </a:endParaRPr>
            </a:p>
          </p:txBody>
        </p:sp>
        <p:sp>
          <p:nvSpPr>
            <p:cNvPr id="16" name="íṩ1iḍè"/>
            <p:cNvSpPr/>
            <p:nvPr/>
          </p:nvSpPr>
          <p:spPr>
            <a:xfrm>
              <a:off x="3890" y="3685"/>
              <a:ext cx="3705" cy="762"/>
            </a:xfrm>
            <a:prstGeom prst="rect">
              <a:avLst/>
            </a:prstGeom>
            <a:ln>
              <a:noFill/>
            </a:ln>
          </p:spPr>
          <p:txBody>
            <a:bodyPr wrap="square" lIns="91440" tIns="45720" rIns="91440" bIns="45720" anchor="ctr" anchorCtr="0">
              <a:noAutofit/>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1" lang="zh-CN" altLang="en-US" sz="2400" b="1" i="0" u="none" strike="noStrike" kern="1200" cap="none" spc="0" normalizeH="0" baseline="0" noProof="0" dirty="0">
                  <a:ln>
                    <a:noFill/>
                  </a:ln>
                  <a:solidFill>
                    <a:prstClr val="black"/>
                  </a:solidFill>
                  <a:effectLst/>
                  <a:uLnTx/>
                  <a:uFillTx/>
                  <a:latin typeface="微软雅黑" panose="020B0503020204020204" charset="-122"/>
                  <a:ea typeface="微软雅黑" panose="020B0503020204020204" charset="-122"/>
                  <a:cs typeface="+mn-cs"/>
                  <a:sym typeface="Arial" panose="020B0604020202020204" pitchFamily="34" charset="0"/>
                </a:rPr>
                <a:t>基本信息</a:t>
              </a:r>
              <a:endParaRPr kumimoji="1" lang="en-US" altLang="zh-CN" sz="2400" b="1" i="0" u="none" strike="noStrike" kern="1200" cap="none" spc="0" normalizeH="0" baseline="0" noProof="0" dirty="0">
                <a:ln>
                  <a:noFill/>
                </a:ln>
                <a:solidFill>
                  <a:prstClr val="black"/>
                </a:solidFill>
                <a:effectLst/>
                <a:uLnTx/>
                <a:uFillTx/>
                <a:latin typeface="微软雅黑" panose="020B0503020204020204" charset="-122"/>
                <a:ea typeface="微软雅黑" panose="020B0503020204020204" charset="-122"/>
                <a:cs typeface="+mn-cs"/>
                <a:sym typeface="Arial" panose="020B0604020202020204" pitchFamily="34" charset="0"/>
              </a:endParaRPr>
            </a:p>
          </p:txBody>
        </p:sp>
        <p:sp>
          <p:nvSpPr>
            <p:cNvPr id="17" name="íṣḻíḓê"/>
            <p:cNvSpPr txBox="1"/>
            <p:nvPr/>
          </p:nvSpPr>
          <p:spPr>
            <a:xfrm>
              <a:off x="2977" y="3703"/>
              <a:ext cx="913" cy="725"/>
            </a:xfrm>
            <a:prstGeom prst="rect">
              <a:avLst/>
            </a:prstGeom>
            <a:noFill/>
          </p:spPr>
          <p:txBody>
            <a:bodyPr wrap="square" rtlCol="0" anchor="ctr" anchorCtr="0">
              <a:spAutoFit/>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en-US" altLang="zh-CN" sz="2400" b="1" i="0" u="none" strike="noStrike" kern="1200" cap="none" spc="0" normalizeH="0" baseline="0" noProof="0" dirty="0">
                  <a:ln>
                    <a:noFill/>
                  </a:ln>
                  <a:solidFill>
                    <a:srgbClr val="005142"/>
                  </a:solidFill>
                  <a:effectLst/>
                  <a:uLnTx/>
                  <a:uFillTx/>
                  <a:latin typeface="微软雅黑" panose="020B0503020204020204" charset="-122"/>
                  <a:ea typeface="微软雅黑" panose="020B0503020204020204" charset="-122"/>
                  <a:cs typeface="+mn-cs"/>
                </a:rPr>
                <a:t>01</a:t>
              </a:r>
              <a:endParaRPr kumimoji="0" lang="en-US" altLang="zh-CN" sz="2400" b="1" i="0" u="none" strike="noStrike" kern="1200" cap="none" spc="0" normalizeH="0" baseline="0" noProof="0" dirty="0">
                <a:ln>
                  <a:noFill/>
                </a:ln>
                <a:solidFill>
                  <a:srgbClr val="005142"/>
                </a:solidFill>
                <a:effectLst/>
                <a:uLnTx/>
                <a:uFillTx/>
                <a:latin typeface="微软雅黑" panose="020B0503020204020204" charset="-122"/>
                <a:ea typeface="微软雅黑" panose="020B0503020204020204" charset="-122"/>
                <a:cs typeface="+mn-cs"/>
              </a:endParaRPr>
            </a:p>
          </p:txBody>
        </p:sp>
        <p:sp>
          <p:nvSpPr>
            <p:cNvPr id="37" name="îṥḷîďé"/>
            <p:cNvSpPr/>
            <p:nvPr/>
          </p:nvSpPr>
          <p:spPr>
            <a:xfrm>
              <a:off x="10159" y="3307"/>
              <a:ext cx="6741" cy="1518"/>
            </a:xfrm>
            <a:prstGeom prst="roundRect">
              <a:avLst>
                <a:gd name="adj" fmla="val 0"/>
              </a:avLst>
            </a:prstGeom>
            <a:solidFill>
              <a:schemeClr val="bg1"/>
            </a:solidFill>
            <a:ln w="12700" cap="rnd">
              <a:noFill/>
              <a:prstDash val="solid"/>
              <a:round/>
            </a:ln>
            <a:effectLst>
              <a:outerShdw blurRad="254000" dist="127000" algn="ctr" rotWithShape="0">
                <a:schemeClr val="tx1">
                  <a:lumMod val="85000"/>
                  <a:lumOff val="15000"/>
                  <a:alpha val="1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normAutofit/>
            </a:bodyP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600" b="1" i="0" u="none" strike="noStrike" kern="1200" cap="none" spc="0" normalizeH="0" baseline="0" noProof="0" dirty="0">
                <a:ln>
                  <a:noFill/>
                </a:ln>
                <a:solidFill>
                  <a:prstClr val="white"/>
                </a:solidFill>
                <a:effectLst/>
                <a:uLnTx/>
                <a:uFillTx/>
                <a:latin typeface="微软雅黑" panose="020B0503020204020204" charset="-122"/>
                <a:ea typeface="微软雅黑" panose="020B0503020204020204" charset="-122"/>
                <a:cs typeface="+mn-cs"/>
              </a:endParaRPr>
            </a:p>
          </p:txBody>
        </p:sp>
        <p:sp>
          <p:nvSpPr>
            <p:cNvPr id="38" name="ïśḻïḋè"/>
            <p:cNvSpPr/>
            <p:nvPr/>
          </p:nvSpPr>
          <p:spPr>
            <a:xfrm>
              <a:off x="10159" y="3307"/>
              <a:ext cx="244" cy="1518"/>
            </a:xfrm>
            <a:prstGeom prst="rect">
              <a:avLst/>
            </a:prstGeom>
            <a:solidFill>
              <a:srgbClr val="007660"/>
            </a:solidFill>
            <a:ln w="12700" cap="rnd">
              <a:noFill/>
              <a:prstDash val="solid"/>
              <a:round/>
            </a:ln>
            <a:effectLst>
              <a:outerShdw blurRad="254000" dist="127000" algn="ctr" rotWithShape="0">
                <a:schemeClr val="bg1">
                  <a:alpha val="1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rmAutofit/>
            </a:bodyP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altLang="zh-CN" sz="1600" b="1" i="0" u="none" strike="noStrike" kern="1200" cap="none" spc="0" normalizeH="0" baseline="0" noProof="0" dirty="0">
                <a:ln>
                  <a:noFill/>
                </a:ln>
                <a:solidFill>
                  <a:prstClr val="white"/>
                </a:solidFill>
                <a:effectLst/>
                <a:uLnTx/>
                <a:uFillTx/>
                <a:latin typeface="微软雅黑" panose="020B0503020204020204" charset="-122"/>
                <a:ea typeface="微软雅黑" panose="020B0503020204020204" charset="-122"/>
                <a:cs typeface="+mn-cs"/>
              </a:endParaRPr>
            </a:p>
          </p:txBody>
        </p:sp>
        <p:sp>
          <p:nvSpPr>
            <p:cNvPr id="39" name="íṩ1iḍè"/>
            <p:cNvSpPr/>
            <p:nvPr/>
          </p:nvSpPr>
          <p:spPr>
            <a:xfrm>
              <a:off x="11545" y="3685"/>
              <a:ext cx="3705" cy="762"/>
            </a:xfrm>
            <a:prstGeom prst="rect">
              <a:avLst/>
            </a:prstGeom>
            <a:ln>
              <a:noFill/>
            </a:ln>
          </p:spPr>
          <p:txBody>
            <a:bodyPr wrap="square" lIns="91440" tIns="45720" rIns="91440" bIns="45720" anchor="ctr" anchorCtr="0">
              <a:noAutofit/>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1" lang="zh-CN" altLang="en-US" sz="2400" b="1" i="0" u="none" strike="noStrike" kern="1200" cap="none" spc="0" normalizeH="0" baseline="0" noProof="0" dirty="0">
                  <a:ln>
                    <a:noFill/>
                  </a:ln>
                  <a:solidFill>
                    <a:prstClr val="black"/>
                  </a:solidFill>
                  <a:effectLst/>
                  <a:uLnTx/>
                  <a:uFillTx/>
                  <a:latin typeface="微软雅黑" panose="020B0503020204020204" charset="-122"/>
                  <a:ea typeface="微软雅黑" panose="020B0503020204020204" charset="-122"/>
                  <a:cs typeface="+mn-cs"/>
                  <a:sym typeface="Arial" panose="020B0604020202020204" pitchFamily="34" charset="0"/>
                </a:rPr>
                <a:t>安全性</a:t>
              </a:r>
              <a:endParaRPr kumimoji="1" lang="zh-CN" altLang="en-US" sz="2400" b="1" i="0" u="none" strike="noStrike" kern="1200" cap="none" spc="0" normalizeH="0" baseline="0" noProof="0" dirty="0">
                <a:ln>
                  <a:noFill/>
                </a:ln>
                <a:solidFill>
                  <a:prstClr val="black"/>
                </a:solidFill>
                <a:effectLst/>
                <a:uLnTx/>
                <a:uFillTx/>
                <a:latin typeface="微软雅黑" panose="020B0503020204020204" charset="-122"/>
                <a:ea typeface="微软雅黑" panose="020B0503020204020204" charset="-122"/>
                <a:cs typeface="+mn-cs"/>
                <a:sym typeface="Arial" panose="020B0604020202020204" pitchFamily="34" charset="0"/>
              </a:endParaRPr>
            </a:p>
          </p:txBody>
        </p:sp>
        <p:sp>
          <p:nvSpPr>
            <p:cNvPr id="40" name="íṣḻíḓê"/>
            <p:cNvSpPr txBox="1"/>
            <p:nvPr/>
          </p:nvSpPr>
          <p:spPr>
            <a:xfrm>
              <a:off x="10632" y="3703"/>
              <a:ext cx="913" cy="725"/>
            </a:xfrm>
            <a:prstGeom prst="rect">
              <a:avLst/>
            </a:prstGeom>
            <a:noFill/>
          </p:spPr>
          <p:txBody>
            <a:bodyPr wrap="square" rtlCol="0" anchor="ctr" anchorCtr="0">
              <a:spAutoFit/>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en-US" altLang="zh-CN" sz="2400" b="1" i="0" u="none" strike="noStrike" kern="1200" cap="none" spc="0" normalizeH="0" baseline="0" noProof="0" dirty="0">
                  <a:ln>
                    <a:noFill/>
                  </a:ln>
                  <a:solidFill>
                    <a:srgbClr val="005142"/>
                  </a:solidFill>
                  <a:effectLst/>
                  <a:uLnTx/>
                  <a:uFillTx/>
                  <a:latin typeface="微软雅黑" panose="020B0503020204020204" charset="-122"/>
                  <a:ea typeface="微软雅黑" panose="020B0503020204020204" charset="-122"/>
                  <a:cs typeface="+mn-cs"/>
                </a:rPr>
                <a:t>02</a:t>
              </a:r>
              <a:endParaRPr kumimoji="0" lang="en-US" altLang="zh-CN" sz="2400" b="1" i="0" u="none" strike="noStrike" kern="1200" cap="none" spc="0" normalizeH="0" baseline="0" noProof="0" dirty="0">
                <a:ln>
                  <a:noFill/>
                </a:ln>
                <a:solidFill>
                  <a:srgbClr val="005142"/>
                </a:solidFill>
                <a:effectLst/>
                <a:uLnTx/>
                <a:uFillTx/>
                <a:latin typeface="微软雅黑" panose="020B0503020204020204" charset="-122"/>
                <a:ea typeface="微软雅黑" panose="020B0503020204020204" charset="-122"/>
                <a:cs typeface="+mn-cs"/>
              </a:endParaRPr>
            </a:p>
          </p:txBody>
        </p:sp>
      </p:grpSp>
      <p:grpSp>
        <p:nvGrpSpPr>
          <p:cNvPr id="13" name="组合 12"/>
          <p:cNvGrpSpPr/>
          <p:nvPr/>
        </p:nvGrpSpPr>
        <p:grpSpPr>
          <a:xfrm>
            <a:off x="1590040" y="5136515"/>
            <a:ext cx="4279900" cy="963930"/>
            <a:chOff x="2504" y="7560"/>
            <a:chExt cx="6740" cy="1518"/>
          </a:xfrm>
        </p:grpSpPr>
        <p:sp>
          <p:nvSpPr>
            <p:cNvPr id="5" name="îsḻïďe"/>
            <p:cNvSpPr/>
            <p:nvPr/>
          </p:nvSpPr>
          <p:spPr>
            <a:xfrm>
              <a:off x="2504" y="7560"/>
              <a:ext cx="6741" cy="1518"/>
            </a:xfrm>
            <a:prstGeom prst="roundRect">
              <a:avLst>
                <a:gd name="adj" fmla="val 0"/>
              </a:avLst>
            </a:prstGeom>
            <a:solidFill>
              <a:schemeClr val="bg1"/>
            </a:solidFill>
            <a:ln w="12700" cap="rnd">
              <a:noFill/>
              <a:prstDash val="solid"/>
              <a:round/>
            </a:ln>
            <a:effectLst>
              <a:outerShdw blurRad="254000" dist="127000" algn="ctr" rotWithShape="0">
                <a:schemeClr val="tx1">
                  <a:lumMod val="85000"/>
                  <a:lumOff val="15000"/>
                  <a:alpha val="1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normAutofit/>
            </a:bodyP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600" b="1" i="0" u="none" strike="noStrike" kern="1200" cap="none" spc="0" normalizeH="0" baseline="0" noProof="0" dirty="0">
                <a:ln>
                  <a:noFill/>
                </a:ln>
                <a:solidFill>
                  <a:prstClr val="white"/>
                </a:solidFill>
                <a:effectLst/>
                <a:uLnTx/>
                <a:uFillTx/>
                <a:latin typeface="微软雅黑" panose="020B0503020204020204" charset="-122"/>
                <a:ea typeface="微软雅黑" panose="020B0503020204020204" charset="-122"/>
                <a:cs typeface="+mn-cs"/>
              </a:endParaRPr>
            </a:p>
          </p:txBody>
        </p:sp>
        <p:sp>
          <p:nvSpPr>
            <p:cNvPr id="9" name="iSḷiḑè"/>
            <p:cNvSpPr/>
            <p:nvPr/>
          </p:nvSpPr>
          <p:spPr>
            <a:xfrm>
              <a:off x="2504" y="7560"/>
              <a:ext cx="244" cy="1518"/>
            </a:xfrm>
            <a:prstGeom prst="rect">
              <a:avLst/>
            </a:prstGeom>
            <a:solidFill>
              <a:srgbClr val="007660"/>
            </a:solidFill>
            <a:ln w="12700" cap="rnd">
              <a:noFill/>
              <a:prstDash val="solid"/>
              <a:roun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rmAutofit/>
            </a:bodyP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altLang="zh-CN" sz="1600" b="1" i="0" u="none" strike="noStrike" kern="1200" cap="none" spc="0" normalizeH="0" baseline="0" noProof="0" dirty="0">
                <a:ln>
                  <a:noFill/>
                </a:ln>
                <a:solidFill>
                  <a:prstClr val="white"/>
                </a:solidFill>
                <a:effectLst/>
                <a:uLnTx/>
                <a:uFillTx/>
                <a:latin typeface="微软雅黑" panose="020B0503020204020204" charset="-122"/>
                <a:ea typeface="微软雅黑" panose="020B0503020204020204" charset="-122"/>
                <a:cs typeface="+mn-cs"/>
              </a:endParaRPr>
            </a:p>
          </p:txBody>
        </p:sp>
        <p:sp>
          <p:nvSpPr>
            <p:cNvPr id="20" name="ïṧļíḋe"/>
            <p:cNvSpPr txBox="1"/>
            <p:nvPr/>
          </p:nvSpPr>
          <p:spPr>
            <a:xfrm>
              <a:off x="2976" y="7957"/>
              <a:ext cx="913" cy="725"/>
            </a:xfrm>
            <a:prstGeom prst="rect">
              <a:avLst/>
            </a:prstGeom>
            <a:noFill/>
          </p:spPr>
          <p:txBody>
            <a:bodyPr wrap="square" rtlCol="0" anchor="ctr" anchorCtr="0">
              <a:spAutoFit/>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en-US" altLang="zh-CN" sz="2400" b="1" i="0" u="none" strike="noStrike" kern="1200" cap="none" spc="0" normalizeH="0" baseline="0" noProof="0" dirty="0">
                  <a:ln>
                    <a:noFill/>
                  </a:ln>
                  <a:solidFill>
                    <a:srgbClr val="005142"/>
                  </a:solidFill>
                  <a:effectLst/>
                  <a:uLnTx/>
                  <a:uFillTx/>
                  <a:latin typeface="微软雅黑" panose="020B0503020204020204" charset="-122"/>
                  <a:ea typeface="微软雅黑" panose="020B0503020204020204" charset="-122"/>
                  <a:cs typeface="+mn-cs"/>
                </a:rPr>
                <a:t>05</a:t>
              </a:r>
              <a:endParaRPr kumimoji="0" lang="en-US" altLang="zh-CN" sz="2400" b="1" i="0" u="none" strike="noStrike" kern="1200" cap="none" spc="0" normalizeH="0" baseline="0" noProof="0" dirty="0">
                <a:ln>
                  <a:noFill/>
                </a:ln>
                <a:solidFill>
                  <a:srgbClr val="005142"/>
                </a:solidFill>
                <a:effectLst/>
                <a:uLnTx/>
                <a:uFillTx/>
                <a:latin typeface="微软雅黑" panose="020B0503020204020204" charset="-122"/>
                <a:ea typeface="微软雅黑" panose="020B0503020204020204" charset="-122"/>
                <a:cs typeface="+mn-cs"/>
              </a:endParaRPr>
            </a:p>
          </p:txBody>
        </p:sp>
        <p:sp>
          <p:nvSpPr>
            <p:cNvPr id="4" name="íṩ1iḍè"/>
            <p:cNvSpPr/>
            <p:nvPr/>
          </p:nvSpPr>
          <p:spPr>
            <a:xfrm>
              <a:off x="3890" y="7938"/>
              <a:ext cx="3705" cy="762"/>
            </a:xfrm>
            <a:prstGeom prst="rect">
              <a:avLst/>
            </a:prstGeom>
            <a:ln>
              <a:noFill/>
            </a:ln>
          </p:spPr>
          <p:txBody>
            <a:bodyPr wrap="square" lIns="91440" tIns="45720" rIns="91440" bIns="45720" anchor="ctr" anchorCtr="0">
              <a:noAutofit/>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1" lang="zh-CN" altLang="en-US" sz="2400" b="1" i="0" u="none" strike="noStrike" kern="1200" cap="none" spc="0" normalizeH="0" baseline="0" noProof="0" dirty="0">
                  <a:ln>
                    <a:noFill/>
                  </a:ln>
                  <a:solidFill>
                    <a:prstClr val="black"/>
                  </a:solidFill>
                  <a:effectLst/>
                  <a:uLnTx/>
                  <a:uFillTx/>
                  <a:latin typeface="微软雅黑" panose="020B0503020204020204" charset="-122"/>
                  <a:ea typeface="微软雅黑" panose="020B0503020204020204" charset="-122"/>
                  <a:cs typeface="+mn-cs"/>
                  <a:sym typeface="Arial" panose="020B0604020202020204" pitchFamily="34" charset="0"/>
                </a:rPr>
                <a:t>公平性</a:t>
              </a:r>
              <a:endParaRPr kumimoji="1" lang="zh-CN" altLang="en-US" sz="2400" b="1" i="0" u="none" strike="noStrike" kern="1200" cap="none" spc="0" normalizeH="0" baseline="0" noProof="0" dirty="0">
                <a:ln>
                  <a:noFill/>
                </a:ln>
                <a:solidFill>
                  <a:prstClr val="black"/>
                </a:solidFill>
                <a:effectLst/>
                <a:uLnTx/>
                <a:uFillTx/>
                <a:latin typeface="微软雅黑" panose="020B0503020204020204" charset="-122"/>
                <a:ea typeface="微软雅黑" panose="020B0503020204020204" charset="-122"/>
                <a:cs typeface="+mn-cs"/>
                <a:sym typeface="Arial" panose="020B0604020202020204" pitchFamily="34" charset="0"/>
              </a:endParaRPr>
            </a:p>
          </p:txBody>
        </p:sp>
      </p:grpSp>
      <p:pic>
        <p:nvPicPr>
          <p:cNvPr id="3" name="图片 2"/>
          <p:cNvPicPr>
            <a:picLocks noChangeAspect="1"/>
          </p:cNvPicPr>
          <p:nvPr/>
        </p:nvPicPr>
        <p:blipFill>
          <a:blip r:embed="rId1"/>
          <a:stretch>
            <a:fillRect/>
          </a:stretch>
        </p:blipFill>
        <p:spPr>
          <a:xfrm>
            <a:off x="10429899" y="144990"/>
            <a:ext cx="1635841" cy="552659"/>
          </a:xfrm>
          <a:prstGeom prst="rect">
            <a:avLst/>
          </a:prstGeo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AutoShape 3"/>
          <p:cNvSpPr/>
          <p:nvPr/>
        </p:nvSpPr>
        <p:spPr>
          <a:xfrm>
            <a:off x="6457315" y="1204595"/>
            <a:ext cx="5446395" cy="4835525"/>
          </a:xfrm>
          <a:prstGeom prst="roundRect">
            <a:avLst>
              <a:gd name="adj" fmla="val 3428"/>
            </a:avLst>
          </a:prstGeom>
          <a:noFill/>
          <a:ln w="12700" cap="flat" cmpd="sng">
            <a:solidFill>
              <a:srgbClr val="D4E6D4">
                <a:alpha val="100000"/>
              </a:srgbClr>
            </a:solidFill>
            <a:prstDash val="solid"/>
            <a:round/>
          </a:ln>
          <a:extLst>
            <a:ext uri="{909E8E84-426E-40DD-AFC4-6F175D3DCCD1}">
              <a14:hiddenFill xmlns:a14="http://schemas.microsoft.com/office/drawing/2010/main">
                <a:solidFill>
                  <a:srgbClr val="E8F5E8">
                    <a:alpha val="100000"/>
                  </a:srgbClr>
                </a:solidFill>
              </a14:hiddenFill>
            </a:ext>
          </a:extLst>
        </p:spPr>
        <p:txBody>
          <a:bodyPr vert="horz" wrap="square" lIns="63500" tIns="63500" rIns="63500" bIns="63500" rtlCol="0" anchor="ctr"/>
          <a:lstStyle/>
          <a:p>
            <a:pPr algn="ctr">
              <a:defRPr/>
            </a:pPr>
          </a:p>
        </p:txBody>
      </p:sp>
      <p:sp>
        <p:nvSpPr>
          <p:cNvPr id="3" name="AutoShape 3"/>
          <p:cNvSpPr/>
          <p:nvPr/>
        </p:nvSpPr>
        <p:spPr>
          <a:xfrm>
            <a:off x="743585" y="1203325"/>
            <a:ext cx="5446395" cy="4835525"/>
          </a:xfrm>
          <a:prstGeom prst="roundRect">
            <a:avLst>
              <a:gd name="adj" fmla="val 3428"/>
            </a:avLst>
          </a:prstGeom>
          <a:solidFill>
            <a:srgbClr val="E8F5E8">
              <a:alpha val="100000"/>
            </a:srgbClr>
          </a:solidFill>
          <a:ln w="12700" cap="flat" cmpd="sng">
            <a:solidFill>
              <a:srgbClr val="D4E6D4">
                <a:alpha val="100000"/>
              </a:srgbClr>
            </a:solidFill>
            <a:prstDash val="solid"/>
            <a:round/>
          </a:ln>
        </p:spPr>
        <p:txBody>
          <a:bodyPr vert="horz" wrap="square" lIns="63500" tIns="63500" rIns="63500" bIns="63500" rtlCol="0" anchor="ctr"/>
          <a:lstStyle/>
          <a:p>
            <a:pPr algn="ctr">
              <a:defRPr/>
            </a:pPr>
          </a:p>
        </p:txBody>
      </p:sp>
      <p:sp>
        <p:nvSpPr>
          <p:cNvPr id="5" name="AutoShape 5"/>
          <p:cNvSpPr/>
          <p:nvPr/>
        </p:nvSpPr>
        <p:spPr>
          <a:xfrm>
            <a:off x="768985" y="1374775"/>
            <a:ext cx="2785745" cy="1575435"/>
          </a:xfrm>
          <a:prstGeom prst="rect">
            <a:avLst/>
          </a:prstGeom>
          <a:noFill/>
          <a:ln w="12700" cap="flat" cmpd="sng">
            <a:noFill/>
            <a:prstDash val="solid"/>
            <a:round/>
          </a:ln>
        </p:spPr>
        <p:txBody>
          <a:bodyPr vert="horz" wrap="square" lIns="0" tIns="0" rIns="0" bIns="0" rtlCol="0" anchor="ctr" anchorCtr="0"/>
          <a:lstStyle/>
          <a:p>
            <a:pPr indent="0" algn="l" fontAlgn="auto">
              <a:lnSpc>
                <a:spcPct val="130000"/>
              </a:lnSpc>
              <a:defRPr/>
            </a:pPr>
            <a:r>
              <a:rPr lang="en-US" sz="1400" b="1" i="0" u="none" strike="noStrike">
                <a:solidFill>
                  <a:srgbClr val="333333"/>
                </a:solidFill>
                <a:latin typeface="微软雅黑" panose="020B0503020204020204" charset="-122"/>
                <a:ea typeface="微软雅黑" panose="020B0503020204020204" charset="-122"/>
                <a:cs typeface="微软雅黑" panose="020B0503020204020204" charset="-122"/>
                <a:sym typeface="Noto Sans SC" panose="020B0200000000000000" charset="-122"/>
              </a:rPr>
              <a:t>【规格】</a:t>
            </a:r>
            <a:r>
              <a:rPr lang="en-US" sz="1400" b="0" i="0" u="none" strike="noStrike">
                <a:solidFill>
                  <a:srgbClr val="525252"/>
                </a:solidFill>
                <a:latin typeface="微软雅黑" panose="020B0503020204020204" charset="-122"/>
                <a:ea typeface="微软雅黑" panose="020B0503020204020204" charset="-122"/>
                <a:cs typeface="微软雅黑" panose="020B0503020204020204" charset="-122"/>
                <a:sym typeface="Noto Sans SC" panose="020B0200000000000000" charset="-122"/>
              </a:rPr>
              <a:t>2ml: 2.5mg</a:t>
            </a:r>
            <a:endParaRPr lang="en-US" sz="1400">
              <a:latin typeface="微软雅黑" panose="020B0503020204020204" charset="-122"/>
              <a:ea typeface="微软雅黑" panose="020B0503020204020204" charset="-122"/>
              <a:cs typeface="微软雅黑" panose="020B0503020204020204" charset="-122"/>
            </a:endParaRPr>
          </a:p>
          <a:p>
            <a:pPr indent="0" algn="l" fontAlgn="auto">
              <a:lnSpc>
                <a:spcPct val="130000"/>
              </a:lnSpc>
            </a:pPr>
            <a:r>
              <a:rPr lang="en-US" sz="1400" b="1" i="0" u="none" strike="noStrike">
                <a:solidFill>
                  <a:srgbClr val="333333"/>
                </a:solidFill>
                <a:latin typeface="微软雅黑" panose="020B0503020204020204" charset="-122"/>
                <a:ea typeface="微软雅黑" panose="020B0503020204020204" charset="-122"/>
                <a:cs typeface="微软雅黑" panose="020B0503020204020204" charset="-122"/>
                <a:sym typeface="Noto Sans SC" panose="020B0200000000000000" charset="-122"/>
              </a:rPr>
              <a:t>【注册分类】</a:t>
            </a:r>
            <a:r>
              <a:rPr lang="en-US" sz="1400" b="0" i="0" u="none" strike="noStrike">
                <a:solidFill>
                  <a:srgbClr val="525252"/>
                </a:solidFill>
                <a:latin typeface="微软雅黑" panose="020B0503020204020204" charset="-122"/>
                <a:ea typeface="微软雅黑" panose="020B0503020204020204" charset="-122"/>
                <a:cs typeface="微软雅黑" panose="020B0503020204020204" charset="-122"/>
                <a:sym typeface="Noto Sans SC" panose="020B0200000000000000" charset="-122"/>
              </a:rPr>
              <a:t>化药1类（创新药）</a:t>
            </a:r>
            <a:endParaRPr lang="en-US" sz="1400" b="0" i="0" u="none" strike="noStrike">
              <a:solidFill>
                <a:srgbClr val="525252"/>
              </a:solidFill>
              <a:latin typeface="微软雅黑" panose="020B0503020204020204" charset="-122"/>
              <a:ea typeface="微软雅黑" panose="020B0503020204020204" charset="-122"/>
              <a:cs typeface="微软雅黑" panose="020B0503020204020204" charset="-122"/>
              <a:sym typeface="Noto Sans SC" panose="020B0200000000000000" charset="-122"/>
            </a:endParaRPr>
          </a:p>
          <a:p>
            <a:pPr indent="0" algn="l" fontAlgn="auto">
              <a:lnSpc>
                <a:spcPct val="130000"/>
              </a:lnSpc>
            </a:pPr>
            <a:r>
              <a:rPr lang="en-US" sz="1400" b="1" i="0" u="none" strike="noStrike">
                <a:solidFill>
                  <a:srgbClr val="333333"/>
                </a:solidFill>
                <a:latin typeface="微软雅黑" panose="020B0503020204020204" charset="-122"/>
                <a:ea typeface="微软雅黑" panose="020B0503020204020204" charset="-122"/>
                <a:cs typeface="微软雅黑" panose="020B0503020204020204" charset="-122"/>
                <a:sym typeface="Noto Sans SC" panose="020B0200000000000000" charset="-122"/>
              </a:rPr>
              <a:t>【市场地位】</a:t>
            </a:r>
            <a:r>
              <a:rPr lang="en-US" sz="1400" b="0" i="0" u="none" strike="noStrike">
                <a:solidFill>
                  <a:srgbClr val="525252"/>
                </a:solidFill>
                <a:latin typeface="微软雅黑" panose="020B0503020204020204" charset="-122"/>
                <a:ea typeface="微软雅黑" panose="020B0503020204020204" charset="-122"/>
                <a:cs typeface="微软雅黑" panose="020B0503020204020204" charset="-122"/>
                <a:sym typeface="Noto Sans SC" panose="020B0200000000000000" charset="-122"/>
              </a:rPr>
              <a:t>国内独家上市</a:t>
            </a:r>
            <a:endParaRPr lang="en-US" sz="1400" b="0" i="0" u="none" strike="noStrike">
              <a:solidFill>
                <a:srgbClr val="525252"/>
              </a:solidFill>
              <a:latin typeface="微软雅黑" panose="020B0503020204020204" charset="-122"/>
              <a:ea typeface="微软雅黑" panose="020B0503020204020204" charset="-122"/>
              <a:cs typeface="微软雅黑" panose="020B0503020204020204" charset="-122"/>
              <a:sym typeface="Noto Sans SC" panose="020B0200000000000000" charset="-122"/>
            </a:endParaRPr>
          </a:p>
          <a:p>
            <a:pPr indent="0" algn="l" fontAlgn="auto">
              <a:lnSpc>
                <a:spcPct val="130000"/>
              </a:lnSpc>
            </a:pPr>
            <a:r>
              <a:rPr lang="en-US" sz="1400" b="1" i="0" u="none" strike="noStrike">
                <a:solidFill>
                  <a:srgbClr val="333333"/>
                </a:solidFill>
                <a:latin typeface="微软雅黑" panose="020B0503020204020204" charset="-122"/>
                <a:ea typeface="微软雅黑" panose="020B0503020204020204" charset="-122"/>
                <a:cs typeface="微软雅黑" panose="020B0503020204020204" charset="-122"/>
                <a:sym typeface="Noto Sans SC" panose="020B0200000000000000" charset="-122"/>
              </a:rPr>
              <a:t>【批准文号】</a:t>
            </a:r>
            <a:r>
              <a:rPr lang="en-US" sz="1400" b="0" i="0" u="none" strike="noStrike">
                <a:solidFill>
                  <a:srgbClr val="525252"/>
                </a:solidFill>
                <a:latin typeface="微软雅黑" panose="020B0503020204020204" charset="-122"/>
                <a:ea typeface="微软雅黑" panose="020B0503020204020204" charset="-122"/>
                <a:cs typeface="微软雅黑" panose="020B0503020204020204" charset="-122"/>
                <a:sym typeface="Noto Sans SC" panose="020B0200000000000000" charset="-122"/>
              </a:rPr>
              <a:t>国药准字H20260017</a:t>
            </a:r>
            <a:endParaRPr lang="en-US" sz="1400" b="0" i="0" u="none" strike="noStrike">
              <a:solidFill>
                <a:srgbClr val="525252"/>
              </a:solidFill>
              <a:latin typeface="微软雅黑" panose="020B0503020204020204" charset="-122"/>
              <a:ea typeface="微软雅黑" panose="020B0503020204020204" charset="-122"/>
              <a:cs typeface="微软雅黑" panose="020B0503020204020204" charset="-122"/>
              <a:sym typeface="Noto Sans SC" panose="020B0200000000000000" charset="-122"/>
            </a:endParaRPr>
          </a:p>
          <a:p>
            <a:pPr indent="0" algn="l" fontAlgn="auto">
              <a:lnSpc>
                <a:spcPct val="130000"/>
              </a:lnSpc>
            </a:pPr>
            <a:r>
              <a:rPr lang="en-US" sz="1400" b="1">
                <a:solidFill>
                  <a:srgbClr val="333333"/>
                </a:solidFill>
                <a:latin typeface="微软雅黑" panose="020B0503020204020204" charset="-122"/>
                <a:ea typeface="微软雅黑" panose="020B0503020204020204" charset="-122"/>
                <a:cs typeface="微软雅黑" panose="020B0503020204020204" charset="-122"/>
                <a:sym typeface="Noto Sans SC" panose="020B0200000000000000" charset="-122"/>
              </a:rPr>
              <a:t>【</a:t>
            </a:r>
            <a:r>
              <a:rPr lang="en-US" sz="1400" b="1" i="0" u="none" strike="noStrike">
                <a:solidFill>
                  <a:srgbClr val="333333"/>
                </a:solidFill>
                <a:latin typeface="微软雅黑" panose="020B0503020204020204" charset="-122"/>
                <a:ea typeface="微软雅黑" panose="020B0503020204020204" charset="-122"/>
                <a:cs typeface="微软雅黑" panose="020B0503020204020204" charset="-122"/>
                <a:sym typeface="Noto Sans SC" panose="020B0200000000000000" charset="-122"/>
              </a:rPr>
              <a:t>是否为OTC药品</a:t>
            </a:r>
            <a:r>
              <a:rPr lang="en-US" sz="1400" b="1">
                <a:solidFill>
                  <a:srgbClr val="333333"/>
                </a:solidFill>
                <a:latin typeface="微软雅黑" panose="020B0503020204020204" charset="-122"/>
                <a:ea typeface="微软雅黑" panose="020B0503020204020204" charset="-122"/>
                <a:cs typeface="微软雅黑" panose="020B0503020204020204" charset="-122"/>
                <a:sym typeface="Noto Sans SC" panose="020B0200000000000000" charset="-122"/>
              </a:rPr>
              <a:t>】</a:t>
            </a:r>
            <a:r>
              <a:rPr lang="zh-CN" altLang="en-US" sz="1400" b="0" i="0" u="none" strike="noStrike">
                <a:solidFill>
                  <a:srgbClr val="525252"/>
                </a:solidFill>
                <a:latin typeface="微软雅黑" panose="020B0503020204020204" charset="-122"/>
                <a:ea typeface="微软雅黑" panose="020B0503020204020204" charset="-122"/>
                <a:cs typeface="微软雅黑" panose="020B0503020204020204" charset="-122"/>
                <a:sym typeface="Noto Sans SC" panose="020B0200000000000000" charset="-122"/>
              </a:rPr>
              <a:t>否</a:t>
            </a:r>
            <a:endParaRPr lang="zh-CN" altLang="en-US" sz="1400" b="0" i="0" u="none" strike="noStrike">
              <a:solidFill>
                <a:srgbClr val="525252"/>
              </a:solidFill>
              <a:latin typeface="微软雅黑" panose="020B0503020204020204" charset="-122"/>
              <a:ea typeface="微软雅黑" panose="020B0503020204020204" charset="-122"/>
              <a:cs typeface="微软雅黑" panose="020B0503020204020204" charset="-122"/>
              <a:sym typeface="Noto Sans SC" panose="020B0200000000000000" charset="-122"/>
            </a:endParaRPr>
          </a:p>
        </p:txBody>
      </p:sp>
      <p:sp>
        <p:nvSpPr>
          <p:cNvPr id="6" name="AutoShape 6"/>
          <p:cNvSpPr/>
          <p:nvPr/>
        </p:nvSpPr>
        <p:spPr>
          <a:xfrm>
            <a:off x="3589020" y="1555750"/>
            <a:ext cx="2536825" cy="1478915"/>
          </a:xfrm>
          <a:prstGeom prst="rect">
            <a:avLst/>
          </a:prstGeom>
          <a:noFill/>
          <a:ln w="12700" cap="flat" cmpd="sng">
            <a:noFill/>
            <a:prstDash val="solid"/>
            <a:round/>
          </a:ln>
        </p:spPr>
        <p:txBody>
          <a:bodyPr vert="horz" wrap="square" lIns="0" tIns="0" rIns="0" bIns="0" rtlCol="0" anchor="ctr" anchorCtr="0"/>
          <a:lstStyle/>
          <a:p>
            <a:pPr indent="0" algn="l" fontAlgn="auto">
              <a:lnSpc>
                <a:spcPct val="130000"/>
              </a:lnSpc>
              <a:defRPr/>
            </a:pPr>
            <a:r>
              <a:rPr lang="en-US" sz="1400" b="1" i="0" u="none" strike="noStrike">
                <a:solidFill>
                  <a:srgbClr val="333333"/>
                </a:solidFill>
                <a:latin typeface="微软雅黑" panose="020B0503020204020204" charset="-122"/>
                <a:ea typeface="微软雅黑" panose="020B0503020204020204" charset="-122"/>
                <a:cs typeface="微软雅黑" panose="020B0503020204020204" charset="-122"/>
                <a:sym typeface="Noto Sans SC" panose="020B0200000000000000" charset="-122"/>
              </a:rPr>
              <a:t>【上市时间】</a:t>
            </a:r>
            <a:r>
              <a:rPr lang="en-US" sz="1400" b="0" i="0" u="none" strike="noStrike">
                <a:solidFill>
                  <a:srgbClr val="525252"/>
                </a:solidFill>
                <a:latin typeface="微软雅黑" panose="020B0503020204020204" charset="-122"/>
                <a:ea typeface="微软雅黑" panose="020B0503020204020204" charset="-122"/>
                <a:cs typeface="微软雅黑" panose="020B0503020204020204" charset="-122"/>
                <a:sym typeface="Noto Sans SC" panose="020B0200000000000000" charset="-122"/>
              </a:rPr>
              <a:t>2026年3月31日</a:t>
            </a:r>
            <a:endParaRPr lang="en-US" sz="1400">
              <a:latin typeface="微软雅黑" panose="020B0503020204020204" charset="-122"/>
              <a:ea typeface="微软雅黑" panose="020B0503020204020204" charset="-122"/>
              <a:cs typeface="微软雅黑" panose="020B0503020204020204" charset="-122"/>
            </a:endParaRPr>
          </a:p>
          <a:p>
            <a:pPr indent="0" algn="l" fontAlgn="auto">
              <a:lnSpc>
                <a:spcPct val="130000"/>
              </a:lnSpc>
              <a:spcBef>
                <a:spcPts val="100"/>
              </a:spcBef>
            </a:pPr>
            <a:r>
              <a:rPr lang="en-US" sz="1400" b="1" i="0" u="none" strike="noStrike">
                <a:solidFill>
                  <a:srgbClr val="C00000"/>
                </a:solidFill>
                <a:latin typeface="微软雅黑" panose="020B0503020204020204" charset="-122"/>
                <a:ea typeface="微软雅黑" panose="020B0503020204020204" charset="-122"/>
                <a:cs typeface="微软雅黑" panose="020B0503020204020204" charset="-122"/>
                <a:sym typeface="Noto Sans SC" panose="020B0200000000000000" charset="-122"/>
              </a:rPr>
              <a:t>【申报类别】国家基本医疗保险         目录</a:t>
            </a:r>
            <a:endParaRPr lang="en-US" sz="1400" b="1" i="0" u="none" strike="noStrike">
              <a:solidFill>
                <a:srgbClr val="525252"/>
              </a:solidFill>
              <a:latin typeface="微软雅黑" panose="020B0503020204020204" charset="-122"/>
              <a:ea typeface="微软雅黑" panose="020B0503020204020204" charset="-122"/>
              <a:cs typeface="微软雅黑" panose="020B0503020204020204" charset="-122"/>
              <a:sym typeface="Noto Sans SC" panose="020B0200000000000000" charset="-122"/>
            </a:endParaRPr>
          </a:p>
          <a:p>
            <a:pPr indent="0" algn="l" fontAlgn="auto">
              <a:lnSpc>
                <a:spcPct val="130000"/>
              </a:lnSpc>
            </a:pPr>
            <a:r>
              <a:rPr lang="en-US" sz="1400" b="1" i="0" u="none" strike="noStrike">
                <a:solidFill>
                  <a:srgbClr val="333333"/>
                </a:solidFill>
                <a:latin typeface="微软雅黑" panose="020B0503020204020204" charset="-122"/>
                <a:ea typeface="微软雅黑" panose="020B0503020204020204" charset="-122"/>
                <a:cs typeface="微软雅黑" panose="020B0503020204020204" charset="-122"/>
                <a:sym typeface="Noto Sans SC" panose="020B0200000000000000" charset="-122"/>
              </a:rPr>
              <a:t>【</a:t>
            </a:r>
            <a:r>
              <a:rPr lang="zh-CN" altLang="en-US" sz="1400" b="1" i="0" u="none" strike="noStrike">
                <a:solidFill>
                  <a:srgbClr val="333333"/>
                </a:solidFill>
                <a:latin typeface="微软雅黑" panose="020B0503020204020204" charset="-122"/>
                <a:ea typeface="微软雅黑" panose="020B0503020204020204" charset="-122"/>
                <a:cs typeface="微软雅黑" panose="020B0503020204020204" charset="-122"/>
                <a:sym typeface="Noto Sans SC" panose="020B0200000000000000" charset="-122"/>
              </a:rPr>
              <a:t>适应症</a:t>
            </a:r>
            <a:r>
              <a:rPr lang="en-US" sz="1400" b="1" i="0" u="none" strike="noStrike">
                <a:solidFill>
                  <a:srgbClr val="333333"/>
                </a:solidFill>
                <a:latin typeface="微软雅黑" panose="020B0503020204020204" charset="-122"/>
                <a:ea typeface="微软雅黑" panose="020B0503020204020204" charset="-122"/>
                <a:cs typeface="微软雅黑" panose="020B0503020204020204" charset="-122"/>
                <a:sym typeface="Noto Sans SC" panose="020B0200000000000000" charset="-122"/>
              </a:rPr>
              <a:t>】</a:t>
            </a:r>
            <a:r>
              <a:rPr lang="zh-CN" altLang="en-US" sz="1400" i="0" u="none" strike="noStrike">
                <a:solidFill>
                  <a:srgbClr val="333333"/>
                </a:solidFill>
                <a:latin typeface="微软雅黑" panose="020B0503020204020204" charset="-122"/>
                <a:ea typeface="微软雅黑" panose="020B0503020204020204" charset="-122"/>
                <a:cs typeface="微软雅黑" panose="020B0503020204020204" charset="-122"/>
                <a:sym typeface="Noto Sans SC" panose="020B0200000000000000" charset="-122"/>
              </a:rPr>
              <a:t>本品为</a:t>
            </a:r>
            <a:r>
              <a:rPr lang="en-US" sz="1400" b="0" i="0" u="none" strike="noStrike">
                <a:solidFill>
                  <a:srgbClr val="525252"/>
                </a:solidFill>
                <a:latin typeface="微软雅黑" panose="020B0503020204020204" charset="-122"/>
                <a:ea typeface="微软雅黑" panose="020B0503020204020204" charset="-122"/>
                <a:cs typeface="微软雅黑" panose="020B0503020204020204" charset="-122"/>
                <a:sym typeface="Noto Sans SC" panose="020B0200000000000000" charset="-122"/>
              </a:rPr>
              <a:t>心脏负荷试验药物，</a:t>
            </a:r>
            <a:r>
              <a:rPr lang="zh-CN" altLang="en-US" sz="1400" b="0" i="0" u="none" strike="noStrike">
                <a:solidFill>
                  <a:srgbClr val="525252"/>
                </a:solidFill>
                <a:latin typeface="微软雅黑" panose="020B0503020204020204" charset="-122"/>
                <a:ea typeface="微软雅黑" panose="020B0503020204020204" charset="-122"/>
                <a:cs typeface="微软雅黑" panose="020B0503020204020204" charset="-122"/>
                <a:sym typeface="Noto Sans SC" panose="020B0200000000000000" charset="-122"/>
              </a:rPr>
              <a:t>适用于</a:t>
            </a:r>
            <a:r>
              <a:rPr lang="en-US" sz="1400" b="0" i="0" u="none" strike="noStrike">
                <a:solidFill>
                  <a:srgbClr val="525252"/>
                </a:solidFill>
                <a:latin typeface="微软雅黑" panose="020B0503020204020204" charset="-122"/>
                <a:ea typeface="微软雅黑" panose="020B0503020204020204" charset="-122"/>
                <a:cs typeface="微软雅黑" panose="020B0503020204020204" charset="-122"/>
                <a:sym typeface="Noto Sans SC" panose="020B0200000000000000" charset="-122"/>
              </a:rPr>
              <a:t>核素心肌灌注显像</a:t>
            </a:r>
            <a:r>
              <a:rPr lang="zh-CN" altLang="en-US" sz="1400" b="0" i="0" u="none" strike="noStrike">
                <a:solidFill>
                  <a:srgbClr val="525252"/>
                </a:solidFill>
                <a:latin typeface="微软雅黑" panose="020B0503020204020204" charset="-122"/>
                <a:ea typeface="微软雅黑" panose="020B0503020204020204" charset="-122"/>
                <a:cs typeface="微软雅黑" panose="020B0503020204020204" charset="-122"/>
                <a:sym typeface="Noto Sans SC" panose="020B0200000000000000" charset="-122"/>
              </a:rPr>
              <a:t>（</a:t>
            </a:r>
            <a:r>
              <a:rPr lang="en-US" sz="1400" b="0" i="0" u="none" strike="noStrike">
                <a:solidFill>
                  <a:srgbClr val="525252"/>
                </a:solidFill>
                <a:latin typeface="微软雅黑" panose="020B0503020204020204" charset="-122"/>
                <a:ea typeface="微软雅黑" panose="020B0503020204020204" charset="-122"/>
                <a:cs typeface="微软雅黑" panose="020B0503020204020204" charset="-122"/>
                <a:sym typeface="Noto Sans SC" panose="020B0200000000000000" charset="-122"/>
              </a:rPr>
              <a:t>MPI</a:t>
            </a:r>
            <a:r>
              <a:rPr lang="zh-CN" altLang="en-US" sz="1400" b="0" i="0" u="none" strike="noStrike">
                <a:solidFill>
                  <a:srgbClr val="525252"/>
                </a:solidFill>
                <a:latin typeface="微软雅黑" panose="020B0503020204020204" charset="-122"/>
                <a:ea typeface="微软雅黑" panose="020B0503020204020204" charset="-122"/>
                <a:cs typeface="微软雅黑" panose="020B0503020204020204" charset="-122"/>
                <a:sym typeface="Noto Sans SC" panose="020B0200000000000000" charset="-122"/>
              </a:rPr>
              <a:t>），以评估心肌缺血。</a:t>
            </a:r>
            <a:endParaRPr lang="zh-CN" altLang="en-US" sz="1400" b="0" i="0" u="none" strike="noStrike">
              <a:solidFill>
                <a:srgbClr val="525252"/>
              </a:solidFill>
              <a:latin typeface="微软雅黑" panose="020B0503020204020204" charset="-122"/>
              <a:ea typeface="微软雅黑" panose="020B0503020204020204" charset="-122"/>
              <a:cs typeface="微软雅黑" panose="020B0503020204020204" charset="-122"/>
              <a:sym typeface="Noto Sans SC" panose="020B0200000000000000" charset="-122"/>
            </a:endParaRPr>
          </a:p>
        </p:txBody>
      </p:sp>
      <p:sp>
        <p:nvSpPr>
          <p:cNvPr id="7" name="AutoShape 7"/>
          <p:cNvSpPr/>
          <p:nvPr/>
        </p:nvSpPr>
        <p:spPr>
          <a:xfrm>
            <a:off x="824865" y="3237230"/>
            <a:ext cx="5284470" cy="2729230"/>
          </a:xfrm>
          <a:prstGeom prst="roundRect">
            <a:avLst>
              <a:gd name="adj" fmla="val 6400"/>
            </a:avLst>
          </a:prstGeom>
          <a:solidFill>
            <a:srgbClr val="FFFFFF">
              <a:alpha val="90000"/>
            </a:srgbClr>
          </a:solidFill>
          <a:ln w="25400" cap="flat" cmpd="sng">
            <a:noFill/>
            <a:prstDash val="solid"/>
            <a:round/>
          </a:ln>
        </p:spPr>
        <p:txBody>
          <a:bodyPr vert="horz" wrap="square" lIns="63500" tIns="63500" rIns="63500" bIns="63500" rtlCol="0" anchor="ctr"/>
          <a:lstStyle/>
          <a:p>
            <a:pPr algn="ctr">
              <a:defRPr/>
            </a:pPr>
          </a:p>
        </p:txBody>
      </p:sp>
      <p:sp>
        <p:nvSpPr>
          <p:cNvPr id="8" name="AutoShape 8"/>
          <p:cNvSpPr/>
          <p:nvPr/>
        </p:nvSpPr>
        <p:spPr>
          <a:xfrm>
            <a:off x="915035" y="3377565"/>
            <a:ext cx="5090795" cy="2496820"/>
          </a:xfrm>
          <a:prstGeom prst="rect">
            <a:avLst/>
          </a:prstGeom>
          <a:noFill/>
          <a:ln w="12700" cap="flat" cmpd="sng">
            <a:noFill/>
            <a:prstDash val="solid"/>
            <a:round/>
          </a:ln>
        </p:spPr>
        <p:txBody>
          <a:bodyPr vert="horz" wrap="square" lIns="0" tIns="0" rIns="0" bIns="0" rtlCol="0" anchor="ctr" anchorCtr="0"/>
          <a:lstStyle/>
          <a:p>
            <a:pPr indent="0" algn="l" fontAlgn="auto">
              <a:lnSpc>
                <a:spcPct val="130000"/>
              </a:lnSpc>
              <a:buClrTx/>
              <a:buSzTx/>
              <a:buFontTx/>
            </a:pPr>
            <a:r>
              <a:rPr lang="zh-CN" altLang="en-US" sz="1400" b="1">
                <a:solidFill>
                  <a:srgbClr val="004D40"/>
                </a:solidFill>
                <a:latin typeface="微软雅黑" panose="020B0503020204020204" charset="-122"/>
                <a:ea typeface="微软雅黑" panose="020B0503020204020204" charset="-122"/>
                <a:cs typeface="微软雅黑" panose="020B0503020204020204" charset="-122"/>
                <a:sym typeface="+mn-ea"/>
              </a:rPr>
              <a:t>用法用量</a:t>
            </a:r>
            <a:r>
              <a:rPr lang="en-US" altLang="zh-CN" sz="1400" b="1" baseline="30000">
                <a:solidFill>
                  <a:srgbClr val="004D40"/>
                </a:solidFill>
                <a:latin typeface="微软雅黑" panose="020B0503020204020204" charset="-122"/>
                <a:ea typeface="微软雅黑" panose="020B0503020204020204" charset="-122"/>
                <a:cs typeface="微软雅黑" panose="020B0503020204020204" charset="-122"/>
                <a:sym typeface="+mn-ea"/>
              </a:rPr>
              <a:t>[1]</a:t>
            </a:r>
            <a:r>
              <a:rPr lang="en-US" sz="1400" b="1">
                <a:solidFill>
                  <a:srgbClr val="004D40"/>
                </a:solidFill>
                <a:latin typeface="微软雅黑" panose="020B0503020204020204" charset="-122"/>
                <a:ea typeface="微软雅黑" panose="020B0503020204020204" charset="-122"/>
                <a:cs typeface="微软雅黑" panose="020B0503020204020204" charset="-122"/>
                <a:sym typeface="+mn-ea"/>
              </a:rPr>
              <a:t>：</a:t>
            </a:r>
            <a:endParaRPr lang="en-US" sz="1400" b="1" kern="1200">
              <a:solidFill>
                <a:srgbClr val="004D40"/>
              </a:solidFill>
              <a:latin typeface="微软雅黑" panose="020B0503020204020204" charset="-122"/>
              <a:ea typeface="微软雅黑" panose="020B0503020204020204" charset="-122"/>
              <a:cs typeface="微软雅黑" panose="020B0503020204020204" charset="-122"/>
            </a:endParaRPr>
          </a:p>
          <a:p>
            <a:pPr indent="0" fontAlgn="auto">
              <a:lnSpc>
                <a:spcPct val="130000"/>
              </a:lnSpc>
            </a:pPr>
            <a:r>
              <a:rPr lang="zh-CN" altLang="en-US" sz="1200" dirty="0">
                <a:latin typeface="微软雅黑" panose="020B0503020204020204" charset="-122"/>
                <a:ea typeface="微软雅黑" panose="020B0503020204020204" charset="-122"/>
                <a:cs typeface="微软雅黑" panose="020B0503020204020204" charset="-122"/>
                <a:sym typeface="+mn-ea"/>
              </a:rPr>
              <a:t>本品供静脉输注，应当即配即用。 </a:t>
            </a:r>
            <a:endParaRPr lang="en-US" altLang="zh-CN" sz="1200" kern="1200" dirty="0">
              <a:solidFill>
                <a:schemeClr val="tx1"/>
              </a:solidFill>
              <a:latin typeface="微软雅黑" panose="020B0503020204020204" charset="-122"/>
              <a:ea typeface="微软雅黑" panose="020B0503020204020204" charset="-122"/>
              <a:cs typeface="微软雅黑" panose="020B0503020204020204" charset="-122"/>
            </a:endParaRPr>
          </a:p>
          <a:p>
            <a:pPr indent="0" fontAlgn="auto">
              <a:lnSpc>
                <a:spcPct val="130000"/>
              </a:lnSpc>
            </a:pPr>
            <a:r>
              <a:rPr lang="zh-CN" altLang="en-US" sz="1200" dirty="0">
                <a:latin typeface="微软雅黑" panose="020B0503020204020204" charset="-122"/>
                <a:ea typeface="微软雅黑" panose="020B0503020204020204" charset="-122"/>
                <a:cs typeface="微软雅黑" panose="020B0503020204020204" charset="-122"/>
                <a:sym typeface="+mn-ea"/>
              </a:rPr>
              <a:t>取本品 </a:t>
            </a:r>
            <a:r>
              <a:rPr lang="en-US" altLang="zh-CN" sz="1200" dirty="0">
                <a:latin typeface="微软雅黑" panose="020B0503020204020204" charset="-122"/>
                <a:ea typeface="微软雅黑" panose="020B0503020204020204" charset="-122"/>
                <a:cs typeface="微软雅黑" panose="020B0503020204020204" charset="-122"/>
                <a:sym typeface="+mn-ea"/>
              </a:rPr>
              <a:t>1 </a:t>
            </a:r>
            <a:r>
              <a:rPr lang="zh-CN" altLang="en-US" sz="1200" dirty="0">
                <a:latin typeface="微软雅黑" panose="020B0503020204020204" charset="-122"/>
                <a:ea typeface="微软雅黑" panose="020B0503020204020204" charset="-122"/>
                <a:cs typeface="微软雅黑" panose="020B0503020204020204" charset="-122"/>
                <a:sym typeface="+mn-ea"/>
              </a:rPr>
              <a:t>支，用</a:t>
            </a:r>
            <a:r>
              <a:rPr lang="en-US" altLang="zh-CN" sz="1200" dirty="0">
                <a:latin typeface="微软雅黑" panose="020B0503020204020204" charset="-122"/>
                <a:ea typeface="微软雅黑" panose="020B0503020204020204" charset="-122"/>
                <a:cs typeface="微软雅黑" panose="020B0503020204020204" charset="-122"/>
                <a:sym typeface="+mn-ea"/>
              </a:rPr>
              <a:t> 0.9%</a:t>
            </a:r>
            <a:r>
              <a:rPr lang="zh-CN" altLang="en-US" sz="1200" dirty="0">
                <a:latin typeface="微软雅黑" panose="020B0503020204020204" charset="-122"/>
                <a:ea typeface="微软雅黑" panose="020B0503020204020204" charset="-122"/>
                <a:cs typeface="微软雅黑" panose="020B0503020204020204" charset="-122"/>
                <a:sym typeface="+mn-ea"/>
              </a:rPr>
              <a:t>氯化钠注射液稀释至 </a:t>
            </a:r>
            <a:r>
              <a:rPr lang="en-US" altLang="zh-CN" sz="1200" dirty="0">
                <a:latin typeface="微软雅黑" panose="020B0503020204020204" charset="-122"/>
                <a:ea typeface="微软雅黑" panose="020B0503020204020204" charset="-122"/>
                <a:cs typeface="微软雅黑" panose="020B0503020204020204" charset="-122"/>
                <a:sym typeface="+mn-ea"/>
              </a:rPr>
              <a:t>50ml</a:t>
            </a:r>
            <a:r>
              <a:rPr lang="zh-CN" altLang="en-US" sz="1200" dirty="0">
                <a:latin typeface="微软雅黑" panose="020B0503020204020204" charset="-122"/>
                <a:ea typeface="微软雅黑" panose="020B0503020204020204" charset="-122"/>
                <a:cs typeface="微软雅黑" panose="020B0503020204020204" charset="-122"/>
                <a:sym typeface="+mn-ea"/>
              </a:rPr>
              <a:t>，配制成浓度为 </a:t>
            </a:r>
            <a:r>
              <a:rPr lang="en-US" altLang="zh-CN" sz="1200" dirty="0">
                <a:latin typeface="微软雅黑" panose="020B0503020204020204" charset="-122"/>
                <a:ea typeface="微软雅黑" panose="020B0503020204020204" charset="-122"/>
                <a:cs typeface="微软雅黑" panose="020B0503020204020204" charset="-122"/>
                <a:sym typeface="+mn-ea"/>
              </a:rPr>
              <a:t>50µg/ml </a:t>
            </a:r>
            <a:r>
              <a:rPr lang="zh-CN" altLang="en-US" sz="1200" dirty="0">
                <a:latin typeface="微软雅黑" panose="020B0503020204020204" charset="-122"/>
                <a:ea typeface="微软雅黑" panose="020B0503020204020204" charset="-122"/>
                <a:cs typeface="微软雅黑" panose="020B0503020204020204" charset="-122"/>
                <a:sym typeface="+mn-ea"/>
              </a:rPr>
              <a:t>的溶液。静脉推注给药。起始剂量为 </a:t>
            </a:r>
            <a:r>
              <a:rPr lang="en-US" altLang="zh-CN" sz="1200" dirty="0">
                <a:latin typeface="微软雅黑" panose="020B0503020204020204" charset="-122"/>
                <a:ea typeface="微软雅黑" panose="020B0503020204020204" charset="-122"/>
                <a:cs typeface="微软雅黑" panose="020B0503020204020204" charset="-122"/>
                <a:sym typeface="+mn-ea"/>
              </a:rPr>
              <a:t>0.5μg/kg/min，并按 0.5、1.0、2.0、4.0μg/kg/min 剂量递增，每一剂量给药时间为 3 分钟，总共给药 12 分钟。</a:t>
            </a:r>
            <a:r>
              <a:rPr lang="en-US" altLang="zh-CN" sz="1400" dirty="0">
                <a:latin typeface="微软雅黑" panose="020B0503020204020204" charset="-122"/>
                <a:ea typeface="微软雅黑" panose="020B0503020204020204" charset="-122"/>
                <a:cs typeface="微软雅黑" panose="020B0503020204020204" charset="-122"/>
                <a:sym typeface="+mn-ea"/>
              </a:rPr>
              <a:t> </a:t>
            </a:r>
            <a:endParaRPr lang="en-US" altLang="zh-CN" sz="1400" kern="1200" dirty="0">
              <a:solidFill>
                <a:schemeClr val="tx1"/>
              </a:solidFill>
              <a:latin typeface="微软雅黑" panose="020B0503020204020204" charset="-122"/>
              <a:ea typeface="微软雅黑" panose="020B0503020204020204" charset="-122"/>
              <a:cs typeface="微软雅黑" panose="020B0503020204020204" charset="-122"/>
            </a:endParaRPr>
          </a:p>
          <a:p>
            <a:pPr indent="0" fontAlgn="auto">
              <a:lnSpc>
                <a:spcPct val="130000"/>
              </a:lnSpc>
            </a:pPr>
            <a:r>
              <a:rPr lang="en-US" sz="1400" b="1">
                <a:solidFill>
                  <a:srgbClr val="004D40"/>
                </a:solidFill>
                <a:latin typeface="微软雅黑" panose="020B0503020204020204" charset="-122"/>
                <a:ea typeface="微软雅黑" panose="020B0503020204020204" charset="-122"/>
                <a:cs typeface="微软雅黑" panose="020B0503020204020204" charset="-122"/>
                <a:sym typeface="+mn-ea"/>
              </a:rPr>
              <a:t>终止标准：</a:t>
            </a:r>
            <a:endParaRPr lang="en-US" sz="1400" b="1" kern="1200">
              <a:solidFill>
                <a:srgbClr val="004D40"/>
              </a:solidFill>
              <a:latin typeface="微软雅黑" panose="020B0503020204020204" charset="-122"/>
              <a:ea typeface="微软雅黑" panose="020B0503020204020204" charset="-122"/>
              <a:cs typeface="微软雅黑" panose="020B0503020204020204" charset="-122"/>
            </a:endParaRPr>
          </a:p>
          <a:p>
            <a:pPr indent="0" fontAlgn="auto">
              <a:lnSpc>
                <a:spcPct val="130000"/>
              </a:lnSpc>
            </a:pPr>
            <a:r>
              <a:rPr lang="zh-CN" altLang="en-US" sz="1200" dirty="0">
                <a:latin typeface="微软雅黑" panose="020B0503020204020204" charset="-122"/>
                <a:ea typeface="微软雅黑" panose="020B0503020204020204" charset="-122"/>
                <a:cs typeface="微软雅黑" panose="020B0503020204020204" charset="-122"/>
                <a:sym typeface="+mn-ea"/>
              </a:rPr>
              <a:t>本品输注过程中，当达到心脏负荷试验终止标准时，应即刻停止给药，并注射放射性核素心肌灌注显像剂。</a:t>
            </a:r>
            <a:endParaRPr lang="zh-CN" altLang="en-US" sz="1200" dirty="0">
              <a:latin typeface="微软雅黑" panose="020B0503020204020204" charset="-122"/>
              <a:ea typeface="微软雅黑" panose="020B0503020204020204" charset="-122"/>
              <a:cs typeface="微软雅黑" panose="020B0503020204020204" charset="-122"/>
              <a:sym typeface="+mn-ea"/>
            </a:endParaRPr>
          </a:p>
        </p:txBody>
      </p:sp>
      <p:sp>
        <p:nvSpPr>
          <p:cNvPr id="10" name="AutoShape 10"/>
          <p:cNvSpPr/>
          <p:nvPr/>
        </p:nvSpPr>
        <p:spPr>
          <a:xfrm>
            <a:off x="6477000" y="1239520"/>
            <a:ext cx="5442585" cy="971550"/>
          </a:xfrm>
          <a:prstGeom prst="rect">
            <a:avLst/>
          </a:prstGeom>
          <a:solidFill>
            <a:srgbClr val="E8F5E8"/>
          </a:solidFill>
          <a:ln w="12700" cap="flat" cmpd="sng">
            <a:noFill/>
            <a:prstDash val="solid"/>
            <a:round/>
          </a:ln>
        </p:spPr>
        <p:txBody>
          <a:bodyPr vert="horz" wrap="square" lIns="0" tIns="0" rIns="0" bIns="0" rtlCol="0" anchor="ctr" anchorCtr="0"/>
          <a:lstStyle/>
          <a:p>
            <a:pPr indent="0" algn="l">
              <a:lnSpc>
                <a:spcPct val="125000"/>
              </a:lnSpc>
              <a:defRPr/>
            </a:pPr>
            <a:r>
              <a:rPr lang="en-US" sz="2000" b="1" i="0" u="none" strike="noStrike">
                <a:solidFill>
                  <a:srgbClr val="004D40"/>
                </a:solidFill>
                <a:latin typeface="微软雅黑" panose="020B0503020204020204" charset="-122"/>
                <a:ea typeface="微软雅黑" panose="020B0503020204020204" charset="-122"/>
                <a:cs typeface="Noto Sans SC" panose="020B0200000000000000" charset="-122"/>
                <a:sym typeface="Noto Sans SC" panose="020B0200000000000000" charset="-122"/>
              </a:rPr>
              <a:t>  参照药</a:t>
            </a:r>
            <a:r>
              <a:rPr lang="zh-CN" altLang="en-US" sz="2000" b="1" i="0" u="none" strike="noStrike">
                <a:solidFill>
                  <a:srgbClr val="004D40"/>
                </a:solidFill>
                <a:latin typeface="微软雅黑" panose="020B0503020204020204" charset="-122"/>
                <a:ea typeface="微软雅黑" panose="020B0503020204020204" charset="-122"/>
                <a:cs typeface="Noto Sans SC" panose="020B0200000000000000" charset="-122"/>
                <a:sym typeface="Noto Sans SC" panose="020B0200000000000000" charset="-122"/>
              </a:rPr>
              <a:t>建议：瑞加诺生注射液</a:t>
            </a:r>
            <a:endParaRPr lang="zh-CN" altLang="en-US" sz="2000" b="1" i="0" u="none" strike="noStrike">
              <a:solidFill>
                <a:srgbClr val="004D40"/>
              </a:solidFill>
              <a:latin typeface="微软雅黑" panose="020B0503020204020204" charset="-122"/>
              <a:ea typeface="微软雅黑" panose="020B0503020204020204" charset="-122"/>
              <a:cs typeface="Noto Sans SC" panose="020B0200000000000000" charset="-122"/>
              <a:sym typeface="Noto Sans SC" panose="020B0200000000000000" charset="-122"/>
            </a:endParaRPr>
          </a:p>
        </p:txBody>
      </p:sp>
      <p:sp>
        <p:nvSpPr>
          <p:cNvPr id="13" name="AutoShape 13"/>
          <p:cNvSpPr/>
          <p:nvPr/>
        </p:nvSpPr>
        <p:spPr>
          <a:xfrm>
            <a:off x="6685280" y="2302510"/>
            <a:ext cx="2386965" cy="1498600"/>
          </a:xfrm>
          <a:prstGeom prst="rect">
            <a:avLst/>
          </a:prstGeom>
          <a:noFill/>
          <a:ln w="12700" cap="flat" cmpd="sng">
            <a:noFill/>
            <a:prstDash val="solid"/>
            <a:round/>
          </a:ln>
        </p:spPr>
        <p:txBody>
          <a:bodyPr vert="horz" wrap="square" lIns="0" tIns="0" rIns="0" bIns="0" rtlCol="0" anchor="ctr" anchorCtr="0"/>
          <a:lstStyle/>
          <a:p>
            <a:pPr indent="0" algn="l" fontAlgn="auto">
              <a:lnSpc>
                <a:spcPct val="130000"/>
              </a:lnSpc>
              <a:buClrTx/>
              <a:buSzTx/>
              <a:buFontTx/>
              <a:defRPr/>
            </a:pPr>
            <a:r>
              <a:rPr lang="en-US" sz="1400" b="1" i="0" u="none" strike="noStrike">
                <a:solidFill>
                  <a:srgbClr val="004D40"/>
                </a:solidFill>
                <a:latin typeface="微软雅黑" panose="020B0503020204020204" charset="-122"/>
                <a:ea typeface="微软雅黑" panose="020B0503020204020204" charset="-122"/>
                <a:cs typeface="微软雅黑" panose="020B0503020204020204" charset="-122"/>
                <a:sym typeface="Noto Sans SC" panose="020B0200000000000000" charset="-122"/>
              </a:rPr>
              <a:t>适应症</a:t>
            </a:r>
            <a:r>
              <a:rPr lang="zh-CN" altLang="en-US" sz="1400" b="1" i="0" u="none" strike="noStrike">
                <a:solidFill>
                  <a:srgbClr val="004D40"/>
                </a:solidFill>
                <a:latin typeface="微软雅黑" panose="020B0503020204020204" charset="-122"/>
                <a:ea typeface="微软雅黑" panose="020B0503020204020204" charset="-122"/>
                <a:cs typeface="微软雅黑" panose="020B0503020204020204" charset="-122"/>
                <a:sym typeface="Noto Sans SC" panose="020B0200000000000000" charset="-122"/>
              </a:rPr>
              <a:t>及</a:t>
            </a:r>
            <a:r>
              <a:rPr lang="en-US" sz="1400" b="1" i="0" u="none" strike="noStrike">
                <a:solidFill>
                  <a:srgbClr val="004D40"/>
                </a:solidFill>
                <a:latin typeface="微软雅黑" panose="020B0503020204020204" charset="-122"/>
                <a:ea typeface="微软雅黑" panose="020B0503020204020204" charset="-122"/>
                <a:cs typeface="微软雅黑" panose="020B0503020204020204" charset="-122"/>
                <a:sym typeface="Noto Sans SC" panose="020B0200000000000000" charset="-122"/>
              </a:rPr>
              <a:t>临床定位一致</a:t>
            </a:r>
            <a:r>
              <a:rPr lang="en-US" sz="1400" b="1" baseline="30000">
                <a:solidFill>
                  <a:srgbClr val="004D40"/>
                </a:solidFill>
                <a:latin typeface="微软雅黑" panose="020B0503020204020204" charset="-122"/>
                <a:ea typeface="微软雅黑" panose="020B0503020204020204" charset="-122"/>
                <a:cs typeface="微软雅黑" panose="020B0503020204020204" charset="-122"/>
              </a:rPr>
              <a:t>[2]</a:t>
            </a:r>
            <a:endParaRPr lang="en-US" sz="1400" b="1" baseline="30000">
              <a:solidFill>
                <a:srgbClr val="004D40"/>
              </a:solidFill>
              <a:latin typeface="微软雅黑" panose="020B0503020204020204" charset="-122"/>
              <a:ea typeface="微软雅黑" panose="020B0503020204020204" charset="-122"/>
              <a:cs typeface="微软雅黑" panose="020B0503020204020204" charset="-122"/>
            </a:endParaRPr>
          </a:p>
          <a:p>
            <a:pPr indent="0" algn="l" fontAlgn="auto">
              <a:lnSpc>
                <a:spcPct val="130000"/>
              </a:lnSpc>
              <a:defRPr/>
            </a:pPr>
            <a:r>
              <a:rPr lang="en-US" sz="1200" b="0" i="0" u="none" strike="noStrike">
                <a:solidFill>
                  <a:srgbClr val="555555"/>
                </a:solidFill>
                <a:latin typeface="微软雅黑" panose="020B0503020204020204" charset="-122"/>
                <a:ea typeface="微软雅黑" panose="020B0503020204020204" charset="-122"/>
                <a:cs typeface="微软雅黑" panose="020B0503020204020204" charset="-122"/>
                <a:sym typeface="Noto Sans SC" panose="020B0200000000000000" charset="-122"/>
              </a:rPr>
              <a:t>二者均为获批用于</a:t>
            </a:r>
            <a:r>
              <a:rPr lang="zh-CN" altLang="en-US" sz="1200" b="0" i="0" u="none" strike="noStrike">
                <a:solidFill>
                  <a:srgbClr val="555555"/>
                </a:solidFill>
                <a:latin typeface="微软雅黑" panose="020B0503020204020204" charset="-122"/>
                <a:ea typeface="微软雅黑" panose="020B0503020204020204" charset="-122"/>
                <a:cs typeface="微软雅黑" panose="020B0503020204020204" charset="-122"/>
                <a:sym typeface="Noto Sans SC" panose="020B0200000000000000" charset="-122"/>
              </a:rPr>
              <a:t>核素</a:t>
            </a:r>
            <a:r>
              <a:rPr lang="en-US" sz="1200" b="0" i="0" u="none" strike="noStrike">
                <a:solidFill>
                  <a:srgbClr val="555555"/>
                </a:solidFill>
                <a:latin typeface="微软雅黑" panose="020B0503020204020204" charset="-122"/>
                <a:ea typeface="微软雅黑" panose="020B0503020204020204" charset="-122"/>
                <a:cs typeface="微软雅黑" panose="020B0503020204020204" charset="-122"/>
                <a:sym typeface="Noto Sans SC" panose="020B0200000000000000" charset="-122"/>
              </a:rPr>
              <a:t>心肌灌注显像（MPI）的心脏负荷试验药物，临床用途与定位相同，具备良好可比性。</a:t>
            </a:r>
            <a:endParaRPr lang="en-US" sz="1200" b="0" i="0" u="none" strike="noStrike">
              <a:solidFill>
                <a:srgbClr val="555555"/>
              </a:solidFill>
              <a:latin typeface="微软雅黑" panose="020B0503020204020204" charset="-122"/>
              <a:ea typeface="微软雅黑" panose="020B0503020204020204" charset="-122"/>
              <a:cs typeface="微软雅黑" panose="020B0503020204020204" charset="-122"/>
              <a:sym typeface="Noto Sans SC" panose="020B0200000000000000" charset="-122"/>
            </a:endParaRPr>
          </a:p>
        </p:txBody>
      </p:sp>
      <p:sp>
        <p:nvSpPr>
          <p:cNvPr id="19" name="AutoShape 19"/>
          <p:cNvSpPr/>
          <p:nvPr/>
        </p:nvSpPr>
        <p:spPr>
          <a:xfrm>
            <a:off x="9312275" y="2400935"/>
            <a:ext cx="2268855" cy="1047750"/>
          </a:xfrm>
          <a:prstGeom prst="rect">
            <a:avLst/>
          </a:prstGeom>
          <a:noFill/>
          <a:ln w="12700" cap="flat" cmpd="sng">
            <a:noFill/>
            <a:prstDash val="solid"/>
            <a:round/>
          </a:ln>
        </p:spPr>
        <p:txBody>
          <a:bodyPr vert="horz" wrap="square" lIns="0" tIns="0" rIns="0" bIns="0" rtlCol="0" anchor="ctr" anchorCtr="0"/>
          <a:lstStyle/>
          <a:p>
            <a:pPr indent="0" algn="l">
              <a:lnSpc>
                <a:spcPct val="125000"/>
              </a:lnSpc>
              <a:defRPr/>
            </a:pPr>
            <a:r>
              <a:rPr lang="en-US" sz="1400" b="1" i="0" u="none" strike="noStrike">
                <a:solidFill>
                  <a:srgbClr val="004D40"/>
                </a:solidFill>
                <a:latin typeface="微软雅黑" panose="020B0503020204020204" charset="-122"/>
                <a:ea typeface="微软雅黑" panose="020B0503020204020204" charset="-122"/>
                <a:cs typeface="Noto Sans SC" panose="020B0200000000000000" charset="-122"/>
                <a:sym typeface="Noto Sans SC" panose="020B0200000000000000" charset="-122"/>
              </a:rPr>
              <a:t>同属新一代负荷药物</a:t>
            </a:r>
            <a:endParaRPr lang="en-US" sz="1400">
              <a:latin typeface="微软雅黑" panose="020B0503020204020204" charset="-122"/>
              <a:ea typeface="微软雅黑" panose="020B0503020204020204" charset="-122"/>
            </a:endParaRPr>
          </a:p>
          <a:p>
            <a:pPr indent="0" algn="l" fontAlgn="auto">
              <a:lnSpc>
                <a:spcPct val="130000"/>
              </a:lnSpc>
            </a:pPr>
            <a:r>
              <a:rPr lang="en-US" sz="1200" b="0" i="0" u="none" strike="noStrike">
                <a:solidFill>
                  <a:srgbClr val="555555"/>
                </a:solidFill>
                <a:latin typeface="微软雅黑" panose="020B0503020204020204" charset="-122"/>
                <a:ea typeface="微软雅黑" panose="020B0503020204020204" charset="-122"/>
                <a:cs typeface="Noto Sans SC" panose="020B0200000000000000" charset="-122"/>
                <a:sym typeface="Noto Sans SC" panose="020B0200000000000000" charset="-122"/>
              </a:rPr>
              <a:t>均为替代传统腺苷类的新一代药物，适用人群一致，</a:t>
            </a:r>
            <a:r>
              <a:rPr lang="en-US" sz="1200">
                <a:solidFill>
                  <a:srgbClr val="555555"/>
                </a:solidFill>
                <a:latin typeface="微软雅黑" panose="020B0503020204020204" charset="-122"/>
                <a:ea typeface="微软雅黑" panose="020B0503020204020204" charset="-122"/>
                <a:cs typeface="Noto Sans SC" panose="020B0200000000000000" charset="-122"/>
                <a:sym typeface="Noto Sans SC" panose="020B0200000000000000" charset="-122"/>
              </a:rPr>
              <a:t>作为同代药物，评估更具公平性与代表性。</a:t>
            </a:r>
            <a:endParaRPr lang="en-US" sz="1200" b="0" i="0" u="none" strike="noStrike">
              <a:solidFill>
                <a:srgbClr val="555555"/>
              </a:solidFill>
              <a:latin typeface="微软雅黑" panose="020B0503020204020204" charset="-122"/>
              <a:ea typeface="微软雅黑" panose="020B0503020204020204" charset="-122"/>
              <a:cs typeface="Noto Sans SC" panose="020B0200000000000000" charset="-122"/>
              <a:sym typeface="Noto Sans SC" panose="020B0200000000000000" charset="-122"/>
            </a:endParaRPr>
          </a:p>
        </p:txBody>
      </p:sp>
      <p:sp>
        <p:nvSpPr>
          <p:cNvPr id="22" name="AutoShape 22"/>
          <p:cNvSpPr/>
          <p:nvPr/>
        </p:nvSpPr>
        <p:spPr>
          <a:xfrm>
            <a:off x="9315450" y="4279265"/>
            <a:ext cx="2291715" cy="1379855"/>
          </a:xfrm>
          <a:prstGeom prst="rect">
            <a:avLst/>
          </a:prstGeom>
          <a:noFill/>
          <a:ln w="12700" cap="flat" cmpd="sng">
            <a:noFill/>
            <a:prstDash val="solid"/>
            <a:round/>
          </a:ln>
        </p:spPr>
        <p:txBody>
          <a:bodyPr vert="horz" wrap="square" lIns="0" tIns="0" rIns="0" bIns="0" rtlCol="0" anchor="ctr" anchorCtr="0"/>
          <a:lstStyle/>
          <a:p>
            <a:pPr indent="0" algn="l" fontAlgn="auto">
              <a:lnSpc>
                <a:spcPct val="130000"/>
              </a:lnSpc>
              <a:defRPr/>
            </a:pPr>
            <a:r>
              <a:rPr lang="en-US" sz="1400" b="1" i="0" u="none" strike="noStrike">
                <a:solidFill>
                  <a:srgbClr val="004D40"/>
                </a:solidFill>
                <a:latin typeface="微软雅黑" panose="020B0503020204020204" charset="-122"/>
                <a:ea typeface="微软雅黑" panose="020B0503020204020204" charset="-122"/>
                <a:cs typeface="Noto Sans SC" panose="020B0200000000000000" charset="-122"/>
                <a:sym typeface="Noto Sans SC" panose="020B0200000000000000" charset="-122"/>
              </a:rPr>
              <a:t>上市周期相近，公平可比</a:t>
            </a:r>
            <a:endParaRPr lang="en-US" sz="1400">
              <a:latin typeface="微软雅黑" panose="020B0503020204020204" charset="-122"/>
              <a:ea typeface="微软雅黑" panose="020B0503020204020204" charset="-122"/>
            </a:endParaRPr>
          </a:p>
          <a:p>
            <a:pPr indent="0" algn="l" fontAlgn="auto">
              <a:lnSpc>
                <a:spcPct val="130000"/>
              </a:lnSpc>
            </a:pPr>
            <a:r>
              <a:rPr lang="en-US" sz="1200">
                <a:solidFill>
                  <a:srgbClr val="555555"/>
                </a:solidFill>
                <a:latin typeface="微软雅黑" panose="020B0503020204020204" charset="-122"/>
                <a:ea typeface="微软雅黑" panose="020B0503020204020204" charset="-122"/>
                <a:cs typeface="微软雅黑" panose="020B0503020204020204" charset="-122"/>
                <a:sym typeface="Noto Sans SC" panose="020B0200000000000000" charset="-122"/>
              </a:rPr>
              <a:t>瑞加诺生2021</a:t>
            </a:r>
            <a:r>
              <a:rPr lang="zh-CN" altLang="en-US" sz="1200">
                <a:solidFill>
                  <a:srgbClr val="555555"/>
                </a:solidFill>
                <a:latin typeface="微软雅黑" panose="020B0503020204020204" charset="-122"/>
                <a:ea typeface="微软雅黑" panose="020B0503020204020204" charset="-122"/>
                <a:cs typeface="微软雅黑" panose="020B0503020204020204" charset="-122"/>
                <a:sym typeface="Noto Sans SC" panose="020B0200000000000000" charset="-122"/>
              </a:rPr>
              <a:t>年上市，与本品</a:t>
            </a:r>
            <a:r>
              <a:rPr lang="en-US" sz="1200" b="0" i="0" u="none" strike="noStrike">
                <a:solidFill>
                  <a:srgbClr val="555555"/>
                </a:solidFill>
                <a:latin typeface="微软雅黑" panose="020B0503020204020204" charset="-122"/>
                <a:ea typeface="微软雅黑" panose="020B0503020204020204" charset="-122"/>
                <a:cs typeface="Noto Sans SC" panose="020B0200000000000000" charset="-122"/>
                <a:sym typeface="Noto Sans SC" panose="020B0200000000000000" charset="-122"/>
              </a:rPr>
              <a:t>均为近年国内新上市创新药，研发投入与临床应用阶段接近，</a:t>
            </a:r>
            <a:r>
              <a:rPr lang="zh-CN" altLang="en-US" sz="1200" b="0" i="0" u="none" strike="noStrike">
                <a:solidFill>
                  <a:srgbClr val="555555"/>
                </a:solidFill>
                <a:latin typeface="微软雅黑" panose="020B0503020204020204" charset="-122"/>
                <a:ea typeface="微软雅黑" panose="020B0503020204020204" charset="-122"/>
                <a:cs typeface="Noto Sans SC" panose="020B0200000000000000" charset="-122"/>
                <a:sym typeface="Noto Sans SC" panose="020B0200000000000000" charset="-122"/>
              </a:rPr>
              <a:t>两者综合</a:t>
            </a:r>
            <a:r>
              <a:rPr lang="en-US" sz="1200" b="0" i="0" u="none" strike="noStrike">
                <a:solidFill>
                  <a:srgbClr val="555555"/>
                </a:solidFill>
                <a:latin typeface="微软雅黑" panose="020B0503020204020204" charset="-122"/>
                <a:ea typeface="微软雅黑" panose="020B0503020204020204" charset="-122"/>
                <a:cs typeface="Noto Sans SC" panose="020B0200000000000000" charset="-122"/>
                <a:sym typeface="Noto Sans SC" panose="020B0200000000000000" charset="-122"/>
              </a:rPr>
              <a:t>价值评估更客观</a:t>
            </a:r>
            <a:r>
              <a:rPr lang="zh-CN" altLang="en-US" sz="1200" b="0" i="0" u="none" strike="noStrike">
                <a:solidFill>
                  <a:srgbClr val="555555"/>
                </a:solidFill>
                <a:latin typeface="微软雅黑" panose="020B0503020204020204" charset="-122"/>
                <a:ea typeface="微软雅黑" panose="020B0503020204020204" charset="-122"/>
                <a:cs typeface="Noto Sans SC" panose="020B0200000000000000" charset="-122"/>
                <a:sym typeface="Noto Sans SC" panose="020B0200000000000000" charset="-122"/>
              </a:rPr>
              <a:t>、公平</a:t>
            </a:r>
            <a:r>
              <a:rPr lang="en-US" sz="1200" b="0" i="0" u="none" strike="noStrike">
                <a:solidFill>
                  <a:srgbClr val="555555"/>
                </a:solidFill>
                <a:latin typeface="微软雅黑" panose="020B0503020204020204" charset="-122"/>
                <a:ea typeface="微软雅黑" panose="020B0503020204020204" charset="-122"/>
                <a:cs typeface="Noto Sans SC" panose="020B0200000000000000" charset="-122"/>
                <a:sym typeface="Noto Sans SC" panose="020B0200000000000000" charset="-122"/>
              </a:rPr>
              <a:t>。</a:t>
            </a:r>
            <a:endParaRPr lang="en-US" sz="1200" b="0" i="0" u="none" strike="noStrike">
              <a:solidFill>
                <a:srgbClr val="555555"/>
              </a:solidFill>
              <a:latin typeface="微软雅黑" panose="020B0503020204020204" charset="-122"/>
              <a:ea typeface="微软雅黑" panose="020B0503020204020204" charset="-122"/>
              <a:cs typeface="Noto Sans SC" panose="020B0200000000000000" charset="-122"/>
              <a:sym typeface="Noto Sans SC" panose="020B0200000000000000" charset="-122"/>
            </a:endParaRPr>
          </a:p>
        </p:txBody>
      </p:sp>
      <p:sp>
        <p:nvSpPr>
          <p:cNvPr id="25" name="AutoShape 25"/>
          <p:cNvSpPr/>
          <p:nvPr/>
        </p:nvSpPr>
        <p:spPr>
          <a:xfrm>
            <a:off x="6696075" y="4253230"/>
            <a:ext cx="2392045" cy="1281430"/>
          </a:xfrm>
          <a:prstGeom prst="rect">
            <a:avLst/>
          </a:prstGeom>
          <a:noFill/>
          <a:ln w="12700" cap="flat" cmpd="sng">
            <a:noFill/>
            <a:prstDash val="solid"/>
            <a:round/>
          </a:ln>
        </p:spPr>
        <p:txBody>
          <a:bodyPr vert="horz" wrap="square" lIns="0" tIns="0" rIns="0" bIns="0" rtlCol="0" anchor="ctr" anchorCtr="0"/>
          <a:lstStyle/>
          <a:p>
            <a:pPr indent="0" algn="l">
              <a:lnSpc>
                <a:spcPct val="125000"/>
              </a:lnSpc>
              <a:defRPr/>
            </a:pPr>
            <a:r>
              <a:rPr lang="en-US" sz="1400" b="1" i="0" u="none" strike="noStrike">
                <a:solidFill>
                  <a:srgbClr val="004D40"/>
                </a:solidFill>
                <a:latin typeface="微软雅黑" panose="020B0503020204020204" charset="-122"/>
                <a:ea typeface="微软雅黑" panose="020B0503020204020204" charset="-122"/>
                <a:cs typeface="微软雅黑" panose="020B0503020204020204" charset="-122"/>
                <a:sym typeface="Noto Sans SC" panose="020B0200000000000000" charset="-122"/>
              </a:rPr>
              <a:t>权威指南推荐</a:t>
            </a:r>
            <a:r>
              <a:rPr lang="en-US" sz="1400" b="1" i="0" u="none" strike="noStrike" baseline="30000">
                <a:solidFill>
                  <a:srgbClr val="004D40"/>
                </a:solidFill>
                <a:latin typeface="微软雅黑" panose="020B0503020204020204" charset="-122"/>
                <a:ea typeface="微软雅黑" panose="020B0503020204020204" charset="-122"/>
                <a:cs typeface="微软雅黑" panose="020B0503020204020204" charset="-122"/>
                <a:sym typeface="Noto Sans SC" panose="020B0200000000000000" charset="-122"/>
              </a:rPr>
              <a:t>[3]</a:t>
            </a:r>
            <a:endParaRPr lang="en-US" sz="1400" baseline="30000">
              <a:latin typeface="微软雅黑" panose="020B0503020204020204" charset="-122"/>
              <a:ea typeface="微软雅黑" panose="020B0503020204020204" charset="-122"/>
              <a:cs typeface="微软雅黑" panose="020B0503020204020204" charset="-122"/>
            </a:endParaRPr>
          </a:p>
          <a:p>
            <a:pPr indent="0" algn="l" fontAlgn="auto">
              <a:lnSpc>
                <a:spcPct val="130000"/>
              </a:lnSpc>
            </a:pPr>
            <a:r>
              <a:rPr lang="en-US" sz="1200">
                <a:solidFill>
                  <a:srgbClr val="555555"/>
                </a:solidFill>
                <a:latin typeface="微软雅黑" panose="020B0503020204020204" charset="-122"/>
                <a:ea typeface="微软雅黑" panose="020B0503020204020204" charset="-122"/>
                <a:cs typeface="微软雅黑" panose="020B0503020204020204" charset="-122"/>
                <a:sym typeface="Noto Sans SC" panose="020B0200000000000000" charset="-122"/>
              </a:rPr>
              <a:t>瑞加诺生已被多部国家级指南</a:t>
            </a:r>
            <a:r>
              <a:rPr lang="zh-CN" altLang="en-US" sz="1200">
                <a:solidFill>
                  <a:srgbClr val="555555"/>
                </a:solidFill>
                <a:latin typeface="微软雅黑" panose="020B0503020204020204" charset="-122"/>
                <a:ea typeface="微软雅黑" panose="020B0503020204020204" charset="-122"/>
                <a:cs typeface="微软雅黑" panose="020B0503020204020204" charset="-122"/>
                <a:sym typeface="Noto Sans SC" panose="020B0200000000000000" charset="-122"/>
              </a:rPr>
              <a:t>推荐</a:t>
            </a:r>
            <a:r>
              <a:rPr lang="en-US" sz="1200">
                <a:solidFill>
                  <a:srgbClr val="555555"/>
                </a:solidFill>
                <a:latin typeface="微软雅黑" panose="020B0503020204020204" charset="-122"/>
                <a:ea typeface="微软雅黑" panose="020B0503020204020204" charset="-122"/>
                <a:cs typeface="微软雅黑" panose="020B0503020204020204" charset="-122"/>
                <a:sym typeface="Noto Sans SC" panose="020B0200000000000000" charset="-122"/>
              </a:rPr>
              <a:t>为标准负荷药物，</a:t>
            </a:r>
            <a:r>
              <a:rPr lang="zh-CN" altLang="en-US" sz="1200">
                <a:solidFill>
                  <a:srgbClr val="555555"/>
                </a:solidFill>
                <a:latin typeface="微软雅黑" panose="020B0503020204020204" charset="-122"/>
                <a:ea typeface="微软雅黑" panose="020B0503020204020204" charset="-122"/>
                <a:cs typeface="微软雅黑" panose="020B0503020204020204" charset="-122"/>
                <a:sym typeface="Noto Sans SC" panose="020B0200000000000000" charset="-122"/>
              </a:rPr>
              <a:t>已纳入医保乙类，</a:t>
            </a:r>
            <a:r>
              <a:rPr lang="en-US" sz="1200">
                <a:solidFill>
                  <a:srgbClr val="555555"/>
                </a:solidFill>
                <a:latin typeface="微软雅黑" panose="020B0503020204020204" charset="-122"/>
                <a:ea typeface="微软雅黑" panose="020B0503020204020204" charset="-122"/>
                <a:cs typeface="微软雅黑" panose="020B0503020204020204" charset="-122"/>
                <a:sym typeface="Noto Sans SC" panose="020B0200000000000000" charset="-122"/>
              </a:rPr>
              <a:t>满足医保评审可比要求</a:t>
            </a:r>
            <a:r>
              <a:rPr lang="en-US" sz="1400">
                <a:solidFill>
                  <a:srgbClr val="555555"/>
                </a:solidFill>
                <a:latin typeface="微软雅黑" panose="020B0503020204020204" charset="-122"/>
                <a:ea typeface="微软雅黑" panose="020B0503020204020204" charset="-122"/>
                <a:cs typeface="微软雅黑" panose="020B0503020204020204" charset="-122"/>
                <a:sym typeface="Noto Sans SC" panose="020B0200000000000000" charset="-122"/>
              </a:rPr>
              <a:t>。</a:t>
            </a:r>
            <a:endParaRPr lang="en-US" sz="1400" b="0" i="0" u="none" strike="noStrike">
              <a:solidFill>
                <a:srgbClr val="555555"/>
              </a:solidFill>
              <a:latin typeface="微软雅黑" panose="020B0503020204020204" charset="-122"/>
              <a:ea typeface="微软雅黑" panose="020B0503020204020204" charset="-122"/>
              <a:cs typeface="微软雅黑" panose="020B0503020204020204" charset="-122"/>
              <a:sym typeface="Noto Sans SC" panose="020B0200000000000000" charset="-122"/>
            </a:endParaRPr>
          </a:p>
        </p:txBody>
      </p:sp>
      <p:sp>
        <p:nvSpPr>
          <p:cNvPr id="29" name="文本框 28"/>
          <p:cNvSpPr txBox="1"/>
          <p:nvPr/>
        </p:nvSpPr>
        <p:spPr>
          <a:xfrm>
            <a:off x="824865" y="6156960"/>
            <a:ext cx="9643110" cy="553085"/>
          </a:xfrm>
          <a:prstGeom prst="rect">
            <a:avLst/>
          </a:prstGeom>
          <a:noFill/>
        </p:spPr>
        <p:txBody>
          <a:bodyPr wrap="square" rtlCol="0">
            <a:spAutoFit/>
          </a:bodyPr>
          <a:lstStyle/>
          <a:p>
            <a:r>
              <a:rPr lang="en-US" altLang="zh-CN" sz="1000" dirty="0">
                <a:solidFill>
                  <a:schemeClr val="tx1"/>
                </a:solidFill>
                <a:latin typeface="微软雅黑" panose="020B0503020204020204" charset="-122"/>
                <a:ea typeface="微软雅黑" panose="020B0503020204020204" charset="-122"/>
              </a:rPr>
              <a:t>[1] </a:t>
            </a:r>
            <a:r>
              <a:rPr lang="zh-CN" altLang="en-US" sz="1000" dirty="0">
                <a:solidFill>
                  <a:schemeClr val="tx1"/>
                </a:solidFill>
                <a:latin typeface="微软雅黑" panose="020B0503020204020204" charset="-122"/>
                <a:ea typeface="微软雅黑" panose="020B0503020204020204" charset="-122"/>
              </a:rPr>
              <a:t>盐酸去甲乌药碱注射液说明书</a:t>
            </a:r>
            <a:r>
              <a:rPr lang="en-US" altLang="zh-CN" sz="1000" dirty="0">
                <a:solidFill>
                  <a:schemeClr val="tx1"/>
                </a:solidFill>
                <a:latin typeface="微软雅黑" panose="020B0503020204020204" charset="-122"/>
                <a:ea typeface="微软雅黑" panose="020B0503020204020204" charset="-122"/>
              </a:rPr>
              <a:t>. </a:t>
            </a:r>
            <a:endParaRPr lang="en-US" altLang="zh-CN" sz="1000" dirty="0">
              <a:solidFill>
                <a:schemeClr val="tx1"/>
              </a:solidFill>
              <a:latin typeface="微软雅黑" panose="020B0503020204020204" charset="-122"/>
              <a:ea typeface="微软雅黑" panose="020B0503020204020204" charset="-122"/>
            </a:endParaRPr>
          </a:p>
          <a:p>
            <a:r>
              <a:rPr lang="en-US" altLang="zh-CN" sz="1000" dirty="0">
                <a:solidFill>
                  <a:schemeClr val="tx1"/>
                </a:solidFill>
                <a:latin typeface="微软雅黑" panose="020B0503020204020204" charset="-122"/>
                <a:ea typeface="微软雅黑" panose="020B0503020204020204" charset="-122"/>
              </a:rPr>
              <a:t>[2] </a:t>
            </a:r>
            <a:r>
              <a:rPr lang="zh-CN" altLang="en-US" sz="1000" dirty="0">
                <a:solidFill>
                  <a:schemeClr val="tx1"/>
                </a:solidFill>
                <a:latin typeface="微软雅黑" panose="020B0503020204020204" charset="-122"/>
                <a:ea typeface="微软雅黑" panose="020B0503020204020204" charset="-122"/>
              </a:rPr>
              <a:t>瑞加诺生</a:t>
            </a:r>
            <a:r>
              <a:rPr lang="zh-CN" altLang="en-US" sz="1000" dirty="0">
                <a:latin typeface="微软雅黑" panose="020B0503020204020204" charset="-122"/>
                <a:ea typeface="微软雅黑" panose="020B0503020204020204" charset="-122"/>
                <a:sym typeface="+mn-ea"/>
              </a:rPr>
              <a:t>注射液</a:t>
            </a:r>
            <a:r>
              <a:rPr lang="zh-CN" altLang="en-US" sz="1000" dirty="0">
                <a:solidFill>
                  <a:schemeClr val="tx1"/>
                </a:solidFill>
                <a:latin typeface="微软雅黑" panose="020B0503020204020204" charset="-122"/>
                <a:ea typeface="微软雅黑" panose="020B0503020204020204" charset="-122"/>
              </a:rPr>
              <a:t>说明书</a:t>
            </a:r>
            <a:r>
              <a:rPr lang="en-US" altLang="zh-CN" sz="1000" dirty="0">
                <a:solidFill>
                  <a:schemeClr val="tx1"/>
                </a:solidFill>
                <a:latin typeface="微软雅黑" panose="020B0503020204020204" charset="-122"/>
                <a:ea typeface="微软雅黑" panose="020B0503020204020204" charset="-122"/>
              </a:rPr>
              <a:t>. </a:t>
            </a:r>
            <a:endParaRPr lang="en-US" altLang="zh-CN" sz="1000" dirty="0">
              <a:solidFill>
                <a:schemeClr val="tx1"/>
              </a:solidFill>
              <a:latin typeface="微软雅黑" panose="020B0503020204020204" charset="-122"/>
              <a:ea typeface="微软雅黑" panose="020B0503020204020204" charset="-122"/>
            </a:endParaRPr>
          </a:p>
          <a:p>
            <a:r>
              <a:rPr lang="en-US" altLang="zh-CN" sz="1000">
                <a:solidFill>
                  <a:schemeClr val="tx1"/>
                </a:solidFill>
                <a:latin typeface="微软雅黑" panose="020B0503020204020204" charset="-122"/>
                <a:ea typeface="微软雅黑" panose="020B0503020204020204" charset="-122"/>
                <a:sym typeface="+mn-ea"/>
              </a:rPr>
              <a:t>[3] </a:t>
            </a:r>
            <a:r>
              <a:rPr lang="zh-CN" altLang="en-US" sz="1000">
                <a:solidFill>
                  <a:schemeClr val="tx1"/>
                </a:solidFill>
                <a:latin typeface="微软雅黑" panose="020B0503020204020204" charset="-122"/>
                <a:ea typeface="微软雅黑" panose="020B0503020204020204" charset="-122"/>
                <a:sym typeface="+mn-ea"/>
              </a:rPr>
              <a:t>中华医学会心血管病学分会</a:t>
            </a:r>
            <a:r>
              <a:rPr lang="en-US" altLang="zh-CN" sz="1000">
                <a:solidFill>
                  <a:schemeClr val="tx1"/>
                </a:solidFill>
                <a:latin typeface="微软雅黑" panose="020B0503020204020204" charset="-122"/>
                <a:ea typeface="微软雅黑" panose="020B0503020204020204" charset="-122"/>
                <a:sym typeface="+mn-ea"/>
              </a:rPr>
              <a:t>,</a:t>
            </a:r>
            <a:r>
              <a:rPr lang="zh-CN" altLang="en-US" sz="1000">
                <a:solidFill>
                  <a:schemeClr val="tx1"/>
                </a:solidFill>
                <a:latin typeface="微软雅黑" panose="020B0503020204020204" charset="-122"/>
                <a:ea typeface="微软雅黑" panose="020B0503020204020204" charset="-122"/>
                <a:sym typeface="+mn-ea"/>
              </a:rPr>
              <a:t>中华心血管病杂志编辑委员会</a:t>
            </a:r>
            <a:r>
              <a:rPr lang="en-US" altLang="zh-CN" sz="1000">
                <a:solidFill>
                  <a:schemeClr val="tx1"/>
                </a:solidFill>
                <a:latin typeface="微软雅黑" panose="020B0503020204020204" charset="-122"/>
                <a:ea typeface="微软雅黑" panose="020B0503020204020204" charset="-122"/>
                <a:sym typeface="+mn-ea"/>
              </a:rPr>
              <a:t>. </a:t>
            </a:r>
            <a:r>
              <a:rPr lang="zh-CN" altLang="en-US" sz="1000">
                <a:solidFill>
                  <a:schemeClr val="tx1"/>
                </a:solidFill>
                <a:latin typeface="微软雅黑" panose="020B0503020204020204" charset="-122"/>
                <a:ea typeface="微软雅黑" panose="020B0503020204020204" charset="-122"/>
                <a:sym typeface="+mn-ea"/>
              </a:rPr>
              <a:t>中国慢性冠脉综合征患者诊断及管理指南</a:t>
            </a:r>
            <a:r>
              <a:rPr lang="en-US" altLang="zh-CN" sz="1000">
                <a:solidFill>
                  <a:schemeClr val="tx1"/>
                </a:solidFill>
                <a:latin typeface="微软雅黑" panose="020B0503020204020204" charset="-122"/>
                <a:ea typeface="微软雅黑" panose="020B0503020204020204" charset="-122"/>
                <a:sym typeface="+mn-ea"/>
              </a:rPr>
              <a:t>[J]. </a:t>
            </a:r>
            <a:r>
              <a:rPr lang="zh-CN" altLang="en-US" sz="1000">
                <a:solidFill>
                  <a:schemeClr val="tx1"/>
                </a:solidFill>
                <a:latin typeface="微软雅黑" panose="020B0503020204020204" charset="-122"/>
                <a:ea typeface="微软雅黑" panose="020B0503020204020204" charset="-122"/>
                <a:sym typeface="+mn-ea"/>
              </a:rPr>
              <a:t>中华心血管病杂志</a:t>
            </a:r>
            <a:r>
              <a:rPr lang="en-US" altLang="zh-CN" sz="1000">
                <a:solidFill>
                  <a:schemeClr val="tx1"/>
                </a:solidFill>
                <a:latin typeface="微软雅黑" panose="020B0503020204020204" charset="-122"/>
                <a:ea typeface="微软雅黑" panose="020B0503020204020204" charset="-122"/>
                <a:sym typeface="+mn-ea"/>
              </a:rPr>
              <a:t>,2024,52(6):589-614</a:t>
            </a:r>
            <a:r>
              <a:rPr lang="en-US" altLang="zh-CN" sz="900">
                <a:solidFill>
                  <a:schemeClr val="tx1"/>
                </a:solidFill>
                <a:latin typeface="微软雅黑" panose="020B0503020204020204" charset="-122"/>
                <a:ea typeface="微软雅黑" panose="020B0503020204020204" charset="-122"/>
                <a:sym typeface="+mn-ea"/>
              </a:rPr>
              <a:t>. </a:t>
            </a:r>
            <a:endParaRPr lang="en-US" altLang="zh-CN" sz="900" dirty="0">
              <a:solidFill>
                <a:schemeClr val="tx1"/>
              </a:solidFill>
              <a:latin typeface="微软雅黑" panose="020B0503020204020204" charset="-122"/>
              <a:ea typeface="微软雅黑" panose="020B0503020204020204" charset="-122"/>
              <a:sym typeface="+mn-ea"/>
            </a:endParaRPr>
          </a:p>
        </p:txBody>
      </p:sp>
      <p:sp>
        <p:nvSpPr>
          <p:cNvPr id="18" name="文本框 17"/>
          <p:cNvSpPr txBox="1"/>
          <p:nvPr/>
        </p:nvSpPr>
        <p:spPr>
          <a:xfrm>
            <a:off x="809266" y="444859"/>
            <a:ext cx="11094555" cy="553085"/>
          </a:xfrm>
          <a:prstGeom prst="rect">
            <a:avLst/>
          </a:prstGeom>
          <a:noFill/>
        </p:spPr>
        <p:txBody>
          <a:bodyPr wrap="square">
            <a:spAutoFit/>
          </a:bodyPr>
          <a:lstStyle/>
          <a:p>
            <a:pPr algn="l">
              <a:lnSpc>
                <a:spcPct val="125000"/>
              </a:lnSpc>
              <a:buClrTx/>
              <a:buSzTx/>
              <a:buFontTx/>
              <a:defRPr/>
            </a:pPr>
            <a:r>
              <a:rPr lang="en-US" sz="2400" b="1">
                <a:solidFill>
                  <a:srgbClr val="004D40"/>
                </a:solidFill>
                <a:latin typeface="微软雅黑" panose="020B0503020204020204" charset="-122"/>
                <a:ea typeface="微软雅黑" panose="020B0503020204020204" charset="-122"/>
                <a:cs typeface="Noto Sans SC" panose="020B0200000000000000" charset="-122"/>
                <a:sym typeface="Noto Sans SC" panose="020B0200000000000000" charset="-122"/>
              </a:rPr>
              <a:t>申报药品通用名称：</a:t>
            </a:r>
            <a:r>
              <a:rPr lang="zh-CN" altLang="en-US" sz="2400" b="1">
                <a:solidFill>
                  <a:srgbClr val="C00000"/>
                </a:solidFill>
                <a:latin typeface="微软雅黑" panose="020B0503020204020204" charset="-122"/>
                <a:ea typeface="微软雅黑" panose="020B0503020204020204" charset="-122"/>
                <a:cs typeface="Noto Sans SC" panose="020B0200000000000000" charset="-122"/>
                <a:sym typeface="Noto Sans SC" panose="020B0200000000000000" charset="-122"/>
              </a:rPr>
              <a:t>盐酸去甲乌药碱注射液</a:t>
            </a:r>
            <a:endParaRPr lang="zh-CN" altLang="en-US" sz="2400" b="1">
              <a:solidFill>
                <a:srgbClr val="C00000"/>
              </a:solidFill>
              <a:latin typeface="微软雅黑" panose="020B0503020204020204" charset="-122"/>
              <a:ea typeface="微软雅黑" panose="020B0503020204020204" charset="-122"/>
              <a:cs typeface="Noto Sans SC" panose="020B0200000000000000" charset="-122"/>
              <a:sym typeface="Noto Sans SC" panose="020B0200000000000000" charset="-122"/>
            </a:endParaRPr>
          </a:p>
        </p:txBody>
      </p:sp>
      <p:pic>
        <p:nvPicPr>
          <p:cNvPr id="2" name="图片 1"/>
          <p:cNvPicPr>
            <a:picLocks noChangeAspect="1"/>
          </p:cNvPicPr>
          <p:nvPr/>
        </p:nvPicPr>
        <p:blipFill>
          <a:blip r:embed="rId1"/>
          <a:stretch>
            <a:fillRect/>
          </a:stretch>
        </p:blipFill>
        <p:spPr>
          <a:xfrm>
            <a:off x="10375289" y="114307"/>
            <a:ext cx="1635841" cy="552659"/>
          </a:xfrm>
          <a:prstGeom prst="rect">
            <a:avLst/>
          </a:prstGeom>
        </p:spPr>
      </p:pic>
      <p:sp>
        <p:nvSpPr>
          <p:cNvPr id="11" name="矩形 10"/>
          <p:cNvSpPr/>
          <p:nvPr/>
        </p:nvSpPr>
        <p:spPr>
          <a:xfrm>
            <a:off x="0" y="0"/>
            <a:ext cx="1493520" cy="358140"/>
          </a:xfrm>
          <a:prstGeom prst="rect">
            <a:avLst/>
          </a:prstGeom>
          <a:solidFill>
            <a:srgbClr val="046E5A"/>
          </a:solidFill>
          <a:ln>
            <a:noFill/>
          </a:ln>
        </p:spPr>
        <p:style>
          <a:lnRef idx="2">
            <a:schemeClr val="accent1">
              <a:lumMod val="75000"/>
            </a:schemeClr>
          </a:lnRef>
          <a:fillRef idx="1">
            <a:schemeClr val="accent1"/>
          </a:fillRef>
          <a:effectRef idx="0">
            <a:srgbClr val="FFFFFF"/>
          </a:effectRef>
          <a:fontRef idx="minor">
            <a:schemeClr val="lt1"/>
          </a:fontRef>
        </p:style>
        <p:txBody>
          <a:bodyPr rtlCol="0" anchor="ctr"/>
          <a:p>
            <a:pPr algn="ctr"/>
            <a:r>
              <a:rPr lang="zh-CN" altLang="en-US" sz="1400" b="1">
                <a:solidFill>
                  <a:schemeClr val="bg1"/>
                </a:solidFill>
                <a:latin typeface="微软雅黑" panose="020B0503020204020204" charset="-122"/>
                <a:ea typeface="微软雅黑" panose="020B0503020204020204" charset="-122"/>
                <a:cs typeface="微软雅黑" panose="020B0503020204020204" charset="-122"/>
                <a:sym typeface="+mn-ea"/>
              </a:rPr>
              <a:t>基本信息（</a:t>
            </a:r>
            <a:r>
              <a:rPr lang="en-US" altLang="zh-CN" sz="1400" b="1">
                <a:solidFill>
                  <a:schemeClr val="bg1"/>
                </a:solidFill>
                <a:latin typeface="微软雅黑" panose="020B0503020204020204" charset="-122"/>
                <a:ea typeface="微软雅黑" panose="020B0503020204020204" charset="-122"/>
                <a:cs typeface="微软雅黑" panose="020B0503020204020204" charset="-122"/>
                <a:sym typeface="+mn-ea"/>
              </a:rPr>
              <a:t>1/2</a:t>
            </a:r>
            <a:r>
              <a:rPr lang="zh-CN" altLang="en-US" sz="1400" b="1">
                <a:solidFill>
                  <a:schemeClr val="bg1"/>
                </a:solidFill>
                <a:latin typeface="微软雅黑" panose="020B0503020204020204" charset="-122"/>
                <a:ea typeface="微软雅黑" panose="020B0503020204020204" charset="-122"/>
                <a:cs typeface="微软雅黑" panose="020B0503020204020204" charset="-122"/>
                <a:sym typeface="+mn-ea"/>
              </a:rPr>
              <a:t>）</a:t>
            </a:r>
            <a:endParaRPr lang="zh-CN" altLang="en-US" sz="140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utoShape 2"/>
          <p:cNvSpPr/>
          <p:nvPr/>
        </p:nvSpPr>
        <p:spPr>
          <a:xfrm>
            <a:off x="777875" y="343535"/>
            <a:ext cx="9223375" cy="1000125"/>
          </a:xfrm>
          <a:prstGeom prst="rect">
            <a:avLst/>
          </a:prstGeom>
          <a:noFill/>
          <a:ln w="12700" cap="flat" cmpd="sng">
            <a:noFill/>
            <a:prstDash val="solid"/>
            <a:round/>
          </a:ln>
        </p:spPr>
        <p:txBody>
          <a:bodyPr vert="horz" wrap="square" lIns="0" tIns="0" rIns="0" bIns="0" rtlCol="0" anchor="ctr" anchorCtr="0"/>
          <a:lstStyle/>
          <a:p>
            <a:pPr marL="0" algn="l">
              <a:lnSpc>
                <a:spcPct val="125000"/>
              </a:lnSpc>
              <a:buClrTx/>
              <a:buSzTx/>
              <a:buFontTx/>
              <a:defRPr/>
            </a:pPr>
            <a:r>
              <a:rPr lang="en-US" sz="2400" b="1" i="0" u="none" strike="noStrike">
                <a:solidFill>
                  <a:srgbClr val="004D40"/>
                </a:solidFill>
                <a:latin typeface="微软雅黑" panose="020B0503020204020204" charset="-122"/>
                <a:ea typeface="微软雅黑" panose="020B0503020204020204" charset="-122"/>
                <a:cs typeface="Noto Sans SC" panose="020B0200000000000000" charset="-122"/>
                <a:sym typeface="Noto Sans SC" panose="020B0200000000000000" charset="-122"/>
              </a:rPr>
              <a:t>本品聚焦特殊人群心肌负荷试验用药需求，</a:t>
            </a:r>
            <a:r>
              <a:rPr lang="en-US" sz="2400" b="1" i="0" u="none" strike="noStrike">
                <a:solidFill>
                  <a:srgbClr val="C00000"/>
                </a:solidFill>
                <a:latin typeface="微软雅黑" panose="020B0503020204020204" charset="-122"/>
                <a:ea typeface="微软雅黑" panose="020B0503020204020204" charset="-122"/>
                <a:cs typeface="Noto Sans SC" panose="020B0200000000000000" charset="-122"/>
                <a:sym typeface="Noto Sans SC" panose="020B0200000000000000" charset="-122"/>
              </a:rPr>
              <a:t>填补国内β受体通路</a:t>
            </a:r>
            <a:endParaRPr lang="en-US" sz="2400" b="1" i="0" u="none" strike="noStrike">
              <a:solidFill>
                <a:srgbClr val="C00000"/>
              </a:solidFill>
              <a:latin typeface="微软雅黑" panose="020B0503020204020204" charset="-122"/>
              <a:ea typeface="微软雅黑" panose="020B0503020204020204" charset="-122"/>
              <a:cs typeface="Noto Sans SC" panose="020B0200000000000000" charset="-122"/>
              <a:sym typeface="Noto Sans SC" panose="020B0200000000000000" charset="-122"/>
            </a:endParaRPr>
          </a:p>
          <a:p>
            <a:pPr marL="0" algn="l">
              <a:lnSpc>
                <a:spcPct val="125000"/>
              </a:lnSpc>
              <a:buClrTx/>
              <a:buSzTx/>
              <a:buFontTx/>
              <a:defRPr/>
            </a:pPr>
            <a:r>
              <a:rPr lang="en-US" sz="2400" b="1" i="0" u="none" strike="noStrike">
                <a:solidFill>
                  <a:srgbClr val="C00000"/>
                </a:solidFill>
                <a:latin typeface="微软雅黑" panose="020B0503020204020204" charset="-122"/>
                <a:ea typeface="微软雅黑" panose="020B0503020204020204" charset="-122"/>
                <a:cs typeface="Noto Sans SC" panose="020B0200000000000000" charset="-122"/>
                <a:sym typeface="Noto Sans SC" panose="020B0200000000000000" charset="-122"/>
              </a:rPr>
              <a:t>心脏负荷试验药物空白</a:t>
            </a:r>
            <a:endParaRPr lang="en-US" sz="2400" b="1" i="0" u="none" strike="noStrike">
              <a:solidFill>
                <a:srgbClr val="C00000"/>
              </a:solidFill>
              <a:latin typeface="微软雅黑" panose="020B0503020204020204" charset="-122"/>
              <a:ea typeface="微软雅黑" panose="020B0503020204020204" charset="-122"/>
              <a:cs typeface="Noto Sans SC" panose="020B0200000000000000" charset="-122"/>
              <a:sym typeface="Noto Sans SC" panose="020B0200000000000000" charset="-122"/>
            </a:endParaRPr>
          </a:p>
        </p:txBody>
      </p:sp>
      <p:sp>
        <p:nvSpPr>
          <p:cNvPr id="4" name="AutoShape 4"/>
          <p:cNvSpPr/>
          <p:nvPr/>
        </p:nvSpPr>
        <p:spPr>
          <a:xfrm>
            <a:off x="762000" y="1651000"/>
            <a:ext cx="5270500" cy="4445000"/>
          </a:xfrm>
          <a:prstGeom prst="roundRect">
            <a:avLst>
              <a:gd name="adj" fmla="val 0"/>
            </a:avLst>
          </a:prstGeom>
          <a:noFill/>
          <a:ln w="12700" cap="flat" cmpd="sng">
            <a:solidFill>
              <a:srgbClr val="EEEEEE">
                <a:alpha val="100000"/>
              </a:srgbClr>
            </a:solidFill>
            <a:prstDash val="solid"/>
            <a:round/>
          </a:ln>
          <a:extLst>
            <a:ext uri="{909E8E84-426E-40DD-AFC4-6F175D3DCCD1}">
              <a14:hiddenFill xmlns:a14="http://schemas.microsoft.com/office/drawing/2010/main">
                <a:solidFill>
                  <a:srgbClr val="F9FAFB">
                    <a:alpha val="100000"/>
                  </a:srgbClr>
                </a:solidFill>
              </a14:hiddenFill>
            </a:ext>
          </a:extLst>
        </p:spPr>
        <p:txBody>
          <a:bodyPr vert="horz" wrap="square" lIns="63500" tIns="63500" rIns="63500" bIns="63500" rtlCol="0" anchor="ctr"/>
          <a:lstStyle/>
          <a:p>
            <a:pPr algn="ctr">
              <a:defRPr/>
            </a:pPr>
          </a:p>
        </p:txBody>
      </p:sp>
      <p:sp>
        <p:nvSpPr>
          <p:cNvPr id="5" name="AutoShape 5"/>
          <p:cNvSpPr/>
          <p:nvPr/>
        </p:nvSpPr>
        <p:spPr>
          <a:xfrm>
            <a:off x="762000" y="1651000"/>
            <a:ext cx="5270500" cy="571500"/>
          </a:xfrm>
          <a:prstGeom prst="roundRect">
            <a:avLst>
              <a:gd name="adj" fmla="val 0"/>
            </a:avLst>
          </a:prstGeom>
          <a:solidFill>
            <a:schemeClr val="accent6">
              <a:lumMod val="20000"/>
              <a:lumOff val="80000"/>
            </a:schemeClr>
          </a:solidFill>
          <a:ln w="25400" cap="flat" cmpd="sng">
            <a:noFill/>
            <a:prstDash val="solid"/>
            <a:round/>
          </a:ln>
        </p:spPr>
        <p:txBody>
          <a:bodyPr vert="horz" wrap="square" lIns="63500" tIns="63500" rIns="63500" bIns="63500" rtlCol="0" anchor="ctr"/>
          <a:lstStyle/>
          <a:p>
            <a:pPr algn="ctr">
              <a:defRPr/>
            </a:pPr>
          </a:p>
        </p:txBody>
      </p:sp>
      <p:sp>
        <p:nvSpPr>
          <p:cNvPr id="6" name="AutoShape 6"/>
          <p:cNvSpPr/>
          <p:nvPr/>
        </p:nvSpPr>
        <p:spPr>
          <a:xfrm>
            <a:off x="762000" y="1752600"/>
            <a:ext cx="5270500" cy="381000"/>
          </a:xfrm>
          <a:prstGeom prst="rect">
            <a:avLst/>
          </a:prstGeom>
          <a:noFill/>
          <a:ln w="12700" cap="flat" cmpd="sng">
            <a:noFill/>
            <a:prstDash val="solid"/>
            <a:round/>
          </a:ln>
        </p:spPr>
        <p:txBody>
          <a:bodyPr vert="horz" wrap="square" lIns="0" tIns="0" rIns="0" bIns="0" rtlCol="0" anchor="ctr" anchorCtr="0"/>
          <a:lstStyle/>
          <a:p>
            <a:pPr marL="0" indent="0" algn="ctr">
              <a:lnSpc>
                <a:spcPct val="125000"/>
              </a:lnSpc>
              <a:defRPr/>
            </a:pPr>
            <a:r>
              <a:rPr lang="en-US" sz="2000" b="1" i="0" u="none" strike="noStrike">
                <a:solidFill>
                  <a:srgbClr val="1B6273"/>
                </a:solidFill>
                <a:latin typeface="微软雅黑" panose="020B0503020204020204" charset="-122"/>
                <a:ea typeface="微软雅黑" panose="020B0503020204020204" charset="-122"/>
                <a:cs typeface="Noto Sans SC" panose="020B0200000000000000" charset="-122"/>
                <a:sym typeface="Noto Sans SC" panose="020B0200000000000000" charset="-122"/>
              </a:rPr>
              <a:t>疾病现状：高负担与药物局限</a:t>
            </a:r>
            <a:endParaRPr lang="en-US" sz="1100">
              <a:latin typeface="微软雅黑" panose="020B0503020204020204" charset="-122"/>
              <a:ea typeface="微软雅黑" panose="020B0503020204020204" charset="-122"/>
            </a:endParaRPr>
          </a:p>
        </p:txBody>
      </p:sp>
      <p:sp>
        <p:nvSpPr>
          <p:cNvPr id="7" name="AutoShape 7"/>
          <p:cNvSpPr/>
          <p:nvPr/>
        </p:nvSpPr>
        <p:spPr>
          <a:xfrm>
            <a:off x="952500" y="2287270"/>
            <a:ext cx="4947285" cy="1430020"/>
          </a:xfrm>
          <a:prstGeom prst="rect">
            <a:avLst/>
          </a:prstGeom>
          <a:noFill/>
          <a:ln w="12700" cap="flat" cmpd="sng">
            <a:noFill/>
            <a:prstDash val="solid"/>
            <a:round/>
          </a:ln>
        </p:spPr>
        <p:txBody>
          <a:bodyPr vert="horz" wrap="square" lIns="0" tIns="0" rIns="0" bIns="0" rtlCol="0" anchor="ctr" anchorCtr="0"/>
          <a:lstStyle/>
          <a:p>
            <a:pPr indent="0" algn="l" fontAlgn="auto">
              <a:lnSpc>
                <a:spcPct val="100000"/>
              </a:lnSpc>
              <a:spcAft>
                <a:spcPts val="600"/>
              </a:spcAft>
              <a:defRPr/>
            </a:pPr>
            <a:r>
              <a:rPr lang="en-US" sz="1600" b="1" i="0" u="none" strike="noStrike">
                <a:solidFill>
                  <a:srgbClr val="333333"/>
                </a:solidFill>
                <a:latin typeface="微软雅黑" panose="020B0503020204020204" charset="-122"/>
                <a:ea typeface="微软雅黑" panose="020B0503020204020204" charset="-122"/>
                <a:cs typeface="微软雅黑" panose="020B0503020204020204" charset="-122"/>
                <a:sym typeface="Noto Sans SC" panose="020B0200000000000000" charset="-122"/>
              </a:rPr>
              <a:t>01. </a:t>
            </a:r>
            <a:r>
              <a:rPr lang="zh-CN" altLang="en-US" sz="1600" b="1" i="0" u="none" strike="noStrike">
                <a:solidFill>
                  <a:srgbClr val="333333"/>
                </a:solidFill>
                <a:latin typeface="微软雅黑" panose="020B0503020204020204" charset="-122"/>
                <a:ea typeface="微软雅黑" panose="020B0503020204020204" charset="-122"/>
                <a:cs typeface="微软雅黑" panose="020B0503020204020204" charset="-122"/>
                <a:sym typeface="Noto Sans SC" panose="020B0200000000000000" charset="-122"/>
              </a:rPr>
              <a:t>流行病学特征：冠心病高患病率与高经济负担</a:t>
            </a:r>
            <a:endParaRPr lang="en-US" sz="1100">
              <a:latin typeface="微软雅黑" panose="020B0503020204020204" charset="-122"/>
              <a:ea typeface="微软雅黑" panose="020B0503020204020204" charset="-122"/>
              <a:cs typeface="微软雅黑" panose="020B0503020204020204" charset="-122"/>
            </a:endParaRPr>
          </a:p>
          <a:p>
            <a:pPr indent="0" algn="l" fontAlgn="auto">
              <a:lnSpc>
                <a:spcPct val="100000"/>
              </a:lnSpc>
            </a:pPr>
            <a:r>
              <a:rPr lang="en-US" sz="1400">
                <a:solidFill>
                  <a:srgbClr val="333333"/>
                </a:solidFill>
                <a:latin typeface="微软雅黑" panose="020B0503020204020204" charset="-122"/>
                <a:ea typeface="微软雅黑" panose="020B0503020204020204" charset="-122"/>
                <a:cs typeface="微软雅黑" panose="020B0503020204020204" charset="-122"/>
                <a:sym typeface="Noto Sans SC" panose="020B0200000000000000" charset="-122"/>
              </a:rPr>
              <a:t>①冠心病</a:t>
            </a:r>
            <a:r>
              <a:rPr lang="en-US" sz="1400" b="0" i="0" u="none" strike="noStrike">
                <a:solidFill>
                  <a:srgbClr val="333333"/>
                </a:solidFill>
                <a:latin typeface="微软雅黑" panose="020B0503020204020204" charset="-122"/>
                <a:ea typeface="微软雅黑" panose="020B0503020204020204" charset="-122"/>
                <a:cs typeface="微软雅黑" panose="020B0503020204020204" charset="-122"/>
                <a:sym typeface="Noto Sans SC" panose="020B0200000000000000" charset="-122"/>
              </a:rPr>
              <a:t>患病率达758/10万，城乡</a:t>
            </a:r>
            <a:r>
              <a:rPr lang="zh-CN" altLang="en-US" sz="1400" b="0" i="0" u="none" strike="noStrike">
                <a:solidFill>
                  <a:srgbClr val="333333"/>
                </a:solidFill>
                <a:latin typeface="微软雅黑" panose="020B0503020204020204" charset="-122"/>
                <a:ea typeface="微软雅黑" panose="020B0503020204020204" charset="-122"/>
                <a:cs typeface="微软雅黑" panose="020B0503020204020204" charset="-122"/>
                <a:sym typeface="Noto Sans SC" panose="020B0200000000000000" charset="-122"/>
              </a:rPr>
              <a:t>居民粗</a:t>
            </a:r>
            <a:r>
              <a:rPr lang="en-US" sz="1400" b="0" i="0" u="none" strike="noStrike">
                <a:solidFill>
                  <a:srgbClr val="333333"/>
                </a:solidFill>
                <a:latin typeface="微软雅黑" panose="020B0503020204020204" charset="-122"/>
                <a:ea typeface="微软雅黑" panose="020B0503020204020204" charset="-122"/>
                <a:cs typeface="微软雅黑" panose="020B0503020204020204" charset="-122"/>
                <a:sym typeface="Noto Sans SC" panose="020B0200000000000000" charset="-122"/>
              </a:rPr>
              <a:t>死</a:t>
            </a:r>
            <a:r>
              <a:rPr lang="zh-CN" altLang="en-US" sz="1400" b="0" i="0" u="none" strike="noStrike">
                <a:solidFill>
                  <a:srgbClr val="333333"/>
                </a:solidFill>
                <a:latin typeface="微软雅黑" panose="020B0503020204020204" charset="-122"/>
                <a:ea typeface="微软雅黑" panose="020B0503020204020204" charset="-122"/>
                <a:cs typeface="微软雅黑" panose="020B0503020204020204" charset="-122"/>
                <a:sym typeface="Noto Sans SC" panose="020B0200000000000000" charset="-122"/>
              </a:rPr>
              <a:t>亡</a:t>
            </a:r>
            <a:r>
              <a:rPr lang="en-US" sz="1400" b="0" i="0" u="none" strike="noStrike">
                <a:solidFill>
                  <a:srgbClr val="333333"/>
                </a:solidFill>
                <a:latin typeface="微软雅黑" panose="020B0503020204020204" charset="-122"/>
                <a:ea typeface="微软雅黑" panose="020B0503020204020204" charset="-122"/>
                <a:cs typeface="微软雅黑" panose="020B0503020204020204" charset="-122"/>
                <a:sym typeface="Noto Sans SC" panose="020B0200000000000000" charset="-122"/>
              </a:rPr>
              <a:t>率</a:t>
            </a:r>
            <a:r>
              <a:rPr lang="zh-CN" altLang="en-US" sz="1400" b="0" i="0" u="none" strike="noStrike">
                <a:solidFill>
                  <a:srgbClr val="333333"/>
                </a:solidFill>
                <a:latin typeface="微软雅黑" panose="020B0503020204020204" charset="-122"/>
                <a:ea typeface="微软雅黑" panose="020B0503020204020204" charset="-122"/>
                <a:cs typeface="微软雅黑" panose="020B0503020204020204" charset="-122"/>
                <a:sym typeface="Noto Sans SC" panose="020B0200000000000000" charset="-122"/>
              </a:rPr>
              <a:t>为</a:t>
            </a:r>
            <a:r>
              <a:rPr lang="en-US" sz="1400" b="0" i="0" u="none" strike="noStrike">
                <a:solidFill>
                  <a:srgbClr val="333333"/>
                </a:solidFill>
                <a:latin typeface="微软雅黑" panose="020B0503020204020204" charset="-122"/>
                <a:ea typeface="微软雅黑" panose="020B0503020204020204" charset="-122"/>
                <a:cs typeface="微软雅黑" panose="020B0503020204020204" charset="-122"/>
                <a:sym typeface="Noto Sans SC" panose="020B0200000000000000" charset="-122"/>
              </a:rPr>
              <a:t>135/10</a:t>
            </a:r>
            <a:r>
              <a:rPr lang="zh-CN" altLang="en-US" sz="1400" b="0" i="0" u="none" strike="noStrike">
                <a:solidFill>
                  <a:srgbClr val="333333"/>
                </a:solidFill>
                <a:latin typeface="微软雅黑" panose="020B0503020204020204" charset="-122"/>
                <a:ea typeface="微软雅黑" panose="020B0503020204020204" charset="-122"/>
                <a:cs typeface="微软雅黑" panose="020B0503020204020204" charset="-122"/>
                <a:sym typeface="Noto Sans SC" panose="020B0200000000000000" charset="-122"/>
              </a:rPr>
              <a:t>万和</a:t>
            </a:r>
            <a:r>
              <a:rPr lang="en-US" sz="1400" b="0" i="0" u="none" strike="noStrike">
                <a:solidFill>
                  <a:srgbClr val="333333"/>
                </a:solidFill>
                <a:latin typeface="微软雅黑" panose="020B0503020204020204" charset="-122"/>
                <a:ea typeface="微软雅黑" panose="020B0503020204020204" charset="-122"/>
                <a:cs typeface="微软雅黑" panose="020B0503020204020204" charset="-122"/>
                <a:sym typeface="Noto Sans SC" panose="020B0200000000000000" charset="-122"/>
              </a:rPr>
              <a:t>148/10万</a:t>
            </a:r>
            <a:r>
              <a:rPr lang="en-US" sz="1400" b="0" i="0" u="none" strike="noStrike" baseline="30000">
                <a:solidFill>
                  <a:srgbClr val="333333"/>
                </a:solidFill>
                <a:latin typeface="微软雅黑" panose="020B0503020204020204" charset="-122"/>
                <a:ea typeface="微软雅黑" panose="020B0503020204020204" charset="-122"/>
                <a:cs typeface="微软雅黑" panose="020B0503020204020204" charset="-122"/>
                <a:sym typeface="Noto Sans SC" panose="020B0200000000000000" charset="-122"/>
              </a:rPr>
              <a:t>[1]</a:t>
            </a:r>
            <a:r>
              <a:rPr lang="zh-CN" altLang="en-US" sz="1400" b="0" i="0" u="none" strike="noStrike">
                <a:solidFill>
                  <a:srgbClr val="333333"/>
                </a:solidFill>
                <a:latin typeface="微软雅黑" panose="020B0503020204020204" charset="-122"/>
                <a:ea typeface="微软雅黑" panose="020B0503020204020204" charset="-122"/>
                <a:cs typeface="微软雅黑" panose="020B0503020204020204" charset="-122"/>
                <a:sym typeface="Noto Sans SC" panose="020B0200000000000000" charset="-122"/>
              </a:rPr>
              <a:t>。</a:t>
            </a:r>
            <a:endParaRPr lang="en-US" sz="1400" b="0" i="0" u="none" strike="noStrike">
              <a:solidFill>
                <a:srgbClr val="333333"/>
              </a:solidFill>
              <a:latin typeface="微软雅黑" panose="020B0503020204020204" charset="-122"/>
              <a:ea typeface="微软雅黑" panose="020B0503020204020204" charset="-122"/>
              <a:cs typeface="微软雅黑" panose="020B0503020204020204" charset="-122"/>
              <a:sym typeface="Noto Sans SC" panose="020B0200000000000000" charset="-122"/>
            </a:endParaRPr>
          </a:p>
          <a:p>
            <a:pPr indent="0" algn="l" fontAlgn="auto">
              <a:lnSpc>
                <a:spcPct val="100000"/>
              </a:lnSpc>
            </a:pPr>
            <a:r>
              <a:rPr lang="en-US" sz="1400">
                <a:solidFill>
                  <a:srgbClr val="333333"/>
                </a:solidFill>
                <a:latin typeface="微软雅黑" panose="020B0503020204020204" charset="-122"/>
                <a:ea typeface="微软雅黑" panose="020B0503020204020204" charset="-122"/>
                <a:cs typeface="微软雅黑" panose="020B0503020204020204" charset="-122"/>
                <a:sym typeface="Noto Sans SC" panose="020B0200000000000000" charset="-122"/>
              </a:rPr>
              <a:t>②</a:t>
            </a:r>
            <a:r>
              <a:rPr lang="en-US" sz="1400" b="0" i="0" u="none" strike="noStrike">
                <a:solidFill>
                  <a:srgbClr val="333333"/>
                </a:solidFill>
                <a:latin typeface="微软雅黑" panose="020B0503020204020204" charset="-122"/>
                <a:ea typeface="微软雅黑" panose="020B0503020204020204" charset="-122"/>
                <a:cs typeface="微软雅黑" panose="020B0503020204020204" charset="-122"/>
                <a:sym typeface="Noto Sans SC" panose="020B0200000000000000" charset="-122"/>
              </a:rPr>
              <a:t>年住院836万人次，年诊疗费用超1191亿元，</a:t>
            </a:r>
            <a:r>
              <a:rPr lang="zh-CN" altLang="en-US" sz="1400" b="0" i="0" u="none" strike="noStrike">
                <a:solidFill>
                  <a:srgbClr val="333333"/>
                </a:solidFill>
                <a:latin typeface="微软雅黑" panose="020B0503020204020204" charset="-122"/>
                <a:ea typeface="微软雅黑" panose="020B0503020204020204" charset="-122"/>
                <a:cs typeface="微软雅黑" panose="020B0503020204020204" charset="-122"/>
                <a:sym typeface="Noto Sans SC" panose="020B0200000000000000" charset="-122"/>
              </a:rPr>
              <a:t>均位列</a:t>
            </a:r>
            <a:r>
              <a:rPr lang="en-US" sz="1400" b="0" i="0" u="none" strike="noStrike">
                <a:solidFill>
                  <a:srgbClr val="333333"/>
                </a:solidFill>
                <a:latin typeface="微软雅黑" panose="020B0503020204020204" charset="-122"/>
                <a:ea typeface="微软雅黑" panose="020B0503020204020204" charset="-122"/>
                <a:cs typeface="微软雅黑" panose="020B0503020204020204" charset="-122"/>
                <a:sym typeface="Noto Sans SC" panose="020B0200000000000000" charset="-122"/>
              </a:rPr>
              <a:t>心血管疾病</a:t>
            </a:r>
            <a:r>
              <a:rPr lang="en-US" sz="1400" b="1" i="0" u="none" strike="noStrike">
                <a:solidFill>
                  <a:srgbClr val="C00000"/>
                </a:solidFill>
                <a:latin typeface="微软雅黑" panose="020B0503020204020204" charset="-122"/>
                <a:ea typeface="微软雅黑" panose="020B0503020204020204" charset="-122"/>
                <a:cs typeface="微软雅黑" panose="020B0503020204020204" charset="-122"/>
                <a:sym typeface="Noto Sans SC" panose="020B0200000000000000" charset="-122"/>
              </a:rPr>
              <a:t>首位</a:t>
            </a:r>
            <a:r>
              <a:rPr lang="en-US" sz="1400" baseline="30000">
                <a:solidFill>
                  <a:schemeClr val="tx1"/>
                </a:solidFill>
                <a:latin typeface="微软雅黑" panose="020B0503020204020204" charset="-122"/>
                <a:ea typeface="微软雅黑" panose="020B0503020204020204" charset="-122"/>
                <a:cs typeface="微软雅黑" panose="020B0503020204020204" charset="-122"/>
                <a:sym typeface="Noto Sans SC" panose="020B0200000000000000" charset="-122"/>
              </a:rPr>
              <a:t>[</a:t>
            </a:r>
            <a:r>
              <a:rPr lang="en-US" sz="1400" baseline="30000">
                <a:solidFill>
                  <a:srgbClr val="333333"/>
                </a:solidFill>
                <a:latin typeface="微软雅黑" panose="020B0503020204020204" charset="-122"/>
                <a:ea typeface="微软雅黑" panose="020B0503020204020204" charset="-122"/>
                <a:cs typeface="微软雅黑" panose="020B0503020204020204" charset="-122"/>
                <a:sym typeface="Noto Sans SC" panose="020B0200000000000000" charset="-122"/>
              </a:rPr>
              <a:t>1]</a:t>
            </a:r>
            <a:r>
              <a:rPr lang="en-US" sz="1400" b="0" i="0" u="none" strike="noStrike">
                <a:solidFill>
                  <a:srgbClr val="333333"/>
                </a:solidFill>
                <a:latin typeface="微软雅黑" panose="020B0503020204020204" charset="-122"/>
                <a:ea typeface="微软雅黑" panose="020B0503020204020204" charset="-122"/>
                <a:cs typeface="微软雅黑" panose="020B0503020204020204" charset="-122"/>
                <a:sym typeface="Noto Sans SC" panose="020B0200000000000000" charset="-122"/>
              </a:rPr>
              <a:t>。</a:t>
            </a:r>
            <a:endParaRPr lang="en-US" sz="1400" b="0" i="0" u="none" strike="noStrike">
              <a:solidFill>
                <a:srgbClr val="333333"/>
              </a:solidFill>
              <a:latin typeface="微软雅黑" panose="020B0503020204020204" charset="-122"/>
              <a:ea typeface="微软雅黑" panose="020B0503020204020204" charset="-122"/>
              <a:cs typeface="微软雅黑" panose="020B0503020204020204" charset="-122"/>
              <a:sym typeface="Noto Sans SC" panose="020B0200000000000000" charset="-122"/>
            </a:endParaRPr>
          </a:p>
        </p:txBody>
      </p:sp>
      <p:cxnSp>
        <p:nvCxnSpPr>
          <p:cNvPr id="8" name="Connector 8"/>
          <p:cNvCxnSpPr/>
          <p:nvPr/>
        </p:nvCxnSpPr>
        <p:spPr>
          <a:xfrm rot="-8929">
            <a:off x="978543" y="3983355"/>
            <a:ext cx="4889500" cy="12700"/>
          </a:xfrm>
          <a:prstGeom prst="straightConnector1">
            <a:avLst/>
          </a:prstGeom>
          <a:solidFill>
            <a:srgbClr val="DEE0E3">
              <a:alpha val="100000"/>
            </a:srgbClr>
          </a:solidFill>
          <a:ln w="12700" cap="flat" cmpd="sng">
            <a:solidFill>
              <a:srgbClr val="CC6600">
                <a:alpha val="20000"/>
              </a:srgbClr>
            </a:solidFill>
            <a:prstDash val="dash"/>
            <a:round/>
            <a:headEnd type="none" w="med" len="med"/>
            <a:tailEnd type="none" w="med" len="med"/>
          </a:ln>
        </p:spPr>
      </p:cxnSp>
      <p:sp>
        <p:nvSpPr>
          <p:cNvPr id="9" name="AutoShape 9"/>
          <p:cNvSpPr/>
          <p:nvPr/>
        </p:nvSpPr>
        <p:spPr>
          <a:xfrm>
            <a:off x="952500" y="3977005"/>
            <a:ext cx="4915535" cy="2063750"/>
          </a:xfrm>
          <a:prstGeom prst="rect">
            <a:avLst/>
          </a:prstGeom>
          <a:noFill/>
          <a:ln w="12700" cap="flat" cmpd="sng">
            <a:noFill/>
            <a:prstDash val="solid"/>
            <a:round/>
          </a:ln>
        </p:spPr>
        <p:txBody>
          <a:bodyPr vert="horz" wrap="square" lIns="0" tIns="0" rIns="0" bIns="0" rtlCol="0" anchor="ctr" anchorCtr="0"/>
          <a:lstStyle/>
          <a:p>
            <a:pPr indent="0" algn="l" fontAlgn="auto">
              <a:lnSpc>
                <a:spcPct val="100000"/>
              </a:lnSpc>
              <a:spcAft>
                <a:spcPts val="600"/>
              </a:spcAft>
              <a:defRPr/>
            </a:pPr>
            <a:r>
              <a:rPr lang="en-US" sz="1600" b="1" i="0" u="none" strike="noStrike">
                <a:solidFill>
                  <a:srgbClr val="CC6600"/>
                </a:solidFill>
                <a:latin typeface="微软雅黑" panose="020B0503020204020204" charset="-122"/>
                <a:ea typeface="微软雅黑" panose="020B0503020204020204" charset="-122"/>
                <a:cs typeface="微软雅黑" panose="020B0503020204020204" charset="-122"/>
                <a:sym typeface="Noto Sans SC" panose="020B0200000000000000" charset="-122"/>
              </a:rPr>
              <a:t>02. 现有诊疗存在两大未满足缺口</a:t>
            </a:r>
            <a:r>
              <a:rPr lang="zh-CN" altLang="en-US" sz="1600" b="1" i="0" u="none" strike="noStrike">
                <a:solidFill>
                  <a:srgbClr val="CC6600"/>
                </a:solidFill>
                <a:latin typeface="微软雅黑" panose="020B0503020204020204" charset="-122"/>
                <a:ea typeface="微软雅黑" panose="020B0503020204020204" charset="-122"/>
                <a:cs typeface="微软雅黑" panose="020B0503020204020204" charset="-122"/>
                <a:sym typeface="Noto Sans SC" panose="020B0200000000000000" charset="-122"/>
              </a:rPr>
              <a:t>：</a:t>
            </a:r>
            <a:endParaRPr lang="zh-CN" altLang="en-US" sz="1400" b="0" i="0" u="none" strike="noStrike">
              <a:solidFill>
                <a:srgbClr val="333333"/>
              </a:solidFill>
              <a:latin typeface="微软雅黑" panose="020B0503020204020204" charset="-122"/>
              <a:ea typeface="微软雅黑" panose="020B0503020204020204" charset="-122"/>
              <a:cs typeface="微软雅黑" panose="020B0503020204020204" charset="-122"/>
              <a:sym typeface="Noto Sans SC" panose="020B0200000000000000" charset="-122"/>
            </a:endParaRPr>
          </a:p>
          <a:p>
            <a:pPr indent="0" algn="l" fontAlgn="auto">
              <a:lnSpc>
                <a:spcPct val="100000"/>
              </a:lnSpc>
              <a:buClrTx/>
              <a:buSzTx/>
              <a:buNone/>
            </a:pPr>
            <a:r>
              <a:rPr lang="en-US" sz="1400" b="1" i="0" u="none" strike="noStrike">
                <a:solidFill>
                  <a:srgbClr val="333333"/>
                </a:solidFill>
                <a:latin typeface="微软雅黑" panose="020B0503020204020204" charset="-122"/>
                <a:ea typeface="微软雅黑" panose="020B0503020204020204" charset="-122"/>
                <a:cs typeface="微软雅黑" panose="020B0503020204020204" charset="-122"/>
                <a:sym typeface="Noto Sans SC" panose="020B0200000000000000" charset="-122"/>
              </a:rPr>
              <a:t>①</a:t>
            </a:r>
            <a:r>
              <a:rPr lang="en-US" sz="1400" b="1">
                <a:solidFill>
                  <a:srgbClr val="333333"/>
                </a:solidFill>
                <a:latin typeface="微软雅黑" panose="020B0503020204020204" charset="-122"/>
                <a:ea typeface="微软雅黑" panose="020B0503020204020204" charset="-122"/>
                <a:cs typeface="微软雅黑" panose="020B0503020204020204" charset="-122"/>
                <a:sym typeface="+mn-ea"/>
              </a:rPr>
              <a:t>负荷试验和功能学检查明显不足</a:t>
            </a:r>
            <a:r>
              <a:rPr lang="en-US" sz="1400" b="1" i="0" u="none" strike="noStrike">
                <a:solidFill>
                  <a:srgbClr val="333333"/>
                </a:solidFill>
                <a:latin typeface="微软雅黑" panose="020B0503020204020204" charset="-122"/>
                <a:ea typeface="微软雅黑" panose="020B0503020204020204" charset="-122"/>
                <a:cs typeface="微软雅黑" panose="020B0503020204020204" charset="-122"/>
                <a:sym typeface="Noto Sans SC" panose="020B0200000000000000" charset="-122"/>
              </a:rPr>
              <a:t>：</a:t>
            </a:r>
            <a:r>
              <a:rPr lang="en-US" sz="1400" b="0" i="0" u="none" strike="noStrike">
                <a:solidFill>
                  <a:srgbClr val="333333"/>
                </a:solidFill>
                <a:latin typeface="微软雅黑" panose="020B0503020204020204" charset="-122"/>
                <a:ea typeface="微软雅黑" panose="020B0503020204020204" charset="-122"/>
                <a:cs typeface="微软雅黑" panose="020B0503020204020204" charset="-122"/>
                <a:sym typeface="Noto Sans SC" panose="020B0200000000000000" charset="-122"/>
              </a:rPr>
              <a:t>有创检查及植入性治疗持续上升</a:t>
            </a:r>
            <a:r>
              <a:rPr lang="en-US" altLang="zh-CN" sz="1400" baseline="30000">
                <a:latin typeface="微软雅黑" panose="020B0503020204020204" charset="-122"/>
                <a:ea typeface="微软雅黑" panose="020B0503020204020204" charset="-122"/>
                <a:cs typeface="微软雅黑" panose="020B0503020204020204" charset="-122"/>
                <a:sym typeface="+mn-ea"/>
              </a:rPr>
              <a:t>[1-2]</a:t>
            </a:r>
            <a:r>
              <a:rPr lang="en-US" sz="1400" b="0" i="0" u="none" strike="noStrike">
                <a:solidFill>
                  <a:srgbClr val="333333"/>
                </a:solidFill>
                <a:latin typeface="微软雅黑" panose="020B0503020204020204" charset="-122"/>
                <a:ea typeface="微软雅黑" panose="020B0503020204020204" charset="-122"/>
                <a:cs typeface="微软雅黑" panose="020B0503020204020204" charset="-122"/>
                <a:sym typeface="Noto Sans SC" panose="020B0200000000000000" charset="-122"/>
              </a:rPr>
              <a:t>，</a:t>
            </a:r>
            <a:r>
              <a:rPr lang="en-US" sz="1400">
                <a:solidFill>
                  <a:srgbClr val="333333"/>
                </a:solidFill>
                <a:latin typeface="微软雅黑" panose="020B0503020204020204" charset="-122"/>
                <a:ea typeface="微软雅黑" panose="020B0503020204020204" charset="-122"/>
                <a:cs typeface="微软雅黑" panose="020B0503020204020204" charset="-122"/>
                <a:sym typeface="Noto Sans SC" panose="020B0200000000000000" charset="-122"/>
              </a:rPr>
              <a:t>无创MPI心肌缺血筛查作为核心手段，存在极大的临床迫切性。</a:t>
            </a:r>
            <a:endParaRPr lang="en-US" sz="1400">
              <a:solidFill>
                <a:srgbClr val="333333"/>
              </a:solidFill>
              <a:latin typeface="微软雅黑" panose="020B0503020204020204" charset="-122"/>
              <a:ea typeface="微软雅黑" panose="020B0503020204020204" charset="-122"/>
              <a:cs typeface="微软雅黑" panose="020B0503020204020204" charset="-122"/>
              <a:sym typeface="Noto Sans SC" panose="020B0200000000000000" charset="-122"/>
            </a:endParaRPr>
          </a:p>
          <a:p>
            <a:pPr indent="0" algn="l" fontAlgn="auto">
              <a:lnSpc>
                <a:spcPct val="100000"/>
              </a:lnSpc>
              <a:buClrTx/>
              <a:buSzTx/>
              <a:buNone/>
            </a:pPr>
            <a:r>
              <a:rPr lang="en-US" sz="1400" b="1" i="0" u="none" strike="noStrike">
                <a:solidFill>
                  <a:srgbClr val="333333"/>
                </a:solidFill>
                <a:latin typeface="微软雅黑" panose="020B0503020204020204" charset="-122"/>
                <a:ea typeface="微软雅黑" panose="020B0503020204020204" charset="-122"/>
                <a:cs typeface="微软雅黑" panose="020B0503020204020204" charset="-122"/>
                <a:sym typeface="Noto Sans SC" panose="020B0200000000000000" charset="-122"/>
              </a:rPr>
              <a:t>②特殊人群负荷用药存在明显禁忌：</a:t>
            </a:r>
            <a:r>
              <a:rPr lang="en-US" sz="1400" b="0" i="0" u="none" strike="noStrike">
                <a:solidFill>
                  <a:srgbClr val="333333"/>
                </a:solidFill>
                <a:latin typeface="微软雅黑" panose="020B0503020204020204" charset="-122"/>
                <a:ea typeface="微软雅黑" panose="020B0503020204020204" charset="-122"/>
                <a:cs typeface="微软雅黑" panose="020B0503020204020204" charset="-122"/>
                <a:sym typeface="Noto Sans SC" panose="020B0200000000000000" charset="-122"/>
              </a:rPr>
              <a:t>现有</a:t>
            </a:r>
            <a:r>
              <a:rPr lang="zh-CN" altLang="en-US" sz="1400" b="0" i="0" u="none" strike="noStrike">
                <a:solidFill>
                  <a:srgbClr val="333333"/>
                </a:solidFill>
                <a:latin typeface="微软雅黑" panose="020B0503020204020204" charset="-122"/>
                <a:ea typeface="微软雅黑" panose="020B0503020204020204" charset="-122"/>
                <a:cs typeface="微软雅黑" panose="020B0503020204020204" charset="-122"/>
                <a:sym typeface="Noto Sans SC" panose="020B0200000000000000" charset="-122"/>
              </a:rPr>
              <a:t>腺苷</a:t>
            </a:r>
            <a:r>
              <a:rPr lang="en-US" sz="1400" b="0" i="0" u="none" strike="noStrike">
                <a:solidFill>
                  <a:srgbClr val="333333"/>
                </a:solidFill>
                <a:latin typeface="微软雅黑" panose="020B0503020204020204" charset="-122"/>
                <a:ea typeface="微软雅黑" panose="020B0503020204020204" charset="-122"/>
                <a:cs typeface="微软雅黑" panose="020B0503020204020204" charset="-122"/>
                <a:sym typeface="Noto Sans SC" panose="020B0200000000000000" charset="-122"/>
              </a:rPr>
              <a:t>受体类药物禁忌症广泛，医保目录内</a:t>
            </a:r>
            <a:r>
              <a:rPr lang="en-US" sz="1400">
                <a:solidFill>
                  <a:srgbClr val="333333"/>
                </a:solidFill>
                <a:latin typeface="微软雅黑" panose="020B0503020204020204" charset="-122"/>
                <a:ea typeface="微软雅黑" panose="020B0503020204020204" charset="-122"/>
                <a:cs typeface="微软雅黑" panose="020B0503020204020204" charset="-122"/>
                <a:sym typeface="+mn-ea"/>
              </a:rPr>
              <a:t>缺乏房室传导阻滞、窦房结功能障碍等冠心病患者MPI负荷试验药物</a:t>
            </a:r>
            <a:r>
              <a:rPr lang="en-US" sz="1400" baseline="30000">
                <a:solidFill>
                  <a:srgbClr val="333333"/>
                </a:solidFill>
                <a:latin typeface="微软雅黑" panose="020B0503020204020204" charset="-122"/>
                <a:ea typeface="微软雅黑" panose="020B0503020204020204" charset="-122"/>
                <a:cs typeface="微软雅黑" panose="020B0503020204020204" charset="-122"/>
                <a:sym typeface="+mn-ea"/>
              </a:rPr>
              <a:t>[3-</a:t>
            </a:r>
            <a:r>
              <a:rPr lang="en-US" altLang="zh-CN" sz="1400" baseline="30000">
                <a:solidFill>
                  <a:srgbClr val="333333"/>
                </a:solidFill>
                <a:latin typeface="微软雅黑" panose="020B0503020204020204" charset="-122"/>
                <a:ea typeface="微软雅黑" panose="020B0503020204020204" charset="-122"/>
                <a:cs typeface="微软雅黑" panose="020B0503020204020204" charset="-122"/>
                <a:sym typeface="+mn-ea"/>
              </a:rPr>
              <a:t>4</a:t>
            </a:r>
            <a:r>
              <a:rPr lang="en-US" sz="1400" baseline="30000">
                <a:solidFill>
                  <a:srgbClr val="333333"/>
                </a:solidFill>
                <a:latin typeface="微软雅黑" panose="020B0503020204020204" charset="-122"/>
                <a:ea typeface="微软雅黑" panose="020B0503020204020204" charset="-122"/>
                <a:cs typeface="微软雅黑" panose="020B0503020204020204" charset="-122"/>
                <a:sym typeface="+mn-ea"/>
              </a:rPr>
              <a:t>]</a:t>
            </a:r>
            <a:r>
              <a:rPr lang="zh-CN" altLang="en-US" sz="1400">
                <a:solidFill>
                  <a:srgbClr val="333333"/>
                </a:solidFill>
                <a:latin typeface="微软雅黑" panose="020B0503020204020204" charset="-122"/>
                <a:ea typeface="微软雅黑" panose="020B0503020204020204" charset="-122"/>
                <a:cs typeface="微软雅黑" panose="020B0503020204020204" charset="-122"/>
                <a:sym typeface="+mn-ea"/>
              </a:rPr>
              <a:t>。</a:t>
            </a:r>
            <a:endParaRPr lang="zh-CN" altLang="en-US" sz="1400" i="0" u="none" strike="noStrike">
              <a:solidFill>
                <a:srgbClr val="333333"/>
              </a:solidFill>
              <a:latin typeface="微软雅黑" panose="020B0503020204020204" charset="-122"/>
              <a:ea typeface="微软雅黑" panose="020B0503020204020204" charset="-122"/>
              <a:cs typeface="微软雅黑" panose="020B0503020204020204" charset="-122"/>
              <a:sym typeface="+mn-ea"/>
            </a:endParaRPr>
          </a:p>
        </p:txBody>
      </p:sp>
      <p:sp>
        <p:nvSpPr>
          <p:cNvPr id="10" name="AutoShape 10"/>
          <p:cNvSpPr/>
          <p:nvPr/>
        </p:nvSpPr>
        <p:spPr>
          <a:xfrm>
            <a:off x="6286500" y="1651000"/>
            <a:ext cx="5270500" cy="4445000"/>
          </a:xfrm>
          <a:prstGeom prst="roundRect">
            <a:avLst>
              <a:gd name="adj" fmla="val 0"/>
            </a:avLst>
          </a:prstGeom>
          <a:noFill/>
          <a:ln w="12700" cap="flat" cmpd="sng">
            <a:solidFill>
              <a:srgbClr val="EEEEEE">
                <a:alpha val="100000"/>
              </a:srgbClr>
            </a:solidFill>
            <a:prstDash val="solid"/>
            <a:round/>
          </a:ln>
          <a:extLst>
            <a:ext uri="{909E8E84-426E-40DD-AFC4-6F175D3DCCD1}">
              <a14:hiddenFill xmlns:a14="http://schemas.microsoft.com/office/drawing/2010/main">
                <a:solidFill>
                  <a:srgbClr val="F9FAFB">
                    <a:alpha val="100000"/>
                  </a:srgbClr>
                </a:solidFill>
              </a14:hiddenFill>
            </a:ext>
          </a:extLst>
        </p:spPr>
        <p:txBody>
          <a:bodyPr vert="horz" wrap="square" lIns="63500" tIns="63500" rIns="63500" bIns="63500" rtlCol="0" anchor="ctr"/>
          <a:lstStyle/>
          <a:p>
            <a:pPr algn="ctr">
              <a:defRPr/>
            </a:pPr>
          </a:p>
        </p:txBody>
      </p:sp>
      <p:sp>
        <p:nvSpPr>
          <p:cNvPr id="11" name="AutoShape 11"/>
          <p:cNvSpPr/>
          <p:nvPr/>
        </p:nvSpPr>
        <p:spPr>
          <a:xfrm>
            <a:off x="6286500" y="1651000"/>
            <a:ext cx="5270500" cy="571500"/>
          </a:xfrm>
          <a:prstGeom prst="roundRect">
            <a:avLst>
              <a:gd name="adj" fmla="val 0"/>
            </a:avLst>
          </a:prstGeom>
          <a:solidFill>
            <a:schemeClr val="accent6">
              <a:lumMod val="20000"/>
              <a:lumOff val="80000"/>
            </a:schemeClr>
          </a:solidFill>
          <a:ln w="25400" cap="flat" cmpd="sng">
            <a:noFill/>
            <a:prstDash val="solid"/>
            <a:round/>
          </a:ln>
        </p:spPr>
        <p:txBody>
          <a:bodyPr vert="horz" wrap="square" lIns="63500" tIns="63500" rIns="63500" bIns="63500" rtlCol="0" anchor="ctr"/>
          <a:lstStyle/>
          <a:p>
            <a:pPr algn="ctr">
              <a:defRPr/>
            </a:pPr>
          </a:p>
        </p:txBody>
      </p:sp>
      <p:sp>
        <p:nvSpPr>
          <p:cNvPr id="12" name="AutoShape 12"/>
          <p:cNvSpPr/>
          <p:nvPr/>
        </p:nvSpPr>
        <p:spPr>
          <a:xfrm>
            <a:off x="6286500" y="1752600"/>
            <a:ext cx="5270500" cy="381000"/>
          </a:xfrm>
          <a:prstGeom prst="rect">
            <a:avLst/>
          </a:prstGeom>
          <a:noFill/>
          <a:ln w="12700" cap="flat" cmpd="sng">
            <a:noFill/>
            <a:prstDash val="solid"/>
            <a:round/>
          </a:ln>
        </p:spPr>
        <p:txBody>
          <a:bodyPr vert="horz" wrap="square" lIns="0" tIns="0" rIns="0" bIns="0" rtlCol="0" anchor="ctr" anchorCtr="0"/>
          <a:lstStyle/>
          <a:p>
            <a:pPr marL="0" indent="0" algn="ctr">
              <a:lnSpc>
                <a:spcPct val="125000"/>
              </a:lnSpc>
              <a:defRPr/>
            </a:pPr>
            <a:r>
              <a:rPr lang="en-US" sz="2000" b="1" i="0" u="none" strike="noStrike">
                <a:solidFill>
                  <a:srgbClr val="1B6273"/>
                </a:solidFill>
                <a:latin typeface="微软雅黑" panose="020B0503020204020204" charset="-122"/>
                <a:ea typeface="微软雅黑" panose="020B0503020204020204" charset="-122"/>
                <a:cs typeface="Noto Sans SC" panose="020B0200000000000000" charset="-122"/>
                <a:sym typeface="Noto Sans SC" panose="020B0200000000000000" charset="-122"/>
              </a:rPr>
              <a:t>本品：精准填补缺口，临床不可或缺</a:t>
            </a:r>
            <a:endParaRPr lang="en-US" sz="1100">
              <a:latin typeface="微软雅黑" panose="020B0503020204020204" charset="-122"/>
              <a:ea typeface="微软雅黑" panose="020B0503020204020204" charset="-122"/>
            </a:endParaRPr>
          </a:p>
        </p:txBody>
      </p:sp>
      <p:sp>
        <p:nvSpPr>
          <p:cNvPr id="13" name="AutoShape 13"/>
          <p:cNvSpPr/>
          <p:nvPr/>
        </p:nvSpPr>
        <p:spPr>
          <a:xfrm>
            <a:off x="6477000" y="2463800"/>
            <a:ext cx="4889500" cy="1079500"/>
          </a:xfrm>
          <a:prstGeom prst="roundRect">
            <a:avLst>
              <a:gd name="adj" fmla="val 0"/>
            </a:avLst>
          </a:prstGeom>
          <a:solidFill>
            <a:srgbClr val="1B6273">
              <a:alpha val="4000"/>
            </a:srgbClr>
          </a:solidFill>
          <a:ln w="25400" cap="flat" cmpd="sng">
            <a:noFill/>
            <a:prstDash val="solid"/>
            <a:round/>
          </a:ln>
        </p:spPr>
        <p:txBody>
          <a:bodyPr vert="horz" wrap="square" lIns="63500" tIns="63500" rIns="63500" bIns="63500" rtlCol="0" anchor="ctr"/>
          <a:lstStyle/>
          <a:p>
            <a:pPr algn="ctr">
              <a:defRPr/>
            </a:pPr>
          </a:p>
        </p:txBody>
      </p:sp>
      <p:sp>
        <p:nvSpPr>
          <p:cNvPr id="14" name="AutoShape 14"/>
          <p:cNvSpPr/>
          <p:nvPr/>
        </p:nvSpPr>
        <p:spPr>
          <a:xfrm>
            <a:off x="6540500" y="2527300"/>
            <a:ext cx="4762500" cy="952500"/>
          </a:xfrm>
          <a:prstGeom prst="rect">
            <a:avLst/>
          </a:prstGeom>
          <a:noFill/>
          <a:ln w="12700" cap="flat" cmpd="sng">
            <a:noFill/>
            <a:prstDash val="solid"/>
            <a:round/>
          </a:ln>
        </p:spPr>
        <p:txBody>
          <a:bodyPr vert="horz" wrap="square" lIns="0" tIns="0" rIns="0" bIns="0" rtlCol="0" anchor="ctr" anchorCtr="0"/>
          <a:lstStyle/>
          <a:p>
            <a:pPr indent="0" algn="l" fontAlgn="auto">
              <a:lnSpc>
                <a:spcPct val="100000"/>
              </a:lnSpc>
              <a:spcAft>
                <a:spcPts val="600"/>
              </a:spcAft>
              <a:defRPr/>
            </a:pPr>
            <a:r>
              <a:rPr lang="en-US" sz="1600" b="1" i="0" u="none" strike="noStrike">
                <a:solidFill>
                  <a:srgbClr val="1B6273"/>
                </a:solidFill>
                <a:latin typeface="微软雅黑" panose="020B0503020204020204" charset="-122"/>
                <a:ea typeface="微软雅黑" panose="020B0503020204020204" charset="-122"/>
                <a:cs typeface="微软雅黑" panose="020B0503020204020204" charset="-122"/>
                <a:sym typeface="Noto Sans SC" panose="020B0200000000000000" charset="-122"/>
              </a:rPr>
              <a:t>01. </a:t>
            </a:r>
            <a:r>
              <a:rPr lang="zh-CN" altLang="en-US" sz="1600" b="1" i="0" u="none" strike="noStrike">
                <a:solidFill>
                  <a:srgbClr val="1B6273"/>
                </a:solidFill>
                <a:latin typeface="微软雅黑" panose="020B0503020204020204" charset="-122"/>
                <a:ea typeface="微软雅黑" panose="020B0503020204020204" charset="-122"/>
                <a:cs typeface="微软雅黑" panose="020B0503020204020204" charset="-122"/>
                <a:sym typeface="Noto Sans SC" panose="020B0200000000000000" charset="-122"/>
              </a:rPr>
              <a:t>填补医保目录内</a:t>
            </a:r>
            <a:r>
              <a:rPr lang="zh-CN" altLang="en-US" sz="1600" b="1">
                <a:solidFill>
                  <a:srgbClr val="1B6273"/>
                </a:solidFill>
                <a:latin typeface="微软雅黑" panose="020B0503020204020204" charset="-122"/>
                <a:ea typeface="微软雅黑" panose="020B0503020204020204" charset="-122"/>
                <a:cs typeface="微软雅黑" panose="020B0503020204020204" charset="-122"/>
                <a:sym typeface="Noto Sans SC" panose="020B0200000000000000" charset="-122"/>
              </a:rPr>
              <a:t>β受体通路负荷试验药物</a:t>
            </a:r>
            <a:r>
              <a:rPr lang="zh-CN" altLang="en-US" sz="1600" b="1" i="0" u="none" strike="noStrike">
                <a:solidFill>
                  <a:srgbClr val="1B6273"/>
                </a:solidFill>
                <a:latin typeface="微软雅黑" panose="020B0503020204020204" charset="-122"/>
                <a:ea typeface="微软雅黑" panose="020B0503020204020204" charset="-122"/>
                <a:cs typeface="微软雅黑" panose="020B0503020204020204" charset="-122"/>
                <a:sym typeface="Noto Sans SC" panose="020B0200000000000000" charset="-122"/>
              </a:rPr>
              <a:t>空白：</a:t>
            </a:r>
            <a:endParaRPr lang="zh-CN" altLang="en-US" sz="1600" b="1" i="0" u="none" strike="noStrike">
              <a:solidFill>
                <a:srgbClr val="1B6273"/>
              </a:solidFill>
              <a:latin typeface="微软雅黑" panose="020B0503020204020204" charset="-122"/>
              <a:ea typeface="微软雅黑" panose="020B0503020204020204" charset="-122"/>
              <a:cs typeface="微软雅黑" panose="020B0503020204020204" charset="-122"/>
              <a:sym typeface="Noto Sans SC" panose="020B0200000000000000" charset="-122"/>
            </a:endParaRPr>
          </a:p>
          <a:p>
            <a:pPr indent="0" algn="l" fontAlgn="auto">
              <a:lnSpc>
                <a:spcPct val="100000"/>
              </a:lnSpc>
              <a:spcAft>
                <a:spcPts val="600"/>
              </a:spcAft>
              <a:defRPr/>
            </a:pPr>
            <a:r>
              <a:rPr lang="zh-CN" altLang="en-US" sz="1400" b="0" i="0" u="none" strike="noStrike">
                <a:solidFill>
                  <a:srgbClr val="333333"/>
                </a:solidFill>
                <a:latin typeface="微软雅黑" panose="020B0503020204020204" charset="-122"/>
                <a:ea typeface="微软雅黑" panose="020B0503020204020204" charset="-122"/>
                <a:cs typeface="微软雅黑" panose="020B0503020204020204" charset="-122"/>
                <a:sym typeface="Noto Sans SC" panose="020B0200000000000000" charset="-122"/>
              </a:rPr>
              <a:t>目录内</a:t>
            </a:r>
            <a:r>
              <a:rPr lang="en-US" sz="1400">
                <a:solidFill>
                  <a:srgbClr val="333333"/>
                </a:solidFill>
                <a:latin typeface="微软雅黑" panose="020B0503020204020204" charset="-122"/>
                <a:ea typeface="微软雅黑" panose="020B0503020204020204" charset="-122"/>
                <a:cs typeface="微软雅黑" panose="020B0503020204020204" charset="-122"/>
                <a:sym typeface="+mn-ea"/>
              </a:rPr>
              <a:t>MPI负荷试验药物</a:t>
            </a:r>
            <a:r>
              <a:rPr lang="zh-CN" altLang="en-US" sz="1400" b="0" i="0" u="none" strike="noStrike">
                <a:solidFill>
                  <a:srgbClr val="333333"/>
                </a:solidFill>
                <a:latin typeface="微软雅黑" panose="020B0503020204020204" charset="-122"/>
                <a:ea typeface="微软雅黑" panose="020B0503020204020204" charset="-122"/>
                <a:cs typeface="微软雅黑" panose="020B0503020204020204" charset="-122"/>
                <a:sym typeface="Noto Sans SC" panose="020B0200000000000000" charset="-122"/>
              </a:rPr>
              <a:t>均为血管扩张类心脏负荷药物</a:t>
            </a:r>
            <a:r>
              <a:rPr lang="en-US" altLang="zh-CN" sz="1400" b="0" i="0" u="none" strike="noStrike" baseline="30000">
                <a:solidFill>
                  <a:srgbClr val="333333"/>
                </a:solidFill>
                <a:latin typeface="微软雅黑" panose="020B0503020204020204" charset="-122"/>
                <a:ea typeface="微软雅黑" panose="020B0503020204020204" charset="-122"/>
                <a:cs typeface="微软雅黑" panose="020B0503020204020204" charset="-122"/>
                <a:sym typeface="Noto Sans SC" panose="020B0200000000000000" charset="-122"/>
              </a:rPr>
              <a:t>[5]</a:t>
            </a:r>
            <a:r>
              <a:rPr lang="zh-CN" altLang="en-US" sz="1400" b="0" i="0" u="none" strike="noStrike">
                <a:solidFill>
                  <a:srgbClr val="333333"/>
                </a:solidFill>
                <a:latin typeface="微软雅黑" panose="020B0503020204020204" charset="-122"/>
                <a:ea typeface="微软雅黑" panose="020B0503020204020204" charset="-122"/>
                <a:cs typeface="微软雅黑" panose="020B0503020204020204" charset="-122"/>
                <a:sym typeface="Noto Sans SC" panose="020B0200000000000000" charset="-122"/>
              </a:rPr>
              <a:t>，本品为国内唯一获批</a:t>
            </a:r>
            <a:r>
              <a:rPr lang="en-US" sz="1400" b="0" i="0" u="none" strike="noStrike">
                <a:solidFill>
                  <a:srgbClr val="333333"/>
                </a:solidFill>
                <a:latin typeface="微软雅黑" panose="020B0503020204020204" charset="-122"/>
                <a:ea typeface="微软雅黑" panose="020B0503020204020204" charset="-122"/>
                <a:cs typeface="微软雅黑" panose="020B0503020204020204" charset="-122"/>
                <a:sym typeface="Noto Sans SC" panose="020B0200000000000000" charset="-122"/>
              </a:rPr>
              <a:t>β受体</a:t>
            </a:r>
            <a:r>
              <a:rPr lang="zh-CN" altLang="en-US" sz="1400" b="0" i="0" u="none" strike="noStrike">
                <a:solidFill>
                  <a:srgbClr val="333333"/>
                </a:solidFill>
                <a:latin typeface="微软雅黑" panose="020B0503020204020204" charset="-122"/>
                <a:ea typeface="微软雅黑" panose="020B0503020204020204" charset="-122"/>
                <a:cs typeface="微软雅黑" panose="020B0503020204020204" charset="-122"/>
                <a:sym typeface="Noto Sans SC" panose="020B0200000000000000" charset="-122"/>
              </a:rPr>
              <a:t>通路负荷试验药物</a:t>
            </a:r>
            <a:r>
              <a:rPr lang="en-US" sz="1400" b="0" i="0" u="none" strike="noStrike">
                <a:solidFill>
                  <a:srgbClr val="333333"/>
                </a:solidFill>
                <a:latin typeface="微软雅黑" panose="020B0503020204020204" charset="-122"/>
                <a:ea typeface="微软雅黑" panose="020B0503020204020204" charset="-122"/>
                <a:cs typeface="微软雅黑" panose="020B0503020204020204" charset="-122"/>
                <a:sym typeface="Noto Sans SC" panose="020B0200000000000000" charset="-122"/>
              </a:rPr>
              <a:t>，精准模拟生理</a:t>
            </a:r>
            <a:r>
              <a:rPr lang="zh-CN" altLang="en-US" sz="1400" b="0" i="0" u="none" strike="noStrike">
                <a:solidFill>
                  <a:srgbClr val="333333"/>
                </a:solidFill>
                <a:latin typeface="微软雅黑" panose="020B0503020204020204" charset="-122"/>
                <a:ea typeface="微软雅黑" panose="020B0503020204020204" charset="-122"/>
                <a:cs typeface="微软雅黑" panose="020B0503020204020204" charset="-122"/>
                <a:sym typeface="Noto Sans SC" panose="020B0200000000000000" charset="-122"/>
              </a:rPr>
              <a:t>性</a:t>
            </a:r>
            <a:r>
              <a:rPr lang="en-US" sz="1400" b="0" i="0" u="none" strike="noStrike">
                <a:solidFill>
                  <a:srgbClr val="333333"/>
                </a:solidFill>
                <a:latin typeface="微软雅黑" panose="020B0503020204020204" charset="-122"/>
                <a:ea typeface="微软雅黑" panose="020B0503020204020204" charset="-122"/>
                <a:cs typeface="微软雅黑" panose="020B0503020204020204" charset="-122"/>
                <a:sym typeface="Noto Sans SC" panose="020B0200000000000000" charset="-122"/>
              </a:rPr>
              <a:t>运动负荷，从机制上丰富了国内MPI药物通路，有效弥补现有</a:t>
            </a:r>
            <a:r>
              <a:rPr lang="zh-CN" altLang="en-US" sz="1400">
                <a:solidFill>
                  <a:srgbClr val="333333"/>
                </a:solidFill>
                <a:latin typeface="微软雅黑" panose="020B0503020204020204" charset="-122"/>
                <a:ea typeface="微软雅黑" panose="020B0503020204020204" charset="-122"/>
                <a:cs typeface="微软雅黑" panose="020B0503020204020204" charset="-122"/>
                <a:sym typeface="Noto Sans SC" panose="020B0200000000000000" charset="-122"/>
              </a:rPr>
              <a:t>腺苷</a:t>
            </a:r>
            <a:r>
              <a:rPr lang="en-US" sz="1400" b="0" i="0" u="none" strike="noStrike">
                <a:solidFill>
                  <a:srgbClr val="333333"/>
                </a:solidFill>
                <a:latin typeface="微软雅黑" panose="020B0503020204020204" charset="-122"/>
                <a:ea typeface="微软雅黑" panose="020B0503020204020204" charset="-122"/>
                <a:cs typeface="微软雅黑" panose="020B0503020204020204" charset="-122"/>
                <a:sym typeface="Noto Sans SC" panose="020B0200000000000000" charset="-122"/>
              </a:rPr>
              <a:t>受体类药物通路单一的临床短板。</a:t>
            </a:r>
            <a:endParaRPr lang="en-US" sz="1400" b="0" i="0" u="none" strike="noStrike">
              <a:solidFill>
                <a:srgbClr val="333333"/>
              </a:solidFill>
              <a:latin typeface="微软雅黑" panose="020B0503020204020204" charset="-122"/>
              <a:ea typeface="微软雅黑" panose="020B0503020204020204" charset="-122"/>
              <a:cs typeface="微软雅黑" panose="020B0503020204020204" charset="-122"/>
              <a:sym typeface="Noto Sans SC" panose="020B0200000000000000" charset="-122"/>
            </a:endParaRPr>
          </a:p>
        </p:txBody>
      </p:sp>
      <p:sp>
        <p:nvSpPr>
          <p:cNvPr id="15" name="AutoShape 15"/>
          <p:cNvSpPr/>
          <p:nvPr/>
        </p:nvSpPr>
        <p:spPr>
          <a:xfrm>
            <a:off x="6477000" y="3810000"/>
            <a:ext cx="4889500" cy="1079500"/>
          </a:xfrm>
          <a:prstGeom prst="roundRect">
            <a:avLst>
              <a:gd name="adj" fmla="val 0"/>
            </a:avLst>
          </a:prstGeom>
          <a:solidFill>
            <a:srgbClr val="CC6600">
              <a:alpha val="4000"/>
            </a:srgbClr>
          </a:solidFill>
          <a:ln w="25400" cap="flat" cmpd="sng">
            <a:noFill/>
            <a:prstDash val="solid"/>
            <a:round/>
          </a:ln>
        </p:spPr>
        <p:txBody>
          <a:bodyPr vert="horz" wrap="square" lIns="63500" tIns="63500" rIns="63500" bIns="63500" rtlCol="0" anchor="ctr"/>
          <a:lstStyle/>
          <a:p>
            <a:pPr algn="ctr">
              <a:defRPr/>
            </a:pPr>
          </a:p>
        </p:txBody>
      </p:sp>
      <p:sp>
        <p:nvSpPr>
          <p:cNvPr id="16" name="AutoShape 16"/>
          <p:cNvSpPr/>
          <p:nvPr/>
        </p:nvSpPr>
        <p:spPr>
          <a:xfrm>
            <a:off x="6540500" y="3873500"/>
            <a:ext cx="4762500" cy="952500"/>
          </a:xfrm>
          <a:prstGeom prst="rect">
            <a:avLst/>
          </a:prstGeom>
          <a:noFill/>
          <a:ln w="12700" cap="flat" cmpd="sng">
            <a:noFill/>
            <a:prstDash val="solid"/>
            <a:round/>
          </a:ln>
        </p:spPr>
        <p:txBody>
          <a:bodyPr vert="horz" wrap="square" lIns="0" tIns="0" rIns="0" bIns="0" rtlCol="0" anchor="ctr" anchorCtr="0"/>
          <a:lstStyle/>
          <a:p>
            <a:pPr indent="0" algn="l" fontAlgn="auto">
              <a:lnSpc>
                <a:spcPct val="100000"/>
              </a:lnSpc>
              <a:spcAft>
                <a:spcPts val="600"/>
              </a:spcAft>
              <a:defRPr/>
            </a:pPr>
            <a:r>
              <a:rPr lang="en-US" sz="1600" b="1" i="0" u="none" strike="noStrike">
                <a:solidFill>
                  <a:srgbClr val="CC6600"/>
                </a:solidFill>
                <a:latin typeface="微软雅黑" panose="020B0503020204020204" charset="-122"/>
                <a:ea typeface="微软雅黑" panose="020B0503020204020204" charset="-122"/>
                <a:cs typeface="微软雅黑" panose="020B0503020204020204" charset="-122"/>
                <a:sym typeface="Noto Sans SC" panose="020B0200000000000000" charset="-122"/>
              </a:rPr>
              <a:t>02. </a:t>
            </a:r>
            <a:r>
              <a:rPr lang="zh-CN" sz="1600" b="1" i="0" u="none" strike="noStrike">
                <a:solidFill>
                  <a:srgbClr val="CC6600"/>
                </a:solidFill>
                <a:latin typeface="微软雅黑" panose="020B0503020204020204" charset="-122"/>
                <a:ea typeface="微软雅黑" panose="020B0503020204020204" charset="-122"/>
                <a:cs typeface="微软雅黑" panose="020B0503020204020204" charset="-122"/>
                <a:sym typeface="Noto Sans SC" panose="020B0200000000000000" charset="-122"/>
              </a:rPr>
              <a:t>填补医保目录内负荷药物</a:t>
            </a:r>
            <a:r>
              <a:rPr lang="en-US" sz="1600" b="1" i="0" u="none" strike="noStrike">
                <a:solidFill>
                  <a:srgbClr val="CC6600"/>
                </a:solidFill>
                <a:latin typeface="微软雅黑" panose="020B0503020204020204" charset="-122"/>
                <a:ea typeface="微软雅黑" panose="020B0503020204020204" charset="-122"/>
                <a:cs typeface="微软雅黑" panose="020B0503020204020204" charset="-122"/>
                <a:sym typeface="Noto Sans SC" panose="020B0200000000000000" charset="-122"/>
              </a:rPr>
              <a:t>禁忌</a:t>
            </a:r>
            <a:r>
              <a:rPr lang="zh-CN" altLang="en-US" sz="1600" b="1" i="0" u="none" strike="noStrike">
                <a:solidFill>
                  <a:srgbClr val="CC6600"/>
                </a:solidFill>
                <a:latin typeface="微软雅黑" panose="020B0503020204020204" charset="-122"/>
                <a:ea typeface="微软雅黑" panose="020B0503020204020204" charset="-122"/>
                <a:cs typeface="微软雅黑" panose="020B0503020204020204" charset="-122"/>
                <a:sym typeface="Noto Sans SC" panose="020B0200000000000000" charset="-122"/>
              </a:rPr>
              <a:t>人群用药空白：</a:t>
            </a:r>
            <a:endParaRPr sz="1400" b="0" i="0" u="none" strike="noStrike">
              <a:solidFill>
                <a:srgbClr val="333333"/>
              </a:solidFill>
              <a:latin typeface="微软雅黑" panose="020B0503020204020204" charset="-122"/>
              <a:ea typeface="微软雅黑" panose="020B0503020204020204" charset="-122"/>
              <a:cs typeface="微软雅黑" panose="020B0503020204020204" charset="-122"/>
              <a:sym typeface="Noto Sans SC" panose="020B0200000000000000" charset="-122"/>
            </a:endParaRPr>
          </a:p>
          <a:p>
            <a:pPr marL="0" indent="0" algn="l">
              <a:lnSpc>
                <a:spcPct val="108000"/>
              </a:lnSpc>
            </a:pPr>
            <a:r>
              <a:rPr lang="zh-CN" sz="1400" b="0" i="0" u="none" strike="noStrike">
                <a:solidFill>
                  <a:srgbClr val="333333"/>
                </a:solidFill>
                <a:latin typeface="微软雅黑" panose="020B0503020204020204" charset="-122"/>
                <a:ea typeface="微软雅黑" panose="020B0503020204020204" charset="-122"/>
                <a:cs typeface="微软雅黑" panose="020B0503020204020204" charset="-122"/>
                <a:sym typeface="Noto Sans SC" panose="020B0200000000000000" charset="-122"/>
              </a:rPr>
              <a:t>本品可用于Ⅱ</a:t>
            </a:r>
            <a:r>
              <a:rPr lang="en-US" altLang="zh-CN" sz="1400" b="0" i="0" u="none" strike="noStrike">
                <a:solidFill>
                  <a:srgbClr val="333333"/>
                </a:solidFill>
                <a:latin typeface="微软雅黑" panose="020B0503020204020204" charset="-122"/>
                <a:ea typeface="微软雅黑" panose="020B0503020204020204" charset="-122"/>
                <a:cs typeface="微软雅黑" panose="020B0503020204020204" charset="-122"/>
                <a:sym typeface="Noto Sans SC" panose="020B0200000000000000" charset="-122"/>
              </a:rPr>
              <a:t>-Ⅲ</a:t>
            </a:r>
            <a:r>
              <a:rPr lang="zh-CN" altLang="en-US" sz="1400" b="0" i="0" u="none" strike="noStrike">
                <a:solidFill>
                  <a:srgbClr val="333333"/>
                </a:solidFill>
                <a:latin typeface="微软雅黑" panose="020B0503020204020204" charset="-122"/>
                <a:ea typeface="微软雅黑" panose="020B0503020204020204" charset="-122"/>
                <a:cs typeface="微软雅黑" panose="020B0503020204020204" charset="-122"/>
                <a:sym typeface="Noto Sans SC" panose="020B0200000000000000" charset="-122"/>
              </a:rPr>
              <a:t>度</a:t>
            </a:r>
            <a:r>
              <a:rPr sz="1400" b="0" i="0" u="none" strike="noStrike">
                <a:solidFill>
                  <a:srgbClr val="333333"/>
                </a:solidFill>
                <a:latin typeface="微软雅黑" panose="020B0503020204020204" charset="-122"/>
                <a:ea typeface="微软雅黑" panose="020B0503020204020204" charset="-122"/>
                <a:cs typeface="微软雅黑" panose="020B0503020204020204" charset="-122"/>
                <a:sym typeface="Noto Sans SC" panose="020B0200000000000000" charset="-122"/>
              </a:rPr>
              <a:t>房室传导阻滞、窦房结功能障碍等</a:t>
            </a:r>
            <a:r>
              <a:rPr lang="zh-CN" sz="1400" b="0" i="0" u="none" strike="noStrike">
                <a:solidFill>
                  <a:srgbClr val="333333"/>
                </a:solidFill>
                <a:latin typeface="微软雅黑" panose="020B0503020204020204" charset="-122"/>
                <a:ea typeface="微软雅黑" panose="020B0503020204020204" charset="-122"/>
                <a:cs typeface="微软雅黑" panose="020B0503020204020204" charset="-122"/>
                <a:sym typeface="Noto Sans SC" panose="020B0200000000000000" charset="-122"/>
              </a:rPr>
              <a:t>目录内</a:t>
            </a:r>
            <a:r>
              <a:rPr lang="en-US" altLang="zh-CN" sz="1400" b="0" i="0" u="none" strike="noStrike">
                <a:solidFill>
                  <a:srgbClr val="333333"/>
                </a:solidFill>
                <a:latin typeface="微软雅黑" panose="020B0503020204020204" charset="-122"/>
                <a:ea typeface="微软雅黑" panose="020B0503020204020204" charset="-122"/>
                <a:cs typeface="微软雅黑" panose="020B0503020204020204" charset="-122"/>
                <a:sym typeface="Noto Sans SC" panose="020B0200000000000000" charset="-122"/>
              </a:rPr>
              <a:t>MPI</a:t>
            </a:r>
            <a:r>
              <a:rPr lang="zh-CN" sz="1400">
                <a:solidFill>
                  <a:srgbClr val="333333"/>
                </a:solidFill>
                <a:latin typeface="微软雅黑" panose="020B0503020204020204" charset="-122"/>
                <a:ea typeface="微软雅黑" panose="020B0503020204020204" charset="-122"/>
                <a:cs typeface="微软雅黑" panose="020B0503020204020204" charset="-122"/>
                <a:sym typeface="Noto Sans SC" panose="020B0200000000000000" charset="-122"/>
              </a:rPr>
              <a:t>负荷</a:t>
            </a:r>
            <a:r>
              <a:rPr lang="en-US" sz="1400">
                <a:solidFill>
                  <a:srgbClr val="333333"/>
                </a:solidFill>
                <a:latin typeface="微软雅黑" panose="020B0503020204020204" charset="-122"/>
                <a:ea typeface="微软雅黑" panose="020B0503020204020204" charset="-122"/>
                <a:cs typeface="微软雅黑" panose="020B0503020204020204" charset="-122"/>
                <a:sym typeface="+mn-ea"/>
              </a:rPr>
              <a:t>试验</a:t>
            </a:r>
            <a:r>
              <a:rPr lang="zh-CN" sz="1400">
                <a:solidFill>
                  <a:srgbClr val="333333"/>
                </a:solidFill>
                <a:latin typeface="微软雅黑" panose="020B0503020204020204" charset="-122"/>
                <a:ea typeface="微软雅黑" panose="020B0503020204020204" charset="-122"/>
                <a:cs typeface="微软雅黑" panose="020B0503020204020204" charset="-122"/>
                <a:sym typeface="Noto Sans SC" panose="020B0200000000000000" charset="-122"/>
              </a:rPr>
              <a:t>药物</a:t>
            </a:r>
            <a:r>
              <a:rPr sz="1400" b="0" i="0" u="none" strike="noStrike">
                <a:solidFill>
                  <a:srgbClr val="333333"/>
                </a:solidFill>
                <a:latin typeface="微软雅黑" panose="020B0503020204020204" charset="-122"/>
                <a:ea typeface="微软雅黑" panose="020B0503020204020204" charset="-122"/>
                <a:cs typeface="微软雅黑" panose="020B0503020204020204" charset="-122"/>
                <a:sym typeface="Noto Sans SC" panose="020B0200000000000000" charset="-122"/>
              </a:rPr>
              <a:t>禁忌人群 ，显著拓宽适用人群范围。</a:t>
            </a:r>
            <a:endParaRPr sz="1400" b="0" i="0" u="none" strike="noStrike">
              <a:solidFill>
                <a:srgbClr val="333333"/>
              </a:solidFill>
              <a:latin typeface="微软雅黑" panose="020B0503020204020204" charset="-122"/>
              <a:ea typeface="微软雅黑" panose="020B0503020204020204" charset="-122"/>
              <a:cs typeface="微软雅黑" panose="020B0503020204020204" charset="-122"/>
              <a:sym typeface="Noto Sans SC" panose="020B0200000000000000" charset="-122"/>
            </a:endParaRPr>
          </a:p>
        </p:txBody>
      </p:sp>
      <p:sp>
        <p:nvSpPr>
          <p:cNvPr id="17" name="AutoShape 17"/>
          <p:cNvSpPr/>
          <p:nvPr/>
        </p:nvSpPr>
        <p:spPr>
          <a:xfrm>
            <a:off x="6477000" y="5080000"/>
            <a:ext cx="4889500" cy="889000"/>
          </a:xfrm>
          <a:prstGeom prst="roundRect">
            <a:avLst>
              <a:gd name="adj" fmla="val 0"/>
            </a:avLst>
          </a:prstGeom>
          <a:solidFill>
            <a:srgbClr val="1B6273">
              <a:alpha val="4000"/>
            </a:srgbClr>
          </a:solidFill>
          <a:ln w="25400" cap="flat" cmpd="sng">
            <a:noFill/>
            <a:prstDash val="solid"/>
            <a:round/>
          </a:ln>
        </p:spPr>
        <p:txBody>
          <a:bodyPr vert="horz" wrap="square" lIns="63500" tIns="63500" rIns="63500" bIns="63500" rtlCol="0" anchor="ctr"/>
          <a:lstStyle/>
          <a:p>
            <a:pPr algn="ctr">
              <a:defRPr/>
            </a:pPr>
          </a:p>
        </p:txBody>
      </p:sp>
      <p:sp>
        <p:nvSpPr>
          <p:cNvPr id="18" name="AutoShape 18"/>
          <p:cNvSpPr/>
          <p:nvPr/>
        </p:nvSpPr>
        <p:spPr>
          <a:xfrm>
            <a:off x="6540500" y="5334000"/>
            <a:ext cx="4762500" cy="762000"/>
          </a:xfrm>
          <a:prstGeom prst="rect">
            <a:avLst/>
          </a:prstGeom>
          <a:noFill/>
          <a:ln w="12700" cap="flat" cmpd="sng">
            <a:noFill/>
            <a:prstDash val="solid"/>
            <a:round/>
          </a:ln>
        </p:spPr>
        <p:txBody>
          <a:bodyPr vert="horz" wrap="square" lIns="0" tIns="0" rIns="0" bIns="0" rtlCol="0" anchor="ctr" anchorCtr="0"/>
          <a:lstStyle/>
          <a:p>
            <a:pPr indent="0" algn="l" fontAlgn="auto">
              <a:lnSpc>
                <a:spcPct val="100000"/>
              </a:lnSpc>
              <a:spcAft>
                <a:spcPts val="600"/>
              </a:spcAft>
              <a:defRPr/>
            </a:pPr>
            <a:r>
              <a:rPr lang="en-US" sz="1600" b="1" i="0" u="none" strike="noStrike">
                <a:solidFill>
                  <a:srgbClr val="1B6273"/>
                </a:solidFill>
                <a:latin typeface="微软雅黑" panose="020B0503020204020204" charset="-122"/>
                <a:ea typeface="微软雅黑" panose="020B0503020204020204" charset="-122"/>
                <a:cs typeface="微软雅黑" panose="020B0503020204020204" charset="-122"/>
                <a:sym typeface="Noto Sans SC" panose="020B0200000000000000" charset="-122"/>
              </a:rPr>
              <a:t>03. </a:t>
            </a:r>
            <a:r>
              <a:rPr lang="zh-CN" altLang="en-US" sz="1600" b="1" i="0" u="none" strike="noStrike">
                <a:solidFill>
                  <a:srgbClr val="1B6273"/>
                </a:solidFill>
                <a:latin typeface="微软雅黑" panose="020B0503020204020204" charset="-122"/>
                <a:ea typeface="微软雅黑" panose="020B0503020204020204" charset="-122"/>
                <a:cs typeface="微软雅黑" panose="020B0503020204020204" charset="-122"/>
                <a:sym typeface="Noto Sans SC" panose="020B0200000000000000" charset="-122"/>
              </a:rPr>
              <a:t>填补目录内品种不能个体化用药的空白：</a:t>
            </a:r>
            <a:endParaRPr lang="zh-CN" altLang="en-US" sz="1600" b="1" i="0" u="none" strike="noStrike">
              <a:solidFill>
                <a:srgbClr val="1B6273"/>
              </a:solidFill>
              <a:latin typeface="微软雅黑" panose="020B0503020204020204" charset="-122"/>
              <a:ea typeface="微软雅黑" panose="020B0503020204020204" charset="-122"/>
              <a:cs typeface="微软雅黑" panose="020B0503020204020204" charset="-122"/>
              <a:sym typeface="Noto Sans SC" panose="020B0200000000000000" charset="-122"/>
            </a:endParaRPr>
          </a:p>
          <a:p>
            <a:pPr indent="0" algn="l" fontAlgn="auto">
              <a:lnSpc>
                <a:spcPct val="100000"/>
              </a:lnSpc>
              <a:spcAft>
                <a:spcPts val="600"/>
              </a:spcAft>
              <a:defRPr/>
            </a:pPr>
            <a:r>
              <a:rPr lang="zh-CN" altLang="en-US" sz="1400" b="0" i="0" u="none" strike="noStrike">
                <a:solidFill>
                  <a:srgbClr val="333333"/>
                </a:solidFill>
                <a:latin typeface="微软雅黑" panose="020B0503020204020204" charset="-122"/>
                <a:ea typeface="微软雅黑" panose="020B0503020204020204" charset="-122"/>
                <a:cs typeface="微软雅黑" panose="020B0503020204020204" charset="-122"/>
                <a:sym typeface="Noto Sans SC" panose="020B0200000000000000" charset="-122"/>
              </a:rPr>
              <a:t>本品为唯一</a:t>
            </a:r>
            <a:r>
              <a:rPr lang="en-US" sz="1400" b="0" i="0" u="none" strike="noStrike">
                <a:solidFill>
                  <a:srgbClr val="333333"/>
                </a:solidFill>
                <a:latin typeface="微软雅黑" panose="020B0503020204020204" charset="-122"/>
                <a:ea typeface="微软雅黑" panose="020B0503020204020204" charset="-122"/>
                <a:cs typeface="微软雅黑" panose="020B0503020204020204" charset="-122"/>
                <a:sym typeface="Noto Sans SC" panose="020B0200000000000000" charset="-122"/>
              </a:rPr>
              <a:t>采用梯度</a:t>
            </a:r>
            <a:r>
              <a:rPr lang="zh-CN" altLang="en-US" sz="1400" b="0" i="0" u="none" strike="noStrike">
                <a:solidFill>
                  <a:srgbClr val="333333"/>
                </a:solidFill>
                <a:latin typeface="微软雅黑" panose="020B0503020204020204" charset="-122"/>
                <a:ea typeface="微软雅黑" panose="020B0503020204020204" charset="-122"/>
                <a:cs typeface="微软雅黑" panose="020B0503020204020204" charset="-122"/>
                <a:sym typeface="Noto Sans SC" panose="020B0200000000000000" charset="-122"/>
              </a:rPr>
              <a:t>递增</a:t>
            </a:r>
            <a:r>
              <a:rPr lang="en-US" sz="1400" b="0" i="0" u="none" strike="noStrike">
                <a:solidFill>
                  <a:srgbClr val="333333"/>
                </a:solidFill>
                <a:latin typeface="微软雅黑" panose="020B0503020204020204" charset="-122"/>
                <a:ea typeface="微软雅黑" panose="020B0503020204020204" charset="-122"/>
                <a:cs typeface="微软雅黑" panose="020B0503020204020204" charset="-122"/>
                <a:sym typeface="Noto Sans SC" panose="020B0200000000000000" charset="-122"/>
              </a:rPr>
              <a:t>给药</a:t>
            </a:r>
            <a:r>
              <a:rPr lang="zh-CN" altLang="en-US" sz="1400" b="0" i="0" u="none" strike="noStrike">
                <a:solidFill>
                  <a:srgbClr val="333333"/>
                </a:solidFill>
                <a:latin typeface="微软雅黑" panose="020B0503020204020204" charset="-122"/>
                <a:ea typeface="微软雅黑" panose="020B0503020204020204" charset="-122"/>
                <a:cs typeface="微软雅黑" panose="020B0503020204020204" charset="-122"/>
                <a:sym typeface="Noto Sans SC" panose="020B0200000000000000" charset="-122"/>
              </a:rPr>
              <a:t>的负荷试验药物</a:t>
            </a:r>
            <a:r>
              <a:rPr lang="en-US" sz="1400" b="0" i="0" u="none" strike="noStrike">
                <a:solidFill>
                  <a:srgbClr val="333333"/>
                </a:solidFill>
                <a:latin typeface="微软雅黑" panose="020B0503020204020204" charset="-122"/>
                <a:ea typeface="微软雅黑" panose="020B0503020204020204" charset="-122"/>
                <a:cs typeface="微软雅黑" panose="020B0503020204020204" charset="-122"/>
                <a:sym typeface="Noto Sans SC" panose="020B0200000000000000" charset="-122"/>
              </a:rPr>
              <a:t>，可根据实时心率、心电</a:t>
            </a:r>
            <a:r>
              <a:rPr lang="zh-CN" altLang="en-US" sz="1400" b="0" i="0" u="none" strike="noStrike">
                <a:solidFill>
                  <a:srgbClr val="333333"/>
                </a:solidFill>
                <a:latin typeface="微软雅黑" panose="020B0503020204020204" charset="-122"/>
                <a:ea typeface="微软雅黑" panose="020B0503020204020204" charset="-122"/>
                <a:cs typeface="微软雅黑" panose="020B0503020204020204" charset="-122"/>
                <a:sym typeface="Noto Sans SC" panose="020B0200000000000000" charset="-122"/>
              </a:rPr>
              <a:t>图</a:t>
            </a:r>
            <a:r>
              <a:rPr lang="en-US" sz="1400" b="0" i="0" u="none" strike="noStrike">
                <a:solidFill>
                  <a:srgbClr val="333333"/>
                </a:solidFill>
                <a:latin typeface="微软雅黑" panose="020B0503020204020204" charset="-122"/>
                <a:ea typeface="微软雅黑" panose="020B0503020204020204" charset="-122"/>
                <a:cs typeface="微软雅黑" panose="020B0503020204020204" charset="-122"/>
                <a:sym typeface="Noto Sans SC" panose="020B0200000000000000" charset="-122"/>
              </a:rPr>
              <a:t>监测</a:t>
            </a:r>
            <a:r>
              <a:rPr lang="zh-CN" altLang="en-US" sz="1400" b="0" i="0" u="none" strike="noStrike">
                <a:solidFill>
                  <a:srgbClr val="333333"/>
                </a:solidFill>
                <a:latin typeface="微软雅黑" panose="020B0503020204020204" charset="-122"/>
                <a:ea typeface="微软雅黑" panose="020B0503020204020204" charset="-122"/>
                <a:cs typeface="微软雅黑" panose="020B0503020204020204" charset="-122"/>
                <a:sym typeface="Noto Sans SC" panose="020B0200000000000000" charset="-122"/>
              </a:rPr>
              <a:t>等指标</a:t>
            </a:r>
            <a:r>
              <a:rPr lang="en-US" sz="1400" b="0" i="0" u="none" strike="noStrike">
                <a:solidFill>
                  <a:srgbClr val="333333"/>
                </a:solidFill>
                <a:latin typeface="微软雅黑" panose="020B0503020204020204" charset="-122"/>
                <a:ea typeface="微软雅黑" panose="020B0503020204020204" charset="-122"/>
                <a:cs typeface="微软雅黑" panose="020B0503020204020204" charset="-122"/>
                <a:sym typeface="Noto Sans SC" panose="020B0200000000000000" charset="-122"/>
              </a:rPr>
              <a:t>即时调整</a:t>
            </a:r>
            <a:r>
              <a:rPr lang="zh-CN" altLang="en-US" sz="1400" b="0" i="0" u="none" strike="noStrike">
                <a:solidFill>
                  <a:srgbClr val="333333"/>
                </a:solidFill>
                <a:latin typeface="微软雅黑" panose="020B0503020204020204" charset="-122"/>
                <a:ea typeface="微软雅黑" panose="020B0503020204020204" charset="-122"/>
                <a:cs typeface="微软雅黑" panose="020B0503020204020204" charset="-122"/>
                <a:sym typeface="Noto Sans SC" panose="020B0200000000000000" charset="-122"/>
              </a:rPr>
              <a:t>剂量</a:t>
            </a:r>
            <a:r>
              <a:rPr lang="en-US" sz="1400" b="0" i="0" u="none" strike="noStrike">
                <a:solidFill>
                  <a:srgbClr val="333333"/>
                </a:solidFill>
                <a:latin typeface="微软雅黑" panose="020B0503020204020204" charset="-122"/>
                <a:ea typeface="微软雅黑" panose="020B0503020204020204" charset="-122"/>
                <a:cs typeface="微软雅黑" panose="020B0503020204020204" charset="-122"/>
                <a:sym typeface="Noto Sans SC" panose="020B0200000000000000" charset="-122"/>
              </a:rPr>
              <a:t>或停药</a:t>
            </a:r>
            <a:r>
              <a:rPr lang="en-US" sz="1400" b="0" i="0" u="none" strike="noStrike" baseline="30000">
                <a:solidFill>
                  <a:srgbClr val="333333"/>
                </a:solidFill>
                <a:latin typeface="微软雅黑" panose="020B0503020204020204" charset="-122"/>
                <a:ea typeface="微软雅黑" panose="020B0503020204020204" charset="-122"/>
                <a:cs typeface="微软雅黑" panose="020B0503020204020204" charset="-122"/>
                <a:sym typeface="Noto Sans SC" panose="020B0200000000000000" charset="-122"/>
              </a:rPr>
              <a:t>[6]</a:t>
            </a:r>
            <a:r>
              <a:rPr lang="en-US" sz="1400" b="0" i="0" u="none" strike="noStrike">
                <a:solidFill>
                  <a:srgbClr val="333333"/>
                </a:solidFill>
                <a:latin typeface="微软雅黑" panose="020B0503020204020204" charset="-122"/>
                <a:ea typeface="微软雅黑" panose="020B0503020204020204" charset="-122"/>
                <a:cs typeface="微软雅黑" panose="020B0503020204020204" charset="-122"/>
                <a:sym typeface="Noto Sans SC" panose="020B0200000000000000" charset="-122"/>
              </a:rPr>
              <a:t>，</a:t>
            </a:r>
            <a:r>
              <a:rPr lang="zh-CN" altLang="en-US" sz="1400" b="0" i="0" u="none" strike="noStrike">
                <a:solidFill>
                  <a:srgbClr val="333333"/>
                </a:solidFill>
                <a:latin typeface="微软雅黑" panose="020B0503020204020204" charset="-122"/>
                <a:ea typeface="微软雅黑" panose="020B0503020204020204" charset="-122"/>
                <a:cs typeface="微软雅黑" panose="020B0503020204020204" charset="-122"/>
                <a:sym typeface="Noto Sans SC" panose="020B0200000000000000" charset="-122"/>
              </a:rPr>
              <a:t>实现个体化精准用药</a:t>
            </a:r>
            <a:r>
              <a:rPr lang="en-US" sz="1400" b="0" i="0" u="none" strike="noStrike">
                <a:solidFill>
                  <a:srgbClr val="333333"/>
                </a:solidFill>
                <a:latin typeface="微软雅黑" panose="020B0503020204020204" charset="-122"/>
                <a:ea typeface="微软雅黑" panose="020B0503020204020204" charset="-122"/>
                <a:cs typeface="微软雅黑" panose="020B0503020204020204" charset="-122"/>
                <a:sym typeface="Noto Sans SC" panose="020B0200000000000000" charset="-122"/>
              </a:rPr>
              <a:t>，</a:t>
            </a:r>
            <a:r>
              <a:rPr lang="zh-CN" altLang="en-US" sz="1400">
                <a:solidFill>
                  <a:srgbClr val="333333"/>
                </a:solidFill>
                <a:latin typeface="微软雅黑" panose="020B0503020204020204" charset="-122"/>
                <a:ea typeface="微软雅黑" panose="020B0503020204020204" charset="-122"/>
                <a:cs typeface="微软雅黑" panose="020B0503020204020204" charset="-122"/>
                <a:sym typeface="Noto Sans SC" panose="020B0200000000000000" charset="-122"/>
              </a:rPr>
              <a:t>拓宽安全诊疗边界</a:t>
            </a:r>
            <a:r>
              <a:rPr lang="en-US" sz="1400">
                <a:solidFill>
                  <a:srgbClr val="333333"/>
                </a:solidFill>
                <a:latin typeface="微软雅黑" panose="020B0503020204020204" charset="-122"/>
                <a:ea typeface="微软雅黑" panose="020B0503020204020204" charset="-122"/>
                <a:cs typeface="微软雅黑" panose="020B0503020204020204" charset="-122"/>
                <a:sym typeface="Noto Sans SC" panose="020B0200000000000000" charset="-122"/>
              </a:rPr>
              <a:t>。</a:t>
            </a:r>
            <a:endParaRPr lang="en-US" sz="1400" i="0" u="none" strike="noStrike">
              <a:solidFill>
                <a:srgbClr val="333333"/>
              </a:solidFill>
              <a:latin typeface="微软雅黑" panose="020B0503020204020204" charset="-122"/>
              <a:ea typeface="微软雅黑" panose="020B0503020204020204" charset="-122"/>
              <a:cs typeface="微软雅黑" panose="020B0503020204020204" charset="-122"/>
              <a:sym typeface="Noto Sans SC" panose="020B0200000000000000" charset="-122"/>
            </a:endParaRPr>
          </a:p>
          <a:p>
            <a:pPr marL="0" indent="0" algn="l">
              <a:lnSpc>
                <a:spcPct val="108000"/>
              </a:lnSpc>
            </a:pPr>
            <a:endParaRPr lang="en-US" sz="1400" b="0" i="0" u="none" strike="noStrike">
              <a:solidFill>
                <a:srgbClr val="333333"/>
              </a:solidFill>
              <a:latin typeface="微软雅黑" panose="020B0503020204020204" charset="-122"/>
              <a:ea typeface="微软雅黑" panose="020B0503020204020204" charset="-122"/>
              <a:cs typeface="微软雅黑" panose="020B0503020204020204" charset="-122"/>
              <a:sym typeface="Noto Sans SC" panose="020B0200000000000000" charset="-122"/>
            </a:endParaRPr>
          </a:p>
        </p:txBody>
      </p:sp>
      <p:sp>
        <p:nvSpPr>
          <p:cNvPr id="35" name="文本框 34"/>
          <p:cNvSpPr txBox="1"/>
          <p:nvPr/>
        </p:nvSpPr>
        <p:spPr>
          <a:xfrm>
            <a:off x="853440" y="6162040"/>
            <a:ext cx="3084195" cy="594360"/>
          </a:xfrm>
          <a:prstGeom prst="rect">
            <a:avLst/>
          </a:prstGeom>
          <a:noFill/>
        </p:spPr>
        <p:txBody>
          <a:bodyPr wrap="square" rtlCol="0" anchor="t">
            <a:noAutofit/>
          </a:bodyPr>
          <a:lstStyle/>
          <a:p>
            <a:r>
              <a:rPr lang="en-US" altLang="zh-CN" sz="1000" dirty="0">
                <a:latin typeface="微软雅黑" panose="020B0503020204020204" charset="-122"/>
                <a:ea typeface="微软雅黑" panose="020B0503020204020204" charset="-122"/>
                <a:sym typeface="+mn-ea"/>
              </a:rPr>
              <a:t>[1] </a:t>
            </a:r>
            <a:r>
              <a:rPr lang="zh-CN" altLang="en-US" sz="1000" dirty="0">
                <a:latin typeface="微软雅黑" panose="020B0503020204020204" charset="-122"/>
                <a:ea typeface="微软雅黑" panose="020B0503020204020204" charset="-122"/>
                <a:sym typeface="+mn-ea"/>
              </a:rPr>
              <a:t>中国心血管健康与疾病报告</a:t>
            </a:r>
            <a:r>
              <a:rPr lang="en-US" altLang="zh-CN" sz="1000" dirty="0">
                <a:latin typeface="微软雅黑" panose="020B0503020204020204" charset="-122"/>
                <a:ea typeface="微软雅黑" panose="020B0503020204020204" charset="-122"/>
                <a:sym typeface="+mn-ea"/>
              </a:rPr>
              <a:t>[J]</a:t>
            </a:r>
            <a:r>
              <a:rPr lang="zh-CN" altLang="en-US" sz="1000" dirty="0">
                <a:latin typeface="微软雅黑" panose="020B0503020204020204" charset="-122"/>
                <a:ea typeface="微软雅黑" panose="020B0503020204020204" charset="-122"/>
                <a:sym typeface="+mn-ea"/>
              </a:rPr>
              <a:t> </a:t>
            </a:r>
            <a:r>
              <a:rPr lang="en-US" altLang="zh-CN" sz="1000" dirty="0">
                <a:latin typeface="微软雅黑" panose="020B0503020204020204" charset="-122"/>
                <a:ea typeface="微软雅黑" panose="020B0503020204020204" charset="-122"/>
                <a:sym typeface="+mn-ea"/>
              </a:rPr>
              <a:t>2024.</a:t>
            </a:r>
            <a:endParaRPr lang="en-US" altLang="zh-CN" sz="1000" dirty="0">
              <a:latin typeface="微软雅黑" panose="020B0503020204020204" charset="-122"/>
              <a:ea typeface="微软雅黑" panose="020B0503020204020204" charset="-122"/>
            </a:endParaRPr>
          </a:p>
          <a:p>
            <a:r>
              <a:rPr lang="en-US" altLang="zh-CN" sz="1000" dirty="0">
                <a:latin typeface="微软雅黑" panose="020B0503020204020204" charset="-122"/>
                <a:ea typeface="微软雅黑" panose="020B0503020204020204" charset="-122"/>
                <a:sym typeface="+mn-ea"/>
              </a:rPr>
              <a:t>[2] </a:t>
            </a:r>
            <a:r>
              <a:rPr lang="zh-CN" altLang="en-US" sz="1000" dirty="0">
                <a:latin typeface="微软雅黑" panose="020B0503020204020204" charset="-122"/>
                <a:ea typeface="微软雅黑" panose="020B0503020204020204" charset="-122"/>
                <a:sym typeface="+mn-ea"/>
              </a:rPr>
              <a:t>中国心血管健康与疾病报告</a:t>
            </a:r>
            <a:r>
              <a:rPr lang="en-US" altLang="zh-CN" sz="1000" dirty="0">
                <a:latin typeface="微软雅黑" panose="020B0503020204020204" charset="-122"/>
                <a:ea typeface="微软雅黑" panose="020B0503020204020204" charset="-122"/>
                <a:sym typeface="+mn-ea"/>
              </a:rPr>
              <a:t>[J]</a:t>
            </a:r>
            <a:r>
              <a:rPr lang="zh-CN" altLang="en-US" sz="1000" dirty="0">
                <a:latin typeface="微软雅黑" panose="020B0503020204020204" charset="-122"/>
                <a:ea typeface="微软雅黑" panose="020B0503020204020204" charset="-122"/>
                <a:sym typeface="+mn-ea"/>
              </a:rPr>
              <a:t> </a:t>
            </a:r>
            <a:r>
              <a:rPr lang="en-US" altLang="zh-CN" sz="1000" dirty="0">
                <a:latin typeface="微软雅黑" panose="020B0503020204020204" charset="-122"/>
                <a:ea typeface="微软雅黑" panose="020B0503020204020204" charset="-122"/>
                <a:sym typeface="+mn-ea"/>
              </a:rPr>
              <a:t>2023.</a:t>
            </a:r>
            <a:endParaRPr lang="en-US" altLang="zh-CN" sz="1000" dirty="0">
              <a:latin typeface="微软雅黑" panose="020B0503020204020204" charset="-122"/>
              <a:ea typeface="微软雅黑" panose="020B0503020204020204" charset="-122"/>
              <a:sym typeface="+mn-ea"/>
            </a:endParaRPr>
          </a:p>
          <a:p>
            <a:r>
              <a:rPr lang="en-US" altLang="zh-CN" sz="1000" dirty="0">
                <a:latin typeface="微软雅黑" panose="020B0503020204020204" charset="-122"/>
                <a:ea typeface="微软雅黑" panose="020B0503020204020204" charset="-122"/>
                <a:sym typeface="+mn-ea"/>
              </a:rPr>
              <a:t>[3] </a:t>
            </a:r>
            <a:r>
              <a:rPr lang="zh-CN" altLang="en-US" sz="1000" dirty="0">
                <a:latin typeface="微软雅黑" panose="020B0503020204020204" charset="-122"/>
                <a:ea typeface="微软雅黑" panose="020B0503020204020204" charset="-122"/>
                <a:sym typeface="+mn-ea"/>
              </a:rPr>
              <a:t>瑞加诺生注射液说明书</a:t>
            </a:r>
            <a:r>
              <a:rPr lang="en-US" altLang="zh-CN" sz="1000" dirty="0">
                <a:latin typeface="微软雅黑" panose="020B0503020204020204" charset="-122"/>
                <a:ea typeface="微软雅黑" panose="020B0503020204020204" charset="-122"/>
                <a:sym typeface="+mn-ea"/>
              </a:rPr>
              <a:t>.</a:t>
            </a:r>
            <a:endParaRPr lang="en-US" altLang="zh-CN" sz="1000" dirty="0">
              <a:latin typeface="微软雅黑" panose="020B0503020204020204" charset="-122"/>
              <a:ea typeface="微软雅黑" panose="020B0503020204020204" charset="-122"/>
              <a:sym typeface="+mn-ea"/>
            </a:endParaRPr>
          </a:p>
          <a:p>
            <a:r>
              <a:rPr lang="en-US" altLang="zh-CN" sz="1000" dirty="0">
                <a:latin typeface="微软雅黑" panose="020B0503020204020204" charset="-122"/>
                <a:ea typeface="微软雅黑" panose="020B0503020204020204" charset="-122"/>
                <a:sym typeface="+mn-ea"/>
              </a:rPr>
              <a:t>[4] </a:t>
            </a:r>
            <a:r>
              <a:rPr lang="zh-CN" altLang="en-US" sz="1000" dirty="0">
                <a:latin typeface="微软雅黑" panose="020B0503020204020204" charset="-122"/>
                <a:ea typeface="微软雅黑" panose="020B0503020204020204" charset="-122"/>
                <a:sym typeface="+mn-ea"/>
              </a:rPr>
              <a:t>腺苷注射液说明书</a:t>
            </a:r>
            <a:r>
              <a:rPr lang="en-US" altLang="zh-CN" sz="1000" dirty="0">
                <a:latin typeface="微软雅黑" panose="020B0503020204020204" charset="-122"/>
                <a:ea typeface="微软雅黑" panose="020B0503020204020204" charset="-122"/>
                <a:sym typeface="+mn-ea"/>
              </a:rPr>
              <a:t>.</a:t>
            </a:r>
            <a:endParaRPr lang="en-US" altLang="zh-CN" sz="1000" dirty="0">
              <a:latin typeface="微软雅黑" panose="020B0503020204020204" charset="-122"/>
              <a:ea typeface="微软雅黑" panose="020B0503020204020204" charset="-122"/>
              <a:sym typeface="+mn-ea"/>
            </a:endParaRPr>
          </a:p>
        </p:txBody>
      </p:sp>
      <p:sp>
        <p:nvSpPr>
          <p:cNvPr id="19" name="文本框 18"/>
          <p:cNvSpPr txBox="1"/>
          <p:nvPr/>
        </p:nvSpPr>
        <p:spPr>
          <a:xfrm>
            <a:off x="3387725" y="6165850"/>
            <a:ext cx="4133850" cy="553085"/>
          </a:xfrm>
          <a:prstGeom prst="rect">
            <a:avLst/>
          </a:prstGeom>
          <a:noFill/>
        </p:spPr>
        <p:txBody>
          <a:bodyPr wrap="square" rtlCol="0" anchor="t">
            <a:spAutoFit/>
          </a:bodyPr>
          <a:lstStyle/>
          <a:p>
            <a:r>
              <a:rPr lang="en-US" altLang="zh-CN" sz="1000" dirty="0">
                <a:latin typeface="微软雅黑" panose="020B0503020204020204" charset="-122"/>
                <a:ea typeface="微软雅黑" panose="020B0503020204020204" charset="-122"/>
                <a:sym typeface="+mn-ea"/>
              </a:rPr>
              <a:t>[5] </a:t>
            </a:r>
            <a:r>
              <a:rPr lang="zh-CN" altLang="en-US" sz="1000">
                <a:latin typeface="微软雅黑" panose="020B0503020204020204" charset="-122"/>
                <a:ea typeface="微软雅黑" panose="020B0503020204020204" charset="-122"/>
                <a:sym typeface="+mn-ea"/>
              </a:rPr>
              <a:t>中华医学会核医学分会</a:t>
            </a:r>
            <a:r>
              <a:rPr lang="en-US" altLang="zh-CN" sz="1000">
                <a:latin typeface="微软雅黑" panose="020B0503020204020204" charset="-122"/>
                <a:ea typeface="微软雅黑" panose="020B0503020204020204" charset="-122"/>
                <a:sym typeface="+mn-ea"/>
              </a:rPr>
              <a:t>,</a:t>
            </a:r>
            <a:r>
              <a:rPr lang="zh-CN" altLang="en-US" sz="1000">
                <a:latin typeface="微软雅黑" panose="020B0503020204020204" charset="-122"/>
                <a:ea typeface="微软雅黑" panose="020B0503020204020204" charset="-122"/>
                <a:sym typeface="+mn-ea"/>
              </a:rPr>
              <a:t>中华医学会心血管病学分会</a:t>
            </a:r>
            <a:r>
              <a:rPr lang="en-US" altLang="zh-CN" sz="1000">
                <a:latin typeface="微软雅黑" panose="020B0503020204020204" charset="-122"/>
                <a:ea typeface="微软雅黑" panose="020B0503020204020204" charset="-122"/>
                <a:sym typeface="+mn-ea"/>
              </a:rPr>
              <a:t>. </a:t>
            </a:r>
            <a:r>
              <a:rPr lang="zh-CN" altLang="en-US" sz="1000">
                <a:latin typeface="微软雅黑" panose="020B0503020204020204" charset="-122"/>
                <a:ea typeface="微软雅黑" panose="020B0503020204020204" charset="-122"/>
                <a:sym typeface="+mn-ea"/>
              </a:rPr>
              <a:t>核素心肌显像临床应用指南</a:t>
            </a:r>
            <a:r>
              <a:rPr lang="en-US" altLang="zh-CN" sz="1000">
                <a:latin typeface="微软雅黑" panose="020B0503020204020204" charset="-122"/>
                <a:ea typeface="微软雅黑" panose="020B0503020204020204" charset="-122"/>
                <a:sym typeface="+mn-ea"/>
              </a:rPr>
              <a:t>(2018)[J]. </a:t>
            </a:r>
            <a:r>
              <a:rPr lang="zh-CN" altLang="en-US" sz="1000">
                <a:latin typeface="微软雅黑" panose="020B0503020204020204" charset="-122"/>
                <a:ea typeface="微软雅黑" panose="020B0503020204020204" charset="-122"/>
                <a:sym typeface="+mn-ea"/>
              </a:rPr>
              <a:t>中华心血管病杂志</a:t>
            </a:r>
            <a:r>
              <a:rPr lang="en-US" altLang="zh-CN" sz="1000">
                <a:latin typeface="微软雅黑" panose="020B0503020204020204" charset="-122"/>
                <a:ea typeface="微软雅黑" panose="020B0503020204020204" charset="-122"/>
                <a:sym typeface="+mn-ea"/>
              </a:rPr>
              <a:t>,2019,47(7):519-527.</a:t>
            </a:r>
            <a:endParaRPr lang="zh-CN" altLang="en-US" sz="1000" dirty="0">
              <a:latin typeface="微软雅黑" panose="020B0503020204020204" charset="-122"/>
              <a:ea typeface="微软雅黑" panose="020B0503020204020204" charset="-122"/>
              <a:sym typeface="+mn-ea"/>
            </a:endParaRPr>
          </a:p>
          <a:p>
            <a:r>
              <a:rPr lang="en-US" altLang="zh-CN" sz="1000" dirty="0">
                <a:latin typeface="微软雅黑" panose="020B0503020204020204" charset="-122"/>
                <a:ea typeface="微软雅黑" panose="020B0503020204020204" charset="-122"/>
                <a:sym typeface="+mn-ea"/>
              </a:rPr>
              <a:t>[6] </a:t>
            </a:r>
            <a:r>
              <a:rPr lang="zh-CN" altLang="en-US" sz="1000" dirty="0">
                <a:latin typeface="微软雅黑" panose="020B0503020204020204" charset="-122"/>
                <a:ea typeface="微软雅黑" panose="020B0503020204020204" charset="-122"/>
                <a:sym typeface="+mn-ea"/>
              </a:rPr>
              <a:t>盐酸去甲乌药碱注射液说明书</a:t>
            </a:r>
            <a:r>
              <a:rPr lang="en-US" altLang="zh-CN" sz="1000" dirty="0">
                <a:latin typeface="微软雅黑" panose="020B0503020204020204" charset="-122"/>
                <a:ea typeface="微软雅黑" panose="020B0503020204020204" charset="-122"/>
                <a:sym typeface="+mn-ea"/>
              </a:rPr>
              <a:t>.</a:t>
            </a:r>
            <a:endParaRPr lang="en-US" altLang="zh-CN" sz="1000" dirty="0">
              <a:latin typeface="微软雅黑" panose="020B0503020204020204" charset="-122"/>
              <a:ea typeface="微软雅黑" panose="020B0503020204020204" charset="-122"/>
              <a:sym typeface="+mn-ea"/>
            </a:endParaRPr>
          </a:p>
        </p:txBody>
      </p:sp>
      <p:pic>
        <p:nvPicPr>
          <p:cNvPr id="20" name="图片 19"/>
          <p:cNvPicPr>
            <a:picLocks noChangeAspect="1"/>
          </p:cNvPicPr>
          <p:nvPr/>
        </p:nvPicPr>
        <p:blipFill>
          <a:blip r:embed="rId1"/>
          <a:stretch>
            <a:fillRect/>
          </a:stretch>
        </p:blipFill>
        <p:spPr>
          <a:xfrm>
            <a:off x="10375289" y="114307"/>
            <a:ext cx="1635841" cy="552659"/>
          </a:xfrm>
          <a:prstGeom prst="rect">
            <a:avLst/>
          </a:prstGeom>
        </p:spPr>
      </p:pic>
      <p:sp>
        <p:nvSpPr>
          <p:cNvPr id="21" name="矩形 20"/>
          <p:cNvSpPr/>
          <p:nvPr/>
        </p:nvSpPr>
        <p:spPr>
          <a:xfrm>
            <a:off x="0" y="0"/>
            <a:ext cx="1493520" cy="358140"/>
          </a:xfrm>
          <a:prstGeom prst="rect">
            <a:avLst/>
          </a:prstGeom>
          <a:solidFill>
            <a:srgbClr val="046E5A"/>
          </a:solidFill>
          <a:ln>
            <a:noFill/>
          </a:ln>
        </p:spPr>
        <p:style>
          <a:lnRef idx="2">
            <a:schemeClr val="accent1">
              <a:lumMod val="75000"/>
            </a:schemeClr>
          </a:lnRef>
          <a:fillRef idx="1">
            <a:schemeClr val="accent1"/>
          </a:fillRef>
          <a:effectRef idx="0">
            <a:srgbClr val="FFFFFF"/>
          </a:effectRef>
          <a:fontRef idx="minor">
            <a:schemeClr val="lt1"/>
          </a:fontRef>
        </p:style>
        <p:txBody>
          <a:bodyPr rtlCol="0" anchor="ctr"/>
          <a:p>
            <a:pPr algn="ctr"/>
            <a:r>
              <a:rPr lang="zh-CN" altLang="en-US" sz="1400" b="1">
                <a:solidFill>
                  <a:schemeClr val="bg1"/>
                </a:solidFill>
                <a:latin typeface="微软雅黑" panose="020B0503020204020204" charset="-122"/>
                <a:ea typeface="微软雅黑" panose="020B0503020204020204" charset="-122"/>
                <a:cs typeface="微软雅黑" panose="020B0503020204020204" charset="-122"/>
                <a:sym typeface="+mn-ea"/>
              </a:rPr>
              <a:t>基本信息（</a:t>
            </a:r>
            <a:r>
              <a:rPr lang="en-US" altLang="zh-CN" sz="1400" b="1">
                <a:solidFill>
                  <a:schemeClr val="bg1"/>
                </a:solidFill>
                <a:latin typeface="微软雅黑" panose="020B0503020204020204" charset="-122"/>
                <a:ea typeface="微软雅黑" panose="020B0503020204020204" charset="-122"/>
                <a:cs typeface="微软雅黑" panose="020B0503020204020204" charset="-122"/>
                <a:sym typeface="+mn-ea"/>
              </a:rPr>
              <a:t>2/2</a:t>
            </a:r>
            <a:r>
              <a:rPr lang="zh-CN" altLang="en-US" sz="1400" b="1">
                <a:solidFill>
                  <a:schemeClr val="bg1"/>
                </a:solidFill>
                <a:latin typeface="微软雅黑" panose="020B0503020204020204" charset="-122"/>
                <a:ea typeface="微软雅黑" panose="020B0503020204020204" charset="-122"/>
                <a:cs typeface="微软雅黑" panose="020B0503020204020204" charset="-122"/>
                <a:sym typeface="+mn-ea"/>
              </a:rPr>
              <a:t>）</a:t>
            </a:r>
            <a:endParaRPr lang="zh-CN" altLang="en-US" sz="140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46" name="文本框 12"/>
          <p:cNvSpPr txBox="1">
            <a:spLocks noChangeArrowheads="1"/>
          </p:cNvSpPr>
          <p:nvPr>
            <p:custDataLst>
              <p:tags r:id="rId1"/>
            </p:custDataLst>
          </p:nvPr>
        </p:nvSpPr>
        <p:spPr bwMode="auto">
          <a:xfrm>
            <a:off x="4420870" y="2049145"/>
            <a:ext cx="3558540" cy="20015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285750" indent="-285750">
              <a:defRPr>
                <a:solidFill>
                  <a:schemeClr val="tx1"/>
                </a:solidFill>
                <a:latin typeface="Arial" panose="020B0604020202020204" pitchFamily="34" charset="0"/>
                <a:ea typeface="微软雅黑" panose="020B0503020204020204" charset="-122"/>
              </a:defRPr>
            </a:lvl1pPr>
            <a:lvl2pPr marL="742950" indent="-285750">
              <a:defRPr>
                <a:solidFill>
                  <a:schemeClr val="tx1"/>
                </a:solidFill>
                <a:latin typeface="Arial" panose="020B0604020202020204" pitchFamily="34" charset="0"/>
                <a:ea typeface="微软雅黑" panose="020B0503020204020204" charset="-122"/>
              </a:defRPr>
            </a:lvl2pPr>
            <a:lvl3pPr marL="1143000" indent="-228600">
              <a:defRPr>
                <a:solidFill>
                  <a:schemeClr val="tx1"/>
                </a:solidFill>
                <a:latin typeface="Arial" panose="020B0604020202020204" pitchFamily="34" charset="0"/>
                <a:ea typeface="微软雅黑" panose="020B0503020204020204" charset="-122"/>
              </a:defRPr>
            </a:lvl3pPr>
            <a:lvl4pPr marL="1600200" indent="-228600">
              <a:defRPr>
                <a:solidFill>
                  <a:schemeClr val="tx1"/>
                </a:solidFill>
                <a:latin typeface="Arial" panose="020B0604020202020204" pitchFamily="34" charset="0"/>
                <a:ea typeface="微软雅黑" panose="020B0503020204020204" charset="-122"/>
              </a:defRPr>
            </a:lvl4pPr>
            <a:lvl5pPr marL="2057400" indent="-228600">
              <a:defRPr>
                <a:solidFill>
                  <a:schemeClr val="tx1"/>
                </a:solidFill>
                <a:latin typeface="Arial" panose="020B0604020202020204" pitchFamily="34" charset="0"/>
                <a:ea typeface="微软雅黑" panose="020B0503020204020204"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微软雅黑" panose="020B0503020204020204"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微软雅黑" panose="020B0503020204020204"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微软雅黑" panose="020B0503020204020204"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微软雅黑" panose="020B0503020204020204" charset="-122"/>
              </a:defRPr>
            </a:lvl9pPr>
          </a:lstStyle>
          <a:p>
            <a:pPr marL="179705" indent="-179705" algn="just">
              <a:lnSpc>
                <a:spcPts val="1800"/>
              </a:lnSpc>
              <a:spcBef>
                <a:spcPts val="600"/>
              </a:spcBef>
              <a:buClrTx/>
              <a:buSzTx/>
              <a:buFont typeface="Arial" panose="020B0604020202020204" pitchFamily="34" charset="0"/>
              <a:buChar char="•"/>
              <a:defRPr/>
            </a:pPr>
            <a:r>
              <a:rPr lang="zh-CN" altLang="en-US" sz="1200" kern="0" dirty="0">
                <a:latin typeface="微软雅黑" panose="020B0503020204020204" charset="-122"/>
                <a:sym typeface="微软雅黑" panose="020B0503020204020204" charset="-122"/>
              </a:rPr>
              <a:t>通过激活 β 受体，改善窦房结和房室传导</a:t>
            </a:r>
            <a:r>
              <a:rPr lang="zh-CN" altLang="en-US" sz="1200" kern="0" baseline="30000" dirty="0">
                <a:latin typeface="微软雅黑" panose="020B0503020204020204" charset="-122"/>
                <a:sym typeface="微软雅黑" panose="020B0503020204020204" charset="-122"/>
              </a:rPr>
              <a:t>[</a:t>
            </a:r>
            <a:r>
              <a:rPr lang="en-US" altLang="zh-CN" sz="1200" kern="0" baseline="30000" dirty="0">
                <a:latin typeface="微软雅黑" panose="020B0503020204020204" charset="-122"/>
                <a:sym typeface="微软雅黑" panose="020B0503020204020204" charset="-122"/>
              </a:rPr>
              <a:t>3</a:t>
            </a:r>
            <a:r>
              <a:rPr lang="zh-CN" altLang="en-US" sz="1200" kern="0" baseline="30000" dirty="0">
                <a:latin typeface="微软雅黑" panose="020B0503020204020204" charset="-122"/>
                <a:sym typeface="微软雅黑" panose="020B0503020204020204" charset="-122"/>
              </a:rPr>
              <a:t>]</a:t>
            </a:r>
            <a:r>
              <a:rPr lang="zh-CN" altLang="en-US" sz="1200" kern="0" dirty="0">
                <a:latin typeface="微软雅黑" panose="020B0503020204020204" charset="-122"/>
                <a:sym typeface="微软雅黑" panose="020B0503020204020204" charset="-122"/>
              </a:rPr>
              <a:t>，同时舒张气管平滑肌，从机制上规避传统药物常见的</a:t>
            </a:r>
            <a:r>
              <a:rPr lang="zh-CN" altLang="en-US" sz="1200" b="1" kern="0" dirty="0">
                <a:solidFill>
                  <a:srgbClr val="C00000"/>
                </a:solidFill>
                <a:latin typeface="微软雅黑" panose="020B0503020204020204" charset="-122"/>
                <a:sym typeface="微软雅黑" panose="020B0503020204020204" charset="-122"/>
              </a:rPr>
              <a:t>窦性心动过缓、房室传导阻滞、支气管痉挛等风险，从机制源头提升安全性。</a:t>
            </a:r>
            <a:endParaRPr lang="zh-CN" altLang="en-US" sz="1200" b="1" kern="0" dirty="0">
              <a:solidFill>
                <a:srgbClr val="C00000"/>
              </a:solidFill>
              <a:latin typeface="微软雅黑" panose="020B0503020204020204" charset="-122"/>
              <a:sym typeface="微软雅黑" panose="020B0503020204020204" charset="-122"/>
            </a:endParaRPr>
          </a:p>
          <a:p>
            <a:pPr marL="179705" indent="-179705" algn="just">
              <a:lnSpc>
                <a:spcPts val="1800"/>
              </a:lnSpc>
              <a:spcBef>
                <a:spcPts val="600"/>
              </a:spcBef>
              <a:buClrTx/>
              <a:buSzTx/>
              <a:buFont typeface="Arial" panose="020B0604020202020204" pitchFamily="34" charset="0"/>
              <a:buChar char="•"/>
              <a:defRPr/>
            </a:pPr>
            <a:r>
              <a:rPr lang="zh-CN" altLang="en-US" sz="1200" b="1" kern="0" dirty="0">
                <a:solidFill>
                  <a:srgbClr val="C00000"/>
                </a:solidFill>
                <a:latin typeface="微软雅黑" panose="020B0503020204020204" charset="-122"/>
                <a:sym typeface="微软雅黑" panose="020B0503020204020204" charset="-122"/>
              </a:rPr>
              <a:t>本品适用于瑞加诺生及腺苷禁忌的患者，如伴有房室传导阻滞、窦房结功能障碍、哮喘、慢阻肺等人群</a:t>
            </a:r>
            <a:r>
              <a:rPr lang="en-US" altLang="zh-CN" sz="1200" b="1" kern="0" baseline="30000" dirty="0">
                <a:solidFill>
                  <a:srgbClr val="C00000"/>
                </a:solidFill>
                <a:latin typeface="微软雅黑" panose="020B0503020204020204" charset="-122"/>
                <a:sym typeface="微软雅黑" panose="020B0503020204020204" charset="-122"/>
              </a:rPr>
              <a:t>[4]</a:t>
            </a:r>
            <a:r>
              <a:rPr lang="zh-CN" altLang="en-US" sz="1200" b="1" kern="0" dirty="0">
                <a:solidFill>
                  <a:srgbClr val="C00000"/>
                </a:solidFill>
                <a:latin typeface="微软雅黑" panose="020B0503020204020204" charset="-122"/>
                <a:sym typeface="微软雅黑" panose="020B0503020204020204" charset="-122"/>
              </a:rPr>
              <a:t>，极大地拓宽了适用范围。</a:t>
            </a:r>
            <a:endParaRPr lang="zh-CN" altLang="en-US" sz="1200" kern="0" dirty="0">
              <a:latin typeface="微软雅黑" panose="020B0503020204020204" charset="-122"/>
              <a:sym typeface="微软雅黑" panose="020B0503020204020204" charset="-122"/>
            </a:endParaRPr>
          </a:p>
        </p:txBody>
      </p:sp>
      <p:sp>
        <p:nvSpPr>
          <p:cNvPr id="15" name="圆角矩形 14"/>
          <p:cNvSpPr/>
          <p:nvPr>
            <p:custDataLst>
              <p:tags r:id="rId2"/>
            </p:custDataLst>
          </p:nvPr>
        </p:nvSpPr>
        <p:spPr>
          <a:xfrm>
            <a:off x="4386580" y="1278890"/>
            <a:ext cx="3705225" cy="661670"/>
          </a:xfrm>
          <a:prstGeom prst="roundRect">
            <a:avLst>
              <a:gd name="adj" fmla="val 0"/>
            </a:avLst>
          </a:prstGeom>
          <a:noFill/>
          <a:ln w="12700">
            <a:noFill/>
          </a:ln>
          <a:extLst>
            <a:ext uri="{909E8E84-426E-40DD-AFC4-6F175D3DCCD1}">
              <a14:hiddenFill xmlns:a14="http://schemas.microsoft.com/office/drawing/2010/main">
                <a:solidFill>
                  <a:srgbClr val="E2F0D9"/>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a:solidFill>
                  <a:schemeClr val="tx1"/>
                </a:solidFill>
                <a:latin typeface="Arial" panose="020B0604020202020204" pitchFamily="34" charset="0"/>
                <a:ea typeface="微软雅黑" panose="020B0503020204020204" charset="-122"/>
              </a:defRPr>
            </a:lvl1pPr>
            <a:lvl2pPr marL="742950" indent="-285750">
              <a:defRPr>
                <a:solidFill>
                  <a:schemeClr val="tx1"/>
                </a:solidFill>
                <a:latin typeface="Arial" panose="020B0604020202020204" pitchFamily="34" charset="0"/>
                <a:ea typeface="微软雅黑" panose="020B0503020204020204" charset="-122"/>
              </a:defRPr>
            </a:lvl2pPr>
            <a:lvl3pPr marL="1143000" indent="-228600">
              <a:defRPr>
                <a:solidFill>
                  <a:schemeClr val="tx1"/>
                </a:solidFill>
                <a:latin typeface="Arial" panose="020B0604020202020204" pitchFamily="34" charset="0"/>
                <a:ea typeface="微软雅黑" panose="020B0503020204020204" charset="-122"/>
              </a:defRPr>
            </a:lvl3pPr>
            <a:lvl4pPr marL="1600200" indent="-228600">
              <a:defRPr>
                <a:solidFill>
                  <a:schemeClr val="tx1"/>
                </a:solidFill>
                <a:latin typeface="Arial" panose="020B0604020202020204" pitchFamily="34" charset="0"/>
                <a:ea typeface="微软雅黑" panose="020B0503020204020204" charset="-122"/>
              </a:defRPr>
            </a:lvl4pPr>
            <a:lvl5pPr marL="2057400" indent="-228600">
              <a:defRPr>
                <a:solidFill>
                  <a:schemeClr val="tx1"/>
                </a:solidFill>
                <a:latin typeface="Arial" panose="020B0604020202020204" pitchFamily="34" charset="0"/>
                <a:ea typeface="微软雅黑" panose="020B0503020204020204"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微软雅黑" panose="020B0503020204020204"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微软雅黑" panose="020B0503020204020204"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微软雅黑" panose="020B0503020204020204"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微软雅黑" panose="020B0503020204020204" charset="-122"/>
              </a:defRPr>
            </a:lvl9pPr>
          </a:lstStyle>
          <a:p>
            <a:pPr algn="ctr"/>
            <a:r>
              <a:rPr lang="zh-CN" altLang="en-US" b="1" dirty="0">
                <a:solidFill>
                  <a:schemeClr val="tx1"/>
                </a:solidFill>
                <a:latin typeface="微软雅黑" panose="020B0503020204020204" charset="-122"/>
                <a:sym typeface="+mn-ea"/>
              </a:rPr>
              <a:t>激活</a:t>
            </a:r>
            <a:r>
              <a:rPr lang="en-US" altLang="zh-CN" b="1" dirty="0">
                <a:solidFill>
                  <a:schemeClr val="tx1"/>
                </a:solidFill>
                <a:latin typeface="微软雅黑" panose="020B0503020204020204" charset="-122"/>
                <a:sym typeface="+mn-ea"/>
              </a:rPr>
              <a:t>β</a:t>
            </a:r>
            <a:r>
              <a:rPr lang="zh-CN" altLang="en-US" b="1" dirty="0">
                <a:solidFill>
                  <a:schemeClr val="tx1"/>
                </a:solidFill>
                <a:latin typeface="微软雅黑" panose="020B0503020204020204" charset="-122"/>
                <a:sym typeface="+mn-ea"/>
              </a:rPr>
              <a:t>受体</a:t>
            </a:r>
            <a:r>
              <a:rPr lang="en-US" altLang="zh-CN" b="1" dirty="0">
                <a:solidFill>
                  <a:schemeClr val="tx1"/>
                </a:solidFill>
                <a:latin typeface="微软雅黑" panose="020B0503020204020204" charset="-122"/>
                <a:sym typeface="+mn-ea"/>
              </a:rPr>
              <a:t>，</a:t>
            </a:r>
            <a:r>
              <a:rPr lang="zh-CN" altLang="en-US" b="1" dirty="0">
                <a:solidFill>
                  <a:schemeClr val="tx1"/>
                </a:solidFill>
                <a:latin typeface="微软雅黑" panose="020B0503020204020204" charset="-122"/>
                <a:sym typeface="+mn-ea"/>
              </a:rPr>
              <a:t>改善房室传导</a:t>
            </a:r>
            <a:endParaRPr lang="zh-CN" altLang="en-US" b="1" dirty="0">
              <a:solidFill>
                <a:srgbClr val="C00000"/>
              </a:solidFill>
              <a:latin typeface="微软雅黑" panose="020B0503020204020204" charset="-122"/>
              <a:sym typeface="+mn-ea"/>
            </a:endParaRPr>
          </a:p>
          <a:p>
            <a:pPr algn="ctr">
              <a:buClrTx/>
              <a:buSzTx/>
              <a:buFontTx/>
            </a:pPr>
            <a:r>
              <a:rPr lang="zh-CN" altLang="en-US" b="1" dirty="0">
                <a:solidFill>
                  <a:srgbClr val="C00000"/>
                </a:solidFill>
                <a:latin typeface="微软雅黑" panose="020B0503020204020204" charset="-122"/>
                <a:sym typeface="+mn-ea"/>
              </a:rPr>
              <a:t>适用于瑞加诺生及腺苷禁忌的患者</a:t>
            </a:r>
            <a:endParaRPr lang="zh-CN" altLang="en-US" b="1" dirty="0">
              <a:solidFill>
                <a:srgbClr val="C00000"/>
              </a:solidFill>
              <a:latin typeface="微软雅黑" panose="020B0503020204020204" charset="-122"/>
              <a:sym typeface="+mn-ea"/>
            </a:endParaRPr>
          </a:p>
        </p:txBody>
      </p:sp>
      <p:sp>
        <p:nvSpPr>
          <p:cNvPr id="24" name="文本框 23"/>
          <p:cNvSpPr txBox="1"/>
          <p:nvPr>
            <p:custDataLst>
              <p:tags r:id="rId3"/>
            </p:custDataLst>
          </p:nvPr>
        </p:nvSpPr>
        <p:spPr>
          <a:xfrm>
            <a:off x="8342630" y="2052955"/>
            <a:ext cx="3490595" cy="1923415"/>
          </a:xfrm>
          <a:prstGeom prst="rect">
            <a:avLst/>
          </a:prstGeom>
          <a:noFill/>
        </p:spPr>
        <p:txBody>
          <a:bodyPr/>
          <a:lstStyle/>
          <a:p>
            <a:pPr marL="179705" indent="-179705" algn="just">
              <a:lnSpc>
                <a:spcPts val="1800"/>
              </a:lnSpc>
              <a:spcBef>
                <a:spcPts val="600"/>
              </a:spcBef>
              <a:buClrTx/>
              <a:buSzTx/>
              <a:buFont typeface="Arial" panose="020B0604020202020204" pitchFamily="34" charset="0"/>
              <a:buChar char="•"/>
              <a:defRPr/>
            </a:pPr>
            <a:r>
              <a:rPr lang="zh-CN" altLang="en-US" sz="1200" kern="0" noProof="1">
                <a:latin typeface="微软雅黑" panose="020B0503020204020204" charset="-122"/>
                <a:ea typeface="微软雅黑" panose="020B0503020204020204" charset="-122"/>
                <a:sym typeface="+mn-ea"/>
              </a:rPr>
              <a:t>采用阶梯式递增输注策略，医生可根据患者的实时反应</a:t>
            </a:r>
            <a:r>
              <a:rPr lang="zh-CN" altLang="en-US" sz="1200" b="1" kern="0" noProof="1">
                <a:solidFill>
                  <a:srgbClr val="C00000"/>
                </a:solidFill>
                <a:latin typeface="微软雅黑" panose="020B0503020204020204" charset="-122"/>
                <a:ea typeface="微软雅黑" panose="020B0503020204020204" charset="-122"/>
                <a:sym typeface="+mn-ea"/>
              </a:rPr>
              <a:t>灵活调整剂量</a:t>
            </a:r>
            <a:r>
              <a:rPr lang="zh-CN" altLang="en-US" sz="1200" kern="0" noProof="1">
                <a:latin typeface="微软雅黑" panose="020B0503020204020204" charset="-122"/>
                <a:ea typeface="微软雅黑" panose="020B0503020204020204" charset="-122"/>
                <a:sym typeface="+mn-ea"/>
              </a:rPr>
              <a:t>，实现</a:t>
            </a:r>
            <a:r>
              <a:rPr lang="zh-CN" altLang="en-US" sz="1200" b="1" kern="0" noProof="1">
                <a:solidFill>
                  <a:srgbClr val="C00000"/>
                </a:solidFill>
                <a:latin typeface="微软雅黑" panose="020B0503020204020204" charset="-122"/>
                <a:ea typeface="微软雅黑" panose="020B0503020204020204" charset="-122"/>
                <a:sym typeface="+mn-ea"/>
              </a:rPr>
              <a:t>个体化负荷</a:t>
            </a:r>
            <a:r>
              <a:rPr lang="zh-CN" altLang="en-US" sz="1200" kern="0" noProof="1">
                <a:latin typeface="微软雅黑" panose="020B0503020204020204" charset="-122"/>
                <a:ea typeface="微软雅黑" panose="020B0503020204020204" charset="-122"/>
                <a:sym typeface="+mn-ea"/>
              </a:rPr>
              <a:t>。能精准控制负荷终点，提高诊断准确性，还能在出现不良反应时立即停药，安全性更高。</a:t>
            </a:r>
            <a:endParaRPr lang="zh-CN" altLang="en-US" sz="1200" kern="0" noProof="1">
              <a:latin typeface="微软雅黑" panose="020B0503020204020204" charset="-122"/>
              <a:ea typeface="微软雅黑" panose="020B0503020204020204" charset="-122"/>
              <a:sym typeface="+mn-ea"/>
            </a:endParaRPr>
          </a:p>
          <a:p>
            <a:pPr marL="179705" indent="-179705" algn="just">
              <a:lnSpc>
                <a:spcPts val="1800"/>
              </a:lnSpc>
              <a:spcBef>
                <a:spcPts val="600"/>
              </a:spcBef>
              <a:buClrTx/>
              <a:buSzTx/>
              <a:buFont typeface="Arial" panose="020B0604020202020204" pitchFamily="34" charset="0"/>
              <a:buChar char="•"/>
              <a:defRPr/>
            </a:pPr>
            <a:r>
              <a:rPr lang="zh-CN" altLang="en-US" sz="1200" dirty="0">
                <a:latin typeface="微软雅黑" panose="020B0503020204020204" charset="-122"/>
                <a:ea typeface="微软雅黑" panose="020B0503020204020204" charset="-122"/>
                <a:cs typeface="微软雅黑" panose="020B0503020204020204" charset="-122"/>
                <a:sym typeface="微软雅黑" panose="020B0503020204020204" charset="-122"/>
              </a:rPr>
              <a:t>阶梯式递增给药（</a:t>
            </a:r>
            <a:r>
              <a:rPr lang="en-US" altLang="zh-CN" sz="1200" dirty="0">
                <a:latin typeface="微软雅黑" panose="020B0503020204020204" charset="-122"/>
                <a:ea typeface="微软雅黑" panose="020B0503020204020204" charset="-122"/>
                <a:cs typeface="微软雅黑" panose="020B0503020204020204" charset="-122"/>
                <a:sym typeface="微软雅黑" panose="020B0503020204020204" charset="-122"/>
              </a:rPr>
              <a:t>0.5→1.0→2.0→4.0 </a:t>
            </a:r>
            <a:r>
              <a:rPr lang="en-US" altLang="zh-CN" sz="1200" dirty="0" err="1">
                <a:latin typeface="微软雅黑" panose="020B0503020204020204" charset="-122"/>
                <a:ea typeface="微软雅黑" panose="020B0503020204020204" charset="-122"/>
                <a:cs typeface="微软雅黑" panose="020B0503020204020204" charset="-122"/>
                <a:sym typeface="微软雅黑" panose="020B0503020204020204" charset="-122"/>
              </a:rPr>
              <a:t>μg</a:t>
            </a:r>
            <a:r>
              <a:rPr lang="en-US" altLang="zh-CN" sz="1200" dirty="0">
                <a:latin typeface="微软雅黑" panose="020B0503020204020204" charset="-122"/>
                <a:ea typeface="微软雅黑" panose="020B0503020204020204" charset="-122"/>
                <a:cs typeface="微软雅黑" panose="020B0503020204020204" charset="-122"/>
                <a:sym typeface="微软雅黑" panose="020B0503020204020204" charset="-122"/>
              </a:rPr>
              <a:t>/kg/min</a:t>
            </a:r>
            <a:r>
              <a:rPr lang="zh-CN" altLang="en-US" sz="1200" dirty="0">
                <a:latin typeface="微软雅黑" panose="020B0503020204020204" charset="-122"/>
                <a:ea typeface="微软雅黑" panose="020B0503020204020204" charset="-122"/>
                <a:cs typeface="微软雅黑" panose="020B0503020204020204" charset="-122"/>
                <a:sym typeface="微软雅黑" panose="020B0503020204020204" charset="-122"/>
              </a:rPr>
              <a:t>，每级</a:t>
            </a:r>
            <a:r>
              <a:rPr lang="en-US" altLang="zh-CN" sz="1200" dirty="0">
                <a:latin typeface="微软雅黑" panose="020B0503020204020204" charset="-122"/>
                <a:ea typeface="微软雅黑" panose="020B0503020204020204" charset="-122"/>
                <a:cs typeface="微软雅黑" panose="020B0503020204020204" charset="-122"/>
                <a:sym typeface="微软雅黑" panose="020B0503020204020204" charset="-122"/>
              </a:rPr>
              <a:t>3</a:t>
            </a:r>
            <a:r>
              <a:rPr lang="zh-CN" altLang="en-US" sz="1200" dirty="0">
                <a:latin typeface="微软雅黑" panose="020B0503020204020204" charset="-122"/>
                <a:ea typeface="微软雅黑" panose="020B0503020204020204" charset="-122"/>
                <a:cs typeface="微软雅黑" panose="020B0503020204020204" charset="-122"/>
                <a:sym typeface="微软雅黑" panose="020B0503020204020204" charset="-122"/>
              </a:rPr>
              <a:t>分钟）</a:t>
            </a:r>
            <a:r>
              <a:rPr lang="en-US" altLang="zh-CN" sz="1200" baseline="30000" dirty="0">
                <a:latin typeface="微软雅黑" panose="020B0503020204020204" charset="-122"/>
                <a:ea typeface="微软雅黑" panose="020B0503020204020204" charset="-122"/>
                <a:cs typeface="微软雅黑" panose="020B0503020204020204" charset="-122"/>
                <a:sym typeface="微软雅黑" panose="020B0503020204020204" charset="-122"/>
              </a:rPr>
              <a:t>[5]</a:t>
            </a:r>
            <a:r>
              <a:rPr lang="zh-CN" altLang="en-US" sz="1200" dirty="0">
                <a:latin typeface="微软雅黑" panose="020B0503020204020204" charset="-122"/>
                <a:ea typeface="微软雅黑" panose="020B0503020204020204" charset="-122"/>
                <a:cs typeface="微软雅黑" panose="020B0503020204020204" charset="-122"/>
                <a:sym typeface="微软雅黑" panose="020B0503020204020204" charset="-122"/>
              </a:rPr>
              <a:t>，区别于瑞加诺生（</a:t>
            </a:r>
            <a:r>
              <a:rPr lang="en-US" altLang="zh-CN" sz="1200" dirty="0">
                <a:latin typeface="微软雅黑" panose="020B0503020204020204" charset="-122"/>
                <a:ea typeface="微软雅黑" panose="020B0503020204020204" charset="-122"/>
                <a:cs typeface="微软雅黑" panose="020B0503020204020204" charset="-122"/>
                <a:sym typeface="微软雅黑" panose="020B0503020204020204" charset="-122"/>
              </a:rPr>
              <a:t>10</a:t>
            </a:r>
            <a:r>
              <a:rPr lang="zh-CN" altLang="en-US" sz="1200" dirty="0">
                <a:latin typeface="微软雅黑" panose="020B0503020204020204" charset="-122"/>
                <a:ea typeface="微软雅黑" panose="020B0503020204020204" charset="-122"/>
                <a:cs typeface="微软雅黑" panose="020B0503020204020204" charset="-122"/>
                <a:sym typeface="微软雅黑" panose="020B0503020204020204" charset="-122"/>
              </a:rPr>
              <a:t>秒快速静注）</a:t>
            </a:r>
            <a:r>
              <a:rPr lang="en-US" altLang="zh-CN" sz="1200" baseline="30000" dirty="0">
                <a:latin typeface="微软雅黑" panose="020B0503020204020204" charset="-122"/>
                <a:ea typeface="微软雅黑" panose="020B0503020204020204" charset="-122"/>
                <a:cs typeface="微软雅黑" panose="020B0503020204020204" charset="-122"/>
                <a:sym typeface="微软雅黑" panose="020B0503020204020204" charset="-122"/>
              </a:rPr>
              <a:t>[6]</a:t>
            </a:r>
            <a:r>
              <a:rPr lang="zh-CN" altLang="en-US" sz="1200" dirty="0">
                <a:latin typeface="微软雅黑" panose="020B0503020204020204" charset="-122"/>
                <a:ea typeface="微软雅黑" panose="020B0503020204020204" charset="-122"/>
                <a:cs typeface="微软雅黑" panose="020B0503020204020204" charset="-122"/>
                <a:sym typeface="微软雅黑" panose="020B0503020204020204" charset="-122"/>
              </a:rPr>
              <a:t>和腺苷（恒剂量输注）</a:t>
            </a:r>
            <a:r>
              <a:rPr lang="en-US" altLang="zh-CN" sz="1200" baseline="30000" dirty="0">
                <a:latin typeface="微软雅黑" panose="020B0503020204020204" charset="-122"/>
                <a:ea typeface="微软雅黑" panose="020B0503020204020204" charset="-122"/>
                <a:cs typeface="微软雅黑" panose="020B0503020204020204" charset="-122"/>
                <a:sym typeface="微软雅黑" panose="020B0503020204020204" charset="-122"/>
              </a:rPr>
              <a:t>[7]</a:t>
            </a:r>
            <a:r>
              <a:rPr lang="zh-CN" altLang="en-US" sz="1200" dirty="0">
                <a:latin typeface="微软雅黑" panose="020B0503020204020204" charset="-122"/>
                <a:ea typeface="微软雅黑" panose="020B0503020204020204" charset="-122"/>
                <a:cs typeface="微软雅黑" panose="020B0503020204020204" charset="-122"/>
                <a:sym typeface="微软雅黑" panose="020B0503020204020204" charset="-122"/>
              </a:rPr>
              <a:t>。</a:t>
            </a:r>
            <a:endParaRPr lang="zh-CN" altLang="en-US" sz="1200" kern="0" noProof="1">
              <a:latin typeface="微软雅黑" panose="020B0503020204020204" charset="-122"/>
              <a:ea typeface="微软雅黑" panose="020B0503020204020204" charset="-122"/>
              <a:cs typeface="微软雅黑" panose="020B0503020204020204" charset="-122"/>
              <a:sym typeface="微软雅黑" panose="020B0503020204020204" charset="-122"/>
            </a:endParaRPr>
          </a:p>
        </p:txBody>
      </p:sp>
      <p:sp>
        <p:nvSpPr>
          <p:cNvPr id="16390" name="文本框 6"/>
          <p:cNvSpPr txBox="1">
            <a:spLocks noChangeArrowheads="1"/>
          </p:cNvSpPr>
          <p:nvPr/>
        </p:nvSpPr>
        <p:spPr bwMode="auto">
          <a:xfrm>
            <a:off x="689610" y="6026150"/>
            <a:ext cx="4145915" cy="7950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ea typeface="微软雅黑" panose="020B0503020204020204" charset="-122"/>
              </a:defRPr>
            </a:lvl1pPr>
            <a:lvl2pPr marL="742950" indent="-285750">
              <a:defRPr>
                <a:solidFill>
                  <a:schemeClr val="tx1"/>
                </a:solidFill>
                <a:latin typeface="Arial" panose="020B0604020202020204" pitchFamily="34" charset="0"/>
                <a:ea typeface="微软雅黑" panose="020B0503020204020204" charset="-122"/>
              </a:defRPr>
            </a:lvl2pPr>
            <a:lvl3pPr marL="1143000" indent="-228600">
              <a:defRPr>
                <a:solidFill>
                  <a:schemeClr val="tx1"/>
                </a:solidFill>
                <a:latin typeface="Arial" panose="020B0604020202020204" pitchFamily="34" charset="0"/>
                <a:ea typeface="微软雅黑" panose="020B0503020204020204" charset="-122"/>
              </a:defRPr>
            </a:lvl3pPr>
            <a:lvl4pPr marL="1600200" indent="-228600">
              <a:defRPr>
                <a:solidFill>
                  <a:schemeClr val="tx1"/>
                </a:solidFill>
                <a:latin typeface="Arial" panose="020B0604020202020204" pitchFamily="34" charset="0"/>
                <a:ea typeface="微软雅黑" panose="020B0503020204020204" charset="-122"/>
              </a:defRPr>
            </a:lvl4pPr>
            <a:lvl5pPr marL="2057400" indent="-228600">
              <a:defRPr>
                <a:solidFill>
                  <a:schemeClr val="tx1"/>
                </a:solidFill>
                <a:latin typeface="Arial" panose="020B0604020202020204" pitchFamily="34" charset="0"/>
                <a:ea typeface="微软雅黑" panose="020B0503020204020204"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微软雅黑" panose="020B0503020204020204"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微软雅黑" panose="020B0503020204020204"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微软雅黑" panose="020B0503020204020204"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微软雅黑" panose="020B0503020204020204" charset="-122"/>
              </a:defRPr>
            </a:lvl9pPr>
          </a:lstStyle>
          <a:p>
            <a:r>
              <a:rPr lang="en-US" altLang="zh-CN" sz="1000" dirty="0">
                <a:latin typeface="微软雅黑" panose="020B0503020204020204" charset="-122"/>
                <a:cs typeface="微软雅黑" panose="020B0503020204020204" charset="-122"/>
                <a:sym typeface="微软雅黑" panose="020B0503020204020204" charset="-122"/>
              </a:rPr>
              <a:t>[1] </a:t>
            </a:r>
            <a:r>
              <a:rPr lang="zh-CN" altLang="en-US" sz="1000" dirty="0">
                <a:latin typeface="微软雅黑" panose="020B0503020204020204" charset="-122"/>
                <a:cs typeface="微软雅黑" panose="020B0503020204020204" charset="-122"/>
                <a:sym typeface="微软雅黑" panose="020B0503020204020204" charset="-122"/>
              </a:rPr>
              <a:t>中华医学会核医学分会</a:t>
            </a:r>
            <a:r>
              <a:rPr lang="en-US" altLang="zh-CN" sz="1000" dirty="0">
                <a:latin typeface="微软雅黑" panose="020B0503020204020204" charset="-122"/>
                <a:cs typeface="微软雅黑" panose="020B0503020204020204" charset="-122"/>
                <a:sym typeface="微软雅黑" panose="020B0503020204020204" charset="-122"/>
              </a:rPr>
              <a:t>,</a:t>
            </a:r>
            <a:r>
              <a:rPr lang="zh-CN" altLang="en-US" sz="1000" dirty="0">
                <a:latin typeface="微软雅黑" panose="020B0503020204020204" charset="-122"/>
                <a:cs typeface="微软雅黑" panose="020B0503020204020204" charset="-122"/>
                <a:sym typeface="微软雅黑" panose="020B0503020204020204" charset="-122"/>
              </a:rPr>
              <a:t>中华医学会心血管病学分会</a:t>
            </a:r>
            <a:r>
              <a:rPr lang="en-US" altLang="zh-CN" sz="1000" dirty="0">
                <a:latin typeface="微软雅黑" panose="020B0503020204020204" charset="-122"/>
                <a:cs typeface="微软雅黑" panose="020B0503020204020204" charset="-122"/>
                <a:sym typeface="微软雅黑" panose="020B0503020204020204" charset="-122"/>
              </a:rPr>
              <a:t>. </a:t>
            </a:r>
            <a:r>
              <a:rPr lang="zh-CN" altLang="en-US" sz="1000" dirty="0">
                <a:latin typeface="微软雅黑" panose="020B0503020204020204" charset="-122"/>
                <a:cs typeface="微软雅黑" panose="020B0503020204020204" charset="-122"/>
                <a:sym typeface="微软雅黑" panose="020B0503020204020204" charset="-122"/>
              </a:rPr>
              <a:t>核素心肌显像临床应用指南</a:t>
            </a:r>
            <a:r>
              <a:rPr lang="en-US" altLang="zh-CN" sz="1000" dirty="0">
                <a:latin typeface="微软雅黑" panose="020B0503020204020204" charset="-122"/>
                <a:cs typeface="微软雅黑" panose="020B0503020204020204" charset="-122"/>
                <a:sym typeface="微软雅黑" panose="020B0503020204020204" charset="-122"/>
              </a:rPr>
              <a:t>(</a:t>
            </a:r>
            <a:r>
              <a:rPr lang="zh-CN" altLang="en-US" sz="1000" dirty="0">
                <a:latin typeface="微软雅黑" panose="020B0503020204020204" charset="-122"/>
                <a:cs typeface="微软雅黑" panose="020B0503020204020204" charset="-122"/>
                <a:sym typeface="微软雅黑" panose="020B0503020204020204" charset="-122"/>
              </a:rPr>
              <a:t>2018</a:t>
            </a:r>
            <a:r>
              <a:rPr lang="en-US" altLang="zh-CN" sz="1000" dirty="0">
                <a:latin typeface="微软雅黑" panose="020B0503020204020204" charset="-122"/>
                <a:cs typeface="微软雅黑" panose="020B0503020204020204" charset="-122"/>
                <a:sym typeface="微软雅黑" panose="020B0503020204020204" charset="-122"/>
              </a:rPr>
              <a:t>). </a:t>
            </a:r>
            <a:r>
              <a:rPr lang="zh-CN" altLang="en-US" sz="1000" dirty="0">
                <a:latin typeface="微软雅黑" panose="020B0503020204020204" charset="-122"/>
                <a:cs typeface="微软雅黑" panose="020B0503020204020204" charset="-122"/>
                <a:sym typeface="微软雅黑" panose="020B0503020204020204" charset="-122"/>
              </a:rPr>
              <a:t>中华心血管病杂志</a:t>
            </a:r>
            <a:r>
              <a:rPr lang="en-US" altLang="zh-CN" sz="1000" dirty="0">
                <a:latin typeface="微软雅黑" panose="020B0503020204020204" charset="-122"/>
                <a:cs typeface="微软雅黑" panose="020B0503020204020204" charset="-122"/>
                <a:sym typeface="微软雅黑" panose="020B0503020204020204" charset="-122"/>
              </a:rPr>
              <a:t>, </a:t>
            </a:r>
            <a:r>
              <a:rPr lang="zh-CN" altLang="en-US" sz="1000" dirty="0">
                <a:latin typeface="微软雅黑" panose="020B0503020204020204" charset="-122"/>
                <a:cs typeface="微软雅黑" panose="020B0503020204020204" charset="-122"/>
                <a:sym typeface="微软雅黑" panose="020B0503020204020204" charset="-122"/>
              </a:rPr>
              <a:t>2019</a:t>
            </a:r>
            <a:r>
              <a:rPr lang="en-US" altLang="zh-CN" sz="1000" dirty="0">
                <a:latin typeface="微软雅黑" panose="020B0503020204020204" charset="-122"/>
                <a:cs typeface="微软雅黑" panose="020B0503020204020204" charset="-122"/>
                <a:sym typeface="微软雅黑" panose="020B0503020204020204" charset="-122"/>
              </a:rPr>
              <a:t>, 47(7): 519-527.</a:t>
            </a:r>
            <a:r>
              <a:rPr lang="zh-CN" altLang="en-US" sz="1000" dirty="0">
                <a:latin typeface="微软雅黑" panose="020B0503020204020204" charset="-122"/>
                <a:cs typeface="微软雅黑" panose="020B0503020204020204" charset="-122"/>
                <a:sym typeface="微软雅黑" panose="020B0503020204020204" charset="-122"/>
              </a:rPr>
              <a:t> </a:t>
            </a:r>
            <a:endParaRPr lang="zh-CN" altLang="en-US" sz="1000" dirty="0">
              <a:latin typeface="微软雅黑" panose="020B0503020204020204" charset="-122"/>
              <a:cs typeface="微软雅黑" panose="020B0503020204020204" charset="-122"/>
              <a:sym typeface="微软雅黑" panose="020B0503020204020204" charset="-122"/>
            </a:endParaRPr>
          </a:p>
          <a:p>
            <a:r>
              <a:rPr lang="en-US" altLang="zh-CN" sz="1000" dirty="0">
                <a:latin typeface="微软雅黑" panose="020B0503020204020204" charset="-122"/>
                <a:cs typeface="微软雅黑" panose="020B0503020204020204" charset="-122"/>
                <a:sym typeface="微软雅黑" panose="020B0503020204020204" charset="-122"/>
              </a:rPr>
              <a:t>[2] </a:t>
            </a:r>
            <a:r>
              <a:rPr lang="zh-CN" altLang="en-US" sz="1000" dirty="0">
                <a:latin typeface="微软雅黑" panose="020B0503020204020204" charset="-122"/>
                <a:cs typeface="微软雅黑" panose="020B0503020204020204" charset="-122"/>
                <a:sym typeface="微软雅黑" panose="020B0503020204020204" charset="-122"/>
              </a:rPr>
              <a:t>黄钢，石洪成</a:t>
            </a:r>
            <a:r>
              <a:rPr lang="en-US" altLang="zh-CN" sz="1000" dirty="0">
                <a:latin typeface="微软雅黑" panose="020B0503020204020204" charset="-122"/>
                <a:cs typeface="微软雅黑" panose="020B0503020204020204" charset="-122"/>
                <a:sym typeface="微软雅黑" panose="020B0503020204020204" charset="-122"/>
              </a:rPr>
              <a:t>. </a:t>
            </a:r>
            <a:r>
              <a:rPr lang="zh-CN" altLang="en-US" sz="1000" dirty="0">
                <a:latin typeface="微软雅黑" panose="020B0503020204020204" charset="-122"/>
                <a:cs typeface="微软雅黑" panose="020B0503020204020204" charset="-122"/>
                <a:sym typeface="微软雅黑" panose="020B0503020204020204" charset="-122"/>
              </a:rPr>
              <a:t>心脏核医学</a:t>
            </a:r>
            <a:r>
              <a:rPr lang="en-US" altLang="zh-CN" sz="1000" dirty="0">
                <a:latin typeface="微软雅黑" panose="020B0503020204020204" charset="-122"/>
                <a:cs typeface="微软雅黑" panose="020B0503020204020204" charset="-122"/>
                <a:sym typeface="微软雅黑" panose="020B0503020204020204" charset="-122"/>
              </a:rPr>
              <a:t>. </a:t>
            </a:r>
            <a:r>
              <a:rPr lang="zh-CN" altLang="en-US" sz="1000" dirty="0">
                <a:latin typeface="微软雅黑" panose="020B0503020204020204" charset="-122"/>
                <a:cs typeface="微软雅黑" panose="020B0503020204020204" charset="-122"/>
                <a:sym typeface="微软雅黑" panose="020B0503020204020204" charset="-122"/>
              </a:rPr>
              <a:t>上海科学技术出版社，</a:t>
            </a:r>
            <a:r>
              <a:rPr lang="en-US" altLang="zh-CN" sz="1000" dirty="0">
                <a:latin typeface="微软雅黑" panose="020B0503020204020204" charset="-122"/>
                <a:cs typeface="微软雅黑" panose="020B0503020204020204" charset="-122"/>
                <a:sym typeface="微软雅黑" panose="020B0503020204020204" charset="-122"/>
              </a:rPr>
              <a:t>2011: 43.</a:t>
            </a:r>
            <a:endParaRPr lang="en-US" altLang="zh-CN" sz="1000" dirty="0">
              <a:latin typeface="微软雅黑" panose="020B0503020204020204" charset="-122"/>
              <a:cs typeface="微软雅黑" panose="020B0503020204020204" charset="-122"/>
              <a:sym typeface="微软雅黑" panose="020B0503020204020204" charset="-122"/>
            </a:endParaRPr>
          </a:p>
          <a:p>
            <a:r>
              <a:rPr lang="en-US" altLang="zh-CN" sz="1000" dirty="0">
                <a:latin typeface="微软雅黑" panose="020B0503020204020204" charset="-122"/>
                <a:cs typeface="微软雅黑" panose="020B0503020204020204" charset="-122"/>
                <a:sym typeface="微软雅黑" panose="020B0503020204020204" charset="-122"/>
              </a:rPr>
              <a:t>[3] </a:t>
            </a:r>
            <a:r>
              <a:rPr lang="zh-CN" altLang="en-US" sz="1000" dirty="0">
                <a:solidFill>
                  <a:srgbClr val="000000"/>
                </a:solidFill>
                <a:latin typeface="微软雅黑" panose="020B0503020204020204" charset="-122"/>
                <a:cs typeface="微软雅黑" panose="020B0503020204020204" charset="-122"/>
                <a:sym typeface="Arial" panose="020B0604020202020204" pitchFamily="34" charset="0"/>
              </a:rPr>
              <a:t>王玉红</a:t>
            </a:r>
            <a:r>
              <a:rPr lang="en-US" altLang="zh-CN" sz="1000" dirty="0">
                <a:solidFill>
                  <a:srgbClr val="000000"/>
                </a:solidFill>
                <a:latin typeface="微软雅黑" panose="020B0503020204020204" charset="-122"/>
                <a:cs typeface="微软雅黑" panose="020B0503020204020204" charset="-122"/>
                <a:sym typeface="Arial" panose="020B0604020202020204" pitchFamily="34" charset="0"/>
              </a:rPr>
              <a:t>, </a:t>
            </a:r>
            <a:r>
              <a:rPr lang="zh-CN" altLang="en-US" sz="1000" dirty="0">
                <a:solidFill>
                  <a:srgbClr val="000000"/>
                </a:solidFill>
                <a:latin typeface="微软雅黑" panose="020B0503020204020204" charset="-122"/>
                <a:cs typeface="微软雅黑" panose="020B0503020204020204" charset="-122"/>
                <a:sym typeface="Arial" panose="020B0604020202020204" pitchFamily="34" charset="0"/>
              </a:rPr>
              <a:t>李聪，等</a:t>
            </a:r>
            <a:r>
              <a:rPr lang="en-US" altLang="zh-CN" sz="1000" dirty="0">
                <a:solidFill>
                  <a:srgbClr val="000000"/>
                </a:solidFill>
                <a:latin typeface="微软雅黑" panose="020B0503020204020204" charset="-122"/>
                <a:cs typeface="微软雅黑" panose="020B0503020204020204" charset="-122"/>
                <a:sym typeface="Arial" panose="020B0604020202020204" pitchFamily="34" charset="0"/>
              </a:rPr>
              <a:t>. </a:t>
            </a:r>
            <a:r>
              <a:rPr lang="zh-CN" altLang="en-US" sz="1000" dirty="0">
                <a:solidFill>
                  <a:srgbClr val="000000"/>
                </a:solidFill>
                <a:latin typeface="微软雅黑" panose="020B0503020204020204" charset="-122"/>
                <a:cs typeface="微软雅黑" panose="020B0503020204020204" charset="-122"/>
                <a:sym typeface="Arial" panose="020B0604020202020204" pitchFamily="34" charset="0"/>
              </a:rPr>
              <a:t>去甲乌药碱对心血管药理作用的研究进展</a:t>
            </a:r>
            <a:r>
              <a:rPr lang="en-US" altLang="zh-CN" sz="1000" dirty="0">
                <a:solidFill>
                  <a:srgbClr val="000000"/>
                </a:solidFill>
                <a:latin typeface="微软雅黑" panose="020B0503020204020204" charset="-122"/>
                <a:cs typeface="微软雅黑" panose="020B0503020204020204" charset="-122"/>
                <a:sym typeface="Arial" panose="020B0604020202020204" pitchFamily="34" charset="0"/>
              </a:rPr>
              <a:t>. </a:t>
            </a:r>
            <a:r>
              <a:rPr lang="zh-CN" altLang="en-US" sz="1000" dirty="0">
                <a:solidFill>
                  <a:srgbClr val="000000"/>
                </a:solidFill>
                <a:latin typeface="微软雅黑" panose="020B0503020204020204" charset="-122"/>
                <a:cs typeface="微软雅黑" panose="020B0503020204020204" charset="-122"/>
                <a:sym typeface="Arial" panose="020B0604020202020204" pitchFamily="34" charset="0"/>
              </a:rPr>
              <a:t>药学学报，</a:t>
            </a:r>
            <a:r>
              <a:rPr lang="en-US" altLang="zh-CN" sz="1000" dirty="0">
                <a:solidFill>
                  <a:srgbClr val="000000"/>
                </a:solidFill>
                <a:latin typeface="微软雅黑" panose="020B0503020204020204" charset="-122"/>
                <a:cs typeface="微软雅黑" panose="020B0503020204020204" charset="-122"/>
                <a:sym typeface="Arial" panose="020B0604020202020204" pitchFamily="34" charset="0"/>
              </a:rPr>
              <a:t>2020,55</a:t>
            </a:r>
            <a:r>
              <a:rPr lang="zh-CN" altLang="en-US" sz="1000" dirty="0">
                <a:solidFill>
                  <a:srgbClr val="000000"/>
                </a:solidFill>
                <a:latin typeface="微软雅黑" panose="020B0503020204020204" charset="-122"/>
                <a:cs typeface="微软雅黑" panose="020B0503020204020204" charset="-122"/>
                <a:sym typeface="Arial" panose="020B0604020202020204" pitchFamily="34" charset="0"/>
              </a:rPr>
              <a:t>（</a:t>
            </a:r>
            <a:r>
              <a:rPr lang="en-US" altLang="zh-CN" sz="1000" dirty="0">
                <a:solidFill>
                  <a:srgbClr val="000000"/>
                </a:solidFill>
                <a:latin typeface="微软雅黑" panose="020B0503020204020204" charset="-122"/>
                <a:cs typeface="微软雅黑" panose="020B0503020204020204" charset="-122"/>
                <a:sym typeface="Arial" panose="020B0604020202020204" pitchFamily="34" charset="0"/>
              </a:rPr>
              <a:t>3</a:t>
            </a:r>
            <a:r>
              <a:rPr lang="zh-CN" altLang="en-US" sz="1000" dirty="0">
                <a:solidFill>
                  <a:srgbClr val="000000"/>
                </a:solidFill>
                <a:latin typeface="微软雅黑" panose="020B0503020204020204" charset="-122"/>
                <a:cs typeface="微软雅黑" panose="020B0503020204020204" charset="-122"/>
                <a:sym typeface="Arial" panose="020B0604020202020204" pitchFamily="34" charset="0"/>
              </a:rPr>
              <a:t>）：</a:t>
            </a:r>
            <a:r>
              <a:rPr lang="en-US" altLang="zh-CN" sz="1000" dirty="0">
                <a:solidFill>
                  <a:srgbClr val="000000"/>
                </a:solidFill>
                <a:latin typeface="微软雅黑" panose="020B0503020204020204" charset="-122"/>
                <a:cs typeface="微软雅黑" panose="020B0503020204020204" charset="-122"/>
                <a:sym typeface="Arial" panose="020B0604020202020204" pitchFamily="34" charset="0"/>
              </a:rPr>
              <a:t>392-397.</a:t>
            </a:r>
            <a:endParaRPr lang="zh-CN" altLang="en-US" sz="1000" dirty="0">
              <a:latin typeface="微软雅黑" panose="020B0503020204020204" charset="-122"/>
              <a:cs typeface="微软雅黑" panose="020B0503020204020204" charset="-122"/>
              <a:sym typeface="微软雅黑" panose="020B0503020204020204" charset="-122"/>
            </a:endParaRPr>
          </a:p>
        </p:txBody>
      </p:sp>
      <p:sp>
        <p:nvSpPr>
          <p:cNvPr id="2" name="圆角矩形 14"/>
          <p:cNvSpPr/>
          <p:nvPr>
            <p:custDataLst>
              <p:tags r:id="rId4"/>
            </p:custDataLst>
          </p:nvPr>
        </p:nvSpPr>
        <p:spPr>
          <a:xfrm>
            <a:off x="8249920" y="1268095"/>
            <a:ext cx="3676015" cy="661670"/>
          </a:xfrm>
          <a:prstGeom prst="roundRect">
            <a:avLst>
              <a:gd name="adj" fmla="val 0"/>
            </a:avLst>
          </a:prstGeom>
          <a:noFill/>
          <a:ln w="12700">
            <a:noFill/>
          </a:ln>
          <a:extLst>
            <a:ext uri="{909E8E84-426E-40DD-AFC4-6F175D3DCCD1}">
              <a14:hiddenFill xmlns:a14="http://schemas.microsoft.com/office/drawing/2010/main">
                <a:solidFill>
                  <a:srgbClr val="E2F0D9"/>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a:solidFill>
                  <a:schemeClr val="tx1"/>
                </a:solidFill>
                <a:latin typeface="Arial" panose="020B0604020202020204" pitchFamily="34" charset="0"/>
                <a:ea typeface="微软雅黑" panose="020B0503020204020204" charset="-122"/>
              </a:defRPr>
            </a:lvl1pPr>
            <a:lvl2pPr marL="742950" indent="-285750">
              <a:defRPr>
                <a:solidFill>
                  <a:schemeClr val="tx1"/>
                </a:solidFill>
                <a:latin typeface="Arial" panose="020B0604020202020204" pitchFamily="34" charset="0"/>
                <a:ea typeface="微软雅黑" panose="020B0503020204020204" charset="-122"/>
              </a:defRPr>
            </a:lvl2pPr>
            <a:lvl3pPr marL="1143000" indent="-228600">
              <a:defRPr>
                <a:solidFill>
                  <a:schemeClr val="tx1"/>
                </a:solidFill>
                <a:latin typeface="Arial" panose="020B0604020202020204" pitchFamily="34" charset="0"/>
                <a:ea typeface="微软雅黑" panose="020B0503020204020204" charset="-122"/>
              </a:defRPr>
            </a:lvl3pPr>
            <a:lvl4pPr marL="1600200" indent="-228600">
              <a:defRPr>
                <a:solidFill>
                  <a:schemeClr val="tx1"/>
                </a:solidFill>
                <a:latin typeface="Arial" panose="020B0604020202020204" pitchFamily="34" charset="0"/>
                <a:ea typeface="微软雅黑" panose="020B0503020204020204" charset="-122"/>
              </a:defRPr>
            </a:lvl4pPr>
            <a:lvl5pPr marL="2057400" indent="-228600">
              <a:defRPr>
                <a:solidFill>
                  <a:schemeClr val="tx1"/>
                </a:solidFill>
                <a:latin typeface="Arial" panose="020B0604020202020204" pitchFamily="34" charset="0"/>
                <a:ea typeface="微软雅黑" panose="020B0503020204020204"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微软雅黑" panose="020B0503020204020204"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微软雅黑" panose="020B0503020204020204"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微软雅黑" panose="020B0503020204020204"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微软雅黑" panose="020B0503020204020204" charset="-122"/>
              </a:defRPr>
            </a:lvl9pPr>
          </a:lstStyle>
          <a:p>
            <a:pPr algn="ctr"/>
            <a:r>
              <a:rPr lang="zh-CN" altLang="en-US" b="1" dirty="0">
                <a:latin typeface="微软雅黑" panose="020B0503020204020204" charset="-122"/>
                <a:sym typeface="+mn-ea"/>
              </a:rPr>
              <a:t>采用阶梯式递增输注策略</a:t>
            </a:r>
            <a:r>
              <a:rPr lang="en-US" altLang="zh-CN" b="1" dirty="0">
                <a:latin typeface="微软雅黑" panose="020B0503020204020204" charset="-122"/>
                <a:sym typeface="+mn-ea"/>
              </a:rPr>
              <a:t>：</a:t>
            </a:r>
            <a:endParaRPr lang="en-US" altLang="zh-CN" b="1" dirty="0">
              <a:latin typeface="微软雅黑" panose="020B0503020204020204" charset="-122"/>
              <a:sym typeface="+mn-ea"/>
            </a:endParaRPr>
          </a:p>
          <a:p>
            <a:pPr algn="ctr"/>
            <a:r>
              <a:rPr lang="zh-CN" altLang="en-US" b="1" dirty="0">
                <a:solidFill>
                  <a:srgbClr val="C00000"/>
                </a:solidFill>
                <a:latin typeface="微软雅黑" panose="020B0503020204020204" charset="-122"/>
                <a:sym typeface="+mn-ea"/>
              </a:rPr>
              <a:t>灵活调整剂量，避免过度负荷风险</a:t>
            </a:r>
            <a:endParaRPr lang="zh-CN" altLang="en-US" b="1" dirty="0">
              <a:solidFill>
                <a:srgbClr val="C00000"/>
              </a:solidFill>
              <a:latin typeface="微软雅黑" panose="020B0503020204020204" charset="-122"/>
              <a:sym typeface="+mn-ea"/>
            </a:endParaRPr>
          </a:p>
        </p:txBody>
      </p:sp>
      <p:sp>
        <p:nvSpPr>
          <p:cNvPr id="3" name="矩形 2"/>
          <p:cNvSpPr/>
          <p:nvPr>
            <p:custDataLst>
              <p:tags r:id="rId5"/>
            </p:custDataLst>
          </p:nvPr>
        </p:nvSpPr>
        <p:spPr>
          <a:xfrm>
            <a:off x="4375150" y="1983105"/>
            <a:ext cx="3716655" cy="3947160"/>
          </a:xfrm>
          <a:prstGeom prst="rect">
            <a:avLst/>
          </a:prstGeom>
          <a:noFill/>
          <a:ln w="12700">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zh-CN" altLang="en-US" sz="1200" b="1" noProof="1">
              <a:solidFill>
                <a:srgbClr val="C00000"/>
              </a:solidFill>
              <a:latin typeface="微软雅黑" panose="020B0503020204020204" charset="-122"/>
              <a:ea typeface="微软雅黑" panose="020B0503020204020204" charset="-122"/>
            </a:endParaRPr>
          </a:p>
        </p:txBody>
      </p:sp>
      <p:sp>
        <p:nvSpPr>
          <p:cNvPr id="4" name="矩形 3"/>
          <p:cNvSpPr/>
          <p:nvPr>
            <p:custDataLst>
              <p:tags r:id="rId6"/>
            </p:custDataLst>
          </p:nvPr>
        </p:nvSpPr>
        <p:spPr>
          <a:xfrm>
            <a:off x="8263890" y="1983105"/>
            <a:ext cx="3669030" cy="3947160"/>
          </a:xfrm>
          <a:prstGeom prst="rect">
            <a:avLst/>
          </a:prstGeom>
          <a:noFill/>
          <a:ln w="12700">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zh-CN" altLang="en-US" sz="1200" b="1" noProof="1">
              <a:solidFill>
                <a:srgbClr val="C00000"/>
              </a:solidFill>
              <a:latin typeface="微软雅黑" panose="020B0503020204020204" charset="-122"/>
              <a:ea typeface="微软雅黑" panose="020B0503020204020204" charset="-122"/>
            </a:endParaRPr>
          </a:p>
        </p:txBody>
      </p:sp>
      <p:sp>
        <p:nvSpPr>
          <p:cNvPr id="14339" name="标题 2"/>
          <p:cNvSpPr>
            <a:spLocks noGrp="1" noChangeArrowheads="1"/>
          </p:cNvSpPr>
          <p:nvPr>
            <p:ph type="ctrTitle"/>
          </p:nvPr>
        </p:nvSpPr>
        <p:spPr bwMode="auto">
          <a:xfrm>
            <a:off x="733320" y="456031"/>
            <a:ext cx="11479044" cy="47307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numCol="1" anchor="t" anchorCtr="0" compatLnSpc="1">
            <a:noAutofit/>
          </a:bodyPr>
          <a:lstStyle/>
          <a:p>
            <a:pPr marL="0" indent="0">
              <a:buFont typeface="Wingdings" panose="05000000000000000000" pitchFamily="2" charset="2"/>
            </a:pPr>
            <a:r>
              <a:rPr lang="zh-CN" altLang="en-US" sz="2400" b="1" dirty="0">
                <a:solidFill>
                  <a:srgbClr val="004D40"/>
                </a:solidFill>
                <a:latin typeface="微软雅黑" panose="020B0503020204020204" charset="-122"/>
                <a:ea typeface="微软雅黑" panose="020B0503020204020204" charset="-122"/>
              </a:rPr>
              <a:t>本</a:t>
            </a:r>
            <a:r>
              <a:rPr lang="en-US" sz="2400" b="1">
                <a:solidFill>
                  <a:srgbClr val="004D40"/>
                </a:solidFill>
                <a:latin typeface="微软雅黑" panose="020B0503020204020204" charset="-122"/>
                <a:ea typeface="微软雅黑" panose="020B0503020204020204" charset="-122"/>
                <a:cs typeface="Noto Sans SC" panose="020B0200000000000000" charset="-122"/>
              </a:rPr>
              <a:t>品模拟生理运动</a:t>
            </a:r>
            <a:r>
              <a:rPr lang="en-US" altLang="zh-CN" sz="2400" b="1" dirty="0">
                <a:solidFill>
                  <a:srgbClr val="004D40"/>
                </a:solidFill>
                <a:latin typeface="微软雅黑" panose="020B0503020204020204" charset="-122"/>
                <a:ea typeface="微软雅黑" panose="020B0503020204020204" charset="-122"/>
              </a:rPr>
              <a:t>，</a:t>
            </a:r>
            <a:r>
              <a:rPr lang="zh-CN" altLang="en-US" sz="2400" b="1" dirty="0">
                <a:solidFill>
                  <a:srgbClr val="C00000"/>
                </a:solidFill>
                <a:latin typeface="微软雅黑" panose="020B0503020204020204" charset="-122"/>
                <a:ea typeface="微软雅黑" panose="020B0503020204020204" charset="-122"/>
              </a:rPr>
              <a:t>适用人群更广</a:t>
            </a:r>
            <a:r>
              <a:rPr lang="en-US" altLang="zh-CN" sz="2400" b="1" dirty="0">
                <a:solidFill>
                  <a:srgbClr val="C00000"/>
                </a:solidFill>
                <a:latin typeface="微软雅黑" panose="020B0503020204020204" charset="-122"/>
                <a:ea typeface="微软雅黑" panose="020B0503020204020204" charset="-122"/>
              </a:rPr>
              <a:t>，</a:t>
            </a:r>
            <a:r>
              <a:rPr lang="zh-CN" altLang="en-US" sz="2400" b="1" dirty="0">
                <a:solidFill>
                  <a:srgbClr val="004D40"/>
                </a:solidFill>
                <a:latin typeface="微软雅黑" panose="020B0503020204020204" charset="-122"/>
                <a:ea typeface="微软雅黑" panose="020B0503020204020204" charset="-122"/>
              </a:rPr>
              <a:t>阶梯式给药实现</a:t>
            </a:r>
            <a:r>
              <a:rPr lang="zh-CN" altLang="en-US" sz="2400" b="1" dirty="0">
                <a:solidFill>
                  <a:srgbClr val="C00000"/>
                </a:solidFill>
                <a:latin typeface="微软雅黑" panose="020B0503020204020204" charset="-122"/>
                <a:ea typeface="微软雅黑" panose="020B0503020204020204" charset="-122"/>
              </a:rPr>
              <a:t>个体化精准用药</a:t>
            </a:r>
            <a:endParaRPr lang="zh-CN" altLang="en-US" sz="2400" b="1" dirty="0">
              <a:solidFill>
                <a:srgbClr val="C00000"/>
              </a:solidFill>
              <a:latin typeface="微软雅黑" panose="020B0503020204020204" charset="-122"/>
              <a:ea typeface="微软雅黑" panose="020B0503020204020204" charset="-122"/>
            </a:endParaRPr>
          </a:p>
        </p:txBody>
      </p:sp>
      <p:pic>
        <p:nvPicPr>
          <p:cNvPr id="31" name="图片 30"/>
          <p:cNvPicPr>
            <a:picLocks noChangeAspect="1"/>
          </p:cNvPicPr>
          <p:nvPr>
            <p:custDataLst>
              <p:tags r:id="rId7"/>
            </p:custDataLst>
          </p:nvPr>
        </p:nvPicPr>
        <p:blipFill>
          <a:blip r:embed="rId8"/>
          <a:stretch>
            <a:fillRect/>
          </a:stretch>
        </p:blipFill>
        <p:spPr>
          <a:xfrm>
            <a:off x="5406390" y="4494530"/>
            <a:ext cx="1518285" cy="928370"/>
          </a:xfrm>
          <a:prstGeom prst="rect">
            <a:avLst/>
          </a:prstGeom>
        </p:spPr>
      </p:pic>
      <p:sp>
        <p:nvSpPr>
          <p:cNvPr id="11" name="文本框 10"/>
          <p:cNvSpPr txBox="1"/>
          <p:nvPr>
            <p:custDataLst>
              <p:tags r:id="rId9"/>
            </p:custDataLst>
          </p:nvPr>
        </p:nvSpPr>
        <p:spPr>
          <a:xfrm>
            <a:off x="5387975" y="5525770"/>
            <a:ext cx="1595755" cy="245110"/>
          </a:xfrm>
          <a:prstGeom prst="rect">
            <a:avLst/>
          </a:prstGeom>
          <a:noFill/>
          <a:ln w="25400" cmpd="sng">
            <a:noFill/>
            <a:prstDash val="sysDash"/>
          </a:ln>
        </p:spPr>
        <p:txBody>
          <a:bodyPr wrap="square">
            <a:spAutoFit/>
          </a:bodyPr>
          <a:lstStyle/>
          <a:p>
            <a:pPr algn="ctr"/>
            <a:r>
              <a:rPr lang="zh-CN" altLang="en-US" sz="1000" dirty="0">
                <a:latin typeface="微软雅黑" panose="020B0503020204020204" charset="-122"/>
                <a:ea typeface="微软雅黑" panose="020B0503020204020204" charset="-122"/>
              </a:rPr>
              <a:t>盐酸去甲乌药碱</a:t>
            </a:r>
            <a:endParaRPr lang="zh-CN" altLang="en-US" sz="1000" dirty="0">
              <a:latin typeface="微软雅黑" panose="020B0503020204020204" charset="-122"/>
              <a:ea typeface="微软雅黑" panose="020B0503020204020204" charset="-122"/>
            </a:endParaRPr>
          </a:p>
        </p:txBody>
      </p:sp>
      <p:pic>
        <p:nvPicPr>
          <p:cNvPr id="12" name="图片 11"/>
          <p:cNvPicPr>
            <a:picLocks noChangeAspect="1"/>
          </p:cNvPicPr>
          <p:nvPr>
            <p:custDataLst>
              <p:tags r:id="rId10"/>
            </p:custDataLst>
          </p:nvPr>
        </p:nvPicPr>
        <p:blipFill>
          <a:blip r:embed="rId11"/>
          <a:srcRect l="2352" t="3646" r="6045" b="6138"/>
          <a:stretch>
            <a:fillRect/>
          </a:stretch>
        </p:blipFill>
        <p:spPr>
          <a:xfrm>
            <a:off x="8964295" y="4531360"/>
            <a:ext cx="2647950" cy="944245"/>
          </a:xfrm>
          <a:prstGeom prst="rect">
            <a:avLst/>
          </a:prstGeom>
        </p:spPr>
      </p:pic>
      <p:sp>
        <p:nvSpPr>
          <p:cNvPr id="13" name="文本框 12"/>
          <p:cNvSpPr txBox="1"/>
          <p:nvPr>
            <p:custDataLst>
              <p:tags r:id="rId12"/>
            </p:custDataLst>
          </p:nvPr>
        </p:nvSpPr>
        <p:spPr>
          <a:xfrm>
            <a:off x="8697595" y="5523865"/>
            <a:ext cx="3053715" cy="224790"/>
          </a:xfrm>
          <a:prstGeom prst="rect">
            <a:avLst/>
          </a:prstGeom>
          <a:noFill/>
        </p:spPr>
        <p:txBody>
          <a:bodyPr>
            <a:noAutofit/>
          </a:bodyPr>
          <a:lstStyle/>
          <a:p>
            <a:pPr algn="ctr" defTabSz="266700">
              <a:defRPr/>
            </a:pPr>
            <a:r>
              <a:rPr lang="zh-CN" altLang="en-US" sz="1000" noProof="1">
                <a:latin typeface="微软雅黑" panose="020B0503020204020204" charset="-122"/>
                <a:ea typeface="微软雅黑" panose="020B0503020204020204" charset="-122"/>
                <a:cs typeface="微软雅黑" panose="020B0503020204020204" charset="-122"/>
              </a:rPr>
              <a:t>图</a:t>
            </a:r>
            <a:r>
              <a:rPr lang="en-US" altLang="zh-CN" sz="1000" noProof="1">
                <a:latin typeface="微软雅黑" panose="020B0503020204020204" charset="-122"/>
                <a:ea typeface="微软雅黑" panose="020B0503020204020204" charset="-122"/>
                <a:cs typeface="微软雅黑" panose="020B0503020204020204" charset="-122"/>
              </a:rPr>
              <a:t>：</a:t>
            </a:r>
            <a:r>
              <a:rPr lang="zh-CN" altLang="en-US" sz="1000" noProof="1">
                <a:latin typeface="微软雅黑" panose="020B0503020204020204" charset="-122"/>
                <a:ea typeface="微软雅黑" panose="020B0503020204020204" charset="-122"/>
                <a:cs typeface="微软雅黑" panose="020B0503020204020204" charset="-122"/>
              </a:rPr>
              <a:t>去甲乌药碱</a:t>
            </a:r>
            <a:r>
              <a:rPr lang="en-US" altLang="zh-CN" sz="1000" noProof="1">
                <a:latin typeface="微软雅黑" panose="020B0503020204020204" charset="-122"/>
                <a:ea typeface="微软雅黑" panose="020B0503020204020204" charset="-122"/>
                <a:cs typeface="微软雅黑" panose="020B0503020204020204" charset="-122"/>
              </a:rPr>
              <a:t>12</a:t>
            </a:r>
            <a:r>
              <a:rPr lang="zh-CN" altLang="en-US" sz="1000" noProof="1">
                <a:latin typeface="微软雅黑" panose="020B0503020204020204" charset="-122"/>
                <a:ea typeface="微软雅黑" panose="020B0503020204020204" charset="-122"/>
                <a:cs typeface="微软雅黑" panose="020B0503020204020204" charset="-122"/>
              </a:rPr>
              <a:t>分钟</a:t>
            </a:r>
            <a:r>
              <a:rPr lang="en-US" altLang="zh-CN" sz="1000" noProof="1">
                <a:latin typeface="微软雅黑" panose="020B0503020204020204" charset="-122"/>
                <a:ea typeface="微软雅黑" panose="020B0503020204020204" charset="-122"/>
                <a:cs typeface="微软雅黑" panose="020B0503020204020204" charset="-122"/>
              </a:rPr>
              <a:t>4</a:t>
            </a:r>
            <a:r>
              <a:rPr lang="zh-CN" altLang="en-US" sz="1000" noProof="1">
                <a:latin typeface="微软雅黑" panose="020B0503020204020204" charset="-122"/>
                <a:ea typeface="微软雅黑" panose="020B0503020204020204" charset="-122"/>
                <a:cs typeface="微软雅黑" panose="020B0503020204020204" charset="-122"/>
              </a:rPr>
              <a:t>级阶梯式递增输注方案</a:t>
            </a:r>
            <a:endParaRPr lang="zh-CN" altLang="en-US" sz="1000" noProof="1">
              <a:latin typeface="微软雅黑" panose="020B0503020204020204" charset="-122"/>
              <a:ea typeface="微软雅黑" panose="020B0503020204020204" charset="-122"/>
              <a:cs typeface="微软雅黑" panose="020B0503020204020204" charset="-122"/>
            </a:endParaRPr>
          </a:p>
        </p:txBody>
      </p:sp>
      <p:sp>
        <p:nvSpPr>
          <p:cNvPr id="8" name="文本框 12"/>
          <p:cNvSpPr txBox="1">
            <a:spLocks noChangeArrowheads="1"/>
          </p:cNvSpPr>
          <p:nvPr>
            <p:custDataLst>
              <p:tags r:id="rId13"/>
            </p:custDataLst>
          </p:nvPr>
        </p:nvSpPr>
        <p:spPr bwMode="auto">
          <a:xfrm>
            <a:off x="713105" y="2075815"/>
            <a:ext cx="3489960" cy="16440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285750" indent="-285750">
              <a:defRPr>
                <a:solidFill>
                  <a:schemeClr val="tx1"/>
                </a:solidFill>
                <a:latin typeface="Arial" panose="020B0604020202020204" pitchFamily="34" charset="0"/>
                <a:ea typeface="微软雅黑" panose="020B0503020204020204" charset="-122"/>
              </a:defRPr>
            </a:lvl1pPr>
            <a:lvl2pPr marL="742950" indent="-285750">
              <a:defRPr>
                <a:solidFill>
                  <a:schemeClr val="tx1"/>
                </a:solidFill>
                <a:latin typeface="Arial" panose="020B0604020202020204" pitchFamily="34" charset="0"/>
                <a:ea typeface="微软雅黑" panose="020B0503020204020204" charset="-122"/>
              </a:defRPr>
            </a:lvl2pPr>
            <a:lvl3pPr marL="1143000" indent="-228600">
              <a:defRPr>
                <a:solidFill>
                  <a:schemeClr val="tx1"/>
                </a:solidFill>
                <a:latin typeface="Arial" panose="020B0604020202020204" pitchFamily="34" charset="0"/>
                <a:ea typeface="微软雅黑" panose="020B0503020204020204" charset="-122"/>
              </a:defRPr>
            </a:lvl3pPr>
            <a:lvl4pPr marL="1600200" indent="-228600">
              <a:defRPr>
                <a:solidFill>
                  <a:schemeClr val="tx1"/>
                </a:solidFill>
                <a:latin typeface="Arial" panose="020B0604020202020204" pitchFamily="34" charset="0"/>
                <a:ea typeface="微软雅黑" panose="020B0503020204020204" charset="-122"/>
              </a:defRPr>
            </a:lvl4pPr>
            <a:lvl5pPr marL="2057400" indent="-228600">
              <a:defRPr>
                <a:solidFill>
                  <a:schemeClr val="tx1"/>
                </a:solidFill>
                <a:latin typeface="Arial" panose="020B0604020202020204" pitchFamily="34" charset="0"/>
                <a:ea typeface="微软雅黑" panose="020B0503020204020204"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微软雅黑" panose="020B0503020204020204"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微软雅黑" panose="020B0503020204020204"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微软雅黑" panose="020B0503020204020204"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微软雅黑" panose="020B0503020204020204" charset="-122"/>
              </a:defRPr>
            </a:lvl9pPr>
          </a:lstStyle>
          <a:p>
            <a:pPr marL="179705" indent="-179705" algn="just">
              <a:lnSpc>
                <a:spcPts val="1800"/>
              </a:lnSpc>
              <a:spcBef>
                <a:spcPts val="600"/>
              </a:spcBef>
              <a:buClrTx/>
              <a:buSzTx/>
              <a:buFont typeface="Arial" panose="020B0604020202020204" pitchFamily="34" charset="0"/>
              <a:buChar char="•"/>
              <a:defRPr/>
            </a:pPr>
            <a:endParaRPr lang="zh-CN" altLang="en-US" sz="1200" kern="0">
              <a:latin typeface="微软雅黑" panose="020B0503020204020204" charset="-122"/>
              <a:sym typeface="微软雅黑" panose="020B0503020204020204" charset="-122"/>
            </a:endParaRPr>
          </a:p>
        </p:txBody>
      </p:sp>
      <p:sp>
        <p:nvSpPr>
          <p:cNvPr id="9" name="圆角矩形 8"/>
          <p:cNvSpPr/>
          <p:nvPr>
            <p:custDataLst>
              <p:tags r:id="rId14"/>
            </p:custDataLst>
          </p:nvPr>
        </p:nvSpPr>
        <p:spPr>
          <a:xfrm>
            <a:off x="731520" y="1305560"/>
            <a:ext cx="3530600" cy="661670"/>
          </a:xfrm>
          <a:prstGeom prst="roundRect">
            <a:avLst>
              <a:gd name="adj" fmla="val 0"/>
            </a:avLst>
          </a:prstGeom>
          <a:noFill/>
          <a:ln w="12700">
            <a:noFill/>
          </a:ln>
          <a:extLst>
            <a:ext uri="{909E8E84-426E-40DD-AFC4-6F175D3DCCD1}">
              <a14:hiddenFill xmlns:a14="http://schemas.microsoft.com/office/drawing/2010/main">
                <a:solidFill>
                  <a:srgbClr val="E2F0D9"/>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a:solidFill>
                  <a:schemeClr val="tx1"/>
                </a:solidFill>
                <a:latin typeface="Arial" panose="020B0604020202020204" pitchFamily="34" charset="0"/>
                <a:ea typeface="微软雅黑" panose="020B0503020204020204" charset="-122"/>
              </a:defRPr>
            </a:lvl1pPr>
            <a:lvl2pPr marL="742950" indent="-285750">
              <a:defRPr>
                <a:solidFill>
                  <a:schemeClr val="tx1"/>
                </a:solidFill>
                <a:latin typeface="Arial" panose="020B0604020202020204" pitchFamily="34" charset="0"/>
                <a:ea typeface="微软雅黑" panose="020B0503020204020204" charset="-122"/>
              </a:defRPr>
            </a:lvl2pPr>
            <a:lvl3pPr marL="1143000" indent="-228600">
              <a:defRPr>
                <a:solidFill>
                  <a:schemeClr val="tx1"/>
                </a:solidFill>
                <a:latin typeface="Arial" panose="020B0604020202020204" pitchFamily="34" charset="0"/>
                <a:ea typeface="微软雅黑" panose="020B0503020204020204" charset="-122"/>
              </a:defRPr>
            </a:lvl3pPr>
            <a:lvl4pPr marL="1600200" indent="-228600">
              <a:defRPr>
                <a:solidFill>
                  <a:schemeClr val="tx1"/>
                </a:solidFill>
                <a:latin typeface="Arial" panose="020B0604020202020204" pitchFamily="34" charset="0"/>
                <a:ea typeface="微软雅黑" panose="020B0503020204020204" charset="-122"/>
              </a:defRPr>
            </a:lvl4pPr>
            <a:lvl5pPr marL="2057400" indent="-228600">
              <a:defRPr>
                <a:solidFill>
                  <a:schemeClr val="tx1"/>
                </a:solidFill>
                <a:latin typeface="Arial" panose="020B0604020202020204" pitchFamily="34" charset="0"/>
                <a:ea typeface="微软雅黑" panose="020B0503020204020204"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微软雅黑" panose="020B0503020204020204"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微软雅黑" panose="020B0503020204020204"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微软雅黑" panose="020B0503020204020204"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微软雅黑" panose="020B0503020204020204" charset="-122"/>
              </a:defRPr>
            </a:lvl9pPr>
          </a:lstStyle>
          <a:p>
            <a:pPr algn="ctr"/>
            <a:r>
              <a:rPr lang="zh-CN" altLang="en-US" b="1" dirty="0">
                <a:solidFill>
                  <a:schemeClr val="tx1"/>
                </a:solidFill>
                <a:latin typeface="微软雅黑" panose="020B0503020204020204" charset="-122"/>
                <a:sym typeface="+mn-ea"/>
              </a:rPr>
              <a:t>模拟生理性运动负荷</a:t>
            </a:r>
            <a:r>
              <a:rPr lang="en-US" altLang="zh-CN" b="1" dirty="0">
                <a:solidFill>
                  <a:schemeClr val="tx1"/>
                </a:solidFill>
                <a:latin typeface="微软雅黑" panose="020B0503020204020204" charset="-122"/>
                <a:sym typeface="+mn-ea"/>
              </a:rPr>
              <a:t>MPI</a:t>
            </a:r>
            <a:endParaRPr lang="en-US" altLang="zh-CN" b="1" dirty="0">
              <a:solidFill>
                <a:schemeClr val="tx1"/>
              </a:solidFill>
              <a:latin typeface="微软雅黑" panose="020B0503020204020204" charset="-122"/>
              <a:sym typeface="+mn-ea"/>
            </a:endParaRPr>
          </a:p>
          <a:p>
            <a:pPr algn="ctr"/>
            <a:r>
              <a:rPr lang="zh-CN" b="1" dirty="0">
                <a:solidFill>
                  <a:srgbClr val="C00000"/>
                </a:solidFill>
                <a:latin typeface="微软雅黑" panose="020B0503020204020204" charset="-122"/>
                <a:sym typeface="+mn-ea"/>
              </a:rPr>
              <a:t>精准评估心肌缺血</a:t>
            </a:r>
            <a:endParaRPr lang="zh-CN" b="1" dirty="0">
              <a:solidFill>
                <a:srgbClr val="C00000"/>
              </a:solidFill>
              <a:latin typeface="微软雅黑" panose="020B0503020204020204" charset="-122"/>
              <a:sym typeface="+mn-ea"/>
            </a:endParaRPr>
          </a:p>
        </p:txBody>
      </p:sp>
      <p:sp>
        <p:nvSpPr>
          <p:cNvPr id="10" name="矩形 9"/>
          <p:cNvSpPr/>
          <p:nvPr>
            <p:custDataLst>
              <p:tags r:id="rId15"/>
            </p:custDataLst>
          </p:nvPr>
        </p:nvSpPr>
        <p:spPr>
          <a:xfrm>
            <a:off x="719455" y="1983105"/>
            <a:ext cx="3531600" cy="3947160"/>
          </a:xfrm>
          <a:prstGeom prst="rect">
            <a:avLst/>
          </a:prstGeom>
          <a:noFill/>
          <a:ln w="12700">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zh-CN" altLang="en-US" sz="1200" b="1" noProof="1">
              <a:solidFill>
                <a:srgbClr val="C00000"/>
              </a:solidFill>
              <a:latin typeface="微软雅黑" panose="020B0503020204020204" charset="-122"/>
              <a:ea typeface="微软雅黑" panose="020B0503020204020204" charset="-122"/>
            </a:endParaRPr>
          </a:p>
        </p:txBody>
      </p:sp>
      <p:sp>
        <p:nvSpPr>
          <p:cNvPr id="14" name="文本框 12"/>
          <p:cNvSpPr txBox="1">
            <a:spLocks noChangeArrowheads="1"/>
          </p:cNvSpPr>
          <p:nvPr>
            <p:custDataLst>
              <p:tags r:id="rId16"/>
            </p:custDataLst>
          </p:nvPr>
        </p:nvSpPr>
        <p:spPr bwMode="auto">
          <a:xfrm>
            <a:off x="733425" y="2001520"/>
            <a:ext cx="3489960" cy="252857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285750" indent="-285750">
              <a:defRPr>
                <a:solidFill>
                  <a:schemeClr val="tx1"/>
                </a:solidFill>
                <a:latin typeface="Arial" panose="020B0604020202020204" pitchFamily="34" charset="0"/>
                <a:ea typeface="微软雅黑" panose="020B0503020204020204" charset="-122"/>
              </a:defRPr>
            </a:lvl1pPr>
            <a:lvl2pPr marL="742950" indent="-285750">
              <a:defRPr>
                <a:solidFill>
                  <a:schemeClr val="tx1"/>
                </a:solidFill>
                <a:latin typeface="Arial" panose="020B0604020202020204" pitchFamily="34" charset="0"/>
                <a:ea typeface="微软雅黑" panose="020B0503020204020204" charset="-122"/>
              </a:defRPr>
            </a:lvl2pPr>
            <a:lvl3pPr marL="1143000" indent="-228600">
              <a:defRPr>
                <a:solidFill>
                  <a:schemeClr val="tx1"/>
                </a:solidFill>
                <a:latin typeface="Arial" panose="020B0604020202020204" pitchFamily="34" charset="0"/>
                <a:ea typeface="微软雅黑" panose="020B0503020204020204" charset="-122"/>
              </a:defRPr>
            </a:lvl3pPr>
            <a:lvl4pPr marL="1600200" indent="-228600">
              <a:defRPr>
                <a:solidFill>
                  <a:schemeClr val="tx1"/>
                </a:solidFill>
                <a:latin typeface="Arial" panose="020B0604020202020204" pitchFamily="34" charset="0"/>
                <a:ea typeface="微软雅黑" panose="020B0503020204020204" charset="-122"/>
              </a:defRPr>
            </a:lvl4pPr>
            <a:lvl5pPr marL="2057400" indent="-228600">
              <a:defRPr>
                <a:solidFill>
                  <a:schemeClr val="tx1"/>
                </a:solidFill>
                <a:latin typeface="Arial" panose="020B0604020202020204" pitchFamily="34" charset="0"/>
                <a:ea typeface="微软雅黑" panose="020B0503020204020204"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微软雅黑" panose="020B0503020204020204"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微软雅黑" panose="020B0503020204020204"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微软雅黑" panose="020B0503020204020204"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微软雅黑" panose="020B0503020204020204" charset="-122"/>
              </a:defRPr>
            </a:lvl9pPr>
          </a:lstStyle>
          <a:p>
            <a:pPr marL="179705" indent="-179705" algn="just">
              <a:lnSpc>
                <a:spcPts val="1800"/>
              </a:lnSpc>
              <a:spcBef>
                <a:spcPts val="600"/>
              </a:spcBef>
              <a:buClrTx/>
              <a:buSzTx/>
              <a:buFont typeface="Arial" panose="020B0604020202020204" pitchFamily="34" charset="0"/>
              <a:buChar char="•"/>
              <a:defRPr/>
            </a:pPr>
            <a:r>
              <a:rPr lang="zh-CN" sz="1200" kern="0">
                <a:latin typeface="微软雅黑" panose="020B0503020204020204" charset="-122"/>
                <a:sym typeface="微软雅黑" panose="020B0503020204020204" charset="-122"/>
              </a:rPr>
              <a:t>单纯冠脉造影（</a:t>
            </a:r>
            <a:r>
              <a:rPr lang="en-US" altLang="zh-CN" sz="1200" kern="0">
                <a:latin typeface="微软雅黑" panose="020B0503020204020204" charset="-122"/>
                <a:sym typeface="微软雅黑" panose="020B0503020204020204" charset="-122"/>
              </a:rPr>
              <a:t>CAG</a:t>
            </a:r>
            <a:r>
              <a:rPr lang="zh-CN" altLang="en-US" sz="1200" kern="0">
                <a:latin typeface="微软雅黑" panose="020B0503020204020204" charset="-122"/>
                <a:sym typeface="微软雅黑" panose="020B0503020204020204" charset="-122"/>
              </a:rPr>
              <a:t>）</a:t>
            </a:r>
            <a:r>
              <a:rPr lang="zh-CN" sz="1200" kern="0">
                <a:latin typeface="微软雅黑" panose="020B0503020204020204" charset="-122"/>
                <a:sym typeface="+mn-ea"/>
              </a:rPr>
              <a:t>诊断冠脉狭窄程度无法准确判断心肌缺血情况，</a:t>
            </a:r>
            <a:r>
              <a:rPr lang="en-US" altLang="zh-CN" sz="1200" kern="0">
                <a:latin typeface="微软雅黑" panose="020B0503020204020204" charset="-122"/>
                <a:sym typeface="+mn-ea"/>
              </a:rPr>
              <a:t>MPI</a:t>
            </a:r>
            <a:r>
              <a:rPr lang="zh-CN" altLang="en-US" sz="1200" kern="0">
                <a:latin typeface="微软雅黑" panose="020B0503020204020204" charset="-122"/>
                <a:sym typeface="+mn-ea"/>
              </a:rPr>
              <a:t>是诊断</a:t>
            </a:r>
            <a:r>
              <a:rPr lang="zh-CN" sz="1200" kern="0">
                <a:latin typeface="微软雅黑" panose="020B0503020204020204" charset="-122"/>
                <a:sym typeface="+mn-ea"/>
              </a:rPr>
              <a:t>心肌缺血的“金标准”，</a:t>
            </a:r>
            <a:r>
              <a:rPr lang="zh-CN" altLang="en-US" sz="1200" kern="0">
                <a:latin typeface="微软雅黑" panose="020B0503020204020204" charset="-122"/>
                <a:sym typeface="微软雅黑" panose="020B0503020204020204" charset="-122"/>
              </a:rPr>
              <a:t>可准确判断心肌缺血的部位、范围和严重程度，为冠心病</a:t>
            </a:r>
            <a:r>
              <a:rPr lang="zh-CN" altLang="en-US" sz="1200" b="1" kern="0">
                <a:solidFill>
                  <a:srgbClr val="C00000"/>
                </a:solidFill>
                <a:latin typeface="微软雅黑" panose="020B0503020204020204" charset="-122"/>
                <a:sym typeface="微软雅黑" panose="020B0503020204020204" charset="-122"/>
              </a:rPr>
              <a:t>诊断、危险分层、治疗决策、预后评估提供重要依据</a:t>
            </a:r>
            <a:r>
              <a:rPr lang="en-US" altLang="zh-CN" sz="1200" b="1" kern="0" baseline="30000">
                <a:solidFill>
                  <a:srgbClr val="C00000"/>
                </a:solidFill>
                <a:latin typeface="微软雅黑" panose="020B0503020204020204" charset="-122"/>
                <a:sym typeface="微软雅黑" panose="020B0503020204020204" charset="-122"/>
              </a:rPr>
              <a:t>[1]</a:t>
            </a:r>
            <a:r>
              <a:rPr lang="zh-CN" altLang="en-US" sz="1200" b="1" kern="0">
                <a:solidFill>
                  <a:srgbClr val="C00000"/>
                </a:solidFill>
                <a:latin typeface="微软雅黑" panose="020B0503020204020204" charset="-122"/>
                <a:sym typeface="微软雅黑" panose="020B0503020204020204" charset="-122"/>
              </a:rPr>
              <a:t>。</a:t>
            </a:r>
            <a:endParaRPr lang="zh-CN" altLang="en-US" sz="1200" b="1" kern="0">
              <a:solidFill>
                <a:srgbClr val="C00000"/>
              </a:solidFill>
              <a:latin typeface="微软雅黑" panose="020B0503020204020204" charset="-122"/>
              <a:sym typeface="微软雅黑" panose="020B0503020204020204" charset="-122"/>
            </a:endParaRPr>
          </a:p>
          <a:p>
            <a:pPr marL="179705" indent="-179705" algn="just">
              <a:lnSpc>
                <a:spcPts val="1800"/>
              </a:lnSpc>
              <a:spcBef>
                <a:spcPts val="600"/>
              </a:spcBef>
              <a:buClrTx/>
              <a:buSzTx/>
              <a:buFont typeface="Arial" panose="020B0604020202020204" pitchFamily="34" charset="0"/>
              <a:buChar char="•"/>
              <a:defRPr/>
            </a:pPr>
            <a:r>
              <a:rPr lang="en-US" sz="1200" b="1" kern="0">
                <a:solidFill>
                  <a:srgbClr val="C00000"/>
                </a:solidFill>
                <a:latin typeface="微软雅黑" panose="020B0503020204020204" charset="-122"/>
                <a:sym typeface="微软雅黑" panose="020B0503020204020204" charset="-122"/>
              </a:rPr>
              <a:t>50%</a:t>
            </a:r>
            <a:r>
              <a:rPr lang="zh-CN" altLang="en-US" sz="1200" kern="0">
                <a:solidFill>
                  <a:schemeClr val="tx1"/>
                </a:solidFill>
                <a:latin typeface="微软雅黑" panose="020B0503020204020204" charset="-122"/>
                <a:sym typeface="微软雅黑" panose="020B0503020204020204" charset="-122"/>
              </a:rPr>
              <a:t>门诊患者和</a:t>
            </a:r>
            <a:r>
              <a:rPr lang="en-US" altLang="zh-CN" sz="1200" b="1" kern="0">
                <a:solidFill>
                  <a:srgbClr val="C00000"/>
                </a:solidFill>
                <a:latin typeface="微软雅黑" panose="020B0503020204020204" charset="-122"/>
                <a:sym typeface="微软雅黑" panose="020B0503020204020204" charset="-122"/>
              </a:rPr>
              <a:t>75%</a:t>
            </a:r>
            <a:r>
              <a:rPr lang="zh-CN" altLang="en-US" sz="1200" kern="0">
                <a:solidFill>
                  <a:schemeClr val="tx1"/>
                </a:solidFill>
                <a:latin typeface="微软雅黑" panose="020B0503020204020204" charset="-122"/>
                <a:sym typeface="微软雅黑" panose="020B0503020204020204" charset="-122"/>
              </a:rPr>
              <a:t>住院患者无法通过运动达到负荷标准</a:t>
            </a:r>
            <a:r>
              <a:rPr lang="en-US" altLang="zh-CN" sz="1200" kern="0" baseline="30000">
                <a:solidFill>
                  <a:schemeClr val="tx1"/>
                </a:solidFill>
                <a:latin typeface="微软雅黑" panose="020B0503020204020204" charset="-122"/>
                <a:sym typeface="微软雅黑" panose="020B0503020204020204" charset="-122"/>
              </a:rPr>
              <a:t>[</a:t>
            </a:r>
            <a:r>
              <a:rPr lang="en-US" altLang="zh-CN" sz="1200" kern="0" baseline="30000">
                <a:latin typeface="微软雅黑" panose="020B0503020204020204" charset="-122"/>
                <a:sym typeface="微软雅黑" panose="020B0503020204020204" charset="-122"/>
              </a:rPr>
              <a:t>2]</a:t>
            </a:r>
            <a:r>
              <a:rPr lang="zh-CN" altLang="en-US" sz="1200" kern="0">
                <a:solidFill>
                  <a:schemeClr val="tx1"/>
                </a:solidFill>
                <a:latin typeface="微软雅黑" panose="020B0503020204020204" charset="-122"/>
                <a:sym typeface="微软雅黑" panose="020B0503020204020204" charset="-122"/>
              </a:rPr>
              <a:t>；盐酸去甲乌药碱通过增加心率和心输出量等作用引发病变心肌缺血，达到冠心病诊断及预后评估等目的。</a:t>
            </a:r>
            <a:endParaRPr lang="zh-CN" altLang="en-US" sz="1200" kern="0">
              <a:solidFill>
                <a:schemeClr val="tx1"/>
              </a:solidFill>
              <a:latin typeface="微软雅黑" panose="020B0503020204020204" charset="-122"/>
              <a:sym typeface="微软雅黑" panose="020B0503020204020204" charset="-122"/>
            </a:endParaRPr>
          </a:p>
        </p:txBody>
      </p:sp>
      <p:pic>
        <p:nvPicPr>
          <p:cNvPr id="19" name="图片 18"/>
          <p:cNvPicPr>
            <a:picLocks noChangeAspect="1"/>
          </p:cNvPicPr>
          <p:nvPr>
            <p:custDataLst>
              <p:tags r:id="rId17"/>
            </p:custDataLst>
          </p:nvPr>
        </p:nvPicPr>
        <p:blipFill>
          <a:blip r:embed="rId18"/>
          <a:stretch>
            <a:fillRect/>
          </a:stretch>
        </p:blipFill>
        <p:spPr>
          <a:xfrm>
            <a:off x="3061970" y="4598035"/>
            <a:ext cx="612775" cy="927735"/>
          </a:xfrm>
          <a:prstGeom prst="rect">
            <a:avLst/>
          </a:prstGeom>
        </p:spPr>
      </p:pic>
      <p:pic>
        <p:nvPicPr>
          <p:cNvPr id="20" name="图片 19" descr="冠状动脉造影检查卡通图生成"/>
          <p:cNvPicPr>
            <a:picLocks noChangeAspect="1"/>
          </p:cNvPicPr>
          <p:nvPr>
            <p:custDataLst>
              <p:tags r:id="rId19"/>
            </p:custDataLst>
          </p:nvPr>
        </p:nvPicPr>
        <p:blipFill>
          <a:blip r:embed="rId20"/>
          <a:srcRect l="12737" r="16105"/>
          <a:stretch>
            <a:fillRect/>
          </a:stretch>
        </p:blipFill>
        <p:spPr>
          <a:xfrm>
            <a:off x="1248410" y="4535170"/>
            <a:ext cx="1385570" cy="977900"/>
          </a:xfrm>
          <a:prstGeom prst="rect">
            <a:avLst/>
          </a:prstGeom>
        </p:spPr>
      </p:pic>
      <p:sp>
        <p:nvSpPr>
          <p:cNvPr id="21" name="文本框 20"/>
          <p:cNvSpPr txBox="1"/>
          <p:nvPr>
            <p:custDataLst>
              <p:tags r:id="rId21"/>
            </p:custDataLst>
          </p:nvPr>
        </p:nvSpPr>
        <p:spPr>
          <a:xfrm>
            <a:off x="901065" y="5602605"/>
            <a:ext cx="3053715" cy="224790"/>
          </a:xfrm>
          <a:prstGeom prst="rect">
            <a:avLst/>
          </a:prstGeom>
          <a:noFill/>
        </p:spPr>
        <p:txBody>
          <a:bodyPr>
            <a:noAutofit/>
          </a:bodyPr>
          <a:lstStyle/>
          <a:p>
            <a:pPr algn="ctr" defTabSz="266700">
              <a:defRPr/>
            </a:pPr>
            <a:r>
              <a:rPr lang="zh-CN" altLang="en-US" sz="1000" noProof="1">
                <a:latin typeface="微软雅黑" panose="020B0503020204020204" charset="-122"/>
                <a:ea typeface="微软雅黑" panose="020B0503020204020204" charset="-122"/>
                <a:cs typeface="微软雅黑" panose="020B0503020204020204" charset="-122"/>
              </a:rPr>
              <a:t>无创</a:t>
            </a:r>
            <a:r>
              <a:rPr lang="en-US" altLang="zh-CN" sz="1000" noProof="1">
                <a:latin typeface="微软雅黑" panose="020B0503020204020204" charset="-122"/>
                <a:ea typeface="微软雅黑" panose="020B0503020204020204" charset="-122"/>
                <a:cs typeface="微软雅黑" panose="020B0503020204020204" charset="-122"/>
              </a:rPr>
              <a:t>MPI</a:t>
            </a:r>
            <a:r>
              <a:rPr lang="zh-CN" altLang="en-US" sz="1000" noProof="1">
                <a:latin typeface="微软雅黑" panose="020B0503020204020204" charset="-122"/>
                <a:ea typeface="微软雅黑" panose="020B0503020204020204" charset="-122"/>
                <a:cs typeface="微软雅黑" panose="020B0503020204020204" charset="-122"/>
              </a:rPr>
              <a:t>检查</a:t>
            </a:r>
            <a:r>
              <a:rPr lang="en-US" altLang="zh-CN" sz="1000" noProof="1">
                <a:latin typeface="微软雅黑" panose="020B0503020204020204" charset="-122"/>
                <a:ea typeface="微软雅黑" panose="020B0503020204020204" charset="-122"/>
                <a:cs typeface="微软雅黑" panose="020B0503020204020204" charset="-122"/>
              </a:rPr>
              <a:t> VS </a:t>
            </a:r>
            <a:r>
              <a:rPr lang="zh-CN" altLang="en-US" sz="1000" noProof="1">
                <a:latin typeface="微软雅黑" panose="020B0503020204020204" charset="-122"/>
                <a:ea typeface="微软雅黑" panose="020B0503020204020204" charset="-122"/>
                <a:cs typeface="微软雅黑" panose="020B0503020204020204" charset="-122"/>
              </a:rPr>
              <a:t>有创</a:t>
            </a:r>
            <a:r>
              <a:rPr lang="en-US" altLang="zh-CN" sz="1000" noProof="1">
                <a:latin typeface="微软雅黑" panose="020B0503020204020204" charset="-122"/>
                <a:ea typeface="微软雅黑" panose="020B0503020204020204" charset="-122"/>
                <a:cs typeface="微软雅黑" panose="020B0503020204020204" charset="-122"/>
              </a:rPr>
              <a:t>CAG</a:t>
            </a:r>
            <a:r>
              <a:rPr lang="zh-CN" altLang="en-US" sz="1000" noProof="1">
                <a:latin typeface="微软雅黑" panose="020B0503020204020204" charset="-122"/>
                <a:ea typeface="微软雅黑" panose="020B0503020204020204" charset="-122"/>
                <a:cs typeface="微软雅黑" panose="020B0503020204020204" charset="-122"/>
              </a:rPr>
              <a:t>检查</a:t>
            </a:r>
            <a:endParaRPr lang="zh-CN" altLang="en-US" sz="1000" noProof="1">
              <a:latin typeface="微软雅黑" panose="020B0503020204020204" charset="-122"/>
              <a:ea typeface="微软雅黑" panose="020B0503020204020204" charset="-122"/>
              <a:cs typeface="微软雅黑" panose="020B0503020204020204" charset="-122"/>
            </a:endParaRPr>
          </a:p>
        </p:txBody>
      </p:sp>
      <p:sp>
        <p:nvSpPr>
          <p:cNvPr id="6" name="文本框 5"/>
          <p:cNvSpPr txBox="1"/>
          <p:nvPr/>
        </p:nvSpPr>
        <p:spPr>
          <a:xfrm>
            <a:off x="4940935" y="6014720"/>
            <a:ext cx="4151630" cy="860425"/>
          </a:xfrm>
          <a:prstGeom prst="rect">
            <a:avLst/>
          </a:prstGeom>
          <a:noFill/>
        </p:spPr>
        <p:txBody>
          <a:bodyPr wrap="square" rtlCol="0" anchor="t">
            <a:spAutoFit/>
          </a:bodyPr>
          <a:lstStyle/>
          <a:p>
            <a:r>
              <a:rPr lang="en-US" altLang="zh-CN" sz="1000" dirty="0">
                <a:latin typeface="微软雅黑" panose="020B0503020204020204" charset="-122"/>
                <a:ea typeface="微软雅黑" panose="020B0503020204020204" charset="-122"/>
                <a:cs typeface="微软雅黑" panose="020B0503020204020204" charset="-122"/>
                <a:sym typeface="+mn-ea"/>
              </a:rPr>
              <a:t>[4] </a:t>
            </a:r>
            <a:r>
              <a:rPr lang="zh-CN" altLang="en-US" sz="1000" dirty="0">
                <a:latin typeface="微软雅黑" panose="020B0503020204020204" charset="-122"/>
                <a:ea typeface="微软雅黑" panose="020B0503020204020204" charset="-122"/>
                <a:cs typeface="微软雅黑" panose="020B0503020204020204" charset="-122"/>
                <a:sym typeface="+mn-ea"/>
              </a:rPr>
              <a:t>曹艳，王峰，等</a:t>
            </a:r>
            <a:r>
              <a:rPr lang="en-US" altLang="zh-CN" sz="1000" dirty="0">
                <a:latin typeface="微软雅黑" panose="020B0503020204020204" charset="-122"/>
                <a:ea typeface="微软雅黑" panose="020B0503020204020204" charset="-122"/>
                <a:cs typeface="微软雅黑" panose="020B0503020204020204" charset="-122"/>
                <a:sym typeface="+mn-ea"/>
              </a:rPr>
              <a:t>. </a:t>
            </a:r>
            <a:r>
              <a:rPr lang="zh-CN" altLang="en-US" sz="1000" dirty="0">
                <a:latin typeface="微软雅黑" panose="020B0503020204020204" charset="-122"/>
                <a:ea typeface="微软雅黑" panose="020B0503020204020204" charset="-122"/>
                <a:cs typeface="微软雅黑" panose="020B0503020204020204" charset="-122"/>
                <a:sym typeface="+mn-ea"/>
              </a:rPr>
              <a:t>盐酸去甲乌药碱负荷心肌灌注显像与负荷心电图对冠心病诊断价值的对比研究</a:t>
            </a:r>
            <a:r>
              <a:rPr lang="en-US" altLang="zh-CN" sz="1000" dirty="0">
                <a:latin typeface="微软雅黑" panose="020B0503020204020204" charset="-122"/>
                <a:ea typeface="微软雅黑" panose="020B0503020204020204" charset="-122"/>
                <a:cs typeface="微软雅黑" panose="020B0503020204020204" charset="-122"/>
                <a:sym typeface="+mn-ea"/>
              </a:rPr>
              <a:t>. </a:t>
            </a:r>
            <a:r>
              <a:rPr lang="zh-CN" altLang="en-US" sz="1000" dirty="0">
                <a:latin typeface="微软雅黑" panose="020B0503020204020204" charset="-122"/>
                <a:ea typeface="微软雅黑" panose="020B0503020204020204" charset="-122"/>
                <a:cs typeface="微软雅黑" panose="020B0503020204020204" charset="-122"/>
                <a:sym typeface="+mn-ea"/>
              </a:rPr>
              <a:t>临床工程</a:t>
            </a:r>
            <a:r>
              <a:rPr lang="en-US" altLang="zh-CN" sz="1000" dirty="0">
                <a:latin typeface="微软雅黑" panose="020B0503020204020204" charset="-122"/>
                <a:ea typeface="微软雅黑" panose="020B0503020204020204" charset="-122"/>
                <a:cs typeface="微软雅黑" panose="020B0503020204020204" charset="-122"/>
                <a:sym typeface="+mn-ea"/>
              </a:rPr>
              <a:t>.2014, 10(29)</a:t>
            </a:r>
            <a:r>
              <a:rPr lang="zh-CN" altLang="en-US" sz="1000" dirty="0">
                <a:latin typeface="微软雅黑" panose="020B0503020204020204" charset="-122"/>
                <a:ea typeface="微软雅黑" panose="020B0503020204020204" charset="-122"/>
                <a:cs typeface="微软雅黑" panose="020B0503020204020204" charset="-122"/>
                <a:sym typeface="+mn-ea"/>
              </a:rPr>
              <a:t>：</a:t>
            </a:r>
            <a:r>
              <a:rPr lang="en-US" altLang="zh-CN" sz="1000" dirty="0">
                <a:latin typeface="微软雅黑" panose="020B0503020204020204" charset="-122"/>
                <a:ea typeface="微软雅黑" panose="020B0503020204020204" charset="-122"/>
                <a:cs typeface="微软雅黑" panose="020B0503020204020204" charset="-122"/>
                <a:sym typeface="+mn-ea"/>
              </a:rPr>
              <a:t>104-107.</a:t>
            </a:r>
            <a:endParaRPr lang="en-US" altLang="zh-CN" sz="1000" dirty="0">
              <a:latin typeface="微软雅黑" panose="020B0503020204020204" charset="-122"/>
              <a:ea typeface="微软雅黑" panose="020B0503020204020204" charset="-122"/>
              <a:cs typeface="微软雅黑" panose="020B0503020204020204" charset="-122"/>
              <a:sym typeface="+mn-ea"/>
            </a:endParaRPr>
          </a:p>
          <a:p>
            <a:r>
              <a:rPr lang="en-US" altLang="zh-CN" sz="1000" dirty="0">
                <a:latin typeface="微软雅黑" panose="020B0503020204020204" charset="-122"/>
                <a:ea typeface="微软雅黑" panose="020B0503020204020204" charset="-122"/>
                <a:sym typeface="+mn-ea"/>
              </a:rPr>
              <a:t>[5] </a:t>
            </a:r>
            <a:r>
              <a:rPr lang="zh-CN" altLang="en-US" sz="1000" dirty="0">
                <a:latin typeface="微软雅黑" panose="020B0503020204020204" charset="-122"/>
                <a:ea typeface="微软雅黑" panose="020B0503020204020204" charset="-122"/>
                <a:sym typeface="+mn-ea"/>
              </a:rPr>
              <a:t>盐酸去甲乌药碱注射液说明书</a:t>
            </a:r>
            <a:r>
              <a:rPr lang="en-US" altLang="zh-CN" sz="1000" dirty="0">
                <a:latin typeface="微软雅黑" panose="020B0503020204020204" charset="-122"/>
                <a:ea typeface="微软雅黑" panose="020B0503020204020204" charset="-122"/>
                <a:sym typeface="+mn-ea"/>
              </a:rPr>
              <a:t>.</a:t>
            </a:r>
            <a:endParaRPr lang="en-US" altLang="zh-CN" sz="1000" dirty="0">
              <a:latin typeface="微软雅黑" panose="020B0503020204020204" charset="-122"/>
              <a:ea typeface="微软雅黑" panose="020B0503020204020204" charset="-122"/>
              <a:cs typeface="微软雅黑" panose="020B0503020204020204" charset="-122"/>
              <a:sym typeface="微软雅黑" panose="020B0503020204020204" charset="-122"/>
            </a:endParaRPr>
          </a:p>
          <a:p>
            <a:r>
              <a:rPr lang="en-US" altLang="zh-CN" sz="1000" dirty="0">
                <a:latin typeface="微软雅黑" panose="020B0503020204020204" charset="-122"/>
                <a:ea typeface="微软雅黑" panose="020B0503020204020204" charset="-122"/>
                <a:cs typeface="微软雅黑" panose="020B0503020204020204" charset="-122"/>
                <a:sym typeface="微软雅黑" panose="020B0503020204020204" charset="-122"/>
              </a:rPr>
              <a:t>[6] </a:t>
            </a:r>
            <a:r>
              <a:rPr lang="zh-CN" altLang="en-US" sz="1000" dirty="0">
                <a:latin typeface="微软雅黑" panose="020B0503020204020204" charset="-122"/>
                <a:ea typeface="微软雅黑" panose="020B0503020204020204" charset="-122"/>
                <a:cs typeface="微软雅黑" panose="020B0503020204020204" charset="-122"/>
                <a:sym typeface="微软雅黑" panose="020B0503020204020204" charset="-122"/>
              </a:rPr>
              <a:t>瑞加诺生注射液说明书</a:t>
            </a:r>
            <a:r>
              <a:rPr lang="en-US" altLang="zh-CN" sz="1000" dirty="0">
                <a:latin typeface="微软雅黑" panose="020B0503020204020204" charset="-122"/>
                <a:ea typeface="微软雅黑" panose="020B0503020204020204" charset="-122"/>
                <a:cs typeface="微软雅黑" panose="020B0503020204020204" charset="-122"/>
                <a:sym typeface="微软雅黑" panose="020B0503020204020204" charset="-122"/>
              </a:rPr>
              <a:t>.</a:t>
            </a:r>
            <a:endParaRPr lang="zh-CN" altLang="en-US" sz="1000" dirty="0">
              <a:latin typeface="微软雅黑" panose="020B0503020204020204" charset="-122"/>
              <a:ea typeface="微软雅黑" panose="020B0503020204020204" charset="-122"/>
              <a:cs typeface="微软雅黑" panose="020B0503020204020204" charset="-122"/>
              <a:sym typeface="微软雅黑" panose="020B0503020204020204" charset="-122"/>
            </a:endParaRPr>
          </a:p>
          <a:p>
            <a:r>
              <a:rPr lang="en-US" altLang="zh-CN" sz="1000" dirty="0">
                <a:latin typeface="微软雅黑" panose="020B0503020204020204" charset="-122"/>
                <a:ea typeface="微软雅黑" panose="020B0503020204020204" charset="-122"/>
                <a:cs typeface="微软雅黑" panose="020B0503020204020204" charset="-122"/>
                <a:sym typeface="微软雅黑" panose="020B0503020204020204" charset="-122"/>
              </a:rPr>
              <a:t>[7] </a:t>
            </a:r>
            <a:r>
              <a:rPr lang="zh-CN" altLang="en-US" sz="1000" dirty="0">
                <a:latin typeface="微软雅黑" panose="020B0503020204020204" charset="-122"/>
                <a:ea typeface="微软雅黑" panose="020B0503020204020204" charset="-122"/>
                <a:cs typeface="微软雅黑" panose="020B0503020204020204" charset="-122"/>
                <a:sym typeface="微软雅黑" panose="020B0503020204020204" charset="-122"/>
              </a:rPr>
              <a:t>腺苷注射液说明书</a:t>
            </a:r>
            <a:r>
              <a:rPr lang="en-US" altLang="zh-CN" sz="1000" dirty="0">
                <a:latin typeface="微软雅黑" panose="020B0503020204020204" charset="-122"/>
                <a:ea typeface="微软雅黑" panose="020B0503020204020204" charset="-122"/>
                <a:cs typeface="微软雅黑" panose="020B0503020204020204" charset="-122"/>
                <a:sym typeface="微软雅黑" panose="020B0503020204020204" charset="-122"/>
              </a:rPr>
              <a:t>.</a:t>
            </a:r>
            <a:endParaRPr lang="en-US" altLang="zh-CN" sz="1000" dirty="0">
              <a:latin typeface="微软雅黑" panose="020B0503020204020204" charset="-122"/>
              <a:ea typeface="微软雅黑" panose="020B0503020204020204" charset="-122"/>
              <a:cs typeface="微软雅黑" panose="020B0503020204020204" charset="-122"/>
              <a:sym typeface="微软雅黑" panose="020B0503020204020204" charset="-122"/>
            </a:endParaRPr>
          </a:p>
        </p:txBody>
      </p:sp>
      <p:pic>
        <p:nvPicPr>
          <p:cNvPr id="7" name="图片 6"/>
          <p:cNvPicPr>
            <a:picLocks noChangeAspect="1"/>
          </p:cNvPicPr>
          <p:nvPr/>
        </p:nvPicPr>
        <p:blipFill>
          <a:blip r:embed="rId22"/>
          <a:stretch>
            <a:fillRect/>
          </a:stretch>
        </p:blipFill>
        <p:spPr>
          <a:xfrm>
            <a:off x="10375289" y="114307"/>
            <a:ext cx="1635841" cy="552659"/>
          </a:xfrm>
          <a:prstGeom prst="rect">
            <a:avLst/>
          </a:prstGeom>
        </p:spPr>
      </p:pic>
      <p:sp>
        <p:nvSpPr>
          <p:cNvPr id="17" name="矩形 16"/>
          <p:cNvSpPr/>
          <p:nvPr/>
        </p:nvSpPr>
        <p:spPr>
          <a:xfrm>
            <a:off x="0" y="0"/>
            <a:ext cx="1493520" cy="358140"/>
          </a:xfrm>
          <a:prstGeom prst="rect">
            <a:avLst/>
          </a:prstGeom>
          <a:solidFill>
            <a:srgbClr val="046E5A"/>
          </a:solidFill>
          <a:ln>
            <a:noFill/>
          </a:ln>
        </p:spPr>
        <p:style>
          <a:lnRef idx="2">
            <a:schemeClr val="accent1">
              <a:lumMod val="75000"/>
            </a:schemeClr>
          </a:lnRef>
          <a:fillRef idx="1">
            <a:schemeClr val="accent1"/>
          </a:fillRef>
          <a:effectRef idx="0">
            <a:srgbClr val="FFFFFF"/>
          </a:effectRef>
          <a:fontRef idx="minor">
            <a:schemeClr val="lt1"/>
          </a:fontRef>
        </p:style>
        <p:txBody>
          <a:bodyPr rtlCol="0" anchor="ctr"/>
          <a:p>
            <a:pPr algn="ctr"/>
            <a:r>
              <a:rPr lang="zh-CN" altLang="en-US" sz="1400" b="1">
                <a:solidFill>
                  <a:schemeClr val="bg1"/>
                </a:solidFill>
                <a:latin typeface="微软雅黑" panose="020B0503020204020204" charset="-122"/>
                <a:ea typeface="微软雅黑" panose="020B0503020204020204" charset="-122"/>
                <a:cs typeface="微软雅黑" panose="020B0503020204020204" charset="-122"/>
                <a:sym typeface="+mn-ea"/>
              </a:rPr>
              <a:t>安全性（</a:t>
            </a:r>
            <a:r>
              <a:rPr lang="en-US" altLang="zh-CN" sz="1400" b="1">
                <a:solidFill>
                  <a:schemeClr val="bg1"/>
                </a:solidFill>
                <a:latin typeface="微软雅黑" panose="020B0503020204020204" charset="-122"/>
                <a:ea typeface="微软雅黑" panose="020B0503020204020204" charset="-122"/>
                <a:cs typeface="微软雅黑" panose="020B0503020204020204" charset="-122"/>
                <a:sym typeface="+mn-ea"/>
              </a:rPr>
              <a:t>1/2</a:t>
            </a:r>
            <a:r>
              <a:rPr lang="zh-CN" altLang="en-US" sz="1400" b="1">
                <a:solidFill>
                  <a:schemeClr val="bg1"/>
                </a:solidFill>
                <a:latin typeface="微软雅黑" panose="020B0503020204020204" charset="-122"/>
                <a:ea typeface="微软雅黑" panose="020B0503020204020204" charset="-122"/>
                <a:cs typeface="微软雅黑" panose="020B0503020204020204" charset="-122"/>
                <a:sym typeface="+mn-ea"/>
              </a:rPr>
              <a:t>）</a:t>
            </a:r>
            <a:endParaRPr lang="zh-CN" altLang="en-US" sz="1400"/>
          </a:p>
        </p:txBody>
      </p:sp>
    </p:spTree>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46" name="文本框 12"/>
          <p:cNvSpPr txBox="1">
            <a:spLocks noChangeArrowheads="1"/>
          </p:cNvSpPr>
          <p:nvPr>
            <p:custDataLst>
              <p:tags r:id="rId1"/>
            </p:custDataLst>
          </p:nvPr>
        </p:nvSpPr>
        <p:spPr bwMode="auto">
          <a:xfrm>
            <a:off x="479883" y="2245651"/>
            <a:ext cx="5939999" cy="1330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285750" indent="-285750">
              <a:defRPr>
                <a:solidFill>
                  <a:schemeClr val="tx1"/>
                </a:solidFill>
                <a:latin typeface="Arial" panose="020B0604020202020204" pitchFamily="34" charset="0"/>
                <a:ea typeface="微软雅黑" panose="020B0503020204020204" charset="-122"/>
              </a:defRPr>
            </a:lvl1pPr>
            <a:lvl2pPr marL="742950" indent="-285750">
              <a:defRPr>
                <a:solidFill>
                  <a:schemeClr val="tx1"/>
                </a:solidFill>
                <a:latin typeface="Arial" panose="020B0604020202020204" pitchFamily="34" charset="0"/>
                <a:ea typeface="微软雅黑" panose="020B0503020204020204" charset="-122"/>
              </a:defRPr>
            </a:lvl2pPr>
            <a:lvl3pPr marL="1143000" indent="-228600">
              <a:defRPr>
                <a:solidFill>
                  <a:schemeClr val="tx1"/>
                </a:solidFill>
                <a:latin typeface="Arial" panose="020B0604020202020204" pitchFamily="34" charset="0"/>
                <a:ea typeface="微软雅黑" panose="020B0503020204020204" charset="-122"/>
              </a:defRPr>
            </a:lvl3pPr>
            <a:lvl4pPr marL="1600200" indent="-228600">
              <a:defRPr>
                <a:solidFill>
                  <a:schemeClr val="tx1"/>
                </a:solidFill>
                <a:latin typeface="Arial" panose="020B0604020202020204" pitchFamily="34" charset="0"/>
                <a:ea typeface="微软雅黑" panose="020B0503020204020204" charset="-122"/>
              </a:defRPr>
            </a:lvl4pPr>
            <a:lvl5pPr marL="2057400" indent="-228600">
              <a:defRPr>
                <a:solidFill>
                  <a:schemeClr val="tx1"/>
                </a:solidFill>
                <a:latin typeface="Arial" panose="020B0604020202020204" pitchFamily="34" charset="0"/>
                <a:ea typeface="微软雅黑" panose="020B0503020204020204"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微软雅黑" panose="020B0503020204020204"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微软雅黑" panose="020B0503020204020204"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微软雅黑" panose="020B0503020204020204"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微软雅黑" panose="020B0503020204020204" charset="-122"/>
              </a:defRPr>
            </a:lvl9pPr>
          </a:lstStyle>
          <a:p>
            <a:pPr marL="179705" indent="-179705">
              <a:lnSpc>
                <a:spcPts val="1800"/>
              </a:lnSpc>
              <a:spcBef>
                <a:spcPts val="400"/>
              </a:spcBef>
              <a:spcAft>
                <a:spcPts val="0"/>
              </a:spcAft>
              <a:buFont typeface="Arial" panose="020B0604020202020204" pitchFamily="34" charset="0"/>
              <a:buChar char="•"/>
            </a:pPr>
            <a:r>
              <a:rPr lang="zh-CN" altLang="en-US" sz="1200" dirty="0">
                <a:latin typeface="微软雅黑" panose="020B0503020204020204" charset="-122"/>
                <a:sym typeface="微软雅黑" panose="020B0503020204020204" charset="-122"/>
              </a:rPr>
              <a:t>本品说明书显示：主要为药物增加心脏负荷引起的心悸、胸部不适、气短、头晕、头痛等不适症状，大多数均发生在开始用药后不久，</a:t>
            </a:r>
            <a:r>
              <a:rPr lang="zh-CN" altLang="en-US" sz="1200" b="1" dirty="0">
                <a:solidFill>
                  <a:srgbClr val="C00000"/>
                </a:solidFill>
                <a:latin typeface="微软雅黑" panose="020B0503020204020204" charset="-122"/>
                <a:sym typeface="微软雅黑" panose="020B0503020204020204" charset="-122"/>
              </a:rPr>
              <a:t>症状较轻微</a:t>
            </a:r>
            <a:r>
              <a:rPr lang="zh-CN" altLang="en-US" sz="1200" dirty="0">
                <a:solidFill>
                  <a:srgbClr val="C00000"/>
                </a:solidFill>
                <a:latin typeface="微软雅黑" panose="020B0503020204020204" charset="-122"/>
                <a:sym typeface="微软雅黑" panose="020B0503020204020204" charset="-122"/>
              </a:rPr>
              <a:t>，</a:t>
            </a:r>
            <a:r>
              <a:rPr lang="zh-CN" altLang="en-US" sz="1200" b="1" dirty="0">
                <a:solidFill>
                  <a:srgbClr val="C00000"/>
                </a:solidFill>
                <a:latin typeface="微软雅黑" panose="020B0503020204020204" charset="-122"/>
                <a:sym typeface="微软雅黑" panose="020B0503020204020204" charset="-122"/>
              </a:rPr>
              <a:t>在停药后</a:t>
            </a:r>
            <a:r>
              <a:rPr lang="en-US" altLang="zh-CN" sz="1200" b="1" dirty="0">
                <a:solidFill>
                  <a:srgbClr val="C00000"/>
                </a:solidFill>
                <a:latin typeface="微软雅黑" panose="020B0503020204020204" charset="-122"/>
                <a:sym typeface="微软雅黑" panose="020B0503020204020204" charset="-122"/>
              </a:rPr>
              <a:t>10</a:t>
            </a:r>
            <a:r>
              <a:rPr lang="zh-CN" altLang="en-US" sz="1200" b="1" dirty="0">
                <a:solidFill>
                  <a:srgbClr val="C00000"/>
                </a:solidFill>
                <a:latin typeface="微软雅黑" panose="020B0503020204020204" charset="-122"/>
                <a:sym typeface="微软雅黑" panose="020B0503020204020204" charset="-122"/>
              </a:rPr>
              <a:t>分钟内逐渐自行缓解</a:t>
            </a:r>
            <a:r>
              <a:rPr lang="zh-CN" altLang="en-US" sz="1200" b="1" dirty="0">
                <a:solidFill>
                  <a:srgbClr val="C00000"/>
                </a:solidFill>
                <a:latin typeface="微软雅黑" panose="020B0503020204020204" charset="-122"/>
              </a:rPr>
              <a:t> </a:t>
            </a:r>
            <a:r>
              <a:rPr lang="en-US" altLang="zh-CN" sz="1200" baseline="30000" dirty="0">
                <a:latin typeface="微软雅黑" panose="020B0503020204020204" charset="-122"/>
              </a:rPr>
              <a:t>[1]</a:t>
            </a:r>
            <a:r>
              <a:rPr lang="zh-CN" altLang="en-US" sz="1200" dirty="0">
                <a:latin typeface="微软雅黑" panose="020B0503020204020204" charset="-122"/>
              </a:rPr>
              <a:t>。</a:t>
            </a:r>
            <a:endParaRPr lang="en-US" altLang="zh-CN" sz="1200" dirty="0">
              <a:latin typeface="微软雅黑" panose="020B0503020204020204" charset="-122"/>
              <a:sym typeface="微软雅黑" panose="020B0503020204020204" charset="-122"/>
            </a:endParaRPr>
          </a:p>
          <a:p>
            <a:pPr marL="179705" indent="-179705">
              <a:lnSpc>
                <a:spcPts val="1800"/>
              </a:lnSpc>
              <a:spcBef>
                <a:spcPts val="400"/>
              </a:spcBef>
              <a:spcAft>
                <a:spcPts val="0"/>
              </a:spcAft>
              <a:buFont typeface="Arial" panose="020B0604020202020204" pitchFamily="34" charset="0"/>
              <a:buChar char="•"/>
            </a:pPr>
            <a:r>
              <a:rPr lang="zh-CN" altLang="en-US" sz="1200" dirty="0">
                <a:latin typeface="微软雅黑" panose="020B0503020204020204" charset="-122"/>
                <a:sym typeface="+mn-ea"/>
              </a:rPr>
              <a:t>Ⅲ</a:t>
            </a:r>
            <a:r>
              <a:rPr lang="en-US" altLang="zh-CN" sz="1200" dirty="0">
                <a:latin typeface="微软雅黑" panose="020B0503020204020204" charset="-122"/>
                <a:sym typeface="+mn-ea"/>
              </a:rPr>
              <a:t>b</a:t>
            </a:r>
            <a:r>
              <a:rPr lang="zh-CN" altLang="en-US" sz="1200" dirty="0">
                <a:latin typeface="微软雅黑" panose="020B0503020204020204" charset="-122"/>
                <a:sym typeface="微软雅黑" panose="020B0503020204020204" charset="-122"/>
              </a:rPr>
              <a:t>期临床试验中不良反应轻微，停药后很快缓解或消失，</a:t>
            </a:r>
            <a:r>
              <a:rPr lang="zh-CN" altLang="en-US" sz="1200" b="1" dirty="0">
                <a:solidFill>
                  <a:srgbClr val="C00000"/>
                </a:solidFill>
                <a:latin typeface="微软雅黑" panose="020B0503020204020204" charset="-122"/>
                <a:sym typeface="微软雅黑" panose="020B0503020204020204" charset="-122"/>
              </a:rPr>
              <a:t>未发生严重不良反应</a:t>
            </a:r>
            <a:r>
              <a:rPr lang="zh-CN" altLang="en-US" sz="1200" b="1" dirty="0">
                <a:solidFill>
                  <a:schemeClr val="tx1"/>
                </a:solidFill>
                <a:latin typeface="微软雅黑" panose="020B0503020204020204" charset="-122"/>
                <a:sym typeface="微软雅黑" panose="020B0503020204020204" charset="-122"/>
              </a:rPr>
              <a:t> </a:t>
            </a:r>
            <a:r>
              <a:rPr lang="en-US" altLang="zh-CN" sz="1200" baseline="30000" dirty="0">
                <a:solidFill>
                  <a:schemeClr val="tx1"/>
                </a:solidFill>
                <a:latin typeface="微软雅黑" panose="020B0503020204020204" charset="-122"/>
              </a:rPr>
              <a:t>[</a:t>
            </a:r>
            <a:r>
              <a:rPr lang="en-US" altLang="zh-CN" sz="1200" baseline="30000" dirty="0">
                <a:solidFill>
                  <a:schemeClr val="tx1"/>
                </a:solidFill>
                <a:latin typeface="微软雅黑" panose="020B0503020204020204" charset="-122"/>
                <a:sym typeface="微软雅黑" panose="020B0503020204020204" charset="-122"/>
              </a:rPr>
              <a:t>2]</a:t>
            </a:r>
            <a:r>
              <a:rPr lang="en-US" altLang="zh-CN" sz="1200" dirty="0">
                <a:solidFill>
                  <a:schemeClr val="tx1"/>
                </a:solidFill>
                <a:latin typeface="微软雅黑" panose="020B0503020204020204" charset="-122"/>
                <a:sym typeface="微软雅黑" panose="020B0503020204020204" charset="-122"/>
              </a:rPr>
              <a:t>，</a:t>
            </a:r>
            <a:r>
              <a:rPr lang="zh-CN" altLang="en-US" sz="1200" dirty="0">
                <a:solidFill>
                  <a:schemeClr val="tx1"/>
                </a:solidFill>
                <a:latin typeface="微软雅黑" panose="020B0503020204020204" charset="-122"/>
                <a:sym typeface="微软雅黑" panose="020B0503020204020204" charset="-122"/>
              </a:rPr>
              <a:t>安全性良好，试验组</a:t>
            </a:r>
            <a:r>
              <a:rPr lang="en-US" altLang="zh-CN" sz="1200" dirty="0">
                <a:solidFill>
                  <a:schemeClr val="tx1"/>
                </a:solidFill>
                <a:latin typeface="微软雅黑" panose="020B0503020204020204" charset="-122"/>
                <a:sym typeface="微软雅黑" panose="020B0503020204020204" charset="-122"/>
              </a:rPr>
              <a:t>AE</a:t>
            </a:r>
            <a:r>
              <a:rPr lang="zh-CN" altLang="en-US" sz="1200" dirty="0">
                <a:solidFill>
                  <a:schemeClr val="tx1"/>
                </a:solidFill>
                <a:latin typeface="微软雅黑" panose="020B0503020204020204" charset="-122"/>
                <a:sym typeface="微软雅黑" panose="020B0503020204020204" charset="-122"/>
              </a:rPr>
              <a:t>的发生率在数值趋势上都明显</a:t>
            </a:r>
            <a:r>
              <a:rPr lang="zh-CN" altLang="en-US" sz="1200" b="1" dirty="0">
                <a:solidFill>
                  <a:srgbClr val="C00000"/>
                </a:solidFill>
                <a:latin typeface="微软雅黑" panose="020B0503020204020204" charset="-122"/>
                <a:sym typeface="微软雅黑" panose="020B0503020204020204" charset="-122"/>
              </a:rPr>
              <a:t>低于对照组</a:t>
            </a:r>
            <a:r>
              <a:rPr lang="zh-CN" altLang="en-US" sz="1200" b="1" dirty="0">
                <a:solidFill>
                  <a:schemeClr val="tx1"/>
                </a:solidFill>
                <a:latin typeface="微软雅黑" panose="020B0503020204020204" charset="-122"/>
                <a:sym typeface="微软雅黑" panose="020B0503020204020204" charset="-122"/>
              </a:rPr>
              <a:t>。</a:t>
            </a:r>
            <a:endParaRPr lang="zh-CN" altLang="en-US" sz="1200" b="1" baseline="30000" dirty="0">
              <a:solidFill>
                <a:schemeClr val="tx1"/>
              </a:solidFill>
              <a:latin typeface="微软雅黑" panose="020B0503020204020204" charset="-122"/>
              <a:sym typeface="微软雅黑" panose="020B0503020204020204" charset="-122"/>
            </a:endParaRPr>
          </a:p>
        </p:txBody>
      </p:sp>
      <p:sp>
        <p:nvSpPr>
          <p:cNvPr id="15" name="圆角矩形 14"/>
          <p:cNvSpPr/>
          <p:nvPr>
            <p:custDataLst>
              <p:tags r:id="rId2"/>
            </p:custDataLst>
          </p:nvPr>
        </p:nvSpPr>
        <p:spPr>
          <a:xfrm>
            <a:off x="621665" y="1485265"/>
            <a:ext cx="5673725" cy="661670"/>
          </a:xfrm>
          <a:prstGeom prst="roundRect">
            <a:avLst>
              <a:gd name="adj" fmla="val 0"/>
            </a:avLst>
          </a:prstGeom>
          <a:noFill/>
          <a:ln w="12700">
            <a:noFill/>
          </a:ln>
          <a:extLst>
            <a:ext uri="{909E8E84-426E-40DD-AFC4-6F175D3DCCD1}">
              <a14:hiddenFill xmlns:a14="http://schemas.microsoft.com/office/drawing/2010/main">
                <a:solidFill>
                  <a:srgbClr val="E2F0D9"/>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a:solidFill>
                  <a:schemeClr val="tx1"/>
                </a:solidFill>
                <a:latin typeface="Arial" panose="020B0604020202020204" pitchFamily="34" charset="0"/>
                <a:ea typeface="微软雅黑" panose="020B0503020204020204" charset="-122"/>
              </a:defRPr>
            </a:lvl1pPr>
            <a:lvl2pPr marL="742950" indent="-285750">
              <a:defRPr>
                <a:solidFill>
                  <a:schemeClr val="tx1"/>
                </a:solidFill>
                <a:latin typeface="Arial" panose="020B0604020202020204" pitchFamily="34" charset="0"/>
                <a:ea typeface="微软雅黑" panose="020B0503020204020204" charset="-122"/>
              </a:defRPr>
            </a:lvl2pPr>
            <a:lvl3pPr marL="1143000" indent="-228600">
              <a:defRPr>
                <a:solidFill>
                  <a:schemeClr val="tx1"/>
                </a:solidFill>
                <a:latin typeface="Arial" panose="020B0604020202020204" pitchFamily="34" charset="0"/>
                <a:ea typeface="微软雅黑" panose="020B0503020204020204" charset="-122"/>
              </a:defRPr>
            </a:lvl3pPr>
            <a:lvl4pPr marL="1600200" indent="-228600">
              <a:defRPr>
                <a:solidFill>
                  <a:schemeClr val="tx1"/>
                </a:solidFill>
                <a:latin typeface="Arial" panose="020B0604020202020204" pitchFamily="34" charset="0"/>
                <a:ea typeface="微软雅黑" panose="020B0503020204020204" charset="-122"/>
              </a:defRPr>
            </a:lvl4pPr>
            <a:lvl5pPr marL="2057400" indent="-228600">
              <a:defRPr>
                <a:solidFill>
                  <a:schemeClr val="tx1"/>
                </a:solidFill>
                <a:latin typeface="Arial" panose="020B0604020202020204" pitchFamily="34" charset="0"/>
                <a:ea typeface="微软雅黑" panose="020B0503020204020204"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微软雅黑" panose="020B0503020204020204"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微软雅黑" panose="020B0503020204020204"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微软雅黑" panose="020B0503020204020204"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微软雅黑" panose="020B0503020204020204" charset="-122"/>
              </a:defRPr>
            </a:lvl9pPr>
          </a:lstStyle>
          <a:p>
            <a:pPr algn="ctr"/>
            <a:r>
              <a:rPr lang="zh-CN" altLang="en-US" sz="1400" b="1" dirty="0">
                <a:latin typeface="微软雅黑" panose="020B0503020204020204" charset="-122"/>
                <a:sym typeface="+mn-ea"/>
              </a:rPr>
              <a:t>Ⅲ期</a:t>
            </a:r>
            <a:r>
              <a:rPr lang="en-US" altLang="zh-CN" sz="1400" b="1" dirty="0">
                <a:latin typeface="微软雅黑" panose="020B0503020204020204" charset="-122"/>
                <a:sym typeface="+mn-ea"/>
              </a:rPr>
              <a:t>RCT</a:t>
            </a:r>
            <a:r>
              <a:rPr lang="zh-CN" altLang="en-US" sz="1400" b="1" dirty="0">
                <a:latin typeface="微软雅黑" panose="020B0503020204020204" charset="-122"/>
                <a:sym typeface="+mn-ea"/>
              </a:rPr>
              <a:t>研究对照腺苷：</a:t>
            </a:r>
            <a:r>
              <a:rPr lang="zh-CN" altLang="en-US" sz="1400" b="1" dirty="0">
                <a:solidFill>
                  <a:srgbClr val="C00000"/>
                </a:solidFill>
                <a:latin typeface="微软雅黑" panose="020B0503020204020204" charset="-122"/>
                <a:sym typeface="+mn-ea"/>
              </a:rPr>
              <a:t>本品不良反应发生率更低</a:t>
            </a:r>
            <a:endParaRPr lang="en-US" altLang="zh-CN" sz="1400" b="1" dirty="0">
              <a:solidFill>
                <a:srgbClr val="C00000"/>
              </a:solidFill>
              <a:latin typeface="微软雅黑" panose="020B0503020204020204" charset="-122"/>
              <a:sym typeface="+mn-ea"/>
            </a:endParaRPr>
          </a:p>
          <a:p>
            <a:pPr algn="ctr"/>
            <a:r>
              <a:rPr lang="zh-CN" altLang="en-US" sz="1400" b="1" dirty="0">
                <a:latin typeface="微软雅黑" panose="020B0503020204020204" charset="-122"/>
                <a:sym typeface="+mn-ea"/>
              </a:rPr>
              <a:t>药品说明书显示</a:t>
            </a:r>
            <a:r>
              <a:rPr lang="zh-CN" altLang="en-US" sz="1400" b="1" dirty="0">
                <a:solidFill>
                  <a:srgbClr val="C00000"/>
                </a:solidFill>
                <a:latin typeface="微软雅黑" panose="020B0503020204020204" charset="-122"/>
                <a:sym typeface="+mn-ea"/>
              </a:rPr>
              <a:t>本品不良反应轻微、停药后缓解</a:t>
            </a:r>
            <a:endParaRPr lang="zh-CN" altLang="en-US" sz="1400" b="1" baseline="30000" dirty="0">
              <a:solidFill>
                <a:srgbClr val="C00000"/>
              </a:solidFill>
              <a:latin typeface="微软雅黑" panose="020B0503020204020204" charset="-122"/>
              <a:sym typeface="+mn-ea"/>
            </a:endParaRPr>
          </a:p>
        </p:txBody>
      </p:sp>
      <p:sp>
        <p:nvSpPr>
          <p:cNvPr id="24" name="文本框 23"/>
          <p:cNvSpPr txBox="1"/>
          <p:nvPr>
            <p:custDataLst>
              <p:tags r:id="rId3"/>
            </p:custDataLst>
          </p:nvPr>
        </p:nvSpPr>
        <p:spPr>
          <a:xfrm>
            <a:off x="6522053" y="2178778"/>
            <a:ext cx="5424487" cy="1330325"/>
          </a:xfrm>
          <a:prstGeom prst="rect">
            <a:avLst/>
          </a:prstGeom>
          <a:noFill/>
        </p:spPr>
        <p:txBody>
          <a:bodyPr/>
          <a:lstStyle/>
          <a:p>
            <a:pPr marL="179705" indent="-179705" algn="just">
              <a:lnSpc>
                <a:spcPts val="1800"/>
              </a:lnSpc>
              <a:spcBef>
                <a:spcPts val="600"/>
              </a:spcBef>
              <a:buFont typeface="Arial" panose="020B0604020202020204" pitchFamily="34" charset="0"/>
              <a:buChar char="•"/>
              <a:defRPr/>
            </a:pPr>
            <a:r>
              <a:rPr lang="zh-CN" altLang="en-US" sz="1200" kern="0" noProof="1">
                <a:latin typeface="微软雅黑" panose="020B0503020204020204" charset="-122"/>
                <a:ea typeface="微软雅黑" panose="020B0503020204020204" charset="-122"/>
                <a:sym typeface="+mn-ea"/>
              </a:rPr>
              <a:t>基于本品和瑞加诺生注射液的药品说明书的比较，</a:t>
            </a:r>
            <a:r>
              <a:rPr lang="zh-CN" altLang="en-US" sz="1200" b="1" kern="0" noProof="1">
                <a:solidFill>
                  <a:srgbClr val="C00000"/>
                </a:solidFill>
                <a:latin typeface="微软雅黑" panose="020B0503020204020204" charset="-122"/>
                <a:ea typeface="微软雅黑" panose="020B0503020204020204" charset="-122"/>
                <a:sym typeface="+mn-ea"/>
              </a:rPr>
              <a:t>本品在不良反应发生率方面展现出优于瑞加诺生的趋势 </a:t>
            </a:r>
            <a:r>
              <a:rPr lang="en-US" altLang="zh-CN" sz="1200" baseline="30000" dirty="0">
                <a:solidFill>
                  <a:schemeClr val="tx1"/>
                </a:solidFill>
                <a:latin typeface="微软雅黑" panose="020B0503020204020204" charset="-122"/>
                <a:sym typeface="微软雅黑" panose="020B0503020204020204" charset="-122"/>
              </a:rPr>
              <a:t>[1,</a:t>
            </a:r>
            <a:r>
              <a:rPr lang="en-US" altLang="zh-CN" sz="1200" kern="0" baseline="30000" noProof="1">
                <a:solidFill>
                  <a:schemeClr val="tx1"/>
                </a:solidFill>
                <a:latin typeface="微软雅黑" panose="020B0503020204020204" charset="-122"/>
                <a:ea typeface="微软雅黑" panose="020B0503020204020204" charset="-122"/>
                <a:sym typeface="+mn-ea"/>
              </a:rPr>
              <a:t>3]</a:t>
            </a:r>
            <a:r>
              <a:rPr lang="zh-CN" altLang="en-US" sz="1200" kern="0" noProof="1">
                <a:solidFill>
                  <a:schemeClr val="tx1"/>
                </a:solidFill>
                <a:latin typeface="微软雅黑" panose="020B0503020204020204" charset="-122"/>
                <a:ea typeface="微软雅黑" panose="020B0503020204020204" charset="-122"/>
                <a:sym typeface="+mn-ea"/>
              </a:rPr>
              <a:t>。</a:t>
            </a:r>
            <a:endParaRPr lang="zh-CN" altLang="en-US" sz="1200" kern="0" baseline="30000" noProof="1">
              <a:solidFill>
                <a:schemeClr val="tx1"/>
              </a:solidFill>
              <a:latin typeface="微软雅黑" panose="020B0503020204020204" charset="-122"/>
              <a:ea typeface="微软雅黑" panose="020B0503020204020204" charset="-122"/>
              <a:sym typeface="+mn-ea"/>
            </a:endParaRPr>
          </a:p>
          <a:p>
            <a:pPr marL="179705" indent="-179705" algn="just">
              <a:lnSpc>
                <a:spcPts val="1800"/>
              </a:lnSpc>
              <a:spcBef>
                <a:spcPts val="600"/>
              </a:spcBef>
              <a:buFont typeface="Arial" panose="020B0604020202020204" pitchFamily="34" charset="0"/>
              <a:buChar char="•"/>
              <a:defRPr/>
            </a:pPr>
            <a:r>
              <a:rPr lang="zh-CN" altLang="en-US" sz="1200" kern="0" noProof="1">
                <a:solidFill>
                  <a:schemeClr val="tx1"/>
                </a:solidFill>
                <a:latin typeface="微软雅黑" panose="020B0503020204020204" charset="-122"/>
                <a:ea typeface="微软雅黑" panose="020B0503020204020204" charset="-122"/>
                <a:sym typeface="+mn-ea"/>
              </a:rPr>
              <a:t>本品说明书所汇总的</a:t>
            </a:r>
            <a:r>
              <a:rPr lang="en-US" altLang="zh-CN" sz="1200" kern="0" noProof="1">
                <a:solidFill>
                  <a:schemeClr val="tx1"/>
                </a:solidFill>
                <a:latin typeface="微软雅黑" panose="020B0503020204020204" charset="-122"/>
                <a:ea typeface="微软雅黑" panose="020B0503020204020204" charset="-122"/>
                <a:sym typeface="+mn-ea"/>
              </a:rPr>
              <a:t>Ⅱ-Ⅲ</a:t>
            </a:r>
            <a:r>
              <a:rPr lang="zh-CN" altLang="en-US" sz="1200" kern="0" noProof="1">
                <a:solidFill>
                  <a:schemeClr val="tx1"/>
                </a:solidFill>
                <a:latin typeface="微软雅黑" panose="020B0503020204020204" charset="-122"/>
                <a:ea typeface="微软雅黑" panose="020B0503020204020204" charset="-122"/>
                <a:sym typeface="+mn-ea"/>
              </a:rPr>
              <a:t>期临床试验结果显示：</a:t>
            </a:r>
            <a:r>
              <a:rPr lang="zh-CN" altLang="en-US" sz="1200" b="1" kern="0" noProof="1">
                <a:solidFill>
                  <a:srgbClr val="C00000"/>
                </a:solidFill>
                <a:latin typeface="微软雅黑" panose="020B0503020204020204" charset="-122"/>
                <a:ea typeface="微软雅黑" panose="020B0503020204020204" charset="-122"/>
                <a:sym typeface="+mn-ea"/>
              </a:rPr>
              <a:t>相较于参照药品瑞加诺生注射液说明书记载的面色潮红、恶心、腹部不适、味觉障碍及热感等不良反应，本品均未发生上述事件</a:t>
            </a:r>
            <a:r>
              <a:rPr lang="zh-CN" altLang="en-US" sz="1200" kern="0" noProof="1">
                <a:solidFill>
                  <a:schemeClr val="tx1"/>
                </a:solidFill>
                <a:latin typeface="微软雅黑" panose="020B0503020204020204" charset="-122"/>
                <a:ea typeface="微软雅黑" panose="020B0503020204020204" charset="-122"/>
                <a:sym typeface="+mn-ea"/>
              </a:rPr>
              <a:t>；且本品所致心绞痛或</a:t>
            </a:r>
            <a:r>
              <a:rPr lang="en-US" altLang="zh-CN" sz="1200" kern="0" noProof="1">
                <a:solidFill>
                  <a:schemeClr val="tx1"/>
                </a:solidFill>
                <a:latin typeface="微软雅黑" panose="020B0503020204020204" charset="-122"/>
                <a:ea typeface="微软雅黑" panose="020B0503020204020204" charset="-122"/>
                <a:sym typeface="+mn-ea"/>
              </a:rPr>
              <a:t>ST</a:t>
            </a:r>
            <a:r>
              <a:rPr lang="zh-CN" altLang="en-US" sz="1200" kern="0" noProof="1">
                <a:solidFill>
                  <a:schemeClr val="tx1"/>
                </a:solidFill>
                <a:latin typeface="微软雅黑" panose="020B0503020204020204" charset="-122"/>
                <a:ea typeface="微软雅黑" panose="020B0503020204020204" charset="-122"/>
                <a:sym typeface="+mn-ea"/>
              </a:rPr>
              <a:t>段压低程度更为</a:t>
            </a:r>
            <a:r>
              <a:rPr lang="zh-CN" altLang="en-US" sz="1200" kern="0" noProof="1">
                <a:latin typeface="微软雅黑" panose="020B0503020204020204" charset="-122"/>
                <a:ea typeface="微软雅黑" panose="020B0503020204020204" charset="-122"/>
                <a:sym typeface="+mn-ea"/>
              </a:rPr>
              <a:t>轻微。</a:t>
            </a:r>
            <a:endParaRPr lang="zh-CN" altLang="en-US" sz="1200" kern="0" noProof="1">
              <a:latin typeface="微软雅黑" panose="020B0503020204020204" charset="-122"/>
              <a:ea typeface="微软雅黑" panose="020B0503020204020204" charset="-122"/>
              <a:sym typeface="+mn-ea"/>
            </a:endParaRPr>
          </a:p>
        </p:txBody>
      </p:sp>
      <p:graphicFrame>
        <p:nvGraphicFramePr>
          <p:cNvPr id="8" name="表格 7"/>
          <p:cNvGraphicFramePr/>
          <p:nvPr>
            <p:custDataLst>
              <p:tags r:id="rId4"/>
            </p:custDataLst>
          </p:nvPr>
        </p:nvGraphicFramePr>
        <p:xfrm>
          <a:off x="6684010" y="3975100"/>
          <a:ext cx="5156200" cy="2080260"/>
        </p:xfrm>
        <a:graphic>
          <a:graphicData uri="http://schemas.openxmlformats.org/drawingml/2006/table">
            <a:tbl>
              <a:tblPr firstRow="1" bandRow="1">
                <a:tableStyleId>{00A15C55-8517-42AA-B614-E9B94910E393}</a:tableStyleId>
              </a:tblPr>
              <a:tblGrid>
                <a:gridCol w="1353185"/>
                <a:gridCol w="2012315"/>
                <a:gridCol w="1790700"/>
              </a:tblGrid>
              <a:tr h="346710">
                <a:tc>
                  <a:txBody>
                    <a:bodyPr/>
                    <a:lstStyle/>
                    <a:p>
                      <a:pPr algn="ctr">
                        <a:lnSpc>
                          <a:spcPts val="2000"/>
                        </a:lnSpc>
                        <a:buNone/>
                      </a:pPr>
                      <a:endParaRPr lang="zh-CN" altLang="en-US" sz="1200" dirty="0">
                        <a:latin typeface="微软雅黑" panose="020B0503020204020204" charset="-122"/>
                        <a:ea typeface="微软雅黑" panose="020B0503020204020204" charset="-122"/>
                      </a:endParaRPr>
                    </a:p>
                  </a:txBody>
                  <a:tcPr marL="91438" marR="91438" marT="46152" marB="46152"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algn="ctr">
                        <a:lnSpc>
                          <a:spcPts val="2000"/>
                        </a:lnSpc>
                        <a:buNone/>
                      </a:pPr>
                      <a:r>
                        <a:rPr lang="zh-CN" altLang="en-US" sz="1100" dirty="0">
                          <a:solidFill>
                            <a:schemeClr val="tx1"/>
                          </a:solidFill>
                          <a:latin typeface="微软雅黑" panose="020B0503020204020204" charset="-122"/>
                          <a:ea typeface="微软雅黑" panose="020B0503020204020204" charset="-122"/>
                        </a:rPr>
                        <a:t>盐酸去甲乌药碱注射液</a:t>
                      </a:r>
                      <a:r>
                        <a:rPr lang="en-US" altLang="zh-CN" sz="1100" baseline="30000" dirty="0">
                          <a:solidFill>
                            <a:schemeClr val="tx1"/>
                          </a:solidFill>
                          <a:latin typeface="微软雅黑" panose="020B0503020204020204" charset="-122"/>
                          <a:ea typeface="微软雅黑" panose="020B0503020204020204" charset="-122"/>
                        </a:rPr>
                        <a:t>[1]</a:t>
                      </a:r>
                      <a:endParaRPr lang="en-US" altLang="zh-CN" sz="1100" baseline="30000" dirty="0">
                        <a:solidFill>
                          <a:schemeClr val="tx1"/>
                        </a:solidFill>
                        <a:latin typeface="微软雅黑" panose="020B0503020204020204" charset="-122"/>
                        <a:ea typeface="微软雅黑" panose="020B0503020204020204" charset="-122"/>
                      </a:endParaRPr>
                    </a:p>
                  </a:txBody>
                  <a:tcPr marL="91438" marR="91438" marT="46152" marB="46152"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algn="ctr">
                        <a:lnSpc>
                          <a:spcPts val="2000"/>
                        </a:lnSpc>
                        <a:buNone/>
                      </a:pPr>
                      <a:r>
                        <a:rPr lang="zh-CN" altLang="en-US" sz="1100" dirty="0">
                          <a:solidFill>
                            <a:schemeClr val="tx1"/>
                          </a:solidFill>
                          <a:latin typeface="微软雅黑" panose="020B0503020204020204" charset="-122"/>
                          <a:ea typeface="微软雅黑" panose="020B0503020204020204" charset="-122"/>
                        </a:rPr>
                        <a:t>瑞加诺生注射液</a:t>
                      </a:r>
                      <a:r>
                        <a:rPr lang="en-US" altLang="zh-CN" sz="1100" baseline="30000" dirty="0">
                          <a:solidFill>
                            <a:schemeClr val="tx1"/>
                          </a:solidFill>
                          <a:latin typeface="微软雅黑" panose="020B0503020204020204" charset="-122"/>
                          <a:ea typeface="微软雅黑" panose="020B0503020204020204" charset="-122"/>
                        </a:rPr>
                        <a:t>[3]</a:t>
                      </a:r>
                      <a:endParaRPr lang="en-US" altLang="zh-CN" sz="1100" baseline="30000" dirty="0">
                        <a:solidFill>
                          <a:schemeClr val="tx1"/>
                        </a:solidFill>
                        <a:latin typeface="微软雅黑" panose="020B0503020204020204" charset="-122"/>
                        <a:ea typeface="微软雅黑" panose="020B0503020204020204" charset="-122"/>
                      </a:endParaRPr>
                    </a:p>
                  </a:txBody>
                  <a:tcPr marL="91438" marR="91438" marT="46152" marB="46152"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r>
              <a:tr h="346710">
                <a:tc>
                  <a:txBody>
                    <a:bodyPr/>
                    <a:lstStyle/>
                    <a:p>
                      <a:pPr algn="ctr">
                        <a:lnSpc>
                          <a:spcPts val="2000"/>
                        </a:lnSpc>
                        <a:buNone/>
                      </a:pPr>
                      <a:r>
                        <a:rPr lang="zh-CN" altLang="en-US" sz="1050" dirty="0">
                          <a:latin typeface="微软雅黑" panose="020B0503020204020204" charset="-122"/>
                          <a:ea typeface="微软雅黑" panose="020B0503020204020204" charset="-122"/>
                        </a:rPr>
                        <a:t>潮红</a:t>
                      </a:r>
                      <a:endParaRPr lang="zh-CN" altLang="en-US" sz="1050" dirty="0">
                        <a:latin typeface="微软雅黑" panose="020B0503020204020204" charset="-122"/>
                        <a:ea typeface="微软雅黑" panose="020B0503020204020204" charset="-122"/>
                      </a:endParaRPr>
                    </a:p>
                  </a:txBody>
                  <a:tcPr marL="91438" marR="91438" marT="46152" marB="46152"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algn="ctr">
                        <a:lnSpc>
                          <a:spcPts val="2000"/>
                        </a:lnSpc>
                        <a:buNone/>
                      </a:pPr>
                      <a:r>
                        <a:rPr lang="zh-CN" altLang="en-US" sz="1050" dirty="0">
                          <a:latin typeface="微软雅黑" panose="020B0503020204020204" charset="-122"/>
                          <a:ea typeface="微软雅黑" panose="020B0503020204020204" charset="-122"/>
                        </a:rPr>
                        <a:t>未观测到</a:t>
                      </a:r>
                      <a:endParaRPr lang="zh-CN" altLang="en-US" sz="1050" dirty="0">
                        <a:latin typeface="微软雅黑" panose="020B0503020204020204" charset="-122"/>
                        <a:ea typeface="微软雅黑" panose="020B0503020204020204" charset="-122"/>
                      </a:endParaRPr>
                    </a:p>
                  </a:txBody>
                  <a:tcPr marL="91438" marR="91438" marT="46152" marB="46152"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algn="ctr">
                        <a:lnSpc>
                          <a:spcPts val="2000"/>
                        </a:lnSpc>
                        <a:buNone/>
                      </a:pPr>
                      <a:r>
                        <a:rPr lang="en-US" altLang="zh-CN" sz="1050" dirty="0">
                          <a:latin typeface="微软雅黑" panose="020B0503020204020204" charset="-122"/>
                          <a:ea typeface="微软雅黑" panose="020B0503020204020204" charset="-122"/>
                        </a:rPr>
                        <a:t>16%</a:t>
                      </a:r>
                      <a:endParaRPr lang="en-US" altLang="zh-CN" sz="1050" dirty="0">
                        <a:latin typeface="微软雅黑" panose="020B0503020204020204" charset="-122"/>
                        <a:ea typeface="微软雅黑" panose="020B0503020204020204" charset="-122"/>
                      </a:endParaRPr>
                    </a:p>
                  </a:txBody>
                  <a:tcPr marL="91438" marR="91438" marT="46152" marB="46152"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r>
              <a:tr h="346710">
                <a:tc>
                  <a:txBody>
                    <a:bodyPr/>
                    <a:lstStyle/>
                    <a:p>
                      <a:pPr algn="ctr">
                        <a:lnSpc>
                          <a:spcPts val="2000"/>
                        </a:lnSpc>
                        <a:buNone/>
                      </a:pPr>
                      <a:r>
                        <a:rPr lang="zh-CN" altLang="en-US" sz="1050">
                          <a:latin typeface="微软雅黑" panose="020B0503020204020204" charset="-122"/>
                          <a:ea typeface="微软雅黑" panose="020B0503020204020204" charset="-122"/>
                        </a:rPr>
                        <a:t>恶心</a:t>
                      </a:r>
                      <a:endParaRPr lang="zh-CN" altLang="en-US" sz="1050">
                        <a:latin typeface="微软雅黑" panose="020B0503020204020204" charset="-122"/>
                        <a:ea typeface="微软雅黑" panose="020B0503020204020204" charset="-122"/>
                      </a:endParaRPr>
                    </a:p>
                  </a:txBody>
                  <a:tcPr marL="91438" marR="91438" marT="46152" marB="46152"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algn="ctr">
                        <a:lnSpc>
                          <a:spcPts val="2000"/>
                        </a:lnSpc>
                        <a:buNone/>
                      </a:pPr>
                      <a:r>
                        <a:rPr lang="zh-CN" altLang="en-US" sz="1050" dirty="0">
                          <a:latin typeface="微软雅黑" panose="020B0503020204020204" charset="-122"/>
                          <a:ea typeface="微软雅黑" panose="020B0503020204020204" charset="-122"/>
                          <a:sym typeface="+mn-ea"/>
                        </a:rPr>
                        <a:t>未观测到</a:t>
                      </a:r>
                      <a:endParaRPr lang="zh-CN" altLang="en-US" sz="1050" dirty="0">
                        <a:latin typeface="微软雅黑" panose="020B0503020204020204" charset="-122"/>
                        <a:ea typeface="微软雅黑" panose="020B0503020204020204" charset="-122"/>
                        <a:sym typeface="+mn-ea"/>
                      </a:endParaRPr>
                    </a:p>
                  </a:txBody>
                  <a:tcPr marL="91438" marR="91438" marT="46152" marB="46152"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algn="ctr">
                        <a:lnSpc>
                          <a:spcPts val="2000"/>
                        </a:lnSpc>
                        <a:buNone/>
                      </a:pPr>
                      <a:r>
                        <a:rPr lang="en-US" altLang="zh-CN" sz="1050" dirty="0">
                          <a:latin typeface="微软雅黑" panose="020B0503020204020204" charset="-122"/>
                          <a:ea typeface="微软雅黑" panose="020B0503020204020204" charset="-122"/>
                        </a:rPr>
                        <a:t>6%</a:t>
                      </a:r>
                      <a:endParaRPr lang="en-US" altLang="zh-CN" sz="1050" dirty="0">
                        <a:latin typeface="微软雅黑" panose="020B0503020204020204" charset="-122"/>
                        <a:ea typeface="微软雅黑" panose="020B0503020204020204" charset="-122"/>
                      </a:endParaRPr>
                    </a:p>
                  </a:txBody>
                  <a:tcPr marL="91438" marR="91438" marT="46152" marB="46152"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r>
              <a:tr h="346710">
                <a:tc>
                  <a:txBody>
                    <a:bodyPr/>
                    <a:lstStyle/>
                    <a:p>
                      <a:pPr algn="ctr">
                        <a:lnSpc>
                          <a:spcPts val="2000"/>
                        </a:lnSpc>
                        <a:buNone/>
                      </a:pPr>
                      <a:r>
                        <a:rPr lang="zh-CN" altLang="en-US" sz="1050" dirty="0">
                          <a:latin typeface="微软雅黑" panose="020B0503020204020204" charset="-122"/>
                          <a:ea typeface="微软雅黑" panose="020B0503020204020204" charset="-122"/>
                        </a:rPr>
                        <a:t>腹部不适</a:t>
                      </a:r>
                      <a:endParaRPr lang="zh-CN" altLang="en-US" sz="1050" dirty="0">
                        <a:latin typeface="微软雅黑" panose="020B0503020204020204" charset="-122"/>
                        <a:ea typeface="微软雅黑" panose="020B0503020204020204" charset="-122"/>
                      </a:endParaRPr>
                    </a:p>
                  </a:txBody>
                  <a:tcPr marL="91438" marR="91438" marT="46152" marB="46152"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algn="ctr">
                        <a:lnSpc>
                          <a:spcPts val="2000"/>
                        </a:lnSpc>
                        <a:buNone/>
                      </a:pPr>
                      <a:r>
                        <a:rPr lang="zh-CN" altLang="en-US" sz="1050" dirty="0">
                          <a:latin typeface="微软雅黑" panose="020B0503020204020204" charset="-122"/>
                          <a:ea typeface="微软雅黑" panose="020B0503020204020204" charset="-122"/>
                          <a:sym typeface="+mn-ea"/>
                        </a:rPr>
                        <a:t>未观测到</a:t>
                      </a:r>
                      <a:endParaRPr lang="zh-CN" altLang="en-US" sz="1050" dirty="0">
                        <a:latin typeface="微软雅黑" panose="020B0503020204020204" charset="-122"/>
                        <a:ea typeface="微软雅黑" panose="020B0503020204020204" charset="-122"/>
                        <a:sym typeface="+mn-ea"/>
                      </a:endParaRPr>
                    </a:p>
                  </a:txBody>
                  <a:tcPr marL="91438" marR="91438" marT="46152" marB="46152"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algn="ctr">
                        <a:lnSpc>
                          <a:spcPts val="2000"/>
                        </a:lnSpc>
                        <a:buNone/>
                      </a:pPr>
                      <a:r>
                        <a:rPr lang="en-US" altLang="zh-CN" sz="1050" dirty="0">
                          <a:latin typeface="微软雅黑" panose="020B0503020204020204" charset="-122"/>
                          <a:ea typeface="微软雅黑" panose="020B0503020204020204" charset="-122"/>
                        </a:rPr>
                        <a:t>5%</a:t>
                      </a:r>
                      <a:endParaRPr lang="en-US" altLang="zh-CN" sz="1050" dirty="0">
                        <a:latin typeface="微软雅黑" panose="020B0503020204020204" charset="-122"/>
                        <a:ea typeface="微软雅黑" panose="020B0503020204020204" charset="-122"/>
                      </a:endParaRPr>
                    </a:p>
                  </a:txBody>
                  <a:tcPr marL="91438" marR="91438" marT="46152" marB="46152"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r>
              <a:tr h="346710">
                <a:tc>
                  <a:txBody>
                    <a:bodyPr/>
                    <a:lstStyle/>
                    <a:p>
                      <a:pPr algn="ctr">
                        <a:lnSpc>
                          <a:spcPts val="2000"/>
                        </a:lnSpc>
                        <a:buNone/>
                      </a:pPr>
                      <a:r>
                        <a:rPr lang="zh-CN" altLang="en-US" sz="1050">
                          <a:latin typeface="微软雅黑" panose="020B0503020204020204" charset="-122"/>
                          <a:ea typeface="微软雅黑" panose="020B0503020204020204" charset="-122"/>
                        </a:rPr>
                        <a:t>味觉障碍</a:t>
                      </a:r>
                      <a:endParaRPr lang="zh-CN" altLang="en-US" sz="1050">
                        <a:latin typeface="微软雅黑" panose="020B0503020204020204" charset="-122"/>
                        <a:ea typeface="微软雅黑" panose="020B0503020204020204" charset="-122"/>
                      </a:endParaRPr>
                    </a:p>
                  </a:txBody>
                  <a:tcPr marL="91438" marR="91438" marT="46152" marB="46152"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algn="ctr">
                        <a:lnSpc>
                          <a:spcPts val="2000"/>
                        </a:lnSpc>
                        <a:buNone/>
                      </a:pPr>
                      <a:r>
                        <a:rPr lang="zh-CN" altLang="en-US" sz="1050" dirty="0">
                          <a:latin typeface="微软雅黑" panose="020B0503020204020204" charset="-122"/>
                          <a:ea typeface="微软雅黑" panose="020B0503020204020204" charset="-122"/>
                          <a:sym typeface="+mn-ea"/>
                        </a:rPr>
                        <a:t>未观测到</a:t>
                      </a:r>
                      <a:endParaRPr lang="zh-CN" altLang="en-US" sz="1050" dirty="0">
                        <a:latin typeface="微软雅黑" panose="020B0503020204020204" charset="-122"/>
                        <a:ea typeface="微软雅黑" panose="020B0503020204020204" charset="-122"/>
                        <a:sym typeface="+mn-ea"/>
                      </a:endParaRPr>
                    </a:p>
                  </a:txBody>
                  <a:tcPr marL="91438" marR="91438" marT="46152" marB="46152"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algn="ctr">
                        <a:lnSpc>
                          <a:spcPts val="2000"/>
                        </a:lnSpc>
                        <a:buNone/>
                      </a:pPr>
                      <a:r>
                        <a:rPr lang="en-US" altLang="zh-CN" sz="1050" dirty="0">
                          <a:latin typeface="微软雅黑" panose="020B0503020204020204" charset="-122"/>
                          <a:ea typeface="微软雅黑" panose="020B0503020204020204" charset="-122"/>
                        </a:rPr>
                        <a:t>5%</a:t>
                      </a:r>
                      <a:endParaRPr lang="en-US" altLang="zh-CN" sz="1050" dirty="0">
                        <a:latin typeface="微软雅黑" panose="020B0503020204020204" charset="-122"/>
                        <a:ea typeface="微软雅黑" panose="020B0503020204020204" charset="-122"/>
                      </a:endParaRPr>
                    </a:p>
                  </a:txBody>
                  <a:tcPr marL="91438" marR="91438" marT="46152" marB="46152"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r>
              <a:tr h="346710">
                <a:tc>
                  <a:txBody>
                    <a:bodyPr/>
                    <a:lstStyle/>
                    <a:p>
                      <a:pPr marL="0" marR="0" lvl="0" indent="0" algn="ctr" defTabSz="914400" rtl="0" eaLnBrk="1" fontAlgn="auto" latinLnBrk="0" hangingPunct="1">
                        <a:lnSpc>
                          <a:spcPts val="2000"/>
                        </a:lnSpc>
                        <a:spcBef>
                          <a:spcPts val="0"/>
                        </a:spcBef>
                        <a:spcAft>
                          <a:spcPts val="0"/>
                        </a:spcAft>
                        <a:buClrTx/>
                        <a:buSzTx/>
                        <a:buFontTx/>
                        <a:buNone/>
                        <a:defRPr/>
                      </a:pPr>
                      <a:r>
                        <a:rPr lang="zh-CN" altLang="en-US" sz="1050" dirty="0">
                          <a:latin typeface="微软雅黑" panose="020B0503020204020204" charset="-122"/>
                          <a:ea typeface="微软雅黑" panose="020B0503020204020204" charset="-122"/>
                        </a:rPr>
                        <a:t>心绞痛或 </a:t>
                      </a:r>
                      <a:r>
                        <a:rPr lang="en-GB" altLang="zh-CN" sz="1050" dirty="0">
                          <a:latin typeface="微软雅黑" panose="020B0503020204020204" charset="-122"/>
                          <a:ea typeface="微软雅黑" panose="020B0503020204020204" charset="-122"/>
                        </a:rPr>
                        <a:t>ST </a:t>
                      </a:r>
                      <a:r>
                        <a:rPr lang="zh-CN" altLang="en-US" sz="1050" dirty="0">
                          <a:latin typeface="微软雅黑" panose="020B0503020204020204" charset="-122"/>
                          <a:ea typeface="微软雅黑" panose="020B0503020204020204" charset="-122"/>
                        </a:rPr>
                        <a:t>段压低</a:t>
                      </a:r>
                      <a:endParaRPr lang="zh-CN" altLang="en-US" sz="1050" dirty="0">
                        <a:latin typeface="微软雅黑" panose="020B0503020204020204" charset="-122"/>
                        <a:ea typeface="微软雅黑" panose="020B0503020204020204" charset="-122"/>
                      </a:endParaRPr>
                    </a:p>
                  </a:txBody>
                  <a:tcPr marL="91438" marR="91438" marT="46152" marB="46152"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algn="ctr">
                        <a:lnSpc>
                          <a:spcPts val="2000"/>
                        </a:lnSpc>
                        <a:buNone/>
                      </a:pPr>
                      <a:r>
                        <a:rPr lang="en-US" altLang="zh-CN" sz="1050" dirty="0">
                          <a:latin typeface="微软雅黑" panose="020B0503020204020204" charset="-122"/>
                          <a:ea typeface="微软雅黑" panose="020B0503020204020204" charset="-122"/>
                        </a:rPr>
                        <a:t>2.2%</a:t>
                      </a:r>
                      <a:r>
                        <a:rPr lang="zh-CN" altLang="en-US" sz="1050" dirty="0">
                          <a:latin typeface="微软雅黑" panose="020B0503020204020204" charset="-122"/>
                          <a:ea typeface="微软雅黑" panose="020B0503020204020204" charset="-122"/>
                        </a:rPr>
                        <a:t>（心绞痛未观测到）</a:t>
                      </a:r>
                      <a:endParaRPr lang="zh-CN" altLang="en-US" sz="1050" dirty="0">
                        <a:latin typeface="微软雅黑" panose="020B0503020204020204" charset="-122"/>
                        <a:ea typeface="微软雅黑" panose="020B0503020204020204" charset="-122"/>
                      </a:endParaRPr>
                    </a:p>
                  </a:txBody>
                  <a:tcPr marL="91438" marR="91438" marT="46152" marB="46152"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algn="ctr">
                        <a:lnSpc>
                          <a:spcPts val="2000"/>
                        </a:lnSpc>
                        <a:buNone/>
                      </a:pPr>
                      <a:r>
                        <a:rPr lang="en-US" altLang="zh-CN" sz="1050" dirty="0">
                          <a:latin typeface="微软雅黑" panose="020B0503020204020204" charset="-122"/>
                          <a:ea typeface="微软雅黑" panose="020B0503020204020204" charset="-122"/>
                        </a:rPr>
                        <a:t>12%</a:t>
                      </a:r>
                      <a:endParaRPr lang="zh-CN" altLang="en-US" sz="1050" dirty="0">
                        <a:latin typeface="微软雅黑" panose="020B0503020204020204" charset="-122"/>
                        <a:ea typeface="微软雅黑" panose="020B0503020204020204" charset="-122"/>
                      </a:endParaRPr>
                    </a:p>
                  </a:txBody>
                  <a:tcPr marL="91438" marR="91438" marT="46152" marB="46152"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r>
            </a:tbl>
          </a:graphicData>
        </a:graphic>
      </p:graphicFrame>
      <p:sp>
        <p:nvSpPr>
          <p:cNvPr id="16460" name="文本框 10"/>
          <p:cNvSpPr txBox="1">
            <a:spLocks noChangeArrowheads="1"/>
          </p:cNvSpPr>
          <p:nvPr>
            <p:custDataLst>
              <p:tags r:id="rId5"/>
            </p:custDataLst>
          </p:nvPr>
        </p:nvSpPr>
        <p:spPr bwMode="auto">
          <a:xfrm>
            <a:off x="7413251" y="3648051"/>
            <a:ext cx="3672000"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ea typeface="微软雅黑" panose="020B0503020204020204" charset="-122"/>
              </a:defRPr>
            </a:lvl1pPr>
            <a:lvl2pPr marL="742950" indent="-285750">
              <a:defRPr>
                <a:solidFill>
                  <a:schemeClr val="tx1"/>
                </a:solidFill>
                <a:latin typeface="Arial" panose="020B0604020202020204" pitchFamily="34" charset="0"/>
                <a:ea typeface="微软雅黑" panose="020B0503020204020204" charset="-122"/>
              </a:defRPr>
            </a:lvl2pPr>
            <a:lvl3pPr marL="1143000" indent="-228600">
              <a:defRPr>
                <a:solidFill>
                  <a:schemeClr val="tx1"/>
                </a:solidFill>
                <a:latin typeface="Arial" panose="020B0604020202020204" pitchFamily="34" charset="0"/>
                <a:ea typeface="微软雅黑" panose="020B0503020204020204" charset="-122"/>
              </a:defRPr>
            </a:lvl3pPr>
            <a:lvl4pPr marL="1600200" indent="-228600">
              <a:defRPr>
                <a:solidFill>
                  <a:schemeClr val="tx1"/>
                </a:solidFill>
                <a:latin typeface="Arial" panose="020B0604020202020204" pitchFamily="34" charset="0"/>
                <a:ea typeface="微软雅黑" panose="020B0503020204020204" charset="-122"/>
              </a:defRPr>
            </a:lvl4pPr>
            <a:lvl5pPr marL="2057400" indent="-228600">
              <a:defRPr>
                <a:solidFill>
                  <a:schemeClr val="tx1"/>
                </a:solidFill>
                <a:latin typeface="Arial" panose="020B0604020202020204" pitchFamily="34" charset="0"/>
                <a:ea typeface="微软雅黑" panose="020B0503020204020204"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微软雅黑" panose="020B0503020204020204"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微软雅黑" panose="020B0503020204020204"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微软雅黑" panose="020B0503020204020204"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微软雅黑" panose="020B0503020204020204" charset="-122"/>
              </a:defRPr>
            </a:lvl9pPr>
          </a:lstStyle>
          <a:p>
            <a:pPr algn="ctr"/>
            <a:r>
              <a:rPr lang="zh-CN" altLang="en-US" sz="1100" b="1" i="1" dirty="0">
                <a:latin typeface="微软雅黑" panose="020B0503020204020204" charset="-122"/>
              </a:rPr>
              <a:t>表 </a:t>
            </a:r>
            <a:r>
              <a:rPr lang="en-US" altLang="zh-CN" sz="1100" b="1" i="1" dirty="0">
                <a:latin typeface="微软雅黑" panose="020B0503020204020204" charset="-122"/>
              </a:rPr>
              <a:t>2  </a:t>
            </a:r>
            <a:r>
              <a:rPr lang="zh-CN" altLang="en-US" sz="1100" b="1" i="1" dirty="0">
                <a:latin typeface="微软雅黑" panose="020B0503020204020204" charset="-122"/>
              </a:rPr>
              <a:t>本品与瑞加诺生注射液部分不良反应发生率</a:t>
            </a:r>
            <a:endParaRPr lang="zh-CN" altLang="en-US" sz="1100" b="1" i="1" dirty="0">
              <a:latin typeface="微软雅黑" panose="020B0503020204020204" charset="-122"/>
            </a:endParaRPr>
          </a:p>
        </p:txBody>
      </p:sp>
      <p:sp>
        <p:nvSpPr>
          <p:cNvPr id="16390" name="文本框 6"/>
          <p:cNvSpPr txBox="1">
            <a:spLocks noChangeArrowheads="1"/>
          </p:cNvSpPr>
          <p:nvPr/>
        </p:nvSpPr>
        <p:spPr bwMode="auto">
          <a:xfrm>
            <a:off x="500380" y="6256655"/>
            <a:ext cx="7766050" cy="3886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ea typeface="微软雅黑" panose="020B0503020204020204" charset="-122"/>
              </a:defRPr>
            </a:lvl1pPr>
            <a:lvl2pPr marL="742950" indent="-285750">
              <a:defRPr>
                <a:solidFill>
                  <a:schemeClr val="tx1"/>
                </a:solidFill>
                <a:latin typeface="Arial" panose="020B0604020202020204" pitchFamily="34" charset="0"/>
                <a:ea typeface="微软雅黑" panose="020B0503020204020204" charset="-122"/>
              </a:defRPr>
            </a:lvl2pPr>
            <a:lvl3pPr marL="1143000" indent="-228600">
              <a:defRPr>
                <a:solidFill>
                  <a:schemeClr val="tx1"/>
                </a:solidFill>
                <a:latin typeface="Arial" panose="020B0604020202020204" pitchFamily="34" charset="0"/>
                <a:ea typeface="微软雅黑" panose="020B0503020204020204" charset="-122"/>
              </a:defRPr>
            </a:lvl3pPr>
            <a:lvl4pPr marL="1600200" indent="-228600">
              <a:defRPr>
                <a:solidFill>
                  <a:schemeClr val="tx1"/>
                </a:solidFill>
                <a:latin typeface="Arial" panose="020B0604020202020204" pitchFamily="34" charset="0"/>
                <a:ea typeface="微软雅黑" panose="020B0503020204020204" charset="-122"/>
              </a:defRPr>
            </a:lvl4pPr>
            <a:lvl5pPr marL="2057400" indent="-228600">
              <a:defRPr>
                <a:solidFill>
                  <a:schemeClr val="tx1"/>
                </a:solidFill>
                <a:latin typeface="Arial" panose="020B0604020202020204" pitchFamily="34" charset="0"/>
                <a:ea typeface="微软雅黑" panose="020B0503020204020204"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微软雅黑" panose="020B0503020204020204"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微软雅黑" panose="020B0503020204020204"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微软雅黑" panose="020B0503020204020204"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微软雅黑" panose="020B0503020204020204" charset="-122"/>
              </a:defRPr>
            </a:lvl9pPr>
          </a:lstStyle>
          <a:p>
            <a:r>
              <a:rPr lang="en-US" altLang="zh-CN" sz="1000" dirty="0">
                <a:latin typeface="微软雅黑" panose="020B0503020204020204" charset="-122"/>
                <a:cs typeface="微软雅黑" panose="020B0503020204020204" charset="-122"/>
                <a:sym typeface="微软雅黑" panose="020B0503020204020204" charset="-122"/>
              </a:rPr>
              <a:t>[1] </a:t>
            </a:r>
            <a:r>
              <a:rPr lang="zh-CN" altLang="en-US" sz="1000" dirty="0">
                <a:latin typeface="微软雅黑" panose="020B0503020204020204" charset="-122"/>
                <a:cs typeface="微软雅黑" panose="020B0503020204020204" charset="-122"/>
                <a:sym typeface="微软雅黑" panose="020B0503020204020204" charset="-122"/>
              </a:rPr>
              <a:t>盐酸去甲乌药碱注射液说明书</a:t>
            </a:r>
            <a:r>
              <a:rPr lang="en-US" altLang="zh-CN" sz="1000" dirty="0">
                <a:solidFill>
                  <a:srgbClr val="000000"/>
                </a:solidFill>
                <a:latin typeface="微软雅黑" panose="020B0503020204020204" charset="-122"/>
                <a:cs typeface="微软雅黑" panose="020B0503020204020204" charset="-122"/>
                <a:sym typeface="Arial" panose="020B0604020202020204" pitchFamily="34" charset="0"/>
              </a:rPr>
              <a:t>.</a:t>
            </a:r>
            <a:endParaRPr lang="en-US" altLang="zh-CN" sz="1000" dirty="0">
              <a:solidFill>
                <a:srgbClr val="000000"/>
              </a:solidFill>
              <a:latin typeface="微软雅黑" panose="020B0503020204020204" charset="-122"/>
              <a:cs typeface="微软雅黑" panose="020B0503020204020204" charset="-122"/>
              <a:sym typeface="Arial" panose="020B0604020202020204" pitchFamily="34" charset="0"/>
            </a:endParaRPr>
          </a:p>
          <a:p>
            <a:r>
              <a:rPr lang="en-US" altLang="zh-CN" sz="1000" dirty="0">
                <a:latin typeface="微软雅黑" panose="020B0503020204020204" charset="-122"/>
                <a:cs typeface="微软雅黑" panose="020B0503020204020204" charset="-122"/>
              </a:rPr>
              <a:t>[2] </a:t>
            </a:r>
            <a:r>
              <a:rPr lang="zh-CN" altLang="en-US" sz="1000" dirty="0">
                <a:latin typeface="微软雅黑" panose="020B0503020204020204" charset="-122"/>
                <a:cs typeface="微软雅黑" panose="020B0503020204020204" charset="-122"/>
                <a:sym typeface="微软雅黑" panose="020B0503020204020204" charset="-122"/>
              </a:rPr>
              <a:t>盐酸去甲乌药碱</a:t>
            </a:r>
            <a:r>
              <a:rPr lang="zh-CN" altLang="en-US" sz="1000" dirty="0">
                <a:latin typeface="微软雅黑" panose="020B0503020204020204" charset="-122"/>
                <a:cs typeface="微软雅黑" panose="020B0503020204020204" charset="-122"/>
                <a:sym typeface="微软雅黑" panose="020B0503020204020204" charset="-122"/>
              </a:rPr>
              <a:t>射液</a:t>
            </a:r>
            <a:r>
              <a:rPr lang="zh-CN" altLang="en-US" sz="1000" dirty="0">
                <a:latin typeface="微软雅黑" panose="020B0503020204020204" charset="-122"/>
                <a:cs typeface="微软雅黑" panose="020B0503020204020204" charset="-122"/>
                <a:sym typeface="微软雅黑" panose="020B0503020204020204" charset="-122"/>
              </a:rPr>
              <a:t>Ⅲ</a:t>
            </a:r>
            <a:r>
              <a:rPr lang="en-US" altLang="zh-CN" sz="1000" dirty="0">
                <a:latin typeface="微软雅黑" panose="020B0503020204020204" charset="-122"/>
                <a:cs typeface="微软雅黑" panose="020B0503020204020204" charset="-122"/>
                <a:sym typeface="微软雅黑" panose="020B0503020204020204" charset="-122"/>
              </a:rPr>
              <a:t>b</a:t>
            </a:r>
            <a:r>
              <a:rPr lang="zh-CN" altLang="en-US" sz="1000" dirty="0">
                <a:latin typeface="微软雅黑" panose="020B0503020204020204" charset="-122"/>
                <a:cs typeface="微软雅黑" panose="020B0503020204020204" charset="-122"/>
                <a:sym typeface="微软雅黑" panose="020B0503020204020204" charset="-122"/>
              </a:rPr>
              <a:t>期临床试验</a:t>
            </a:r>
            <a:r>
              <a:rPr lang="zh-CN" altLang="en-US" sz="1000" dirty="0">
                <a:latin typeface="微软雅黑" panose="020B0503020204020204" charset="-122"/>
                <a:sym typeface="+mn-ea"/>
              </a:rPr>
              <a:t>报告</a:t>
            </a:r>
            <a:r>
              <a:rPr lang="en-US" altLang="zh-CN" sz="1000" dirty="0">
                <a:latin typeface="微软雅黑" panose="020B0503020204020204" charset="-122"/>
                <a:cs typeface="微软雅黑" panose="020B0503020204020204" charset="-122"/>
                <a:sym typeface="微软雅黑" panose="020B0503020204020204" charset="-122"/>
              </a:rPr>
              <a:t>.</a:t>
            </a:r>
            <a:endParaRPr lang="en-US" altLang="zh-CN" sz="1000" dirty="0">
              <a:latin typeface="微软雅黑" panose="020B0503020204020204" charset="-122"/>
              <a:cs typeface="微软雅黑" panose="020B0503020204020204" charset="-122"/>
              <a:sym typeface="微软雅黑" panose="020B0503020204020204" charset="-122"/>
            </a:endParaRPr>
          </a:p>
          <a:p>
            <a:r>
              <a:rPr lang="en-US" altLang="zh-CN" sz="1000" dirty="0">
                <a:latin typeface="微软雅黑" panose="020B0503020204020204" charset="-122"/>
                <a:cs typeface="微软雅黑" panose="020B0503020204020204" charset="-122"/>
                <a:sym typeface="微软雅黑" panose="020B0503020204020204" charset="-122"/>
              </a:rPr>
              <a:t>[3] </a:t>
            </a:r>
            <a:r>
              <a:rPr lang="zh-CN" altLang="en-US" sz="1000" dirty="0">
                <a:latin typeface="微软雅黑" panose="020B0503020204020204" charset="-122"/>
                <a:cs typeface="微软雅黑" panose="020B0503020204020204" charset="-122"/>
                <a:sym typeface="微软雅黑" panose="020B0503020204020204" charset="-122"/>
              </a:rPr>
              <a:t>瑞加诺生注射液说明书</a:t>
            </a:r>
            <a:r>
              <a:rPr lang="en-US" altLang="zh-CN" sz="1000" dirty="0">
                <a:latin typeface="微软雅黑" panose="020B0503020204020204" charset="-122"/>
                <a:cs typeface="微软雅黑" panose="020B0503020204020204" charset="-122"/>
                <a:sym typeface="微软雅黑" panose="020B0503020204020204" charset="-122"/>
              </a:rPr>
              <a:t>.</a:t>
            </a:r>
            <a:endParaRPr lang="en-US" altLang="zh-CN" sz="1000" dirty="0">
              <a:latin typeface="微软雅黑" panose="020B0503020204020204" charset="-122"/>
              <a:cs typeface="微软雅黑" panose="020B0503020204020204" charset="-122"/>
              <a:sym typeface="微软雅黑" panose="020B0503020204020204" charset="-122"/>
            </a:endParaRPr>
          </a:p>
        </p:txBody>
      </p:sp>
      <p:sp>
        <p:nvSpPr>
          <p:cNvPr id="2" name="圆角矩形 14"/>
          <p:cNvSpPr/>
          <p:nvPr>
            <p:custDataLst>
              <p:tags r:id="rId6"/>
            </p:custDataLst>
          </p:nvPr>
        </p:nvSpPr>
        <p:spPr>
          <a:xfrm>
            <a:off x="7287895" y="1486535"/>
            <a:ext cx="3971925" cy="661670"/>
          </a:xfrm>
          <a:prstGeom prst="roundRect">
            <a:avLst>
              <a:gd name="adj" fmla="val 0"/>
            </a:avLst>
          </a:prstGeom>
          <a:noFill/>
          <a:ln w="12700">
            <a:noFill/>
          </a:ln>
          <a:extLst>
            <a:ext uri="{909E8E84-426E-40DD-AFC4-6F175D3DCCD1}">
              <a14:hiddenFill xmlns:a14="http://schemas.microsoft.com/office/drawing/2010/main">
                <a:solidFill>
                  <a:srgbClr val="E2F0D9"/>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a:solidFill>
                  <a:schemeClr val="tx1"/>
                </a:solidFill>
                <a:latin typeface="Arial" panose="020B0604020202020204" pitchFamily="34" charset="0"/>
                <a:ea typeface="微软雅黑" panose="020B0503020204020204" charset="-122"/>
              </a:defRPr>
            </a:lvl1pPr>
            <a:lvl2pPr marL="742950" indent="-285750">
              <a:defRPr>
                <a:solidFill>
                  <a:schemeClr val="tx1"/>
                </a:solidFill>
                <a:latin typeface="Arial" panose="020B0604020202020204" pitchFamily="34" charset="0"/>
                <a:ea typeface="微软雅黑" panose="020B0503020204020204" charset="-122"/>
              </a:defRPr>
            </a:lvl2pPr>
            <a:lvl3pPr marL="1143000" indent="-228600">
              <a:defRPr>
                <a:solidFill>
                  <a:schemeClr val="tx1"/>
                </a:solidFill>
                <a:latin typeface="Arial" panose="020B0604020202020204" pitchFamily="34" charset="0"/>
                <a:ea typeface="微软雅黑" panose="020B0503020204020204" charset="-122"/>
              </a:defRPr>
            </a:lvl3pPr>
            <a:lvl4pPr marL="1600200" indent="-228600">
              <a:defRPr>
                <a:solidFill>
                  <a:schemeClr val="tx1"/>
                </a:solidFill>
                <a:latin typeface="Arial" panose="020B0604020202020204" pitchFamily="34" charset="0"/>
                <a:ea typeface="微软雅黑" panose="020B0503020204020204" charset="-122"/>
              </a:defRPr>
            </a:lvl4pPr>
            <a:lvl5pPr marL="2057400" indent="-228600">
              <a:defRPr>
                <a:solidFill>
                  <a:schemeClr val="tx1"/>
                </a:solidFill>
                <a:latin typeface="Arial" panose="020B0604020202020204" pitchFamily="34" charset="0"/>
                <a:ea typeface="微软雅黑" panose="020B0503020204020204"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微软雅黑" panose="020B0503020204020204"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微软雅黑" panose="020B0503020204020204"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微软雅黑" panose="020B0503020204020204"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微软雅黑" panose="020B0503020204020204" charset="-122"/>
              </a:defRPr>
            </a:lvl9pPr>
          </a:lstStyle>
          <a:p>
            <a:pPr algn="ctr"/>
            <a:r>
              <a:rPr lang="zh-CN" altLang="en-US" sz="1400" b="1" dirty="0">
                <a:latin typeface="微软雅黑" panose="020B0503020204020204" charset="-122"/>
                <a:sym typeface="+mn-ea"/>
              </a:rPr>
              <a:t>基于说明书的间接比较瑞加诺生：</a:t>
            </a:r>
            <a:r>
              <a:rPr lang="zh-CN" altLang="en-US" sz="1400" b="1" dirty="0">
                <a:solidFill>
                  <a:srgbClr val="C00000"/>
                </a:solidFill>
                <a:latin typeface="微软雅黑" panose="020B0503020204020204" charset="-122"/>
                <a:cs typeface="Noto Sans SC" panose="020B0200000000000000" charset="-122"/>
                <a:sym typeface="+mn-ea"/>
              </a:rPr>
              <a:t>本品关键不良事件发生率更具优势</a:t>
            </a:r>
            <a:endParaRPr lang="zh-CN" altLang="en-US" sz="1400" b="1" dirty="0">
              <a:solidFill>
                <a:srgbClr val="C00000"/>
              </a:solidFill>
              <a:latin typeface="微软雅黑" panose="020B0503020204020204" charset="-122"/>
              <a:cs typeface="Noto Sans SC" panose="020B0200000000000000" charset="-122"/>
              <a:sym typeface="+mn-ea"/>
            </a:endParaRPr>
          </a:p>
        </p:txBody>
      </p:sp>
      <p:sp>
        <p:nvSpPr>
          <p:cNvPr id="3" name="矩形 2"/>
          <p:cNvSpPr/>
          <p:nvPr>
            <p:custDataLst>
              <p:tags r:id="rId7"/>
            </p:custDataLst>
          </p:nvPr>
        </p:nvSpPr>
        <p:spPr>
          <a:xfrm>
            <a:off x="476250" y="2159000"/>
            <a:ext cx="5928360" cy="4030980"/>
          </a:xfrm>
          <a:prstGeom prst="rect">
            <a:avLst/>
          </a:prstGeom>
          <a:noFill/>
          <a:ln w="12700">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zh-CN" altLang="en-US" sz="1200" b="1" noProof="1">
              <a:solidFill>
                <a:srgbClr val="C00000"/>
              </a:solidFill>
              <a:latin typeface="微软雅黑" panose="020B0503020204020204" charset="-122"/>
              <a:ea typeface="微软雅黑" panose="020B0503020204020204" charset="-122"/>
            </a:endParaRPr>
          </a:p>
        </p:txBody>
      </p:sp>
      <p:sp>
        <p:nvSpPr>
          <p:cNvPr id="4" name="矩形 3"/>
          <p:cNvSpPr/>
          <p:nvPr>
            <p:custDataLst>
              <p:tags r:id="rId8"/>
            </p:custDataLst>
          </p:nvPr>
        </p:nvSpPr>
        <p:spPr>
          <a:xfrm>
            <a:off x="6537325" y="2141855"/>
            <a:ext cx="5473065" cy="4048125"/>
          </a:xfrm>
          <a:prstGeom prst="rect">
            <a:avLst/>
          </a:prstGeom>
          <a:noFill/>
          <a:ln w="12700">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zh-CN" altLang="en-US" sz="1200" b="1" noProof="1">
              <a:solidFill>
                <a:srgbClr val="C00000"/>
              </a:solidFill>
              <a:latin typeface="微软雅黑" panose="020B0503020204020204" charset="-122"/>
              <a:ea typeface="微软雅黑" panose="020B0503020204020204" charset="-122"/>
            </a:endParaRPr>
          </a:p>
        </p:txBody>
      </p:sp>
      <p:graphicFrame>
        <p:nvGraphicFramePr>
          <p:cNvPr id="9" name="表格 8"/>
          <p:cNvGraphicFramePr/>
          <p:nvPr>
            <p:custDataLst>
              <p:tags r:id="rId9"/>
            </p:custDataLst>
          </p:nvPr>
        </p:nvGraphicFramePr>
        <p:xfrm>
          <a:off x="633730" y="4045585"/>
          <a:ext cx="5594985" cy="1922318"/>
        </p:xfrm>
        <a:graphic>
          <a:graphicData uri="http://schemas.openxmlformats.org/drawingml/2006/table">
            <a:tbl>
              <a:tblPr firstRow="1" bandRow="1">
                <a:tableStyleId>{3B4B98B0-60AC-42C2-AFA5-B58CD77FA1E5}</a:tableStyleId>
              </a:tblPr>
              <a:tblGrid>
                <a:gridCol w="1916430"/>
                <a:gridCol w="881380"/>
                <a:gridCol w="880745"/>
                <a:gridCol w="879475"/>
                <a:gridCol w="1036955"/>
              </a:tblGrid>
              <a:tr h="255401">
                <a:tc rowSpan="2">
                  <a:txBody>
                    <a:bodyPr/>
                    <a:lstStyle/>
                    <a:p>
                      <a:pPr algn="ctr">
                        <a:buNone/>
                      </a:pPr>
                      <a:endParaRPr lang="zh-CN" altLang="en-US" sz="1100" b="0" dirty="0">
                        <a:latin typeface="微软雅黑" panose="020B0503020204020204" charset="-122"/>
                        <a:ea typeface="微软雅黑" panose="020B0503020204020204" charset="-122"/>
                      </a:endParaRPr>
                    </a:p>
                  </a:txBody>
                  <a:tcPr marL="91441" marR="91441" marT="45742" marB="45742" anchor="ct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gridSpan="2">
                  <a:txBody>
                    <a:bodyPr/>
                    <a:lstStyle/>
                    <a:p>
                      <a:pPr algn="ctr">
                        <a:buNone/>
                      </a:pPr>
                      <a:r>
                        <a:rPr lang="zh-CN" altLang="en-US" sz="1100" b="1" dirty="0">
                          <a:latin typeface="微软雅黑" panose="020B0503020204020204" charset="-122"/>
                          <a:ea typeface="微软雅黑" panose="020B0503020204020204" charset="-122"/>
                        </a:rPr>
                        <a:t>去甲乌药碱组</a:t>
                      </a:r>
                      <a:r>
                        <a:rPr lang="zh-CN" altLang="en-US" sz="1100" b="0" dirty="0">
                          <a:latin typeface="微软雅黑" panose="020B0503020204020204" charset="-122"/>
                          <a:ea typeface="微软雅黑" panose="020B0503020204020204" charset="-122"/>
                        </a:rPr>
                        <a:t>（</a:t>
                      </a:r>
                      <a:r>
                        <a:rPr lang="en-US" altLang="zh-CN" sz="1100" b="0" dirty="0">
                          <a:latin typeface="微软雅黑" panose="020B0503020204020204" charset="-122"/>
                          <a:ea typeface="微软雅黑" panose="020B0503020204020204" charset="-122"/>
                        </a:rPr>
                        <a:t>N=165</a:t>
                      </a:r>
                      <a:r>
                        <a:rPr lang="zh-CN" altLang="en-US" sz="1100" b="0" dirty="0">
                          <a:latin typeface="微软雅黑" panose="020B0503020204020204" charset="-122"/>
                          <a:ea typeface="微软雅黑" panose="020B0503020204020204" charset="-122"/>
                        </a:rPr>
                        <a:t>）</a:t>
                      </a:r>
                      <a:endParaRPr lang="zh-CN" altLang="en-US" sz="1100" b="0" dirty="0">
                        <a:latin typeface="微软雅黑" panose="020B0503020204020204" charset="-122"/>
                        <a:ea typeface="微软雅黑" panose="020B0503020204020204" charset="-122"/>
                      </a:endParaRPr>
                    </a:p>
                  </a:txBody>
                  <a:tcPr marL="91441" marR="91441" marT="45742" marB="45742" anchor="ctr">
                    <a:lnT w="952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cPr anchor="ctr"/>
                </a:tc>
                <a:tc gridSpan="2">
                  <a:txBody>
                    <a:bodyPr/>
                    <a:lstStyle/>
                    <a:p>
                      <a:pPr algn="ctr">
                        <a:buNone/>
                      </a:pPr>
                      <a:r>
                        <a:rPr lang="zh-CN" altLang="en-US" sz="1100" b="1" dirty="0">
                          <a:latin typeface="微软雅黑" panose="020B0503020204020204" charset="-122"/>
                          <a:ea typeface="微软雅黑" panose="020B0503020204020204" charset="-122"/>
                        </a:rPr>
                        <a:t>腺苷组</a:t>
                      </a:r>
                      <a:r>
                        <a:rPr lang="zh-CN" altLang="en-US" sz="1100" b="0" dirty="0">
                          <a:latin typeface="微软雅黑" panose="020B0503020204020204" charset="-122"/>
                          <a:ea typeface="微软雅黑" panose="020B0503020204020204" charset="-122"/>
                        </a:rPr>
                        <a:t>（</a:t>
                      </a:r>
                      <a:r>
                        <a:rPr lang="en-US" altLang="zh-CN" sz="1100" b="0" dirty="0">
                          <a:latin typeface="微软雅黑" panose="020B0503020204020204" charset="-122"/>
                          <a:ea typeface="微软雅黑" panose="020B0503020204020204" charset="-122"/>
                        </a:rPr>
                        <a:t>N=164</a:t>
                      </a:r>
                      <a:r>
                        <a:rPr lang="zh-CN" altLang="en-US" sz="1100" b="0" dirty="0">
                          <a:latin typeface="微软雅黑" panose="020B0503020204020204" charset="-122"/>
                          <a:ea typeface="微软雅黑" panose="020B0503020204020204" charset="-122"/>
                        </a:rPr>
                        <a:t>）</a:t>
                      </a:r>
                      <a:endParaRPr lang="zh-CN" altLang="en-US" sz="1100" b="0" dirty="0">
                        <a:latin typeface="微软雅黑" panose="020B0503020204020204" charset="-122"/>
                        <a:ea typeface="微软雅黑" panose="020B0503020204020204" charset="-122"/>
                      </a:endParaRPr>
                    </a:p>
                  </a:txBody>
                  <a:tcPr marL="91441" marR="91441" marT="45742" marB="45742" anchor="ctr">
                    <a:lnT w="952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cPr anchor="ctr"/>
                </a:tc>
              </a:tr>
              <a:tr h="240381">
                <a:tc vMerge="1">
                  <a:tcPr anchor="ctr">
                    <a:solidFill>
                      <a:srgbClr val="000000">
                        <a:alpha val="0"/>
                      </a:srgbClr>
                    </a:solidFill>
                  </a:tcPr>
                </a:tc>
                <a:tc>
                  <a:txBody>
                    <a:bodyPr/>
                    <a:lstStyle/>
                    <a:p>
                      <a:pPr algn="ctr">
                        <a:buNone/>
                      </a:pPr>
                      <a:r>
                        <a:rPr lang="zh-CN" altLang="en-US" sz="1000" b="0" dirty="0">
                          <a:latin typeface="微软雅黑" panose="020B0503020204020204" charset="-122"/>
                          <a:ea typeface="微软雅黑" panose="020B0503020204020204" charset="-122"/>
                        </a:rPr>
                        <a:t>例数</a:t>
                      </a:r>
                      <a:endParaRPr lang="zh-CN" altLang="en-US" sz="1000" b="0" dirty="0">
                        <a:latin typeface="微软雅黑" panose="020B0503020204020204" charset="-122"/>
                        <a:ea typeface="微软雅黑" panose="020B0503020204020204" charset="-122"/>
                      </a:endParaRPr>
                    </a:p>
                  </a:txBody>
                  <a:tcPr marL="91441" marR="91441" marT="45742" marB="45742" anchor="ctr">
                    <a:lnL w="12700" cmpd="sng">
                      <a:noFill/>
                    </a:lnL>
                    <a:lnR>
                      <a:noFill/>
                    </a:lnR>
                    <a:lnT w="1270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0000">
                        <a:alpha val="0"/>
                      </a:srgbClr>
                    </a:solidFill>
                  </a:tcPr>
                </a:tc>
                <a:tc>
                  <a:txBody>
                    <a:bodyPr/>
                    <a:lstStyle/>
                    <a:p>
                      <a:pPr algn="ctr">
                        <a:buNone/>
                      </a:pPr>
                      <a:r>
                        <a:rPr lang="zh-CN" altLang="en-US" sz="1000" b="0" dirty="0">
                          <a:latin typeface="微软雅黑" panose="020B0503020204020204" charset="-122"/>
                          <a:ea typeface="微软雅黑" panose="020B0503020204020204" charset="-122"/>
                        </a:rPr>
                        <a:t>发生率</a:t>
                      </a:r>
                      <a:endParaRPr lang="zh-CN" altLang="en-US" sz="1000" b="0" dirty="0">
                        <a:latin typeface="微软雅黑" panose="020B0503020204020204" charset="-122"/>
                        <a:ea typeface="微软雅黑" panose="020B0503020204020204" charset="-122"/>
                      </a:endParaRPr>
                    </a:p>
                  </a:txBody>
                  <a:tcPr marL="91441" marR="91441" marT="45742" marB="45742" anchor="ctr">
                    <a:lnL>
                      <a:noFill/>
                    </a:lnL>
                    <a:lnR>
                      <a:noFill/>
                    </a:lnR>
                    <a:lnT w="1270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0000">
                        <a:alpha val="0"/>
                      </a:srgbClr>
                    </a:solidFill>
                  </a:tcPr>
                </a:tc>
                <a:tc>
                  <a:txBody>
                    <a:bodyPr/>
                    <a:lstStyle/>
                    <a:p>
                      <a:pPr algn="ctr">
                        <a:buNone/>
                      </a:pPr>
                      <a:r>
                        <a:rPr lang="zh-CN" altLang="en-US" sz="1000" b="0" dirty="0">
                          <a:latin typeface="微软雅黑" panose="020B0503020204020204" charset="-122"/>
                          <a:ea typeface="微软雅黑" panose="020B0503020204020204" charset="-122"/>
                        </a:rPr>
                        <a:t>例数</a:t>
                      </a:r>
                      <a:endParaRPr lang="zh-CN" altLang="en-US" sz="1000" b="0" dirty="0">
                        <a:latin typeface="微软雅黑" panose="020B0503020204020204" charset="-122"/>
                        <a:ea typeface="微软雅黑" panose="020B0503020204020204" charset="-122"/>
                      </a:endParaRPr>
                    </a:p>
                  </a:txBody>
                  <a:tcPr marL="91441" marR="91441" marT="45742" marB="45742" anchor="ctr">
                    <a:lnL>
                      <a:noFill/>
                    </a:lnL>
                    <a:lnR>
                      <a:noFill/>
                    </a:lnR>
                    <a:lnT w="1270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0000">
                        <a:alpha val="0"/>
                      </a:srgbClr>
                    </a:solidFill>
                  </a:tcPr>
                </a:tc>
                <a:tc>
                  <a:txBody>
                    <a:bodyPr/>
                    <a:lstStyle/>
                    <a:p>
                      <a:pPr algn="ctr">
                        <a:buNone/>
                      </a:pPr>
                      <a:r>
                        <a:rPr lang="zh-CN" altLang="en-US" sz="1000" b="0" dirty="0">
                          <a:latin typeface="微软雅黑" panose="020B0503020204020204" charset="-122"/>
                          <a:ea typeface="微软雅黑" panose="020B0503020204020204" charset="-122"/>
                        </a:rPr>
                        <a:t>发生率</a:t>
                      </a:r>
                      <a:endParaRPr lang="zh-CN" altLang="en-US" sz="1000" b="0" dirty="0">
                        <a:latin typeface="微软雅黑" panose="020B0503020204020204" charset="-122"/>
                        <a:ea typeface="微软雅黑" panose="020B0503020204020204" charset="-122"/>
                      </a:endParaRPr>
                    </a:p>
                  </a:txBody>
                  <a:tcPr marL="91441" marR="91441" marT="45742" marB="45742" anchor="ctr">
                    <a:lnL>
                      <a:noFill/>
                    </a:lnL>
                    <a:lnR w="12700" cmpd="sng">
                      <a:noFill/>
                    </a:lnR>
                    <a:lnT w="1270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0000">
                        <a:alpha val="0"/>
                      </a:srgbClr>
                    </a:solidFill>
                  </a:tcPr>
                </a:tc>
              </a:tr>
              <a:tr h="283862">
                <a:tc>
                  <a:txBody>
                    <a:bodyPr/>
                    <a:lstStyle/>
                    <a:p>
                      <a:pPr algn="ctr">
                        <a:buNone/>
                      </a:pPr>
                      <a:r>
                        <a:rPr lang="zh-CN" altLang="en-US" sz="1050" b="0" dirty="0">
                          <a:latin typeface="微软雅黑" panose="020B0503020204020204" charset="-122"/>
                          <a:ea typeface="微软雅黑" panose="020B0503020204020204" charset="-122"/>
                        </a:rPr>
                        <a:t>不良反应</a:t>
                      </a:r>
                      <a:endParaRPr lang="zh-CN" altLang="en-US" sz="1050" b="0" dirty="0">
                        <a:latin typeface="微软雅黑" panose="020B0503020204020204" charset="-122"/>
                        <a:ea typeface="微软雅黑" panose="020B0503020204020204" charset="-122"/>
                      </a:endParaRPr>
                    </a:p>
                  </a:txBody>
                  <a:tcPr marL="91441" marR="91441" marT="45742" marB="45742" anchor="ctr">
                    <a:lnT w="9525" cap="flat" cmpd="sng" algn="ctr">
                      <a:solidFill>
                        <a:schemeClr val="tx1"/>
                      </a:solidFill>
                      <a:prstDash val="solid"/>
                      <a:round/>
                      <a:headEnd type="none" w="med" len="med"/>
                      <a:tailEnd type="none" w="med" len="med"/>
                    </a:lnT>
                    <a:solidFill>
                      <a:srgbClr val="000000">
                        <a:alpha val="0"/>
                      </a:srgbClr>
                    </a:solidFill>
                  </a:tcPr>
                </a:tc>
                <a:tc>
                  <a:txBody>
                    <a:bodyPr/>
                    <a:lstStyle/>
                    <a:p>
                      <a:pPr algn="ctr">
                        <a:buNone/>
                      </a:pPr>
                      <a:r>
                        <a:rPr lang="en-US" altLang="zh-CN" sz="1050" b="0" dirty="0">
                          <a:latin typeface="微软雅黑" panose="020B0503020204020204" charset="-122"/>
                          <a:ea typeface="微软雅黑" panose="020B0503020204020204" charset="-122"/>
                        </a:rPr>
                        <a:t>130</a:t>
                      </a:r>
                      <a:endParaRPr lang="en-US" altLang="zh-CN" sz="1050" b="0" dirty="0">
                        <a:latin typeface="微软雅黑" panose="020B0503020204020204" charset="-122"/>
                        <a:ea typeface="微软雅黑" panose="020B0503020204020204" charset="-122"/>
                      </a:endParaRPr>
                    </a:p>
                  </a:txBody>
                  <a:tcPr marL="91441" marR="91441" marT="45742" marB="45742" anchor="ctr">
                    <a:lnT w="9525" cap="flat" cmpd="sng" algn="ctr">
                      <a:solidFill>
                        <a:schemeClr val="tx1"/>
                      </a:solidFill>
                      <a:prstDash val="solid"/>
                      <a:round/>
                      <a:headEnd type="none" w="med" len="med"/>
                      <a:tailEnd type="none" w="med" len="med"/>
                    </a:lnT>
                    <a:solidFill>
                      <a:srgbClr val="000000">
                        <a:alpha val="0"/>
                      </a:srgbClr>
                    </a:solidFill>
                  </a:tcPr>
                </a:tc>
                <a:tc>
                  <a:txBody>
                    <a:bodyPr/>
                    <a:lstStyle/>
                    <a:p>
                      <a:pPr algn="ctr">
                        <a:buNone/>
                      </a:pPr>
                      <a:r>
                        <a:rPr lang="en-US" altLang="zh-CN" sz="1050" b="0" dirty="0">
                          <a:latin typeface="微软雅黑" panose="020B0503020204020204" charset="-122"/>
                          <a:ea typeface="微软雅黑" panose="020B0503020204020204" charset="-122"/>
                        </a:rPr>
                        <a:t>41.7%</a:t>
                      </a:r>
                      <a:endParaRPr lang="en-US" altLang="zh-CN" sz="1050" b="0" dirty="0">
                        <a:latin typeface="微软雅黑" panose="020B0503020204020204" charset="-122"/>
                        <a:ea typeface="微软雅黑" panose="020B0503020204020204" charset="-122"/>
                      </a:endParaRPr>
                    </a:p>
                  </a:txBody>
                  <a:tcPr marL="91441" marR="91441" marT="45742" marB="45742" anchor="ctr">
                    <a:lnT w="9525" cap="flat" cmpd="sng" algn="ctr">
                      <a:solidFill>
                        <a:schemeClr val="tx1"/>
                      </a:solidFill>
                      <a:prstDash val="solid"/>
                      <a:round/>
                      <a:headEnd type="none" w="med" len="med"/>
                      <a:tailEnd type="none" w="med" len="med"/>
                    </a:lnT>
                    <a:solidFill>
                      <a:srgbClr val="000000">
                        <a:alpha val="0"/>
                      </a:srgbClr>
                    </a:solidFill>
                  </a:tcPr>
                </a:tc>
                <a:tc>
                  <a:txBody>
                    <a:bodyPr/>
                    <a:lstStyle/>
                    <a:p>
                      <a:pPr algn="ctr">
                        <a:buNone/>
                      </a:pPr>
                      <a:r>
                        <a:rPr lang="en-US" altLang="zh-CN" sz="1050" b="0" dirty="0">
                          <a:latin typeface="微软雅黑" panose="020B0503020204020204" charset="-122"/>
                          <a:ea typeface="微软雅黑" panose="020B0503020204020204" charset="-122"/>
                        </a:rPr>
                        <a:t>148</a:t>
                      </a:r>
                      <a:endParaRPr lang="en-US" altLang="zh-CN" sz="1050" b="0" dirty="0">
                        <a:latin typeface="微软雅黑" panose="020B0503020204020204" charset="-122"/>
                        <a:ea typeface="微软雅黑" panose="020B0503020204020204" charset="-122"/>
                      </a:endParaRPr>
                    </a:p>
                  </a:txBody>
                  <a:tcPr marL="91441" marR="91441" marT="45742" marB="45742" anchor="ctr">
                    <a:lnT w="9525" cap="flat" cmpd="sng" algn="ctr">
                      <a:solidFill>
                        <a:schemeClr val="tx1"/>
                      </a:solidFill>
                      <a:prstDash val="solid"/>
                      <a:round/>
                      <a:headEnd type="none" w="med" len="med"/>
                      <a:tailEnd type="none" w="med" len="med"/>
                    </a:lnT>
                    <a:solidFill>
                      <a:srgbClr val="000000">
                        <a:alpha val="0"/>
                      </a:srgbClr>
                    </a:solidFill>
                  </a:tcPr>
                </a:tc>
                <a:tc>
                  <a:txBody>
                    <a:bodyPr/>
                    <a:lstStyle/>
                    <a:p>
                      <a:pPr algn="ctr">
                        <a:buNone/>
                      </a:pPr>
                      <a:r>
                        <a:rPr lang="en-US" altLang="zh-CN" sz="1050" b="0" dirty="0">
                          <a:latin typeface="微软雅黑" panose="020B0503020204020204" charset="-122"/>
                          <a:ea typeface="微软雅黑" panose="020B0503020204020204" charset="-122"/>
                        </a:rPr>
                        <a:t>47.1%</a:t>
                      </a:r>
                      <a:endParaRPr lang="en-US" altLang="zh-CN" sz="1050" b="0" dirty="0">
                        <a:latin typeface="微软雅黑" panose="020B0503020204020204" charset="-122"/>
                        <a:ea typeface="微软雅黑" panose="020B0503020204020204" charset="-122"/>
                      </a:endParaRPr>
                    </a:p>
                  </a:txBody>
                  <a:tcPr marL="91441" marR="91441" marT="45742" marB="45742" anchor="ctr">
                    <a:lnT w="9525" cap="flat" cmpd="sng" algn="ctr">
                      <a:solidFill>
                        <a:schemeClr val="tx1"/>
                      </a:solidFill>
                      <a:prstDash val="solid"/>
                      <a:round/>
                      <a:headEnd type="none" w="med" len="med"/>
                      <a:tailEnd type="none" w="med" len="med"/>
                    </a:lnT>
                    <a:solidFill>
                      <a:srgbClr val="000000">
                        <a:alpha val="0"/>
                      </a:srgbClr>
                    </a:solidFill>
                  </a:tcPr>
                </a:tc>
              </a:tr>
              <a:tr h="283862">
                <a:tc>
                  <a:txBody>
                    <a:bodyPr/>
                    <a:lstStyle/>
                    <a:p>
                      <a:pPr algn="ctr">
                        <a:buNone/>
                      </a:pPr>
                      <a:r>
                        <a:rPr lang="zh-CN" altLang="en-US" sz="1050" b="0" dirty="0">
                          <a:latin typeface="微软雅黑" panose="020B0503020204020204" charset="-122"/>
                          <a:ea typeface="微软雅黑" panose="020B0503020204020204" charset="-122"/>
                        </a:rPr>
                        <a:t>与研究药物相关的不良事件</a:t>
                      </a:r>
                      <a:endParaRPr lang="zh-CN" altLang="en-US" sz="1050" b="0" dirty="0">
                        <a:latin typeface="微软雅黑" panose="020B0503020204020204" charset="-122"/>
                        <a:ea typeface="微软雅黑" panose="020B0503020204020204" charset="-122"/>
                      </a:endParaRPr>
                    </a:p>
                  </a:txBody>
                  <a:tcPr marL="91441" marR="91441" marT="45742" marB="45742" anchor="ctr">
                    <a:solidFill>
                      <a:srgbClr val="000000">
                        <a:alpha val="0"/>
                      </a:srgbClr>
                    </a:solidFill>
                  </a:tcPr>
                </a:tc>
                <a:tc>
                  <a:txBody>
                    <a:bodyPr/>
                    <a:lstStyle/>
                    <a:p>
                      <a:pPr algn="ctr">
                        <a:buNone/>
                      </a:pPr>
                      <a:r>
                        <a:rPr lang="en-US" altLang="zh-CN" sz="1050" b="0">
                          <a:latin typeface="微软雅黑" panose="020B0503020204020204" charset="-122"/>
                          <a:ea typeface="微软雅黑" panose="020B0503020204020204" charset="-122"/>
                        </a:rPr>
                        <a:t>118</a:t>
                      </a:r>
                      <a:endParaRPr lang="en-US" altLang="zh-CN" sz="1050" b="0">
                        <a:latin typeface="微软雅黑" panose="020B0503020204020204" charset="-122"/>
                        <a:ea typeface="微软雅黑" panose="020B0503020204020204" charset="-122"/>
                      </a:endParaRPr>
                    </a:p>
                  </a:txBody>
                  <a:tcPr marL="91441" marR="91441" marT="45742" marB="45742" anchor="ctr">
                    <a:solidFill>
                      <a:srgbClr val="000000">
                        <a:alpha val="0"/>
                      </a:srgbClr>
                    </a:solidFill>
                  </a:tcPr>
                </a:tc>
                <a:tc>
                  <a:txBody>
                    <a:bodyPr/>
                    <a:lstStyle/>
                    <a:p>
                      <a:pPr algn="ctr">
                        <a:buNone/>
                      </a:pPr>
                      <a:r>
                        <a:rPr lang="en-US" altLang="zh-CN" sz="1050" b="0" dirty="0">
                          <a:latin typeface="微软雅黑" panose="020B0503020204020204" charset="-122"/>
                          <a:ea typeface="微软雅黑" panose="020B0503020204020204" charset="-122"/>
                        </a:rPr>
                        <a:t>37.8%</a:t>
                      </a:r>
                      <a:endParaRPr lang="en-US" altLang="zh-CN" sz="1050" b="0" dirty="0">
                        <a:latin typeface="微软雅黑" panose="020B0503020204020204" charset="-122"/>
                        <a:ea typeface="微软雅黑" panose="020B0503020204020204" charset="-122"/>
                      </a:endParaRPr>
                    </a:p>
                  </a:txBody>
                  <a:tcPr marL="91441" marR="91441" marT="45742" marB="45742" anchor="ctr">
                    <a:solidFill>
                      <a:srgbClr val="000000">
                        <a:alpha val="0"/>
                      </a:srgbClr>
                    </a:solidFill>
                  </a:tcPr>
                </a:tc>
                <a:tc>
                  <a:txBody>
                    <a:bodyPr/>
                    <a:lstStyle/>
                    <a:p>
                      <a:pPr algn="ctr">
                        <a:buNone/>
                      </a:pPr>
                      <a:r>
                        <a:rPr lang="en-US" altLang="zh-CN" sz="1050" b="0" dirty="0">
                          <a:latin typeface="微软雅黑" panose="020B0503020204020204" charset="-122"/>
                          <a:ea typeface="微软雅黑" panose="020B0503020204020204" charset="-122"/>
                        </a:rPr>
                        <a:t>138</a:t>
                      </a:r>
                      <a:endParaRPr lang="en-US" altLang="zh-CN" sz="1050" b="0" dirty="0">
                        <a:latin typeface="微软雅黑" panose="020B0503020204020204" charset="-122"/>
                        <a:ea typeface="微软雅黑" panose="020B0503020204020204" charset="-122"/>
                      </a:endParaRPr>
                    </a:p>
                  </a:txBody>
                  <a:tcPr marL="91441" marR="91441" marT="45742" marB="45742" anchor="ctr">
                    <a:solidFill>
                      <a:srgbClr val="000000">
                        <a:alpha val="0"/>
                      </a:srgbClr>
                    </a:solidFill>
                  </a:tcPr>
                </a:tc>
                <a:tc>
                  <a:txBody>
                    <a:bodyPr/>
                    <a:lstStyle/>
                    <a:p>
                      <a:pPr algn="ctr">
                        <a:buNone/>
                      </a:pPr>
                      <a:r>
                        <a:rPr lang="en-US" altLang="zh-CN" sz="1050" b="0" dirty="0">
                          <a:latin typeface="微软雅黑" panose="020B0503020204020204" charset="-122"/>
                          <a:ea typeface="微软雅黑" panose="020B0503020204020204" charset="-122"/>
                        </a:rPr>
                        <a:t>43.9%</a:t>
                      </a:r>
                      <a:endParaRPr lang="en-US" altLang="zh-CN" sz="1050" b="0" dirty="0">
                        <a:latin typeface="微软雅黑" panose="020B0503020204020204" charset="-122"/>
                        <a:ea typeface="微软雅黑" panose="020B0503020204020204" charset="-122"/>
                      </a:endParaRPr>
                    </a:p>
                  </a:txBody>
                  <a:tcPr marL="91441" marR="91441" marT="45742" marB="45742" anchor="ctr">
                    <a:solidFill>
                      <a:srgbClr val="000000">
                        <a:alpha val="0"/>
                      </a:srgbClr>
                    </a:solidFill>
                  </a:tcPr>
                </a:tc>
              </a:tr>
              <a:tr h="283862">
                <a:tc>
                  <a:txBody>
                    <a:bodyPr/>
                    <a:lstStyle/>
                    <a:p>
                      <a:pPr algn="ctr">
                        <a:buNone/>
                      </a:pPr>
                      <a:r>
                        <a:rPr lang="zh-CN" altLang="en-US" sz="1050" b="0" dirty="0">
                          <a:latin typeface="微软雅黑" panose="020B0503020204020204" charset="-122"/>
                          <a:ea typeface="微软雅黑" panose="020B0503020204020204" charset="-122"/>
                        </a:rPr>
                        <a:t>导致停药的不良事件</a:t>
                      </a:r>
                      <a:endParaRPr lang="zh-CN" altLang="en-US" sz="1050" b="0" dirty="0">
                        <a:latin typeface="微软雅黑" panose="020B0503020204020204" charset="-122"/>
                        <a:ea typeface="微软雅黑" panose="020B0503020204020204" charset="-122"/>
                      </a:endParaRPr>
                    </a:p>
                  </a:txBody>
                  <a:tcPr marL="91441" marR="91441" marT="45742" marB="45742" anchor="ctr">
                    <a:solidFill>
                      <a:srgbClr val="000000">
                        <a:alpha val="0"/>
                      </a:srgbClr>
                    </a:solidFill>
                  </a:tcPr>
                </a:tc>
                <a:tc>
                  <a:txBody>
                    <a:bodyPr/>
                    <a:lstStyle/>
                    <a:p>
                      <a:pPr algn="ctr">
                        <a:buNone/>
                      </a:pPr>
                      <a:r>
                        <a:rPr lang="en-US" altLang="zh-CN" sz="1050" b="0">
                          <a:latin typeface="微软雅黑" panose="020B0503020204020204" charset="-122"/>
                          <a:ea typeface="微软雅黑" panose="020B0503020204020204" charset="-122"/>
                        </a:rPr>
                        <a:t>30</a:t>
                      </a:r>
                      <a:endParaRPr lang="en-US" altLang="zh-CN" sz="1050" b="0">
                        <a:latin typeface="微软雅黑" panose="020B0503020204020204" charset="-122"/>
                        <a:ea typeface="微软雅黑" panose="020B0503020204020204" charset="-122"/>
                      </a:endParaRPr>
                    </a:p>
                  </a:txBody>
                  <a:tcPr marL="91441" marR="91441" marT="45742" marB="45742" anchor="ctr">
                    <a:solidFill>
                      <a:srgbClr val="000000">
                        <a:alpha val="0"/>
                      </a:srgbClr>
                    </a:solidFill>
                  </a:tcPr>
                </a:tc>
                <a:tc>
                  <a:txBody>
                    <a:bodyPr/>
                    <a:lstStyle/>
                    <a:p>
                      <a:pPr algn="ctr">
                        <a:buNone/>
                      </a:pPr>
                      <a:r>
                        <a:rPr lang="en-US" altLang="zh-CN" sz="1050" b="0" dirty="0">
                          <a:latin typeface="微软雅黑" panose="020B0503020204020204" charset="-122"/>
                          <a:ea typeface="微软雅黑" panose="020B0503020204020204" charset="-122"/>
                        </a:rPr>
                        <a:t>9.6%</a:t>
                      </a:r>
                      <a:endParaRPr lang="en-US" altLang="zh-CN" sz="1050" b="0" dirty="0">
                        <a:latin typeface="微软雅黑" panose="020B0503020204020204" charset="-122"/>
                        <a:ea typeface="微软雅黑" panose="020B0503020204020204" charset="-122"/>
                      </a:endParaRPr>
                    </a:p>
                  </a:txBody>
                  <a:tcPr marL="91441" marR="91441" marT="45742" marB="45742" anchor="ctr">
                    <a:solidFill>
                      <a:srgbClr val="000000">
                        <a:alpha val="0"/>
                      </a:srgbClr>
                    </a:solidFill>
                  </a:tcPr>
                </a:tc>
                <a:tc>
                  <a:txBody>
                    <a:bodyPr/>
                    <a:lstStyle/>
                    <a:p>
                      <a:pPr algn="ctr">
                        <a:buNone/>
                      </a:pPr>
                      <a:r>
                        <a:rPr lang="en-US" altLang="zh-CN" sz="1050" b="0" dirty="0">
                          <a:latin typeface="微软雅黑" panose="020B0503020204020204" charset="-122"/>
                          <a:ea typeface="微软雅黑" panose="020B0503020204020204" charset="-122"/>
                        </a:rPr>
                        <a:t>40</a:t>
                      </a:r>
                      <a:endParaRPr lang="en-US" altLang="zh-CN" sz="1050" b="0" dirty="0">
                        <a:latin typeface="微软雅黑" panose="020B0503020204020204" charset="-122"/>
                        <a:ea typeface="微软雅黑" panose="020B0503020204020204" charset="-122"/>
                      </a:endParaRPr>
                    </a:p>
                  </a:txBody>
                  <a:tcPr marL="91441" marR="91441" marT="45742" marB="45742" anchor="ctr">
                    <a:solidFill>
                      <a:srgbClr val="000000">
                        <a:alpha val="0"/>
                      </a:srgbClr>
                    </a:solidFill>
                  </a:tcPr>
                </a:tc>
                <a:tc>
                  <a:txBody>
                    <a:bodyPr/>
                    <a:lstStyle/>
                    <a:p>
                      <a:pPr algn="ctr">
                        <a:buNone/>
                      </a:pPr>
                      <a:r>
                        <a:rPr lang="en-US" altLang="zh-CN" sz="1050" b="0" dirty="0">
                          <a:latin typeface="微软雅黑" panose="020B0503020204020204" charset="-122"/>
                          <a:ea typeface="微软雅黑" panose="020B0503020204020204" charset="-122"/>
                        </a:rPr>
                        <a:t>12.7%</a:t>
                      </a:r>
                      <a:endParaRPr lang="en-US" altLang="zh-CN" sz="1050" b="0" dirty="0">
                        <a:latin typeface="微软雅黑" panose="020B0503020204020204" charset="-122"/>
                        <a:ea typeface="微软雅黑" panose="020B0503020204020204" charset="-122"/>
                      </a:endParaRPr>
                    </a:p>
                  </a:txBody>
                  <a:tcPr marL="91441" marR="91441" marT="45742" marB="45742" anchor="ctr">
                    <a:solidFill>
                      <a:srgbClr val="000000">
                        <a:alpha val="0"/>
                      </a:srgbClr>
                    </a:solidFill>
                  </a:tcPr>
                </a:tc>
              </a:tr>
              <a:tr h="283862">
                <a:tc>
                  <a:txBody>
                    <a:bodyPr/>
                    <a:lstStyle/>
                    <a:p>
                      <a:pPr algn="ctr">
                        <a:buNone/>
                      </a:pPr>
                      <a:r>
                        <a:rPr lang="zh-CN" altLang="en-US" sz="1050" b="0" dirty="0">
                          <a:latin typeface="微软雅黑" panose="020B0503020204020204" charset="-122"/>
                          <a:ea typeface="微软雅黑" panose="020B0503020204020204" charset="-122"/>
                        </a:rPr>
                        <a:t>严重不良事件</a:t>
                      </a:r>
                      <a:endParaRPr lang="zh-CN" altLang="en-US" sz="1050" b="0" dirty="0">
                        <a:latin typeface="微软雅黑" panose="020B0503020204020204" charset="-122"/>
                        <a:ea typeface="微软雅黑" panose="020B0503020204020204" charset="-122"/>
                      </a:endParaRPr>
                    </a:p>
                  </a:txBody>
                  <a:tcPr marL="91441" marR="91441" marT="45742" marB="45742" anchor="ctr">
                    <a:solidFill>
                      <a:srgbClr val="000000">
                        <a:alpha val="0"/>
                      </a:srgbClr>
                    </a:solidFill>
                  </a:tcPr>
                </a:tc>
                <a:tc>
                  <a:txBody>
                    <a:bodyPr/>
                    <a:lstStyle/>
                    <a:p>
                      <a:pPr algn="ctr">
                        <a:buNone/>
                      </a:pPr>
                      <a:r>
                        <a:rPr lang="en-US" altLang="zh-CN" sz="1050" b="0">
                          <a:latin typeface="微软雅黑" panose="020B0503020204020204" charset="-122"/>
                          <a:ea typeface="微软雅黑" panose="020B0503020204020204" charset="-122"/>
                        </a:rPr>
                        <a:t>0</a:t>
                      </a:r>
                      <a:endParaRPr lang="en-US" altLang="zh-CN" sz="1050" b="0">
                        <a:latin typeface="微软雅黑" panose="020B0503020204020204" charset="-122"/>
                        <a:ea typeface="微软雅黑" panose="020B0503020204020204" charset="-122"/>
                      </a:endParaRPr>
                    </a:p>
                  </a:txBody>
                  <a:tcPr marL="91441" marR="91441" marT="45742" marB="45742" anchor="ctr">
                    <a:solidFill>
                      <a:srgbClr val="000000">
                        <a:alpha val="0"/>
                      </a:srgbClr>
                    </a:solidFill>
                  </a:tcPr>
                </a:tc>
                <a:tc>
                  <a:txBody>
                    <a:bodyPr/>
                    <a:lstStyle/>
                    <a:p>
                      <a:pPr algn="ctr">
                        <a:buNone/>
                      </a:pPr>
                      <a:r>
                        <a:rPr lang="en-US" altLang="zh-CN" sz="1050" b="0" dirty="0">
                          <a:latin typeface="微软雅黑" panose="020B0503020204020204" charset="-122"/>
                          <a:ea typeface="微软雅黑" panose="020B0503020204020204" charset="-122"/>
                        </a:rPr>
                        <a:t>0.0%</a:t>
                      </a:r>
                      <a:endParaRPr lang="en-US" altLang="zh-CN" sz="1050" b="0" dirty="0">
                        <a:latin typeface="微软雅黑" panose="020B0503020204020204" charset="-122"/>
                        <a:ea typeface="微软雅黑" panose="020B0503020204020204" charset="-122"/>
                      </a:endParaRPr>
                    </a:p>
                  </a:txBody>
                  <a:tcPr marL="91441" marR="91441" marT="45742" marB="45742" anchor="ctr">
                    <a:solidFill>
                      <a:srgbClr val="000000">
                        <a:alpha val="0"/>
                      </a:srgbClr>
                    </a:solidFill>
                  </a:tcPr>
                </a:tc>
                <a:tc>
                  <a:txBody>
                    <a:bodyPr/>
                    <a:lstStyle/>
                    <a:p>
                      <a:pPr algn="ctr">
                        <a:buNone/>
                      </a:pPr>
                      <a:r>
                        <a:rPr lang="en-US" altLang="zh-CN" sz="1050" b="0" dirty="0">
                          <a:latin typeface="微软雅黑" panose="020B0503020204020204" charset="-122"/>
                          <a:ea typeface="微软雅黑" panose="020B0503020204020204" charset="-122"/>
                        </a:rPr>
                        <a:t>0</a:t>
                      </a:r>
                      <a:endParaRPr lang="en-US" altLang="zh-CN" sz="1050" b="0" dirty="0">
                        <a:latin typeface="微软雅黑" panose="020B0503020204020204" charset="-122"/>
                        <a:ea typeface="微软雅黑" panose="020B0503020204020204" charset="-122"/>
                      </a:endParaRPr>
                    </a:p>
                  </a:txBody>
                  <a:tcPr marL="91441" marR="91441" marT="45742" marB="45742" anchor="ctr">
                    <a:solidFill>
                      <a:srgbClr val="000000">
                        <a:alpha val="0"/>
                      </a:srgbClr>
                    </a:solidFill>
                  </a:tcPr>
                </a:tc>
                <a:tc>
                  <a:txBody>
                    <a:bodyPr/>
                    <a:lstStyle/>
                    <a:p>
                      <a:pPr algn="ctr">
                        <a:buNone/>
                      </a:pPr>
                      <a:r>
                        <a:rPr lang="en-US" altLang="zh-CN" sz="1050" b="0" dirty="0">
                          <a:latin typeface="微软雅黑" panose="020B0503020204020204" charset="-122"/>
                          <a:ea typeface="微软雅黑" panose="020B0503020204020204" charset="-122"/>
                        </a:rPr>
                        <a:t>0.0%</a:t>
                      </a:r>
                      <a:endParaRPr lang="en-US" altLang="zh-CN" sz="1050" b="0" dirty="0">
                        <a:latin typeface="微软雅黑" panose="020B0503020204020204" charset="-122"/>
                        <a:ea typeface="微软雅黑" panose="020B0503020204020204" charset="-122"/>
                      </a:endParaRPr>
                    </a:p>
                  </a:txBody>
                  <a:tcPr marL="91441" marR="91441" marT="45742" marB="45742" anchor="ctr">
                    <a:solidFill>
                      <a:srgbClr val="000000">
                        <a:alpha val="0"/>
                      </a:srgbClr>
                    </a:solidFill>
                  </a:tcPr>
                </a:tc>
              </a:tr>
              <a:tr h="283862">
                <a:tc>
                  <a:txBody>
                    <a:bodyPr/>
                    <a:lstStyle/>
                    <a:p>
                      <a:pPr algn="ctr">
                        <a:buNone/>
                      </a:pPr>
                      <a:r>
                        <a:rPr lang="zh-CN" altLang="en-US" sz="1050" b="0" dirty="0">
                          <a:latin typeface="微软雅黑" panose="020B0503020204020204" charset="-122"/>
                          <a:ea typeface="微软雅黑" panose="020B0503020204020204" charset="-122"/>
                        </a:rPr>
                        <a:t>严重不良反应</a:t>
                      </a:r>
                      <a:endParaRPr lang="zh-CN" altLang="en-US" sz="1050" b="0" dirty="0">
                        <a:latin typeface="微软雅黑" panose="020B0503020204020204" charset="-122"/>
                        <a:ea typeface="微软雅黑" panose="020B0503020204020204" charset="-122"/>
                      </a:endParaRPr>
                    </a:p>
                  </a:txBody>
                  <a:tcPr marL="91441" marR="91441" marT="45742" marB="45742" anchor="ctr">
                    <a:lnB w="9525" cap="flat" cmpd="sng" algn="ctr">
                      <a:solidFill>
                        <a:schemeClr val="tx1"/>
                      </a:solidFill>
                      <a:prstDash val="solid"/>
                      <a:round/>
                      <a:headEnd type="none" w="med" len="med"/>
                      <a:tailEnd type="none" w="med" len="med"/>
                    </a:lnB>
                    <a:solidFill>
                      <a:srgbClr val="000000">
                        <a:alpha val="0"/>
                      </a:srgbClr>
                    </a:solidFill>
                  </a:tcPr>
                </a:tc>
                <a:tc>
                  <a:txBody>
                    <a:bodyPr/>
                    <a:lstStyle/>
                    <a:p>
                      <a:pPr algn="ctr">
                        <a:buNone/>
                      </a:pPr>
                      <a:r>
                        <a:rPr lang="en-US" altLang="zh-CN" sz="1050" b="0">
                          <a:latin typeface="微软雅黑" panose="020B0503020204020204" charset="-122"/>
                          <a:ea typeface="微软雅黑" panose="020B0503020204020204" charset="-122"/>
                        </a:rPr>
                        <a:t>0</a:t>
                      </a:r>
                      <a:endParaRPr lang="en-US" altLang="zh-CN" sz="1050" b="0">
                        <a:latin typeface="微软雅黑" panose="020B0503020204020204" charset="-122"/>
                        <a:ea typeface="微软雅黑" panose="020B0503020204020204" charset="-122"/>
                      </a:endParaRPr>
                    </a:p>
                  </a:txBody>
                  <a:tcPr marL="91441" marR="91441" marT="45742" marB="45742" anchor="ctr">
                    <a:lnB w="9525" cap="flat" cmpd="sng" algn="ctr">
                      <a:solidFill>
                        <a:schemeClr val="tx1"/>
                      </a:solidFill>
                      <a:prstDash val="solid"/>
                      <a:round/>
                      <a:headEnd type="none" w="med" len="med"/>
                      <a:tailEnd type="none" w="med" len="med"/>
                    </a:lnB>
                    <a:solidFill>
                      <a:srgbClr val="000000">
                        <a:alpha val="0"/>
                      </a:srgbClr>
                    </a:solidFill>
                  </a:tcPr>
                </a:tc>
                <a:tc>
                  <a:txBody>
                    <a:bodyPr/>
                    <a:lstStyle/>
                    <a:p>
                      <a:pPr algn="ctr">
                        <a:buNone/>
                      </a:pPr>
                      <a:r>
                        <a:rPr lang="en-US" altLang="zh-CN" sz="1050" b="0" dirty="0">
                          <a:latin typeface="微软雅黑" panose="020B0503020204020204" charset="-122"/>
                          <a:ea typeface="微软雅黑" panose="020B0503020204020204" charset="-122"/>
                        </a:rPr>
                        <a:t>0.0%</a:t>
                      </a:r>
                      <a:endParaRPr lang="en-US" altLang="zh-CN" sz="1050" b="0" dirty="0">
                        <a:latin typeface="微软雅黑" panose="020B0503020204020204" charset="-122"/>
                        <a:ea typeface="微软雅黑" panose="020B0503020204020204" charset="-122"/>
                      </a:endParaRPr>
                    </a:p>
                  </a:txBody>
                  <a:tcPr marL="91441" marR="91441" marT="45742" marB="45742" anchor="ctr">
                    <a:lnB w="9525" cap="flat" cmpd="sng" algn="ctr">
                      <a:solidFill>
                        <a:schemeClr val="tx1"/>
                      </a:solidFill>
                      <a:prstDash val="solid"/>
                      <a:round/>
                      <a:headEnd type="none" w="med" len="med"/>
                      <a:tailEnd type="none" w="med" len="med"/>
                    </a:lnB>
                    <a:solidFill>
                      <a:srgbClr val="000000">
                        <a:alpha val="0"/>
                      </a:srgbClr>
                    </a:solidFill>
                  </a:tcPr>
                </a:tc>
                <a:tc>
                  <a:txBody>
                    <a:bodyPr/>
                    <a:lstStyle/>
                    <a:p>
                      <a:pPr algn="ctr">
                        <a:buNone/>
                      </a:pPr>
                      <a:r>
                        <a:rPr lang="en-US" altLang="zh-CN" sz="1050" b="0">
                          <a:latin typeface="微软雅黑" panose="020B0503020204020204" charset="-122"/>
                          <a:ea typeface="微软雅黑" panose="020B0503020204020204" charset="-122"/>
                        </a:rPr>
                        <a:t>0</a:t>
                      </a:r>
                      <a:endParaRPr lang="en-US" altLang="zh-CN" sz="1050" b="0">
                        <a:latin typeface="微软雅黑" panose="020B0503020204020204" charset="-122"/>
                        <a:ea typeface="微软雅黑" panose="020B0503020204020204" charset="-122"/>
                      </a:endParaRPr>
                    </a:p>
                  </a:txBody>
                  <a:tcPr marL="91441" marR="91441" marT="45742" marB="45742" anchor="ctr">
                    <a:lnB w="9525" cap="flat" cmpd="sng" algn="ctr">
                      <a:solidFill>
                        <a:schemeClr val="tx1"/>
                      </a:solidFill>
                      <a:prstDash val="solid"/>
                      <a:round/>
                      <a:headEnd type="none" w="med" len="med"/>
                      <a:tailEnd type="none" w="med" len="med"/>
                    </a:lnB>
                    <a:solidFill>
                      <a:srgbClr val="000000">
                        <a:alpha val="0"/>
                      </a:srgbClr>
                    </a:solidFill>
                  </a:tcPr>
                </a:tc>
                <a:tc>
                  <a:txBody>
                    <a:bodyPr/>
                    <a:lstStyle/>
                    <a:p>
                      <a:pPr algn="ctr">
                        <a:buNone/>
                      </a:pPr>
                      <a:r>
                        <a:rPr lang="en-US" altLang="zh-CN" sz="1050" b="0" dirty="0">
                          <a:latin typeface="微软雅黑" panose="020B0503020204020204" charset="-122"/>
                          <a:ea typeface="微软雅黑" panose="020B0503020204020204" charset="-122"/>
                        </a:rPr>
                        <a:t>0.0%</a:t>
                      </a:r>
                      <a:endParaRPr lang="en-US" altLang="zh-CN" sz="1050" b="0" dirty="0">
                        <a:latin typeface="微软雅黑" panose="020B0503020204020204" charset="-122"/>
                        <a:ea typeface="微软雅黑" panose="020B0503020204020204" charset="-122"/>
                      </a:endParaRPr>
                    </a:p>
                  </a:txBody>
                  <a:tcPr marL="91441" marR="91441" marT="45742" marB="45742" anchor="ctr">
                    <a:lnB w="9525" cap="flat" cmpd="sng" algn="ctr">
                      <a:solidFill>
                        <a:schemeClr val="tx1"/>
                      </a:solidFill>
                      <a:prstDash val="solid"/>
                      <a:round/>
                      <a:headEnd type="none" w="med" len="med"/>
                      <a:tailEnd type="none" w="med" len="med"/>
                    </a:lnB>
                    <a:solidFill>
                      <a:srgbClr val="000000">
                        <a:alpha val="0"/>
                      </a:srgbClr>
                    </a:solidFill>
                  </a:tcPr>
                </a:tc>
              </a:tr>
            </a:tbl>
          </a:graphicData>
        </a:graphic>
      </p:graphicFrame>
      <p:sp>
        <p:nvSpPr>
          <p:cNvPr id="10" name="文本框 10"/>
          <p:cNvSpPr txBox="1">
            <a:spLocks noChangeArrowheads="1"/>
          </p:cNvSpPr>
          <p:nvPr>
            <p:custDataLst>
              <p:tags r:id="rId10"/>
            </p:custDataLst>
          </p:nvPr>
        </p:nvSpPr>
        <p:spPr bwMode="auto">
          <a:xfrm>
            <a:off x="1559545" y="3692690"/>
            <a:ext cx="3672000" cy="3001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defPPr>
              <a:defRPr lang="zh-CN"/>
            </a:defPPr>
            <a:lvl1pPr algn="ctr">
              <a:defRPr sz="1100" b="1" i="1"/>
            </a:lvl1pPr>
            <a:lvl2pPr marL="742950" indent="-285750"/>
            <a:lvl3pPr marL="1143000" indent="-228600"/>
            <a:lvl4pPr marL="1600200" indent="-228600"/>
            <a:lvl5pPr marL="2057400" indent="-228600"/>
            <a:lvl6pPr marL="2514600" indent="-228600" eaLnBrk="0" fontAlgn="base" hangingPunct="0">
              <a:spcBef>
                <a:spcPct val="0"/>
              </a:spcBef>
              <a:spcAft>
                <a:spcPct val="0"/>
              </a:spcAft>
            </a:lvl6pPr>
            <a:lvl7pPr marL="2971800" indent="-228600" eaLnBrk="0" fontAlgn="base" hangingPunct="0">
              <a:spcBef>
                <a:spcPct val="0"/>
              </a:spcBef>
              <a:spcAft>
                <a:spcPct val="0"/>
              </a:spcAft>
            </a:lvl7pPr>
            <a:lvl8pPr marL="3429000" indent="-228600" eaLnBrk="0" fontAlgn="base" hangingPunct="0">
              <a:spcBef>
                <a:spcPct val="0"/>
              </a:spcBef>
              <a:spcAft>
                <a:spcPct val="0"/>
              </a:spcAft>
            </a:lvl8pPr>
            <a:lvl9pPr marL="3886200" indent="-228600" eaLnBrk="0" fontAlgn="base" hangingPunct="0">
              <a:spcBef>
                <a:spcPct val="0"/>
              </a:spcBef>
              <a:spcAft>
                <a:spcPct val="0"/>
              </a:spcAft>
            </a:lvl9pPr>
          </a:lstStyle>
          <a:p>
            <a:r>
              <a:rPr lang="zh-CN" altLang="en-US" dirty="0">
                <a:latin typeface="微软雅黑" panose="020B0503020204020204" charset="-122"/>
                <a:ea typeface="微软雅黑" panose="020B0503020204020204" charset="-122"/>
              </a:rPr>
              <a:t>表 </a:t>
            </a:r>
            <a:r>
              <a:rPr lang="en-US" altLang="zh-CN" dirty="0">
                <a:latin typeface="微软雅黑" panose="020B0503020204020204" charset="-122"/>
                <a:ea typeface="微软雅黑" panose="020B0503020204020204" charset="-122"/>
              </a:rPr>
              <a:t>1  </a:t>
            </a:r>
            <a:r>
              <a:rPr lang="en-US" altLang="zh-CN" dirty="0">
                <a:latin typeface="PingFang SC" panose="020B0400000000000000" charset="-122"/>
                <a:ea typeface="PingFang SC" panose="020B0400000000000000" charset="-122"/>
              </a:rPr>
              <a:t>Ⅲb</a:t>
            </a:r>
            <a:r>
              <a:rPr lang="zh-CN" altLang="en-US" dirty="0">
                <a:latin typeface="PingFang SC" panose="020B0400000000000000" charset="-122"/>
                <a:ea typeface="PingFang SC" panose="020B0400000000000000" charset="-122"/>
              </a:rPr>
              <a:t>期</a:t>
            </a:r>
            <a:r>
              <a:rPr lang="zh-CN" altLang="en-US" dirty="0">
                <a:latin typeface="微软雅黑" panose="020B0503020204020204" charset="-122"/>
                <a:ea typeface="微软雅黑" panose="020B0503020204020204" charset="-122"/>
              </a:rPr>
              <a:t>受试者不良事件及不良反应发生率</a:t>
            </a:r>
            <a:endParaRPr lang="zh-CN" altLang="en-US" dirty="0">
              <a:latin typeface="微软雅黑" panose="020B0503020204020204" charset="-122"/>
              <a:ea typeface="微软雅黑" panose="020B0503020204020204" charset="-122"/>
            </a:endParaRPr>
          </a:p>
        </p:txBody>
      </p:sp>
      <p:sp>
        <p:nvSpPr>
          <p:cNvPr id="14339" name="标题 2"/>
          <p:cNvSpPr>
            <a:spLocks noGrp="1" noChangeArrowheads="1"/>
          </p:cNvSpPr>
          <p:nvPr>
            <p:ph type="ctrTitle"/>
          </p:nvPr>
        </p:nvSpPr>
        <p:spPr bwMode="auto">
          <a:xfrm>
            <a:off x="654339" y="438048"/>
            <a:ext cx="11479044" cy="858622"/>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numCol="1" anchor="t" anchorCtr="0" compatLnSpc="1">
            <a:noAutofit/>
          </a:bodyPr>
          <a:lstStyle/>
          <a:p>
            <a:pPr marL="0" indent="0">
              <a:buFont typeface="Wingdings" panose="05000000000000000000" pitchFamily="2" charset="2"/>
            </a:pPr>
            <a:r>
              <a:rPr lang="zh-CN" altLang="en-US" sz="2400" b="1">
                <a:solidFill>
                  <a:srgbClr val="004D40"/>
                </a:solidFill>
                <a:latin typeface="微软雅黑" panose="020B0503020204020204" charset="-122"/>
                <a:ea typeface="微软雅黑" panose="020B0503020204020204" charset="-122"/>
                <a:cs typeface="Noto Sans SC" panose="020B0200000000000000" charset="-122"/>
                <a:sym typeface="+mn-ea"/>
              </a:rPr>
              <a:t>Ⅲ</a:t>
            </a:r>
            <a:r>
              <a:rPr lang="zh-CN" altLang="en-US" sz="2400" b="1" dirty="0">
                <a:solidFill>
                  <a:srgbClr val="004D40"/>
                </a:solidFill>
                <a:latin typeface="微软雅黑" panose="020B0503020204020204" charset="-122"/>
                <a:ea typeface="微软雅黑" panose="020B0503020204020204" charset="-122"/>
                <a:sym typeface="+mn-ea"/>
              </a:rPr>
              <a:t>期</a:t>
            </a:r>
            <a:r>
              <a:rPr lang="en-US" altLang="zh-CN" sz="2400" b="1" dirty="0">
                <a:solidFill>
                  <a:srgbClr val="004D40"/>
                </a:solidFill>
                <a:latin typeface="微软雅黑" panose="020B0503020204020204" charset="-122"/>
                <a:ea typeface="微软雅黑" panose="020B0503020204020204" charset="-122"/>
                <a:sym typeface="+mn-ea"/>
              </a:rPr>
              <a:t>RCT</a:t>
            </a:r>
            <a:r>
              <a:rPr lang="zh-CN" altLang="en-US" sz="2400" b="1" dirty="0">
                <a:solidFill>
                  <a:srgbClr val="004D40"/>
                </a:solidFill>
                <a:latin typeface="微软雅黑" panose="020B0503020204020204" charset="-122"/>
                <a:ea typeface="微软雅黑" panose="020B0503020204020204" charset="-122"/>
                <a:sym typeface="+mn-ea"/>
              </a:rPr>
              <a:t>研究对照腺苷：</a:t>
            </a:r>
            <a:r>
              <a:rPr lang="zh-CN" altLang="en-US" sz="2400" b="1" dirty="0">
                <a:solidFill>
                  <a:srgbClr val="C00000"/>
                </a:solidFill>
                <a:latin typeface="微软雅黑" panose="020B0503020204020204" charset="-122"/>
                <a:ea typeface="微软雅黑" panose="020B0503020204020204" charset="-122"/>
                <a:sym typeface="+mn-ea"/>
              </a:rPr>
              <a:t>本品不良反应发生率更低</a:t>
            </a:r>
            <a:br>
              <a:rPr lang="zh-CN" altLang="en-US" sz="2400" b="1" dirty="0">
                <a:solidFill>
                  <a:srgbClr val="C00000"/>
                </a:solidFill>
                <a:latin typeface="微软雅黑" panose="020B0503020204020204" charset="-122"/>
                <a:ea typeface="微软雅黑" panose="020B0503020204020204" charset="-122"/>
              </a:rPr>
            </a:br>
            <a:r>
              <a:rPr lang="zh-CN" altLang="en-US" sz="2400" b="1" dirty="0">
                <a:solidFill>
                  <a:srgbClr val="004D40"/>
                </a:solidFill>
                <a:latin typeface="微软雅黑" panose="020B0503020204020204" charset="-122"/>
                <a:ea typeface="微软雅黑" panose="020B0503020204020204" charset="-122"/>
              </a:rPr>
              <a:t>基于说明书的间接比较（朴素）：</a:t>
            </a:r>
            <a:r>
              <a:rPr lang="zh-CN" altLang="en-US" sz="2400" b="1" dirty="0">
                <a:solidFill>
                  <a:srgbClr val="C00000"/>
                </a:solidFill>
                <a:latin typeface="微软雅黑" panose="020B0503020204020204" charset="-122"/>
                <a:ea typeface="微软雅黑" panose="020B0503020204020204" charset="-122"/>
                <a:cs typeface="Noto Sans SC" panose="020B0200000000000000" charset="-122"/>
                <a:sym typeface="+mn-ea"/>
              </a:rPr>
              <a:t>本品关键不良事件发生率更具优势</a:t>
            </a:r>
            <a:endParaRPr lang="zh-CN" altLang="en-US" sz="2400" b="1" dirty="0">
              <a:solidFill>
                <a:srgbClr val="C00000"/>
              </a:solidFill>
              <a:latin typeface="微软雅黑" panose="020B0503020204020204" charset="-122"/>
              <a:ea typeface="微软雅黑" panose="020B0503020204020204" charset="-122"/>
            </a:endParaRPr>
          </a:p>
        </p:txBody>
      </p:sp>
      <p:pic>
        <p:nvPicPr>
          <p:cNvPr id="7" name="图片 6"/>
          <p:cNvPicPr>
            <a:picLocks noChangeAspect="1"/>
          </p:cNvPicPr>
          <p:nvPr/>
        </p:nvPicPr>
        <p:blipFill>
          <a:blip r:embed="rId11"/>
          <a:stretch>
            <a:fillRect/>
          </a:stretch>
        </p:blipFill>
        <p:spPr>
          <a:xfrm>
            <a:off x="10375289" y="114307"/>
            <a:ext cx="1635841" cy="552659"/>
          </a:xfrm>
          <a:prstGeom prst="rect">
            <a:avLst/>
          </a:prstGeom>
        </p:spPr>
      </p:pic>
      <p:sp>
        <p:nvSpPr>
          <p:cNvPr id="17" name="矩形 16"/>
          <p:cNvSpPr/>
          <p:nvPr/>
        </p:nvSpPr>
        <p:spPr>
          <a:xfrm>
            <a:off x="0" y="0"/>
            <a:ext cx="1493520" cy="358140"/>
          </a:xfrm>
          <a:prstGeom prst="rect">
            <a:avLst/>
          </a:prstGeom>
          <a:solidFill>
            <a:srgbClr val="046E5A"/>
          </a:solidFill>
          <a:ln>
            <a:noFill/>
          </a:ln>
        </p:spPr>
        <p:style>
          <a:lnRef idx="2">
            <a:schemeClr val="accent1">
              <a:lumMod val="75000"/>
            </a:schemeClr>
          </a:lnRef>
          <a:fillRef idx="1">
            <a:schemeClr val="accent1"/>
          </a:fillRef>
          <a:effectRef idx="0">
            <a:srgbClr val="FFFFFF"/>
          </a:effectRef>
          <a:fontRef idx="minor">
            <a:schemeClr val="lt1"/>
          </a:fontRef>
        </p:style>
        <p:txBody>
          <a:bodyPr rtlCol="0" anchor="ctr"/>
          <a:p>
            <a:pPr algn="ctr"/>
            <a:r>
              <a:rPr lang="zh-CN" altLang="en-US" sz="1400" b="1">
                <a:solidFill>
                  <a:schemeClr val="bg1"/>
                </a:solidFill>
                <a:latin typeface="微软雅黑" panose="020B0503020204020204" charset="-122"/>
                <a:ea typeface="微软雅黑" panose="020B0503020204020204" charset="-122"/>
                <a:cs typeface="微软雅黑" panose="020B0503020204020204" charset="-122"/>
                <a:sym typeface="+mn-ea"/>
              </a:rPr>
              <a:t>安全性（</a:t>
            </a:r>
            <a:r>
              <a:rPr lang="en-US" altLang="zh-CN" sz="1400" b="1">
                <a:solidFill>
                  <a:schemeClr val="bg1"/>
                </a:solidFill>
                <a:latin typeface="微软雅黑" panose="020B0503020204020204" charset="-122"/>
                <a:ea typeface="微软雅黑" panose="020B0503020204020204" charset="-122"/>
                <a:cs typeface="微软雅黑" panose="020B0503020204020204" charset="-122"/>
                <a:sym typeface="+mn-ea"/>
              </a:rPr>
              <a:t>2/2</a:t>
            </a:r>
            <a:r>
              <a:rPr lang="zh-CN" altLang="en-US" sz="1400" b="1">
                <a:solidFill>
                  <a:schemeClr val="bg1"/>
                </a:solidFill>
                <a:latin typeface="微软雅黑" panose="020B0503020204020204" charset="-122"/>
                <a:ea typeface="微软雅黑" panose="020B0503020204020204" charset="-122"/>
                <a:cs typeface="微软雅黑" panose="020B0503020204020204" charset="-122"/>
                <a:sym typeface="+mn-ea"/>
              </a:rPr>
              <a:t>）</a:t>
            </a:r>
            <a:endParaRPr lang="zh-CN" altLang="en-US" sz="1400"/>
          </a:p>
        </p:txBody>
      </p:sp>
    </p:spTree>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图片 7"/>
          <p:cNvPicPr>
            <a:picLocks noChangeAspect="1"/>
          </p:cNvPicPr>
          <p:nvPr/>
        </p:nvPicPr>
        <p:blipFill>
          <a:blip r:embed="rId3"/>
          <a:stretch>
            <a:fillRect/>
          </a:stretch>
        </p:blipFill>
        <p:spPr>
          <a:xfrm>
            <a:off x="10375289" y="114307"/>
            <a:ext cx="1635841" cy="552659"/>
          </a:xfrm>
          <a:prstGeom prst="rect">
            <a:avLst/>
          </a:prstGeom>
        </p:spPr>
      </p:pic>
      <p:grpSp>
        <p:nvGrpSpPr>
          <p:cNvPr id="24" name="组合 23"/>
          <p:cNvGrpSpPr/>
          <p:nvPr/>
        </p:nvGrpSpPr>
        <p:grpSpPr>
          <a:xfrm>
            <a:off x="6299101" y="3175398"/>
            <a:ext cx="4500000" cy="3149466"/>
            <a:chOff x="6304549" y="2144429"/>
            <a:chExt cx="5024386" cy="3149466"/>
          </a:xfrm>
        </p:grpSpPr>
        <p:sp>
          <p:nvSpPr>
            <p:cNvPr id="17" name="矩形 16"/>
            <p:cNvSpPr/>
            <p:nvPr/>
          </p:nvSpPr>
          <p:spPr>
            <a:xfrm>
              <a:off x="8406063" y="2144429"/>
              <a:ext cx="1347537" cy="2764858"/>
            </a:xfrm>
            <a:prstGeom prst="rect">
              <a:avLst/>
            </a:prstGeom>
            <a:noFill/>
            <a:ln w="28575">
              <a:solidFill>
                <a:srgbClr val="C00000"/>
              </a:solidFill>
              <a:prstDash val="sys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CN" altLang="en-US"/>
            </a:p>
          </p:txBody>
        </p:sp>
        <p:graphicFrame>
          <p:nvGraphicFramePr>
            <p:cNvPr id="19" name="图表 18"/>
            <p:cNvGraphicFramePr/>
            <p:nvPr/>
          </p:nvGraphicFramePr>
          <p:xfrm>
            <a:off x="6304549" y="2152449"/>
            <a:ext cx="5024386" cy="3141446"/>
          </p:xfrm>
          <a:graphic>
            <a:graphicData uri="http://schemas.openxmlformats.org/drawingml/2006/chart">
              <c:chart xmlns:c="http://schemas.openxmlformats.org/drawingml/2006/chart" xmlns:r="http://schemas.openxmlformats.org/officeDocument/2006/relationships" r:id="rId1"/>
            </a:graphicData>
          </a:graphic>
        </p:graphicFrame>
        <p:sp>
          <p:nvSpPr>
            <p:cNvPr id="20" name="矩形 19"/>
            <p:cNvSpPr/>
            <p:nvPr/>
          </p:nvSpPr>
          <p:spPr>
            <a:xfrm>
              <a:off x="9845672" y="2152449"/>
              <a:ext cx="1347537" cy="2764858"/>
            </a:xfrm>
            <a:prstGeom prst="rect">
              <a:avLst/>
            </a:prstGeom>
            <a:noFill/>
            <a:ln w="28575">
              <a:solidFill>
                <a:srgbClr val="C00000"/>
              </a:solidFill>
              <a:prstDash val="sys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10" name="文本框 9"/>
          <p:cNvSpPr txBox="1"/>
          <p:nvPr/>
        </p:nvSpPr>
        <p:spPr>
          <a:xfrm>
            <a:off x="961390" y="6344920"/>
            <a:ext cx="6096000" cy="398780"/>
          </a:xfrm>
          <a:prstGeom prst="rect">
            <a:avLst/>
          </a:prstGeom>
          <a:noFill/>
        </p:spPr>
        <p:txBody>
          <a:bodyPr wrap="square" rtlCol="0" anchor="t">
            <a:spAutoFit/>
          </a:bodyPr>
          <a:lstStyle/>
          <a:p>
            <a:r>
              <a:rPr lang="en-US" altLang="zh-CN" sz="1000" dirty="0">
                <a:latin typeface="微软雅黑" panose="020B0503020204020204" charset="-122"/>
                <a:ea typeface="微软雅黑" panose="020B0503020204020204" charset="-122"/>
                <a:sym typeface="+mn-ea"/>
              </a:rPr>
              <a:t>[1] </a:t>
            </a:r>
            <a:r>
              <a:rPr lang="zh-CN" altLang="en-US" sz="1000" dirty="0">
                <a:latin typeface="微软雅黑" panose="020B0503020204020204" charset="-122"/>
                <a:ea typeface="微软雅黑" panose="020B0503020204020204" charset="-122"/>
                <a:sym typeface="+mn-ea"/>
              </a:rPr>
              <a:t>盐酸去甲乌药碱注射液</a:t>
            </a:r>
            <a:r>
              <a:rPr lang="en-US" altLang="zh-CN" sz="1000" dirty="0">
                <a:latin typeface="微软雅黑" panose="020B0503020204020204" charset="-122"/>
                <a:ea typeface="微软雅黑" panose="020B0503020204020204" charset="-122"/>
                <a:sym typeface="+mn-ea"/>
              </a:rPr>
              <a:t>III</a:t>
            </a:r>
            <a:r>
              <a:rPr lang="zh-CN" altLang="en-US" sz="1000" dirty="0">
                <a:latin typeface="微软雅黑" panose="020B0503020204020204" charset="-122"/>
                <a:ea typeface="微软雅黑" panose="020B0503020204020204" charset="-122"/>
                <a:sym typeface="+mn-ea"/>
              </a:rPr>
              <a:t>期临床试验报告</a:t>
            </a:r>
            <a:r>
              <a:rPr lang="en-US" altLang="zh-CN" sz="1000" dirty="0">
                <a:latin typeface="微软雅黑" panose="020B0503020204020204" charset="-122"/>
                <a:ea typeface="微软雅黑" panose="020B0503020204020204" charset="-122"/>
                <a:sym typeface="+mn-ea"/>
              </a:rPr>
              <a:t>.</a:t>
            </a:r>
            <a:endParaRPr lang="en-US" altLang="zh-CN" sz="1000" dirty="0">
              <a:latin typeface="微软雅黑" panose="020B0503020204020204" charset="-122"/>
              <a:ea typeface="微软雅黑" panose="020B0503020204020204" charset="-122"/>
              <a:sym typeface="+mn-ea"/>
            </a:endParaRPr>
          </a:p>
          <a:p>
            <a:r>
              <a:rPr lang="en-US" altLang="zh-CN" sz="1000" dirty="0">
                <a:latin typeface="微软雅黑" panose="020B0503020204020204" charset="-122"/>
                <a:ea typeface="微软雅黑" panose="020B0503020204020204" charset="-122"/>
                <a:sym typeface="+mn-ea"/>
              </a:rPr>
              <a:t>[2] </a:t>
            </a:r>
            <a:r>
              <a:rPr lang="zh-CN" altLang="en-US" sz="1000" dirty="0">
                <a:latin typeface="微软雅黑" panose="020B0503020204020204" charset="-122"/>
                <a:ea typeface="微软雅黑" panose="020B0503020204020204" charset="-122"/>
                <a:sym typeface="+mn-ea"/>
              </a:rPr>
              <a:t>盐酸去甲乌药碱注射液</a:t>
            </a:r>
            <a:r>
              <a:rPr lang="en-US" altLang="zh-CN" sz="1000" dirty="0" err="1">
                <a:latin typeface="微软雅黑" panose="020B0503020204020204" charset="-122"/>
                <a:ea typeface="微软雅黑" panose="020B0503020204020204" charset="-122"/>
                <a:sym typeface="+mn-ea"/>
              </a:rPr>
              <a:t>IIIb</a:t>
            </a:r>
            <a:r>
              <a:rPr lang="zh-CN" altLang="en-US" sz="1000" dirty="0">
                <a:latin typeface="微软雅黑" panose="020B0503020204020204" charset="-122"/>
                <a:ea typeface="微软雅黑" panose="020B0503020204020204" charset="-122"/>
                <a:sym typeface="+mn-ea"/>
              </a:rPr>
              <a:t>期临床试验报告</a:t>
            </a:r>
            <a:r>
              <a:rPr lang="en-US" altLang="zh-CN" sz="1000" dirty="0">
                <a:latin typeface="微软雅黑" panose="020B0503020204020204" charset="-122"/>
                <a:ea typeface="微软雅黑" panose="020B0503020204020204" charset="-122"/>
                <a:sym typeface="+mn-ea"/>
              </a:rPr>
              <a:t>.</a:t>
            </a:r>
            <a:endParaRPr lang="en-US" altLang="zh-CN" sz="1000" dirty="0">
              <a:latin typeface="微软雅黑" panose="020B0503020204020204" charset="-122"/>
              <a:ea typeface="微软雅黑" panose="020B0503020204020204" charset="-122"/>
              <a:sym typeface="+mn-ea"/>
            </a:endParaRPr>
          </a:p>
        </p:txBody>
      </p:sp>
      <p:sp>
        <p:nvSpPr>
          <p:cNvPr id="5" name="矩形 4"/>
          <p:cNvSpPr/>
          <p:nvPr>
            <p:custDataLst>
              <p:tags r:id="rId4"/>
            </p:custDataLst>
          </p:nvPr>
        </p:nvSpPr>
        <p:spPr>
          <a:xfrm>
            <a:off x="6316345" y="1741170"/>
            <a:ext cx="5352415" cy="881380"/>
          </a:xfrm>
          <a:prstGeom prst="rect">
            <a:avLst/>
          </a:prstGeom>
          <a:noFill/>
          <a:ln w="28575">
            <a:noFill/>
          </a:ln>
        </p:spPr>
        <p:style>
          <a:lnRef idx="0">
            <a:srgbClr val="FFFFFF"/>
          </a:lnRef>
          <a:fillRef idx="3">
            <a:schemeClr val="accent1"/>
          </a:fillRef>
          <a:effectRef idx="0">
            <a:srgbClr val="FFFFFF"/>
          </a:effectRef>
          <a:fontRef idx="minor">
            <a:schemeClr val="lt1"/>
          </a:fontRef>
        </p:style>
        <p:txBody>
          <a:bodyPr anchor="ctr">
            <a:scene3d>
              <a:camera prst="orthographicFront"/>
              <a:lightRig rig="threePt" dir="t"/>
            </a:scene3d>
          </a:bodyPr>
          <a:lstStyle/>
          <a:p>
            <a:pPr algn="ctr">
              <a:defRPr/>
            </a:pPr>
            <a:r>
              <a:rPr lang="en-US" altLang="zh-CN" b="1" dirty="0">
                <a:solidFill>
                  <a:schemeClr val="tx1"/>
                </a:solidFill>
                <a:latin typeface="微软雅黑" panose="020B0503020204020204" charset="-122"/>
                <a:ea typeface="微软雅黑" panose="020B0503020204020204" charset="-122"/>
                <a:cs typeface="微软雅黑" panose="020B0503020204020204" charset="-122"/>
                <a:sym typeface="+mn-ea"/>
              </a:rPr>
              <a:t>Ⅲb</a:t>
            </a:r>
            <a:r>
              <a:rPr lang="zh-CN" altLang="en-US" b="1" dirty="0">
                <a:solidFill>
                  <a:schemeClr val="tx1"/>
                </a:solidFill>
                <a:latin typeface="微软雅黑" panose="020B0503020204020204" charset="-122"/>
                <a:ea typeface="微软雅黑" panose="020B0503020204020204" charset="-122"/>
                <a:cs typeface="微软雅黑" panose="020B0503020204020204" charset="-122"/>
                <a:sym typeface="+mn-ea"/>
              </a:rPr>
              <a:t>期临床</a:t>
            </a:r>
            <a:r>
              <a:rPr lang="zh-CN" altLang="en-US" b="1" noProof="1">
                <a:solidFill>
                  <a:schemeClr val="tx1"/>
                </a:solidFill>
                <a:latin typeface="微软雅黑" panose="020B0503020204020204" charset="-122"/>
                <a:ea typeface="微软雅黑" panose="020B0503020204020204" charset="-122"/>
                <a:cs typeface="微软雅黑" panose="020B0503020204020204" charset="-122"/>
                <a:sym typeface="+mn-ea"/>
              </a:rPr>
              <a:t>试验（</a:t>
            </a:r>
            <a:r>
              <a:rPr lang="en-US" altLang="zh-CN" b="1" noProof="1">
                <a:solidFill>
                  <a:schemeClr val="tx1"/>
                </a:solidFill>
                <a:latin typeface="微软雅黑" panose="020B0503020204020204" charset="-122"/>
                <a:ea typeface="微软雅黑" panose="020B0503020204020204" charset="-122"/>
                <a:cs typeface="微软雅黑" panose="020B0503020204020204" charset="-122"/>
                <a:sym typeface="+mn-ea"/>
              </a:rPr>
              <a:t>VS</a:t>
            </a:r>
            <a:r>
              <a:rPr lang="zh-CN" altLang="en-US" b="1" noProof="1">
                <a:solidFill>
                  <a:schemeClr val="tx1"/>
                </a:solidFill>
                <a:latin typeface="微软雅黑" panose="020B0503020204020204" charset="-122"/>
                <a:ea typeface="微软雅黑" panose="020B0503020204020204" charset="-122"/>
                <a:cs typeface="微软雅黑" panose="020B0503020204020204" charset="-122"/>
                <a:sym typeface="+mn-ea"/>
              </a:rPr>
              <a:t>腺苷）</a:t>
            </a:r>
            <a:r>
              <a:rPr lang="en-US" altLang="zh-CN" b="1" baseline="30000" noProof="1">
                <a:solidFill>
                  <a:schemeClr val="tx1"/>
                </a:solidFill>
                <a:latin typeface="微软雅黑" panose="020B0503020204020204" charset="-122"/>
                <a:ea typeface="微软雅黑" panose="020B0503020204020204" charset="-122"/>
                <a:cs typeface="微软雅黑" panose="020B0503020204020204" charset="-122"/>
                <a:sym typeface="+mn-ea"/>
              </a:rPr>
              <a:t>[2]</a:t>
            </a:r>
            <a:r>
              <a:rPr lang="zh-CN" altLang="en-US" b="1" noProof="1">
                <a:solidFill>
                  <a:schemeClr val="tx1"/>
                </a:solidFill>
                <a:latin typeface="微软雅黑" panose="020B0503020204020204" charset="-122"/>
                <a:ea typeface="微软雅黑" panose="020B0503020204020204" charset="-122"/>
                <a:cs typeface="微软雅黑" panose="020B0503020204020204" charset="-122"/>
                <a:sym typeface="+mn-ea"/>
              </a:rPr>
              <a:t>：</a:t>
            </a:r>
            <a:endParaRPr lang="zh-CN" altLang="en-US" b="1" noProof="1">
              <a:solidFill>
                <a:schemeClr val="tx1"/>
              </a:solidFill>
              <a:latin typeface="微软雅黑" panose="020B0503020204020204" charset="-122"/>
              <a:ea typeface="微软雅黑" panose="020B0503020204020204" charset="-122"/>
              <a:cs typeface="微软雅黑" panose="020B0503020204020204" charset="-122"/>
              <a:sym typeface="+mn-ea"/>
            </a:endParaRPr>
          </a:p>
          <a:p>
            <a:pPr algn="ctr">
              <a:defRPr/>
            </a:pPr>
            <a:r>
              <a:rPr lang="zh-CN" altLang="en-US" b="1">
                <a:solidFill>
                  <a:srgbClr val="C00000"/>
                </a:solidFill>
                <a:latin typeface="微软雅黑" panose="020B0503020204020204" charset="-122"/>
                <a:ea typeface="微软雅黑" panose="020B0503020204020204" charset="-122"/>
                <a:cs typeface="微软雅黑" panose="020B0503020204020204" charset="-122"/>
                <a:sym typeface="+mn-ea"/>
              </a:rPr>
              <a:t>本品三支及右冠病变检出率更高</a:t>
            </a:r>
            <a:endParaRPr lang="zh-CN" altLang="en-US" b="1" noProof="1">
              <a:solidFill>
                <a:srgbClr val="C00000"/>
              </a:solidFill>
              <a:latin typeface="微软雅黑" panose="020B0503020204020204" charset="-122"/>
              <a:ea typeface="微软雅黑" panose="020B0503020204020204" charset="-122"/>
              <a:cs typeface="微软雅黑" panose="020B0503020204020204" charset="-122"/>
              <a:sym typeface="+mn-ea"/>
            </a:endParaRPr>
          </a:p>
        </p:txBody>
      </p:sp>
      <p:sp>
        <p:nvSpPr>
          <p:cNvPr id="9" name="矩形 8"/>
          <p:cNvSpPr/>
          <p:nvPr>
            <p:custDataLst>
              <p:tags r:id="rId5"/>
            </p:custDataLst>
          </p:nvPr>
        </p:nvSpPr>
        <p:spPr>
          <a:xfrm>
            <a:off x="869343" y="1887256"/>
            <a:ext cx="4687852" cy="571172"/>
          </a:xfrm>
          <a:prstGeom prst="rect">
            <a:avLst/>
          </a:prstGeom>
          <a:noFill/>
          <a:ln w="28575">
            <a:noFill/>
          </a:ln>
        </p:spPr>
        <p:style>
          <a:lnRef idx="0">
            <a:srgbClr val="FFFFFF"/>
          </a:lnRef>
          <a:fillRef idx="3">
            <a:schemeClr val="accent1"/>
          </a:fillRef>
          <a:effectRef idx="0">
            <a:srgbClr val="FFFFFF"/>
          </a:effectRef>
          <a:fontRef idx="minor">
            <a:schemeClr val="lt1"/>
          </a:fontRef>
        </p:style>
        <p:txBody>
          <a:bodyPr anchor="ctr">
            <a:scene3d>
              <a:camera prst="orthographicFront"/>
              <a:lightRig rig="threePt" dir="t"/>
            </a:scene3d>
          </a:bodyPr>
          <a:lstStyle/>
          <a:p>
            <a:pPr algn="ctr">
              <a:defRPr/>
            </a:pPr>
            <a:r>
              <a:rPr lang="en-US" altLang="zh-CN" b="1" dirty="0">
                <a:solidFill>
                  <a:schemeClr val="tx1"/>
                </a:solidFill>
                <a:latin typeface="微软雅黑" panose="020B0503020204020204" charset="-122"/>
                <a:ea typeface="微软雅黑" panose="020B0503020204020204" charset="-122"/>
                <a:cs typeface="微软雅黑" panose="020B0503020204020204" charset="-122"/>
                <a:sym typeface="+mn-ea"/>
              </a:rPr>
              <a:t>Ⅲ</a:t>
            </a:r>
            <a:r>
              <a:rPr lang="zh-CN" altLang="en-US" b="1" noProof="1">
                <a:solidFill>
                  <a:schemeClr val="tx1"/>
                </a:solidFill>
                <a:latin typeface="微软雅黑" panose="020B0503020204020204" charset="-122"/>
                <a:ea typeface="微软雅黑" panose="020B0503020204020204" charset="-122"/>
                <a:sym typeface="+mn-ea"/>
              </a:rPr>
              <a:t>期临床试验</a:t>
            </a:r>
            <a:r>
              <a:rPr lang="en-US" altLang="zh-CN" b="1" baseline="30000" noProof="1">
                <a:solidFill>
                  <a:schemeClr val="tx1"/>
                </a:solidFill>
                <a:latin typeface="微软雅黑" panose="020B0503020204020204" charset="-122"/>
                <a:ea typeface="微软雅黑" panose="020B0503020204020204" charset="-122"/>
                <a:sym typeface="+mn-ea"/>
              </a:rPr>
              <a:t>[1]</a:t>
            </a:r>
            <a:r>
              <a:rPr lang="zh-CN" altLang="en-US" b="1" noProof="1">
                <a:solidFill>
                  <a:schemeClr val="tx1"/>
                </a:solidFill>
                <a:latin typeface="微软雅黑" panose="020B0503020204020204" charset="-122"/>
                <a:ea typeface="微软雅黑" panose="020B0503020204020204" charset="-122"/>
                <a:sym typeface="+mn-ea"/>
              </a:rPr>
              <a:t>显示：</a:t>
            </a:r>
            <a:endParaRPr lang="zh-CN" altLang="en-US" b="1" noProof="1">
              <a:solidFill>
                <a:schemeClr val="tx1"/>
              </a:solidFill>
              <a:latin typeface="微软雅黑" panose="020B0503020204020204" charset="-122"/>
              <a:ea typeface="微软雅黑" panose="020B0503020204020204" charset="-122"/>
              <a:sym typeface="+mn-ea"/>
            </a:endParaRPr>
          </a:p>
          <a:p>
            <a:pPr algn="ctr">
              <a:defRPr/>
            </a:pPr>
            <a:r>
              <a:rPr lang="zh-CN" altLang="en-US" b="1" noProof="1">
                <a:solidFill>
                  <a:schemeClr val="tx1"/>
                </a:solidFill>
                <a:latin typeface="微软雅黑" panose="020B0503020204020204" charset="-122"/>
                <a:ea typeface="微软雅黑" panose="020B0503020204020204" charset="-122"/>
                <a:sym typeface="+mn-ea"/>
              </a:rPr>
              <a:t>本品</a:t>
            </a:r>
            <a:r>
              <a:rPr lang="zh-CN" altLang="en-US" b="1" noProof="1">
                <a:solidFill>
                  <a:srgbClr val="C00000"/>
                </a:solidFill>
                <a:latin typeface="微软雅黑" panose="020B0503020204020204" charset="-122"/>
                <a:ea typeface="微软雅黑" panose="020B0503020204020204" charset="-122"/>
                <a:sym typeface="+mn-ea"/>
              </a:rPr>
              <a:t>有效用于核素心肌灌注显像诊断冠心病</a:t>
            </a:r>
            <a:endParaRPr lang="zh-CN" altLang="en-US" b="1" noProof="1">
              <a:solidFill>
                <a:srgbClr val="C00000"/>
              </a:solidFill>
              <a:latin typeface="微软雅黑" panose="020B0503020204020204" charset="-122"/>
              <a:ea typeface="微软雅黑" panose="020B0503020204020204" charset="-122"/>
              <a:sym typeface="+mn-ea"/>
            </a:endParaRPr>
          </a:p>
        </p:txBody>
      </p:sp>
      <p:graphicFrame>
        <p:nvGraphicFramePr>
          <p:cNvPr id="4" name="图表 3"/>
          <p:cNvGraphicFramePr/>
          <p:nvPr/>
        </p:nvGraphicFramePr>
        <p:xfrm>
          <a:off x="695325" y="3197225"/>
          <a:ext cx="5401310" cy="3127375"/>
        </p:xfrm>
        <a:graphic>
          <a:graphicData uri="http://schemas.openxmlformats.org/drawingml/2006/chart">
            <c:chart xmlns:c="http://schemas.openxmlformats.org/drawingml/2006/chart" xmlns:r="http://schemas.openxmlformats.org/officeDocument/2006/relationships" r:id="rId2"/>
          </a:graphicData>
        </a:graphic>
      </p:graphicFrame>
      <p:sp>
        <p:nvSpPr>
          <p:cNvPr id="11" name="文本框 10"/>
          <p:cNvSpPr txBox="1"/>
          <p:nvPr/>
        </p:nvSpPr>
        <p:spPr>
          <a:xfrm>
            <a:off x="655320" y="422910"/>
            <a:ext cx="10094595" cy="553085"/>
          </a:xfrm>
          <a:prstGeom prst="rect">
            <a:avLst/>
          </a:prstGeom>
          <a:noFill/>
        </p:spPr>
        <p:txBody>
          <a:bodyPr wrap="square" rtlCol="0" anchor="t">
            <a:spAutoFit/>
          </a:bodyPr>
          <a:lstStyle/>
          <a:p>
            <a:pPr indent="0" algn="l">
              <a:lnSpc>
                <a:spcPct val="125000"/>
              </a:lnSpc>
              <a:buClrTx/>
              <a:buSzTx/>
              <a:buFont typeface="Wingdings" panose="05000000000000000000" pitchFamily="2" charset="2"/>
              <a:buNone/>
            </a:pPr>
            <a:r>
              <a:rPr lang="zh-CN" altLang="en-US" sz="2400" b="1">
                <a:solidFill>
                  <a:srgbClr val="004D40"/>
                </a:solidFill>
                <a:latin typeface="微软雅黑" panose="020B0503020204020204" charset="-122"/>
                <a:ea typeface="微软雅黑" panose="020B0503020204020204" charset="-122"/>
                <a:cs typeface="Noto Sans SC" panose="020B0200000000000000" charset="-122"/>
                <a:sym typeface="+mn-ea"/>
              </a:rPr>
              <a:t>Ⅲ</a:t>
            </a:r>
            <a:r>
              <a:rPr lang="zh-CN" altLang="en-US" sz="2400" b="1">
                <a:solidFill>
                  <a:srgbClr val="004D40"/>
                </a:solidFill>
                <a:latin typeface="微软雅黑" panose="020B0503020204020204" charset="-122"/>
                <a:ea typeface="微软雅黑" panose="020B0503020204020204" charset="-122"/>
                <a:cs typeface="Noto Sans SC" panose="020B0200000000000000" charset="-122"/>
              </a:rPr>
              <a:t>期</a:t>
            </a:r>
            <a:r>
              <a:rPr lang="en-US" altLang="zh-CN" sz="2400" b="1">
                <a:solidFill>
                  <a:srgbClr val="004D40"/>
                </a:solidFill>
                <a:latin typeface="微软雅黑" panose="020B0503020204020204" charset="-122"/>
                <a:ea typeface="微软雅黑" panose="020B0503020204020204" charset="-122"/>
                <a:cs typeface="Noto Sans SC" panose="020B0200000000000000" charset="-122"/>
              </a:rPr>
              <a:t>RCT</a:t>
            </a:r>
            <a:r>
              <a:rPr lang="zh-CN" altLang="en-US" sz="2400" b="1">
                <a:solidFill>
                  <a:srgbClr val="004D40"/>
                </a:solidFill>
                <a:latin typeface="微软雅黑" panose="020B0503020204020204" charset="-122"/>
                <a:ea typeface="微软雅黑" panose="020B0503020204020204" charset="-122"/>
                <a:cs typeface="Noto Sans SC" panose="020B0200000000000000" charset="-122"/>
              </a:rPr>
              <a:t>研究显示：与腺苷相比，</a:t>
            </a:r>
            <a:r>
              <a:rPr lang="zh-CN" altLang="en-US" sz="2400" b="1">
                <a:solidFill>
                  <a:srgbClr val="004D40"/>
                </a:solidFill>
                <a:latin typeface="微软雅黑" panose="020B0503020204020204" charset="-122"/>
                <a:ea typeface="微软雅黑" panose="020B0503020204020204" charset="-122"/>
                <a:cs typeface="Noto Sans SC" panose="020B0200000000000000" charset="-122"/>
                <a:sym typeface="+mn-ea"/>
              </a:rPr>
              <a:t>本品</a:t>
            </a:r>
            <a:r>
              <a:rPr lang="zh-CN" altLang="en-US" sz="2400" b="1">
                <a:solidFill>
                  <a:srgbClr val="004D40"/>
                </a:solidFill>
                <a:latin typeface="微软雅黑" panose="020B0503020204020204" charset="-122"/>
                <a:ea typeface="微软雅黑" panose="020B0503020204020204" charset="-122"/>
                <a:cs typeface="Noto Sans SC" panose="020B0200000000000000" charset="-122"/>
              </a:rPr>
              <a:t>三支及右冠病变</a:t>
            </a:r>
            <a:r>
              <a:rPr lang="zh-CN" altLang="en-US" sz="2400" b="1">
                <a:solidFill>
                  <a:srgbClr val="C00000"/>
                </a:solidFill>
                <a:latin typeface="微软雅黑" panose="020B0503020204020204" charset="-122"/>
                <a:ea typeface="微软雅黑" panose="020B0503020204020204" charset="-122"/>
                <a:cs typeface="Noto Sans SC" panose="020B0200000000000000" charset="-122"/>
              </a:rPr>
              <a:t>敏感性结果更优</a:t>
            </a:r>
            <a:endParaRPr lang="zh-CN" altLang="en-US" sz="2400" b="1">
              <a:solidFill>
                <a:srgbClr val="C00000"/>
              </a:solidFill>
              <a:latin typeface="微软雅黑" panose="020B0503020204020204" charset="-122"/>
              <a:ea typeface="微软雅黑" panose="020B0503020204020204" charset="-122"/>
              <a:cs typeface="Noto Sans SC" panose="020B0200000000000000" charset="-122"/>
            </a:endParaRPr>
          </a:p>
        </p:txBody>
      </p:sp>
      <p:sp>
        <p:nvSpPr>
          <p:cNvPr id="2" name="矩形 1"/>
          <p:cNvSpPr/>
          <p:nvPr/>
        </p:nvSpPr>
        <p:spPr>
          <a:xfrm>
            <a:off x="1264538" y="3197388"/>
            <a:ext cx="1206897" cy="2764858"/>
          </a:xfrm>
          <a:prstGeom prst="rect">
            <a:avLst/>
          </a:prstGeom>
          <a:noFill/>
          <a:ln w="28575">
            <a:solidFill>
              <a:srgbClr val="C00000"/>
            </a:solidFill>
            <a:prstDash val="sys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2" name="矩形 11"/>
          <p:cNvSpPr/>
          <p:nvPr/>
        </p:nvSpPr>
        <p:spPr>
          <a:xfrm>
            <a:off x="0" y="0"/>
            <a:ext cx="1493520" cy="358140"/>
          </a:xfrm>
          <a:prstGeom prst="rect">
            <a:avLst/>
          </a:prstGeom>
          <a:solidFill>
            <a:srgbClr val="046E5A"/>
          </a:solidFill>
          <a:ln>
            <a:noFill/>
          </a:ln>
        </p:spPr>
        <p:style>
          <a:lnRef idx="2">
            <a:schemeClr val="accent1">
              <a:lumMod val="75000"/>
            </a:schemeClr>
          </a:lnRef>
          <a:fillRef idx="1">
            <a:schemeClr val="accent1"/>
          </a:fillRef>
          <a:effectRef idx="0">
            <a:srgbClr val="FFFFFF"/>
          </a:effectRef>
          <a:fontRef idx="minor">
            <a:schemeClr val="lt1"/>
          </a:fontRef>
        </p:style>
        <p:txBody>
          <a:bodyPr rtlCol="0" anchor="ctr"/>
          <a:p>
            <a:pPr algn="ctr"/>
            <a:r>
              <a:rPr lang="zh-CN" altLang="en-US" sz="1400" b="1">
                <a:solidFill>
                  <a:schemeClr val="bg1"/>
                </a:solidFill>
                <a:latin typeface="微软雅黑" panose="020B0503020204020204" charset="-122"/>
                <a:ea typeface="微软雅黑" panose="020B0503020204020204" charset="-122"/>
                <a:cs typeface="微软雅黑" panose="020B0503020204020204" charset="-122"/>
                <a:sym typeface="+mn-ea"/>
              </a:rPr>
              <a:t>有效性（</a:t>
            </a:r>
            <a:r>
              <a:rPr lang="en-US" altLang="zh-CN" sz="1400" b="1">
                <a:solidFill>
                  <a:schemeClr val="bg1"/>
                </a:solidFill>
                <a:latin typeface="微软雅黑" panose="020B0503020204020204" charset="-122"/>
                <a:ea typeface="微软雅黑" panose="020B0503020204020204" charset="-122"/>
                <a:cs typeface="微软雅黑" panose="020B0503020204020204" charset="-122"/>
                <a:sym typeface="+mn-ea"/>
              </a:rPr>
              <a:t>1/3</a:t>
            </a:r>
            <a:r>
              <a:rPr lang="zh-CN" altLang="en-US" sz="1400" b="1">
                <a:solidFill>
                  <a:schemeClr val="bg1"/>
                </a:solidFill>
                <a:latin typeface="微软雅黑" panose="020B0503020204020204" charset="-122"/>
                <a:ea typeface="微软雅黑" panose="020B0503020204020204" charset="-122"/>
                <a:cs typeface="微软雅黑" panose="020B0503020204020204" charset="-122"/>
                <a:sym typeface="+mn-ea"/>
              </a:rPr>
              <a:t>）</a:t>
            </a:r>
            <a:endParaRPr lang="zh-CN" altLang="en-US" sz="140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表格 2"/>
          <p:cNvGraphicFramePr/>
          <p:nvPr>
            <p:custDataLst>
              <p:tags r:id="rId1"/>
            </p:custDataLst>
          </p:nvPr>
        </p:nvGraphicFramePr>
        <p:xfrm>
          <a:off x="480228" y="2484761"/>
          <a:ext cx="6186170" cy="1111885"/>
        </p:xfrm>
        <a:graphic>
          <a:graphicData uri="http://schemas.openxmlformats.org/drawingml/2006/table">
            <a:tbl>
              <a:tblPr>
                <a:tableStyleId>{5C22544A-7EE6-4342-B048-85BDC9FD1C3A}</a:tableStyleId>
              </a:tblPr>
              <a:tblGrid>
                <a:gridCol w="612000"/>
                <a:gridCol w="729226"/>
                <a:gridCol w="955675"/>
                <a:gridCol w="601436"/>
                <a:gridCol w="797859"/>
                <a:gridCol w="797859"/>
                <a:gridCol w="1692000"/>
              </a:tblGrid>
              <a:tr h="260263">
                <a:tc>
                  <a:txBody>
                    <a:bodyPr/>
                    <a:lstStyle/>
                    <a:p>
                      <a:pPr algn="ctr" fontAlgn="ctr"/>
                      <a:r>
                        <a:rPr lang="zh-CN" altLang="en-US" sz="1400" b="1" dirty="0">
                          <a:solidFill>
                            <a:schemeClr val="bg1"/>
                          </a:solidFill>
                          <a:uFillTx/>
                          <a:latin typeface="微软雅黑" panose="020B0503020204020204" charset="-122"/>
                          <a:ea typeface="微软雅黑" panose="020B0503020204020204" charset="-122"/>
                        </a:rPr>
                        <a:t>试验</a:t>
                      </a:r>
                      <a:endParaRPr lang="zh-CN" altLang="en-US" sz="1400" b="1" dirty="0">
                        <a:solidFill>
                          <a:schemeClr val="bg1"/>
                        </a:solidFill>
                        <a:uFillTx/>
                        <a:latin typeface="微软雅黑" panose="020B0503020204020204" charset="-122"/>
                        <a:ea typeface="微软雅黑" panose="020B0503020204020204" charset="-122"/>
                      </a:endParaRPr>
                    </a:p>
                  </a:txBody>
                  <a:tcPr marL="6667" marR="6667" marT="6667" marB="0" anchor="ctr">
                    <a:solidFill>
                      <a:srgbClr val="046E5A"/>
                    </a:solidFill>
                  </a:tcPr>
                </a:tc>
                <a:tc>
                  <a:txBody>
                    <a:bodyPr/>
                    <a:lstStyle/>
                    <a:p>
                      <a:pPr algn="ctr" fontAlgn="ctr"/>
                      <a:r>
                        <a:rPr lang="zh-CN" altLang="en-US" sz="1400" b="1" dirty="0">
                          <a:solidFill>
                            <a:schemeClr val="bg1"/>
                          </a:solidFill>
                          <a:uFillTx/>
                          <a:latin typeface="微软雅黑" panose="020B0503020204020204" charset="-122"/>
                          <a:ea typeface="微软雅黑" panose="020B0503020204020204" charset="-122"/>
                        </a:rPr>
                        <a:t>研究国别</a:t>
                      </a:r>
                      <a:endParaRPr lang="zh-CN" altLang="en-US" sz="1400" b="1" dirty="0">
                        <a:solidFill>
                          <a:schemeClr val="bg1"/>
                        </a:solidFill>
                        <a:uFillTx/>
                        <a:latin typeface="微软雅黑" panose="020B0503020204020204" charset="-122"/>
                        <a:ea typeface="微软雅黑" panose="020B0503020204020204" charset="-122"/>
                      </a:endParaRPr>
                    </a:p>
                  </a:txBody>
                  <a:tcPr marL="6667" marR="6667" marT="6667" marB="0" anchor="ctr">
                    <a:solidFill>
                      <a:srgbClr val="046E5A"/>
                    </a:solidFill>
                  </a:tcPr>
                </a:tc>
                <a:tc>
                  <a:txBody>
                    <a:bodyPr/>
                    <a:lstStyle/>
                    <a:p>
                      <a:pPr algn="ctr" fontAlgn="ctr"/>
                      <a:r>
                        <a:rPr lang="zh-CN" altLang="en-US" sz="1400" b="1">
                          <a:solidFill>
                            <a:schemeClr val="bg1"/>
                          </a:solidFill>
                          <a:uFillTx/>
                          <a:latin typeface="微软雅黑" panose="020B0503020204020204" charset="-122"/>
                          <a:ea typeface="微软雅黑" panose="020B0503020204020204" charset="-122"/>
                        </a:rPr>
                        <a:t>研究人群</a:t>
                      </a:r>
                      <a:endParaRPr lang="zh-CN" altLang="en-US" sz="1400" b="1">
                        <a:solidFill>
                          <a:schemeClr val="bg1"/>
                        </a:solidFill>
                        <a:uFillTx/>
                        <a:latin typeface="微软雅黑" panose="020B0503020204020204" charset="-122"/>
                        <a:ea typeface="微软雅黑" panose="020B0503020204020204" charset="-122"/>
                      </a:endParaRPr>
                    </a:p>
                  </a:txBody>
                  <a:tcPr marL="6667" marR="6667" marT="6667" marB="0" anchor="ctr">
                    <a:solidFill>
                      <a:srgbClr val="046E5A"/>
                    </a:solidFill>
                  </a:tcPr>
                </a:tc>
                <a:tc>
                  <a:txBody>
                    <a:bodyPr/>
                    <a:lstStyle/>
                    <a:p>
                      <a:pPr algn="ctr" fontAlgn="ctr"/>
                      <a:r>
                        <a:rPr lang="zh-CN" altLang="en-US" sz="1400" b="1" dirty="0">
                          <a:solidFill>
                            <a:schemeClr val="bg1"/>
                          </a:solidFill>
                          <a:uFillTx/>
                          <a:latin typeface="微软雅黑" panose="020B0503020204020204" charset="-122"/>
                          <a:ea typeface="微软雅黑" panose="020B0503020204020204" charset="-122"/>
                        </a:rPr>
                        <a:t>样本量</a:t>
                      </a:r>
                      <a:endParaRPr lang="zh-CN" altLang="en-US" sz="1400" b="1" dirty="0">
                        <a:solidFill>
                          <a:schemeClr val="bg1"/>
                        </a:solidFill>
                        <a:uFillTx/>
                        <a:latin typeface="微软雅黑" panose="020B0503020204020204" charset="-122"/>
                        <a:ea typeface="微软雅黑" panose="020B0503020204020204" charset="-122"/>
                      </a:endParaRPr>
                    </a:p>
                  </a:txBody>
                  <a:tcPr marL="6667" marR="6667" marT="6667" marB="0" anchor="ctr">
                    <a:lnB w="12700" cap="flat" cmpd="sng" algn="ctr">
                      <a:solidFill>
                        <a:schemeClr val="bg1"/>
                      </a:solidFill>
                      <a:prstDash val="solid"/>
                      <a:round/>
                      <a:headEnd type="none" w="med" len="med"/>
                      <a:tailEnd type="none" w="med" len="med"/>
                    </a:lnB>
                    <a:solidFill>
                      <a:srgbClr val="046E5A"/>
                    </a:solidFill>
                  </a:tcPr>
                </a:tc>
                <a:tc>
                  <a:txBody>
                    <a:bodyPr/>
                    <a:lstStyle/>
                    <a:p>
                      <a:pPr algn="ctr" fontAlgn="ctr"/>
                      <a:r>
                        <a:rPr lang="zh-CN" altLang="en-US" sz="1400" b="1" dirty="0">
                          <a:solidFill>
                            <a:schemeClr val="bg1"/>
                          </a:solidFill>
                          <a:uFillTx/>
                          <a:latin typeface="微软雅黑" panose="020B0503020204020204" charset="-122"/>
                          <a:ea typeface="微软雅黑" panose="020B0503020204020204" charset="-122"/>
                        </a:rPr>
                        <a:t>干预措施</a:t>
                      </a:r>
                      <a:endParaRPr lang="zh-CN" altLang="en-US" sz="1400" b="1" dirty="0">
                        <a:solidFill>
                          <a:schemeClr val="bg1"/>
                        </a:solidFill>
                        <a:uFillTx/>
                        <a:latin typeface="微软雅黑" panose="020B0503020204020204" charset="-122"/>
                        <a:ea typeface="微软雅黑" panose="020B0503020204020204" charset="-122"/>
                      </a:endParaRPr>
                    </a:p>
                  </a:txBody>
                  <a:tcPr marL="6667" marR="6667" marT="6667" marB="0" anchor="ctr">
                    <a:lnB w="12700" cmpd="sng">
                      <a:solidFill>
                        <a:schemeClr val="bg1"/>
                      </a:solidFill>
                      <a:prstDash val="solid"/>
                    </a:lnB>
                    <a:solidFill>
                      <a:srgbClr val="046E5A"/>
                    </a:solidFill>
                  </a:tcPr>
                </a:tc>
                <a:tc>
                  <a:txBody>
                    <a:bodyPr/>
                    <a:lstStyle/>
                    <a:p>
                      <a:pPr algn="ctr" fontAlgn="ctr"/>
                      <a:r>
                        <a:rPr lang="zh-CN" altLang="en-US" sz="1400" b="1" dirty="0">
                          <a:solidFill>
                            <a:schemeClr val="bg1"/>
                          </a:solidFill>
                          <a:uFillTx/>
                          <a:latin typeface="微软雅黑" panose="020B0503020204020204" charset="-122"/>
                          <a:ea typeface="微软雅黑" panose="020B0503020204020204" charset="-122"/>
                        </a:rPr>
                        <a:t>对照措施</a:t>
                      </a:r>
                      <a:endParaRPr lang="zh-CN" altLang="en-US" sz="1400" b="1" dirty="0">
                        <a:solidFill>
                          <a:schemeClr val="bg1"/>
                        </a:solidFill>
                        <a:uFillTx/>
                        <a:latin typeface="微软雅黑" panose="020B0503020204020204" charset="-122"/>
                        <a:ea typeface="微软雅黑" panose="020B0503020204020204" charset="-122"/>
                      </a:endParaRPr>
                    </a:p>
                  </a:txBody>
                  <a:tcPr marL="6667" marR="6667" marT="6667" marB="0" anchor="ctr">
                    <a:solidFill>
                      <a:srgbClr val="046E5A"/>
                    </a:solidFill>
                  </a:tcPr>
                </a:tc>
                <a:tc>
                  <a:txBody>
                    <a:bodyPr/>
                    <a:lstStyle/>
                    <a:p>
                      <a:pPr algn="ctr" fontAlgn="ctr"/>
                      <a:r>
                        <a:rPr lang="zh-CN" altLang="en-US" sz="1400" b="1" dirty="0">
                          <a:solidFill>
                            <a:schemeClr val="bg1"/>
                          </a:solidFill>
                          <a:uFillTx/>
                          <a:latin typeface="微软雅黑" panose="020B0503020204020204" charset="-122"/>
                          <a:ea typeface="微软雅黑" panose="020B0503020204020204" charset="-122"/>
                        </a:rPr>
                        <a:t>终点指标</a:t>
                      </a:r>
                      <a:endParaRPr lang="zh-CN" altLang="en-US" sz="1400" b="1" dirty="0">
                        <a:solidFill>
                          <a:schemeClr val="bg1"/>
                        </a:solidFill>
                        <a:uFillTx/>
                        <a:latin typeface="微软雅黑" panose="020B0503020204020204" charset="-122"/>
                        <a:ea typeface="微软雅黑" panose="020B0503020204020204" charset="-122"/>
                      </a:endParaRPr>
                    </a:p>
                  </a:txBody>
                  <a:tcPr marL="6667" marR="6667" marT="6667" marB="0" anchor="ctr">
                    <a:solidFill>
                      <a:srgbClr val="046E5A"/>
                    </a:solidFill>
                  </a:tcPr>
                </a:tc>
              </a:tr>
              <a:tr h="360000">
                <a:tc>
                  <a:txBody>
                    <a:bodyPr/>
                    <a:lstStyle/>
                    <a:p>
                      <a:pPr algn="ctr" fontAlgn="ctr">
                        <a:lnSpc>
                          <a:spcPct val="100000"/>
                        </a:lnSpc>
                      </a:pPr>
                      <a:r>
                        <a:rPr lang="zh-CN" altLang="en-US" sz="1200" b="1" dirty="0">
                          <a:solidFill>
                            <a:schemeClr val="tx1"/>
                          </a:solidFill>
                          <a:uFillTx/>
                          <a:latin typeface="微软雅黑" panose="020B0503020204020204" charset="-122"/>
                          <a:ea typeface="微软雅黑" panose="020B0503020204020204" charset="-122"/>
                          <a:cs typeface="微软雅黑" panose="020B0503020204020204" charset="-122"/>
                        </a:rPr>
                        <a:t>郭小闪</a:t>
                      </a:r>
                      <a:r>
                        <a:rPr lang="en-US" altLang="zh-CN" sz="1200" kern="0" baseline="30000" dirty="0">
                          <a:solidFill>
                            <a:schemeClr val="tx1"/>
                          </a:solidFill>
                          <a:latin typeface="微软雅黑" panose="020B0503020204020204" charset="-122"/>
                          <a:ea typeface="微软雅黑" panose="020B0503020204020204" charset="-122"/>
                          <a:cs typeface="微软雅黑" panose="020B0503020204020204" charset="-122"/>
                          <a:sym typeface="+mn-ea"/>
                        </a:rPr>
                        <a:t>[1]</a:t>
                      </a:r>
                      <a:endParaRPr lang="en-US" altLang="zh-CN" sz="1200" b="1" dirty="0">
                        <a:solidFill>
                          <a:schemeClr val="tx1"/>
                        </a:solidFill>
                        <a:uFillTx/>
                        <a:latin typeface="微软雅黑" panose="020B0503020204020204" charset="-122"/>
                        <a:ea typeface="微软雅黑" panose="020B0503020204020204" charset="-122"/>
                        <a:cs typeface="微软雅黑" panose="020B0503020204020204" charset="-122"/>
                      </a:endParaRPr>
                    </a:p>
                  </a:txBody>
                  <a:tcPr marL="6667" marR="6667" marT="6667" marB="0" anchor="ctr">
                    <a:solidFill>
                      <a:srgbClr val="DCECD1"/>
                    </a:solidFill>
                  </a:tcPr>
                </a:tc>
                <a:tc>
                  <a:txBody>
                    <a:bodyPr/>
                    <a:lstStyle/>
                    <a:p>
                      <a:pPr algn="ctr" fontAlgn="ctr">
                        <a:lnSpc>
                          <a:spcPct val="100000"/>
                        </a:lnSpc>
                      </a:pPr>
                      <a:r>
                        <a:rPr lang="zh-CN" altLang="en-US" sz="1200" dirty="0">
                          <a:solidFill>
                            <a:schemeClr val="tx1"/>
                          </a:solidFill>
                          <a:uFillTx/>
                          <a:latin typeface="微软雅黑" panose="020B0503020204020204" charset="-122"/>
                          <a:ea typeface="微软雅黑" panose="020B0503020204020204" charset="-122"/>
                        </a:rPr>
                        <a:t>中国</a:t>
                      </a:r>
                      <a:endParaRPr lang="zh-CN" altLang="en-US" sz="1200" dirty="0">
                        <a:solidFill>
                          <a:schemeClr val="tx1"/>
                        </a:solidFill>
                        <a:uFillTx/>
                        <a:latin typeface="微软雅黑" panose="020B0503020204020204" charset="-122"/>
                        <a:ea typeface="微软雅黑" panose="020B0503020204020204" charset="-122"/>
                      </a:endParaRPr>
                    </a:p>
                  </a:txBody>
                  <a:tcPr marL="6667" marR="6667" marT="6667" marB="0" anchor="ctr">
                    <a:solidFill>
                      <a:srgbClr val="DCECD1"/>
                    </a:solidFill>
                  </a:tcPr>
                </a:tc>
                <a:tc>
                  <a:txBody>
                    <a:bodyPr/>
                    <a:lstStyle/>
                    <a:p>
                      <a:pPr algn="ctr" fontAlgn="ctr">
                        <a:lnSpc>
                          <a:spcPct val="100000"/>
                        </a:lnSpc>
                      </a:pPr>
                      <a:r>
                        <a:rPr lang="en-US" altLang="zh-CN" sz="1200" dirty="0">
                          <a:solidFill>
                            <a:schemeClr val="tx1"/>
                          </a:solidFill>
                          <a:uFillTx/>
                          <a:latin typeface="微软雅黑" panose="020B0503020204020204" charset="-122"/>
                          <a:ea typeface="微软雅黑" panose="020B0503020204020204" charset="-122"/>
                          <a:cs typeface="微软雅黑" panose="020B0503020204020204" charset="-122"/>
                        </a:rPr>
                        <a:t>18-75</a:t>
                      </a:r>
                      <a:r>
                        <a:rPr lang="zh-CN" altLang="en-US" sz="1200" dirty="0">
                          <a:solidFill>
                            <a:schemeClr val="tx1"/>
                          </a:solidFill>
                          <a:uFillTx/>
                          <a:latin typeface="微软雅黑" panose="020B0503020204020204" charset="-122"/>
                          <a:ea typeface="微软雅黑" panose="020B0503020204020204" charset="-122"/>
                          <a:cs typeface="微软雅黑" panose="020B0503020204020204" charset="-122"/>
                        </a:rPr>
                        <a:t>岁患者</a:t>
                      </a:r>
                      <a:endParaRPr lang="zh-CN" altLang="en-US" sz="1200" dirty="0">
                        <a:solidFill>
                          <a:schemeClr val="tx1"/>
                        </a:solidFill>
                        <a:uFillTx/>
                        <a:latin typeface="微软雅黑" panose="020B0503020204020204" charset="-122"/>
                        <a:ea typeface="微软雅黑" panose="020B0503020204020204" charset="-122"/>
                        <a:cs typeface="微软雅黑" panose="020B0503020204020204" charset="-122"/>
                      </a:endParaRPr>
                    </a:p>
                  </a:txBody>
                  <a:tcPr marL="6667" marR="6667" marT="6667" marB="0" anchor="ctr">
                    <a:solidFill>
                      <a:srgbClr val="DCECD1"/>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defRPr/>
                      </a:pPr>
                      <a:r>
                        <a:rPr lang="en-US" altLang="zh-CN" sz="1200" dirty="0">
                          <a:solidFill>
                            <a:schemeClr val="tx1"/>
                          </a:solidFill>
                          <a:uFillTx/>
                          <a:latin typeface="微软雅黑" panose="020B0503020204020204" charset="-122"/>
                          <a:ea typeface="微软雅黑" panose="020B0503020204020204" charset="-122"/>
                          <a:cs typeface="微软雅黑" panose="020B0503020204020204" charset="-122"/>
                        </a:rPr>
                        <a:t>42</a:t>
                      </a:r>
                      <a:r>
                        <a:rPr lang="zh-CN" altLang="en-US" sz="1200" dirty="0">
                          <a:solidFill>
                            <a:schemeClr val="tx1"/>
                          </a:solidFill>
                          <a:uFillTx/>
                          <a:latin typeface="微软雅黑" panose="020B0503020204020204" charset="-122"/>
                          <a:ea typeface="微软雅黑" panose="020B0503020204020204" charset="-122"/>
                          <a:cs typeface="微软雅黑" panose="020B0503020204020204" charset="-122"/>
                        </a:rPr>
                        <a:t>例</a:t>
                      </a:r>
                      <a:endParaRPr lang="en-US" altLang="zh-CN" sz="1200" dirty="0">
                        <a:solidFill>
                          <a:schemeClr val="tx1"/>
                        </a:solidFill>
                        <a:uFillTx/>
                        <a:latin typeface="微软雅黑" panose="020B0503020204020204" charset="-122"/>
                        <a:ea typeface="微软雅黑" panose="020B0503020204020204" charset="-122"/>
                        <a:cs typeface="微软雅黑" panose="020B0503020204020204" charset="-122"/>
                      </a:endParaRPr>
                    </a:p>
                  </a:txBody>
                  <a:tcPr marL="6667" marR="6667" marT="6667" marB="0" anchor="ctr">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DCECD1"/>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defRPr/>
                      </a:pPr>
                      <a:r>
                        <a:rPr lang="zh-CN" altLang="en-US" sz="1200" dirty="0">
                          <a:latin typeface="微软雅黑" panose="020B0503020204020204" charset="-122"/>
                          <a:ea typeface="微软雅黑" panose="020B0503020204020204" charset="-122"/>
                          <a:cs typeface="微软雅黑" panose="020B0503020204020204" charset="-122"/>
                        </a:rPr>
                        <a:t>瑞加诺生</a:t>
                      </a:r>
                      <a:r>
                        <a:rPr lang="en-US" altLang="zh-CN" sz="1200" dirty="0">
                          <a:solidFill>
                            <a:schemeClr val="tx1"/>
                          </a:solidFill>
                          <a:uFillTx/>
                          <a:latin typeface="微软雅黑" panose="020B0503020204020204" charset="-122"/>
                          <a:ea typeface="微软雅黑" panose="020B0503020204020204" charset="-122"/>
                          <a:cs typeface="微软雅黑" panose="020B0503020204020204" charset="-122"/>
                        </a:rPr>
                        <a:t>  </a:t>
                      </a:r>
                      <a:endParaRPr lang="en-US" altLang="zh-CN" sz="1200" dirty="0">
                        <a:solidFill>
                          <a:schemeClr val="tx1"/>
                        </a:solidFill>
                        <a:uFillTx/>
                        <a:latin typeface="微软雅黑" panose="020B0503020204020204" charset="-122"/>
                        <a:ea typeface="微软雅黑" panose="020B0503020204020204" charset="-122"/>
                        <a:cs typeface="微软雅黑" panose="020B0503020204020204" charset="-122"/>
                      </a:endParaRPr>
                    </a:p>
                  </a:txBody>
                  <a:tcPr marL="6667" marR="6667" marT="6667" marB="0" anchor="ctr">
                    <a:lnL w="12700" cmpd="sng">
                      <a:solidFill>
                        <a:schemeClr val="bg1"/>
                      </a:solidFill>
                      <a:prstDash val="solid"/>
                    </a:lnL>
                    <a:lnR w="12700">
                      <a:solidFill>
                        <a:schemeClr val="bg1"/>
                      </a:solidFill>
                      <a:prstDash val="solid"/>
                    </a:lnR>
                    <a:lnT w="12700" cmpd="sng">
                      <a:solidFill>
                        <a:schemeClr val="bg1"/>
                      </a:solidFill>
                      <a:prstDash val="solid"/>
                    </a:lnT>
                    <a:lnB w="12700" cmpd="sng">
                      <a:solidFill>
                        <a:schemeClr val="bg1"/>
                      </a:solidFill>
                      <a:prstDash val="solid"/>
                    </a:lnB>
                    <a:solidFill>
                      <a:srgbClr val="DCECD1"/>
                    </a:solidFill>
                  </a:tcPr>
                </a:tc>
                <a:tc>
                  <a:txBody>
                    <a:bodyPr/>
                    <a:lstStyle/>
                    <a:p>
                      <a:pPr algn="ctr" fontAlgn="ctr">
                        <a:lnSpc>
                          <a:spcPct val="100000"/>
                        </a:lnSpc>
                      </a:pPr>
                      <a:r>
                        <a:rPr lang="zh-CN" altLang="en-US" sz="1200" dirty="0">
                          <a:solidFill>
                            <a:schemeClr val="tx1"/>
                          </a:solidFill>
                          <a:uFillTx/>
                          <a:latin typeface="微软雅黑" panose="020B0503020204020204" charset="-122"/>
                          <a:ea typeface="微软雅黑" panose="020B0503020204020204" charset="-122"/>
                        </a:rPr>
                        <a:t>腺苷</a:t>
                      </a:r>
                      <a:endParaRPr lang="zh-CN" altLang="en-US" sz="1200" dirty="0">
                        <a:solidFill>
                          <a:schemeClr val="tx1"/>
                        </a:solidFill>
                        <a:uFillTx/>
                        <a:latin typeface="微软雅黑" panose="020B0503020204020204" charset="-122"/>
                        <a:ea typeface="微软雅黑" panose="020B0503020204020204" charset="-122"/>
                      </a:endParaRPr>
                    </a:p>
                  </a:txBody>
                  <a:tcPr marL="6667" marR="6667" marT="6667"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solidFill>
                      <a:srgbClr val="DCECD1"/>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defRPr/>
                      </a:pPr>
                      <a:r>
                        <a:rPr lang="zh-CN" altLang="en-US" sz="1200" dirty="0">
                          <a:latin typeface="微软雅黑" panose="020B0503020204020204" charset="-122"/>
                          <a:ea typeface="微软雅黑" panose="020B0503020204020204" charset="-122"/>
                          <a:cs typeface="微软雅黑" panose="020B0503020204020204" charset="-122"/>
                        </a:rPr>
                        <a:t>灵敏度</a:t>
                      </a:r>
                      <a:r>
                        <a:rPr lang="en-US" altLang="zh-CN" sz="1200" dirty="0">
                          <a:latin typeface="微软雅黑" panose="020B0503020204020204" charset="-122"/>
                          <a:ea typeface="微软雅黑" panose="020B0503020204020204" charset="-122"/>
                          <a:cs typeface="微软雅黑" panose="020B0503020204020204" charset="-122"/>
                        </a:rPr>
                        <a:t>、</a:t>
                      </a:r>
                      <a:r>
                        <a:rPr lang="zh-CN" altLang="en-US" sz="1200" dirty="0">
                          <a:latin typeface="微软雅黑" panose="020B0503020204020204" charset="-122"/>
                          <a:ea typeface="微软雅黑" panose="020B0503020204020204" charset="-122"/>
                          <a:cs typeface="微软雅黑" panose="020B0503020204020204" charset="-122"/>
                        </a:rPr>
                        <a:t>特异性</a:t>
                      </a:r>
                      <a:r>
                        <a:rPr lang="en-US" altLang="zh-CN" sz="1200" dirty="0">
                          <a:latin typeface="微软雅黑" panose="020B0503020204020204" charset="-122"/>
                          <a:ea typeface="微软雅黑" panose="020B0503020204020204" charset="-122"/>
                          <a:cs typeface="微软雅黑" panose="020B0503020204020204" charset="-122"/>
                        </a:rPr>
                        <a:t>、</a:t>
                      </a:r>
                      <a:r>
                        <a:rPr lang="zh-CN" altLang="en-US" sz="1200" dirty="0">
                          <a:latin typeface="微软雅黑" panose="020B0503020204020204" charset="-122"/>
                          <a:ea typeface="微软雅黑" panose="020B0503020204020204" charset="-122"/>
                          <a:cs typeface="微软雅黑" panose="020B0503020204020204" charset="-122"/>
                        </a:rPr>
                        <a:t>准确率</a:t>
                      </a:r>
                      <a:endParaRPr lang="zh-CN" altLang="en-US" sz="1200" dirty="0">
                        <a:latin typeface="微软雅黑" panose="020B0503020204020204" charset="-122"/>
                        <a:ea typeface="微软雅黑" panose="020B0503020204020204" charset="-122"/>
                        <a:cs typeface="微软雅黑" panose="020B0503020204020204" charset="-122"/>
                      </a:endParaRPr>
                    </a:p>
                  </a:txBody>
                  <a:tcPr marL="6667" marR="6667" marT="6667"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solidFill>
                      <a:srgbClr val="DCECD1"/>
                    </a:solidFill>
                  </a:tcPr>
                </a:tc>
              </a:tr>
              <a:tr h="491608">
                <a:tc>
                  <a:txBody>
                    <a:bodyPr/>
                    <a:lstStyle/>
                    <a:p>
                      <a:pPr algn="ctr" fontAlgn="ctr">
                        <a:lnSpc>
                          <a:spcPct val="100000"/>
                        </a:lnSpc>
                      </a:pPr>
                      <a:r>
                        <a:rPr lang="zh-CN" altLang="en-US" sz="1200" b="1" dirty="0">
                          <a:solidFill>
                            <a:schemeClr val="tx1"/>
                          </a:solidFill>
                          <a:uFillTx/>
                          <a:latin typeface="微软雅黑" panose="020B0503020204020204" charset="-122"/>
                          <a:ea typeface="微软雅黑" panose="020B0503020204020204" charset="-122"/>
                          <a:cs typeface="微软雅黑" panose="020B0503020204020204" charset="-122"/>
                        </a:rPr>
                        <a:t>米宏志</a:t>
                      </a:r>
                      <a:r>
                        <a:rPr lang="en-US" altLang="zh-CN" sz="1200" kern="0" baseline="30000" dirty="0">
                          <a:solidFill>
                            <a:schemeClr val="tx1"/>
                          </a:solidFill>
                          <a:latin typeface="微软雅黑" panose="020B0503020204020204" charset="-122"/>
                          <a:ea typeface="微软雅黑" panose="020B0503020204020204" charset="-122"/>
                          <a:cs typeface="微软雅黑" panose="020B0503020204020204" charset="-122"/>
                          <a:sym typeface="+mn-ea"/>
                        </a:rPr>
                        <a:t>[2]</a:t>
                      </a:r>
                      <a:endParaRPr lang="en-US" altLang="zh-CN" sz="1200" b="1" dirty="0">
                        <a:solidFill>
                          <a:schemeClr val="tx1"/>
                        </a:solidFill>
                        <a:uFillTx/>
                        <a:latin typeface="微软雅黑" panose="020B0503020204020204" charset="-122"/>
                        <a:ea typeface="微软雅黑" panose="020B0503020204020204" charset="-122"/>
                        <a:cs typeface="微软雅黑" panose="020B0503020204020204" charset="-122"/>
                      </a:endParaRPr>
                    </a:p>
                  </a:txBody>
                  <a:tcPr marL="6667" marR="6667" marT="6667" marB="0" anchor="ctr">
                    <a:solidFill>
                      <a:srgbClr val="E8F5E8"/>
                    </a:solidFill>
                  </a:tcPr>
                </a:tc>
                <a:tc>
                  <a:txBody>
                    <a:bodyPr/>
                    <a:lstStyle/>
                    <a:p>
                      <a:pPr algn="ctr" fontAlgn="ctr">
                        <a:lnSpc>
                          <a:spcPct val="100000"/>
                        </a:lnSpc>
                      </a:pPr>
                      <a:r>
                        <a:rPr lang="zh-CN" altLang="en-US" sz="1200" dirty="0">
                          <a:solidFill>
                            <a:schemeClr val="tx1"/>
                          </a:solidFill>
                          <a:uFillTx/>
                          <a:latin typeface="微软雅黑" panose="020B0503020204020204" charset="-122"/>
                          <a:ea typeface="微软雅黑" panose="020B0503020204020204" charset="-122"/>
                        </a:rPr>
                        <a:t>中国</a:t>
                      </a:r>
                      <a:endParaRPr lang="zh-CN" altLang="en-US" sz="1200" dirty="0">
                        <a:solidFill>
                          <a:schemeClr val="tx1"/>
                        </a:solidFill>
                        <a:uFillTx/>
                        <a:latin typeface="微软雅黑" panose="020B0503020204020204" charset="-122"/>
                        <a:ea typeface="微软雅黑" panose="020B0503020204020204" charset="-122"/>
                      </a:endParaRPr>
                    </a:p>
                  </a:txBody>
                  <a:tcPr marL="6667" marR="6667" marT="6667" marB="0" anchor="ctr">
                    <a:solidFill>
                      <a:srgbClr val="E8F5E8"/>
                    </a:solidFill>
                  </a:tcPr>
                </a:tc>
                <a:tc>
                  <a:txBody>
                    <a:bodyPr/>
                    <a:lstStyle/>
                    <a:p>
                      <a:pPr algn="ctr" fontAlgn="ctr">
                        <a:lnSpc>
                          <a:spcPct val="100000"/>
                        </a:lnSpc>
                      </a:pPr>
                      <a:r>
                        <a:rPr lang="en-US" altLang="zh-CN" sz="1200" dirty="0">
                          <a:solidFill>
                            <a:schemeClr val="tx1"/>
                          </a:solidFill>
                          <a:uFillTx/>
                          <a:latin typeface="微软雅黑" panose="020B0503020204020204" charset="-122"/>
                          <a:ea typeface="微软雅黑" panose="020B0503020204020204" charset="-122"/>
                          <a:cs typeface="微软雅黑" panose="020B0503020204020204" charset="-122"/>
                        </a:rPr>
                        <a:t>18-75</a:t>
                      </a:r>
                      <a:r>
                        <a:rPr lang="zh-CN" altLang="en-US" sz="1200" dirty="0">
                          <a:solidFill>
                            <a:schemeClr val="tx1"/>
                          </a:solidFill>
                          <a:uFillTx/>
                          <a:latin typeface="微软雅黑" panose="020B0503020204020204" charset="-122"/>
                          <a:ea typeface="微软雅黑" panose="020B0503020204020204" charset="-122"/>
                          <a:cs typeface="微软雅黑" panose="020B0503020204020204" charset="-122"/>
                        </a:rPr>
                        <a:t>岁患者</a:t>
                      </a:r>
                      <a:endParaRPr lang="zh-CN" altLang="en-US" sz="1200" dirty="0">
                        <a:solidFill>
                          <a:schemeClr val="tx1"/>
                        </a:solidFill>
                        <a:uFillTx/>
                        <a:latin typeface="微软雅黑" panose="020B0503020204020204" charset="-122"/>
                        <a:ea typeface="微软雅黑" panose="020B0503020204020204" charset="-122"/>
                        <a:cs typeface="微软雅黑" panose="020B0503020204020204" charset="-122"/>
                      </a:endParaRPr>
                    </a:p>
                  </a:txBody>
                  <a:tcPr marL="6667" marR="6667" marT="6667" marB="0" anchor="ctr">
                    <a:solidFill>
                      <a:srgbClr val="E8F5E8"/>
                    </a:solidFill>
                  </a:tcPr>
                </a:tc>
                <a:tc>
                  <a:txBody>
                    <a:bodyPr/>
                    <a:lstStyle/>
                    <a:p>
                      <a:pPr algn="ctr">
                        <a:buNone/>
                      </a:pPr>
                      <a:r>
                        <a:rPr lang="en-US" altLang="zh-CN" sz="1200" dirty="0">
                          <a:latin typeface="微软雅黑" panose="020B0503020204020204" charset="-122"/>
                          <a:ea typeface="微软雅黑" panose="020B0503020204020204" charset="-122"/>
                          <a:cs typeface="微软雅黑" panose="020B0503020204020204" charset="-122"/>
                        </a:rPr>
                        <a:t>60</a:t>
                      </a:r>
                      <a:r>
                        <a:rPr lang="zh-CN" altLang="en-US" sz="1200" dirty="0">
                          <a:latin typeface="微软雅黑" panose="020B0503020204020204" charset="-122"/>
                          <a:ea typeface="微软雅黑" panose="020B0503020204020204" charset="-122"/>
                          <a:cs typeface="微软雅黑" panose="020B0503020204020204" charset="-122"/>
                        </a:rPr>
                        <a:t>例</a:t>
                      </a:r>
                      <a:endParaRPr lang="zh-CN" altLang="en-US" sz="1200" dirty="0">
                        <a:latin typeface="微软雅黑" panose="020B0503020204020204" charset="-122"/>
                        <a:ea typeface="微软雅黑" panose="020B0503020204020204" charset="-122"/>
                        <a:cs typeface="微软雅黑" panose="020B0503020204020204" charset="-122"/>
                      </a:endParaRPr>
                    </a:p>
                  </a:txBody>
                  <a:tcPr marL="6667" marR="6667" marT="6667" marB="0" anchor="ctr">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mpd="sng">
                      <a:solidFill>
                        <a:schemeClr val="bg1"/>
                      </a:solidFill>
                      <a:prstDash val="solid"/>
                    </a:lnB>
                    <a:solidFill>
                      <a:srgbClr val="E8F5E8"/>
                    </a:solidFill>
                  </a:tcPr>
                </a:tc>
                <a:tc>
                  <a:txBody>
                    <a:bodyPr/>
                    <a:lstStyle/>
                    <a:p>
                      <a:pPr algn="ctr">
                        <a:buNone/>
                      </a:pPr>
                      <a:r>
                        <a:rPr lang="zh-CN" altLang="en-US" sz="1200" dirty="0">
                          <a:latin typeface="微软雅黑" panose="020B0503020204020204" charset="-122"/>
                          <a:ea typeface="微软雅黑" panose="020B0503020204020204" charset="-122"/>
                        </a:rPr>
                        <a:t>去甲乌药碱</a:t>
                      </a:r>
                      <a:endParaRPr lang="zh-CN" altLang="en-US" sz="1200" dirty="0">
                        <a:latin typeface="微软雅黑" panose="020B0503020204020204" charset="-122"/>
                        <a:ea typeface="微软雅黑" panose="020B0503020204020204" charset="-122"/>
                      </a:endParaRPr>
                    </a:p>
                  </a:txBody>
                  <a:tcPr marL="6667" marR="6667" marT="6667"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mpd="sng">
                      <a:solidFill>
                        <a:schemeClr val="bg1"/>
                      </a:solidFill>
                      <a:prstDash val="solid"/>
                    </a:lnB>
                    <a:solidFill>
                      <a:srgbClr val="E8F5E8"/>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defRPr/>
                      </a:pPr>
                      <a:r>
                        <a:rPr lang="zh-CN" altLang="en-US" sz="1200" dirty="0">
                          <a:solidFill>
                            <a:schemeClr val="tx1"/>
                          </a:solidFill>
                          <a:uFillTx/>
                          <a:latin typeface="微软雅黑" panose="020B0503020204020204" charset="-122"/>
                          <a:ea typeface="微软雅黑" panose="020B0503020204020204" charset="-122"/>
                        </a:rPr>
                        <a:t>腺苷</a:t>
                      </a:r>
                      <a:endParaRPr lang="zh-CN" altLang="en-US" sz="1200" dirty="0">
                        <a:solidFill>
                          <a:schemeClr val="tx1"/>
                        </a:solidFill>
                        <a:uFillTx/>
                        <a:latin typeface="微软雅黑" panose="020B0503020204020204" charset="-122"/>
                        <a:ea typeface="微软雅黑" panose="020B0503020204020204" charset="-122"/>
                      </a:endParaRPr>
                    </a:p>
                  </a:txBody>
                  <a:tcPr marL="6667" marR="6667" marT="6667"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solidFill>
                      <a:srgbClr val="E8F5E8"/>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defRPr/>
                      </a:pPr>
                      <a:r>
                        <a:rPr lang="zh-CN" altLang="en-US" sz="1200" dirty="0">
                          <a:latin typeface="微软雅黑" panose="020B0503020204020204" charset="-122"/>
                          <a:ea typeface="微软雅黑" panose="020B0503020204020204" charset="-122"/>
                          <a:cs typeface="微软雅黑" panose="020B0503020204020204" charset="-122"/>
                        </a:rPr>
                        <a:t>灵敏度</a:t>
                      </a:r>
                      <a:r>
                        <a:rPr lang="en-US" altLang="zh-CN" sz="1200" dirty="0">
                          <a:latin typeface="微软雅黑" panose="020B0503020204020204" charset="-122"/>
                          <a:ea typeface="微软雅黑" panose="020B0503020204020204" charset="-122"/>
                          <a:cs typeface="微软雅黑" panose="020B0503020204020204" charset="-122"/>
                        </a:rPr>
                        <a:t>、</a:t>
                      </a:r>
                      <a:r>
                        <a:rPr lang="zh-CN" altLang="en-US" sz="1200" dirty="0">
                          <a:latin typeface="微软雅黑" panose="020B0503020204020204" charset="-122"/>
                          <a:ea typeface="微软雅黑" panose="020B0503020204020204" charset="-122"/>
                          <a:cs typeface="微软雅黑" panose="020B0503020204020204" charset="-122"/>
                        </a:rPr>
                        <a:t>特异性</a:t>
                      </a:r>
                      <a:r>
                        <a:rPr lang="en-US" altLang="zh-CN" sz="1200" dirty="0">
                          <a:latin typeface="微软雅黑" panose="020B0503020204020204" charset="-122"/>
                          <a:ea typeface="微软雅黑" panose="020B0503020204020204" charset="-122"/>
                          <a:cs typeface="微软雅黑" panose="020B0503020204020204" charset="-122"/>
                        </a:rPr>
                        <a:t>、</a:t>
                      </a:r>
                      <a:r>
                        <a:rPr lang="zh-CN" altLang="en-US" sz="1200" dirty="0">
                          <a:latin typeface="微软雅黑" panose="020B0503020204020204" charset="-122"/>
                          <a:ea typeface="微软雅黑" panose="020B0503020204020204" charset="-122"/>
                          <a:cs typeface="微软雅黑" panose="020B0503020204020204" charset="-122"/>
                        </a:rPr>
                        <a:t>准确率</a:t>
                      </a:r>
                      <a:endParaRPr lang="zh-CN" altLang="en-US" sz="1200" dirty="0">
                        <a:latin typeface="微软雅黑" panose="020B0503020204020204" charset="-122"/>
                        <a:ea typeface="微软雅黑" panose="020B0503020204020204" charset="-122"/>
                        <a:cs typeface="微软雅黑" panose="020B0503020204020204" charset="-122"/>
                      </a:endParaRPr>
                    </a:p>
                  </a:txBody>
                  <a:tcPr marL="6667" marR="6667" marT="6667"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solidFill>
                      <a:srgbClr val="E8F5E8"/>
                    </a:solidFill>
                  </a:tcPr>
                </a:tc>
              </a:tr>
            </a:tbl>
          </a:graphicData>
        </a:graphic>
      </p:graphicFrame>
      <p:sp>
        <p:nvSpPr>
          <p:cNvPr id="5" name="文本框 4"/>
          <p:cNvSpPr txBox="1"/>
          <p:nvPr>
            <p:custDataLst>
              <p:tags r:id="rId2"/>
            </p:custDataLst>
          </p:nvPr>
        </p:nvSpPr>
        <p:spPr>
          <a:xfrm>
            <a:off x="1646201" y="2220722"/>
            <a:ext cx="2944410" cy="276999"/>
          </a:xfrm>
          <a:prstGeom prst="rect">
            <a:avLst/>
          </a:prstGeom>
          <a:noFill/>
        </p:spPr>
        <p:txBody>
          <a:bodyPr wrap="square">
            <a:spAutoFit/>
          </a:bodyPr>
          <a:lstStyle/>
          <a:p>
            <a:pPr algn="ctr" defTabSz="266700">
              <a:defRPr/>
            </a:pPr>
            <a:r>
              <a:rPr lang="zh-CN" altLang="en-US" sz="1200" b="1" noProof="1">
                <a:ea typeface="微软雅黑" panose="020B0503020204020204" charset="-122"/>
                <a:cs typeface="Times New Roman" panose="02020603050405020304" pitchFamily="18" charset="0"/>
              </a:rPr>
              <a:t>表 两项临床试验</a:t>
            </a:r>
            <a:r>
              <a:rPr lang="en-US" altLang="zh-CN" sz="1200" b="1" noProof="1">
                <a:ea typeface="微软雅黑" panose="020B0503020204020204" charset="-122"/>
                <a:cs typeface="Times New Roman" panose="02020603050405020304" pitchFamily="18" charset="0"/>
              </a:rPr>
              <a:t>Bucher</a:t>
            </a:r>
            <a:r>
              <a:rPr lang="zh-CN" altLang="en-US" sz="1200" b="1" noProof="1">
                <a:ea typeface="微软雅黑" panose="020B0503020204020204" charset="-122"/>
                <a:cs typeface="Times New Roman" panose="02020603050405020304" pitchFamily="18" charset="0"/>
              </a:rPr>
              <a:t>法实施条件 </a:t>
            </a:r>
            <a:r>
              <a:rPr lang="en-US" altLang="zh-CN" sz="1200" b="1" baseline="30000" noProof="1">
                <a:ea typeface="微软雅黑" panose="020B0503020204020204" charset="-122"/>
                <a:cs typeface="Times New Roman" panose="02020603050405020304" pitchFamily="18" charset="0"/>
              </a:rPr>
              <a:t>[1,2]</a:t>
            </a:r>
            <a:endParaRPr lang="zh-CN" altLang="en-US" sz="1200" b="1" baseline="30000" noProof="1">
              <a:ea typeface="微软雅黑" panose="020B0503020204020204" charset="-122"/>
              <a:cs typeface="Times New Roman" panose="02020603050405020304" pitchFamily="18" charset="0"/>
            </a:endParaRPr>
          </a:p>
        </p:txBody>
      </p:sp>
      <p:sp>
        <p:nvSpPr>
          <p:cNvPr id="6" name="文本框 17"/>
          <p:cNvSpPr txBox="1">
            <a:spLocks noChangeArrowheads="1"/>
          </p:cNvSpPr>
          <p:nvPr/>
        </p:nvSpPr>
        <p:spPr bwMode="auto">
          <a:xfrm>
            <a:off x="337185" y="6438265"/>
            <a:ext cx="11464925" cy="3987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Arial" panose="020B0604020202020204" pitchFamily="34" charset="0"/>
                <a:ea typeface="微软雅黑" panose="020B0503020204020204" charset="-122"/>
              </a:defRPr>
            </a:lvl1pPr>
            <a:lvl2pPr marL="742950" indent="-285750">
              <a:defRPr>
                <a:solidFill>
                  <a:schemeClr val="tx1"/>
                </a:solidFill>
                <a:latin typeface="Arial" panose="020B0604020202020204" pitchFamily="34" charset="0"/>
                <a:ea typeface="微软雅黑" panose="020B0503020204020204" charset="-122"/>
              </a:defRPr>
            </a:lvl2pPr>
            <a:lvl3pPr marL="1143000" indent="-228600">
              <a:defRPr>
                <a:solidFill>
                  <a:schemeClr val="tx1"/>
                </a:solidFill>
                <a:latin typeface="Arial" panose="020B0604020202020204" pitchFamily="34" charset="0"/>
                <a:ea typeface="微软雅黑" panose="020B0503020204020204" charset="-122"/>
              </a:defRPr>
            </a:lvl3pPr>
            <a:lvl4pPr marL="1600200" indent="-228600">
              <a:defRPr>
                <a:solidFill>
                  <a:schemeClr val="tx1"/>
                </a:solidFill>
                <a:latin typeface="Arial" panose="020B0604020202020204" pitchFamily="34" charset="0"/>
                <a:ea typeface="微软雅黑" panose="020B0503020204020204" charset="-122"/>
              </a:defRPr>
            </a:lvl4pPr>
            <a:lvl5pPr marL="2057400" indent="-228600">
              <a:defRPr>
                <a:solidFill>
                  <a:schemeClr val="tx1"/>
                </a:solidFill>
                <a:latin typeface="Arial" panose="020B0604020202020204" pitchFamily="34" charset="0"/>
                <a:ea typeface="微软雅黑" panose="020B0503020204020204"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微软雅黑" panose="020B0503020204020204"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微软雅黑" panose="020B0503020204020204"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微软雅黑" panose="020B0503020204020204"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微软雅黑" panose="020B0503020204020204" charset="-122"/>
              </a:defRPr>
            </a:lvl9pPr>
          </a:lstStyle>
          <a:p>
            <a:r>
              <a:rPr lang="en-US" altLang="zh-CN" sz="1000" dirty="0">
                <a:solidFill>
                  <a:srgbClr val="000000"/>
                </a:solidFill>
                <a:latin typeface="微软雅黑" panose="020B0503020204020204" charset="-122"/>
                <a:sym typeface="Arial" panose="020B0604020202020204" pitchFamily="34" charset="0"/>
              </a:rPr>
              <a:t>[1] </a:t>
            </a:r>
            <a:r>
              <a:rPr lang="zh-CN" altLang="en-US" sz="1000" dirty="0">
                <a:solidFill>
                  <a:srgbClr val="000000"/>
                </a:solidFill>
                <a:latin typeface="微软雅黑" panose="020B0503020204020204" charset="-122"/>
                <a:sym typeface="Arial" panose="020B0604020202020204" pitchFamily="34" charset="0"/>
              </a:rPr>
              <a:t>郭小闪</a:t>
            </a:r>
            <a:r>
              <a:rPr lang="en-US" altLang="zh-CN" sz="1000" dirty="0">
                <a:solidFill>
                  <a:srgbClr val="000000"/>
                </a:solidFill>
                <a:latin typeface="微软雅黑" panose="020B0503020204020204" charset="-122"/>
                <a:sym typeface="Arial" panose="020B0604020202020204" pitchFamily="34" charset="0"/>
              </a:rPr>
              <a:t>, </a:t>
            </a:r>
            <a:r>
              <a:rPr lang="zh-CN" altLang="en-US" sz="1000" dirty="0">
                <a:solidFill>
                  <a:srgbClr val="000000"/>
                </a:solidFill>
                <a:latin typeface="微软雅黑" panose="020B0503020204020204" charset="-122"/>
                <a:sym typeface="Arial" panose="020B0604020202020204" pitchFamily="34" charset="0"/>
              </a:rPr>
              <a:t>靳春荣</a:t>
            </a:r>
            <a:r>
              <a:rPr lang="en-US" altLang="zh-CN" sz="1000" dirty="0">
                <a:solidFill>
                  <a:srgbClr val="000000"/>
                </a:solidFill>
                <a:latin typeface="微软雅黑" panose="020B0503020204020204" charset="-122"/>
                <a:sym typeface="Arial" panose="020B0604020202020204" pitchFamily="34" charset="0"/>
              </a:rPr>
              <a:t>, </a:t>
            </a:r>
            <a:r>
              <a:rPr lang="zh-CN" altLang="en-US" sz="1000" dirty="0">
                <a:solidFill>
                  <a:srgbClr val="000000"/>
                </a:solidFill>
                <a:latin typeface="微软雅黑" panose="020B0503020204020204" charset="-122"/>
                <a:sym typeface="Arial" panose="020B0604020202020204" pitchFamily="34" charset="0"/>
              </a:rPr>
              <a:t>武志芳</a:t>
            </a:r>
            <a:r>
              <a:rPr lang="en-US" altLang="zh-CN" sz="1000" dirty="0">
                <a:solidFill>
                  <a:srgbClr val="000000"/>
                </a:solidFill>
                <a:latin typeface="微软雅黑" panose="020B0503020204020204" charset="-122"/>
                <a:sym typeface="Arial" panose="020B0604020202020204" pitchFamily="34" charset="0"/>
              </a:rPr>
              <a:t>, </a:t>
            </a:r>
            <a:r>
              <a:rPr lang="zh-CN" altLang="en-US" sz="1000" dirty="0">
                <a:solidFill>
                  <a:srgbClr val="000000"/>
                </a:solidFill>
                <a:latin typeface="微软雅黑" panose="020B0503020204020204" charset="-122"/>
                <a:sym typeface="Arial" panose="020B0604020202020204" pitchFamily="34" charset="0"/>
              </a:rPr>
              <a:t>等</a:t>
            </a:r>
            <a:r>
              <a:rPr lang="en-US" altLang="zh-CN" sz="1000" dirty="0">
                <a:solidFill>
                  <a:srgbClr val="000000"/>
                </a:solidFill>
                <a:latin typeface="微软雅黑" panose="020B0503020204020204" charset="-122"/>
                <a:sym typeface="Arial" panose="020B0604020202020204" pitchFamily="34" charset="0"/>
              </a:rPr>
              <a:t>. </a:t>
            </a:r>
            <a:r>
              <a:rPr lang="zh-CN" altLang="en-US" sz="1000" dirty="0">
                <a:solidFill>
                  <a:srgbClr val="000000"/>
                </a:solidFill>
                <a:latin typeface="微软雅黑" panose="020B0503020204020204" charset="-122"/>
                <a:sym typeface="Arial" panose="020B0604020202020204" pitchFamily="34" charset="0"/>
              </a:rPr>
              <a:t>瑞加诺生负荷心肌灌注显像诊断冠心病的初步临床研究</a:t>
            </a:r>
            <a:r>
              <a:rPr lang="en-US" altLang="zh-CN" sz="1000" dirty="0">
                <a:solidFill>
                  <a:srgbClr val="000000"/>
                </a:solidFill>
                <a:latin typeface="微软雅黑" panose="020B0503020204020204" charset="-122"/>
                <a:sym typeface="Arial" panose="020B0604020202020204" pitchFamily="34" charset="0"/>
              </a:rPr>
              <a:t>[J]. </a:t>
            </a:r>
            <a:r>
              <a:rPr lang="zh-CN" altLang="en-US" sz="1000" dirty="0">
                <a:solidFill>
                  <a:srgbClr val="000000"/>
                </a:solidFill>
                <a:latin typeface="微软雅黑" panose="020B0503020204020204" charset="-122"/>
                <a:sym typeface="Arial" panose="020B0604020202020204" pitchFamily="34" charset="0"/>
              </a:rPr>
              <a:t>国际放射医学核医学杂志</a:t>
            </a:r>
            <a:r>
              <a:rPr lang="en-US" altLang="zh-CN" sz="1000" dirty="0">
                <a:solidFill>
                  <a:srgbClr val="000000"/>
                </a:solidFill>
                <a:latin typeface="微软雅黑" panose="020B0503020204020204" charset="-122"/>
                <a:sym typeface="Arial" panose="020B0604020202020204" pitchFamily="34" charset="0"/>
              </a:rPr>
              <a:t>, 2020,44(10): 634-640.</a:t>
            </a:r>
            <a:endParaRPr lang="en-US" altLang="zh-CN" sz="1000" dirty="0">
              <a:solidFill>
                <a:srgbClr val="000000"/>
              </a:solidFill>
              <a:latin typeface="微软雅黑" panose="020B0503020204020204" charset="-122"/>
              <a:sym typeface="Arial" panose="020B0604020202020204" pitchFamily="34" charset="0"/>
            </a:endParaRPr>
          </a:p>
          <a:p>
            <a:r>
              <a:rPr lang="en-US" altLang="zh-CN" sz="1000" dirty="0">
                <a:solidFill>
                  <a:srgbClr val="000000"/>
                </a:solidFill>
                <a:latin typeface="微软雅黑" panose="020B0503020204020204" charset="-122"/>
                <a:sym typeface="Arial" panose="020B0604020202020204" pitchFamily="34" charset="0"/>
              </a:rPr>
              <a:t>[2] </a:t>
            </a:r>
            <a:r>
              <a:rPr lang="zh-CN" altLang="en-US" sz="1000" dirty="0">
                <a:solidFill>
                  <a:srgbClr val="000000"/>
                </a:solidFill>
                <a:latin typeface="微软雅黑" panose="020B0503020204020204" charset="-122"/>
                <a:sym typeface="Arial" panose="020B0604020202020204" pitchFamily="34" charset="0"/>
              </a:rPr>
              <a:t>米宏志</a:t>
            </a:r>
            <a:r>
              <a:rPr lang="en-US" altLang="zh-CN" sz="1000" dirty="0">
                <a:solidFill>
                  <a:srgbClr val="000000"/>
                </a:solidFill>
                <a:latin typeface="微软雅黑" panose="020B0503020204020204" charset="-122"/>
                <a:sym typeface="Arial" panose="020B0604020202020204" pitchFamily="34" charset="0"/>
              </a:rPr>
              <a:t>, </a:t>
            </a:r>
            <a:r>
              <a:rPr lang="zh-CN" altLang="en-US" sz="1000" dirty="0">
                <a:solidFill>
                  <a:srgbClr val="000000"/>
                </a:solidFill>
                <a:latin typeface="微软雅黑" panose="020B0503020204020204" charset="-122"/>
                <a:sym typeface="Arial" panose="020B0604020202020204" pitchFamily="34" charset="0"/>
              </a:rPr>
              <a:t>王蒨</a:t>
            </a:r>
            <a:r>
              <a:rPr lang="en-US" altLang="zh-CN" sz="1000" dirty="0">
                <a:solidFill>
                  <a:srgbClr val="000000"/>
                </a:solidFill>
                <a:latin typeface="微软雅黑" panose="020B0503020204020204" charset="-122"/>
                <a:sym typeface="Arial" panose="020B0604020202020204" pitchFamily="34" charset="0"/>
              </a:rPr>
              <a:t>, </a:t>
            </a:r>
            <a:r>
              <a:rPr lang="zh-CN" altLang="en-US" sz="1000" dirty="0">
                <a:solidFill>
                  <a:srgbClr val="000000"/>
                </a:solidFill>
                <a:latin typeface="微软雅黑" panose="020B0503020204020204" charset="-122"/>
                <a:sym typeface="Arial" panose="020B0604020202020204" pitchFamily="34" charset="0"/>
              </a:rPr>
              <a:t>田锐</a:t>
            </a:r>
            <a:r>
              <a:rPr lang="en-US" altLang="zh-CN" sz="1000" dirty="0">
                <a:solidFill>
                  <a:srgbClr val="000000"/>
                </a:solidFill>
                <a:latin typeface="微软雅黑" panose="020B0503020204020204" charset="-122"/>
                <a:sym typeface="Arial" panose="020B0604020202020204" pitchFamily="34" charset="0"/>
              </a:rPr>
              <a:t>, </a:t>
            </a:r>
            <a:r>
              <a:rPr lang="zh-CN" altLang="en-US" sz="1000" dirty="0">
                <a:solidFill>
                  <a:srgbClr val="000000"/>
                </a:solidFill>
                <a:latin typeface="微软雅黑" panose="020B0503020204020204" charset="-122"/>
                <a:sym typeface="Arial" panose="020B0604020202020204" pitchFamily="34" charset="0"/>
              </a:rPr>
              <a:t>等</a:t>
            </a:r>
            <a:r>
              <a:rPr lang="en-US" altLang="zh-CN" sz="1000" dirty="0">
                <a:solidFill>
                  <a:srgbClr val="000000"/>
                </a:solidFill>
                <a:latin typeface="微软雅黑" panose="020B0503020204020204" charset="-122"/>
                <a:sym typeface="Arial" panose="020B0604020202020204" pitchFamily="34" charset="0"/>
              </a:rPr>
              <a:t>. </a:t>
            </a:r>
            <a:r>
              <a:rPr lang="zh-CN" altLang="en-US" sz="1000" dirty="0">
                <a:solidFill>
                  <a:srgbClr val="000000"/>
                </a:solidFill>
                <a:latin typeface="微软雅黑" panose="020B0503020204020204" charset="-122"/>
                <a:sym typeface="Arial" panose="020B0604020202020204" pitchFamily="34" charset="0"/>
              </a:rPr>
              <a:t>盐酸去甲乌药碱用于核素心肌灌注显像诊断冠心病有效性的临床观察</a:t>
            </a:r>
            <a:r>
              <a:rPr lang="en-US" altLang="zh-CN" sz="1000" dirty="0">
                <a:solidFill>
                  <a:srgbClr val="000000"/>
                </a:solidFill>
                <a:latin typeface="微软雅黑" panose="020B0503020204020204" charset="-122"/>
                <a:sym typeface="Arial" panose="020B0604020202020204" pitchFamily="34" charset="0"/>
              </a:rPr>
              <a:t>[J]. </a:t>
            </a:r>
            <a:r>
              <a:rPr lang="zh-CN" altLang="en-US" sz="1000" dirty="0">
                <a:solidFill>
                  <a:srgbClr val="000000"/>
                </a:solidFill>
                <a:latin typeface="微软雅黑" panose="020B0503020204020204" charset="-122"/>
                <a:sym typeface="Arial" panose="020B0604020202020204" pitchFamily="34" charset="0"/>
              </a:rPr>
              <a:t>心肺血管病杂志</a:t>
            </a:r>
            <a:r>
              <a:rPr lang="en-US" altLang="zh-CN" sz="1000" dirty="0">
                <a:solidFill>
                  <a:srgbClr val="000000"/>
                </a:solidFill>
                <a:latin typeface="微软雅黑" panose="020B0503020204020204" charset="-122"/>
                <a:sym typeface="Arial" panose="020B0604020202020204" pitchFamily="34" charset="0"/>
              </a:rPr>
              <a:t>, 2015,34(6): 486-488.</a:t>
            </a:r>
            <a:endParaRPr lang="en-US" altLang="zh-CN" sz="1000" dirty="0">
              <a:solidFill>
                <a:srgbClr val="000000"/>
              </a:solidFill>
              <a:latin typeface="微软雅黑" panose="020B0503020204020204" charset="-122"/>
              <a:sym typeface="Arial" panose="020B0604020202020204" pitchFamily="34" charset="0"/>
            </a:endParaRPr>
          </a:p>
        </p:txBody>
      </p:sp>
      <p:sp>
        <p:nvSpPr>
          <p:cNvPr id="7" name="文本框 6"/>
          <p:cNvSpPr txBox="1"/>
          <p:nvPr/>
        </p:nvSpPr>
        <p:spPr>
          <a:xfrm>
            <a:off x="650240" y="295910"/>
            <a:ext cx="9301480" cy="1014730"/>
          </a:xfrm>
          <a:prstGeom prst="rect">
            <a:avLst/>
          </a:prstGeom>
          <a:noFill/>
          <a:ln w="25400" cmpd="sng">
            <a:noFill/>
            <a:prstDash val="sysDot"/>
          </a:ln>
          <a:effectLst/>
        </p:spPr>
        <p:txBody>
          <a:bodyPr wrap="square" rtlCol="0" anchor="t">
            <a:spAutoFit/>
          </a:bodyPr>
          <a:lstStyle/>
          <a:p>
            <a:pPr indent="0" algn="just" fontAlgn="auto">
              <a:lnSpc>
                <a:spcPct val="125000"/>
              </a:lnSpc>
              <a:buFont typeface="Wingdings" panose="05000000000000000000" charset="0"/>
              <a:buNone/>
              <a:defRPr/>
            </a:pPr>
            <a:r>
              <a:rPr lang="zh-CN" altLang="en-US" sz="2400" b="1">
                <a:solidFill>
                  <a:srgbClr val="004D40"/>
                </a:solidFill>
                <a:latin typeface="微软雅黑" panose="020B0503020204020204" charset="-122"/>
                <a:ea typeface="微软雅黑" panose="020B0503020204020204" charset="-122"/>
                <a:cs typeface="Noto Sans SC" panose="020B0200000000000000" charset="-122"/>
                <a:sym typeface="+mn-ea"/>
              </a:rPr>
              <a:t>基于</a:t>
            </a:r>
            <a:r>
              <a:rPr lang="en-US" sz="2400" b="1">
                <a:solidFill>
                  <a:srgbClr val="004D40"/>
                </a:solidFill>
                <a:latin typeface="微软雅黑" panose="020B0503020204020204" charset="-122"/>
                <a:ea typeface="微软雅黑" panose="020B0503020204020204" charset="-122"/>
                <a:cs typeface="Noto Sans SC" panose="020B0200000000000000" charset="-122"/>
                <a:sym typeface="+mn-ea"/>
              </a:rPr>
              <a:t>Bucher法</a:t>
            </a:r>
            <a:r>
              <a:rPr lang="zh-CN" altLang="en-US" sz="2400" b="1">
                <a:solidFill>
                  <a:srgbClr val="004D40"/>
                </a:solidFill>
                <a:latin typeface="微软雅黑" panose="020B0503020204020204" charset="-122"/>
                <a:ea typeface="微软雅黑" panose="020B0503020204020204" charset="-122"/>
                <a:cs typeface="Noto Sans SC" panose="020B0200000000000000" charset="-122"/>
                <a:sym typeface="+mn-ea"/>
              </a:rPr>
              <a:t>的间接比较</a:t>
            </a:r>
            <a:r>
              <a:rPr lang="zh-CN" altLang="en-US" sz="2400" b="1" kern="0" dirty="0">
                <a:latin typeface="微软雅黑" panose="020B0503020204020204" charset="-122"/>
                <a:ea typeface="微软雅黑" panose="020B0503020204020204" charset="-122"/>
                <a:cs typeface="Times New Roman Semibold" charset="0"/>
                <a:sym typeface="+mn-ea"/>
              </a:rPr>
              <a:t>：</a:t>
            </a:r>
            <a:r>
              <a:rPr lang="zh-CN" altLang="en-US" sz="2400" b="1">
                <a:solidFill>
                  <a:srgbClr val="004D40"/>
                </a:solidFill>
                <a:latin typeface="微软雅黑" panose="020B0503020204020204" charset="-122"/>
                <a:ea typeface="微软雅黑" panose="020B0503020204020204" charset="-122"/>
                <a:cs typeface="Noto Sans SC" panose="020B0200000000000000" charset="-122"/>
              </a:rPr>
              <a:t>本品</a:t>
            </a:r>
            <a:r>
              <a:rPr lang="zh-CN" altLang="en-US" sz="2400" b="1">
                <a:solidFill>
                  <a:srgbClr val="004D40"/>
                </a:solidFill>
                <a:latin typeface="微软雅黑" panose="020B0503020204020204" charset="-122"/>
                <a:ea typeface="微软雅黑" panose="020B0503020204020204" charset="-122"/>
                <a:cs typeface="Noto Sans SC" panose="020B0200000000000000" charset="-122"/>
                <a:sym typeface="+mn-ea"/>
              </a:rPr>
              <a:t>与</a:t>
            </a:r>
            <a:r>
              <a:rPr lang="en-US" sz="2400" b="1">
                <a:solidFill>
                  <a:srgbClr val="004D40"/>
                </a:solidFill>
                <a:latin typeface="微软雅黑" panose="020B0503020204020204" charset="-122"/>
                <a:ea typeface="微软雅黑" panose="020B0503020204020204" charset="-122"/>
                <a:cs typeface="Noto Sans SC" panose="020B0200000000000000" charset="-122"/>
              </a:rPr>
              <a:t>瑞加诺生</a:t>
            </a:r>
            <a:r>
              <a:rPr lang="zh-CN" altLang="en-US" sz="2400" b="1">
                <a:solidFill>
                  <a:srgbClr val="004D40"/>
                </a:solidFill>
                <a:latin typeface="微软雅黑" panose="020B0503020204020204" charset="-122"/>
                <a:ea typeface="微软雅黑" panose="020B0503020204020204" charset="-122"/>
                <a:cs typeface="Noto Sans SC" panose="020B0200000000000000" charset="-122"/>
                <a:sym typeface="+mn-ea"/>
              </a:rPr>
              <a:t>诊断效能相当，为临床提供新的治疗选择</a:t>
            </a:r>
            <a:endParaRPr lang="zh-CN" altLang="en-US" sz="2400" b="1" dirty="0">
              <a:solidFill>
                <a:srgbClr val="004D40"/>
              </a:solidFill>
              <a:latin typeface="微软雅黑" panose="020B0503020204020204" charset="-122"/>
              <a:ea typeface="微软雅黑" panose="020B0503020204020204" charset="-122"/>
              <a:cs typeface="Noto Sans SC" panose="020B0200000000000000" charset="-122"/>
              <a:sym typeface="+mn-ea"/>
            </a:endParaRPr>
          </a:p>
        </p:txBody>
      </p:sp>
      <p:sp>
        <p:nvSpPr>
          <p:cNvPr id="12" name="矩形: 圆角 11"/>
          <p:cNvSpPr/>
          <p:nvPr/>
        </p:nvSpPr>
        <p:spPr>
          <a:xfrm>
            <a:off x="557530" y="1420495"/>
            <a:ext cx="11250295" cy="772160"/>
          </a:xfrm>
          <a:prstGeom prst="roundRect">
            <a:avLst>
              <a:gd name="adj" fmla="val 9459"/>
            </a:avLst>
          </a:prstGeom>
          <a:ln>
            <a:solidFill>
              <a:schemeClr val="bg1">
                <a:lumMod val="85000"/>
              </a:schemeClr>
            </a:solidFill>
          </a:ln>
        </p:spPr>
        <p:style>
          <a:lnRef idx="2">
            <a:schemeClr val="accent1"/>
          </a:lnRef>
          <a:fillRef idx="1">
            <a:schemeClr val="lt1"/>
          </a:fillRef>
          <a:effectRef idx="0">
            <a:schemeClr val="accent1"/>
          </a:effectRef>
          <a:fontRef idx="minor">
            <a:schemeClr val="dk1"/>
          </a:fontRef>
        </p:style>
        <p:txBody>
          <a:bodyPr rtlCol="0" anchor="ctr"/>
          <a:lstStyle/>
          <a:p>
            <a:pPr marL="285750" indent="-285750">
              <a:lnSpc>
                <a:spcPct val="125000"/>
              </a:lnSpc>
              <a:buFont typeface="Arial" panose="020B0604020202020204" pitchFamily="34" charset="0"/>
              <a:buChar char="•"/>
            </a:pPr>
            <a:r>
              <a:rPr lang="zh-CN" altLang="en-US" sz="1600" dirty="0">
                <a:solidFill>
                  <a:schemeClr val="tx1"/>
                </a:solidFill>
                <a:latin typeface="Arial" panose="020B0604020202020204" pitchFamily="34" charset="0"/>
                <a:ea typeface="微软雅黑" panose="020B0503020204020204" charset="-122"/>
                <a:sym typeface="+mn-ea"/>
              </a:rPr>
              <a:t>采用</a:t>
            </a:r>
            <a:r>
              <a:rPr lang="zh-CN" altLang="en-US" sz="1600" b="1" kern="0" dirty="0">
                <a:solidFill>
                  <a:schemeClr val="tx1"/>
                </a:solidFill>
                <a:latin typeface="微软雅黑" panose="020B0503020204020204" charset="-122"/>
                <a:ea typeface="微软雅黑" panose="020B0503020204020204" charset="-122"/>
                <a:cs typeface="Times New Roman Semibold" charset="0"/>
                <a:sym typeface="+mn-ea"/>
              </a:rPr>
              <a:t>共同对照组的间接比较法</a:t>
            </a:r>
            <a:r>
              <a:rPr lang="en-US" altLang="zh-CN" sz="1600" b="1" kern="0" dirty="0">
                <a:solidFill>
                  <a:schemeClr val="tx1"/>
                </a:solidFill>
                <a:latin typeface="微软雅黑" panose="020B0503020204020204" charset="-122"/>
                <a:ea typeface="微软雅黑" panose="020B0503020204020204" charset="-122"/>
                <a:cs typeface="Times New Roman Semibold" charset="0"/>
                <a:sym typeface="+mn-ea"/>
              </a:rPr>
              <a:t>（Bucher</a:t>
            </a:r>
            <a:r>
              <a:rPr lang="zh-CN" altLang="en-US" sz="1600" b="1" kern="0" dirty="0">
                <a:solidFill>
                  <a:schemeClr val="tx1"/>
                </a:solidFill>
                <a:latin typeface="微软雅黑" panose="020B0503020204020204" charset="-122"/>
                <a:ea typeface="微软雅黑" panose="020B0503020204020204" charset="-122"/>
                <a:cs typeface="Times New Roman Semibold" charset="0"/>
                <a:sym typeface="+mn-ea"/>
              </a:rPr>
              <a:t>法</a:t>
            </a:r>
            <a:r>
              <a:rPr lang="en-US" altLang="zh-CN" sz="1600" b="1" kern="0" dirty="0">
                <a:solidFill>
                  <a:schemeClr val="tx1"/>
                </a:solidFill>
                <a:latin typeface="微软雅黑" panose="020B0503020204020204" charset="-122"/>
                <a:ea typeface="微软雅黑" panose="020B0503020204020204" charset="-122"/>
                <a:cs typeface="Times New Roman Semibold" charset="0"/>
                <a:sym typeface="+mn-ea"/>
              </a:rPr>
              <a:t>）</a:t>
            </a:r>
            <a:r>
              <a:rPr lang="zh-CN" altLang="en-US" sz="1600" kern="0" dirty="0">
                <a:solidFill>
                  <a:schemeClr val="tx1"/>
                </a:solidFill>
                <a:latin typeface="微软雅黑" panose="020B0503020204020204" charset="-122"/>
                <a:ea typeface="微软雅黑" panose="020B0503020204020204" charset="-122"/>
                <a:cs typeface="Times New Roman Semibold" charset="0"/>
                <a:sym typeface="+mn-ea"/>
              </a:rPr>
              <a:t>比较</a:t>
            </a:r>
            <a:r>
              <a:rPr lang="zh-CN" altLang="en-US" sz="1600" dirty="0">
                <a:solidFill>
                  <a:schemeClr val="tx1"/>
                </a:solidFill>
                <a:latin typeface="Arial" panose="020B0604020202020204" pitchFamily="34" charset="0"/>
                <a:ea typeface="微软雅黑" panose="020B0503020204020204" charset="-122"/>
                <a:sym typeface="+mn-ea"/>
              </a:rPr>
              <a:t>两项临床试验，</a:t>
            </a:r>
            <a:r>
              <a:rPr lang="zh-CN" altLang="en-US" sz="1600" kern="0" dirty="0">
                <a:solidFill>
                  <a:schemeClr val="tx1"/>
                </a:solidFill>
                <a:latin typeface="微软雅黑" panose="020B0503020204020204" charset="-122"/>
                <a:ea typeface="微软雅黑" panose="020B0503020204020204" charset="-122"/>
                <a:cs typeface="Times New Roman Semibold" charset="0"/>
                <a:sym typeface="+mn-ea"/>
              </a:rPr>
              <a:t>得出结论</a:t>
            </a:r>
            <a:r>
              <a:rPr lang="en-US" altLang="zh-CN" sz="1600" kern="0" dirty="0">
                <a:solidFill>
                  <a:schemeClr val="tx1"/>
                </a:solidFill>
                <a:latin typeface="微软雅黑" panose="020B0503020204020204" charset="-122"/>
                <a:ea typeface="微软雅黑" panose="020B0503020204020204" charset="-122"/>
                <a:cs typeface="Times New Roman Semibold" charset="0"/>
                <a:sym typeface="+mn-ea"/>
              </a:rPr>
              <a:t>：</a:t>
            </a:r>
            <a:br>
              <a:rPr lang="en-US" altLang="zh-CN" sz="1600" kern="0" dirty="0">
                <a:solidFill>
                  <a:schemeClr val="tx1"/>
                </a:solidFill>
                <a:latin typeface="微软雅黑" panose="020B0503020204020204" charset="-122"/>
                <a:ea typeface="微软雅黑" panose="020B0503020204020204" charset="-122"/>
                <a:cs typeface="Times New Roman Semibold" charset="0"/>
                <a:sym typeface="+mn-ea"/>
              </a:rPr>
            </a:br>
            <a:r>
              <a:rPr lang="zh-CN" altLang="en-US" sz="1600" b="1" dirty="0">
                <a:solidFill>
                  <a:schemeClr val="tx1"/>
                </a:solidFill>
                <a:latin typeface="微软雅黑" panose="020B0503020204020204" charset="-122"/>
                <a:ea typeface="微软雅黑" panose="020B0503020204020204" charset="-122"/>
              </a:rPr>
              <a:t>盐酸去甲乌药碱注射液</a:t>
            </a:r>
            <a:r>
              <a:rPr lang="zh-CN" altLang="en-US" sz="1600" b="1" kern="0" dirty="0">
                <a:solidFill>
                  <a:schemeClr val="tx1"/>
                </a:solidFill>
                <a:latin typeface="微软雅黑" panose="020B0503020204020204" charset="-122"/>
                <a:ea typeface="微软雅黑" panose="020B0503020204020204" charset="-122"/>
                <a:cs typeface="Times New Roman Semibold" charset="0"/>
                <a:sym typeface="+mn-ea"/>
              </a:rPr>
              <a:t>与瑞加诺生在诊断冠心病的灵敏度、特异度及准确度方面</a:t>
            </a:r>
            <a:r>
              <a:rPr lang="zh-CN" altLang="en-US" sz="1600" b="1" kern="0" dirty="0">
                <a:solidFill>
                  <a:srgbClr val="C00000">
                    <a:alpha val="100000"/>
                  </a:srgbClr>
                </a:solidFill>
                <a:latin typeface="微软雅黑" panose="020B0503020204020204" charset="-122"/>
                <a:ea typeface="微软雅黑" panose="020B0503020204020204" charset="-122"/>
                <a:cs typeface="Times New Roman Semibold" charset="0"/>
                <a:sym typeface="+mn-ea"/>
              </a:rPr>
              <a:t>均无显著统计学差异。</a:t>
            </a:r>
            <a:endParaRPr lang="en-US" altLang="zh-CN" sz="1600" b="1" dirty="0">
              <a:solidFill>
                <a:schemeClr val="tx1"/>
              </a:solidFill>
              <a:latin typeface="Arial" panose="020B0604020202020204" pitchFamily="34" charset="0"/>
              <a:ea typeface="微软雅黑" panose="020B0503020204020204" charset="-122"/>
              <a:sym typeface="+mn-ea"/>
            </a:endParaRPr>
          </a:p>
        </p:txBody>
      </p:sp>
      <p:sp>
        <p:nvSpPr>
          <p:cNvPr id="14" name="Rectangle 1"/>
          <p:cNvSpPr>
            <a:spLocks noChangeArrowheads="1"/>
          </p:cNvSpPr>
          <p:nvPr/>
        </p:nvSpPr>
        <p:spPr bwMode="auto">
          <a:xfrm>
            <a:off x="2165009" y="4970948"/>
            <a:ext cx="1904365" cy="275590"/>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spcBef>
                <a:spcPct val="20000"/>
              </a:spcBef>
              <a:buClr>
                <a:srgbClr val="0070C0"/>
              </a:buClr>
              <a:buFont typeface="Wingdings" panose="05000000000000000000" pitchFamily="2" charset="2"/>
              <a:buChar char="n"/>
              <a:defRPr sz="3200">
                <a:solidFill>
                  <a:schemeClr val="tx1"/>
                </a:solidFill>
                <a:latin typeface="微软雅黑" panose="020B0503020204020204" charset="-122"/>
                <a:ea typeface="微软雅黑" panose="020B0503020204020204" charset="-122"/>
              </a:defRPr>
            </a:lvl1pPr>
            <a:lvl2pPr marL="742950" indent="-285750">
              <a:spcBef>
                <a:spcPct val="20000"/>
              </a:spcBef>
              <a:buClr>
                <a:srgbClr val="0070C0"/>
              </a:buClr>
              <a:buFont typeface="Wingdings" panose="05000000000000000000" pitchFamily="2" charset="2"/>
              <a:buChar char="•"/>
              <a:defRPr sz="2800">
                <a:solidFill>
                  <a:schemeClr val="tx1"/>
                </a:solidFill>
                <a:latin typeface="微软雅黑" panose="020B0503020204020204" charset="-122"/>
                <a:ea typeface="微软雅黑" panose="020B0503020204020204" charset="-122"/>
              </a:defRPr>
            </a:lvl2pPr>
            <a:lvl3pPr marL="1143000" indent="-228600">
              <a:spcBef>
                <a:spcPct val="20000"/>
              </a:spcBef>
              <a:buClr>
                <a:srgbClr val="0070C0"/>
              </a:buClr>
              <a:buFont typeface="Wingdings" panose="05000000000000000000" pitchFamily="2" charset="2"/>
              <a:buChar char="•"/>
              <a:defRPr sz="2400">
                <a:solidFill>
                  <a:schemeClr val="tx1"/>
                </a:solidFill>
                <a:latin typeface="微软雅黑" panose="020B0503020204020204" charset="-122"/>
                <a:ea typeface="微软雅黑" panose="020B0503020204020204" charset="-122"/>
              </a:defRPr>
            </a:lvl3pPr>
            <a:lvl4pPr marL="1600200" indent="-228600">
              <a:spcBef>
                <a:spcPct val="20000"/>
              </a:spcBef>
              <a:buClr>
                <a:srgbClr val="0070C0"/>
              </a:buClr>
              <a:buFont typeface="Wingdings" panose="05000000000000000000" pitchFamily="2" charset="2"/>
              <a:buChar char="–"/>
              <a:defRPr sz="2000">
                <a:solidFill>
                  <a:schemeClr val="tx1"/>
                </a:solidFill>
                <a:latin typeface="微软雅黑" panose="020B0503020204020204" charset="-122"/>
                <a:ea typeface="微软雅黑" panose="020B0503020204020204" charset="-122"/>
              </a:defRPr>
            </a:lvl4pPr>
            <a:lvl5pPr marL="2057400" indent="-228600">
              <a:spcBef>
                <a:spcPct val="20000"/>
              </a:spcBef>
              <a:buClr>
                <a:srgbClr val="0070C0"/>
              </a:buClr>
              <a:buFont typeface="Wingdings" panose="05000000000000000000" pitchFamily="2" charset="2"/>
              <a:buChar char="»"/>
              <a:defRPr sz="2000">
                <a:solidFill>
                  <a:schemeClr val="tx1"/>
                </a:solidFill>
                <a:latin typeface="微软雅黑" panose="020B0503020204020204" charset="-122"/>
                <a:ea typeface="微软雅黑" panose="020B0503020204020204" charset="-122"/>
              </a:defRPr>
            </a:lvl5pPr>
            <a:lvl6pPr marL="2514600" indent="-228600" eaLnBrk="0" fontAlgn="base" hangingPunct="0">
              <a:spcBef>
                <a:spcPct val="20000"/>
              </a:spcBef>
              <a:spcAft>
                <a:spcPct val="0"/>
              </a:spcAft>
              <a:buClr>
                <a:srgbClr val="0070C0"/>
              </a:buClr>
              <a:buFont typeface="Wingdings" panose="05000000000000000000" pitchFamily="2" charset="2"/>
              <a:buChar char="»"/>
              <a:defRPr sz="2000">
                <a:solidFill>
                  <a:schemeClr val="tx1"/>
                </a:solidFill>
                <a:latin typeface="微软雅黑" panose="020B0503020204020204" charset="-122"/>
                <a:ea typeface="微软雅黑" panose="020B0503020204020204" charset="-122"/>
              </a:defRPr>
            </a:lvl6pPr>
            <a:lvl7pPr marL="2971800" indent="-228600" eaLnBrk="0" fontAlgn="base" hangingPunct="0">
              <a:spcBef>
                <a:spcPct val="20000"/>
              </a:spcBef>
              <a:spcAft>
                <a:spcPct val="0"/>
              </a:spcAft>
              <a:buClr>
                <a:srgbClr val="0070C0"/>
              </a:buClr>
              <a:buFont typeface="Wingdings" panose="05000000000000000000" pitchFamily="2" charset="2"/>
              <a:buChar char="»"/>
              <a:defRPr sz="2000">
                <a:solidFill>
                  <a:schemeClr val="tx1"/>
                </a:solidFill>
                <a:latin typeface="微软雅黑" panose="020B0503020204020204" charset="-122"/>
                <a:ea typeface="微软雅黑" panose="020B0503020204020204" charset="-122"/>
              </a:defRPr>
            </a:lvl7pPr>
            <a:lvl8pPr marL="3429000" indent="-228600" eaLnBrk="0" fontAlgn="base" hangingPunct="0">
              <a:spcBef>
                <a:spcPct val="20000"/>
              </a:spcBef>
              <a:spcAft>
                <a:spcPct val="0"/>
              </a:spcAft>
              <a:buClr>
                <a:srgbClr val="0070C0"/>
              </a:buClr>
              <a:buFont typeface="Wingdings" panose="05000000000000000000" pitchFamily="2" charset="2"/>
              <a:buChar char="»"/>
              <a:defRPr sz="2000">
                <a:solidFill>
                  <a:schemeClr val="tx1"/>
                </a:solidFill>
                <a:latin typeface="微软雅黑" panose="020B0503020204020204" charset="-122"/>
                <a:ea typeface="微软雅黑" panose="020B0503020204020204" charset="-122"/>
              </a:defRPr>
            </a:lvl8pPr>
            <a:lvl9pPr marL="3886200" indent="-228600" eaLnBrk="0" fontAlgn="base" hangingPunct="0">
              <a:spcBef>
                <a:spcPct val="20000"/>
              </a:spcBef>
              <a:spcAft>
                <a:spcPct val="0"/>
              </a:spcAft>
              <a:buClr>
                <a:srgbClr val="0070C0"/>
              </a:buClr>
              <a:buFont typeface="Wingdings" panose="05000000000000000000" pitchFamily="2" charset="2"/>
              <a:buChar char="»"/>
              <a:defRPr sz="2000">
                <a:solidFill>
                  <a:schemeClr val="tx1"/>
                </a:solidFill>
                <a:latin typeface="微软雅黑" panose="020B0503020204020204" charset="-122"/>
                <a:ea typeface="微软雅黑" panose="020B0503020204020204" charset="-122"/>
              </a:defRPr>
            </a:lvl9pPr>
          </a:lstStyle>
          <a:p>
            <a:pPr marL="0" marR="0" lvl="0" indent="0" algn="ctr" defTabSz="914400" rtl="0" eaLnBrk="0" fontAlgn="base" latinLnBrk="0" hangingPunct="0">
              <a:lnSpc>
                <a:spcPct val="100000"/>
              </a:lnSpc>
              <a:spcBef>
                <a:spcPct val="0"/>
              </a:spcBef>
              <a:spcAft>
                <a:spcPct val="0"/>
              </a:spcAft>
              <a:buClrTx/>
              <a:buSzTx/>
              <a:buFontTx/>
              <a:buNone/>
              <a:defRPr/>
            </a:pPr>
            <a:r>
              <a:rPr kumimoji="0" lang="en-US" altLang="zh-CN" sz="1200" b="1" i="0" u="none" strike="noStrike" kern="1200" cap="none" spc="0" normalizeH="0" baseline="0" dirty="0">
                <a:cs typeface="微软雅黑" panose="020B0503020204020204" charset="-122"/>
              </a:rPr>
              <a:t>表 </a:t>
            </a:r>
            <a:r>
              <a:rPr lang="zh-CN" altLang="en-US" sz="1200" b="1" dirty="0">
                <a:cs typeface="微软雅黑" panose="020B0503020204020204" charset="-122"/>
              </a:rPr>
              <a:t>两项</a:t>
            </a:r>
            <a:r>
              <a:rPr kumimoji="0" lang="zh-CN" altLang="en-US" sz="1200" b="1" i="0" u="none" strike="noStrike" kern="1200" cap="none" spc="0" normalizeH="0" baseline="0" dirty="0">
                <a:cs typeface="微软雅黑" panose="020B0503020204020204" charset="-122"/>
              </a:rPr>
              <a:t>试验诊断指标数据</a:t>
            </a:r>
            <a:endParaRPr kumimoji="0" lang="zh-CN" altLang="en-US" sz="1200" b="1" i="0" u="none" strike="noStrike" kern="1200" cap="none" spc="0" normalizeH="0" baseline="0" dirty="0">
              <a:cs typeface="微软雅黑" panose="020B0503020204020204" charset="-122"/>
            </a:endParaRPr>
          </a:p>
        </p:txBody>
      </p:sp>
      <p:sp>
        <p:nvSpPr>
          <p:cNvPr id="24" name="Rectangle 1"/>
          <p:cNvSpPr>
            <a:spLocks noChangeArrowheads="1"/>
          </p:cNvSpPr>
          <p:nvPr/>
        </p:nvSpPr>
        <p:spPr bwMode="auto">
          <a:xfrm>
            <a:off x="2164754" y="3657026"/>
            <a:ext cx="1923925" cy="276999"/>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spcBef>
                <a:spcPct val="20000"/>
              </a:spcBef>
              <a:buClr>
                <a:srgbClr val="0070C0"/>
              </a:buClr>
              <a:buFont typeface="Wingdings" panose="05000000000000000000" pitchFamily="2" charset="2"/>
              <a:buChar char="n"/>
              <a:defRPr sz="3200">
                <a:solidFill>
                  <a:schemeClr val="tx1"/>
                </a:solidFill>
                <a:latin typeface="微软雅黑" panose="020B0503020204020204" charset="-122"/>
                <a:ea typeface="微软雅黑" panose="020B0503020204020204" charset="-122"/>
              </a:defRPr>
            </a:lvl1pPr>
            <a:lvl2pPr marL="742950" indent="-285750">
              <a:spcBef>
                <a:spcPct val="20000"/>
              </a:spcBef>
              <a:buClr>
                <a:srgbClr val="0070C0"/>
              </a:buClr>
              <a:buFont typeface="Wingdings" panose="05000000000000000000" pitchFamily="2" charset="2"/>
              <a:buChar char="•"/>
              <a:defRPr sz="2800">
                <a:solidFill>
                  <a:schemeClr val="tx1"/>
                </a:solidFill>
                <a:latin typeface="微软雅黑" panose="020B0503020204020204" charset="-122"/>
                <a:ea typeface="微软雅黑" panose="020B0503020204020204" charset="-122"/>
              </a:defRPr>
            </a:lvl2pPr>
            <a:lvl3pPr marL="1143000" indent="-228600">
              <a:spcBef>
                <a:spcPct val="20000"/>
              </a:spcBef>
              <a:buClr>
                <a:srgbClr val="0070C0"/>
              </a:buClr>
              <a:buFont typeface="Wingdings" panose="05000000000000000000" pitchFamily="2" charset="2"/>
              <a:buChar char="•"/>
              <a:defRPr sz="2400">
                <a:solidFill>
                  <a:schemeClr val="tx1"/>
                </a:solidFill>
                <a:latin typeface="微软雅黑" panose="020B0503020204020204" charset="-122"/>
                <a:ea typeface="微软雅黑" panose="020B0503020204020204" charset="-122"/>
              </a:defRPr>
            </a:lvl3pPr>
            <a:lvl4pPr marL="1600200" indent="-228600">
              <a:spcBef>
                <a:spcPct val="20000"/>
              </a:spcBef>
              <a:buClr>
                <a:srgbClr val="0070C0"/>
              </a:buClr>
              <a:buFont typeface="Wingdings" panose="05000000000000000000" pitchFamily="2" charset="2"/>
              <a:buChar char="–"/>
              <a:defRPr sz="2000">
                <a:solidFill>
                  <a:schemeClr val="tx1"/>
                </a:solidFill>
                <a:latin typeface="微软雅黑" panose="020B0503020204020204" charset="-122"/>
                <a:ea typeface="微软雅黑" panose="020B0503020204020204" charset="-122"/>
              </a:defRPr>
            </a:lvl4pPr>
            <a:lvl5pPr marL="2057400" indent="-228600">
              <a:spcBef>
                <a:spcPct val="20000"/>
              </a:spcBef>
              <a:buClr>
                <a:srgbClr val="0070C0"/>
              </a:buClr>
              <a:buFont typeface="Wingdings" panose="05000000000000000000" pitchFamily="2" charset="2"/>
              <a:buChar char="»"/>
              <a:defRPr sz="2000">
                <a:solidFill>
                  <a:schemeClr val="tx1"/>
                </a:solidFill>
                <a:latin typeface="微软雅黑" panose="020B0503020204020204" charset="-122"/>
                <a:ea typeface="微软雅黑" panose="020B0503020204020204" charset="-122"/>
              </a:defRPr>
            </a:lvl5pPr>
            <a:lvl6pPr marL="2514600" indent="-228600" eaLnBrk="0" fontAlgn="base" hangingPunct="0">
              <a:spcBef>
                <a:spcPct val="20000"/>
              </a:spcBef>
              <a:spcAft>
                <a:spcPct val="0"/>
              </a:spcAft>
              <a:buClr>
                <a:srgbClr val="0070C0"/>
              </a:buClr>
              <a:buFont typeface="Wingdings" panose="05000000000000000000" pitchFamily="2" charset="2"/>
              <a:buChar char="»"/>
              <a:defRPr sz="2000">
                <a:solidFill>
                  <a:schemeClr val="tx1"/>
                </a:solidFill>
                <a:latin typeface="微软雅黑" panose="020B0503020204020204" charset="-122"/>
                <a:ea typeface="微软雅黑" panose="020B0503020204020204" charset="-122"/>
              </a:defRPr>
            </a:lvl6pPr>
            <a:lvl7pPr marL="2971800" indent="-228600" eaLnBrk="0" fontAlgn="base" hangingPunct="0">
              <a:spcBef>
                <a:spcPct val="20000"/>
              </a:spcBef>
              <a:spcAft>
                <a:spcPct val="0"/>
              </a:spcAft>
              <a:buClr>
                <a:srgbClr val="0070C0"/>
              </a:buClr>
              <a:buFont typeface="Wingdings" panose="05000000000000000000" pitchFamily="2" charset="2"/>
              <a:buChar char="»"/>
              <a:defRPr sz="2000">
                <a:solidFill>
                  <a:schemeClr val="tx1"/>
                </a:solidFill>
                <a:latin typeface="微软雅黑" panose="020B0503020204020204" charset="-122"/>
                <a:ea typeface="微软雅黑" panose="020B0503020204020204" charset="-122"/>
              </a:defRPr>
            </a:lvl7pPr>
            <a:lvl8pPr marL="3429000" indent="-228600" eaLnBrk="0" fontAlgn="base" hangingPunct="0">
              <a:spcBef>
                <a:spcPct val="20000"/>
              </a:spcBef>
              <a:spcAft>
                <a:spcPct val="0"/>
              </a:spcAft>
              <a:buClr>
                <a:srgbClr val="0070C0"/>
              </a:buClr>
              <a:buFont typeface="Wingdings" panose="05000000000000000000" pitchFamily="2" charset="2"/>
              <a:buChar char="»"/>
              <a:defRPr sz="2000">
                <a:solidFill>
                  <a:schemeClr val="tx1"/>
                </a:solidFill>
                <a:latin typeface="微软雅黑" panose="020B0503020204020204" charset="-122"/>
                <a:ea typeface="微软雅黑" panose="020B0503020204020204" charset="-122"/>
              </a:defRPr>
            </a:lvl8pPr>
            <a:lvl9pPr marL="3886200" indent="-228600" eaLnBrk="0" fontAlgn="base" hangingPunct="0">
              <a:spcBef>
                <a:spcPct val="20000"/>
              </a:spcBef>
              <a:spcAft>
                <a:spcPct val="0"/>
              </a:spcAft>
              <a:buClr>
                <a:srgbClr val="0070C0"/>
              </a:buClr>
              <a:buFont typeface="Wingdings" panose="05000000000000000000" pitchFamily="2" charset="2"/>
              <a:buChar char="»"/>
              <a:defRPr sz="2000">
                <a:solidFill>
                  <a:schemeClr val="tx1"/>
                </a:solidFill>
                <a:latin typeface="微软雅黑" panose="020B0503020204020204" charset="-122"/>
                <a:ea typeface="微软雅黑" panose="020B0503020204020204" charset="-122"/>
              </a:defRPr>
            </a:lvl9pPr>
          </a:lstStyle>
          <a:p>
            <a:pPr marL="0" marR="0" lvl="0" indent="0" algn="ctr" defTabSz="914400" rtl="0" eaLnBrk="0" fontAlgn="base" latinLnBrk="0" hangingPunct="0">
              <a:lnSpc>
                <a:spcPct val="100000"/>
              </a:lnSpc>
              <a:spcBef>
                <a:spcPct val="0"/>
              </a:spcBef>
              <a:spcAft>
                <a:spcPct val="0"/>
              </a:spcAft>
              <a:buClrTx/>
              <a:buSzTx/>
              <a:buFontTx/>
              <a:buNone/>
              <a:defRPr/>
            </a:pPr>
            <a:r>
              <a:rPr kumimoji="0" lang="en-US" altLang="zh-CN" sz="1200" b="1" i="0" u="none" strike="noStrike" kern="1200" cap="none" spc="0" normalizeH="0" baseline="0" dirty="0">
                <a:cs typeface="微软雅黑" panose="020B0503020204020204" charset="-122"/>
              </a:rPr>
              <a:t>表 </a:t>
            </a:r>
            <a:r>
              <a:rPr lang="zh-CN" altLang="en-US" sz="1200" b="1" dirty="0">
                <a:cs typeface="微软雅黑" panose="020B0503020204020204" charset="-122"/>
              </a:rPr>
              <a:t>两项</a:t>
            </a:r>
            <a:r>
              <a:rPr kumimoji="0" lang="zh-CN" altLang="en-US" sz="1200" b="1" i="0" u="none" strike="noStrike" kern="1200" cap="none" spc="0" normalizeH="0" baseline="0" dirty="0">
                <a:cs typeface="微软雅黑" panose="020B0503020204020204" charset="-122"/>
              </a:rPr>
              <a:t>试验诊断原始数据</a:t>
            </a:r>
            <a:endParaRPr kumimoji="0" lang="zh-CN" altLang="en-US" sz="1200" b="1" i="0" u="none" strike="noStrike" kern="1200" cap="none" spc="0" normalizeH="0" baseline="0" dirty="0">
              <a:cs typeface="微软雅黑" panose="020B0503020204020204" charset="-122"/>
            </a:endParaRPr>
          </a:p>
        </p:txBody>
      </p:sp>
      <p:sp>
        <p:nvSpPr>
          <p:cNvPr id="25" name="Rectangle 1"/>
          <p:cNvSpPr>
            <a:spLocks noChangeArrowheads="1"/>
          </p:cNvSpPr>
          <p:nvPr/>
        </p:nvSpPr>
        <p:spPr bwMode="auto">
          <a:xfrm>
            <a:off x="7802351" y="3657026"/>
            <a:ext cx="2539478" cy="276999"/>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spcBef>
                <a:spcPct val="20000"/>
              </a:spcBef>
              <a:buClr>
                <a:srgbClr val="0070C0"/>
              </a:buClr>
              <a:buFont typeface="Wingdings" panose="05000000000000000000" pitchFamily="2" charset="2"/>
              <a:buChar char="n"/>
              <a:defRPr sz="3200">
                <a:solidFill>
                  <a:schemeClr val="tx1"/>
                </a:solidFill>
                <a:latin typeface="微软雅黑" panose="020B0503020204020204" charset="-122"/>
                <a:ea typeface="微软雅黑" panose="020B0503020204020204" charset="-122"/>
              </a:defRPr>
            </a:lvl1pPr>
            <a:lvl2pPr marL="742950" indent="-285750">
              <a:spcBef>
                <a:spcPct val="20000"/>
              </a:spcBef>
              <a:buClr>
                <a:srgbClr val="0070C0"/>
              </a:buClr>
              <a:buFont typeface="Wingdings" panose="05000000000000000000" pitchFamily="2" charset="2"/>
              <a:buChar char="•"/>
              <a:defRPr sz="2800">
                <a:solidFill>
                  <a:schemeClr val="tx1"/>
                </a:solidFill>
                <a:latin typeface="微软雅黑" panose="020B0503020204020204" charset="-122"/>
                <a:ea typeface="微软雅黑" panose="020B0503020204020204" charset="-122"/>
              </a:defRPr>
            </a:lvl2pPr>
            <a:lvl3pPr marL="1143000" indent="-228600">
              <a:spcBef>
                <a:spcPct val="20000"/>
              </a:spcBef>
              <a:buClr>
                <a:srgbClr val="0070C0"/>
              </a:buClr>
              <a:buFont typeface="Wingdings" panose="05000000000000000000" pitchFamily="2" charset="2"/>
              <a:buChar char="•"/>
              <a:defRPr sz="2400">
                <a:solidFill>
                  <a:schemeClr val="tx1"/>
                </a:solidFill>
                <a:latin typeface="微软雅黑" panose="020B0503020204020204" charset="-122"/>
                <a:ea typeface="微软雅黑" panose="020B0503020204020204" charset="-122"/>
              </a:defRPr>
            </a:lvl3pPr>
            <a:lvl4pPr marL="1600200" indent="-228600">
              <a:spcBef>
                <a:spcPct val="20000"/>
              </a:spcBef>
              <a:buClr>
                <a:srgbClr val="0070C0"/>
              </a:buClr>
              <a:buFont typeface="Wingdings" panose="05000000000000000000" pitchFamily="2" charset="2"/>
              <a:buChar char="–"/>
              <a:defRPr sz="2000">
                <a:solidFill>
                  <a:schemeClr val="tx1"/>
                </a:solidFill>
                <a:latin typeface="微软雅黑" panose="020B0503020204020204" charset="-122"/>
                <a:ea typeface="微软雅黑" panose="020B0503020204020204" charset="-122"/>
              </a:defRPr>
            </a:lvl4pPr>
            <a:lvl5pPr marL="2057400" indent="-228600">
              <a:spcBef>
                <a:spcPct val="20000"/>
              </a:spcBef>
              <a:buClr>
                <a:srgbClr val="0070C0"/>
              </a:buClr>
              <a:buFont typeface="Wingdings" panose="05000000000000000000" pitchFamily="2" charset="2"/>
              <a:buChar char="»"/>
              <a:defRPr sz="2000">
                <a:solidFill>
                  <a:schemeClr val="tx1"/>
                </a:solidFill>
                <a:latin typeface="微软雅黑" panose="020B0503020204020204" charset="-122"/>
                <a:ea typeface="微软雅黑" panose="020B0503020204020204" charset="-122"/>
              </a:defRPr>
            </a:lvl5pPr>
            <a:lvl6pPr marL="2514600" indent="-228600" eaLnBrk="0" fontAlgn="base" hangingPunct="0">
              <a:spcBef>
                <a:spcPct val="20000"/>
              </a:spcBef>
              <a:spcAft>
                <a:spcPct val="0"/>
              </a:spcAft>
              <a:buClr>
                <a:srgbClr val="0070C0"/>
              </a:buClr>
              <a:buFont typeface="Wingdings" panose="05000000000000000000" pitchFamily="2" charset="2"/>
              <a:buChar char="»"/>
              <a:defRPr sz="2000">
                <a:solidFill>
                  <a:schemeClr val="tx1"/>
                </a:solidFill>
                <a:latin typeface="微软雅黑" panose="020B0503020204020204" charset="-122"/>
                <a:ea typeface="微软雅黑" panose="020B0503020204020204" charset="-122"/>
              </a:defRPr>
            </a:lvl6pPr>
            <a:lvl7pPr marL="2971800" indent="-228600" eaLnBrk="0" fontAlgn="base" hangingPunct="0">
              <a:spcBef>
                <a:spcPct val="20000"/>
              </a:spcBef>
              <a:spcAft>
                <a:spcPct val="0"/>
              </a:spcAft>
              <a:buClr>
                <a:srgbClr val="0070C0"/>
              </a:buClr>
              <a:buFont typeface="Wingdings" panose="05000000000000000000" pitchFamily="2" charset="2"/>
              <a:buChar char="»"/>
              <a:defRPr sz="2000">
                <a:solidFill>
                  <a:schemeClr val="tx1"/>
                </a:solidFill>
                <a:latin typeface="微软雅黑" panose="020B0503020204020204" charset="-122"/>
                <a:ea typeface="微软雅黑" panose="020B0503020204020204" charset="-122"/>
              </a:defRPr>
            </a:lvl7pPr>
            <a:lvl8pPr marL="3429000" indent="-228600" eaLnBrk="0" fontAlgn="base" hangingPunct="0">
              <a:spcBef>
                <a:spcPct val="20000"/>
              </a:spcBef>
              <a:spcAft>
                <a:spcPct val="0"/>
              </a:spcAft>
              <a:buClr>
                <a:srgbClr val="0070C0"/>
              </a:buClr>
              <a:buFont typeface="Wingdings" panose="05000000000000000000" pitchFamily="2" charset="2"/>
              <a:buChar char="»"/>
              <a:defRPr sz="2000">
                <a:solidFill>
                  <a:schemeClr val="tx1"/>
                </a:solidFill>
                <a:latin typeface="微软雅黑" panose="020B0503020204020204" charset="-122"/>
                <a:ea typeface="微软雅黑" panose="020B0503020204020204" charset="-122"/>
              </a:defRPr>
            </a:lvl8pPr>
            <a:lvl9pPr marL="3886200" indent="-228600" eaLnBrk="0" fontAlgn="base" hangingPunct="0">
              <a:spcBef>
                <a:spcPct val="20000"/>
              </a:spcBef>
              <a:spcAft>
                <a:spcPct val="0"/>
              </a:spcAft>
              <a:buClr>
                <a:srgbClr val="0070C0"/>
              </a:buClr>
              <a:buFont typeface="Wingdings" panose="05000000000000000000" pitchFamily="2" charset="2"/>
              <a:buChar char="»"/>
              <a:defRPr sz="2000">
                <a:solidFill>
                  <a:schemeClr val="tx1"/>
                </a:solidFill>
                <a:latin typeface="微软雅黑" panose="020B0503020204020204" charset="-122"/>
                <a:ea typeface="微软雅黑" panose="020B0503020204020204" charset="-122"/>
              </a:defRPr>
            </a:lvl9pPr>
          </a:lstStyle>
          <a:p>
            <a:pPr marL="0" marR="0" lvl="0" indent="0" algn="ctr" defTabSz="914400" rtl="0" eaLnBrk="0" fontAlgn="base" latinLnBrk="0" hangingPunct="0">
              <a:lnSpc>
                <a:spcPct val="100000"/>
              </a:lnSpc>
              <a:spcBef>
                <a:spcPct val="0"/>
              </a:spcBef>
              <a:spcAft>
                <a:spcPct val="0"/>
              </a:spcAft>
              <a:buClrTx/>
              <a:buSzTx/>
              <a:buFontTx/>
              <a:buNone/>
              <a:defRPr/>
            </a:pPr>
            <a:r>
              <a:rPr kumimoji="0" lang="en-US" altLang="zh-CN" sz="1200" b="1" i="0" u="none" strike="noStrike" kern="1200" cap="none" spc="0" normalizeH="0" baseline="0" dirty="0">
                <a:cs typeface="微软雅黑" panose="020B0503020204020204" charset="-122"/>
              </a:rPr>
              <a:t>表 </a:t>
            </a:r>
            <a:r>
              <a:rPr kumimoji="0" lang="zh-CN" altLang="en-US" sz="1200" b="1" i="0" u="none" strike="noStrike" kern="1200" cap="none" spc="0" normalizeH="0" baseline="0" dirty="0">
                <a:cs typeface="微软雅黑" panose="020B0503020204020204" charset="-122"/>
              </a:rPr>
              <a:t>瑞加诺生试验换算后的诊断数据</a:t>
            </a:r>
            <a:endParaRPr kumimoji="0" lang="zh-CN" altLang="en-US" sz="1200" b="1" i="0" u="none" strike="noStrike" kern="1200" cap="none" spc="0" normalizeH="0" baseline="0" dirty="0">
              <a:cs typeface="微软雅黑" panose="020B0503020204020204" charset="-122"/>
            </a:endParaRPr>
          </a:p>
        </p:txBody>
      </p:sp>
      <p:sp>
        <p:nvSpPr>
          <p:cNvPr id="26" name="Rectangle 1"/>
          <p:cNvSpPr>
            <a:spLocks noChangeArrowheads="1"/>
          </p:cNvSpPr>
          <p:nvPr/>
        </p:nvSpPr>
        <p:spPr bwMode="auto">
          <a:xfrm>
            <a:off x="7417630" y="4819112"/>
            <a:ext cx="3308919" cy="276999"/>
          </a:xfrm>
          <a:prstGeom prst="rect">
            <a:avLst/>
          </a:prstGeom>
          <a:solidFill>
            <a:srgbClr val="DCECD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spcBef>
                <a:spcPct val="20000"/>
              </a:spcBef>
              <a:buClr>
                <a:srgbClr val="0070C0"/>
              </a:buClr>
              <a:buFont typeface="Wingdings" panose="05000000000000000000" pitchFamily="2" charset="2"/>
              <a:buChar char="n"/>
              <a:defRPr sz="3200">
                <a:solidFill>
                  <a:schemeClr val="tx1"/>
                </a:solidFill>
                <a:latin typeface="微软雅黑" panose="020B0503020204020204" charset="-122"/>
                <a:ea typeface="微软雅黑" panose="020B0503020204020204" charset="-122"/>
              </a:defRPr>
            </a:lvl1pPr>
            <a:lvl2pPr marL="742950" indent="-285750">
              <a:spcBef>
                <a:spcPct val="20000"/>
              </a:spcBef>
              <a:buClr>
                <a:srgbClr val="0070C0"/>
              </a:buClr>
              <a:buFont typeface="Wingdings" panose="05000000000000000000" pitchFamily="2" charset="2"/>
              <a:buChar char="•"/>
              <a:defRPr sz="2800">
                <a:solidFill>
                  <a:schemeClr val="tx1"/>
                </a:solidFill>
                <a:latin typeface="微软雅黑" panose="020B0503020204020204" charset="-122"/>
                <a:ea typeface="微软雅黑" panose="020B0503020204020204" charset="-122"/>
              </a:defRPr>
            </a:lvl2pPr>
            <a:lvl3pPr marL="1143000" indent="-228600">
              <a:spcBef>
                <a:spcPct val="20000"/>
              </a:spcBef>
              <a:buClr>
                <a:srgbClr val="0070C0"/>
              </a:buClr>
              <a:buFont typeface="Wingdings" panose="05000000000000000000" pitchFamily="2" charset="2"/>
              <a:buChar char="•"/>
              <a:defRPr sz="2400">
                <a:solidFill>
                  <a:schemeClr val="tx1"/>
                </a:solidFill>
                <a:latin typeface="微软雅黑" panose="020B0503020204020204" charset="-122"/>
                <a:ea typeface="微软雅黑" panose="020B0503020204020204" charset="-122"/>
              </a:defRPr>
            </a:lvl3pPr>
            <a:lvl4pPr marL="1600200" indent="-228600">
              <a:spcBef>
                <a:spcPct val="20000"/>
              </a:spcBef>
              <a:buClr>
                <a:srgbClr val="0070C0"/>
              </a:buClr>
              <a:buFont typeface="Wingdings" panose="05000000000000000000" pitchFamily="2" charset="2"/>
              <a:buChar char="–"/>
              <a:defRPr sz="2000">
                <a:solidFill>
                  <a:schemeClr val="tx1"/>
                </a:solidFill>
                <a:latin typeface="微软雅黑" panose="020B0503020204020204" charset="-122"/>
                <a:ea typeface="微软雅黑" panose="020B0503020204020204" charset="-122"/>
              </a:defRPr>
            </a:lvl4pPr>
            <a:lvl5pPr marL="2057400" indent="-228600">
              <a:spcBef>
                <a:spcPct val="20000"/>
              </a:spcBef>
              <a:buClr>
                <a:srgbClr val="0070C0"/>
              </a:buClr>
              <a:buFont typeface="Wingdings" panose="05000000000000000000" pitchFamily="2" charset="2"/>
              <a:buChar char="»"/>
              <a:defRPr sz="2000">
                <a:solidFill>
                  <a:schemeClr val="tx1"/>
                </a:solidFill>
                <a:latin typeface="微软雅黑" panose="020B0503020204020204" charset="-122"/>
                <a:ea typeface="微软雅黑" panose="020B0503020204020204" charset="-122"/>
              </a:defRPr>
            </a:lvl5pPr>
            <a:lvl6pPr marL="2514600" indent="-228600" eaLnBrk="0" fontAlgn="base" hangingPunct="0">
              <a:spcBef>
                <a:spcPct val="20000"/>
              </a:spcBef>
              <a:spcAft>
                <a:spcPct val="0"/>
              </a:spcAft>
              <a:buClr>
                <a:srgbClr val="0070C0"/>
              </a:buClr>
              <a:buFont typeface="Wingdings" panose="05000000000000000000" pitchFamily="2" charset="2"/>
              <a:buChar char="»"/>
              <a:defRPr sz="2000">
                <a:solidFill>
                  <a:schemeClr val="tx1"/>
                </a:solidFill>
                <a:latin typeface="微软雅黑" panose="020B0503020204020204" charset="-122"/>
                <a:ea typeface="微软雅黑" panose="020B0503020204020204" charset="-122"/>
              </a:defRPr>
            </a:lvl6pPr>
            <a:lvl7pPr marL="2971800" indent="-228600" eaLnBrk="0" fontAlgn="base" hangingPunct="0">
              <a:spcBef>
                <a:spcPct val="20000"/>
              </a:spcBef>
              <a:spcAft>
                <a:spcPct val="0"/>
              </a:spcAft>
              <a:buClr>
                <a:srgbClr val="0070C0"/>
              </a:buClr>
              <a:buFont typeface="Wingdings" panose="05000000000000000000" pitchFamily="2" charset="2"/>
              <a:buChar char="»"/>
              <a:defRPr sz="2000">
                <a:solidFill>
                  <a:schemeClr val="tx1"/>
                </a:solidFill>
                <a:latin typeface="微软雅黑" panose="020B0503020204020204" charset="-122"/>
                <a:ea typeface="微软雅黑" panose="020B0503020204020204" charset="-122"/>
              </a:defRPr>
            </a:lvl7pPr>
            <a:lvl8pPr marL="3429000" indent="-228600" eaLnBrk="0" fontAlgn="base" hangingPunct="0">
              <a:spcBef>
                <a:spcPct val="20000"/>
              </a:spcBef>
              <a:spcAft>
                <a:spcPct val="0"/>
              </a:spcAft>
              <a:buClr>
                <a:srgbClr val="0070C0"/>
              </a:buClr>
              <a:buFont typeface="Wingdings" panose="05000000000000000000" pitchFamily="2" charset="2"/>
              <a:buChar char="»"/>
              <a:defRPr sz="2000">
                <a:solidFill>
                  <a:schemeClr val="tx1"/>
                </a:solidFill>
                <a:latin typeface="微软雅黑" panose="020B0503020204020204" charset="-122"/>
                <a:ea typeface="微软雅黑" panose="020B0503020204020204" charset="-122"/>
              </a:defRPr>
            </a:lvl8pPr>
            <a:lvl9pPr marL="3886200" indent="-228600" eaLnBrk="0" fontAlgn="base" hangingPunct="0">
              <a:spcBef>
                <a:spcPct val="20000"/>
              </a:spcBef>
              <a:spcAft>
                <a:spcPct val="0"/>
              </a:spcAft>
              <a:buClr>
                <a:srgbClr val="0070C0"/>
              </a:buClr>
              <a:buFont typeface="Wingdings" panose="05000000000000000000" pitchFamily="2" charset="2"/>
              <a:buChar char="»"/>
              <a:defRPr sz="2000">
                <a:solidFill>
                  <a:schemeClr val="tx1"/>
                </a:solidFill>
                <a:latin typeface="微软雅黑" panose="020B0503020204020204" charset="-122"/>
                <a:ea typeface="微软雅黑" panose="020B0503020204020204" charset="-122"/>
              </a:defRPr>
            </a:lvl9pPr>
          </a:lstStyle>
          <a:p>
            <a:pPr marL="0" marR="0" lvl="0" indent="0" algn="ctr" defTabSz="914400" rtl="0" eaLnBrk="0" fontAlgn="base" latinLnBrk="0" hangingPunct="0">
              <a:lnSpc>
                <a:spcPct val="100000"/>
              </a:lnSpc>
              <a:spcBef>
                <a:spcPct val="0"/>
              </a:spcBef>
              <a:spcAft>
                <a:spcPct val="0"/>
              </a:spcAft>
              <a:buClrTx/>
              <a:buSzTx/>
              <a:buFontTx/>
              <a:buNone/>
              <a:defRPr/>
            </a:pPr>
            <a:r>
              <a:rPr kumimoji="0" lang="en-US" altLang="zh-CN" sz="1200" b="1" i="0" u="none" strike="noStrike" kern="1200" cap="none" spc="0" normalizeH="0" baseline="0" dirty="0">
                <a:cs typeface="微软雅黑" panose="020B0503020204020204" charset="-122"/>
              </a:rPr>
              <a:t>表 </a:t>
            </a:r>
            <a:r>
              <a:rPr lang="zh-CN" altLang="en-US" sz="1200" b="1" dirty="0">
                <a:cs typeface="微软雅黑" panose="020B0503020204020204" charset="-122"/>
              </a:rPr>
              <a:t>盐酸去甲乌药碱与瑞加诺生的间接</a:t>
            </a:r>
            <a:r>
              <a:rPr kumimoji="0" lang="zh-CN" altLang="en-US" sz="1200" b="1" i="0" u="none" strike="noStrike" kern="1200" cap="none" spc="0" normalizeH="0" baseline="0" dirty="0">
                <a:cs typeface="微软雅黑" panose="020B0503020204020204" charset="-122"/>
              </a:rPr>
              <a:t>比较结果</a:t>
            </a:r>
            <a:endParaRPr kumimoji="0" lang="zh-CN" altLang="en-US" sz="1200" b="1" i="0" u="none" strike="noStrike" kern="1200" cap="none" spc="0" normalizeH="0" baseline="0" dirty="0">
              <a:cs typeface="微软雅黑" panose="020B0503020204020204" charset="-122"/>
            </a:endParaRPr>
          </a:p>
        </p:txBody>
      </p:sp>
      <p:sp>
        <p:nvSpPr>
          <p:cNvPr id="8" name="文本框 7"/>
          <p:cNvSpPr txBox="1"/>
          <p:nvPr/>
        </p:nvSpPr>
        <p:spPr>
          <a:xfrm>
            <a:off x="6733160" y="2352996"/>
            <a:ext cx="5068739" cy="1276350"/>
          </a:xfrm>
          <a:prstGeom prst="rect">
            <a:avLst/>
          </a:prstGeom>
          <a:noFill/>
          <a:ln w="9525" cmpd="sng">
            <a:solidFill>
              <a:srgbClr val="046E5A"/>
            </a:solidFill>
            <a:prstDash val="sysDash"/>
          </a:ln>
          <a:extLst>
            <a:ext uri="{909E8E84-426E-40DD-AFC4-6F175D3DCCD1}">
              <a14:hiddenFill xmlns:a14="http://schemas.microsoft.com/office/drawing/2010/main">
                <a:solidFill>
                  <a:srgbClr val="E2F0D9"/>
                </a:solidFill>
              </a14:hiddenFill>
            </a:ext>
          </a:extLst>
        </p:spPr>
        <p:txBody>
          <a:bodyPr wrap="square">
            <a:spAutoFit/>
          </a:bodyPr>
          <a:lstStyle>
            <a:defPPr>
              <a:defRPr lang="zh-CN"/>
            </a:defPPr>
            <a:lvl1pPr latinLnBrk="1">
              <a:defRPr sz="1100">
                <a:latin typeface="微软雅黑" panose="020B0503020204020204" charset="-122"/>
                <a:ea typeface="微软雅黑" panose="020B0503020204020204" charset="-122"/>
              </a:defRPr>
            </a:lvl1pPr>
          </a:lstStyle>
          <a:p>
            <a:r>
              <a:rPr lang="zh-CN" altLang="en-US" dirty="0"/>
              <a:t>为统一分析单位，本研究</a:t>
            </a:r>
            <a:r>
              <a:rPr lang="zh-CN" altLang="en-US" dirty="0">
                <a:sym typeface="+mn-ea"/>
              </a:rPr>
              <a:t>将郭小闪研究的</a:t>
            </a:r>
            <a:r>
              <a:rPr lang="en-US" altLang="zh-CN" dirty="0">
                <a:sym typeface="+mn-ea"/>
              </a:rPr>
              <a:t>“</a:t>
            </a:r>
            <a:r>
              <a:rPr lang="zh-CN" altLang="en-US" dirty="0">
                <a:sym typeface="+mn-ea"/>
              </a:rPr>
              <a:t>血管支</a:t>
            </a:r>
            <a:r>
              <a:rPr lang="en-US" altLang="zh-CN" dirty="0">
                <a:sym typeface="+mn-ea"/>
              </a:rPr>
              <a:t>“</a:t>
            </a:r>
            <a:r>
              <a:rPr lang="zh-CN" altLang="en-US" dirty="0">
                <a:sym typeface="+mn-ea"/>
              </a:rPr>
              <a:t>数据，</a:t>
            </a:r>
            <a:r>
              <a:rPr lang="zh-CN" altLang="en-US" dirty="0"/>
              <a:t>按3:1比例折算为</a:t>
            </a:r>
            <a:r>
              <a:rPr lang="en-US" altLang="zh-CN" dirty="0"/>
              <a:t>”</a:t>
            </a:r>
            <a:r>
              <a:rPr lang="zh-CN" altLang="en-US" dirty="0"/>
              <a:t>病例级</a:t>
            </a:r>
            <a:r>
              <a:rPr lang="en-US" altLang="zh-CN" dirty="0"/>
              <a:t>“</a:t>
            </a:r>
            <a:r>
              <a:rPr lang="zh-CN" altLang="en-US" dirty="0"/>
              <a:t>数据（</a:t>
            </a:r>
            <a:r>
              <a:rPr lang="zh-CN" altLang="en-US" dirty="0">
                <a:sym typeface="+mn-ea"/>
              </a:rPr>
              <a:t>假设每例患者对应3支主要冠状动脉），再与米宏志研究数据进行合并分析。</a:t>
            </a:r>
            <a:endParaRPr lang="zh-CN" altLang="en-US" dirty="0"/>
          </a:p>
          <a:p>
            <a:endParaRPr lang="zh-CN" altLang="en-US" dirty="0"/>
          </a:p>
          <a:p>
            <a:r>
              <a:rPr lang="zh-CN" altLang="en-US" dirty="0"/>
              <a:t>由于灵敏度、特异度及准确度均属于比例指标，因此在TP、FP、TN、FN按相同比例缩放后，各指标点估计值保持不变，但有效样本量下降，相应标准误及置信区间将变大。</a:t>
            </a:r>
            <a:endParaRPr lang="zh-CN" altLang="en-US" dirty="0"/>
          </a:p>
        </p:txBody>
      </p:sp>
      <p:graphicFrame>
        <p:nvGraphicFramePr>
          <p:cNvPr id="15" name="表格 14"/>
          <p:cNvGraphicFramePr>
            <a:graphicFrameLocks noGrp="1"/>
          </p:cNvGraphicFramePr>
          <p:nvPr/>
        </p:nvGraphicFramePr>
        <p:xfrm>
          <a:off x="499556" y="3939054"/>
          <a:ext cx="5365535" cy="800100"/>
        </p:xfrm>
        <a:graphic>
          <a:graphicData uri="http://schemas.openxmlformats.org/drawingml/2006/table">
            <a:tbl>
              <a:tblPr firstRow="1" firstCol="1" bandRow="1"/>
              <a:tblGrid>
                <a:gridCol w="576000"/>
                <a:gridCol w="1090295"/>
                <a:gridCol w="720000"/>
                <a:gridCol w="720000"/>
                <a:gridCol w="785495"/>
                <a:gridCol w="720000"/>
                <a:gridCol w="753745"/>
              </a:tblGrid>
              <a:tr h="0">
                <a:tc>
                  <a:txBody>
                    <a:bodyPr/>
                    <a:lstStyle/>
                    <a:p>
                      <a:pPr algn="ctr">
                        <a:buNone/>
                      </a:pPr>
                      <a:r>
                        <a:rPr lang="zh-CN" sz="1050" kern="100" dirty="0">
                          <a:effectLst/>
                          <a:latin typeface="微软雅黑" panose="020B0503020204020204" charset="-122"/>
                          <a:ea typeface="微软雅黑" panose="020B0503020204020204" charset="-122"/>
                          <a:cs typeface="Times New Roman" panose="02020603050405020304" pitchFamily="18" charset="0"/>
                        </a:rPr>
                        <a:t>试验</a:t>
                      </a:r>
                      <a:endParaRPr lang="zh-CN" sz="1050" kern="100" dirty="0">
                        <a:effectLst/>
                        <a:latin typeface="微软雅黑" panose="020B0503020204020204" charset="-122"/>
                        <a:ea typeface="微软雅黑" panose="020B0503020204020204" charset="-122"/>
                        <a:cs typeface="Times New Roman" panose="02020603050405020304" pitchFamily="18" charset="0"/>
                      </a:endParaRPr>
                    </a:p>
                  </a:txBody>
                  <a:tcPr marL="68580" marR="68580" marT="0" marB="0">
                    <a:lnL>
                      <a:noFill/>
                    </a:lnL>
                    <a:lnR>
                      <a:noFill/>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noFill/>
                  </a:tcPr>
                </a:tc>
                <a:tc>
                  <a:txBody>
                    <a:bodyPr/>
                    <a:lstStyle/>
                    <a:p>
                      <a:pPr algn="ctr">
                        <a:buNone/>
                      </a:pPr>
                      <a:r>
                        <a:rPr lang="zh-CN" sz="1050" kern="100">
                          <a:effectLst/>
                          <a:latin typeface="微软雅黑" panose="020B0503020204020204" charset="-122"/>
                          <a:ea typeface="微软雅黑" panose="020B0503020204020204" charset="-122"/>
                          <a:cs typeface="Times New Roman" panose="02020603050405020304" pitchFamily="18" charset="0"/>
                        </a:rPr>
                        <a:t>组别</a:t>
                      </a:r>
                      <a:endParaRPr lang="zh-CN" sz="1050" kern="100">
                        <a:effectLst/>
                        <a:latin typeface="微软雅黑" panose="020B0503020204020204" charset="-122"/>
                        <a:ea typeface="微软雅黑" panose="020B0503020204020204" charset="-122"/>
                        <a:cs typeface="Times New Roman" panose="02020603050405020304" pitchFamily="18" charset="0"/>
                      </a:endParaRPr>
                    </a:p>
                  </a:txBody>
                  <a:tcPr marL="68580" marR="68580" marT="0" marB="0">
                    <a:lnL>
                      <a:noFill/>
                    </a:lnL>
                    <a:lnR>
                      <a:noFill/>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noFill/>
                  </a:tcPr>
                </a:tc>
                <a:tc>
                  <a:txBody>
                    <a:bodyPr/>
                    <a:lstStyle/>
                    <a:p>
                      <a:pPr algn="ctr">
                        <a:buNone/>
                      </a:pPr>
                      <a:r>
                        <a:rPr lang="zh-CN" sz="1050" kern="100" dirty="0">
                          <a:effectLst/>
                          <a:latin typeface="微软雅黑" panose="020B0503020204020204" charset="-122"/>
                          <a:ea typeface="微软雅黑" panose="020B0503020204020204" charset="-122"/>
                          <a:cs typeface="微软雅黑" panose="020B0503020204020204" charset="-122"/>
                        </a:rPr>
                        <a:t>真阳性</a:t>
                      </a:r>
                      <a:r>
                        <a:rPr lang="en-US" sz="1050" kern="100" dirty="0">
                          <a:effectLst/>
                          <a:latin typeface="微软雅黑" panose="020B0503020204020204" charset="-122"/>
                          <a:ea typeface="微软雅黑" panose="020B0503020204020204" charset="-122"/>
                          <a:cs typeface="微软雅黑" panose="020B0503020204020204" charset="-122"/>
                        </a:rPr>
                        <a:t>TP</a:t>
                      </a:r>
                      <a:endParaRPr lang="zh-CN" sz="1050" kern="100" dirty="0">
                        <a:effectLst/>
                        <a:latin typeface="微软雅黑" panose="020B0503020204020204" charset="-122"/>
                        <a:ea typeface="微软雅黑" panose="020B0503020204020204" charset="-122"/>
                        <a:cs typeface="微软雅黑" panose="020B0503020204020204" charset="-122"/>
                      </a:endParaRPr>
                    </a:p>
                  </a:txBody>
                  <a:tcPr marL="68580" marR="68580" marT="0" marB="0">
                    <a:lnL>
                      <a:noFill/>
                    </a:lnL>
                    <a:lnR>
                      <a:noFill/>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noFill/>
                  </a:tcPr>
                </a:tc>
                <a:tc>
                  <a:txBody>
                    <a:bodyPr/>
                    <a:lstStyle/>
                    <a:p>
                      <a:pPr algn="ctr">
                        <a:buNone/>
                      </a:pPr>
                      <a:r>
                        <a:rPr lang="zh-CN" sz="1050" kern="100">
                          <a:effectLst/>
                          <a:latin typeface="微软雅黑" panose="020B0503020204020204" charset="-122"/>
                          <a:ea typeface="微软雅黑" panose="020B0503020204020204" charset="-122"/>
                          <a:cs typeface="微软雅黑" panose="020B0503020204020204" charset="-122"/>
                        </a:rPr>
                        <a:t>假阴性</a:t>
                      </a:r>
                      <a:r>
                        <a:rPr lang="en-US" sz="1050" kern="100">
                          <a:effectLst/>
                          <a:latin typeface="微软雅黑" panose="020B0503020204020204" charset="-122"/>
                          <a:ea typeface="微软雅黑" panose="020B0503020204020204" charset="-122"/>
                          <a:cs typeface="微软雅黑" panose="020B0503020204020204" charset="-122"/>
                        </a:rPr>
                        <a:t>FP</a:t>
                      </a:r>
                      <a:endParaRPr lang="zh-CN" sz="1050" kern="100">
                        <a:effectLst/>
                        <a:latin typeface="微软雅黑" panose="020B0503020204020204" charset="-122"/>
                        <a:ea typeface="微软雅黑" panose="020B0503020204020204" charset="-122"/>
                        <a:cs typeface="微软雅黑" panose="020B0503020204020204" charset="-122"/>
                      </a:endParaRPr>
                    </a:p>
                  </a:txBody>
                  <a:tcPr marL="68580" marR="68580" marT="0" marB="0">
                    <a:lnL>
                      <a:noFill/>
                    </a:lnL>
                    <a:lnR>
                      <a:noFill/>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noFill/>
                  </a:tcPr>
                </a:tc>
                <a:tc>
                  <a:txBody>
                    <a:bodyPr/>
                    <a:lstStyle/>
                    <a:p>
                      <a:pPr algn="ctr">
                        <a:buNone/>
                      </a:pPr>
                      <a:r>
                        <a:rPr lang="zh-CN" sz="1050" kern="100">
                          <a:effectLst/>
                          <a:latin typeface="微软雅黑" panose="020B0503020204020204" charset="-122"/>
                          <a:ea typeface="微软雅黑" panose="020B0503020204020204" charset="-122"/>
                          <a:cs typeface="微软雅黑" panose="020B0503020204020204" charset="-122"/>
                        </a:rPr>
                        <a:t>真阴性</a:t>
                      </a:r>
                      <a:r>
                        <a:rPr lang="en-US" sz="1050" kern="100">
                          <a:effectLst/>
                          <a:latin typeface="微软雅黑" panose="020B0503020204020204" charset="-122"/>
                          <a:ea typeface="微软雅黑" panose="020B0503020204020204" charset="-122"/>
                          <a:cs typeface="微软雅黑" panose="020B0503020204020204" charset="-122"/>
                        </a:rPr>
                        <a:t>TN</a:t>
                      </a:r>
                      <a:endParaRPr lang="zh-CN" sz="1050" kern="100">
                        <a:effectLst/>
                        <a:latin typeface="微软雅黑" panose="020B0503020204020204" charset="-122"/>
                        <a:ea typeface="微软雅黑" panose="020B0503020204020204" charset="-122"/>
                        <a:cs typeface="微软雅黑" panose="020B0503020204020204" charset="-122"/>
                      </a:endParaRPr>
                    </a:p>
                  </a:txBody>
                  <a:tcPr marL="68580" marR="68580" marT="0" marB="0">
                    <a:lnL>
                      <a:noFill/>
                    </a:lnL>
                    <a:lnR>
                      <a:noFill/>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noFill/>
                  </a:tcPr>
                </a:tc>
                <a:tc>
                  <a:txBody>
                    <a:bodyPr/>
                    <a:lstStyle/>
                    <a:p>
                      <a:pPr algn="ctr">
                        <a:buNone/>
                      </a:pPr>
                      <a:r>
                        <a:rPr lang="zh-CN" sz="1050" kern="100">
                          <a:effectLst/>
                          <a:latin typeface="微软雅黑" panose="020B0503020204020204" charset="-122"/>
                          <a:ea typeface="微软雅黑" panose="020B0503020204020204" charset="-122"/>
                          <a:cs typeface="微软雅黑" panose="020B0503020204020204" charset="-122"/>
                        </a:rPr>
                        <a:t>假阴性</a:t>
                      </a:r>
                      <a:r>
                        <a:rPr lang="en-US" sz="1050" kern="100">
                          <a:effectLst/>
                          <a:latin typeface="微软雅黑" panose="020B0503020204020204" charset="-122"/>
                          <a:ea typeface="微软雅黑" panose="020B0503020204020204" charset="-122"/>
                          <a:cs typeface="微软雅黑" panose="020B0503020204020204" charset="-122"/>
                        </a:rPr>
                        <a:t>FN</a:t>
                      </a:r>
                      <a:endParaRPr lang="zh-CN" sz="1050" kern="100">
                        <a:effectLst/>
                        <a:latin typeface="微软雅黑" panose="020B0503020204020204" charset="-122"/>
                        <a:ea typeface="微软雅黑" panose="020B0503020204020204" charset="-122"/>
                        <a:cs typeface="微软雅黑" panose="020B0503020204020204" charset="-122"/>
                      </a:endParaRPr>
                    </a:p>
                  </a:txBody>
                  <a:tcPr marL="68580" marR="68580" marT="0" marB="0">
                    <a:lnL>
                      <a:noFill/>
                    </a:lnL>
                    <a:lnR>
                      <a:noFill/>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noFill/>
                  </a:tcPr>
                </a:tc>
                <a:tc>
                  <a:txBody>
                    <a:bodyPr/>
                    <a:lstStyle/>
                    <a:p>
                      <a:pPr algn="ctr">
                        <a:buNone/>
                      </a:pPr>
                      <a:r>
                        <a:rPr lang="zh-CN" sz="1050" kern="100" dirty="0">
                          <a:effectLst/>
                          <a:latin typeface="微软雅黑" panose="020B0503020204020204" charset="-122"/>
                          <a:ea typeface="微软雅黑" panose="020B0503020204020204" charset="-122"/>
                          <a:cs typeface="微软雅黑" panose="020B0503020204020204" charset="-122"/>
                        </a:rPr>
                        <a:t>样本量（</a:t>
                      </a:r>
                      <a:r>
                        <a:rPr lang="en-US" sz="1050" kern="100" dirty="0">
                          <a:effectLst/>
                          <a:latin typeface="微软雅黑" panose="020B0503020204020204" charset="-122"/>
                          <a:ea typeface="微软雅黑" panose="020B0503020204020204" charset="-122"/>
                          <a:cs typeface="微软雅黑" panose="020B0503020204020204" charset="-122"/>
                        </a:rPr>
                        <a:t>n</a:t>
                      </a:r>
                      <a:r>
                        <a:rPr lang="zh-CN" sz="1050" kern="100" dirty="0">
                          <a:effectLst/>
                          <a:latin typeface="微软雅黑" panose="020B0503020204020204" charset="-122"/>
                          <a:ea typeface="微软雅黑" panose="020B0503020204020204" charset="-122"/>
                          <a:cs typeface="微软雅黑" panose="020B0503020204020204" charset="-122"/>
                        </a:rPr>
                        <a:t>）</a:t>
                      </a:r>
                      <a:endParaRPr lang="zh-CN" sz="1050" kern="100" dirty="0">
                        <a:effectLst/>
                        <a:latin typeface="微软雅黑" panose="020B0503020204020204" charset="-122"/>
                        <a:ea typeface="微软雅黑" panose="020B0503020204020204" charset="-122"/>
                        <a:cs typeface="微软雅黑" panose="020B0503020204020204" charset="-122"/>
                      </a:endParaRPr>
                    </a:p>
                  </a:txBody>
                  <a:tcPr marL="68580" marR="68580" marT="0" marB="0">
                    <a:lnL>
                      <a:noFill/>
                    </a:lnL>
                    <a:lnR>
                      <a:noFill/>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noFill/>
                  </a:tcPr>
                </a:tc>
              </a:tr>
              <a:tr h="0">
                <a:tc rowSpan="2">
                  <a:txBody>
                    <a:bodyPr/>
                    <a:lstStyle/>
                    <a:p>
                      <a:pPr algn="ctr">
                        <a:buNone/>
                      </a:pPr>
                      <a:r>
                        <a:rPr lang="zh-CN" altLang="en-US" sz="1050" kern="100" dirty="0">
                          <a:effectLst/>
                          <a:latin typeface="微软雅黑" panose="020B0503020204020204" charset="-122"/>
                          <a:ea typeface="微软雅黑" panose="020B0503020204020204" charset="-122"/>
                          <a:cs typeface="Times New Roman" panose="02020603050405020304" pitchFamily="18" charset="0"/>
                        </a:rPr>
                        <a:t>郭小闪</a:t>
                      </a:r>
                      <a:endParaRPr lang="zh-CN" altLang="en-US" sz="1050" kern="100" dirty="0">
                        <a:effectLst/>
                        <a:latin typeface="微软雅黑" panose="020B0503020204020204" charset="-122"/>
                        <a:ea typeface="微软雅黑" panose="020B0503020204020204" charset="-122"/>
                        <a:cs typeface="Times New Roman" panose="02020603050405020304" pitchFamily="18" charset="0"/>
                      </a:endParaRPr>
                    </a:p>
                  </a:txBody>
                  <a:tcPr marL="68580" marR="68580" marT="0" marB="0" anchor="ctr">
                    <a:lnL>
                      <a:noFill/>
                    </a:lnL>
                    <a:lnR>
                      <a:noFill/>
                    </a:lnR>
                    <a:lnT w="19050" cap="flat" cmpd="sng" algn="ctr">
                      <a:solidFill>
                        <a:srgbClr val="000000"/>
                      </a:solidFill>
                      <a:prstDash val="solid"/>
                      <a:round/>
                      <a:headEnd type="none" w="med" len="med"/>
                      <a:tailEnd type="none" w="med" len="med"/>
                    </a:lnT>
                    <a:lnB>
                      <a:noFill/>
                    </a:lnB>
                    <a:noFill/>
                  </a:tcPr>
                </a:tc>
                <a:tc>
                  <a:txBody>
                    <a:bodyPr/>
                    <a:lstStyle/>
                    <a:p>
                      <a:pPr algn="ctr">
                        <a:buNone/>
                      </a:pPr>
                      <a:r>
                        <a:rPr lang="zh-CN" sz="1050" kern="100" dirty="0">
                          <a:effectLst/>
                          <a:latin typeface="微软雅黑" panose="020B0503020204020204" charset="-122"/>
                          <a:ea typeface="微软雅黑" panose="020B0503020204020204" charset="-122"/>
                          <a:cs typeface="微软雅黑" panose="020B0503020204020204" charset="-122"/>
                        </a:rPr>
                        <a:t>瑞加诺生（</a:t>
                      </a:r>
                      <a:r>
                        <a:rPr lang="en-US" sz="1050" kern="100" dirty="0">
                          <a:effectLst/>
                          <a:latin typeface="微软雅黑" panose="020B0503020204020204" charset="-122"/>
                          <a:ea typeface="微软雅黑" panose="020B0503020204020204" charset="-122"/>
                          <a:cs typeface="微软雅黑" panose="020B0503020204020204" charset="-122"/>
                        </a:rPr>
                        <a:t>R</a:t>
                      </a:r>
                      <a:r>
                        <a:rPr lang="zh-CN" sz="1050" kern="100" dirty="0">
                          <a:effectLst/>
                          <a:latin typeface="微软雅黑" panose="020B0503020204020204" charset="-122"/>
                          <a:ea typeface="微软雅黑" panose="020B0503020204020204" charset="-122"/>
                          <a:cs typeface="微软雅黑" panose="020B0503020204020204" charset="-122"/>
                        </a:rPr>
                        <a:t>）</a:t>
                      </a:r>
                      <a:endParaRPr lang="zh-CN" sz="1050" kern="100" dirty="0">
                        <a:effectLst/>
                        <a:latin typeface="微软雅黑" panose="020B0503020204020204" charset="-122"/>
                        <a:ea typeface="微软雅黑" panose="020B0503020204020204" charset="-122"/>
                        <a:cs typeface="微软雅黑" panose="020B0503020204020204" charset="-122"/>
                      </a:endParaRPr>
                    </a:p>
                  </a:txBody>
                  <a:tcPr marL="68580" marR="68580" marT="0" marB="0">
                    <a:lnL>
                      <a:noFill/>
                    </a:lnL>
                    <a:lnR>
                      <a:noFill/>
                    </a:lnR>
                    <a:lnT w="19050" cap="flat" cmpd="sng" algn="ctr">
                      <a:solidFill>
                        <a:srgbClr val="000000"/>
                      </a:solidFill>
                      <a:prstDash val="solid"/>
                      <a:round/>
                      <a:headEnd type="none" w="med" len="med"/>
                      <a:tailEnd type="none" w="med" len="med"/>
                    </a:lnT>
                    <a:lnB>
                      <a:noFill/>
                    </a:lnB>
                    <a:noFill/>
                  </a:tcPr>
                </a:tc>
                <a:tc>
                  <a:txBody>
                    <a:bodyPr/>
                    <a:lstStyle/>
                    <a:p>
                      <a:pPr algn="ctr">
                        <a:buNone/>
                      </a:pPr>
                      <a:r>
                        <a:rPr lang="en-US" sz="1050" kern="100" dirty="0">
                          <a:effectLst/>
                          <a:latin typeface="微软雅黑" panose="020B0503020204020204" charset="-122"/>
                          <a:ea typeface="微软雅黑" panose="020B0503020204020204" charset="-122"/>
                          <a:cs typeface="Times New Roman" panose="02020603050405020304" pitchFamily="18" charset="0"/>
                        </a:rPr>
                        <a:t>7</a:t>
                      </a:r>
                      <a:endParaRPr lang="en-US" sz="1050" kern="100" dirty="0">
                        <a:effectLst/>
                        <a:latin typeface="微软雅黑" panose="020B0503020204020204" charset="-122"/>
                        <a:ea typeface="微软雅黑" panose="020B0503020204020204" charset="-122"/>
                        <a:cs typeface="Times New Roman" panose="02020603050405020304" pitchFamily="18" charset="0"/>
                      </a:endParaRPr>
                    </a:p>
                  </a:txBody>
                  <a:tcPr marL="68580" marR="68580" marT="0" marB="0">
                    <a:lnL>
                      <a:noFill/>
                    </a:lnL>
                    <a:lnR>
                      <a:noFill/>
                    </a:lnR>
                    <a:lnT w="19050" cap="flat" cmpd="sng" algn="ctr">
                      <a:solidFill>
                        <a:srgbClr val="000000"/>
                      </a:solidFill>
                      <a:prstDash val="solid"/>
                      <a:round/>
                      <a:headEnd type="none" w="med" len="med"/>
                      <a:tailEnd type="none" w="med" len="med"/>
                    </a:lnT>
                    <a:lnB>
                      <a:noFill/>
                    </a:lnB>
                    <a:noFill/>
                  </a:tcPr>
                </a:tc>
                <a:tc>
                  <a:txBody>
                    <a:bodyPr/>
                    <a:lstStyle/>
                    <a:p>
                      <a:pPr algn="ctr">
                        <a:buNone/>
                      </a:pPr>
                      <a:r>
                        <a:rPr lang="en-US" sz="1050" kern="100" dirty="0">
                          <a:effectLst/>
                          <a:latin typeface="微软雅黑" panose="020B0503020204020204" charset="-122"/>
                          <a:ea typeface="微软雅黑" panose="020B0503020204020204" charset="-122"/>
                          <a:cs typeface="Times New Roman" panose="02020603050405020304" pitchFamily="18" charset="0"/>
                        </a:rPr>
                        <a:t>3</a:t>
                      </a:r>
                      <a:endParaRPr lang="en-US" sz="1050" kern="100" dirty="0">
                        <a:effectLst/>
                        <a:latin typeface="微软雅黑" panose="020B0503020204020204" charset="-122"/>
                        <a:ea typeface="微软雅黑" panose="020B0503020204020204" charset="-122"/>
                        <a:cs typeface="Times New Roman" panose="02020603050405020304" pitchFamily="18" charset="0"/>
                      </a:endParaRPr>
                    </a:p>
                  </a:txBody>
                  <a:tcPr marL="68580" marR="68580" marT="0" marB="0">
                    <a:lnL>
                      <a:noFill/>
                    </a:lnL>
                    <a:lnR>
                      <a:noFill/>
                    </a:lnR>
                    <a:lnT w="19050" cap="flat" cmpd="sng" algn="ctr">
                      <a:solidFill>
                        <a:srgbClr val="000000"/>
                      </a:solidFill>
                      <a:prstDash val="solid"/>
                      <a:round/>
                      <a:headEnd type="none" w="med" len="med"/>
                      <a:tailEnd type="none" w="med" len="med"/>
                    </a:lnT>
                    <a:lnB>
                      <a:noFill/>
                    </a:lnB>
                    <a:noFill/>
                  </a:tcPr>
                </a:tc>
                <a:tc>
                  <a:txBody>
                    <a:bodyPr/>
                    <a:lstStyle/>
                    <a:p>
                      <a:pPr algn="ctr">
                        <a:buNone/>
                      </a:pPr>
                      <a:r>
                        <a:rPr lang="en-US" sz="1050" kern="100" dirty="0">
                          <a:effectLst/>
                          <a:latin typeface="微软雅黑" panose="020B0503020204020204" charset="-122"/>
                          <a:ea typeface="微软雅黑" panose="020B0503020204020204" charset="-122"/>
                          <a:cs typeface="Times New Roman" panose="02020603050405020304" pitchFamily="18" charset="0"/>
                        </a:rPr>
                        <a:t>36</a:t>
                      </a:r>
                      <a:endParaRPr lang="en-US" sz="1050" kern="100" dirty="0">
                        <a:effectLst/>
                        <a:latin typeface="微软雅黑" panose="020B0503020204020204" charset="-122"/>
                        <a:ea typeface="微软雅黑" panose="020B0503020204020204" charset="-122"/>
                        <a:cs typeface="Times New Roman" panose="02020603050405020304" pitchFamily="18" charset="0"/>
                      </a:endParaRPr>
                    </a:p>
                  </a:txBody>
                  <a:tcPr marL="68580" marR="68580" marT="0" marB="0">
                    <a:lnL>
                      <a:noFill/>
                    </a:lnL>
                    <a:lnR>
                      <a:noFill/>
                    </a:lnR>
                    <a:lnT w="19050" cap="flat" cmpd="sng" algn="ctr">
                      <a:solidFill>
                        <a:srgbClr val="000000"/>
                      </a:solidFill>
                      <a:prstDash val="solid"/>
                      <a:round/>
                      <a:headEnd type="none" w="med" len="med"/>
                      <a:tailEnd type="none" w="med" len="med"/>
                    </a:lnT>
                    <a:lnB>
                      <a:noFill/>
                    </a:lnB>
                    <a:noFill/>
                  </a:tcPr>
                </a:tc>
                <a:tc>
                  <a:txBody>
                    <a:bodyPr/>
                    <a:lstStyle/>
                    <a:p>
                      <a:pPr algn="ctr">
                        <a:buNone/>
                      </a:pPr>
                      <a:r>
                        <a:rPr lang="en-US" sz="1050" kern="100">
                          <a:effectLst/>
                          <a:latin typeface="微软雅黑" panose="020B0503020204020204" charset="-122"/>
                          <a:ea typeface="微软雅黑" panose="020B0503020204020204" charset="-122"/>
                          <a:cs typeface="Times New Roman" panose="02020603050405020304" pitchFamily="18" charset="0"/>
                        </a:rPr>
                        <a:t>5</a:t>
                      </a:r>
                      <a:endParaRPr lang="en-US" sz="1050" kern="100">
                        <a:effectLst/>
                        <a:latin typeface="微软雅黑" panose="020B0503020204020204" charset="-122"/>
                        <a:ea typeface="微软雅黑" panose="020B0503020204020204" charset="-122"/>
                        <a:cs typeface="Times New Roman" panose="02020603050405020304" pitchFamily="18" charset="0"/>
                      </a:endParaRPr>
                    </a:p>
                  </a:txBody>
                  <a:tcPr marL="68580" marR="68580" marT="0" marB="0">
                    <a:lnL>
                      <a:noFill/>
                    </a:lnL>
                    <a:lnR>
                      <a:noFill/>
                    </a:lnR>
                    <a:lnT w="19050" cap="flat" cmpd="sng" algn="ctr">
                      <a:solidFill>
                        <a:srgbClr val="000000"/>
                      </a:solidFill>
                      <a:prstDash val="solid"/>
                      <a:round/>
                      <a:headEnd type="none" w="med" len="med"/>
                      <a:tailEnd type="none" w="med" len="med"/>
                    </a:lnT>
                    <a:lnB>
                      <a:noFill/>
                    </a:lnB>
                    <a:noFill/>
                  </a:tcPr>
                </a:tc>
                <a:tc>
                  <a:txBody>
                    <a:bodyPr/>
                    <a:lstStyle/>
                    <a:p>
                      <a:pPr algn="ctr">
                        <a:buNone/>
                      </a:pPr>
                      <a:r>
                        <a:rPr lang="en-US" sz="1050" kern="100" dirty="0">
                          <a:effectLst/>
                          <a:latin typeface="微软雅黑" panose="020B0503020204020204" charset="-122"/>
                          <a:ea typeface="微软雅黑" panose="020B0503020204020204" charset="-122"/>
                          <a:cs typeface="Times New Roman" panose="02020603050405020304" pitchFamily="18" charset="0"/>
                        </a:rPr>
                        <a:t>51</a:t>
                      </a:r>
                      <a:endParaRPr lang="en-US" sz="1050" kern="100" dirty="0">
                        <a:effectLst/>
                        <a:latin typeface="微软雅黑" panose="020B0503020204020204" charset="-122"/>
                        <a:ea typeface="微软雅黑" panose="020B0503020204020204" charset="-122"/>
                        <a:cs typeface="Times New Roman" panose="02020603050405020304" pitchFamily="18" charset="0"/>
                      </a:endParaRPr>
                    </a:p>
                  </a:txBody>
                  <a:tcPr marL="68580" marR="68580" marT="0" marB="0">
                    <a:lnL>
                      <a:noFill/>
                    </a:lnL>
                    <a:lnR>
                      <a:noFill/>
                    </a:lnR>
                    <a:lnT w="19050" cap="flat" cmpd="sng" algn="ctr">
                      <a:solidFill>
                        <a:srgbClr val="000000"/>
                      </a:solidFill>
                      <a:prstDash val="solid"/>
                      <a:round/>
                      <a:headEnd type="none" w="med" len="med"/>
                      <a:tailEnd type="none" w="med" len="med"/>
                    </a:lnT>
                    <a:lnB>
                      <a:noFill/>
                    </a:lnB>
                    <a:noFill/>
                  </a:tcPr>
                </a:tc>
              </a:tr>
              <a:tr h="0">
                <a:tc vMerge="1">
                  <a:tcPr/>
                </a:tc>
                <a:tc>
                  <a:txBody>
                    <a:bodyPr/>
                    <a:lstStyle/>
                    <a:p>
                      <a:pPr algn="ctr">
                        <a:buNone/>
                      </a:pPr>
                      <a:r>
                        <a:rPr lang="zh-CN" sz="1050" kern="100">
                          <a:effectLst/>
                          <a:latin typeface="微软雅黑" panose="020B0503020204020204" charset="-122"/>
                          <a:ea typeface="微软雅黑" panose="020B0503020204020204" charset="-122"/>
                          <a:cs typeface="微软雅黑" panose="020B0503020204020204" charset="-122"/>
                        </a:rPr>
                        <a:t>腺苷（</a:t>
                      </a:r>
                      <a:r>
                        <a:rPr lang="en-US" sz="1050" kern="100">
                          <a:effectLst/>
                          <a:latin typeface="微软雅黑" panose="020B0503020204020204" charset="-122"/>
                          <a:ea typeface="微软雅黑" panose="020B0503020204020204" charset="-122"/>
                          <a:cs typeface="微软雅黑" panose="020B0503020204020204" charset="-122"/>
                        </a:rPr>
                        <a:t>c</a:t>
                      </a:r>
                      <a:r>
                        <a:rPr lang="zh-CN" sz="1050" kern="100">
                          <a:effectLst/>
                          <a:latin typeface="微软雅黑" panose="020B0503020204020204" charset="-122"/>
                          <a:ea typeface="微软雅黑" panose="020B0503020204020204" charset="-122"/>
                          <a:cs typeface="微软雅黑" panose="020B0503020204020204" charset="-122"/>
                        </a:rPr>
                        <a:t>）</a:t>
                      </a:r>
                      <a:endParaRPr lang="zh-CN" sz="1050" kern="100">
                        <a:effectLst/>
                        <a:latin typeface="微软雅黑" panose="020B0503020204020204" charset="-122"/>
                        <a:ea typeface="微软雅黑" panose="020B0503020204020204" charset="-122"/>
                        <a:cs typeface="微软雅黑" panose="020B0503020204020204" charset="-122"/>
                      </a:endParaRPr>
                    </a:p>
                  </a:txBody>
                  <a:tcPr marL="68580" marR="68580" marT="0" marB="0">
                    <a:lnL>
                      <a:noFill/>
                    </a:lnL>
                    <a:lnR>
                      <a:noFill/>
                    </a:lnR>
                    <a:lnT>
                      <a:noFill/>
                    </a:lnT>
                    <a:lnB>
                      <a:noFill/>
                    </a:lnB>
                    <a:noFill/>
                  </a:tcPr>
                </a:tc>
                <a:tc>
                  <a:txBody>
                    <a:bodyPr/>
                    <a:lstStyle/>
                    <a:p>
                      <a:pPr algn="ctr">
                        <a:buNone/>
                      </a:pPr>
                      <a:r>
                        <a:rPr lang="en-US" sz="1050" kern="100" dirty="0">
                          <a:effectLst/>
                          <a:latin typeface="微软雅黑" panose="020B0503020204020204" charset="-122"/>
                          <a:ea typeface="微软雅黑" panose="020B0503020204020204" charset="-122"/>
                          <a:cs typeface="Times New Roman" panose="02020603050405020304" pitchFamily="18" charset="0"/>
                        </a:rPr>
                        <a:t>10</a:t>
                      </a:r>
                      <a:endParaRPr lang="en-US" sz="1050" kern="100" dirty="0">
                        <a:effectLst/>
                        <a:latin typeface="微软雅黑" panose="020B0503020204020204" charset="-122"/>
                        <a:ea typeface="微软雅黑" panose="020B0503020204020204" charset="-122"/>
                        <a:cs typeface="Times New Roman" panose="02020603050405020304" pitchFamily="18" charset="0"/>
                      </a:endParaRPr>
                    </a:p>
                  </a:txBody>
                  <a:tcPr marL="68580" marR="68580" marT="0" marB="0">
                    <a:lnL>
                      <a:noFill/>
                    </a:lnL>
                    <a:lnR>
                      <a:noFill/>
                    </a:lnR>
                    <a:lnT>
                      <a:noFill/>
                    </a:lnT>
                    <a:lnB>
                      <a:noFill/>
                    </a:lnB>
                    <a:noFill/>
                  </a:tcPr>
                </a:tc>
                <a:tc>
                  <a:txBody>
                    <a:bodyPr/>
                    <a:lstStyle/>
                    <a:p>
                      <a:pPr algn="ctr">
                        <a:buNone/>
                      </a:pPr>
                      <a:r>
                        <a:rPr lang="en-US" sz="1050" kern="100" dirty="0">
                          <a:effectLst/>
                          <a:latin typeface="微软雅黑" panose="020B0503020204020204" charset="-122"/>
                          <a:ea typeface="微软雅黑" panose="020B0503020204020204" charset="-122"/>
                          <a:cs typeface="Times New Roman" panose="02020603050405020304" pitchFamily="18" charset="0"/>
                        </a:rPr>
                        <a:t>4</a:t>
                      </a:r>
                      <a:endParaRPr lang="en-US" sz="1050" kern="100" dirty="0">
                        <a:effectLst/>
                        <a:latin typeface="微软雅黑" panose="020B0503020204020204" charset="-122"/>
                        <a:ea typeface="微软雅黑" panose="020B0503020204020204" charset="-122"/>
                        <a:cs typeface="Times New Roman" panose="02020603050405020304" pitchFamily="18" charset="0"/>
                      </a:endParaRPr>
                    </a:p>
                  </a:txBody>
                  <a:tcPr marL="68580" marR="68580" marT="0" marB="0">
                    <a:lnL>
                      <a:noFill/>
                    </a:lnL>
                    <a:lnR>
                      <a:noFill/>
                    </a:lnR>
                    <a:lnT>
                      <a:noFill/>
                    </a:lnT>
                    <a:lnB>
                      <a:noFill/>
                    </a:lnB>
                    <a:noFill/>
                  </a:tcPr>
                </a:tc>
                <a:tc>
                  <a:txBody>
                    <a:bodyPr/>
                    <a:lstStyle/>
                    <a:p>
                      <a:pPr algn="ctr">
                        <a:buNone/>
                      </a:pPr>
                      <a:r>
                        <a:rPr lang="en-US" sz="1050" kern="100">
                          <a:effectLst/>
                          <a:latin typeface="微软雅黑" panose="020B0503020204020204" charset="-122"/>
                          <a:ea typeface="微软雅黑" panose="020B0503020204020204" charset="-122"/>
                          <a:cs typeface="Times New Roman" panose="02020603050405020304" pitchFamily="18" charset="0"/>
                        </a:rPr>
                        <a:t>53</a:t>
                      </a:r>
                      <a:endParaRPr lang="en-US" sz="1050" kern="100">
                        <a:effectLst/>
                        <a:latin typeface="微软雅黑" panose="020B0503020204020204" charset="-122"/>
                        <a:ea typeface="微软雅黑" panose="020B0503020204020204" charset="-122"/>
                        <a:cs typeface="Times New Roman" panose="02020603050405020304" pitchFamily="18" charset="0"/>
                      </a:endParaRPr>
                    </a:p>
                  </a:txBody>
                  <a:tcPr marL="68580" marR="68580" marT="0" marB="0">
                    <a:lnL>
                      <a:noFill/>
                    </a:lnL>
                    <a:lnR>
                      <a:noFill/>
                    </a:lnR>
                    <a:lnT>
                      <a:noFill/>
                    </a:lnT>
                    <a:lnB>
                      <a:noFill/>
                    </a:lnB>
                    <a:noFill/>
                  </a:tcPr>
                </a:tc>
                <a:tc>
                  <a:txBody>
                    <a:bodyPr/>
                    <a:lstStyle/>
                    <a:p>
                      <a:pPr algn="ctr">
                        <a:buNone/>
                      </a:pPr>
                      <a:r>
                        <a:rPr lang="en-US" sz="1050" kern="100">
                          <a:effectLst/>
                          <a:latin typeface="微软雅黑" panose="020B0503020204020204" charset="-122"/>
                          <a:ea typeface="微软雅黑" panose="020B0503020204020204" charset="-122"/>
                          <a:cs typeface="Times New Roman" panose="02020603050405020304" pitchFamily="18" charset="0"/>
                        </a:rPr>
                        <a:t>8</a:t>
                      </a:r>
                      <a:endParaRPr lang="en-US" sz="1050" kern="100">
                        <a:effectLst/>
                        <a:latin typeface="微软雅黑" panose="020B0503020204020204" charset="-122"/>
                        <a:ea typeface="微软雅黑" panose="020B0503020204020204" charset="-122"/>
                        <a:cs typeface="Times New Roman" panose="02020603050405020304" pitchFamily="18" charset="0"/>
                      </a:endParaRPr>
                    </a:p>
                  </a:txBody>
                  <a:tcPr marL="68580" marR="68580" marT="0" marB="0">
                    <a:lnL>
                      <a:noFill/>
                    </a:lnL>
                    <a:lnR>
                      <a:noFill/>
                    </a:lnR>
                    <a:lnT>
                      <a:noFill/>
                    </a:lnT>
                    <a:lnB>
                      <a:noFill/>
                    </a:lnB>
                    <a:noFill/>
                  </a:tcPr>
                </a:tc>
                <a:tc>
                  <a:txBody>
                    <a:bodyPr/>
                    <a:lstStyle/>
                    <a:p>
                      <a:pPr algn="ctr">
                        <a:buNone/>
                      </a:pPr>
                      <a:r>
                        <a:rPr lang="en-US" sz="1050" kern="100" dirty="0">
                          <a:effectLst/>
                          <a:latin typeface="微软雅黑" panose="020B0503020204020204" charset="-122"/>
                          <a:ea typeface="微软雅黑" panose="020B0503020204020204" charset="-122"/>
                          <a:cs typeface="Times New Roman" panose="02020603050405020304" pitchFamily="18" charset="0"/>
                        </a:rPr>
                        <a:t>75</a:t>
                      </a:r>
                      <a:endParaRPr lang="en-US" sz="1050" kern="100" dirty="0">
                        <a:effectLst/>
                        <a:latin typeface="微软雅黑" panose="020B0503020204020204" charset="-122"/>
                        <a:ea typeface="微软雅黑" panose="020B0503020204020204" charset="-122"/>
                        <a:cs typeface="Times New Roman" panose="02020603050405020304" pitchFamily="18" charset="0"/>
                      </a:endParaRPr>
                    </a:p>
                  </a:txBody>
                  <a:tcPr marL="68580" marR="68580" marT="0" marB="0">
                    <a:lnL>
                      <a:noFill/>
                    </a:lnL>
                    <a:lnR>
                      <a:noFill/>
                    </a:lnR>
                    <a:lnT>
                      <a:noFill/>
                    </a:lnT>
                    <a:lnB>
                      <a:noFill/>
                    </a:lnB>
                    <a:noFill/>
                  </a:tcPr>
                </a:tc>
              </a:tr>
              <a:tr h="0">
                <a:tc rowSpan="2">
                  <a:txBody>
                    <a:bodyPr/>
                    <a:lstStyle/>
                    <a:p>
                      <a:pPr algn="ctr">
                        <a:buNone/>
                      </a:pPr>
                      <a:r>
                        <a:rPr lang="zh-CN" altLang="en-US" sz="1050" kern="100" dirty="0">
                          <a:effectLst/>
                          <a:latin typeface="微软雅黑" panose="020B0503020204020204" charset="-122"/>
                          <a:ea typeface="微软雅黑" panose="020B0503020204020204" charset="-122"/>
                          <a:cs typeface="Times New Roman" panose="02020603050405020304" pitchFamily="18" charset="0"/>
                        </a:rPr>
                        <a:t>米宏志</a:t>
                      </a:r>
                      <a:endParaRPr lang="zh-CN" altLang="en-US" sz="1050" kern="100" dirty="0">
                        <a:effectLst/>
                        <a:latin typeface="微软雅黑" panose="020B0503020204020204" charset="-122"/>
                        <a:ea typeface="微软雅黑" panose="020B0503020204020204" charset="-122"/>
                        <a:cs typeface="Times New Roman" panose="02020603050405020304" pitchFamily="18" charset="0"/>
                      </a:endParaRPr>
                    </a:p>
                  </a:txBody>
                  <a:tcPr marL="68580" marR="68580" marT="0" marB="0" anchor="ctr">
                    <a:lnL>
                      <a:noFill/>
                    </a:lnL>
                    <a:lnR>
                      <a:noFill/>
                    </a:lnR>
                    <a:lnT>
                      <a:noFill/>
                    </a:lnT>
                    <a:lnB w="19050" cap="flat" cmpd="sng" algn="ctr">
                      <a:solidFill>
                        <a:srgbClr val="000000"/>
                      </a:solidFill>
                      <a:prstDash val="solid"/>
                      <a:round/>
                      <a:headEnd type="none" w="med" len="med"/>
                      <a:tailEnd type="none" w="med" len="med"/>
                    </a:lnB>
                    <a:noFill/>
                  </a:tcPr>
                </a:tc>
                <a:tc>
                  <a:txBody>
                    <a:bodyPr/>
                    <a:lstStyle/>
                    <a:p>
                      <a:pPr algn="ctr">
                        <a:buNone/>
                      </a:pPr>
                      <a:r>
                        <a:rPr lang="zh-CN" sz="1050" kern="100">
                          <a:effectLst/>
                          <a:latin typeface="微软雅黑" panose="020B0503020204020204" charset="-122"/>
                          <a:ea typeface="微软雅黑" panose="020B0503020204020204" charset="-122"/>
                          <a:cs typeface="微软雅黑" panose="020B0503020204020204" charset="-122"/>
                        </a:rPr>
                        <a:t>去甲乌药碱（</a:t>
                      </a:r>
                      <a:r>
                        <a:rPr lang="en-US" sz="1050" kern="100">
                          <a:effectLst/>
                          <a:latin typeface="微软雅黑" panose="020B0503020204020204" charset="-122"/>
                          <a:ea typeface="微软雅黑" panose="020B0503020204020204" charset="-122"/>
                          <a:cs typeface="微软雅黑" panose="020B0503020204020204" charset="-122"/>
                        </a:rPr>
                        <a:t>H</a:t>
                      </a:r>
                      <a:r>
                        <a:rPr lang="zh-CN" sz="1050" kern="100">
                          <a:effectLst/>
                          <a:latin typeface="微软雅黑" panose="020B0503020204020204" charset="-122"/>
                          <a:ea typeface="微软雅黑" panose="020B0503020204020204" charset="-122"/>
                          <a:cs typeface="微软雅黑" panose="020B0503020204020204" charset="-122"/>
                        </a:rPr>
                        <a:t>）</a:t>
                      </a:r>
                      <a:endParaRPr lang="zh-CN" sz="1050" kern="100">
                        <a:effectLst/>
                        <a:latin typeface="微软雅黑" panose="020B0503020204020204" charset="-122"/>
                        <a:ea typeface="微软雅黑" panose="020B0503020204020204" charset="-122"/>
                        <a:cs typeface="微软雅黑" panose="020B0503020204020204" charset="-122"/>
                      </a:endParaRPr>
                    </a:p>
                  </a:txBody>
                  <a:tcPr marL="68580" marR="68580" marT="0" marB="0">
                    <a:lnL>
                      <a:noFill/>
                    </a:lnL>
                    <a:lnR>
                      <a:noFill/>
                    </a:lnR>
                    <a:lnT>
                      <a:noFill/>
                    </a:lnT>
                    <a:lnB>
                      <a:noFill/>
                    </a:lnB>
                    <a:noFill/>
                  </a:tcPr>
                </a:tc>
                <a:tc>
                  <a:txBody>
                    <a:bodyPr/>
                    <a:lstStyle/>
                    <a:p>
                      <a:pPr algn="ctr">
                        <a:buNone/>
                      </a:pPr>
                      <a:r>
                        <a:rPr lang="en-US" sz="1050" kern="100">
                          <a:effectLst/>
                          <a:latin typeface="微软雅黑" panose="020B0503020204020204" charset="-122"/>
                          <a:ea typeface="微软雅黑" panose="020B0503020204020204" charset="-122"/>
                          <a:cs typeface="Times New Roman" panose="02020603050405020304" pitchFamily="18" charset="0"/>
                        </a:rPr>
                        <a:t>20</a:t>
                      </a:r>
                      <a:endParaRPr lang="en-US" sz="1050" kern="100">
                        <a:effectLst/>
                        <a:latin typeface="微软雅黑" panose="020B0503020204020204" charset="-122"/>
                        <a:ea typeface="微软雅黑" panose="020B0503020204020204" charset="-122"/>
                        <a:cs typeface="Times New Roman" panose="02020603050405020304" pitchFamily="18" charset="0"/>
                      </a:endParaRPr>
                    </a:p>
                  </a:txBody>
                  <a:tcPr marL="68580" marR="68580" marT="0" marB="0">
                    <a:lnL>
                      <a:noFill/>
                    </a:lnL>
                    <a:lnR>
                      <a:noFill/>
                    </a:lnR>
                    <a:lnT>
                      <a:noFill/>
                    </a:lnT>
                    <a:lnB>
                      <a:noFill/>
                    </a:lnB>
                    <a:noFill/>
                  </a:tcPr>
                </a:tc>
                <a:tc>
                  <a:txBody>
                    <a:bodyPr/>
                    <a:lstStyle/>
                    <a:p>
                      <a:pPr algn="ctr">
                        <a:buNone/>
                      </a:pPr>
                      <a:r>
                        <a:rPr lang="en-US" sz="1050" kern="100" dirty="0">
                          <a:effectLst/>
                          <a:latin typeface="微软雅黑" panose="020B0503020204020204" charset="-122"/>
                          <a:ea typeface="微软雅黑" panose="020B0503020204020204" charset="-122"/>
                          <a:cs typeface="Times New Roman" panose="02020603050405020304" pitchFamily="18" charset="0"/>
                        </a:rPr>
                        <a:t>9</a:t>
                      </a:r>
                      <a:endParaRPr lang="en-US" sz="1050" kern="100" dirty="0">
                        <a:effectLst/>
                        <a:latin typeface="微软雅黑" panose="020B0503020204020204" charset="-122"/>
                        <a:ea typeface="微软雅黑" panose="020B0503020204020204" charset="-122"/>
                        <a:cs typeface="Times New Roman" panose="02020603050405020304" pitchFamily="18" charset="0"/>
                      </a:endParaRPr>
                    </a:p>
                  </a:txBody>
                  <a:tcPr marL="68580" marR="68580" marT="0" marB="0">
                    <a:lnL>
                      <a:noFill/>
                    </a:lnL>
                    <a:lnR>
                      <a:noFill/>
                    </a:lnR>
                    <a:lnT>
                      <a:noFill/>
                    </a:lnT>
                    <a:lnB>
                      <a:noFill/>
                    </a:lnB>
                    <a:noFill/>
                  </a:tcPr>
                </a:tc>
                <a:tc>
                  <a:txBody>
                    <a:bodyPr/>
                    <a:lstStyle/>
                    <a:p>
                      <a:pPr algn="ctr">
                        <a:buNone/>
                      </a:pPr>
                      <a:r>
                        <a:rPr lang="en-US" sz="1050" kern="100">
                          <a:effectLst/>
                          <a:latin typeface="微软雅黑" panose="020B0503020204020204" charset="-122"/>
                          <a:ea typeface="微软雅黑" panose="020B0503020204020204" charset="-122"/>
                          <a:cs typeface="Times New Roman" panose="02020603050405020304" pitchFamily="18" charset="0"/>
                        </a:rPr>
                        <a:t>25</a:t>
                      </a:r>
                      <a:endParaRPr lang="en-US" sz="1050" kern="100">
                        <a:effectLst/>
                        <a:latin typeface="微软雅黑" panose="020B0503020204020204" charset="-122"/>
                        <a:ea typeface="微软雅黑" panose="020B0503020204020204" charset="-122"/>
                        <a:cs typeface="Times New Roman" panose="02020603050405020304" pitchFamily="18" charset="0"/>
                      </a:endParaRPr>
                    </a:p>
                  </a:txBody>
                  <a:tcPr marL="68580" marR="68580" marT="0" marB="0">
                    <a:lnL>
                      <a:noFill/>
                    </a:lnL>
                    <a:lnR>
                      <a:noFill/>
                    </a:lnR>
                    <a:lnT>
                      <a:noFill/>
                    </a:lnT>
                    <a:lnB>
                      <a:noFill/>
                    </a:lnB>
                    <a:noFill/>
                  </a:tcPr>
                </a:tc>
                <a:tc>
                  <a:txBody>
                    <a:bodyPr/>
                    <a:lstStyle/>
                    <a:p>
                      <a:pPr algn="ctr">
                        <a:buNone/>
                      </a:pPr>
                      <a:r>
                        <a:rPr lang="en-US" sz="1050" kern="100">
                          <a:effectLst/>
                          <a:latin typeface="微软雅黑" panose="020B0503020204020204" charset="-122"/>
                          <a:ea typeface="微软雅黑" panose="020B0503020204020204" charset="-122"/>
                          <a:cs typeface="Times New Roman" panose="02020603050405020304" pitchFamily="18" charset="0"/>
                        </a:rPr>
                        <a:t>6</a:t>
                      </a:r>
                      <a:endParaRPr lang="en-US" sz="1050" kern="100">
                        <a:effectLst/>
                        <a:latin typeface="微软雅黑" panose="020B0503020204020204" charset="-122"/>
                        <a:ea typeface="微软雅黑" panose="020B0503020204020204" charset="-122"/>
                        <a:cs typeface="Times New Roman" panose="02020603050405020304" pitchFamily="18" charset="0"/>
                      </a:endParaRPr>
                    </a:p>
                  </a:txBody>
                  <a:tcPr marL="68580" marR="68580" marT="0" marB="0">
                    <a:lnL>
                      <a:noFill/>
                    </a:lnL>
                    <a:lnR>
                      <a:noFill/>
                    </a:lnR>
                    <a:lnT>
                      <a:noFill/>
                    </a:lnT>
                    <a:lnB>
                      <a:noFill/>
                    </a:lnB>
                    <a:noFill/>
                  </a:tcPr>
                </a:tc>
                <a:tc>
                  <a:txBody>
                    <a:bodyPr/>
                    <a:lstStyle/>
                    <a:p>
                      <a:pPr algn="ctr">
                        <a:buNone/>
                      </a:pPr>
                      <a:r>
                        <a:rPr lang="en-US" sz="1050" kern="100" dirty="0">
                          <a:effectLst/>
                          <a:latin typeface="微软雅黑" panose="020B0503020204020204" charset="-122"/>
                          <a:ea typeface="微软雅黑" panose="020B0503020204020204" charset="-122"/>
                          <a:cs typeface="Times New Roman" panose="02020603050405020304" pitchFamily="18" charset="0"/>
                        </a:rPr>
                        <a:t>60</a:t>
                      </a:r>
                      <a:endParaRPr lang="en-US" sz="1050" kern="100" dirty="0">
                        <a:effectLst/>
                        <a:latin typeface="微软雅黑" panose="020B0503020204020204" charset="-122"/>
                        <a:ea typeface="微软雅黑" panose="020B0503020204020204" charset="-122"/>
                        <a:cs typeface="Times New Roman" panose="02020603050405020304" pitchFamily="18" charset="0"/>
                      </a:endParaRPr>
                    </a:p>
                  </a:txBody>
                  <a:tcPr marL="68580" marR="68580" marT="0" marB="0">
                    <a:lnL>
                      <a:noFill/>
                    </a:lnL>
                    <a:lnR>
                      <a:noFill/>
                    </a:lnR>
                    <a:lnT>
                      <a:noFill/>
                    </a:lnT>
                    <a:lnB>
                      <a:noFill/>
                    </a:lnB>
                    <a:noFill/>
                  </a:tcPr>
                </a:tc>
              </a:tr>
              <a:tr h="0">
                <a:tc vMerge="1">
                  <a:tcPr/>
                </a:tc>
                <a:tc>
                  <a:txBody>
                    <a:bodyPr/>
                    <a:lstStyle/>
                    <a:p>
                      <a:pPr algn="ctr">
                        <a:buNone/>
                      </a:pPr>
                      <a:r>
                        <a:rPr lang="zh-CN" sz="1050" kern="100">
                          <a:effectLst/>
                          <a:latin typeface="微软雅黑" panose="020B0503020204020204" charset="-122"/>
                          <a:ea typeface="微软雅黑" panose="020B0503020204020204" charset="-122"/>
                          <a:cs typeface="微软雅黑" panose="020B0503020204020204" charset="-122"/>
                        </a:rPr>
                        <a:t>腺苷（</a:t>
                      </a:r>
                      <a:r>
                        <a:rPr lang="en-US" sz="1050" kern="100">
                          <a:effectLst/>
                          <a:latin typeface="微软雅黑" panose="020B0503020204020204" charset="-122"/>
                          <a:ea typeface="微软雅黑" panose="020B0503020204020204" charset="-122"/>
                          <a:cs typeface="微软雅黑" panose="020B0503020204020204" charset="-122"/>
                        </a:rPr>
                        <a:t>c</a:t>
                      </a:r>
                      <a:r>
                        <a:rPr lang="zh-CN" sz="1050" kern="100">
                          <a:effectLst/>
                          <a:latin typeface="微软雅黑" panose="020B0503020204020204" charset="-122"/>
                          <a:ea typeface="微软雅黑" panose="020B0503020204020204" charset="-122"/>
                          <a:cs typeface="微软雅黑" panose="020B0503020204020204" charset="-122"/>
                        </a:rPr>
                        <a:t>）</a:t>
                      </a:r>
                      <a:endParaRPr lang="zh-CN" sz="1050" kern="100">
                        <a:effectLst/>
                        <a:latin typeface="微软雅黑" panose="020B0503020204020204" charset="-122"/>
                        <a:ea typeface="微软雅黑" panose="020B0503020204020204" charset="-122"/>
                        <a:cs typeface="微软雅黑" panose="020B0503020204020204" charset="-122"/>
                      </a:endParaRPr>
                    </a:p>
                  </a:txBody>
                  <a:tcPr marL="68580" marR="68580" marT="0" marB="0">
                    <a:lnL>
                      <a:noFill/>
                    </a:lnL>
                    <a:lnR>
                      <a:noFill/>
                    </a:lnR>
                    <a:lnT>
                      <a:noFill/>
                    </a:lnT>
                    <a:lnB w="19050" cap="flat" cmpd="sng" algn="ctr">
                      <a:solidFill>
                        <a:srgbClr val="000000"/>
                      </a:solidFill>
                      <a:prstDash val="solid"/>
                      <a:round/>
                      <a:headEnd type="none" w="med" len="med"/>
                      <a:tailEnd type="none" w="med" len="med"/>
                    </a:lnB>
                    <a:noFill/>
                  </a:tcPr>
                </a:tc>
                <a:tc>
                  <a:txBody>
                    <a:bodyPr/>
                    <a:lstStyle/>
                    <a:p>
                      <a:pPr algn="ctr">
                        <a:buNone/>
                      </a:pPr>
                      <a:r>
                        <a:rPr lang="en-US" sz="1050" kern="100">
                          <a:effectLst/>
                          <a:latin typeface="微软雅黑" panose="020B0503020204020204" charset="-122"/>
                          <a:ea typeface="微软雅黑" panose="020B0503020204020204" charset="-122"/>
                          <a:cs typeface="Times New Roman" panose="02020603050405020304" pitchFamily="18" charset="0"/>
                        </a:rPr>
                        <a:t>19</a:t>
                      </a:r>
                      <a:endParaRPr lang="en-US" sz="1050" kern="100">
                        <a:effectLst/>
                        <a:latin typeface="微软雅黑" panose="020B0503020204020204" charset="-122"/>
                        <a:ea typeface="微软雅黑" panose="020B0503020204020204" charset="-122"/>
                        <a:cs typeface="Times New Roman" panose="02020603050405020304" pitchFamily="18" charset="0"/>
                      </a:endParaRPr>
                    </a:p>
                  </a:txBody>
                  <a:tcPr marL="68580" marR="68580" marT="0" marB="0">
                    <a:lnL>
                      <a:noFill/>
                    </a:lnL>
                    <a:lnR>
                      <a:noFill/>
                    </a:lnR>
                    <a:lnT>
                      <a:noFill/>
                    </a:lnT>
                    <a:lnB w="19050" cap="flat" cmpd="sng" algn="ctr">
                      <a:solidFill>
                        <a:srgbClr val="000000"/>
                      </a:solidFill>
                      <a:prstDash val="solid"/>
                      <a:round/>
                      <a:headEnd type="none" w="med" len="med"/>
                      <a:tailEnd type="none" w="med" len="med"/>
                    </a:lnB>
                    <a:noFill/>
                  </a:tcPr>
                </a:tc>
                <a:tc>
                  <a:txBody>
                    <a:bodyPr/>
                    <a:lstStyle/>
                    <a:p>
                      <a:pPr algn="ctr">
                        <a:buNone/>
                      </a:pPr>
                      <a:r>
                        <a:rPr lang="en-US" sz="1050" kern="100" dirty="0">
                          <a:effectLst/>
                          <a:latin typeface="微软雅黑" panose="020B0503020204020204" charset="-122"/>
                          <a:ea typeface="微软雅黑" panose="020B0503020204020204" charset="-122"/>
                          <a:cs typeface="Times New Roman" panose="02020603050405020304" pitchFamily="18" charset="0"/>
                        </a:rPr>
                        <a:t>10</a:t>
                      </a:r>
                      <a:endParaRPr lang="en-US" sz="1050" kern="100" dirty="0">
                        <a:effectLst/>
                        <a:latin typeface="微软雅黑" panose="020B0503020204020204" charset="-122"/>
                        <a:ea typeface="微软雅黑" panose="020B0503020204020204" charset="-122"/>
                        <a:cs typeface="Times New Roman" panose="02020603050405020304" pitchFamily="18" charset="0"/>
                      </a:endParaRPr>
                    </a:p>
                  </a:txBody>
                  <a:tcPr marL="68580" marR="68580" marT="0" marB="0">
                    <a:lnL>
                      <a:noFill/>
                    </a:lnL>
                    <a:lnR>
                      <a:noFill/>
                    </a:lnR>
                    <a:lnT>
                      <a:noFill/>
                    </a:lnT>
                    <a:lnB w="19050" cap="flat" cmpd="sng" algn="ctr">
                      <a:solidFill>
                        <a:srgbClr val="000000"/>
                      </a:solidFill>
                      <a:prstDash val="solid"/>
                      <a:round/>
                      <a:headEnd type="none" w="med" len="med"/>
                      <a:tailEnd type="none" w="med" len="med"/>
                    </a:lnB>
                    <a:noFill/>
                  </a:tcPr>
                </a:tc>
                <a:tc>
                  <a:txBody>
                    <a:bodyPr/>
                    <a:lstStyle/>
                    <a:p>
                      <a:pPr algn="ctr">
                        <a:buNone/>
                      </a:pPr>
                      <a:r>
                        <a:rPr lang="en-US" sz="1050" kern="100" dirty="0">
                          <a:effectLst/>
                          <a:latin typeface="微软雅黑" panose="020B0503020204020204" charset="-122"/>
                          <a:ea typeface="微软雅黑" panose="020B0503020204020204" charset="-122"/>
                          <a:cs typeface="Times New Roman" panose="02020603050405020304" pitchFamily="18" charset="0"/>
                        </a:rPr>
                        <a:t>25</a:t>
                      </a:r>
                      <a:endParaRPr lang="en-US" sz="1050" kern="100" dirty="0">
                        <a:effectLst/>
                        <a:latin typeface="微软雅黑" panose="020B0503020204020204" charset="-122"/>
                        <a:ea typeface="微软雅黑" panose="020B0503020204020204" charset="-122"/>
                        <a:cs typeface="Times New Roman" panose="02020603050405020304" pitchFamily="18" charset="0"/>
                      </a:endParaRPr>
                    </a:p>
                  </a:txBody>
                  <a:tcPr marL="68580" marR="68580" marT="0" marB="0">
                    <a:lnL>
                      <a:noFill/>
                    </a:lnL>
                    <a:lnR>
                      <a:noFill/>
                    </a:lnR>
                    <a:lnT>
                      <a:noFill/>
                    </a:lnT>
                    <a:lnB w="19050" cap="flat" cmpd="sng" algn="ctr">
                      <a:solidFill>
                        <a:srgbClr val="000000"/>
                      </a:solidFill>
                      <a:prstDash val="solid"/>
                      <a:round/>
                      <a:headEnd type="none" w="med" len="med"/>
                      <a:tailEnd type="none" w="med" len="med"/>
                    </a:lnB>
                    <a:noFill/>
                  </a:tcPr>
                </a:tc>
                <a:tc>
                  <a:txBody>
                    <a:bodyPr/>
                    <a:lstStyle/>
                    <a:p>
                      <a:pPr algn="ctr">
                        <a:buNone/>
                      </a:pPr>
                      <a:r>
                        <a:rPr lang="en-US" sz="1050" kern="100" dirty="0">
                          <a:effectLst/>
                          <a:latin typeface="微软雅黑" panose="020B0503020204020204" charset="-122"/>
                          <a:ea typeface="微软雅黑" panose="020B0503020204020204" charset="-122"/>
                          <a:cs typeface="Times New Roman" panose="02020603050405020304" pitchFamily="18" charset="0"/>
                        </a:rPr>
                        <a:t>6</a:t>
                      </a:r>
                      <a:endParaRPr lang="en-US" sz="1050" kern="100" dirty="0">
                        <a:effectLst/>
                        <a:latin typeface="微软雅黑" panose="020B0503020204020204" charset="-122"/>
                        <a:ea typeface="微软雅黑" panose="020B0503020204020204" charset="-122"/>
                        <a:cs typeface="Times New Roman" panose="02020603050405020304" pitchFamily="18" charset="0"/>
                      </a:endParaRPr>
                    </a:p>
                  </a:txBody>
                  <a:tcPr marL="68580" marR="68580" marT="0" marB="0">
                    <a:lnL>
                      <a:noFill/>
                    </a:lnL>
                    <a:lnR>
                      <a:noFill/>
                    </a:lnR>
                    <a:lnT>
                      <a:noFill/>
                    </a:lnT>
                    <a:lnB w="19050" cap="flat" cmpd="sng" algn="ctr">
                      <a:solidFill>
                        <a:srgbClr val="000000"/>
                      </a:solidFill>
                      <a:prstDash val="solid"/>
                      <a:round/>
                      <a:headEnd type="none" w="med" len="med"/>
                      <a:tailEnd type="none" w="med" len="med"/>
                    </a:lnB>
                    <a:noFill/>
                  </a:tcPr>
                </a:tc>
                <a:tc>
                  <a:txBody>
                    <a:bodyPr/>
                    <a:lstStyle/>
                    <a:p>
                      <a:pPr algn="ctr">
                        <a:buNone/>
                      </a:pPr>
                      <a:r>
                        <a:rPr lang="en-US" sz="1050" kern="100" dirty="0">
                          <a:effectLst/>
                          <a:latin typeface="微软雅黑" panose="020B0503020204020204" charset="-122"/>
                          <a:ea typeface="微软雅黑" panose="020B0503020204020204" charset="-122"/>
                          <a:cs typeface="Times New Roman" panose="02020603050405020304" pitchFamily="18" charset="0"/>
                        </a:rPr>
                        <a:t>60</a:t>
                      </a:r>
                      <a:endParaRPr lang="en-US" sz="1050" kern="100" dirty="0">
                        <a:effectLst/>
                        <a:latin typeface="微软雅黑" panose="020B0503020204020204" charset="-122"/>
                        <a:ea typeface="微软雅黑" panose="020B0503020204020204" charset="-122"/>
                        <a:cs typeface="Times New Roman" panose="02020603050405020304" pitchFamily="18" charset="0"/>
                      </a:endParaRPr>
                    </a:p>
                  </a:txBody>
                  <a:tcPr marL="68580" marR="68580" marT="0" marB="0">
                    <a:lnL>
                      <a:noFill/>
                    </a:lnL>
                    <a:lnR>
                      <a:noFill/>
                    </a:lnR>
                    <a:lnT>
                      <a:noFill/>
                    </a:lnT>
                    <a:lnB w="19050" cap="flat" cmpd="sng" algn="ctr">
                      <a:solidFill>
                        <a:srgbClr val="000000"/>
                      </a:solidFill>
                      <a:prstDash val="solid"/>
                      <a:round/>
                      <a:headEnd type="none" w="med" len="med"/>
                      <a:tailEnd type="none" w="med" len="med"/>
                    </a:lnB>
                    <a:noFill/>
                  </a:tcPr>
                </a:tc>
              </a:tr>
            </a:tbl>
          </a:graphicData>
        </a:graphic>
      </p:graphicFrame>
      <p:graphicFrame>
        <p:nvGraphicFramePr>
          <p:cNvPr id="20" name="表格 19"/>
          <p:cNvGraphicFramePr>
            <a:graphicFrameLocks noGrp="1"/>
          </p:cNvGraphicFramePr>
          <p:nvPr/>
        </p:nvGraphicFramePr>
        <p:xfrm>
          <a:off x="476697" y="5241475"/>
          <a:ext cx="5300039" cy="1008000"/>
        </p:xfrm>
        <a:graphic>
          <a:graphicData uri="http://schemas.openxmlformats.org/drawingml/2006/table">
            <a:tbl>
              <a:tblPr firstRow="1" firstCol="1" bandRow="1"/>
              <a:tblGrid>
                <a:gridCol w="600015"/>
                <a:gridCol w="1101938"/>
                <a:gridCol w="1217041"/>
                <a:gridCol w="1228090"/>
                <a:gridCol w="1152955"/>
              </a:tblGrid>
              <a:tr h="201600">
                <a:tc>
                  <a:txBody>
                    <a:bodyPr/>
                    <a:lstStyle/>
                    <a:p>
                      <a:pPr algn="ctr">
                        <a:buNone/>
                      </a:pPr>
                      <a:r>
                        <a:rPr lang="zh-CN" sz="1050" kern="100" dirty="0">
                          <a:effectLst/>
                          <a:latin typeface="微软雅黑" panose="020B0503020204020204" charset="-122"/>
                          <a:ea typeface="微软雅黑" panose="020B0503020204020204" charset="-122"/>
                          <a:cs typeface="Times New Roman" panose="02020603050405020304" pitchFamily="18" charset="0"/>
                        </a:rPr>
                        <a:t>试验</a:t>
                      </a:r>
                      <a:endParaRPr lang="zh-CN" sz="1050" kern="100" dirty="0">
                        <a:effectLst/>
                        <a:latin typeface="微软雅黑" panose="020B0503020204020204" charset="-122"/>
                        <a:ea typeface="微软雅黑" panose="020B0503020204020204" charset="-122"/>
                        <a:cs typeface="Times New Roman" panose="02020603050405020304" pitchFamily="18" charset="0"/>
                      </a:endParaRPr>
                    </a:p>
                  </a:txBody>
                  <a:tcPr marL="68580" marR="68580" marT="0" marB="0" anchor="ctr">
                    <a:lnL>
                      <a:noFill/>
                    </a:lnL>
                    <a:lnR>
                      <a:noFill/>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noFill/>
                  </a:tcPr>
                </a:tc>
                <a:tc>
                  <a:txBody>
                    <a:bodyPr/>
                    <a:lstStyle/>
                    <a:p>
                      <a:pPr algn="ctr">
                        <a:buNone/>
                      </a:pPr>
                      <a:r>
                        <a:rPr lang="zh-CN" sz="1050" kern="100">
                          <a:effectLst/>
                          <a:latin typeface="微软雅黑" panose="020B0503020204020204" charset="-122"/>
                          <a:ea typeface="微软雅黑" panose="020B0503020204020204" charset="-122"/>
                          <a:cs typeface="Times New Roman" panose="02020603050405020304" pitchFamily="18" charset="0"/>
                        </a:rPr>
                        <a:t>组别</a:t>
                      </a:r>
                      <a:endParaRPr lang="zh-CN" sz="1050" kern="100">
                        <a:effectLst/>
                        <a:latin typeface="微软雅黑" panose="020B0503020204020204" charset="-122"/>
                        <a:ea typeface="微软雅黑" panose="020B0503020204020204" charset="-122"/>
                        <a:cs typeface="Times New Roman" panose="02020603050405020304" pitchFamily="18" charset="0"/>
                      </a:endParaRPr>
                    </a:p>
                  </a:txBody>
                  <a:tcPr marL="68580" marR="68580" marT="0" marB="0" anchor="ctr">
                    <a:lnL>
                      <a:noFill/>
                    </a:lnL>
                    <a:lnR>
                      <a:noFill/>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noFill/>
                  </a:tcPr>
                </a:tc>
                <a:tc>
                  <a:txBody>
                    <a:bodyPr/>
                    <a:lstStyle/>
                    <a:p>
                      <a:pPr algn="ctr">
                        <a:buNone/>
                      </a:pPr>
                      <a:r>
                        <a:rPr lang="zh-CN" sz="1050" kern="100">
                          <a:effectLst/>
                          <a:latin typeface="微软雅黑" panose="020B0503020204020204" charset="-122"/>
                          <a:ea typeface="微软雅黑" panose="020B0503020204020204" charset="-122"/>
                          <a:cs typeface="Times New Roman" panose="02020603050405020304" pitchFamily="18" charset="0"/>
                        </a:rPr>
                        <a:t>灵敏度</a:t>
                      </a:r>
                      <a:endParaRPr lang="zh-CN" sz="1050" kern="100">
                        <a:effectLst/>
                        <a:latin typeface="微软雅黑" panose="020B0503020204020204" charset="-122"/>
                        <a:ea typeface="微软雅黑" panose="020B0503020204020204" charset="-122"/>
                        <a:cs typeface="Times New Roman" panose="02020603050405020304" pitchFamily="18" charset="0"/>
                      </a:endParaRPr>
                    </a:p>
                  </a:txBody>
                  <a:tcPr marL="68580" marR="68580" marT="0" marB="0" anchor="ctr">
                    <a:lnL>
                      <a:noFill/>
                    </a:lnL>
                    <a:lnR>
                      <a:noFill/>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noFill/>
                  </a:tcPr>
                </a:tc>
                <a:tc>
                  <a:txBody>
                    <a:bodyPr/>
                    <a:lstStyle/>
                    <a:p>
                      <a:pPr algn="ctr">
                        <a:buNone/>
                      </a:pPr>
                      <a:r>
                        <a:rPr lang="zh-CN" sz="1050" kern="100" dirty="0">
                          <a:effectLst/>
                          <a:latin typeface="微软雅黑" panose="020B0503020204020204" charset="-122"/>
                          <a:ea typeface="微软雅黑" panose="020B0503020204020204" charset="-122"/>
                          <a:cs typeface="Times New Roman" panose="02020603050405020304" pitchFamily="18" charset="0"/>
                        </a:rPr>
                        <a:t>特异度</a:t>
                      </a:r>
                      <a:endParaRPr lang="zh-CN" sz="1050" kern="100" dirty="0">
                        <a:effectLst/>
                        <a:latin typeface="微软雅黑" panose="020B0503020204020204" charset="-122"/>
                        <a:ea typeface="微软雅黑" panose="020B0503020204020204" charset="-122"/>
                        <a:cs typeface="Times New Roman" panose="02020603050405020304" pitchFamily="18" charset="0"/>
                      </a:endParaRPr>
                    </a:p>
                  </a:txBody>
                  <a:tcPr marL="68580" marR="68580" marT="0" marB="0" anchor="ctr">
                    <a:lnL>
                      <a:noFill/>
                    </a:lnL>
                    <a:lnR>
                      <a:noFill/>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noFill/>
                  </a:tcPr>
                </a:tc>
                <a:tc>
                  <a:txBody>
                    <a:bodyPr/>
                    <a:lstStyle/>
                    <a:p>
                      <a:pPr algn="ctr">
                        <a:buNone/>
                      </a:pPr>
                      <a:r>
                        <a:rPr lang="zh-CN" sz="1050" kern="100">
                          <a:effectLst/>
                          <a:latin typeface="微软雅黑" panose="020B0503020204020204" charset="-122"/>
                          <a:ea typeface="微软雅黑" panose="020B0503020204020204" charset="-122"/>
                          <a:cs typeface="Times New Roman" panose="02020603050405020304" pitchFamily="18" charset="0"/>
                        </a:rPr>
                        <a:t>准确度</a:t>
                      </a:r>
                      <a:endParaRPr lang="zh-CN" sz="1050" kern="100">
                        <a:effectLst/>
                        <a:latin typeface="微软雅黑" panose="020B0503020204020204" charset="-122"/>
                        <a:ea typeface="微软雅黑" panose="020B0503020204020204" charset="-122"/>
                        <a:cs typeface="Times New Roman" panose="02020603050405020304" pitchFamily="18" charset="0"/>
                      </a:endParaRPr>
                    </a:p>
                  </a:txBody>
                  <a:tcPr marL="68580" marR="68580" marT="0" marB="0" anchor="ctr">
                    <a:lnL>
                      <a:noFill/>
                    </a:lnL>
                    <a:lnR>
                      <a:noFill/>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noFill/>
                  </a:tcPr>
                </a:tc>
              </a:tr>
              <a:tr h="201600">
                <a:tc rowSpan="2">
                  <a:txBody>
                    <a:bodyPr/>
                    <a:lstStyle/>
                    <a:p>
                      <a:pPr algn="ctr">
                        <a:buNone/>
                      </a:pPr>
                      <a:r>
                        <a:rPr lang="zh-CN" altLang="en-US" sz="1050" kern="100" dirty="0">
                          <a:effectLst/>
                          <a:latin typeface="微软雅黑" panose="020B0503020204020204" charset="-122"/>
                          <a:ea typeface="微软雅黑" panose="020B0503020204020204" charset="-122"/>
                          <a:cs typeface="Times New Roman" panose="02020603050405020304" pitchFamily="18" charset="0"/>
                        </a:rPr>
                        <a:t>郭小闪</a:t>
                      </a:r>
                      <a:endParaRPr lang="zh-CN" altLang="en-US" sz="1050" kern="100" dirty="0">
                        <a:effectLst/>
                        <a:latin typeface="微软雅黑" panose="020B0503020204020204" charset="-122"/>
                        <a:ea typeface="微软雅黑" panose="020B0503020204020204" charset="-122"/>
                        <a:cs typeface="Times New Roman" panose="02020603050405020304" pitchFamily="18" charset="0"/>
                      </a:endParaRPr>
                    </a:p>
                  </a:txBody>
                  <a:tcPr marL="68580" marR="68580" marT="0" marB="0" anchor="ctr">
                    <a:lnL>
                      <a:noFill/>
                    </a:lnL>
                    <a:lnR>
                      <a:noFill/>
                    </a:lnR>
                    <a:lnT w="19050" cap="flat" cmpd="sng" algn="ctr">
                      <a:solidFill>
                        <a:srgbClr val="000000"/>
                      </a:solidFill>
                      <a:prstDash val="solid"/>
                      <a:round/>
                      <a:headEnd type="none" w="med" len="med"/>
                      <a:tailEnd type="none" w="med" len="med"/>
                    </a:lnT>
                    <a:lnB>
                      <a:noFill/>
                    </a:lnB>
                    <a:noFill/>
                  </a:tcPr>
                </a:tc>
                <a:tc>
                  <a:txBody>
                    <a:bodyPr/>
                    <a:lstStyle/>
                    <a:p>
                      <a:pPr algn="ctr">
                        <a:buNone/>
                      </a:pPr>
                      <a:r>
                        <a:rPr lang="zh-CN" sz="1050" kern="100" dirty="0">
                          <a:effectLst/>
                          <a:latin typeface="微软雅黑" panose="020B0503020204020204" charset="-122"/>
                          <a:ea typeface="微软雅黑" panose="020B0503020204020204" charset="-122"/>
                          <a:cs typeface="微软雅黑" panose="020B0503020204020204" charset="-122"/>
                        </a:rPr>
                        <a:t>瑞加诺生（</a:t>
                      </a:r>
                      <a:r>
                        <a:rPr lang="en-US" sz="1050" kern="100" dirty="0">
                          <a:effectLst/>
                          <a:latin typeface="微软雅黑" panose="020B0503020204020204" charset="-122"/>
                          <a:ea typeface="微软雅黑" panose="020B0503020204020204" charset="-122"/>
                          <a:cs typeface="微软雅黑" panose="020B0503020204020204" charset="-122"/>
                        </a:rPr>
                        <a:t>R</a:t>
                      </a:r>
                      <a:r>
                        <a:rPr lang="zh-CN" sz="1050" kern="100" dirty="0">
                          <a:effectLst/>
                          <a:latin typeface="微软雅黑" panose="020B0503020204020204" charset="-122"/>
                          <a:ea typeface="微软雅黑" panose="020B0503020204020204" charset="-122"/>
                          <a:cs typeface="微软雅黑" panose="020B0503020204020204" charset="-122"/>
                        </a:rPr>
                        <a:t>）</a:t>
                      </a:r>
                      <a:endParaRPr lang="zh-CN" sz="1050" kern="100" dirty="0">
                        <a:effectLst/>
                        <a:latin typeface="微软雅黑" panose="020B0503020204020204" charset="-122"/>
                        <a:ea typeface="微软雅黑" panose="020B0503020204020204" charset="-122"/>
                        <a:cs typeface="微软雅黑" panose="020B0503020204020204" charset="-122"/>
                      </a:endParaRPr>
                    </a:p>
                  </a:txBody>
                  <a:tcPr marL="68580" marR="68580" marT="0" marB="0" anchor="ctr">
                    <a:lnL>
                      <a:noFill/>
                    </a:lnL>
                    <a:lnR>
                      <a:noFill/>
                    </a:lnR>
                    <a:lnT w="19050" cap="flat" cmpd="sng" algn="ctr">
                      <a:solidFill>
                        <a:srgbClr val="000000"/>
                      </a:solidFill>
                      <a:prstDash val="solid"/>
                      <a:round/>
                      <a:headEnd type="none" w="med" len="med"/>
                      <a:tailEnd type="none" w="med" len="med"/>
                    </a:lnT>
                    <a:lnB>
                      <a:noFill/>
                    </a:lnB>
                    <a:noFill/>
                  </a:tcPr>
                </a:tc>
                <a:tc>
                  <a:txBody>
                    <a:bodyPr/>
                    <a:lstStyle/>
                    <a:p>
                      <a:pPr algn="ctr">
                        <a:buNone/>
                      </a:pPr>
                      <a:r>
                        <a:rPr lang="en-US" sz="1050" kern="100" dirty="0">
                          <a:effectLst/>
                          <a:latin typeface="微软雅黑" panose="020B0503020204020204" charset="-122"/>
                          <a:ea typeface="微软雅黑" panose="020B0503020204020204" charset="-122"/>
                          <a:cs typeface="Times New Roman" panose="02020603050405020304" pitchFamily="18" charset="0"/>
                        </a:rPr>
                        <a:t>70.00%(7/10)</a:t>
                      </a:r>
                      <a:endParaRPr lang="en-US" sz="1050" kern="100" dirty="0">
                        <a:effectLst/>
                        <a:latin typeface="微软雅黑" panose="020B0503020204020204" charset="-122"/>
                        <a:ea typeface="微软雅黑" panose="020B0503020204020204" charset="-122"/>
                        <a:cs typeface="Times New Roman" panose="02020603050405020304" pitchFamily="18" charset="0"/>
                      </a:endParaRPr>
                    </a:p>
                  </a:txBody>
                  <a:tcPr marL="68580" marR="68580" marT="0" marB="0" anchor="ctr">
                    <a:lnL>
                      <a:noFill/>
                    </a:lnL>
                    <a:lnR>
                      <a:noFill/>
                    </a:lnR>
                    <a:lnT w="19050" cap="flat" cmpd="sng" algn="ctr">
                      <a:solidFill>
                        <a:srgbClr val="000000"/>
                      </a:solidFill>
                      <a:prstDash val="solid"/>
                      <a:round/>
                      <a:headEnd type="none" w="med" len="med"/>
                      <a:tailEnd type="none" w="med" len="med"/>
                    </a:lnT>
                    <a:lnB>
                      <a:noFill/>
                    </a:lnB>
                    <a:noFill/>
                  </a:tcPr>
                </a:tc>
                <a:tc>
                  <a:txBody>
                    <a:bodyPr/>
                    <a:lstStyle/>
                    <a:p>
                      <a:pPr algn="ctr">
                        <a:buNone/>
                      </a:pPr>
                      <a:r>
                        <a:rPr lang="en-US" sz="1050" kern="100" dirty="0">
                          <a:effectLst/>
                          <a:latin typeface="微软雅黑" panose="020B0503020204020204" charset="-122"/>
                          <a:ea typeface="微软雅黑" panose="020B0503020204020204" charset="-122"/>
                          <a:cs typeface="Times New Roman" panose="02020603050405020304" pitchFamily="18" charset="0"/>
                        </a:rPr>
                        <a:t>87.80%(36/41)</a:t>
                      </a:r>
                      <a:endParaRPr lang="en-US" sz="1050" kern="100" dirty="0">
                        <a:effectLst/>
                        <a:latin typeface="微软雅黑" panose="020B0503020204020204" charset="-122"/>
                        <a:ea typeface="微软雅黑" panose="020B0503020204020204" charset="-122"/>
                        <a:cs typeface="Times New Roman" panose="02020603050405020304" pitchFamily="18" charset="0"/>
                      </a:endParaRPr>
                    </a:p>
                  </a:txBody>
                  <a:tcPr marL="68580" marR="68580" marT="0" marB="0" anchor="ctr">
                    <a:lnL>
                      <a:noFill/>
                    </a:lnL>
                    <a:lnR>
                      <a:noFill/>
                    </a:lnR>
                    <a:lnT w="19050" cap="flat" cmpd="sng" algn="ctr">
                      <a:solidFill>
                        <a:srgbClr val="000000"/>
                      </a:solidFill>
                      <a:prstDash val="solid"/>
                      <a:round/>
                      <a:headEnd type="none" w="med" len="med"/>
                      <a:tailEnd type="none" w="med" len="med"/>
                    </a:lnT>
                    <a:lnB>
                      <a:noFill/>
                    </a:lnB>
                    <a:noFill/>
                  </a:tcPr>
                </a:tc>
                <a:tc>
                  <a:txBody>
                    <a:bodyPr/>
                    <a:lstStyle/>
                    <a:p>
                      <a:pPr algn="ctr">
                        <a:buNone/>
                      </a:pPr>
                      <a:r>
                        <a:rPr lang="en-US" sz="1050" kern="100">
                          <a:effectLst/>
                          <a:latin typeface="微软雅黑" panose="020B0503020204020204" charset="-122"/>
                          <a:ea typeface="微软雅黑" panose="020B0503020204020204" charset="-122"/>
                          <a:cs typeface="Times New Roman" panose="02020603050405020304" pitchFamily="18" charset="0"/>
                        </a:rPr>
                        <a:t>84.31%(43/51)</a:t>
                      </a:r>
                      <a:endParaRPr lang="en-US" sz="1050" kern="100">
                        <a:effectLst/>
                        <a:latin typeface="微软雅黑" panose="020B0503020204020204" charset="-122"/>
                        <a:ea typeface="微软雅黑" panose="020B0503020204020204" charset="-122"/>
                        <a:cs typeface="Times New Roman" panose="02020603050405020304" pitchFamily="18" charset="0"/>
                      </a:endParaRPr>
                    </a:p>
                  </a:txBody>
                  <a:tcPr marL="68580" marR="68580" marT="0" marB="0" anchor="ctr">
                    <a:lnL>
                      <a:noFill/>
                    </a:lnL>
                    <a:lnR>
                      <a:noFill/>
                    </a:lnR>
                    <a:lnT w="19050" cap="flat" cmpd="sng" algn="ctr">
                      <a:solidFill>
                        <a:srgbClr val="000000"/>
                      </a:solidFill>
                      <a:prstDash val="solid"/>
                      <a:round/>
                      <a:headEnd type="none" w="med" len="med"/>
                      <a:tailEnd type="none" w="med" len="med"/>
                    </a:lnT>
                    <a:lnB>
                      <a:noFill/>
                    </a:lnB>
                    <a:noFill/>
                  </a:tcPr>
                </a:tc>
              </a:tr>
              <a:tr h="201600">
                <a:tc vMerge="1">
                  <a:tcPr/>
                </a:tc>
                <a:tc>
                  <a:txBody>
                    <a:bodyPr/>
                    <a:lstStyle/>
                    <a:p>
                      <a:pPr algn="ctr">
                        <a:buNone/>
                      </a:pPr>
                      <a:r>
                        <a:rPr lang="zh-CN" sz="1050" kern="100">
                          <a:effectLst/>
                          <a:latin typeface="微软雅黑" panose="020B0503020204020204" charset="-122"/>
                          <a:ea typeface="微软雅黑" panose="020B0503020204020204" charset="-122"/>
                          <a:cs typeface="微软雅黑" panose="020B0503020204020204" charset="-122"/>
                        </a:rPr>
                        <a:t>腺苷（</a:t>
                      </a:r>
                      <a:r>
                        <a:rPr lang="en-US" sz="1050" kern="100">
                          <a:effectLst/>
                          <a:latin typeface="微软雅黑" panose="020B0503020204020204" charset="-122"/>
                          <a:ea typeface="微软雅黑" panose="020B0503020204020204" charset="-122"/>
                          <a:cs typeface="微软雅黑" panose="020B0503020204020204" charset="-122"/>
                        </a:rPr>
                        <a:t>c</a:t>
                      </a:r>
                      <a:r>
                        <a:rPr lang="zh-CN" sz="1050" kern="100">
                          <a:effectLst/>
                          <a:latin typeface="微软雅黑" panose="020B0503020204020204" charset="-122"/>
                          <a:ea typeface="微软雅黑" panose="020B0503020204020204" charset="-122"/>
                          <a:cs typeface="微软雅黑" panose="020B0503020204020204" charset="-122"/>
                        </a:rPr>
                        <a:t>）</a:t>
                      </a:r>
                      <a:endParaRPr lang="zh-CN" sz="1050" kern="100">
                        <a:effectLst/>
                        <a:latin typeface="微软雅黑" panose="020B0503020204020204" charset="-122"/>
                        <a:ea typeface="微软雅黑" panose="020B0503020204020204" charset="-122"/>
                        <a:cs typeface="微软雅黑" panose="020B0503020204020204" charset="-122"/>
                      </a:endParaRPr>
                    </a:p>
                  </a:txBody>
                  <a:tcPr marL="68580" marR="68580" marT="0" marB="0" anchor="ctr">
                    <a:lnL>
                      <a:noFill/>
                    </a:lnL>
                    <a:lnR>
                      <a:noFill/>
                    </a:lnR>
                    <a:lnT>
                      <a:noFill/>
                    </a:lnT>
                    <a:lnB>
                      <a:noFill/>
                    </a:lnB>
                    <a:noFill/>
                  </a:tcPr>
                </a:tc>
                <a:tc>
                  <a:txBody>
                    <a:bodyPr/>
                    <a:lstStyle/>
                    <a:p>
                      <a:pPr algn="ctr">
                        <a:buNone/>
                      </a:pPr>
                      <a:r>
                        <a:rPr lang="en-US" sz="1050" kern="100" dirty="0">
                          <a:effectLst/>
                          <a:latin typeface="微软雅黑" panose="020B0503020204020204" charset="-122"/>
                          <a:ea typeface="微软雅黑" panose="020B0503020204020204" charset="-122"/>
                          <a:cs typeface="Times New Roman" panose="02020603050405020304" pitchFamily="18" charset="0"/>
                        </a:rPr>
                        <a:t>71.43%(10/14)</a:t>
                      </a:r>
                      <a:endParaRPr lang="en-US" sz="1050" kern="100" dirty="0">
                        <a:effectLst/>
                        <a:latin typeface="微软雅黑" panose="020B0503020204020204" charset="-122"/>
                        <a:ea typeface="微软雅黑" panose="020B0503020204020204" charset="-122"/>
                        <a:cs typeface="Times New Roman" panose="02020603050405020304" pitchFamily="18" charset="0"/>
                      </a:endParaRPr>
                    </a:p>
                  </a:txBody>
                  <a:tcPr marL="68580" marR="68580" marT="0" marB="0" anchor="ctr">
                    <a:lnL>
                      <a:noFill/>
                    </a:lnL>
                    <a:lnR>
                      <a:noFill/>
                    </a:lnR>
                    <a:lnT>
                      <a:noFill/>
                    </a:lnT>
                    <a:lnB>
                      <a:noFill/>
                    </a:lnB>
                    <a:noFill/>
                  </a:tcPr>
                </a:tc>
                <a:tc>
                  <a:txBody>
                    <a:bodyPr/>
                    <a:lstStyle/>
                    <a:p>
                      <a:pPr algn="ctr">
                        <a:buNone/>
                      </a:pPr>
                      <a:r>
                        <a:rPr lang="en-US" sz="1050" kern="100" dirty="0">
                          <a:effectLst/>
                          <a:latin typeface="微软雅黑" panose="020B0503020204020204" charset="-122"/>
                          <a:ea typeface="微软雅黑" panose="020B0503020204020204" charset="-122"/>
                          <a:cs typeface="Times New Roman" panose="02020603050405020304" pitchFamily="18" charset="0"/>
                        </a:rPr>
                        <a:t>86.89%(53/61)</a:t>
                      </a:r>
                      <a:endParaRPr lang="en-US" sz="1050" kern="100" dirty="0">
                        <a:effectLst/>
                        <a:latin typeface="微软雅黑" panose="020B0503020204020204" charset="-122"/>
                        <a:ea typeface="微软雅黑" panose="020B0503020204020204" charset="-122"/>
                        <a:cs typeface="Times New Roman" panose="02020603050405020304" pitchFamily="18" charset="0"/>
                      </a:endParaRPr>
                    </a:p>
                  </a:txBody>
                  <a:tcPr marL="68580" marR="68580" marT="0" marB="0" anchor="ctr">
                    <a:lnL>
                      <a:noFill/>
                    </a:lnL>
                    <a:lnR>
                      <a:noFill/>
                    </a:lnR>
                    <a:lnT>
                      <a:noFill/>
                    </a:lnT>
                    <a:lnB>
                      <a:noFill/>
                    </a:lnB>
                    <a:noFill/>
                  </a:tcPr>
                </a:tc>
                <a:tc>
                  <a:txBody>
                    <a:bodyPr/>
                    <a:lstStyle/>
                    <a:p>
                      <a:pPr algn="ctr">
                        <a:buNone/>
                      </a:pPr>
                      <a:r>
                        <a:rPr lang="en-US" sz="1050" kern="100">
                          <a:effectLst/>
                          <a:latin typeface="微软雅黑" panose="020B0503020204020204" charset="-122"/>
                          <a:ea typeface="微软雅黑" panose="020B0503020204020204" charset="-122"/>
                          <a:cs typeface="Times New Roman" panose="02020603050405020304" pitchFamily="18" charset="0"/>
                        </a:rPr>
                        <a:t>84.00%(63/75)</a:t>
                      </a:r>
                      <a:endParaRPr lang="en-US" sz="1050" kern="100">
                        <a:effectLst/>
                        <a:latin typeface="微软雅黑" panose="020B0503020204020204" charset="-122"/>
                        <a:ea typeface="微软雅黑" panose="020B0503020204020204" charset="-122"/>
                        <a:cs typeface="Times New Roman" panose="02020603050405020304" pitchFamily="18" charset="0"/>
                      </a:endParaRPr>
                    </a:p>
                  </a:txBody>
                  <a:tcPr marL="68580" marR="68580" marT="0" marB="0" anchor="ctr">
                    <a:lnL>
                      <a:noFill/>
                    </a:lnL>
                    <a:lnR>
                      <a:noFill/>
                    </a:lnR>
                    <a:lnT>
                      <a:noFill/>
                    </a:lnT>
                    <a:lnB>
                      <a:noFill/>
                    </a:lnB>
                    <a:noFill/>
                  </a:tcPr>
                </a:tc>
              </a:tr>
              <a:tr h="201600">
                <a:tc rowSpan="2">
                  <a:txBody>
                    <a:bodyPr/>
                    <a:lstStyle/>
                    <a:p>
                      <a:pPr algn="ctr">
                        <a:buNone/>
                      </a:pPr>
                      <a:r>
                        <a:rPr lang="zh-CN" altLang="en-US" sz="1050" kern="100" dirty="0">
                          <a:effectLst/>
                          <a:latin typeface="微软雅黑" panose="020B0503020204020204" charset="-122"/>
                          <a:ea typeface="微软雅黑" panose="020B0503020204020204" charset="-122"/>
                          <a:cs typeface="Times New Roman" panose="02020603050405020304" pitchFamily="18" charset="0"/>
                        </a:rPr>
                        <a:t>米宏志</a:t>
                      </a:r>
                      <a:endParaRPr lang="zh-CN" altLang="en-US" sz="1050" kern="100" dirty="0">
                        <a:effectLst/>
                        <a:latin typeface="微软雅黑" panose="020B0503020204020204" charset="-122"/>
                        <a:ea typeface="微软雅黑" panose="020B0503020204020204" charset="-122"/>
                        <a:cs typeface="Times New Roman" panose="02020603050405020304" pitchFamily="18" charset="0"/>
                      </a:endParaRPr>
                    </a:p>
                  </a:txBody>
                  <a:tcPr marL="68580" marR="68580" marT="0" marB="0" anchor="ctr">
                    <a:lnL>
                      <a:noFill/>
                    </a:lnL>
                    <a:lnR>
                      <a:noFill/>
                    </a:lnR>
                    <a:lnT>
                      <a:noFill/>
                    </a:lnT>
                    <a:lnB w="19050" cap="flat" cmpd="sng" algn="ctr">
                      <a:solidFill>
                        <a:srgbClr val="000000"/>
                      </a:solidFill>
                      <a:prstDash val="solid"/>
                      <a:round/>
                      <a:headEnd type="none" w="med" len="med"/>
                      <a:tailEnd type="none" w="med" len="med"/>
                    </a:lnB>
                    <a:noFill/>
                  </a:tcPr>
                </a:tc>
                <a:tc>
                  <a:txBody>
                    <a:bodyPr/>
                    <a:lstStyle/>
                    <a:p>
                      <a:pPr algn="ctr">
                        <a:buNone/>
                      </a:pPr>
                      <a:r>
                        <a:rPr lang="zh-CN" sz="1050" kern="100">
                          <a:effectLst/>
                          <a:latin typeface="微软雅黑" panose="020B0503020204020204" charset="-122"/>
                          <a:ea typeface="微软雅黑" panose="020B0503020204020204" charset="-122"/>
                          <a:cs typeface="微软雅黑" panose="020B0503020204020204" charset="-122"/>
                        </a:rPr>
                        <a:t>去甲乌药碱（</a:t>
                      </a:r>
                      <a:r>
                        <a:rPr lang="en-US" sz="1050" kern="100">
                          <a:effectLst/>
                          <a:latin typeface="微软雅黑" panose="020B0503020204020204" charset="-122"/>
                          <a:ea typeface="微软雅黑" panose="020B0503020204020204" charset="-122"/>
                          <a:cs typeface="微软雅黑" panose="020B0503020204020204" charset="-122"/>
                        </a:rPr>
                        <a:t>H</a:t>
                      </a:r>
                      <a:r>
                        <a:rPr lang="zh-CN" sz="1050" kern="100">
                          <a:effectLst/>
                          <a:latin typeface="微软雅黑" panose="020B0503020204020204" charset="-122"/>
                          <a:ea typeface="微软雅黑" panose="020B0503020204020204" charset="-122"/>
                          <a:cs typeface="微软雅黑" panose="020B0503020204020204" charset="-122"/>
                        </a:rPr>
                        <a:t>）</a:t>
                      </a:r>
                      <a:endParaRPr lang="zh-CN" sz="1050" kern="100">
                        <a:effectLst/>
                        <a:latin typeface="微软雅黑" panose="020B0503020204020204" charset="-122"/>
                        <a:ea typeface="微软雅黑" panose="020B0503020204020204" charset="-122"/>
                        <a:cs typeface="微软雅黑" panose="020B0503020204020204" charset="-122"/>
                      </a:endParaRPr>
                    </a:p>
                  </a:txBody>
                  <a:tcPr marL="68580" marR="68580" marT="0" marB="0" anchor="ctr">
                    <a:lnL>
                      <a:noFill/>
                    </a:lnL>
                    <a:lnR>
                      <a:noFill/>
                    </a:lnR>
                    <a:lnT>
                      <a:noFill/>
                    </a:lnT>
                    <a:lnB>
                      <a:noFill/>
                    </a:lnB>
                    <a:noFill/>
                  </a:tcPr>
                </a:tc>
                <a:tc>
                  <a:txBody>
                    <a:bodyPr/>
                    <a:lstStyle/>
                    <a:p>
                      <a:pPr algn="ctr">
                        <a:buNone/>
                      </a:pPr>
                      <a:r>
                        <a:rPr lang="en-US" sz="1050" kern="100">
                          <a:effectLst/>
                          <a:latin typeface="微软雅黑" panose="020B0503020204020204" charset="-122"/>
                          <a:ea typeface="微软雅黑" panose="020B0503020204020204" charset="-122"/>
                          <a:cs typeface="Times New Roman" panose="02020603050405020304" pitchFamily="18" charset="0"/>
                        </a:rPr>
                        <a:t>69.00%(20/29)</a:t>
                      </a:r>
                      <a:endParaRPr lang="en-US" sz="1050" kern="100">
                        <a:effectLst/>
                        <a:latin typeface="微软雅黑" panose="020B0503020204020204" charset="-122"/>
                        <a:ea typeface="微软雅黑" panose="020B0503020204020204" charset="-122"/>
                        <a:cs typeface="Times New Roman" panose="02020603050405020304" pitchFamily="18" charset="0"/>
                      </a:endParaRPr>
                    </a:p>
                  </a:txBody>
                  <a:tcPr marL="68580" marR="68580" marT="0" marB="0" anchor="ctr">
                    <a:lnL>
                      <a:noFill/>
                    </a:lnL>
                    <a:lnR>
                      <a:noFill/>
                    </a:lnR>
                    <a:lnT>
                      <a:noFill/>
                    </a:lnT>
                    <a:lnB>
                      <a:noFill/>
                    </a:lnB>
                    <a:noFill/>
                  </a:tcPr>
                </a:tc>
                <a:tc>
                  <a:txBody>
                    <a:bodyPr/>
                    <a:lstStyle/>
                    <a:p>
                      <a:pPr algn="ctr">
                        <a:buNone/>
                      </a:pPr>
                      <a:r>
                        <a:rPr lang="en-US" sz="1050" kern="100" dirty="0">
                          <a:effectLst/>
                          <a:latin typeface="微软雅黑" panose="020B0503020204020204" charset="-122"/>
                          <a:ea typeface="微软雅黑" panose="020B0503020204020204" charset="-122"/>
                          <a:cs typeface="Times New Roman" panose="02020603050405020304" pitchFamily="18" charset="0"/>
                        </a:rPr>
                        <a:t>80.60%(25/31)</a:t>
                      </a:r>
                      <a:endParaRPr lang="en-US" sz="1050" kern="100" dirty="0">
                        <a:effectLst/>
                        <a:latin typeface="微软雅黑" panose="020B0503020204020204" charset="-122"/>
                        <a:ea typeface="微软雅黑" panose="020B0503020204020204" charset="-122"/>
                        <a:cs typeface="Times New Roman" panose="02020603050405020304" pitchFamily="18" charset="0"/>
                      </a:endParaRPr>
                    </a:p>
                  </a:txBody>
                  <a:tcPr marL="68580" marR="68580" marT="0" marB="0" anchor="ctr">
                    <a:lnL>
                      <a:noFill/>
                    </a:lnL>
                    <a:lnR>
                      <a:noFill/>
                    </a:lnR>
                    <a:lnT>
                      <a:noFill/>
                    </a:lnT>
                    <a:lnB>
                      <a:noFill/>
                    </a:lnB>
                    <a:noFill/>
                  </a:tcPr>
                </a:tc>
                <a:tc>
                  <a:txBody>
                    <a:bodyPr/>
                    <a:lstStyle/>
                    <a:p>
                      <a:pPr algn="ctr">
                        <a:buNone/>
                      </a:pPr>
                      <a:r>
                        <a:rPr lang="en-US" sz="1050" kern="100" dirty="0">
                          <a:effectLst/>
                          <a:latin typeface="微软雅黑" panose="020B0503020204020204" charset="-122"/>
                          <a:ea typeface="微软雅黑" panose="020B0503020204020204" charset="-122"/>
                          <a:cs typeface="Times New Roman" panose="02020603050405020304" pitchFamily="18" charset="0"/>
                        </a:rPr>
                        <a:t>75.00%(45/60)</a:t>
                      </a:r>
                      <a:endParaRPr lang="en-US" sz="1050" kern="100" dirty="0">
                        <a:effectLst/>
                        <a:latin typeface="微软雅黑" panose="020B0503020204020204" charset="-122"/>
                        <a:ea typeface="微软雅黑" panose="020B0503020204020204" charset="-122"/>
                        <a:cs typeface="Times New Roman" panose="02020603050405020304" pitchFamily="18" charset="0"/>
                      </a:endParaRPr>
                    </a:p>
                  </a:txBody>
                  <a:tcPr marL="68580" marR="68580" marT="0" marB="0" anchor="ctr">
                    <a:lnL>
                      <a:noFill/>
                    </a:lnL>
                    <a:lnR>
                      <a:noFill/>
                    </a:lnR>
                    <a:lnT>
                      <a:noFill/>
                    </a:lnT>
                    <a:lnB>
                      <a:noFill/>
                    </a:lnB>
                    <a:noFill/>
                  </a:tcPr>
                </a:tc>
              </a:tr>
              <a:tr h="201600">
                <a:tc vMerge="1">
                  <a:tcPr/>
                </a:tc>
                <a:tc>
                  <a:txBody>
                    <a:bodyPr/>
                    <a:lstStyle/>
                    <a:p>
                      <a:pPr algn="ctr">
                        <a:buNone/>
                      </a:pPr>
                      <a:r>
                        <a:rPr lang="zh-CN" sz="1050" kern="100">
                          <a:effectLst/>
                          <a:latin typeface="微软雅黑" panose="020B0503020204020204" charset="-122"/>
                          <a:ea typeface="微软雅黑" panose="020B0503020204020204" charset="-122"/>
                          <a:cs typeface="微软雅黑" panose="020B0503020204020204" charset="-122"/>
                        </a:rPr>
                        <a:t>腺苷（</a:t>
                      </a:r>
                      <a:r>
                        <a:rPr lang="en-US" sz="1050" kern="100">
                          <a:effectLst/>
                          <a:latin typeface="微软雅黑" panose="020B0503020204020204" charset="-122"/>
                          <a:ea typeface="微软雅黑" panose="020B0503020204020204" charset="-122"/>
                          <a:cs typeface="微软雅黑" panose="020B0503020204020204" charset="-122"/>
                        </a:rPr>
                        <a:t>c</a:t>
                      </a:r>
                      <a:r>
                        <a:rPr lang="zh-CN" sz="1050" kern="100">
                          <a:effectLst/>
                          <a:latin typeface="微软雅黑" panose="020B0503020204020204" charset="-122"/>
                          <a:ea typeface="微软雅黑" panose="020B0503020204020204" charset="-122"/>
                          <a:cs typeface="微软雅黑" panose="020B0503020204020204" charset="-122"/>
                        </a:rPr>
                        <a:t>）</a:t>
                      </a:r>
                      <a:endParaRPr lang="zh-CN" sz="1050" kern="100">
                        <a:effectLst/>
                        <a:latin typeface="微软雅黑" panose="020B0503020204020204" charset="-122"/>
                        <a:ea typeface="微软雅黑" panose="020B0503020204020204" charset="-122"/>
                        <a:cs typeface="微软雅黑" panose="020B0503020204020204" charset="-122"/>
                      </a:endParaRPr>
                    </a:p>
                  </a:txBody>
                  <a:tcPr marL="68580" marR="68580" marT="0" marB="0" anchor="ctr">
                    <a:lnL>
                      <a:noFill/>
                    </a:lnL>
                    <a:lnR>
                      <a:noFill/>
                    </a:lnR>
                    <a:lnT>
                      <a:noFill/>
                    </a:lnT>
                    <a:lnB w="19050" cap="flat" cmpd="sng" algn="ctr">
                      <a:solidFill>
                        <a:srgbClr val="000000"/>
                      </a:solidFill>
                      <a:prstDash val="solid"/>
                      <a:round/>
                      <a:headEnd type="none" w="med" len="med"/>
                      <a:tailEnd type="none" w="med" len="med"/>
                    </a:lnB>
                    <a:noFill/>
                  </a:tcPr>
                </a:tc>
                <a:tc>
                  <a:txBody>
                    <a:bodyPr/>
                    <a:lstStyle/>
                    <a:p>
                      <a:pPr algn="ctr">
                        <a:buNone/>
                      </a:pPr>
                      <a:r>
                        <a:rPr lang="en-US" sz="1050" kern="100">
                          <a:effectLst/>
                          <a:latin typeface="微软雅黑" panose="020B0503020204020204" charset="-122"/>
                          <a:ea typeface="微软雅黑" panose="020B0503020204020204" charset="-122"/>
                          <a:cs typeface="Times New Roman" panose="02020603050405020304" pitchFamily="18" charset="0"/>
                        </a:rPr>
                        <a:t>65.50%(19/29)</a:t>
                      </a:r>
                      <a:endParaRPr lang="en-US" sz="1050" kern="100">
                        <a:effectLst/>
                        <a:latin typeface="微软雅黑" panose="020B0503020204020204" charset="-122"/>
                        <a:ea typeface="微软雅黑" panose="020B0503020204020204" charset="-122"/>
                        <a:cs typeface="Times New Roman" panose="02020603050405020304" pitchFamily="18" charset="0"/>
                      </a:endParaRPr>
                    </a:p>
                  </a:txBody>
                  <a:tcPr marL="68580" marR="68580" marT="0" marB="0" anchor="ctr">
                    <a:lnL>
                      <a:noFill/>
                    </a:lnL>
                    <a:lnR>
                      <a:noFill/>
                    </a:lnR>
                    <a:lnT>
                      <a:noFill/>
                    </a:lnT>
                    <a:lnB w="19050" cap="flat" cmpd="sng" algn="ctr">
                      <a:solidFill>
                        <a:srgbClr val="000000"/>
                      </a:solidFill>
                      <a:prstDash val="solid"/>
                      <a:round/>
                      <a:headEnd type="none" w="med" len="med"/>
                      <a:tailEnd type="none" w="med" len="med"/>
                    </a:lnB>
                    <a:noFill/>
                  </a:tcPr>
                </a:tc>
                <a:tc>
                  <a:txBody>
                    <a:bodyPr/>
                    <a:lstStyle/>
                    <a:p>
                      <a:pPr algn="ctr">
                        <a:buNone/>
                      </a:pPr>
                      <a:r>
                        <a:rPr lang="en-US" sz="1050" kern="100" dirty="0">
                          <a:effectLst/>
                          <a:latin typeface="微软雅黑" panose="020B0503020204020204" charset="-122"/>
                          <a:ea typeface="微软雅黑" panose="020B0503020204020204" charset="-122"/>
                          <a:cs typeface="Times New Roman" panose="02020603050405020304" pitchFamily="18" charset="0"/>
                        </a:rPr>
                        <a:t>80.60%(25/31)</a:t>
                      </a:r>
                      <a:endParaRPr lang="en-US" sz="1050" kern="100" dirty="0">
                        <a:effectLst/>
                        <a:latin typeface="微软雅黑" panose="020B0503020204020204" charset="-122"/>
                        <a:ea typeface="微软雅黑" panose="020B0503020204020204" charset="-122"/>
                        <a:cs typeface="Times New Roman" panose="02020603050405020304" pitchFamily="18" charset="0"/>
                      </a:endParaRPr>
                    </a:p>
                  </a:txBody>
                  <a:tcPr marL="68580" marR="68580" marT="0" marB="0" anchor="ctr">
                    <a:lnL>
                      <a:noFill/>
                    </a:lnL>
                    <a:lnR>
                      <a:noFill/>
                    </a:lnR>
                    <a:lnT>
                      <a:noFill/>
                    </a:lnT>
                    <a:lnB w="19050" cap="flat" cmpd="sng" algn="ctr">
                      <a:solidFill>
                        <a:srgbClr val="000000"/>
                      </a:solidFill>
                      <a:prstDash val="solid"/>
                      <a:round/>
                      <a:headEnd type="none" w="med" len="med"/>
                      <a:tailEnd type="none" w="med" len="med"/>
                    </a:lnB>
                    <a:noFill/>
                  </a:tcPr>
                </a:tc>
                <a:tc>
                  <a:txBody>
                    <a:bodyPr/>
                    <a:lstStyle/>
                    <a:p>
                      <a:pPr algn="ctr">
                        <a:buNone/>
                      </a:pPr>
                      <a:r>
                        <a:rPr lang="en-US" sz="1050" kern="100" dirty="0">
                          <a:effectLst/>
                          <a:latin typeface="微软雅黑" panose="020B0503020204020204" charset="-122"/>
                          <a:ea typeface="微软雅黑" panose="020B0503020204020204" charset="-122"/>
                          <a:cs typeface="Times New Roman" panose="02020603050405020304" pitchFamily="18" charset="0"/>
                        </a:rPr>
                        <a:t>73.30%(44/60)</a:t>
                      </a:r>
                      <a:endParaRPr lang="en-US" sz="1050" kern="100" dirty="0">
                        <a:effectLst/>
                        <a:latin typeface="微软雅黑" panose="020B0503020204020204" charset="-122"/>
                        <a:ea typeface="微软雅黑" panose="020B0503020204020204" charset="-122"/>
                        <a:cs typeface="Times New Roman" panose="02020603050405020304" pitchFamily="18" charset="0"/>
                      </a:endParaRPr>
                    </a:p>
                  </a:txBody>
                  <a:tcPr marL="68580" marR="68580" marT="0" marB="0" anchor="ctr">
                    <a:lnL>
                      <a:noFill/>
                    </a:lnL>
                    <a:lnR>
                      <a:noFill/>
                    </a:lnR>
                    <a:lnT>
                      <a:noFill/>
                    </a:lnT>
                    <a:lnB w="19050" cap="flat" cmpd="sng" algn="ctr">
                      <a:solidFill>
                        <a:srgbClr val="000000"/>
                      </a:solidFill>
                      <a:prstDash val="solid"/>
                      <a:round/>
                      <a:headEnd type="none" w="med" len="med"/>
                      <a:tailEnd type="none" w="med" len="med"/>
                    </a:lnB>
                    <a:noFill/>
                  </a:tcPr>
                </a:tc>
              </a:tr>
            </a:tbl>
          </a:graphicData>
        </a:graphic>
      </p:graphicFrame>
      <p:graphicFrame>
        <p:nvGraphicFramePr>
          <p:cNvPr id="22" name="表格 21"/>
          <p:cNvGraphicFramePr>
            <a:graphicFrameLocks noGrp="1"/>
          </p:cNvGraphicFramePr>
          <p:nvPr/>
        </p:nvGraphicFramePr>
        <p:xfrm>
          <a:off x="6245994" y="3976519"/>
          <a:ext cx="5652190" cy="695550"/>
        </p:xfrm>
        <a:graphic>
          <a:graphicData uri="http://schemas.openxmlformats.org/drawingml/2006/table">
            <a:tbl>
              <a:tblPr firstRow="1" firstCol="1" bandRow="1"/>
              <a:tblGrid>
                <a:gridCol w="576000"/>
                <a:gridCol w="1090295"/>
                <a:gridCol w="738505"/>
                <a:gridCol w="842010"/>
                <a:gridCol w="842010"/>
                <a:gridCol w="809625"/>
                <a:gridCol w="753745"/>
              </a:tblGrid>
              <a:tr h="231850">
                <a:tc>
                  <a:txBody>
                    <a:bodyPr/>
                    <a:lstStyle/>
                    <a:p>
                      <a:pPr algn="ctr">
                        <a:buNone/>
                      </a:pPr>
                      <a:r>
                        <a:rPr lang="zh-CN" sz="1050" kern="100" dirty="0">
                          <a:effectLst/>
                          <a:latin typeface="微软雅黑" panose="020B0503020204020204" charset="-122"/>
                          <a:ea typeface="微软雅黑" panose="020B0503020204020204" charset="-122"/>
                          <a:cs typeface="Times New Roman" panose="02020603050405020304" pitchFamily="18" charset="0"/>
                        </a:rPr>
                        <a:t>试验</a:t>
                      </a:r>
                      <a:endParaRPr lang="zh-CN" sz="1050" kern="100" dirty="0">
                        <a:effectLst/>
                        <a:latin typeface="微软雅黑" panose="020B0503020204020204" charset="-122"/>
                        <a:ea typeface="微软雅黑" panose="020B0503020204020204" charset="-122"/>
                        <a:cs typeface="Times New Roman" panose="02020603050405020304" pitchFamily="18" charset="0"/>
                      </a:endParaRPr>
                    </a:p>
                  </a:txBody>
                  <a:tcPr marL="68580" marR="68580" marT="0" marB="0" anchor="ctr">
                    <a:lnL>
                      <a:noFill/>
                    </a:lnL>
                    <a:lnR>
                      <a:noFill/>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noFill/>
                  </a:tcPr>
                </a:tc>
                <a:tc>
                  <a:txBody>
                    <a:bodyPr/>
                    <a:lstStyle/>
                    <a:p>
                      <a:pPr algn="ctr">
                        <a:buNone/>
                      </a:pPr>
                      <a:r>
                        <a:rPr lang="zh-CN" sz="1050" kern="100" dirty="0">
                          <a:effectLst/>
                          <a:latin typeface="微软雅黑" panose="020B0503020204020204" charset="-122"/>
                          <a:ea typeface="微软雅黑" panose="020B0503020204020204" charset="-122"/>
                          <a:cs typeface="Times New Roman" panose="02020603050405020304" pitchFamily="18" charset="0"/>
                        </a:rPr>
                        <a:t>组别</a:t>
                      </a:r>
                      <a:endParaRPr lang="zh-CN" sz="1050" kern="100" dirty="0">
                        <a:effectLst/>
                        <a:latin typeface="微软雅黑" panose="020B0503020204020204" charset="-122"/>
                        <a:ea typeface="微软雅黑" panose="020B0503020204020204" charset="-122"/>
                        <a:cs typeface="Times New Roman" panose="02020603050405020304" pitchFamily="18" charset="0"/>
                      </a:endParaRPr>
                    </a:p>
                  </a:txBody>
                  <a:tcPr marL="68580" marR="68580" marT="0" marB="0" anchor="ctr">
                    <a:lnL>
                      <a:noFill/>
                    </a:lnL>
                    <a:lnR>
                      <a:noFill/>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noFill/>
                  </a:tcPr>
                </a:tc>
                <a:tc>
                  <a:txBody>
                    <a:bodyPr/>
                    <a:lstStyle/>
                    <a:p>
                      <a:pPr algn="ctr">
                        <a:buNone/>
                      </a:pPr>
                      <a:r>
                        <a:rPr lang="zh-CN" sz="1050" kern="100">
                          <a:effectLst/>
                          <a:latin typeface="微软雅黑" panose="020B0503020204020204" charset="-122"/>
                          <a:ea typeface="微软雅黑" panose="020B0503020204020204" charset="-122"/>
                          <a:cs typeface="微软雅黑" panose="020B0503020204020204" charset="-122"/>
                        </a:rPr>
                        <a:t>真阳性</a:t>
                      </a:r>
                      <a:r>
                        <a:rPr lang="en-US" sz="1050" kern="100">
                          <a:effectLst/>
                          <a:latin typeface="微软雅黑" panose="020B0503020204020204" charset="-122"/>
                          <a:ea typeface="微软雅黑" panose="020B0503020204020204" charset="-122"/>
                          <a:cs typeface="微软雅黑" panose="020B0503020204020204" charset="-122"/>
                        </a:rPr>
                        <a:t>TP</a:t>
                      </a:r>
                      <a:endParaRPr lang="zh-CN" sz="1050" kern="100">
                        <a:effectLst/>
                        <a:latin typeface="微软雅黑" panose="020B0503020204020204" charset="-122"/>
                        <a:ea typeface="微软雅黑" panose="020B0503020204020204" charset="-122"/>
                        <a:cs typeface="微软雅黑" panose="020B0503020204020204" charset="-122"/>
                      </a:endParaRPr>
                    </a:p>
                  </a:txBody>
                  <a:tcPr marL="68580" marR="68580" marT="0" marB="0" anchor="ctr">
                    <a:lnL>
                      <a:noFill/>
                    </a:lnL>
                    <a:lnR>
                      <a:noFill/>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noFill/>
                  </a:tcPr>
                </a:tc>
                <a:tc>
                  <a:txBody>
                    <a:bodyPr/>
                    <a:lstStyle/>
                    <a:p>
                      <a:pPr algn="ctr">
                        <a:buNone/>
                      </a:pPr>
                      <a:r>
                        <a:rPr lang="zh-CN" sz="1050" kern="100">
                          <a:effectLst/>
                          <a:latin typeface="微软雅黑" panose="020B0503020204020204" charset="-122"/>
                          <a:ea typeface="微软雅黑" panose="020B0503020204020204" charset="-122"/>
                          <a:cs typeface="微软雅黑" panose="020B0503020204020204" charset="-122"/>
                        </a:rPr>
                        <a:t>假阴性</a:t>
                      </a:r>
                      <a:r>
                        <a:rPr lang="en-US" sz="1050" kern="100">
                          <a:effectLst/>
                          <a:latin typeface="微软雅黑" panose="020B0503020204020204" charset="-122"/>
                          <a:ea typeface="微软雅黑" panose="020B0503020204020204" charset="-122"/>
                          <a:cs typeface="微软雅黑" panose="020B0503020204020204" charset="-122"/>
                        </a:rPr>
                        <a:t>FP</a:t>
                      </a:r>
                      <a:endParaRPr lang="zh-CN" sz="1050" kern="100">
                        <a:effectLst/>
                        <a:latin typeface="微软雅黑" panose="020B0503020204020204" charset="-122"/>
                        <a:ea typeface="微软雅黑" panose="020B0503020204020204" charset="-122"/>
                        <a:cs typeface="微软雅黑" panose="020B0503020204020204" charset="-122"/>
                      </a:endParaRPr>
                    </a:p>
                  </a:txBody>
                  <a:tcPr marL="68580" marR="68580" marT="0" marB="0" anchor="ctr">
                    <a:lnL>
                      <a:noFill/>
                    </a:lnL>
                    <a:lnR>
                      <a:noFill/>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noFill/>
                  </a:tcPr>
                </a:tc>
                <a:tc>
                  <a:txBody>
                    <a:bodyPr/>
                    <a:lstStyle/>
                    <a:p>
                      <a:pPr algn="ctr">
                        <a:buNone/>
                      </a:pPr>
                      <a:r>
                        <a:rPr lang="zh-CN" sz="1050" kern="100">
                          <a:effectLst/>
                          <a:latin typeface="微软雅黑" panose="020B0503020204020204" charset="-122"/>
                          <a:ea typeface="微软雅黑" panose="020B0503020204020204" charset="-122"/>
                          <a:cs typeface="微软雅黑" panose="020B0503020204020204" charset="-122"/>
                        </a:rPr>
                        <a:t>真阴性</a:t>
                      </a:r>
                      <a:r>
                        <a:rPr lang="en-US" sz="1050" kern="100">
                          <a:effectLst/>
                          <a:latin typeface="微软雅黑" panose="020B0503020204020204" charset="-122"/>
                          <a:ea typeface="微软雅黑" panose="020B0503020204020204" charset="-122"/>
                          <a:cs typeface="微软雅黑" panose="020B0503020204020204" charset="-122"/>
                        </a:rPr>
                        <a:t>TN</a:t>
                      </a:r>
                      <a:endParaRPr lang="zh-CN" sz="1050" kern="100">
                        <a:effectLst/>
                        <a:latin typeface="微软雅黑" panose="020B0503020204020204" charset="-122"/>
                        <a:ea typeface="微软雅黑" panose="020B0503020204020204" charset="-122"/>
                        <a:cs typeface="微软雅黑" panose="020B0503020204020204" charset="-122"/>
                      </a:endParaRPr>
                    </a:p>
                  </a:txBody>
                  <a:tcPr marL="68580" marR="68580" marT="0" marB="0" anchor="ctr">
                    <a:lnL>
                      <a:noFill/>
                    </a:lnL>
                    <a:lnR>
                      <a:noFill/>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noFill/>
                  </a:tcPr>
                </a:tc>
                <a:tc>
                  <a:txBody>
                    <a:bodyPr/>
                    <a:lstStyle/>
                    <a:p>
                      <a:pPr algn="ctr">
                        <a:buNone/>
                      </a:pPr>
                      <a:r>
                        <a:rPr lang="zh-CN" sz="1050" kern="100">
                          <a:effectLst/>
                          <a:latin typeface="微软雅黑" panose="020B0503020204020204" charset="-122"/>
                          <a:ea typeface="微软雅黑" panose="020B0503020204020204" charset="-122"/>
                          <a:cs typeface="微软雅黑" panose="020B0503020204020204" charset="-122"/>
                        </a:rPr>
                        <a:t>假阴性</a:t>
                      </a:r>
                      <a:r>
                        <a:rPr lang="en-US" sz="1050" kern="100">
                          <a:effectLst/>
                          <a:latin typeface="微软雅黑" panose="020B0503020204020204" charset="-122"/>
                          <a:ea typeface="微软雅黑" panose="020B0503020204020204" charset="-122"/>
                          <a:cs typeface="微软雅黑" panose="020B0503020204020204" charset="-122"/>
                        </a:rPr>
                        <a:t>FN</a:t>
                      </a:r>
                      <a:endParaRPr lang="zh-CN" sz="1050" kern="100">
                        <a:effectLst/>
                        <a:latin typeface="微软雅黑" panose="020B0503020204020204" charset="-122"/>
                        <a:ea typeface="微软雅黑" panose="020B0503020204020204" charset="-122"/>
                        <a:cs typeface="微软雅黑" panose="020B0503020204020204" charset="-122"/>
                      </a:endParaRPr>
                    </a:p>
                  </a:txBody>
                  <a:tcPr marL="68580" marR="68580" marT="0" marB="0" anchor="ctr">
                    <a:lnL>
                      <a:noFill/>
                    </a:lnL>
                    <a:lnR>
                      <a:noFill/>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noFill/>
                  </a:tcPr>
                </a:tc>
                <a:tc>
                  <a:txBody>
                    <a:bodyPr/>
                    <a:lstStyle/>
                    <a:p>
                      <a:pPr algn="ctr">
                        <a:buNone/>
                      </a:pPr>
                      <a:r>
                        <a:rPr lang="zh-CN" sz="1050" kern="100">
                          <a:effectLst/>
                          <a:latin typeface="微软雅黑" panose="020B0503020204020204" charset="-122"/>
                          <a:ea typeface="微软雅黑" panose="020B0503020204020204" charset="-122"/>
                          <a:cs typeface="微软雅黑" panose="020B0503020204020204" charset="-122"/>
                        </a:rPr>
                        <a:t>样本量（</a:t>
                      </a:r>
                      <a:r>
                        <a:rPr lang="en-US" sz="1050" kern="100">
                          <a:effectLst/>
                          <a:latin typeface="微软雅黑" panose="020B0503020204020204" charset="-122"/>
                          <a:ea typeface="微软雅黑" panose="020B0503020204020204" charset="-122"/>
                          <a:cs typeface="微软雅黑" panose="020B0503020204020204" charset="-122"/>
                        </a:rPr>
                        <a:t>n</a:t>
                      </a:r>
                      <a:r>
                        <a:rPr lang="zh-CN" sz="1050" kern="100">
                          <a:effectLst/>
                          <a:latin typeface="微软雅黑" panose="020B0503020204020204" charset="-122"/>
                          <a:ea typeface="微软雅黑" panose="020B0503020204020204" charset="-122"/>
                          <a:cs typeface="微软雅黑" panose="020B0503020204020204" charset="-122"/>
                        </a:rPr>
                        <a:t>）</a:t>
                      </a:r>
                      <a:endParaRPr lang="zh-CN" sz="1050" kern="100">
                        <a:effectLst/>
                        <a:latin typeface="微软雅黑" panose="020B0503020204020204" charset="-122"/>
                        <a:ea typeface="微软雅黑" panose="020B0503020204020204" charset="-122"/>
                        <a:cs typeface="微软雅黑" panose="020B0503020204020204" charset="-122"/>
                      </a:endParaRPr>
                    </a:p>
                  </a:txBody>
                  <a:tcPr marL="68580" marR="68580" marT="0" marB="0" anchor="ctr">
                    <a:lnL>
                      <a:noFill/>
                    </a:lnL>
                    <a:lnR>
                      <a:noFill/>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noFill/>
                  </a:tcPr>
                </a:tc>
              </a:tr>
              <a:tr h="231850">
                <a:tc rowSpan="2">
                  <a:txBody>
                    <a:bodyPr/>
                    <a:lstStyle/>
                    <a:p>
                      <a:pPr algn="ctr">
                        <a:buNone/>
                      </a:pPr>
                      <a:r>
                        <a:rPr lang="zh-CN" altLang="en-US" sz="1050" kern="100" dirty="0">
                          <a:effectLst/>
                          <a:latin typeface="微软雅黑" panose="020B0503020204020204" charset="-122"/>
                          <a:ea typeface="微软雅黑" panose="020B0503020204020204" charset="-122"/>
                          <a:cs typeface="Times New Roman" panose="02020603050405020304" pitchFamily="18" charset="0"/>
                        </a:rPr>
                        <a:t>郭小闪</a:t>
                      </a:r>
                      <a:endParaRPr lang="zh-CN" altLang="en-US" sz="1050" kern="100" dirty="0">
                        <a:effectLst/>
                        <a:latin typeface="微软雅黑" panose="020B0503020204020204" charset="-122"/>
                        <a:ea typeface="微软雅黑" panose="020B0503020204020204" charset="-122"/>
                        <a:cs typeface="Times New Roman" panose="02020603050405020304" pitchFamily="18" charset="0"/>
                      </a:endParaRPr>
                    </a:p>
                  </a:txBody>
                  <a:tcPr marL="68580" marR="68580" marT="0" marB="0" anchor="ctr">
                    <a:lnL>
                      <a:noFill/>
                    </a:lnL>
                    <a:lnR>
                      <a:noFill/>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buNone/>
                      </a:pPr>
                      <a:r>
                        <a:rPr lang="zh-CN" sz="1050" kern="100" dirty="0">
                          <a:effectLst/>
                          <a:latin typeface="微软雅黑" panose="020B0503020204020204" charset="-122"/>
                          <a:ea typeface="微软雅黑" panose="020B0503020204020204" charset="-122"/>
                          <a:cs typeface="微软雅黑" panose="020B0503020204020204" charset="-122"/>
                        </a:rPr>
                        <a:t>瑞加诺生（</a:t>
                      </a:r>
                      <a:r>
                        <a:rPr lang="en-US" sz="1050" kern="100" dirty="0">
                          <a:effectLst/>
                          <a:latin typeface="微软雅黑" panose="020B0503020204020204" charset="-122"/>
                          <a:ea typeface="微软雅黑" panose="020B0503020204020204" charset="-122"/>
                          <a:cs typeface="微软雅黑" panose="020B0503020204020204" charset="-122"/>
                        </a:rPr>
                        <a:t>R</a:t>
                      </a:r>
                      <a:r>
                        <a:rPr lang="zh-CN" sz="1050" kern="100" dirty="0">
                          <a:effectLst/>
                          <a:latin typeface="微软雅黑" panose="020B0503020204020204" charset="-122"/>
                          <a:ea typeface="微软雅黑" panose="020B0503020204020204" charset="-122"/>
                          <a:cs typeface="微软雅黑" panose="020B0503020204020204" charset="-122"/>
                        </a:rPr>
                        <a:t>）</a:t>
                      </a:r>
                      <a:endParaRPr lang="zh-CN" sz="1050" kern="100" dirty="0">
                        <a:effectLst/>
                        <a:latin typeface="微软雅黑" panose="020B0503020204020204" charset="-122"/>
                        <a:ea typeface="微软雅黑" panose="020B0503020204020204" charset="-122"/>
                        <a:cs typeface="微软雅黑" panose="020B0503020204020204" charset="-122"/>
                      </a:endParaRPr>
                    </a:p>
                  </a:txBody>
                  <a:tcPr marL="68580" marR="68580" marT="0" marB="0" anchor="ctr">
                    <a:lnL>
                      <a:noFill/>
                    </a:lnL>
                    <a:lnR>
                      <a:noFill/>
                    </a:lnR>
                    <a:lnT w="19050" cap="flat" cmpd="sng" algn="ctr">
                      <a:solidFill>
                        <a:srgbClr val="000000"/>
                      </a:solidFill>
                      <a:prstDash val="solid"/>
                      <a:round/>
                      <a:headEnd type="none" w="med" len="med"/>
                      <a:tailEnd type="none" w="med" len="med"/>
                    </a:lnT>
                    <a:lnB>
                      <a:noFill/>
                    </a:lnB>
                    <a:noFill/>
                  </a:tcPr>
                </a:tc>
                <a:tc>
                  <a:txBody>
                    <a:bodyPr/>
                    <a:lstStyle/>
                    <a:p>
                      <a:pPr algn="ctr">
                        <a:buNone/>
                      </a:pPr>
                      <a:r>
                        <a:rPr lang="en-US" sz="1050" kern="100" dirty="0">
                          <a:effectLst/>
                          <a:latin typeface="微软雅黑" panose="020B0503020204020204" charset="-122"/>
                          <a:ea typeface="微软雅黑" panose="020B0503020204020204" charset="-122"/>
                          <a:cs typeface="Times New Roman" panose="02020603050405020304" pitchFamily="18" charset="0"/>
                        </a:rPr>
                        <a:t>2.33</a:t>
                      </a:r>
                      <a:endParaRPr lang="en-US" sz="1050" kern="100" dirty="0">
                        <a:effectLst/>
                        <a:latin typeface="微软雅黑" panose="020B0503020204020204" charset="-122"/>
                        <a:ea typeface="微软雅黑" panose="020B0503020204020204" charset="-122"/>
                        <a:cs typeface="Times New Roman" panose="02020603050405020304" pitchFamily="18" charset="0"/>
                      </a:endParaRPr>
                    </a:p>
                  </a:txBody>
                  <a:tcPr marL="68580" marR="68580" marT="0" marB="0" anchor="ctr">
                    <a:lnL>
                      <a:noFill/>
                    </a:lnL>
                    <a:lnR>
                      <a:noFill/>
                    </a:lnR>
                    <a:lnT w="19050" cap="flat" cmpd="sng" algn="ctr">
                      <a:solidFill>
                        <a:srgbClr val="000000"/>
                      </a:solidFill>
                      <a:prstDash val="solid"/>
                      <a:round/>
                      <a:headEnd type="none" w="med" len="med"/>
                      <a:tailEnd type="none" w="med" len="med"/>
                    </a:lnT>
                    <a:lnB>
                      <a:noFill/>
                    </a:lnB>
                    <a:noFill/>
                  </a:tcPr>
                </a:tc>
                <a:tc>
                  <a:txBody>
                    <a:bodyPr/>
                    <a:lstStyle/>
                    <a:p>
                      <a:pPr algn="ctr">
                        <a:buNone/>
                      </a:pPr>
                      <a:r>
                        <a:rPr lang="en-US" sz="1050" kern="100" dirty="0">
                          <a:effectLst/>
                          <a:latin typeface="微软雅黑" panose="020B0503020204020204" charset="-122"/>
                          <a:ea typeface="微软雅黑" panose="020B0503020204020204" charset="-122"/>
                          <a:cs typeface="Times New Roman" panose="02020603050405020304" pitchFamily="18" charset="0"/>
                        </a:rPr>
                        <a:t>1</a:t>
                      </a:r>
                      <a:endParaRPr lang="en-US" sz="1050" kern="100" dirty="0">
                        <a:effectLst/>
                        <a:latin typeface="微软雅黑" panose="020B0503020204020204" charset="-122"/>
                        <a:ea typeface="微软雅黑" panose="020B0503020204020204" charset="-122"/>
                        <a:cs typeface="Times New Roman" panose="02020603050405020304" pitchFamily="18" charset="0"/>
                      </a:endParaRPr>
                    </a:p>
                  </a:txBody>
                  <a:tcPr marL="68580" marR="68580" marT="0" marB="0" anchor="ctr">
                    <a:lnL>
                      <a:noFill/>
                    </a:lnL>
                    <a:lnR>
                      <a:noFill/>
                    </a:lnR>
                    <a:lnT w="19050" cap="flat" cmpd="sng" algn="ctr">
                      <a:solidFill>
                        <a:srgbClr val="000000"/>
                      </a:solidFill>
                      <a:prstDash val="solid"/>
                      <a:round/>
                      <a:headEnd type="none" w="med" len="med"/>
                      <a:tailEnd type="none" w="med" len="med"/>
                    </a:lnT>
                    <a:lnB>
                      <a:noFill/>
                    </a:lnB>
                    <a:noFill/>
                  </a:tcPr>
                </a:tc>
                <a:tc>
                  <a:txBody>
                    <a:bodyPr/>
                    <a:lstStyle/>
                    <a:p>
                      <a:pPr algn="ctr">
                        <a:buNone/>
                      </a:pPr>
                      <a:r>
                        <a:rPr lang="en-US" sz="1050" kern="100">
                          <a:effectLst/>
                          <a:latin typeface="微软雅黑" panose="020B0503020204020204" charset="-122"/>
                          <a:ea typeface="微软雅黑" panose="020B0503020204020204" charset="-122"/>
                          <a:cs typeface="Times New Roman" panose="02020603050405020304" pitchFamily="18" charset="0"/>
                        </a:rPr>
                        <a:t>12</a:t>
                      </a:r>
                      <a:endParaRPr lang="en-US" sz="1050" kern="100">
                        <a:effectLst/>
                        <a:latin typeface="微软雅黑" panose="020B0503020204020204" charset="-122"/>
                        <a:ea typeface="微软雅黑" panose="020B0503020204020204" charset="-122"/>
                        <a:cs typeface="Times New Roman" panose="02020603050405020304" pitchFamily="18" charset="0"/>
                      </a:endParaRPr>
                    </a:p>
                  </a:txBody>
                  <a:tcPr marL="68580" marR="68580" marT="0" marB="0" anchor="ctr">
                    <a:lnL>
                      <a:noFill/>
                    </a:lnL>
                    <a:lnR>
                      <a:noFill/>
                    </a:lnR>
                    <a:lnT w="19050" cap="flat" cmpd="sng" algn="ctr">
                      <a:solidFill>
                        <a:srgbClr val="000000"/>
                      </a:solidFill>
                      <a:prstDash val="solid"/>
                      <a:round/>
                      <a:headEnd type="none" w="med" len="med"/>
                      <a:tailEnd type="none" w="med" len="med"/>
                    </a:lnT>
                    <a:lnB>
                      <a:noFill/>
                    </a:lnB>
                    <a:noFill/>
                  </a:tcPr>
                </a:tc>
                <a:tc>
                  <a:txBody>
                    <a:bodyPr/>
                    <a:lstStyle/>
                    <a:p>
                      <a:pPr algn="ctr">
                        <a:buNone/>
                      </a:pPr>
                      <a:r>
                        <a:rPr lang="en-US" sz="1050" kern="100">
                          <a:effectLst/>
                          <a:latin typeface="微软雅黑" panose="020B0503020204020204" charset="-122"/>
                          <a:ea typeface="微软雅黑" panose="020B0503020204020204" charset="-122"/>
                          <a:cs typeface="Times New Roman" panose="02020603050405020304" pitchFamily="18" charset="0"/>
                        </a:rPr>
                        <a:t>1.67</a:t>
                      </a:r>
                      <a:endParaRPr lang="en-US" sz="1050" kern="100">
                        <a:effectLst/>
                        <a:latin typeface="微软雅黑" panose="020B0503020204020204" charset="-122"/>
                        <a:ea typeface="微软雅黑" panose="020B0503020204020204" charset="-122"/>
                        <a:cs typeface="Times New Roman" panose="02020603050405020304" pitchFamily="18" charset="0"/>
                      </a:endParaRPr>
                    </a:p>
                  </a:txBody>
                  <a:tcPr marL="68580" marR="68580" marT="0" marB="0" anchor="ctr">
                    <a:lnL>
                      <a:noFill/>
                    </a:lnL>
                    <a:lnR>
                      <a:noFill/>
                    </a:lnR>
                    <a:lnT w="19050" cap="flat" cmpd="sng" algn="ctr">
                      <a:solidFill>
                        <a:srgbClr val="000000"/>
                      </a:solidFill>
                      <a:prstDash val="solid"/>
                      <a:round/>
                      <a:headEnd type="none" w="med" len="med"/>
                      <a:tailEnd type="none" w="med" len="med"/>
                    </a:lnT>
                    <a:lnB>
                      <a:noFill/>
                    </a:lnB>
                    <a:noFill/>
                  </a:tcPr>
                </a:tc>
                <a:tc>
                  <a:txBody>
                    <a:bodyPr/>
                    <a:lstStyle/>
                    <a:p>
                      <a:pPr algn="ctr">
                        <a:buNone/>
                      </a:pPr>
                      <a:r>
                        <a:rPr lang="en-US" sz="1050" kern="100" dirty="0">
                          <a:effectLst/>
                          <a:latin typeface="微软雅黑" panose="020B0503020204020204" charset="-122"/>
                          <a:ea typeface="微软雅黑" panose="020B0503020204020204" charset="-122"/>
                          <a:cs typeface="Times New Roman" panose="02020603050405020304" pitchFamily="18" charset="0"/>
                        </a:rPr>
                        <a:t>17</a:t>
                      </a:r>
                      <a:endParaRPr lang="en-US" sz="1050" kern="100" dirty="0">
                        <a:effectLst/>
                        <a:latin typeface="微软雅黑" panose="020B0503020204020204" charset="-122"/>
                        <a:ea typeface="微软雅黑" panose="020B0503020204020204" charset="-122"/>
                        <a:cs typeface="Times New Roman" panose="02020603050405020304" pitchFamily="18" charset="0"/>
                      </a:endParaRPr>
                    </a:p>
                  </a:txBody>
                  <a:tcPr marL="68580" marR="68580" marT="0" marB="0" anchor="ctr">
                    <a:lnL>
                      <a:noFill/>
                    </a:lnL>
                    <a:lnR>
                      <a:noFill/>
                    </a:lnR>
                    <a:lnT w="19050" cap="flat" cmpd="sng" algn="ctr">
                      <a:solidFill>
                        <a:srgbClr val="000000"/>
                      </a:solidFill>
                      <a:prstDash val="solid"/>
                      <a:round/>
                      <a:headEnd type="none" w="med" len="med"/>
                      <a:tailEnd type="none" w="med" len="med"/>
                    </a:lnT>
                    <a:lnB>
                      <a:noFill/>
                    </a:lnB>
                    <a:noFill/>
                  </a:tcPr>
                </a:tc>
              </a:tr>
              <a:tr h="231850">
                <a:tc vMerge="1">
                  <a:tcPr/>
                </a:tc>
                <a:tc>
                  <a:txBody>
                    <a:bodyPr/>
                    <a:lstStyle/>
                    <a:p>
                      <a:pPr algn="ctr">
                        <a:buNone/>
                      </a:pPr>
                      <a:r>
                        <a:rPr lang="zh-CN" sz="1050" kern="100" dirty="0">
                          <a:effectLst/>
                          <a:latin typeface="微软雅黑" panose="020B0503020204020204" charset="-122"/>
                          <a:ea typeface="微软雅黑" panose="020B0503020204020204" charset="-122"/>
                          <a:cs typeface="微软雅黑" panose="020B0503020204020204" charset="-122"/>
                        </a:rPr>
                        <a:t>腺苷（</a:t>
                      </a:r>
                      <a:r>
                        <a:rPr lang="en-US" sz="1050" kern="100" dirty="0">
                          <a:effectLst/>
                          <a:latin typeface="微软雅黑" panose="020B0503020204020204" charset="-122"/>
                          <a:ea typeface="微软雅黑" panose="020B0503020204020204" charset="-122"/>
                          <a:cs typeface="微软雅黑" panose="020B0503020204020204" charset="-122"/>
                        </a:rPr>
                        <a:t>c</a:t>
                      </a:r>
                      <a:r>
                        <a:rPr lang="zh-CN" sz="1050" kern="100" dirty="0">
                          <a:effectLst/>
                          <a:latin typeface="微软雅黑" panose="020B0503020204020204" charset="-122"/>
                          <a:ea typeface="微软雅黑" panose="020B0503020204020204" charset="-122"/>
                          <a:cs typeface="微软雅黑" panose="020B0503020204020204" charset="-122"/>
                        </a:rPr>
                        <a:t>）</a:t>
                      </a:r>
                      <a:endParaRPr lang="zh-CN" sz="1050" kern="100" dirty="0">
                        <a:effectLst/>
                        <a:latin typeface="微软雅黑" panose="020B0503020204020204" charset="-122"/>
                        <a:ea typeface="微软雅黑" panose="020B0503020204020204" charset="-122"/>
                        <a:cs typeface="微软雅黑" panose="020B0503020204020204" charset="-122"/>
                      </a:endParaRPr>
                    </a:p>
                  </a:txBody>
                  <a:tcPr marL="68580" marR="68580" marT="0" marB="0" anchor="ctr">
                    <a:lnL>
                      <a:noFill/>
                    </a:lnL>
                    <a:lnR>
                      <a:noFill/>
                    </a:lnR>
                    <a:lnT>
                      <a:noFill/>
                    </a:lnT>
                    <a:lnB w="12700" cap="flat" cmpd="sng" algn="ctr">
                      <a:solidFill>
                        <a:srgbClr val="000000"/>
                      </a:solidFill>
                      <a:prstDash val="solid"/>
                      <a:round/>
                      <a:headEnd type="none" w="med" len="med"/>
                      <a:tailEnd type="none" w="med" len="med"/>
                    </a:lnB>
                    <a:noFill/>
                  </a:tcPr>
                </a:tc>
                <a:tc>
                  <a:txBody>
                    <a:bodyPr/>
                    <a:lstStyle/>
                    <a:p>
                      <a:pPr algn="ctr">
                        <a:buNone/>
                      </a:pPr>
                      <a:r>
                        <a:rPr lang="en-US" sz="1050" kern="100">
                          <a:effectLst/>
                          <a:latin typeface="微软雅黑" panose="020B0503020204020204" charset="-122"/>
                          <a:ea typeface="微软雅黑" panose="020B0503020204020204" charset="-122"/>
                          <a:cs typeface="Times New Roman" panose="02020603050405020304" pitchFamily="18" charset="0"/>
                        </a:rPr>
                        <a:t>3.33</a:t>
                      </a:r>
                      <a:endParaRPr lang="en-US" sz="1050" kern="100">
                        <a:effectLst/>
                        <a:latin typeface="微软雅黑" panose="020B0503020204020204" charset="-122"/>
                        <a:ea typeface="微软雅黑" panose="020B0503020204020204" charset="-122"/>
                        <a:cs typeface="Times New Roman" panose="02020603050405020304" pitchFamily="18" charset="0"/>
                      </a:endParaRPr>
                    </a:p>
                  </a:txBody>
                  <a:tcPr marL="68580" marR="68580" marT="0" marB="0" anchor="ctr">
                    <a:lnL>
                      <a:noFill/>
                    </a:lnL>
                    <a:lnR>
                      <a:noFill/>
                    </a:lnR>
                    <a:lnT>
                      <a:noFill/>
                    </a:lnT>
                    <a:lnB w="12700" cap="flat" cmpd="sng" algn="ctr">
                      <a:solidFill>
                        <a:srgbClr val="000000"/>
                      </a:solidFill>
                      <a:prstDash val="solid"/>
                      <a:round/>
                      <a:headEnd type="none" w="med" len="med"/>
                      <a:tailEnd type="none" w="med" len="med"/>
                    </a:lnB>
                    <a:noFill/>
                  </a:tcPr>
                </a:tc>
                <a:tc>
                  <a:txBody>
                    <a:bodyPr/>
                    <a:lstStyle/>
                    <a:p>
                      <a:pPr algn="ctr">
                        <a:buNone/>
                      </a:pPr>
                      <a:r>
                        <a:rPr lang="en-US" sz="1050" kern="100">
                          <a:effectLst/>
                          <a:latin typeface="微软雅黑" panose="020B0503020204020204" charset="-122"/>
                          <a:ea typeface="微软雅黑" panose="020B0503020204020204" charset="-122"/>
                          <a:cs typeface="Times New Roman" panose="02020603050405020304" pitchFamily="18" charset="0"/>
                        </a:rPr>
                        <a:t>1.33</a:t>
                      </a:r>
                      <a:endParaRPr lang="en-US" sz="1050" kern="100">
                        <a:effectLst/>
                        <a:latin typeface="微软雅黑" panose="020B0503020204020204" charset="-122"/>
                        <a:ea typeface="微软雅黑" panose="020B0503020204020204" charset="-122"/>
                        <a:cs typeface="Times New Roman" panose="02020603050405020304" pitchFamily="18" charset="0"/>
                      </a:endParaRPr>
                    </a:p>
                  </a:txBody>
                  <a:tcPr marL="68580" marR="68580" marT="0" marB="0" anchor="ctr">
                    <a:lnL>
                      <a:noFill/>
                    </a:lnL>
                    <a:lnR>
                      <a:noFill/>
                    </a:lnR>
                    <a:lnT>
                      <a:noFill/>
                    </a:lnT>
                    <a:lnB w="12700" cap="flat" cmpd="sng" algn="ctr">
                      <a:solidFill>
                        <a:srgbClr val="000000"/>
                      </a:solidFill>
                      <a:prstDash val="solid"/>
                      <a:round/>
                      <a:headEnd type="none" w="med" len="med"/>
                      <a:tailEnd type="none" w="med" len="med"/>
                    </a:lnB>
                    <a:noFill/>
                  </a:tcPr>
                </a:tc>
                <a:tc>
                  <a:txBody>
                    <a:bodyPr/>
                    <a:lstStyle/>
                    <a:p>
                      <a:pPr algn="ctr">
                        <a:buNone/>
                      </a:pPr>
                      <a:r>
                        <a:rPr lang="en-US" sz="1050" kern="100" dirty="0">
                          <a:effectLst/>
                          <a:latin typeface="微软雅黑" panose="020B0503020204020204" charset="-122"/>
                          <a:ea typeface="微软雅黑" panose="020B0503020204020204" charset="-122"/>
                          <a:cs typeface="Times New Roman" panose="02020603050405020304" pitchFamily="18" charset="0"/>
                        </a:rPr>
                        <a:t>17.67</a:t>
                      </a:r>
                      <a:endParaRPr lang="en-US" sz="1050" kern="100" dirty="0">
                        <a:effectLst/>
                        <a:latin typeface="微软雅黑" panose="020B0503020204020204" charset="-122"/>
                        <a:ea typeface="微软雅黑" panose="020B0503020204020204" charset="-122"/>
                        <a:cs typeface="Times New Roman" panose="02020603050405020304" pitchFamily="18" charset="0"/>
                      </a:endParaRPr>
                    </a:p>
                  </a:txBody>
                  <a:tcPr marL="68580" marR="68580" marT="0" marB="0" anchor="ctr">
                    <a:lnL>
                      <a:noFill/>
                    </a:lnL>
                    <a:lnR>
                      <a:noFill/>
                    </a:lnR>
                    <a:lnT>
                      <a:noFill/>
                    </a:lnT>
                    <a:lnB w="12700" cap="flat" cmpd="sng" algn="ctr">
                      <a:solidFill>
                        <a:srgbClr val="000000"/>
                      </a:solidFill>
                      <a:prstDash val="solid"/>
                      <a:round/>
                      <a:headEnd type="none" w="med" len="med"/>
                      <a:tailEnd type="none" w="med" len="med"/>
                    </a:lnB>
                    <a:noFill/>
                  </a:tcPr>
                </a:tc>
                <a:tc>
                  <a:txBody>
                    <a:bodyPr/>
                    <a:lstStyle/>
                    <a:p>
                      <a:pPr algn="ctr">
                        <a:buNone/>
                      </a:pPr>
                      <a:r>
                        <a:rPr lang="en-US" sz="1050" kern="100" dirty="0">
                          <a:effectLst/>
                          <a:latin typeface="微软雅黑" panose="020B0503020204020204" charset="-122"/>
                          <a:ea typeface="微软雅黑" panose="020B0503020204020204" charset="-122"/>
                          <a:cs typeface="Times New Roman" panose="02020603050405020304" pitchFamily="18" charset="0"/>
                        </a:rPr>
                        <a:t>2.67</a:t>
                      </a:r>
                      <a:endParaRPr lang="en-US" sz="1050" kern="100" dirty="0">
                        <a:effectLst/>
                        <a:latin typeface="微软雅黑" panose="020B0503020204020204" charset="-122"/>
                        <a:ea typeface="微软雅黑" panose="020B0503020204020204" charset="-122"/>
                        <a:cs typeface="Times New Roman" panose="02020603050405020304" pitchFamily="18" charset="0"/>
                      </a:endParaRPr>
                    </a:p>
                  </a:txBody>
                  <a:tcPr marL="68580" marR="68580" marT="0" marB="0" anchor="ctr">
                    <a:lnL>
                      <a:noFill/>
                    </a:lnL>
                    <a:lnR>
                      <a:noFill/>
                    </a:lnR>
                    <a:lnT>
                      <a:noFill/>
                    </a:lnT>
                    <a:lnB w="12700" cap="flat" cmpd="sng" algn="ctr">
                      <a:solidFill>
                        <a:srgbClr val="000000"/>
                      </a:solidFill>
                      <a:prstDash val="solid"/>
                      <a:round/>
                      <a:headEnd type="none" w="med" len="med"/>
                      <a:tailEnd type="none" w="med" len="med"/>
                    </a:lnB>
                    <a:noFill/>
                  </a:tcPr>
                </a:tc>
                <a:tc>
                  <a:txBody>
                    <a:bodyPr/>
                    <a:lstStyle/>
                    <a:p>
                      <a:pPr algn="ctr">
                        <a:buNone/>
                      </a:pPr>
                      <a:r>
                        <a:rPr lang="en-US" sz="1050" kern="100" dirty="0">
                          <a:effectLst/>
                          <a:latin typeface="微软雅黑" panose="020B0503020204020204" charset="-122"/>
                          <a:ea typeface="微软雅黑" panose="020B0503020204020204" charset="-122"/>
                          <a:cs typeface="Times New Roman" panose="02020603050405020304" pitchFamily="18" charset="0"/>
                        </a:rPr>
                        <a:t>25</a:t>
                      </a:r>
                      <a:endParaRPr lang="en-US" sz="1050" kern="100" dirty="0">
                        <a:effectLst/>
                        <a:latin typeface="微软雅黑" panose="020B0503020204020204" charset="-122"/>
                        <a:ea typeface="微软雅黑" panose="020B0503020204020204" charset="-122"/>
                        <a:cs typeface="Times New Roman" panose="02020603050405020304" pitchFamily="18" charset="0"/>
                      </a:endParaRPr>
                    </a:p>
                  </a:txBody>
                  <a:tcPr marL="68580" marR="68580" marT="0" marB="0" anchor="ctr">
                    <a:lnL>
                      <a:noFill/>
                    </a:lnL>
                    <a:lnR>
                      <a:noFill/>
                    </a:lnR>
                    <a:lnT>
                      <a:noFill/>
                    </a:lnT>
                    <a:lnB w="12700" cap="flat" cmpd="sng" algn="ctr">
                      <a:solidFill>
                        <a:srgbClr val="000000"/>
                      </a:solidFill>
                      <a:prstDash val="solid"/>
                      <a:round/>
                      <a:headEnd type="none" w="med" len="med"/>
                      <a:tailEnd type="none" w="med" len="med"/>
                    </a:lnB>
                    <a:noFill/>
                  </a:tcPr>
                </a:tc>
              </a:tr>
            </a:tbl>
          </a:graphicData>
        </a:graphic>
      </p:graphicFrame>
      <p:graphicFrame>
        <p:nvGraphicFramePr>
          <p:cNvPr id="23" name="表格 22"/>
          <p:cNvGraphicFramePr>
            <a:graphicFrameLocks noGrp="1"/>
          </p:cNvGraphicFramePr>
          <p:nvPr/>
        </p:nvGraphicFramePr>
        <p:xfrm>
          <a:off x="7492962" y="5158979"/>
          <a:ext cx="3146010" cy="1216080"/>
        </p:xfrm>
        <a:graphic>
          <a:graphicData uri="http://schemas.openxmlformats.org/drawingml/2006/table">
            <a:tbl>
              <a:tblPr firstRow="1" firstCol="1" bandRow="1"/>
              <a:tblGrid>
                <a:gridCol w="1008000"/>
                <a:gridCol w="432000"/>
                <a:gridCol w="864000"/>
                <a:gridCol w="842010"/>
              </a:tblGrid>
              <a:tr h="288000">
                <a:tc>
                  <a:txBody>
                    <a:bodyPr/>
                    <a:lstStyle/>
                    <a:p>
                      <a:pPr algn="ctr">
                        <a:buNone/>
                      </a:pPr>
                      <a:r>
                        <a:rPr lang="zh-CN" sz="1050" b="1" kern="100" dirty="0">
                          <a:solidFill>
                            <a:schemeClr val="tx1"/>
                          </a:solidFill>
                          <a:effectLst/>
                          <a:latin typeface="微软雅黑" panose="020B0503020204020204" charset="-122"/>
                          <a:ea typeface="微软雅黑" panose="020B0503020204020204" charset="-122"/>
                          <a:cs typeface="Times New Roman" panose="02020603050405020304" pitchFamily="18" charset="0"/>
                        </a:rPr>
                        <a:t>指标</a:t>
                      </a:r>
                      <a:endParaRPr lang="zh-CN" sz="1050" b="1" kern="100" dirty="0">
                        <a:solidFill>
                          <a:schemeClr val="tx1"/>
                        </a:solidFill>
                        <a:effectLst/>
                        <a:latin typeface="微软雅黑" panose="020B0503020204020204" charset="-122"/>
                        <a:ea typeface="微软雅黑" panose="020B0503020204020204" charset="-122"/>
                        <a:cs typeface="Times New Roman" panose="02020603050405020304" pitchFamily="18" charset="0"/>
                      </a:endParaRPr>
                    </a:p>
                  </a:txBody>
                  <a:tcPr marL="68580" marR="68580" marT="0" marB="0" anchor="ctr">
                    <a:lnL>
                      <a:noFill/>
                    </a:lnL>
                    <a:lnR>
                      <a:noFill/>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noFill/>
                  </a:tcPr>
                </a:tc>
                <a:tc>
                  <a:txBody>
                    <a:bodyPr/>
                    <a:lstStyle/>
                    <a:p>
                      <a:pPr algn="ctr">
                        <a:buNone/>
                      </a:pPr>
                      <a:r>
                        <a:rPr lang="en-US" sz="1050" b="1" kern="100" dirty="0">
                          <a:solidFill>
                            <a:schemeClr val="tx1"/>
                          </a:solidFill>
                          <a:effectLst/>
                          <a:latin typeface="微软雅黑" panose="020B0503020204020204" charset="-122"/>
                          <a:ea typeface="微软雅黑" panose="020B0503020204020204" charset="-122"/>
                          <a:cs typeface="Times New Roman" panose="02020603050405020304" pitchFamily="18" charset="0"/>
                        </a:rPr>
                        <a:t>OR</a:t>
                      </a:r>
                      <a:endParaRPr lang="en-US" sz="1050" b="1" kern="100" dirty="0">
                        <a:solidFill>
                          <a:schemeClr val="tx1"/>
                        </a:solidFill>
                        <a:effectLst/>
                        <a:latin typeface="微软雅黑" panose="020B0503020204020204" charset="-122"/>
                        <a:ea typeface="微软雅黑" panose="020B0503020204020204" charset="-122"/>
                        <a:cs typeface="Times New Roman" panose="02020603050405020304" pitchFamily="18" charset="0"/>
                      </a:endParaRPr>
                    </a:p>
                  </a:txBody>
                  <a:tcPr marL="68580" marR="68580" marT="0" marB="0" anchor="ctr">
                    <a:lnL>
                      <a:noFill/>
                    </a:lnL>
                    <a:lnR>
                      <a:noFill/>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noFill/>
                  </a:tcPr>
                </a:tc>
                <a:tc>
                  <a:txBody>
                    <a:bodyPr/>
                    <a:lstStyle/>
                    <a:p>
                      <a:pPr algn="ctr">
                        <a:buNone/>
                      </a:pPr>
                      <a:r>
                        <a:rPr lang="en-US" sz="1050" b="1" kern="100" dirty="0">
                          <a:solidFill>
                            <a:schemeClr val="tx1"/>
                          </a:solidFill>
                          <a:effectLst/>
                          <a:latin typeface="微软雅黑" panose="020B0503020204020204" charset="-122"/>
                          <a:ea typeface="微软雅黑" panose="020B0503020204020204" charset="-122"/>
                          <a:cs typeface="Times New Roman" panose="02020603050405020304" pitchFamily="18" charset="0"/>
                        </a:rPr>
                        <a:t>95%CI</a:t>
                      </a:r>
                      <a:endParaRPr lang="en-US" sz="1050" b="1" kern="100" dirty="0">
                        <a:solidFill>
                          <a:schemeClr val="tx1"/>
                        </a:solidFill>
                        <a:effectLst/>
                        <a:latin typeface="微软雅黑" panose="020B0503020204020204" charset="-122"/>
                        <a:ea typeface="微软雅黑" panose="020B0503020204020204" charset="-122"/>
                        <a:cs typeface="Times New Roman" panose="02020603050405020304" pitchFamily="18" charset="0"/>
                      </a:endParaRPr>
                    </a:p>
                  </a:txBody>
                  <a:tcPr marL="68580" marR="68580" marT="0" marB="0" anchor="ctr">
                    <a:lnL>
                      <a:noFill/>
                    </a:lnL>
                    <a:lnR>
                      <a:noFill/>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noFill/>
                  </a:tcPr>
                </a:tc>
                <a:tc>
                  <a:txBody>
                    <a:bodyPr/>
                    <a:lstStyle/>
                    <a:p>
                      <a:pPr algn="ctr">
                        <a:buNone/>
                      </a:pPr>
                      <a:r>
                        <a:rPr lang="en-US" sz="1050" b="1" kern="100" dirty="0">
                          <a:solidFill>
                            <a:schemeClr val="tx1"/>
                          </a:solidFill>
                          <a:effectLst/>
                          <a:latin typeface="微软雅黑" panose="020B0503020204020204" charset="-122"/>
                          <a:ea typeface="微软雅黑" panose="020B0503020204020204" charset="-122"/>
                          <a:cs typeface="微软雅黑" panose="020B0503020204020204" charset="-122"/>
                        </a:rPr>
                        <a:t>P</a:t>
                      </a:r>
                      <a:r>
                        <a:rPr lang="zh-CN" sz="1050" b="1" kern="100" dirty="0">
                          <a:solidFill>
                            <a:schemeClr val="tx1"/>
                          </a:solidFill>
                          <a:effectLst/>
                          <a:latin typeface="微软雅黑" panose="020B0503020204020204" charset="-122"/>
                          <a:ea typeface="微软雅黑" panose="020B0503020204020204" charset="-122"/>
                          <a:cs typeface="微软雅黑" panose="020B0503020204020204" charset="-122"/>
                        </a:rPr>
                        <a:t>值</a:t>
                      </a:r>
                      <a:r>
                        <a:rPr lang="en-US" altLang="zh-CN" sz="1050" b="1" kern="100" dirty="0">
                          <a:solidFill>
                            <a:schemeClr val="tx1"/>
                          </a:solidFill>
                          <a:effectLst/>
                          <a:latin typeface="微软雅黑" panose="020B0503020204020204" charset="-122"/>
                          <a:ea typeface="微软雅黑" panose="020B0503020204020204" charset="-122"/>
                          <a:cs typeface="微软雅黑" panose="020B0503020204020204" charset="-122"/>
                        </a:rPr>
                        <a:t>/</a:t>
                      </a:r>
                      <a:r>
                        <a:rPr lang="zh-CN" altLang="en-US" sz="1050" b="1" kern="100" dirty="0">
                          <a:solidFill>
                            <a:schemeClr val="tx1"/>
                          </a:solidFill>
                          <a:effectLst/>
                          <a:latin typeface="微软雅黑" panose="020B0503020204020204" charset="-122"/>
                          <a:ea typeface="微软雅黑" panose="020B0503020204020204" charset="-122"/>
                          <a:cs typeface="微软雅黑" panose="020B0503020204020204" charset="-122"/>
                        </a:rPr>
                        <a:t>显著性</a:t>
                      </a:r>
                      <a:endParaRPr lang="zh-CN" altLang="en-US" sz="1050" b="1" kern="100" dirty="0">
                        <a:solidFill>
                          <a:schemeClr val="tx1"/>
                        </a:solidFill>
                        <a:effectLst/>
                        <a:latin typeface="微软雅黑" panose="020B0503020204020204" charset="-122"/>
                        <a:ea typeface="微软雅黑" panose="020B0503020204020204" charset="-122"/>
                        <a:cs typeface="微软雅黑" panose="020B0503020204020204" charset="-122"/>
                      </a:endParaRPr>
                    </a:p>
                  </a:txBody>
                  <a:tcPr marL="68580" marR="68580" marT="0" marB="0" anchor="ctr">
                    <a:lnL>
                      <a:noFill/>
                    </a:lnL>
                    <a:lnR>
                      <a:noFill/>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noFill/>
                  </a:tcPr>
                </a:tc>
              </a:tr>
              <a:tr h="288000">
                <a:tc>
                  <a:txBody>
                    <a:bodyPr/>
                    <a:lstStyle/>
                    <a:p>
                      <a:pPr algn="ctr">
                        <a:buNone/>
                      </a:pPr>
                      <a:r>
                        <a:rPr lang="zh-CN" sz="1050" b="1" kern="100" dirty="0">
                          <a:solidFill>
                            <a:srgbClr val="C00000"/>
                          </a:solidFill>
                          <a:effectLst/>
                          <a:latin typeface="微软雅黑" panose="020B0503020204020204" charset="-122"/>
                          <a:ea typeface="微软雅黑" panose="020B0503020204020204" charset="-122"/>
                          <a:cs typeface="Times New Roman" panose="02020603050405020304" pitchFamily="18" charset="0"/>
                        </a:rPr>
                        <a:t>灵敏度</a:t>
                      </a:r>
                      <a:endParaRPr lang="zh-CN" sz="1050" b="1" kern="100" dirty="0">
                        <a:solidFill>
                          <a:srgbClr val="C00000"/>
                        </a:solidFill>
                        <a:effectLst/>
                        <a:latin typeface="微软雅黑" panose="020B0503020204020204" charset="-122"/>
                        <a:ea typeface="微软雅黑" panose="020B0503020204020204" charset="-122"/>
                        <a:cs typeface="Times New Roman" panose="02020603050405020304" pitchFamily="18" charset="0"/>
                      </a:endParaRPr>
                    </a:p>
                  </a:txBody>
                  <a:tcPr marL="68580" marR="68580" marT="0" marB="0" anchor="ctr">
                    <a:lnL>
                      <a:noFill/>
                    </a:lnL>
                    <a:lnR>
                      <a:noFill/>
                    </a:lnR>
                    <a:lnT w="19050" cap="flat" cmpd="sng" algn="ctr">
                      <a:solidFill>
                        <a:srgbClr val="000000"/>
                      </a:solidFill>
                      <a:prstDash val="solid"/>
                      <a:round/>
                      <a:headEnd type="none" w="med" len="med"/>
                      <a:tailEnd type="none" w="med" len="med"/>
                    </a:lnT>
                    <a:lnB>
                      <a:noFill/>
                    </a:lnB>
                    <a:noFill/>
                  </a:tcPr>
                </a:tc>
                <a:tc>
                  <a:txBody>
                    <a:bodyPr/>
                    <a:lstStyle/>
                    <a:p>
                      <a:pPr algn="ctr">
                        <a:buNone/>
                      </a:pPr>
                      <a:r>
                        <a:rPr lang="en-US" sz="1050" kern="100" dirty="0">
                          <a:effectLst/>
                          <a:latin typeface="微软雅黑" panose="020B0503020204020204" charset="-122"/>
                          <a:ea typeface="微软雅黑" panose="020B0503020204020204" charset="-122"/>
                          <a:cs typeface="Times New Roman" panose="02020603050405020304" pitchFamily="18" charset="0"/>
                        </a:rPr>
                        <a:t>1.25</a:t>
                      </a:r>
                      <a:endParaRPr lang="en-US" sz="1050" kern="100" dirty="0">
                        <a:effectLst/>
                        <a:latin typeface="微软雅黑" panose="020B0503020204020204" charset="-122"/>
                        <a:ea typeface="微软雅黑" panose="020B0503020204020204" charset="-122"/>
                        <a:cs typeface="Times New Roman" panose="02020603050405020304" pitchFamily="18" charset="0"/>
                      </a:endParaRPr>
                    </a:p>
                  </a:txBody>
                  <a:tcPr marL="68580" marR="68580" marT="0" marB="0" anchor="ctr">
                    <a:lnL>
                      <a:noFill/>
                    </a:lnL>
                    <a:lnR>
                      <a:noFill/>
                    </a:lnR>
                    <a:lnT w="19050" cap="flat" cmpd="sng" algn="ctr">
                      <a:solidFill>
                        <a:srgbClr val="000000"/>
                      </a:solidFill>
                      <a:prstDash val="solid"/>
                      <a:round/>
                      <a:headEnd type="none" w="med" len="med"/>
                      <a:tailEnd type="none" w="med" len="med"/>
                    </a:lnT>
                    <a:lnB>
                      <a:noFill/>
                    </a:lnB>
                    <a:noFill/>
                  </a:tcPr>
                </a:tc>
                <a:tc>
                  <a:txBody>
                    <a:bodyPr/>
                    <a:lstStyle/>
                    <a:p>
                      <a:pPr algn="ctr">
                        <a:buNone/>
                      </a:pPr>
                      <a:r>
                        <a:rPr lang="en-US" sz="1050" kern="100" dirty="0">
                          <a:effectLst/>
                          <a:latin typeface="微软雅黑" panose="020B0503020204020204" charset="-122"/>
                          <a:ea typeface="微软雅黑" panose="020B0503020204020204" charset="-122"/>
                          <a:cs typeface="Times New Roman" panose="02020603050405020304" pitchFamily="18" charset="0"/>
                        </a:rPr>
                        <a:t>(0.05,33.12)</a:t>
                      </a:r>
                      <a:endParaRPr lang="en-US" sz="1050" kern="100" dirty="0">
                        <a:effectLst/>
                        <a:latin typeface="微软雅黑" panose="020B0503020204020204" charset="-122"/>
                        <a:ea typeface="微软雅黑" panose="020B0503020204020204" charset="-122"/>
                        <a:cs typeface="Times New Roman" panose="02020603050405020304" pitchFamily="18" charset="0"/>
                      </a:endParaRPr>
                    </a:p>
                  </a:txBody>
                  <a:tcPr marL="68580" marR="68580" marT="0" marB="0" anchor="ctr">
                    <a:lnL>
                      <a:noFill/>
                    </a:lnL>
                    <a:lnR>
                      <a:noFill/>
                    </a:lnR>
                    <a:lnT w="19050" cap="flat" cmpd="sng" algn="ctr">
                      <a:solidFill>
                        <a:srgbClr val="000000"/>
                      </a:solidFill>
                      <a:prstDash val="solid"/>
                      <a:round/>
                      <a:headEnd type="none" w="med" len="med"/>
                      <a:tailEnd type="none" w="med" len="med"/>
                    </a:lnT>
                    <a:lnB>
                      <a:noFill/>
                    </a:lnB>
                    <a:noFill/>
                  </a:tcPr>
                </a:tc>
                <a:tc>
                  <a:txBody>
                    <a:bodyPr/>
                    <a:lstStyle/>
                    <a:p>
                      <a:pPr algn="ctr">
                        <a:buNone/>
                      </a:pPr>
                      <a:r>
                        <a:rPr lang="en-US" sz="1050" kern="100" dirty="0">
                          <a:effectLst/>
                          <a:latin typeface="微软雅黑" panose="020B0503020204020204" charset="-122"/>
                          <a:ea typeface="微软雅黑" panose="020B0503020204020204" charset="-122"/>
                          <a:cs typeface="微软雅黑" panose="020B0503020204020204" charset="-122"/>
                        </a:rPr>
                        <a:t>0.892/</a:t>
                      </a:r>
                      <a:r>
                        <a:rPr lang="zh-CN" altLang="en-US" sz="1050" b="1" kern="100" dirty="0">
                          <a:solidFill>
                            <a:srgbClr val="C00000"/>
                          </a:solidFill>
                          <a:effectLst/>
                          <a:latin typeface="微软雅黑" panose="020B0503020204020204" charset="-122"/>
                          <a:ea typeface="微软雅黑" panose="020B0503020204020204" charset="-122"/>
                          <a:cs typeface="微软雅黑" panose="020B0503020204020204" charset="-122"/>
                        </a:rPr>
                        <a:t>无</a:t>
                      </a:r>
                      <a:endParaRPr lang="zh-CN" altLang="en-US" sz="1050" b="1" kern="100" dirty="0">
                        <a:solidFill>
                          <a:srgbClr val="C00000"/>
                        </a:solidFill>
                        <a:effectLst/>
                        <a:latin typeface="微软雅黑" panose="020B0503020204020204" charset="-122"/>
                        <a:ea typeface="微软雅黑" panose="020B0503020204020204" charset="-122"/>
                        <a:cs typeface="微软雅黑" panose="020B0503020204020204" charset="-122"/>
                      </a:endParaRPr>
                    </a:p>
                  </a:txBody>
                  <a:tcPr marL="68580" marR="68580" marT="0" marB="0" anchor="ctr">
                    <a:lnL>
                      <a:noFill/>
                    </a:lnL>
                    <a:lnR>
                      <a:noFill/>
                    </a:lnR>
                    <a:lnT w="19050" cap="flat" cmpd="sng" algn="ctr">
                      <a:solidFill>
                        <a:srgbClr val="000000"/>
                      </a:solidFill>
                      <a:prstDash val="solid"/>
                      <a:round/>
                      <a:headEnd type="none" w="med" len="med"/>
                      <a:tailEnd type="none" w="med" len="med"/>
                    </a:lnT>
                    <a:lnB>
                      <a:noFill/>
                    </a:lnB>
                    <a:noFill/>
                  </a:tcPr>
                </a:tc>
              </a:tr>
              <a:tr h="288000">
                <a:tc>
                  <a:txBody>
                    <a:bodyPr/>
                    <a:lstStyle/>
                    <a:p>
                      <a:pPr algn="ctr">
                        <a:buNone/>
                      </a:pPr>
                      <a:r>
                        <a:rPr lang="zh-CN" sz="1050" b="1" kern="100">
                          <a:solidFill>
                            <a:srgbClr val="C00000"/>
                          </a:solidFill>
                          <a:effectLst/>
                          <a:latin typeface="微软雅黑" panose="020B0503020204020204" charset="-122"/>
                          <a:ea typeface="微软雅黑" panose="020B0503020204020204" charset="-122"/>
                          <a:cs typeface="Times New Roman" panose="02020603050405020304" pitchFamily="18" charset="0"/>
                        </a:rPr>
                        <a:t>特异度</a:t>
                      </a:r>
                      <a:endParaRPr lang="zh-CN" sz="1050" b="1" kern="100">
                        <a:solidFill>
                          <a:srgbClr val="C00000"/>
                        </a:solidFill>
                        <a:effectLst/>
                        <a:latin typeface="微软雅黑" panose="020B0503020204020204" charset="-122"/>
                        <a:ea typeface="微软雅黑" panose="020B0503020204020204" charset="-122"/>
                        <a:cs typeface="Times New Roman" panose="02020603050405020304" pitchFamily="18" charset="0"/>
                      </a:endParaRPr>
                    </a:p>
                  </a:txBody>
                  <a:tcPr marL="68580" marR="68580" marT="0" marB="0" anchor="ctr">
                    <a:lnL>
                      <a:noFill/>
                    </a:lnL>
                    <a:lnR>
                      <a:noFill/>
                    </a:lnR>
                    <a:lnT>
                      <a:noFill/>
                    </a:lnT>
                    <a:lnB>
                      <a:noFill/>
                    </a:lnB>
                    <a:noFill/>
                  </a:tcPr>
                </a:tc>
                <a:tc>
                  <a:txBody>
                    <a:bodyPr/>
                    <a:lstStyle/>
                    <a:p>
                      <a:pPr algn="ctr">
                        <a:buNone/>
                      </a:pPr>
                      <a:r>
                        <a:rPr lang="en-US" sz="1050" kern="100" dirty="0">
                          <a:effectLst/>
                          <a:latin typeface="微软雅黑" panose="020B0503020204020204" charset="-122"/>
                          <a:ea typeface="微软雅黑" panose="020B0503020204020204" charset="-122"/>
                          <a:cs typeface="Times New Roman" panose="02020603050405020304" pitchFamily="18" charset="0"/>
                        </a:rPr>
                        <a:t>0.92</a:t>
                      </a:r>
                      <a:endParaRPr lang="en-US" sz="1050" kern="100" dirty="0">
                        <a:effectLst/>
                        <a:latin typeface="微软雅黑" panose="020B0503020204020204" charset="-122"/>
                        <a:ea typeface="微软雅黑" panose="020B0503020204020204" charset="-122"/>
                        <a:cs typeface="Times New Roman" panose="02020603050405020304" pitchFamily="18" charset="0"/>
                      </a:endParaRPr>
                    </a:p>
                  </a:txBody>
                  <a:tcPr marL="68580" marR="68580" marT="0" marB="0" anchor="ctr">
                    <a:lnL>
                      <a:noFill/>
                    </a:lnL>
                    <a:lnR>
                      <a:noFill/>
                    </a:lnR>
                    <a:lnT>
                      <a:noFill/>
                    </a:lnT>
                    <a:lnB>
                      <a:noFill/>
                    </a:lnB>
                    <a:noFill/>
                  </a:tcPr>
                </a:tc>
                <a:tc>
                  <a:txBody>
                    <a:bodyPr/>
                    <a:lstStyle/>
                    <a:p>
                      <a:pPr algn="ctr">
                        <a:buNone/>
                      </a:pPr>
                      <a:r>
                        <a:rPr lang="en-US" sz="1050" kern="100" dirty="0">
                          <a:effectLst/>
                          <a:latin typeface="微软雅黑" panose="020B0503020204020204" charset="-122"/>
                          <a:ea typeface="微软雅黑" panose="020B0503020204020204" charset="-122"/>
                          <a:cs typeface="Times New Roman" panose="02020603050405020304" pitchFamily="18" charset="0"/>
                        </a:rPr>
                        <a:t>(0.08,10.40)</a:t>
                      </a:r>
                      <a:endParaRPr lang="en-US" sz="1050" kern="100" dirty="0">
                        <a:effectLst/>
                        <a:latin typeface="微软雅黑" panose="020B0503020204020204" charset="-122"/>
                        <a:ea typeface="微软雅黑" panose="020B0503020204020204" charset="-122"/>
                        <a:cs typeface="Times New Roman" panose="02020603050405020304" pitchFamily="18" charset="0"/>
                      </a:endParaRPr>
                    </a:p>
                  </a:txBody>
                  <a:tcPr marL="68580" marR="68580" marT="0" marB="0" anchor="ctr">
                    <a:lnL>
                      <a:noFill/>
                    </a:lnL>
                    <a:lnR>
                      <a:noFill/>
                    </a:lnR>
                    <a:lnT>
                      <a:noFill/>
                    </a:lnT>
                    <a:lnB>
                      <a:noFill/>
                    </a:lnB>
                    <a:noFill/>
                  </a:tcPr>
                </a:tc>
                <a:tc>
                  <a:txBody>
                    <a:bodyPr/>
                    <a:lstStyle/>
                    <a:p>
                      <a:pPr algn="ctr">
                        <a:buNone/>
                      </a:pPr>
                      <a:r>
                        <a:rPr lang="en-US" sz="1050" kern="100" dirty="0">
                          <a:effectLst/>
                          <a:latin typeface="微软雅黑" panose="020B0503020204020204" charset="-122"/>
                          <a:ea typeface="微软雅黑" panose="020B0503020204020204" charset="-122"/>
                          <a:cs typeface="微软雅黑" panose="020B0503020204020204" charset="-122"/>
                        </a:rPr>
                        <a:t>0.947/</a:t>
                      </a:r>
                      <a:r>
                        <a:rPr lang="zh-CN" altLang="en-US" sz="1050" b="1" kern="100" dirty="0">
                          <a:solidFill>
                            <a:srgbClr val="C00000"/>
                          </a:solidFill>
                          <a:effectLst/>
                          <a:latin typeface="微软雅黑" panose="020B0503020204020204" charset="-122"/>
                          <a:ea typeface="微软雅黑" panose="020B0503020204020204" charset="-122"/>
                          <a:cs typeface="微软雅黑" panose="020B0503020204020204" charset="-122"/>
                        </a:rPr>
                        <a:t>无</a:t>
                      </a:r>
                      <a:endParaRPr lang="zh-CN" altLang="en-US" sz="1050" b="1" kern="100" dirty="0">
                        <a:solidFill>
                          <a:srgbClr val="C00000"/>
                        </a:solidFill>
                        <a:effectLst/>
                        <a:latin typeface="微软雅黑" panose="020B0503020204020204" charset="-122"/>
                        <a:ea typeface="微软雅黑" panose="020B0503020204020204" charset="-122"/>
                        <a:cs typeface="微软雅黑" panose="020B0503020204020204" charset="-122"/>
                      </a:endParaRPr>
                    </a:p>
                  </a:txBody>
                  <a:tcPr marL="68580" marR="68580" marT="0" marB="0" anchor="ctr">
                    <a:lnL>
                      <a:noFill/>
                    </a:lnL>
                    <a:lnR>
                      <a:noFill/>
                    </a:lnR>
                    <a:lnT>
                      <a:noFill/>
                    </a:lnT>
                    <a:lnB>
                      <a:noFill/>
                    </a:lnB>
                    <a:noFill/>
                  </a:tcPr>
                </a:tc>
              </a:tr>
              <a:tr h="288000">
                <a:tc>
                  <a:txBody>
                    <a:bodyPr/>
                    <a:lstStyle/>
                    <a:p>
                      <a:pPr algn="ctr">
                        <a:buNone/>
                      </a:pPr>
                      <a:r>
                        <a:rPr lang="zh-CN" sz="1050" b="1" kern="100">
                          <a:solidFill>
                            <a:srgbClr val="C00000"/>
                          </a:solidFill>
                          <a:effectLst/>
                          <a:latin typeface="微软雅黑" panose="020B0503020204020204" charset="-122"/>
                          <a:ea typeface="微软雅黑" panose="020B0503020204020204" charset="-122"/>
                          <a:cs typeface="Times New Roman" panose="02020603050405020304" pitchFamily="18" charset="0"/>
                        </a:rPr>
                        <a:t>准确度</a:t>
                      </a:r>
                      <a:endParaRPr lang="zh-CN" sz="1050" b="1" kern="100">
                        <a:solidFill>
                          <a:srgbClr val="C00000"/>
                        </a:solidFill>
                        <a:effectLst/>
                        <a:latin typeface="微软雅黑" panose="020B0503020204020204" charset="-122"/>
                        <a:ea typeface="微软雅黑" panose="020B0503020204020204" charset="-122"/>
                        <a:cs typeface="Times New Roman" panose="02020603050405020304" pitchFamily="18" charset="0"/>
                      </a:endParaRPr>
                    </a:p>
                  </a:txBody>
                  <a:tcPr marL="68580" marR="68580" marT="0" marB="0" anchor="ctr">
                    <a:lnL>
                      <a:noFill/>
                    </a:lnL>
                    <a:lnR>
                      <a:noFill/>
                    </a:lnR>
                    <a:lnT>
                      <a:noFill/>
                    </a:lnT>
                    <a:lnB w="12700" cap="flat" cmpd="sng" algn="ctr">
                      <a:solidFill>
                        <a:srgbClr val="000000"/>
                      </a:solidFill>
                      <a:prstDash val="solid"/>
                      <a:round/>
                      <a:headEnd type="none" w="med" len="med"/>
                      <a:tailEnd type="none" w="med" len="med"/>
                    </a:lnB>
                    <a:noFill/>
                  </a:tcPr>
                </a:tc>
                <a:tc>
                  <a:txBody>
                    <a:bodyPr/>
                    <a:lstStyle/>
                    <a:p>
                      <a:pPr algn="ctr">
                        <a:buNone/>
                      </a:pPr>
                      <a:r>
                        <a:rPr lang="en-US" sz="1050" kern="100">
                          <a:effectLst/>
                          <a:latin typeface="微软雅黑" panose="020B0503020204020204" charset="-122"/>
                          <a:ea typeface="微软雅黑" panose="020B0503020204020204" charset="-122"/>
                          <a:cs typeface="Times New Roman" panose="02020603050405020304" pitchFamily="18" charset="0"/>
                        </a:rPr>
                        <a:t>1.07</a:t>
                      </a:r>
                      <a:endParaRPr lang="en-US" sz="1050" kern="100">
                        <a:effectLst/>
                        <a:latin typeface="微软雅黑" panose="020B0503020204020204" charset="-122"/>
                        <a:ea typeface="微软雅黑" panose="020B0503020204020204" charset="-122"/>
                        <a:cs typeface="Times New Roman" panose="02020603050405020304" pitchFamily="18" charset="0"/>
                      </a:endParaRPr>
                    </a:p>
                  </a:txBody>
                  <a:tcPr marL="68580" marR="68580" marT="0" marB="0" anchor="ctr">
                    <a:lnL>
                      <a:noFill/>
                    </a:lnL>
                    <a:lnR>
                      <a:noFill/>
                    </a:lnR>
                    <a:lnT>
                      <a:noFill/>
                    </a:lnT>
                    <a:lnB w="12700" cap="flat" cmpd="sng" algn="ctr">
                      <a:solidFill>
                        <a:srgbClr val="000000"/>
                      </a:solidFill>
                      <a:prstDash val="solid"/>
                      <a:round/>
                      <a:headEnd type="none" w="med" len="med"/>
                      <a:tailEnd type="none" w="med" len="med"/>
                    </a:lnB>
                    <a:noFill/>
                  </a:tcPr>
                </a:tc>
                <a:tc>
                  <a:txBody>
                    <a:bodyPr/>
                    <a:lstStyle/>
                    <a:p>
                      <a:pPr algn="ctr">
                        <a:buNone/>
                      </a:pPr>
                      <a:r>
                        <a:rPr lang="en-US" sz="1050" kern="100" dirty="0">
                          <a:effectLst/>
                          <a:latin typeface="微软雅黑" panose="020B0503020204020204" charset="-122"/>
                          <a:ea typeface="微软雅黑" panose="020B0503020204020204" charset="-122"/>
                          <a:cs typeface="Times New Roman" panose="02020603050405020304" pitchFamily="18" charset="0"/>
                        </a:rPr>
                        <a:t>(0.16,7.01)</a:t>
                      </a:r>
                      <a:endParaRPr lang="en-US" sz="1050" kern="100" dirty="0">
                        <a:effectLst/>
                        <a:latin typeface="微软雅黑" panose="020B0503020204020204" charset="-122"/>
                        <a:ea typeface="微软雅黑" panose="020B0503020204020204" charset="-122"/>
                        <a:cs typeface="Times New Roman" panose="02020603050405020304" pitchFamily="18" charset="0"/>
                      </a:endParaRPr>
                    </a:p>
                  </a:txBody>
                  <a:tcPr marL="68580" marR="68580" marT="0" marB="0" anchor="ctr">
                    <a:lnL>
                      <a:noFill/>
                    </a:lnL>
                    <a:lnR>
                      <a:noFill/>
                    </a:lnR>
                    <a:lnT>
                      <a:noFill/>
                    </a:lnT>
                    <a:lnB w="12700" cap="flat" cmpd="sng" algn="ctr">
                      <a:solidFill>
                        <a:srgbClr val="000000"/>
                      </a:solidFill>
                      <a:prstDash val="solid"/>
                      <a:round/>
                      <a:headEnd type="none" w="med" len="med"/>
                      <a:tailEnd type="none" w="med" len="med"/>
                    </a:lnB>
                    <a:noFill/>
                  </a:tcPr>
                </a:tc>
                <a:tc>
                  <a:txBody>
                    <a:bodyPr/>
                    <a:lstStyle/>
                    <a:p>
                      <a:pPr algn="ctr">
                        <a:buNone/>
                      </a:pPr>
                      <a:r>
                        <a:rPr lang="en-US" sz="1050" kern="100" dirty="0">
                          <a:effectLst/>
                          <a:latin typeface="微软雅黑" panose="020B0503020204020204" charset="-122"/>
                          <a:ea typeface="微软雅黑" panose="020B0503020204020204" charset="-122"/>
                          <a:cs typeface="微软雅黑" panose="020B0503020204020204" charset="-122"/>
                        </a:rPr>
                        <a:t>0.948/</a:t>
                      </a:r>
                      <a:r>
                        <a:rPr lang="zh-CN" altLang="en-US" sz="1050" b="1" kern="100" dirty="0">
                          <a:solidFill>
                            <a:srgbClr val="C00000"/>
                          </a:solidFill>
                          <a:effectLst/>
                          <a:latin typeface="微软雅黑" panose="020B0503020204020204" charset="-122"/>
                          <a:ea typeface="微软雅黑" panose="020B0503020204020204" charset="-122"/>
                          <a:cs typeface="微软雅黑" panose="020B0503020204020204" charset="-122"/>
                        </a:rPr>
                        <a:t>无</a:t>
                      </a:r>
                      <a:endParaRPr lang="zh-CN" altLang="en-US" sz="1050" b="1" kern="100" dirty="0">
                        <a:solidFill>
                          <a:srgbClr val="C00000"/>
                        </a:solidFill>
                        <a:effectLst/>
                        <a:latin typeface="微软雅黑" panose="020B0503020204020204" charset="-122"/>
                        <a:ea typeface="微软雅黑" panose="020B0503020204020204" charset="-122"/>
                        <a:cs typeface="微软雅黑" panose="020B0503020204020204" charset="-122"/>
                      </a:endParaRPr>
                    </a:p>
                  </a:txBody>
                  <a:tcPr marL="68580" marR="68580" marT="0" marB="0" anchor="ctr">
                    <a:lnL>
                      <a:noFill/>
                    </a:lnL>
                    <a:lnR>
                      <a:noFill/>
                    </a:lnR>
                    <a:lnT>
                      <a:noFill/>
                    </a:lnT>
                    <a:lnB w="12700" cap="flat" cmpd="sng" algn="ctr">
                      <a:solidFill>
                        <a:srgbClr val="000000"/>
                      </a:solidFill>
                      <a:prstDash val="solid"/>
                      <a:round/>
                      <a:headEnd type="none" w="med" len="med"/>
                      <a:tailEnd type="none" w="med" len="med"/>
                    </a:lnB>
                    <a:noFill/>
                  </a:tcPr>
                </a:tc>
              </a:tr>
            </a:tbl>
          </a:graphicData>
        </a:graphic>
      </p:graphicFrame>
      <p:sp>
        <p:nvSpPr>
          <p:cNvPr id="27" name="矩形: 圆角 26"/>
          <p:cNvSpPr/>
          <p:nvPr/>
        </p:nvSpPr>
        <p:spPr>
          <a:xfrm>
            <a:off x="7324508" y="4776619"/>
            <a:ext cx="3531665" cy="1655818"/>
          </a:xfrm>
          <a:prstGeom prst="roundRect">
            <a:avLst/>
          </a:prstGeom>
          <a:noFill/>
          <a:ln w="19050">
            <a:solidFill>
              <a:srgbClr val="C00000"/>
            </a:solidFill>
            <a:prstDash val="lg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CN" altLang="en-US"/>
          </a:p>
        </p:txBody>
      </p:sp>
      <p:pic>
        <p:nvPicPr>
          <p:cNvPr id="9" name="图片 8"/>
          <p:cNvPicPr>
            <a:picLocks noChangeAspect="1"/>
          </p:cNvPicPr>
          <p:nvPr/>
        </p:nvPicPr>
        <p:blipFill>
          <a:blip r:embed="rId3"/>
          <a:stretch>
            <a:fillRect/>
          </a:stretch>
        </p:blipFill>
        <p:spPr>
          <a:xfrm>
            <a:off x="10375289" y="114307"/>
            <a:ext cx="1635841" cy="552659"/>
          </a:xfrm>
          <a:prstGeom prst="rect">
            <a:avLst/>
          </a:prstGeom>
        </p:spPr>
      </p:pic>
      <p:sp>
        <p:nvSpPr>
          <p:cNvPr id="4" name="矩形 3"/>
          <p:cNvSpPr/>
          <p:nvPr/>
        </p:nvSpPr>
        <p:spPr>
          <a:xfrm>
            <a:off x="0" y="0"/>
            <a:ext cx="1493520" cy="358140"/>
          </a:xfrm>
          <a:prstGeom prst="rect">
            <a:avLst/>
          </a:prstGeom>
          <a:solidFill>
            <a:srgbClr val="046E5A"/>
          </a:solidFill>
          <a:ln>
            <a:noFill/>
          </a:ln>
        </p:spPr>
        <p:style>
          <a:lnRef idx="2">
            <a:schemeClr val="accent1">
              <a:lumMod val="75000"/>
            </a:schemeClr>
          </a:lnRef>
          <a:fillRef idx="1">
            <a:schemeClr val="accent1"/>
          </a:fillRef>
          <a:effectRef idx="0">
            <a:srgbClr val="FFFFFF"/>
          </a:effectRef>
          <a:fontRef idx="minor">
            <a:schemeClr val="lt1"/>
          </a:fontRef>
        </p:style>
        <p:txBody>
          <a:bodyPr rtlCol="0" anchor="ctr"/>
          <a:p>
            <a:pPr algn="ctr"/>
            <a:r>
              <a:rPr lang="zh-CN" altLang="en-US" sz="1400" b="1">
                <a:solidFill>
                  <a:schemeClr val="bg1"/>
                </a:solidFill>
                <a:latin typeface="微软雅黑" panose="020B0503020204020204" charset="-122"/>
                <a:ea typeface="微软雅黑" panose="020B0503020204020204" charset="-122"/>
                <a:cs typeface="微软雅黑" panose="020B0503020204020204" charset="-122"/>
                <a:sym typeface="+mn-ea"/>
              </a:rPr>
              <a:t>有效性（</a:t>
            </a:r>
            <a:r>
              <a:rPr lang="en-US" altLang="zh-CN" sz="1400" b="1">
                <a:solidFill>
                  <a:schemeClr val="bg1"/>
                </a:solidFill>
                <a:latin typeface="微软雅黑" panose="020B0503020204020204" charset="-122"/>
                <a:ea typeface="微软雅黑" panose="020B0503020204020204" charset="-122"/>
                <a:cs typeface="微软雅黑" panose="020B0503020204020204" charset="-122"/>
                <a:sym typeface="+mn-ea"/>
              </a:rPr>
              <a:t>2/3</a:t>
            </a:r>
            <a:r>
              <a:rPr lang="zh-CN" altLang="en-US" sz="1400" b="1">
                <a:solidFill>
                  <a:schemeClr val="bg1"/>
                </a:solidFill>
                <a:latin typeface="微软雅黑" panose="020B0503020204020204" charset="-122"/>
                <a:ea typeface="微软雅黑" panose="020B0503020204020204" charset="-122"/>
                <a:cs typeface="微软雅黑" panose="020B0503020204020204" charset="-122"/>
                <a:sym typeface="+mn-ea"/>
              </a:rPr>
              <a:t>）</a:t>
            </a:r>
            <a:endParaRPr lang="zh-CN" altLang="en-US" sz="1400"/>
          </a:p>
        </p:txBody>
      </p:sp>
    </p:spTree>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表格 7"/>
          <p:cNvGraphicFramePr>
            <a:graphicFrameLocks noGrp="1"/>
          </p:cNvGraphicFramePr>
          <p:nvPr/>
        </p:nvGraphicFramePr>
        <p:xfrm>
          <a:off x="524986" y="1435749"/>
          <a:ext cx="11203305" cy="3670300"/>
        </p:xfrm>
        <a:graphic>
          <a:graphicData uri="http://schemas.openxmlformats.org/drawingml/2006/table">
            <a:tbl>
              <a:tblPr/>
              <a:tblGrid>
                <a:gridCol w="3845500"/>
                <a:gridCol w="7357745"/>
              </a:tblGrid>
              <a:tr h="432000">
                <a:tc>
                  <a:txBody>
                    <a:bodyPr/>
                    <a:lstStyle/>
                    <a:p>
                      <a:pPr algn="ctr" fontAlgn="ctr"/>
                      <a:r>
                        <a:rPr lang="zh-CN" altLang="en-US" sz="1600" b="1" i="0" u="none" strike="noStrike" dirty="0">
                          <a:solidFill>
                            <a:schemeClr val="tx1"/>
                          </a:solidFill>
                          <a:effectLst/>
                          <a:latin typeface="微软雅黑" panose="020B0503020204020204" charset="-122"/>
                          <a:ea typeface="微软雅黑" panose="020B0503020204020204" charset="-122"/>
                          <a:cs typeface="微软雅黑" panose="020B0503020204020204" charset="-122"/>
                        </a:rPr>
                        <a:t>国内外指南</a:t>
                      </a:r>
                      <a:endParaRPr lang="en-US" altLang="zh-CN" sz="1600" b="1" i="0" u="none" strike="noStrike" dirty="0">
                        <a:solidFill>
                          <a:schemeClr val="tx1"/>
                        </a:solidFill>
                        <a:effectLst/>
                        <a:latin typeface="微软雅黑" panose="020B0503020204020204" charset="-122"/>
                        <a:ea typeface="微软雅黑" panose="020B0503020204020204" charset="-122"/>
                        <a:cs typeface="微软雅黑" panose="020B0503020204020204" charset="-122"/>
                      </a:endParaRPr>
                    </a:p>
                  </a:txBody>
                  <a:tcPr marL="144004" marR="144004" marT="107953" marB="107953"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ClrTx/>
                        <a:buSzTx/>
                        <a:buFontTx/>
                      </a:pPr>
                      <a:r>
                        <a:rPr lang="zh-CN" altLang="en-US" sz="1600" b="1" dirty="0">
                          <a:effectLst/>
                          <a:latin typeface="微软雅黑" panose="020B0503020204020204" charset="-122"/>
                          <a:ea typeface="微软雅黑" panose="020B0503020204020204" charset="-122"/>
                          <a:cs typeface="微软雅黑" panose="020B0503020204020204" charset="-122"/>
                          <a:sym typeface="+mn-ea"/>
                        </a:rPr>
                        <a:t>国内外权威指南推荐</a:t>
                      </a:r>
                      <a:endParaRPr lang="zh-CN" altLang="en-US" sz="1600" b="1" i="0" u="none" strike="noStrike" kern="1200" dirty="0">
                        <a:solidFill>
                          <a:schemeClr val="tx1"/>
                        </a:solidFill>
                        <a:effectLst/>
                        <a:latin typeface="微软雅黑" panose="020B0503020204020204" charset="-122"/>
                        <a:ea typeface="微软雅黑" panose="020B0503020204020204" charset="-122"/>
                        <a:cs typeface="微软雅黑" panose="020B0503020204020204" charset="-122"/>
                      </a:endParaRPr>
                    </a:p>
                  </a:txBody>
                  <a:tcPr marL="144004" marR="144004" marT="107953" marB="107953"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r>
              <a:tr h="0">
                <a:tc>
                  <a:txBody>
                    <a:bodyPr/>
                    <a:lstStyle/>
                    <a:p>
                      <a:pPr marL="0" indent="0" algn="l" fontAlgn="ctr">
                        <a:lnSpc>
                          <a:spcPct val="100000"/>
                        </a:lnSpc>
                        <a:buNone/>
                      </a:pPr>
                      <a:r>
                        <a:rPr lang="zh-CN" altLang="en-US" sz="1400" b="1" dirty="0">
                          <a:effectLst/>
                          <a:latin typeface="微软雅黑" panose="020B0503020204020204" charset="-122"/>
                          <a:ea typeface="微软雅黑" panose="020B0503020204020204" charset="-122"/>
                          <a:cs typeface="微软雅黑" panose="020B0503020204020204" charset="-122"/>
                          <a:sym typeface="+mn-ea"/>
                        </a:rPr>
                        <a:t>中国慢性冠脉综合征患者诊断及管理指南（</a:t>
                      </a:r>
                      <a:r>
                        <a:rPr lang="en-US" altLang="zh-CN" sz="1400" b="1" dirty="0">
                          <a:effectLst/>
                          <a:latin typeface="微软雅黑" panose="020B0503020204020204" charset="-122"/>
                          <a:ea typeface="微软雅黑" panose="020B0503020204020204" charset="-122"/>
                          <a:cs typeface="微软雅黑" panose="020B0503020204020204" charset="-122"/>
                          <a:sym typeface="+mn-ea"/>
                        </a:rPr>
                        <a:t>2024 </a:t>
                      </a:r>
                      <a:r>
                        <a:rPr lang="zh-CN" altLang="en-US" sz="1400" b="1" dirty="0">
                          <a:effectLst/>
                          <a:latin typeface="微软雅黑" panose="020B0503020204020204" charset="-122"/>
                          <a:ea typeface="微软雅黑" panose="020B0503020204020204" charset="-122"/>
                          <a:cs typeface="微软雅黑" panose="020B0503020204020204" charset="-122"/>
                          <a:sym typeface="+mn-ea"/>
                        </a:rPr>
                        <a:t>）</a:t>
                      </a:r>
                      <a:r>
                        <a:rPr lang="en-US" altLang="zh-CN" sz="1400" b="1" baseline="30000" dirty="0">
                          <a:effectLst/>
                          <a:latin typeface="微软雅黑" panose="020B0503020204020204" charset="-122"/>
                          <a:ea typeface="微软雅黑" panose="020B0503020204020204" charset="-122"/>
                          <a:cs typeface="微软雅黑" panose="020B0503020204020204" charset="-122"/>
                          <a:sym typeface="+mn-ea"/>
                        </a:rPr>
                        <a:t>[1]</a:t>
                      </a:r>
                      <a:endParaRPr lang="zh-CN" altLang="en-US" sz="1400" b="1" i="0" u="none" strike="noStrike" kern="1200" baseline="30000" dirty="0">
                        <a:solidFill>
                          <a:schemeClr val="tx1"/>
                        </a:solidFill>
                        <a:effectLst/>
                        <a:latin typeface="微软雅黑" panose="020B0503020204020204" charset="-122"/>
                        <a:ea typeface="微软雅黑" panose="020B0503020204020204" charset="-122"/>
                        <a:cs typeface="微软雅黑" panose="020B0503020204020204" charset="-122"/>
                      </a:endParaRPr>
                    </a:p>
                  </a:txBody>
                  <a:tcPr marL="144004" marR="144004" marT="107953" marB="107953"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L="0" marR="0" lvl="0" indent="0" algn="l" defTabSz="457200" rtl="0" eaLnBrk="1" latinLnBrk="0" hangingPunct="1">
                        <a:lnSpc>
                          <a:spcPct val="100000"/>
                        </a:lnSpc>
                        <a:spcBef>
                          <a:spcPts val="0"/>
                        </a:spcBef>
                        <a:spcAft>
                          <a:spcPts val="0"/>
                        </a:spcAft>
                        <a:buClrTx/>
                        <a:buSzTx/>
                        <a:buFont typeface="Wingdings" panose="05000000000000000000" pitchFamily="2" charset="2"/>
                        <a:buNone/>
                        <a:defRPr/>
                      </a:pPr>
                      <a:r>
                        <a:rPr lang="zh-CN" altLang="en-US" sz="1400" dirty="0">
                          <a:latin typeface="微软雅黑" panose="020B0503020204020204" charset="-122"/>
                          <a:ea typeface="微软雅黑" panose="020B0503020204020204" charset="-122"/>
                          <a:cs typeface="微软雅黑" panose="020B0503020204020204" charset="-122"/>
                          <a:sym typeface="+mn-ea"/>
                        </a:rPr>
                        <a:t>对中高验前概率的慢性冠脉综合征 （</a:t>
                      </a:r>
                      <a:r>
                        <a:rPr lang="en-US" altLang="zh-CN" sz="1400" dirty="0">
                          <a:latin typeface="微软雅黑" panose="020B0503020204020204" charset="-122"/>
                          <a:ea typeface="微软雅黑" panose="020B0503020204020204" charset="-122"/>
                          <a:cs typeface="微软雅黑" panose="020B0503020204020204" charset="-122"/>
                          <a:sym typeface="+mn-ea"/>
                        </a:rPr>
                        <a:t>CCS</a:t>
                      </a:r>
                      <a:r>
                        <a:rPr lang="zh-CN" altLang="en-US" sz="1400" dirty="0">
                          <a:latin typeface="微软雅黑" panose="020B0503020204020204" charset="-122"/>
                          <a:ea typeface="微软雅黑" panose="020B0503020204020204" charset="-122"/>
                          <a:cs typeface="微软雅黑" panose="020B0503020204020204" charset="-122"/>
                          <a:sym typeface="+mn-ea"/>
                        </a:rPr>
                        <a:t>）</a:t>
                      </a:r>
                      <a:r>
                        <a:rPr lang="en-US" altLang="zh-CN" sz="1400" dirty="0">
                          <a:latin typeface="微软雅黑" panose="020B0503020204020204" charset="-122"/>
                          <a:ea typeface="微软雅黑" panose="020B0503020204020204" charset="-122"/>
                          <a:cs typeface="微软雅黑" panose="020B0503020204020204" charset="-122"/>
                          <a:sym typeface="+mn-ea"/>
                        </a:rPr>
                        <a:t> </a:t>
                      </a:r>
                      <a:r>
                        <a:rPr lang="zh-CN" altLang="en-US" sz="1400" dirty="0">
                          <a:latin typeface="微软雅黑" panose="020B0503020204020204" charset="-122"/>
                          <a:ea typeface="微软雅黑" panose="020B0503020204020204" charset="-122"/>
                          <a:cs typeface="微软雅黑" panose="020B0503020204020204" charset="-122"/>
                          <a:sym typeface="+mn-ea"/>
                        </a:rPr>
                        <a:t>患者，推荐使用功能学影像检查（</a:t>
                      </a:r>
                      <a:r>
                        <a:rPr lang="en-US" altLang="zh-CN" sz="1400" b="1" dirty="0">
                          <a:solidFill>
                            <a:srgbClr val="C00000"/>
                          </a:solidFill>
                          <a:latin typeface="微软雅黑" panose="020B0503020204020204" charset="-122"/>
                          <a:ea typeface="微软雅黑" panose="020B0503020204020204" charset="-122"/>
                          <a:cs typeface="微软雅黑" panose="020B0503020204020204" charset="-122"/>
                          <a:sym typeface="+mn-ea"/>
                        </a:rPr>
                        <a:t>SPECT </a:t>
                      </a:r>
                      <a:r>
                        <a:rPr lang="zh-CN" altLang="en-US" sz="1400" dirty="0">
                          <a:latin typeface="微软雅黑" panose="020B0503020204020204" charset="-122"/>
                          <a:ea typeface="微软雅黑" panose="020B0503020204020204" charset="-122"/>
                          <a:cs typeface="微软雅黑" panose="020B0503020204020204" charset="-122"/>
                          <a:sym typeface="+mn-ea"/>
                        </a:rPr>
                        <a:t>或负荷超声心动图）诊断 </a:t>
                      </a:r>
                      <a:r>
                        <a:rPr lang="en-US" altLang="zh-CN" sz="1400" dirty="0">
                          <a:latin typeface="微软雅黑" panose="020B0503020204020204" charset="-122"/>
                          <a:ea typeface="微软雅黑" panose="020B0503020204020204" charset="-122"/>
                          <a:cs typeface="微软雅黑" panose="020B0503020204020204" charset="-122"/>
                          <a:sym typeface="+mn-ea"/>
                        </a:rPr>
                        <a:t>CCS </a:t>
                      </a:r>
                      <a:r>
                        <a:rPr lang="zh-CN" altLang="en-US" sz="1400" dirty="0">
                          <a:latin typeface="微软雅黑" panose="020B0503020204020204" charset="-122"/>
                          <a:ea typeface="微软雅黑" panose="020B0503020204020204" charset="-122"/>
                          <a:cs typeface="微软雅黑" panose="020B0503020204020204" charset="-122"/>
                          <a:sym typeface="+mn-ea"/>
                        </a:rPr>
                        <a:t>并评估事件风险（</a:t>
                      </a:r>
                      <a:r>
                        <a:rPr lang="zh-CN" altLang="en-US" sz="1400" b="1" dirty="0">
                          <a:latin typeface="微软雅黑" panose="020B0503020204020204" charset="-122"/>
                          <a:ea typeface="微软雅黑" panose="020B0503020204020204" charset="-122"/>
                          <a:cs typeface="微软雅黑" panose="020B0503020204020204" charset="-122"/>
                          <a:sym typeface="+mn-ea"/>
                        </a:rPr>
                        <a:t>推荐类别：</a:t>
                      </a:r>
                      <a:r>
                        <a:rPr lang="en-US" altLang="zh-CN" sz="1400" b="1" dirty="0">
                          <a:latin typeface="微软雅黑" panose="020B0503020204020204" charset="-122"/>
                          <a:ea typeface="微软雅黑" panose="020B0503020204020204" charset="-122"/>
                          <a:cs typeface="微软雅黑" panose="020B0503020204020204" charset="-122"/>
                          <a:sym typeface="+mn-ea"/>
                        </a:rPr>
                        <a:t>Ⅰ</a:t>
                      </a:r>
                      <a:r>
                        <a:rPr lang="zh-CN" altLang="en-US" sz="1400" b="1" dirty="0">
                          <a:latin typeface="微软雅黑" panose="020B0503020204020204" charset="-122"/>
                          <a:ea typeface="微软雅黑" panose="020B0503020204020204" charset="-122"/>
                          <a:cs typeface="微软雅黑" panose="020B0503020204020204" charset="-122"/>
                          <a:sym typeface="+mn-ea"/>
                        </a:rPr>
                        <a:t>，证据水平：</a:t>
                      </a:r>
                      <a:r>
                        <a:rPr lang="en-US" altLang="zh-CN" sz="1400" b="1" dirty="0">
                          <a:latin typeface="微软雅黑" panose="020B0503020204020204" charset="-122"/>
                          <a:ea typeface="微软雅黑" panose="020B0503020204020204" charset="-122"/>
                          <a:cs typeface="微软雅黑" panose="020B0503020204020204" charset="-122"/>
                          <a:sym typeface="+mn-ea"/>
                        </a:rPr>
                        <a:t>A</a:t>
                      </a:r>
                      <a:r>
                        <a:rPr lang="zh-CN" altLang="en-US" sz="1400" dirty="0">
                          <a:latin typeface="微软雅黑" panose="020B0503020204020204" charset="-122"/>
                          <a:ea typeface="微软雅黑" panose="020B0503020204020204" charset="-122"/>
                          <a:cs typeface="微软雅黑" panose="020B0503020204020204" charset="-122"/>
                          <a:sym typeface="+mn-ea"/>
                        </a:rPr>
                        <a:t>）</a:t>
                      </a:r>
                      <a:endParaRPr lang="zh-CN" altLang="en-US" sz="1400" b="0" kern="1200" dirty="0">
                        <a:solidFill>
                          <a:schemeClr val="tx1"/>
                        </a:solidFill>
                        <a:latin typeface="微软雅黑" panose="020B0503020204020204" charset="-122"/>
                        <a:ea typeface="微软雅黑" panose="020B0503020204020204" charset="-122"/>
                        <a:cs typeface="微软雅黑" panose="020B0503020204020204" charset="-122"/>
                      </a:endParaRPr>
                    </a:p>
                  </a:txBody>
                  <a:tcPr marL="144004" marR="144004" marT="107953" marB="107953"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0">
                <a:tc>
                  <a:txBody>
                    <a:bodyPr/>
                    <a:lstStyle/>
                    <a:p>
                      <a:pPr marL="0" indent="0" algn="l" fontAlgn="ctr">
                        <a:lnSpc>
                          <a:spcPct val="100000"/>
                        </a:lnSpc>
                      </a:pPr>
                      <a:r>
                        <a:rPr lang="en-US" altLang="zh-CN" sz="1400" b="1" dirty="0">
                          <a:effectLst/>
                          <a:latin typeface="微软雅黑" panose="020B0503020204020204" charset="-122"/>
                          <a:ea typeface="微软雅黑" panose="020B0503020204020204" charset="-122"/>
                          <a:cs typeface="微软雅黑" panose="020B0503020204020204" charset="-122"/>
                          <a:sym typeface="+mn-ea"/>
                        </a:rPr>
                        <a:t>ESC</a:t>
                      </a:r>
                      <a:r>
                        <a:rPr lang="zh-CN" altLang="en-US" sz="1400" b="1" dirty="0">
                          <a:effectLst/>
                          <a:latin typeface="微软雅黑" panose="020B0503020204020204" charset="-122"/>
                          <a:ea typeface="微软雅黑" panose="020B0503020204020204" charset="-122"/>
                          <a:cs typeface="微软雅黑" panose="020B0503020204020204" charset="-122"/>
                          <a:sym typeface="+mn-ea"/>
                        </a:rPr>
                        <a:t>慢性冠状动脉综合征管理指南（</a:t>
                      </a:r>
                      <a:r>
                        <a:rPr lang="en-US" altLang="zh-CN" sz="1400" b="1" dirty="0">
                          <a:effectLst/>
                          <a:latin typeface="微软雅黑" panose="020B0503020204020204" charset="-122"/>
                          <a:ea typeface="微软雅黑" panose="020B0503020204020204" charset="-122"/>
                          <a:cs typeface="微软雅黑" panose="020B0503020204020204" charset="-122"/>
                          <a:sym typeface="+mn-ea"/>
                        </a:rPr>
                        <a:t>2024</a:t>
                      </a:r>
                      <a:r>
                        <a:rPr lang="zh-CN" altLang="en-US" sz="1400" b="1" dirty="0">
                          <a:effectLst/>
                          <a:latin typeface="微软雅黑" panose="020B0503020204020204" charset="-122"/>
                          <a:ea typeface="微软雅黑" panose="020B0503020204020204" charset="-122"/>
                          <a:cs typeface="微软雅黑" panose="020B0503020204020204" charset="-122"/>
                          <a:sym typeface="+mn-ea"/>
                        </a:rPr>
                        <a:t>）</a:t>
                      </a:r>
                      <a:r>
                        <a:rPr lang="en-US" altLang="zh-CN" sz="1400" b="1" i="0" u="none" strike="noStrike" kern="1200" baseline="30000" dirty="0">
                          <a:solidFill>
                            <a:schemeClr val="tx1"/>
                          </a:solidFill>
                          <a:effectLst/>
                          <a:latin typeface="微软雅黑" panose="020B0503020204020204" charset="-122"/>
                          <a:ea typeface="微软雅黑" panose="020B0503020204020204" charset="-122"/>
                          <a:cs typeface="微软雅黑" panose="020B0503020204020204" charset="-122"/>
                        </a:rPr>
                        <a:t>[2</a:t>
                      </a:r>
                      <a:r>
                        <a:rPr lang="en-US" altLang="zh-CN" sz="1400" b="1" baseline="30000" dirty="0">
                          <a:effectLst/>
                          <a:latin typeface="微软雅黑" panose="020B0503020204020204" charset="-122"/>
                          <a:ea typeface="微软雅黑" panose="020B0503020204020204" charset="-122"/>
                          <a:cs typeface="微软雅黑" panose="020B0503020204020204" charset="-122"/>
                          <a:sym typeface="+mn-ea"/>
                        </a:rPr>
                        <a:t>]</a:t>
                      </a:r>
                      <a:endParaRPr lang="zh-CN" altLang="en-US" sz="1400" b="1" i="0" u="none" strike="noStrike" kern="1200" baseline="30000" dirty="0">
                        <a:solidFill>
                          <a:schemeClr val="tx1"/>
                        </a:solidFill>
                        <a:effectLst/>
                        <a:latin typeface="微软雅黑" panose="020B0503020204020204" charset="-122"/>
                        <a:ea typeface="微软雅黑" panose="020B0503020204020204" charset="-122"/>
                        <a:cs typeface="微软雅黑" panose="020B0503020204020204" charset="-122"/>
                      </a:endParaRPr>
                    </a:p>
                  </a:txBody>
                  <a:tcPr marL="144004" marR="144004" marT="107953" marB="107953"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L="0" marR="0" lvl="0" indent="0" algn="l" defTabSz="457200" rtl="0" eaLnBrk="1" latinLnBrk="0" hangingPunct="1">
                        <a:lnSpc>
                          <a:spcPct val="100000"/>
                        </a:lnSpc>
                        <a:spcBef>
                          <a:spcPts val="0"/>
                        </a:spcBef>
                        <a:spcAft>
                          <a:spcPts val="0"/>
                        </a:spcAft>
                        <a:buClrTx/>
                        <a:buSzTx/>
                        <a:buFont typeface="Wingdings" panose="05000000000000000000" pitchFamily="2" charset="2"/>
                        <a:buNone/>
                        <a:defRPr/>
                      </a:pPr>
                      <a:r>
                        <a:rPr lang="zh-CN" altLang="en-US" sz="1400" dirty="0">
                          <a:latin typeface="微软雅黑" panose="020B0503020204020204" charset="-122"/>
                          <a:ea typeface="微软雅黑" panose="020B0503020204020204" charset="-122"/>
                          <a:sym typeface="+mn-ea"/>
                        </a:rPr>
                        <a:t>对于慢性冠脉综合征（</a:t>
                      </a:r>
                      <a:r>
                        <a:rPr lang="en-US" altLang="zh-CN" sz="1400" dirty="0">
                          <a:latin typeface="微软雅黑" panose="020B0503020204020204" charset="-122"/>
                          <a:ea typeface="微软雅黑" panose="020B0503020204020204" charset="-122"/>
                          <a:sym typeface="+mn-ea"/>
                        </a:rPr>
                        <a:t>CCS</a:t>
                      </a:r>
                      <a:r>
                        <a:rPr lang="zh-CN" altLang="en-US" sz="1400" dirty="0">
                          <a:latin typeface="微软雅黑" panose="020B0503020204020204" charset="-122"/>
                          <a:ea typeface="微软雅黑" panose="020B0503020204020204" charset="-122"/>
                          <a:sym typeface="+mn-ea"/>
                        </a:rPr>
                        <a:t>）疑似患者、</a:t>
                      </a:r>
                      <a:r>
                        <a:rPr lang="zh-CN" altLang="en-US" sz="1400" dirty="0">
                          <a:latin typeface="微软雅黑" panose="020B0503020204020204" charset="-122"/>
                          <a:ea typeface="微软雅黑" panose="020B0503020204020204" charset="-122"/>
                          <a:cs typeface="微软雅黑" panose="020B0503020204020204" charset="-122"/>
                          <a:sym typeface="+mn-ea"/>
                        </a:rPr>
                        <a:t>验前概率</a:t>
                      </a:r>
                      <a:r>
                        <a:rPr lang="zh-CN" altLang="en-US" sz="1400" b="0" kern="1200" dirty="0">
                          <a:solidFill>
                            <a:schemeClr val="tx1"/>
                          </a:solidFill>
                          <a:latin typeface="微软雅黑" panose="020B0503020204020204" charset="-122"/>
                          <a:ea typeface="微软雅黑" panose="020B0503020204020204" charset="-122"/>
                          <a:cs typeface="微软雅黑" panose="020B0503020204020204" charset="-122"/>
                          <a:sym typeface="+mn-ea"/>
                        </a:rPr>
                        <a:t>中度或高度（</a:t>
                      </a:r>
                      <a:r>
                        <a:rPr lang="en-US" altLang="zh-CN" sz="1400" b="0" kern="1200" dirty="0">
                          <a:solidFill>
                            <a:schemeClr val="tx1"/>
                          </a:solidFill>
                          <a:latin typeface="微软雅黑" panose="020B0503020204020204" charset="-122"/>
                          <a:ea typeface="微软雅黑" panose="020B0503020204020204" charset="-122"/>
                          <a:cs typeface="微软雅黑" panose="020B0503020204020204" charset="-122"/>
                          <a:sym typeface="+mn-ea"/>
                        </a:rPr>
                        <a:t>&gt;15%–85%</a:t>
                      </a:r>
                      <a:r>
                        <a:rPr lang="zh-CN" altLang="en-US" sz="1400" b="0" kern="1200" dirty="0">
                          <a:solidFill>
                            <a:schemeClr val="tx1"/>
                          </a:solidFill>
                          <a:latin typeface="微软雅黑" panose="020B0503020204020204" charset="-122"/>
                          <a:ea typeface="微软雅黑" panose="020B0503020204020204" charset="-122"/>
                          <a:cs typeface="微软雅黑" panose="020B0503020204020204" charset="-122"/>
                          <a:sym typeface="+mn-ea"/>
                        </a:rPr>
                        <a:t>）的阻塞性冠状动脉疾病患者，</a:t>
                      </a:r>
                      <a:r>
                        <a:rPr lang="zh-CN" altLang="en-US" sz="1400" b="1" kern="1200" dirty="0">
                          <a:solidFill>
                            <a:srgbClr val="C00000"/>
                          </a:solidFill>
                          <a:latin typeface="微软雅黑" panose="020B0503020204020204" charset="-122"/>
                          <a:ea typeface="微软雅黑" panose="020B0503020204020204" charset="-122"/>
                          <a:cs typeface="微软雅黑" panose="020B0503020204020204" charset="-122"/>
                          <a:sym typeface="+mn-ea"/>
                        </a:rPr>
                        <a:t>建议行负荷</a:t>
                      </a:r>
                      <a:r>
                        <a:rPr lang="en-US" altLang="zh-CN" sz="1400" b="1" kern="1200" dirty="0">
                          <a:solidFill>
                            <a:srgbClr val="C00000"/>
                          </a:solidFill>
                          <a:latin typeface="微软雅黑" panose="020B0503020204020204" charset="-122"/>
                          <a:ea typeface="微软雅黑" panose="020B0503020204020204" charset="-122"/>
                          <a:cs typeface="微软雅黑" panose="020B0503020204020204" charset="-122"/>
                          <a:sym typeface="+mn-ea"/>
                        </a:rPr>
                        <a:t>SPECT</a:t>
                      </a:r>
                      <a:r>
                        <a:rPr lang="zh-CN" altLang="en-US" sz="1400" b="1" kern="1200" dirty="0">
                          <a:solidFill>
                            <a:srgbClr val="C00000"/>
                          </a:solidFill>
                          <a:latin typeface="微软雅黑" panose="020B0503020204020204" charset="-122"/>
                          <a:ea typeface="微软雅黑" panose="020B0503020204020204" charset="-122"/>
                          <a:cs typeface="微软雅黑" panose="020B0503020204020204" charset="-122"/>
                          <a:sym typeface="+mn-ea"/>
                        </a:rPr>
                        <a:t>，</a:t>
                      </a:r>
                      <a:r>
                        <a:rPr lang="zh-CN" altLang="en-US" sz="1400" kern="1200" dirty="0">
                          <a:latin typeface="微软雅黑" panose="020B0503020204020204" charset="-122"/>
                          <a:ea typeface="微软雅黑" panose="020B0503020204020204" charset="-122"/>
                          <a:cs typeface="微软雅黑" panose="020B0503020204020204" charset="-122"/>
                          <a:sym typeface="+mn-ea"/>
                        </a:rPr>
                        <a:t>或更优选地，行PET心肌灌注显像</a:t>
                      </a:r>
                      <a:br>
                        <a:rPr lang="zh-CN" altLang="en-US" sz="1400" b="0" kern="1200" dirty="0">
                          <a:solidFill>
                            <a:schemeClr val="tx1"/>
                          </a:solidFill>
                          <a:latin typeface="微软雅黑" panose="020B0503020204020204" charset="-122"/>
                          <a:ea typeface="微软雅黑" panose="020B0503020204020204" charset="-122"/>
                          <a:cs typeface="微软雅黑" panose="020B0503020204020204" charset="-122"/>
                          <a:sym typeface="+mn-ea"/>
                        </a:rPr>
                      </a:br>
                      <a:r>
                        <a:rPr lang="zh-CN" altLang="en-US" sz="1400" b="0" kern="1200" dirty="0">
                          <a:solidFill>
                            <a:schemeClr val="tx1"/>
                          </a:solidFill>
                          <a:latin typeface="微软雅黑" panose="020B0503020204020204" charset="-122"/>
                          <a:ea typeface="微软雅黑" panose="020B0503020204020204" charset="-122"/>
                          <a:cs typeface="微软雅黑" panose="020B0503020204020204" charset="-122"/>
                        </a:rPr>
                        <a:t>（</a:t>
                      </a:r>
                      <a:r>
                        <a:rPr lang="zh-CN" altLang="en-US" sz="1400" b="1" kern="1200" dirty="0">
                          <a:solidFill>
                            <a:schemeClr val="tx1"/>
                          </a:solidFill>
                          <a:latin typeface="微软雅黑" panose="020B0503020204020204" charset="-122"/>
                          <a:ea typeface="微软雅黑" panose="020B0503020204020204" charset="-122"/>
                          <a:cs typeface="微软雅黑" panose="020B0503020204020204" charset="-122"/>
                        </a:rPr>
                        <a:t>推荐类别：</a:t>
                      </a:r>
                      <a:r>
                        <a:rPr lang="en-US" altLang="zh-CN" sz="1400" b="1" kern="1200" dirty="0">
                          <a:solidFill>
                            <a:schemeClr val="tx1"/>
                          </a:solidFill>
                          <a:latin typeface="微软雅黑" panose="020B0503020204020204" charset="-122"/>
                          <a:ea typeface="微软雅黑" panose="020B0503020204020204" charset="-122"/>
                          <a:cs typeface="微软雅黑" panose="020B0503020204020204" charset="-122"/>
                        </a:rPr>
                        <a:t>Ⅰ</a:t>
                      </a:r>
                      <a:r>
                        <a:rPr lang="zh-CN" altLang="en-US" sz="1400" b="1" kern="1200" dirty="0">
                          <a:solidFill>
                            <a:schemeClr val="tx1"/>
                          </a:solidFill>
                          <a:latin typeface="微软雅黑" panose="020B0503020204020204" charset="-122"/>
                          <a:ea typeface="微软雅黑" panose="020B0503020204020204" charset="-122"/>
                          <a:cs typeface="微软雅黑" panose="020B0503020204020204" charset="-122"/>
                        </a:rPr>
                        <a:t>，证据水平：</a:t>
                      </a:r>
                      <a:r>
                        <a:rPr lang="en-US" altLang="zh-CN" sz="1400" b="1" kern="1200" dirty="0">
                          <a:solidFill>
                            <a:schemeClr val="tx1"/>
                          </a:solidFill>
                          <a:latin typeface="微软雅黑" panose="020B0503020204020204" charset="-122"/>
                          <a:ea typeface="微软雅黑" panose="020B0503020204020204" charset="-122"/>
                          <a:cs typeface="微软雅黑" panose="020B0503020204020204" charset="-122"/>
                        </a:rPr>
                        <a:t>B</a:t>
                      </a:r>
                      <a:r>
                        <a:rPr lang="zh-CN" altLang="en-US" sz="1400" b="0" kern="1200" dirty="0">
                          <a:solidFill>
                            <a:schemeClr val="tx1"/>
                          </a:solidFill>
                          <a:latin typeface="微软雅黑" panose="020B0503020204020204" charset="-122"/>
                          <a:ea typeface="微软雅黑" panose="020B0503020204020204" charset="-122"/>
                          <a:cs typeface="微软雅黑" panose="020B0503020204020204" charset="-122"/>
                        </a:rPr>
                        <a:t>）</a:t>
                      </a:r>
                      <a:endParaRPr lang="zh-CN" altLang="en-US" sz="1400" b="0" kern="1200" dirty="0">
                        <a:solidFill>
                          <a:schemeClr val="tx1"/>
                        </a:solidFill>
                        <a:latin typeface="微软雅黑" panose="020B0503020204020204" charset="-122"/>
                        <a:ea typeface="微软雅黑" panose="020B0503020204020204" charset="-122"/>
                        <a:cs typeface="微软雅黑" panose="020B0503020204020204" charset="-122"/>
                      </a:endParaRPr>
                    </a:p>
                  </a:txBody>
                  <a:tcPr marL="144004" marR="144004" marT="107953" marB="107953"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0">
                <a:tc>
                  <a:txBody>
                    <a:bodyPr/>
                    <a:lstStyle/>
                    <a:p>
                      <a:pPr algn="l" fontAlgn="ctr">
                        <a:lnSpc>
                          <a:spcPct val="100000"/>
                        </a:lnSpc>
                      </a:pPr>
                      <a:r>
                        <a:rPr lang="zh-CN" altLang="en-US" sz="1400" b="1" i="0" u="none" strike="noStrike" kern="1200" dirty="0">
                          <a:solidFill>
                            <a:schemeClr val="tx1"/>
                          </a:solidFill>
                          <a:effectLst/>
                          <a:latin typeface="微软雅黑" panose="020B0503020204020204" charset="-122"/>
                          <a:ea typeface="微软雅黑" panose="020B0503020204020204" charset="-122"/>
                          <a:cs typeface="微软雅黑" panose="020B0503020204020204" charset="-122"/>
                        </a:rPr>
                        <a:t>稳定性冠心病诊断与治疗指南（</a:t>
                      </a:r>
                      <a:r>
                        <a:rPr lang="en-US" altLang="zh-CN" sz="1400" b="1" i="0" u="none" strike="noStrike" kern="1200" dirty="0">
                          <a:solidFill>
                            <a:schemeClr val="tx1"/>
                          </a:solidFill>
                          <a:effectLst/>
                          <a:latin typeface="微软雅黑" panose="020B0503020204020204" charset="-122"/>
                          <a:ea typeface="微软雅黑" panose="020B0503020204020204" charset="-122"/>
                          <a:cs typeface="微软雅黑" panose="020B0503020204020204" charset="-122"/>
                        </a:rPr>
                        <a:t>2018</a:t>
                      </a:r>
                      <a:r>
                        <a:rPr lang="zh-CN" altLang="en-US" sz="1400" b="1" i="0" u="none" strike="noStrike" kern="1200" dirty="0">
                          <a:solidFill>
                            <a:schemeClr val="tx1"/>
                          </a:solidFill>
                          <a:effectLst/>
                          <a:latin typeface="微软雅黑" panose="020B0503020204020204" charset="-122"/>
                          <a:ea typeface="微软雅黑" panose="020B0503020204020204" charset="-122"/>
                          <a:cs typeface="微软雅黑" panose="020B0503020204020204" charset="-122"/>
                        </a:rPr>
                        <a:t>）</a:t>
                      </a:r>
                      <a:r>
                        <a:rPr lang="en-US" altLang="zh-CN" sz="1400" b="1" i="0" u="none" strike="noStrike" kern="1200" baseline="30000" dirty="0">
                          <a:solidFill>
                            <a:schemeClr val="tx1"/>
                          </a:solidFill>
                          <a:effectLst/>
                          <a:latin typeface="微软雅黑" panose="020B0503020204020204" charset="-122"/>
                          <a:ea typeface="微软雅黑" panose="020B0503020204020204" charset="-122"/>
                          <a:cs typeface="微软雅黑" panose="020B0503020204020204" charset="-122"/>
                        </a:rPr>
                        <a:t>[3]</a:t>
                      </a:r>
                      <a:endParaRPr lang="en-US" altLang="zh-CN" sz="1100" b="1" i="0" u="none" strike="noStrike" kern="1200" baseline="30000" dirty="0">
                        <a:solidFill>
                          <a:schemeClr val="tx1"/>
                        </a:solidFill>
                        <a:effectLst/>
                        <a:latin typeface="微软雅黑" panose="020B0503020204020204" charset="-122"/>
                        <a:ea typeface="微软雅黑" panose="020B0503020204020204" charset="-122"/>
                        <a:cs typeface="微软雅黑" panose="020B0503020204020204" charset="-122"/>
                      </a:endParaRPr>
                    </a:p>
                  </a:txBody>
                  <a:tcPr marL="144004" marR="144004" marT="107953" marB="107953"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L="0" marR="0" lvl="0" indent="0" algn="l" defTabSz="457200" rtl="0" eaLnBrk="1" fontAlgn="ctr" latinLnBrk="0" hangingPunct="1">
                        <a:lnSpc>
                          <a:spcPct val="100000"/>
                        </a:lnSpc>
                        <a:spcBef>
                          <a:spcPts val="0"/>
                        </a:spcBef>
                        <a:spcAft>
                          <a:spcPts val="0"/>
                        </a:spcAft>
                        <a:buClrTx/>
                        <a:buSzTx/>
                        <a:buFont typeface="Wingdings" panose="05000000000000000000" pitchFamily="2" charset="2"/>
                        <a:buNone/>
                        <a:defRPr/>
                      </a:pPr>
                      <a:r>
                        <a:rPr lang="zh-CN" altLang="en-US" sz="1400" b="0" kern="1200" dirty="0">
                          <a:solidFill>
                            <a:schemeClr val="tx1"/>
                          </a:solidFill>
                          <a:latin typeface="微软雅黑" panose="020B0503020204020204" charset="-122"/>
                          <a:ea typeface="微软雅黑" panose="020B0503020204020204" charset="-122"/>
                          <a:cs typeface="微软雅黑" panose="020B0503020204020204" charset="-122"/>
                        </a:rPr>
                        <a:t>对</a:t>
                      </a:r>
                      <a:r>
                        <a:rPr lang="en-US" altLang="zh-CN" sz="1400" b="0" kern="1200" dirty="0">
                          <a:solidFill>
                            <a:schemeClr val="tx1"/>
                          </a:solidFill>
                          <a:latin typeface="微软雅黑" panose="020B0503020204020204" charset="-122"/>
                          <a:ea typeface="微软雅黑" panose="020B0503020204020204" charset="-122"/>
                          <a:cs typeface="微软雅黑" panose="020B0503020204020204" charset="-122"/>
                        </a:rPr>
                        <a:t>65%&lt;PTP</a:t>
                      </a:r>
                      <a:r>
                        <a:rPr lang="zh-CN" altLang="en-US" sz="1400" b="0" kern="1200" dirty="0">
                          <a:solidFill>
                            <a:schemeClr val="tx1"/>
                          </a:solidFill>
                          <a:latin typeface="微软雅黑" panose="020B0503020204020204" charset="-122"/>
                          <a:ea typeface="微软雅黑" panose="020B0503020204020204" charset="-122"/>
                          <a:cs typeface="微软雅黑" panose="020B0503020204020204" charset="-122"/>
                        </a:rPr>
                        <a:t>（验前概率）</a:t>
                      </a:r>
                      <a:r>
                        <a:rPr lang="en-US" altLang="zh-CN" sz="1400" b="0" kern="1200" dirty="0">
                          <a:solidFill>
                            <a:schemeClr val="tx1"/>
                          </a:solidFill>
                          <a:latin typeface="微软雅黑" panose="020B0503020204020204" charset="-122"/>
                          <a:ea typeface="微软雅黑" panose="020B0503020204020204" charset="-122"/>
                          <a:cs typeface="微软雅黑" panose="020B0503020204020204" charset="-122"/>
                        </a:rPr>
                        <a:t>≤85%</a:t>
                      </a:r>
                      <a:r>
                        <a:rPr lang="zh-CN" altLang="en-US" sz="1400" b="0" kern="1200" dirty="0">
                          <a:solidFill>
                            <a:schemeClr val="tx1"/>
                          </a:solidFill>
                          <a:latin typeface="微软雅黑" panose="020B0503020204020204" charset="-122"/>
                          <a:ea typeface="微软雅黑" panose="020B0503020204020204" charset="-122"/>
                          <a:cs typeface="微软雅黑" panose="020B0503020204020204" charset="-122"/>
                        </a:rPr>
                        <a:t>或</a:t>
                      </a:r>
                      <a:r>
                        <a:rPr lang="en-US" altLang="zh-CN" sz="1400" b="0" kern="1200" dirty="0">
                          <a:solidFill>
                            <a:schemeClr val="tx1"/>
                          </a:solidFill>
                          <a:latin typeface="微软雅黑" panose="020B0503020204020204" charset="-122"/>
                          <a:ea typeface="微软雅黑" panose="020B0503020204020204" charset="-122"/>
                          <a:cs typeface="微软雅黑" panose="020B0503020204020204" charset="-122"/>
                        </a:rPr>
                        <a:t>LVEF</a:t>
                      </a:r>
                      <a:r>
                        <a:rPr lang="zh-CN" altLang="en-US" sz="1400" b="0" kern="1200" dirty="0">
                          <a:solidFill>
                            <a:schemeClr val="tx1"/>
                          </a:solidFill>
                          <a:latin typeface="微软雅黑" panose="020B0503020204020204" charset="-122"/>
                          <a:ea typeface="微软雅黑" panose="020B0503020204020204" charset="-122"/>
                          <a:cs typeface="微软雅黑" panose="020B0503020204020204" charset="-122"/>
                        </a:rPr>
                        <a:t>（左心室射血分数）</a:t>
                      </a:r>
                      <a:r>
                        <a:rPr lang="en-US" altLang="zh-CN" sz="1400" b="0" kern="1200" dirty="0">
                          <a:solidFill>
                            <a:schemeClr val="tx1"/>
                          </a:solidFill>
                          <a:latin typeface="微软雅黑" panose="020B0503020204020204" charset="-122"/>
                          <a:ea typeface="微软雅黑" panose="020B0503020204020204" charset="-122"/>
                          <a:cs typeface="微软雅黑" panose="020B0503020204020204" charset="-122"/>
                        </a:rPr>
                        <a:t>&lt;50%</a:t>
                      </a:r>
                      <a:r>
                        <a:rPr lang="zh-CN" altLang="en-US" sz="1400" b="0" kern="1200" dirty="0">
                          <a:solidFill>
                            <a:schemeClr val="tx1"/>
                          </a:solidFill>
                          <a:latin typeface="微软雅黑" panose="020B0503020204020204" charset="-122"/>
                          <a:ea typeface="微软雅黑" panose="020B0503020204020204" charset="-122"/>
                          <a:cs typeface="微软雅黑" panose="020B0503020204020204" charset="-122"/>
                        </a:rPr>
                        <a:t>无典型症状的患者，为确诊</a:t>
                      </a:r>
                      <a:r>
                        <a:rPr lang="en-US" altLang="zh-CN" sz="1400" b="0" kern="1200" dirty="0">
                          <a:solidFill>
                            <a:schemeClr val="tx1"/>
                          </a:solidFill>
                          <a:latin typeface="微软雅黑" panose="020B0503020204020204" charset="-122"/>
                          <a:ea typeface="微软雅黑" panose="020B0503020204020204" charset="-122"/>
                          <a:cs typeface="微软雅黑" panose="020B0503020204020204" charset="-122"/>
                        </a:rPr>
                        <a:t>SCAD</a:t>
                      </a:r>
                      <a:r>
                        <a:rPr lang="zh-CN" altLang="en-US" sz="1400" b="0" kern="1200" dirty="0">
                          <a:solidFill>
                            <a:schemeClr val="tx1"/>
                          </a:solidFill>
                          <a:latin typeface="微软雅黑" panose="020B0503020204020204" charset="-122"/>
                          <a:ea typeface="微软雅黑" panose="020B0503020204020204" charset="-122"/>
                          <a:cs typeface="微软雅黑" panose="020B0503020204020204" charset="-122"/>
                        </a:rPr>
                        <a:t>（稳定性冠心病），</a:t>
                      </a:r>
                      <a:r>
                        <a:rPr lang="zh-CN" altLang="en-US" sz="1400" b="1" kern="1200" dirty="0">
                          <a:solidFill>
                            <a:srgbClr val="C00000"/>
                          </a:solidFill>
                          <a:latin typeface="微软雅黑" panose="020B0503020204020204" charset="-122"/>
                          <a:ea typeface="微软雅黑" panose="020B0503020204020204" charset="-122"/>
                          <a:cs typeface="微软雅黑" panose="020B0503020204020204" charset="-122"/>
                        </a:rPr>
                        <a:t>建议首先行负荷影像学检查</a:t>
                      </a:r>
                      <a:r>
                        <a:rPr lang="zh-CN" altLang="en-US" sz="1400" b="0" kern="1200" dirty="0">
                          <a:solidFill>
                            <a:schemeClr val="tx1"/>
                          </a:solidFill>
                          <a:latin typeface="微软雅黑" panose="020B0503020204020204" charset="-122"/>
                          <a:ea typeface="微软雅黑" panose="020B0503020204020204" charset="-122"/>
                          <a:cs typeface="微软雅黑" panose="020B0503020204020204" charset="-122"/>
                        </a:rPr>
                        <a:t>（</a:t>
                      </a:r>
                      <a:r>
                        <a:rPr lang="zh-CN" altLang="en-US" sz="1400" b="1" kern="1200" dirty="0">
                          <a:solidFill>
                            <a:schemeClr val="tx1"/>
                          </a:solidFill>
                          <a:latin typeface="微软雅黑" panose="020B0503020204020204" charset="-122"/>
                          <a:ea typeface="微软雅黑" panose="020B0503020204020204" charset="-122"/>
                          <a:cs typeface="微软雅黑" panose="020B0503020204020204" charset="-122"/>
                        </a:rPr>
                        <a:t>推荐类别：</a:t>
                      </a:r>
                      <a:r>
                        <a:rPr lang="en-US" altLang="zh-CN" sz="1400" b="1" kern="1200" dirty="0">
                          <a:solidFill>
                            <a:schemeClr val="tx1"/>
                          </a:solidFill>
                          <a:latin typeface="微软雅黑" panose="020B0503020204020204" charset="-122"/>
                          <a:ea typeface="微软雅黑" panose="020B0503020204020204" charset="-122"/>
                          <a:cs typeface="微软雅黑" panose="020B0503020204020204" charset="-122"/>
                        </a:rPr>
                        <a:t>Ⅰ</a:t>
                      </a:r>
                      <a:r>
                        <a:rPr lang="zh-CN" altLang="en-US" sz="1400" b="1" kern="1200" dirty="0">
                          <a:solidFill>
                            <a:schemeClr val="tx1"/>
                          </a:solidFill>
                          <a:latin typeface="微软雅黑" panose="020B0503020204020204" charset="-122"/>
                          <a:ea typeface="微软雅黑" panose="020B0503020204020204" charset="-122"/>
                          <a:cs typeface="微软雅黑" panose="020B0503020204020204" charset="-122"/>
                        </a:rPr>
                        <a:t>，证据水平：</a:t>
                      </a:r>
                      <a:r>
                        <a:rPr lang="en-US" altLang="zh-CN" sz="1400" b="1" kern="1200" dirty="0">
                          <a:solidFill>
                            <a:schemeClr val="tx1"/>
                          </a:solidFill>
                          <a:latin typeface="微软雅黑" panose="020B0503020204020204" charset="-122"/>
                          <a:ea typeface="微软雅黑" panose="020B0503020204020204" charset="-122"/>
                          <a:cs typeface="微软雅黑" panose="020B0503020204020204" charset="-122"/>
                        </a:rPr>
                        <a:t>B</a:t>
                      </a:r>
                      <a:r>
                        <a:rPr lang="zh-CN" altLang="en-US" sz="1400" b="0" kern="1200" dirty="0">
                          <a:solidFill>
                            <a:schemeClr val="tx1"/>
                          </a:solidFill>
                          <a:latin typeface="微软雅黑" panose="020B0503020204020204" charset="-122"/>
                          <a:ea typeface="微软雅黑" panose="020B0503020204020204" charset="-122"/>
                          <a:cs typeface="微软雅黑" panose="020B0503020204020204" charset="-122"/>
                        </a:rPr>
                        <a:t>）</a:t>
                      </a:r>
                      <a:endParaRPr lang="zh-CN" altLang="en-US" sz="1400" b="0" kern="1200" dirty="0">
                        <a:solidFill>
                          <a:schemeClr val="tx1"/>
                        </a:solidFill>
                        <a:latin typeface="微软雅黑" panose="020B0503020204020204" charset="-122"/>
                        <a:ea typeface="微软雅黑" panose="020B0503020204020204" charset="-122"/>
                        <a:cs typeface="微软雅黑" panose="020B0503020204020204" charset="-122"/>
                      </a:endParaRPr>
                    </a:p>
                  </a:txBody>
                  <a:tcPr marL="144004" marR="144004" marT="107953" marB="107953"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0">
                <a:tc>
                  <a:txBody>
                    <a:bodyPr/>
                    <a:lstStyle/>
                    <a:p>
                      <a:pPr marL="0" marR="0" lvl="0" indent="0" algn="l" defTabSz="1038860" rtl="0" eaLnBrk="1" fontAlgn="ctr" latinLnBrk="0" hangingPunct="1">
                        <a:lnSpc>
                          <a:spcPct val="100000"/>
                        </a:lnSpc>
                        <a:spcBef>
                          <a:spcPts val="0"/>
                        </a:spcBef>
                        <a:spcAft>
                          <a:spcPts val="0"/>
                        </a:spcAft>
                        <a:buClrTx/>
                        <a:buSzTx/>
                        <a:buFontTx/>
                        <a:buNone/>
                        <a:defRPr/>
                      </a:pPr>
                      <a:r>
                        <a:rPr lang="zh-CN" altLang="en-US" sz="1400" b="1" dirty="0">
                          <a:effectLst/>
                          <a:latin typeface="微软雅黑" panose="020B0503020204020204" charset="-122"/>
                          <a:ea typeface="微软雅黑" panose="020B0503020204020204" charset="-122"/>
                          <a:cs typeface="微软雅黑" panose="020B0503020204020204" charset="-122"/>
                          <a:sym typeface="+mn-ea"/>
                        </a:rPr>
                        <a:t>核素心肌显像临床应用指南（</a:t>
                      </a:r>
                      <a:r>
                        <a:rPr lang="en-US" altLang="zh-CN" sz="1400" b="1" dirty="0">
                          <a:effectLst/>
                          <a:latin typeface="微软雅黑" panose="020B0503020204020204" charset="-122"/>
                          <a:ea typeface="微软雅黑" panose="020B0503020204020204" charset="-122"/>
                          <a:cs typeface="微软雅黑" panose="020B0503020204020204" charset="-122"/>
                          <a:sym typeface="+mn-ea"/>
                        </a:rPr>
                        <a:t>2018</a:t>
                      </a:r>
                      <a:r>
                        <a:rPr lang="zh-CN" altLang="en-US" sz="1400" b="1" dirty="0">
                          <a:effectLst/>
                          <a:latin typeface="微软雅黑" panose="020B0503020204020204" charset="-122"/>
                          <a:ea typeface="微软雅黑" panose="020B0503020204020204" charset="-122"/>
                          <a:cs typeface="微软雅黑" panose="020B0503020204020204" charset="-122"/>
                          <a:sym typeface="+mn-ea"/>
                        </a:rPr>
                        <a:t>）</a:t>
                      </a:r>
                      <a:r>
                        <a:rPr lang="en-US" altLang="zh-CN" sz="1400" b="1" i="0" u="none" strike="noStrike" kern="1200" baseline="30000" dirty="0">
                          <a:solidFill>
                            <a:schemeClr val="tx1"/>
                          </a:solidFill>
                          <a:effectLst/>
                          <a:latin typeface="微软雅黑" panose="020B0503020204020204" charset="-122"/>
                          <a:ea typeface="微软雅黑" panose="020B0503020204020204" charset="-122"/>
                          <a:cs typeface="微软雅黑" panose="020B0503020204020204" charset="-122"/>
                        </a:rPr>
                        <a:t>[4</a:t>
                      </a:r>
                      <a:r>
                        <a:rPr lang="en-US" altLang="zh-CN" sz="1400" b="1" baseline="30000" dirty="0">
                          <a:effectLst/>
                          <a:latin typeface="微软雅黑" panose="020B0503020204020204" charset="-122"/>
                          <a:ea typeface="微软雅黑" panose="020B0503020204020204" charset="-122"/>
                          <a:cs typeface="微软雅黑" panose="020B0503020204020204" charset="-122"/>
                          <a:sym typeface="+mn-ea"/>
                        </a:rPr>
                        <a:t>]</a:t>
                      </a:r>
                      <a:endParaRPr lang="zh-CN" altLang="en-US" sz="1400" b="1" i="0" u="none" strike="noStrike" kern="1200" baseline="30000" dirty="0">
                        <a:solidFill>
                          <a:schemeClr val="tx1"/>
                        </a:solidFill>
                        <a:effectLst/>
                        <a:latin typeface="微软雅黑" panose="020B0503020204020204" charset="-122"/>
                        <a:ea typeface="微软雅黑" panose="020B0503020204020204" charset="-122"/>
                        <a:cs typeface="微软雅黑" panose="020B0503020204020204" charset="-122"/>
                      </a:endParaRPr>
                    </a:p>
                  </a:txBody>
                  <a:tcPr marL="144004" marR="144004" marT="107953" marB="107953"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L="0" marR="0" lvl="0" indent="0" algn="l" defTabSz="457200" rtl="0" eaLnBrk="1" fontAlgn="auto" latinLnBrk="0" hangingPunct="1">
                        <a:lnSpc>
                          <a:spcPct val="100000"/>
                        </a:lnSpc>
                        <a:spcBef>
                          <a:spcPts val="0"/>
                        </a:spcBef>
                        <a:spcAft>
                          <a:spcPts val="0"/>
                        </a:spcAft>
                        <a:buClrTx/>
                        <a:buSzTx/>
                        <a:buFont typeface="Wingdings" panose="05000000000000000000" pitchFamily="2" charset="2"/>
                        <a:buNone/>
                        <a:defRPr/>
                      </a:pPr>
                      <a:r>
                        <a:rPr lang="zh-CN" altLang="en-US" sz="1400" b="1" kern="1200" dirty="0">
                          <a:solidFill>
                            <a:srgbClr val="C00000"/>
                          </a:solidFill>
                          <a:latin typeface="微软雅黑" panose="020B0503020204020204" charset="-122"/>
                          <a:ea typeface="微软雅黑" panose="020B0503020204020204" charset="-122"/>
                          <a:cs typeface="微软雅黑" panose="020B0503020204020204" charset="-122"/>
                        </a:rPr>
                        <a:t>核素心肌灌注显像</a:t>
                      </a:r>
                      <a:r>
                        <a:rPr lang="zh-CN" altLang="en-US" sz="1400" b="0" kern="1200" dirty="0">
                          <a:solidFill>
                            <a:schemeClr val="tx1"/>
                          </a:solidFill>
                          <a:latin typeface="微软雅黑" panose="020B0503020204020204" charset="-122"/>
                          <a:ea typeface="微软雅黑" panose="020B0503020204020204" charset="-122"/>
                          <a:cs typeface="微软雅黑" panose="020B0503020204020204" charset="-122"/>
                        </a:rPr>
                        <a:t>是诊断冠心病患者心肌缺血准确且循证医学证据最充分的无创性方法；</a:t>
                      </a:r>
                      <a:endParaRPr lang="en-US" altLang="zh-CN" sz="1400" b="0" kern="1200" dirty="0">
                        <a:solidFill>
                          <a:schemeClr val="tx1"/>
                        </a:solidFill>
                        <a:latin typeface="微软雅黑" panose="020B0503020204020204" charset="-122"/>
                        <a:ea typeface="微软雅黑" panose="020B0503020204020204" charset="-122"/>
                        <a:cs typeface="微软雅黑" panose="020B0503020204020204" charset="-122"/>
                      </a:endParaRPr>
                    </a:p>
                    <a:p>
                      <a:pPr marL="0" marR="0" lvl="0" indent="0" algn="l" defTabSz="457200" rtl="0" eaLnBrk="1" fontAlgn="auto" latinLnBrk="0" hangingPunct="1">
                        <a:lnSpc>
                          <a:spcPct val="100000"/>
                        </a:lnSpc>
                        <a:spcBef>
                          <a:spcPts val="0"/>
                        </a:spcBef>
                        <a:spcAft>
                          <a:spcPts val="0"/>
                        </a:spcAft>
                        <a:buClrTx/>
                        <a:buSzTx/>
                        <a:buFont typeface="Wingdings" panose="05000000000000000000" pitchFamily="2" charset="2"/>
                        <a:buNone/>
                        <a:defRPr/>
                      </a:pPr>
                      <a:r>
                        <a:rPr lang="zh-CN" altLang="en-US" sz="1400" b="0" kern="1200" dirty="0">
                          <a:solidFill>
                            <a:schemeClr val="tx1"/>
                          </a:solidFill>
                          <a:latin typeface="微软雅黑" panose="020B0503020204020204" charset="-122"/>
                          <a:ea typeface="微软雅黑" panose="020B0503020204020204" charset="-122"/>
                          <a:cs typeface="微软雅黑" panose="020B0503020204020204" charset="-122"/>
                        </a:rPr>
                        <a:t>中高概率</a:t>
                      </a:r>
                      <a:r>
                        <a:rPr lang="en-US" altLang="zh-CN" sz="1400" b="0" kern="1200" dirty="0">
                          <a:solidFill>
                            <a:schemeClr val="tx1"/>
                          </a:solidFill>
                          <a:latin typeface="微软雅黑" panose="020B0503020204020204" charset="-122"/>
                          <a:ea typeface="微软雅黑" panose="020B0503020204020204" charset="-122"/>
                          <a:cs typeface="微软雅黑" panose="020B0503020204020204" charset="-122"/>
                        </a:rPr>
                        <a:t>(65%&lt;PTP</a:t>
                      </a:r>
                      <a:r>
                        <a:rPr lang="en-US" altLang="zh-CN" sz="1400" dirty="0">
                          <a:latin typeface="微软雅黑" panose="020B0503020204020204" charset="-122"/>
                          <a:ea typeface="微软雅黑" panose="020B0503020204020204" charset="-122"/>
                          <a:cs typeface="微软雅黑" panose="020B0503020204020204" charset="-122"/>
                          <a:sym typeface="+mn-ea"/>
                        </a:rPr>
                        <a:t>≤</a:t>
                      </a:r>
                      <a:r>
                        <a:rPr lang="en-US" altLang="zh-CN" sz="1400" b="0" kern="1200" dirty="0">
                          <a:solidFill>
                            <a:schemeClr val="tx1"/>
                          </a:solidFill>
                          <a:latin typeface="微软雅黑" panose="020B0503020204020204" charset="-122"/>
                          <a:ea typeface="微软雅黑" panose="020B0503020204020204" charset="-122"/>
                          <a:cs typeface="微软雅黑" panose="020B0503020204020204" charset="-122"/>
                        </a:rPr>
                        <a:t>85%)</a:t>
                      </a:r>
                      <a:r>
                        <a:rPr lang="zh-CN" altLang="en-US" sz="1400" b="0" kern="1200" dirty="0">
                          <a:solidFill>
                            <a:schemeClr val="tx1"/>
                          </a:solidFill>
                          <a:latin typeface="微软雅黑" panose="020B0503020204020204" charset="-122"/>
                          <a:ea typeface="微软雅黑" panose="020B0503020204020204" charset="-122"/>
                          <a:cs typeface="微软雅黑" panose="020B0503020204020204" charset="-122"/>
                        </a:rPr>
                        <a:t>疑诊</a:t>
                      </a:r>
                      <a:r>
                        <a:rPr lang="en-US" altLang="zh-CN" sz="1400" b="0" kern="1200" dirty="0">
                          <a:solidFill>
                            <a:schemeClr val="tx1"/>
                          </a:solidFill>
                          <a:latin typeface="微软雅黑" panose="020B0503020204020204" charset="-122"/>
                          <a:ea typeface="微软雅黑" panose="020B0503020204020204" charset="-122"/>
                          <a:cs typeface="微软雅黑" panose="020B0503020204020204" charset="-122"/>
                        </a:rPr>
                        <a:t>SCAD</a:t>
                      </a:r>
                      <a:r>
                        <a:rPr lang="zh-CN" altLang="en-US" sz="1400" b="0" kern="1200" dirty="0">
                          <a:solidFill>
                            <a:schemeClr val="tx1"/>
                          </a:solidFill>
                          <a:latin typeface="微软雅黑" panose="020B0503020204020204" charset="-122"/>
                          <a:ea typeface="微软雅黑" panose="020B0503020204020204" charset="-122"/>
                          <a:cs typeface="微软雅黑" panose="020B0503020204020204" charset="-122"/>
                        </a:rPr>
                        <a:t>，不能进行运动负荷试验的患者，建议进行药物负荷心肌灌注显像（</a:t>
                      </a:r>
                      <a:r>
                        <a:rPr lang="zh-CN" altLang="en-US" sz="1400" b="1" kern="1200" dirty="0">
                          <a:solidFill>
                            <a:schemeClr val="tx1"/>
                          </a:solidFill>
                          <a:latin typeface="微软雅黑" panose="020B0503020204020204" charset="-122"/>
                          <a:ea typeface="微软雅黑" panose="020B0503020204020204" charset="-122"/>
                          <a:cs typeface="微软雅黑" panose="020B0503020204020204" charset="-122"/>
                        </a:rPr>
                        <a:t>推荐类别：</a:t>
                      </a:r>
                      <a:r>
                        <a:rPr lang="en-US" altLang="zh-CN" sz="1400" b="1" kern="1200" dirty="0">
                          <a:solidFill>
                            <a:schemeClr val="tx1"/>
                          </a:solidFill>
                          <a:latin typeface="微软雅黑" panose="020B0503020204020204" charset="-122"/>
                          <a:ea typeface="微软雅黑" panose="020B0503020204020204" charset="-122"/>
                          <a:cs typeface="微软雅黑" panose="020B0503020204020204" charset="-122"/>
                        </a:rPr>
                        <a:t>Ⅰ</a:t>
                      </a:r>
                      <a:r>
                        <a:rPr lang="zh-CN" altLang="en-US" sz="1400" b="1" kern="1200" dirty="0">
                          <a:solidFill>
                            <a:schemeClr val="tx1"/>
                          </a:solidFill>
                          <a:latin typeface="微软雅黑" panose="020B0503020204020204" charset="-122"/>
                          <a:ea typeface="微软雅黑" panose="020B0503020204020204" charset="-122"/>
                          <a:cs typeface="微软雅黑" panose="020B0503020204020204" charset="-122"/>
                        </a:rPr>
                        <a:t>，证据水平：</a:t>
                      </a:r>
                      <a:r>
                        <a:rPr lang="en-US" altLang="zh-CN" sz="1400" b="1" kern="1200" dirty="0">
                          <a:solidFill>
                            <a:schemeClr val="tx1"/>
                          </a:solidFill>
                          <a:latin typeface="微软雅黑" panose="020B0503020204020204" charset="-122"/>
                          <a:ea typeface="微软雅黑" panose="020B0503020204020204" charset="-122"/>
                          <a:cs typeface="微软雅黑" panose="020B0503020204020204" charset="-122"/>
                        </a:rPr>
                        <a:t>B</a:t>
                      </a:r>
                      <a:r>
                        <a:rPr lang="zh-CN" altLang="en-US" sz="1400" b="0" kern="1200" dirty="0">
                          <a:solidFill>
                            <a:schemeClr val="tx1"/>
                          </a:solidFill>
                          <a:latin typeface="微软雅黑" panose="020B0503020204020204" charset="-122"/>
                          <a:ea typeface="微软雅黑" panose="020B0503020204020204" charset="-122"/>
                          <a:cs typeface="微软雅黑" panose="020B0503020204020204" charset="-122"/>
                        </a:rPr>
                        <a:t>）</a:t>
                      </a:r>
                      <a:endParaRPr lang="en-US" altLang="zh-CN" sz="1400" b="0" kern="1200" dirty="0">
                        <a:solidFill>
                          <a:schemeClr val="tx1"/>
                        </a:solidFill>
                        <a:latin typeface="微软雅黑" panose="020B0503020204020204" charset="-122"/>
                        <a:ea typeface="微软雅黑" panose="020B0503020204020204" charset="-122"/>
                        <a:cs typeface="微软雅黑" panose="020B0503020204020204" charset="-122"/>
                      </a:endParaRPr>
                    </a:p>
                    <a:p>
                      <a:pPr marL="0" marR="0" lvl="0" indent="0" algn="l" defTabSz="457200" rtl="0" eaLnBrk="1" fontAlgn="auto" latinLnBrk="0" hangingPunct="1">
                        <a:lnSpc>
                          <a:spcPct val="100000"/>
                        </a:lnSpc>
                        <a:spcBef>
                          <a:spcPts val="0"/>
                        </a:spcBef>
                        <a:spcAft>
                          <a:spcPts val="0"/>
                        </a:spcAft>
                        <a:buClrTx/>
                        <a:buSzTx/>
                        <a:buFont typeface="Wingdings" panose="05000000000000000000" pitchFamily="2" charset="2"/>
                        <a:buNone/>
                        <a:defRPr/>
                      </a:pPr>
                      <a:r>
                        <a:rPr lang="zh-CN" altLang="en-US" sz="1400" b="0" kern="1200" dirty="0">
                          <a:solidFill>
                            <a:schemeClr val="tx1"/>
                          </a:solidFill>
                          <a:latin typeface="微软雅黑" panose="020B0503020204020204" charset="-122"/>
                          <a:ea typeface="微软雅黑" panose="020B0503020204020204" charset="-122"/>
                          <a:cs typeface="微软雅黑" panose="020B0503020204020204" charset="-122"/>
                        </a:rPr>
                        <a:t>主要推荐负荷药物：血管扩张类药物或</a:t>
                      </a:r>
                      <a:r>
                        <a:rPr lang="zh-CN" altLang="en-US" sz="1400" b="1" kern="1200" dirty="0">
                          <a:solidFill>
                            <a:srgbClr val="C00000"/>
                          </a:solidFill>
                          <a:latin typeface="微软雅黑" panose="020B0503020204020204" charset="-122"/>
                          <a:ea typeface="微软雅黑" panose="020B0503020204020204" charset="-122"/>
                          <a:cs typeface="微软雅黑" panose="020B0503020204020204" charset="-122"/>
                        </a:rPr>
                        <a:t>增加心肌耗氧类药物</a:t>
                      </a:r>
                      <a:r>
                        <a:rPr lang="en-US" altLang="zh-CN" sz="1400" b="1" dirty="0">
                          <a:solidFill>
                            <a:srgbClr val="C00000"/>
                          </a:solidFill>
                          <a:latin typeface="微软雅黑" panose="020B0503020204020204" charset="-122"/>
                          <a:ea typeface="微软雅黑" panose="020B0503020204020204" charset="-122"/>
                          <a:cs typeface="微软雅黑" panose="020B0503020204020204" charset="-122"/>
                          <a:sym typeface="+mn-ea"/>
                        </a:rPr>
                        <a:t>*</a:t>
                      </a:r>
                      <a:endParaRPr lang="zh-CN" altLang="en-US" sz="1400" b="1" kern="1200" dirty="0">
                        <a:solidFill>
                          <a:srgbClr val="C00000"/>
                        </a:solidFill>
                        <a:latin typeface="微软雅黑" panose="020B0503020204020204" charset="-122"/>
                        <a:ea typeface="微软雅黑" panose="020B0503020204020204" charset="-122"/>
                        <a:cs typeface="微软雅黑" panose="020B0503020204020204" charset="-122"/>
                      </a:endParaRPr>
                    </a:p>
                  </a:txBody>
                  <a:tcPr marL="144004" marR="144004" marT="107953" marB="107953"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bl>
          </a:graphicData>
        </a:graphic>
      </p:graphicFrame>
      <p:sp>
        <p:nvSpPr>
          <p:cNvPr id="9" name="矩形 8"/>
          <p:cNvSpPr/>
          <p:nvPr/>
        </p:nvSpPr>
        <p:spPr>
          <a:xfrm>
            <a:off x="707390" y="6000115"/>
            <a:ext cx="11019155" cy="640080"/>
          </a:xfrm>
          <a:prstGeom prst="rect">
            <a:avLst/>
          </a:prstGeom>
          <a:noFill/>
        </p:spPr>
        <p:txBody>
          <a:bodyPr numCol="2" spcCol="180000"/>
          <a:lstStyle/>
          <a:p>
            <a:pPr>
              <a:defRPr/>
            </a:pPr>
            <a:r>
              <a:rPr lang="en-US" altLang="zh-CN" sz="1000">
                <a:solidFill>
                  <a:schemeClr val="tx1"/>
                </a:solidFill>
                <a:latin typeface="微软雅黑" panose="020B0503020204020204" charset="-122"/>
                <a:ea typeface="微软雅黑" panose="020B0503020204020204" charset="-122"/>
                <a:sym typeface="+mn-ea"/>
              </a:rPr>
              <a:t>[1] </a:t>
            </a:r>
            <a:r>
              <a:rPr lang="zh-CN" altLang="en-US" sz="1000">
                <a:solidFill>
                  <a:schemeClr val="tx1"/>
                </a:solidFill>
                <a:latin typeface="微软雅黑" panose="020B0503020204020204" charset="-122"/>
                <a:ea typeface="微软雅黑" panose="020B0503020204020204" charset="-122"/>
                <a:sym typeface="+mn-ea"/>
              </a:rPr>
              <a:t>中华医学会心血管病学分会</a:t>
            </a:r>
            <a:r>
              <a:rPr lang="en-US" altLang="zh-CN" sz="1000">
                <a:solidFill>
                  <a:schemeClr val="tx1"/>
                </a:solidFill>
                <a:latin typeface="微软雅黑" panose="020B0503020204020204" charset="-122"/>
                <a:ea typeface="微软雅黑" panose="020B0503020204020204" charset="-122"/>
                <a:sym typeface="+mn-ea"/>
              </a:rPr>
              <a:t>,</a:t>
            </a:r>
            <a:r>
              <a:rPr lang="zh-CN" altLang="en-US" sz="1000">
                <a:solidFill>
                  <a:schemeClr val="tx1"/>
                </a:solidFill>
                <a:latin typeface="微软雅黑" panose="020B0503020204020204" charset="-122"/>
                <a:ea typeface="微软雅黑" panose="020B0503020204020204" charset="-122"/>
                <a:sym typeface="+mn-ea"/>
              </a:rPr>
              <a:t>中华心血管病杂志编辑委员会</a:t>
            </a:r>
            <a:r>
              <a:rPr lang="en-US" altLang="zh-CN" sz="1000">
                <a:solidFill>
                  <a:schemeClr val="tx1"/>
                </a:solidFill>
                <a:latin typeface="微软雅黑" panose="020B0503020204020204" charset="-122"/>
                <a:ea typeface="微软雅黑" panose="020B0503020204020204" charset="-122"/>
                <a:sym typeface="+mn-ea"/>
              </a:rPr>
              <a:t>. </a:t>
            </a:r>
            <a:r>
              <a:rPr lang="zh-CN" altLang="en-US" sz="1000">
                <a:solidFill>
                  <a:schemeClr val="tx1"/>
                </a:solidFill>
                <a:latin typeface="微软雅黑" panose="020B0503020204020204" charset="-122"/>
                <a:ea typeface="微软雅黑" panose="020B0503020204020204" charset="-122"/>
                <a:sym typeface="+mn-ea"/>
              </a:rPr>
              <a:t>中国慢性冠脉综合征患者诊断及管理指南</a:t>
            </a:r>
            <a:r>
              <a:rPr lang="en-US" altLang="zh-CN" sz="1000">
                <a:solidFill>
                  <a:schemeClr val="tx1"/>
                </a:solidFill>
                <a:latin typeface="微软雅黑" panose="020B0503020204020204" charset="-122"/>
                <a:ea typeface="微软雅黑" panose="020B0503020204020204" charset="-122"/>
                <a:sym typeface="+mn-ea"/>
              </a:rPr>
              <a:t>[J]. </a:t>
            </a:r>
            <a:r>
              <a:rPr lang="zh-CN" altLang="en-US" sz="1000">
                <a:solidFill>
                  <a:schemeClr val="tx1"/>
                </a:solidFill>
                <a:latin typeface="微软雅黑" panose="020B0503020204020204" charset="-122"/>
                <a:ea typeface="微软雅黑" panose="020B0503020204020204" charset="-122"/>
                <a:sym typeface="+mn-ea"/>
              </a:rPr>
              <a:t>中华心血管病杂志</a:t>
            </a:r>
            <a:r>
              <a:rPr lang="en-US" altLang="zh-CN" sz="1000">
                <a:solidFill>
                  <a:schemeClr val="tx1"/>
                </a:solidFill>
                <a:latin typeface="微软雅黑" panose="020B0503020204020204" charset="-122"/>
                <a:ea typeface="微软雅黑" panose="020B0503020204020204" charset="-122"/>
                <a:sym typeface="+mn-ea"/>
              </a:rPr>
              <a:t>,2024,52(6):589-614.</a:t>
            </a:r>
            <a:endParaRPr lang="en-US" altLang="zh-CN" sz="1000" noProof="1">
              <a:solidFill>
                <a:schemeClr val="tx1"/>
              </a:solidFill>
              <a:latin typeface="微软雅黑" panose="020B0503020204020204" charset="-122"/>
              <a:ea typeface="微软雅黑" panose="020B0503020204020204" charset="-122"/>
              <a:sym typeface="+mn-ea"/>
            </a:endParaRPr>
          </a:p>
          <a:p>
            <a:pPr>
              <a:defRPr/>
            </a:pPr>
            <a:r>
              <a:rPr lang="en-US" altLang="zh-CN" sz="1000">
                <a:solidFill>
                  <a:schemeClr val="tx1"/>
                </a:solidFill>
                <a:latin typeface="微软雅黑" panose="020B0503020204020204" charset="-122"/>
                <a:ea typeface="微软雅黑" panose="020B0503020204020204" charset="-122"/>
                <a:sym typeface="+mn-ea"/>
              </a:rPr>
              <a:t>[2] Vrints C, Andreotti F, Koskinas KC, et al. 2024 ESC Guidelines for the management of chronic coronary syndromes. Eur Heart J. 2024;45(36):3415-3537. </a:t>
            </a:r>
            <a:endParaRPr lang="en-US" altLang="zh-CN" sz="1000">
              <a:solidFill>
                <a:schemeClr val="tx1"/>
              </a:solidFill>
              <a:latin typeface="微软雅黑" panose="020B0503020204020204" charset="-122"/>
              <a:ea typeface="微软雅黑" panose="020B0503020204020204" charset="-122"/>
              <a:sym typeface="+mn-ea"/>
            </a:endParaRPr>
          </a:p>
          <a:p>
            <a:pPr>
              <a:defRPr/>
            </a:pPr>
            <a:r>
              <a:rPr lang="en-US" altLang="zh-CN" sz="1000">
                <a:solidFill>
                  <a:schemeClr val="tx1"/>
                </a:solidFill>
                <a:latin typeface="微软雅黑" panose="020B0503020204020204" charset="-122"/>
                <a:ea typeface="微软雅黑" panose="020B0503020204020204" charset="-122"/>
                <a:sym typeface="+mn-ea"/>
              </a:rPr>
              <a:t>[3] </a:t>
            </a:r>
            <a:r>
              <a:rPr lang="zh-CN" altLang="en-US" sz="1000">
                <a:solidFill>
                  <a:schemeClr val="tx1"/>
                </a:solidFill>
                <a:latin typeface="微软雅黑" panose="020B0503020204020204" charset="-122"/>
                <a:ea typeface="微软雅黑" panose="020B0503020204020204" charset="-122"/>
                <a:sym typeface="+mn-ea"/>
              </a:rPr>
              <a:t>中华医学会心血管病学分会介入心脏病学组</a:t>
            </a:r>
            <a:r>
              <a:rPr lang="en-US" altLang="zh-CN" sz="1000">
                <a:solidFill>
                  <a:schemeClr val="tx1"/>
                </a:solidFill>
                <a:latin typeface="微软雅黑" panose="020B0503020204020204" charset="-122"/>
                <a:ea typeface="微软雅黑" panose="020B0503020204020204" charset="-122"/>
                <a:sym typeface="+mn-ea"/>
              </a:rPr>
              <a:t>,</a:t>
            </a:r>
            <a:r>
              <a:rPr lang="zh-CN" altLang="en-US" sz="1000">
                <a:solidFill>
                  <a:schemeClr val="tx1"/>
                </a:solidFill>
                <a:latin typeface="微软雅黑" panose="020B0503020204020204" charset="-122"/>
                <a:ea typeface="微软雅黑" panose="020B0503020204020204" charset="-122"/>
                <a:sym typeface="+mn-ea"/>
              </a:rPr>
              <a:t>中华医学会心血管病学分会动脉粥样硬化与冠心病学组</a:t>
            </a:r>
            <a:r>
              <a:rPr lang="en-US" altLang="zh-CN" sz="1000">
                <a:solidFill>
                  <a:schemeClr val="tx1"/>
                </a:solidFill>
                <a:latin typeface="微软雅黑" panose="020B0503020204020204" charset="-122"/>
                <a:ea typeface="微软雅黑" panose="020B0503020204020204" charset="-122"/>
                <a:sym typeface="+mn-ea"/>
              </a:rPr>
              <a:t>,</a:t>
            </a:r>
            <a:r>
              <a:rPr lang="zh-CN" altLang="en-US" sz="1000">
                <a:solidFill>
                  <a:schemeClr val="tx1"/>
                </a:solidFill>
                <a:latin typeface="微软雅黑" panose="020B0503020204020204" charset="-122"/>
                <a:ea typeface="微软雅黑" panose="020B0503020204020204" charset="-122"/>
                <a:sym typeface="+mn-ea"/>
              </a:rPr>
              <a:t>等</a:t>
            </a:r>
            <a:r>
              <a:rPr lang="en-US" altLang="zh-CN" sz="1000">
                <a:solidFill>
                  <a:schemeClr val="tx1"/>
                </a:solidFill>
                <a:latin typeface="微软雅黑" panose="020B0503020204020204" charset="-122"/>
                <a:ea typeface="微软雅黑" panose="020B0503020204020204" charset="-122"/>
                <a:sym typeface="+mn-ea"/>
              </a:rPr>
              <a:t>. </a:t>
            </a:r>
            <a:r>
              <a:rPr lang="zh-CN" altLang="en-US" sz="1000">
                <a:solidFill>
                  <a:schemeClr val="tx1"/>
                </a:solidFill>
                <a:latin typeface="微软雅黑" panose="020B0503020204020204" charset="-122"/>
                <a:ea typeface="微软雅黑" panose="020B0503020204020204" charset="-122"/>
                <a:sym typeface="+mn-ea"/>
              </a:rPr>
              <a:t>稳定性冠心病诊断与治疗指南</a:t>
            </a:r>
            <a:r>
              <a:rPr lang="en-US" altLang="zh-CN" sz="1000">
                <a:solidFill>
                  <a:schemeClr val="tx1"/>
                </a:solidFill>
                <a:latin typeface="微软雅黑" panose="020B0503020204020204" charset="-122"/>
                <a:ea typeface="微软雅黑" panose="020B0503020204020204" charset="-122"/>
                <a:sym typeface="+mn-ea"/>
              </a:rPr>
              <a:t>[J]. </a:t>
            </a:r>
            <a:r>
              <a:rPr lang="zh-CN" altLang="en-US" sz="1000">
                <a:solidFill>
                  <a:schemeClr val="tx1"/>
                </a:solidFill>
                <a:latin typeface="微软雅黑" panose="020B0503020204020204" charset="-122"/>
                <a:ea typeface="微软雅黑" panose="020B0503020204020204" charset="-122"/>
                <a:sym typeface="+mn-ea"/>
              </a:rPr>
              <a:t>中华心血管病杂志</a:t>
            </a:r>
            <a:r>
              <a:rPr lang="en-US" altLang="zh-CN" sz="1000">
                <a:solidFill>
                  <a:schemeClr val="tx1"/>
                </a:solidFill>
                <a:latin typeface="微软雅黑" panose="020B0503020204020204" charset="-122"/>
                <a:ea typeface="微软雅黑" panose="020B0503020204020204" charset="-122"/>
                <a:sym typeface="+mn-ea"/>
              </a:rPr>
              <a:t>,2018,46(9):680-694. </a:t>
            </a:r>
            <a:endParaRPr lang="en-US" altLang="zh-CN" sz="1000" noProof="1">
              <a:solidFill>
                <a:schemeClr val="tx1"/>
              </a:solidFill>
              <a:latin typeface="微软雅黑" panose="020B0503020204020204" charset="-122"/>
              <a:ea typeface="微软雅黑" panose="020B0503020204020204" charset="-122"/>
            </a:endParaRPr>
          </a:p>
          <a:p>
            <a:pPr>
              <a:defRPr/>
            </a:pPr>
            <a:r>
              <a:rPr lang="en-US" altLang="zh-CN" sz="1000" noProof="1">
                <a:solidFill>
                  <a:schemeClr val="tx1"/>
                </a:solidFill>
                <a:latin typeface="微软雅黑" panose="020B0503020204020204" charset="-122"/>
                <a:ea typeface="微软雅黑" panose="020B0503020204020204" charset="-122"/>
              </a:rPr>
              <a:t>[4] </a:t>
            </a:r>
            <a:r>
              <a:rPr lang="zh-CN" altLang="en-US" sz="1000" noProof="1">
                <a:solidFill>
                  <a:schemeClr val="tx1"/>
                </a:solidFill>
                <a:latin typeface="微软雅黑" panose="020B0503020204020204" charset="-122"/>
                <a:ea typeface="微软雅黑" panose="020B0503020204020204" charset="-122"/>
              </a:rPr>
              <a:t>中华医学会核医学分会</a:t>
            </a:r>
            <a:r>
              <a:rPr lang="en-US" altLang="zh-CN" sz="1000" noProof="1">
                <a:solidFill>
                  <a:schemeClr val="tx1"/>
                </a:solidFill>
                <a:latin typeface="微软雅黑" panose="020B0503020204020204" charset="-122"/>
                <a:ea typeface="微软雅黑" panose="020B0503020204020204" charset="-122"/>
              </a:rPr>
              <a:t>,</a:t>
            </a:r>
            <a:r>
              <a:rPr lang="zh-CN" altLang="en-US" sz="1000" noProof="1">
                <a:solidFill>
                  <a:schemeClr val="tx1"/>
                </a:solidFill>
                <a:latin typeface="微软雅黑" panose="020B0503020204020204" charset="-122"/>
                <a:ea typeface="微软雅黑" panose="020B0503020204020204" charset="-122"/>
              </a:rPr>
              <a:t>中华医学会心血管病学分会</a:t>
            </a:r>
            <a:r>
              <a:rPr lang="en-US" altLang="zh-CN" sz="1000" noProof="1">
                <a:solidFill>
                  <a:schemeClr val="tx1"/>
                </a:solidFill>
                <a:latin typeface="微软雅黑" panose="020B0503020204020204" charset="-122"/>
                <a:ea typeface="微软雅黑" panose="020B0503020204020204" charset="-122"/>
              </a:rPr>
              <a:t>. </a:t>
            </a:r>
            <a:r>
              <a:rPr lang="zh-CN" altLang="en-US" sz="1000" noProof="1">
                <a:solidFill>
                  <a:schemeClr val="tx1"/>
                </a:solidFill>
                <a:latin typeface="微软雅黑" panose="020B0503020204020204" charset="-122"/>
                <a:ea typeface="微软雅黑" panose="020B0503020204020204" charset="-122"/>
              </a:rPr>
              <a:t>核素心肌显像临床应用指南</a:t>
            </a:r>
            <a:r>
              <a:rPr lang="en-US" altLang="zh-CN" sz="1000" noProof="1">
                <a:solidFill>
                  <a:schemeClr val="tx1"/>
                </a:solidFill>
                <a:latin typeface="微软雅黑" panose="020B0503020204020204" charset="-122"/>
                <a:ea typeface="微软雅黑" panose="020B0503020204020204" charset="-122"/>
              </a:rPr>
              <a:t>(2018)[J]. </a:t>
            </a:r>
            <a:r>
              <a:rPr lang="zh-CN" altLang="en-US" sz="1000" noProof="1">
                <a:solidFill>
                  <a:schemeClr val="tx1"/>
                </a:solidFill>
                <a:latin typeface="微软雅黑" panose="020B0503020204020204" charset="-122"/>
                <a:ea typeface="微软雅黑" panose="020B0503020204020204" charset="-122"/>
              </a:rPr>
              <a:t>中华心血管病杂志</a:t>
            </a:r>
            <a:r>
              <a:rPr lang="en-US" altLang="zh-CN" sz="1000" noProof="1">
                <a:solidFill>
                  <a:schemeClr val="tx1"/>
                </a:solidFill>
                <a:latin typeface="微软雅黑" panose="020B0503020204020204" charset="-122"/>
                <a:ea typeface="微软雅黑" panose="020B0503020204020204" charset="-122"/>
              </a:rPr>
              <a:t>,2019,47(7):519-527.</a:t>
            </a:r>
            <a:endParaRPr lang="en-US" altLang="zh-CN" sz="1000" noProof="1">
              <a:solidFill>
                <a:schemeClr val="tx1"/>
              </a:solidFill>
              <a:latin typeface="微软雅黑" panose="020B0503020204020204" charset="-122"/>
              <a:ea typeface="微软雅黑" panose="020B0503020204020204" charset="-122"/>
              <a:sym typeface="+mn-ea"/>
            </a:endParaRPr>
          </a:p>
        </p:txBody>
      </p:sp>
      <p:sp>
        <p:nvSpPr>
          <p:cNvPr id="10" name="标题 2"/>
          <p:cNvSpPr txBox="1">
            <a:spLocks noChangeArrowheads="1"/>
          </p:cNvSpPr>
          <p:nvPr/>
        </p:nvSpPr>
        <p:spPr bwMode="auto">
          <a:xfrm>
            <a:off x="696595" y="565150"/>
            <a:ext cx="11145520" cy="5657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lstStyle>
            <a:lvl1pPr algn="l" rtl="0" eaLnBrk="0" fontAlgn="base" hangingPunct="0">
              <a:lnSpc>
                <a:spcPct val="90000"/>
              </a:lnSpc>
              <a:spcBef>
                <a:spcPct val="0"/>
              </a:spcBef>
              <a:spcAft>
                <a:spcPct val="0"/>
              </a:spcAft>
              <a:defRPr sz="4400" kern="1200">
                <a:solidFill>
                  <a:schemeClr val="tx1"/>
                </a:solidFill>
                <a:latin typeface="楷体" panose="02010609060101010101" pitchFamily="49" charset="-122"/>
                <a:ea typeface="楷体" panose="02010609060101010101" pitchFamily="49" charset="-122"/>
                <a:cs typeface="+mj-cs"/>
              </a:defRPr>
            </a:lvl1pPr>
            <a:lvl2pPr algn="l" rtl="0" eaLnBrk="0" fontAlgn="base" hangingPunct="0">
              <a:lnSpc>
                <a:spcPct val="90000"/>
              </a:lnSpc>
              <a:spcBef>
                <a:spcPct val="0"/>
              </a:spcBef>
              <a:spcAft>
                <a:spcPct val="0"/>
              </a:spcAft>
              <a:defRPr sz="4400">
                <a:solidFill>
                  <a:schemeClr val="tx1"/>
                </a:solidFill>
                <a:latin typeface="等线 Light" panose="02010600030101010101" charset="-122"/>
                <a:ea typeface="等线 Light" panose="02010600030101010101" charset="-122"/>
              </a:defRPr>
            </a:lvl2pPr>
            <a:lvl3pPr algn="l" rtl="0" eaLnBrk="0" fontAlgn="base" hangingPunct="0">
              <a:lnSpc>
                <a:spcPct val="90000"/>
              </a:lnSpc>
              <a:spcBef>
                <a:spcPct val="0"/>
              </a:spcBef>
              <a:spcAft>
                <a:spcPct val="0"/>
              </a:spcAft>
              <a:defRPr sz="4400">
                <a:solidFill>
                  <a:schemeClr val="tx1"/>
                </a:solidFill>
                <a:latin typeface="等线 Light" panose="02010600030101010101" charset="-122"/>
                <a:ea typeface="等线 Light" panose="02010600030101010101" charset="-122"/>
              </a:defRPr>
            </a:lvl3pPr>
            <a:lvl4pPr algn="l" rtl="0" eaLnBrk="0" fontAlgn="base" hangingPunct="0">
              <a:lnSpc>
                <a:spcPct val="90000"/>
              </a:lnSpc>
              <a:spcBef>
                <a:spcPct val="0"/>
              </a:spcBef>
              <a:spcAft>
                <a:spcPct val="0"/>
              </a:spcAft>
              <a:defRPr sz="4400">
                <a:solidFill>
                  <a:schemeClr val="tx1"/>
                </a:solidFill>
                <a:latin typeface="等线 Light" panose="02010600030101010101" charset="-122"/>
                <a:ea typeface="等线 Light" panose="02010600030101010101" charset="-122"/>
              </a:defRPr>
            </a:lvl4pPr>
            <a:lvl5pPr algn="l" rtl="0" eaLnBrk="0" fontAlgn="base" hangingPunct="0">
              <a:lnSpc>
                <a:spcPct val="90000"/>
              </a:lnSpc>
              <a:spcBef>
                <a:spcPct val="0"/>
              </a:spcBef>
              <a:spcAft>
                <a:spcPct val="0"/>
              </a:spcAft>
              <a:defRPr sz="4400">
                <a:solidFill>
                  <a:schemeClr val="tx1"/>
                </a:solidFill>
                <a:latin typeface="等线 Light" panose="02010600030101010101" charset="-122"/>
                <a:ea typeface="等线 Light" panose="02010600030101010101" charset="-122"/>
              </a:defRPr>
            </a:lvl5pPr>
            <a:lvl6pPr marL="457200" algn="l" rtl="0" fontAlgn="base">
              <a:lnSpc>
                <a:spcPct val="90000"/>
              </a:lnSpc>
              <a:spcBef>
                <a:spcPct val="0"/>
              </a:spcBef>
              <a:spcAft>
                <a:spcPct val="0"/>
              </a:spcAft>
              <a:defRPr sz="4400">
                <a:solidFill>
                  <a:schemeClr val="tx1"/>
                </a:solidFill>
                <a:latin typeface="等线 Light" panose="02010600030101010101" charset="-122"/>
                <a:ea typeface="等线 Light" panose="02010600030101010101" charset="-122"/>
              </a:defRPr>
            </a:lvl6pPr>
            <a:lvl7pPr marL="914400" algn="l" rtl="0" fontAlgn="base">
              <a:lnSpc>
                <a:spcPct val="90000"/>
              </a:lnSpc>
              <a:spcBef>
                <a:spcPct val="0"/>
              </a:spcBef>
              <a:spcAft>
                <a:spcPct val="0"/>
              </a:spcAft>
              <a:defRPr sz="4400">
                <a:solidFill>
                  <a:schemeClr val="tx1"/>
                </a:solidFill>
                <a:latin typeface="等线 Light" panose="02010600030101010101" charset="-122"/>
                <a:ea typeface="等线 Light" panose="02010600030101010101" charset="-122"/>
              </a:defRPr>
            </a:lvl7pPr>
            <a:lvl8pPr marL="1371600" algn="l" rtl="0" fontAlgn="base">
              <a:lnSpc>
                <a:spcPct val="90000"/>
              </a:lnSpc>
              <a:spcBef>
                <a:spcPct val="0"/>
              </a:spcBef>
              <a:spcAft>
                <a:spcPct val="0"/>
              </a:spcAft>
              <a:defRPr sz="4400">
                <a:solidFill>
                  <a:schemeClr val="tx1"/>
                </a:solidFill>
                <a:latin typeface="等线 Light" panose="02010600030101010101" charset="-122"/>
                <a:ea typeface="等线 Light" panose="02010600030101010101" charset="-122"/>
              </a:defRPr>
            </a:lvl8pPr>
            <a:lvl9pPr marL="1828800" algn="l" rtl="0" fontAlgn="base">
              <a:lnSpc>
                <a:spcPct val="90000"/>
              </a:lnSpc>
              <a:spcBef>
                <a:spcPct val="0"/>
              </a:spcBef>
              <a:spcAft>
                <a:spcPct val="0"/>
              </a:spcAft>
              <a:defRPr sz="4400">
                <a:solidFill>
                  <a:schemeClr val="tx1"/>
                </a:solidFill>
                <a:latin typeface="等线 Light" panose="02010600030101010101" charset="-122"/>
                <a:ea typeface="等线 Light" panose="02010600030101010101" charset="-122"/>
              </a:defRPr>
            </a:lvl9pPr>
          </a:lstStyle>
          <a:p>
            <a:pPr indent="0">
              <a:lnSpc>
                <a:spcPct val="120000"/>
              </a:lnSpc>
              <a:buFont typeface="Wingdings" panose="05000000000000000000" pitchFamily="2" charset="2"/>
              <a:buNone/>
            </a:pPr>
            <a:r>
              <a:rPr lang="zh-CN" altLang="en-US" sz="2400" b="1">
                <a:solidFill>
                  <a:srgbClr val="004D40"/>
                </a:solidFill>
                <a:latin typeface="微软雅黑" panose="020B0503020204020204" charset="-122"/>
                <a:ea typeface="微软雅黑" panose="020B0503020204020204" charset="-122"/>
                <a:cs typeface="Noto Sans SC" panose="020B0200000000000000" charset="-122"/>
                <a:sym typeface="+mn-ea"/>
              </a:rPr>
              <a:t>本品为国内</a:t>
            </a:r>
            <a:r>
              <a:rPr lang="zh-CN" altLang="en-US" sz="2400" b="1">
                <a:solidFill>
                  <a:srgbClr val="C00000"/>
                </a:solidFill>
                <a:latin typeface="微软雅黑" panose="020B0503020204020204" charset="-122"/>
                <a:ea typeface="微软雅黑" panose="020B0503020204020204" charset="-122"/>
                <a:cs typeface="Noto Sans SC" panose="020B0200000000000000" charset="-122"/>
                <a:sym typeface="+mn-ea"/>
              </a:rPr>
              <a:t>唯一获批</a:t>
            </a:r>
            <a:r>
              <a:rPr lang="zh-CN" altLang="en-US" sz="2400" b="1">
                <a:solidFill>
                  <a:srgbClr val="004D40"/>
                </a:solidFill>
                <a:latin typeface="微软雅黑" panose="020B0503020204020204" charset="-122"/>
                <a:ea typeface="微软雅黑" panose="020B0503020204020204" charset="-122"/>
                <a:cs typeface="Noto Sans SC" panose="020B0200000000000000" charset="-122"/>
                <a:sym typeface="+mn-ea"/>
              </a:rPr>
              <a:t>的增加心肌耗氧类负荷药物，该类药物获权威指南推荐</a:t>
            </a:r>
            <a:endParaRPr lang="zh-CN" altLang="en-US" sz="2400" b="1" dirty="0">
              <a:solidFill>
                <a:schemeClr val="tx1"/>
              </a:solidFill>
              <a:latin typeface="微软雅黑" panose="020B0503020204020204" charset="-122"/>
              <a:ea typeface="微软雅黑" panose="020B0503020204020204" charset="-122"/>
            </a:endParaRPr>
          </a:p>
        </p:txBody>
      </p:sp>
      <p:pic>
        <p:nvPicPr>
          <p:cNvPr id="3" name="图片 2"/>
          <p:cNvPicPr>
            <a:picLocks noChangeAspect="1"/>
          </p:cNvPicPr>
          <p:nvPr/>
        </p:nvPicPr>
        <p:blipFill>
          <a:blip r:embed="rId1"/>
          <a:stretch>
            <a:fillRect/>
          </a:stretch>
        </p:blipFill>
        <p:spPr>
          <a:xfrm>
            <a:off x="10375289" y="114307"/>
            <a:ext cx="1635841" cy="552659"/>
          </a:xfrm>
          <a:prstGeom prst="rect">
            <a:avLst/>
          </a:prstGeom>
        </p:spPr>
      </p:pic>
      <p:sp>
        <p:nvSpPr>
          <p:cNvPr id="4" name="文本框 3"/>
          <p:cNvSpPr txBox="1"/>
          <p:nvPr/>
        </p:nvSpPr>
        <p:spPr>
          <a:xfrm>
            <a:off x="708025" y="5304790"/>
            <a:ext cx="10904855" cy="460375"/>
          </a:xfrm>
          <a:prstGeom prst="rect">
            <a:avLst/>
          </a:prstGeom>
          <a:noFill/>
        </p:spPr>
        <p:txBody>
          <a:bodyPr wrap="square" rtlCol="0">
            <a:spAutoFit/>
          </a:bodyPr>
          <a:lstStyle/>
          <a:p>
            <a:r>
              <a:rPr lang="en-US" altLang="zh-CN" sz="1200" b="1">
                <a:solidFill>
                  <a:schemeClr val="tx1"/>
                </a:solidFill>
                <a:latin typeface="微软雅黑" panose="020B0503020204020204" charset="-122"/>
                <a:ea typeface="微软雅黑" panose="020B0503020204020204" charset="-122"/>
                <a:cs typeface="微软雅黑" panose="020B0503020204020204" charset="-122"/>
              </a:rPr>
              <a:t>*</a:t>
            </a:r>
            <a:r>
              <a:rPr lang="zh-CN" altLang="en-US" sz="1200" b="1">
                <a:solidFill>
                  <a:schemeClr val="tx1"/>
                </a:solidFill>
                <a:latin typeface="微软雅黑" panose="020B0503020204020204" charset="-122"/>
                <a:ea typeface="微软雅黑" panose="020B0503020204020204" charset="-122"/>
                <a:cs typeface="微软雅黑" panose="020B0503020204020204" charset="-122"/>
              </a:rPr>
              <a:t>备注：《</a:t>
            </a:r>
            <a:r>
              <a:rPr lang="zh-CN" altLang="en-US" sz="1200" b="1" dirty="0">
                <a:solidFill>
                  <a:schemeClr val="tx1"/>
                </a:solidFill>
                <a:effectLst/>
                <a:latin typeface="微软雅黑" panose="020B0503020204020204" charset="-122"/>
                <a:ea typeface="微软雅黑" panose="020B0503020204020204" charset="-122"/>
                <a:cs typeface="微软雅黑" panose="020B0503020204020204" charset="-122"/>
                <a:sym typeface="+mn-ea"/>
              </a:rPr>
              <a:t>核素心肌显像临床应用指南（</a:t>
            </a:r>
            <a:r>
              <a:rPr lang="en-US" altLang="zh-CN" sz="1200" b="1" dirty="0">
                <a:solidFill>
                  <a:schemeClr val="tx1"/>
                </a:solidFill>
                <a:effectLst/>
                <a:latin typeface="微软雅黑" panose="020B0503020204020204" charset="-122"/>
                <a:ea typeface="微软雅黑" panose="020B0503020204020204" charset="-122"/>
                <a:cs typeface="微软雅黑" panose="020B0503020204020204" charset="-122"/>
                <a:sym typeface="+mn-ea"/>
              </a:rPr>
              <a:t>2018</a:t>
            </a:r>
            <a:r>
              <a:rPr lang="zh-CN" altLang="en-US" sz="1200" b="1" dirty="0">
                <a:solidFill>
                  <a:schemeClr val="tx1"/>
                </a:solidFill>
                <a:effectLst/>
                <a:latin typeface="微软雅黑" panose="020B0503020204020204" charset="-122"/>
                <a:ea typeface="微软雅黑" panose="020B0503020204020204" charset="-122"/>
                <a:cs typeface="微软雅黑" panose="020B0503020204020204" charset="-122"/>
                <a:sym typeface="+mn-ea"/>
              </a:rPr>
              <a:t>）》明确推荐：药物负荷核素心肌灌注</a:t>
            </a:r>
            <a:r>
              <a:rPr lang="zh-CN" altLang="en-US" sz="1200" b="1" dirty="0">
                <a:solidFill>
                  <a:schemeClr val="tx1"/>
                </a:solidFill>
                <a:latin typeface="微软雅黑" panose="020B0503020204020204" charset="-122"/>
                <a:ea typeface="微软雅黑" panose="020B0503020204020204" charset="-122"/>
                <a:cs typeface="微软雅黑" panose="020B0503020204020204" charset="-122"/>
                <a:sym typeface="+mn-ea"/>
              </a:rPr>
              <a:t>显像的负荷药物包括血管扩张类药物或增加心肌耗氧类药物，</a:t>
            </a:r>
            <a:r>
              <a:rPr lang="zh-CN" altLang="en-US" sz="1200" b="1" dirty="0">
                <a:solidFill>
                  <a:srgbClr val="C00000"/>
                </a:solidFill>
                <a:latin typeface="微软雅黑" panose="020B0503020204020204" charset="-122"/>
                <a:ea typeface="微软雅黑" panose="020B0503020204020204" charset="-122"/>
                <a:cs typeface="微软雅黑" panose="020B0503020204020204" charset="-122"/>
                <a:sym typeface="+mn-ea"/>
              </a:rPr>
              <a:t>本品为后者的唯一获批药品</a:t>
            </a:r>
            <a:r>
              <a:rPr lang="zh-CN" altLang="en-US" sz="1200" b="1" dirty="0">
                <a:solidFill>
                  <a:schemeClr val="tx1"/>
                </a:solidFill>
                <a:latin typeface="微软雅黑" panose="020B0503020204020204" charset="-122"/>
                <a:ea typeface="微软雅黑" panose="020B0503020204020204" charset="-122"/>
                <a:cs typeface="微软雅黑" panose="020B0503020204020204" charset="-122"/>
                <a:sym typeface="+mn-ea"/>
              </a:rPr>
              <a:t>。</a:t>
            </a:r>
            <a:endParaRPr lang="zh-CN" altLang="en-US" sz="1200" b="1" dirty="0">
              <a:solidFill>
                <a:schemeClr val="tx1"/>
              </a:solidFill>
              <a:latin typeface="微软雅黑" panose="020B0503020204020204" charset="-122"/>
              <a:ea typeface="微软雅黑" panose="020B0503020204020204" charset="-122"/>
              <a:cs typeface="微软雅黑" panose="020B0503020204020204" charset="-122"/>
              <a:sym typeface="+mn-ea"/>
            </a:endParaRPr>
          </a:p>
        </p:txBody>
      </p:sp>
      <p:sp>
        <p:nvSpPr>
          <p:cNvPr id="7" name="矩形 6"/>
          <p:cNvSpPr/>
          <p:nvPr/>
        </p:nvSpPr>
        <p:spPr>
          <a:xfrm>
            <a:off x="0" y="0"/>
            <a:ext cx="1493520" cy="358140"/>
          </a:xfrm>
          <a:prstGeom prst="rect">
            <a:avLst/>
          </a:prstGeom>
          <a:solidFill>
            <a:srgbClr val="046E5A"/>
          </a:solidFill>
          <a:ln>
            <a:noFill/>
          </a:ln>
        </p:spPr>
        <p:style>
          <a:lnRef idx="2">
            <a:schemeClr val="accent1">
              <a:lumMod val="75000"/>
            </a:schemeClr>
          </a:lnRef>
          <a:fillRef idx="1">
            <a:schemeClr val="accent1"/>
          </a:fillRef>
          <a:effectRef idx="0">
            <a:srgbClr val="FFFFFF"/>
          </a:effectRef>
          <a:fontRef idx="minor">
            <a:schemeClr val="lt1"/>
          </a:fontRef>
        </p:style>
        <p:txBody>
          <a:bodyPr rtlCol="0" anchor="ctr"/>
          <a:p>
            <a:pPr algn="ctr"/>
            <a:r>
              <a:rPr lang="zh-CN" altLang="en-US" sz="1400" b="1">
                <a:solidFill>
                  <a:schemeClr val="bg1"/>
                </a:solidFill>
                <a:latin typeface="微软雅黑" panose="020B0503020204020204" charset="-122"/>
                <a:ea typeface="微软雅黑" panose="020B0503020204020204" charset="-122"/>
                <a:cs typeface="微软雅黑" panose="020B0503020204020204" charset="-122"/>
                <a:sym typeface="+mn-ea"/>
              </a:rPr>
              <a:t>有效性（</a:t>
            </a:r>
            <a:r>
              <a:rPr lang="en-US" altLang="zh-CN" sz="1400" b="1">
                <a:solidFill>
                  <a:schemeClr val="bg1"/>
                </a:solidFill>
                <a:latin typeface="微软雅黑" panose="020B0503020204020204" charset="-122"/>
                <a:ea typeface="微软雅黑" panose="020B0503020204020204" charset="-122"/>
                <a:cs typeface="微软雅黑" panose="020B0503020204020204" charset="-122"/>
                <a:sym typeface="+mn-ea"/>
              </a:rPr>
              <a:t>3/3</a:t>
            </a:r>
            <a:r>
              <a:rPr lang="zh-CN" altLang="en-US" sz="1400" b="1">
                <a:solidFill>
                  <a:schemeClr val="bg1"/>
                </a:solidFill>
                <a:latin typeface="微软雅黑" panose="020B0503020204020204" charset="-122"/>
                <a:ea typeface="微软雅黑" panose="020B0503020204020204" charset="-122"/>
                <a:cs typeface="微软雅黑" panose="020B0503020204020204" charset="-122"/>
                <a:sym typeface="+mn-ea"/>
              </a:rPr>
              <a:t>）</a:t>
            </a:r>
            <a:endParaRPr lang="zh-CN" altLang="en-US" sz="1400"/>
          </a:p>
        </p:txBody>
      </p:sp>
    </p:spTree>
  </p:cSld>
  <p:clrMapOvr>
    <a:masterClrMapping/>
  </p:clrMapOvr>
  <p:transition/>
</p:sld>
</file>

<file path=ppt/tags/tag1.xml><?xml version="1.0" encoding="utf-8"?>
<p:tagLst xmlns:p="http://schemas.openxmlformats.org/presentationml/2006/main">
  <p:tag name="KSO_WM_DIAGRAM_VIRTUALLY_FRAME" val="{&quot;height&quot;:413.7,&quot;left&quot;:10.3,&quot;top&quot;:99.85,&quot;width&quot;:947.85}"/>
</p:tagLst>
</file>

<file path=ppt/tags/tag10.xml><?xml version="1.0" encoding="utf-8"?>
<p:tagLst xmlns:p="http://schemas.openxmlformats.org/presentationml/2006/main">
  <p:tag name="KSO_WM_DIAGRAM_VIRTUALLY_FRAME" val="{&quot;height&quot;:413.7,&quot;left&quot;:10.3,&quot;top&quot;:99.85,&quot;width&quot;:947.85}"/>
</p:tagLst>
</file>

<file path=ppt/tags/tag11.xml><?xml version="1.0" encoding="utf-8"?>
<p:tagLst xmlns:p="http://schemas.openxmlformats.org/presentationml/2006/main">
  <p:tag name="KSO_WM_DIAGRAM_VIRTUALLY_FRAME" val="{&quot;height&quot;:385.63346456692915,&quot;left&quot;:12.2551968503937,&quot;top&quot;:127.91653543307086,&quot;width&quot;:945.9065354330709}"/>
</p:tagLst>
</file>

<file path=ppt/tags/tag12.xml><?xml version="1.0" encoding="utf-8"?>
<p:tagLst xmlns:p="http://schemas.openxmlformats.org/presentationml/2006/main">
  <p:tag name="KSO_WM_DIAGRAM_VIRTUALLY_FRAME" val="{&quot;height&quot;:413.7,&quot;left&quot;:10.3,&quot;top&quot;:99.85,&quot;width&quot;:947.85}"/>
</p:tagLst>
</file>

<file path=ppt/tags/tag13.xml><?xml version="1.0" encoding="utf-8"?>
<p:tagLst xmlns:p="http://schemas.openxmlformats.org/presentationml/2006/main">
  <p:tag name="KSO_WM_DIAGRAM_VIRTUALLY_FRAME" val="{&quot;height&quot;:413.7,&quot;left&quot;:10.3,&quot;top&quot;:99.85,&quot;width&quot;:947.85}"/>
</p:tagLst>
</file>

<file path=ppt/tags/tag14.xml><?xml version="1.0" encoding="utf-8"?>
<p:tagLst xmlns:p="http://schemas.openxmlformats.org/presentationml/2006/main">
  <p:tag name="KSO_WM_DIAGRAM_VIRTUALLY_FRAME" val="{&quot;height&quot;:413.7,&quot;left&quot;:10.3,&quot;top&quot;:99.85,&quot;width&quot;:947.85}"/>
</p:tagLst>
</file>

<file path=ppt/tags/tag15.xml><?xml version="1.0" encoding="utf-8"?>
<p:tagLst xmlns:p="http://schemas.openxmlformats.org/presentationml/2006/main">
  <p:tag name="KSO_WM_DIAGRAM_VIRTUALLY_FRAME" val="{&quot;height&quot;:413.7,&quot;left&quot;:10.3,&quot;top&quot;:99.85,&quot;width&quot;:947.85}"/>
</p:tagLst>
</file>

<file path=ppt/tags/tag16.xml><?xml version="1.0" encoding="utf-8"?>
<p:tagLst xmlns:p="http://schemas.openxmlformats.org/presentationml/2006/main">
  <p:tag name="KSO_WM_DIAGRAM_VIRTUALLY_FRAME" val="{&quot;height&quot;:413.7,&quot;left&quot;:10.3,&quot;top&quot;:99.85,&quot;width&quot;:947.85}"/>
</p:tagLst>
</file>

<file path=ppt/tags/tag17.xml><?xml version="1.0" encoding="utf-8"?>
<p:tagLst xmlns:p="http://schemas.openxmlformats.org/presentationml/2006/main">
  <p:tag name="KSO_WM_DIAGRAM_VIRTUALLY_FRAME" val="{&quot;height&quot;:413.7,&quot;left&quot;:10.3,&quot;top&quot;:99.85,&quot;width&quot;:947.85}"/>
</p:tagLst>
</file>

<file path=ppt/tags/tag18.xml><?xml version="1.0" encoding="utf-8"?>
<p:tagLst xmlns:p="http://schemas.openxmlformats.org/presentationml/2006/main">
  <p:tag name="KSO_WM_DIAGRAM_VIRTUALLY_FRAME" val="{&quot;height&quot;:399.58346456692914,&quot;left&quot;:17.855196850393703,&quot;top&quot;:99.11653543307087,&quot;width&quot;:945.9065354330709}"/>
</p:tagLst>
</file>

<file path=ppt/tags/tag19.xml><?xml version="1.0" encoding="utf-8"?>
<p:tagLst xmlns:p="http://schemas.openxmlformats.org/presentationml/2006/main">
  <p:tag name="KSO_WM_DIAGRAM_VIRTUALLY_FRAME" val="{&quot;height&quot;:388.33346456692914,&quot;left&quot;:17.855196850393703,&quot;top&quot;:99.11653543307087,&quot;width&quot;:945.9065354330709}"/>
</p:tagLst>
</file>

<file path=ppt/tags/tag2.xml><?xml version="1.0" encoding="utf-8"?>
<p:tagLst xmlns:p="http://schemas.openxmlformats.org/presentationml/2006/main">
  <p:tag name="KSO_WM_DIAGRAM_VIRTUALLY_FRAME" val="{&quot;height&quot;:413.7,&quot;left&quot;:10.3,&quot;top&quot;:99.85,&quot;width&quot;:947.85}"/>
</p:tagLst>
</file>

<file path=ppt/tags/tag20.xml><?xml version="1.0" encoding="utf-8"?>
<p:tagLst xmlns:p="http://schemas.openxmlformats.org/presentationml/2006/main">
  <p:tag name="KSO_WM_DIAGRAM_VIRTUALLY_FRAME" val="{&quot;height&quot;:399.58346456692914,&quot;left&quot;:17.855196850393703,&quot;top&quot;:99.11653543307087,&quot;width&quot;:945.9065354330709}"/>
</p:tagLst>
</file>

<file path=ppt/tags/tag21.xml><?xml version="1.0" encoding="utf-8"?>
<p:tagLst xmlns:p="http://schemas.openxmlformats.org/presentationml/2006/main">
  <p:tag name="TABLE_ENDDRAG_ORIGIN_RECT" val="406*156"/>
  <p:tag name="TABLE_ENDDRAG_RECT" val="526*313*406*156"/>
</p:tagLst>
</file>

<file path=ppt/tags/tag22.xml><?xml version="1.0" encoding="utf-8"?>
<p:tagLst xmlns:p="http://schemas.openxmlformats.org/presentationml/2006/main">
  <p:tag name="KSO_WM_DIAGRAM_VIRTUALLY_FRAME" val="{&quot;height&quot;:399.58346456692914,&quot;left&quot;:17.855196850393703,&quot;top&quot;:99.11653543307087,&quot;width&quot;:945.9065354330709}"/>
</p:tagLst>
</file>

<file path=ppt/tags/tag23.xml><?xml version="1.0" encoding="utf-8"?>
<p:tagLst xmlns:p="http://schemas.openxmlformats.org/presentationml/2006/main">
  <p:tag name="KSO_WM_DIAGRAM_VIRTUALLY_FRAME" val="{&quot;height&quot;:388.33346456692914,&quot;left&quot;:17.855196850393703,&quot;top&quot;:99.11653543307087,&quot;width&quot;:945.9065354330709}"/>
</p:tagLst>
</file>

<file path=ppt/tags/tag24.xml><?xml version="1.0" encoding="utf-8"?>
<p:tagLst xmlns:p="http://schemas.openxmlformats.org/presentationml/2006/main">
  <p:tag name="KSO_WM_DIAGRAM_VIRTUALLY_FRAME" val="{&quot;height&quot;:399.58346456692914,&quot;left&quot;:17.855196850393703,&quot;top&quot;:99.11653543307087,&quot;width&quot;:945.9065354330709}"/>
</p:tagLst>
</file>

<file path=ppt/tags/tag25.xml><?xml version="1.0" encoding="utf-8"?>
<p:tagLst xmlns:p="http://schemas.openxmlformats.org/presentationml/2006/main">
  <p:tag name="KSO_WM_DIAGRAM_VIRTUALLY_FRAME" val="{&quot;height&quot;:399.58346456692914,&quot;left&quot;:17.855196850393703,&quot;top&quot;:99.11653543307087,&quot;width&quot;:945.9065354330709}"/>
</p:tagLst>
</file>

<file path=ppt/tags/tag26.xml><?xml version="1.0" encoding="utf-8"?>
<p:tagLst xmlns:p="http://schemas.openxmlformats.org/presentationml/2006/main">
  <p:tag name="TABLE_ENDDRAG_ORIGIN_RECT" val="440*179"/>
  <p:tag name="TABLE_ENDDRAG_RECT" val="49*308*440*179"/>
</p:tagLst>
</file>

<file path=ppt/tags/tag27.xml><?xml version="1.0" encoding="utf-8"?>
<p:tagLst xmlns:p="http://schemas.openxmlformats.org/presentationml/2006/main">
  <p:tag name="KSO_WM_DIAGRAM_VIRTUALLY_FRAME" val="{&quot;height&quot;:399.58346456692914,&quot;left&quot;:17.855196850393703,&quot;top&quot;:99.11653543307087,&quot;width&quot;:945.9065354330709}"/>
</p:tagLst>
</file>

<file path=ppt/tags/tag28.xml><?xml version="1.0" encoding="utf-8"?>
<p:tagLst xmlns:p="http://schemas.openxmlformats.org/presentationml/2006/main">
  <p:tag name="KSO_WM_DIAGRAM_VIRTUALLY_FRAME" val="{&quot;height&quot;:483.8370866141733,&quot;left&quot;:-420.8226771653543,&quot;top&quot;:80.73370078740157,&quot;width&quot;:1378.9844094488187}"/>
</p:tagLst>
</file>

<file path=ppt/tags/tag29.xml><?xml version="1.0" encoding="utf-8"?>
<p:tagLst xmlns:p="http://schemas.openxmlformats.org/presentationml/2006/main">
  <p:tag name="KSO_WM_DIAGRAM_VIRTUALLY_FRAME" val="{&quot;height&quot;:483.8370866141733,&quot;left&quot;:-420.8226771653543,&quot;top&quot;:80.73370078740157,&quot;width&quot;:1378.9844094488187}"/>
</p:tagLst>
</file>

<file path=ppt/tags/tag3.xml><?xml version="1.0" encoding="utf-8"?>
<p:tagLst xmlns:p="http://schemas.openxmlformats.org/presentationml/2006/main">
  <p:tag name="KSO_WM_DIAGRAM_VIRTUALLY_FRAME" val="{&quot;height&quot;:413.7,&quot;left&quot;:10.3,&quot;top&quot;:99.85,&quot;width&quot;:947.85}"/>
</p:tagLst>
</file>

<file path=ppt/tags/tag30.xml><?xml version="1.0" encoding="utf-8"?>
<p:tagLst xmlns:p="http://schemas.openxmlformats.org/presentationml/2006/main">
  <p:tag name="TABLE_ENDDRAG_ORIGIN_RECT" val="897*123"/>
  <p:tag name="TABLE_ENDDRAG_RECT" val="17*383*897*123"/>
</p:tagLst>
</file>

<file path=ppt/tags/tag31.xml><?xml version="1.0" encoding="utf-8"?>
<p:tagLst xmlns:p="http://schemas.openxmlformats.org/presentationml/2006/main">
  <p:tag name="KSO_WM_DIAGRAM_VIRTUALLY_FRAME" val="{&quot;height&quot;:344.15031496062994,&quot;left&quot;:12.2551968503937,&quot;top&quot;:169.39968503937007,&quot;width&quot;:929.2072440944881}"/>
</p:tagLst>
</file>

<file path=ppt/tags/tag32.xml><?xml version="1.0" encoding="utf-8"?>
<p:tagLst xmlns:p="http://schemas.openxmlformats.org/presentationml/2006/main">
  <p:tag name="KSO_WM_BEAUTIFY_FLAG" val=""/>
</p:tagLst>
</file>

<file path=ppt/tags/tag33.xml><?xml version="1.0" encoding="utf-8"?>
<p:tagLst xmlns:p="http://schemas.openxmlformats.org/presentationml/2006/main">
  <p:tag name="KSO_WM_BEAUTIFY_FLAG" val=""/>
</p:tagLst>
</file>

<file path=ppt/tags/tag34.xml><?xml version="1.0" encoding="utf-8"?>
<p:tagLst xmlns:p="http://schemas.openxmlformats.org/presentationml/2006/main">
  <p:tag name="KSO_WM_DIAGRAM_VIRTUALLY_FRAME" val="{&quot;height&quot;:477.1336220472441,&quot;left&quot;:33.85,&quot;top&quot;:26.3,&quot;width&quot;:1027.1}"/>
</p:tagLst>
</file>

<file path=ppt/tags/tag35.xml><?xml version="1.0" encoding="utf-8"?>
<p:tagLst xmlns:p="http://schemas.openxmlformats.org/presentationml/2006/main">
  <p:tag name="KSO_WM_DIAGRAM_VIRTUALLY_FRAME" val="{&quot;height&quot;:477.1336220472441,&quot;left&quot;:33.85,&quot;top&quot;:26.3,&quot;width&quot;:1027.1}"/>
</p:tagLst>
</file>

<file path=ppt/tags/tag36.xml><?xml version="1.0" encoding="utf-8"?>
<p:tagLst xmlns:p="http://schemas.openxmlformats.org/presentationml/2006/main">
  <p:tag name="KSO_WM_DIAGRAM_VIRTUALLY_FRAME" val="{&quot;height&quot;:477.1336220472441,&quot;left&quot;:33.85,&quot;top&quot;:26.3,&quot;width&quot;:1027.1}"/>
</p:tagLst>
</file>

<file path=ppt/tags/tag37.xml><?xml version="1.0" encoding="utf-8"?>
<p:tagLst xmlns:p="http://schemas.openxmlformats.org/presentationml/2006/main">
  <p:tag name="KSO_WM_DIAGRAM_VIRTUALLY_FRAME" val="{&quot;height&quot;:477.1336220472441,&quot;left&quot;:33.85,&quot;top&quot;:26.3,&quot;width&quot;:1027.1}"/>
</p:tagLst>
</file>

<file path=ppt/tags/tag38.xml><?xml version="1.0" encoding="utf-8"?>
<p:tagLst xmlns:p="http://schemas.openxmlformats.org/presentationml/2006/main">
  <p:tag name="KSO_WM_DIAGRAM_VIRTUALLY_FRAME" val="{&quot;height&quot;:477.1336220472441,&quot;left&quot;:33.85,&quot;top&quot;:26.3,&quot;width&quot;:1027.1}"/>
</p:tagLst>
</file>

<file path=ppt/tags/tag39.xml><?xml version="1.0" encoding="utf-8"?>
<p:tagLst xmlns:p="http://schemas.openxmlformats.org/presentationml/2006/main">
  <p:tag name="KSO_WM_DIAGRAM_VIRTUALLY_FRAME" val="{&quot;height&quot;:477.1336220472441,&quot;left&quot;:33.85,&quot;top&quot;:26.3,&quot;width&quot;:1027.1}"/>
</p:tagLst>
</file>

<file path=ppt/tags/tag4.xml><?xml version="1.0" encoding="utf-8"?>
<p:tagLst xmlns:p="http://schemas.openxmlformats.org/presentationml/2006/main">
  <p:tag name="KSO_WM_DIAGRAM_VIRTUALLY_FRAME" val="{&quot;height&quot;:413.7,&quot;left&quot;:10.3,&quot;top&quot;:99.85,&quot;width&quot;:947.85}"/>
</p:tagLst>
</file>

<file path=ppt/tags/tag40.xml><?xml version="1.0" encoding="utf-8"?>
<p:tagLst xmlns:p="http://schemas.openxmlformats.org/presentationml/2006/main">
  <p:tag name="KSO_WM_DIAGRAM_VIRTUALLY_FRAME" val="{&quot;height&quot;:477.1336220472441,&quot;left&quot;:33.85,&quot;top&quot;:26.3,&quot;width&quot;:1027.1}"/>
</p:tagLst>
</file>

<file path=ppt/tags/tag41.xml><?xml version="1.0" encoding="utf-8"?>
<p:tagLst xmlns:p="http://schemas.openxmlformats.org/presentationml/2006/main">
  <p:tag name="KSO_WM_DIAGRAM_VIRTUALLY_FRAME" val="{&quot;height&quot;:477.1336220472441,&quot;left&quot;:33.85,&quot;top&quot;:26.3,&quot;width&quot;:1027.1}"/>
</p:tagLst>
</file>

<file path=ppt/tags/tag42.xml><?xml version="1.0" encoding="utf-8"?>
<p:tagLst xmlns:p="http://schemas.openxmlformats.org/presentationml/2006/main">
  <p:tag name="KSO_WM_DIAGRAM_VIRTUALLY_FRAME" val="{&quot;height&quot;:477.1336220472441,&quot;left&quot;:33.85,&quot;top&quot;:26.3,&quot;width&quot;:1027.1}"/>
</p:tagLst>
</file>

<file path=ppt/tags/tag43.xml><?xml version="1.0" encoding="utf-8"?>
<p:tagLst xmlns:p="http://schemas.openxmlformats.org/presentationml/2006/main">
  <p:tag name="KSO_WM_DIAGRAM_VIRTUALLY_FRAME" val="{&quot;height&quot;:477.1336220472441,&quot;left&quot;:33.85,&quot;top&quot;:26.3,&quot;width&quot;:1027.1}"/>
</p:tagLst>
</file>

<file path=ppt/tags/tag44.xml><?xml version="1.0" encoding="utf-8"?>
<p:tagLst xmlns:p="http://schemas.openxmlformats.org/presentationml/2006/main">
  <p:tag name="KSO_WM_DIAGRAM_VIRTUALLY_FRAME" val="{&quot;height&quot;:477.1336220472441,&quot;left&quot;:33.85,&quot;top&quot;:26.3,&quot;width&quot;:1027.1}"/>
</p:tagLst>
</file>

<file path=ppt/tags/tag45.xml><?xml version="1.0" encoding="utf-8"?>
<p:tagLst xmlns:p="http://schemas.openxmlformats.org/presentationml/2006/main">
  <p:tag name="KSO_WM_DIAGRAM_VIRTUALLY_FRAME" val="{&quot;height&quot;:477.1336220472441,&quot;left&quot;:33.85,&quot;top&quot;:26.3,&quot;width&quot;:1027.1}"/>
</p:tagLst>
</file>

<file path=ppt/tags/tag5.xml><?xml version="1.0" encoding="utf-8"?>
<p:tagLst xmlns:p="http://schemas.openxmlformats.org/presentationml/2006/main">
  <p:tag name="KSO_WM_DIAGRAM_VIRTUALLY_FRAME" val="{&quot;height&quot;:413.7,&quot;left&quot;:10.3,&quot;top&quot;:99.85,&quot;width&quot;:947.85}"/>
</p:tagLst>
</file>

<file path=ppt/tags/tag6.xml><?xml version="1.0" encoding="utf-8"?>
<p:tagLst xmlns:p="http://schemas.openxmlformats.org/presentationml/2006/main">
  <p:tag name="KSO_WM_DIAGRAM_VIRTUALLY_FRAME" val="{&quot;height&quot;:413.7,&quot;left&quot;:10.3,&quot;top&quot;:99.85,&quot;width&quot;:947.85}"/>
</p:tagLst>
</file>

<file path=ppt/tags/tag7.xml><?xml version="1.0" encoding="utf-8"?>
<p:tagLst xmlns:p="http://schemas.openxmlformats.org/presentationml/2006/main">
  <p:tag name="KSO_WM_DIAGRAM_VIRTUALLY_FRAME" val="{&quot;height&quot;:413.7,&quot;left&quot;:10.3,&quot;top&quot;:99.85,&quot;width&quot;:947.85}"/>
</p:tagLst>
</file>

<file path=ppt/tags/tag8.xml><?xml version="1.0" encoding="utf-8"?>
<p:tagLst xmlns:p="http://schemas.openxmlformats.org/presentationml/2006/main">
  <p:tag name="KSO_WM_DIAGRAM_VIRTUALLY_FRAME" val="{&quot;height&quot;:413.7,&quot;left&quot;:10.3,&quot;top&quot;:99.85,&quot;width&quot;:947.85}"/>
</p:tagLst>
</file>

<file path=ppt/tags/tag9.xml><?xml version="1.0" encoding="utf-8"?>
<p:tagLst xmlns:p="http://schemas.openxmlformats.org/presentationml/2006/main">
  <p:tag name="KSO_WM_DIAGRAM_VIRTUALLY_FRAME" val="{&quot;height&quot;:413.7,&quot;left&quot;:10.3,&quot;top&quot;:99.85,&quot;width&quot;:947.85}"/>
</p:tagLst>
</file>

<file path=ppt/theme/theme1.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等线"/>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等线"/>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7142</Words>
  <Application>WPS 演示</Application>
  <PresentationFormat>宽屏</PresentationFormat>
  <Paragraphs>633</Paragraphs>
  <Slides>11</Slides>
  <Notes>11</Notes>
  <HiddenSlides>0</HiddenSlides>
  <MMClips>0</MMClips>
  <ScaleCrop>false</ScaleCrop>
  <HeadingPairs>
    <vt:vector size="6" baseType="variant">
      <vt:variant>
        <vt:lpstr>已用的字体</vt:lpstr>
      </vt:variant>
      <vt:variant>
        <vt:i4>18</vt:i4>
      </vt:variant>
      <vt:variant>
        <vt:lpstr>主题</vt:lpstr>
      </vt:variant>
      <vt:variant>
        <vt:i4>1</vt:i4>
      </vt:variant>
      <vt:variant>
        <vt:lpstr>幻灯片标题</vt:lpstr>
      </vt:variant>
      <vt:variant>
        <vt:i4>11</vt:i4>
      </vt:variant>
    </vt:vector>
  </HeadingPairs>
  <TitlesOfParts>
    <vt:vector size="30" baseType="lpstr">
      <vt:lpstr>Arial</vt:lpstr>
      <vt:lpstr>宋体</vt:lpstr>
      <vt:lpstr>Wingdings</vt:lpstr>
      <vt:lpstr>Arial</vt:lpstr>
      <vt:lpstr>微软雅黑</vt:lpstr>
      <vt:lpstr>Noto Sans SC</vt:lpstr>
      <vt:lpstr>等线</vt:lpstr>
      <vt:lpstr>Times New Roman</vt:lpstr>
      <vt:lpstr>PingFang SC</vt:lpstr>
      <vt:lpstr>Wingdings</vt:lpstr>
      <vt:lpstr>Times New Roman Semibold</vt:lpstr>
      <vt:lpstr>楷体</vt:lpstr>
      <vt:lpstr>等线 Light</vt:lpstr>
      <vt:lpstr>Arial Unicode MS</vt:lpstr>
      <vt:lpstr>KSOF18A744A5</vt:lpstr>
      <vt:lpstr>Segoe Print</vt:lpstr>
      <vt:lpstr>Calibri</vt:lpstr>
      <vt:lpstr>PingFang SC</vt:lpstr>
      <vt:lpstr>Office 主题​​</vt:lpstr>
      <vt:lpstr>PowerPoint 演示文稿</vt:lpstr>
      <vt:lpstr>PowerPoint 演示文稿</vt:lpstr>
      <vt:lpstr>PowerPoint 演示文稿</vt:lpstr>
      <vt:lpstr>PowerPoint 演示文稿</vt:lpstr>
      <vt:lpstr>本品模拟生理运动，适用人群更广，阶梯式给药实现个体化精准用药</vt:lpstr>
      <vt:lpstr>Ⅲ期RCT研究对照腺苷：本品不良反应发生率更低 基于说明书的间接比较（朴素）：本品关键不良事件发生率更具优势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ThinkPad P53</dc:creator>
  <cp:lastModifiedBy>欧爱军</cp:lastModifiedBy>
  <cp:revision>472</cp:revision>
  <dcterms:created xsi:type="dcterms:W3CDTF">2026-04-15T01:45:00Z</dcterms:created>
  <dcterms:modified xsi:type="dcterms:W3CDTF">2026-06-09T03:19:21Z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2052-12.1.0.25865</vt:lpwstr>
  </property>
  <property fmtid="{D5CDD505-2E9C-101B-9397-08002B2CF9AE}" pid="3" name="ICV">
    <vt:lpwstr>60BD4AC0B5AA4D6BAE4F6231EBF954F3_13</vt:lpwstr>
  </property>
</Properties>
</file>