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media/image3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4"/>
  </p:handoutMasterIdLst>
  <p:sldIdLst>
    <p:sldId id="317" r:id="rId3"/>
    <p:sldId id="264" r:id="rId5"/>
    <p:sldId id="327" r:id="rId6"/>
    <p:sldId id="318" r:id="rId7"/>
    <p:sldId id="319" r:id="rId8"/>
    <p:sldId id="330" r:id="rId9"/>
    <p:sldId id="329" r:id="rId10"/>
    <p:sldId id="324" r:id="rId11"/>
    <p:sldId id="328" r:id="rId12"/>
    <p:sldId id="323" r:id="rId13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9" userDrawn="1">
          <p15:clr>
            <a:srgbClr val="A4A3A4"/>
          </p15:clr>
        </p15:guide>
        <p15:guide id="2" pos="3691" userDrawn="1">
          <p15:clr>
            <a:srgbClr val="A4A3A4"/>
          </p15:clr>
        </p15:guide>
        <p15:guide id="2" pos="391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3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7" d="100"/>
          <a:sy n="67" d="100"/>
        </p:scale>
        <p:origin x="834" y="60"/>
      </p:cViewPr>
      <p:guideLst>
        <p:guide orient="horz" pos="2119"/>
        <p:guide pos="3691"/>
        <p:guide pos="391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59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15931E-1654-4B73-89B2-8E333D9C42E0}" type="doc">
      <dgm:prSet loTypeId="list" loCatId="list" qsTypeId="urn:microsoft.com/office/officeart/2005/8/quickstyle/simple1" qsCatId="simple" csTypeId="urn:microsoft.com/office/officeart/2005/8/colors/accent1_2" csCatId="accent1" phldr="0"/>
      <dgm:spPr/>
      <dgm:t>
        <a:bodyPr/>
        <a:p>
          <a:endParaRPr lang="zh-CN" altLang="en-US"/>
        </a:p>
      </dgm:t>
    </dgm:pt>
    <dgm:pt modelId="{90DDC401-903F-495B-A387-FFA8A45891F6}">
      <dgm:prSet phldrT="[文本]" phldr="0" custT="1"/>
      <dgm:spPr/>
      <dgm:t>
        <a:bodyPr vert="horz" wrap="square"/>
        <a:p>
          <a:pPr algn="l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sz="1400" b="1" spc="70" dirty="0">
              <a:solidFill>
                <a:srgbClr val="FFFFFF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等线" panose="02010600030101010101" charset="-122"/>
              <a:sym typeface="+mn-ea"/>
            </a:rPr>
            <a:t>说明书收载的安全性信息</a:t>
          </a:r>
          <a:r>
            <a:rPr lang="zh-CN" altLang="en-US" sz="1400" b="1" spc="70" dirty="0">
              <a:solidFill>
                <a:srgbClr val="FFFFFF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等线" panose="02010600030101010101" charset="-122"/>
              <a:sym typeface="+mn-ea"/>
            </a:rPr>
            <a:t/>
          </a:r>
          <a:endParaRPr lang="zh-CN" altLang="en-US" sz="1400" b="1" spc="70" dirty="0">
            <a:solidFill>
              <a:srgbClr val="FFFFFF">
                <a:alpha val="100000"/>
              </a:srgbClr>
            </a:solidFill>
            <a:latin typeface="微软雅黑" panose="020B0503020204020204" pitchFamily="34" charset="-122"/>
            <a:ea typeface="微软雅黑" panose="020B0503020204020204" pitchFamily="34" charset="-122"/>
            <a:cs typeface="等线" panose="02010600030101010101" charset="-122"/>
            <a:sym typeface="+mn-ea"/>
          </a:endParaRPr>
        </a:p>
      </dgm:t>
    </dgm:pt>
    <dgm:pt modelId="{C8BB0B8A-C63A-4F83-B8DD-3A7CE259E4EE}" cxnId="{C756C2A5-D8B5-498E-BE88-24D1320AE441}" type="parTrans">
      <dgm:prSet/>
      <dgm:spPr/>
      <dgm:t>
        <a:bodyPr/>
        <a:p>
          <a:endParaRPr lang="zh-CN" altLang="en-US"/>
        </a:p>
      </dgm:t>
    </dgm:pt>
    <dgm:pt modelId="{35E5E878-0907-4014-9CFA-56AEFE6C22E5}" cxnId="{C756C2A5-D8B5-498E-BE88-24D1320AE441}" type="sibTrans">
      <dgm:prSet/>
      <dgm:spPr/>
      <dgm:t>
        <a:bodyPr/>
        <a:p>
          <a:endParaRPr lang="zh-CN" altLang="en-US"/>
        </a:p>
      </dgm:t>
    </dgm:pt>
    <dgm:pt modelId="{E08CEB0C-E37F-4DCA-A8EA-4B2CD3AD7754}">
      <dgm:prSet phldrT="[文本]" phldr="0" custT="1"/>
      <dgm:spPr/>
      <dgm:t>
        <a:bodyPr vert="horz" wrap="square"/>
        <a:p>
          <a:pPr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zh-CN" altLang="en-US" sz="1000">
              <a:latin typeface="微软雅黑" panose="020B0503020204020204" pitchFamily="34" charset="-122"/>
              <a:ea typeface="微软雅黑" panose="020B0503020204020204" pitchFamily="34" charset="-122"/>
            </a:rPr>
            <a:t>常见（&gt;1/100，&lt;1/10）药物相关不良事件：腹泻、肌痛、高钾血症。</a:t>
          </a:r>
          <a:r>
            <a:rPr lang="zh-CN" altLang="en-US" sz="1000">
              <a:latin typeface="微软雅黑" panose="020B0503020204020204" pitchFamily="34" charset="-122"/>
              <a:ea typeface="微软雅黑" panose="020B0503020204020204" pitchFamily="34" charset="-122"/>
            </a:rPr>
            <a:t/>
          </a:r>
          <a:endParaRPr lang="zh-CN" altLang="en-US" sz="1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B4BCC77-44E9-4065-8A2F-90CD32DE34E3}" cxnId="{A5FFCFCD-7FA9-44AA-8184-91F2E126D167}" type="parTrans">
      <dgm:prSet/>
      <dgm:spPr/>
      <dgm:t>
        <a:bodyPr/>
        <a:p>
          <a:endParaRPr lang="zh-CN" altLang="en-US"/>
        </a:p>
      </dgm:t>
    </dgm:pt>
    <dgm:pt modelId="{41FED480-3E2E-47A2-B997-02D527BC8082}" cxnId="{A5FFCFCD-7FA9-44AA-8184-91F2E126D167}" type="sibTrans">
      <dgm:prSet/>
      <dgm:spPr/>
      <dgm:t>
        <a:bodyPr/>
        <a:p>
          <a:endParaRPr lang="zh-CN" altLang="en-US"/>
        </a:p>
      </dgm:t>
    </dgm:pt>
    <dgm:pt modelId="{4C2FFB51-81E5-4026-8B1E-FE08E6CEF53D}">
      <dgm:prSet phldr="0" custT="1"/>
      <dgm:spPr/>
      <dgm:t>
        <a:bodyPr vert="horz" wrap="square"/>
        <a:p>
          <a:pPr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zh-CN" altLang="en-US" sz="1000">
              <a:latin typeface="微软雅黑" panose="020B0503020204020204" pitchFamily="34" charset="-122"/>
              <a:ea typeface="微软雅黑" panose="020B0503020204020204" pitchFamily="34" charset="-122"/>
            </a:rPr>
            <a:t>禁忌：1）本品禁用于对依折麦布、阿托伐他汀或任一其非活性成分过敏的患者。2）有活动性肝病或血清转氨酶不明原因持续升高者（超过正常值上限（</a:t>
          </a:r>
          <a:r>
            <a:rPr lang="en-US" altLang="zh-CN" sz="1000">
              <a:latin typeface="微软雅黑" panose="020B0503020204020204" pitchFamily="34" charset="-122"/>
              <a:ea typeface="微软雅黑" panose="020B0503020204020204" pitchFamily="34" charset="-122"/>
            </a:rPr>
            <a:t>ULN）3 </a:t>
          </a:r>
          <a:r>
            <a:rPr lang="zh-CN" altLang="en-US" sz="1000">
              <a:latin typeface="微软雅黑" panose="020B0503020204020204" pitchFamily="34" charset="-122"/>
              <a:ea typeface="微软雅黑" panose="020B0503020204020204" pitchFamily="34" charset="-122"/>
            </a:rPr>
            <a:t>倍）。3）孕妇和哺乳期女性，以及未采取适当避孕措施的育龄女性。4）接受丙</a:t>
          </a:r>
          <a:r>
            <a:rPr lang="zh-CN" altLang="en-US" sz="1000">
              <a:latin typeface="微软雅黑" panose="020B0503020204020204" pitchFamily="34" charset="-122"/>
              <a:ea typeface="微软雅黑" panose="020B0503020204020204" pitchFamily="34" charset="-122"/>
            </a:rPr>
            <a:t>型肝炎抗病毒药物格卡瑞韦/哌仑他韦治疗的患者。</a:t>
          </a:r>
          <a:r>
            <a:rPr lang="zh-CN" altLang="en-US" sz="1000">
              <a:latin typeface="微软雅黑" panose="020B0503020204020204" pitchFamily="34" charset="-122"/>
              <a:ea typeface="微软雅黑" panose="020B0503020204020204" pitchFamily="34" charset="-122"/>
            </a:rPr>
            <a:t/>
          </a:r>
          <a:endParaRPr lang="zh-CN" altLang="en-US" sz="1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350E095-7CB9-4B96-87E2-49AD7CD6D8A7}" cxnId="{F5E705E1-81C4-448D-97A3-C41A4F3F8EAF}" type="parTrans">
      <dgm:prSet/>
      <dgm:spPr/>
    </dgm:pt>
    <dgm:pt modelId="{787FCC4D-7028-4217-8F39-3B22E69D5343}" cxnId="{F5E705E1-81C4-448D-97A3-C41A4F3F8EAF}" type="sibTrans">
      <dgm:prSet/>
      <dgm:spPr/>
    </dgm:pt>
    <dgm:pt modelId="{A6685E83-BEEC-49B3-B40A-539E2C0D7A1A}">
      <dgm:prSet phldrT="[文本]" phldr="0" custT="1"/>
      <dgm:spPr/>
      <dgm:t>
        <a:bodyPr vert="horz" wrap="square"/>
        <a:p>
          <a:pPr algn="l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sz="1400" b="1" spc="40" dirty="0">
              <a:solidFill>
                <a:srgbClr val="FFFFFF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等线" panose="02010600030101010101" charset="-122"/>
              <a:sym typeface="+mn-ea"/>
            </a:rPr>
            <a:t>国内外不良反应</a:t>
          </a:r>
          <a:r>
            <a:rPr sz="1400" b="1" spc="60" dirty="0">
              <a:solidFill>
                <a:srgbClr val="FFFFFF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等线" panose="02010600030101010101" charset="-122"/>
              <a:sym typeface="+mn-ea"/>
            </a:rPr>
            <a:t>发生情况</a:t>
          </a:r>
          <a:r>
            <a:rPr lang="zh-CN" altLang="en-US" sz="1400" b="1" spc="60" dirty="0">
              <a:solidFill>
                <a:srgbClr val="FFFFFF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等线" panose="02010600030101010101" charset="-122"/>
              <a:sym typeface="+mn-ea"/>
            </a:rPr>
            <a:t/>
          </a:r>
          <a:endParaRPr lang="zh-CN" altLang="en-US" sz="1400" b="1" spc="60" dirty="0">
            <a:solidFill>
              <a:srgbClr val="FFFFFF">
                <a:alpha val="100000"/>
              </a:srgbClr>
            </a:solidFill>
            <a:latin typeface="微软雅黑" panose="020B0503020204020204" pitchFamily="34" charset="-122"/>
            <a:ea typeface="微软雅黑" panose="020B0503020204020204" pitchFamily="34" charset="-122"/>
            <a:cs typeface="等线" panose="02010600030101010101" charset="-122"/>
            <a:sym typeface="+mn-ea"/>
          </a:endParaRPr>
        </a:p>
      </dgm:t>
    </dgm:pt>
    <dgm:pt modelId="{FECC43A3-D59E-4EE1-9557-8FBB90D5B362}" cxnId="{F875503E-AF12-4848-BC0E-ACA54436D145}" type="parTrans">
      <dgm:prSet/>
      <dgm:spPr/>
      <dgm:t>
        <a:bodyPr/>
        <a:p>
          <a:endParaRPr lang="zh-CN" altLang="en-US"/>
        </a:p>
      </dgm:t>
    </dgm:pt>
    <dgm:pt modelId="{68BB6C9A-B7F0-43A0-955B-FC8C4D4009BF}" cxnId="{F875503E-AF12-4848-BC0E-ACA54436D145}" type="sibTrans">
      <dgm:prSet/>
      <dgm:spPr/>
      <dgm:t>
        <a:bodyPr/>
        <a:p>
          <a:endParaRPr lang="zh-CN" altLang="en-US"/>
        </a:p>
      </dgm:t>
    </dgm:pt>
    <dgm:pt modelId="{CBA50553-63FA-4B5A-9888-EDDBA06CA593}">
      <dgm:prSet phldrT="[文本]" phldr="0" custT="1"/>
      <dgm:spPr/>
      <dgm:t>
        <a:bodyPr vert="horz" wrap="square"/>
        <a:p>
          <a:pPr>
            <a:lnSpc>
              <a:spcPct val="15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1000">
              <a:highlight>
                <a:srgbClr val="000000">
                  <a:alpha val="0"/>
                </a:srgbClr>
              </a:highlight>
              <a:latin typeface="微软雅黑" panose="020B0503020204020204" pitchFamily="34" charset="-122"/>
              <a:ea typeface="微软雅黑" panose="020B0503020204020204" pitchFamily="34" charset="-122"/>
            </a:rPr>
            <a:t>依折麦布阿托伐他汀钙片（</a:t>
          </a:r>
          <a:r>
            <a:rPr lang="en-US" altLang="en-US" sz="1000">
              <a:highlight>
                <a:srgbClr val="000000">
                  <a:alpha val="0"/>
                </a:srgbClr>
              </a:highlight>
              <a:latin typeface="微软雅黑" panose="020B0503020204020204" pitchFamily="34" charset="-122"/>
              <a:ea typeface="微软雅黑" panose="020B0503020204020204" pitchFamily="34" charset="-122"/>
            </a:rPr>
            <a:t>Ⅰ）</a:t>
          </a:r>
          <a:r>
            <a:rPr lang="zh-CN" altLang="en-US" sz="1000">
              <a:highlight>
                <a:srgbClr val="000000">
                  <a:alpha val="0"/>
                </a:srgbClr>
              </a:highlight>
              <a:latin typeface="微软雅黑" panose="020B0503020204020204" pitchFamily="34" charset="-122"/>
              <a:ea typeface="微软雅黑" panose="020B0503020204020204" pitchFamily="34" charset="-122"/>
            </a:rPr>
            <a:t>总体安全性良好。常见不良反应为轻度肝酶升高（</a:t>
          </a:r>
          <a:r>
            <a:rPr lang="en-US" altLang="zh-CN" sz="1000">
              <a:highlight>
                <a:srgbClr val="000000">
                  <a:alpha val="0"/>
                </a:srgbClr>
              </a:highlight>
              <a:latin typeface="微软雅黑" panose="020B0503020204020204" pitchFamily="34" charset="-122"/>
              <a:ea typeface="微软雅黑" panose="020B0503020204020204" pitchFamily="34" charset="-122"/>
            </a:rPr>
            <a:t>ALT/AST≤5%）、</a:t>
          </a:r>
          <a:r>
            <a:rPr lang="zh-CN" altLang="en-US" sz="1000">
              <a:highlight>
                <a:srgbClr val="000000">
                  <a:alpha val="0"/>
                </a:srgbClr>
              </a:highlight>
              <a:latin typeface="微软雅黑" panose="020B0503020204020204" pitchFamily="34" charset="-122"/>
              <a:ea typeface="微软雅黑" panose="020B0503020204020204" pitchFamily="34" charset="-122"/>
            </a:rPr>
            <a:t>胃肠道不适（腹痛、恶心≤3%）及肌肉骨骼疼痛（≤4%），多呈轻中度、可逆。</a:t>
          </a:r>
          <a:r>
            <a:rPr lang="en-US" altLang="zh-CN" sz="1000">
              <a:highlight>
                <a:srgbClr val="000000">
                  <a:alpha val="0"/>
                </a:srgbClr>
              </a:highlight>
              <a:latin typeface="微软雅黑" panose="020B0503020204020204" pitchFamily="34" charset="-122"/>
              <a:ea typeface="微软雅黑" panose="020B0503020204020204" pitchFamily="34" charset="-122"/>
            </a:rPr>
            <a:t>IMPROVE-IT</a:t>
          </a:r>
          <a:r>
            <a:rPr lang="zh-CN" altLang="en-US" sz="1000">
              <a:highlight>
                <a:srgbClr val="000000">
                  <a:alpha val="0"/>
                </a:srgbClr>
              </a:highlight>
              <a:latin typeface="微软雅黑" panose="020B0503020204020204" pitchFamily="34" charset="-122"/>
              <a:ea typeface="微软雅黑" panose="020B0503020204020204" pitchFamily="34" charset="-122"/>
            </a:rPr>
            <a:t>等大规模</a:t>
          </a:r>
          <a:r>
            <a:rPr lang="en-US" altLang="zh-CN" sz="1000">
              <a:highlight>
                <a:srgbClr val="000000">
                  <a:alpha val="0"/>
                </a:srgbClr>
              </a:highlight>
              <a:latin typeface="微软雅黑" panose="020B0503020204020204" pitchFamily="34" charset="-122"/>
              <a:ea typeface="微软雅黑" panose="020B0503020204020204" pitchFamily="34" charset="-122"/>
            </a:rPr>
            <a:t>RCT</a:t>
          </a:r>
          <a:r>
            <a:rPr lang="zh-CN" altLang="en-US" sz="1000">
              <a:highlight>
                <a:srgbClr val="000000">
                  <a:alpha val="0"/>
                </a:srgbClr>
              </a:highlight>
              <a:latin typeface="微软雅黑" panose="020B0503020204020204" pitchFamily="34" charset="-122"/>
              <a:ea typeface="微软雅黑" panose="020B0503020204020204" pitchFamily="34" charset="-122"/>
            </a:rPr>
            <a:t>及亚洲人群</a:t>
          </a:r>
          <a:r>
            <a:rPr lang="en-US" altLang="en-US" sz="1000">
              <a:highlight>
                <a:srgbClr val="000000">
                  <a:alpha val="0"/>
                </a:srgbClr>
              </a:highlight>
              <a:latin typeface="微软雅黑" panose="020B0503020204020204" pitchFamily="34" charset="-122"/>
              <a:ea typeface="微软雅黑" panose="020B0503020204020204" pitchFamily="34" charset="-122"/>
            </a:rPr>
            <a:t>Ⅲ</a:t>
          </a:r>
          <a:r>
            <a:rPr lang="zh-CN" altLang="en-US" sz="1000">
              <a:highlight>
                <a:srgbClr val="000000">
                  <a:alpha val="0"/>
                </a:srgbClr>
              </a:highlight>
              <a:latin typeface="微软雅黑" panose="020B0503020204020204" pitchFamily="34" charset="-122"/>
              <a:ea typeface="微软雅黑" panose="020B0503020204020204" pitchFamily="34" charset="-122"/>
            </a:rPr>
            <a:t>期研究证实，联合治疗未增加严重不良事件，横纹肌溶解、免疫介导性坏死性肌病发生率极低，且长期随访未发现神经认知、出血性卒中或癌症风险升高。肾损伤患者无需调整剂量，安全性特征明确可控。</a:t>
          </a:r>
          <a:r>
            <a:rPr lang="zh-CN" altLang="en-US" sz="1000">
              <a:highlight>
                <a:srgbClr val="000000">
                  <a:alpha val="0"/>
                </a:srgbClr>
              </a:highlight>
              <a:latin typeface="微软雅黑" panose="020B0503020204020204" pitchFamily="34" charset="-122"/>
              <a:ea typeface="微软雅黑" panose="020B0503020204020204" pitchFamily="34" charset="-122"/>
            </a:rPr>
            <a:t/>
          </a:r>
          <a:endParaRPr lang="zh-CN" altLang="en-US" sz="1000">
            <a:highlight>
              <a:srgbClr val="000000">
                <a:alpha val="0"/>
              </a:srgbClr>
            </a:highlight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3E2772F-165D-4B56-ACC2-969CBF53B0A8}" cxnId="{D2B55308-78D9-4544-A7E4-50828846B4BA}" type="parTrans">
      <dgm:prSet/>
      <dgm:spPr/>
      <dgm:t>
        <a:bodyPr/>
        <a:p>
          <a:endParaRPr lang="zh-CN" altLang="en-US"/>
        </a:p>
      </dgm:t>
    </dgm:pt>
    <dgm:pt modelId="{7BFD1607-7356-4D3D-A829-75D002A3A4B0}" cxnId="{D2B55308-78D9-4544-A7E4-50828846B4BA}" type="sibTrans">
      <dgm:prSet/>
      <dgm:spPr/>
      <dgm:t>
        <a:bodyPr/>
        <a:p>
          <a:endParaRPr lang="zh-CN" altLang="en-US"/>
        </a:p>
      </dgm:t>
    </dgm:pt>
    <dgm:pt modelId="{D5935282-3C7C-4F88-A1AE-C27DB8591514}" type="pres">
      <dgm:prSet presAssocID="{2E15931E-1654-4B73-89B2-8E333D9C42E0}" presName="Name0" presStyleCnt="0">
        <dgm:presLayoutVars>
          <dgm:dir/>
          <dgm:animLvl val="lvl"/>
          <dgm:resizeHandles val="exact"/>
        </dgm:presLayoutVars>
      </dgm:prSet>
      <dgm:spPr/>
    </dgm:pt>
    <dgm:pt modelId="{E61486FD-113E-4C87-8ADF-B1A8E2A84801}" type="pres">
      <dgm:prSet presAssocID="{90DDC401-903F-495B-A387-FFA8A45891F6}" presName="linNode" presStyleCnt="0"/>
      <dgm:spPr/>
    </dgm:pt>
    <dgm:pt modelId="{96BE2B31-D87C-43E1-BE64-4C27B13F4AA4}" type="pres">
      <dgm:prSet presAssocID="{90DDC401-903F-495B-A387-FFA8A45891F6}" presName="parentText" presStyleLbl="node1" presStyleIdx="0" presStyleCnt="2" custScaleX="65832" custScaleY="65408" custLinFactNeighborX="269">
        <dgm:presLayoutVars>
          <dgm:chMax val="1"/>
          <dgm:bulletEnabled val="1"/>
        </dgm:presLayoutVars>
      </dgm:prSet>
      <dgm:spPr/>
    </dgm:pt>
    <dgm:pt modelId="{DD9406C3-FC80-4468-A55B-122D744D43F0}" type="pres">
      <dgm:prSet presAssocID="{90DDC401-903F-495B-A387-FFA8A45891F6}" presName="descendantText" presStyleLbl="alignAccFollowNode1" presStyleIdx="0" presStyleCnt="2" custScaleX="102220" custScaleY="78887">
        <dgm:presLayoutVars>
          <dgm:bulletEnabled val="1"/>
        </dgm:presLayoutVars>
      </dgm:prSet>
      <dgm:spPr/>
    </dgm:pt>
    <dgm:pt modelId="{F1941F29-E51C-4282-956D-50CFAFAEB9B8}" type="pres">
      <dgm:prSet presAssocID="{35E5E878-0907-4014-9CFA-56AEFE6C22E5}" presName="sp" presStyleCnt="0"/>
      <dgm:spPr/>
    </dgm:pt>
    <dgm:pt modelId="{B589D1EC-5156-4FB2-BB1C-8E1290A868B9}" type="pres">
      <dgm:prSet presAssocID="{A6685E83-BEEC-49B3-B40A-539E2C0D7A1A}" presName="linNode" presStyleCnt="0"/>
      <dgm:spPr/>
    </dgm:pt>
    <dgm:pt modelId="{EBD335B5-8308-49CB-9630-99D852747B1F}" type="pres">
      <dgm:prSet presAssocID="{A6685E83-BEEC-49B3-B40A-539E2C0D7A1A}" presName="parentText" presStyleLbl="node1" presStyleIdx="1" presStyleCnt="2" custScaleX="64911" custScaleY="60366">
        <dgm:presLayoutVars>
          <dgm:chMax val="1"/>
          <dgm:bulletEnabled val="1"/>
        </dgm:presLayoutVars>
      </dgm:prSet>
      <dgm:spPr/>
    </dgm:pt>
    <dgm:pt modelId="{6EB2A58E-CA03-4F76-94B6-D8FE50231963}" type="pres">
      <dgm:prSet presAssocID="{A6685E83-BEEC-49B3-B40A-539E2C0D7A1A}" presName="descendantText" presStyleLbl="alignAccFollowNode1" presStyleIdx="1" presStyleCnt="2" custScaleX="103048" custScaleY="70747" custLinFactNeighborX="-370" custLinFactNeighborY="-4">
        <dgm:presLayoutVars>
          <dgm:bulletEnabled val="1"/>
        </dgm:presLayoutVars>
      </dgm:prSet>
      <dgm:spPr/>
    </dgm:pt>
  </dgm:ptLst>
  <dgm:cxnLst>
    <dgm:cxn modelId="{C756C2A5-D8B5-498E-BE88-24D1320AE441}" srcId="{2E15931E-1654-4B73-89B2-8E333D9C42E0}" destId="{90DDC401-903F-495B-A387-FFA8A45891F6}" srcOrd="0" destOrd="0" parTransId="{C8BB0B8A-C63A-4F83-B8DD-3A7CE259E4EE}" sibTransId="{35E5E878-0907-4014-9CFA-56AEFE6C22E5}"/>
    <dgm:cxn modelId="{A5FFCFCD-7FA9-44AA-8184-91F2E126D167}" srcId="{90DDC401-903F-495B-A387-FFA8A45891F6}" destId="{E08CEB0C-E37F-4DCA-A8EA-4B2CD3AD7754}" srcOrd="0" destOrd="0" parTransId="{FB4BCC77-44E9-4065-8A2F-90CD32DE34E3}" sibTransId="{41FED480-3E2E-47A2-B997-02D527BC8082}"/>
    <dgm:cxn modelId="{F5E705E1-81C4-448D-97A3-C41A4F3F8EAF}" srcId="{90DDC401-903F-495B-A387-FFA8A45891F6}" destId="{4C2FFB51-81E5-4026-8B1E-FE08E6CEF53D}" srcOrd="1" destOrd="0" parTransId="{E350E095-7CB9-4B96-87E2-49AD7CD6D8A7}" sibTransId="{787FCC4D-7028-4217-8F39-3B22E69D5343}"/>
    <dgm:cxn modelId="{F875503E-AF12-4848-BC0E-ACA54436D145}" srcId="{2E15931E-1654-4B73-89B2-8E333D9C42E0}" destId="{A6685E83-BEEC-49B3-B40A-539E2C0D7A1A}" srcOrd="1" destOrd="0" parTransId="{FECC43A3-D59E-4EE1-9557-8FBB90D5B362}" sibTransId="{68BB6C9A-B7F0-43A0-955B-FC8C4D4009BF}"/>
    <dgm:cxn modelId="{D2B55308-78D9-4544-A7E4-50828846B4BA}" srcId="{A6685E83-BEEC-49B3-B40A-539E2C0D7A1A}" destId="{CBA50553-63FA-4B5A-9888-EDDBA06CA593}" srcOrd="0" destOrd="1" parTransId="{73E2772F-165D-4B56-ACC2-969CBF53B0A8}" sibTransId="{7BFD1607-7356-4D3D-A829-75D002A3A4B0}"/>
    <dgm:cxn modelId="{A5CD19FF-2777-4027-AB23-96731317EB28}" type="presOf" srcId="{2E15931E-1654-4B73-89B2-8E333D9C42E0}" destId="{D5935282-3C7C-4F88-A1AE-C27DB8591514}" srcOrd="0" destOrd="0" presId="urn:microsoft.com/office/officeart/2005/8/layout/vList5"/>
    <dgm:cxn modelId="{077AB808-60D5-40FB-BA3A-514C261C94D1}" type="presParOf" srcId="{D5935282-3C7C-4F88-A1AE-C27DB8591514}" destId="{E61486FD-113E-4C87-8ADF-B1A8E2A84801}" srcOrd="0" destOrd="0" presId="urn:microsoft.com/office/officeart/2005/8/layout/vList5"/>
    <dgm:cxn modelId="{4BFF93C9-B8D7-4D6D-8511-904CBD9D84CB}" type="presParOf" srcId="{E61486FD-113E-4C87-8ADF-B1A8E2A84801}" destId="{96BE2B31-D87C-43E1-BE64-4C27B13F4AA4}" srcOrd="0" destOrd="0" presId="urn:microsoft.com/office/officeart/2005/8/layout/vList5"/>
    <dgm:cxn modelId="{04F18754-5646-45E4-9BE5-EB23C92745BB}" type="presOf" srcId="{90DDC401-903F-495B-A387-FFA8A45891F6}" destId="{96BE2B31-D87C-43E1-BE64-4C27B13F4AA4}" srcOrd="0" destOrd="0" presId="urn:microsoft.com/office/officeart/2005/8/layout/vList5"/>
    <dgm:cxn modelId="{643BD3ED-DD81-47BF-95DC-4ECABFE5EC9C}" type="presParOf" srcId="{E61486FD-113E-4C87-8ADF-B1A8E2A84801}" destId="{DD9406C3-FC80-4468-A55B-122D744D43F0}" srcOrd="1" destOrd="0" presId="urn:microsoft.com/office/officeart/2005/8/layout/vList5"/>
    <dgm:cxn modelId="{BCD49FD9-992F-4CA8-98AF-46B3BA202831}" type="presOf" srcId="{E08CEB0C-E37F-4DCA-A8EA-4B2CD3AD7754}" destId="{DD9406C3-FC80-4468-A55B-122D744D43F0}" srcOrd="0" destOrd="0" presId="urn:microsoft.com/office/officeart/2005/8/layout/vList5"/>
    <dgm:cxn modelId="{AA01C13E-1551-439A-A60D-F51CA6AFA423}" type="presOf" srcId="{4C2FFB51-81E5-4026-8B1E-FE08E6CEF53D}" destId="{DD9406C3-FC80-4468-A55B-122D744D43F0}" srcOrd="0" destOrd="1" presId="urn:microsoft.com/office/officeart/2005/8/layout/vList5"/>
    <dgm:cxn modelId="{5E9CD73C-DA6F-48AA-8E80-A5E1E583678E}" type="presParOf" srcId="{D5935282-3C7C-4F88-A1AE-C27DB8591514}" destId="{F1941F29-E51C-4282-956D-50CFAFAEB9B8}" srcOrd="1" destOrd="0" presId="urn:microsoft.com/office/officeart/2005/8/layout/vList5"/>
    <dgm:cxn modelId="{A65A1F0E-D1C2-4CF0-A268-1030F2168AE2}" type="presParOf" srcId="{D5935282-3C7C-4F88-A1AE-C27DB8591514}" destId="{B589D1EC-5156-4FB2-BB1C-8E1290A868B9}" srcOrd="2" destOrd="0" presId="urn:microsoft.com/office/officeart/2005/8/layout/vList5"/>
    <dgm:cxn modelId="{F992A191-C251-4F66-A350-A255FA41D9C8}" type="presParOf" srcId="{B589D1EC-5156-4FB2-BB1C-8E1290A868B9}" destId="{EBD335B5-8308-49CB-9630-99D852747B1F}" srcOrd="0" destOrd="2" presId="urn:microsoft.com/office/officeart/2005/8/layout/vList5"/>
    <dgm:cxn modelId="{4B9FA15F-BBB2-4CCA-BCFA-7F5933869324}" type="presOf" srcId="{A6685E83-BEEC-49B3-B40A-539E2C0D7A1A}" destId="{EBD335B5-8308-49CB-9630-99D852747B1F}" srcOrd="0" destOrd="0" presId="urn:microsoft.com/office/officeart/2005/8/layout/vList5"/>
    <dgm:cxn modelId="{81B1C9B5-15E9-40DC-B41A-597618DA1360}" type="presParOf" srcId="{B589D1EC-5156-4FB2-BB1C-8E1290A868B9}" destId="{6EB2A58E-CA03-4F76-94B6-D8FE50231963}" srcOrd="1" destOrd="2" presId="urn:microsoft.com/office/officeart/2005/8/layout/vList5"/>
    <dgm:cxn modelId="{D6ACC985-B69C-4755-B734-3111511396F9}" type="presOf" srcId="{CBA50553-63FA-4B5A-9888-EDDBA06CA593}" destId="{6EB2A58E-CA03-4F76-94B6-D8FE5023196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6038850" cy="5255260"/>
        <a:chOff x="0" y="0"/>
        <a:chExt cx="6038850" cy="5255260"/>
      </a:xfrm>
    </dsp:grpSpPr>
    <dsp:sp modelId="{DD9406C3-FC80-4468-A55B-122D744D43F0}">
      <dsp:nvSpPr>
        <dsp:cNvPr id="4" name="同侧圆角矩形 3"/>
        <dsp:cNvSpPr/>
      </dsp:nvSpPr>
      <dsp:spPr bwMode="white">
        <a:xfrm rot="5400000">
          <a:off x="2460969" y="-661095"/>
          <a:ext cx="2536111" cy="3950664"/>
        </a:xfrm>
        <a:prstGeom prst="round2SameRect">
          <a:avLst/>
        </a:prstGeom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rot="-5400000" vert="horz" wrap="square" lIns="38100" tIns="19050" rIns="38100" bIns="1905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57150" lvl="1" indent="-57150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zh-CN" altLang="en-US" sz="10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常见（&gt;1/100，&lt;1/10）药物相关不良事件：腹泻、肌痛、高钾血症。</a:t>
          </a:r>
          <a:endParaRPr lang="zh-CN" altLang="en-US" sz="1000">
            <a:solidFill>
              <a:schemeClr val="dk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57150" lvl="1" indent="-57150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zh-CN" altLang="en-US" sz="10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禁忌：1）本品禁用于对依折麦布、阿托伐他汀或任一其非活性成分过敏的患者。2）有活动性肝病或血清转氨酶不明原因持续升高者（超过正常值上限（</a:t>
          </a:r>
          <a:r>
            <a:rPr lang="en-US" altLang="zh-CN" sz="10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ULN）3 </a:t>
          </a:r>
          <a:r>
            <a:rPr lang="zh-CN" altLang="en-US" sz="10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倍）。3）孕妇和哺乳期女性，以及未采取适当避孕措施的育龄女性。4）接受丙</a:t>
          </a:r>
          <a:r>
            <a:rPr lang="zh-CN" altLang="en-US" sz="10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型肝炎抗病毒药物格卡瑞韦/哌仑他韦治疗的患者。</a:t>
          </a:r>
          <a:endParaRPr lang="zh-CN" altLang="en-US" sz="1000">
            <a:solidFill>
              <a:schemeClr val="dk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5400000">
        <a:off x="2460969" y="-661095"/>
        <a:ext cx="2536111" cy="3950664"/>
      </dsp:txXfrm>
    </dsp:sp>
    <dsp:sp modelId="{96BE2B31-D87C-43E1-BE64-4C27B13F4AA4}">
      <dsp:nvSpPr>
        <dsp:cNvPr id="3" name="圆角矩形 2"/>
        <dsp:cNvSpPr/>
      </dsp:nvSpPr>
      <dsp:spPr bwMode="white">
        <a:xfrm>
          <a:off x="332911" y="0"/>
          <a:ext cx="1431178" cy="2628474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53340" tIns="26670" rIns="53340" bIns="2667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l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sz="1400" b="1" spc="70" dirty="0">
              <a:solidFill>
                <a:srgbClr val="FFFFFF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等线" panose="02010600030101010101" charset="-122"/>
              <a:sym typeface="+mn-ea"/>
            </a:rPr>
            <a:t>说明书收载的安全性信息</a:t>
          </a:r>
          <a:endParaRPr lang="zh-CN" altLang="en-US" sz="1400" b="1" spc="70" dirty="0">
            <a:solidFill>
              <a:srgbClr val="FFFFFF">
                <a:alpha val="100000"/>
              </a:srgbClr>
            </a:solidFill>
            <a:latin typeface="微软雅黑" panose="020B0503020204020204" pitchFamily="34" charset="-122"/>
            <a:ea typeface="微软雅黑" panose="020B0503020204020204" pitchFamily="34" charset="-122"/>
            <a:cs typeface="等线" panose="02010600030101010101" charset="-122"/>
            <a:sym typeface="+mn-ea"/>
          </a:endParaRPr>
        </a:p>
      </dsp:txBody>
      <dsp:txXfrm>
        <a:off x="332911" y="0"/>
        <a:ext cx="1431178" cy="2628474"/>
      </dsp:txXfrm>
    </dsp:sp>
    <dsp:sp modelId="{6EB2A58E-CA03-4F76-94B6-D8FE50231963}">
      <dsp:nvSpPr>
        <dsp:cNvPr id="6" name="同侧圆角矩形 5"/>
        <dsp:cNvSpPr/>
      </dsp:nvSpPr>
      <dsp:spPr bwMode="white">
        <a:xfrm rot="5400000">
          <a:off x="2579749" y="2050870"/>
          <a:ext cx="2274421" cy="3982665"/>
        </a:xfrm>
        <a:prstGeom prst="round2SameRect">
          <a:avLst/>
        </a:prstGeom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rot="-5400000" vert="horz" wrap="square" lIns="38100" tIns="19050" rIns="38100" bIns="1905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57150" lvl="1" indent="-571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000">
              <a:solidFill>
                <a:schemeClr val="dk1"/>
              </a:solidFill>
              <a:highlight>
                <a:srgbClr val="000000">
                  <a:alpha val="0"/>
                </a:srgbClr>
              </a:highlight>
              <a:latin typeface="微软雅黑" panose="020B0503020204020204" pitchFamily="34" charset="-122"/>
              <a:ea typeface="微软雅黑" panose="020B0503020204020204" pitchFamily="34" charset="-122"/>
            </a:rPr>
            <a:t>依折麦布阿托伐他汀钙片（</a:t>
          </a:r>
          <a:r>
            <a:rPr lang="en-US" altLang="en-US" sz="1000">
              <a:solidFill>
                <a:schemeClr val="dk1"/>
              </a:solidFill>
              <a:highlight>
                <a:srgbClr val="000000">
                  <a:alpha val="0"/>
                </a:srgbClr>
              </a:highlight>
              <a:latin typeface="微软雅黑" panose="020B0503020204020204" pitchFamily="34" charset="-122"/>
              <a:ea typeface="微软雅黑" panose="020B0503020204020204" pitchFamily="34" charset="-122"/>
            </a:rPr>
            <a:t>Ⅰ）</a:t>
          </a:r>
          <a:r>
            <a:rPr lang="zh-CN" altLang="en-US" sz="1000">
              <a:solidFill>
                <a:schemeClr val="dk1"/>
              </a:solidFill>
              <a:highlight>
                <a:srgbClr val="000000">
                  <a:alpha val="0"/>
                </a:srgbClr>
              </a:highlight>
              <a:latin typeface="微软雅黑" panose="020B0503020204020204" pitchFamily="34" charset="-122"/>
              <a:ea typeface="微软雅黑" panose="020B0503020204020204" pitchFamily="34" charset="-122"/>
            </a:rPr>
            <a:t>总体安全性良好。常见不良反应为轻度肝酶升高（</a:t>
          </a:r>
          <a:r>
            <a:rPr lang="en-US" altLang="zh-CN" sz="1000">
              <a:solidFill>
                <a:schemeClr val="dk1"/>
              </a:solidFill>
              <a:highlight>
                <a:srgbClr val="000000">
                  <a:alpha val="0"/>
                </a:srgbClr>
              </a:highlight>
              <a:latin typeface="微软雅黑" panose="020B0503020204020204" pitchFamily="34" charset="-122"/>
              <a:ea typeface="微软雅黑" panose="020B0503020204020204" pitchFamily="34" charset="-122"/>
            </a:rPr>
            <a:t>ALT/AST≤5%）、</a:t>
          </a:r>
          <a:r>
            <a:rPr lang="zh-CN" altLang="en-US" sz="1000">
              <a:solidFill>
                <a:schemeClr val="dk1"/>
              </a:solidFill>
              <a:highlight>
                <a:srgbClr val="000000">
                  <a:alpha val="0"/>
                </a:srgbClr>
              </a:highlight>
              <a:latin typeface="微软雅黑" panose="020B0503020204020204" pitchFamily="34" charset="-122"/>
              <a:ea typeface="微软雅黑" panose="020B0503020204020204" pitchFamily="34" charset="-122"/>
            </a:rPr>
            <a:t>胃肠道不适（腹痛、恶心≤3%）及肌肉骨骼疼痛（≤4%），多呈轻中度、可逆。</a:t>
          </a:r>
          <a:r>
            <a:rPr lang="en-US" altLang="zh-CN" sz="1000">
              <a:solidFill>
                <a:schemeClr val="dk1"/>
              </a:solidFill>
              <a:highlight>
                <a:srgbClr val="000000">
                  <a:alpha val="0"/>
                </a:srgbClr>
              </a:highlight>
              <a:latin typeface="微软雅黑" panose="020B0503020204020204" pitchFamily="34" charset="-122"/>
              <a:ea typeface="微软雅黑" panose="020B0503020204020204" pitchFamily="34" charset="-122"/>
            </a:rPr>
            <a:t>IMPROVE-IT</a:t>
          </a:r>
          <a:r>
            <a:rPr lang="zh-CN" altLang="en-US" sz="1000">
              <a:solidFill>
                <a:schemeClr val="dk1"/>
              </a:solidFill>
              <a:highlight>
                <a:srgbClr val="000000">
                  <a:alpha val="0"/>
                </a:srgbClr>
              </a:highlight>
              <a:latin typeface="微软雅黑" panose="020B0503020204020204" pitchFamily="34" charset="-122"/>
              <a:ea typeface="微软雅黑" panose="020B0503020204020204" pitchFamily="34" charset="-122"/>
            </a:rPr>
            <a:t>等大规模</a:t>
          </a:r>
          <a:r>
            <a:rPr lang="en-US" altLang="zh-CN" sz="1000">
              <a:solidFill>
                <a:schemeClr val="dk1"/>
              </a:solidFill>
              <a:highlight>
                <a:srgbClr val="000000">
                  <a:alpha val="0"/>
                </a:srgbClr>
              </a:highlight>
              <a:latin typeface="微软雅黑" panose="020B0503020204020204" pitchFamily="34" charset="-122"/>
              <a:ea typeface="微软雅黑" panose="020B0503020204020204" pitchFamily="34" charset="-122"/>
            </a:rPr>
            <a:t>RCT</a:t>
          </a:r>
          <a:r>
            <a:rPr lang="zh-CN" altLang="en-US" sz="1000">
              <a:solidFill>
                <a:schemeClr val="dk1"/>
              </a:solidFill>
              <a:highlight>
                <a:srgbClr val="000000">
                  <a:alpha val="0"/>
                </a:srgbClr>
              </a:highlight>
              <a:latin typeface="微软雅黑" panose="020B0503020204020204" pitchFamily="34" charset="-122"/>
              <a:ea typeface="微软雅黑" panose="020B0503020204020204" pitchFamily="34" charset="-122"/>
            </a:rPr>
            <a:t>及亚洲人群</a:t>
          </a:r>
          <a:r>
            <a:rPr lang="en-US" altLang="en-US" sz="1000">
              <a:solidFill>
                <a:schemeClr val="dk1"/>
              </a:solidFill>
              <a:highlight>
                <a:srgbClr val="000000">
                  <a:alpha val="0"/>
                </a:srgbClr>
              </a:highlight>
              <a:latin typeface="微软雅黑" panose="020B0503020204020204" pitchFamily="34" charset="-122"/>
              <a:ea typeface="微软雅黑" panose="020B0503020204020204" pitchFamily="34" charset="-122"/>
            </a:rPr>
            <a:t>Ⅲ</a:t>
          </a:r>
          <a:r>
            <a:rPr lang="zh-CN" altLang="en-US" sz="1000">
              <a:solidFill>
                <a:schemeClr val="dk1"/>
              </a:solidFill>
              <a:highlight>
                <a:srgbClr val="000000">
                  <a:alpha val="0"/>
                </a:srgbClr>
              </a:highlight>
              <a:latin typeface="微软雅黑" panose="020B0503020204020204" pitchFamily="34" charset="-122"/>
              <a:ea typeface="微软雅黑" panose="020B0503020204020204" pitchFamily="34" charset="-122"/>
            </a:rPr>
            <a:t>期研究证实，联合治疗未增加严重不良事件，横纹肌溶解、免疫介导性坏死性肌病发生率极低，且长期随访未发现神经认知、出血性卒中或癌症风险升高。肾损伤患者无需调整剂量，安全性特征明确可控。</a:t>
          </a:r>
          <a:endParaRPr lang="zh-CN" altLang="en-US" sz="1000">
            <a:solidFill>
              <a:schemeClr val="dk1"/>
            </a:solidFill>
            <a:highlight>
              <a:srgbClr val="000000">
                <a:alpha val="0"/>
              </a:srgbClr>
            </a:highlight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5400000">
        <a:off x="2579749" y="2050870"/>
        <a:ext cx="2274421" cy="3982665"/>
      </dsp:txXfrm>
    </dsp:sp>
    <dsp:sp modelId="{EBD335B5-8308-49CB-9630-99D852747B1F}">
      <dsp:nvSpPr>
        <dsp:cNvPr id="5" name="圆角矩形 4"/>
        <dsp:cNvSpPr/>
      </dsp:nvSpPr>
      <dsp:spPr bwMode="white">
        <a:xfrm>
          <a:off x="322514" y="2829403"/>
          <a:ext cx="1411156" cy="2425857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53340" tIns="26670" rIns="53340" bIns="2667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l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sz="1400" b="1" spc="40" dirty="0">
              <a:solidFill>
                <a:srgbClr val="FFFFFF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等线" panose="02010600030101010101" charset="-122"/>
              <a:sym typeface="+mn-ea"/>
            </a:rPr>
            <a:t>国内外不良反应</a:t>
          </a:r>
          <a:r>
            <a:rPr sz="1400" b="1" spc="60" dirty="0">
              <a:solidFill>
                <a:srgbClr val="FFFFFF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等线" panose="02010600030101010101" charset="-122"/>
              <a:sym typeface="+mn-ea"/>
            </a:rPr>
            <a:t>发生情况</a:t>
          </a:r>
          <a:endParaRPr lang="zh-CN" altLang="en-US" sz="1400" b="1" spc="60" dirty="0">
            <a:solidFill>
              <a:srgbClr val="FFFFFF">
                <a:alpha val="100000"/>
              </a:srgbClr>
            </a:solidFill>
            <a:latin typeface="微软雅黑" panose="020B0503020204020204" pitchFamily="34" charset="-122"/>
            <a:ea typeface="微软雅黑" panose="020B0503020204020204" pitchFamily="34" charset="-122"/>
            <a:cs typeface="等线" panose="02010600030101010101" charset="-122"/>
            <a:sym typeface="+mn-ea"/>
          </a:endParaRPr>
        </a:p>
      </dsp:txBody>
      <dsp:txXfrm>
        <a:off x="322514" y="2829403"/>
        <a:ext cx="1411156" cy="24258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type="round2SameRect" r:blip="" rot="90">
                    <dgm:adjLst/>
                  </dgm:shape>
                </dgm:if>
                <dgm:else name="Name12">
                  <dgm:shape xmlns:r="http://schemas.openxmlformats.org/officeDocument/2006/relationships" type="round2SameRect" r:blip="" rot="-90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91D91-3405-4D35-90A7-4406E5C37C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345C2D-BDC1-4EE3-AF32-27F3212612F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45C2D-BDC1-4EE3-AF32-27F3212612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E9979-A557-4DA5-A1EF-88883197D3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226E-81FA-465C-B9E7-C3EC2A5898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E9979-A557-4DA5-A1EF-88883197D3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226E-81FA-465C-B9E7-C3EC2A5898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E9979-A557-4DA5-A1EF-88883197D3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226E-81FA-465C-B9E7-C3EC2A5898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flip dir="r"/>
      </p:transition>
    </mc:Choice>
    <mc:Fallback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E9979-A557-4DA5-A1EF-88883197D3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226E-81FA-465C-B9E7-C3EC2A5898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E9979-A557-4DA5-A1EF-88883197D3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226E-81FA-465C-B9E7-C3EC2A5898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E9979-A557-4DA5-A1EF-88883197D3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226E-81FA-465C-B9E7-C3EC2A5898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E9979-A557-4DA5-A1EF-88883197D3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226E-81FA-465C-B9E7-C3EC2A5898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E9979-A557-4DA5-A1EF-88883197D3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226E-81FA-465C-B9E7-C3EC2A5898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E9979-A557-4DA5-A1EF-88883197D3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226E-81FA-465C-B9E7-C3EC2A5898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E9979-A557-4DA5-A1EF-88883197D3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226E-81FA-465C-B9E7-C3EC2A5898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E9979-A557-4DA5-A1EF-88883197D3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226E-81FA-465C-B9E7-C3EC2A5898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E9979-A557-4DA5-A1EF-88883197D3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F226E-81FA-465C-B9E7-C3EC2A5898B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tags" Target="../tags/tag10.xml"/><Relationship Id="rId36" Type="http://schemas.openxmlformats.org/officeDocument/2006/relationships/slideLayout" Target="../slideLayouts/slideLayout7.xml"/><Relationship Id="rId35" Type="http://schemas.openxmlformats.org/officeDocument/2006/relationships/tags" Target="../tags/tag39.xml"/><Relationship Id="rId34" Type="http://schemas.openxmlformats.org/officeDocument/2006/relationships/tags" Target="../tags/tag38.xml"/><Relationship Id="rId33" Type="http://schemas.openxmlformats.org/officeDocument/2006/relationships/tags" Target="../tags/tag37.xml"/><Relationship Id="rId32" Type="http://schemas.openxmlformats.org/officeDocument/2006/relationships/tags" Target="../tags/tag36.xml"/><Relationship Id="rId31" Type="http://schemas.openxmlformats.org/officeDocument/2006/relationships/tags" Target="../tags/tag35.xml"/><Relationship Id="rId30" Type="http://schemas.openxmlformats.org/officeDocument/2006/relationships/tags" Target="../tags/tag34.xml"/><Relationship Id="rId3" Type="http://schemas.openxmlformats.org/officeDocument/2006/relationships/tags" Target="../tags/tag9.xml"/><Relationship Id="rId29" Type="http://schemas.openxmlformats.org/officeDocument/2006/relationships/tags" Target="../tags/tag33.xml"/><Relationship Id="rId28" Type="http://schemas.openxmlformats.org/officeDocument/2006/relationships/tags" Target="../tags/tag32.xml"/><Relationship Id="rId27" Type="http://schemas.openxmlformats.org/officeDocument/2006/relationships/tags" Target="../tags/tag31.xml"/><Relationship Id="rId26" Type="http://schemas.openxmlformats.org/officeDocument/2006/relationships/tags" Target="../tags/tag30.xml"/><Relationship Id="rId25" Type="http://schemas.openxmlformats.org/officeDocument/2006/relationships/tags" Target="../tags/tag29.xml"/><Relationship Id="rId24" Type="http://schemas.openxmlformats.org/officeDocument/2006/relationships/tags" Target="../tags/tag28.xml"/><Relationship Id="rId23" Type="http://schemas.openxmlformats.org/officeDocument/2006/relationships/tags" Target="../tags/tag27.xml"/><Relationship Id="rId22" Type="http://schemas.openxmlformats.org/officeDocument/2006/relationships/tags" Target="../tags/tag26.xml"/><Relationship Id="rId21" Type="http://schemas.openxmlformats.org/officeDocument/2006/relationships/tags" Target="../tags/tag25.xml"/><Relationship Id="rId20" Type="http://schemas.openxmlformats.org/officeDocument/2006/relationships/tags" Target="../tags/tag24.xml"/><Relationship Id="rId2" Type="http://schemas.openxmlformats.org/officeDocument/2006/relationships/tags" Target="../tags/tag8.xml"/><Relationship Id="rId19" Type="http://schemas.openxmlformats.org/officeDocument/2006/relationships/tags" Target="../tags/tag23.xml"/><Relationship Id="rId18" Type="http://schemas.openxmlformats.org/officeDocument/2006/relationships/tags" Target="../tags/tag22.xml"/><Relationship Id="rId17" Type="http://schemas.openxmlformats.org/officeDocument/2006/relationships/tags" Target="../tags/tag21.xml"/><Relationship Id="rId16" Type="http://schemas.openxmlformats.org/officeDocument/2006/relationships/tags" Target="../tags/tag20.xml"/><Relationship Id="rId15" Type="http://schemas.openxmlformats.org/officeDocument/2006/relationships/tags" Target="../tags/tag19.xml"/><Relationship Id="rId14" Type="http://schemas.openxmlformats.org/officeDocument/2006/relationships/tags" Target="../tags/tag18.xml"/><Relationship Id="rId13" Type="http://schemas.openxmlformats.org/officeDocument/2006/relationships/tags" Target="../tags/tag17.xml"/><Relationship Id="rId12" Type="http://schemas.openxmlformats.org/officeDocument/2006/relationships/tags" Target="../tags/tag16.xml"/><Relationship Id="rId11" Type="http://schemas.openxmlformats.org/officeDocument/2006/relationships/tags" Target="../tags/tag15.xml"/><Relationship Id="rId10" Type="http://schemas.openxmlformats.org/officeDocument/2006/relationships/tags" Target="../tags/tag14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54.xml"/><Relationship Id="rId8" Type="http://schemas.openxmlformats.org/officeDocument/2006/relationships/tags" Target="../tags/tag53.xml"/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5" Type="http://schemas.openxmlformats.org/officeDocument/2006/relationships/notesSlide" Target="../notesSlides/notesSlide5.xml"/><Relationship Id="rId14" Type="http://schemas.openxmlformats.org/officeDocument/2006/relationships/slideLayout" Target="../slideLayouts/slideLayout7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tags" Target="../tags/tag56.xml"/><Relationship Id="rId10" Type="http://schemas.openxmlformats.org/officeDocument/2006/relationships/tags" Target="../tags/tag55.xml"/><Relationship Id="rId1" Type="http://schemas.openxmlformats.org/officeDocument/2006/relationships/tags" Target="../tags/tag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Time Will Tell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2313041" y="0"/>
            <a:ext cx="448723" cy="448560"/>
          </a:xfrm>
          <a:prstGeom prst="rect">
            <a:avLst/>
          </a:prstGeom>
        </p:spPr>
      </p:pic>
      <p:sp>
        <p:nvSpPr>
          <p:cNvPr id="43" name="Rectangle 3"/>
          <p:cNvSpPr txBox="1">
            <a:spLocks noChangeArrowheads="1"/>
          </p:cNvSpPr>
          <p:nvPr/>
        </p:nvSpPr>
        <p:spPr>
          <a:xfrm>
            <a:off x="959485" y="2202815"/>
            <a:ext cx="9829165" cy="127444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4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依折麦布阿托伐他汀钙片（</a:t>
            </a:r>
            <a:r>
              <a:rPr lang="en-US" altLang="en-US" sz="4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Ⅰ）</a:t>
            </a:r>
            <a:r>
              <a:rPr lang="en-US" altLang="zh-CN" sz="4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2026</a:t>
            </a:r>
            <a:r>
              <a:rPr lang="zh-CN" altLang="en-US" sz="4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en-US" altLang="zh-CN" sz="4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4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6" name="直接连接符 5"/>
          <p:cNvCxnSpPr>
            <a:cxnSpLocks noChangeShapeType="1"/>
          </p:cNvCxnSpPr>
          <p:nvPr/>
        </p:nvCxnSpPr>
        <p:spPr bwMode="auto">
          <a:xfrm flipH="1">
            <a:off x="1127070" y="2895751"/>
            <a:ext cx="10531723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矩形 9"/>
          <p:cNvSpPr>
            <a:spLocks noChangeArrowheads="1"/>
          </p:cNvSpPr>
          <p:nvPr/>
        </p:nvSpPr>
        <p:spPr bwMode="auto">
          <a:xfrm>
            <a:off x="11685275" y="2111119"/>
            <a:ext cx="506725" cy="2146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09" tIns="45705" rIns="91409" bIns="45705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10827800" y="3181507"/>
            <a:ext cx="576064" cy="577112"/>
            <a:chOff x="6084168" y="1274820"/>
            <a:chExt cx="432048" cy="432834"/>
          </a:xfrm>
        </p:grpSpPr>
        <p:sp>
          <p:nvSpPr>
            <p:cNvPr id="50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4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1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45720" tIns="22860" rIns="45720" bIns="22860" anchor="ctr"/>
            <a:lstStyle/>
            <a:p>
              <a:endParaRPr lang="en-US" sz="2400">
                <a:latin typeface="Roboto Light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9099608" y="3182031"/>
            <a:ext cx="576064" cy="576064"/>
            <a:chOff x="4788024" y="1275213"/>
            <a:chExt cx="432048" cy="432048"/>
          </a:xfrm>
        </p:grpSpPr>
        <p:sp>
          <p:nvSpPr>
            <p:cNvPr id="53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4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4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45720" tIns="22860" rIns="45720" bIns="22860" anchor="ctr"/>
            <a:lstStyle/>
            <a:p>
              <a:endParaRPr lang="en-US" sz="2400">
                <a:latin typeface="Roboto Light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9963705" y="3181507"/>
            <a:ext cx="577111" cy="577112"/>
            <a:chOff x="5436096" y="1274820"/>
            <a:chExt cx="432833" cy="432834"/>
          </a:xfrm>
        </p:grpSpPr>
        <p:sp>
          <p:nvSpPr>
            <p:cNvPr id="56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4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7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45720" tIns="22860" rIns="45720" bIns="22860" anchor="ctr"/>
            <a:lstStyle/>
            <a:p>
              <a:endParaRPr lang="en-US" sz="2400">
                <a:latin typeface="Roboto Light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7371417" y="3181507"/>
            <a:ext cx="577111" cy="577112"/>
            <a:chOff x="3491880" y="1274820"/>
            <a:chExt cx="432833" cy="432834"/>
          </a:xfrm>
        </p:grpSpPr>
        <p:sp>
          <p:nvSpPr>
            <p:cNvPr id="59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4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0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45720" tIns="22860" rIns="45720" bIns="22860" anchor="ctr"/>
            <a:lstStyle/>
            <a:p>
              <a:endParaRPr lang="en-US" sz="2400">
                <a:latin typeface="Roboto Light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8235513" y="3181507"/>
            <a:ext cx="577111" cy="577112"/>
            <a:chOff x="4139952" y="1274820"/>
            <a:chExt cx="432833" cy="432834"/>
          </a:xfrm>
        </p:grpSpPr>
        <p:sp>
          <p:nvSpPr>
            <p:cNvPr id="62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4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3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45720" tIns="22860" rIns="45720" bIns="22860" anchor="ctr"/>
            <a:lstStyle/>
            <a:p>
              <a:endParaRPr lang="en-US" sz="2400">
                <a:latin typeface="Roboto Light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974035" y="2889731"/>
            <a:ext cx="6244347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成都倍特药业股份有限公司</a:t>
            </a:r>
            <a:endParaRPr lang="zh-CN" altLang="en-US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2026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Time Will Tell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2313041" y="0"/>
            <a:ext cx="448723" cy="448560"/>
          </a:xfrm>
          <a:prstGeom prst="rect">
            <a:avLst/>
          </a:prstGeom>
        </p:spPr>
      </p:pic>
      <p:sp>
        <p:nvSpPr>
          <p:cNvPr id="43" name="Rectangle 3"/>
          <p:cNvSpPr txBox="1">
            <a:spLocks noChangeArrowheads="1"/>
          </p:cNvSpPr>
          <p:nvPr/>
        </p:nvSpPr>
        <p:spPr>
          <a:xfrm>
            <a:off x="998460" y="2201299"/>
            <a:ext cx="9829340" cy="66992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4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感谢您的关注</a:t>
            </a:r>
            <a:endParaRPr lang="zh-CN" altLang="en-US" sz="4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6" name="直接连接符 5"/>
          <p:cNvCxnSpPr>
            <a:cxnSpLocks noChangeShapeType="1"/>
          </p:cNvCxnSpPr>
          <p:nvPr/>
        </p:nvCxnSpPr>
        <p:spPr bwMode="auto">
          <a:xfrm flipH="1">
            <a:off x="1127070" y="2895751"/>
            <a:ext cx="10531723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矩形 9"/>
          <p:cNvSpPr>
            <a:spLocks noChangeArrowheads="1"/>
          </p:cNvSpPr>
          <p:nvPr/>
        </p:nvSpPr>
        <p:spPr bwMode="auto">
          <a:xfrm>
            <a:off x="11685275" y="2111119"/>
            <a:ext cx="506725" cy="2146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09" tIns="45705" rIns="91409" bIns="45705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10827800" y="3181507"/>
            <a:ext cx="576064" cy="577112"/>
            <a:chOff x="6084168" y="1274820"/>
            <a:chExt cx="432048" cy="432834"/>
          </a:xfrm>
        </p:grpSpPr>
        <p:sp>
          <p:nvSpPr>
            <p:cNvPr id="50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4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1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45720" tIns="22860" rIns="45720" bIns="22860" anchor="ctr"/>
            <a:lstStyle/>
            <a:p>
              <a:endParaRPr lang="en-US" sz="2400">
                <a:latin typeface="Roboto Light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9099608" y="3182031"/>
            <a:ext cx="576064" cy="576064"/>
            <a:chOff x="4788024" y="1275213"/>
            <a:chExt cx="432048" cy="432048"/>
          </a:xfrm>
        </p:grpSpPr>
        <p:sp>
          <p:nvSpPr>
            <p:cNvPr id="53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4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4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45720" tIns="22860" rIns="45720" bIns="22860" anchor="ctr"/>
            <a:lstStyle/>
            <a:p>
              <a:endParaRPr lang="en-US" sz="2400">
                <a:latin typeface="Roboto Light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9963705" y="3181507"/>
            <a:ext cx="577111" cy="577112"/>
            <a:chOff x="5436096" y="1274820"/>
            <a:chExt cx="432833" cy="432834"/>
          </a:xfrm>
        </p:grpSpPr>
        <p:sp>
          <p:nvSpPr>
            <p:cNvPr id="56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4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7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45720" tIns="22860" rIns="45720" bIns="22860" anchor="ctr"/>
            <a:lstStyle/>
            <a:p>
              <a:endParaRPr lang="en-US" sz="2400">
                <a:latin typeface="Roboto Light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7371417" y="3181507"/>
            <a:ext cx="577111" cy="577112"/>
            <a:chOff x="3491880" y="1274820"/>
            <a:chExt cx="432833" cy="432834"/>
          </a:xfrm>
        </p:grpSpPr>
        <p:sp>
          <p:nvSpPr>
            <p:cNvPr id="59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4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0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45720" tIns="22860" rIns="45720" bIns="22860" anchor="ctr"/>
            <a:lstStyle/>
            <a:p>
              <a:endParaRPr lang="en-US" sz="2400">
                <a:latin typeface="Roboto Light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8235513" y="3181507"/>
            <a:ext cx="577111" cy="577112"/>
            <a:chOff x="4139952" y="1274820"/>
            <a:chExt cx="432833" cy="432834"/>
          </a:xfrm>
        </p:grpSpPr>
        <p:sp>
          <p:nvSpPr>
            <p:cNvPr id="62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4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3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45720" tIns="22860" rIns="45720" bIns="22860" anchor="ctr"/>
            <a:lstStyle/>
            <a:p>
              <a:endParaRPr lang="en-US" sz="2400">
                <a:latin typeface="Roboto Ligh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 txBox="1"/>
          <p:nvPr/>
        </p:nvSpPr>
        <p:spPr>
          <a:xfrm>
            <a:off x="815414" y="572625"/>
            <a:ext cx="3008380" cy="6623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4265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r>
              <a:rPr lang="en-US" altLang="zh-CN" sz="4265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en-GB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984763" y="1412776"/>
            <a:ext cx="101998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组合 44"/>
          <p:cNvGrpSpPr/>
          <p:nvPr/>
        </p:nvGrpSpPr>
        <p:grpSpPr>
          <a:xfrm>
            <a:off x="766222" y="2202322"/>
            <a:ext cx="1192345" cy="666786"/>
            <a:chOff x="2215144" y="927951"/>
            <a:chExt cx="1244730" cy="916847"/>
          </a:xfrm>
        </p:grpSpPr>
        <p:sp>
          <p:nvSpPr>
            <p:cNvPr id="46" name="平行四边形 45"/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>
                <a:latin typeface="Impact" panose="020B0806030902050204" pitchFamily="34" charset="0"/>
              </a:endParaRPr>
            </a:p>
          </p:txBody>
        </p:sp>
        <p:sp>
          <p:nvSpPr>
            <p:cNvPr id="47" name="文本框 9"/>
            <p:cNvSpPr txBox="1"/>
            <p:nvPr/>
          </p:nvSpPr>
          <p:spPr>
            <a:xfrm>
              <a:off x="2393075" y="927951"/>
              <a:ext cx="1066799" cy="916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735" dirty="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3735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1671891" y="2220071"/>
            <a:ext cx="4114312" cy="612920"/>
            <a:chOff x="4315150" y="953426"/>
            <a:chExt cx="3857250" cy="540057"/>
          </a:xfrm>
        </p:grpSpPr>
        <p:sp>
          <p:nvSpPr>
            <p:cNvPr id="61" name="矩形 60"/>
            <p:cNvSpPr/>
            <p:nvPr/>
          </p:nvSpPr>
          <p:spPr>
            <a:xfrm>
              <a:off x="4841196" y="1036090"/>
              <a:ext cx="2827147" cy="406783"/>
            </a:xfrm>
            <a:prstGeom prst="rect">
              <a:avLst/>
            </a:prstGeom>
            <a:ln w="15875"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药品基本信息</a:t>
              </a:r>
              <a:endParaRPr lang="en-GB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平行四边形 61"/>
            <p:cNvSpPr/>
            <p:nvPr/>
          </p:nvSpPr>
          <p:spPr>
            <a:xfrm>
              <a:off x="4315150" y="953426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endParaRPr lang="zh-CN" altLang="en-US" sz="2135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0608501" y="654444"/>
            <a:ext cx="576064" cy="577112"/>
            <a:chOff x="6084168" y="1274820"/>
            <a:chExt cx="432048" cy="432834"/>
          </a:xfrm>
        </p:grpSpPr>
        <p:sp>
          <p:nvSpPr>
            <p:cNvPr id="35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4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6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45720" tIns="22860" rIns="45720" bIns="22860" anchor="ctr"/>
            <a:lstStyle/>
            <a:p>
              <a:endParaRPr lang="en-US" sz="2400">
                <a:latin typeface="Roboto Ligh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880309" y="654968"/>
            <a:ext cx="576064" cy="576064"/>
            <a:chOff x="4788024" y="1275213"/>
            <a:chExt cx="432048" cy="432048"/>
          </a:xfrm>
        </p:grpSpPr>
        <p:sp>
          <p:nvSpPr>
            <p:cNvPr id="38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4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45720" tIns="22860" rIns="45720" bIns="22860" anchor="ctr"/>
            <a:lstStyle/>
            <a:p>
              <a:endParaRPr lang="en-US" sz="2400">
                <a:latin typeface="Roboto Ligh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9744406" y="654444"/>
            <a:ext cx="577111" cy="577112"/>
            <a:chOff x="5436096" y="1274820"/>
            <a:chExt cx="432833" cy="432834"/>
          </a:xfrm>
        </p:grpSpPr>
        <p:sp>
          <p:nvSpPr>
            <p:cNvPr id="41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4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2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45720" tIns="22860" rIns="45720" bIns="22860" anchor="ctr"/>
            <a:lstStyle/>
            <a:p>
              <a:endParaRPr lang="en-US" sz="2400">
                <a:latin typeface="Roboto Ligh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152118" y="654444"/>
            <a:ext cx="577111" cy="577112"/>
            <a:chOff x="3491880" y="1274820"/>
            <a:chExt cx="432833" cy="432834"/>
          </a:xfrm>
        </p:grpSpPr>
        <p:sp>
          <p:nvSpPr>
            <p:cNvPr id="75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4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6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45720" tIns="22860" rIns="45720" bIns="22860" anchor="ctr"/>
            <a:lstStyle/>
            <a:p>
              <a:endParaRPr lang="en-US" sz="2400">
                <a:latin typeface="Roboto Light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8016214" y="654444"/>
            <a:ext cx="577111" cy="577112"/>
            <a:chOff x="4139952" y="1274820"/>
            <a:chExt cx="432833" cy="432834"/>
          </a:xfrm>
        </p:grpSpPr>
        <p:sp>
          <p:nvSpPr>
            <p:cNvPr id="78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4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9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45720" tIns="22860" rIns="45720" bIns="22860" anchor="ctr"/>
            <a:lstStyle/>
            <a:p>
              <a:endParaRPr lang="en-US" sz="2400">
                <a:latin typeface="Roboto Light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663792" y="3523952"/>
            <a:ext cx="1192345" cy="666786"/>
            <a:chOff x="2215144" y="927951"/>
            <a:chExt cx="1244730" cy="916847"/>
          </a:xfrm>
        </p:grpSpPr>
        <p:sp>
          <p:nvSpPr>
            <p:cNvPr id="55" name="平行四边形 54"/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>
                <a:latin typeface="Impact" panose="020B0806030902050204" pitchFamily="34" charset="0"/>
              </a:endParaRPr>
            </a:p>
          </p:txBody>
        </p:sp>
        <p:sp>
          <p:nvSpPr>
            <p:cNvPr id="56" name="文本框 9"/>
            <p:cNvSpPr txBox="1"/>
            <p:nvPr/>
          </p:nvSpPr>
          <p:spPr>
            <a:xfrm>
              <a:off x="2393075" y="927951"/>
              <a:ext cx="1066799" cy="916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735" dirty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3735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1569461" y="3541701"/>
            <a:ext cx="4114312" cy="612920"/>
            <a:chOff x="4315150" y="953426"/>
            <a:chExt cx="3857250" cy="540057"/>
          </a:xfrm>
        </p:grpSpPr>
        <p:sp>
          <p:nvSpPr>
            <p:cNvPr id="58" name="矩形 57"/>
            <p:cNvSpPr/>
            <p:nvPr/>
          </p:nvSpPr>
          <p:spPr>
            <a:xfrm>
              <a:off x="4841196" y="1036090"/>
              <a:ext cx="2827147" cy="406783"/>
            </a:xfrm>
            <a:prstGeom prst="rect">
              <a:avLst/>
            </a:prstGeom>
            <a:ln w="15875"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有效性</a:t>
              </a:r>
              <a:endParaRPr lang="en-GB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平行四边形 58"/>
            <p:cNvSpPr/>
            <p:nvPr/>
          </p:nvSpPr>
          <p:spPr>
            <a:xfrm>
              <a:off x="4315150" y="953426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endParaRPr lang="zh-CN" altLang="en-US" sz="2135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591342" y="4875565"/>
            <a:ext cx="1192345" cy="666786"/>
            <a:chOff x="2215144" y="927951"/>
            <a:chExt cx="1244730" cy="916847"/>
          </a:xfrm>
        </p:grpSpPr>
        <p:sp>
          <p:nvSpPr>
            <p:cNvPr id="70" name="平行四边形 69"/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>
                <a:latin typeface="Impact" panose="020B0806030902050204" pitchFamily="34" charset="0"/>
              </a:endParaRPr>
            </a:p>
          </p:txBody>
        </p:sp>
        <p:sp>
          <p:nvSpPr>
            <p:cNvPr id="71" name="文本框 9"/>
            <p:cNvSpPr txBox="1"/>
            <p:nvPr/>
          </p:nvSpPr>
          <p:spPr>
            <a:xfrm>
              <a:off x="2393075" y="927951"/>
              <a:ext cx="1066799" cy="916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735" dirty="0">
                  <a:solidFill>
                    <a:schemeClr val="bg1"/>
                  </a:solidFill>
                  <a:latin typeface="Impact" panose="020B0806030902050204" pitchFamily="34" charset="0"/>
                </a:rPr>
                <a:t>05</a:t>
              </a:r>
              <a:endParaRPr lang="zh-CN" altLang="en-US" sz="3735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1497011" y="4893314"/>
            <a:ext cx="4114312" cy="612920"/>
            <a:chOff x="4315150" y="953426"/>
            <a:chExt cx="3857250" cy="540057"/>
          </a:xfrm>
        </p:grpSpPr>
        <p:sp>
          <p:nvSpPr>
            <p:cNvPr id="73" name="矩形 72"/>
            <p:cNvSpPr/>
            <p:nvPr/>
          </p:nvSpPr>
          <p:spPr>
            <a:xfrm>
              <a:off x="4841196" y="1036090"/>
              <a:ext cx="2827147" cy="406783"/>
            </a:xfrm>
            <a:prstGeom prst="rect">
              <a:avLst/>
            </a:prstGeom>
            <a:ln w="15875"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公平性</a:t>
              </a:r>
              <a:endParaRPr lang="en-GB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平行四边形 73"/>
            <p:cNvSpPr/>
            <p:nvPr/>
          </p:nvSpPr>
          <p:spPr>
            <a:xfrm>
              <a:off x="4315150" y="953426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endParaRPr lang="zh-CN" altLang="en-US" sz="2135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6542436" y="2192331"/>
            <a:ext cx="1192345" cy="666786"/>
            <a:chOff x="2215144" y="927951"/>
            <a:chExt cx="1244730" cy="916847"/>
          </a:xfrm>
        </p:grpSpPr>
        <p:sp>
          <p:nvSpPr>
            <p:cNvPr id="81" name="平行四边形 80"/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>
                <a:latin typeface="Impact" panose="020B0806030902050204" pitchFamily="34" charset="0"/>
              </a:endParaRPr>
            </a:p>
          </p:txBody>
        </p:sp>
        <p:sp>
          <p:nvSpPr>
            <p:cNvPr id="82" name="文本框 9"/>
            <p:cNvSpPr txBox="1"/>
            <p:nvPr/>
          </p:nvSpPr>
          <p:spPr>
            <a:xfrm>
              <a:off x="2393075" y="927951"/>
              <a:ext cx="1066799" cy="916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735" dirty="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3735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7448105" y="2210080"/>
            <a:ext cx="4114312" cy="612920"/>
            <a:chOff x="4315150" y="953426"/>
            <a:chExt cx="3857250" cy="540057"/>
          </a:xfrm>
        </p:grpSpPr>
        <p:sp>
          <p:nvSpPr>
            <p:cNvPr id="84" name="矩形 83"/>
            <p:cNvSpPr/>
            <p:nvPr/>
          </p:nvSpPr>
          <p:spPr>
            <a:xfrm>
              <a:off x="4841196" y="1036090"/>
              <a:ext cx="2827147" cy="406783"/>
            </a:xfrm>
            <a:prstGeom prst="rect">
              <a:avLst/>
            </a:prstGeom>
            <a:ln w="15875"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安全性</a:t>
              </a:r>
              <a:endParaRPr lang="en-GB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平行四边形 84"/>
            <p:cNvSpPr/>
            <p:nvPr/>
          </p:nvSpPr>
          <p:spPr>
            <a:xfrm>
              <a:off x="4315150" y="953426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endParaRPr lang="zh-CN" altLang="en-US" sz="2135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6437504" y="3526452"/>
            <a:ext cx="1192345" cy="666786"/>
            <a:chOff x="2215144" y="927951"/>
            <a:chExt cx="1244730" cy="916847"/>
          </a:xfrm>
        </p:grpSpPr>
        <p:sp>
          <p:nvSpPr>
            <p:cNvPr id="87" name="平行四边形 86"/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>
                <a:latin typeface="Impact" panose="020B0806030902050204" pitchFamily="34" charset="0"/>
              </a:endParaRPr>
            </a:p>
          </p:txBody>
        </p:sp>
        <p:sp>
          <p:nvSpPr>
            <p:cNvPr id="88" name="文本框 9"/>
            <p:cNvSpPr txBox="1"/>
            <p:nvPr/>
          </p:nvSpPr>
          <p:spPr>
            <a:xfrm>
              <a:off x="2393075" y="927951"/>
              <a:ext cx="1066799" cy="916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735" dirty="0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  <a:endParaRPr lang="zh-CN" altLang="en-US" sz="3735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7343173" y="3544201"/>
            <a:ext cx="4114312" cy="612920"/>
            <a:chOff x="4315150" y="953426"/>
            <a:chExt cx="3857250" cy="540057"/>
          </a:xfrm>
        </p:grpSpPr>
        <p:sp>
          <p:nvSpPr>
            <p:cNvPr id="90" name="矩形 89"/>
            <p:cNvSpPr/>
            <p:nvPr/>
          </p:nvSpPr>
          <p:spPr>
            <a:xfrm>
              <a:off x="4841196" y="1036090"/>
              <a:ext cx="2827147" cy="406783"/>
            </a:xfrm>
            <a:prstGeom prst="rect">
              <a:avLst/>
            </a:prstGeom>
            <a:ln w="15875"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创新性</a:t>
              </a:r>
              <a:endParaRPr lang="en-GB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平行四边形 90"/>
            <p:cNvSpPr/>
            <p:nvPr/>
          </p:nvSpPr>
          <p:spPr>
            <a:xfrm>
              <a:off x="4315150" y="953426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endParaRPr lang="zh-CN" altLang="en-US" sz="2135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246652" y="4838100"/>
            <a:ext cx="1192345" cy="666115"/>
            <a:chOff x="2215144" y="927951"/>
            <a:chExt cx="1244730" cy="915924"/>
          </a:xfrm>
        </p:grpSpPr>
        <p:sp>
          <p:nvSpPr>
            <p:cNvPr id="3" name="平行四边形 2"/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65">
                <a:latin typeface="Impact" panose="020B0806030902050204" pitchFamily="34" charset="0"/>
              </a:endParaRPr>
            </a:p>
          </p:txBody>
        </p:sp>
        <p:sp>
          <p:nvSpPr>
            <p:cNvPr id="4" name="文本框 9"/>
            <p:cNvSpPr txBox="1"/>
            <p:nvPr/>
          </p:nvSpPr>
          <p:spPr>
            <a:xfrm>
              <a:off x="2393075" y="927951"/>
              <a:ext cx="1066799" cy="915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735" dirty="0">
                  <a:solidFill>
                    <a:schemeClr val="bg1"/>
                  </a:solidFill>
                  <a:latin typeface="Impact" panose="020B0806030902050204" pitchFamily="34" charset="0"/>
                </a:rPr>
                <a:t>06</a:t>
              </a:r>
              <a:endParaRPr lang="zh-CN" altLang="en-US" sz="3735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152321" y="4855849"/>
            <a:ext cx="4114312" cy="612920"/>
            <a:chOff x="4315150" y="953426"/>
            <a:chExt cx="3857250" cy="540057"/>
          </a:xfrm>
        </p:grpSpPr>
        <p:sp>
          <p:nvSpPr>
            <p:cNvPr id="6" name="矩形 5"/>
            <p:cNvSpPr/>
            <p:nvPr/>
          </p:nvSpPr>
          <p:spPr>
            <a:xfrm>
              <a:off x="4841196" y="1036090"/>
              <a:ext cx="2827147" cy="405646"/>
            </a:xfrm>
            <a:prstGeom prst="rect">
              <a:avLst/>
            </a:prstGeom>
            <a:ln w="15875">
              <a:noFill/>
            </a:ln>
          </p:spPr>
          <p:txBody>
            <a:bodyPr wrap="square" lIns="91440" tIns="45720" rIns="91440" bIns="45720">
              <a:spAutoFit/>
            </a:bodyPr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经济性</a:t>
              </a:r>
              <a:endParaRPr lang="en-GB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平行四边形 6"/>
            <p:cNvSpPr/>
            <p:nvPr/>
          </p:nvSpPr>
          <p:spPr>
            <a:xfrm>
              <a:off x="4315150" y="953426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p>
              <a:endParaRPr lang="zh-CN" altLang="en-US" sz="2135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376481" y="148674"/>
            <a:ext cx="1192345" cy="666786"/>
            <a:chOff x="2215144" y="927951"/>
            <a:chExt cx="1244730" cy="916847"/>
          </a:xfrm>
        </p:grpSpPr>
        <p:sp>
          <p:nvSpPr>
            <p:cNvPr id="3" name="平行四边形 2"/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65">
                <a:latin typeface="HarmonyOS Sans SC" panose="00000500000000000000" charset="-122"/>
                <a:ea typeface="HarmonyOS Sans SC" panose="00000500000000000000" charset="-122"/>
              </a:endParaRPr>
            </a:p>
          </p:txBody>
        </p:sp>
        <p:sp>
          <p:nvSpPr>
            <p:cNvPr id="4" name="文本框 9"/>
            <p:cNvSpPr txBox="1"/>
            <p:nvPr/>
          </p:nvSpPr>
          <p:spPr>
            <a:xfrm>
              <a:off x="2393075" y="927951"/>
              <a:ext cx="1066799" cy="916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735" dirty="0">
                  <a:solidFill>
                    <a:schemeClr val="bg1"/>
                  </a:solidFill>
                  <a:latin typeface="HarmonyOS Sans SC" panose="00000500000000000000" charset="-122"/>
                  <a:ea typeface="HarmonyOS Sans SC" panose="00000500000000000000" charset="-122"/>
                </a:rPr>
                <a:t>01</a:t>
              </a:r>
              <a:endParaRPr lang="en-US" altLang="zh-CN" sz="3735" dirty="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282150" y="166423"/>
            <a:ext cx="10362926" cy="612920"/>
            <a:chOff x="4315150" y="953426"/>
            <a:chExt cx="3857250" cy="540057"/>
          </a:xfrm>
        </p:grpSpPr>
        <p:sp>
          <p:nvSpPr>
            <p:cNvPr id="6" name="矩形 5"/>
            <p:cNvSpPr/>
            <p:nvPr/>
          </p:nvSpPr>
          <p:spPr>
            <a:xfrm>
              <a:off x="4841196" y="1036090"/>
              <a:ext cx="2827147" cy="406783"/>
            </a:xfrm>
            <a:prstGeom prst="rect">
              <a:avLst/>
            </a:prstGeom>
            <a:ln w="15875">
              <a:noFill/>
            </a:ln>
          </p:spPr>
          <p:txBody>
            <a:bodyPr wrap="square" lIns="91440" tIns="45720" rIns="91440" bIns="45720">
              <a:spAutoFit/>
            </a:bodyPr>
            <a:p>
              <a:pPr algn="ctr"/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armonyOS Sans SC" panose="00000500000000000000" charset="-122"/>
                  <a:ea typeface="HarmonyOS Sans SC" panose="00000500000000000000" charset="-122"/>
                  <a:cs typeface="HarmonyOS Sans SC" panose="00000500000000000000" charset="-122"/>
                </a:rPr>
                <a:t>药品基本信息（</a:t>
              </a:r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armonyOS Sans SC" panose="00000500000000000000" charset="-122"/>
                  <a:ea typeface="HarmonyOS Sans SC" panose="00000500000000000000" charset="-122"/>
                  <a:cs typeface="HarmonyOS Sans SC" panose="00000500000000000000" charset="-122"/>
                </a:rPr>
                <a:t>1/2</a:t>
              </a: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armonyOS Sans SC" panose="00000500000000000000" charset="-122"/>
                  <a:ea typeface="HarmonyOS Sans SC" panose="00000500000000000000" charset="-122"/>
                  <a:cs typeface="HarmonyOS Sans SC" panose="00000500000000000000" charset="-122"/>
                </a:rPr>
                <a:t>）</a:t>
              </a:r>
              <a:endParaRPr lang="en-GB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</a:endParaRPr>
            </a:p>
          </p:txBody>
        </p:sp>
        <p:sp>
          <p:nvSpPr>
            <p:cNvPr id="7" name="平行四边形 6"/>
            <p:cNvSpPr/>
            <p:nvPr/>
          </p:nvSpPr>
          <p:spPr>
            <a:xfrm>
              <a:off x="4315150" y="953426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p>
              <a:pPr algn="ctr"/>
              <a:endParaRPr lang="zh-CN" altLang="en-US" sz="21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</a:endParaRPr>
            </a:p>
          </p:txBody>
        </p:sp>
      </p:grpSp>
      <p:graphicFrame>
        <p:nvGraphicFramePr>
          <p:cNvPr id="408" name="table 408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76555" y="880110"/>
          <a:ext cx="5670550" cy="5799455"/>
        </p:xfrm>
        <a:graphic>
          <a:graphicData uri="http://schemas.openxmlformats.org/drawingml/2006/table">
            <a:tbl>
              <a:tblPr/>
              <a:tblGrid>
                <a:gridCol w="211455"/>
                <a:gridCol w="822960"/>
                <a:gridCol w="1902460"/>
                <a:gridCol w="1362710"/>
                <a:gridCol w="1273175"/>
                <a:gridCol w="97790"/>
              </a:tblGrid>
              <a:tr h="139065">
                <a:tc>
                  <a:txBody>
                    <a:bodyPr/>
                    <a:p>
                      <a:pPr algn="l" rtl="0" eaLnBrk="0">
                        <a:lnSpc>
                          <a:spcPts val="925"/>
                        </a:lnSpc>
                      </a:pPr>
                      <a:endParaRPr sz="700" dirty="0">
                        <a:latin typeface="HarmonyOS Sans SC" panose="00000500000000000000" charset="-122"/>
                        <a:ea typeface="HarmonyOS Sans SC" panose="00000500000000000000" charset="-122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ts val="925"/>
                        </a:lnSpc>
                      </a:pPr>
                      <a:endParaRPr sz="700" dirty="0">
                        <a:latin typeface="HarmonyOS Sans SC" panose="00000500000000000000" charset="-122"/>
                        <a:ea typeface="HarmonyOS Sans SC" panose="00000500000000000000" charset="-122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ts val="925"/>
                        </a:lnSpc>
                      </a:pPr>
                      <a:endParaRPr sz="700" dirty="0">
                        <a:latin typeface="HarmonyOS Sans SC" panose="00000500000000000000" charset="-122"/>
                        <a:ea typeface="HarmonyOS Sans SC" panose="00000500000000000000" charset="-122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ts val="925"/>
                        </a:lnSpc>
                      </a:pPr>
                      <a:endParaRPr sz="700" dirty="0">
                        <a:latin typeface="HarmonyOS Sans SC" panose="00000500000000000000" charset="-122"/>
                        <a:ea typeface="HarmonyOS Sans SC" panose="00000500000000000000" charset="-122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ts val="925"/>
                        </a:lnSpc>
                      </a:pPr>
                      <a:endParaRPr sz="700" dirty="0">
                        <a:latin typeface="HarmonyOS Sans SC" panose="00000500000000000000" charset="-122"/>
                        <a:ea typeface="HarmonyOS Sans SC" panose="00000500000000000000" charset="-122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HarmonyOS Sans SC" panose="00000500000000000000" charset="-122"/>
                        <a:ea typeface="HarmonyOS Sans SC" panose="00000500000000000000" charset="-122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p>
                      <a:pPr algn="l" rtl="0" eaLnBrk="0">
                        <a:lnSpc>
                          <a:spcPct val="100000"/>
                        </a:lnSpc>
                        <a:buNone/>
                      </a:pPr>
                      <a:endParaRPr lang="zh-CN" altLang="en-US" sz="1000" dirty="0">
                        <a:latin typeface="HarmonyOS Sans SC" panose="00000500000000000000" charset="-122"/>
                        <a:ea typeface="HarmonyOS Sans SC" panose="00000500000000000000" charset="-122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ctr" rtl="0" eaLnBrk="0">
                        <a:lnSpc>
                          <a:spcPct val="107000"/>
                        </a:lnSpc>
                        <a:buNone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cs typeface="微软雅黑" panose="020B0503020204020204" pitchFamily="34" charset="-122"/>
                        </a:rPr>
                        <a:t>通用名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HarmonyOS Sans SC" panose="00000500000000000000" charset="-122"/>
                        <a:ea typeface="HarmonyOS Sans SC" panose="00000500000000000000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vert="horz"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7"/>
                    </a:solidFill>
                  </a:tcPr>
                </a:tc>
                <a:tc gridSpan="3">
                  <a:txBody>
                    <a:bodyPr/>
                    <a:p>
                      <a:pPr marL="107950" indent="0" algn="l" rtl="0" eaLnBrk="0" fontAlgn="auto">
                        <a:lnSpc>
                          <a:spcPct val="115000"/>
                        </a:lnSpc>
                        <a:buNone/>
                      </a:pPr>
                      <a:r>
                        <a:rPr lang="zh-CN" altLang="en-US" sz="1200" b="0" kern="0" spc="-1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cs typeface="微软雅黑" panose="020B0503020204020204" pitchFamily="34" charset="-122"/>
                        </a:rPr>
                        <a:t>依折麦布阿托伐他汀钙片（</a:t>
                      </a:r>
                      <a:r>
                        <a:rPr lang="en-US" altLang="en-US" sz="1200" b="0" kern="0" spc="-1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cs typeface="微软雅黑" panose="020B0503020204020204" pitchFamily="34" charset="-122"/>
                        </a:rPr>
                        <a:t>Ⅰ）</a:t>
                      </a:r>
                      <a:endParaRPr lang="en-US" altLang="en-US" sz="1200" b="0" kern="0" spc="-10" dirty="0">
                        <a:solidFill>
                          <a:schemeClr val="tx1">
                            <a:alpha val="100000"/>
                          </a:schemeClr>
                        </a:solidFill>
                        <a:latin typeface="HarmonyOS Sans SC" panose="00000500000000000000" charset="-122"/>
                        <a:ea typeface="HarmonyOS Sans SC" panose="00000500000000000000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vert="horz"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050">
                <a:tc>
                  <a:txBody>
                    <a:bodyPr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HarmonyOS Sans SC" panose="00000500000000000000" charset="-122"/>
                        <a:ea typeface="HarmonyOS Sans SC" panose="00000500000000000000" charset="-122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ctr" rtl="0" eaLnBrk="0">
                        <a:lnSpc>
                          <a:spcPct val="107000"/>
                        </a:lnSpc>
                      </a:pPr>
                      <a:r>
                        <a:rPr lang="zh-CN" altLang="en-US" sz="1400" b="1" kern="0" spc="-1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cs typeface="微软雅黑" panose="020B0503020204020204" pitchFamily="34" charset="-122"/>
                        </a:rPr>
                        <a:t>注册规格</a:t>
                      </a:r>
                      <a:endParaRPr lang="zh-CN" altLang="en-US" sz="1400" b="1" kern="0" spc="-10" dirty="0">
                        <a:solidFill>
                          <a:schemeClr val="tx1">
                            <a:alpha val="100000"/>
                          </a:schemeClr>
                        </a:solidFill>
                        <a:latin typeface="HarmonyOS Sans SC" panose="00000500000000000000" charset="-122"/>
                        <a:ea typeface="HarmonyOS Sans SC" panose="00000500000000000000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vert="horz"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7"/>
                    </a:solidFill>
                  </a:tcPr>
                </a:tc>
                <a:tc gridSpan="3">
                  <a:txBody>
                    <a:bodyPr/>
                    <a:p>
                      <a:pPr marL="107950" indent="0" algn="l" rtl="0" eaLnBrk="0" fontAlgn="auto">
                        <a:lnSpc>
                          <a:spcPct val="115000"/>
                        </a:lnSpc>
                      </a:pPr>
                      <a:r>
                        <a:rPr lang="zh-CN" altLang="en-US" sz="1200" b="0" kern="0" spc="-1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cs typeface="微软雅黑" panose="020B0503020204020204" pitchFamily="34" charset="-122"/>
                        </a:rPr>
                        <a:t>每片含依折麦布10mg与阿托伐他汀</a:t>
                      </a:r>
                      <a:r>
                        <a:rPr lang="en-US" altLang="zh-CN" sz="1200" b="0" kern="0" spc="-1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cs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200" b="0" kern="0" spc="-1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cs typeface="微软雅黑" panose="020B0503020204020204" pitchFamily="34" charset="-122"/>
                        </a:rPr>
                        <a:t>0mg (以阿托伐他汀计）</a:t>
                      </a:r>
                      <a:endParaRPr lang="zh-CN" altLang="en-US" sz="1200" b="0" kern="0" spc="-10" dirty="0">
                        <a:solidFill>
                          <a:schemeClr val="tx1">
                            <a:alpha val="100000"/>
                          </a:schemeClr>
                        </a:solidFill>
                        <a:latin typeface="HarmonyOS Sans SC" panose="00000500000000000000" charset="-122"/>
                        <a:ea typeface="HarmonyOS Sans SC" panose="00000500000000000000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vert="horz"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860">
                <a:tc>
                  <a:txBody>
                    <a:bodyPr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HarmonyOS Sans SC" panose="00000500000000000000" charset="-122"/>
                        <a:ea typeface="HarmonyOS Sans SC" panose="00000500000000000000" charset="-122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ctr" rtl="0" eaLnBrk="0">
                        <a:lnSpc>
                          <a:spcPct val="110000"/>
                        </a:lnSpc>
                      </a:pPr>
                      <a:r>
                        <a:rPr sz="1400" b="1" kern="0" spc="-1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cs typeface="微软雅黑" panose="020B0503020204020204" pitchFamily="34" charset="-122"/>
                        </a:rPr>
                        <a:t>适应症</a:t>
                      </a:r>
                      <a:endParaRPr sz="1400" b="1" kern="0" spc="-10" dirty="0">
                        <a:solidFill>
                          <a:schemeClr val="tx1">
                            <a:alpha val="100000"/>
                          </a:schemeClr>
                        </a:solidFill>
                        <a:latin typeface="HarmonyOS Sans SC" panose="00000500000000000000" charset="-122"/>
                        <a:ea typeface="HarmonyOS Sans SC" panose="00000500000000000000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vert="horz"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7"/>
                    </a:solidFill>
                  </a:tcPr>
                </a:tc>
                <a:tc gridSpan="3">
                  <a:txBody>
                    <a:bodyPr/>
                    <a:p>
                      <a:pPr marL="107950" indent="0" algn="l" rtl="0" eaLnBrk="0" fontAlgn="auto">
                        <a:lnSpc>
                          <a:spcPct val="105000"/>
                        </a:lnSpc>
                      </a:pPr>
                      <a:r>
                        <a:rPr lang="zh-CN" altLang="en-US" sz="1200" b="1" kern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cs typeface="微软雅黑" panose="020B0503020204020204" pitchFamily="34" charset="-122"/>
                        </a:rPr>
                        <a:t>高胆固醇血症</a:t>
                      </a:r>
                      <a:endParaRPr lang="zh-CN" altLang="en-US" sz="1200" b="1" kern="0" dirty="0">
                        <a:solidFill>
                          <a:srgbClr val="C00000">
                            <a:alpha val="100000"/>
                          </a:srgbClr>
                        </a:solidFill>
                        <a:latin typeface="HarmonyOS Sans SC" panose="00000500000000000000" charset="-122"/>
                        <a:ea typeface="HarmonyOS Sans SC" panose="00000500000000000000" charset="-122"/>
                        <a:cs typeface="微软雅黑" panose="020B0503020204020204" pitchFamily="34" charset="-122"/>
                      </a:endParaRPr>
                    </a:p>
                    <a:p>
                      <a:pPr marL="107950" indent="0" algn="l" rtl="0" eaLnBrk="0" fontAlgn="auto">
                        <a:lnSpc>
                          <a:spcPct val="105000"/>
                        </a:lnSpc>
                      </a:pPr>
                      <a:r>
                        <a:rPr lang="zh-CN" altLang="en-US" sz="1200" b="0" kern="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cs typeface="微软雅黑" panose="020B0503020204020204" pitchFamily="34" charset="-122"/>
                        </a:rPr>
                        <a:t>本品适用于在饮食控制的基础上，治疗他汀类药物单药治疗</a:t>
                      </a:r>
                      <a:r>
                        <a:rPr lang="en-US" altLang="zh-CN" sz="1200" b="0" kern="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cs typeface="微软雅黑" panose="020B0503020204020204" pitchFamily="34" charset="-122"/>
                        </a:rPr>
                        <a:t>LDL-C</a:t>
                      </a:r>
                      <a:r>
                        <a:rPr lang="zh-CN" altLang="en-US" sz="1200" b="0" kern="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cs typeface="微软雅黑" panose="020B0503020204020204" pitchFamily="34" charset="-122"/>
                        </a:rPr>
                        <a:t>无法达标的成人原发性（杂合子型家族性或非家族性）高胆固醇血症或混合性高脂血症患者。</a:t>
                      </a:r>
                      <a:endParaRPr lang="zh-CN" altLang="en-US" sz="1200" b="0" kern="0" dirty="0">
                        <a:solidFill>
                          <a:schemeClr val="tx1">
                            <a:alpha val="100000"/>
                          </a:schemeClr>
                        </a:solidFill>
                        <a:latin typeface="HarmonyOS Sans SC" panose="00000500000000000000" charset="-122"/>
                        <a:ea typeface="HarmonyOS Sans SC" panose="00000500000000000000" charset="-122"/>
                        <a:cs typeface="微软雅黑" panose="020B0503020204020204" pitchFamily="34" charset="-122"/>
                      </a:endParaRPr>
                    </a:p>
                    <a:p>
                      <a:pPr marL="107950" indent="0" algn="l" rtl="0" eaLnBrk="0" fontAlgn="auto">
                        <a:lnSpc>
                          <a:spcPct val="105000"/>
                        </a:lnSpc>
                      </a:pPr>
                      <a:r>
                        <a:rPr lang="zh-CN" altLang="en-US" sz="1200" b="1" kern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cs typeface="微软雅黑" panose="020B0503020204020204" pitchFamily="34" charset="-122"/>
                        </a:rPr>
                        <a:t>纯合子型家族性高胆固醇血症（</a:t>
                      </a:r>
                      <a:r>
                        <a:rPr lang="en-US" altLang="zh-CN" sz="1200" b="1" kern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cs typeface="微软雅黑" panose="020B0503020204020204" pitchFamily="34" charset="-122"/>
                        </a:rPr>
                        <a:t>HoFH）</a:t>
                      </a:r>
                      <a:endParaRPr lang="en-US" altLang="zh-CN" sz="1200" b="1" kern="0" dirty="0">
                        <a:solidFill>
                          <a:srgbClr val="C00000">
                            <a:alpha val="100000"/>
                          </a:srgbClr>
                        </a:solidFill>
                        <a:latin typeface="HarmonyOS Sans SC" panose="00000500000000000000" charset="-122"/>
                        <a:ea typeface="HarmonyOS Sans SC" panose="00000500000000000000" charset="-122"/>
                        <a:cs typeface="微软雅黑" panose="020B0503020204020204" pitchFamily="34" charset="-122"/>
                      </a:endParaRPr>
                    </a:p>
                    <a:p>
                      <a:pPr marL="107950" indent="0" algn="l" rtl="0" eaLnBrk="0" fontAlgn="auto">
                        <a:lnSpc>
                          <a:spcPct val="105000"/>
                        </a:lnSpc>
                      </a:pPr>
                      <a:r>
                        <a:rPr lang="zh-CN" altLang="en-US" sz="1200" b="0" kern="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cs typeface="微软雅黑" panose="020B0503020204020204" pitchFamily="34" charset="-122"/>
                        </a:rPr>
                        <a:t>本品适用于在饮食控制的基础上，降低</a:t>
                      </a:r>
                      <a:r>
                        <a:rPr lang="en-US" altLang="zh-CN" sz="1200" b="0" kern="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cs typeface="微软雅黑" panose="020B0503020204020204" pitchFamily="34" charset="-122"/>
                        </a:rPr>
                        <a:t>HoFH </a:t>
                      </a:r>
                      <a:r>
                        <a:rPr lang="zh-CN" altLang="en-US" sz="1200" b="0" kern="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cs typeface="微软雅黑" panose="020B0503020204020204" pitchFamily="34" charset="-122"/>
                        </a:rPr>
                        <a:t>患者的</a:t>
                      </a:r>
                      <a:r>
                        <a:rPr lang="en-US" altLang="zh-CN" sz="1200" b="0" kern="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cs typeface="微软雅黑" panose="020B0503020204020204" pitchFamily="34" charset="-122"/>
                        </a:rPr>
                        <a:t>TC</a:t>
                      </a:r>
                      <a:r>
                        <a:rPr lang="zh-CN" altLang="en-US" sz="1200" b="0" kern="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cs typeface="微软雅黑" panose="020B0503020204020204" pitchFamily="34" charset="-122"/>
                        </a:rPr>
                        <a:t>和</a:t>
                      </a:r>
                      <a:r>
                        <a:rPr lang="en-US" altLang="zh-CN" sz="1200" b="0" kern="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cs typeface="微软雅黑" panose="020B0503020204020204" pitchFamily="34" charset="-122"/>
                        </a:rPr>
                        <a:t>LDL-C</a:t>
                      </a:r>
                      <a:r>
                        <a:rPr lang="zh-CN" altLang="en-US" sz="1200" b="0" kern="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cs typeface="微软雅黑" panose="020B0503020204020204" pitchFamily="34" charset="-122"/>
                        </a:rPr>
                        <a:t>水平。本品可作为其他降脂治疗（例如</a:t>
                      </a:r>
                      <a:r>
                        <a:rPr lang="en-US" altLang="zh-CN" sz="1200" b="0" kern="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cs typeface="微软雅黑" panose="020B0503020204020204" pitchFamily="34" charset="-122"/>
                        </a:rPr>
                        <a:t>LDL</a:t>
                      </a:r>
                      <a:r>
                        <a:rPr lang="zh-CN" altLang="en-US" sz="1200" b="0" kern="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cs typeface="微软雅黑" panose="020B0503020204020204" pitchFamily="34" charset="-122"/>
                        </a:rPr>
                        <a:t>血浆分离置换法）的辅助疗法，或尚无其他降脂治疗时，本品用于降低</a:t>
                      </a:r>
                      <a:r>
                        <a:rPr lang="en-US" altLang="zh-CN" sz="1200" b="0" kern="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cs typeface="微软雅黑" panose="020B0503020204020204" pitchFamily="34" charset="-122"/>
                        </a:rPr>
                        <a:t>HoFH</a:t>
                      </a:r>
                      <a:r>
                        <a:rPr lang="zh-CN" altLang="en-US" sz="1200" b="0" kern="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cs typeface="微软雅黑" panose="020B0503020204020204" pitchFamily="34" charset="-122"/>
                        </a:rPr>
                        <a:t>患者的</a:t>
                      </a:r>
                      <a:r>
                        <a:rPr lang="en-US" altLang="zh-CN" sz="1200" b="0" kern="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cs typeface="微软雅黑" panose="020B0503020204020204" pitchFamily="34" charset="-122"/>
                        </a:rPr>
                        <a:t>TC</a:t>
                      </a:r>
                      <a:r>
                        <a:rPr lang="zh-CN" altLang="en-US" sz="1200" b="0" kern="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cs typeface="微软雅黑" panose="020B0503020204020204" pitchFamily="34" charset="-122"/>
                        </a:rPr>
                        <a:t>和</a:t>
                      </a:r>
                      <a:r>
                        <a:rPr lang="en-US" altLang="zh-CN" sz="1200" b="0" kern="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cs typeface="微软雅黑" panose="020B0503020204020204" pitchFamily="34" charset="-122"/>
                        </a:rPr>
                        <a:t>LDL-C</a:t>
                      </a:r>
                      <a:r>
                        <a:rPr lang="zh-CN" altLang="en-US" sz="1200" b="0" kern="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cs typeface="微软雅黑" panose="020B0503020204020204" pitchFamily="34" charset="-122"/>
                        </a:rPr>
                        <a:t>水平。</a:t>
                      </a:r>
                      <a:endParaRPr lang="zh-CN" altLang="en-US" sz="1200" b="0" kern="0" dirty="0">
                        <a:solidFill>
                          <a:schemeClr val="tx1">
                            <a:alpha val="100000"/>
                          </a:schemeClr>
                        </a:solidFill>
                        <a:latin typeface="HarmonyOS Sans SC" panose="00000500000000000000" charset="-122"/>
                        <a:ea typeface="HarmonyOS Sans SC" panose="00000500000000000000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vert="horz"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7960">
                <a:tc>
                  <a:txBody>
                    <a:bodyPr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HarmonyOS Sans SC" panose="00000500000000000000" charset="-122"/>
                        <a:ea typeface="HarmonyOS Sans SC" panose="00000500000000000000" charset="-122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ctr" rtl="0" eaLnBrk="0">
                        <a:lnSpc>
                          <a:spcPct val="8000"/>
                        </a:lnSpc>
                      </a:pPr>
                      <a:r>
                        <a:rPr lang="zh-CN" sz="1400" b="1" dirty="0">
                          <a:solidFill>
                            <a:schemeClr val="tx1"/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cs typeface="微软雅黑" panose="020B0503020204020204" pitchFamily="34" charset="-122"/>
                        </a:rPr>
                        <a:t>参照药品</a:t>
                      </a:r>
                      <a:endParaRPr lang="zh-CN" sz="1400" b="1" dirty="0">
                        <a:solidFill>
                          <a:schemeClr val="tx1"/>
                        </a:solidFill>
                        <a:latin typeface="HarmonyOS Sans SC" panose="00000500000000000000" charset="-122"/>
                        <a:ea typeface="HarmonyOS Sans SC" panose="00000500000000000000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vert="horz"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7"/>
                    </a:solidFill>
                  </a:tcPr>
                </a:tc>
                <a:tc gridSpan="3">
                  <a:txBody>
                    <a:bodyPr/>
                    <a:p>
                      <a:pPr marL="107950" indent="0" algn="l" rtl="0" eaLnBrk="0" fontAlgn="auto">
                        <a:lnSpc>
                          <a:spcPct val="100000"/>
                        </a:lnSpc>
                      </a:pPr>
                      <a:r>
                        <a:rPr lang="en-US" sz="1000" b="0" kern="0" dirty="0">
                          <a:solidFill>
                            <a:schemeClr val="tx1"/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cs typeface="HarmonyOS Sans SC" panose="00000500000000000000" charset="-122"/>
                        </a:rPr>
                        <a:t>  </a:t>
                      </a:r>
                      <a:endParaRPr lang="en-US" sz="1000" b="0" kern="0" dirty="0">
                        <a:solidFill>
                          <a:schemeClr val="tx1"/>
                        </a:solidFill>
                        <a:latin typeface="HarmonyOS Sans SC" panose="00000500000000000000" charset="-122"/>
                        <a:ea typeface="HarmonyOS Sans SC" panose="00000500000000000000" charset="-122"/>
                        <a:cs typeface="HarmonyOS Sans SC" panose="00000500000000000000" charset="-122"/>
                      </a:endParaRPr>
                    </a:p>
                    <a:p>
                      <a:pPr marL="107950" indent="0" algn="l" rtl="0" eaLnBrk="0" fontAlgn="auto">
                        <a:lnSpc>
                          <a:spcPts val="2000"/>
                        </a:lnSpc>
                      </a:pPr>
                      <a:r>
                        <a:rPr lang="zh-CN" altLang="en-US" sz="1200" b="0" kern="0" dirty="0">
                          <a:solidFill>
                            <a:schemeClr val="tx1"/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cs typeface="HarmonyOS Sans SC" panose="00000500000000000000" charset="-122"/>
                        </a:rPr>
                        <a:t>参照药品建议：</a:t>
                      </a:r>
                      <a:r>
                        <a:rPr lang="zh-CN" altLang="en-US" sz="1200" b="1" kern="0" dirty="0">
                          <a:solidFill>
                            <a:srgbClr val="C00000"/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cs typeface="HarmonyOS Sans SC" panose="00000500000000000000" charset="-122"/>
                        </a:rPr>
                        <a:t>依折麦布片+阿托伐他汀钙片 双片联合用药</a:t>
                      </a:r>
                      <a:endParaRPr lang="zh-CN" altLang="en-US" sz="1200" b="0" kern="0" dirty="0">
                        <a:solidFill>
                          <a:schemeClr val="tx1"/>
                        </a:solidFill>
                        <a:latin typeface="HarmonyOS Sans SC" panose="00000500000000000000" charset="-122"/>
                        <a:ea typeface="HarmonyOS Sans SC" panose="00000500000000000000" charset="-122"/>
                        <a:cs typeface="HarmonyOS Sans SC" panose="00000500000000000000" charset="-122"/>
                      </a:endParaRPr>
                    </a:p>
                    <a:p>
                      <a:pPr marL="107950" indent="0" algn="l" rtl="0" eaLnBrk="0" fontAlgn="auto">
                        <a:lnSpc>
                          <a:spcPts val="2000"/>
                        </a:lnSpc>
                      </a:pPr>
                      <a:r>
                        <a:rPr lang="zh-CN" altLang="en-US" sz="1200" b="0" kern="0" dirty="0">
                          <a:solidFill>
                            <a:schemeClr val="tx1"/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cs typeface="HarmonyOS Sans SC" panose="00000500000000000000" charset="-122"/>
                        </a:rPr>
                        <a:t>参照药品选择理由：</a:t>
                      </a:r>
                      <a:endParaRPr lang="zh-CN" altLang="en-US" sz="1200" b="0" kern="0" dirty="0">
                        <a:solidFill>
                          <a:schemeClr val="tx1"/>
                        </a:solidFill>
                        <a:latin typeface="HarmonyOS Sans SC" panose="00000500000000000000" charset="-122"/>
                        <a:ea typeface="HarmonyOS Sans SC" panose="00000500000000000000" charset="-122"/>
                        <a:cs typeface="HarmonyOS Sans SC" panose="00000500000000000000" charset="-122"/>
                      </a:endParaRPr>
                    </a:p>
                    <a:p>
                      <a:pPr marL="107950" indent="0" algn="l" rtl="0" eaLnBrk="0" fontAlgn="auto">
                        <a:lnSpc>
                          <a:spcPct val="100000"/>
                        </a:lnSpc>
                      </a:pPr>
                      <a:r>
                        <a:rPr lang="zh-CN" altLang="en-US" sz="1200" b="0" kern="0" dirty="0">
                          <a:solidFill>
                            <a:schemeClr val="tx1"/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cs typeface="HarmonyOS Sans SC" panose="00000500000000000000" charset="-122"/>
                        </a:rPr>
                        <a:t>1）药理学机制和适用人群相同；</a:t>
                      </a:r>
                      <a:endParaRPr lang="zh-CN" altLang="en-US" sz="1200" b="0" kern="0" dirty="0">
                        <a:solidFill>
                          <a:schemeClr val="tx1"/>
                        </a:solidFill>
                        <a:latin typeface="HarmonyOS Sans SC" panose="00000500000000000000" charset="-122"/>
                        <a:ea typeface="HarmonyOS Sans SC" panose="00000500000000000000" charset="-122"/>
                        <a:cs typeface="HarmonyOS Sans SC" panose="00000500000000000000" charset="-122"/>
                      </a:endParaRPr>
                    </a:p>
                    <a:p>
                      <a:pPr marL="107950" indent="0" algn="l" rtl="0" eaLnBrk="0" fontAlgn="auto">
                        <a:lnSpc>
                          <a:spcPct val="100000"/>
                        </a:lnSpc>
                      </a:pPr>
                      <a:r>
                        <a:rPr lang="zh-CN" altLang="en-US" sz="1200" b="0" kern="0" dirty="0">
                          <a:solidFill>
                            <a:schemeClr val="tx1"/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cs typeface="HarmonyOS Sans SC" panose="00000500000000000000" charset="-122"/>
                        </a:rPr>
                        <a:t>2）两个单方药品均在医保药品目录内</a:t>
                      </a:r>
                      <a:endParaRPr lang="zh-CN" altLang="en-US" sz="1200" b="0" kern="0" dirty="0">
                        <a:solidFill>
                          <a:schemeClr val="tx1"/>
                        </a:solidFill>
                        <a:latin typeface="HarmonyOS Sans SC" panose="00000500000000000000" charset="-122"/>
                        <a:ea typeface="HarmonyOS Sans SC" panose="00000500000000000000" charset="-122"/>
                        <a:cs typeface="HarmonyOS Sans SC" panose="00000500000000000000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6610">
                <a:tc>
                  <a:txBody>
                    <a:bodyPr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HarmonyOS Sans SC" panose="00000500000000000000" charset="-122"/>
                        <a:ea typeface="HarmonyOS Sans SC" panose="00000500000000000000" charset="-122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ctr" rtl="0" eaLnBrk="0">
                        <a:lnSpc>
                          <a:spcPct val="188000"/>
                        </a:lnSpc>
                      </a:pPr>
                      <a:r>
                        <a:rPr sz="1200" b="1" kern="0" spc="-2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cs typeface="微软雅黑" panose="020B0503020204020204" pitchFamily="34" charset="-122"/>
                        </a:rPr>
                        <a:t>中国获批</a:t>
                      </a:r>
                      <a:endParaRPr sz="1200" b="1" kern="0" spc="-20" dirty="0">
                        <a:solidFill>
                          <a:schemeClr val="tx1">
                            <a:alpha val="100000"/>
                          </a:schemeClr>
                        </a:solidFill>
                        <a:latin typeface="HarmonyOS Sans SC" panose="00000500000000000000" charset="-122"/>
                        <a:ea typeface="HarmonyOS Sans SC" panose="00000500000000000000" charset="-122"/>
                        <a:cs typeface="微软雅黑" panose="020B0503020204020204" pitchFamily="34" charset="-122"/>
                      </a:endParaRPr>
                    </a:p>
                    <a:p>
                      <a:pPr algn="ctr" rtl="0" eaLnBrk="0">
                        <a:lnSpc>
                          <a:spcPct val="188000"/>
                        </a:lnSpc>
                      </a:pPr>
                      <a:r>
                        <a:rPr sz="1200" b="1" kern="0" spc="-2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cs typeface="微软雅黑" panose="020B0503020204020204" pitchFamily="34" charset="-122"/>
                        </a:rPr>
                        <a:t>时间</a:t>
                      </a:r>
                      <a:endParaRPr sz="1200" b="1" kern="0" spc="-20" dirty="0">
                        <a:solidFill>
                          <a:schemeClr val="tx1">
                            <a:alpha val="100000"/>
                          </a:schemeClr>
                        </a:solidFill>
                        <a:latin typeface="HarmonyOS Sans SC" panose="00000500000000000000" charset="-122"/>
                        <a:ea typeface="HarmonyOS Sans SC" panose="00000500000000000000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vert="horz"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7"/>
                    </a:solidFill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97000"/>
                        </a:lnSpc>
                      </a:pPr>
                      <a:endParaRPr sz="1200" b="0" dirty="0">
                        <a:solidFill>
                          <a:schemeClr val="tx1"/>
                        </a:solidFill>
                        <a:latin typeface="HarmonyOS Sans SC" panose="00000500000000000000" charset="-122"/>
                        <a:ea typeface="HarmonyOS Sans SC" panose="00000500000000000000" charset="-122"/>
                        <a:cs typeface="HarmonyOS Sans SC" panose="00000500000000000000" charset="-122"/>
                      </a:endParaRPr>
                    </a:p>
                    <a:p>
                      <a:pPr marL="107950" indent="0" algn="ctr" rtl="0" eaLnBrk="0" fontAlgn="auto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lang="en-US" altLang="zh-CN" sz="1200" b="0" kern="0" spc="-1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cs typeface="HarmonyOS Sans SC" panose="00000500000000000000" charset="-122"/>
                        </a:rPr>
                        <a:t>2023</a:t>
                      </a:r>
                      <a:r>
                        <a:rPr lang="zh-CN" altLang="en-US" sz="1200" b="0" kern="0" spc="-1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cs typeface="HarmonyOS Sans SC" panose="00000500000000000000" charset="-122"/>
                        </a:rPr>
                        <a:t>年</a:t>
                      </a:r>
                      <a:r>
                        <a:rPr lang="en-US" altLang="zh-CN" sz="1200" b="0" kern="0" spc="-1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cs typeface="HarmonyOS Sans SC" panose="00000500000000000000" charset="-122"/>
                        </a:rPr>
                        <a:t>9</a:t>
                      </a:r>
                      <a:r>
                        <a:rPr lang="zh-CN" altLang="en-US" sz="1200" b="0" kern="0" spc="-1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cs typeface="HarmonyOS Sans SC" panose="00000500000000000000" charset="-122"/>
                        </a:rPr>
                        <a:t>月</a:t>
                      </a:r>
                      <a:r>
                        <a:rPr lang="en-US" altLang="zh-CN" sz="1200" b="0" kern="0" spc="-1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cs typeface="HarmonyOS Sans SC" panose="00000500000000000000" charset="-122"/>
                        </a:rPr>
                        <a:t>12</a:t>
                      </a:r>
                      <a:r>
                        <a:rPr lang="zh-CN" altLang="en-US" sz="1200" b="0" kern="0" spc="-1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cs typeface="HarmonyOS Sans SC" panose="00000500000000000000" charset="-122"/>
                        </a:rPr>
                        <a:t>日</a:t>
                      </a:r>
                      <a:endParaRPr lang="zh-CN" altLang="en-US" sz="1200" b="0" kern="0" spc="-10" dirty="0">
                        <a:solidFill>
                          <a:schemeClr val="tx1">
                            <a:alpha val="100000"/>
                          </a:schemeClr>
                        </a:solidFill>
                        <a:latin typeface="HarmonyOS Sans SC" panose="00000500000000000000" charset="-122"/>
                        <a:ea typeface="HarmonyOS Sans SC" panose="00000500000000000000" charset="-122"/>
                        <a:cs typeface="HarmonyOS Sans SC" panose="00000500000000000000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10000"/>
                        </a:lnSpc>
                      </a:pPr>
                      <a:endParaRPr sz="700" b="1" dirty="0">
                        <a:solidFill>
                          <a:schemeClr val="tx1"/>
                        </a:solidFill>
                        <a:latin typeface="HarmonyOS Sans SC" panose="00000500000000000000" charset="-122"/>
                        <a:ea typeface="HarmonyOS Sans SC" panose="00000500000000000000" charset="-122"/>
                        <a:cs typeface="HarmonyOS Sans SC" panose="00000500000000000000" charset="-122"/>
                      </a:endParaRPr>
                    </a:p>
                    <a:p>
                      <a:pPr marL="199390" indent="8890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sz="1200" b="1" kern="0" spc="-3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cs typeface="HarmonyOS Sans SC" panose="00000500000000000000" charset="-122"/>
                        </a:rPr>
                        <a:t>目前大陆地区</a:t>
                      </a:r>
                      <a:r>
                        <a:rPr sz="1200" b="1" kern="0" spc="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cs typeface="HarmonyOS Sans SC" panose="00000500000000000000" charset="-122"/>
                        </a:rPr>
                        <a:t>     </a:t>
                      </a:r>
                      <a:r>
                        <a:rPr sz="1200" b="1" kern="0" spc="-2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cs typeface="HarmonyOS Sans SC" panose="00000500000000000000" charset="-122"/>
                        </a:rPr>
                        <a:t>同通用名药品</a:t>
                      </a:r>
                      <a:r>
                        <a:rPr sz="1200" b="1" kern="0" spc="1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cs typeface="HarmonyOS Sans SC" panose="00000500000000000000" charset="-122"/>
                        </a:rPr>
                        <a:t>     </a:t>
                      </a:r>
                      <a:r>
                        <a:rPr sz="1200" b="1" kern="0" spc="-2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cs typeface="HarmonyOS Sans SC" panose="00000500000000000000" charset="-122"/>
                        </a:rPr>
                        <a:t>的上市情况</a:t>
                      </a:r>
                      <a:endParaRPr sz="1200" b="1" kern="0" spc="-20" dirty="0">
                        <a:solidFill>
                          <a:schemeClr val="tx1">
                            <a:alpha val="100000"/>
                          </a:schemeClr>
                        </a:solidFill>
                        <a:latin typeface="HarmonyOS Sans SC" panose="00000500000000000000" charset="-122"/>
                        <a:ea typeface="HarmonyOS Sans SC" panose="00000500000000000000" charset="-122"/>
                        <a:cs typeface="HarmonyOS Sans SC" panose="00000500000000000000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7"/>
                    </a:solidFill>
                  </a:tcPr>
                </a:tc>
                <a:tc>
                  <a:txBody>
                    <a:bodyPr/>
                    <a:p>
                      <a:pPr marL="36195" indent="0" algn="l" rtl="0" eaLnBrk="0" fontAlgn="auto">
                        <a:lnSpc>
                          <a:spcPct val="117000"/>
                        </a:lnSpc>
                      </a:pPr>
                      <a:r>
                        <a:rPr lang="en-US" altLang="zh-CN" sz="750" b="0" kern="0" spc="-1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cs typeface="HarmonyOS Sans SC" panose="00000500000000000000" charset="-122"/>
                        </a:rPr>
                        <a:t>6</a:t>
                      </a:r>
                      <a:r>
                        <a:rPr lang="zh-CN" altLang="en-US" sz="750" b="0" kern="0" spc="-1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cs typeface="HarmonyOS Sans SC" panose="00000500000000000000" charset="-122"/>
                        </a:rPr>
                        <a:t>家</a:t>
                      </a:r>
                      <a:endParaRPr lang="zh-CN" altLang="en-US" sz="750" b="0" kern="0" spc="-10" dirty="0">
                        <a:solidFill>
                          <a:schemeClr val="tx1">
                            <a:alpha val="100000"/>
                          </a:schemeClr>
                        </a:solidFill>
                        <a:latin typeface="HarmonyOS Sans SC" panose="00000500000000000000" charset="-122"/>
                        <a:ea typeface="HarmonyOS Sans SC" panose="00000500000000000000" charset="-122"/>
                        <a:cs typeface="HarmonyOS Sans SC" panose="00000500000000000000" charset="-122"/>
                      </a:endParaRPr>
                    </a:p>
                    <a:p>
                      <a:pPr marL="36195" indent="0" algn="l" rtl="0" eaLnBrk="0" fontAlgn="auto">
                        <a:lnSpc>
                          <a:spcPct val="117000"/>
                        </a:lnSpc>
                      </a:pPr>
                      <a:r>
                        <a:rPr lang="zh-CN" altLang="en-US" sz="750" b="0" kern="0" spc="-1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cs typeface="HarmonyOS Sans SC" panose="00000500000000000000" charset="-122"/>
                        </a:rPr>
                        <a:t>浙江花园药业有限公司</a:t>
                      </a:r>
                      <a:endParaRPr lang="zh-CN" altLang="en-US" sz="750" b="0" kern="0" spc="-10" dirty="0">
                        <a:solidFill>
                          <a:schemeClr val="tx1">
                            <a:alpha val="100000"/>
                          </a:schemeClr>
                        </a:solidFill>
                        <a:latin typeface="HarmonyOS Sans SC" panose="00000500000000000000" charset="-122"/>
                        <a:ea typeface="HarmonyOS Sans SC" panose="00000500000000000000" charset="-122"/>
                        <a:cs typeface="HarmonyOS Sans SC" panose="00000500000000000000" charset="-122"/>
                      </a:endParaRPr>
                    </a:p>
                    <a:p>
                      <a:pPr marL="36195" indent="0" algn="l" rtl="0" eaLnBrk="0" fontAlgn="auto">
                        <a:lnSpc>
                          <a:spcPct val="117000"/>
                        </a:lnSpc>
                      </a:pPr>
                      <a:r>
                        <a:rPr lang="zh-CN" altLang="en-US" sz="750" b="0" kern="0" spc="-1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cs typeface="HarmonyOS Sans SC" panose="00000500000000000000" charset="-122"/>
                        </a:rPr>
                        <a:t>山西德元堂药业有限公司</a:t>
                      </a:r>
                      <a:endParaRPr lang="zh-CN" altLang="en-US" sz="750" b="0" kern="0" spc="-10" dirty="0">
                        <a:solidFill>
                          <a:schemeClr val="tx1">
                            <a:alpha val="100000"/>
                          </a:schemeClr>
                        </a:solidFill>
                        <a:latin typeface="HarmonyOS Sans SC" panose="00000500000000000000" charset="-122"/>
                        <a:ea typeface="HarmonyOS Sans SC" panose="00000500000000000000" charset="-122"/>
                        <a:cs typeface="HarmonyOS Sans SC" panose="00000500000000000000" charset="-122"/>
                      </a:endParaRPr>
                    </a:p>
                    <a:p>
                      <a:pPr marL="36195" indent="0" algn="l" rtl="0" eaLnBrk="0" fontAlgn="auto">
                        <a:lnSpc>
                          <a:spcPct val="117000"/>
                        </a:lnSpc>
                      </a:pPr>
                      <a:r>
                        <a:rPr lang="zh-CN" altLang="en-US" sz="750" b="0" kern="0" spc="-1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cs typeface="HarmonyOS Sans SC" panose="00000500000000000000" charset="-122"/>
                        </a:rPr>
                        <a:t>北京福元医药股份有限公司</a:t>
                      </a:r>
                      <a:endParaRPr lang="zh-CN" altLang="en-US" sz="750" b="0" kern="0" spc="-10" dirty="0">
                        <a:solidFill>
                          <a:schemeClr val="tx1">
                            <a:alpha val="100000"/>
                          </a:schemeClr>
                        </a:solidFill>
                        <a:latin typeface="HarmonyOS Sans SC" panose="00000500000000000000" charset="-122"/>
                        <a:ea typeface="HarmonyOS Sans SC" panose="00000500000000000000" charset="-122"/>
                        <a:cs typeface="HarmonyOS Sans SC" panose="00000500000000000000" charset="-122"/>
                      </a:endParaRPr>
                    </a:p>
                    <a:p>
                      <a:pPr marL="36195" indent="0" algn="l" rtl="0" eaLnBrk="0" fontAlgn="auto">
                        <a:lnSpc>
                          <a:spcPct val="117000"/>
                        </a:lnSpc>
                      </a:pPr>
                      <a:r>
                        <a:rPr lang="zh-CN" altLang="en-US" sz="750" b="0" kern="0" spc="-1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cs typeface="HarmonyOS Sans SC" panose="00000500000000000000" charset="-122"/>
                        </a:rPr>
                        <a:t>江苏万高药业股份有限公司</a:t>
                      </a:r>
                      <a:endParaRPr lang="zh-CN" altLang="en-US" sz="750" b="0" kern="0" spc="-10" dirty="0">
                        <a:solidFill>
                          <a:schemeClr val="tx1">
                            <a:alpha val="100000"/>
                          </a:schemeClr>
                        </a:solidFill>
                        <a:latin typeface="HarmonyOS Sans SC" panose="00000500000000000000" charset="-122"/>
                        <a:ea typeface="HarmonyOS Sans SC" panose="00000500000000000000" charset="-122"/>
                        <a:cs typeface="HarmonyOS Sans SC" panose="00000500000000000000" charset="-122"/>
                      </a:endParaRPr>
                    </a:p>
                    <a:p>
                      <a:pPr marL="36195" indent="0" algn="l" rtl="0" eaLnBrk="0" fontAlgn="auto">
                        <a:lnSpc>
                          <a:spcPct val="117000"/>
                        </a:lnSpc>
                      </a:pPr>
                      <a:r>
                        <a:rPr lang="zh-CN" altLang="en-US" sz="750" b="0" kern="0" spc="-1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cs typeface="HarmonyOS Sans SC" panose="00000500000000000000" charset="-122"/>
                        </a:rPr>
                        <a:t>成都倍特药业股份有限公司</a:t>
                      </a:r>
                      <a:endParaRPr lang="zh-CN" altLang="en-US" sz="750" b="0" kern="0" spc="-10" dirty="0">
                        <a:solidFill>
                          <a:schemeClr val="tx1">
                            <a:alpha val="100000"/>
                          </a:schemeClr>
                        </a:solidFill>
                        <a:latin typeface="HarmonyOS Sans SC" panose="00000500000000000000" charset="-122"/>
                        <a:ea typeface="HarmonyOS Sans SC" panose="00000500000000000000" charset="-122"/>
                        <a:cs typeface="HarmonyOS Sans SC" panose="00000500000000000000" charset="-122"/>
                      </a:endParaRPr>
                    </a:p>
                    <a:p>
                      <a:pPr marL="36195" indent="0" algn="l" rtl="0" eaLnBrk="0" fontAlgn="auto">
                        <a:lnSpc>
                          <a:spcPct val="117000"/>
                        </a:lnSpc>
                      </a:pPr>
                      <a:r>
                        <a:rPr lang="zh-CN" altLang="en-US" sz="750" b="0" kern="0" spc="-1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cs typeface="HarmonyOS Sans SC" panose="00000500000000000000" charset="-122"/>
                        </a:rPr>
                        <a:t>江西施美药业股份有限公司</a:t>
                      </a:r>
                      <a:endParaRPr lang="zh-CN" altLang="en-US" sz="750" b="0" kern="0" spc="-10" dirty="0">
                        <a:solidFill>
                          <a:schemeClr val="tx1">
                            <a:alpha val="100000"/>
                          </a:schemeClr>
                        </a:solidFill>
                        <a:latin typeface="HarmonyOS Sans SC" panose="00000500000000000000" charset="-122"/>
                        <a:ea typeface="HarmonyOS Sans SC" panose="00000500000000000000" charset="-122"/>
                        <a:cs typeface="HarmonyOS Sans SC" panose="00000500000000000000" charset="-122"/>
                      </a:endParaRPr>
                    </a:p>
                  </a:txBody>
                  <a:tcPr marL="0" marR="0" marT="0" marB="0" vert="horz"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900">
                <a:tc>
                  <a:txBody>
                    <a:bodyPr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HarmonyOS Sans SC" panose="00000500000000000000" charset="-122"/>
                        <a:ea typeface="HarmonyOS Sans SC" panose="00000500000000000000" charset="-122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ctr" rtl="0" eaLnBrk="0">
                        <a:lnSpc>
                          <a:spcPct val="150000"/>
                        </a:lnSpc>
                      </a:pPr>
                      <a:r>
                        <a:rPr sz="1200" b="1" kern="0" spc="-1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cs typeface="HarmonyOS Sans SC" panose="00000500000000000000" charset="-122"/>
                        </a:rPr>
                        <a:t>全球首次上市时间及国家/地区</a:t>
                      </a:r>
                      <a:endParaRPr sz="1200" b="1" kern="0" spc="-10" dirty="0">
                        <a:solidFill>
                          <a:schemeClr val="tx1">
                            <a:alpha val="100000"/>
                          </a:schemeClr>
                        </a:solidFill>
                        <a:latin typeface="HarmonyOS Sans SC" panose="00000500000000000000" charset="-122"/>
                        <a:ea typeface="HarmonyOS Sans SC" panose="00000500000000000000" charset="-122"/>
                        <a:cs typeface="HarmonyOS Sans SC" panose="00000500000000000000" charset="-122"/>
                      </a:endParaRPr>
                    </a:p>
                  </a:txBody>
                  <a:tcPr marL="0" marR="0" marT="0" marB="0" vert="horz"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7"/>
                    </a:solidFill>
                  </a:tcPr>
                </a:tc>
                <a:tc>
                  <a:txBody>
                    <a:bodyPr/>
                    <a:p>
                      <a:pPr marL="107950" algn="ctr" rtl="0" eaLnBrk="0" fontAlgn="auto">
                        <a:lnSpc>
                          <a:spcPct val="97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</a:pPr>
                      <a:r>
                        <a:rPr lang="en-US" altLang="zh-CN" sz="1200" b="0" kern="0" spc="-1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cs typeface="HarmonyOS Sans SC" panose="00000500000000000000" charset="-122"/>
                        </a:rPr>
                        <a:t>2013年美国</a:t>
                      </a:r>
                      <a:endParaRPr lang="en-US" altLang="zh-CN" sz="1200" b="0" kern="0" spc="-10" dirty="0">
                        <a:solidFill>
                          <a:schemeClr val="tx1">
                            <a:alpha val="100000"/>
                          </a:schemeClr>
                        </a:solidFill>
                        <a:latin typeface="HarmonyOS Sans SC" panose="00000500000000000000" charset="-122"/>
                        <a:ea typeface="HarmonyOS Sans SC" panose="00000500000000000000" charset="-122"/>
                        <a:cs typeface="HarmonyOS Sans SC" panose="00000500000000000000" charset="-122"/>
                      </a:endParaRPr>
                    </a:p>
                  </a:txBody>
                  <a:tcPr marL="0" marR="0" marT="0" marB="0" vert="horz"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69000"/>
                        </a:lnSpc>
                      </a:pPr>
                      <a:endParaRPr sz="1000" b="1" dirty="0">
                        <a:solidFill>
                          <a:schemeClr val="tx1"/>
                        </a:solidFill>
                        <a:latin typeface="HarmonyOS Sans SC" panose="00000500000000000000" charset="-122"/>
                        <a:ea typeface="HarmonyOS Sans SC" panose="00000500000000000000" charset="-122"/>
                        <a:cs typeface="HarmonyOS Sans SC" panose="00000500000000000000" charset="-122"/>
                      </a:endParaRPr>
                    </a:p>
                    <a:p>
                      <a:pPr marL="19367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2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cs typeface="HarmonyOS Sans SC" panose="00000500000000000000" charset="-122"/>
                        </a:rPr>
                        <a:t>是否为OTC</a:t>
                      </a:r>
                      <a:endParaRPr sz="1200" b="1" dirty="0">
                        <a:solidFill>
                          <a:schemeClr val="tx1"/>
                        </a:solidFill>
                        <a:latin typeface="HarmonyOS Sans SC" panose="00000500000000000000" charset="-122"/>
                        <a:ea typeface="HarmonyOS Sans SC" panose="00000500000000000000" charset="-122"/>
                        <a:cs typeface="HarmonyOS Sans SC" panose="00000500000000000000" charset="-122"/>
                      </a:endParaRPr>
                    </a:p>
                    <a:p>
                      <a:pPr marL="193675" algn="l" rtl="0" eaLnBrk="0">
                        <a:lnSpc>
                          <a:spcPts val="1565"/>
                        </a:lnSpc>
                      </a:pPr>
                      <a:r>
                        <a:rPr sz="1200" b="1" kern="0" spc="-1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cs typeface="HarmonyOS Sans SC" panose="00000500000000000000" charset="-122"/>
                        </a:rPr>
                        <a:t>药品</a:t>
                      </a:r>
                      <a:endParaRPr sz="1200" b="1" kern="0" spc="-10" dirty="0">
                        <a:solidFill>
                          <a:schemeClr val="tx1">
                            <a:alpha val="100000"/>
                          </a:schemeClr>
                        </a:solidFill>
                        <a:latin typeface="HarmonyOS Sans SC" panose="00000500000000000000" charset="-122"/>
                        <a:ea typeface="HarmonyOS Sans SC" panose="00000500000000000000" charset="-122"/>
                        <a:cs typeface="HarmonyOS Sans SC" panose="00000500000000000000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7"/>
                    </a:solidFill>
                  </a:tcPr>
                </a:tc>
                <a:tc>
                  <a:txBody>
                    <a:bodyPr/>
                    <a:p>
                      <a:pPr algn="ctr" rtl="0" eaLnBrk="0">
                        <a:lnSpc>
                          <a:spcPct val="114000"/>
                        </a:lnSpc>
                      </a:pPr>
                      <a:r>
                        <a:rPr sz="1200" b="0" kern="0" spc="-1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cs typeface="微软雅黑" panose="020B0503020204020204" pitchFamily="34" charset="-122"/>
                        </a:rPr>
                        <a:t>否</a:t>
                      </a:r>
                      <a:endParaRPr sz="1200" b="0" kern="0" spc="-10" dirty="0">
                        <a:solidFill>
                          <a:schemeClr val="tx1">
                            <a:alpha val="100000"/>
                          </a:schemeClr>
                        </a:solidFill>
                        <a:latin typeface="HarmonyOS Sans SC" panose="00000500000000000000" charset="-122"/>
                        <a:ea typeface="HarmonyOS Sans SC" panose="00000500000000000000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vert="horz"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p>
                      <a:pPr algn="l" rtl="0" eaLnBrk="0">
                        <a:lnSpc>
                          <a:spcPts val="450"/>
                        </a:lnSpc>
                      </a:pPr>
                      <a:endParaRPr sz="300" dirty="0">
                        <a:latin typeface="HarmonyOS Sans SC" panose="00000500000000000000" charset="-122"/>
                        <a:ea typeface="HarmonyOS Sans SC" panose="00000500000000000000" charset="-122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ts val="450"/>
                        </a:lnSpc>
                      </a:pPr>
                      <a:endParaRPr sz="300" dirty="0">
                        <a:latin typeface="HarmonyOS Sans SC" panose="00000500000000000000" charset="-122"/>
                        <a:ea typeface="HarmonyOS Sans SC" panose="00000500000000000000" charset="-122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ts val="450"/>
                        </a:lnSpc>
                      </a:pPr>
                      <a:endParaRPr sz="300" dirty="0">
                        <a:latin typeface="HarmonyOS Sans SC" panose="00000500000000000000" charset="-122"/>
                        <a:ea typeface="HarmonyOS Sans SC" panose="00000500000000000000" charset="-122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ts val="450"/>
                        </a:lnSpc>
                      </a:pPr>
                      <a:endParaRPr sz="300" dirty="0">
                        <a:latin typeface="HarmonyOS Sans SC" panose="00000500000000000000" charset="-122"/>
                        <a:ea typeface="HarmonyOS Sans SC" panose="00000500000000000000" charset="-122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ts val="450"/>
                        </a:lnSpc>
                      </a:pPr>
                      <a:endParaRPr sz="300" dirty="0">
                        <a:latin typeface="HarmonyOS Sans SC" panose="00000500000000000000" charset="-122"/>
                        <a:ea typeface="HarmonyOS Sans SC" panose="00000500000000000000" charset="-122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10" name="table 410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215380" y="876935"/>
          <a:ext cx="5395595" cy="5909310"/>
        </p:xfrm>
        <a:graphic>
          <a:graphicData uri="http://schemas.openxmlformats.org/drawingml/2006/table">
            <a:tbl>
              <a:tblPr/>
              <a:tblGrid>
                <a:gridCol w="5395595"/>
              </a:tblGrid>
              <a:tr h="5909310">
                <a:tc>
                  <a:txBody>
                    <a:bodyPr/>
                    <a:p>
                      <a:pPr algn="l" rtl="0" eaLnBrk="0">
                        <a:lnSpc>
                          <a:spcPct val="163000"/>
                        </a:lnSpc>
                      </a:pPr>
                      <a:r>
                        <a:rPr lang="en-US" altLang="zh-CN" sz="1400" b="1" kern="0" spc="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cs typeface="HarmonyOS Sans SC" panose="00000500000000000000" charset="-122"/>
                        </a:rPr>
                        <a:t> </a:t>
                      </a:r>
                      <a:r>
                        <a:rPr lang="zh-CN" sz="1400" b="1" kern="0" spc="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cs typeface="HarmonyOS Sans SC" panose="00000500000000000000" charset="-122"/>
                        </a:rPr>
                        <a:t>用法用量</a:t>
                      </a:r>
                      <a:endParaRPr lang="zh-CN" sz="1400" b="1" kern="0" spc="0" dirty="0">
                        <a:solidFill>
                          <a:schemeClr val="tx1">
                            <a:alpha val="100000"/>
                          </a:schemeClr>
                        </a:solidFill>
                        <a:latin typeface="HarmonyOS Sans SC" panose="00000500000000000000" charset="-122"/>
                        <a:ea typeface="HarmonyOS Sans SC" panose="00000500000000000000" charset="-122"/>
                        <a:cs typeface="HarmonyOS Sans SC" panose="00000500000000000000" charset="-122"/>
                      </a:endParaRPr>
                    </a:p>
                    <a:p>
                      <a:pPr marL="107950" indent="0" algn="l" rtl="0" eaLnBrk="0" fontAlgn="auto">
                        <a:lnSpc>
                          <a:spcPct val="163000"/>
                        </a:lnSpc>
                      </a:pPr>
                      <a:endParaRPr lang="zh-CN" altLang="en-US" sz="1000" b="0" dirty="0">
                        <a:solidFill>
                          <a:schemeClr val="tx1"/>
                        </a:solidFill>
                        <a:latin typeface="HarmonyOS Sans SC" panose="00000500000000000000" charset="-122"/>
                        <a:ea typeface="HarmonyOS Sans SC" panose="00000500000000000000" charset="-122"/>
                        <a:cs typeface="HarmonyOS Sans SC" panose="00000500000000000000" charset="-122"/>
                      </a:endParaRPr>
                    </a:p>
                    <a:p>
                      <a:pPr marL="107950" indent="0" algn="l" rtl="0" eaLnBrk="0" fontAlgn="auto">
                        <a:lnSpc>
                          <a:spcPct val="163000"/>
                        </a:lnSpc>
                      </a:pPr>
                      <a:r>
                        <a:rPr lang="zh-CN" altLang="en-US" sz="1000" b="0" dirty="0">
                          <a:solidFill>
                            <a:schemeClr val="tx1"/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cs typeface="HarmonyOS Sans SC" panose="00000500000000000000" charset="-122"/>
                        </a:rPr>
                        <a:t>一、常规剂量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HarmonyOS Sans SC" panose="00000500000000000000" charset="-122"/>
                        <a:ea typeface="HarmonyOS Sans SC" panose="00000500000000000000" charset="-122"/>
                        <a:cs typeface="HarmonyOS Sans SC" panose="00000500000000000000" charset="-122"/>
                      </a:endParaRPr>
                    </a:p>
                    <a:p>
                      <a:pPr marL="279400" indent="-171450" algn="l" rtl="0" eaLnBrk="0" fontAlgn="auto">
                        <a:lnSpc>
                          <a:spcPct val="163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000" b="0" dirty="0">
                          <a:solidFill>
                            <a:schemeClr val="tx1"/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cs typeface="HarmonyOS Sans SC" panose="00000500000000000000" charset="-122"/>
                        </a:rPr>
                        <a:t>起始剂量：每日一次，每次一片。</a:t>
                      </a:r>
                      <a:endParaRPr lang="en-US" altLang="zh-CN" sz="1000" b="0" dirty="0">
                        <a:solidFill>
                          <a:schemeClr val="tx1"/>
                        </a:solidFill>
                        <a:latin typeface="HarmonyOS Sans SC" panose="00000500000000000000" charset="-122"/>
                        <a:ea typeface="HarmonyOS Sans SC" panose="00000500000000000000" charset="-122"/>
                        <a:cs typeface="HarmonyOS Sans SC" panose="00000500000000000000" charset="-122"/>
                      </a:endParaRPr>
                    </a:p>
                    <a:p>
                      <a:pPr marL="279400" indent="-171450" algn="l" rtl="0" eaLnBrk="0" fontAlgn="auto">
                        <a:lnSpc>
                          <a:spcPct val="163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000" b="0" dirty="0">
                          <a:solidFill>
                            <a:schemeClr val="tx1"/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cs typeface="HarmonyOS Sans SC" panose="00000500000000000000" charset="-122"/>
                        </a:rPr>
                        <a:t>剂量调整：根据</a:t>
                      </a:r>
                      <a:r>
                        <a:rPr lang="en-US" altLang="zh-CN" sz="1000" b="0" dirty="0">
                          <a:solidFill>
                            <a:schemeClr val="tx1"/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cs typeface="HarmonyOS Sans SC" panose="00000500000000000000" charset="-122"/>
                        </a:rPr>
                        <a:t>LDL-C</a:t>
                      </a:r>
                      <a:r>
                        <a:rPr lang="zh-CN" altLang="en-US" sz="1000" b="0" dirty="0">
                          <a:solidFill>
                            <a:schemeClr val="tx1"/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cs typeface="HarmonyOS Sans SC" panose="00000500000000000000" charset="-122"/>
                        </a:rPr>
                        <a:t>基线水平、治疗目标和反应个体化调整，调整间隔≥4周。</a:t>
                      </a:r>
                      <a:endParaRPr lang="en-US" altLang="zh-CN" sz="1000" b="0" dirty="0">
                        <a:solidFill>
                          <a:schemeClr val="tx1"/>
                        </a:solidFill>
                        <a:latin typeface="HarmonyOS Sans SC" panose="00000500000000000000" charset="-122"/>
                        <a:ea typeface="HarmonyOS Sans SC" panose="00000500000000000000" charset="-122"/>
                        <a:cs typeface="HarmonyOS Sans SC" panose="00000500000000000000" charset="-122"/>
                      </a:endParaRPr>
                    </a:p>
                    <a:p>
                      <a:pPr marL="107950" indent="0" algn="l" rtl="0" eaLnBrk="0" fontAlgn="auto">
                        <a:lnSpc>
                          <a:spcPct val="163000"/>
                        </a:lnSpc>
                      </a:pPr>
                      <a:r>
                        <a:rPr lang="zh-CN" altLang="en-US" sz="1000" b="0" dirty="0">
                          <a:solidFill>
                            <a:schemeClr val="tx1"/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cs typeface="HarmonyOS Sans SC" panose="00000500000000000000" charset="-122"/>
                        </a:rPr>
                        <a:t>二、特殊人群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HarmonyOS Sans SC" panose="00000500000000000000" charset="-122"/>
                        <a:ea typeface="HarmonyOS Sans SC" panose="00000500000000000000" charset="-122"/>
                        <a:cs typeface="HarmonyOS Sans SC" panose="00000500000000000000" charset="-122"/>
                      </a:endParaRPr>
                    </a:p>
                    <a:p>
                      <a:pPr marL="279400" indent="-171450" algn="l" rtl="0" eaLnBrk="0" fontAlgn="auto">
                        <a:lnSpc>
                          <a:spcPct val="163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000" b="0" dirty="0">
                          <a:solidFill>
                            <a:schemeClr val="tx1"/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cs typeface="HarmonyOS Sans SC" panose="00000500000000000000" charset="-122"/>
                        </a:rPr>
                        <a:t>纯合子型家族性高胆固醇血症（</a:t>
                      </a:r>
                      <a:r>
                        <a:rPr lang="en-US" altLang="zh-CN" sz="1000" b="0" dirty="0">
                          <a:solidFill>
                            <a:schemeClr val="tx1"/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cs typeface="HarmonyOS Sans SC" panose="00000500000000000000" charset="-122"/>
                        </a:rPr>
                        <a:t>HoFH）：</a:t>
                      </a:r>
                      <a:r>
                        <a:rPr lang="zh-CN" altLang="en-US" sz="1000" b="0" dirty="0">
                          <a:solidFill>
                            <a:schemeClr val="tx1"/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cs typeface="HarmonyOS Sans SC" panose="00000500000000000000" charset="-122"/>
                        </a:rPr>
                        <a:t>剂量范围10/10 </a:t>
                      </a:r>
                      <a:r>
                        <a:rPr lang="en-US" altLang="zh-CN" sz="1000" b="0" dirty="0">
                          <a:solidFill>
                            <a:schemeClr val="tx1"/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cs typeface="HarmonyOS Sans SC" panose="00000500000000000000" charset="-122"/>
                        </a:rPr>
                        <a:t>mg/</a:t>
                      </a:r>
                      <a:r>
                        <a:rPr lang="zh-CN" altLang="en-US" sz="1000" b="0" dirty="0">
                          <a:solidFill>
                            <a:schemeClr val="tx1"/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cs typeface="HarmonyOS Sans SC" panose="00000500000000000000" charset="-122"/>
                        </a:rPr>
                        <a:t>天～10/80 </a:t>
                      </a:r>
                      <a:r>
                        <a:rPr lang="en-US" altLang="zh-CN" sz="1000" b="0" dirty="0">
                          <a:solidFill>
                            <a:schemeClr val="tx1"/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cs typeface="HarmonyOS Sans SC" panose="00000500000000000000" charset="-122"/>
                        </a:rPr>
                        <a:t>mg/</a:t>
                      </a:r>
                      <a:r>
                        <a:rPr lang="zh-CN" altLang="en-US" sz="1000" b="0" dirty="0">
                          <a:solidFill>
                            <a:schemeClr val="tx1"/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cs typeface="HarmonyOS Sans SC" panose="00000500000000000000" charset="-122"/>
                        </a:rPr>
                        <a:t>天，可单独使用或作为其他降脂治疗（如</a:t>
                      </a:r>
                      <a:r>
                        <a:rPr lang="en-US" altLang="zh-CN" sz="1000" b="0" dirty="0">
                          <a:solidFill>
                            <a:schemeClr val="tx1"/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cs typeface="HarmonyOS Sans SC" panose="00000500000000000000" charset="-122"/>
                        </a:rPr>
                        <a:t>LDL</a:t>
                      </a:r>
                      <a:r>
                        <a:rPr lang="zh-CN" altLang="en-US" sz="1000" b="0" dirty="0">
                          <a:solidFill>
                            <a:schemeClr val="tx1"/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cs typeface="HarmonyOS Sans SC" panose="00000500000000000000" charset="-122"/>
                        </a:rPr>
                        <a:t>血浆分离置换）的辅助。</a:t>
                      </a:r>
                      <a:endParaRPr lang="en-US" altLang="zh-CN" sz="1000" b="0" dirty="0">
                        <a:solidFill>
                          <a:schemeClr val="tx1"/>
                        </a:solidFill>
                        <a:latin typeface="HarmonyOS Sans SC" panose="00000500000000000000" charset="-122"/>
                        <a:ea typeface="HarmonyOS Sans SC" panose="00000500000000000000" charset="-122"/>
                        <a:cs typeface="HarmonyOS Sans SC" panose="00000500000000000000" charset="-122"/>
                      </a:endParaRPr>
                    </a:p>
                    <a:p>
                      <a:pPr marL="279400" indent="-171450" algn="l" rtl="0" eaLnBrk="0" fontAlgn="auto">
                        <a:lnSpc>
                          <a:spcPct val="163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000" b="0" dirty="0">
                          <a:solidFill>
                            <a:schemeClr val="tx1"/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cs typeface="HarmonyOS Sans SC" panose="00000500000000000000" charset="-122"/>
                        </a:rPr>
                        <a:t>老年人（≥65岁）：无需调整剂量，但应慎用（肌病易感因素）。</a:t>
                      </a:r>
                      <a:endParaRPr lang="en-US" altLang="zh-CN" sz="1000" b="0" dirty="0">
                        <a:solidFill>
                          <a:schemeClr val="tx1"/>
                        </a:solidFill>
                        <a:latin typeface="HarmonyOS Sans SC" panose="00000500000000000000" charset="-122"/>
                        <a:ea typeface="HarmonyOS Sans SC" panose="00000500000000000000" charset="-122"/>
                        <a:cs typeface="HarmonyOS Sans SC" panose="00000500000000000000" charset="-122"/>
                      </a:endParaRPr>
                    </a:p>
                    <a:p>
                      <a:pPr marL="279400" indent="-171450" algn="l" rtl="0" eaLnBrk="0" fontAlgn="auto">
                        <a:lnSpc>
                          <a:spcPct val="163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000" b="0" dirty="0">
                          <a:solidFill>
                            <a:schemeClr val="tx1"/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cs typeface="HarmonyOS Sans SC" panose="00000500000000000000" charset="-122"/>
                        </a:rPr>
                        <a:t>儿童：安全有效性未确立，无推荐剂量。</a:t>
                      </a:r>
                      <a:endParaRPr lang="en-US" altLang="zh-CN" sz="1000" b="0" dirty="0">
                        <a:solidFill>
                          <a:schemeClr val="tx1"/>
                        </a:solidFill>
                        <a:latin typeface="HarmonyOS Sans SC" panose="00000500000000000000" charset="-122"/>
                        <a:ea typeface="HarmonyOS Sans SC" panose="00000500000000000000" charset="-122"/>
                        <a:cs typeface="HarmonyOS Sans SC" panose="00000500000000000000" charset="-122"/>
                      </a:endParaRPr>
                    </a:p>
                    <a:p>
                      <a:pPr marL="279400" indent="-171450" algn="l" rtl="0" eaLnBrk="0" fontAlgn="auto">
                        <a:lnSpc>
                          <a:spcPct val="163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000" b="0" dirty="0">
                          <a:solidFill>
                            <a:schemeClr val="tx1"/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cs typeface="HarmonyOS Sans SC" panose="00000500000000000000" charset="-122"/>
                        </a:rPr>
                        <a:t>肝损伤：活动性肝病或转氨酶持续升高者禁用；中重度肝损伤不推荐使用。</a:t>
                      </a:r>
                      <a:endParaRPr lang="en-US" altLang="zh-CN" sz="1000" b="0" dirty="0">
                        <a:solidFill>
                          <a:schemeClr val="tx1"/>
                        </a:solidFill>
                        <a:latin typeface="HarmonyOS Sans SC" panose="00000500000000000000" charset="-122"/>
                        <a:ea typeface="HarmonyOS Sans SC" panose="00000500000000000000" charset="-122"/>
                        <a:cs typeface="HarmonyOS Sans SC" panose="00000500000000000000" charset="-122"/>
                      </a:endParaRPr>
                    </a:p>
                    <a:p>
                      <a:pPr marL="279400" indent="-171450" algn="l" rtl="0" eaLnBrk="0" fontAlgn="auto">
                        <a:lnSpc>
                          <a:spcPct val="163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000" b="0" dirty="0">
                          <a:solidFill>
                            <a:schemeClr val="tx1"/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cs typeface="HarmonyOS Sans SC" panose="00000500000000000000" charset="-122"/>
                        </a:rPr>
                        <a:t>肾损伤：无需调整剂量。</a:t>
                      </a:r>
                      <a:endParaRPr lang="en-US" altLang="zh-CN" sz="1000" b="0" dirty="0">
                        <a:solidFill>
                          <a:schemeClr val="tx1"/>
                        </a:solidFill>
                        <a:latin typeface="HarmonyOS Sans SC" panose="00000500000000000000" charset="-122"/>
                        <a:ea typeface="HarmonyOS Sans SC" panose="00000500000000000000" charset="-122"/>
                        <a:cs typeface="HarmonyOS Sans SC" panose="00000500000000000000" charset="-122"/>
                      </a:endParaRPr>
                    </a:p>
                    <a:p>
                      <a:pPr marL="107950" indent="0" algn="l" rtl="0" eaLnBrk="0" fontAlgn="auto">
                        <a:lnSpc>
                          <a:spcPct val="163000"/>
                        </a:lnSpc>
                      </a:pPr>
                      <a:r>
                        <a:rPr lang="zh-CN" altLang="en-US" sz="1000" b="0" dirty="0">
                          <a:solidFill>
                            <a:schemeClr val="tx1"/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cs typeface="HarmonyOS Sans SC" panose="00000500000000000000" charset="-122"/>
                        </a:rPr>
                        <a:t>三、联合用药时的剂量限制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HarmonyOS Sans SC" panose="00000500000000000000" charset="-122"/>
                        <a:ea typeface="HarmonyOS Sans SC" panose="00000500000000000000" charset="-122"/>
                        <a:cs typeface="HarmonyOS Sans SC" panose="00000500000000000000" charset="-122"/>
                      </a:endParaRPr>
                    </a:p>
                    <a:p>
                      <a:pPr marL="279400" indent="-171450" algn="l" rtl="0" eaLnBrk="0" fontAlgn="auto">
                        <a:lnSpc>
                          <a:spcPct val="163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000" b="0" dirty="0">
                          <a:solidFill>
                            <a:schemeClr val="tx1"/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cs typeface="HarmonyOS Sans SC" panose="00000500000000000000" charset="-122"/>
                        </a:rPr>
                        <a:t>胆汁酸螯合剂：在服用螯合剂前≥2小时或后≥4小时服用本品。</a:t>
                      </a:r>
                      <a:endParaRPr lang="en-US" altLang="zh-CN" sz="1000" b="0" dirty="0">
                        <a:solidFill>
                          <a:schemeClr val="tx1"/>
                        </a:solidFill>
                        <a:latin typeface="HarmonyOS Sans SC" panose="00000500000000000000" charset="-122"/>
                        <a:ea typeface="HarmonyOS Sans SC" panose="00000500000000000000" charset="-122"/>
                        <a:cs typeface="HarmonyOS Sans SC" panose="00000500000000000000" charset="-122"/>
                      </a:endParaRPr>
                    </a:p>
                    <a:p>
                      <a:pPr marL="279400" indent="-171450" algn="l" rtl="0" eaLnBrk="0" fontAlgn="auto">
                        <a:lnSpc>
                          <a:spcPct val="163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000" b="0" dirty="0">
                          <a:solidFill>
                            <a:schemeClr val="tx1"/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cs typeface="HarmonyOS Sans SC" panose="00000500000000000000" charset="-122"/>
                        </a:rPr>
                        <a:t>环孢素、吉非贝齐、替拉那韦+利托那韦、特拉匹韦：避免合用。</a:t>
                      </a:r>
                      <a:endParaRPr lang="en-US" altLang="zh-CN" sz="1000" b="0" dirty="0">
                        <a:solidFill>
                          <a:schemeClr val="tx1"/>
                        </a:solidFill>
                        <a:latin typeface="HarmonyOS Sans SC" panose="00000500000000000000" charset="-122"/>
                        <a:ea typeface="HarmonyOS Sans SC" panose="00000500000000000000" charset="-122"/>
                        <a:cs typeface="HarmonyOS Sans SC" panose="00000500000000000000" charset="-122"/>
                      </a:endParaRPr>
                    </a:p>
                    <a:p>
                      <a:pPr marL="279400" indent="-171450" algn="l" rtl="0" eaLnBrk="0" fontAlgn="auto">
                        <a:lnSpc>
                          <a:spcPct val="163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000" b="0" dirty="0">
                          <a:solidFill>
                            <a:schemeClr val="tx1"/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cs typeface="HarmonyOS Sans SC" panose="00000500000000000000" charset="-122"/>
                        </a:rPr>
                        <a:t>克拉霉素、伊曲康唑、沙奎那韦+利托那韦、地瑞那韦+利托那韦、福沙那韦（±利托那韦）、波西普韦、艾尔巴韦/格拉瑞韦：本品每日剂量不得超过10/20 </a:t>
                      </a:r>
                      <a:r>
                        <a:rPr lang="en-US" altLang="zh-CN" sz="1000" b="0" dirty="0">
                          <a:solidFill>
                            <a:schemeClr val="tx1"/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cs typeface="HarmonyOS Sans SC" panose="00000500000000000000" charset="-122"/>
                        </a:rPr>
                        <a:t>mg。</a:t>
                      </a:r>
                      <a:endParaRPr lang="en-US" altLang="zh-CN" sz="1000" b="0" dirty="0">
                        <a:solidFill>
                          <a:schemeClr val="tx1"/>
                        </a:solidFill>
                        <a:latin typeface="HarmonyOS Sans SC" panose="00000500000000000000" charset="-122"/>
                        <a:ea typeface="HarmonyOS Sans SC" panose="00000500000000000000" charset="-122"/>
                        <a:cs typeface="HarmonyOS Sans SC" panose="00000500000000000000" charset="-122"/>
                      </a:endParaRPr>
                    </a:p>
                    <a:p>
                      <a:pPr marL="279400" indent="-171450" algn="l" rtl="0" eaLnBrk="0" fontAlgn="auto">
                        <a:lnSpc>
                          <a:spcPct val="163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000" b="0" dirty="0">
                          <a:solidFill>
                            <a:schemeClr val="tx1"/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cs typeface="HarmonyOS Sans SC" panose="00000500000000000000" charset="-122"/>
                        </a:rPr>
                        <a:t>奈非那韦：每日剂量不得超过10/40 </a:t>
                      </a:r>
                      <a:r>
                        <a:rPr lang="en-US" altLang="zh-CN" sz="1000" b="0" dirty="0">
                          <a:solidFill>
                            <a:schemeClr val="tx1"/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cs typeface="HarmonyOS Sans SC" panose="00000500000000000000" charset="-122"/>
                        </a:rPr>
                        <a:t>mg。</a:t>
                      </a:r>
                      <a:endParaRPr lang="en-US" altLang="zh-CN" sz="1000" b="0" dirty="0">
                        <a:solidFill>
                          <a:schemeClr val="tx1"/>
                        </a:solidFill>
                        <a:latin typeface="HarmonyOS Sans SC" panose="00000500000000000000" charset="-122"/>
                        <a:ea typeface="HarmonyOS Sans SC" panose="00000500000000000000" charset="-122"/>
                        <a:cs typeface="HarmonyOS Sans SC" panose="00000500000000000000" charset="-122"/>
                      </a:endParaRPr>
                    </a:p>
                    <a:p>
                      <a:pPr marL="279400" indent="-171450" algn="l" rtl="0" eaLnBrk="0" fontAlgn="auto">
                        <a:lnSpc>
                          <a:spcPct val="163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000" b="0" dirty="0">
                          <a:solidFill>
                            <a:schemeClr val="tx1"/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cs typeface="HarmonyOS Sans SC" panose="00000500000000000000" charset="-122"/>
                        </a:rPr>
                        <a:t>洛匹那韦+利托那韦：慎用，使用最低必要剂量。</a:t>
                      </a:r>
                      <a:endParaRPr lang="en-US" altLang="zh-CN" sz="1000" b="0" dirty="0">
                        <a:solidFill>
                          <a:schemeClr val="tx1"/>
                        </a:solidFill>
                        <a:latin typeface="HarmonyOS Sans SC" panose="00000500000000000000" charset="-122"/>
                        <a:ea typeface="HarmonyOS Sans SC" panose="00000500000000000000" charset="-122"/>
                        <a:cs typeface="HarmonyOS Sans SC" panose="00000500000000000000" charset="-122"/>
                      </a:endParaRPr>
                    </a:p>
                    <a:p>
                      <a:pPr marL="107950" indent="0" algn="l" rtl="0" eaLnBrk="0" fontAlgn="auto">
                        <a:lnSpc>
                          <a:spcPct val="163000"/>
                        </a:lnSpc>
                      </a:pPr>
                      <a:r>
                        <a:rPr lang="zh-CN" altLang="en-US" sz="1000" b="0" dirty="0">
                          <a:solidFill>
                            <a:schemeClr val="tx1"/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cs typeface="HarmonyOS Sans SC" panose="00000500000000000000" charset="-122"/>
                        </a:rPr>
                        <a:t>四、给药方法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HarmonyOS Sans SC" panose="00000500000000000000" charset="-122"/>
                        <a:ea typeface="HarmonyOS Sans SC" panose="00000500000000000000" charset="-122"/>
                        <a:cs typeface="HarmonyOS Sans SC" panose="00000500000000000000" charset="-122"/>
                      </a:endParaRPr>
                    </a:p>
                    <a:p>
                      <a:pPr marL="279400" indent="-171450" algn="l" rtl="0" eaLnBrk="0" fontAlgn="auto">
                        <a:lnSpc>
                          <a:spcPct val="163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000" b="0" dirty="0">
                          <a:solidFill>
                            <a:schemeClr val="tx1"/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cs typeface="HarmonyOS Sans SC" panose="00000500000000000000" charset="-122"/>
                        </a:rPr>
                        <a:t>口服，每日一次，可在一天内任何时间服用，不受进餐影响。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HarmonyOS Sans SC" panose="00000500000000000000" charset="-122"/>
                        <a:ea typeface="HarmonyOS Sans SC" panose="00000500000000000000" charset="-122"/>
                        <a:cs typeface="HarmonyOS Sans SC" panose="00000500000000000000" charset="-122"/>
                      </a:endParaRPr>
                    </a:p>
                  </a:txBody>
                  <a:tcPr marL="0" marR="0" marT="0" marB="0" vert="horz">
                    <a:lnL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76481" y="148674"/>
            <a:ext cx="1192345" cy="666786"/>
            <a:chOff x="2215144" y="927951"/>
            <a:chExt cx="1244730" cy="916847"/>
          </a:xfrm>
        </p:grpSpPr>
        <p:sp>
          <p:nvSpPr>
            <p:cNvPr id="3" name="平行四边形 2"/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>
                <a:latin typeface="Impact" panose="020B0806030902050204" pitchFamily="34" charset="0"/>
              </a:endParaRPr>
            </a:p>
          </p:txBody>
        </p:sp>
        <p:sp>
          <p:nvSpPr>
            <p:cNvPr id="4" name="文本框 9"/>
            <p:cNvSpPr txBox="1"/>
            <p:nvPr/>
          </p:nvSpPr>
          <p:spPr>
            <a:xfrm>
              <a:off x="2393075" y="927951"/>
              <a:ext cx="1066799" cy="916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735" dirty="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3735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282150" y="166423"/>
            <a:ext cx="10362926" cy="612920"/>
            <a:chOff x="4315150" y="953426"/>
            <a:chExt cx="3857250" cy="540057"/>
          </a:xfrm>
        </p:grpSpPr>
        <p:sp>
          <p:nvSpPr>
            <p:cNvPr id="6" name="矩形 5"/>
            <p:cNvSpPr/>
            <p:nvPr/>
          </p:nvSpPr>
          <p:spPr>
            <a:xfrm>
              <a:off x="4841196" y="1036090"/>
              <a:ext cx="2827147" cy="406783"/>
            </a:xfrm>
            <a:prstGeom prst="rect">
              <a:avLst/>
            </a:prstGeom>
            <a:ln w="15875"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药品基本信息（</a:t>
              </a:r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2/2</a:t>
              </a: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）</a:t>
              </a:r>
              <a:endParaRPr lang="en-GB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平行四边形 6"/>
            <p:cNvSpPr/>
            <p:nvPr/>
          </p:nvSpPr>
          <p:spPr>
            <a:xfrm>
              <a:off x="4315150" y="953426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2135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aphicFrame>
        <p:nvGraphicFramePr>
          <p:cNvPr id="420" name="table 420"/>
          <p:cNvGraphicFramePr>
            <a:graphicFrameLocks noGrp="1"/>
          </p:cNvGraphicFramePr>
          <p:nvPr/>
        </p:nvGraphicFramePr>
        <p:xfrm>
          <a:off x="580644" y="884555"/>
          <a:ext cx="5031740" cy="5089525"/>
        </p:xfrm>
        <a:graphic>
          <a:graphicData uri="http://schemas.openxmlformats.org/drawingml/2006/table">
            <a:tbl>
              <a:tblPr/>
              <a:tblGrid>
                <a:gridCol w="5031740"/>
              </a:tblGrid>
              <a:tr h="581659">
                <a:tc>
                  <a:txBody>
                    <a:bodyPr/>
                    <a:p>
                      <a:pPr algn="l" rtl="0" eaLnBrk="0">
                        <a:lnSpc>
                          <a:spcPct val="108000"/>
                        </a:lnSpc>
                      </a:pPr>
                      <a:endParaRPr sz="9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/>
                      </a:endParaRPr>
                    </a:p>
                    <a:p>
                      <a:pPr marL="1635760" algn="l" rtl="0" eaLnBrk="0">
                        <a:lnSpc>
                          <a:spcPct val="93000"/>
                        </a:lnSpc>
                        <a:spcBef>
                          <a:spcPts val="5"/>
                        </a:spcBef>
                      </a:pPr>
                      <a:r>
                        <a:rPr sz="20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等线" panose="02010600030101010101" charset="-122"/>
                        </a:rPr>
                        <a:t>疾病的基本情况</a:t>
                      </a:r>
                      <a:endParaRPr sz="2000" b="1" kern="0" spc="-10" dirty="0">
                        <a:solidFill>
                          <a:srgbClr val="FFFFFF">
                            <a:alpha val="100000"/>
                          </a:srgb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" panose="02010600030101010101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</a:tr>
              <a:tr h="4507865">
                <a:tc>
                  <a:txBody>
                    <a:bodyPr/>
                    <a:p>
                      <a:pPr marL="107950" indent="0" algn="just" fontAlgn="auto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zh-CN" sz="12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疾病负担重：</a:t>
                      </a:r>
                      <a:endParaRPr lang="zh-CN" sz="1200" b="1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  <a:p>
                      <a:pPr marL="107950" indent="0" fontAlgn="auto">
                        <a:lnSpc>
                          <a:spcPct val="200000"/>
                        </a:lnSpc>
                      </a:pPr>
                      <a:r>
                        <a:rPr lang="zh-CN" altLang="en-US" sz="120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我国 61% 的心血管疾病</a:t>
                      </a:r>
                      <a:r>
                        <a:rPr lang="zh-CN" altLang="en-US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（CVD）</a:t>
                      </a:r>
                      <a:r>
                        <a:rPr lang="zh-CN" altLang="en-US" sz="120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负担由动脉粥样硬化性心血管病（ASCVD）所致</a:t>
                      </a:r>
                      <a:r>
                        <a:rPr lang="zh-CN" altLang="en-US" sz="1200" b="0" baseline="30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[1]</a:t>
                      </a:r>
                      <a:r>
                        <a:rPr lang="zh-CN" altLang="en-US" sz="120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。</a:t>
                      </a:r>
                      <a:endParaRPr lang="zh-CN" altLang="en-US" sz="1200" b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L="107950" indent="0" fontAlgn="auto">
                        <a:lnSpc>
                          <a:spcPct val="200000"/>
                        </a:lnSpc>
                      </a:pPr>
                      <a:r>
                        <a:rPr lang="zh-CN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致病因素明确</a:t>
                      </a:r>
                      <a:r>
                        <a:rPr lang="en-US" altLang="zh-CN" sz="12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:</a:t>
                      </a:r>
                      <a:endParaRPr lang="en-US" altLang="zh-CN" sz="1200" b="1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  <a:p>
                      <a:pPr marL="107950" indent="0" fontAlgn="auto">
                        <a:lnSpc>
                          <a:spcPct val="200000"/>
                        </a:lnSpc>
                      </a:pPr>
                      <a:r>
                        <a:rPr lang="en-US" altLang="zh-CN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LDL-C</a:t>
                      </a:r>
                      <a:r>
                        <a:rPr lang="zh-CN" alt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异常升高是</a:t>
                      </a:r>
                      <a:r>
                        <a:rPr lang="en-US" altLang="zh-CN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ASCVD</a:t>
                      </a:r>
                      <a:r>
                        <a:rPr lang="zh-CN" alt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明确致病因素，控制</a:t>
                      </a:r>
                      <a:r>
                        <a:rPr lang="en-US" altLang="zh-CN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LDL-C</a:t>
                      </a:r>
                      <a:r>
                        <a:rPr lang="zh-CN" alt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是降低</a:t>
                      </a:r>
                      <a:r>
                        <a:rPr lang="en-US" altLang="zh-CN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ASCVD</a:t>
                      </a:r>
                      <a:r>
                        <a:rPr lang="zh-CN" alt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风险的关键</a:t>
                      </a:r>
                      <a:r>
                        <a:rPr lang="zh-CN" altLang="en-US" sz="1200" b="0" baseline="300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[2][3]</a:t>
                      </a:r>
                      <a:r>
                        <a:rPr lang="zh-CN" alt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。</a:t>
                      </a:r>
                      <a:endParaRPr lang="zh-CN" altLang="en-US" sz="12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  <a:p>
                      <a:pPr marL="107950" indent="0" fontAlgn="auto">
                        <a:lnSpc>
                          <a:spcPct val="200000"/>
                        </a:lnSpc>
                      </a:pPr>
                      <a:r>
                        <a:rPr lang="zh-CN" altLang="en-US" sz="12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患病率高</a:t>
                      </a:r>
                      <a:r>
                        <a:rPr lang="en-US" altLang="zh-CN" sz="12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:</a:t>
                      </a:r>
                      <a:endParaRPr lang="zh-CN" altLang="en-US" sz="1200" b="1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  <a:p>
                      <a:pPr marL="107950" indent="0" fontAlgn="auto">
                        <a:lnSpc>
                          <a:spcPct val="200000"/>
                        </a:lnSpc>
                      </a:pPr>
                      <a:r>
                        <a:rPr lang="en-US" altLang="zh-CN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我国成年人高胆固醇血症（以LDL-C≥4.1mmol/L计）的患病率达8.0%，且呈上升趋势</a:t>
                      </a:r>
                      <a:r>
                        <a:rPr lang="zh-CN" altLang="en-US" sz="1200" baseline="300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[4]</a:t>
                      </a:r>
                      <a:r>
                        <a:rPr lang="en-US" altLang="zh-CN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。</a:t>
                      </a:r>
                      <a:endParaRPr lang="en-US" altLang="zh-CN" sz="12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endParaRPr lang="en-US" altLang="zh-CN" sz="1400" b="1">
                        <a:solidFill>
                          <a:srgbClr val="F38C89"/>
                        </a:solidFill>
                        <a:latin typeface="思源黑体 CN Heavy" panose="020B0A00000000000000" pitchFamily="34" charset="-122"/>
                        <a:ea typeface="思源黑体 CN Heavy" panose="020B0A00000000000000" pitchFamily="34" charset="-122"/>
                        <a:cs typeface="思源黑体 CN Regular" panose="020B0500000000000000" charset="-122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zh-CN" altLang="en-US" sz="1400" kern="100" baseline="13000" dirty="0" smtClean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marL="0" marR="0" marT="0" marB="0" vert="horz" anchor="ctr" anchorCtr="0">
                    <a:lnL w="3175" cap="flat" cmpd="sng" algn="ctr">
                      <a:solidFill>
                        <a:srgbClr val="CCD5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D5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D5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D5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9E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22" name="table 42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555105" y="885190"/>
          <a:ext cx="5031105" cy="5088890"/>
        </p:xfrm>
        <a:graphic>
          <a:graphicData uri="http://schemas.openxmlformats.org/drawingml/2006/table">
            <a:tbl>
              <a:tblPr/>
              <a:tblGrid>
                <a:gridCol w="5031105"/>
              </a:tblGrid>
              <a:tr h="594360">
                <a:tc>
                  <a:txBody>
                    <a:bodyPr/>
                    <a:p>
                      <a:pPr algn="l" rtl="0" eaLnBrk="0">
                        <a:lnSpc>
                          <a:spcPct val="108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19555" algn="l" rtl="0" eaLnBrk="0">
                        <a:lnSpc>
                          <a:spcPct val="94000"/>
                        </a:lnSpc>
                        <a:spcBef>
                          <a:spcPts val="0"/>
                        </a:spcBef>
                      </a:pPr>
                      <a:r>
                        <a:rPr sz="20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等线" panose="02010600030101010101" charset="-122"/>
                        </a:rPr>
                        <a:t>临床未满足的需求</a:t>
                      </a:r>
                      <a:endParaRPr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" panose="02010600030101010101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</a:tr>
              <a:tr h="4494530">
                <a:tc>
                  <a:txBody>
                    <a:bodyPr/>
                    <a:p>
                      <a:pPr marL="107950" indent="0" algn="l" rtl="0" eaLnBrk="0" fontAlgn="auto">
                        <a:lnSpc>
                          <a:spcPct val="181000"/>
                        </a:lnSpc>
                      </a:pPr>
                      <a:r>
                        <a:rPr lang="zh-CN" altLang="en-US" sz="12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LDL-C达标率低：</a:t>
                      </a:r>
                      <a:endParaRPr lang="zh-CN" altLang="en-US" sz="1200" b="1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L="107950" indent="0" algn="l" rtl="0" eaLnBrk="0" fontAlgn="auto">
                        <a:lnSpc>
                          <a:spcPct val="181000"/>
                        </a:lnSpc>
                      </a:pPr>
                      <a:r>
                        <a:rPr lang="zh-CN" altLang="en-US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中国ASCVD患者中，高危患者达标率为25.5%；极高危患者达标率仅为6.8%</a:t>
                      </a:r>
                      <a:r>
                        <a:rPr lang="zh-CN" altLang="en-US" sz="1200" baseline="300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[5]</a:t>
                      </a:r>
                      <a:r>
                        <a:rPr lang="zh-CN" altLang="en-US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。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L="107950" indent="0" algn="l" rtl="0" eaLnBrk="0" fontAlgn="auto">
                        <a:lnSpc>
                          <a:spcPct val="181000"/>
                        </a:lnSpc>
                      </a:pPr>
                      <a:r>
                        <a:rPr lang="zh-CN" altLang="en-US" sz="1200" i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*LDL-C = 低密度脂蛋白胆固醇</a:t>
                      </a:r>
                      <a:endParaRPr lang="zh-CN" altLang="en-US" sz="1200" i="1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L="107950" indent="0" algn="l" rtl="0" eaLnBrk="0" fontAlgn="auto">
                        <a:lnSpc>
                          <a:spcPct val="181000"/>
                        </a:lnSpc>
                      </a:pPr>
                      <a:r>
                        <a:rPr lang="zh-CN" altLang="en-US" sz="12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原因1：联合治疗率低：</a:t>
                      </a:r>
                      <a:endParaRPr lang="zh-CN" altLang="en-US" sz="1200" b="1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L="107950" indent="0" algn="l" rtl="0" eaLnBrk="0" fontAlgn="auto">
                        <a:lnSpc>
                          <a:spcPct val="181000"/>
                        </a:lnSpc>
                      </a:pPr>
                      <a:r>
                        <a:rPr lang="en-US" altLang="zh-CN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LDL-C</a:t>
                      </a:r>
                      <a:r>
                        <a:rPr lang="zh-CN" altLang="en-US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未达标者占58.8%，他汀单药治疗占91.4%</a:t>
                      </a:r>
                      <a:r>
                        <a:rPr lang="zh-CN" altLang="en-US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；出院时95.1%仍为他汀单药治疗</a:t>
                      </a:r>
                      <a:r>
                        <a:rPr lang="en-US" altLang="zh-CN" sz="1200" baseline="300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[1]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L="107950" indent="0" algn="l" rtl="0" eaLnBrk="0" fontAlgn="auto">
                        <a:lnSpc>
                          <a:spcPct val="181000"/>
                        </a:lnSpc>
                      </a:pPr>
                      <a:r>
                        <a:rPr lang="zh-CN" altLang="en-US" sz="12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原因2：用药依从性低：</a:t>
                      </a:r>
                      <a:endParaRPr lang="zh-CN" altLang="en-US" sz="1200" b="1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L="107950" indent="0" algn="l" rtl="0" eaLnBrk="0" fontAlgn="auto">
                        <a:lnSpc>
                          <a:spcPct val="181000"/>
                        </a:lnSpc>
                      </a:pPr>
                      <a:r>
                        <a:rPr lang="zh-CN" altLang="en-US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中国他汀治疗患者平均</a:t>
                      </a:r>
                      <a:r>
                        <a:rPr lang="en-US" altLang="zh-CN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PDC</a:t>
                      </a:r>
                      <a:r>
                        <a:rPr lang="zh-CN" altLang="en-US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仅有</a:t>
                      </a:r>
                      <a:r>
                        <a:rPr lang="en-US" altLang="zh-CN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19%，PDC&gt;50%</a:t>
                      </a:r>
                      <a:r>
                        <a:rPr lang="zh-CN" altLang="en-US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患者仅有5.4%</a:t>
                      </a:r>
                      <a:r>
                        <a:rPr lang="zh-CN" altLang="en-US" sz="1200" baseline="300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[7]</a:t>
                      </a:r>
                      <a:endParaRPr lang="zh-CN" altLang="en-US" sz="1200" baseline="300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L="107950" indent="0" algn="l" rtl="0" eaLnBrk="0" fontAlgn="auto">
                        <a:lnSpc>
                          <a:spcPct val="181000"/>
                        </a:lnSpc>
                      </a:pPr>
                      <a:r>
                        <a:rPr lang="en-US" altLang="zh-CN" sz="1200" i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*PDC = </a:t>
                      </a:r>
                      <a:r>
                        <a:rPr lang="zh-CN" altLang="en-US" sz="1200" i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按需用药天数比例</a:t>
                      </a:r>
                      <a:endParaRPr sz="1400" i="1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 anchorCtr="0">
                    <a:lnL w="3175" cap="flat" cmpd="sng" algn="ctr">
                      <a:solidFill>
                        <a:srgbClr val="CCD5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D5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D5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D5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9EC"/>
                    </a:solidFill>
                  </a:tcPr>
                </a:tc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376555" y="6057265"/>
            <a:ext cx="11268710" cy="64516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900">
                <a:solidFill>
                  <a:srgbClr val="8B8B8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[1] </a:t>
            </a:r>
            <a:r>
              <a:rPr lang="zh-CN" altLang="en-US" sz="900">
                <a:solidFill>
                  <a:srgbClr val="8B8B8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中国心血管健康与疾病报告</a:t>
            </a:r>
            <a:r>
              <a:rPr lang="en-US" altLang="zh-CN" sz="900">
                <a:solidFill>
                  <a:srgbClr val="8B8B8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2022</a:t>
            </a:r>
            <a:r>
              <a:rPr lang="zh-CN" altLang="en-US" sz="900">
                <a:solidFill>
                  <a:srgbClr val="8B8B8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 </a:t>
            </a:r>
            <a:r>
              <a:rPr lang="en-US" altLang="zh-CN" sz="900">
                <a:solidFill>
                  <a:srgbClr val="8B8B8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[2] Faxon D P, et al. Atherosclerotic Vascular Disease Conference: Writing Group III: pathophysiology.Circulation. 2004;109:2617-2625.</a:t>
            </a:r>
            <a:r>
              <a:rPr lang="zh-CN" altLang="en-US" sz="900">
                <a:solidFill>
                  <a:srgbClr val="8B8B8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r>
              <a:rPr lang="en-US" altLang="zh-CN" sz="900">
                <a:solidFill>
                  <a:srgbClr val="8B8B8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[3] Pepine CJ.The </a:t>
            </a:r>
            <a:endParaRPr lang="en-US" altLang="zh-CN" sz="900">
              <a:solidFill>
                <a:srgbClr val="8B8B8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900">
                <a:solidFill>
                  <a:srgbClr val="8B8B8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effects of angiotensin-converting enzyme inhibition on endothelial dysfunction: potential role in myocardial ischemia. Am J Cardiol 1998; 82(10A): 23S-27S</a:t>
            </a:r>
            <a:r>
              <a:rPr lang="zh-CN" altLang="en-US" sz="900">
                <a:solidFill>
                  <a:srgbClr val="8B8B8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r>
              <a:rPr lang="en-US" altLang="zh-CN" sz="900">
                <a:solidFill>
                  <a:srgbClr val="8B8B8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[4]</a:t>
            </a:r>
            <a:r>
              <a:rPr lang="zh-CN" altLang="en-US" sz="900">
                <a:solidFill>
                  <a:srgbClr val="8B8B8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中国血脂管理指南（</a:t>
            </a:r>
            <a:r>
              <a:rPr lang="en-US" altLang="zh-CN" sz="900">
                <a:solidFill>
                  <a:srgbClr val="8B8B8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2023 </a:t>
            </a:r>
            <a:r>
              <a:rPr lang="zh-CN" altLang="en-US" sz="900">
                <a:solidFill>
                  <a:srgbClr val="8B8B8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年）；</a:t>
            </a:r>
            <a:r>
              <a:rPr lang="en-US" altLang="zh-CN" sz="900">
                <a:solidFill>
                  <a:srgbClr val="8B8B8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[5] </a:t>
            </a:r>
            <a:endParaRPr lang="en-US" altLang="zh-CN" sz="900">
              <a:solidFill>
                <a:srgbClr val="8B8B8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900">
                <a:solidFill>
                  <a:srgbClr val="8B8B8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Zhang M, Deng Q, Wang L, et al. Prevalence of dyslipidemia and achievement of low-density lipoprotein cholesterol targets in Chinese adults: a nationally representative survey of 163 641 adults[J]. </a:t>
            </a:r>
            <a:endParaRPr lang="en-US" altLang="zh-CN" sz="900">
              <a:solidFill>
                <a:srgbClr val="8B8B8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900">
                <a:solidFill>
                  <a:srgbClr val="8B8B8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Int J Cardiol, 2018, 260: 196-203. DOI: 10.1016/j.ijcard.2017.12.069.</a:t>
            </a:r>
            <a:r>
              <a:rPr lang="zh-CN" altLang="en-US" sz="900">
                <a:solidFill>
                  <a:srgbClr val="8B8B8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r>
              <a:rPr lang="en-US" altLang="zh-CN" sz="900">
                <a:solidFill>
                  <a:srgbClr val="8B8B8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[7] Zhao et al. BMC Cardiovascular Disorders (2020) 20:282</a:t>
            </a:r>
            <a:endParaRPr lang="en-US" altLang="zh-CN" sz="900">
              <a:solidFill>
                <a:srgbClr val="8B8B8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76481" y="148674"/>
            <a:ext cx="1192345" cy="666786"/>
            <a:chOff x="2215144" y="927951"/>
            <a:chExt cx="1244730" cy="916847"/>
          </a:xfrm>
        </p:grpSpPr>
        <p:sp>
          <p:nvSpPr>
            <p:cNvPr id="3" name="平行四边形 2"/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>
                <a:latin typeface="Impact" panose="020B0806030902050204" pitchFamily="34" charset="0"/>
              </a:endParaRPr>
            </a:p>
          </p:txBody>
        </p:sp>
        <p:sp>
          <p:nvSpPr>
            <p:cNvPr id="4" name="文本框 9"/>
            <p:cNvSpPr txBox="1"/>
            <p:nvPr/>
          </p:nvSpPr>
          <p:spPr>
            <a:xfrm>
              <a:off x="2393075" y="927951"/>
              <a:ext cx="1066799" cy="916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735" dirty="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3735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282150" y="166423"/>
            <a:ext cx="10362926" cy="612920"/>
            <a:chOff x="4315150" y="953426"/>
            <a:chExt cx="3857250" cy="540057"/>
          </a:xfrm>
        </p:grpSpPr>
        <p:sp>
          <p:nvSpPr>
            <p:cNvPr id="6" name="矩形 5"/>
            <p:cNvSpPr/>
            <p:nvPr/>
          </p:nvSpPr>
          <p:spPr>
            <a:xfrm>
              <a:off x="4841196" y="1036090"/>
              <a:ext cx="2827147" cy="406783"/>
            </a:xfrm>
            <a:prstGeom prst="rect">
              <a:avLst/>
            </a:prstGeom>
            <a:ln w="15875"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安全性</a:t>
              </a:r>
              <a:endParaRPr lang="en-GB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平行四边形 6"/>
            <p:cNvSpPr/>
            <p:nvPr/>
          </p:nvSpPr>
          <p:spPr>
            <a:xfrm>
              <a:off x="4315150" y="953426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2135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aphicFrame>
        <p:nvGraphicFramePr>
          <p:cNvPr id="10" name="图示 9"/>
          <p:cNvGraphicFramePr/>
          <p:nvPr/>
        </p:nvGraphicFramePr>
        <p:xfrm>
          <a:off x="6089015" y="1189355"/>
          <a:ext cx="6038850" cy="5255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8" name="矩形 7"/>
          <p:cNvSpPr/>
          <p:nvPr/>
        </p:nvSpPr>
        <p:spPr>
          <a:xfrm>
            <a:off x="200025" y="1292860"/>
            <a:ext cx="5888990" cy="5255260"/>
          </a:xfrm>
          <a:prstGeom prst="rect">
            <a:avLst/>
          </a:prstGeom>
          <a:noFill/>
          <a:ln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t" anchorCtr="0"/>
          <a:p>
            <a:pPr algn="l"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研究设计：</a:t>
            </a:r>
            <a:r>
              <a:rPr lang="zh-CN" altLang="en-US" sz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开放标签、随机、三臂对照（日本，</a:t>
            </a:r>
            <a:r>
              <a:rPr lang="en-US" altLang="zh-CN" sz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n=125）</a:t>
            </a:r>
            <a:endParaRPr lang="en-US" altLang="zh-CN" sz="12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入组患者：</a:t>
            </a:r>
            <a:r>
              <a:rPr lang="zh-CN" altLang="en-US" sz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</a:t>
            </a:r>
            <a:r>
              <a:rPr lang="en-US" altLang="zh-CN" sz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mg </a:t>
            </a:r>
            <a:r>
              <a:rPr lang="zh-CN" altLang="en-US" sz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阿托伐他汀治疗4周后 </a:t>
            </a:r>
            <a:r>
              <a:rPr lang="en-US" altLang="zh-CN" sz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LDL-C </a:t>
            </a:r>
            <a:r>
              <a:rPr lang="zh-CN" altLang="en-US" sz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未达标的高胆固醇血症患者</a:t>
            </a:r>
            <a:endParaRPr lang="zh-CN" altLang="en-US" sz="12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治疗方案：</a:t>
            </a:r>
            <a:endParaRPr lang="zh-CN" altLang="en-US" sz="12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联合组：依折麦布10</a:t>
            </a:r>
            <a:r>
              <a:rPr lang="en-US" altLang="zh-CN" sz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mg + </a:t>
            </a:r>
            <a:r>
              <a:rPr lang="zh-CN" altLang="en-US" sz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阿托伐他汀10</a:t>
            </a:r>
            <a:r>
              <a:rPr lang="en-US" altLang="zh-CN" sz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mg</a:t>
            </a:r>
            <a:endParaRPr lang="en-US" altLang="zh-CN" sz="12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加量组：阿托伐他汀20</a:t>
            </a:r>
            <a:r>
              <a:rPr lang="en-US" altLang="zh-CN" sz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mg</a:t>
            </a:r>
            <a:endParaRPr lang="en-US" altLang="zh-CN" sz="12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换药组：瑞舒伐他汀2.5</a:t>
            </a:r>
            <a:r>
              <a:rPr lang="en-US" altLang="zh-CN" sz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mg （</a:t>
            </a:r>
            <a:r>
              <a:rPr lang="zh-CN" altLang="en-US" sz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治疗12周）</a:t>
            </a:r>
            <a:endParaRPr lang="zh-CN" altLang="en-US" sz="12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安全性结果：</a:t>
            </a:r>
            <a:endParaRPr lang="zh-CN" altLang="en-US" sz="12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200000"/>
              </a:lnSpc>
            </a:pPr>
            <a:endParaRPr lang="zh-CN" altLang="en-US" sz="12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200000"/>
              </a:lnSpc>
            </a:pPr>
            <a:endParaRPr lang="zh-CN" altLang="en-US" sz="12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200000"/>
              </a:lnSpc>
            </a:pPr>
            <a:endParaRPr lang="zh-CN" altLang="en-US" sz="12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所有严重不良事件（直肠癌、肺炎等）均判定与药物无关</a:t>
            </a:r>
            <a:endParaRPr lang="zh-CN" altLang="en-US" sz="12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药物相关不良反应均为轻中度，无严重、危及生命或致死的药物不良反应</a:t>
            </a:r>
            <a:endParaRPr lang="zh-CN" altLang="en-US" sz="12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结论：</a:t>
            </a:r>
            <a:r>
              <a:rPr lang="zh-CN" altLang="en-US" sz="12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依折麦布联合阿托伐他汀在 </a:t>
            </a:r>
            <a:r>
              <a:rPr lang="en-US" altLang="zh-CN" sz="12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Japanese </a:t>
            </a:r>
            <a:r>
              <a:rPr lang="zh-CN" altLang="en-US" sz="12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患者中耐受性良好，不增加严重药物相关安全风险，安全性特征与各单药治疗一致。</a:t>
            </a:r>
            <a:endParaRPr lang="zh-CN" altLang="en-US" sz="12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3675" y="882650"/>
            <a:ext cx="5895340" cy="30670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>
              <a:spcBef>
                <a:spcPts val="1200"/>
              </a:spcBef>
              <a:spcAft>
                <a:spcPts val="600"/>
              </a:spcAft>
            </a:pPr>
            <a:r>
              <a:rPr lang="zh-CN" altLang="en-US" sz="1400" b="1" i="0">
                <a:solidFill>
                  <a:srgbClr val="0F11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依折麦布联合阿托伐他汀的安全性证据</a:t>
            </a:r>
            <a:r>
              <a:rPr lang="zh-CN" altLang="en-US" sz="800" b="1" i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800" b="1" i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Teramoto et al. Curr Ther Res Clin Exp. 2012</a:t>
            </a:r>
            <a:r>
              <a:rPr lang="zh-CN" altLang="en-US" sz="800" b="1" i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800" b="1" i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4" name="表格 13"/>
          <p:cNvGraphicFramePr/>
          <p:nvPr/>
        </p:nvGraphicFramePr>
        <p:xfrm>
          <a:off x="300355" y="3913505"/>
          <a:ext cx="5536565" cy="1168400"/>
        </p:xfrm>
        <a:graphic>
          <a:graphicData uri="http://schemas.openxmlformats.org/drawingml/2006/table">
            <a:tbl>
              <a:tblPr/>
              <a:tblGrid>
                <a:gridCol w="2078355"/>
                <a:gridCol w="1289050"/>
                <a:gridCol w="1288415"/>
                <a:gridCol w="880745"/>
              </a:tblGrid>
              <a:tr h="233680">
                <a:tc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指标</a:t>
                      </a:r>
                      <a:endParaRPr lang="zh-CN" altLang="en-US" sz="1100" b="1" i="0">
                        <a:solidFill>
                          <a:srgbClr val="0F111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80" marR="5080" marT="508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联合组</a:t>
                      </a:r>
                      <a:endParaRPr lang="zh-CN" altLang="en-US" sz="1100" b="1" i="0">
                        <a:solidFill>
                          <a:srgbClr val="0F111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80" marR="5080" marT="508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加量组</a:t>
                      </a:r>
                      <a:endParaRPr lang="zh-CN" altLang="en-US" sz="1100" b="1" i="0">
                        <a:solidFill>
                          <a:srgbClr val="0F111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80" marR="5080" marT="508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换药组</a:t>
                      </a:r>
                      <a:endParaRPr lang="zh-CN" altLang="en-US" sz="1100" b="1" i="0">
                        <a:solidFill>
                          <a:srgbClr val="0F111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80" marR="5080" marT="508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3680"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不良事件发生率</a:t>
                      </a:r>
                      <a:endParaRPr lang="zh-CN" altLang="en-US" sz="1000" b="0" i="0">
                        <a:solidFill>
                          <a:srgbClr val="0F111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80" marR="5080" marT="508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53.20%</a:t>
                      </a:r>
                      <a:endParaRPr lang="en-US" altLang="zh-CN" sz="1000" b="0" i="0">
                        <a:solidFill>
                          <a:srgbClr val="0F111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80" marR="5080" marT="508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45.70%</a:t>
                      </a:r>
                      <a:endParaRPr lang="en-US" altLang="zh-CN" sz="1000" b="0" i="0">
                        <a:solidFill>
                          <a:srgbClr val="0F111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80" marR="5080" marT="508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56.30%</a:t>
                      </a:r>
                      <a:endParaRPr lang="en-US" altLang="zh-CN" sz="1000" b="0" i="0">
                        <a:solidFill>
                          <a:srgbClr val="0F111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80" marR="5080" marT="508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3680"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严重不良事件</a:t>
                      </a:r>
                      <a:endParaRPr lang="zh-CN" altLang="en-US" sz="1000" b="0" i="0">
                        <a:solidFill>
                          <a:srgbClr val="0F111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80" marR="5080" marT="508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lang="zh-CN" altLang="en-US" sz="1000" b="0" i="0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例（</a:t>
                      </a:r>
                      <a:r>
                        <a:rPr lang="en-US" altLang="zh-CN" sz="1000" b="0" i="0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8.5%</a:t>
                      </a:r>
                      <a:r>
                        <a:rPr lang="zh-CN" altLang="en-US" sz="1000" b="0" i="0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en-US" sz="1000" b="0" i="0">
                        <a:solidFill>
                          <a:srgbClr val="0F111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80" marR="5080" marT="508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000" b="0" i="0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例（</a:t>
                      </a:r>
                      <a:r>
                        <a:rPr lang="en-US" altLang="zh-CN" sz="1000" b="0" i="0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2.2%</a:t>
                      </a:r>
                      <a:r>
                        <a:rPr lang="zh-CN" altLang="en-US" sz="1000" b="0" i="0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en-US" sz="1000" b="0" i="0">
                        <a:solidFill>
                          <a:srgbClr val="0F111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80" marR="5080" marT="508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0.00%</a:t>
                      </a:r>
                      <a:endParaRPr lang="en-US" altLang="zh-CN" sz="1000" b="0" i="0">
                        <a:solidFill>
                          <a:srgbClr val="0F111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80" marR="5080" marT="508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3680"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与药物相关的严重事件</a:t>
                      </a:r>
                      <a:endParaRPr lang="zh-CN" altLang="en-US" sz="1000" b="0" i="0">
                        <a:solidFill>
                          <a:srgbClr val="0F111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80" marR="5080" marT="508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0.00%</a:t>
                      </a:r>
                      <a:endParaRPr lang="en-US" altLang="zh-CN" sz="1000" b="0" i="0">
                        <a:solidFill>
                          <a:srgbClr val="0F111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80" marR="5080" marT="508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0.00%</a:t>
                      </a:r>
                      <a:endParaRPr lang="en-US" altLang="zh-CN" sz="1000" b="0" i="0">
                        <a:solidFill>
                          <a:srgbClr val="0F111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80" marR="5080" marT="508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0.00%</a:t>
                      </a:r>
                      <a:endParaRPr lang="en-US" altLang="zh-CN" sz="1000" b="0" i="0">
                        <a:solidFill>
                          <a:srgbClr val="0F111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80" marR="5080" marT="508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3680"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因不良事件停药</a:t>
                      </a:r>
                      <a:endParaRPr lang="zh-CN" altLang="en-US" sz="1000" b="0" i="0">
                        <a:solidFill>
                          <a:srgbClr val="0F111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80" marR="5080" marT="508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lang="zh-CN" altLang="en-US" sz="1000" b="0" i="0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例（</a:t>
                      </a:r>
                      <a:r>
                        <a:rPr lang="en-US" altLang="zh-CN" sz="1000" b="0" i="0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6.4%</a:t>
                      </a:r>
                      <a:r>
                        <a:rPr lang="zh-CN" altLang="en-US" sz="1000" b="0" i="0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en-US" sz="1000" b="0" i="0">
                        <a:solidFill>
                          <a:srgbClr val="0F111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80" marR="5080" marT="508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000" b="0" i="0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例（</a:t>
                      </a:r>
                      <a:r>
                        <a:rPr lang="en-US" altLang="zh-CN" sz="1000" b="0" i="0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2.2%</a:t>
                      </a:r>
                      <a:r>
                        <a:rPr lang="zh-CN" altLang="en-US" sz="1000" b="0" i="0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en-US" sz="1000" b="0" i="0">
                        <a:solidFill>
                          <a:srgbClr val="0F111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80" marR="5080" marT="508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0.00%</a:t>
                      </a:r>
                      <a:endParaRPr lang="en-US" altLang="zh-CN" sz="1000" b="0" i="0">
                        <a:solidFill>
                          <a:srgbClr val="0F111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80" marR="5080" marT="508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5484495" y="941705"/>
            <a:ext cx="6471920" cy="55295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376481" y="148674"/>
            <a:ext cx="1192345" cy="666786"/>
            <a:chOff x="2215144" y="927951"/>
            <a:chExt cx="1244730" cy="916847"/>
          </a:xfrm>
        </p:grpSpPr>
        <p:sp>
          <p:nvSpPr>
            <p:cNvPr id="3" name="平行四边形 2"/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>
                <a:latin typeface="Impact" panose="020B0806030902050204" pitchFamily="34" charset="0"/>
              </a:endParaRPr>
            </a:p>
          </p:txBody>
        </p:sp>
        <p:sp>
          <p:nvSpPr>
            <p:cNvPr id="4" name="文本框 9"/>
            <p:cNvSpPr txBox="1"/>
            <p:nvPr/>
          </p:nvSpPr>
          <p:spPr>
            <a:xfrm>
              <a:off x="2393075" y="927951"/>
              <a:ext cx="1066799" cy="916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735" dirty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3735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282150" y="166423"/>
            <a:ext cx="10362926" cy="612920"/>
            <a:chOff x="4315150" y="953426"/>
            <a:chExt cx="3857250" cy="540057"/>
          </a:xfrm>
        </p:grpSpPr>
        <p:sp>
          <p:nvSpPr>
            <p:cNvPr id="6" name="矩形 5"/>
            <p:cNvSpPr/>
            <p:nvPr/>
          </p:nvSpPr>
          <p:spPr>
            <a:xfrm>
              <a:off x="4841196" y="1036090"/>
              <a:ext cx="2827147" cy="405646"/>
            </a:xfrm>
            <a:prstGeom prst="rect">
              <a:avLst/>
            </a:prstGeom>
            <a:ln w="15875"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有效性</a:t>
              </a:r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- 1</a:t>
              </a:r>
              <a:endPara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平行四边形 6"/>
            <p:cNvSpPr/>
            <p:nvPr/>
          </p:nvSpPr>
          <p:spPr>
            <a:xfrm>
              <a:off x="4315150" y="953426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2135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07315" y="1720215"/>
            <a:ext cx="5186680" cy="475043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 anchor="ctr" anchorCtr="0">
            <a:noAutofit/>
          </a:bodyPr>
          <a:p>
            <a:pPr>
              <a:lnSpc>
                <a:spcPct val="150000"/>
              </a:lnSpc>
            </a:pPr>
            <a:r>
              <a:rPr lang="zh-CN" altLang="en-US" sz="125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研究设计：</a:t>
            </a:r>
            <a:r>
              <a:rPr lang="en-US" altLang="zh-CN" sz="12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III</a:t>
            </a:r>
            <a:r>
              <a:rPr lang="zh-CN" altLang="en-US" sz="12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期、随机、双盲、活性对照（中国患者）</a:t>
            </a:r>
            <a:endParaRPr lang="zh-CN" altLang="en-US" sz="125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5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入组患者：</a:t>
            </a:r>
            <a:r>
              <a:rPr lang="zh-CN" altLang="en-US" sz="12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血脂未达标的高胆固醇血症患者，按</a:t>
            </a:r>
            <a:r>
              <a:rPr lang="en-US" altLang="zh-CN" sz="12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ASCVD</a:t>
            </a:r>
            <a:r>
              <a:rPr lang="zh-CN" altLang="en-US" sz="12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风险分层</a:t>
            </a:r>
            <a:endParaRPr lang="zh-CN" altLang="en-US" sz="125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5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治疗方案：</a:t>
            </a:r>
            <a:r>
              <a:rPr lang="zh-CN" altLang="en-US" sz="12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治疗12周</a:t>
            </a:r>
            <a:endParaRPr lang="zh-CN" altLang="en-US" sz="125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队列</a:t>
            </a:r>
            <a:r>
              <a:rPr lang="en-US" altLang="zh-CN" sz="12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A：</a:t>
            </a:r>
            <a:r>
              <a:rPr lang="zh-CN" altLang="en-US" sz="12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依折麦布10</a:t>
            </a:r>
            <a:r>
              <a:rPr lang="en-US" altLang="zh-CN" sz="12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mg/</a:t>
            </a:r>
            <a:r>
              <a:rPr lang="zh-CN" altLang="en-US" sz="12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阿托伐他汀10</a:t>
            </a:r>
            <a:r>
              <a:rPr lang="en-US" altLang="zh-CN" sz="12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mg FDC vs </a:t>
            </a:r>
            <a:r>
              <a:rPr lang="zh-CN" altLang="en-US" sz="12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阿托伐他汀20</a:t>
            </a:r>
            <a:r>
              <a:rPr lang="en-US" altLang="zh-CN" sz="12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mg</a:t>
            </a:r>
            <a:endParaRPr lang="en-US" altLang="zh-CN" sz="125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队列</a:t>
            </a:r>
            <a:r>
              <a:rPr lang="en-US" altLang="zh-CN" sz="12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B：</a:t>
            </a:r>
            <a:r>
              <a:rPr lang="zh-CN" altLang="en-US" sz="12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依折麦布10</a:t>
            </a:r>
            <a:r>
              <a:rPr lang="en-US" altLang="zh-CN" sz="12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mg/</a:t>
            </a:r>
            <a:r>
              <a:rPr lang="zh-CN" altLang="en-US" sz="12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阿托伐他汀20</a:t>
            </a:r>
            <a:r>
              <a:rPr lang="en-US" altLang="zh-CN" sz="12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mg FDC vs </a:t>
            </a:r>
            <a:r>
              <a:rPr lang="zh-CN" altLang="en-US" sz="12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阿托伐他汀40</a:t>
            </a:r>
            <a:r>
              <a:rPr lang="en-US" altLang="zh-CN" sz="12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mg</a:t>
            </a:r>
            <a:endParaRPr lang="zh-CN" altLang="en-US" sz="125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5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结论：</a:t>
            </a:r>
            <a:endParaRPr lang="zh-CN" altLang="en-US" sz="125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 algn="l">
              <a:lnSpc>
                <a:spcPct val="2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2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在中国极高ASCVD风险患者中，依折麦布/阿托伐他汀固定复方制剂 在LDL-C达标率、非-HDL-C达标率及LDL-C降幅&gt;30%方面均显著优于阿托伐他汀单药加量，且效果不受年龄和性别影响。</a:t>
            </a:r>
            <a:endParaRPr lang="zh-CN" altLang="en-US" sz="12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7315" y="941705"/>
            <a:ext cx="5186680" cy="691515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依折麦布/阿托伐他汀固定复方制剂 </a:t>
            </a:r>
            <a:r>
              <a:rPr lang="en-US" altLang="zh-CN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vs. </a:t>
            </a: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阿托伐他汀单药加量</a:t>
            </a:r>
            <a:endParaRPr lang="zh-CN" altLang="en-US" sz="1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Qian J et al. Adv Ther. 2026 (Subgroup analysis of NCT03768427)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14" name="表格 13"/>
          <p:cNvGraphicFramePr/>
          <p:nvPr>
            <p:custDataLst>
              <p:tags r:id="rId1"/>
            </p:custDataLst>
          </p:nvPr>
        </p:nvGraphicFramePr>
        <p:xfrm>
          <a:off x="5650865" y="1397635"/>
          <a:ext cx="6095365" cy="1956435"/>
        </p:xfrm>
        <a:graphic>
          <a:graphicData uri="http://schemas.openxmlformats.org/drawingml/2006/table">
            <a:tbl>
              <a:tblPr/>
              <a:tblGrid>
                <a:gridCol w="2026285"/>
                <a:gridCol w="2042795"/>
                <a:gridCol w="2026285"/>
              </a:tblGrid>
              <a:tr h="281305">
                <a:tc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终点</a:t>
                      </a:r>
                      <a:endParaRPr lang="zh-CN" altLang="en-US" sz="1100" b="1" i="0">
                        <a:solidFill>
                          <a:srgbClr val="0F111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80" marR="5080" marT="508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队列</a:t>
                      </a:r>
                      <a:r>
                        <a:rPr lang="en-US" altLang="zh-CN" sz="1100" b="1" i="0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 (FDC vs AS20)</a:t>
                      </a:r>
                      <a:endParaRPr lang="en-US" altLang="zh-CN" sz="1100" b="1" i="0">
                        <a:solidFill>
                          <a:srgbClr val="0F111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80" marR="5080" marT="508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队列</a:t>
                      </a:r>
                      <a:r>
                        <a:rPr lang="en-US" altLang="zh-CN" sz="1100" b="1" i="0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 (FDC vs AS40)</a:t>
                      </a:r>
                      <a:endParaRPr lang="en-US" altLang="zh-CN" sz="1100" b="1" i="0">
                        <a:solidFill>
                          <a:srgbClr val="0F111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80" marR="5080" marT="508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9400">
                <a:tc rowSpan="2"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LDL-C </a:t>
                      </a:r>
                      <a:r>
                        <a:rPr lang="zh-CN" altLang="en-US" sz="1000" b="0" i="0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达标率</a:t>
                      </a:r>
                      <a:br>
                        <a:rPr lang="zh-CN" altLang="en-US" sz="1000" b="0" i="0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zh-CN" altLang="en-US" sz="1000" b="0" i="0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000" b="0" i="0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2016</a:t>
                      </a:r>
                      <a:r>
                        <a:rPr lang="zh-CN" altLang="en-US" sz="1000" b="0" i="0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中国指南目标）</a:t>
                      </a:r>
                      <a:endParaRPr lang="zh-CN" altLang="en-US" sz="1000" b="0" i="0">
                        <a:solidFill>
                          <a:srgbClr val="0F111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80" marR="5080" marT="508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62.7%</a:t>
                      </a:r>
                      <a:r>
                        <a:rPr lang="en-US" altLang="zh-CN" sz="1000" b="0" i="0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000" b="0" i="0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vs 35.1%</a:t>
                      </a:r>
                      <a:endParaRPr lang="en-US" altLang="zh-CN" sz="1000" b="0" i="0">
                        <a:solidFill>
                          <a:srgbClr val="0F111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80" marR="5080" marT="508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67.5%</a:t>
                      </a:r>
                      <a:r>
                        <a:rPr lang="en-US" altLang="zh-CN" sz="1000" b="0" i="0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000" b="0" i="0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vs 31.0%</a:t>
                      </a:r>
                      <a:endParaRPr lang="en-US" altLang="zh-CN" sz="1000" b="0" i="0">
                        <a:solidFill>
                          <a:srgbClr val="0F111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80" marR="5080" marT="508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003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*P=0.0009*</a:t>
                      </a:r>
                      <a:endParaRPr lang="en-US" altLang="zh-CN" sz="1000" b="0" i="0">
                        <a:solidFill>
                          <a:srgbClr val="0F111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80" marR="5080" marT="508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1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P&lt;0.0001</a:t>
                      </a:r>
                      <a:endParaRPr lang="en-US" altLang="zh-CN" sz="1000" b="0" i="1">
                        <a:solidFill>
                          <a:srgbClr val="0F111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80" marR="5080" marT="508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9400">
                <a:tc rowSpan="2"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LDL-C </a:t>
                      </a:r>
                      <a:r>
                        <a:rPr lang="zh-CN" altLang="en-US" sz="1000" b="0" i="0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降低 </a:t>
                      </a:r>
                      <a:r>
                        <a:rPr lang="en-US" altLang="zh-CN" sz="1000" b="0" i="0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&gt;30%</a:t>
                      </a:r>
                      <a:endParaRPr lang="en-US" altLang="zh-CN" sz="1000" b="0" i="0">
                        <a:solidFill>
                          <a:srgbClr val="0F111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80" marR="5080" marT="508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44.8%</a:t>
                      </a:r>
                      <a:r>
                        <a:rPr lang="en-US" altLang="zh-CN" sz="1000" b="0" i="0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000" b="0" i="0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vs 6.5%</a:t>
                      </a:r>
                      <a:endParaRPr lang="en-US" altLang="zh-CN" sz="1000" b="0" i="0">
                        <a:solidFill>
                          <a:srgbClr val="0F111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80" marR="5080" marT="508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39.5%</a:t>
                      </a:r>
                      <a:r>
                        <a:rPr lang="en-US" altLang="zh-CN" sz="1000" b="0" i="0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000" b="0" i="0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vs 6.9%</a:t>
                      </a:r>
                      <a:endParaRPr lang="en-US" altLang="zh-CN" sz="1000" b="0" i="0">
                        <a:solidFill>
                          <a:srgbClr val="0F111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80" marR="5080" marT="508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813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1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P&lt;0.0001</a:t>
                      </a:r>
                      <a:endParaRPr lang="en-US" altLang="zh-CN" sz="1000" b="0" i="1">
                        <a:solidFill>
                          <a:srgbClr val="0F111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80" marR="5080" marT="508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1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P&lt;0.0001</a:t>
                      </a:r>
                      <a:endParaRPr lang="en-US" altLang="zh-CN" sz="1000" b="0" i="1">
                        <a:solidFill>
                          <a:srgbClr val="0F111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80" marR="5080" marT="508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8765">
                <a:tc rowSpan="2"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非</a:t>
                      </a:r>
                      <a:r>
                        <a:rPr lang="en-US" altLang="zh-CN" sz="1000" b="0" i="0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-HDL-C </a:t>
                      </a:r>
                      <a:r>
                        <a:rPr lang="zh-CN" altLang="en-US" sz="1000" b="0" i="0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达标率</a:t>
                      </a:r>
                      <a:endParaRPr lang="zh-CN" altLang="en-US" sz="1000" b="0" i="0">
                        <a:solidFill>
                          <a:srgbClr val="0F111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80" marR="5080" marT="508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68.7%</a:t>
                      </a:r>
                      <a:r>
                        <a:rPr lang="en-US" altLang="zh-CN" sz="1000" b="0" i="0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000" b="0" i="0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vs 37.7%</a:t>
                      </a:r>
                      <a:endParaRPr lang="en-US" altLang="zh-CN" sz="1000" b="0" i="0">
                        <a:solidFill>
                          <a:srgbClr val="0F111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80" marR="5080" marT="508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74.6%</a:t>
                      </a:r>
                      <a:r>
                        <a:rPr lang="en-US" altLang="zh-CN" sz="1000" b="0" i="0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000" b="0" i="0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vs 45.7%</a:t>
                      </a:r>
                      <a:endParaRPr lang="en-US" altLang="zh-CN" sz="1000" b="0" i="0">
                        <a:solidFill>
                          <a:srgbClr val="0F111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80" marR="5080" marT="508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940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*P=0.0002*</a:t>
                      </a:r>
                      <a:endParaRPr lang="en-US" altLang="zh-CN" sz="1000" b="0" i="0">
                        <a:solidFill>
                          <a:srgbClr val="0F111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80" marR="5080" marT="508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1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P&lt;0.0001</a:t>
                      </a:r>
                      <a:endParaRPr lang="en-US" altLang="zh-CN" sz="1000" b="0" i="1">
                        <a:solidFill>
                          <a:srgbClr val="0F111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80" marR="5080" marT="508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5650865" y="1016953"/>
            <a:ext cx="5080000" cy="275590"/>
          </a:xfrm>
          <a:prstGeom prst="rect">
            <a:avLst/>
          </a:prstGeom>
        </p:spPr>
        <p:txBody>
          <a:bodyPr>
            <a:spAutoFit/>
          </a:bodyPr>
          <a:p>
            <a:pPr marL="0" indent="0"/>
            <a:r>
              <a:rPr lang="zh-CN" altLang="en-US" sz="1200" b="1" i="0">
                <a:solidFill>
                  <a:srgbClr val="0F111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主要有效性结果（</a:t>
            </a:r>
            <a:r>
              <a:rPr lang="en-US" altLang="zh-CN" sz="1200" b="1" i="0">
                <a:solidFill>
                  <a:srgbClr val="0F111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</a:t>
            </a:r>
            <a:r>
              <a:rPr lang="zh-CN" altLang="en-US" sz="1200" b="1" i="0">
                <a:solidFill>
                  <a:srgbClr val="0F111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周）</a:t>
            </a:r>
            <a:endParaRPr lang="zh-CN" altLang="en-US" sz="1200" b="1" i="0">
              <a:solidFill>
                <a:srgbClr val="0F111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16" name="表格 15"/>
          <p:cNvGraphicFramePr/>
          <p:nvPr>
            <p:custDataLst>
              <p:tags r:id="rId2"/>
            </p:custDataLst>
          </p:nvPr>
        </p:nvGraphicFramePr>
        <p:xfrm>
          <a:off x="5651500" y="3891280"/>
          <a:ext cx="6094730" cy="1381760"/>
        </p:xfrm>
        <a:graphic>
          <a:graphicData uri="http://schemas.openxmlformats.org/drawingml/2006/table">
            <a:tbl>
              <a:tblPr/>
              <a:tblGrid>
                <a:gridCol w="1788795"/>
                <a:gridCol w="2161540"/>
                <a:gridCol w="2144395"/>
              </a:tblGrid>
              <a:tr h="345440">
                <a:tc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终点</a:t>
                      </a:r>
                      <a:endParaRPr lang="zh-CN" altLang="en-US" sz="1100" b="1" i="0">
                        <a:solidFill>
                          <a:srgbClr val="0F111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80" marR="5080" marT="508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队列</a:t>
                      </a:r>
                      <a:r>
                        <a:rPr lang="en-US" altLang="zh-CN" sz="1100" b="1" i="0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 (FDC vs AS20)</a:t>
                      </a:r>
                      <a:endParaRPr lang="en-US" altLang="zh-CN" sz="1100" b="1" i="0">
                        <a:solidFill>
                          <a:srgbClr val="0F111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80" marR="5080" marT="508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队列</a:t>
                      </a:r>
                      <a:r>
                        <a:rPr lang="en-US" altLang="zh-CN" sz="1100" b="1" i="0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 (FDC vs AS40)</a:t>
                      </a:r>
                      <a:endParaRPr lang="en-US" altLang="zh-CN" sz="1100" b="1" i="0">
                        <a:solidFill>
                          <a:srgbClr val="0F111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80" marR="5080" marT="508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544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LDL-C </a:t>
                      </a:r>
                      <a:r>
                        <a:rPr lang="zh-CN" altLang="en-US" sz="1000" b="0" i="0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达标率</a:t>
                      </a:r>
                      <a:endParaRPr lang="zh-CN" altLang="en-US" sz="1000" b="0" i="0">
                        <a:solidFill>
                          <a:srgbClr val="0F111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80" marR="5080" marT="508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62.3%</a:t>
                      </a:r>
                      <a:r>
                        <a:rPr lang="en-US" altLang="zh-CN" sz="1000" b="0" i="0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000" b="0" i="0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vs 33.9%</a:t>
                      </a:r>
                      <a:endParaRPr lang="en-US" altLang="zh-CN" sz="1000" b="0" i="0">
                        <a:solidFill>
                          <a:srgbClr val="0F111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80" marR="5080" marT="508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69.1%</a:t>
                      </a:r>
                      <a:r>
                        <a:rPr lang="en-US" altLang="zh-CN" sz="1000" b="0" i="0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000" b="0" i="0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vs 29.5%</a:t>
                      </a:r>
                      <a:endParaRPr lang="en-US" altLang="zh-CN" sz="1000" b="0" i="0">
                        <a:solidFill>
                          <a:srgbClr val="0F111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80" marR="5080" marT="508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544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LDL-C </a:t>
                      </a:r>
                      <a:r>
                        <a:rPr lang="zh-CN" altLang="en-US" sz="1000" b="0" i="0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降低 </a:t>
                      </a:r>
                      <a:r>
                        <a:rPr lang="en-US" altLang="zh-CN" sz="1000" b="0" i="0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&gt;30%</a:t>
                      </a:r>
                      <a:endParaRPr lang="en-US" altLang="zh-CN" sz="1000" b="0" i="0">
                        <a:solidFill>
                          <a:srgbClr val="0F111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80" marR="5080" marT="508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41.5%</a:t>
                      </a:r>
                      <a:r>
                        <a:rPr lang="en-US" altLang="zh-CN" sz="1000" b="0" i="0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000" b="0" i="0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vs 5.1%</a:t>
                      </a:r>
                      <a:endParaRPr lang="en-US" altLang="zh-CN" sz="1000" b="0" i="0">
                        <a:solidFill>
                          <a:srgbClr val="0F111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80" marR="5080" marT="508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40.0%</a:t>
                      </a:r>
                      <a:r>
                        <a:rPr lang="en-US" altLang="zh-CN" sz="1000" b="0" i="0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000" b="0" i="0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vs 6.3%</a:t>
                      </a:r>
                      <a:endParaRPr lang="en-US" altLang="zh-CN" sz="1000" b="0" i="0">
                        <a:solidFill>
                          <a:srgbClr val="0F111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80" marR="5080" marT="508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5440"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非</a:t>
                      </a:r>
                      <a:r>
                        <a:rPr lang="en-US" altLang="zh-CN" sz="1000" b="0" i="0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-HDL-C </a:t>
                      </a:r>
                      <a:r>
                        <a:rPr lang="zh-CN" altLang="en-US" sz="1000" b="0" i="0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达标率</a:t>
                      </a:r>
                      <a:endParaRPr lang="zh-CN" altLang="en-US" sz="1000" b="0" i="0">
                        <a:solidFill>
                          <a:srgbClr val="0F111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80" marR="5080" marT="508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69.8%</a:t>
                      </a:r>
                      <a:r>
                        <a:rPr lang="en-US" altLang="zh-CN" sz="1000" b="0" i="0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000" b="0" i="0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vs 32.2%</a:t>
                      </a:r>
                      <a:endParaRPr lang="en-US" altLang="zh-CN" sz="1000" b="0" i="0">
                        <a:solidFill>
                          <a:srgbClr val="0F111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80" marR="5080" marT="508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75.5%</a:t>
                      </a:r>
                      <a:r>
                        <a:rPr lang="en-US" altLang="zh-CN" sz="1000" b="0" i="0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000" b="0" i="0">
                          <a:solidFill>
                            <a:srgbClr val="0F111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vs 44.6%</a:t>
                      </a:r>
                      <a:endParaRPr lang="en-US" altLang="zh-CN" sz="1000" b="0" i="0">
                        <a:solidFill>
                          <a:srgbClr val="0F111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80" marR="5080" marT="508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7" name="文本框 16"/>
          <p:cNvSpPr txBox="1"/>
          <p:nvPr/>
        </p:nvSpPr>
        <p:spPr>
          <a:xfrm>
            <a:off x="5651500" y="3509963"/>
            <a:ext cx="5080000" cy="275590"/>
          </a:xfrm>
          <a:prstGeom prst="rect">
            <a:avLst/>
          </a:prstGeom>
        </p:spPr>
        <p:txBody>
          <a:bodyPr>
            <a:spAutoFit/>
          </a:bodyPr>
          <a:p>
            <a:pPr marL="0" indent="0"/>
            <a:r>
              <a:rPr lang="zh-CN" altLang="en-US" sz="1200" b="1" i="0">
                <a:solidFill>
                  <a:srgbClr val="0F111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关键亚组（极高ASCVD风险患者，12周）</a:t>
            </a:r>
            <a:endParaRPr lang="zh-CN" altLang="en-US" sz="1200" b="1" i="0">
              <a:solidFill>
                <a:srgbClr val="0F111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650865" y="5280025"/>
            <a:ext cx="6305550" cy="922020"/>
          </a:xfrm>
          <a:prstGeom prst="rect">
            <a:avLst/>
          </a:prstGeom>
        </p:spPr>
        <p:txBody>
          <a:bodyPr wrap="square">
            <a:spAutoFit/>
          </a:bodyPr>
          <a:p>
            <a:pPr marL="171450" indent="-17145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200" b="0" i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年龄亚组（≥65岁）：FDC达标率显著更高（队列A 67.9% vs 33.3%；队列B 68.8% vs 33.3%）</a:t>
            </a:r>
            <a:endParaRPr lang="zh-CN" altLang="en-US" sz="1200" b="0" i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200" b="0" i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性别亚组：男性和女性中FDC均优于单药加量</a:t>
            </a:r>
            <a:endParaRPr lang="zh-CN" altLang="en-US" sz="1200" b="0" i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76481" y="148674"/>
            <a:ext cx="1192345" cy="666786"/>
            <a:chOff x="2215144" y="927951"/>
            <a:chExt cx="1244730" cy="916847"/>
          </a:xfrm>
        </p:grpSpPr>
        <p:sp>
          <p:nvSpPr>
            <p:cNvPr id="3" name="平行四边形 2"/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>
                <a:latin typeface="Impact" panose="020B0806030902050204" pitchFamily="34" charset="0"/>
              </a:endParaRPr>
            </a:p>
          </p:txBody>
        </p:sp>
        <p:sp>
          <p:nvSpPr>
            <p:cNvPr id="4" name="文本框 9"/>
            <p:cNvSpPr txBox="1"/>
            <p:nvPr/>
          </p:nvSpPr>
          <p:spPr>
            <a:xfrm>
              <a:off x="2393075" y="927951"/>
              <a:ext cx="1066799" cy="916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735" dirty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3735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282150" y="166423"/>
            <a:ext cx="10362926" cy="612920"/>
            <a:chOff x="4315150" y="953426"/>
            <a:chExt cx="3857250" cy="540057"/>
          </a:xfrm>
        </p:grpSpPr>
        <p:sp>
          <p:nvSpPr>
            <p:cNvPr id="6" name="矩形 5"/>
            <p:cNvSpPr/>
            <p:nvPr/>
          </p:nvSpPr>
          <p:spPr>
            <a:xfrm>
              <a:off x="4841196" y="1036090"/>
              <a:ext cx="2827147" cy="405646"/>
            </a:xfrm>
            <a:prstGeom prst="rect">
              <a:avLst/>
            </a:prstGeom>
            <a:ln w="15875"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有效性</a:t>
              </a:r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- 2</a:t>
              </a:r>
              <a:endPara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平行四边形 6"/>
            <p:cNvSpPr/>
            <p:nvPr/>
          </p:nvSpPr>
          <p:spPr>
            <a:xfrm>
              <a:off x="4315150" y="953426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2135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28905" y="895350"/>
            <a:ext cx="11907520" cy="5842328"/>
            <a:chOff x="203" y="1140"/>
            <a:chExt cx="18752" cy="9472"/>
          </a:xfrm>
        </p:grpSpPr>
        <p:sp>
          <p:nvSpPr>
            <p:cNvPr id="8" name="圆角矩形 7"/>
            <p:cNvSpPr/>
            <p:nvPr/>
          </p:nvSpPr>
          <p:spPr>
            <a:xfrm>
              <a:off x="218" y="1275"/>
              <a:ext cx="7662" cy="8512"/>
            </a:xfrm>
            <a:prstGeom prst="roundRect">
              <a:avLst>
                <a:gd name="adj" fmla="val 1715"/>
              </a:avLst>
            </a:prstGeom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203" y="1140"/>
              <a:ext cx="7688" cy="567"/>
            </a:xfrm>
            <a:prstGeom prst="roundRect">
              <a:avLst>
                <a:gd name="adj" fmla="val 0"/>
              </a:avLst>
            </a:prstGeom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中国</a:t>
              </a:r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grpSp>
          <p:nvGrpSpPr>
            <p:cNvPr id="25" name="组合 24"/>
            <p:cNvGrpSpPr/>
            <p:nvPr>
              <p:custDataLst>
                <p:tags r:id="rId1"/>
              </p:custDataLst>
            </p:nvPr>
          </p:nvGrpSpPr>
          <p:grpSpPr>
            <a:xfrm rot="0">
              <a:off x="526" y="1784"/>
              <a:ext cx="7130" cy="1431"/>
              <a:chOff x="1438" y="3278"/>
              <a:chExt cx="7130" cy="1431"/>
            </a:xfrm>
          </p:grpSpPr>
          <p:sp>
            <p:nvSpPr>
              <p:cNvPr id="26" name="文本框 25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897" y="3278"/>
                <a:ext cx="6341" cy="4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p>
                <a:r>
                  <a:rPr lang="zh-CN" altLang="en-US" sz="1400" dirty="0">
                    <a:solidFill>
                      <a:srgbClr val="A71259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ea"/>
                    <a:sym typeface="+mn-lt"/>
                  </a:rPr>
                  <a:t>中国血脂管理指南（</a:t>
                </a:r>
                <a:r>
                  <a:rPr lang="en-US" altLang="zh-CN" sz="1400" dirty="0">
                    <a:solidFill>
                      <a:srgbClr val="A71259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ea"/>
                    <a:sym typeface="+mn-lt"/>
                  </a:rPr>
                  <a:t>2023</a:t>
                </a:r>
                <a:r>
                  <a:rPr lang="zh-CN" altLang="en-US" sz="1400" dirty="0">
                    <a:solidFill>
                      <a:srgbClr val="A71259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ea"/>
                    <a:sym typeface="+mn-lt"/>
                  </a:rPr>
                  <a:t>）</a:t>
                </a:r>
                <a:endParaRPr lang="zh-CN" altLang="en-US" sz="1400" dirty="0">
                  <a:solidFill>
                    <a:srgbClr val="A71259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7" name="文本框 26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1897" y="3724"/>
                <a:ext cx="6671" cy="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L="285750" indent="-2857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Regular" panose="020B0500000000000000" charset="-122"/>
                    <a:ea typeface="思源黑体 CN Regular" panose="020B0500000000000000" charset="-122"/>
                    <a:cs typeface="+mn-ea"/>
                    <a:sym typeface="+mn-lt"/>
                  </a:rPr>
                  <a:t>中等强度他汀类药物治疗</a:t>
                </a: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Regular" panose="020B0500000000000000" charset="-122"/>
                    <a:ea typeface="思源黑体 CN Regular" panose="020B0500000000000000" charset="-122"/>
                    <a:cs typeface="+mn-ea"/>
                    <a:sym typeface="+mn-lt"/>
                  </a:rPr>
                  <a:t>LDL-C 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Regular" panose="020B0500000000000000" charset="-122"/>
                    <a:ea typeface="思源黑体 CN Regular" panose="020B0500000000000000" charset="-122"/>
                    <a:cs typeface="+mn-ea"/>
                    <a:sym typeface="+mn-lt"/>
                  </a:rPr>
                  <a:t>不能达标者，</a:t>
                </a:r>
                <a:r>
                  <a:rPr lang="zh-CN" altLang="en-US" sz="1400" dirty="0">
                    <a:solidFill>
                      <a:srgbClr val="F38C89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ea"/>
                    <a:sym typeface="+mn-lt"/>
                  </a:rPr>
                  <a:t>联合胆固醇吸收抑制剂治疗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Regular" panose="020B0500000000000000" charset="-122"/>
                    <a:ea typeface="思源黑体 CN Regular" panose="020B0500000000000000" charset="-122"/>
                    <a:cs typeface="+mn-ea"/>
                    <a:sym typeface="+mn-lt"/>
                  </a:rPr>
                  <a:t>。（</a:t>
                </a: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Regular" panose="020B0500000000000000" charset="-122"/>
                    <a:ea typeface="思源黑体 CN Regular" panose="020B0500000000000000" charset="-122"/>
                    <a:cs typeface="+mn-ea"/>
                    <a:sym typeface="+mn-lt"/>
                  </a:rPr>
                  <a:t>I 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Regular" panose="020B0500000000000000" charset="-122"/>
                    <a:ea typeface="思源黑体 CN Regular" panose="020B0500000000000000" charset="-122"/>
                    <a:cs typeface="+mn-ea"/>
                    <a:sym typeface="+mn-lt"/>
                  </a:rPr>
                  <a:t>，</a:t>
                </a: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Regular" panose="020B0500000000000000" charset="-122"/>
                    <a:ea typeface="思源黑体 CN Regular" panose="020B0500000000000000" charset="-122"/>
                    <a:cs typeface="+mn-ea"/>
                    <a:sym typeface="+mn-lt"/>
                  </a:rPr>
                  <a:t>A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Regular" panose="020B0500000000000000" charset="-122"/>
                    <a:ea typeface="思源黑体 CN Regular" panose="020B0500000000000000" charset="-122"/>
                    <a:cs typeface="+mn-ea"/>
                    <a:sym typeface="+mn-lt"/>
                  </a:rPr>
                  <a:t>）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+mn-ea"/>
                  <a:sym typeface="+mn-lt"/>
                </a:endParaRPr>
              </a:p>
            </p:txBody>
          </p:sp>
          <p:cxnSp>
            <p:nvCxnSpPr>
              <p:cNvPr id="30" name="直接连接符 29"/>
              <p:cNvCxnSpPr/>
              <p:nvPr>
                <p:custDataLst>
                  <p:tags r:id="rId4"/>
                </p:custDataLst>
              </p:nvPr>
            </p:nvCxnSpPr>
            <p:spPr>
              <a:xfrm>
                <a:off x="1897" y="3762"/>
                <a:ext cx="6520" cy="0"/>
              </a:xfrm>
              <a:prstGeom prst="line">
                <a:avLst/>
              </a:prstGeom>
              <a:ln w="12700" cmpd="sng">
                <a:solidFill>
                  <a:srgbClr val="E65D71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pic>
            <p:nvPicPr>
              <p:cNvPr id="32" name="图片 31" descr="箭头-三角-向右"/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438" y="3402"/>
                <a:ext cx="283" cy="283"/>
              </a:xfrm>
              <a:prstGeom prst="rect">
                <a:avLst/>
              </a:prstGeom>
            </p:spPr>
          </p:pic>
        </p:grpSp>
        <p:grpSp>
          <p:nvGrpSpPr>
            <p:cNvPr id="28" name="组合 27"/>
            <p:cNvGrpSpPr/>
            <p:nvPr>
              <p:custDataLst>
                <p:tags r:id="rId7"/>
              </p:custDataLst>
            </p:nvPr>
          </p:nvGrpSpPr>
          <p:grpSpPr>
            <a:xfrm rot="0">
              <a:off x="526" y="3214"/>
              <a:ext cx="7130" cy="1431"/>
              <a:chOff x="1438" y="3278"/>
              <a:chExt cx="7130" cy="1431"/>
            </a:xfrm>
          </p:grpSpPr>
          <p:sp>
            <p:nvSpPr>
              <p:cNvPr id="29" name="文本框 28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1897" y="3278"/>
                <a:ext cx="6341" cy="4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p>
                <a:r>
                  <a:rPr lang="zh-CN" altLang="en-US" sz="1400" dirty="0">
                    <a:solidFill>
                      <a:srgbClr val="A71259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ea"/>
                    <a:sym typeface="+mn-lt"/>
                  </a:rPr>
                  <a:t>中国血脂管理指南（基层版</a:t>
                </a:r>
                <a:r>
                  <a:rPr lang="en-US" altLang="zh-CN" sz="1400" dirty="0">
                    <a:solidFill>
                      <a:srgbClr val="A71259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ea"/>
                    <a:sym typeface="+mn-lt"/>
                  </a:rPr>
                  <a:t>2024</a:t>
                </a:r>
                <a:r>
                  <a:rPr lang="zh-CN" altLang="en-US" sz="1400" dirty="0">
                    <a:solidFill>
                      <a:srgbClr val="E65D7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ea"/>
                    <a:sym typeface="+mn-lt"/>
                  </a:rPr>
                  <a:t>）</a:t>
                </a:r>
                <a:endParaRPr lang="zh-CN" altLang="en-US" sz="1400" dirty="0">
                  <a:solidFill>
                    <a:srgbClr val="E65D7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1" name="文本框 30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1897" y="3724"/>
                <a:ext cx="6671" cy="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L="285750" indent="-2857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Regular" panose="020B0500000000000000" charset="-122"/>
                    <a:ea typeface="思源黑体 CN Regular" panose="020B0500000000000000" charset="-122"/>
                    <a:cs typeface="+mn-ea"/>
                    <a:sym typeface="+mn-lt"/>
                  </a:rPr>
                  <a:t>可使用他汀类药物和（或）胆固醇吸收抑制剂</a:t>
                </a:r>
                <a:r>
                  <a:rPr lang="zh-CN" altLang="en-US" sz="1400" dirty="0">
                    <a:solidFill>
                      <a:srgbClr val="F38C89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ea"/>
                    <a:sym typeface="+mn-lt"/>
                  </a:rPr>
                  <a:t>固定复方制剂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Regular" panose="020B0500000000000000" charset="-122"/>
                    <a:ea typeface="思源黑体 CN Regular" panose="020B0500000000000000" charset="-122"/>
                    <a:cs typeface="+mn-ea"/>
                    <a:sym typeface="+mn-lt"/>
                  </a:rPr>
                  <a:t>进一步提高依从性。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+mn-ea"/>
                  <a:sym typeface="+mn-lt"/>
                </a:endParaRPr>
              </a:p>
            </p:txBody>
          </p:sp>
          <p:cxnSp>
            <p:nvCxnSpPr>
              <p:cNvPr id="34" name="直接连接符 33"/>
              <p:cNvCxnSpPr/>
              <p:nvPr>
                <p:custDataLst>
                  <p:tags r:id="rId10"/>
                </p:custDataLst>
              </p:nvPr>
            </p:nvCxnSpPr>
            <p:spPr>
              <a:xfrm>
                <a:off x="1897" y="3762"/>
                <a:ext cx="6520" cy="0"/>
              </a:xfrm>
              <a:prstGeom prst="line">
                <a:avLst/>
              </a:prstGeom>
              <a:ln w="12700" cmpd="sng">
                <a:solidFill>
                  <a:srgbClr val="E65D71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pic>
            <p:nvPicPr>
              <p:cNvPr id="36" name="图片 35" descr="箭头-三角-向右"/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438" y="3402"/>
                <a:ext cx="283" cy="283"/>
              </a:xfrm>
              <a:prstGeom prst="rect">
                <a:avLst/>
              </a:prstGeom>
            </p:spPr>
          </p:pic>
        </p:grpSp>
        <p:grpSp>
          <p:nvGrpSpPr>
            <p:cNvPr id="44" name="组合 43"/>
            <p:cNvGrpSpPr/>
            <p:nvPr>
              <p:custDataLst>
                <p:tags r:id="rId11"/>
              </p:custDataLst>
            </p:nvPr>
          </p:nvGrpSpPr>
          <p:grpSpPr>
            <a:xfrm rot="0">
              <a:off x="550" y="4644"/>
              <a:ext cx="7595" cy="2611"/>
              <a:chOff x="1438" y="3278"/>
              <a:chExt cx="7595" cy="2611"/>
            </a:xfrm>
          </p:grpSpPr>
          <p:sp>
            <p:nvSpPr>
              <p:cNvPr id="45" name="文本框 44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1897" y="3278"/>
                <a:ext cx="7136" cy="8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p>
                <a:r>
                  <a:rPr lang="zh-CN" altLang="en-US" sz="1400" dirty="0">
                    <a:solidFill>
                      <a:srgbClr val="A71259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ea"/>
                    <a:sym typeface="+mn-lt"/>
                  </a:rPr>
                  <a:t>降胆固醇单片复方制剂</a:t>
                </a:r>
                <a:r>
                  <a:rPr lang="en-US" altLang="zh-CN" sz="1400" dirty="0">
                    <a:solidFill>
                      <a:srgbClr val="A71259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ea"/>
                    <a:sym typeface="+mn-lt"/>
                  </a:rPr>
                  <a:t>(SPC)</a:t>
                </a:r>
                <a:r>
                  <a:rPr lang="zh-CN" altLang="en-US" sz="1400" dirty="0">
                    <a:solidFill>
                      <a:srgbClr val="A71259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ea"/>
                    <a:sym typeface="+mn-lt"/>
                  </a:rPr>
                  <a:t>临床应用中国专家共识（</a:t>
                </a:r>
                <a:r>
                  <a:rPr lang="en-US" altLang="zh-CN" sz="1400" dirty="0">
                    <a:solidFill>
                      <a:srgbClr val="A71259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ea"/>
                    <a:sym typeface="+mn-lt"/>
                  </a:rPr>
                  <a:t>2024</a:t>
                </a:r>
                <a:r>
                  <a:rPr lang="zh-CN" altLang="en-US" sz="1400" dirty="0">
                    <a:solidFill>
                      <a:srgbClr val="A71259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ea"/>
                    <a:sym typeface="+mn-lt"/>
                  </a:rPr>
                  <a:t>年）</a:t>
                </a:r>
                <a:endParaRPr lang="zh-CN" altLang="en-US" sz="1400" dirty="0">
                  <a:solidFill>
                    <a:srgbClr val="A71259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6" name="文本框 45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1897" y="4066"/>
                <a:ext cx="6872" cy="1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L="285750" indent="-2857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Regular" panose="020B0500000000000000" charset="-122"/>
                    <a:ea typeface="思源黑体 CN Regular" panose="020B0500000000000000" charset="-122"/>
                    <a:cs typeface="+mn-ea"/>
                    <a:sym typeface="+mn-lt"/>
                  </a:rPr>
                  <a:t>超高危</a:t>
                </a: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Regular" panose="020B0500000000000000" charset="-122"/>
                    <a:ea typeface="思源黑体 CN Regular" panose="020B0500000000000000" charset="-122"/>
                    <a:cs typeface="+mn-ea"/>
                    <a:sym typeface="+mn-lt"/>
                  </a:rPr>
                  <a:t> ASCVD 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Regular" panose="020B0500000000000000" charset="-122"/>
                    <a:ea typeface="思源黑体 CN Regular" panose="020B0500000000000000" charset="-122"/>
                    <a:cs typeface="+mn-ea"/>
                    <a:sym typeface="+mn-lt"/>
                  </a:rPr>
                  <a:t>患者建议起始使用中等强度他汀类药物联合胆固醇吸收抑制剂或</a:t>
                </a:r>
                <a:r>
                  <a:rPr lang="zh-CN" altLang="en-US" sz="1400" dirty="0">
                    <a:solidFill>
                      <a:srgbClr val="F38C89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思源黑体 CN Bold" panose="020B0800000000000000" pitchFamily="34" charset="-122"/>
                    <a:sym typeface="+mn-lt"/>
                  </a:rPr>
                  <a:t>中等强度他汀类药物</a:t>
                </a:r>
                <a:r>
                  <a:rPr lang="en-US" altLang="zh-CN" sz="1400" dirty="0">
                    <a:solidFill>
                      <a:srgbClr val="F38C89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思源黑体 CN Bold" panose="020B0800000000000000" pitchFamily="34" charset="-122"/>
                    <a:sym typeface="+mn-lt"/>
                  </a:rPr>
                  <a:t> / </a:t>
                </a:r>
                <a:r>
                  <a:rPr lang="zh-CN" altLang="en-US" sz="1400" dirty="0">
                    <a:solidFill>
                      <a:srgbClr val="F38C89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思源黑体 CN Bold" panose="020B0800000000000000" pitchFamily="34" charset="-122"/>
                    <a:sym typeface="+mn-lt"/>
                  </a:rPr>
                  <a:t>胆固醇吸收抑制剂</a:t>
                </a:r>
                <a:r>
                  <a:rPr lang="en-US" altLang="zh-CN" sz="1400" dirty="0">
                    <a:solidFill>
                      <a:srgbClr val="F38C89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思源黑体 CN Bold" panose="020B0800000000000000" pitchFamily="34" charset="-122"/>
                    <a:sym typeface="+mn-lt"/>
                  </a:rPr>
                  <a:t>SPC</a:t>
                </a:r>
                <a:r>
                  <a:rPr lang="zh-CN" altLang="en-US" sz="1400" dirty="0">
                    <a:solidFill>
                      <a:srgbClr val="F38C89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思源黑体 CN Bold" panose="020B0800000000000000" pitchFamily="34" charset="-122"/>
                    <a:sym typeface="+mn-lt"/>
                  </a:rPr>
                  <a:t>，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Regular" panose="020B0500000000000000" charset="-122"/>
                    <a:ea typeface="思源黑体 CN Regular" panose="020B0500000000000000" charset="-122"/>
                    <a:cs typeface="+mn-ea"/>
                    <a:sym typeface="+mn-lt"/>
                  </a:rPr>
                  <a:t>考虑到</a:t>
                </a: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Regular" panose="020B0500000000000000" charset="-122"/>
                    <a:ea typeface="思源黑体 CN Regular" panose="020B0500000000000000" charset="-122"/>
                    <a:cs typeface="+mn-ea"/>
                    <a:sym typeface="+mn-lt"/>
                  </a:rPr>
                  <a:t>SPC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Regular" panose="020B0500000000000000" charset="-122"/>
                    <a:ea typeface="思源黑体 CN Regular" panose="020B0500000000000000" charset="-122"/>
                    <a:cs typeface="+mn-ea"/>
                    <a:sym typeface="+mn-lt"/>
                  </a:rPr>
                  <a:t>较自由联合治疗的临床优势，</a:t>
                </a:r>
                <a:r>
                  <a:rPr lang="zh-CN" altLang="en-US" sz="1400" dirty="0">
                    <a:solidFill>
                      <a:srgbClr val="F38C89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思源黑体 CN Bold" panose="020B0800000000000000" pitchFamily="34" charset="-122"/>
                    <a:sym typeface="+mn-lt"/>
                  </a:rPr>
                  <a:t>优先推荐使用</a:t>
                </a:r>
                <a:r>
                  <a:rPr lang="en-US" altLang="zh-CN" sz="1400" dirty="0">
                    <a:solidFill>
                      <a:srgbClr val="F38C89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思源黑体 CN Bold" panose="020B0800000000000000" pitchFamily="34" charset="-122"/>
                    <a:sym typeface="+mn-lt"/>
                  </a:rPr>
                  <a:t>SPC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Regular" panose="020B0500000000000000" charset="-122"/>
                    <a:ea typeface="思源黑体 CN Regular" panose="020B0500000000000000" charset="-122"/>
                    <a:cs typeface="+mn-ea"/>
                    <a:sym typeface="+mn-lt"/>
                  </a:rPr>
                  <a:t>。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+mn-ea"/>
                  <a:sym typeface="+mn-lt"/>
                </a:endParaRPr>
              </a:p>
            </p:txBody>
          </p:sp>
          <p:cxnSp>
            <p:nvCxnSpPr>
              <p:cNvPr id="47" name="直接连接符 46"/>
              <p:cNvCxnSpPr/>
              <p:nvPr>
                <p:custDataLst>
                  <p:tags r:id="rId14"/>
                </p:custDataLst>
              </p:nvPr>
            </p:nvCxnSpPr>
            <p:spPr>
              <a:xfrm>
                <a:off x="1897" y="4104"/>
                <a:ext cx="6520" cy="0"/>
              </a:xfrm>
              <a:prstGeom prst="line">
                <a:avLst/>
              </a:prstGeom>
              <a:ln w="12700" cmpd="sng">
                <a:solidFill>
                  <a:srgbClr val="E65D71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pic>
            <p:nvPicPr>
              <p:cNvPr id="48" name="图片 47" descr="箭头-三角-向右"/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438" y="3402"/>
                <a:ext cx="283" cy="283"/>
              </a:xfrm>
              <a:prstGeom prst="rect">
                <a:avLst/>
              </a:prstGeom>
            </p:spPr>
          </p:pic>
        </p:grpSp>
        <p:grpSp>
          <p:nvGrpSpPr>
            <p:cNvPr id="49" name="组合 48"/>
            <p:cNvGrpSpPr/>
            <p:nvPr>
              <p:custDataLst>
                <p:tags r:id="rId15"/>
              </p:custDataLst>
            </p:nvPr>
          </p:nvGrpSpPr>
          <p:grpSpPr>
            <a:xfrm rot="0">
              <a:off x="564" y="7230"/>
              <a:ext cx="7330" cy="2593"/>
              <a:chOff x="1438" y="3278"/>
              <a:chExt cx="7330" cy="2593"/>
            </a:xfrm>
          </p:grpSpPr>
          <p:sp>
            <p:nvSpPr>
              <p:cNvPr id="50" name="文本框 49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1897" y="3278"/>
                <a:ext cx="6871" cy="8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p>
                <a:r>
                  <a:rPr lang="zh-CN" altLang="en-US" sz="1400" dirty="0">
                    <a:solidFill>
                      <a:srgbClr val="A71259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ea"/>
                    <a:sym typeface="+mn-lt"/>
                  </a:rPr>
                  <a:t>单片固定剂量复方制剂</a:t>
                </a:r>
                <a:r>
                  <a:rPr lang="en-US" altLang="zh-CN" sz="1400" dirty="0">
                    <a:solidFill>
                      <a:srgbClr val="A71259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ea"/>
                    <a:sym typeface="+mn-lt"/>
                  </a:rPr>
                  <a:t>(FDC)</a:t>
                </a:r>
                <a:r>
                  <a:rPr lang="zh-CN" altLang="en-US" sz="1400" dirty="0">
                    <a:solidFill>
                      <a:srgbClr val="A71259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ea"/>
                    <a:sym typeface="+mn-lt"/>
                  </a:rPr>
                  <a:t>在心血管疾病防控中应用的中国专家共识（</a:t>
                </a:r>
                <a:r>
                  <a:rPr lang="en-US" altLang="zh-CN" sz="1400" dirty="0">
                    <a:solidFill>
                      <a:srgbClr val="A71259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ea"/>
                    <a:sym typeface="+mn-lt"/>
                  </a:rPr>
                  <a:t>2023</a:t>
                </a:r>
                <a:r>
                  <a:rPr lang="zh-CN" altLang="en-US" sz="1400" dirty="0">
                    <a:solidFill>
                      <a:srgbClr val="A71259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ea"/>
                    <a:sym typeface="+mn-lt"/>
                  </a:rPr>
                  <a:t>）</a:t>
                </a:r>
                <a:endParaRPr lang="zh-CN" altLang="en-US" sz="1400" dirty="0">
                  <a:solidFill>
                    <a:srgbClr val="A71259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1" name="文本框 50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1897" y="4048"/>
                <a:ext cx="6634" cy="1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L="285750" indent="-2857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solidFill>
                      <a:srgbClr val="F38C89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思源黑体 CN Bold" panose="020B0800000000000000" pitchFamily="34" charset="-122"/>
                    <a:sym typeface="+mn-lt"/>
                  </a:rPr>
                  <a:t>FDC</a:t>
                </a:r>
                <a:r>
                  <a:rPr lang="zh-CN" altLang="en-US" sz="1400" dirty="0">
                    <a:solidFill>
                      <a:srgbClr val="F38C89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思源黑体 CN Bold" panose="020B0800000000000000" pitchFamily="34" charset="-122"/>
                    <a:sym typeface="+mn-lt"/>
                  </a:rPr>
                  <a:t>治疗可提高患者服药依从性和连续性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Regular" panose="020B0500000000000000" charset="-122"/>
                    <a:ea typeface="思源黑体 CN Regular" panose="020B0500000000000000" charset="-122"/>
                    <a:cs typeface="+mn-ea"/>
                    <a:sym typeface="+mn-lt"/>
                  </a:rPr>
                  <a:t>。</a:t>
                </a: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Regular" panose="020B0500000000000000" charset="-122"/>
                    <a:ea typeface="思源黑体 CN Regular" panose="020B0500000000000000" charset="-122"/>
                    <a:cs typeface="+mn-ea"/>
                    <a:sym typeface="+mn-lt"/>
                  </a:rPr>
                  <a:t> FDC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Regular" panose="020B0500000000000000" charset="-122"/>
                    <a:ea typeface="思源黑体 CN Regular" panose="020B0500000000000000" charset="-122"/>
                    <a:cs typeface="+mn-ea"/>
                    <a:sym typeface="+mn-lt"/>
                  </a:rPr>
                  <a:t>广覆盖后将带来对</a:t>
                </a: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Regular" panose="020B0500000000000000" charset="-122"/>
                    <a:ea typeface="思源黑体 CN Regular" panose="020B0500000000000000" charset="-122"/>
                    <a:cs typeface="+mn-ea"/>
                    <a:sym typeface="+mn-lt"/>
                  </a:rPr>
                  <a:t>ASCVD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Regular" panose="020B0500000000000000" charset="-122"/>
                    <a:ea typeface="思源黑体 CN Regular" panose="020B0500000000000000" charset="-122"/>
                    <a:cs typeface="+mn-ea"/>
                    <a:sym typeface="+mn-lt"/>
                  </a:rPr>
                  <a:t>多重风险因素更加全面的管理和心血管预后的进一步改善，可以减轻全社会长期的医疗经济负担。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+mn-ea"/>
                  <a:sym typeface="+mn-lt"/>
                </a:endParaRPr>
              </a:p>
            </p:txBody>
          </p:sp>
          <p:cxnSp>
            <p:nvCxnSpPr>
              <p:cNvPr id="52" name="直接连接符 51"/>
              <p:cNvCxnSpPr/>
              <p:nvPr>
                <p:custDataLst>
                  <p:tags r:id="rId18"/>
                </p:custDataLst>
              </p:nvPr>
            </p:nvCxnSpPr>
            <p:spPr>
              <a:xfrm>
                <a:off x="1897" y="4086"/>
                <a:ext cx="6520" cy="0"/>
              </a:xfrm>
              <a:prstGeom prst="line">
                <a:avLst/>
              </a:prstGeom>
              <a:ln w="12700" cmpd="sng">
                <a:solidFill>
                  <a:srgbClr val="E65D71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pic>
            <p:nvPicPr>
              <p:cNvPr id="53" name="图片 52" descr="箭头-三角-向右"/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438" y="3402"/>
                <a:ext cx="283" cy="283"/>
              </a:xfrm>
              <a:prstGeom prst="rect">
                <a:avLst/>
              </a:prstGeom>
            </p:spPr>
          </p:pic>
        </p:grpSp>
        <p:sp>
          <p:nvSpPr>
            <p:cNvPr id="56" name="圆角矩形 55"/>
            <p:cNvSpPr/>
            <p:nvPr/>
          </p:nvSpPr>
          <p:spPr>
            <a:xfrm>
              <a:off x="8146" y="1275"/>
              <a:ext cx="10808" cy="5448"/>
            </a:xfrm>
            <a:prstGeom prst="roundRect">
              <a:avLst>
                <a:gd name="adj" fmla="val 1715"/>
              </a:avLst>
            </a:prstGeom>
          </p:spPr>
          <p:style>
            <a:lnRef idx="3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57" name="圆角矩形 56"/>
            <p:cNvSpPr/>
            <p:nvPr/>
          </p:nvSpPr>
          <p:spPr>
            <a:xfrm>
              <a:off x="8148" y="1140"/>
              <a:ext cx="10806" cy="567"/>
            </a:xfrm>
            <a:prstGeom prst="roundRect">
              <a:avLst>
                <a:gd name="adj" fmla="val 0"/>
              </a:avLst>
            </a:prstGeom>
          </p:spPr>
          <p:style>
            <a:lnRef idx="0">
              <a:srgbClr val="FFFFFF"/>
            </a:lnRef>
            <a:fillRef idx="2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r>
                <a:rPr lang="zh-CN" altLang="en-US"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+mn-ea"/>
                </a:rPr>
                <a:t>欧洲</a:t>
              </a:r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endParaRPr>
            </a:p>
          </p:txBody>
        </p:sp>
        <p:grpSp>
          <p:nvGrpSpPr>
            <p:cNvPr id="58" name="组合 57"/>
            <p:cNvGrpSpPr/>
            <p:nvPr>
              <p:custDataLst>
                <p:tags r:id="rId19"/>
              </p:custDataLst>
            </p:nvPr>
          </p:nvGrpSpPr>
          <p:grpSpPr>
            <a:xfrm rot="0">
              <a:off x="8518" y="1784"/>
              <a:ext cx="10238" cy="1850"/>
              <a:chOff x="1438" y="3278"/>
              <a:chExt cx="10238" cy="1850"/>
            </a:xfrm>
          </p:grpSpPr>
          <p:sp>
            <p:nvSpPr>
              <p:cNvPr id="59" name="文本框 58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1897" y="3278"/>
                <a:ext cx="6341" cy="4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p>
                <a:r>
                  <a:rPr lang="zh-CN" altLang="en-US" sz="1400" dirty="0">
                    <a:solidFill>
                      <a:srgbClr val="A71259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ea"/>
                    <a:sym typeface="+mn-lt"/>
                  </a:rPr>
                  <a:t>欧洲</a:t>
                </a:r>
                <a:r>
                  <a:rPr lang="en-US" altLang="zh-CN" sz="1400" dirty="0">
                    <a:solidFill>
                      <a:srgbClr val="A71259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ea"/>
                    <a:sym typeface="+mn-lt"/>
                  </a:rPr>
                  <a:t>ESC/EAS </a:t>
                </a:r>
                <a:r>
                  <a:rPr lang="zh-CN" altLang="en-US" sz="1400" dirty="0">
                    <a:solidFill>
                      <a:srgbClr val="A71259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ea"/>
                    <a:sym typeface="+mn-lt"/>
                  </a:rPr>
                  <a:t>血脂异常管理指南</a:t>
                </a:r>
                <a:r>
                  <a:rPr lang="en-US" altLang="zh-CN" sz="1400" dirty="0">
                    <a:solidFill>
                      <a:srgbClr val="A71259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ea"/>
                    <a:sym typeface="+mn-lt"/>
                  </a:rPr>
                  <a:t>2025</a:t>
                </a:r>
                <a:r>
                  <a:rPr lang="zh-CN" altLang="en-US" sz="1400" dirty="0">
                    <a:solidFill>
                      <a:srgbClr val="A71259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ea"/>
                    <a:sym typeface="+mn-lt"/>
                  </a:rPr>
                  <a:t>更新</a:t>
                </a:r>
                <a:endParaRPr lang="zh-CN" altLang="en-US" sz="1400" dirty="0">
                  <a:solidFill>
                    <a:srgbClr val="A71259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0" name="文本框 59"/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1897" y="3724"/>
                <a:ext cx="9779" cy="14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L="285750" indent="-2857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Regular" panose="020B0500000000000000" charset="-122"/>
                    <a:ea typeface="思源黑体 CN Regular" panose="020B0500000000000000" charset="-122"/>
                    <a:cs typeface="+mn-ea"/>
                    <a:sym typeface="+mn-lt"/>
                  </a:rPr>
                  <a:t>对于未接受降脂治疗且预计单用他汀难以达到</a:t>
                </a: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Regular" panose="020B0500000000000000" charset="-122"/>
                    <a:ea typeface="思源黑体 CN Regular" panose="020B0500000000000000" charset="-122"/>
                    <a:cs typeface="+mn-ea"/>
                    <a:sym typeface="+mn-lt"/>
                  </a:rPr>
                  <a:t>LDL-C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Regular" panose="020B0500000000000000" charset="-122"/>
                    <a:ea typeface="思源黑体 CN Regular" panose="020B0500000000000000" charset="-122"/>
                    <a:cs typeface="+mn-ea"/>
                    <a:sym typeface="+mn-lt"/>
                  </a:rPr>
                  <a:t>目标的</a:t>
                </a: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Regular" panose="020B0500000000000000" charset="-122"/>
                    <a:ea typeface="思源黑体 CN Regular" panose="020B0500000000000000" charset="-122"/>
                    <a:cs typeface="+mn-ea"/>
                    <a:sym typeface="+mn-lt"/>
                  </a:rPr>
                  <a:t>ACS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Regular" panose="020B0500000000000000" charset="-122"/>
                    <a:ea typeface="思源黑体 CN Regular" panose="020B0500000000000000" charset="-122"/>
                    <a:cs typeface="+mn-ea"/>
                    <a:sym typeface="+mn-lt"/>
                  </a:rPr>
                  <a:t>患者，在本次</a:t>
                </a: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Regular" panose="020B0500000000000000" charset="-122"/>
                    <a:ea typeface="思源黑体 CN Regular" panose="020B0500000000000000" charset="-122"/>
                    <a:cs typeface="+mn-ea"/>
                    <a:sym typeface="+mn-lt"/>
                  </a:rPr>
                  <a:t>ACS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Regular" panose="020B0500000000000000" charset="-122"/>
                    <a:ea typeface="思源黑体 CN Regular" panose="020B0500000000000000" charset="-122"/>
                    <a:cs typeface="+mn-ea"/>
                    <a:sym typeface="+mn-lt"/>
                  </a:rPr>
                  <a:t>住院期间应考虑启动高强度他汀</a:t>
                </a:r>
                <a:r>
                  <a:rPr lang="zh-CN" altLang="en-US" sz="1400" dirty="0">
                    <a:solidFill>
                      <a:srgbClr val="F38C89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ea"/>
                    <a:sym typeface="+mn-lt"/>
                  </a:rPr>
                  <a:t>联合依折麦布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Regular" panose="020B0500000000000000" charset="-122"/>
                    <a:ea typeface="思源黑体 CN Regular" panose="020B0500000000000000" charset="-122"/>
                    <a:cs typeface="+mn-ea"/>
                    <a:sym typeface="+mn-lt"/>
                  </a:rPr>
                  <a:t>的联合治疗。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+mn-ea"/>
                  <a:sym typeface="+mn-lt"/>
                </a:endParaRPr>
              </a:p>
              <a:p>
                <a:pPr indent="0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Regular" panose="020B0500000000000000" charset="-122"/>
                    <a:ea typeface="思源黑体 CN Regular" panose="020B0500000000000000" charset="-122"/>
                    <a:cs typeface="+mn-ea"/>
                    <a:sym typeface="+mn-lt"/>
                  </a:rPr>
                  <a:t>    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Regular" panose="020B0500000000000000" charset="-122"/>
                    <a:ea typeface="思源黑体 CN Regular" panose="020B0500000000000000" charset="-122"/>
                    <a:cs typeface="+mn-ea"/>
                    <a:sym typeface="+mn-lt"/>
                  </a:rPr>
                  <a:t>（</a:t>
                </a: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Regular" panose="020B0500000000000000" charset="-122"/>
                    <a:ea typeface="思源黑体 CN Regular" panose="020B0500000000000000" charset="-122"/>
                    <a:cs typeface="+mn-ea"/>
                    <a:sym typeface="+mn-lt"/>
                  </a:rPr>
                  <a:t>IIa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Regular" panose="020B0500000000000000" charset="-122"/>
                    <a:ea typeface="思源黑体 CN Regular" panose="020B0500000000000000" charset="-122"/>
                    <a:cs typeface="+mn-ea"/>
                    <a:sym typeface="+mn-lt"/>
                  </a:rPr>
                  <a:t>，</a:t>
                </a: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Regular" panose="020B0500000000000000" charset="-122"/>
                    <a:ea typeface="思源黑体 CN Regular" panose="020B0500000000000000" charset="-122"/>
                    <a:cs typeface="+mn-ea"/>
                    <a:sym typeface="+mn-lt"/>
                  </a:rPr>
                  <a:t>B)</a:t>
                </a:r>
                <a:endPara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+mn-ea"/>
                  <a:sym typeface="+mn-lt"/>
                </a:endParaRPr>
              </a:p>
            </p:txBody>
          </p:sp>
          <p:cxnSp>
            <p:nvCxnSpPr>
              <p:cNvPr id="61" name="直接连接符 60"/>
              <p:cNvCxnSpPr/>
              <p:nvPr>
                <p:custDataLst>
                  <p:tags r:id="rId22"/>
                </p:custDataLst>
              </p:nvPr>
            </p:nvCxnSpPr>
            <p:spPr>
              <a:xfrm>
                <a:off x="1897" y="3762"/>
                <a:ext cx="9638" cy="0"/>
              </a:xfrm>
              <a:prstGeom prst="line">
                <a:avLst/>
              </a:prstGeom>
              <a:ln w="12700" cmpd="sng">
                <a:solidFill>
                  <a:srgbClr val="E65D71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pic>
            <p:nvPicPr>
              <p:cNvPr id="62" name="图片 61" descr="箭头-三角-向右"/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438" y="3402"/>
                <a:ext cx="283" cy="283"/>
              </a:xfrm>
              <a:prstGeom prst="rect">
                <a:avLst/>
              </a:prstGeom>
            </p:spPr>
          </p:pic>
        </p:grpSp>
        <p:grpSp>
          <p:nvGrpSpPr>
            <p:cNvPr id="63" name="组合 62"/>
            <p:cNvGrpSpPr/>
            <p:nvPr>
              <p:custDataLst>
                <p:tags r:id="rId23"/>
              </p:custDataLst>
            </p:nvPr>
          </p:nvGrpSpPr>
          <p:grpSpPr>
            <a:xfrm rot="0">
              <a:off x="8518" y="3640"/>
              <a:ext cx="10238" cy="1012"/>
              <a:chOff x="1438" y="3278"/>
              <a:chExt cx="10238" cy="1012"/>
            </a:xfrm>
          </p:grpSpPr>
          <p:sp>
            <p:nvSpPr>
              <p:cNvPr id="64" name="文本框 63"/>
              <p:cNvSpPr txBox="1"/>
              <p:nvPr>
                <p:custDataLst>
                  <p:tags r:id="rId24"/>
                </p:custDataLst>
              </p:nvPr>
            </p:nvSpPr>
            <p:spPr>
              <a:xfrm>
                <a:off x="1897" y="3278"/>
                <a:ext cx="7565" cy="4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p>
                <a:r>
                  <a:rPr lang="zh-CN" altLang="en-US" sz="1400" dirty="0">
                    <a:solidFill>
                      <a:srgbClr val="A71259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ea"/>
                    <a:sym typeface="+mn-lt"/>
                  </a:rPr>
                  <a:t>高和极高风险患者联合调脂治疗的实践指南（</a:t>
                </a:r>
                <a:r>
                  <a:rPr lang="en-US" altLang="zh-CN" sz="1400" dirty="0">
                    <a:solidFill>
                      <a:srgbClr val="A71259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ea"/>
                    <a:sym typeface="+mn-lt"/>
                  </a:rPr>
                  <a:t>2021</a:t>
                </a:r>
                <a:r>
                  <a:rPr lang="zh-CN" altLang="en-US" sz="1400" dirty="0">
                    <a:solidFill>
                      <a:srgbClr val="A71259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ea"/>
                    <a:sym typeface="+mn-lt"/>
                  </a:rPr>
                  <a:t>）</a:t>
                </a:r>
                <a:endParaRPr lang="zh-CN" altLang="en-US" sz="1400" dirty="0">
                  <a:solidFill>
                    <a:srgbClr val="A71259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5" name="文本框 64"/>
              <p:cNvSpPr txBox="1"/>
              <p:nvPr>
                <p:custDataLst>
                  <p:tags r:id="rId25"/>
                </p:custDataLst>
              </p:nvPr>
            </p:nvSpPr>
            <p:spPr>
              <a:xfrm>
                <a:off x="1897" y="3724"/>
                <a:ext cx="9779" cy="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L="285750" indent="-2857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Regular" panose="020B0500000000000000" charset="-122"/>
                    <a:ea typeface="思源黑体 CN Regular" panose="020B0500000000000000" charset="-122"/>
                    <a:cs typeface="+mn-ea"/>
                    <a:sym typeface="+mn-lt"/>
                  </a:rPr>
                  <a:t>依折麦布和大剂量强效他汀类药物的</a:t>
                </a:r>
                <a:r>
                  <a:rPr lang="zh-CN" altLang="en-US" sz="1400" dirty="0">
                    <a:solidFill>
                      <a:srgbClr val="F38C89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ea"/>
                    <a:sym typeface="+mn-lt"/>
                  </a:rPr>
                  <a:t>固定组合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Regular" panose="020B0500000000000000" charset="-122"/>
                    <a:ea typeface="思源黑体 CN Regular" panose="020B0500000000000000" charset="-122"/>
                    <a:cs typeface="+mn-ea"/>
                    <a:sym typeface="+mn-lt"/>
                  </a:rPr>
                  <a:t>可能会</a:t>
                </a:r>
                <a:r>
                  <a:rPr lang="zh-CN" altLang="en-US" sz="1400" dirty="0">
                    <a:solidFill>
                      <a:srgbClr val="F38C89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ea"/>
                    <a:sym typeface="+mn-lt"/>
                  </a:rPr>
                  <a:t>提高患者的依从性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Regular" panose="020B0500000000000000" charset="-122"/>
                    <a:ea typeface="思源黑体 CN Regular" panose="020B0500000000000000" charset="-122"/>
                    <a:cs typeface="+mn-ea"/>
                    <a:sym typeface="+mn-lt"/>
                  </a:rPr>
                  <a:t>。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+mn-ea"/>
                  <a:sym typeface="+mn-lt"/>
                </a:endParaRPr>
              </a:p>
            </p:txBody>
          </p:sp>
          <p:cxnSp>
            <p:nvCxnSpPr>
              <p:cNvPr id="66" name="直接连接符 65"/>
              <p:cNvCxnSpPr/>
              <p:nvPr>
                <p:custDataLst>
                  <p:tags r:id="rId26"/>
                </p:custDataLst>
              </p:nvPr>
            </p:nvCxnSpPr>
            <p:spPr>
              <a:xfrm>
                <a:off x="1897" y="3762"/>
                <a:ext cx="9638" cy="0"/>
              </a:xfrm>
              <a:prstGeom prst="line">
                <a:avLst/>
              </a:prstGeom>
              <a:ln w="12700" cmpd="sng">
                <a:solidFill>
                  <a:srgbClr val="E65D71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pic>
            <p:nvPicPr>
              <p:cNvPr id="67" name="图片 66" descr="箭头-三角-向右"/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438" y="3402"/>
                <a:ext cx="283" cy="283"/>
              </a:xfrm>
              <a:prstGeom prst="rect">
                <a:avLst/>
              </a:prstGeom>
            </p:spPr>
          </p:pic>
        </p:grpSp>
        <p:grpSp>
          <p:nvGrpSpPr>
            <p:cNvPr id="78" name="组合 77"/>
            <p:cNvGrpSpPr/>
            <p:nvPr>
              <p:custDataLst>
                <p:tags r:id="rId27"/>
              </p:custDataLst>
            </p:nvPr>
          </p:nvGrpSpPr>
          <p:grpSpPr>
            <a:xfrm rot="0">
              <a:off x="8518" y="4682"/>
              <a:ext cx="10239" cy="1850"/>
              <a:chOff x="1438" y="3278"/>
              <a:chExt cx="10239" cy="1850"/>
            </a:xfrm>
          </p:grpSpPr>
          <p:sp>
            <p:nvSpPr>
              <p:cNvPr id="79" name="文本框 78"/>
              <p:cNvSpPr txBox="1"/>
              <p:nvPr>
                <p:custDataLst>
                  <p:tags r:id="rId28"/>
                </p:custDataLst>
              </p:nvPr>
            </p:nvSpPr>
            <p:spPr>
              <a:xfrm>
                <a:off x="1897" y="3278"/>
                <a:ext cx="9780" cy="8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p>
                <a:r>
                  <a:rPr lang="zh-CN" altLang="en-US" sz="1400" dirty="0">
                    <a:solidFill>
                      <a:srgbClr val="A71259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ea"/>
                    <a:sym typeface="+mn-lt"/>
                  </a:rPr>
                  <a:t>意大利优选固定剂量复方制剂治疗高血压患者高胆固醇血症共识（</a:t>
                </a:r>
                <a:r>
                  <a:rPr lang="en-US" altLang="zh-CN" sz="1400" dirty="0">
                    <a:solidFill>
                      <a:srgbClr val="A71259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ea"/>
                    <a:sym typeface="+mn-lt"/>
                  </a:rPr>
                  <a:t>2022</a:t>
                </a:r>
                <a:r>
                  <a:rPr lang="zh-CN" altLang="en-US" sz="1400" dirty="0">
                    <a:solidFill>
                      <a:srgbClr val="A71259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ea"/>
                    <a:sym typeface="+mn-lt"/>
                  </a:rPr>
                  <a:t>）</a:t>
                </a:r>
                <a:endParaRPr lang="zh-CN" altLang="en-US" sz="1400" dirty="0">
                  <a:solidFill>
                    <a:srgbClr val="A71259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  <a:p>
                <a:endParaRPr lang="zh-CN" altLang="en-US" sz="1400" dirty="0">
                  <a:solidFill>
                    <a:srgbClr val="A71259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80" name="文本框 79"/>
              <p:cNvSpPr txBox="1"/>
              <p:nvPr>
                <p:custDataLst>
                  <p:tags r:id="rId29"/>
                </p:custDataLst>
              </p:nvPr>
            </p:nvSpPr>
            <p:spPr>
              <a:xfrm>
                <a:off x="1897" y="3724"/>
                <a:ext cx="9779" cy="14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L="285750" indent="-2857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Regular" panose="020B0500000000000000" charset="-122"/>
                    <a:ea typeface="思源黑体 CN Regular" panose="020B0500000000000000" charset="-122"/>
                    <a:cs typeface="+mn-ea"/>
                    <a:sym typeface="+mn-lt"/>
                  </a:rPr>
                  <a:t>对于高血压和合并高胆固醇血症的患者，在进行了全面的风险分层后被归类为具有高或极高</a:t>
                </a: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Regular" panose="020B0500000000000000" charset="-122"/>
                    <a:ea typeface="思源黑体 CN Regular" panose="020B0500000000000000" charset="-122"/>
                    <a:cs typeface="+mn-ea"/>
                    <a:sym typeface="+mn-lt"/>
                  </a:rPr>
                  <a:t>ASCVD 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Regular" panose="020B0500000000000000" charset="-122"/>
                    <a:ea typeface="思源黑体 CN Regular" panose="020B0500000000000000" charset="-122"/>
                    <a:cs typeface="+mn-ea"/>
                    <a:sym typeface="+mn-lt"/>
                  </a:rPr>
                  <a:t>风险的患者，首先应采用高强度他汀类药物加依折麦布的降脂联合疗法</a:t>
                </a: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Regular" panose="020B0500000000000000" charset="-122"/>
                    <a:ea typeface="思源黑体 CN Regular" panose="020B0500000000000000" charset="-122"/>
                    <a:cs typeface="+mn-ea"/>
                    <a:sym typeface="+mn-lt"/>
                  </a:rPr>
                  <a:t>--</a:t>
                </a:r>
                <a:r>
                  <a:rPr lang="zh-CN" altLang="en-US" sz="1400" dirty="0">
                    <a:solidFill>
                      <a:srgbClr val="F38C89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ea"/>
                    <a:sym typeface="+mn-lt"/>
                  </a:rPr>
                  <a:t>最好是固定联合疗法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Regular" panose="020B0500000000000000" charset="-122"/>
                    <a:ea typeface="思源黑体 CN Regular" panose="020B0500000000000000" charset="-122"/>
                    <a:cs typeface="+mn-ea"/>
                    <a:sym typeface="+mn-lt"/>
                  </a:rPr>
                  <a:t>。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+mn-ea"/>
                  <a:sym typeface="+mn-lt"/>
                </a:endParaRPr>
              </a:p>
            </p:txBody>
          </p:sp>
          <p:cxnSp>
            <p:nvCxnSpPr>
              <p:cNvPr id="81" name="直接连接符 80"/>
              <p:cNvCxnSpPr/>
              <p:nvPr>
                <p:custDataLst>
                  <p:tags r:id="rId30"/>
                </p:custDataLst>
              </p:nvPr>
            </p:nvCxnSpPr>
            <p:spPr>
              <a:xfrm>
                <a:off x="1897" y="3762"/>
                <a:ext cx="9638" cy="0"/>
              </a:xfrm>
              <a:prstGeom prst="line">
                <a:avLst/>
              </a:prstGeom>
              <a:ln w="12700" cmpd="sng">
                <a:solidFill>
                  <a:srgbClr val="E65D71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pic>
            <p:nvPicPr>
              <p:cNvPr id="82" name="图片 81" descr="箭头-三角-向右"/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438" y="3402"/>
                <a:ext cx="283" cy="283"/>
              </a:xfrm>
              <a:prstGeom prst="rect">
                <a:avLst/>
              </a:prstGeom>
            </p:spPr>
          </p:pic>
        </p:grpSp>
        <p:sp>
          <p:nvSpPr>
            <p:cNvPr id="83" name="圆角矩形 82"/>
            <p:cNvSpPr/>
            <p:nvPr/>
          </p:nvSpPr>
          <p:spPr>
            <a:xfrm>
              <a:off x="8148" y="7296"/>
              <a:ext cx="10807" cy="2476"/>
            </a:xfrm>
            <a:prstGeom prst="roundRect">
              <a:avLst>
                <a:gd name="adj" fmla="val 4523"/>
              </a:avLst>
            </a:prstGeom>
          </p:spPr>
          <p:style>
            <a:lnRef idx="3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84" name="圆角矩形 83"/>
            <p:cNvSpPr/>
            <p:nvPr/>
          </p:nvSpPr>
          <p:spPr>
            <a:xfrm>
              <a:off x="8149" y="7161"/>
              <a:ext cx="10806" cy="567"/>
            </a:xfrm>
            <a:prstGeom prst="roundRect">
              <a:avLst>
                <a:gd name="adj" fmla="val 0"/>
              </a:avLst>
            </a:prstGeom>
          </p:spPr>
          <p:style>
            <a:lnRef idx="0">
              <a:srgbClr val="FFFFFF"/>
            </a:lnRef>
            <a:fillRef idx="3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r>
                <a:rPr lang="zh-CN" altLang="en-US"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+mn-ea"/>
                </a:rPr>
                <a:t>美国</a:t>
              </a:r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endParaRPr>
            </a:p>
          </p:txBody>
        </p:sp>
        <p:grpSp>
          <p:nvGrpSpPr>
            <p:cNvPr id="85" name="组合 84"/>
            <p:cNvGrpSpPr/>
            <p:nvPr>
              <p:custDataLst>
                <p:tags r:id="rId31"/>
              </p:custDataLst>
            </p:nvPr>
          </p:nvGrpSpPr>
          <p:grpSpPr>
            <a:xfrm rot="0">
              <a:off x="8520" y="7805"/>
              <a:ext cx="10238" cy="1850"/>
              <a:chOff x="1438" y="3278"/>
              <a:chExt cx="10238" cy="1850"/>
            </a:xfrm>
          </p:grpSpPr>
          <p:sp>
            <p:nvSpPr>
              <p:cNvPr id="86" name="文本框 85"/>
              <p:cNvSpPr txBox="1"/>
              <p:nvPr>
                <p:custDataLst>
                  <p:tags r:id="rId32"/>
                </p:custDataLst>
              </p:nvPr>
            </p:nvSpPr>
            <p:spPr>
              <a:xfrm>
                <a:off x="1897" y="3278"/>
                <a:ext cx="6341" cy="4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p>
                <a:r>
                  <a:rPr lang="zh-CN" altLang="en-US" sz="1400" dirty="0">
                    <a:solidFill>
                      <a:srgbClr val="A71259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ea"/>
                    <a:sym typeface="+mn-lt"/>
                  </a:rPr>
                  <a:t>美国血胆固醇管理指南</a:t>
                </a:r>
                <a:r>
                  <a:rPr lang="en-US" altLang="zh-CN" sz="1400" dirty="0">
                    <a:solidFill>
                      <a:srgbClr val="A71259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ea"/>
                    <a:sym typeface="+mn-lt"/>
                  </a:rPr>
                  <a:t>2018</a:t>
                </a:r>
                <a:endParaRPr lang="en-US" altLang="zh-CN" sz="1400" dirty="0">
                  <a:solidFill>
                    <a:srgbClr val="A71259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87" name="文本框 86"/>
              <p:cNvSpPr txBox="1"/>
              <p:nvPr>
                <p:custDataLst>
                  <p:tags r:id="rId33"/>
                </p:custDataLst>
              </p:nvPr>
            </p:nvSpPr>
            <p:spPr>
              <a:xfrm>
                <a:off x="1897" y="3724"/>
                <a:ext cx="9779" cy="14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L="285750" indent="-2857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Regular" panose="020B0500000000000000" charset="-122"/>
                    <a:ea typeface="思源黑体 CN Regular" panose="020B0500000000000000" charset="-122"/>
                    <a:cs typeface="+mn-ea"/>
                    <a:sym typeface="+mn-lt"/>
                  </a:rPr>
                  <a:t>对于正在接受最大耐受他汀类药物治疗且判断为极高风险且</a:t>
                </a: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Regular" panose="020B0500000000000000" charset="-122"/>
                    <a:ea typeface="思源黑体 CN Regular" panose="020B0500000000000000" charset="-122"/>
                    <a:cs typeface="+mn-ea"/>
                    <a:sym typeface="+mn-lt"/>
                  </a:rPr>
                  <a:t> LDL-C 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Regular" panose="020B0500000000000000" charset="-122"/>
                    <a:ea typeface="思源黑体 CN Regular" panose="020B0500000000000000" charset="-122"/>
                    <a:cs typeface="+mn-ea"/>
                    <a:sym typeface="+mn-lt"/>
                  </a:rPr>
                  <a:t>水平为</a:t>
                </a: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Regular" panose="020B0500000000000000" charset="-122"/>
                    <a:ea typeface="思源黑体 CN Regular" panose="020B0500000000000000" charset="-122"/>
                    <a:cs typeface="+mn-ea"/>
                    <a:sym typeface="+mn-lt"/>
                  </a:rPr>
                  <a:t>70 mg/dL(≥1.8 mmol/L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Regular" panose="020B0500000000000000" charset="-122"/>
                    <a:ea typeface="思源黑体 CN Regular" panose="020B0500000000000000" charset="-122"/>
                    <a:cs typeface="+mn-ea"/>
                    <a:sym typeface="+mn-lt"/>
                  </a:rPr>
                  <a:t>）或更高的临床</a:t>
                </a: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Regular" panose="020B0500000000000000" charset="-122"/>
                    <a:ea typeface="思源黑体 CN Regular" panose="020B0500000000000000" charset="-122"/>
                    <a:cs typeface="+mn-ea"/>
                    <a:sym typeface="+mn-lt"/>
                  </a:rPr>
                  <a:t>ASCVD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Regular" panose="020B0500000000000000" charset="-122"/>
                    <a:ea typeface="思源黑体 CN Regular" panose="020B0500000000000000" charset="-122"/>
                    <a:cs typeface="+mn-ea"/>
                    <a:sym typeface="+mn-lt"/>
                  </a:rPr>
                  <a:t>患者，</a:t>
                </a:r>
                <a:r>
                  <a:rPr lang="zh-CN" altLang="en-US" sz="1400" dirty="0">
                    <a:solidFill>
                      <a:srgbClr val="F38C89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ea"/>
                    <a:sym typeface="+mn-lt"/>
                  </a:rPr>
                  <a:t>加用依折麦布治疗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Regular" panose="020B0500000000000000" charset="-122"/>
                    <a:ea typeface="思源黑体 CN Regular" panose="020B0500000000000000" charset="-122"/>
                    <a:cs typeface="+mn-ea"/>
                    <a:sym typeface="+mn-lt"/>
                  </a:rPr>
                  <a:t>是合理的。（</a:t>
                </a: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Regular" panose="020B0500000000000000" charset="-122"/>
                    <a:ea typeface="思源黑体 CN Regular" panose="020B0500000000000000" charset="-122"/>
                    <a:cs typeface="+mn-ea"/>
                    <a:sym typeface="+mn-lt"/>
                  </a:rPr>
                  <a:t>IIa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Regular" panose="020B0500000000000000" charset="-122"/>
                    <a:ea typeface="思源黑体 CN Regular" panose="020B0500000000000000" charset="-122"/>
                    <a:cs typeface="+mn-ea"/>
                    <a:sym typeface="+mn-lt"/>
                  </a:rPr>
                  <a:t>）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+mn-ea"/>
                  <a:sym typeface="+mn-lt"/>
                </a:endParaRPr>
              </a:p>
            </p:txBody>
          </p:sp>
          <p:cxnSp>
            <p:nvCxnSpPr>
              <p:cNvPr id="88" name="直接连接符 87"/>
              <p:cNvCxnSpPr/>
              <p:nvPr>
                <p:custDataLst>
                  <p:tags r:id="rId34"/>
                </p:custDataLst>
              </p:nvPr>
            </p:nvCxnSpPr>
            <p:spPr>
              <a:xfrm>
                <a:off x="1897" y="3762"/>
                <a:ext cx="9638" cy="0"/>
              </a:xfrm>
              <a:prstGeom prst="line">
                <a:avLst/>
              </a:prstGeom>
              <a:ln w="12700" cmpd="sng">
                <a:solidFill>
                  <a:srgbClr val="E65D71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pic>
            <p:nvPicPr>
              <p:cNvPr id="89" name="图片 88" descr="箭头-三角-向右"/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438" y="3402"/>
                <a:ext cx="283" cy="283"/>
              </a:xfrm>
              <a:prstGeom prst="rect">
                <a:avLst/>
              </a:prstGeom>
            </p:spPr>
          </p:pic>
        </p:grpSp>
        <p:sp>
          <p:nvSpPr>
            <p:cNvPr id="90" name="文本框 89"/>
            <p:cNvSpPr txBox="1"/>
            <p:nvPr/>
          </p:nvSpPr>
          <p:spPr>
            <a:xfrm>
              <a:off x="218" y="9965"/>
              <a:ext cx="14036" cy="64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000">
                  <a:solidFill>
                    <a:srgbClr val="6C6A63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rPr>
                <a:t>* SPC, FDC</a:t>
              </a:r>
              <a:r>
                <a:rPr lang="zh-CN" altLang="en-US" sz="1000">
                  <a:solidFill>
                    <a:srgbClr val="6C6A63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rPr>
                <a:t>均指复方制剂，只是英文称呼不同。</a:t>
              </a:r>
              <a:r>
                <a:rPr lang="en-US" altLang="zh-CN" sz="1000">
                  <a:solidFill>
                    <a:srgbClr val="6C6A63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rPr>
                <a:t> SPC = Single-Pill Combination</a:t>
              </a:r>
              <a:r>
                <a:rPr lang="zh-CN" altLang="en-US" sz="1000">
                  <a:solidFill>
                    <a:srgbClr val="6C6A63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rPr>
                <a:t>，单片复方制剂</a:t>
              </a:r>
              <a:r>
                <a:rPr lang="en-US" altLang="zh-CN" sz="1000">
                  <a:solidFill>
                    <a:srgbClr val="6C6A63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rPr>
                <a:t>, FDC = Fixed-Dose Combination</a:t>
              </a:r>
              <a:r>
                <a:rPr lang="zh-CN" altLang="en-US" sz="1000">
                  <a:solidFill>
                    <a:srgbClr val="6C6A63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rPr>
                <a:t>，固定剂量复方制剂；</a:t>
              </a:r>
              <a:r>
                <a:rPr lang="en-US" altLang="zh-CN" sz="1000">
                  <a:solidFill>
                    <a:srgbClr val="6C6A63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rPr>
                <a:t>ASCVD</a:t>
              </a:r>
              <a:r>
                <a:rPr lang="zh-CN" altLang="en-US" sz="1000">
                  <a:solidFill>
                    <a:srgbClr val="6C6A63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rPr>
                <a:t>，动脉粥样硬化性心血管疾病；</a:t>
              </a:r>
              <a:r>
                <a:rPr lang="en-US" altLang="zh-CN" sz="1000">
                  <a:solidFill>
                    <a:srgbClr val="6C6A63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rPr>
                <a:t>LDL-C</a:t>
              </a:r>
              <a:r>
                <a:rPr lang="zh-CN" altLang="en-US" sz="1000">
                  <a:solidFill>
                    <a:srgbClr val="6C6A63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rPr>
                <a:t>，低密度脂蛋白</a:t>
              </a:r>
              <a:endParaRPr lang="zh-CN" altLang="en-US" sz="1000">
                <a:solidFill>
                  <a:srgbClr val="6C6A63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</p:spTree>
    <p:custDataLst>
      <p:tags r:id="rId3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76481" y="148674"/>
            <a:ext cx="1192345" cy="666786"/>
            <a:chOff x="2215144" y="927951"/>
            <a:chExt cx="1244730" cy="916847"/>
          </a:xfrm>
        </p:grpSpPr>
        <p:sp>
          <p:nvSpPr>
            <p:cNvPr id="3" name="平行四边形 2"/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>
                <a:latin typeface="Impact" panose="020B0806030902050204" pitchFamily="34" charset="0"/>
              </a:endParaRPr>
            </a:p>
          </p:txBody>
        </p:sp>
        <p:sp>
          <p:nvSpPr>
            <p:cNvPr id="4" name="文本框 9"/>
            <p:cNvSpPr txBox="1"/>
            <p:nvPr/>
          </p:nvSpPr>
          <p:spPr>
            <a:xfrm>
              <a:off x="2393075" y="927951"/>
              <a:ext cx="1066799" cy="916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735" dirty="0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  <a:endParaRPr lang="zh-CN" altLang="en-US" sz="3735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282150" y="166423"/>
            <a:ext cx="10362926" cy="612920"/>
            <a:chOff x="4315150" y="953426"/>
            <a:chExt cx="3857250" cy="540057"/>
          </a:xfrm>
        </p:grpSpPr>
        <p:sp>
          <p:nvSpPr>
            <p:cNvPr id="6" name="矩形 5"/>
            <p:cNvSpPr/>
            <p:nvPr/>
          </p:nvSpPr>
          <p:spPr>
            <a:xfrm>
              <a:off x="4841196" y="1036090"/>
              <a:ext cx="2827147" cy="406783"/>
            </a:xfrm>
            <a:prstGeom prst="rect">
              <a:avLst/>
            </a:prstGeom>
            <a:ln w="15875"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创新性</a:t>
              </a:r>
              <a:endParaRPr lang="en-GB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平行四边形 6"/>
            <p:cNvSpPr/>
            <p:nvPr/>
          </p:nvSpPr>
          <p:spPr>
            <a:xfrm>
              <a:off x="4315150" y="953426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2135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2" name="object 19"/>
          <p:cNvSpPr/>
          <p:nvPr>
            <p:custDataLst>
              <p:tags r:id="rId1"/>
            </p:custDataLst>
          </p:nvPr>
        </p:nvSpPr>
        <p:spPr>
          <a:xfrm>
            <a:off x="720090" y="1092037"/>
            <a:ext cx="5039995" cy="577850"/>
          </a:xfrm>
          <a:custGeom>
            <a:avLst/>
            <a:gdLst/>
            <a:ahLst/>
            <a:cxnLst/>
            <a:rect l="l" t="t" r="r" b="b"/>
            <a:pathLst>
              <a:path w="5039995" h="577850">
                <a:moveTo>
                  <a:pt x="4943602" y="0"/>
                </a:moveTo>
                <a:lnTo>
                  <a:pt x="96265" y="0"/>
                </a:lnTo>
                <a:lnTo>
                  <a:pt x="58796" y="7558"/>
                </a:lnTo>
                <a:lnTo>
                  <a:pt x="28197" y="28178"/>
                </a:lnTo>
                <a:lnTo>
                  <a:pt x="7565" y="58775"/>
                </a:lnTo>
                <a:lnTo>
                  <a:pt x="0" y="96266"/>
                </a:lnTo>
                <a:lnTo>
                  <a:pt x="0" y="481330"/>
                </a:lnTo>
                <a:lnTo>
                  <a:pt x="7565" y="518820"/>
                </a:lnTo>
                <a:lnTo>
                  <a:pt x="28197" y="549417"/>
                </a:lnTo>
                <a:lnTo>
                  <a:pt x="58796" y="570037"/>
                </a:lnTo>
                <a:lnTo>
                  <a:pt x="96265" y="577596"/>
                </a:lnTo>
                <a:lnTo>
                  <a:pt x="4943602" y="577596"/>
                </a:lnTo>
                <a:lnTo>
                  <a:pt x="4981092" y="570037"/>
                </a:lnTo>
                <a:lnTo>
                  <a:pt x="5011689" y="549417"/>
                </a:lnTo>
                <a:lnTo>
                  <a:pt x="5032309" y="518820"/>
                </a:lnTo>
                <a:lnTo>
                  <a:pt x="5039868" y="481330"/>
                </a:lnTo>
                <a:lnTo>
                  <a:pt x="5039868" y="96266"/>
                </a:lnTo>
                <a:lnTo>
                  <a:pt x="5032309" y="58775"/>
                </a:lnTo>
                <a:lnTo>
                  <a:pt x="5011689" y="28178"/>
                </a:lnTo>
                <a:lnTo>
                  <a:pt x="4981092" y="7558"/>
                </a:lnTo>
                <a:lnTo>
                  <a:pt x="4943602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宋体" panose="02010600030101010101" pitchFamily="2" charset="-122"/>
              </a:rPr>
              <a:t>创新程度</a:t>
            </a:r>
            <a:endParaRPr b="1" dirty="0">
              <a:solidFill>
                <a:schemeClr val="bg1"/>
              </a:solidFill>
              <a:latin typeface="宋体" panose="02010600030101010101" pitchFamily="2" charset="-122"/>
            </a:endParaRPr>
          </a:p>
        </p:txBody>
      </p:sp>
      <p:sp>
        <p:nvSpPr>
          <p:cNvPr id="53" name="object 19"/>
          <p:cNvSpPr/>
          <p:nvPr>
            <p:custDataLst>
              <p:tags r:id="rId2"/>
            </p:custDataLst>
          </p:nvPr>
        </p:nvSpPr>
        <p:spPr>
          <a:xfrm>
            <a:off x="6444615" y="1092037"/>
            <a:ext cx="5039995" cy="577850"/>
          </a:xfrm>
          <a:custGeom>
            <a:avLst/>
            <a:gdLst/>
            <a:ahLst/>
            <a:cxnLst/>
            <a:rect l="l" t="t" r="r" b="b"/>
            <a:pathLst>
              <a:path w="5039995" h="577850">
                <a:moveTo>
                  <a:pt x="4943602" y="0"/>
                </a:moveTo>
                <a:lnTo>
                  <a:pt x="96265" y="0"/>
                </a:lnTo>
                <a:lnTo>
                  <a:pt x="58796" y="7558"/>
                </a:lnTo>
                <a:lnTo>
                  <a:pt x="28197" y="28178"/>
                </a:lnTo>
                <a:lnTo>
                  <a:pt x="7565" y="58775"/>
                </a:lnTo>
                <a:lnTo>
                  <a:pt x="0" y="96266"/>
                </a:lnTo>
                <a:lnTo>
                  <a:pt x="0" y="481330"/>
                </a:lnTo>
                <a:lnTo>
                  <a:pt x="7565" y="518820"/>
                </a:lnTo>
                <a:lnTo>
                  <a:pt x="28197" y="549417"/>
                </a:lnTo>
                <a:lnTo>
                  <a:pt x="58796" y="570037"/>
                </a:lnTo>
                <a:lnTo>
                  <a:pt x="96265" y="577596"/>
                </a:lnTo>
                <a:lnTo>
                  <a:pt x="4943602" y="577596"/>
                </a:lnTo>
                <a:lnTo>
                  <a:pt x="4981092" y="570037"/>
                </a:lnTo>
                <a:lnTo>
                  <a:pt x="5011689" y="549417"/>
                </a:lnTo>
                <a:lnTo>
                  <a:pt x="5032309" y="518820"/>
                </a:lnTo>
                <a:lnTo>
                  <a:pt x="5039868" y="481330"/>
                </a:lnTo>
                <a:lnTo>
                  <a:pt x="5039868" y="96266"/>
                </a:lnTo>
                <a:lnTo>
                  <a:pt x="5032309" y="58775"/>
                </a:lnTo>
                <a:lnTo>
                  <a:pt x="5011689" y="28178"/>
                </a:lnTo>
                <a:lnTo>
                  <a:pt x="4981092" y="7558"/>
                </a:lnTo>
                <a:lnTo>
                  <a:pt x="4943602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宋体" panose="02010600030101010101" pitchFamily="2" charset="-122"/>
              </a:rPr>
              <a:t>应用创新</a:t>
            </a:r>
            <a:endParaRPr b="1" dirty="0">
              <a:solidFill>
                <a:schemeClr val="bg1"/>
              </a:solidFill>
              <a:latin typeface="宋体" panose="02010600030101010101" pitchFamily="2" charset="-122"/>
            </a:endParaRPr>
          </a:p>
        </p:txBody>
      </p:sp>
      <p:sp>
        <p:nvSpPr>
          <p:cNvPr id="54" name="Rectangle 38"/>
          <p:cNvSpPr/>
          <p:nvPr>
            <p:custDataLst>
              <p:tags r:id="rId3"/>
            </p:custDataLst>
          </p:nvPr>
        </p:nvSpPr>
        <p:spPr bwMode="auto">
          <a:xfrm>
            <a:off x="6444615" y="1864360"/>
            <a:ext cx="4864735" cy="474408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l">
              <a:lnSpc>
                <a:spcPct val="200000"/>
              </a:lnSpc>
            </a:pPr>
            <a:r>
              <a:rPr lang="zh-CN" altLang="zh-CN" sz="1600" b="1" u="sng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</a:t>
            </a:r>
            <a:r>
              <a:rPr lang="zh-CN" sz="1600" b="1" u="sng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优势：</a:t>
            </a:r>
            <a:endParaRPr lang="zh-CN" sz="1600" b="1" u="sng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342900" indent="-342900" algn="l">
              <a:lnSpc>
                <a:spcPct val="200000"/>
              </a:lnSpc>
              <a:buClrTx/>
              <a:buSzTx/>
              <a:buFont typeface="+mj-lt"/>
              <a:buAutoNum type="arabicPeriod"/>
            </a:pP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简化联合治疗，提高依从性：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将“他汀 + 依折麦布”自由联合变为单片复方，简化用药方案。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 algn="l">
              <a:lnSpc>
                <a:spcPct val="200000"/>
              </a:lnSpc>
              <a:buClrTx/>
              <a:buSzTx/>
              <a:buFont typeface="+mj-lt"/>
              <a:buAutoNum type="arabicPeriod"/>
            </a:pP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推动“尽早联合治疗”策略落地：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2025共识明确推荐“他汀单药不达标时，尽早联合胆固醇吸收抑制剂”（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I，A）。FDC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为这一策略提供了更便捷的工具。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 algn="l">
              <a:lnSpc>
                <a:spcPct val="200000"/>
              </a:lnSpc>
              <a:buClrTx/>
              <a:buSzTx/>
              <a:buFont typeface="+mj-lt"/>
              <a:buAutoNum type="arabicPeriod"/>
            </a:pP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适合老年、多药共病患者：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老年患者常合并多种疾病、服药种类多，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FDC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减少片数，降低漏服、误服风险。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 algn="l">
              <a:lnSpc>
                <a:spcPct val="200000"/>
              </a:lnSpc>
              <a:buClrTx/>
              <a:buSzTx/>
              <a:buFont typeface="+mj-lt"/>
              <a:buAutoNum type="arabicPeriod"/>
            </a:pP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国产化降低治疗成本：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在保证质量一致甚至部分指标更优的前提下，显著降低治疗费用，减轻患者负担。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1400" kern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1400" kern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1400" dirty="0">
              <a:solidFill>
                <a:srgbClr val="171A1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Rectangle 38"/>
          <p:cNvSpPr/>
          <p:nvPr>
            <p:custDataLst>
              <p:tags r:id="rId4"/>
            </p:custDataLst>
          </p:nvPr>
        </p:nvSpPr>
        <p:spPr bwMode="auto">
          <a:xfrm>
            <a:off x="720090" y="1835150"/>
            <a:ext cx="5039360" cy="477266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l">
              <a:lnSpc>
                <a:spcPct val="200000"/>
              </a:lnSpc>
            </a:pPr>
            <a:r>
              <a:rPr lang="zh-CN" altLang="zh-CN" sz="1600" b="1" u="sng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</a:t>
            </a:r>
            <a:r>
              <a:rPr lang="zh-CN" sz="1600" b="1" u="sng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创新点：</a:t>
            </a:r>
            <a:endParaRPr lang="zh-CN" sz="1600" b="1" u="sng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 algn="l">
              <a:lnSpc>
                <a:spcPct val="200000"/>
              </a:lnSpc>
              <a:buClrTx/>
              <a:buSzTx/>
              <a:buFont typeface="+mj-lt"/>
              <a:buAutoNum type="arabicPeriod"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剂型设计创新：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固定复方制剂（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FDC）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将两种药物合为一体，简化治疗方案。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342900" indent="-342900" algn="l">
              <a:lnSpc>
                <a:spcPct val="200000"/>
              </a:lnSpc>
              <a:buClrTx/>
              <a:buSzTx/>
              <a:buFont typeface="+mj-lt"/>
              <a:buAutoNum type="arabicPeriod"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质量控制创新：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原辅料来自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CDE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登记状态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的国内顶级供应商；对粒度、微生物限度等指标进一步收严，优于原研对供应链的常规要求。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342900" indent="-342900" algn="l">
              <a:lnSpc>
                <a:spcPct val="200000"/>
              </a:lnSpc>
              <a:buClrTx/>
              <a:buSzTx/>
              <a:buFont typeface="+mj-lt"/>
              <a:buAutoNum type="arabicPeriod"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包装系统创新：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采用与原研一致的双铝冷冲压复合硬片 + 氮气吹扫，兼具轻便、抗破碎、高阻隔优势，确保运输及贮藏稳定性。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342900" indent="-342900" algn="l">
              <a:lnSpc>
                <a:spcPct val="200000"/>
              </a:lnSpc>
              <a:buClrTx/>
              <a:buSzTx/>
              <a:buFont typeface="+mj-lt"/>
              <a:buAutoNum type="arabicPeriod"/>
            </a:pP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8" name="矩形 57"/>
          <p:cNvSpPr/>
          <p:nvPr>
            <p:custDataLst>
              <p:tags r:id="rId5"/>
            </p:custDataLst>
          </p:nvPr>
        </p:nvSpPr>
        <p:spPr>
          <a:xfrm>
            <a:off x="720090" y="1834515"/>
            <a:ext cx="5039995" cy="47732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矩形 58"/>
          <p:cNvSpPr/>
          <p:nvPr>
            <p:custDataLst>
              <p:tags r:id="rId6"/>
            </p:custDataLst>
          </p:nvPr>
        </p:nvSpPr>
        <p:spPr>
          <a:xfrm>
            <a:off x="6444615" y="1834515"/>
            <a:ext cx="5039995" cy="47732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76481" y="148674"/>
            <a:ext cx="1192345" cy="666786"/>
            <a:chOff x="2215144" y="927951"/>
            <a:chExt cx="1244730" cy="916847"/>
          </a:xfrm>
        </p:grpSpPr>
        <p:sp>
          <p:nvSpPr>
            <p:cNvPr id="3" name="平行四边形 2"/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>
                <a:latin typeface="Impact" panose="020B0806030902050204" pitchFamily="34" charset="0"/>
              </a:endParaRPr>
            </a:p>
          </p:txBody>
        </p:sp>
        <p:sp>
          <p:nvSpPr>
            <p:cNvPr id="4" name="文本框 9"/>
            <p:cNvSpPr txBox="1"/>
            <p:nvPr/>
          </p:nvSpPr>
          <p:spPr>
            <a:xfrm>
              <a:off x="2393075" y="927951"/>
              <a:ext cx="1066799" cy="916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735" dirty="0">
                  <a:solidFill>
                    <a:schemeClr val="bg1"/>
                  </a:solidFill>
                  <a:latin typeface="Impact" panose="020B0806030902050204" pitchFamily="34" charset="0"/>
                </a:rPr>
                <a:t>05</a:t>
              </a:r>
              <a:endParaRPr lang="zh-CN" altLang="en-US" sz="3735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282150" y="166423"/>
            <a:ext cx="10362926" cy="612920"/>
            <a:chOff x="4315150" y="953426"/>
            <a:chExt cx="3857250" cy="540057"/>
          </a:xfrm>
        </p:grpSpPr>
        <p:sp>
          <p:nvSpPr>
            <p:cNvPr id="6" name="矩形 5"/>
            <p:cNvSpPr/>
            <p:nvPr/>
          </p:nvSpPr>
          <p:spPr>
            <a:xfrm>
              <a:off x="4841196" y="1036090"/>
              <a:ext cx="2827147" cy="405646"/>
            </a:xfrm>
            <a:prstGeom prst="rect">
              <a:avLst/>
            </a:prstGeom>
            <a:ln w="15875"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公平性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平行四边形 6"/>
            <p:cNvSpPr/>
            <p:nvPr/>
          </p:nvSpPr>
          <p:spPr>
            <a:xfrm>
              <a:off x="4315150" y="953426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2135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3" name="object 19"/>
          <p:cNvSpPr/>
          <p:nvPr/>
        </p:nvSpPr>
        <p:spPr>
          <a:xfrm>
            <a:off x="821055" y="916777"/>
            <a:ext cx="5039995" cy="577850"/>
          </a:xfrm>
          <a:custGeom>
            <a:avLst/>
            <a:gdLst/>
            <a:ahLst/>
            <a:cxnLst/>
            <a:rect l="l" t="t" r="r" b="b"/>
            <a:pathLst>
              <a:path w="5039995" h="577850">
                <a:moveTo>
                  <a:pt x="4943602" y="0"/>
                </a:moveTo>
                <a:lnTo>
                  <a:pt x="96265" y="0"/>
                </a:lnTo>
                <a:lnTo>
                  <a:pt x="58796" y="7558"/>
                </a:lnTo>
                <a:lnTo>
                  <a:pt x="28197" y="28178"/>
                </a:lnTo>
                <a:lnTo>
                  <a:pt x="7565" y="58775"/>
                </a:lnTo>
                <a:lnTo>
                  <a:pt x="0" y="96266"/>
                </a:lnTo>
                <a:lnTo>
                  <a:pt x="0" y="481330"/>
                </a:lnTo>
                <a:lnTo>
                  <a:pt x="7565" y="518820"/>
                </a:lnTo>
                <a:lnTo>
                  <a:pt x="28197" y="549417"/>
                </a:lnTo>
                <a:lnTo>
                  <a:pt x="58796" y="570037"/>
                </a:lnTo>
                <a:lnTo>
                  <a:pt x="96265" y="577596"/>
                </a:lnTo>
                <a:lnTo>
                  <a:pt x="4943602" y="577596"/>
                </a:lnTo>
                <a:lnTo>
                  <a:pt x="4981092" y="570037"/>
                </a:lnTo>
                <a:lnTo>
                  <a:pt x="5011689" y="549417"/>
                </a:lnTo>
                <a:lnTo>
                  <a:pt x="5032309" y="518820"/>
                </a:lnTo>
                <a:lnTo>
                  <a:pt x="5039868" y="481330"/>
                </a:lnTo>
                <a:lnTo>
                  <a:pt x="5039868" y="96266"/>
                </a:lnTo>
                <a:lnTo>
                  <a:pt x="5032309" y="58775"/>
                </a:lnTo>
                <a:lnTo>
                  <a:pt x="5011689" y="28178"/>
                </a:lnTo>
                <a:lnTo>
                  <a:pt x="4981092" y="7558"/>
                </a:lnTo>
                <a:lnTo>
                  <a:pt x="4943602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宋体" panose="02010600030101010101" pitchFamily="2" charset="-122"/>
              </a:rPr>
              <a:t>所治疗疾病对公共健康的影响</a:t>
            </a:r>
            <a:endParaRPr b="1" dirty="0">
              <a:solidFill>
                <a:schemeClr val="bg1"/>
              </a:solidFill>
              <a:latin typeface="宋体" panose="02010600030101010101" pitchFamily="2" charset="-122"/>
            </a:endParaRPr>
          </a:p>
        </p:txBody>
      </p:sp>
      <p:sp>
        <p:nvSpPr>
          <p:cNvPr id="15" name="object 18"/>
          <p:cNvSpPr/>
          <p:nvPr>
            <p:custDataLst>
              <p:tags r:id="rId1"/>
            </p:custDataLst>
          </p:nvPr>
        </p:nvSpPr>
        <p:spPr>
          <a:xfrm>
            <a:off x="821055" y="1574800"/>
            <a:ext cx="5039995" cy="1964055"/>
          </a:xfrm>
          <a:custGeom>
            <a:avLst/>
            <a:gdLst/>
            <a:ahLst/>
            <a:cxnLst/>
            <a:rect l="l" t="t" r="r" b="b"/>
            <a:pathLst>
              <a:path w="5039995" h="1716404">
                <a:moveTo>
                  <a:pt x="0" y="286003"/>
                </a:moveTo>
                <a:lnTo>
                  <a:pt x="3742" y="239604"/>
                </a:lnTo>
                <a:lnTo>
                  <a:pt x="14577" y="195592"/>
                </a:lnTo>
                <a:lnTo>
                  <a:pt x="31917" y="154554"/>
                </a:lnTo>
                <a:lnTo>
                  <a:pt x="55172" y="117079"/>
                </a:lnTo>
                <a:lnTo>
                  <a:pt x="83756" y="83756"/>
                </a:lnTo>
                <a:lnTo>
                  <a:pt x="117079" y="55172"/>
                </a:lnTo>
                <a:lnTo>
                  <a:pt x="154554" y="31917"/>
                </a:lnTo>
                <a:lnTo>
                  <a:pt x="195592" y="14577"/>
                </a:lnTo>
                <a:lnTo>
                  <a:pt x="239604" y="3742"/>
                </a:lnTo>
                <a:lnTo>
                  <a:pt x="286004" y="0"/>
                </a:lnTo>
                <a:lnTo>
                  <a:pt x="4753864" y="0"/>
                </a:lnTo>
                <a:lnTo>
                  <a:pt x="4800263" y="3742"/>
                </a:lnTo>
                <a:lnTo>
                  <a:pt x="4844275" y="14577"/>
                </a:lnTo>
                <a:lnTo>
                  <a:pt x="4885313" y="31917"/>
                </a:lnTo>
                <a:lnTo>
                  <a:pt x="4922788" y="55172"/>
                </a:lnTo>
                <a:lnTo>
                  <a:pt x="4956111" y="83756"/>
                </a:lnTo>
                <a:lnTo>
                  <a:pt x="4984695" y="117079"/>
                </a:lnTo>
                <a:lnTo>
                  <a:pt x="5007950" y="154554"/>
                </a:lnTo>
                <a:lnTo>
                  <a:pt x="5025290" y="195592"/>
                </a:lnTo>
                <a:lnTo>
                  <a:pt x="5036125" y="239604"/>
                </a:lnTo>
                <a:lnTo>
                  <a:pt x="5039868" y="286003"/>
                </a:lnTo>
                <a:lnTo>
                  <a:pt x="5039868" y="1430020"/>
                </a:lnTo>
                <a:lnTo>
                  <a:pt x="5036125" y="1476419"/>
                </a:lnTo>
                <a:lnTo>
                  <a:pt x="5025290" y="1520431"/>
                </a:lnTo>
                <a:lnTo>
                  <a:pt x="5007950" y="1561469"/>
                </a:lnTo>
                <a:lnTo>
                  <a:pt x="4984695" y="1598944"/>
                </a:lnTo>
                <a:lnTo>
                  <a:pt x="4956111" y="1632267"/>
                </a:lnTo>
                <a:lnTo>
                  <a:pt x="4922788" y="1660851"/>
                </a:lnTo>
                <a:lnTo>
                  <a:pt x="4885313" y="1684106"/>
                </a:lnTo>
                <a:lnTo>
                  <a:pt x="4844275" y="1701446"/>
                </a:lnTo>
                <a:lnTo>
                  <a:pt x="4800263" y="1712281"/>
                </a:lnTo>
                <a:lnTo>
                  <a:pt x="4753864" y="1716024"/>
                </a:lnTo>
                <a:lnTo>
                  <a:pt x="286004" y="1716024"/>
                </a:lnTo>
                <a:lnTo>
                  <a:pt x="239604" y="1712281"/>
                </a:lnTo>
                <a:lnTo>
                  <a:pt x="195592" y="1701446"/>
                </a:lnTo>
                <a:lnTo>
                  <a:pt x="154554" y="1684106"/>
                </a:lnTo>
                <a:lnTo>
                  <a:pt x="117079" y="1660851"/>
                </a:lnTo>
                <a:lnTo>
                  <a:pt x="83756" y="1632267"/>
                </a:lnTo>
                <a:lnTo>
                  <a:pt x="55172" y="1598944"/>
                </a:lnTo>
                <a:lnTo>
                  <a:pt x="31917" y="1561469"/>
                </a:lnTo>
                <a:lnTo>
                  <a:pt x="14577" y="1520431"/>
                </a:lnTo>
                <a:lnTo>
                  <a:pt x="3742" y="1476419"/>
                </a:lnTo>
                <a:lnTo>
                  <a:pt x="0" y="1430020"/>
                </a:lnTo>
                <a:lnTo>
                  <a:pt x="0" y="286003"/>
                </a:lnTo>
                <a:close/>
              </a:path>
            </a:pathLst>
          </a:custGeom>
          <a:ln w="9144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chemeClr val="bg1"/>
              </a:solidFill>
              <a:latin typeface="宋体" panose="02010600030101010101" pitchFamily="2" charset="-122"/>
            </a:endParaRPr>
          </a:p>
        </p:txBody>
      </p:sp>
      <p:grpSp>
        <p:nvGrpSpPr>
          <p:cNvPr id="17" name="组合 16"/>
          <p:cNvGrpSpPr/>
          <p:nvPr>
            <p:custDataLst>
              <p:tags r:id="rId2"/>
            </p:custDataLst>
          </p:nvPr>
        </p:nvGrpSpPr>
        <p:grpSpPr>
          <a:xfrm>
            <a:off x="6330950" y="908050"/>
            <a:ext cx="5039995" cy="2630805"/>
            <a:chOff x="1152270" y="1544825"/>
            <a:chExt cx="5039996" cy="2861945"/>
          </a:xfrm>
        </p:grpSpPr>
        <p:sp>
          <p:nvSpPr>
            <p:cNvPr id="18" name="object 19"/>
            <p:cNvSpPr/>
            <p:nvPr/>
          </p:nvSpPr>
          <p:spPr>
            <a:xfrm>
              <a:off x="1152271" y="1544825"/>
              <a:ext cx="5039995" cy="577850"/>
            </a:xfrm>
            <a:custGeom>
              <a:avLst/>
              <a:gdLst/>
              <a:ahLst/>
              <a:cxnLst/>
              <a:rect l="l" t="t" r="r" b="b"/>
              <a:pathLst>
                <a:path w="5039995" h="577850">
                  <a:moveTo>
                    <a:pt x="4943602" y="0"/>
                  </a:moveTo>
                  <a:lnTo>
                    <a:pt x="96265" y="0"/>
                  </a:lnTo>
                  <a:lnTo>
                    <a:pt x="58796" y="7558"/>
                  </a:lnTo>
                  <a:lnTo>
                    <a:pt x="28197" y="28178"/>
                  </a:lnTo>
                  <a:lnTo>
                    <a:pt x="7565" y="58775"/>
                  </a:lnTo>
                  <a:lnTo>
                    <a:pt x="0" y="96266"/>
                  </a:lnTo>
                  <a:lnTo>
                    <a:pt x="0" y="481330"/>
                  </a:lnTo>
                  <a:lnTo>
                    <a:pt x="7565" y="518820"/>
                  </a:lnTo>
                  <a:lnTo>
                    <a:pt x="28197" y="549417"/>
                  </a:lnTo>
                  <a:lnTo>
                    <a:pt x="58796" y="570037"/>
                  </a:lnTo>
                  <a:lnTo>
                    <a:pt x="96265" y="577596"/>
                  </a:lnTo>
                  <a:lnTo>
                    <a:pt x="4943602" y="577596"/>
                  </a:lnTo>
                  <a:lnTo>
                    <a:pt x="4981092" y="570037"/>
                  </a:lnTo>
                  <a:lnTo>
                    <a:pt x="5011689" y="549417"/>
                  </a:lnTo>
                  <a:lnTo>
                    <a:pt x="5032309" y="518820"/>
                  </a:lnTo>
                  <a:lnTo>
                    <a:pt x="5039868" y="481330"/>
                  </a:lnTo>
                  <a:lnTo>
                    <a:pt x="5039868" y="96266"/>
                  </a:lnTo>
                  <a:lnTo>
                    <a:pt x="5032309" y="58775"/>
                  </a:lnTo>
                  <a:lnTo>
                    <a:pt x="5011689" y="28178"/>
                  </a:lnTo>
                  <a:lnTo>
                    <a:pt x="4981092" y="7558"/>
                  </a:lnTo>
                  <a:lnTo>
                    <a:pt x="4943602" y="0"/>
                  </a:lnTo>
                  <a:close/>
                </a:path>
              </a:pathLst>
            </a:custGeom>
            <a:solidFill>
              <a:schemeClr val="accent5"/>
            </a:solidFill>
          </p:spPr>
          <p:txBody>
            <a:bodyPr wrap="square" lIns="0" tIns="0" rIns="0" bIns="0" rtlCol="0" anchor="ctr"/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宋体" panose="02010600030101010101" pitchFamily="2" charset="-122"/>
                </a:rPr>
                <a:t>符合“保基本”原则</a:t>
              </a:r>
              <a:endParaRPr b="1" dirty="0">
                <a:solidFill>
                  <a:schemeClr val="bg1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19" name="object 18"/>
            <p:cNvSpPr/>
            <p:nvPr>
              <p:custDataLst>
                <p:tags r:id="rId3"/>
              </p:custDataLst>
            </p:nvPr>
          </p:nvSpPr>
          <p:spPr>
            <a:xfrm>
              <a:off x="1152270" y="2202685"/>
              <a:ext cx="5039995" cy="2204085"/>
            </a:xfrm>
            <a:custGeom>
              <a:avLst/>
              <a:gdLst/>
              <a:ahLst/>
              <a:cxnLst/>
              <a:rect l="l" t="t" r="r" b="b"/>
              <a:pathLst>
                <a:path w="5039995" h="1716404">
                  <a:moveTo>
                    <a:pt x="0" y="286003"/>
                  </a:moveTo>
                  <a:lnTo>
                    <a:pt x="3742" y="239604"/>
                  </a:lnTo>
                  <a:lnTo>
                    <a:pt x="14577" y="195592"/>
                  </a:lnTo>
                  <a:lnTo>
                    <a:pt x="31917" y="154554"/>
                  </a:lnTo>
                  <a:lnTo>
                    <a:pt x="55172" y="117079"/>
                  </a:lnTo>
                  <a:lnTo>
                    <a:pt x="83756" y="83756"/>
                  </a:lnTo>
                  <a:lnTo>
                    <a:pt x="117079" y="55172"/>
                  </a:lnTo>
                  <a:lnTo>
                    <a:pt x="154554" y="31917"/>
                  </a:lnTo>
                  <a:lnTo>
                    <a:pt x="195592" y="14577"/>
                  </a:lnTo>
                  <a:lnTo>
                    <a:pt x="239604" y="3742"/>
                  </a:lnTo>
                  <a:lnTo>
                    <a:pt x="286004" y="0"/>
                  </a:lnTo>
                  <a:lnTo>
                    <a:pt x="4753864" y="0"/>
                  </a:lnTo>
                  <a:lnTo>
                    <a:pt x="4800263" y="3742"/>
                  </a:lnTo>
                  <a:lnTo>
                    <a:pt x="4844275" y="14577"/>
                  </a:lnTo>
                  <a:lnTo>
                    <a:pt x="4885313" y="31917"/>
                  </a:lnTo>
                  <a:lnTo>
                    <a:pt x="4922788" y="55172"/>
                  </a:lnTo>
                  <a:lnTo>
                    <a:pt x="4956111" y="83756"/>
                  </a:lnTo>
                  <a:lnTo>
                    <a:pt x="4984695" y="117079"/>
                  </a:lnTo>
                  <a:lnTo>
                    <a:pt x="5007950" y="154554"/>
                  </a:lnTo>
                  <a:lnTo>
                    <a:pt x="5025290" y="195592"/>
                  </a:lnTo>
                  <a:lnTo>
                    <a:pt x="5036125" y="239604"/>
                  </a:lnTo>
                  <a:lnTo>
                    <a:pt x="5039868" y="286003"/>
                  </a:lnTo>
                  <a:lnTo>
                    <a:pt x="5039868" y="1430020"/>
                  </a:lnTo>
                  <a:lnTo>
                    <a:pt x="5036125" y="1476419"/>
                  </a:lnTo>
                  <a:lnTo>
                    <a:pt x="5025290" y="1520431"/>
                  </a:lnTo>
                  <a:lnTo>
                    <a:pt x="5007950" y="1561469"/>
                  </a:lnTo>
                  <a:lnTo>
                    <a:pt x="4984695" y="1598944"/>
                  </a:lnTo>
                  <a:lnTo>
                    <a:pt x="4956111" y="1632267"/>
                  </a:lnTo>
                  <a:lnTo>
                    <a:pt x="4922788" y="1660851"/>
                  </a:lnTo>
                  <a:lnTo>
                    <a:pt x="4885313" y="1684106"/>
                  </a:lnTo>
                  <a:lnTo>
                    <a:pt x="4844275" y="1701446"/>
                  </a:lnTo>
                  <a:lnTo>
                    <a:pt x="4800263" y="1712281"/>
                  </a:lnTo>
                  <a:lnTo>
                    <a:pt x="4753864" y="1716024"/>
                  </a:lnTo>
                  <a:lnTo>
                    <a:pt x="286004" y="1716024"/>
                  </a:lnTo>
                  <a:lnTo>
                    <a:pt x="239604" y="1712281"/>
                  </a:lnTo>
                  <a:lnTo>
                    <a:pt x="195592" y="1701446"/>
                  </a:lnTo>
                  <a:lnTo>
                    <a:pt x="154554" y="1684106"/>
                  </a:lnTo>
                  <a:lnTo>
                    <a:pt x="117079" y="1660851"/>
                  </a:lnTo>
                  <a:lnTo>
                    <a:pt x="83756" y="1632267"/>
                  </a:lnTo>
                  <a:lnTo>
                    <a:pt x="55172" y="1598944"/>
                  </a:lnTo>
                  <a:lnTo>
                    <a:pt x="31917" y="1561469"/>
                  </a:lnTo>
                  <a:lnTo>
                    <a:pt x="14577" y="1520431"/>
                  </a:lnTo>
                  <a:lnTo>
                    <a:pt x="3742" y="1476419"/>
                  </a:lnTo>
                  <a:lnTo>
                    <a:pt x="0" y="1430020"/>
                  </a:lnTo>
                  <a:lnTo>
                    <a:pt x="0" y="286003"/>
                  </a:lnTo>
                  <a:close/>
                </a:path>
              </a:pathLst>
            </a:custGeom>
            <a:ln w="9144">
              <a:solidFill>
                <a:schemeClr val="accent5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20" name="组合 19"/>
          <p:cNvGrpSpPr/>
          <p:nvPr>
            <p:custDataLst>
              <p:tags r:id="rId4"/>
            </p:custDataLst>
          </p:nvPr>
        </p:nvGrpSpPr>
        <p:grpSpPr>
          <a:xfrm>
            <a:off x="894079" y="3618846"/>
            <a:ext cx="5039996" cy="2735580"/>
            <a:chOff x="1050035" y="1515615"/>
            <a:chExt cx="5039996" cy="2735580"/>
          </a:xfrm>
        </p:grpSpPr>
        <p:sp>
          <p:nvSpPr>
            <p:cNvPr id="21" name="object 19"/>
            <p:cNvSpPr/>
            <p:nvPr>
              <p:custDataLst>
                <p:tags r:id="rId5"/>
              </p:custDataLst>
            </p:nvPr>
          </p:nvSpPr>
          <p:spPr>
            <a:xfrm>
              <a:off x="1050036" y="1515615"/>
              <a:ext cx="5039995" cy="577850"/>
            </a:xfrm>
            <a:custGeom>
              <a:avLst/>
              <a:gdLst/>
              <a:ahLst/>
              <a:cxnLst/>
              <a:rect l="l" t="t" r="r" b="b"/>
              <a:pathLst>
                <a:path w="5039995" h="577850">
                  <a:moveTo>
                    <a:pt x="4943602" y="0"/>
                  </a:moveTo>
                  <a:lnTo>
                    <a:pt x="96265" y="0"/>
                  </a:lnTo>
                  <a:lnTo>
                    <a:pt x="58796" y="7558"/>
                  </a:lnTo>
                  <a:lnTo>
                    <a:pt x="28197" y="28178"/>
                  </a:lnTo>
                  <a:lnTo>
                    <a:pt x="7565" y="58775"/>
                  </a:lnTo>
                  <a:lnTo>
                    <a:pt x="0" y="96266"/>
                  </a:lnTo>
                  <a:lnTo>
                    <a:pt x="0" y="481330"/>
                  </a:lnTo>
                  <a:lnTo>
                    <a:pt x="7565" y="518820"/>
                  </a:lnTo>
                  <a:lnTo>
                    <a:pt x="28197" y="549417"/>
                  </a:lnTo>
                  <a:lnTo>
                    <a:pt x="58796" y="570037"/>
                  </a:lnTo>
                  <a:lnTo>
                    <a:pt x="96265" y="577596"/>
                  </a:lnTo>
                  <a:lnTo>
                    <a:pt x="4943602" y="577596"/>
                  </a:lnTo>
                  <a:lnTo>
                    <a:pt x="4981092" y="570037"/>
                  </a:lnTo>
                  <a:lnTo>
                    <a:pt x="5011689" y="549417"/>
                  </a:lnTo>
                  <a:lnTo>
                    <a:pt x="5032309" y="518820"/>
                  </a:lnTo>
                  <a:lnTo>
                    <a:pt x="5039868" y="481330"/>
                  </a:lnTo>
                  <a:lnTo>
                    <a:pt x="5039868" y="96266"/>
                  </a:lnTo>
                  <a:lnTo>
                    <a:pt x="5032309" y="58775"/>
                  </a:lnTo>
                  <a:lnTo>
                    <a:pt x="5011689" y="28178"/>
                  </a:lnTo>
                  <a:lnTo>
                    <a:pt x="4981092" y="7558"/>
                  </a:lnTo>
                  <a:lnTo>
                    <a:pt x="4943602" y="0"/>
                  </a:lnTo>
                  <a:close/>
                </a:path>
              </a:pathLst>
            </a:custGeom>
            <a:solidFill>
              <a:schemeClr val="accent5"/>
            </a:solidFill>
          </p:spPr>
          <p:txBody>
            <a:bodyPr wrap="square" lIns="0" tIns="0" rIns="0" bIns="0" rtlCol="0" anchor="ctr"/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宋体" panose="02010600030101010101" pitchFamily="2" charset="-122"/>
                </a:rPr>
                <a:t>弥补目录短板</a:t>
              </a:r>
              <a:endParaRPr b="1" dirty="0">
                <a:solidFill>
                  <a:schemeClr val="bg1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22" name="object 18"/>
            <p:cNvSpPr/>
            <p:nvPr>
              <p:custDataLst>
                <p:tags r:id="rId6"/>
              </p:custDataLst>
            </p:nvPr>
          </p:nvSpPr>
          <p:spPr>
            <a:xfrm>
              <a:off x="1050035" y="2202685"/>
              <a:ext cx="5039995" cy="2048510"/>
            </a:xfrm>
            <a:custGeom>
              <a:avLst/>
              <a:gdLst/>
              <a:ahLst/>
              <a:cxnLst/>
              <a:rect l="l" t="t" r="r" b="b"/>
              <a:pathLst>
                <a:path w="5039995" h="1716404">
                  <a:moveTo>
                    <a:pt x="0" y="286003"/>
                  </a:moveTo>
                  <a:lnTo>
                    <a:pt x="3742" y="239604"/>
                  </a:lnTo>
                  <a:lnTo>
                    <a:pt x="14577" y="195592"/>
                  </a:lnTo>
                  <a:lnTo>
                    <a:pt x="31917" y="154554"/>
                  </a:lnTo>
                  <a:lnTo>
                    <a:pt x="55172" y="117079"/>
                  </a:lnTo>
                  <a:lnTo>
                    <a:pt x="83756" y="83756"/>
                  </a:lnTo>
                  <a:lnTo>
                    <a:pt x="117079" y="55172"/>
                  </a:lnTo>
                  <a:lnTo>
                    <a:pt x="154554" y="31917"/>
                  </a:lnTo>
                  <a:lnTo>
                    <a:pt x="195592" y="14577"/>
                  </a:lnTo>
                  <a:lnTo>
                    <a:pt x="239604" y="3742"/>
                  </a:lnTo>
                  <a:lnTo>
                    <a:pt x="286004" y="0"/>
                  </a:lnTo>
                  <a:lnTo>
                    <a:pt x="4753864" y="0"/>
                  </a:lnTo>
                  <a:lnTo>
                    <a:pt x="4800263" y="3742"/>
                  </a:lnTo>
                  <a:lnTo>
                    <a:pt x="4844275" y="14577"/>
                  </a:lnTo>
                  <a:lnTo>
                    <a:pt x="4885313" y="31917"/>
                  </a:lnTo>
                  <a:lnTo>
                    <a:pt x="4922788" y="55172"/>
                  </a:lnTo>
                  <a:lnTo>
                    <a:pt x="4956111" y="83756"/>
                  </a:lnTo>
                  <a:lnTo>
                    <a:pt x="4984695" y="117079"/>
                  </a:lnTo>
                  <a:lnTo>
                    <a:pt x="5007950" y="154554"/>
                  </a:lnTo>
                  <a:lnTo>
                    <a:pt x="5025290" y="195592"/>
                  </a:lnTo>
                  <a:lnTo>
                    <a:pt x="5036125" y="239604"/>
                  </a:lnTo>
                  <a:lnTo>
                    <a:pt x="5039868" y="286003"/>
                  </a:lnTo>
                  <a:lnTo>
                    <a:pt x="5039868" y="1430020"/>
                  </a:lnTo>
                  <a:lnTo>
                    <a:pt x="5036125" y="1476419"/>
                  </a:lnTo>
                  <a:lnTo>
                    <a:pt x="5025290" y="1520431"/>
                  </a:lnTo>
                  <a:lnTo>
                    <a:pt x="5007950" y="1561469"/>
                  </a:lnTo>
                  <a:lnTo>
                    <a:pt x="4984695" y="1598944"/>
                  </a:lnTo>
                  <a:lnTo>
                    <a:pt x="4956111" y="1632267"/>
                  </a:lnTo>
                  <a:lnTo>
                    <a:pt x="4922788" y="1660851"/>
                  </a:lnTo>
                  <a:lnTo>
                    <a:pt x="4885313" y="1684106"/>
                  </a:lnTo>
                  <a:lnTo>
                    <a:pt x="4844275" y="1701446"/>
                  </a:lnTo>
                  <a:lnTo>
                    <a:pt x="4800263" y="1712281"/>
                  </a:lnTo>
                  <a:lnTo>
                    <a:pt x="4753864" y="1716024"/>
                  </a:lnTo>
                  <a:lnTo>
                    <a:pt x="286004" y="1716024"/>
                  </a:lnTo>
                  <a:lnTo>
                    <a:pt x="239604" y="1712281"/>
                  </a:lnTo>
                  <a:lnTo>
                    <a:pt x="195592" y="1701446"/>
                  </a:lnTo>
                  <a:lnTo>
                    <a:pt x="154554" y="1684106"/>
                  </a:lnTo>
                  <a:lnTo>
                    <a:pt x="117079" y="1660851"/>
                  </a:lnTo>
                  <a:lnTo>
                    <a:pt x="83756" y="1632267"/>
                  </a:lnTo>
                  <a:lnTo>
                    <a:pt x="55172" y="1598944"/>
                  </a:lnTo>
                  <a:lnTo>
                    <a:pt x="31917" y="1561469"/>
                  </a:lnTo>
                  <a:lnTo>
                    <a:pt x="14577" y="1520431"/>
                  </a:lnTo>
                  <a:lnTo>
                    <a:pt x="3742" y="1476419"/>
                  </a:lnTo>
                  <a:lnTo>
                    <a:pt x="0" y="1430020"/>
                  </a:lnTo>
                  <a:lnTo>
                    <a:pt x="0" y="286003"/>
                  </a:lnTo>
                  <a:close/>
                </a:path>
              </a:pathLst>
            </a:custGeom>
            <a:ln w="9144">
              <a:solidFill>
                <a:schemeClr val="accent5"/>
              </a:solidFill>
            </a:ln>
          </p:spPr>
          <p:txBody>
            <a:bodyPr wrap="square" lIns="0" tIns="0" rIns="0" bIns="0" rtlCol="0"/>
            <a:lstStyle/>
            <a:p>
              <a:endParaRPr b="1" dirty="0">
                <a:solidFill>
                  <a:schemeClr val="bg1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23" name="组合 22"/>
          <p:cNvGrpSpPr/>
          <p:nvPr>
            <p:custDataLst>
              <p:tags r:id="rId7"/>
            </p:custDataLst>
          </p:nvPr>
        </p:nvGrpSpPr>
        <p:grpSpPr>
          <a:xfrm>
            <a:off x="6309943" y="3618846"/>
            <a:ext cx="5098414" cy="2727325"/>
            <a:chOff x="991616" y="1515615"/>
            <a:chExt cx="5098414" cy="2727325"/>
          </a:xfrm>
        </p:grpSpPr>
        <p:sp>
          <p:nvSpPr>
            <p:cNvPr id="24" name="object 19"/>
            <p:cNvSpPr/>
            <p:nvPr>
              <p:custDataLst>
                <p:tags r:id="rId8"/>
              </p:custDataLst>
            </p:nvPr>
          </p:nvSpPr>
          <p:spPr>
            <a:xfrm>
              <a:off x="991616" y="1515615"/>
              <a:ext cx="5039995" cy="577850"/>
            </a:xfrm>
            <a:custGeom>
              <a:avLst/>
              <a:gdLst/>
              <a:ahLst/>
              <a:cxnLst/>
              <a:rect l="l" t="t" r="r" b="b"/>
              <a:pathLst>
                <a:path w="5039995" h="577850">
                  <a:moveTo>
                    <a:pt x="4943602" y="0"/>
                  </a:moveTo>
                  <a:lnTo>
                    <a:pt x="96265" y="0"/>
                  </a:lnTo>
                  <a:lnTo>
                    <a:pt x="58796" y="7558"/>
                  </a:lnTo>
                  <a:lnTo>
                    <a:pt x="28197" y="28178"/>
                  </a:lnTo>
                  <a:lnTo>
                    <a:pt x="7565" y="58775"/>
                  </a:lnTo>
                  <a:lnTo>
                    <a:pt x="0" y="96266"/>
                  </a:lnTo>
                  <a:lnTo>
                    <a:pt x="0" y="481330"/>
                  </a:lnTo>
                  <a:lnTo>
                    <a:pt x="7565" y="518820"/>
                  </a:lnTo>
                  <a:lnTo>
                    <a:pt x="28197" y="549417"/>
                  </a:lnTo>
                  <a:lnTo>
                    <a:pt x="58796" y="570037"/>
                  </a:lnTo>
                  <a:lnTo>
                    <a:pt x="96265" y="577596"/>
                  </a:lnTo>
                  <a:lnTo>
                    <a:pt x="4943602" y="577596"/>
                  </a:lnTo>
                  <a:lnTo>
                    <a:pt x="4981092" y="570037"/>
                  </a:lnTo>
                  <a:lnTo>
                    <a:pt x="5011689" y="549417"/>
                  </a:lnTo>
                  <a:lnTo>
                    <a:pt x="5032309" y="518820"/>
                  </a:lnTo>
                  <a:lnTo>
                    <a:pt x="5039868" y="481330"/>
                  </a:lnTo>
                  <a:lnTo>
                    <a:pt x="5039868" y="96266"/>
                  </a:lnTo>
                  <a:lnTo>
                    <a:pt x="5032309" y="58775"/>
                  </a:lnTo>
                  <a:lnTo>
                    <a:pt x="5011689" y="28178"/>
                  </a:lnTo>
                  <a:lnTo>
                    <a:pt x="4981092" y="7558"/>
                  </a:lnTo>
                  <a:lnTo>
                    <a:pt x="4943602" y="0"/>
                  </a:lnTo>
                  <a:close/>
                </a:path>
              </a:pathLst>
            </a:custGeom>
            <a:solidFill>
              <a:schemeClr val="accent5"/>
            </a:solidFill>
          </p:spPr>
          <p:txBody>
            <a:bodyPr wrap="square" lIns="0" tIns="0" rIns="0" bIns="0" rtlCol="0" anchor="ctr"/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宋体" panose="02010600030101010101" pitchFamily="2" charset="-122"/>
                </a:rPr>
                <a:t>临床管理难度小</a:t>
              </a:r>
              <a:endParaRPr b="1" dirty="0">
                <a:solidFill>
                  <a:schemeClr val="bg1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25" name="object 18"/>
            <p:cNvSpPr/>
            <p:nvPr>
              <p:custDataLst>
                <p:tags r:id="rId9"/>
              </p:custDataLst>
            </p:nvPr>
          </p:nvSpPr>
          <p:spPr>
            <a:xfrm>
              <a:off x="1050035" y="2202685"/>
              <a:ext cx="5039995" cy="2040255"/>
            </a:xfrm>
            <a:custGeom>
              <a:avLst/>
              <a:gdLst/>
              <a:ahLst/>
              <a:cxnLst/>
              <a:rect l="l" t="t" r="r" b="b"/>
              <a:pathLst>
                <a:path w="5039995" h="1716404">
                  <a:moveTo>
                    <a:pt x="0" y="286003"/>
                  </a:moveTo>
                  <a:lnTo>
                    <a:pt x="3742" y="239604"/>
                  </a:lnTo>
                  <a:lnTo>
                    <a:pt x="14577" y="195592"/>
                  </a:lnTo>
                  <a:lnTo>
                    <a:pt x="31917" y="154554"/>
                  </a:lnTo>
                  <a:lnTo>
                    <a:pt x="55172" y="117079"/>
                  </a:lnTo>
                  <a:lnTo>
                    <a:pt x="83756" y="83756"/>
                  </a:lnTo>
                  <a:lnTo>
                    <a:pt x="117079" y="55172"/>
                  </a:lnTo>
                  <a:lnTo>
                    <a:pt x="154554" y="31917"/>
                  </a:lnTo>
                  <a:lnTo>
                    <a:pt x="195592" y="14577"/>
                  </a:lnTo>
                  <a:lnTo>
                    <a:pt x="239604" y="3742"/>
                  </a:lnTo>
                  <a:lnTo>
                    <a:pt x="286004" y="0"/>
                  </a:lnTo>
                  <a:lnTo>
                    <a:pt x="4753864" y="0"/>
                  </a:lnTo>
                  <a:lnTo>
                    <a:pt x="4800263" y="3742"/>
                  </a:lnTo>
                  <a:lnTo>
                    <a:pt x="4844275" y="14577"/>
                  </a:lnTo>
                  <a:lnTo>
                    <a:pt x="4885313" y="31917"/>
                  </a:lnTo>
                  <a:lnTo>
                    <a:pt x="4922788" y="55172"/>
                  </a:lnTo>
                  <a:lnTo>
                    <a:pt x="4956111" y="83756"/>
                  </a:lnTo>
                  <a:lnTo>
                    <a:pt x="4984695" y="117079"/>
                  </a:lnTo>
                  <a:lnTo>
                    <a:pt x="5007950" y="154554"/>
                  </a:lnTo>
                  <a:lnTo>
                    <a:pt x="5025290" y="195592"/>
                  </a:lnTo>
                  <a:lnTo>
                    <a:pt x="5036125" y="239604"/>
                  </a:lnTo>
                  <a:lnTo>
                    <a:pt x="5039868" y="286003"/>
                  </a:lnTo>
                  <a:lnTo>
                    <a:pt x="5039868" y="1430020"/>
                  </a:lnTo>
                  <a:lnTo>
                    <a:pt x="5036125" y="1476419"/>
                  </a:lnTo>
                  <a:lnTo>
                    <a:pt x="5025290" y="1520431"/>
                  </a:lnTo>
                  <a:lnTo>
                    <a:pt x="5007950" y="1561469"/>
                  </a:lnTo>
                  <a:lnTo>
                    <a:pt x="4984695" y="1598944"/>
                  </a:lnTo>
                  <a:lnTo>
                    <a:pt x="4956111" y="1632267"/>
                  </a:lnTo>
                  <a:lnTo>
                    <a:pt x="4922788" y="1660851"/>
                  </a:lnTo>
                  <a:lnTo>
                    <a:pt x="4885313" y="1684106"/>
                  </a:lnTo>
                  <a:lnTo>
                    <a:pt x="4844275" y="1701446"/>
                  </a:lnTo>
                  <a:lnTo>
                    <a:pt x="4800263" y="1712281"/>
                  </a:lnTo>
                  <a:lnTo>
                    <a:pt x="4753864" y="1716024"/>
                  </a:lnTo>
                  <a:lnTo>
                    <a:pt x="286004" y="1716024"/>
                  </a:lnTo>
                  <a:lnTo>
                    <a:pt x="239604" y="1712281"/>
                  </a:lnTo>
                  <a:lnTo>
                    <a:pt x="195592" y="1701446"/>
                  </a:lnTo>
                  <a:lnTo>
                    <a:pt x="154554" y="1684106"/>
                  </a:lnTo>
                  <a:lnTo>
                    <a:pt x="117079" y="1660851"/>
                  </a:lnTo>
                  <a:lnTo>
                    <a:pt x="83756" y="1632267"/>
                  </a:lnTo>
                  <a:lnTo>
                    <a:pt x="55172" y="1598944"/>
                  </a:lnTo>
                  <a:lnTo>
                    <a:pt x="31917" y="1561469"/>
                  </a:lnTo>
                  <a:lnTo>
                    <a:pt x="14577" y="1520431"/>
                  </a:lnTo>
                  <a:lnTo>
                    <a:pt x="3742" y="1476419"/>
                  </a:lnTo>
                  <a:lnTo>
                    <a:pt x="0" y="1430020"/>
                  </a:lnTo>
                  <a:lnTo>
                    <a:pt x="0" y="286003"/>
                  </a:lnTo>
                  <a:close/>
                </a:path>
              </a:pathLst>
            </a:custGeom>
            <a:ln w="9144">
              <a:solidFill>
                <a:schemeClr val="accent5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 dirty="0">
                <a:solidFill>
                  <a:schemeClr val="bg1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28" name="矩形 27"/>
          <p:cNvSpPr/>
          <p:nvPr>
            <p:custDataLst>
              <p:tags r:id="rId10"/>
            </p:custDataLst>
          </p:nvPr>
        </p:nvSpPr>
        <p:spPr>
          <a:xfrm>
            <a:off x="6330315" y="1574165"/>
            <a:ext cx="5041265" cy="1957070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marL="171450" indent="-171450" algn="l" fontAlgn="auto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两个单方成分都已纳入医保目录多年，临床应用广。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l" fontAlgn="auto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本品可</a:t>
            </a:r>
            <a:r>
              <a:rPr lang="zh-CN" altLang="en-US" sz="1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替代双片联合用药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，对医保基金影响可控。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l" fontAlgn="auto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复方制剂提升依从性，降低MACE*发生，减少大额医疗费用支出。以MACE事件平均2~3万元治疗费用计算</a:t>
            </a:r>
            <a:r>
              <a:rPr lang="zh-CN" altLang="en-US" sz="10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[3]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，复方制剂的使用5年间可累计</a:t>
            </a:r>
            <a:r>
              <a:rPr lang="zh-CN" altLang="en-US" sz="1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节约80~120亿元医疗开支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algn="l" fontAlgn="auto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en-US" altLang="zh-CN" sz="10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*MACE</a:t>
            </a:r>
            <a:r>
              <a:rPr lang="zh-CN" altLang="en-US" sz="10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主要不良心血管事件：包括心肌梗死、缺血性卒中和致死心血管事件</a:t>
            </a:r>
            <a:endParaRPr lang="zh-CN" altLang="en-US" sz="1000" i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>
            <p:custDataLst>
              <p:tags r:id="rId11"/>
            </p:custDataLst>
          </p:nvPr>
        </p:nvSpPr>
        <p:spPr>
          <a:xfrm>
            <a:off x="893445" y="4322445"/>
            <a:ext cx="5040630" cy="2028190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marL="171450" indent="-171450" algn="l" fontAlgn="auto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指南推荐：指南明确推荐“起始联合”及优先使用单片复方制剂，但</a:t>
            </a:r>
            <a:r>
              <a:rPr lang="zh-CN" altLang="en-US" sz="1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目录现有复方均为较高强度规格，缺乏对应起始联合治疗的10mg+10mg剂型。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l" fontAlgn="auto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临床刚需：老年、肝肾功能减退及不耐受高强度他汀的患者</a:t>
            </a:r>
            <a:r>
              <a:rPr lang="zh-CN" altLang="en-US" sz="1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需低剂量起始联合治疗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，目录内尚无相应复方选择。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l" fontAlgn="auto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依从性：目录内无10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mg+10mg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复方，患者只能选用双片自由联合方案，依从性显著低于单片复方，影响长期血脂达标。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>
            <p:custDataLst>
              <p:tags r:id="rId12"/>
            </p:custDataLst>
          </p:nvPr>
        </p:nvSpPr>
        <p:spPr>
          <a:xfrm>
            <a:off x="6370320" y="4322445"/>
            <a:ext cx="5039995" cy="2029460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marL="171450" indent="-17145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产品治疗人群明确，无滥用风险。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口服产品、一日一片，便于医院药物管理和患者使用。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13"/>
            </p:custDataLst>
          </p:nvPr>
        </p:nvSpPr>
        <p:spPr>
          <a:xfrm>
            <a:off x="835025" y="1560830"/>
            <a:ext cx="5025390" cy="186817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marL="171450" indent="-17145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复方制剂可帮助解决临床血脂管理中，达标率低、联用率低、依从性低的实际问题。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人群血清胆固醇水平的升高预计可导致2010~2030年我国心血管事件增加约920万例</a:t>
            </a:r>
            <a:r>
              <a:rPr lang="zh-CN" altLang="en-US" sz="10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[1]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，折合每年~46万例。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相比他汀+依折麦布双片联合治疗，复方制剂在中国人群中预计五年间累计</a:t>
            </a:r>
            <a:r>
              <a:rPr lang="zh-CN" altLang="en-US" sz="1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额外减少约40万例</a:t>
            </a:r>
            <a:r>
              <a:rPr lang="en-US" altLang="zh-CN" sz="1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MACE*</a:t>
            </a:r>
            <a:r>
              <a:rPr lang="zh-CN" altLang="en-US" sz="1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发生</a:t>
            </a:r>
            <a:r>
              <a:rPr lang="zh-CN" altLang="en-US" sz="10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[2]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，折合每年额外减少~8万例。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6555" y="6421120"/>
            <a:ext cx="11268710" cy="368300"/>
          </a:xfrm>
          <a:prstGeom prst="rect">
            <a:avLst/>
          </a:prstGeom>
        </p:spPr>
        <p:txBody>
          <a:bodyPr wrap="square">
            <a:spAutoFit/>
          </a:bodyPr>
          <a:p>
            <a:pPr algn="l">
              <a:buClrTx/>
              <a:buSzTx/>
              <a:buNone/>
            </a:pPr>
            <a:r>
              <a:rPr lang="zh-CN" altLang="en-US" sz="900">
                <a:solidFill>
                  <a:srgbClr val="8B8B8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[1]中国血脂管理指南（2023 年）；[2] Farnier M, Santos RD, Cosin-Sales J, et al. Projected impact of treatment intensification with statin, ezetimibe, and statin plus ezetimibe fixed-dose combination on </a:t>
            </a:r>
            <a:endParaRPr lang="zh-CN" altLang="en-US" sz="900">
              <a:solidFill>
                <a:srgbClr val="8B8B8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buClrTx/>
              <a:buSzTx/>
              <a:buNone/>
            </a:pPr>
            <a:r>
              <a:rPr lang="zh-CN" altLang="en-US" sz="900">
                <a:solidFill>
                  <a:srgbClr val="8B8B8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MACE across six countries. Eur J Prev Cardiol. 2022;29(17):2264-2271.; [3]中国心血管健康与疾病报告2022</a:t>
            </a:r>
            <a:endParaRPr lang="zh-CN" altLang="en-US" sz="900">
              <a:solidFill>
                <a:srgbClr val="8B8B8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446*456"/>
  <p:tag name="TABLE_ENDDRAG_RECT" val="29*74*446*456"/>
</p:tagLst>
</file>

<file path=ppt/tags/tag10.xml><?xml version="1.0" encoding="utf-8"?>
<p:tagLst xmlns:p="http://schemas.openxmlformats.org/presentationml/2006/main">
  <p:tag name="KSO_WM_DIAGRAM_VIRTUALLY_FRAME" val="{&quot;height&quot;:289.7,&quot;left&quot;:27.6,&quot;top&quot;:96.4,&quot;width&quot;:417.95}"/>
</p:tagLst>
</file>

<file path=ppt/tags/tag11.xml><?xml version="1.0" encoding="utf-8"?>
<p:tagLst xmlns:p="http://schemas.openxmlformats.org/presentationml/2006/main">
  <p:tag name="KSO_WM_DIAGRAM_VIRTUALLY_FRAME" val="{&quot;height&quot;:289.7,&quot;left&quot;:27.6,&quot;top&quot;:96.4,&quot;width&quot;:417.95}"/>
</p:tagLst>
</file>

<file path=ppt/tags/tag12.xml><?xml version="1.0" encoding="utf-8"?>
<p:tagLst xmlns:p="http://schemas.openxmlformats.org/presentationml/2006/main">
  <p:tag name="KSO_WM_DIAGRAM_VIRTUALLY_FRAME" val="{&quot;height&quot;:289.7,&quot;left&quot;:27.6,&quot;top&quot;:96.4,&quot;width&quot;:417.95}"/>
</p:tagLst>
</file>

<file path=ppt/tags/tag13.xml><?xml version="1.0" encoding="utf-8"?>
<p:tagLst xmlns:p="http://schemas.openxmlformats.org/presentationml/2006/main">
  <p:tag name="KSO_WM_DIAGRAM_VIRTUALLY_FRAME" val="{&quot;height&quot;:289.7,&quot;left&quot;:27.6,&quot;top&quot;:96.4,&quot;width&quot;:417.95}"/>
</p:tagLst>
</file>

<file path=ppt/tags/tag14.xml><?xml version="1.0" encoding="utf-8"?>
<p:tagLst xmlns:p="http://schemas.openxmlformats.org/presentationml/2006/main">
  <p:tag name="KSO_WM_DIAGRAM_VIRTUALLY_FRAME" val="{&quot;height&quot;:289.7,&quot;left&quot;:27.6,&quot;top&quot;:96.4,&quot;width&quot;:417.95}"/>
</p:tagLst>
</file>

<file path=ppt/tags/tag15.xml><?xml version="1.0" encoding="utf-8"?>
<p:tagLst xmlns:p="http://schemas.openxmlformats.org/presentationml/2006/main">
  <p:tag name="KSO_WM_DIAGRAM_VIRTUALLY_FRAME" val="{&quot;height&quot;:289.7,&quot;left&quot;:27.6,&quot;top&quot;:96.4,&quot;width&quot;:417.95}"/>
</p:tagLst>
</file>

<file path=ppt/tags/tag16.xml><?xml version="1.0" encoding="utf-8"?>
<p:tagLst xmlns:p="http://schemas.openxmlformats.org/presentationml/2006/main">
  <p:tag name="KSO_WM_DIAGRAM_VIRTUALLY_FRAME" val="{&quot;height&quot;:289.7,&quot;left&quot;:27.6,&quot;top&quot;:96.4,&quot;width&quot;:417.95}"/>
</p:tagLst>
</file>

<file path=ppt/tags/tag17.xml><?xml version="1.0" encoding="utf-8"?>
<p:tagLst xmlns:p="http://schemas.openxmlformats.org/presentationml/2006/main">
  <p:tag name="KSO_WM_DIAGRAM_VIRTUALLY_FRAME" val="{&quot;height&quot;:289.7,&quot;left&quot;:27.6,&quot;top&quot;:96.4,&quot;width&quot;:417.95}"/>
</p:tagLst>
</file>

<file path=ppt/tags/tag18.xml><?xml version="1.0" encoding="utf-8"?>
<p:tagLst xmlns:p="http://schemas.openxmlformats.org/presentationml/2006/main">
  <p:tag name="KSO_WM_DIAGRAM_VIRTUALLY_FRAME" val="{&quot;height&quot;:289.7,&quot;left&quot;:27.6,&quot;top&quot;:96.4,&quot;width&quot;:417.95}"/>
</p:tagLst>
</file>

<file path=ppt/tags/tag19.xml><?xml version="1.0" encoding="utf-8"?>
<p:tagLst xmlns:p="http://schemas.openxmlformats.org/presentationml/2006/main">
  <p:tag name="KSO_WM_DIAGRAM_VIRTUALLY_FRAME" val="{&quot;height&quot;:289.7,&quot;left&quot;:27.6,&quot;top&quot;:96.4,&quot;width&quot;:417.95}"/>
</p:tagLst>
</file>

<file path=ppt/tags/tag2.xml><?xml version="1.0" encoding="utf-8"?>
<p:tagLst xmlns:p="http://schemas.openxmlformats.org/presentationml/2006/main">
  <p:tag name="TABLE_ENDDRAG_ORIGIN_RECT" val="424*465"/>
  <p:tag name="TABLE_ENDDRAG_RECT" val="489*74*424*465"/>
</p:tagLst>
</file>

<file path=ppt/tags/tag20.xml><?xml version="1.0" encoding="utf-8"?>
<p:tagLst xmlns:p="http://schemas.openxmlformats.org/presentationml/2006/main">
  <p:tag name="KSO_WM_DIAGRAM_VIRTUALLY_FRAME" val="{&quot;height&quot;:289.7,&quot;left&quot;:27.6,&quot;top&quot;:96.4,&quot;width&quot;:417.95}"/>
</p:tagLst>
</file>

<file path=ppt/tags/tag21.xml><?xml version="1.0" encoding="utf-8"?>
<p:tagLst xmlns:p="http://schemas.openxmlformats.org/presentationml/2006/main">
  <p:tag name="KSO_WM_DIAGRAM_VIRTUALLY_FRAME" val="{&quot;height&quot;:289.7,&quot;left&quot;:27.6,&quot;top&quot;:96.4,&quot;width&quot;:417.95}"/>
</p:tagLst>
</file>

<file path=ppt/tags/tag22.xml><?xml version="1.0" encoding="utf-8"?>
<p:tagLst xmlns:p="http://schemas.openxmlformats.org/presentationml/2006/main">
  <p:tag name="KSO_WM_DIAGRAM_VIRTUALLY_FRAME" val="{&quot;height&quot;:289.7,&quot;left&quot;:27.6,&quot;top&quot;:96.4,&quot;width&quot;:417.95}"/>
</p:tagLst>
</file>

<file path=ppt/tags/tag23.xml><?xml version="1.0" encoding="utf-8"?>
<p:tagLst xmlns:p="http://schemas.openxmlformats.org/presentationml/2006/main">
  <p:tag name="KSO_WM_DIAGRAM_VIRTUALLY_FRAME" val="{&quot;height&quot;:289.7,&quot;left&quot;:27.6,&quot;top&quot;:96.4,&quot;width&quot;:417.95}"/>
</p:tagLst>
</file>

<file path=ppt/tags/tag24.xml><?xml version="1.0" encoding="utf-8"?>
<p:tagLst xmlns:p="http://schemas.openxmlformats.org/presentationml/2006/main">
  <p:tag name="KSO_WM_DIAGRAM_VIRTUALLY_FRAME" val="{&quot;height&quot;:289.7,&quot;left&quot;:27.6,&quot;top&quot;:96.4,&quot;width&quot;:417.95}"/>
</p:tagLst>
</file>

<file path=ppt/tags/tag25.xml><?xml version="1.0" encoding="utf-8"?>
<p:tagLst xmlns:p="http://schemas.openxmlformats.org/presentationml/2006/main">
  <p:tag name="KSO_WM_DIAGRAM_VIRTUALLY_FRAME" val="{&quot;height&quot;:289.7,&quot;left&quot;:27.6,&quot;top&quot;:96.4,&quot;width&quot;:417.95}"/>
</p:tagLst>
</file>

<file path=ppt/tags/tag26.xml><?xml version="1.0" encoding="utf-8"?>
<p:tagLst xmlns:p="http://schemas.openxmlformats.org/presentationml/2006/main">
  <p:tag name="KSO_WM_DIAGRAM_VIRTUALLY_FRAME" val="{&quot;height&quot;:289.7,&quot;left&quot;:27.6,&quot;top&quot;:96.4,&quot;width&quot;:417.95}"/>
</p:tagLst>
</file>

<file path=ppt/tags/tag27.xml><?xml version="1.0" encoding="utf-8"?>
<p:tagLst xmlns:p="http://schemas.openxmlformats.org/presentationml/2006/main">
  <p:tag name="KSO_WM_DIAGRAM_VIRTUALLY_FRAME" val="{&quot;height&quot;:289.7,&quot;left&quot;:27.6,&quot;top&quot;:96.4,&quot;width&quot;:417.95}"/>
</p:tagLst>
</file>

<file path=ppt/tags/tag28.xml><?xml version="1.0" encoding="utf-8"?>
<p:tagLst xmlns:p="http://schemas.openxmlformats.org/presentationml/2006/main">
  <p:tag name="KSO_WM_DIAGRAM_VIRTUALLY_FRAME" val="{&quot;height&quot;:289.7,&quot;left&quot;:27.6,&quot;top&quot;:96.4,&quot;width&quot;:417.95}"/>
</p:tagLst>
</file>

<file path=ppt/tags/tag29.xml><?xml version="1.0" encoding="utf-8"?>
<p:tagLst xmlns:p="http://schemas.openxmlformats.org/presentationml/2006/main">
  <p:tag name="KSO_WM_DIAGRAM_VIRTUALLY_FRAME" val="{&quot;height&quot;:289.7,&quot;left&quot;:27.6,&quot;top&quot;:96.4,&quot;width&quot;:417.95}"/>
</p:tagLst>
</file>

<file path=ppt/tags/tag3.xml><?xml version="1.0" encoding="utf-8"?>
<p:tagLst xmlns:p="http://schemas.openxmlformats.org/presentationml/2006/main">
  <p:tag name="TABLE_ENDDRAG_ORIGIN_RECT" val="396*400"/>
  <p:tag name="TABLE_ENDDRAG_RECT" val="45*69*396*400"/>
</p:tagLst>
</file>

<file path=ppt/tags/tag30.xml><?xml version="1.0" encoding="utf-8"?>
<p:tagLst xmlns:p="http://schemas.openxmlformats.org/presentationml/2006/main">
  <p:tag name="KSO_WM_DIAGRAM_VIRTUALLY_FRAME" val="{&quot;height&quot;:289.7,&quot;left&quot;:27.6,&quot;top&quot;:96.4,&quot;width&quot;:417.95}"/>
</p:tagLst>
</file>

<file path=ppt/tags/tag31.xml><?xml version="1.0" encoding="utf-8"?>
<p:tagLst xmlns:p="http://schemas.openxmlformats.org/presentationml/2006/main">
  <p:tag name="KSO_WM_DIAGRAM_VIRTUALLY_FRAME" val="{&quot;height&quot;:289.7,&quot;left&quot;:27.6,&quot;top&quot;:96.4,&quot;width&quot;:417.95}"/>
</p:tagLst>
</file>

<file path=ppt/tags/tag32.xml><?xml version="1.0" encoding="utf-8"?>
<p:tagLst xmlns:p="http://schemas.openxmlformats.org/presentationml/2006/main">
  <p:tag name="KSO_WM_DIAGRAM_VIRTUALLY_FRAME" val="{&quot;height&quot;:289.7,&quot;left&quot;:27.6,&quot;top&quot;:96.4,&quot;width&quot;:417.95}"/>
</p:tagLst>
</file>

<file path=ppt/tags/tag33.xml><?xml version="1.0" encoding="utf-8"?>
<p:tagLst xmlns:p="http://schemas.openxmlformats.org/presentationml/2006/main">
  <p:tag name="KSO_WM_DIAGRAM_VIRTUALLY_FRAME" val="{&quot;height&quot;:289.7,&quot;left&quot;:27.6,&quot;top&quot;:96.4,&quot;width&quot;:417.95}"/>
</p:tagLst>
</file>

<file path=ppt/tags/tag34.xml><?xml version="1.0" encoding="utf-8"?>
<p:tagLst xmlns:p="http://schemas.openxmlformats.org/presentationml/2006/main">
  <p:tag name="KSO_WM_DIAGRAM_VIRTUALLY_FRAME" val="{&quot;height&quot;:289.7,&quot;left&quot;:27.6,&quot;top&quot;:96.4,&quot;width&quot;:417.95}"/>
</p:tagLst>
</file>

<file path=ppt/tags/tag35.xml><?xml version="1.0" encoding="utf-8"?>
<p:tagLst xmlns:p="http://schemas.openxmlformats.org/presentationml/2006/main">
  <p:tag name="KSO_WM_DIAGRAM_VIRTUALLY_FRAME" val="{&quot;height&quot;:289.7,&quot;left&quot;:27.6,&quot;top&quot;:96.4,&quot;width&quot;:417.95}"/>
</p:tagLst>
</file>

<file path=ppt/tags/tag36.xml><?xml version="1.0" encoding="utf-8"?>
<p:tagLst xmlns:p="http://schemas.openxmlformats.org/presentationml/2006/main">
  <p:tag name="KSO_WM_DIAGRAM_VIRTUALLY_FRAME" val="{&quot;height&quot;:289.7,&quot;left&quot;:27.6,&quot;top&quot;:96.4,&quot;width&quot;:417.95}"/>
</p:tagLst>
</file>

<file path=ppt/tags/tag37.xml><?xml version="1.0" encoding="utf-8"?>
<p:tagLst xmlns:p="http://schemas.openxmlformats.org/presentationml/2006/main">
  <p:tag name="KSO_WM_DIAGRAM_VIRTUALLY_FRAME" val="{&quot;height&quot;:289.7,&quot;left&quot;:27.6,&quot;top&quot;:96.4,&quot;width&quot;:417.95}"/>
</p:tagLst>
</file>

<file path=ppt/tags/tag38.xml><?xml version="1.0" encoding="utf-8"?>
<p:tagLst xmlns:p="http://schemas.openxmlformats.org/presentationml/2006/main">
  <p:tag name="KSO_WM_DIAGRAM_VIRTUALLY_FRAME" val="{&quot;height&quot;:289.7,&quot;left&quot;:27.6,&quot;top&quot;:96.4,&quot;width&quot;:417.95}"/>
</p:tagLst>
</file>

<file path=ppt/tags/tag39.xml><?xml version="1.0" encoding="utf-8"?>
<p:tagLst xmlns:p="http://schemas.openxmlformats.org/presentationml/2006/main">
  <p:tag name="RESOURCE_RECORD_KEY" val="{&quot;29&quot;:[20426248]}"/>
</p:tagLst>
</file>

<file path=ppt/tags/tag4.xml><?xml version="1.0" encoding="utf-8"?>
<p:tagLst xmlns:p="http://schemas.openxmlformats.org/presentationml/2006/main">
  <p:tag name="TABLE_ENDDRAG_ORIGIN_RECT" val="479*154"/>
  <p:tag name="TABLE_ENDDRAG_RECT" val="444*98*479*154"/>
</p:tagLst>
</file>

<file path=ppt/tags/tag40.xml><?xml version="1.0" encoding="utf-8"?>
<p:tagLst xmlns:p="http://schemas.openxmlformats.org/presentationml/2006/main">
  <p:tag name="KSO_WM_DIAGRAM_VIRTUALLY_FRAME" val="{&quot;height&quot;:659.3171653543308,&quot;left&quot;:83.14992125984251,&quot;top&quot;:94.03716535433071,&quot;width&quot;:847.6000787401575}"/>
</p:tagLst>
</file>

<file path=ppt/tags/tag41.xml><?xml version="1.0" encoding="utf-8"?>
<p:tagLst xmlns:p="http://schemas.openxmlformats.org/presentationml/2006/main">
  <p:tag name="KSO_WM_DIAGRAM_VIRTUALLY_FRAME" val="{&quot;height&quot;:659.3171653543308,&quot;left&quot;:83.14992125984251,&quot;top&quot;:94.03716535433071,&quot;width&quot;:847.6000787401575}"/>
</p:tagLst>
</file>

<file path=ppt/tags/tag42.xml><?xml version="1.0" encoding="utf-8"?>
<p:tagLst xmlns:p="http://schemas.openxmlformats.org/presentationml/2006/main">
  <p:tag name="KSO_WM_DIAGRAM_VIRTUALLY_FRAME" val="{&quot;height&quot;:659.3171653543308,&quot;left&quot;:83.14992125984251,&quot;top&quot;:94.03716535433071,&quot;width&quot;:847.6000787401575}"/>
</p:tagLst>
</file>

<file path=ppt/tags/tag43.xml><?xml version="1.0" encoding="utf-8"?>
<p:tagLst xmlns:p="http://schemas.openxmlformats.org/presentationml/2006/main">
  <p:tag name="KSO_WM_DIAGRAM_VIRTUALLY_FRAME" val="{&quot;height&quot;:659.3171653543308,&quot;left&quot;:83.14992125984251,&quot;top&quot;:94.03716535433071,&quot;width&quot;:847.6000787401575}"/>
</p:tagLst>
</file>

<file path=ppt/tags/tag44.xml><?xml version="1.0" encoding="utf-8"?>
<p:tagLst xmlns:p="http://schemas.openxmlformats.org/presentationml/2006/main">
  <p:tag name="KSO_WM_DIAGRAM_VIRTUALLY_FRAME" val="{&quot;height&quot;:659.3171653543308,&quot;left&quot;:83.14992125984251,&quot;top&quot;:94.03716535433071,&quot;width&quot;:847.6000787401575}"/>
</p:tagLst>
</file>

<file path=ppt/tags/tag45.xml><?xml version="1.0" encoding="utf-8"?>
<p:tagLst xmlns:p="http://schemas.openxmlformats.org/presentationml/2006/main">
  <p:tag name="KSO_WM_DIAGRAM_VIRTUALLY_FRAME" val="{&quot;height&quot;:659.3171653543308,&quot;left&quot;:83.14992125984251,&quot;top&quot;:94.03716535433071,&quot;width&quot;:847.6000787401575}"/>
</p:tagLst>
</file>

<file path=ppt/tags/tag46.xml><?xml version="1.0" encoding="utf-8"?>
<p:tagLst xmlns:p="http://schemas.openxmlformats.org/presentationml/2006/main">
  <p:tag name="KSO_WM_DIAGRAM_VIRTUALLY_FRAME" val="{&quot;height&quot;:458.5107874015748,&quot;left&quot;:64.65,&quot;top&quot;:71.4892125984252,&quot;width&quot;:833.8}"/>
</p:tagLst>
</file>

<file path=ppt/tags/tag47.xml><?xml version="1.0" encoding="utf-8"?>
<p:tagLst xmlns:p="http://schemas.openxmlformats.org/presentationml/2006/main">
  <p:tag name="KSO_WM_DIAGRAM_VIRTUALLY_FRAME" val="{&quot;height&quot;:458.5107874015748,&quot;left&quot;:64.65,&quot;top&quot;:71.4892125984252,&quot;width&quot;:833.8}"/>
</p:tagLst>
</file>

<file path=ppt/tags/tag48.xml><?xml version="1.0" encoding="utf-8"?>
<p:tagLst xmlns:p="http://schemas.openxmlformats.org/presentationml/2006/main">
  <p:tag name="KSO_WM_DIAGRAM_VIRTUALLY_FRAME" val="{&quot;height&quot;:458.5107874015748,&quot;left&quot;:64.65,&quot;top&quot;:71.4892125984252,&quot;width&quot;:833.8}"/>
</p:tagLst>
</file>

<file path=ppt/tags/tag49.xml><?xml version="1.0" encoding="utf-8"?>
<p:tagLst xmlns:p="http://schemas.openxmlformats.org/presentationml/2006/main">
  <p:tag name="KSO_WM_DIAGRAM_VIRTUALLY_FRAME" val="{&quot;height&quot;:458.5107874015748,&quot;left&quot;:64.65,&quot;top&quot;:71.4892125984252,&quot;width&quot;:833.8}"/>
</p:tagLst>
</file>

<file path=ppt/tags/tag5.xml><?xml version="1.0" encoding="utf-8"?>
<p:tagLst xmlns:p="http://schemas.openxmlformats.org/presentationml/2006/main">
  <p:tag name="TABLE_ENDDRAG_ORIGIN_RECT" val="479*108"/>
  <p:tag name="TABLE_ENDDRAG_RECT" val="445*98*479*108"/>
</p:tagLst>
</file>

<file path=ppt/tags/tag50.xml><?xml version="1.0" encoding="utf-8"?>
<p:tagLst xmlns:p="http://schemas.openxmlformats.org/presentationml/2006/main">
  <p:tag name="KSO_WM_DIAGRAM_VIRTUALLY_FRAME" val="{&quot;height&quot;:458.5107874015748,&quot;left&quot;:64.65,&quot;top&quot;:71.4892125984252,&quot;width&quot;:833.8}"/>
</p:tagLst>
</file>

<file path=ppt/tags/tag51.xml><?xml version="1.0" encoding="utf-8"?>
<p:tagLst xmlns:p="http://schemas.openxmlformats.org/presentationml/2006/main">
  <p:tag name="KSO_WM_DIAGRAM_VIRTUALLY_FRAME" val="{&quot;height&quot;:458.5107874015748,&quot;left&quot;:64.65,&quot;top&quot;:71.4892125984252,&quot;width&quot;:833.8}"/>
</p:tagLst>
</file>

<file path=ppt/tags/tag52.xml><?xml version="1.0" encoding="utf-8"?>
<p:tagLst xmlns:p="http://schemas.openxmlformats.org/presentationml/2006/main">
  <p:tag name="KSO_WM_DIAGRAM_VIRTUALLY_FRAME" val="{&quot;height&quot;:458.5107874015748,&quot;left&quot;:64.65,&quot;top&quot;:71.4892125984252,&quot;width&quot;:833.8}"/>
</p:tagLst>
</file>

<file path=ppt/tags/tag53.xml><?xml version="1.0" encoding="utf-8"?>
<p:tagLst xmlns:p="http://schemas.openxmlformats.org/presentationml/2006/main">
  <p:tag name="KSO_WM_DIAGRAM_VIRTUALLY_FRAME" val="{&quot;height&quot;:458.5107874015748,&quot;left&quot;:64.65,&quot;top&quot;:71.4892125984252,&quot;width&quot;:833.8}"/>
</p:tagLst>
</file>

<file path=ppt/tags/tag54.xml><?xml version="1.0" encoding="utf-8"?>
<p:tagLst xmlns:p="http://schemas.openxmlformats.org/presentationml/2006/main">
  <p:tag name="KSO_WM_DIAGRAM_VIRTUALLY_FRAME" val="{&quot;height&quot;:458.5107874015748,&quot;left&quot;:64.65,&quot;top&quot;:71.4892125984252,&quot;width&quot;:833.8}"/>
</p:tagLst>
</file>

<file path=ppt/tags/tag55.xml><?xml version="1.0" encoding="utf-8"?>
<p:tagLst xmlns:p="http://schemas.openxmlformats.org/presentationml/2006/main">
  <p:tag name="KSO_WM_DIAGRAM_VIRTUALLY_FRAME" val="{&quot;height&quot;:458.5107874015748,&quot;left&quot;:64.65,&quot;top&quot;:71.4892125984252,&quot;width&quot;:833.8}"/>
</p:tagLst>
</file>

<file path=ppt/tags/tag56.xml><?xml version="1.0" encoding="utf-8"?>
<p:tagLst xmlns:p="http://schemas.openxmlformats.org/presentationml/2006/main">
  <p:tag name="KSO_WM_DIAGRAM_VIRTUALLY_FRAME" val="{&quot;height&quot;:458.5107874015748,&quot;left&quot;:64.65,&quot;top&quot;:71.4892125984252,&quot;width&quot;:833.8}"/>
</p:tagLst>
</file>

<file path=ppt/tags/tag57.xml><?xml version="1.0" encoding="utf-8"?>
<p:tagLst xmlns:p="http://schemas.openxmlformats.org/presentationml/2006/main">
  <p:tag name="KSO_WM_DIAGRAM_VIRTUALLY_FRAME" val="{&quot;height&quot;:458.5107874015748,&quot;left&quot;:64.65,&quot;top&quot;:71.4892125984252,&quot;width&quot;:833.8}"/>
</p:tagLst>
</file>

<file path=ppt/tags/tag58.xml><?xml version="1.0" encoding="utf-8"?>
<p:tagLst xmlns:p="http://schemas.openxmlformats.org/presentationml/2006/main">
  <p:tag name="KSO_WM_DIAGRAM_VIRTUALLY_FRAME" val="{&quot;height&quot;:458.5107874015748,&quot;left&quot;:64.65,&quot;top&quot;:71.4892125984252,&quot;width&quot;:833.8}"/>
</p:tagLst>
</file>

<file path=ppt/tags/tag59.xml><?xml version="1.0" encoding="utf-8"?>
<p:tagLst xmlns:p="http://schemas.openxmlformats.org/presentationml/2006/main">
  <p:tag name="commondata" val="eyJoZGlkIjoiZDQ1MDA1YTA0Y2ZlMjcyMDIxYTVmMzBiMTU5MDFjZDUifQ=="/>
  <p:tag name="resource_record_key" val="{&quot;29&quot;:[20426248]}"/>
</p:tagLst>
</file>

<file path=ppt/tags/tag6.xml><?xml version="1.0" encoding="utf-8"?>
<p:tagLst xmlns:p="http://schemas.openxmlformats.org/presentationml/2006/main">
  <p:tag name="RESOURCE_RECORD_KEY" val="{&quot;29&quot;:[20426248]}"/>
</p:tagLst>
</file>

<file path=ppt/tags/tag7.xml><?xml version="1.0" encoding="utf-8"?>
<p:tagLst xmlns:p="http://schemas.openxmlformats.org/presentationml/2006/main">
  <p:tag name="KSO_WM_DIAGRAM_VIRTUALLY_FRAME" val="{&quot;height&quot;:289.7,&quot;left&quot;:27.6,&quot;top&quot;:96.4,&quot;width&quot;:417.95}"/>
</p:tagLst>
</file>

<file path=ppt/tags/tag8.xml><?xml version="1.0" encoding="utf-8"?>
<p:tagLst xmlns:p="http://schemas.openxmlformats.org/presentationml/2006/main">
  <p:tag name="KSO_WM_DIAGRAM_VIRTUALLY_FRAME" val="{&quot;height&quot;:289.7,&quot;left&quot;:27.6,&quot;top&quot;:96.4,&quot;width&quot;:417.95}"/>
</p:tagLst>
</file>

<file path=ppt/tags/tag9.xml><?xml version="1.0" encoding="utf-8"?>
<p:tagLst xmlns:p="http://schemas.openxmlformats.org/presentationml/2006/main">
  <p:tag name="KSO_WM_DIAGRAM_VIRTUALLY_FRAME" val="{&quot;height&quot;:289.7,&quot;left&quot;:27.6,&quot;top&quot;:96.4,&quot;width&quot;:417.95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6163</Words>
  <Application>WPS 演示</Application>
  <PresentationFormat>宽屏</PresentationFormat>
  <Paragraphs>415</Paragraphs>
  <Slides>10</Slides>
  <Notes>4</Notes>
  <HiddenSlides>0</HiddenSlides>
  <MMClips>2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Calibri</vt:lpstr>
      <vt:lpstr>Roboto Light</vt:lpstr>
      <vt:lpstr>Impact</vt:lpstr>
      <vt:lpstr>HarmonyOS Sans SC</vt:lpstr>
      <vt:lpstr>Arial</vt:lpstr>
      <vt:lpstr>等线</vt:lpstr>
      <vt:lpstr>思源黑体 CN Heavy</vt:lpstr>
      <vt:lpstr>思源黑体 CN Regular</vt:lpstr>
      <vt:lpstr>Times New Roman</vt:lpstr>
      <vt:lpstr>黑体</vt:lpstr>
      <vt:lpstr>思源黑体 CN Bold</vt:lpstr>
      <vt:lpstr>Segoe Print</vt:lpstr>
      <vt:lpstr>Arial Unicode MS</vt:lpstr>
      <vt:lpstr>等线 Light</vt:lpstr>
      <vt:lpstr>KSOF034738EC</vt:lpstr>
      <vt:lpstr>KSOF28C8607A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梁 琳波</dc:creator>
  <cp:lastModifiedBy>江江江江</cp:lastModifiedBy>
  <cp:revision>123</cp:revision>
  <dcterms:created xsi:type="dcterms:W3CDTF">2023-07-03T03:23:00Z</dcterms:created>
  <dcterms:modified xsi:type="dcterms:W3CDTF">2026-06-05T02:24:40Z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1DE3FD8657D648AAAC95E0EA6C658E51_12</vt:lpwstr>
  </property>
  <property fmtid="{D5CDD505-2E9C-101B-9397-08002B2CF9AE}" pid="3" name="KSOProductBuildVer">
    <vt:lpwstr>2052-12.1.0.26895</vt:lpwstr>
  </property>
</Properties>
</file>